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852" r:id="rId2"/>
    <p:sldId id="765" r:id="rId3"/>
    <p:sldId id="849" r:id="rId4"/>
    <p:sldId id="804" r:id="rId5"/>
    <p:sldId id="803" r:id="rId6"/>
    <p:sldId id="850" r:id="rId7"/>
    <p:sldId id="853" r:id="rId8"/>
    <p:sldId id="807" r:id="rId9"/>
    <p:sldId id="845" r:id="rId10"/>
    <p:sldId id="808" r:id="rId11"/>
    <p:sldId id="846" r:id="rId12"/>
    <p:sldId id="810" r:id="rId13"/>
    <p:sldId id="811" r:id="rId14"/>
    <p:sldId id="813" r:id="rId15"/>
    <p:sldId id="824" r:id="rId16"/>
    <p:sldId id="825" r:id="rId17"/>
    <p:sldId id="826" r:id="rId18"/>
    <p:sldId id="827" r:id="rId19"/>
    <p:sldId id="828" r:id="rId20"/>
    <p:sldId id="802" r:id="rId21"/>
    <p:sldId id="85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fault" initials="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7D2727"/>
    <a:srgbClr val="858C93"/>
    <a:srgbClr val="D9D9D9"/>
    <a:srgbClr val="101094"/>
    <a:srgbClr val="2B91AF"/>
    <a:srgbClr val="02ECFE"/>
    <a:srgbClr val="FFFFE1"/>
    <a:srgbClr val="F5EBFE"/>
    <a:srgbClr val="FD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7" autoAdjust="0"/>
    <p:restoredTop sz="70954" autoAdjust="0"/>
  </p:normalViewPr>
  <p:slideViewPr>
    <p:cSldViewPr snapToGrid="0">
      <p:cViewPr varScale="1">
        <p:scale>
          <a:sx n="78" d="100"/>
          <a:sy n="78" d="100"/>
        </p:scale>
        <p:origin x="-1840" y="-104"/>
      </p:cViewPr>
      <p:guideLst>
        <p:guide orient="horz" pos="2160"/>
        <p:guide pos="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4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43525-80F4-A04D-AC64-80D05A636A7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07511-4060-7D41-9838-EAF16EDFA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60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65921-CC47-4293-AE80-EE9BD463B02F}" type="datetimeFigureOut">
              <a:rPr lang="en-US" smtClean="0"/>
              <a:t>7/17/17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7C3B6-920A-40C7-8F23-5F4F141CE8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3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BA6836F3-64CA-3E4F-A1DE-48E635A54553}" type="datetime1">
              <a:rPr lang="en-US"/>
              <a:pPr>
                <a:defRPr/>
              </a:pPr>
              <a:t>7/17/17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198972-FE1C-4246-805F-2C0C7EEF1793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593725"/>
            <a:ext cx="4538663" cy="3403600"/>
          </a:xfrm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383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7/17/17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7/17/17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16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7/17/17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49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7/17/17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23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7/17/17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23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378" name="Shape 378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200" b="0" i="0" u="none" strike="noStrike" cap="none" baseline="0"/>
              <a:t>NERSC Presentation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800" b="0" i="0" u="none" strike="noStrike" cap="none" baseline="0"/>
              <a:t> </a:t>
            </a:r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800" b="0" i="0" u="none" strike="noStrike" cap="none" baseline="0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7C3B6-920A-40C7-8F23-5F4F141CE8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817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811213"/>
            <a:ext cx="5384800" cy="4038600"/>
          </a:xfrm>
          <a:ln/>
        </p:spPr>
      </p:sp>
      <p:sp>
        <p:nvSpPr>
          <p:cNvPr id="11427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3734" y="5115092"/>
            <a:ext cx="5578929" cy="4846053"/>
          </a:xfrm>
          <a:noFill/>
          <a:ln/>
        </p:spPr>
        <p:txBody>
          <a:bodyPr lIns="96133" tIns="48067" rIns="96133" bIns="48067"/>
          <a:lstStyle/>
          <a:p>
            <a:pPr defTabSz="969558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8084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6800" y="668338"/>
            <a:ext cx="4432300" cy="3324225"/>
          </a:xfrm>
          <a:ln/>
        </p:spPr>
      </p:sp>
      <p:sp>
        <p:nvSpPr>
          <p:cNvPr id="11427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5159" y="4210878"/>
            <a:ext cx="4816310" cy="3989397"/>
          </a:xfrm>
          <a:noFill/>
          <a:ln/>
        </p:spPr>
        <p:txBody>
          <a:bodyPr lIns="84373" tIns="42187" rIns="84373" bIns="42187"/>
          <a:lstStyle/>
          <a:p>
            <a:pPr defTabSz="850952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635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6800" y="668338"/>
            <a:ext cx="4432300" cy="3324225"/>
          </a:xfrm>
          <a:ln/>
        </p:spPr>
      </p:sp>
      <p:sp>
        <p:nvSpPr>
          <p:cNvPr id="11427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5159" y="4210878"/>
            <a:ext cx="4816310" cy="3989397"/>
          </a:xfrm>
          <a:noFill/>
          <a:ln/>
        </p:spPr>
        <p:txBody>
          <a:bodyPr lIns="84373" tIns="42187" rIns="84373" bIns="42187"/>
          <a:lstStyle/>
          <a:p>
            <a:pPr defTabSz="850952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034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7/17/17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22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452144-510C-264B-B9E1-C73245D900E8}" type="slidenum">
              <a:rPr lang="en-US">
                <a:latin typeface="Arial" charset="0"/>
                <a:ea typeface="ＭＳ Ｐゴシック" charset="-128"/>
                <a:cs typeface="ＭＳ Ｐゴシック" charset="-128"/>
              </a:rPr>
              <a:pPr/>
              <a:t>9</a:t>
            </a:fld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29" tIns="44965" rIns="89929" bIns="44965"/>
          <a:lstStyle/>
          <a:p>
            <a:pPr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Mostly for calling MPI within a parallel region. It depends on which version you have available.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7/17/17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99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D34DA1-1F4F-4142-9E86-58F86094CB2B}" type="slidenum">
              <a:rPr lang="en-US">
                <a:latin typeface="Arial" charset="0"/>
                <a:ea typeface="ＭＳ Ｐゴシック" charset="-128"/>
                <a:cs typeface="ＭＳ Ｐゴシック" charset="-128"/>
              </a:rPr>
              <a:pPr/>
              <a:t>11</a:t>
            </a:fld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29" tIns="44965" rIns="89929" bIns="44965"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There are no threads in the system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♦ E.g., there are no </a:t>
            </a:r>
            <a:r>
              <a:rPr lang="en-US" dirty="0" err="1" smtClean="0">
                <a:latin typeface="Arial" charset="0"/>
                <a:ea typeface="ＭＳ Ｐゴシック" charset="-128"/>
                <a:cs typeface="ＭＳ Ｐゴシック" charset="-128"/>
              </a:rPr>
              <a:t>OpenMP</a:t>
            </a:r>
            <a:r>
              <a:rPr lang="en-US" smtClean="0">
                <a:latin typeface="Arial" charset="0"/>
                <a:ea typeface="ＭＳ Ｐゴシック" charset="-128"/>
                <a:cs typeface="ＭＳ Ｐゴシック" charset="-128"/>
              </a:rPr>
              <a:t> parallel regions </a:t>
            </a:r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9CDAD28-2B83-43E2-A6CA-01AD46080BA8}" type="slidenum">
              <a:rPr lang="en-US" sz="1000">
                <a:solidFill>
                  <a:srgbClr val="000000"/>
                </a:solidFill>
                <a:latin typeface="Arial" charset="0"/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747125" y="6400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2E82FEC5-E75D-4762-8B8D-2338C0AF6808}" type="slidenum">
              <a:rPr lang="en-US" sz="1000">
                <a:solidFill>
                  <a:srgbClr val="000000"/>
                </a:solidFill>
                <a:latin typeface="Arial" charset="0"/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921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85813" y="2603500"/>
            <a:ext cx="7772400" cy="1470025"/>
          </a:xfrm>
        </p:spPr>
        <p:txBody>
          <a:bodyPr lIns="91440" tIns="45720" rIns="91440" bIns="45720" anchor="ctr"/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219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57413" y="4359275"/>
            <a:ext cx="6400800" cy="1752600"/>
          </a:xfrm>
        </p:spPr>
        <p:txBody>
          <a:bodyPr lIns="91440" tIns="45720" rIns="91440" bIns="45720"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83844889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4" y="123849"/>
            <a:ext cx="8237536" cy="8890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5613" y="1201738"/>
            <a:ext cx="8237537" cy="48402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358780" y="6359857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1A1981D-AD31-42D5-9BCA-B2F7346FB97C}" type="slidenum">
              <a:rPr lang="zh-CN" alt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09718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4" y="123849"/>
            <a:ext cx="8237536" cy="8890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5613" y="1201738"/>
            <a:ext cx="8237537" cy="48402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882832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2876550" y="5943600"/>
            <a:ext cx="1695450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2614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6689" y="192088"/>
            <a:ext cx="8237538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1201739"/>
            <a:ext cx="8237538" cy="484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279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xmlns:p14="http://schemas.microsoft.com/office/powerpoint/2010/main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Verdana" pitchFamily="9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Verdana" pitchFamily="9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Verdana" pitchFamily="9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Verdana" pitchFamily="96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576263" indent="-2365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2000">
          <a:solidFill>
            <a:schemeClr val="tx1"/>
          </a:solidFill>
          <a:latin typeface="Arial" pitchFamily="34" charset="0"/>
        </a:defRPr>
      </a:lvl2pPr>
      <a:lvl3pPr marL="914400" indent="-2238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>
          <a:solidFill>
            <a:schemeClr val="tx1"/>
          </a:solidFill>
          <a:latin typeface="Arial" pitchFamily="34" charset="0"/>
        </a:defRPr>
      </a:lvl3pPr>
      <a:lvl4pPr marL="1265238" indent="-2365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Arial" pitchFamily="34" charset="0"/>
        </a:defRPr>
      </a:lvl4pPr>
      <a:lvl5pPr marL="1660525" indent="-23495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Arial" pitchFamily="34" charset="0"/>
        </a:defRPr>
      </a:lvl5pPr>
      <a:lvl6pPr marL="2117725" indent="-234950" algn="l" rtl="0" eaLnBrk="1" fontAlgn="base" hangingPunct="1">
        <a:spcBef>
          <a:spcPct val="20000"/>
        </a:spcBef>
        <a:spcAft>
          <a:spcPct val="0"/>
        </a:spcAft>
        <a:buFont typeface="Verdana" pitchFamily="96" charset="0"/>
        <a:buChar char="–"/>
        <a:defRPr sz="1400">
          <a:solidFill>
            <a:schemeClr val="tx1"/>
          </a:solidFill>
          <a:latin typeface="+mn-lt"/>
        </a:defRPr>
      </a:lvl6pPr>
      <a:lvl7pPr marL="2574925" indent="-234950" algn="l" rtl="0" eaLnBrk="1" fontAlgn="base" hangingPunct="1">
        <a:spcBef>
          <a:spcPct val="20000"/>
        </a:spcBef>
        <a:spcAft>
          <a:spcPct val="0"/>
        </a:spcAft>
        <a:buFont typeface="Verdana" pitchFamily="96" charset="0"/>
        <a:buChar char="–"/>
        <a:defRPr sz="1400">
          <a:solidFill>
            <a:schemeClr val="tx1"/>
          </a:solidFill>
          <a:latin typeface="+mn-lt"/>
        </a:defRPr>
      </a:lvl7pPr>
      <a:lvl8pPr marL="3032125" indent="-234950" algn="l" rtl="0" eaLnBrk="1" fontAlgn="base" hangingPunct="1">
        <a:spcBef>
          <a:spcPct val="20000"/>
        </a:spcBef>
        <a:spcAft>
          <a:spcPct val="0"/>
        </a:spcAft>
        <a:buFont typeface="Verdana" pitchFamily="96" charset="0"/>
        <a:buChar char="–"/>
        <a:defRPr sz="1400">
          <a:solidFill>
            <a:schemeClr val="tx1"/>
          </a:solidFill>
          <a:latin typeface="+mn-lt"/>
        </a:defRPr>
      </a:lvl8pPr>
      <a:lvl9pPr marL="3489325" indent="-234950" algn="l" rtl="0" eaLnBrk="1" fontAlgn="base" hangingPunct="1">
        <a:spcBef>
          <a:spcPct val="20000"/>
        </a:spcBef>
        <a:spcAft>
          <a:spcPct val="0"/>
        </a:spcAft>
        <a:buFont typeface="Verdana" pitchFamily="96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lnSpc>
                <a:spcPct val="89000"/>
              </a:lnSpc>
              <a:spcAft>
                <a:spcPts val="0"/>
              </a:spcAft>
            </a:pPr>
            <a:r>
              <a:rPr lang="en-US" dirty="0"/>
              <a:t>Agenda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5949950" algn="l"/>
              </a:tabLst>
              <a:defRPr/>
            </a:pPr>
            <a:r>
              <a:rPr lang="en-US" dirty="0"/>
              <a:t>Part 1 (ca. 1 hour):	</a:t>
            </a:r>
          </a:p>
          <a:p>
            <a:pPr lvl="1">
              <a:tabLst>
                <a:tab pos="5949950" algn="l"/>
              </a:tabLst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 lvl="1">
              <a:tabLst>
                <a:tab pos="5949950" algn="l"/>
              </a:tabLst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Parallel Regions</a:t>
            </a:r>
          </a:p>
          <a:p>
            <a:pPr lvl="1">
              <a:tabLst>
                <a:tab pos="5949950" algn="l"/>
              </a:tabLst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Sharing Work</a:t>
            </a:r>
          </a:p>
          <a:p>
            <a:pPr lvl="1">
              <a:tabLst>
                <a:tab pos="5949950" algn="l"/>
              </a:tabLst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Handling Data</a:t>
            </a:r>
          </a:p>
          <a:p>
            <a:pPr lvl="1">
              <a:tabLst>
                <a:tab pos="5949950" algn="l"/>
              </a:tabLst>
              <a:defRPr/>
            </a:pPr>
            <a:endParaRPr lang="en-US" dirty="0"/>
          </a:p>
          <a:p>
            <a:pPr>
              <a:tabLst>
                <a:tab pos="5949950" algn="l"/>
              </a:tabLst>
              <a:defRPr/>
            </a:pPr>
            <a:r>
              <a:rPr lang="en-US" dirty="0"/>
              <a:t>Part 2 (ca. 1 hour 40 minutes):</a:t>
            </a:r>
          </a:p>
          <a:p>
            <a:pPr lvl="1">
              <a:tabLst>
                <a:tab pos="5949950" algn="l"/>
              </a:tabLst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Synchronization, Tasks, and Cancellation</a:t>
            </a:r>
          </a:p>
          <a:p>
            <a:pPr lvl="1">
              <a:tabLst>
                <a:tab pos="5949950" algn="l"/>
              </a:tabLst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Locality and Affinity 	</a:t>
            </a:r>
          </a:p>
          <a:p>
            <a:pPr lvl="1">
              <a:tabLst>
                <a:tab pos="5949950" algn="l"/>
              </a:tabLst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GPUs and SIMD features 	</a:t>
            </a:r>
          </a:p>
          <a:p>
            <a:pPr lvl="1">
              <a:tabLst>
                <a:tab pos="5949950" algn="l"/>
              </a:tabLst>
              <a:defRPr/>
            </a:pPr>
            <a:r>
              <a:rPr lang="en-US" b="1" dirty="0"/>
              <a:t>Hybrid Programming with MPI and </a:t>
            </a:r>
            <a:r>
              <a:rPr lang="en-US" b="1" dirty="0" err="1"/>
              <a:t>OpenMP</a:t>
            </a:r>
            <a:r>
              <a:rPr lang="en-US" b="1" dirty="0"/>
              <a:t> 	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tabLst>
                <a:tab pos="5949950" algn="l"/>
              </a:tabLst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Wrap Up 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4369" y="1201738"/>
            <a:ext cx="3628781" cy="1270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defRPr/>
            </a:pPr>
            <a:r>
              <a:rPr lang="en-US" dirty="0">
                <a:latin typeface="Arial"/>
                <a:cs typeface="Arial"/>
              </a:rPr>
              <a:t>Presenter:</a:t>
            </a:r>
          </a:p>
          <a:p>
            <a:pPr algn="r">
              <a:lnSpc>
                <a:spcPct val="94000"/>
              </a:lnSpc>
              <a:buClr>
                <a:schemeClr val="tx2"/>
              </a:buClr>
              <a:buSzPct val="75000"/>
              <a:buFont typeface="Wingdings" charset="0"/>
              <a:buNone/>
              <a:defRPr/>
            </a:pPr>
            <a:r>
              <a:rPr lang="en-US" sz="2400" b="1" dirty="0"/>
              <a:t>Alice </a:t>
            </a:r>
            <a:r>
              <a:rPr lang="en-US" sz="2400" b="1" dirty="0" err="1"/>
              <a:t>Koniges</a:t>
            </a:r>
            <a:endParaRPr lang="en-US" altLang="zh-CN" sz="2400" b="1" dirty="0">
              <a:latin typeface="Arial" charset="0"/>
              <a:cs typeface="SimSun" charset="0"/>
            </a:endParaRPr>
          </a:p>
          <a:p>
            <a:pPr algn="r" defTabSz="1219170">
              <a:defRPr/>
            </a:pPr>
            <a:r>
              <a:rPr lang="en-US" dirty="0"/>
              <a:t>Computational Research Division</a:t>
            </a:r>
          </a:p>
          <a:p>
            <a:pPr algn="r" defTabSz="1219170">
              <a:defRPr/>
            </a:pPr>
            <a:r>
              <a:rPr lang="en-US" dirty="0"/>
              <a:t>Berkeley Lab</a:t>
            </a:r>
          </a:p>
        </p:txBody>
      </p:sp>
    </p:spTree>
    <p:extLst>
      <p:ext uri="{BB962C8B-B14F-4D97-AF65-F5344CB8AC3E}">
        <p14:creationId xmlns:p14="http://schemas.microsoft.com/office/powerpoint/2010/main" val="28102794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MPI_INIT_Thread</a:t>
            </a:r>
            <a:r>
              <a:rPr lang="en-US" dirty="0"/>
              <a:t> to specify how the interaction will take place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MPI_INIT_THREAD (required, provided, </a:t>
            </a:r>
            <a:r>
              <a:rPr lang="en-US" dirty="0" err="1"/>
              <a:t>ierr</a:t>
            </a:r>
            <a:r>
              <a:rPr lang="en-US" dirty="0"/>
              <a:t>) </a:t>
            </a:r>
          </a:p>
          <a:p>
            <a:pPr lvl="1"/>
            <a:r>
              <a:rPr lang="en-US" sz="2300" dirty="0"/>
              <a:t>I</a:t>
            </a:r>
            <a:r>
              <a:rPr lang="en-US" sz="2200" dirty="0"/>
              <a:t>N: required, desired level of thread support (integer).</a:t>
            </a:r>
          </a:p>
          <a:p>
            <a:pPr lvl="1"/>
            <a:r>
              <a:rPr lang="en-US" sz="2200" dirty="0"/>
              <a:t>OUT: provided, provided level of thread support (integer).</a:t>
            </a:r>
          </a:p>
          <a:p>
            <a:pPr lvl="1"/>
            <a:r>
              <a:rPr lang="en-US" sz="2200" dirty="0"/>
              <a:t>Returned provided may be </a:t>
            </a:r>
            <a:r>
              <a:rPr lang="en-US" sz="2200" dirty="0" smtClean="0"/>
              <a:t>less or more </a:t>
            </a:r>
            <a:r>
              <a:rPr lang="en-US" sz="2200" dirty="0"/>
              <a:t>than required.</a:t>
            </a:r>
          </a:p>
          <a:p>
            <a:endParaRPr lang="en-US" dirty="0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1752600" y="4114800"/>
            <a:ext cx="4572000" cy="3841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itchFamily="1" charset="2"/>
              <a:buChar char="n"/>
            </a:pPr>
            <a:endParaRPr lang="en-US" sz="240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37315"/>
              </p:ext>
            </p:extLst>
          </p:nvPr>
        </p:nvGraphicFramePr>
        <p:xfrm>
          <a:off x="856893" y="2878018"/>
          <a:ext cx="741337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3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140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Environment Variable MPICH_MAX_THREAD_SAFETY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Thread support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not 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MPI_THREAD_SINGLE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single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MPI_THREAD_SINGLE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funneled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MPI_THREAD_FUNNELED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serialized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MPI_THREAD_SERIALIZED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multiple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MPI_THREAD_MULTIPLE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7580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a typeface="ＭＳ Ｐゴシック" charset="-128"/>
                <a:cs typeface="ＭＳ Ｐゴシック" charset="-128"/>
              </a:rPr>
              <a:t>What This Means in the </a:t>
            </a:r>
            <a:r>
              <a:rPr lang="en-US" sz="3200" dirty="0" err="1">
                <a:ea typeface="ＭＳ Ｐゴシック" charset="-128"/>
                <a:cs typeface="ＭＳ Ｐゴシック" charset="-128"/>
              </a:rPr>
              <a:t>OpenMP</a:t>
            </a:r>
            <a:r>
              <a:rPr lang="en-US" sz="3200" dirty="0">
                <a:ea typeface="ＭＳ Ｐゴシック" charset="-128"/>
                <a:cs typeface="ＭＳ Ｐゴシック" charset="-128"/>
              </a:rPr>
              <a:t> Context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a typeface="ＭＳ Ｐゴシック" charset="-128"/>
                <a:cs typeface="ＭＳ Ｐゴシック" charset="-128"/>
              </a:rPr>
              <a:t>MPI_THREAD_SINGLE</a:t>
            </a:r>
          </a:p>
          <a:p>
            <a:pPr lvl="1"/>
            <a:r>
              <a:rPr lang="en-US" sz="1800" dirty="0"/>
              <a:t>No </a:t>
            </a:r>
            <a:r>
              <a:rPr lang="en-US" sz="1800" dirty="0" err="1"/>
              <a:t>OpenMP</a:t>
            </a:r>
            <a:r>
              <a:rPr lang="en-US" sz="1800" dirty="0"/>
              <a:t> multithreading in the program.</a:t>
            </a:r>
          </a:p>
          <a:p>
            <a:r>
              <a:rPr lang="en-US" sz="1800" dirty="0">
                <a:ea typeface="ＭＳ Ｐゴシック" charset="-128"/>
                <a:cs typeface="ＭＳ Ｐゴシック" charset="-128"/>
              </a:rPr>
              <a:t>MPI_THREAD_FUNNELED</a:t>
            </a:r>
          </a:p>
          <a:p>
            <a:pPr lvl="1"/>
            <a:r>
              <a:rPr lang="en-US" sz="1800" dirty="0"/>
              <a:t>All of the MPI calls are made by the master thread i.e., all MPI calls are</a:t>
            </a:r>
          </a:p>
          <a:p>
            <a:pPr lvl="2"/>
            <a:r>
              <a:rPr lang="en-US" sz="1800" dirty="0">
                <a:ea typeface="ＭＳ Ｐゴシック" charset="-128"/>
              </a:rPr>
              <a:t>Outside </a:t>
            </a:r>
            <a:r>
              <a:rPr lang="en-US" sz="1800" dirty="0" err="1">
                <a:ea typeface="ＭＳ Ｐゴシック" charset="-128"/>
              </a:rPr>
              <a:t>OpenMP</a:t>
            </a:r>
            <a:r>
              <a:rPr lang="en-US" sz="1800" dirty="0">
                <a:ea typeface="ＭＳ Ｐゴシック" charset="-128"/>
              </a:rPr>
              <a:t> parallel regions, or</a:t>
            </a:r>
          </a:p>
          <a:p>
            <a:pPr lvl="2"/>
            <a:r>
              <a:rPr lang="en-US" sz="1800" dirty="0">
                <a:ea typeface="ＭＳ Ｐゴシック" charset="-128"/>
              </a:rPr>
              <a:t>Inside </a:t>
            </a:r>
            <a:r>
              <a:rPr lang="en-US" sz="1800" dirty="0" err="1">
                <a:ea typeface="ＭＳ Ｐゴシック" charset="-128"/>
              </a:rPr>
              <a:t>OpenMP</a:t>
            </a:r>
            <a:r>
              <a:rPr lang="en-US" sz="1800" dirty="0">
                <a:ea typeface="ＭＳ Ｐゴシック" charset="-128"/>
              </a:rPr>
              <a:t> master regions, or</a:t>
            </a:r>
          </a:p>
          <a:p>
            <a:pPr lvl="2"/>
            <a:r>
              <a:rPr lang="en-US" sz="1800" dirty="0">
                <a:ea typeface="ＭＳ Ｐゴシック" charset="-128"/>
              </a:rPr>
              <a:t>Guarded by call to </a:t>
            </a:r>
            <a:r>
              <a:rPr lang="en-US" sz="1800" dirty="0" err="1">
                <a:ea typeface="ＭＳ Ｐゴシック" charset="-128"/>
              </a:rPr>
              <a:t>MPI_Is_thread_main</a:t>
            </a:r>
            <a:r>
              <a:rPr lang="en-US" sz="1800" dirty="0">
                <a:ea typeface="ＭＳ Ｐゴシック" charset="-128"/>
              </a:rPr>
              <a:t> MPI call.</a:t>
            </a:r>
          </a:p>
          <a:p>
            <a:pPr lvl="3"/>
            <a:r>
              <a:rPr lang="en-US" sz="1800" dirty="0">
                <a:ea typeface="ＭＳ Ｐゴシック" charset="-128"/>
              </a:rPr>
              <a:t>(same thread that called </a:t>
            </a:r>
            <a:r>
              <a:rPr lang="en-US" sz="1800" dirty="0" err="1">
                <a:ea typeface="ＭＳ Ｐゴシック" charset="-128"/>
              </a:rPr>
              <a:t>MPI_Init_thread</a:t>
            </a:r>
            <a:r>
              <a:rPr lang="en-US" sz="1800" dirty="0">
                <a:ea typeface="ＭＳ Ｐゴシック" charset="-128"/>
              </a:rPr>
              <a:t>)</a:t>
            </a:r>
          </a:p>
          <a:p>
            <a:r>
              <a:rPr lang="en-US" sz="1800" dirty="0">
                <a:ea typeface="ＭＳ Ｐゴシック" charset="-128"/>
                <a:cs typeface="ＭＳ Ｐゴシック" charset="-128"/>
              </a:rPr>
              <a:t>MPI_THREAD_SERIALIZED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dirty="0"/>
              <a:t>#</a:t>
            </a:r>
            <a:r>
              <a:rPr lang="en-US" sz="1800" dirty="0" err="1"/>
              <a:t>pragma</a:t>
            </a:r>
            <a:r>
              <a:rPr lang="en-US" sz="1800" dirty="0"/>
              <a:t> </a:t>
            </a:r>
            <a:r>
              <a:rPr lang="en-US" sz="1800" dirty="0" err="1"/>
              <a:t>omp</a:t>
            </a:r>
            <a:r>
              <a:rPr lang="en-US" sz="1800" dirty="0"/>
              <a:t> parallel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dirty="0"/>
              <a:t>…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dirty="0"/>
              <a:t>#pragma </a:t>
            </a:r>
            <a:r>
              <a:rPr lang="en-US" sz="1800" dirty="0" err="1"/>
              <a:t>omp</a:t>
            </a:r>
            <a:r>
              <a:rPr lang="en-US" sz="1800" dirty="0"/>
              <a:t> </a:t>
            </a:r>
            <a:r>
              <a:rPr lang="en-US" sz="1800" dirty="0" smtClean="0"/>
              <a:t>critical</a:t>
            </a:r>
            <a:endParaRPr lang="en-US" sz="1800" dirty="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dirty="0"/>
              <a:t>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dirty="0"/>
              <a:t>   …MPI calls allowed here…}</a:t>
            </a:r>
          </a:p>
          <a:p>
            <a:r>
              <a:rPr lang="en-US" sz="1800" dirty="0">
                <a:ea typeface="ＭＳ Ｐゴシック" charset="-128"/>
                <a:cs typeface="ＭＳ Ｐゴシック" charset="-128"/>
              </a:rPr>
              <a:t>MPI_THREAD_MULTIPLE</a:t>
            </a:r>
          </a:p>
          <a:p>
            <a:pPr lvl="1"/>
            <a:r>
              <a:rPr lang="en-US" sz="1800" dirty="0"/>
              <a:t>Anything goes; any thread may make an MPI call at any time</a:t>
            </a:r>
          </a:p>
        </p:txBody>
      </p:sp>
    </p:spTree>
    <p:extLst>
      <p:ext uri="{BB962C8B-B14F-4D97-AF65-F5344CB8AC3E}">
        <p14:creationId xmlns:p14="http://schemas.microsoft.com/office/powerpoint/2010/main" val="9082313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Calls Inside OMP MASTER</a:t>
            </a:r>
            <a:endParaRPr lang="en-US" dirty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MPI_THREAD_FUNNELED is required.</a:t>
            </a:r>
          </a:p>
          <a:p>
            <a:r>
              <a:rPr lang="en-US" dirty="0"/>
              <a:t>OMP MASTER does not include any </a:t>
            </a:r>
            <a:r>
              <a:rPr lang="en-US" dirty="0" smtClean="0"/>
              <a:t>barrier. If </a:t>
            </a:r>
            <a:r>
              <a:rPr lang="en-US" dirty="0"/>
              <a:t>the application needs a barrier (e.g., to prevent race </a:t>
            </a:r>
            <a:r>
              <a:rPr lang="en-US" dirty="0" smtClean="0"/>
              <a:t>conditions between </a:t>
            </a:r>
            <a:r>
              <a:rPr lang="en-US" dirty="0"/>
              <a:t>the buffer usage in the MPI call and </a:t>
            </a:r>
            <a:r>
              <a:rPr lang="en-US" dirty="0" smtClean="0"/>
              <a:t>some numerical </a:t>
            </a:r>
            <a:r>
              <a:rPr lang="en-US" dirty="0"/>
              <a:t>buffer read or write in other threads) then explicit OMP BARRIERs may be needed.</a:t>
            </a:r>
            <a:endParaRPr lang="en-US" dirty="0" smtClean="0"/>
          </a:p>
          <a:p>
            <a:r>
              <a:rPr lang="en-US" dirty="0"/>
              <a:t>Such barriers would imply that all other threads are sleeping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590800" y="3989848"/>
            <a:ext cx="3581400" cy="1981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2709DB"/>
                </a:solidFill>
                <a:latin typeface="Tahoma" pitchFamily="1" charset="0"/>
              </a:rPr>
              <a:t>!$OMP BARRIER</a:t>
            </a:r>
          </a:p>
          <a:p>
            <a:r>
              <a:rPr lang="en-US" sz="2000" dirty="0">
                <a:solidFill>
                  <a:srgbClr val="CA0202"/>
                </a:solidFill>
                <a:latin typeface="Tahoma" pitchFamily="1" charset="0"/>
              </a:rPr>
              <a:t>!$OMP MASTER</a:t>
            </a:r>
          </a:p>
          <a:p>
            <a:r>
              <a:rPr lang="en-US" sz="2000" dirty="0">
                <a:solidFill>
                  <a:srgbClr val="CA0202"/>
                </a:solidFill>
                <a:latin typeface="Tahoma" pitchFamily="1" charset="0"/>
              </a:rPr>
              <a:t>     </a:t>
            </a:r>
            <a:r>
              <a:rPr lang="en-US" sz="2000" b="1" dirty="0">
                <a:latin typeface="Tahoma" pitchFamily="1" charset="0"/>
              </a:rPr>
              <a:t>call </a:t>
            </a:r>
            <a:r>
              <a:rPr lang="en-US" sz="2000" b="1" dirty="0" err="1">
                <a:latin typeface="Tahoma" pitchFamily="1" charset="0"/>
              </a:rPr>
              <a:t>MPI_xxx</a:t>
            </a:r>
            <a:r>
              <a:rPr lang="en-US" sz="2000" b="1" dirty="0">
                <a:latin typeface="Tahoma" pitchFamily="1" charset="0"/>
              </a:rPr>
              <a:t>(…)</a:t>
            </a:r>
          </a:p>
          <a:p>
            <a:r>
              <a:rPr lang="en-US" sz="2000" dirty="0">
                <a:solidFill>
                  <a:srgbClr val="CA0202"/>
                </a:solidFill>
                <a:latin typeface="Tahoma" pitchFamily="1" charset="0"/>
              </a:rPr>
              <a:t>!$OMP END MASTER</a:t>
            </a:r>
          </a:p>
          <a:p>
            <a:r>
              <a:rPr lang="en-US" sz="2000" dirty="0">
                <a:solidFill>
                  <a:srgbClr val="2709DB"/>
                </a:solidFill>
                <a:latin typeface="Tahoma" pitchFamily="1" charset="0"/>
              </a:rPr>
              <a:t>!$OMP BARRIER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sz="2000" dirty="0">
              <a:solidFill>
                <a:srgbClr val="CA0202"/>
              </a:solidFill>
              <a:latin typeface="Tahoma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3742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Calls Inside OMP SINGLE</a:t>
            </a:r>
            <a:endParaRPr lang="en-US" dirty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MPI_THREAD_SERIALIZED is required.</a:t>
            </a:r>
          </a:p>
          <a:p>
            <a:r>
              <a:rPr lang="en-US" dirty="0"/>
              <a:t>OMP_BARRIER may be needed at the </a:t>
            </a:r>
            <a:r>
              <a:rPr lang="en-US" dirty="0" smtClean="0"/>
              <a:t>beginning since </a:t>
            </a:r>
            <a:r>
              <a:rPr lang="en-US" dirty="0"/>
              <a:t>OMP_SINGLE only guarantees synchronization at the end.</a:t>
            </a:r>
          </a:p>
          <a:p>
            <a:r>
              <a:rPr lang="en-US" dirty="0"/>
              <a:t>This would also imply </a:t>
            </a:r>
            <a:r>
              <a:rPr lang="en-US" dirty="0" smtClean="0"/>
              <a:t>that all </a:t>
            </a:r>
            <a:r>
              <a:rPr lang="en-US" dirty="0"/>
              <a:t>other threads are sleeping!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2587752" y="3502152"/>
            <a:ext cx="3584448" cy="19082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2709DB"/>
                </a:solidFill>
                <a:latin typeface="Tahoma" pitchFamily="1" charset="0"/>
              </a:rPr>
              <a:t>!$OMP BARRIER</a:t>
            </a:r>
          </a:p>
          <a:p>
            <a:r>
              <a:rPr lang="en-US" sz="2000" dirty="0">
                <a:solidFill>
                  <a:srgbClr val="CA0202"/>
                </a:solidFill>
                <a:latin typeface="Tahoma" pitchFamily="1" charset="0"/>
              </a:rPr>
              <a:t>!$OMP SINGLE</a:t>
            </a:r>
          </a:p>
          <a:p>
            <a:r>
              <a:rPr lang="en-US" sz="2000" dirty="0">
                <a:solidFill>
                  <a:srgbClr val="CA0202"/>
                </a:solidFill>
                <a:latin typeface="Tahoma" pitchFamily="1" charset="0"/>
              </a:rPr>
              <a:t>     </a:t>
            </a:r>
            <a:r>
              <a:rPr lang="en-US" sz="2000" b="1" dirty="0">
                <a:latin typeface="Tahoma" pitchFamily="1" charset="0"/>
              </a:rPr>
              <a:t>call </a:t>
            </a:r>
            <a:r>
              <a:rPr lang="en-US" sz="2000" b="1" dirty="0" err="1">
                <a:latin typeface="Tahoma" pitchFamily="1" charset="0"/>
              </a:rPr>
              <a:t>MPI_xxx</a:t>
            </a:r>
            <a:r>
              <a:rPr lang="en-US" sz="2000" b="1" dirty="0">
                <a:latin typeface="Tahoma" pitchFamily="1" charset="0"/>
              </a:rPr>
              <a:t>(…)</a:t>
            </a:r>
          </a:p>
          <a:p>
            <a:r>
              <a:rPr lang="en-US" sz="2000" dirty="0">
                <a:solidFill>
                  <a:srgbClr val="CA0202"/>
                </a:solidFill>
                <a:latin typeface="Tahoma" pitchFamily="1" charset="0"/>
              </a:rPr>
              <a:t>!$OMP END SINGLE</a:t>
            </a:r>
          </a:p>
          <a:p>
            <a:endParaRPr lang="en-US" sz="2000" dirty="0">
              <a:solidFill>
                <a:srgbClr val="CA0202"/>
              </a:solidFill>
              <a:latin typeface="Tahoma" pitchFamily="1" charset="0"/>
            </a:endParaRPr>
          </a:p>
          <a:p>
            <a:endParaRPr lang="en-US" dirty="0">
              <a:solidFill>
                <a:srgbClr val="CA0202"/>
              </a:solidFill>
              <a:latin typeface="Tahoma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324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4" y="123849"/>
            <a:ext cx="8565294" cy="889000"/>
          </a:xfrm>
        </p:spPr>
        <p:txBody>
          <a:bodyPr/>
          <a:lstStyle/>
          <a:p>
            <a:r>
              <a:rPr lang="en-US" dirty="0"/>
              <a:t>Overlapping  communication and computation is a critical performance tool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455612" y="1201738"/>
            <a:ext cx="8354279" cy="4840287"/>
          </a:xfrm>
        </p:spPr>
        <p:txBody>
          <a:bodyPr>
            <a:normAutofit/>
          </a:bodyPr>
          <a:lstStyle/>
          <a:p>
            <a:r>
              <a:rPr lang="en-US" dirty="0"/>
              <a:t>Need at least MPI_THREAD_FUNNELED.  </a:t>
            </a:r>
          </a:p>
          <a:p>
            <a:r>
              <a:rPr lang="en-US" dirty="0"/>
              <a:t>Many “easy” hybrid programs only need MPI_THREAD_FUNNELED</a:t>
            </a:r>
          </a:p>
          <a:p>
            <a:r>
              <a:rPr lang="en-US" dirty="0"/>
              <a:t>While this single master is making MPI calls, other threads are computing</a:t>
            </a:r>
          </a:p>
          <a:p>
            <a:r>
              <a:rPr lang="en-US" dirty="0"/>
              <a:t>Must be able to separate codes that can run before or after ghost zone or halo info is received. Can be very hard conceptually</a:t>
            </a:r>
          </a:p>
          <a:p>
            <a:r>
              <a:rPr lang="en-US" dirty="0"/>
              <a:t>May lose compiler optimizations such as vectorization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1752600" y="4114800"/>
            <a:ext cx="4572000" cy="3841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itchFamily="1" charset="2"/>
              <a:buChar char="n"/>
            </a:pPr>
            <a:endParaRPr lang="en-US" sz="2400"/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2231658" y="4832797"/>
            <a:ext cx="4802188" cy="18374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CA0202"/>
                </a:solidFill>
                <a:latin typeface="Tahoma" pitchFamily="1" charset="0"/>
              </a:rPr>
              <a:t> !$OMP PARALLEL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CA0202"/>
                </a:solidFill>
                <a:latin typeface="Tahoma" pitchFamily="1" charset="0"/>
              </a:rPr>
              <a:t>     </a:t>
            </a:r>
            <a:r>
              <a:rPr lang="en-US" dirty="0">
                <a:solidFill>
                  <a:srgbClr val="2709DB"/>
                </a:solidFill>
                <a:latin typeface="Tahoma" pitchFamily="1" charset="0"/>
              </a:rPr>
              <a:t>if (</a:t>
            </a:r>
            <a:r>
              <a:rPr lang="en-US" dirty="0" err="1">
                <a:solidFill>
                  <a:srgbClr val="2709DB"/>
                </a:solidFill>
                <a:latin typeface="Tahoma" pitchFamily="1" charset="0"/>
              </a:rPr>
              <a:t>my_thread_rank</a:t>
            </a:r>
            <a:r>
              <a:rPr lang="en-US" dirty="0">
                <a:solidFill>
                  <a:srgbClr val="2709DB"/>
                </a:solidFill>
                <a:latin typeface="Tahoma" pitchFamily="1" charset="0"/>
              </a:rPr>
              <a:t> &lt; 1) then</a:t>
            </a:r>
            <a:r>
              <a:rPr lang="en-US" dirty="0">
                <a:solidFill>
                  <a:srgbClr val="CA0202"/>
                </a:solidFill>
                <a:latin typeface="Tahoma" pitchFamily="1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CA0202"/>
                </a:solidFill>
                <a:latin typeface="Tahoma" pitchFamily="1" charset="0"/>
              </a:rPr>
              <a:t>         </a:t>
            </a:r>
            <a:r>
              <a:rPr lang="en-US" b="1" dirty="0">
                <a:latin typeface="Tahoma" pitchFamily="1" charset="0"/>
              </a:rPr>
              <a:t>call </a:t>
            </a:r>
            <a:r>
              <a:rPr lang="en-US" b="1" dirty="0" err="1">
                <a:latin typeface="Tahoma" pitchFamily="1" charset="0"/>
              </a:rPr>
              <a:t>MPI_xxx</a:t>
            </a:r>
            <a:r>
              <a:rPr lang="en-US" b="1" dirty="0">
                <a:latin typeface="Tahoma" pitchFamily="1" charset="0"/>
              </a:rPr>
              <a:t>(…)</a:t>
            </a:r>
            <a:endParaRPr lang="en-US" dirty="0">
              <a:solidFill>
                <a:srgbClr val="CA0202"/>
              </a:solidFill>
              <a:latin typeface="Tahoma" pitchFamily="1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CA0202"/>
                </a:solidFill>
                <a:latin typeface="Tahoma" pitchFamily="1" charset="0"/>
              </a:rPr>
              <a:t>     </a:t>
            </a:r>
            <a:r>
              <a:rPr lang="en-US" dirty="0">
                <a:solidFill>
                  <a:srgbClr val="2709DB"/>
                </a:solidFill>
                <a:latin typeface="Tahoma" pitchFamily="1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ahoma" pitchFamily="1" charset="0"/>
              </a:rPr>
              <a:t>         </a:t>
            </a:r>
            <a:r>
              <a:rPr lang="en-US" b="1" dirty="0">
                <a:latin typeface="Tahoma" pitchFamily="1" charset="0"/>
              </a:rPr>
              <a:t>do some computation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ahoma" pitchFamily="1" charset="0"/>
              </a:rPr>
              <a:t> </a:t>
            </a:r>
            <a:r>
              <a:rPr lang="en-US" dirty="0">
                <a:solidFill>
                  <a:srgbClr val="2709DB"/>
                </a:solidFill>
                <a:latin typeface="Tahoma" pitchFamily="1" charset="0"/>
              </a:rPr>
              <a:t>    </a:t>
            </a:r>
            <a:r>
              <a:rPr lang="en-US" dirty="0" err="1">
                <a:solidFill>
                  <a:srgbClr val="2709DB"/>
                </a:solidFill>
                <a:latin typeface="Tahoma" pitchFamily="1" charset="0"/>
              </a:rPr>
              <a:t>endif</a:t>
            </a:r>
            <a:endParaRPr lang="en-US" dirty="0">
              <a:solidFill>
                <a:srgbClr val="2709DB"/>
              </a:solidFill>
              <a:latin typeface="Tahoma" pitchFamily="1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ahoma" pitchFamily="1" charset="0"/>
              </a:rPr>
              <a:t> </a:t>
            </a:r>
            <a:r>
              <a:rPr lang="en-US" dirty="0">
                <a:solidFill>
                  <a:srgbClr val="CA0202"/>
                </a:solidFill>
                <a:latin typeface="Tahoma" pitchFamily="1" charset="0"/>
              </a:rPr>
              <a:t>!$OMP END PARALLEL</a:t>
            </a:r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5410200" y="34290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381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Hybrid Parallelization Strategies</a:t>
            </a:r>
            <a:endParaRPr 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sequential code, decompose with MPI first, then add OpenMP.</a:t>
            </a:r>
          </a:p>
          <a:p>
            <a:r>
              <a:rPr lang="en-US" dirty="0"/>
              <a:t>From OpenMP code, treat as serial code.</a:t>
            </a:r>
          </a:p>
          <a:p>
            <a:r>
              <a:rPr lang="en-US" dirty="0"/>
              <a:t>From MPI code, add OpenMP. </a:t>
            </a:r>
          </a:p>
          <a:p>
            <a:r>
              <a:rPr lang="en-US" dirty="0"/>
              <a:t>Simplest and least error-prone way is to use MPI outside parallel region, and allow only master thread to communicate between MPI tasks. MPI_THREAD_FUNNELED is usually the best choice.</a:t>
            </a:r>
          </a:p>
          <a:p>
            <a:r>
              <a:rPr lang="en-US" dirty="0"/>
              <a:t>Could use MPI inside parallel region with thread-safe MPI.</a:t>
            </a:r>
          </a:p>
          <a:p>
            <a:r>
              <a:rPr lang="en-US" dirty="0"/>
              <a:t>Avoid MPI_THREAD_MULTIPLE if you can. It slows down performance due to the usage of global locks for thread safety.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752600" y="4114800"/>
            <a:ext cx="4572000" cy="3841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itchFamily="1" charset="2"/>
              <a:buChar char="n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200777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Tips for Adding OpenMP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5000"/>
              </a:lnSpc>
            </a:pPr>
            <a:r>
              <a:rPr lang="en-US" dirty="0"/>
              <a:t>Choose between fine grain or coarse grain parallelism implementation.</a:t>
            </a:r>
          </a:p>
          <a:p>
            <a:pPr>
              <a:lnSpc>
                <a:spcPct val="105000"/>
              </a:lnSpc>
            </a:pPr>
            <a:r>
              <a:rPr lang="en-US" dirty="0"/>
              <a:t>Use profiling tools to find hotspots. </a:t>
            </a:r>
            <a:r>
              <a:rPr lang="en-US" dirty="0">
                <a:solidFill>
                  <a:srgbClr val="FF0000"/>
                </a:solidFill>
              </a:rPr>
              <a:t>Add OpenMP and check correctness incrementally.</a:t>
            </a:r>
          </a:p>
          <a:p>
            <a:pPr>
              <a:lnSpc>
                <a:spcPct val="105000"/>
              </a:lnSpc>
            </a:pPr>
            <a:r>
              <a:rPr lang="en-US" dirty="0"/>
              <a:t>Parallelize outer loop and collapse loops if possible.</a:t>
            </a:r>
          </a:p>
          <a:p>
            <a:pPr>
              <a:lnSpc>
                <a:spcPct val="105000"/>
              </a:lnSpc>
            </a:pPr>
            <a:r>
              <a:rPr lang="en-US" dirty="0"/>
              <a:t>Minimize shared variables, minimize barriers.</a:t>
            </a:r>
          </a:p>
          <a:p>
            <a:pPr>
              <a:lnSpc>
                <a:spcPct val="105000"/>
              </a:lnSpc>
            </a:pPr>
            <a:r>
              <a:rPr lang="en-US" dirty="0"/>
              <a:t>Decide whether to overlap MPI communication with thread computation.</a:t>
            </a:r>
          </a:p>
          <a:p>
            <a:pPr lvl="1">
              <a:lnSpc>
                <a:spcPct val="105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Simplest and least error-prone way is to use MPI outside parallel region, and allow only master thread to communicate between MPI tasks. </a:t>
            </a:r>
          </a:p>
          <a:p>
            <a:pPr lvl="1">
              <a:lnSpc>
                <a:spcPct val="105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Could use MPI inside parallel region with thread-safe MPI.</a:t>
            </a:r>
          </a:p>
          <a:p>
            <a:pPr>
              <a:lnSpc>
                <a:spcPct val="105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Consider </a:t>
            </a:r>
            <a:r>
              <a:rPr lang="en-US" dirty="0" err="1">
                <a:ea typeface="ＭＳ Ｐゴシック" pitchFamily="1" charset="-128"/>
                <a:cs typeface="ＭＳ Ｐゴシック" pitchFamily="1" charset="-128"/>
              </a:rPr>
              <a:t>OpenMP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dirty="0" err="1">
                <a:ea typeface="ＭＳ Ｐゴシック" pitchFamily="1" charset="-128"/>
                <a:cs typeface="ＭＳ Ｐゴシック" pitchFamily="1" charset="-128"/>
              </a:rPr>
              <a:t>TASKing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294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Hybrid MPI/OpenMP Code </a:t>
            </a:r>
            <a:br>
              <a:rPr lang="en-US" dirty="0"/>
            </a:br>
            <a:r>
              <a:rPr lang="en-US" dirty="0"/>
              <a:t> is Sometimes Slower?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201738"/>
            <a:ext cx="8237537" cy="4840287"/>
          </a:xfrm>
        </p:spPr>
        <p:txBody>
          <a:bodyPr>
            <a:normAutofit/>
          </a:bodyPr>
          <a:lstStyle/>
          <a:p>
            <a:r>
              <a:rPr lang="en-US" dirty="0"/>
              <a:t>All threads are idle except one while MPI communication.         </a:t>
            </a:r>
          </a:p>
          <a:p>
            <a:pPr lvl="1"/>
            <a:r>
              <a:rPr lang="en-US" dirty="0">
                <a:sym typeface="Wingdings" pitchFamily="1" charset="2"/>
              </a:rPr>
              <a:t>Need overlap comp and </a:t>
            </a:r>
            <a:r>
              <a:rPr lang="en-US" dirty="0" err="1">
                <a:sym typeface="Wingdings" pitchFamily="1" charset="2"/>
              </a:rPr>
              <a:t>comm</a:t>
            </a:r>
            <a:r>
              <a:rPr lang="en-US" dirty="0">
                <a:sym typeface="Wingdings" pitchFamily="1" charset="2"/>
              </a:rPr>
              <a:t> for better performance. </a:t>
            </a:r>
          </a:p>
          <a:p>
            <a:pPr lvl="1"/>
            <a:r>
              <a:rPr lang="en-US" dirty="0"/>
              <a:t>Critical Section for shared variables.</a:t>
            </a:r>
          </a:p>
          <a:p>
            <a:r>
              <a:rPr lang="en-US" dirty="0"/>
              <a:t>Thread creation overhead</a:t>
            </a:r>
          </a:p>
          <a:p>
            <a:r>
              <a:rPr lang="en-US" dirty="0"/>
              <a:t>Cache coherence, false sharing.</a:t>
            </a:r>
          </a:p>
          <a:p>
            <a:r>
              <a:rPr lang="en-US" dirty="0"/>
              <a:t>Data placement, NUMA effects.</a:t>
            </a:r>
          </a:p>
          <a:p>
            <a:r>
              <a:rPr lang="en-US" dirty="0"/>
              <a:t>Natural one level parallelism problems.</a:t>
            </a:r>
          </a:p>
          <a:p>
            <a:r>
              <a:rPr lang="en-US" dirty="0" smtClean="0"/>
              <a:t>Check performance of pure </a:t>
            </a:r>
            <a:r>
              <a:rPr lang="en-US" dirty="0" err="1" smtClean="0"/>
              <a:t>OpenMP</a:t>
            </a:r>
            <a:r>
              <a:rPr lang="en-US" dirty="0" smtClean="0"/>
              <a:t> in a node to pure MPI in a node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1752600" y="4114800"/>
            <a:ext cx="4572000" cy="3841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itchFamily="1" charset="2"/>
              <a:buChar char="n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587853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Routine Does Not Scale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Examine code for serial/critical sections, eliminate if possible.</a:t>
            </a:r>
          </a:p>
          <a:p>
            <a:r>
              <a:rPr lang="en-US" sz="2200" dirty="0"/>
              <a:t>Reduce number of OpenMP parallel regions to reduce overhead costs.  </a:t>
            </a:r>
          </a:p>
          <a:p>
            <a:r>
              <a:rPr lang="en-US" sz="2200" dirty="0"/>
              <a:t>Perhaps loop collapse, loop fusion or loop permutation is required to give all threads enough work, and to optimize thread cache locality.  Use NOWAIT clause if possible.</a:t>
            </a:r>
          </a:p>
          <a:p>
            <a:r>
              <a:rPr lang="en-US" sz="2200" dirty="0"/>
              <a:t>Pay attention to load imbalance. If needed, try dynamic scheduling or implement own load balance scheme.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dirty="0">
                <a:ea typeface="ＭＳ Ｐゴシック" pitchFamily="1" charset="-128"/>
                <a:cs typeface="ＭＳ Ｐゴシック" pitchFamily="1" charset="-128"/>
              </a:rPr>
              <a:t>Experiment with different combinations of MPI tasks and number of threads per task. Less MPI tasks may not saturate inter-node bandwidth.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dirty="0">
                <a:solidFill>
                  <a:srgbClr val="FF0000"/>
                </a:solidFill>
              </a:rPr>
              <a:t>Test different process and thread affinity options.</a:t>
            </a:r>
            <a:endParaRPr lang="en-US" sz="2200" dirty="0">
              <a:ea typeface="ＭＳ Ｐゴシック" pitchFamily="1" charset="-128"/>
              <a:cs typeface="ＭＳ Ｐゴシック" pitchFamily="1" charset="-128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dirty="0">
                <a:ea typeface="ＭＳ Ｐゴシック" pitchFamily="1" charset="-128"/>
                <a:cs typeface="ＭＳ Ｐゴシック" pitchFamily="1" charset="-128"/>
              </a:rPr>
              <a:t>Leave some cores idle on purpose, for memory capacity or bandwidth capacity.</a:t>
            </a:r>
          </a:p>
        </p:txBody>
      </p:sp>
    </p:spTree>
    <p:extLst>
      <p:ext uri="{BB962C8B-B14F-4D97-AF65-F5344CB8AC3E}">
        <p14:creationId xmlns:p14="http://schemas.microsoft.com/office/powerpoint/2010/main" val="35609893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>
                <a:sym typeface="Helvetica Neue"/>
              </a:rPr>
              <a:t>Varying MPI ranks and  </a:t>
            </a:r>
            <a:r>
              <a:rPr lang="en-US" dirty="0" err="1">
                <a:sym typeface="Helvetica Neue"/>
              </a:rPr>
              <a:t>OpenMP</a:t>
            </a:r>
            <a:r>
              <a:rPr lang="en-US" dirty="0">
                <a:sym typeface="Helvetica Neue"/>
              </a:rPr>
              <a:t> threads can help find optimal configuration</a:t>
            </a:r>
            <a:endParaRPr lang="en" dirty="0">
              <a:sym typeface="Helvetica Neue"/>
            </a:endParaRPr>
          </a:p>
        </p:txBody>
      </p:sp>
      <p:pic>
        <p:nvPicPr>
          <p:cNvPr id="372" name="Shape 37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0414" y="1569917"/>
            <a:ext cx="4539300" cy="3086100"/>
          </a:xfrm>
          <a:prstGeom prst="rect">
            <a:avLst/>
          </a:prstGeom>
        </p:spPr>
      </p:pic>
      <p:sp>
        <p:nvSpPr>
          <p:cNvPr id="10" name="Shape 401"/>
          <p:cNvSpPr txBox="1"/>
          <p:nvPr/>
        </p:nvSpPr>
        <p:spPr>
          <a:xfrm rot="5400000">
            <a:off x="-20581" y="3049412"/>
            <a:ext cx="1554690" cy="6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Arial"/>
              <a:buNone/>
            </a:pPr>
            <a:r>
              <a:rPr lang="en" sz="1600" b="0" i="0" u="none" strike="noStrike" cap="none" baseline="0" dirty="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  <a:rtl val="0"/>
              </a:rPr>
              <a:t>Lower is Better</a:t>
            </a:r>
          </a:p>
        </p:txBody>
      </p:sp>
      <p:cxnSp>
        <p:nvCxnSpPr>
          <p:cNvPr id="11" name="Shape 361"/>
          <p:cNvCxnSpPr/>
          <p:nvPr/>
        </p:nvCxnSpPr>
        <p:spPr>
          <a:xfrm flipH="1">
            <a:off x="455614" y="2192217"/>
            <a:ext cx="5400" cy="1934500"/>
          </a:xfrm>
          <a:prstGeom prst="straightConnector1">
            <a:avLst/>
          </a:prstGeom>
          <a:noFill/>
          <a:ln w="50800" cap="flat">
            <a:solidFill>
              <a:srgbClr val="93C47D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" name="Rectangle 1"/>
          <p:cNvSpPr/>
          <p:nvPr/>
        </p:nvSpPr>
        <p:spPr>
          <a:xfrm>
            <a:off x="3030064" y="4639281"/>
            <a:ext cx="18904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i="1" dirty="0"/>
              <a:t>Courtesy of Chris Daley, NERSC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70714" y="1468317"/>
            <a:ext cx="2274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Flash Kernel on Babbage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26532" y="5480469"/>
            <a:ext cx="8047568" cy="59325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Find the sweet spot for hybrid MPI/OpenMP.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1882" y="1569917"/>
            <a:ext cx="33012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line represents multiple runs using fixed total number of cores = #MPI tasks x #</a:t>
            </a:r>
            <a:r>
              <a:rPr lang="en-US" dirty="0" err="1"/>
              <a:t>OpenMP</a:t>
            </a:r>
            <a:r>
              <a:rPr lang="en-US" dirty="0"/>
              <a:t> threads/task.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Scaling may depend on the kernel algorithms and problem sizes.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test case, 15 MPI tasks with 8 </a:t>
            </a:r>
            <a:r>
              <a:rPr lang="en-US" dirty="0" err="1"/>
              <a:t>OpenMP</a:t>
            </a:r>
            <a:r>
              <a:rPr lang="en-US" dirty="0"/>
              <a:t> threads per task is optimal.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343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PI+X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795" y="3443266"/>
            <a:ext cx="4190205" cy="2741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 Modern HPC systems, we need a solution to enable parallelism across nodes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4" y="1201738"/>
            <a:ext cx="7648251" cy="4840287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>
                <a:ea typeface="ＭＳ Ｐゴシック" pitchFamily="1" charset="-128"/>
                <a:cs typeface="ＭＳ Ｐゴシック" pitchFamily="1" charset="-128"/>
              </a:rPr>
              <a:t>MPI was developed primarily for inter-address space (inter means between or among)</a:t>
            </a:r>
          </a:p>
          <a:p>
            <a:r>
              <a:rPr lang="en-US" sz="3400" dirty="0" err="1">
                <a:ea typeface="ＭＳ Ｐゴシック" pitchFamily="1" charset="-128"/>
                <a:cs typeface="ＭＳ Ｐゴシック" pitchFamily="1" charset="-128"/>
              </a:rPr>
              <a:t>OpenMP</a:t>
            </a:r>
            <a:r>
              <a:rPr lang="en-US" sz="3400" dirty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sz="3400" dirty="0" smtClean="0">
                <a:ea typeface="ＭＳ Ｐゴシック" pitchFamily="1" charset="-128"/>
                <a:cs typeface="ＭＳ Ｐゴシック" pitchFamily="1" charset="-128"/>
              </a:rPr>
              <a:t>was </a:t>
            </a:r>
            <a:r>
              <a:rPr lang="en-US" sz="3400" dirty="0">
                <a:ea typeface="ＭＳ Ｐゴシック" pitchFamily="1" charset="-128"/>
                <a:cs typeface="ＭＳ Ｐゴシック" pitchFamily="1" charset="-128"/>
              </a:rPr>
              <a:t>developed for shared memory or intra-node, and now supports accelerators as well (intra means within)</a:t>
            </a:r>
          </a:p>
          <a:p>
            <a:r>
              <a:rPr lang="en-US" sz="3400" dirty="0">
                <a:ea typeface="ＭＳ Ｐゴシック" pitchFamily="1" charset="-128"/>
                <a:cs typeface="ＭＳ Ｐゴシック" pitchFamily="1" charset="-128"/>
              </a:rPr>
              <a:t>Several solutions including</a:t>
            </a:r>
          </a:p>
          <a:p>
            <a:pPr lvl="1"/>
            <a:r>
              <a:rPr lang="en-US" sz="3000" dirty="0">
                <a:ea typeface="ＭＳ Ｐゴシック" pitchFamily="1" charset="-128"/>
                <a:cs typeface="ＭＳ Ｐゴシック" pitchFamily="1" charset="-128"/>
              </a:rPr>
              <a:t>MPI + </a:t>
            </a:r>
            <a:r>
              <a:rPr lang="en-US" sz="3000" dirty="0" err="1">
                <a:ea typeface="ＭＳ Ｐゴシック" pitchFamily="1" charset="-128"/>
                <a:cs typeface="ＭＳ Ｐゴシック" pitchFamily="1" charset="-128"/>
              </a:rPr>
              <a:t>OpenMP</a:t>
            </a:r>
            <a:endParaRPr lang="en-US" sz="3000" dirty="0">
              <a:ea typeface="ＭＳ Ｐゴシック" pitchFamily="1" charset="-128"/>
              <a:cs typeface="ＭＳ Ｐゴシック" pitchFamily="1" charset="-128"/>
            </a:endParaRPr>
          </a:p>
          <a:p>
            <a:pPr lvl="1"/>
            <a:r>
              <a:rPr lang="en-US" sz="3000" dirty="0">
                <a:ea typeface="ＭＳ Ｐゴシック" pitchFamily="1" charset="-128"/>
                <a:cs typeface="ＭＳ Ｐゴシック" pitchFamily="1" charset="-128"/>
              </a:rPr>
              <a:t>MPI + MPI</a:t>
            </a:r>
          </a:p>
          <a:p>
            <a:pPr lvl="1"/>
            <a:r>
              <a:rPr lang="en-US" sz="3000" dirty="0">
                <a:ea typeface="ＭＳ Ｐゴシック" pitchFamily="1" charset="-128"/>
                <a:cs typeface="ＭＳ Ｐゴシック" pitchFamily="1" charset="-128"/>
              </a:rPr>
              <a:t>MPI + other languages</a:t>
            </a:r>
          </a:p>
          <a:p>
            <a:pPr lvl="1"/>
            <a:r>
              <a:rPr lang="en-US" sz="3000" dirty="0">
                <a:ea typeface="ＭＳ Ｐゴシック" pitchFamily="1" charset="-128"/>
                <a:cs typeface="ＭＳ Ｐゴシック" pitchFamily="1" charset="-128"/>
              </a:rPr>
              <a:t>Non-MPI solutions such as HPX</a:t>
            </a:r>
          </a:p>
          <a:p>
            <a:r>
              <a:rPr lang="en-US" sz="3400" dirty="0">
                <a:ea typeface="ＭＳ Ｐゴシック" pitchFamily="1" charset="-128"/>
                <a:cs typeface="ＭＳ Ｐゴシック" pitchFamily="1" charset="-128"/>
              </a:rPr>
              <a:t>Hybrid Programming is </a:t>
            </a:r>
            <a:br>
              <a:rPr lang="en-US" sz="3400" dirty="0">
                <a:ea typeface="ＭＳ Ｐゴシック" pitchFamily="1" charset="-128"/>
                <a:cs typeface="ＭＳ Ｐゴシック" pitchFamily="1" charset="-128"/>
              </a:rPr>
            </a:br>
            <a:r>
              <a:rPr lang="en-US" sz="3400" dirty="0">
                <a:ea typeface="ＭＳ Ｐゴシック" pitchFamily="1" charset="-128"/>
                <a:cs typeface="ＭＳ Ｐゴシック" pitchFamily="1" charset="-128"/>
              </a:rPr>
              <a:t>when we use a solution with </a:t>
            </a:r>
            <a:br>
              <a:rPr lang="en-US" sz="3400" dirty="0">
                <a:ea typeface="ＭＳ Ｐゴシック" pitchFamily="1" charset="-128"/>
                <a:cs typeface="ＭＳ Ｐゴシック" pitchFamily="1" charset="-128"/>
              </a:rPr>
            </a:br>
            <a:r>
              <a:rPr lang="en-US" sz="3400" dirty="0">
                <a:ea typeface="ＭＳ Ｐゴシック" pitchFamily="1" charset="-128"/>
                <a:cs typeface="ＭＳ Ｐゴシック" pitchFamily="1" charset="-128"/>
              </a:rPr>
              <a:t>different programming models </a:t>
            </a:r>
            <a:br>
              <a:rPr lang="en-US" sz="3400" dirty="0">
                <a:ea typeface="ＭＳ Ｐゴシック" pitchFamily="1" charset="-128"/>
                <a:cs typeface="ＭＳ Ｐゴシック" pitchFamily="1" charset="-128"/>
              </a:rPr>
            </a:br>
            <a:r>
              <a:rPr lang="en-US" sz="3400" dirty="0">
                <a:ea typeface="ＭＳ Ｐゴシック" pitchFamily="1" charset="-128"/>
                <a:cs typeface="ＭＳ Ｐゴシック" pitchFamily="1" charset="-128"/>
              </a:rPr>
              <a:t>for inter vs intra-node parallelism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38248" y="2697540"/>
            <a:ext cx="4151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 NERSC data from 2015: </a:t>
            </a:r>
            <a:endParaRPr lang="en-US" dirty="0" smtClean="0"/>
          </a:p>
          <a:p>
            <a:r>
              <a:rPr lang="en-US" dirty="0" smtClean="0"/>
              <a:t>When asked: </a:t>
            </a:r>
            <a:r>
              <a:rPr lang="en-US" dirty="0"/>
              <a:t>If you use MPI + X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what is X ?</a:t>
            </a:r>
          </a:p>
        </p:txBody>
      </p:sp>
    </p:spTree>
    <p:extLst>
      <p:ext uri="{BB962C8B-B14F-4D97-AF65-F5344CB8AC3E}">
        <p14:creationId xmlns:p14="http://schemas.microsoft.com/office/powerpoint/2010/main" val="40803307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Directions are Emerging for Hybrid Programming with MPI + </a:t>
            </a:r>
            <a:r>
              <a:rPr lang="en-US" dirty="0" err="1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MPI Endpoints (part of the proposal only)</a:t>
            </a:r>
          </a:p>
          <a:p>
            <a:pPr lvl="1"/>
            <a:r>
              <a:rPr lang="en-GB" dirty="0"/>
              <a:t>Dan Holmes (</a:t>
            </a:r>
            <a:r>
              <a:rPr lang="en-GB" smtClean="0"/>
              <a:t>EPCC) &amp; Hybrid </a:t>
            </a:r>
            <a:r>
              <a:rPr lang="en-GB" dirty="0"/>
              <a:t>Programming Group of </a:t>
            </a:r>
            <a:r>
              <a:rPr lang="en-GB"/>
              <a:t>MPI </a:t>
            </a:r>
            <a:r>
              <a:rPr lang="en-GB" smtClean="0"/>
              <a:t>Forum</a:t>
            </a:r>
            <a:endParaRPr lang="en-GB" dirty="0"/>
          </a:p>
          <a:p>
            <a:pPr lvl="1"/>
            <a:r>
              <a:rPr lang="en-US" dirty="0"/>
              <a:t>Idea is to have multiple addressable communication entities within a single MPI process</a:t>
            </a:r>
          </a:p>
          <a:p>
            <a:pPr lvl="2"/>
            <a:r>
              <a:rPr lang="en-US" dirty="0"/>
              <a:t>These would be instantiated as multiple ranks per MPI process</a:t>
            </a:r>
          </a:p>
          <a:p>
            <a:pPr lvl="2"/>
            <a:r>
              <a:rPr lang="en-US" dirty="0"/>
              <a:t>Each of these could be associated with one or more threads</a:t>
            </a:r>
            <a:endParaRPr lang="en-GB" dirty="0"/>
          </a:p>
          <a:p>
            <a:r>
              <a:rPr lang="en-US" dirty="0"/>
              <a:t>More flexible interface</a:t>
            </a:r>
          </a:p>
          <a:p>
            <a:pPr lvl="1"/>
            <a:r>
              <a:rPr lang="en-US" dirty="0"/>
              <a:t>Individually addressable threads</a:t>
            </a:r>
          </a:p>
          <a:p>
            <a:pPr lvl="1"/>
            <a:r>
              <a:rPr lang="en-US" dirty="0"/>
              <a:t>Multiple threads concurrently in MPI without needing full MPI_THREAD_MULTIPLE support</a:t>
            </a:r>
          </a:p>
          <a:p>
            <a:r>
              <a:rPr lang="en-US" dirty="0"/>
              <a:t>Multiple threads active in collective operations</a:t>
            </a:r>
          </a:p>
          <a:p>
            <a:pPr lvl="1"/>
            <a:r>
              <a:rPr lang="en-US" dirty="0"/>
              <a:t>Multi-thread packing/unpacking</a:t>
            </a:r>
          </a:p>
          <a:p>
            <a:pPr lvl="1"/>
            <a:r>
              <a:rPr lang="en-US" dirty="0"/>
              <a:t>Multi-thread processing of reduction </a:t>
            </a:r>
          </a:p>
          <a:p>
            <a:pPr marL="339725" lvl="1" indent="0">
              <a:buNone/>
            </a:pPr>
            <a:r>
              <a:rPr lang="en-US" dirty="0"/>
              <a:t>operations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1875" y="6346825"/>
            <a:ext cx="492125" cy="373063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99163" y="5176994"/>
            <a:ext cx="3460574" cy="1425051"/>
            <a:chOff x="5024786" y="2438400"/>
            <a:chExt cx="3460574" cy="1425051"/>
          </a:xfrm>
        </p:grpSpPr>
        <p:grpSp>
          <p:nvGrpSpPr>
            <p:cNvPr id="9" name="Group 8"/>
            <p:cNvGrpSpPr/>
            <p:nvPr/>
          </p:nvGrpSpPr>
          <p:grpSpPr>
            <a:xfrm>
              <a:off x="5024786" y="2438400"/>
              <a:ext cx="3460574" cy="1425051"/>
              <a:chOff x="5027250" y="685800"/>
              <a:chExt cx="3460574" cy="142505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7250" y="1806051"/>
                <a:ext cx="3458624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accent3">
                        <a:lumMod val="50000"/>
                      </a:schemeClr>
                    </a:solidFill>
                  </a:rPr>
                  <a:t>Hardware</a:t>
                </a: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5029200" y="685800"/>
                <a:ext cx="3458624" cy="484909"/>
                <a:chOff x="4724400" y="609600"/>
                <a:chExt cx="3458624" cy="8382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4724400" y="609600"/>
                  <a:ext cx="3458624" cy="8382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50" b="1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Application</a:t>
                  </a: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4876493" y="873036"/>
                  <a:ext cx="2182295" cy="422367"/>
                  <a:chOff x="4690463" y="2111815"/>
                  <a:chExt cx="2286200" cy="641958"/>
                </a:xfrm>
              </p:grpSpPr>
              <p:sp>
                <p:nvSpPr>
                  <p:cNvPr id="37" name="Freeform 36"/>
                  <p:cNvSpPr/>
                  <p:nvPr/>
                </p:nvSpPr>
                <p:spPr>
                  <a:xfrm>
                    <a:off x="4690463" y="2111815"/>
                    <a:ext cx="152394" cy="641958"/>
                  </a:xfrm>
                  <a:custGeom>
                    <a:avLst/>
                    <a:gdLst>
                      <a:gd name="connsiteX0" fmla="*/ 450332 w 459339"/>
                      <a:gd name="connsiteY0" fmla="*/ 0 h 2558099"/>
                      <a:gd name="connsiteX1" fmla="*/ 0 w 459339"/>
                      <a:gd name="connsiteY1" fmla="*/ 657540 h 2558099"/>
                      <a:gd name="connsiteX2" fmla="*/ 450332 w 459339"/>
                      <a:gd name="connsiteY2" fmla="*/ 1297064 h 2558099"/>
                      <a:gd name="connsiteX3" fmla="*/ 9006 w 459339"/>
                      <a:gd name="connsiteY3" fmla="*/ 1918574 h 2558099"/>
                      <a:gd name="connsiteX4" fmla="*/ 459339 w 459339"/>
                      <a:gd name="connsiteY4" fmla="*/ 2558099 h 2558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9339" h="2558099">
                        <a:moveTo>
                          <a:pt x="450332" y="0"/>
                        </a:moveTo>
                        <a:cubicBezTo>
                          <a:pt x="225166" y="220681"/>
                          <a:pt x="0" y="441363"/>
                          <a:pt x="0" y="657540"/>
                        </a:cubicBezTo>
                        <a:cubicBezTo>
                          <a:pt x="0" y="873717"/>
                          <a:pt x="448831" y="1086892"/>
                          <a:pt x="450332" y="1297064"/>
                        </a:cubicBezTo>
                        <a:cubicBezTo>
                          <a:pt x="451833" y="1507236"/>
                          <a:pt x="7505" y="1708402"/>
                          <a:pt x="9006" y="1918574"/>
                        </a:cubicBezTo>
                        <a:cubicBezTo>
                          <a:pt x="10507" y="2128746"/>
                          <a:pt x="384284" y="2450011"/>
                          <a:pt x="459339" y="2558099"/>
                        </a:cubicBezTo>
                      </a:path>
                    </a:pathLst>
                  </a:custGeom>
                  <a:noFill/>
                  <a:ln w="25400" cap="flat" cmpd="sng" algn="ctr">
                    <a:solidFill>
                      <a:srgbClr val="C0504D">
                        <a:lumMod val="50000"/>
                      </a:srgbClr>
                    </a:solidFill>
                    <a:prstDash val="solid"/>
                    <a:tailEnd type="stealth" w="lg" len="lg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>
                      <a:defRPr/>
                    </a:pPr>
                    <a:endParaRPr lang="en-US" sz="1600" kern="0">
                      <a:solidFill>
                        <a:sysClr val="windowText" lastClr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" name="Freeform 37"/>
                  <p:cNvSpPr/>
                  <p:nvPr/>
                </p:nvSpPr>
                <p:spPr>
                  <a:xfrm>
                    <a:off x="5757367" y="2111815"/>
                    <a:ext cx="152394" cy="641958"/>
                  </a:xfrm>
                  <a:custGeom>
                    <a:avLst/>
                    <a:gdLst>
                      <a:gd name="connsiteX0" fmla="*/ 450332 w 459339"/>
                      <a:gd name="connsiteY0" fmla="*/ 0 h 2558099"/>
                      <a:gd name="connsiteX1" fmla="*/ 0 w 459339"/>
                      <a:gd name="connsiteY1" fmla="*/ 657540 h 2558099"/>
                      <a:gd name="connsiteX2" fmla="*/ 450332 w 459339"/>
                      <a:gd name="connsiteY2" fmla="*/ 1297064 h 2558099"/>
                      <a:gd name="connsiteX3" fmla="*/ 9006 w 459339"/>
                      <a:gd name="connsiteY3" fmla="*/ 1918574 h 2558099"/>
                      <a:gd name="connsiteX4" fmla="*/ 459339 w 459339"/>
                      <a:gd name="connsiteY4" fmla="*/ 2558099 h 2558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9339" h="2558099">
                        <a:moveTo>
                          <a:pt x="450332" y="0"/>
                        </a:moveTo>
                        <a:cubicBezTo>
                          <a:pt x="225166" y="220681"/>
                          <a:pt x="0" y="441363"/>
                          <a:pt x="0" y="657540"/>
                        </a:cubicBezTo>
                        <a:cubicBezTo>
                          <a:pt x="0" y="873717"/>
                          <a:pt x="448831" y="1086892"/>
                          <a:pt x="450332" y="1297064"/>
                        </a:cubicBezTo>
                        <a:cubicBezTo>
                          <a:pt x="451833" y="1507236"/>
                          <a:pt x="7505" y="1708402"/>
                          <a:pt x="9006" y="1918574"/>
                        </a:cubicBezTo>
                        <a:cubicBezTo>
                          <a:pt x="10507" y="2128746"/>
                          <a:pt x="384284" y="2450011"/>
                          <a:pt x="459339" y="2558099"/>
                        </a:cubicBezTo>
                      </a:path>
                    </a:pathLst>
                  </a:custGeom>
                  <a:noFill/>
                  <a:ln w="25400" cap="flat" cmpd="sng" algn="ctr">
                    <a:solidFill>
                      <a:srgbClr val="C0504D">
                        <a:lumMod val="50000"/>
                      </a:srgbClr>
                    </a:solidFill>
                    <a:prstDash val="solid"/>
                    <a:tailEnd type="stealth" w="lg" len="lg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>
                      <a:defRPr/>
                    </a:pPr>
                    <a:endParaRPr lang="en-US" sz="1600" kern="0">
                      <a:solidFill>
                        <a:sysClr val="windowText" lastClr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9" name="Freeform 38"/>
                  <p:cNvSpPr/>
                  <p:nvPr/>
                </p:nvSpPr>
                <p:spPr>
                  <a:xfrm>
                    <a:off x="6824269" y="2111815"/>
                    <a:ext cx="152394" cy="641958"/>
                  </a:xfrm>
                  <a:custGeom>
                    <a:avLst/>
                    <a:gdLst>
                      <a:gd name="connsiteX0" fmla="*/ 450332 w 459339"/>
                      <a:gd name="connsiteY0" fmla="*/ 0 h 2558099"/>
                      <a:gd name="connsiteX1" fmla="*/ 0 w 459339"/>
                      <a:gd name="connsiteY1" fmla="*/ 657540 h 2558099"/>
                      <a:gd name="connsiteX2" fmla="*/ 450332 w 459339"/>
                      <a:gd name="connsiteY2" fmla="*/ 1297064 h 2558099"/>
                      <a:gd name="connsiteX3" fmla="*/ 9006 w 459339"/>
                      <a:gd name="connsiteY3" fmla="*/ 1918574 h 2558099"/>
                      <a:gd name="connsiteX4" fmla="*/ 459339 w 459339"/>
                      <a:gd name="connsiteY4" fmla="*/ 2558099 h 2558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9339" h="2558099">
                        <a:moveTo>
                          <a:pt x="450332" y="0"/>
                        </a:moveTo>
                        <a:cubicBezTo>
                          <a:pt x="225166" y="220681"/>
                          <a:pt x="0" y="441363"/>
                          <a:pt x="0" y="657540"/>
                        </a:cubicBezTo>
                        <a:cubicBezTo>
                          <a:pt x="0" y="873717"/>
                          <a:pt x="448831" y="1086892"/>
                          <a:pt x="450332" y="1297064"/>
                        </a:cubicBezTo>
                        <a:cubicBezTo>
                          <a:pt x="451833" y="1507236"/>
                          <a:pt x="7505" y="1708402"/>
                          <a:pt x="9006" y="1918574"/>
                        </a:cubicBezTo>
                        <a:cubicBezTo>
                          <a:pt x="10507" y="2128746"/>
                          <a:pt x="384284" y="2450011"/>
                          <a:pt x="459339" y="2558099"/>
                        </a:cubicBezTo>
                      </a:path>
                    </a:pathLst>
                  </a:custGeom>
                  <a:noFill/>
                  <a:ln w="25400" cap="flat" cmpd="sng" algn="ctr">
                    <a:solidFill>
                      <a:srgbClr val="C0504D">
                        <a:lumMod val="50000"/>
                      </a:srgbClr>
                    </a:solidFill>
                    <a:prstDash val="solid"/>
                    <a:tailEnd type="stealth" w="lg" len="lg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>
                      <a:defRPr/>
                    </a:pPr>
                    <a:endParaRPr lang="en-US" sz="1600" kern="0">
                      <a:solidFill>
                        <a:sysClr val="windowText" lastClr="000000"/>
                      </a:solidFill>
                      <a:latin typeface="Calibri"/>
                    </a:endParaRPr>
                  </a:p>
                </p:txBody>
              </p:sp>
            </p:grpSp>
          </p:grpSp>
          <p:sp>
            <p:nvSpPr>
              <p:cNvPr id="24" name="Rectangle 23"/>
              <p:cNvSpPr/>
              <p:nvPr/>
            </p:nvSpPr>
            <p:spPr>
              <a:xfrm>
                <a:off x="5027252" y="1219201"/>
                <a:ext cx="3458624" cy="5334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050" b="1" dirty="0">
                    <a:solidFill>
                      <a:schemeClr val="accent3">
                        <a:lumMod val="50000"/>
                      </a:schemeClr>
                    </a:solidFill>
                  </a:rPr>
                  <a:t>MPI</a:t>
                </a: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6481795" y="1381616"/>
                <a:ext cx="576625" cy="370987"/>
                <a:chOff x="6110994" y="5501457"/>
                <a:chExt cx="576625" cy="522512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6110994" y="5501457"/>
                  <a:ext cx="120880" cy="357097"/>
                  <a:chOff x="-3136425" y="4043268"/>
                  <a:chExt cx="497695" cy="607137"/>
                </a:xfrm>
              </p:grpSpPr>
              <p:sp>
                <p:nvSpPr>
                  <p:cNvPr id="31" name="Rectangle 30"/>
                  <p:cNvSpPr/>
                  <p:nvPr/>
                </p:nvSpPr>
                <p:spPr>
                  <a:xfrm>
                    <a:off x="-3136421" y="4500469"/>
                    <a:ext cx="497687" cy="149936"/>
                  </a:xfrm>
                  <a:prstGeom prst="rect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-3136421" y="4348065"/>
                    <a:ext cx="497687" cy="149936"/>
                  </a:xfrm>
                  <a:prstGeom prst="rect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-3136417" y="4195669"/>
                    <a:ext cx="497687" cy="149936"/>
                  </a:xfrm>
                  <a:prstGeom prst="rect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-3136425" y="4043268"/>
                    <a:ext cx="497687" cy="149936"/>
                  </a:xfrm>
                  <a:prstGeom prst="rect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>
                      <a:solidFill>
                        <a:schemeClr val="tx2"/>
                      </a:solidFill>
                    </a:endParaRPr>
                  </a:p>
                </p:txBody>
              </p:sp>
            </p:grpSp>
            <p:sp>
              <p:nvSpPr>
                <p:cNvPr id="29" name="Rectangle 28"/>
                <p:cNvSpPr/>
                <p:nvPr/>
              </p:nvSpPr>
              <p:spPr>
                <a:xfrm>
                  <a:off x="6429535" y="5679280"/>
                  <a:ext cx="258084" cy="31390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5C042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800" dirty="0">
                      <a:solidFill>
                        <a:srgbClr val="602E14"/>
                      </a:solidFill>
                    </a:rPr>
                    <a:t>CTX </a:t>
                  </a:r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>
                  <a:off x="6151589" y="5589643"/>
                  <a:ext cx="411810" cy="434326"/>
                </a:xfrm>
                <a:custGeom>
                  <a:avLst/>
                  <a:gdLst>
                    <a:gd name="connsiteX0" fmla="*/ 36435 w 1069368"/>
                    <a:gd name="connsiteY0" fmla="*/ 1041170 h 1370396"/>
                    <a:gd name="connsiteX1" fmla="*/ 19501 w 1069368"/>
                    <a:gd name="connsiteY1" fmla="*/ 1329037 h 1370396"/>
                    <a:gd name="connsiteX2" fmla="*/ 273501 w 1069368"/>
                    <a:gd name="connsiteY2" fmla="*/ 1244370 h 1370396"/>
                    <a:gd name="connsiteX3" fmla="*/ 544435 w 1069368"/>
                    <a:gd name="connsiteY3" fmla="*/ 194503 h 1370396"/>
                    <a:gd name="connsiteX4" fmla="*/ 967768 w 1069368"/>
                    <a:gd name="connsiteY4" fmla="*/ 8237 h 1370396"/>
                    <a:gd name="connsiteX5" fmla="*/ 1069368 w 1069368"/>
                    <a:gd name="connsiteY5" fmla="*/ 313037 h 1370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69368" h="1370396">
                      <a:moveTo>
                        <a:pt x="36435" y="1041170"/>
                      </a:moveTo>
                      <a:cubicBezTo>
                        <a:pt x="8212" y="1168170"/>
                        <a:pt x="-20010" y="1295170"/>
                        <a:pt x="19501" y="1329037"/>
                      </a:cubicBezTo>
                      <a:cubicBezTo>
                        <a:pt x="59012" y="1362904"/>
                        <a:pt x="186012" y="1433459"/>
                        <a:pt x="273501" y="1244370"/>
                      </a:cubicBezTo>
                      <a:cubicBezTo>
                        <a:pt x="360990" y="1055281"/>
                        <a:pt x="428724" y="400525"/>
                        <a:pt x="544435" y="194503"/>
                      </a:cubicBezTo>
                      <a:cubicBezTo>
                        <a:pt x="660146" y="-11519"/>
                        <a:pt x="880279" y="-11519"/>
                        <a:pt x="967768" y="8237"/>
                      </a:cubicBezTo>
                      <a:cubicBezTo>
                        <a:pt x="1055257" y="27993"/>
                        <a:pt x="1069368" y="313037"/>
                        <a:pt x="1069368" y="313037"/>
                      </a:cubicBezTo>
                    </a:path>
                  </a:pathLst>
                </a:custGeom>
                <a:noFill/>
                <a:ln>
                  <a:solidFill>
                    <a:srgbClr val="5C0426"/>
                  </a:solidFill>
                  <a:headEnd type="none"/>
                  <a:tailEnd type="arrow" w="med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>
                    <a:solidFill>
                      <a:srgbClr val="602E14"/>
                    </a:solidFill>
                  </a:endParaRPr>
                </a:p>
              </p:txBody>
            </p:sp>
          </p:grpSp>
          <p:sp>
            <p:nvSpPr>
              <p:cNvPr id="26" name="Down Arrow 25"/>
              <p:cNvSpPr/>
              <p:nvPr/>
            </p:nvSpPr>
            <p:spPr>
              <a:xfrm>
                <a:off x="6303454" y="1076816"/>
                <a:ext cx="1009796" cy="294784"/>
              </a:xfrm>
              <a:prstGeom prst="downArrow">
                <a:avLst>
                  <a:gd name="adj1" fmla="val 81468"/>
                  <a:gd name="adj2" fmla="val 61682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9144" rIns="0" bIns="0" rtlCol="0" anchor="ctr"/>
              <a:lstStyle/>
              <a:p>
                <a:pPr algn="ctr"/>
                <a:r>
                  <a:rPr lang="en-US" sz="1050" dirty="0"/>
                  <a:t>User </a:t>
                </a:r>
                <a:r>
                  <a:rPr lang="en-US" sz="1000" dirty="0"/>
                  <a:t>Endpoint</a:t>
                </a:r>
              </a:p>
            </p:txBody>
          </p:sp>
          <p:sp>
            <p:nvSpPr>
              <p:cNvPr id="27" name="Up-Down Arrow 26"/>
              <p:cNvSpPr/>
              <p:nvPr/>
            </p:nvSpPr>
            <p:spPr>
              <a:xfrm>
                <a:off x="6934200" y="1752600"/>
                <a:ext cx="76200" cy="152400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7705464" y="3325144"/>
              <a:ext cx="120878" cy="62613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2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05464" y="3261500"/>
              <a:ext cx="120878" cy="62613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2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05465" y="3197859"/>
              <a:ext cx="120878" cy="62613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2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05463" y="3134216"/>
              <a:ext cx="120878" cy="62613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2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flipH="1">
              <a:off x="6927322" y="3196829"/>
              <a:ext cx="818736" cy="308374"/>
            </a:xfrm>
            <a:custGeom>
              <a:avLst/>
              <a:gdLst>
                <a:gd name="connsiteX0" fmla="*/ 36435 w 1069368"/>
                <a:gd name="connsiteY0" fmla="*/ 1041170 h 1370396"/>
                <a:gd name="connsiteX1" fmla="*/ 19501 w 1069368"/>
                <a:gd name="connsiteY1" fmla="*/ 1329037 h 1370396"/>
                <a:gd name="connsiteX2" fmla="*/ 273501 w 1069368"/>
                <a:gd name="connsiteY2" fmla="*/ 1244370 h 1370396"/>
                <a:gd name="connsiteX3" fmla="*/ 544435 w 1069368"/>
                <a:gd name="connsiteY3" fmla="*/ 194503 h 1370396"/>
                <a:gd name="connsiteX4" fmla="*/ 967768 w 1069368"/>
                <a:gd name="connsiteY4" fmla="*/ 8237 h 1370396"/>
                <a:gd name="connsiteX5" fmla="*/ 1069368 w 1069368"/>
                <a:gd name="connsiteY5" fmla="*/ 313037 h 137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9368" h="1370396">
                  <a:moveTo>
                    <a:pt x="36435" y="1041170"/>
                  </a:moveTo>
                  <a:cubicBezTo>
                    <a:pt x="8212" y="1168170"/>
                    <a:pt x="-20010" y="1295170"/>
                    <a:pt x="19501" y="1329037"/>
                  </a:cubicBezTo>
                  <a:cubicBezTo>
                    <a:pt x="59012" y="1362904"/>
                    <a:pt x="186012" y="1433459"/>
                    <a:pt x="273501" y="1244370"/>
                  </a:cubicBezTo>
                  <a:cubicBezTo>
                    <a:pt x="360990" y="1055281"/>
                    <a:pt x="428724" y="400525"/>
                    <a:pt x="544435" y="194503"/>
                  </a:cubicBezTo>
                  <a:cubicBezTo>
                    <a:pt x="660146" y="-11519"/>
                    <a:pt x="880279" y="-11519"/>
                    <a:pt x="967768" y="8237"/>
                  </a:cubicBezTo>
                  <a:cubicBezTo>
                    <a:pt x="1055257" y="27993"/>
                    <a:pt x="1069368" y="313037"/>
                    <a:pt x="1069368" y="313037"/>
                  </a:cubicBezTo>
                </a:path>
              </a:pathLst>
            </a:custGeom>
            <a:noFill/>
            <a:ln>
              <a:solidFill>
                <a:srgbClr val="5C0426"/>
              </a:solidFill>
              <a:headEnd type="none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rgbClr val="602E14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96460" y="3303494"/>
              <a:ext cx="120878" cy="62613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2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96460" y="3239850"/>
              <a:ext cx="120878" cy="62613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2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96461" y="3176209"/>
              <a:ext cx="120878" cy="62613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2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396459" y="3112566"/>
              <a:ext cx="120878" cy="62613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2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15000" y="3238822"/>
              <a:ext cx="258084" cy="22287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5C04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rgbClr val="602E14"/>
                  </a:solidFill>
                </a:rPr>
                <a:t>CTX 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437054" y="3175179"/>
              <a:ext cx="411810" cy="308374"/>
            </a:xfrm>
            <a:custGeom>
              <a:avLst/>
              <a:gdLst>
                <a:gd name="connsiteX0" fmla="*/ 36435 w 1069368"/>
                <a:gd name="connsiteY0" fmla="*/ 1041170 h 1370396"/>
                <a:gd name="connsiteX1" fmla="*/ 19501 w 1069368"/>
                <a:gd name="connsiteY1" fmla="*/ 1329037 h 1370396"/>
                <a:gd name="connsiteX2" fmla="*/ 273501 w 1069368"/>
                <a:gd name="connsiteY2" fmla="*/ 1244370 h 1370396"/>
                <a:gd name="connsiteX3" fmla="*/ 544435 w 1069368"/>
                <a:gd name="connsiteY3" fmla="*/ 194503 h 1370396"/>
                <a:gd name="connsiteX4" fmla="*/ 967768 w 1069368"/>
                <a:gd name="connsiteY4" fmla="*/ 8237 h 1370396"/>
                <a:gd name="connsiteX5" fmla="*/ 1069368 w 1069368"/>
                <a:gd name="connsiteY5" fmla="*/ 313037 h 137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9368" h="1370396">
                  <a:moveTo>
                    <a:pt x="36435" y="1041170"/>
                  </a:moveTo>
                  <a:cubicBezTo>
                    <a:pt x="8212" y="1168170"/>
                    <a:pt x="-20010" y="1295170"/>
                    <a:pt x="19501" y="1329037"/>
                  </a:cubicBezTo>
                  <a:cubicBezTo>
                    <a:pt x="59012" y="1362904"/>
                    <a:pt x="186012" y="1433459"/>
                    <a:pt x="273501" y="1244370"/>
                  </a:cubicBezTo>
                  <a:cubicBezTo>
                    <a:pt x="360990" y="1055281"/>
                    <a:pt x="428724" y="400525"/>
                    <a:pt x="544435" y="194503"/>
                  </a:cubicBezTo>
                  <a:cubicBezTo>
                    <a:pt x="660146" y="-11519"/>
                    <a:pt x="880279" y="-11519"/>
                    <a:pt x="967768" y="8237"/>
                  </a:cubicBezTo>
                  <a:cubicBezTo>
                    <a:pt x="1055257" y="27993"/>
                    <a:pt x="1069368" y="313037"/>
                    <a:pt x="1069368" y="313037"/>
                  </a:cubicBezTo>
                </a:path>
              </a:pathLst>
            </a:custGeom>
            <a:noFill/>
            <a:ln>
              <a:solidFill>
                <a:srgbClr val="5C0426"/>
              </a:solidFill>
              <a:headEnd type="none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rgbClr val="602E14"/>
                </a:solidFill>
              </a:endParaRPr>
            </a:p>
          </p:txBody>
        </p:sp>
        <p:sp>
          <p:nvSpPr>
            <p:cNvPr id="21" name="Up-Down Arrow 20"/>
            <p:cNvSpPr/>
            <p:nvPr/>
          </p:nvSpPr>
          <p:spPr>
            <a:xfrm>
              <a:off x="5848864" y="3483550"/>
              <a:ext cx="76200" cy="152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Down Arrow 6"/>
          <p:cNvSpPr/>
          <p:nvPr/>
        </p:nvSpPr>
        <p:spPr>
          <a:xfrm>
            <a:off x="7589069" y="5568010"/>
            <a:ext cx="1009796" cy="303987"/>
          </a:xfrm>
          <a:prstGeom prst="downArrow">
            <a:avLst>
              <a:gd name="adj1" fmla="val 81468"/>
              <a:gd name="adj2" fmla="val 6168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/>
            <a:r>
              <a:rPr lang="en-US" sz="1000" dirty="0"/>
              <a:t>User Endpoint</a:t>
            </a:r>
          </a:p>
        </p:txBody>
      </p:sp>
      <p:sp>
        <p:nvSpPr>
          <p:cNvPr id="8" name="Down Arrow 7"/>
          <p:cNvSpPr/>
          <p:nvPr/>
        </p:nvSpPr>
        <p:spPr>
          <a:xfrm>
            <a:off x="5248792" y="5574767"/>
            <a:ext cx="1009796" cy="278774"/>
          </a:xfrm>
          <a:prstGeom prst="downArrow">
            <a:avLst>
              <a:gd name="adj1" fmla="val 81468"/>
              <a:gd name="adj2" fmla="val 6168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/>
            <a:r>
              <a:rPr lang="en-US" sz="1000" dirty="0"/>
              <a:t>User Endpoint</a:t>
            </a:r>
          </a:p>
        </p:txBody>
      </p:sp>
    </p:spTree>
    <p:extLst>
      <p:ext uri="{BB962C8B-B14F-4D97-AF65-F5344CB8AC3E}">
        <p14:creationId xmlns:p14="http://schemas.microsoft.com/office/powerpoint/2010/main" val="23929806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programming with MPI + </a:t>
            </a:r>
            <a:r>
              <a:rPr lang="en-US" dirty="0" err="1"/>
              <a:t>OpenMP</a:t>
            </a:r>
            <a:r>
              <a:rPr lang="en-US" dirty="0"/>
              <a:t> is a viable and efficient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01738"/>
            <a:ext cx="8237537" cy="4840287"/>
          </a:xfrm>
        </p:spPr>
        <p:txBody>
          <a:bodyPr/>
          <a:lstStyle/>
          <a:p>
            <a:r>
              <a:rPr lang="en-US" dirty="0" err="1"/>
              <a:t>MPI+OpenMP</a:t>
            </a:r>
            <a:r>
              <a:rPr lang="en-US" dirty="0"/>
              <a:t> interoperability can happen in multiple ways – Funneled and Serialized modes are most common where a single thread makes MPI calls at a time</a:t>
            </a:r>
          </a:p>
          <a:p>
            <a:r>
              <a:rPr lang="en-US" dirty="0"/>
              <a:t>THREAD_MULTIPLE is becoming increasingly common where multiple threads can make MPI calls simultaneously (“fully multi‐threaded”)</a:t>
            </a:r>
          </a:p>
          <a:p>
            <a:pPr lvl="1"/>
            <a:r>
              <a:rPr lang="en-US" dirty="0"/>
              <a:t> Now provided by almost all implementations</a:t>
            </a:r>
          </a:p>
          <a:p>
            <a:pPr lvl="1"/>
            <a:r>
              <a:rPr lang="en-US" dirty="0"/>
              <a:t>Optimization is important</a:t>
            </a:r>
          </a:p>
          <a:p>
            <a:r>
              <a:rPr lang="en-US" dirty="0"/>
              <a:t>Other options such as “MPI everywhere” are also possible, especially with advanced MPI options</a:t>
            </a:r>
          </a:p>
          <a:p>
            <a:pPr lvl="1"/>
            <a:r>
              <a:rPr lang="en-US" dirty="0"/>
              <a:t>Solutions with no MPI (not covered here) are also emerging (HPX)</a:t>
            </a:r>
          </a:p>
          <a:p>
            <a:r>
              <a:rPr lang="en-US" dirty="0"/>
              <a:t>Improvements such as “endpoints”  may eventually lead to more options than just funneled, serialized and multiple</a:t>
            </a:r>
          </a:p>
        </p:txBody>
      </p:sp>
    </p:spTree>
    <p:extLst>
      <p:ext uri="{BB962C8B-B14F-4D97-AF65-F5344CB8AC3E}">
        <p14:creationId xmlns:p14="http://schemas.microsoft.com/office/powerpoint/2010/main" val="4589092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Computations are amenable to a Hybrid (often MPI + </a:t>
            </a:r>
            <a:r>
              <a:rPr lang="en-US" dirty="0" err="1"/>
              <a:t>OpenMP</a:t>
            </a:r>
            <a:r>
              <a:rPr lang="en-US" dirty="0"/>
              <a:t>)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Example:</a:t>
            </a:r>
          </a:p>
          <a:p>
            <a:r>
              <a:rPr lang="en-US" dirty="0"/>
              <a:t>Domains (often resulting from the decomposition of PDE’s) are spread across the large system and only need to communicate “ghost zone” information as time advances</a:t>
            </a:r>
          </a:p>
          <a:p>
            <a:r>
              <a:rPr lang="en-US" dirty="0"/>
              <a:t>MPI is used to communicate these ghost zone values in the form of messages passed among the nodes</a:t>
            </a:r>
          </a:p>
          <a:p>
            <a:r>
              <a:rPr lang="en-US" dirty="0"/>
              <a:t>In various hybrid approaches, different programming models can be used for the shared memory region. </a:t>
            </a:r>
            <a:r>
              <a:rPr lang="en-US" dirty="0" err="1"/>
              <a:t>OpenMP</a:t>
            </a:r>
            <a:r>
              <a:rPr lang="en-US" dirty="0"/>
              <a:t> is one choice.</a:t>
            </a:r>
          </a:p>
        </p:txBody>
      </p:sp>
    </p:spTree>
    <p:extLst>
      <p:ext uri="{BB962C8B-B14F-4D97-AF65-F5344CB8AC3E}">
        <p14:creationId xmlns:p14="http://schemas.microsoft.com/office/powerpoint/2010/main" val="10879786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+ </a:t>
            </a:r>
            <a:r>
              <a:rPr lang="en-US" dirty="0" err="1"/>
              <a:t>OpenMP</a:t>
            </a:r>
            <a:r>
              <a:rPr lang="en-US" dirty="0"/>
              <a:t> has been targeted for </a:t>
            </a:r>
            <a:r>
              <a:rPr lang="en-US" dirty="0" err="1"/>
              <a:t>optimzed</a:t>
            </a:r>
            <a:r>
              <a:rPr lang="en-US" dirty="0"/>
              <a:t> use on many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example: NERSC “Cori” has many threads to keep busy</a:t>
            </a:r>
          </a:p>
          <a:p>
            <a:pPr lvl="1"/>
            <a:r>
              <a:rPr lang="en-US" dirty="0"/>
              <a:t>&gt;60 cores/node, 4 hardware </a:t>
            </a:r>
            <a:r>
              <a:rPr lang="en-US" dirty="0" err="1"/>
              <a:t>threads.core</a:t>
            </a:r>
            <a:r>
              <a:rPr lang="en-US" dirty="0"/>
              <a:t>, 240 threads/node. </a:t>
            </a:r>
          </a:p>
          <a:p>
            <a:pPr lvl="1"/>
            <a:r>
              <a:rPr lang="en-US" dirty="0"/>
              <a:t>MPI + </a:t>
            </a:r>
            <a:r>
              <a:rPr lang="en-US" dirty="0" err="1"/>
              <a:t>OpenMP</a:t>
            </a:r>
            <a:r>
              <a:rPr lang="en-US" dirty="0"/>
              <a:t> is one obvious programming model</a:t>
            </a:r>
          </a:p>
          <a:p>
            <a:r>
              <a:rPr lang="en-US" dirty="0"/>
              <a:t>Potential advantages</a:t>
            </a:r>
          </a:p>
          <a:p>
            <a:pPr lvl="1"/>
            <a:r>
              <a:rPr lang="en-US" dirty="0"/>
              <a:t>may not fit into node using pure MPI across all HW cores and threads because of the memory overhead for each MPI task.</a:t>
            </a:r>
          </a:p>
          <a:p>
            <a:pPr lvl="1"/>
            <a:r>
              <a:rPr lang="en-US" dirty="0"/>
              <a:t>Conceptually nice: </a:t>
            </a:r>
            <a:r>
              <a:rPr lang="en-US" dirty="0" err="1"/>
              <a:t>OpenMP</a:t>
            </a:r>
            <a:r>
              <a:rPr lang="en-US" dirty="0"/>
              <a:t> within node, MPI between</a:t>
            </a:r>
          </a:p>
          <a:p>
            <a:pPr lvl="1"/>
            <a:r>
              <a:rPr lang="en-US" dirty="0"/>
              <a:t>Provides a way to increase fine-scale parallel granularity</a:t>
            </a:r>
          </a:p>
          <a:p>
            <a:pPr lvl="1"/>
            <a:r>
              <a:rPr lang="en-US" dirty="0"/>
              <a:t>Some problems have natural two-level parallelism; advanced </a:t>
            </a:r>
            <a:r>
              <a:rPr lang="en-US" dirty="0" err="1"/>
              <a:t>OpenMP</a:t>
            </a:r>
            <a:r>
              <a:rPr lang="en-US" dirty="0"/>
              <a:t> features extend beyond the two-level model</a:t>
            </a:r>
          </a:p>
          <a:p>
            <a:pPr lvl="1"/>
            <a:r>
              <a:rPr lang="en-US" dirty="0"/>
              <a:t>Some problems have a natural restriction on the number of MPI tasks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775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4" y="123849"/>
            <a:ext cx="8530124" cy="889000"/>
          </a:xfrm>
        </p:spPr>
        <p:txBody>
          <a:bodyPr/>
          <a:lstStyle/>
          <a:p>
            <a:r>
              <a:rPr lang="en-US" dirty="0"/>
              <a:t>Hybrid Programming Models can take various forms to deal with shared memory</a:t>
            </a:r>
            <a:br>
              <a:rPr lang="en-US" dirty="0"/>
            </a:br>
            <a:endParaRPr lang="en-US" dirty="0"/>
          </a:p>
        </p:txBody>
      </p:sp>
      <p:sp>
        <p:nvSpPr>
          <p:cNvPr id="1141762" name="Rectangle 3"/>
          <p:cNvSpPr>
            <a:spLocks noGrp="1"/>
          </p:cNvSpPr>
          <p:nvPr>
            <p:ph idx="1"/>
          </p:nvPr>
        </p:nvSpPr>
        <p:spPr>
          <a:xfrm>
            <a:off x="455613" y="1201738"/>
            <a:ext cx="5559425" cy="5327956"/>
          </a:xfrm>
        </p:spPr>
        <p:txBody>
          <a:bodyPr lIns="91431" tIns="45715" rIns="91431" bIns="45715"/>
          <a:lstStyle/>
          <a:p>
            <a:pPr marL="182563" indent="-182563" eaLnBrk="1" hangingPunct="1">
              <a:spcBef>
                <a:spcPct val="15000"/>
              </a:spcBef>
            </a:pPr>
            <a:r>
              <a:rPr lang="en-US" sz="1800" dirty="0"/>
              <a:t>MPI on each core (not hybrid)</a:t>
            </a:r>
          </a:p>
          <a:p>
            <a:pPr marL="461963" lvl="1" indent="-220663" eaLnBrk="1" hangingPunct="1">
              <a:spcBef>
                <a:spcPct val="15000"/>
              </a:spcBef>
            </a:pPr>
            <a:r>
              <a:rPr lang="en-US" sz="1500" dirty="0"/>
              <a:t>Halos between all cores</a:t>
            </a:r>
          </a:p>
          <a:p>
            <a:pPr marL="461963" lvl="1" indent="-220663" eaLnBrk="1" hangingPunct="1">
              <a:spcBef>
                <a:spcPct val="15000"/>
              </a:spcBef>
            </a:pPr>
            <a:r>
              <a:rPr lang="en-US" sz="1500" dirty="0"/>
              <a:t>MPI uses internally shared memory and </a:t>
            </a:r>
            <a:br>
              <a:rPr lang="en-US" sz="1500" dirty="0"/>
            </a:br>
            <a:r>
              <a:rPr lang="en-US" sz="1500" dirty="0"/>
              <a:t>cluster communication protocols</a:t>
            </a:r>
          </a:p>
          <a:p>
            <a:pPr marL="182563" indent="-182563" eaLnBrk="1" hangingPunct="1">
              <a:spcBef>
                <a:spcPts val="900"/>
              </a:spcBef>
            </a:pPr>
            <a:r>
              <a:rPr lang="en-US" sz="1800" dirty="0" err="1"/>
              <a:t>MPI+OpenMP</a:t>
            </a:r>
            <a:endParaRPr lang="en-US" sz="1800" dirty="0"/>
          </a:p>
          <a:p>
            <a:pPr marL="461963" lvl="1" indent="-220663" eaLnBrk="1" hangingPunct="1">
              <a:spcBef>
                <a:spcPct val="15000"/>
              </a:spcBef>
            </a:pPr>
            <a:r>
              <a:rPr lang="en-US" sz="1500" dirty="0"/>
              <a:t>Multi-threaded MPI processes</a:t>
            </a:r>
          </a:p>
          <a:p>
            <a:pPr marL="461963" lvl="1" indent="-220663" eaLnBrk="1" hangingPunct="1">
              <a:spcBef>
                <a:spcPct val="15000"/>
              </a:spcBef>
            </a:pPr>
            <a:r>
              <a:rPr lang="en-US" sz="1500" dirty="0"/>
              <a:t>Only Halos information is communicated between MPI processes</a:t>
            </a:r>
          </a:p>
          <a:p>
            <a:pPr marL="182563" indent="-182563" eaLnBrk="1" hangingPunct="1">
              <a:spcBef>
                <a:spcPts val="900"/>
              </a:spcBef>
            </a:pPr>
            <a:r>
              <a:rPr lang="en-US" sz="1800" dirty="0"/>
              <a:t>MPI cluster communication </a:t>
            </a:r>
            <a:br>
              <a:rPr lang="en-US" sz="1800" dirty="0"/>
            </a:br>
            <a:r>
              <a:rPr lang="en-US" sz="1800" dirty="0"/>
              <a:t>+ MPI shared memory </a:t>
            </a:r>
            <a:r>
              <a:rPr lang="en-US" sz="1800" b="1" dirty="0"/>
              <a:t>communication </a:t>
            </a:r>
          </a:p>
          <a:p>
            <a:pPr marL="461963" lvl="1" indent="-220663" eaLnBrk="1" hangingPunct="1">
              <a:spcBef>
                <a:spcPct val="15000"/>
              </a:spcBef>
            </a:pPr>
            <a:r>
              <a:rPr lang="en-US" sz="1500" dirty="0"/>
              <a:t>Same as “MPI on each core”, but</a:t>
            </a:r>
          </a:p>
          <a:p>
            <a:pPr marL="461963" lvl="1" indent="-220663" eaLnBrk="1" hangingPunct="1">
              <a:spcBef>
                <a:spcPct val="15000"/>
              </a:spcBef>
            </a:pPr>
            <a:r>
              <a:rPr lang="en-US" sz="1500" dirty="0"/>
              <a:t>within the shared memory nodes, </a:t>
            </a:r>
            <a:br>
              <a:rPr lang="en-US" sz="1500" dirty="0"/>
            </a:br>
            <a:r>
              <a:rPr lang="en-US" sz="1500" dirty="0"/>
              <a:t>halo communication through direct copying </a:t>
            </a:r>
            <a:br>
              <a:rPr lang="en-US" sz="1500" dirty="0"/>
            </a:br>
            <a:r>
              <a:rPr lang="en-US" sz="1500" dirty="0"/>
              <a:t>with C or Fortran statements</a:t>
            </a:r>
          </a:p>
          <a:p>
            <a:pPr marL="182563" indent="-182563" eaLnBrk="1" hangingPunct="1">
              <a:spcBef>
                <a:spcPts val="900"/>
              </a:spcBef>
            </a:pPr>
            <a:r>
              <a:rPr lang="en-US" sz="1800" dirty="0"/>
              <a:t>MPI cluster comm. + MPI shared memory </a:t>
            </a:r>
            <a:r>
              <a:rPr lang="en-US" sz="1800" b="1" dirty="0"/>
              <a:t>access</a:t>
            </a:r>
          </a:p>
          <a:p>
            <a:pPr marL="461963" lvl="1" indent="-220663" eaLnBrk="1" hangingPunct="1">
              <a:spcBef>
                <a:spcPct val="15000"/>
              </a:spcBef>
            </a:pPr>
            <a:r>
              <a:rPr lang="en-US" sz="1500" dirty="0"/>
              <a:t>Similar to “</a:t>
            </a:r>
            <a:r>
              <a:rPr lang="en-US" sz="1500" dirty="0" err="1"/>
              <a:t>MPI+OpenMP</a:t>
            </a:r>
            <a:r>
              <a:rPr lang="en-US" sz="1500" dirty="0"/>
              <a:t>”, but</a:t>
            </a:r>
          </a:p>
          <a:p>
            <a:pPr marL="461963" lvl="1" indent="-220663" eaLnBrk="1" hangingPunct="1">
              <a:spcBef>
                <a:spcPct val="15000"/>
              </a:spcBef>
            </a:pPr>
            <a:r>
              <a:rPr lang="en-US" sz="1500" dirty="0"/>
              <a:t>shared memory programming through </a:t>
            </a:r>
            <a:br>
              <a:rPr lang="en-US" sz="1500" dirty="0"/>
            </a:br>
            <a:r>
              <a:rPr lang="en-US" sz="1500" dirty="0"/>
              <a:t>work-sharing between the MPI processes </a:t>
            </a:r>
            <a:br>
              <a:rPr lang="en-US" sz="1500" dirty="0"/>
            </a:br>
            <a:r>
              <a:rPr lang="en-US" sz="1500" dirty="0"/>
              <a:t>within each SMP node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821113" y="1341438"/>
            <a:ext cx="3024187" cy="4967287"/>
            <a:chOff x="6084888" y="1341438"/>
            <a:chExt cx="3024187" cy="4967287"/>
          </a:xfrm>
        </p:grpSpPr>
        <p:sp>
          <p:nvSpPr>
            <p:cNvPr id="1141938" name="Rectangle 517"/>
            <p:cNvSpPr>
              <a:spLocks noChangeArrowheads="1"/>
            </p:cNvSpPr>
            <p:nvPr/>
          </p:nvSpPr>
          <p:spPr bwMode="auto">
            <a:xfrm>
              <a:off x="6084888" y="5300663"/>
              <a:ext cx="1008062" cy="10080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939" name="Rectangle 518"/>
            <p:cNvSpPr>
              <a:spLocks noChangeArrowheads="1"/>
            </p:cNvSpPr>
            <p:nvPr/>
          </p:nvSpPr>
          <p:spPr bwMode="auto">
            <a:xfrm>
              <a:off x="7092950" y="5300663"/>
              <a:ext cx="1008063" cy="10080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940" name="Rectangle 519"/>
            <p:cNvSpPr>
              <a:spLocks noChangeArrowheads="1"/>
            </p:cNvSpPr>
            <p:nvPr/>
          </p:nvSpPr>
          <p:spPr bwMode="auto">
            <a:xfrm>
              <a:off x="8101013" y="5300663"/>
              <a:ext cx="1008062" cy="10080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grpSp>
          <p:nvGrpSpPr>
            <p:cNvPr id="1141763" name="Group 22"/>
            <p:cNvGrpSpPr>
              <a:grpSpLocks/>
            </p:cNvGrpSpPr>
            <p:nvPr/>
          </p:nvGrpSpPr>
          <p:grpSpPr bwMode="auto">
            <a:xfrm>
              <a:off x="6156325" y="1412875"/>
              <a:ext cx="361950" cy="360363"/>
              <a:chOff x="4150" y="935"/>
              <a:chExt cx="228" cy="227"/>
            </a:xfrm>
          </p:grpSpPr>
          <p:sp>
            <p:nvSpPr>
              <p:cNvPr id="1142087" name="Rectangle 4"/>
              <p:cNvSpPr>
                <a:spLocks noChangeArrowheads="1"/>
              </p:cNvSpPr>
              <p:nvPr/>
            </p:nvSpPr>
            <p:spPr bwMode="auto">
              <a:xfrm>
                <a:off x="4196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88" name="Rectangle 12"/>
              <p:cNvSpPr>
                <a:spLocks noChangeArrowheads="1"/>
              </p:cNvSpPr>
              <p:nvPr/>
            </p:nvSpPr>
            <p:spPr bwMode="auto">
              <a:xfrm>
                <a:off x="4332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89" name="Rectangle 13"/>
              <p:cNvSpPr>
                <a:spLocks noChangeArrowheads="1"/>
              </p:cNvSpPr>
              <p:nvPr/>
            </p:nvSpPr>
            <p:spPr bwMode="auto">
              <a:xfrm>
                <a:off x="41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90" name="Rectangle 14"/>
              <p:cNvSpPr>
                <a:spLocks noChangeArrowheads="1"/>
              </p:cNvSpPr>
              <p:nvPr/>
            </p:nvSpPr>
            <p:spPr bwMode="auto">
              <a:xfrm>
                <a:off x="4196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91" name="Rectangle 15"/>
              <p:cNvSpPr>
                <a:spLocks noChangeArrowheads="1"/>
              </p:cNvSpPr>
              <p:nvPr/>
            </p:nvSpPr>
            <p:spPr bwMode="auto">
              <a:xfrm>
                <a:off x="4196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764" name="Group 21"/>
            <p:cNvGrpSpPr>
              <a:grpSpLocks/>
            </p:cNvGrpSpPr>
            <p:nvPr/>
          </p:nvGrpSpPr>
          <p:grpSpPr bwMode="auto">
            <a:xfrm>
              <a:off x="6661150" y="1412875"/>
              <a:ext cx="361950" cy="360363"/>
              <a:chOff x="4468" y="935"/>
              <a:chExt cx="228" cy="227"/>
            </a:xfrm>
          </p:grpSpPr>
          <p:sp>
            <p:nvSpPr>
              <p:cNvPr id="1142082" name="Rectangle 16"/>
              <p:cNvSpPr>
                <a:spLocks noChangeArrowheads="1"/>
              </p:cNvSpPr>
              <p:nvPr/>
            </p:nvSpPr>
            <p:spPr bwMode="auto">
              <a:xfrm>
                <a:off x="4514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83" name="Rectangle 17"/>
              <p:cNvSpPr>
                <a:spLocks noChangeArrowheads="1"/>
              </p:cNvSpPr>
              <p:nvPr/>
            </p:nvSpPr>
            <p:spPr bwMode="auto">
              <a:xfrm>
                <a:off x="46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84" name="Rectangle 18"/>
              <p:cNvSpPr>
                <a:spLocks noChangeArrowheads="1"/>
              </p:cNvSpPr>
              <p:nvPr/>
            </p:nvSpPr>
            <p:spPr bwMode="auto">
              <a:xfrm>
                <a:off x="4468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85" name="Rectangle 19"/>
              <p:cNvSpPr>
                <a:spLocks noChangeArrowheads="1"/>
              </p:cNvSpPr>
              <p:nvPr/>
            </p:nvSpPr>
            <p:spPr bwMode="auto">
              <a:xfrm>
                <a:off x="4514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86" name="Rectangle 20"/>
              <p:cNvSpPr>
                <a:spLocks noChangeArrowheads="1"/>
              </p:cNvSpPr>
              <p:nvPr/>
            </p:nvSpPr>
            <p:spPr bwMode="auto">
              <a:xfrm>
                <a:off x="4514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765" name="Group 23"/>
            <p:cNvGrpSpPr>
              <a:grpSpLocks/>
            </p:cNvGrpSpPr>
            <p:nvPr/>
          </p:nvGrpSpPr>
          <p:grpSpPr bwMode="auto">
            <a:xfrm>
              <a:off x="7161213" y="1412875"/>
              <a:ext cx="361950" cy="360363"/>
              <a:chOff x="4150" y="935"/>
              <a:chExt cx="228" cy="227"/>
            </a:xfrm>
          </p:grpSpPr>
          <p:sp>
            <p:nvSpPr>
              <p:cNvPr id="1142077" name="Rectangle 24"/>
              <p:cNvSpPr>
                <a:spLocks noChangeArrowheads="1"/>
              </p:cNvSpPr>
              <p:nvPr/>
            </p:nvSpPr>
            <p:spPr bwMode="auto">
              <a:xfrm>
                <a:off x="4196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78" name="Rectangle 25"/>
              <p:cNvSpPr>
                <a:spLocks noChangeArrowheads="1"/>
              </p:cNvSpPr>
              <p:nvPr/>
            </p:nvSpPr>
            <p:spPr bwMode="auto">
              <a:xfrm>
                <a:off x="4332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79" name="Rectangle 26"/>
              <p:cNvSpPr>
                <a:spLocks noChangeArrowheads="1"/>
              </p:cNvSpPr>
              <p:nvPr/>
            </p:nvSpPr>
            <p:spPr bwMode="auto">
              <a:xfrm>
                <a:off x="41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80" name="Rectangle 27"/>
              <p:cNvSpPr>
                <a:spLocks noChangeArrowheads="1"/>
              </p:cNvSpPr>
              <p:nvPr/>
            </p:nvSpPr>
            <p:spPr bwMode="auto">
              <a:xfrm>
                <a:off x="4196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81" name="Rectangle 28"/>
              <p:cNvSpPr>
                <a:spLocks noChangeArrowheads="1"/>
              </p:cNvSpPr>
              <p:nvPr/>
            </p:nvSpPr>
            <p:spPr bwMode="auto">
              <a:xfrm>
                <a:off x="4196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766" name="Group 29"/>
            <p:cNvGrpSpPr>
              <a:grpSpLocks/>
            </p:cNvGrpSpPr>
            <p:nvPr/>
          </p:nvGrpSpPr>
          <p:grpSpPr bwMode="auto">
            <a:xfrm>
              <a:off x="7666038" y="1412875"/>
              <a:ext cx="361950" cy="360363"/>
              <a:chOff x="4468" y="935"/>
              <a:chExt cx="228" cy="227"/>
            </a:xfrm>
          </p:grpSpPr>
          <p:sp>
            <p:nvSpPr>
              <p:cNvPr id="1142072" name="Rectangle 30"/>
              <p:cNvSpPr>
                <a:spLocks noChangeArrowheads="1"/>
              </p:cNvSpPr>
              <p:nvPr/>
            </p:nvSpPr>
            <p:spPr bwMode="auto">
              <a:xfrm>
                <a:off x="4514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73" name="Rectangle 31"/>
              <p:cNvSpPr>
                <a:spLocks noChangeArrowheads="1"/>
              </p:cNvSpPr>
              <p:nvPr/>
            </p:nvSpPr>
            <p:spPr bwMode="auto">
              <a:xfrm>
                <a:off x="46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74" name="Rectangle 32"/>
              <p:cNvSpPr>
                <a:spLocks noChangeArrowheads="1"/>
              </p:cNvSpPr>
              <p:nvPr/>
            </p:nvSpPr>
            <p:spPr bwMode="auto">
              <a:xfrm>
                <a:off x="4468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75" name="Rectangle 33"/>
              <p:cNvSpPr>
                <a:spLocks noChangeArrowheads="1"/>
              </p:cNvSpPr>
              <p:nvPr/>
            </p:nvSpPr>
            <p:spPr bwMode="auto">
              <a:xfrm>
                <a:off x="4514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76" name="Rectangle 34"/>
              <p:cNvSpPr>
                <a:spLocks noChangeArrowheads="1"/>
              </p:cNvSpPr>
              <p:nvPr/>
            </p:nvSpPr>
            <p:spPr bwMode="auto">
              <a:xfrm>
                <a:off x="4514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767" name="Group 35"/>
            <p:cNvGrpSpPr>
              <a:grpSpLocks/>
            </p:cNvGrpSpPr>
            <p:nvPr/>
          </p:nvGrpSpPr>
          <p:grpSpPr bwMode="auto">
            <a:xfrm>
              <a:off x="8172450" y="1412875"/>
              <a:ext cx="361950" cy="360363"/>
              <a:chOff x="4150" y="935"/>
              <a:chExt cx="228" cy="227"/>
            </a:xfrm>
          </p:grpSpPr>
          <p:sp>
            <p:nvSpPr>
              <p:cNvPr id="1142067" name="Rectangle 36"/>
              <p:cNvSpPr>
                <a:spLocks noChangeArrowheads="1"/>
              </p:cNvSpPr>
              <p:nvPr/>
            </p:nvSpPr>
            <p:spPr bwMode="auto">
              <a:xfrm>
                <a:off x="4196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68" name="Rectangle 37"/>
              <p:cNvSpPr>
                <a:spLocks noChangeArrowheads="1"/>
              </p:cNvSpPr>
              <p:nvPr/>
            </p:nvSpPr>
            <p:spPr bwMode="auto">
              <a:xfrm>
                <a:off x="4332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69" name="Rectangle 38"/>
              <p:cNvSpPr>
                <a:spLocks noChangeArrowheads="1"/>
              </p:cNvSpPr>
              <p:nvPr/>
            </p:nvSpPr>
            <p:spPr bwMode="auto">
              <a:xfrm>
                <a:off x="41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70" name="Rectangle 39"/>
              <p:cNvSpPr>
                <a:spLocks noChangeArrowheads="1"/>
              </p:cNvSpPr>
              <p:nvPr/>
            </p:nvSpPr>
            <p:spPr bwMode="auto">
              <a:xfrm>
                <a:off x="4196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71" name="Rectangle 40"/>
              <p:cNvSpPr>
                <a:spLocks noChangeArrowheads="1"/>
              </p:cNvSpPr>
              <p:nvPr/>
            </p:nvSpPr>
            <p:spPr bwMode="auto">
              <a:xfrm>
                <a:off x="4196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768" name="Group 41"/>
            <p:cNvGrpSpPr>
              <a:grpSpLocks/>
            </p:cNvGrpSpPr>
            <p:nvPr/>
          </p:nvGrpSpPr>
          <p:grpSpPr bwMode="auto">
            <a:xfrm>
              <a:off x="8674100" y="1412875"/>
              <a:ext cx="361950" cy="360363"/>
              <a:chOff x="4150" y="935"/>
              <a:chExt cx="228" cy="227"/>
            </a:xfrm>
          </p:grpSpPr>
          <p:sp>
            <p:nvSpPr>
              <p:cNvPr id="1142062" name="Rectangle 42"/>
              <p:cNvSpPr>
                <a:spLocks noChangeArrowheads="1"/>
              </p:cNvSpPr>
              <p:nvPr/>
            </p:nvSpPr>
            <p:spPr bwMode="auto">
              <a:xfrm>
                <a:off x="4196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63" name="Rectangle 43"/>
              <p:cNvSpPr>
                <a:spLocks noChangeArrowheads="1"/>
              </p:cNvSpPr>
              <p:nvPr/>
            </p:nvSpPr>
            <p:spPr bwMode="auto">
              <a:xfrm>
                <a:off x="4332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64" name="Rectangle 44"/>
              <p:cNvSpPr>
                <a:spLocks noChangeArrowheads="1"/>
              </p:cNvSpPr>
              <p:nvPr/>
            </p:nvSpPr>
            <p:spPr bwMode="auto">
              <a:xfrm>
                <a:off x="41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65" name="Rectangle 45"/>
              <p:cNvSpPr>
                <a:spLocks noChangeArrowheads="1"/>
              </p:cNvSpPr>
              <p:nvPr/>
            </p:nvSpPr>
            <p:spPr bwMode="auto">
              <a:xfrm>
                <a:off x="4196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66" name="Rectangle 46"/>
              <p:cNvSpPr>
                <a:spLocks noChangeArrowheads="1"/>
              </p:cNvSpPr>
              <p:nvPr/>
            </p:nvSpPr>
            <p:spPr bwMode="auto">
              <a:xfrm>
                <a:off x="4196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769" name="Group 47"/>
            <p:cNvGrpSpPr>
              <a:grpSpLocks/>
            </p:cNvGrpSpPr>
            <p:nvPr/>
          </p:nvGrpSpPr>
          <p:grpSpPr bwMode="auto">
            <a:xfrm>
              <a:off x="6156325" y="1917700"/>
              <a:ext cx="361950" cy="360363"/>
              <a:chOff x="4150" y="935"/>
              <a:chExt cx="228" cy="227"/>
            </a:xfrm>
          </p:grpSpPr>
          <p:sp>
            <p:nvSpPr>
              <p:cNvPr id="1142057" name="Rectangle 48"/>
              <p:cNvSpPr>
                <a:spLocks noChangeArrowheads="1"/>
              </p:cNvSpPr>
              <p:nvPr/>
            </p:nvSpPr>
            <p:spPr bwMode="auto">
              <a:xfrm>
                <a:off x="4196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58" name="Rectangle 49"/>
              <p:cNvSpPr>
                <a:spLocks noChangeArrowheads="1"/>
              </p:cNvSpPr>
              <p:nvPr/>
            </p:nvSpPr>
            <p:spPr bwMode="auto">
              <a:xfrm>
                <a:off x="4332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59" name="Rectangle 50"/>
              <p:cNvSpPr>
                <a:spLocks noChangeArrowheads="1"/>
              </p:cNvSpPr>
              <p:nvPr/>
            </p:nvSpPr>
            <p:spPr bwMode="auto">
              <a:xfrm>
                <a:off x="41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60" name="Rectangle 51"/>
              <p:cNvSpPr>
                <a:spLocks noChangeArrowheads="1"/>
              </p:cNvSpPr>
              <p:nvPr/>
            </p:nvSpPr>
            <p:spPr bwMode="auto">
              <a:xfrm>
                <a:off x="4196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61" name="Rectangle 52"/>
              <p:cNvSpPr>
                <a:spLocks noChangeArrowheads="1"/>
              </p:cNvSpPr>
              <p:nvPr/>
            </p:nvSpPr>
            <p:spPr bwMode="auto">
              <a:xfrm>
                <a:off x="4196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770" name="Group 53"/>
            <p:cNvGrpSpPr>
              <a:grpSpLocks/>
            </p:cNvGrpSpPr>
            <p:nvPr/>
          </p:nvGrpSpPr>
          <p:grpSpPr bwMode="auto">
            <a:xfrm>
              <a:off x="6661150" y="1917700"/>
              <a:ext cx="361950" cy="360363"/>
              <a:chOff x="4468" y="935"/>
              <a:chExt cx="228" cy="227"/>
            </a:xfrm>
          </p:grpSpPr>
          <p:sp>
            <p:nvSpPr>
              <p:cNvPr id="1142052" name="Rectangle 54"/>
              <p:cNvSpPr>
                <a:spLocks noChangeArrowheads="1"/>
              </p:cNvSpPr>
              <p:nvPr/>
            </p:nvSpPr>
            <p:spPr bwMode="auto">
              <a:xfrm>
                <a:off x="4514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53" name="Rectangle 55"/>
              <p:cNvSpPr>
                <a:spLocks noChangeArrowheads="1"/>
              </p:cNvSpPr>
              <p:nvPr/>
            </p:nvSpPr>
            <p:spPr bwMode="auto">
              <a:xfrm>
                <a:off x="46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54" name="Rectangle 56"/>
              <p:cNvSpPr>
                <a:spLocks noChangeArrowheads="1"/>
              </p:cNvSpPr>
              <p:nvPr/>
            </p:nvSpPr>
            <p:spPr bwMode="auto">
              <a:xfrm>
                <a:off x="4468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55" name="Rectangle 57"/>
              <p:cNvSpPr>
                <a:spLocks noChangeArrowheads="1"/>
              </p:cNvSpPr>
              <p:nvPr/>
            </p:nvSpPr>
            <p:spPr bwMode="auto">
              <a:xfrm>
                <a:off x="4514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56" name="Rectangle 58"/>
              <p:cNvSpPr>
                <a:spLocks noChangeArrowheads="1"/>
              </p:cNvSpPr>
              <p:nvPr/>
            </p:nvSpPr>
            <p:spPr bwMode="auto">
              <a:xfrm>
                <a:off x="4514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771" name="Group 59"/>
            <p:cNvGrpSpPr>
              <a:grpSpLocks/>
            </p:cNvGrpSpPr>
            <p:nvPr/>
          </p:nvGrpSpPr>
          <p:grpSpPr bwMode="auto">
            <a:xfrm>
              <a:off x="7161213" y="1917700"/>
              <a:ext cx="361950" cy="360363"/>
              <a:chOff x="4150" y="935"/>
              <a:chExt cx="228" cy="227"/>
            </a:xfrm>
          </p:grpSpPr>
          <p:sp>
            <p:nvSpPr>
              <p:cNvPr id="1142047" name="Rectangle 60"/>
              <p:cNvSpPr>
                <a:spLocks noChangeArrowheads="1"/>
              </p:cNvSpPr>
              <p:nvPr/>
            </p:nvSpPr>
            <p:spPr bwMode="auto">
              <a:xfrm>
                <a:off x="4196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48" name="Rectangle 61"/>
              <p:cNvSpPr>
                <a:spLocks noChangeArrowheads="1"/>
              </p:cNvSpPr>
              <p:nvPr/>
            </p:nvSpPr>
            <p:spPr bwMode="auto">
              <a:xfrm>
                <a:off x="4332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49" name="Rectangle 62"/>
              <p:cNvSpPr>
                <a:spLocks noChangeArrowheads="1"/>
              </p:cNvSpPr>
              <p:nvPr/>
            </p:nvSpPr>
            <p:spPr bwMode="auto">
              <a:xfrm>
                <a:off x="41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50" name="Rectangle 63"/>
              <p:cNvSpPr>
                <a:spLocks noChangeArrowheads="1"/>
              </p:cNvSpPr>
              <p:nvPr/>
            </p:nvSpPr>
            <p:spPr bwMode="auto">
              <a:xfrm>
                <a:off x="4196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51" name="Rectangle 64"/>
              <p:cNvSpPr>
                <a:spLocks noChangeArrowheads="1"/>
              </p:cNvSpPr>
              <p:nvPr/>
            </p:nvSpPr>
            <p:spPr bwMode="auto">
              <a:xfrm>
                <a:off x="4196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772" name="Group 65"/>
            <p:cNvGrpSpPr>
              <a:grpSpLocks/>
            </p:cNvGrpSpPr>
            <p:nvPr/>
          </p:nvGrpSpPr>
          <p:grpSpPr bwMode="auto">
            <a:xfrm>
              <a:off x="7666038" y="1917700"/>
              <a:ext cx="361950" cy="360363"/>
              <a:chOff x="4468" y="935"/>
              <a:chExt cx="228" cy="227"/>
            </a:xfrm>
          </p:grpSpPr>
          <p:sp>
            <p:nvSpPr>
              <p:cNvPr id="1142042" name="Rectangle 66"/>
              <p:cNvSpPr>
                <a:spLocks noChangeArrowheads="1"/>
              </p:cNvSpPr>
              <p:nvPr/>
            </p:nvSpPr>
            <p:spPr bwMode="auto">
              <a:xfrm>
                <a:off x="4514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43" name="Rectangle 67"/>
              <p:cNvSpPr>
                <a:spLocks noChangeArrowheads="1"/>
              </p:cNvSpPr>
              <p:nvPr/>
            </p:nvSpPr>
            <p:spPr bwMode="auto">
              <a:xfrm>
                <a:off x="46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44" name="Rectangle 68"/>
              <p:cNvSpPr>
                <a:spLocks noChangeArrowheads="1"/>
              </p:cNvSpPr>
              <p:nvPr/>
            </p:nvSpPr>
            <p:spPr bwMode="auto">
              <a:xfrm>
                <a:off x="4468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45" name="Rectangle 69"/>
              <p:cNvSpPr>
                <a:spLocks noChangeArrowheads="1"/>
              </p:cNvSpPr>
              <p:nvPr/>
            </p:nvSpPr>
            <p:spPr bwMode="auto">
              <a:xfrm>
                <a:off x="4514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46" name="Rectangle 70"/>
              <p:cNvSpPr>
                <a:spLocks noChangeArrowheads="1"/>
              </p:cNvSpPr>
              <p:nvPr/>
            </p:nvSpPr>
            <p:spPr bwMode="auto">
              <a:xfrm>
                <a:off x="4514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773" name="Group 71"/>
            <p:cNvGrpSpPr>
              <a:grpSpLocks/>
            </p:cNvGrpSpPr>
            <p:nvPr/>
          </p:nvGrpSpPr>
          <p:grpSpPr bwMode="auto">
            <a:xfrm>
              <a:off x="8172450" y="1917700"/>
              <a:ext cx="361950" cy="360363"/>
              <a:chOff x="4150" y="935"/>
              <a:chExt cx="228" cy="227"/>
            </a:xfrm>
          </p:grpSpPr>
          <p:sp>
            <p:nvSpPr>
              <p:cNvPr id="1142037" name="Rectangle 72"/>
              <p:cNvSpPr>
                <a:spLocks noChangeArrowheads="1"/>
              </p:cNvSpPr>
              <p:nvPr/>
            </p:nvSpPr>
            <p:spPr bwMode="auto">
              <a:xfrm>
                <a:off x="4196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38" name="Rectangle 73"/>
              <p:cNvSpPr>
                <a:spLocks noChangeArrowheads="1"/>
              </p:cNvSpPr>
              <p:nvPr/>
            </p:nvSpPr>
            <p:spPr bwMode="auto">
              <a:xfrm>
                <a:off x="4332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39" name="Rectangle 74"/>
              <p:cNvSpPr>
                <a:spLocks noChangeArrowheads="1"/>
              </p:cNvSpPr>
              <p:nvPr/>
            </p:nvSpPr>
            <p:spPr bwMode="auto">
              <a:xfrm>
                <a:off x="41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40" name="Rectangle 75"/>
              <p:cNvSpPr>
                <a:spLocks noChangeArrowheads="1"/>
              </p:cNvSpPr>
              <p:nvPr/>
            </p:nvSpPr>
            <p:spPr bwMode="auto">
              <a:xfrm>
                <a:off x="4196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41" name="Rectangle 76"/>
              <p:cNvSpPr>
                <a:spLocks noChangeArrowheads="1"/>
              </p:cNvSpPr>
              <p:nvPr/>
            </p:nvSpPr>
            <p:spPr bwMode="auto">
              <a:xfrm>
                <a:off x="4196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774" name="Group 77"/>
            <p:cNvGrpSpPr>
              <a:grpSpLocks/>
            </p:cNvGrpSpPr>
            <p:nvPr/>
          </p:nvGrpSpPr>
          <p:grpSpPr bwMode="auto">
            <a:xfrm>
              <a:off x="8674100" y="1917700"/>
              <a:ext cx="361950" cy="360363"/>
              <a:chOff x="4150" y="935"/>
              <a:chExt cx="228" cy="227"/>
            </a:xfrm>
          </p:grpSpPr>
          <p:sp>
            <p:nvSpPr>
              <p:cNvPr id="1142032" name="Rectangle 78"/>
              <p:cNvSpPr>
                <a:spLocks noChangeArrowheads="1"/>
              </p:cNvSpPr>
              <p:nvPr/>
            </p:nvSpPr>
            <p:spPr bwMode="auto">
              <a:xfrm>
                <a:off x="4196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33" name="Rectangle 79"/>
              <p:cNvSpPr>
                <a:spLocks noChangeArrowheads="1"/>
              </p:cNvSpPr>
              <p:nvPr/>
            </p:nvSpPr>
            <p:spPr bwMode="auto">
              <a:xfrm>
                <a:off x="4332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34" name="Rectangle 80"/>
              <p:cNvSpPr>
                <a:spLocks noChangeArrowheads="1"/>
              </p:cNvSpPr>
              <p:nvPr/>
            </p:nvSpPr>
            <p:spPr bwMode="auto">
              <a:xfrm>
                <a:off x="41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35" name="Rectangle 81"/>
              <p:cNvSpPr>
                <a:spLocks noChangeArrowheads="1"/>
              </p:cNvSpPr>
              <p:nvPr/>
            </p:nvSpPr>
            <p:spPr bwMode="auto">
              <a:xfrm>
                <a:off x="4196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36" name="Rectangle 82"/>
              <p:cNvSpPr>
                <a:spLocks noChangeArrowheads="1"/>
              </p:cNvSpPr>
              <p:nvPr/>
            </p:nvSpPr>
            <p:spPr bwMode="auto">
              <a:xfrm>
                <a:off x="4196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sp>
          <p:nvSpPr>
            <p:cNvPr id="1141775" name="Line 83"/>
            <p:cNvSpPr>
              <a:spLocks noChangeShapeType="1"/>
            </p:cNvSpPr>
            <p:nvPr/>
          </p:nvSpPr>
          <p:spPr bwMode="auto">
            <a:xfrm flipH="1">
              <a:off x="6516688" y="1557338"/>
              <a:ext cx="287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76" name="Line 84"/>
            <p:cNvSpPr>
              <a:spLocks noChangeShapeType="1"/>
            </p:cNvSpPr>
            <p:nvPr/>
          </p:nvSpPr>
          <p:spPr bwMode="auto">
            <a:xfrm>
              <a:off x="6372225" y="1628775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777" name="Line 85"/>
            <p:cNvSpPr>
              <a:spLocks noChangeShapeType="1"/>
            </p:cNvSpPr>
            <p:nvPr/>
          </p:nvSpPr>
          <p:spPr bwMode="auto">
            <a:xfrm flipH="1">
              <a:off x="7021513" y="1557338"/>
              <a:ext cx="28733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78" name="Line 86"/>
            <p:cNvSpPr>
              <a:spLocks noChangeShapeType="1"/>
            </p:cNvSpPr>
            <p:nvPr/>
          </p:nvSpPr>
          <p:spPr bwMode="auto">
            <a:xfrm>
              <a:off x="6877050" y="1628775"/>
              <a:ext cx="28892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779" name="Line 87"/>
            <p:cNvSpPr>
              <a:spLocks noChangeShapeType="1"/>
            </p:cNvSpPr>
            <p:nvPr/>
          </p:nvSpPr>
          <p:spPr bwMode="auto">
            <a:xfrm flipH="1">
              <a:off x="7524750" y="1557338"/>
              <a:ext cx="287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80" name="Line 88"/>
            <p:cNvSpPr>
              <a:spLocks noChangeShapeType="1"/>
            </p:cNvSpPr>
            <p:nvPr/>
          </p:nvSpPr>
          <p:spPr bwMode="auto">
            <a:xfrm>
              <a:off x="7380288" y="1628775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781" name="Line 89"/>
            <p:cNvSpPr>
              <a:spLocks noChangeShapeType="1"/>
            </p:cNvSpPr>
            <p:nvPr/>
          </p:nvSpPr>
          <p:spPr bwMode="auto">
            <a:xfrm flipH="1">
              <a:off x="8029575" y="1557338"/>
              <a:ext cx="28733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82" name="Line 90"/>
            <p:cNvSpPr>
              <a:spLocks noChangeShapeType="1"/>
            </p:cNvSpPr>
            <p:nvPr/>
          </p:nvSpPr>
          <p:spPr bwMode="auto">
            <a:xfrm>
              <a:off x="7885113" y="1628775"/>
              <a:ext cx="28892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783" name="Line 91"/>
            <p:cNvSpPr>
              <a:spLocks noChangeShapeType="1"/>
            </p:cNvSpPr>
            <p:nvPr/>
          </p:nvSpPr>
          <p:spPr bwMode="auto">
            <a:xfrm flipH="1">
              <a:off x="8532813" y="1557338"/>
              <a:ext cx="287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84" name="Line 92"/>
            <p:cNvSpPr>
              <a:spLocks noChangeShapeType="1"/>
            </p:cNvSpPr>
            <p:nvPr/>
          </p:nvSpPr>
          <p:spPr bwMode="auto">
            <a:xfrm>
              <a:off x="8388350" y="1628775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785" name="Line 93"/>
            <p:cNvSpPr>
              <a:spLocks noChangeShapeType="1"/>
            </p:cNvSpPr>
            <p:nvPr/>
          </p:nvSpPr>
          <p:spPr bwMode="auto">
            <a:xfrm flipH="1">
              <a:off x="6516688" y="2062163"/>
              <a:ext cx="287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86" name="Line 94"/>
            <p:cNvSpPr>
              <a:spLocks noChangeShapeType="1"/>
            </p:cNvSpPr>
            <p:nvPr/>
          </p:nvSpPr>
          <p:spPr bwMode="auto">
            <a:xfrm>
              <a:off x="6372225" y="2133600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787" name="Line 95"/>
            <p:cNvSpPr>
              <a:spLocks noChangeShapeType="1"/>
            </p:cNvSpPr>
            <p:nvPr/>
          </p:nvSpPr>
          <p:spPr bwMode="auto">
            <a:xfrm flipH="1">
              <a:off x="7021513" y="2062163"/>
              <a:ext cx="28733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88" name="Line 96"/>
            <p:cNvSpPr>
              <a:spLocks noChangeShapeType="1"/>
            </p:cNvSpPr>
            <p:nvPr/>
          </p:nvSpPr>
          <p:spPr bwMode="auto">
            <a:xfrm>
              <a:off x="6877050" y="2133600"/>
              <a:ext cx="28892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789" name="Line 97"/>
            <p:cNvSpPr>
              <a:spLocks noChangeShapeType="1"/>
            </p:cNvSpPr>
            <p:nvPr/>
          </p:nvSpPr>
          <p:spPr bwMode="auto">
            <a:xfrm flipH="1">
              <a:off x="7524750" y="2062163"/>
              <a:ext cx="287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90" name="Line 98"/>
            <p:cNvSpPr>
              <a:spLocks noChangeShapeType="1"/>
            </p:cNvSpPr>
            <p:nvPr/>
          </p:nvSpPr>
          <p:spPr bwMode="auto">
            <a:xfrm>
              <a:off x="7380288" y="2133600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791" name="Line 99"/>
            <p:cNvSpPr>
              <a:spLocks noChangeShapeType="1"/>
            </p:cNvSpPr>
            <p:nvPr/>
          </p:nvSpPr>
          <p:spPr bwMode="auto">
            <a:xfrm flipH="1">
              <a:off x="8029575" y="2062163"/>
              <a:ext cx="28733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92" name="Line 100"/>
            <p:cNvSpPr>
              <a:spLocks noChangeShapeType="1"/>
            </p:cNvSpPr>
            <p:nvPr/>
          </p:nvSpPr>
          <p:spPr bwMode="auto">
            <a:xfrm>
              <a:off x="7885113" y="2133600"/>
              <a:ext cx="28892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793" name="Line 101"/>
            <p:cNvSpPr>
              <a:spLocks noChangeShapeType="1"/>
            </p:cNvSpPr>
            <p:nvPr/>
          </p:nvSpPr>
          <p:spPr bwMode="auto">
            <a:xfrm flipH="1">
              <a:off x="8532813" y="2062163"/>
              <a:ext cx="287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94" name="Line 102"/>
            <p:cNvSpPr>
              <a:spLocks noChangeShapeType="1"/>
            </p:cNvSpPr>
            <p:nvPr/>
          </p:nvSpPr>
          <p:spPr bwMode="auto">
            <a:xfrm>
              <a:off x="8388350" y="2133600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795" name="Line 103"/>
            <p:cNvSpPr>
              <a:spLocks noChangeShapeType="1"/>
            </p:cNvSpPr>
            <p:nvPr/>
          </p:nvSpPr>
          <p:spPr bwMode="auto">
            <a:xfrm rot="5400000" flipH="1">
              <a:off x="6230144" y="1918494"/>
              <a:ext cx="287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96" name="Line 104"/>
            <p:cNvSpPr>
              <a:spLocks noChangeShapeType="1"/>
            </p:cNvSpPr>
            <p:nvPr/>
          </p:nvSpPr>
          <p:spPr bwMode="auto">
            <a:xfrm rot="5400000">
              <a:off x="6157912" y="1774826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grpSp>
          <p:nvGrpSpPr>
            <p:cNvPr id="1141797" name="Group 106"/>
            <p:cNvGrpSpPr>
              <a:grpSpLocks/>
            </p:cNvGrpSpPr>
            <p:nvPr/>
          </p:nvGrpSpPr>
          <p:grpSpPr bwMode="auto">
            <a:xfrm rot="5400000">
              <a:off x="6625432" y="1808956"/>
              <a:ext cx="431800" cy="71437"/>
              <a:chOff x="4150" y="1480"/>
              <a:chExt cx="272" cy="45"/>
            </a:xfrm>
          </p:grpSpPr>
          <p:sp>
            <p:nvSpPr>
              <p:cNvPr id="1142030" name="Line 107"/>
              <p:cNvSpPr>
                <a:spLocks noChangeShapeType="1"/>
              </p:cNvSpPr>
              <p:nvPr/>
            </p:nvSpPr>
            <p:spPr bwMode="auto">
              <a:xfrm flipH="1">
                <a:off x="4241" y="1480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42031" name="Line 108"/>
              <p:cNvSpPr>
                <a:spLocks noChangeShapeType="1"/>
              </p:cNvSpPr>
              <p:nvPr/>
            </p:nvSpPr>
            <p:spPr bwMode="auto">
              <a:xfrm>
                <a:off x="4150" y="1525"/>
                <a:ext cx="1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</p:grpSp>
        <p:sp>
          <p:nvSpPr>
            <p:cNvPr id="1141798" name="Line 110"/>
            <p:cNvSpPr>
              <a:spLocks noChangeShapeType="1"/>
            </p:cNvSpPr>
            <p:nvPr/>
          </p:nvSpPr>
          <p:spPr bwMode="auto">
            <a:xfrm rot="5400000" flipH="1">
              <a:off x="6733381" y="1918494"/>
              <a:ext cx="287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99" name="Line 111"/>
            <p:cNvSpPr>
              <a:spLocks noChangeShapeType="1"/>
            </p:cNvSpPr>
            <p:nvPr/>
          </p:nvSpPr>
          <p:spPr bwMode="auto">
            <a:xfrm rot="5400000">
              <a:off x="6661150" y="1774826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800" name="Line 113"/>
            <p:cNvSpPr>
              <a:spLocks noChangeShapeType="1"/>
            </p:cNvSpPr>
            <p:nvPr/>
          </p:nvSpPr>
          <p:spPr bwMode="auto">
            <a:xfrm rot="5400000" flipH="1">
              <a:off x="7238206" y="1916907"/>
              <a:ext cx="287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801" name="Line 114"/>
            <p:cNvSpPr>
              <a:spLocks noChangeShapeType="1"/>
            </p:cNvSpPr>
            <p:nvPr/>
          </p:nvSpPr>
          <p:spPr bwMode="auto">
            <a:xfrm rot="5400000">
              <a:off x="7165975" y="1773238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802" name="Line 116"/>
            <p:cNvSpPr>
              <a:spLocks noChangeShapeType="1"/>
            </p:cNvSpPr>
            <p:nvPr/>
          </p:nvSpPr>
          <p:spPr bwMode="auto">
            <a:xfrm rot="5400000" flipH="1">
              <a:off x="7741444" y="1918494"/>
              <a:ext cx="287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803" name="Line 117"/>
            <p:cNvSpPr>
              <a:spLocks noChangeShapeType="1"/>
            </p:cNvSpPr>
            <p:nvPr/>
          </p:nvSpPr>
          <p:spPr bwMode="auto">
            <a:xfrm rot="5400000">
              <a:off x="7669212" y="1774826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804" name="Line 119"/>
            <p:cNvSpPr>
              <a:spLocks noChangeShapeType="1"/>
            </p:cNvSpPr>
            <p:nvPr/>
          </p:nvSpPr>
          <p:spPr bwMode="auto">
            <a:xfrm rot="5400000" flipH="1">
              <a:off x="8246269" y="1916907"/>
              <a:ext cx="287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805" name="Line 120"/>
            <p:cNvSpPr>
              <a:spLocks noChangeShapeType="1"/>
            </p:cNvSpPr>
            <p:nvPr/>
          </p:nvSpPr>
          <p:spPr bwMode="auto">
            <a:xfrm rot="5400000">
              <a:off x="8174037" y="1773238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806" name="Line 122"/>
            <p:cNvSpPr>
              <a:spLocks noChangeShapeType="1"/>
            </p:cNvSpPr>
            <p:nvPr/>
          </p:nvSpPr>
          <p:spPr bwMode="auto">
            <a:xfrm rot="5400000" flipH="1">
              <a:off x="8749506" y="1916907"/>
              <a:ext cx="287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807" name="Line 123"/>
            <p:cNvSpPr>
              <a:spLocks noChangeShapeType="1"/>
            </p:cNvSpPr>
            <p:nvPr/>
          </p:nvSpPr>
          <p:spPr bwMode="auto">
            <a:xfrm rot="5400000">
              <a:off x="8677275" y="1773238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808" name="Rectangle 124"/>
            <p:cNvSpPr>
              <a:spLocks noChangeArrowheads="1"/>
            </p:cNvSpPr>
            <p:nvPr/>
          </p:nvSpPr>
          <p:spPr bwMode="auto">
            <a:xfrm>
              <a:off x="6084888" y="1341438"/>
              <a:ext cx="1008062" cy="1008062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09" name="Rectangle 125"/>
            <p:cNvSpPr>
              <a:spLocks noChangeArrowheads="1"/>
            </p:cNvSpPr>
            <p:nvPr/>
          </p:nvSpPr>
          <p:spPr bwMode="auto">
            <a:xfrm>
              <a:off x="7092950" y="1341438"/>
              <a:ext cx="1008063" cy="1008062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10" name="Rectangle 126"/>
            <p:cNvSpPr>
              <a:spLocks noChangeArrowheads="1"/>
            </p:cNvSpPr>
            <p:nvPr/>
          </p:nvSpPr>
          <p:spPr bwMode="auto">
            <a:xfrm>
              <a:off x="8101013" y="1341438"/>
              <a:ext cx="1008062" cy="1008062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11" name="Rectangle 128"/>
            <p:cNvSpPr>
              <a:spLocks noChangeArrowheads="1"/>
            </p:cNvSpPr>
            <p:nvPr/>
          </p:nvSpPr>
          <p:spPr bwMode="auto">
            <a:xfrm>
              <a:off x="6373813" y="2706688"/>
              <a:ext cx="215900" cy="215900"/>
            </a:xfrm>
            <a:prstGeom prst="rect">
              <a:avLst/>
            </a:pr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12" name="Rectangle 129"/>
            <p:cNvSpPr>
              <a:spLocks noChangeArrowheads="1"/>
            </p:cNvSpPr>
            <p:nvPr/>
          </p:nvSpPr>
          <p:spPr bwMode="auto">
            <a:xfrm>
              <a:off x="6804025" y="2706688"/>
              <a:ext cx="73025" cy="4318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13" name="Rectangle 130"/>
            <p:cNvSpPr>
              <a:spLocks noChangeArrowheads="1"/>
            </p:cNvSpPr>
            <p:nvPr/>
          </p:nvSpPr>
          <p:spPr bwMode="auto">
            <a:xfrm>
              <a:off x="6300788" y="2706688"/>
              <a:ext cx="73025" cy="4318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14" name="Rectangle 131"/>
            <p:cNvSpPr>
              <a:spLocks noChangeArrowheads="1"/>
            </p:cNvSpPr>
            <p:nvPr/>
          </p:nvSpPr>
          <p:spPr bwMode="auto">
            <a:xfrm>
              <a:off x="6372225" y="3138488"/>
              <a:ext cx="431800" cy="73025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15" name="Rectangle 132"/>
            <p:cNvSpPr>
              <a:spLocks noChangeArrowheads="1"/>
            </p:cNvSpPr>
            <p:nvPr/>
          </p:nvSpPr>
          <p:spPr bwMode="auto">
            <a:xfrm>
              <a:off x="6373813" y="2633663"/>
              <a:ext cx="431800" cy="6985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16" name="Rectangle 234"/>
            <p:cNvSpPr>
              <a:spLocks noChangeArrowheads="1"/>
            </p:cNvSpPr>
            <p:nvPr/>
          </p:nvSpPr>
          <p:spPr bwMode="auto">
            <a:xfrm>
              <a:off x="6084888" y="2563813"/>
              <a:ext cx="1008062" cy="720725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17" name="Rectangle 237"/>
            <p:cNvSpPr>
              <a:spLocks noChangeArrowheads="1"/>
            </p:cNvSpPr>
            <p:nvPr/>
          </p:nvSpPr>
          <p:spPr bwMode="auto">
            <a:xfrm>
              <a:off x="6589713" y="2706688"/>
              <a:ext cx="215900" cy="215900"/>
            </a:xfrm>
            <a:prstGeom prst="rect">
              <a:avLst/>
            </a:pr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18" name="Rectangle 238"/>
            <p:cNvSpPr>
              <a:spLocks noChangeArrowheads="1"/>
            </p:cNvSpPr>
            <p:nvPr/>
          </p:nvSpPr>
          <p:spPr bwMode="auto">
            <a:xfrm>
              <a:off x="6372225" y="2922588"/>
              <a:ext cx="215900" cy="215900"/>
            </a:xfrm>
            <a:prstGeom prst="rect">
              <a:avLst/>
            </a:pr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19" name="Rectangle 239"/>
            <p:cNvSpPr>
              <a:spLocks noChangeArrowheads="1"/>
            </p:cNvSpPr>
            <p:nvPr/>
          </p:nvSpPr>
          <p:spPr bwMode="auto">
            <a:xfrm>
              <a:off x="6588125" y="2922588"/>
              <a:ext cx="215900" cy="215900"/>
            </a:xfrm>
            <a:prstGeom prst="rect">
              <a:avLst/>
            </a:pr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20" name="Rectangle 246"/>
            <p:cNvSpPr>
              <a:spLocks noChangeArrowheads="1"/>
            </p:cNvSpPr>
            <p:nvPr/>
          </p:nvSpPr>
          <p:spPr bwMode="auto">
            <a:xfrm>
              <a:off x="7381875" y="2706688"/>
              <a:ext cx="215900" cy="215900"/>
            </a:xfrm>
            <a:prstGeom prst="rect">
              <a:avLst/>
            </a:pr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21" name="Rectangle 247"/>
            <p:cNvSpPr>
              <a:spLocks noChangeArrowheads="1"/>
            </p:cNvSpPr>
            <p:nvPr/>
          </p:nvSpPr>
          <p:spPr bwMode="auto">
            <a:xfrm>
              <a:off x="7812088" y="2706688"/>
              <a:ext cx="73025" cy="4318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22" name="Rectangle 248"/>
            <p:cNvSpPr>
              <a:spLocks noChangeArrowheads="1"/>
            </p:cNvSpPr>
            <p:nvPr/>
          </p:nvSpPr>
          <p:spPr bwMode="auto">
            <a:xfrm>
              <a:off x="7308850" y="2706688"/>
              <a:ext cx="73025" cy="4318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23" name="Rectangle 249"/>
            <p:cNvSpPr>
              <a:spLocks noChangeArrowheads="1"/>
            </p:cNvSpPr>
            <p:nvPr/>
          </p:nvSpPr>
          <p:spPr bwMode="auto">
            <a:xfrm>
              <a:off x="7380288" y="3138488"/>
              <a:ext cx="431800" cy="73025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24" name="Rectangle 250"/>
            <p:cNvSpPr>
              <a:spLocks noChangeArrowheads="1"/>
            </p:cNvSpPr>
            <p:nvPr/>
          </p:nvSpPr>
          <p:spPr bwMode="auto">
            <a:xfrm>
              <a:off x="7381875" y="2633663"/>
              <a:ext cx="431800" cy="6985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25" name="Rectangle 253"/>
            <p:cNvSpPr>
              <a:spLocks noChangeArrowheads="1"/>
            </p:cNvSpPr>
            <p:nvPr/>
          </p:nvSpPr>
          <p:spPr bwMode="auto">
            <a:xfrm>
              <a:off x="7092950" y="2563813"/>
              <a:ext cx="1008063" cy="720725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26" name="Rectangle 254"/>
            <p:cNvSpPr>
              <a:spLocks noChangeArrowheads="1"/>
            </p:cNvSpPr>
            <p:nvPr/>
          </p:nvSpPr>
          <p:spPr bwMode="auto">
            <a:xfrm>
              <a:off x="7597775" y="2706688"/>
              <a:ext cx="215900" cy="215900"/>
            </a:xfrm>
            <a:prstGeom prst="rect">
              <a:avLst/>
            </a:pr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27" name="Rectangle 255"/>
            <p:cNvSpPr>
              <a:spLocks noChangeArrowheads="1"/>
            </p:cNvSpPr>
            <p:nvPr/>
          </p:nvSpPr>
          <p:spPr bwMode="auto">
            <a:xfrm>
              <a:off x="7380288" y="2922588"/>
              <a:ext cx="215900" cy="215900"/>
            </a:xfrm>
            <a:prstGeom prst="rect">
              <a:avLst/>
            </a:pr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28" name="Rectangle 256"/>
            <p:cNvSpPr>
              <a:spLocks noChangeArrowheads="1"/>
            </p:cNvSpPr>
            <p:nvPr/>
          </p:nvSpPr>
          <p:spPr bwMode="auto">
            <a:xfrm>
              <a:off x="7596188" y="2922588"/>
              <a:ext cx="215900" cy="215900"/>
            </a:xfrm>
            <a:prstGeom prst="rect">
              <a:avLst/>
            </a:pr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29" name="Rectangle 257"/>
            <p:cNvSpPr>
              <a:spLocks noChangeArrowheads="1"/>
            </p:cNvSpPr>
            <p:nvPr/>
          </p:nvSpPr>
          <p:spPr bwMode="auto">
            <a:xfrm>
              <a:off x="8389938" y="2706688"/>
              <a:ext cx="215900" cy="215900"/>
            </a:xfrm>
            <a:prstGeom prst="rect">
              <a:avLst/>
            </a:pr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30" name="Rectangle 258"/>
            <p:cNvSpPr>
              <a:spLocks noChangeArrowheads="1"/>
            </p:cNvSpPr>
            <p:nvPr/>
          </p:nvSpPr>
          <p:spPr bwMode="auto">
            <a:xfrm>
              <a:off x="8820150" y="2706688"/>
              <a:ext cx="73025" cy="4318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31" name="Rectangle 259"/>
            <p:cNvSpPr>
              <a:spLocks noChangeArrowheads="1"/>
            </p:cNvSpPr>
            <p:nvPr/>
          </p:nvSpPr>
          <p:spPr bwMode="auto">
            <a:xfrm>
              <a:off x="8316913" y="2706688"/>
              <a:ext cx="73025" cy="4318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32" name="Rectangle 260"/>
            <p:cNvSpPr>
              <a:spLocks noChangeArrowheads="1"/>
            </p:cNvSpPr>
            <p:nvPr/>
          </p:nvSpPr>
          <p:spPr bwMode="auto">
            <a:xfrm>
              <a:off x="8388350" y="3138488"/>
              <a:ext cx="431800" cy="73025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33" name="Rectangle 261"/>
            <p:cNvSpPr>
              <a:spLocks noChangeArrowheads="1"/>
            </p:cNvSpPr>
            <p:nvPr/>
          </p:nvSpPr>
          <p:spPr bwMode="auto">
            <a:xfrm>
              <a:off x="8389938" y="2633663"/>
              <a:ext cx="431800" cy="6985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34" name="Rectangle 262"/>
            <p:cNvSpPr>
              <a:spLocks noChangeArrowheads="1"/>
            </p:cNvSpPr>
            <p:nvPr/>
          </p:nvSpPr>
          <p:spPr bwMode="auto">
            <a:xfrm>
              <a:off x="8101013" y="2563813"/>
              <a:ext cx="1008062" cy="720725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35" name="Rectangle 263"/>
            <p:cNvSpPr>
              <a:spLocks noChangeArrowheads="1"/>
            </p:cNvSpPr>
            <p:nvPr/>
          </p:nvSpPr>
          <p:spPr bwMode="auto">
            <a:xfrm>
              <a:off x="8605838" y="2706688"/>
              <a:ext cx="215900" cy="215900"/>
            </a:xfrm>
            <a:prstGeom prst="rect">
              <a:avLst/>
            </a:pr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36" name="Rectangle 264"/>
            <p:cNvSpPr>
              <a:spLocks noChangeArrowheads="1"/>
            </p:cNvSpPr>
            <p:nvPr/>
          </p:nvSpPr>
          <p:spPr bwMode="auto">
            <a:xfrm>
              <a:off x="8388350" y="2922588"/>
              <a:ext cx="215900" cy="215900"/>
            </a:xfrm>
            <a:prstGeom prst="rect">
              <a:avLst/>
            </a:pr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37" name="Rectangle 265"/>
            <p:cNvSpPr>
              <a:spLocks noChangeArrowheads="1"/>
            </p:cNvSpPr>
            <p:nvPr/>
          </p:nvSpPr>
          <p:spPr bwMode="auto">
            <a:xfrm>
              <a:off x="8604250" y="2922588"/>
              <a:ext cx="215900" cy="215900"/>
            </a:xfrm>
            <a:prstGeom prst="rect">
              <a:avLst/>
            </a:pr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38" name="Line 266"/>
            <p:cNvSpPr>
              <a:spLocks noChangeShapeType="1"/>
            </p:cNvSpPr>
            <p:nvPr/>
          </p:nvSpPr>
          <p:spPr bwMode="auto">
            <a:xfrm flipH="1">
              <a:off x="7885113" y="2851150"/>
              <a:ext cx="57467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839" name="Line 267"/>
            <p:cNvSpPr>
              <a:spLocks noChangeShapeType="1"/>
            </p:cNvSpPr>
            <p:nvPr/>
          </p:nvSpPr>
          <p:spPr bwMode="auto">
            <a:xfrm>
              <a:off x="7740650" y="2994025"/>
              <a:ext cx="576263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840" name="Line 268"/>
            <p:cNvSpPr>
              <a:spLocks noChangeShapeType="1"/>
            </p:cNvSpPr>
            <p:nvPr/>
          </p:nvSpPr>
          <p:spPr bwMode="auto">
            <a:xfrm flipH="1">
              <a:off x="6877050" y="2851150"/>
              <a:ext cx="57467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841" name="Line 269"/>
            <p:cNvSpPr>
              <a:spLocks noChangeShapeType="1"/>
            </p:cNvSpPr>
            <p:nvPr/>
          </p:nvSpPr>
          <p:spPr bwMode="auto">
            <a:xfrm>
              <a:off x="6732588" y="2994025"/>
              <a:ext cx="57626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grpSp>
          <p:nvGrpSpPr>
            <p:cNvPr id="1141842" name="Group 270"/>
            <p:cNvGrpSpPr>
              <a:grpSpLocks/>
            </p:cNvGrpSpPr>
            <p:nvPr/>
          </p:nvGrpSpPr>
          <p:grpSpPr bwMode="auto">
            <a:xfrm>
              <a:off x="6156325" y="3571875"/>
              <a:ext cx="361950" cy="360363"/>
              <a:chOff x="4150" y="935"/>
              <a:chExt cx="228" cy="227"/>
            </a:xfrm>
          </p:grpSpPr>
          <p:sp>
            <p:nvSpPr>
              <p:cNvPr id="1142025" name="Rectangle 271"/>
              <p:cNvSpPr>
                <a:spLocks noChangeArrowheads="1"/>
              </p:cNvSpPr>
              <p:nvPr/>
            </p:nvSpPr>
            <p:spPr bwMode="auto">
              <a:xfrm>
                <a:off x="4196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26" name="Rectangle 272"/>
              <p:cNvSpPr>
                <a:spLocks noChangeArrowheads="1"/>
              </p:cNvSpPr>
              <p:nvPr/>
            </p:nvSpPr>
            <p:spPr bwMode="auto">
              <a:xfrm>
                <a:off x="4332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27" name="Rectangle 273"/>
              <p:cNvSpPr>
                <a:spLocks noChangeArrowheads="1"/>
              </p:cNvSpPr>
              <p:nvPr/>
            </p:nvSpPr>
            <p:spPr bwMode="auto">
              <a:xfrm>
                <a:off x="41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28" name="Rectangle 274"/>
              <p:cNvSpPr>
                <a:spLocks noChangeArrowheads="1"/>
              </p:cNvSpPr>
              <p:nvPr/>
            </p:nvSpPr>
            <p:spPr bwMode="auto">
              <a:xfrm>
                <a:off x="4196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29" name="Rectangle 275"/>
              <p:cNvSpPr>
                <a:spLocks noChangeArrowheads="1"/>
              </p:cNvSpPr>
              <p:nvPr/>
            </p:nvSpPr>
            <p:spPr bwMode="auto">
              <a:xfrm>
                <a:off x="4196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843" name="Group 276"/>
            <p:cNvGrpSpPr>
              <a:grpSpLocks/>
            </p:cNvGrpSpPr>
            <p:nvPr/>
          </p:nvGrpSpPr>
          <p:grpSpPr bwMode="auto">
            <a:xfrm>
              <a:off x="6661150" y="3571875"/>
              <a:ext cx="361950" cy="360363"/>
              <a:chOff x="4468" y="935"/>
              <a:chExt cx="228" cy="227"/>
            </a:xfrm>
          </p:grpSpPr>
          <p:sp>
            <p:nvSpPr>
              <p:cNvPr id="1142020" name="Rectangle 277"/>
              <p:cNvSpPr>
                <a:spLocks noChangeArrowheads="1"/>
              </p:cNvSpPr>
              <p:nvPr/>
            </p:nvSpPr>
            <p:spPr bwMode="auto">
              <a:xfrm>
                <a:off x="4514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21" name="Rectangle 278"/>
              <p:cNvSpPr>
                <a:spLocks noChangeArrowheads="1"/>
              </p:cNvSpPr>
              <p:nvPr/>
            </p:nvSpPr>
            <p:spPr bwMode="auto">
              <a:xfrm>
                <a:off x="46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22" name="Rectangle 279"/>
              <p:cNvSpPr>
                <a:spLocks noChangeArrowheads="1"/>
              </p:cNvSpPr>
              <p:nvPr/>
            </p:nvSpPr>
            <p:spPr bwMode="auto">
              <a:xfrm>
                <a:off x="4468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23" name="Rectangle 280"/>
              <p:cNvSpPr>
                <a:spLocks noChangeArrowheads="1"/>
              </p:cNvSpPr>
              <p:nvPr/>
            </p:nvSpPr>
            <p:spPr bwMode="auto">
              <a:xfrm>
                <a:off x="4514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24" name="Rectangle 281"/>
              <p:cNvSpPr>
                <a:spLocks noChangeArrowheads="1"/>
              </p:cNvSpPr>
              <p:nvPr/>
            </p:nvSpPr>
            <p:spPr bwMode="auto">
              <a:xfrm>
                <a:off x="4514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844" name="Group 282"/>
            <p:cNvGrpSpPr>
              <a:grpSpLocks/>
            </p:cNvGrpSpPr>
            <p:nvPr/>
          </p:nvGrpSpPr>
          <p:grpSpPr bwMode="auto">
            <a:xfrm>
              <a:off x="7161213" y="3571875"/>
              <a:ext cx="361950" cy="360363"/>
              <a:chOff x="4150" y="935"/>
              <a:chExt cx="228" cy="227"/>
            </a:xfrm>
          </p:grpSpPr>
          <p:sp>
            <p:nvSpPr>
              <p:cNvPr id="1142015" name="Rectangle 283"/>
              <p:cNvSpPr>
                <a:spLocks noChangeArrowheads="1"/>
              </p:cNvSpPr>
              <p:nvPr/>
            </p:nvSpPr>
            <p:spPr bwMode="auto">
              <a:xfrm>
                <a:off x="4196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16" name="Rectangle 284"/>
              <p:cNvSpPr>
                <a:spLocks noChangeArrowheads="1"/>
              </p:cNvSpPr>
              <p:nvPr/>
            </p:nvSpPr>
            <p:spPr bwMode="auto">
              <a:xfrm>
                <a:off x="4332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17" name="Rectangle 285"/>
              <p:cNvSpPr>
                <a:spLocks noChangeArrowheads="1"/>
              </p:cNvSpPr>
              <p:nvPr/>
            </p:nvSpPr>
            <p:spPr bwMode="auto">
              <a:xfrm>
                <a:off x="41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18" name="Rectangle 286"/>
              <p:cNvSpPr>
                <a:spLocks noChangeArrowheads="1"/>
              </p:cNvSpPr>
              <p:nvPr/>
            </p:nvSpPr>
            <p:spPr bwMode="auto">
              <a:xfrm>
                <a:off x="4196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19" name="Rectangle 287"/>
              <p:cNvSpPr>
                <a:spLocks noChangeArrowheads="1"/>
              </p:cNvSpPr>
              <p:nvPr/>
            </p:nvSpPr>
            <p:spPr bwMode="auto">
              <a:xfrm>
                <a:off x="4196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845" name="Group 288"/>
            <p:cNvGrpSpPr>
              <a:grpSpLocks/>
            </p:cNvGrpSpPr>
            <p:nvPr/>
          </p:nvGrpSpPr>
          <p:grpSpPr bwMode="auto">
            <a:xfrm>
              <a:off x="7666038" y="3571875"/>
              <a:ext cx="361950" cy="360363"/>
              <a:chOff x="4468" y="935"/>
              <a:chExt cx="228" cy="227"/>
            </a:xfrm>
          </p:grpSpPr>
          <p:sp>
            <p:nvSpPr>
              <p:cNvPr id="1142010" name="Rectangle 289"/>
              <p:cNvSpPr>
                <a:spLocks noChangeArrowheads="1"/>
              </p:cNvSpPr>
              <p:nvPr/>
            </p:nvSpPr>
            <p:spPr bwMode="auto">
              <a:xfrm>
                <a:off x="4514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11" name="Rectangle 290"/>
              <p:cNvSpPr>
                <a:spLocks noChangeArrowheads="1"/>
              </p:cNvSpPr>
              <p:nvPr/>
            </p:nvSpPr>
            <p:spPr bwMode="auto">
              <a:xfrm>
                <a:off x="46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12" name="Rectangle 291"/>
              <p:cNvSpPr>
                <a:spLocks noChangeArrowheads="1"/>
              </p:cNvSpPr>
              <p:nvPr/>
            </p:nvSpPr>
            <p:spPr bwMode="auto">
              <a:xfrm>
                <a:off x="4468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13" name="Rectangle 292"/>
              <p:cNvSpPr>
                <a:spLocks noChangeArrowheads="1"/>
              </p:cNvSpPr>
              <p:nvPr/>
            </p:nvSpPr>
            <p:spPr bwMode="auto">
              <a:xfrm>
                <a:off x="4514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14" name="Rectangle 293"/>
              <p:cNvSpPr>
                <a:spLocks noChangeArrowheads="1"/>
              </p:cNvSpPr>
              <p:nvPr/>
            </p:nvSpPr>
            <p:spPr bwMode="auto">
              <a:xfrm>
                <a:off x="4514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846" name="Group 294"/>
            <p:cNvGrpSpPr>
              <a:grpSpLocks/>
            </p:cNvGrpSpPr>
            <p:nvPr/>
          </p:nvGrpSpPr>
          <p:grpSpPr bwMode="auto">
            <a:xfrm>
              <a:off x="8172450" y="3571875"/>
              <a:ext cx="361950" cy="360363"/>
              <a:chOff x="4150" y="935"/>
              <a:chExt cx="228" cy="227"/>
            </a:xfrm>
          </p:grpSpPr>
          <p:sp>
            <p:nvSpPr>
              <p:cNvPr id="1142005" name="Rectangle 295"/>
              <p:cNvSpPr>
                <a:spLocks noChangeArrowheads="1"/>
              </p:cNvSpPr>
              <p:nvPr/>
            </p:nvSpPr>
            <p:spPr bwMode="auto">
              <a:xfrm>
                <a:off x="4196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06" name="Rectangle 296"/>
              <p:cNvSpPr>
                <a:spLocks noChangeArrowheads="1"/>
              </p:cNvSpPr>
              <p:nvPr/>
            </p:nvSpPr>
            <p:spPr bwMode="auto">
              <a:xfrm>
                <a:off x="4332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07" name="Rectangle 297"/>
              <p:cNvSpPr>
                <a:spLocks noChangeArrowheads="1"/>
              </p:cNvSpPr>
              <p:nvPr/>
            </p:nvSpPr>
            <p:spPr bwMode="auto">
              <a:xfrm>
                <a:off x="41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08" name="Rectangle 298"/>
              <p:cNvSpPr>
                <a:spLocks noChangeArrowheads="1"/>
              </p:cNvSpPr>
              <p:nvPr/>
            </p:nvSpPr>
            <p:spPr bwMode="auto">
              <a:xfrm>
                <a:off x="4196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09" name="Rectangle 299"/>
              <p:cNvSpPr>
                <a:spLocks noChangeArrowheads="1"/>
              </p:cNvSpPr>
              <p:nvPr/>
            </p:nvSpPr>
            <p:spPr bwMode="auto">
              <a:xfrm>
                <a:off x="4196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847" name="Group 300"/>
            <p:cNvGrpSpPr>
              <a:grpSpLocks/>
            </p:cNvGrpSpPr>
            <p:nvPr/>
          </p:nvGrpSpPr>
          <p:grpSpPr bwMode="auto">
            <a:xfrm>
              <a:off x="8674100" y="3571875"/>
              <a:ext cx="361950" cy="360363"/>
              <a:chOff x="4150" y="935"/>
              <a:chExt cx="228" cy="227"/>
            </a:xfrm>
          </p:grpSpPr>
          <p:sp>
            <p:nvSpPr>
              <p:cNvPr id="1142000" name="Rectangle 301"/>
              <p:cNvSpPr>
                <a:spLocks noChangeArrowheads="1"/>
              </p:cNvSpPr>
              <p:nvPr/>
            </p:nvSpPr>
            <p:spPr bwMode="auto">
              <a:xfrm>
                <a:off x="4196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01" name="Rectangle 302"/>
              <p:cNvSpPr>
                <a:spLocks noChangeArrowheads="1"/>
              </p:cNvSpPr>
              <p:nvPr/>
            </p:nvSpPr>
            <p:spPr bwMode="auto">
              <a:xfrm>
                <a:off x="4332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02" name="Rectangle 303"/>
              <p:cNvSpPr>
                <a:spLocks noChangeArrowheads="1"/>
              </p:cNvSpPr>
              <p:nvPr/>
            </p:nvSpPr>
            <p:spPr bwMode="auto">
              <a:xfrm>
                <a:off x="41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03" name="Rectangle 304"/>
              <p:cNvSpPr>
                <a:spLocks noChangeArrowheads="1"/>
              </p:cNvSpPr>
              <p:nvPr/>
            </p:nvSpPr>
            <p:spPr bwMode="auto">
              <a:xfrm>
                <a:off x="4196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04" name="Rectangle 305"/>
              <p:cNvSpPr>
                <a:spLocks noChangeArrowheads="1"/>
              </p:cNvSpPr>
              <p:nvPr/>
            </p:nvSpPr>
            <p:spPr bwMode="auto">
              <a:xfrm>
                <a:off x="4196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848" name="Group 306"/>
            <p:cNvGrpSpPr>
              <a:grpSpLocks/>
            </p:cNvGrpSpPr>
            <p:nvPr/>
          </p:nvGrpSpPr>
          <p:grpSpPr bwMode="auto">
            <a:xfrm>
              <a:off x="6156325" y="4076700"/>
              <a:ext cx="361950" cy="360363"/>
              <a:chOff x="4150" y="935"/>
              <a:chExt cx="228" cy="227"/>
            </a:xfrm>
          </p:grpSpPr>
          <p:sp>
            <p:nvSpPr>
              <p:cNvPr id="1141995" name="Rectangle 307"/>
              <p:cNvSpPr>
                <a:spLocks noChangeArrowheads="1"/>
              </p:cNvSpPr>
              <p:nvPr/>
            </p:nvSpPr>
            <p:spPr bwMode="auto">
              <a:xfrm>
                <a:off x="4196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1996" name="Rectangle 308"/>
              <p:cNvSpPr>
                <a:spLocks noChangeArrowheads="1"/>
              </p:cNvSpPr>
              <p:nvPr/>
            </p:nvSpPr>
            <p:spPr bwMode="auto">
              <a:xfrm>
                <a:off x="4332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1997" name="Rectangle 309"/>
              <p:cNvSpPr>
                <a:spLocks noChangeArrowheads="1"/>
              </p:cNvSpPr>
              <p:nvPr/>
            </p:nvSpPr>
            <p:spPr bwMode="auto">
              <a:xfrm>
                <a:off x="41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1998" name="Rectangle 310"/>
              <p:cNvSpPr>
                <a:spLocks noChangeArrowheads="1"/>
              </p:cNvSpPr>
              <p:nvPr/>
            </p:nvSpPr>
            <p:spPr bwMode="auto">
              <a:xfrm>
                <a:off x="4196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1999" name="Rectangle 311"/>
              <p:cNvSpPr>
                <a:spLocks noChangeArrowheads="1"/>
              </p:cNvSpPr>
              <p:nvPr/>
            </p:nvSpPr>
            <p:spPr bwMode="auto">
              <a:xfrm>
                <a:off x="4196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849" name="Group 312"/>
            <p:cNvGrpSpPr>
              <a:grpSpLocks/>
            </p:cNvGrpSpPr>
            <p:nvPr/>
          </p:nvGrpSpPr>
          <p:grpSpPr bwMode="auto">
            <a:xfrm>
              <a:off x="6661150" y="4076700"/>
              <a:ext cx="361950" cy="360363"/>
              <a:chOff x="4468" y="935"/>
              <a:chExt cx="228" cy="227"/>
            </a:xfrm>
          </p:grpSpPr>
          <p:sp>
            <p:nvSpPr>
              <p:cNvPr id="1141990" name="Rectangle 313"/>
              <p:cNvSpPr>
                <a:spLocks noChangeArrowheads="1"/>
              </p:cNvSpPr>
              <p:nvPr/>
            </p:nvSpPr>
            <p:spPr bwMode="auto">
              <a:xfrm>
                <a:off x="4514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1991" name="Rectangle 314"/>
              <p:cNvSpPr>
                <a:spLocks noChangeArrowheads="1"/>
              </p:cNvSpPr>
              <p:nvPr/>
            </p:nvSpPr>
            <p:spPr bwMode="auto">
              <a:xfrm>
                <a:off x="46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1992" name="Rectangle 315"/>
              <p:cNvSpPr>
                <a:spLocks noChangeArrowheads="1"/>
              </p:cNvSpPr>
              <p:nvPr/>
            </p:nvSpPr>
            <p:spPr bwMode="auto">
              <a:xfrm>
                <a:off x="4468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1993" name="Rectangle 316"/>
              <p:cNvSpPr>
                <a:spLocks noChangeArrowheads="1"/>
              </p:cNvSpPr>
              <p:nvPr/>
            </p:nvSpPr>
            <p:spPr bwMode="auto">
              <a:xfrm>
                <a:off x="4514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1994" name="Rectangle 317"/>
              <p:cNvSpPr>
                <a:spLocks noChangeArrowheads="1"/>
              </p:cNvSpPr>
              <p:nvPr/>
            </p:nvSpPr>
            <p:spPr bwMode="auto">
              <a:xfrm>
                <a:off x="4514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850" name="Group 318"/>
            <p:cNvGrpSpPr>
              <a:grpSpLocks/>
            </p:cNvGrpSpPr>
            <p:nvPr/>
          </p:nvGrpSpPr>
          <p:grpSpPr bwMode="auto">
            <a:xfrm>
              <a:off x="7161213" y="4076700"/>
              <a:ext cx="361950" cy="360363"/>
              <a:chOff x="4150" y="935"/>
              <a:chExt cx="228" cy="227"/>
            </a:xfrm>
          </p:grpSpPr>
          <p:sp>
            <p:nvSpPr>
              <p:cNvPr id="1141985" name="Rectangle 319"/>
              <p:cNvSpPr>
                <a:spLocks noChangeArrowheads="1"/>
              </p:cNvSpPr>
              <p:nvPr/>
            </p:nvSpPr>
            <p:spPr bwMode="auto">
              <a:xfrm>
                <a:off x="4196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1986" name="Rectangle 320"/>
              <p:cNvSpPr>
                <a:spLocks noChangeArrowheads="1"/>
              </p:cNvSpPr>
              <p:nvPr/>
            </p:nvSpPr>
            <p:spPr bwMode="auto">
              <a:xfrm>
                <a:off x="4332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1987" name="Rectangle 321"/>
              <p:cNvSpPr>
                <a:spLocks noChangeArrowheads="1"/>
              </p:cNvSpPr>
              <p:nvPr/>
            </p:nvSpPr>
            <p:spPr bwMode="auto">
              <a:xfrm>
                <a:off x="41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1988" name="Rectangle 322"/>
              <p:cNvSpPr>
                <a:spLocks noChangeArrowheads="1"/>
              </p:cNvSpPr>
              <p:nvPr/>
            </p:nvSpPr>
            <p:spPr bwMode="auto">
              <a:xfrm>
                <a:off x="4196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1989" name="Rectangle 323"/>
              <p:cNvSpPr>
                <a:spLocks noChangeArrowheads="1"/>
              </p:cNvSpPr>
              <p:nvPr/>
            </p:nvSpPr>
            <p:spPr bwMode="auto">
              <a:xfrm>
                <a:off x="4196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851" name="Group 324"/>
            <p:cNvGrpSpPr>
              <a:grpSpLocks/>
            </p:cNvGrpSpPr>
            <p:nvPr/>
          </p:nvGrpSpPr>
          <p:grpSpPr bwMode="auto">
            <a:xfrm>
              <a:off x="7666038" y="4076700"/>
              <a:ext cx="361950" cy="360363"/>
              <a:chOff x="4468" y="935"/>
              <a:chExt cx="228" cy="227"/>
            </a:xfrm>
          </p:grpSpPr>
          <p:sp>
            <p:nvSpPr>
              <p:cNvPr id="1141980" name="Rectangle 325"/>
              <p:cNvSpPr>
                <a:spLocks noChangeArrowheads="1"/>
              </p:cNvSpPr>
              <p:nvPr/>
            </p:nvSpPr>
            <p:spPr bwMode="auto">
              <a:xfrm>
                <a:off x="4514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1981" name="Rectangle 326"/>
              <p:cNvSpPr>
                <a:spLocks noChangeArrowheads="1"/>
              </p:cNvSpPr>
              <p:nvPr/>
            </p:nvSpPr>
            <p:spPr bwMode="auto">
              <a:xfrm>
                <a:off x="46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1982" name="Rectangle 327"/>
              <p:cNvSpPr>
                <a:spLocks noChangeArrowheads="1"/>
              </p:cNvSpPr>
              <p:nvPr/>
            </p:nvSpPr>
            <p:spPr bwMode="auto">
              <a:xfrm>
                <a:off x="4468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1983" name="Rectangle 328"/>
              <p:cNvSpPr>
                <a:spLocks noChangeArrowheads="1"/>
              </p:cNvSpPr>
              <p:nvPr/>
            </p:nvSpPr>
            <p:spPr bwMode="auto">
              <a:xfrm>
                <a:off x="4514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1984" name="Rectangle 329"/>
              <p:cNvSpPr>
                <a:spLocks noChangeArrowheads="1"/>
              </p:cNvSpPr>
              <p:nvPr/>
            </p:nvSpPr>
            <p:spPr bwMode="auto">
              <a:xfrm>
                <a:off x="4514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852" name="Group 330"/>
            <p:cNvGrpSpPr>
              <a:grpSpLocks/>
            </p:cNvGrpSpPr>
            <p:nvPr/>
          </p:nvGrpSpPr>
          <p:grpSpPr bwMode="auto">
            <a:xfrm>
              <a:off x="8172450" y="4076700"/>
              <a:ext cx="361950" cy="360363"/>
              <a:chOff x="4150" y="935"/>
              <a:chExt cx="228" cy="227"/>
            </a:xfrm>
          </p:grpSpPr>
          <p:sp>
            <p:nvSpPr>
              <p:cNvPr id="1141975" name="Rectangle 331"/>
              <p:cNvSpPr>
                <a:spLocks noChangeArrowheads="1"/>
              </p:cNvSpPr>
              <p:nvPr/>
            </p:nvSpPr>
            <p:spPr bwMode="auto">
              <a:xfrm>
                <a:off x="4196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1976" name="Rectangle 332"/>
              <p:cNvSpPr>
                <a:spLocks noChangeArrowheads="1"/>
              </p:cNvSpPr>
              <p:nvPr/>
            </p:nvSpPr>
            <p:spPr bwMode="auto">
              <a:xfrm>
                <a:off x="4332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1977" name="Rectangle 333"/>
              <p:cNvSpPr>
                <a:spLocks noChangeArrowheads="1"/>
              </p:cNvSpPr>
              <p:nvPr/>
            </p:nvSpPr>
            <p:spPr bwMode="auto">
              <a:xfrm>
                <a:off x="41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1978" name="Rectangle 334"/>
              <p:cNvSpPr>
                <a:spLocks noChangeArrowheads="1"/>
              </p:cNvSpPr>
              <p:nvPr/>
            </p:nvSpPr>
            <p:spPr bwMode="auto">
              <a:xfrm>
                <a:off x="4196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1979" name="Rectangle 335"/>
              <p:cNvSpPr>
                <a:spLocks noChangeArrowheads="1"/>
              </p:cNvSpPr>
              <p:nvPr/>
            </p:nvSpPr>
            <p:spPr bwMode="auto">
              <a:xfrm>
                <a:off x="4196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853" name="Group 336"/>
            <p:cNvGrpSpPr>
              <a:grpSpLocks/>
            </p:cNvGrpSpPr>
            <p:nvPr/>
          </p:nvGrpSpPr>
          <p:grpSpPr bwMode="auto">
            <a:xfrm>
              <a:off x="8674100" y="4076700"/>
              <a:ext cx="361950" cy="360363"/>
              <a:chOff x="4150" y="935"/>
              <a:chExt cx="228" cy="227"/>
            </a:xfrm>
          </p:grpSpPr>
          <p:sp>
            <p:nvSpPr>
              <p:cNvPr id="1141970" name="Rectangle 337"/>
              <p:cNvSpPr>
                <a:spLocks noChangeArrowheads="1"/>
              </p:cNvSpPr>
              <p:nvPr/>
            </p:nvSpPr>
            <p:spPr bwMode="auto">
              <a:xfrm>
                <a:off x="4196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1971" name="Rectangle 338"/>
              <p:cNvSpPr>
                <a:spLocks noChangeArrowheads="1"/>
              </p:cNvSpPr>
              <p:nvPr/>
            </p:nvSpPr>
            <p:spPr bwMode="auto">
              <a:xfrm>
                <a:off x="4332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1972" name="Rectangle 339"/>
              <p:cNvSpPr>
                <a:spLocks noChangeArrowheads="1"/>
              </p:cNvSpPr>
              <p:nvPr/>
            </p:nvSpPr>
            <p:spPr bwMode="auto">
              <a:xfrm>
                <a:off x="41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1973" name="Rectangle 340"/>
              <p:cNvSpPr>
                <a:spLocks noChangeArrowheads="1"/>
              </p:cNvSpPr>
              <p:nvPr/>
            </p:nvSpPr>
            <p:spPr bwMode="auto">
              <a:xfrm>
                <a:off x="4196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1974" name="Rectangle 341"/>
              <p:cNvSpPr>
                <a:spLocks noChangeArrowheads="1"/>
              </p:cNvSpPr>
              <p:nvPr/>
            </p:nvSpPr>
            <p:spPr bwMode="auto">
              <a:xfrm>
                <a:off x="4196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sp>
          <p:nvSpPr>
            <p:cNvPr id="1141854" name="Line 344"/>
            <p:cNvSpPr>
              <a:spLocks noChangeShapeType="1"/>
            </p:cNvSpPr>
            <p:nvPr/>
          </p:nvSpPr>
          <p:spPr bwMode="auto">
            <a:xfrm flipH="1">
              <a:off x="7021513" y="3716338"/>
              <a:ext cx="28733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855" name="Line 345"/>
            <p:cNvSpPr>
              <a:spLocks noChangeShapeType="1"/>
            </p:cNvSpPr>
            <p:nvPr/>
          </p:nvSpPr>
          <p:spPr bwMode="auto">
            <a:xfrm>
              <a:off x="6877050" y="3787775"/>
              <a:ext cx="28892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856" name="Line 348"/>
            <p:cNvSpPr>
              <a:spLocks noChangeShapeType="1"/>
            </p:cNvSpPr>
            <p:nvPr/>
          </p:nvSpPr>
          <p:spPr bwMode="auto">
            <a:xfrm flipH="1">
              <a:off x="8029575" y="3716338"/>
              <a:ext cx="28733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857" name="Line 349"/>
            <p:cNvSpPr>
              <a:spLocks noChangeShapeType="1"/>
            </p:cNvSpPr>
            <p:nvPr/>
          </p:nvSpPr>
          <p:spPr bwMode="auto">
            <a:xfrm>
              <a:off x="7885113" y="3787775"/>
              <a:ext cx="28892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858" name="Line 354"/>
            <p:cNvSpPr>
              <a:spLocks noChangeShapeType="1"/>
            </p:cNvSpPr>
            <p:nvPr/>
          </p:nvSpPr>
          <p:spPr bwMode="auto">
            <a:xfrm flipH="1">
              <a:off x="7021513" y="4221163"/>
              <a:ext cx="28733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859" name="Line 355"/>
            <p:cNvSpPr>
              <a:spLocks noChangeShapeType="1"/>
            </p:cNvSpPr>
            <p:nvPr/>
          </p:nvSpPr>
          <p:spPr bwMode="auto">
            <a:xfrm>
              <a:off x="6877050" y="4292600"/>
              <a:ext cx="28892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860" name="Line 358"/>
            <p:cNvSpPr>
              <a:spLocks noChangeShapeType="1"/>
            </p:cNvSpPr>
            <p:nvPr/>
          </p:nvSpPr>
          <p:spPr bwMode="auto">
            <a:xfrm flipH="1">
              <a:off x="8029575" y="4221163"/>
              <a:ext cx="28733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861" name="Line 359"/>
            <p:cNvSpPr>
              <a:spLocks noChangeShapeType="1"/>
            </p:cNvSpPr>
            <p:nvPr/>
          </p:nvSpPr>
          <p:spPr bwMode="auto">
            <a:xfrm>
              <a:off x="7885113" y="4292600"/>
              <a:ext cx="28892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grpSp>
          <p:nvGrpSpPr>
            <p:cNvPr id="1141862" name="Group 380"/>
            <p:cNvGrpSpPr>
              <a:grpSpLocks/>
            </p:cNvGrpSpPr>
            <p:nvPr/>
          </p:nvGrpSpPr>
          <p:grpSpPr bwMode="auto">
            <a:xfrm>
              <a:off x="6302375" y="3716338"/>
              <a:ext cx="2590800" cy="576262"/>
              <a:chOff x="3970" y="2341"/>
              <a:chExt cx="1632" cy="363"/>
            </a:xfrm>
          </p:grpSpPr>
          <p:sp>
            <p:nvSpPr>
              <p:cNvPr id="1141946" name="Line 342"/>
              <p:cNvSpPr>
                <a:spLocks noChangeShapeType="1"/>
              </p:cNvSpPr>
              <p:nvPr/>
            </p:nvSpPr>
            <p:spPr bwMode="auto">
              <a:xfrm flipH="1">
                <a:off x="4105" y="2341"/>
                <a:ext cx="181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 wrap="none"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41947" name="Line 343"/>
              <p:cNvSpPr>
                <a:spLocks noChangeShapeType="1"/>
              </p:cNvSpPr>
              <p:nvPr/>
            </p:nvSpPr>
            <p:spPr bwMode="auto">
              <a:xfrm>
                <a:off x="4014" y="2386"/>
                <a:ext cx="182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41948" name="Line 346"/>
              <p:cNvSpPr>
                <a:spLocks noChangeShapeType="1"/>
              </p:cNvSpPr>
              <p:nvPr/>
            </p:nvSpPr>
            <p:spPr bwMode="auto">
              <a:xfrm flipH="1">
                <a:off x="4740" y="2341"/>
                <a:ext cx="181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 wrap="none"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41949" name="Line 347"/>
              <p:cNvSpPr>
                <a:spLocks noChangeShapeType="1"/>
              </p:cNvSpPr>
              <p:nvPr/>
            </p:nvSpPr>
            <p:spPr bwMode="auto">
              <a:xfrm>
                <a:off x="4649" y="2386"/>
                <a:ext cx="182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41950" name="Line 350"/>
              <p:cNvSpPr>
                <a:spLocks noChangeShapeType="1"/>
              </p:cNvSpPr>
              <p:nvPr/>
            </p:nvSpPr>
            <p:spPr bwMode="auto">
              <a:xfrm flipH="1">
                <a:off x="5375" y="2341"/>
                <a:ext cx="181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 wrap="none"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41951" name="Line 351"/>
              <p:cNvSpPr>
                <a:spLocks noChangeShapeType="1"/>
              </p:cNvSpPr>
              <p:nvPr/>
            </p:nvSpPr>
            <p:spPr bwMode="auto">
              <a:xfrm>
                <a:off x="5284" y="2386"/>
                <a:ext cx="182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41952" name="Line 352"/>
              <p:cNvSpPr>
                <a:spLocks noChangeShapeType="1"/>
              </p:cNvSpPr>
              <p:nvPr/>
            </p:nvSpPr>
            <p:spPr bwMode="auto">
              <a:xfrm flipH="1">
                <a:off x="4105" y="2659"/>
                <a:ext cx="181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 wrap="none"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41953" name="Line 353"/>
              <p:cNvSpPr>
                <a:spLocks noChangeShapeType="1"/>
              </p:cNvSpPr>
              <p:nvPr/>
            </p:nvSpPr>
            <p:spPr bwMode="auto">
              <a:xfrm>
                <a:off x="4014" y="2704"/>
                <a:ext cx="182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41954" name="Line 356"/>
              <p:cNvSpPr>
                <a:spLocks noChangeShapeType="1"/>
              </p:cNvSpPr>
              <p:nvPr/>
            </p:nvSpPr>
            <p:spPr bwMode="auto">
              <a:xfrm flipH="1">
                <a:off x="4740" y="2659"/>
                <a:ext cx="181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 wrap="none"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41955" name="Line 357"/>
              <p:cNvSpPr>
                <a:spLocks noChangeShapeType="1"/>
              </p:cNvSpPr>
              <p:nvPr/>
            </p:nvSpPr>
            <p:spPr bwMode="auto">
              <a:xfrm>
                <a:off x="4649" y="2704"/>
                <a:ext cx="182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41956" name="Line 360"/>
              <p:cNvSpPr>
                <a:spLocks noChangeShapeType="1"/>
              </p:cNvSpPr>
              <p:nvPr/>
            </p:nvSpPr>
            <p:spPr bwMode="auto">
              <a:xfrm flipH="1">
                <a:off x="5375" y="2659"/>
                <a:ext cx="181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 wrap="none"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41957" name="Line 361"/>
              <p:cNvSpPr>
                <a:spLocks noChangeShapeType="1"/>
              </p:cNvSpPr>
              <p:nvPr/>
            </p:nvSpPr>
            <p:spPr bwMode="auto">
              <a:xfrm>
                <a:off x="5284" y="2704"/>
                <a:ext cx="182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41958" name="Line 362"/>
              <p:cNvSpPr>
                <a:spLocks noChangeShapeType="1"/>
              </p:cNvSpPr>
              <p:nvPr/>
            </p:nvSpPr>
            <p:spPr bwMode="auto">
              <a:xfrm rot="5400000" flipH="1">
                <a:off x="3924" y="2569"/>
                <a:ext cx="181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 wrap="none"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41959" name="Line 363"/>
              <p:cNvSpPr>
                <a:spLocks noChangeShapeType="1"/>
              </p:cNvSpPr>
              <p:nvPr/>
            </p:nvSpPr>
            <p:spPr bwMode="auto">
              <a:xfrm rot="5400000">
                <a:off x="3879" y="2478"/>
                <a:ext cx="182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41960" name="Line 367"/>
              <p:cNvSpPr>
                <a:spLocks noChangeShapeType="1"/>
              </p:cNvSpPr>
              <p:nvPr/>
            </p:nvSpPr>
            <p:spPr bwMode="auto">
              <a:xfrm rot="5400000" flipH="1">
                <a:off x="4241" y="2569"/>
                <a:ext cx="181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 wrap="none"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41961" name="Line 368"/>
              <p:cNvSpPr>
                <a:spLocks noChangeShapeType="1"/>
              </p:cNvSpPr>
              <p:nvPr/>
            </p:nvSpPr>
            <p:spPr bwMode="auto">
              <a:xfrm rot="5400000">
                <a:off x="4196" y="2478"/>
                <a:ext cx="182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41962" name="Line 369"/>
              <p:cNvSpPr>
                <a:spLocks noChangeShapeType="1"/>
              </p:cNvSpPr>
              <p:nvPr/>
            </p:nvSpPr>
            <p:spPr bwMode="auto">
              <a:xfrm rot="5400000" flipH="1">
                <a:off x="4559" y="2568"/>
                <a:ext cx="181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 wrap="none"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41963" name="Line 370"/>
              <p:cNvSpPr>
                <a:spLocks noChangeShapeType="1"/>
              </p:cNvSpPr>
              <p:nvPr/>
            </p:nvSpPr>
            <p:spPr bwMode="auto">
              <a:xfrm rot="5400000">
                <a:off x="4514" y="2477"/>
                <a:ext cx="182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41964" name="Line 371"/>
              <p:cNvSpPr>
                <a:spLocks noChangeShapeType="1"/>
              </p:cNvSpPr>
              <p:nvPr/>
            </p:nvSpPr>
            <p:spPr bwMode="auto">
              <a:xfrm rot="5400000" flipH="1">
                <a:off x="4876" y="2569"/>
                <a:ext cx="181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 wrap="none"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41965" name="Line 372"/>
              <p:cNvSpPr>
                <a:spLocks noChangeShapeType="1"/>
              </p:cNvSpPr>
              <p:nvPr/>
            </p:nvSpPr>
            <p:spPr bwMode="auto">
              <a:xfrm rot="5400000">
                <a:off x="4831" y="2478"/>
                <a:ext cx="182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41966" name="Line 373"/>
              <p:cNvSpPr>
                <a:spLocks noChangeShapeType="1"/>
              </p:cNvSpPr>
              <p:nvPr/>
            </p:nvSpPr>
            <p:spPr bwMode="auto">
              <a:xfrm rot="5400000" flipH="1">
                <a:off x="5194" y="2568"/>
                <a:ext cx="181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 wrap="none"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41967" name="Line 374"/>
              <p:cNvSpPr>
                <a:spLocks noChangeShapeType="1"/>
              </p:cNvSpPr>
              <p:nvPr/>
            </p:nvSpPr>
            <p:spPr bwMode="auto">
              <a:xfrm rot="5400000">
                <a:off x="5149" y="2477"/>
                <a:ext cx="182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41968" name="Line 375"/>
              <p:cNvSpPr>
                <a:spLocks noChangeShapeType="1"/>
              </p:cNvSpPr>
              <p:nvPr/>
            </p:nvSpPr>
            <p:spPr bwMode="auto">
              <a:xfrm rot="5400000" flipH="1">
                <a:off x="5511" y="2568"/>
                <a:ext cx="181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 wrap="none"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41969" name="Line 376"/>
              <p:cNvSpPr>
                <a:spLocks noChangeShapeType="1"/>
              </p:cNvSpPr>
              <p:nvPr/>
            </p:nvSpPr>
            <p:spPr bwMode="auto">
              <a:xfrm rot="5400000">
                <a:off x="5466" y="2477"/>
                <a:ext cx="182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</p:grpSp>
        <p:sp>
          <p:nvSpPr>
            <p:cNvPr id="1141863" name="Rectangle 377"/>
            <p:cNvSpPr>
              <a:spLocks noChangeArrowheads="1"/>
            </p:cNvSpPr>
            <p:nvPr/>
          </p:nvSpPr>
          <p:spPr bwMode="auto">
            <a:xfrm>
              <a:off x="6084888" y="3500438"/>
              <a:ext cx="1008062" cy="1008062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64" name="Rectangle 378"/>
            <p:cNvSpPr>
              <a:spLocks noChangeArrowheads="1"/>
            </p:cNvSpPr>
            <p:nvPr/>
          </p:nvSpPr>
          <p:spPr bwMode="auto">
            <a:xfrm>
              <a:off x="7092950" y="3500438"/>
              <a:ext cx="1008063" cy="1008062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65" name="Rectangle 379"/>
            <p:cNvSpPr>
              <a:spLocks noChangeArrowheads="1"/>
            </p:cNvSpPr>
            <p:nvPr/>
          </p:nvSpPr>
          <p:spPr bwMode="auto">
            <a:xfrm>
              <a:off x="8101013" y="3500438"/>
              <a:ext cx="1008062" cy="1008062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66" name="Text Box 381"/>
            <p:cNvSpPr txBox="1">
              <a:spLocks noChangeArrowheads="1"/>
            </p:cNvSpPr>
            <p:nvPr/>
          </p:nvSpPr>
          <p:spPr bwMode="auto">
            <a:xfrm>
              <a:off x="6732588" y="4508500"/>
              <a:ext cx="2303462" cy="752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ts val="0"/>
                </a:spcBef>
              </a:pPr>
              <a:r>
                <a:rPr lang="en-US" sz="1200" b="1" dirty="0">
                  <a:latin typeface="Calibri" pitchFamily="34" charset="0"/>
                </a:rPr>
                <a:t>MPI inter-node communication</a:t>
              </a:r>
            </a:p>
            <a:p>
              <a:pPr eaLnBrk="0" hangingPunct="0">
                <a:lnSpc>
                  <a:spcPct val="90000"/>
                </a:lnSpc>
                <a:spcBef>
                  <a:spcPts val="0"/>
                </a:spcBef>
              </a:pPr>
              <a:r>
                <a:rPr lang="en-US" sz="1200" b="1" dirty="0">
                  <a:latin typeface="Calibri" pitchFamily="34" charset="0"/>
                </a:rPr>
                <a:t>MPI intra-node communication</a:t>
              </a:r>
            </a:p>
            <a:p>
              <a:pPr eaLnBrk="0" hangingPunct="0">
                <a:lnSpc>
                  <a:spcPct val="90000"/>
                </a:lnSpc>
                <a:spcBef>
                  <a:spcPts val="0"/>
                </a:spcBef>
              </a:pPr>
              <a:r>
                <a:rPr lang="en-US" sz="1200" b="1" dirty="0">
                  <a:latin typeface="Calibri" pitchFamily="34" charset="0"/>
                </a:rPr>
                <a:t>Intra-node direct Fortran/C copy</a:t>
              </a:r>
            </a:p>
            <a:p>
              <a:pPr eaLnBrk="0" hangingPunct="0">
                <a:lnSpc>
                  <a:spcPct val="90000"/>
                </a:lnSpc>
                <a:spcBef>
                  <a:spcPts val="0"/>
                </a:spcBef>
              </a:pPr>
              <a:r>
                <a:rPr lang="en-US" sz="1200" b="1" dirty="0">
                  <a:latin typeface="Calibri" pitchFamily="34" charset="0"/>
                </a:rPr>
                <a:t>Intra-node direct neighbor access</a:t>
              </a:r>
            </a:p>
          </p:txBody>
        </p:sp>
        <p:sp>
          <p:nvSpPr>
            <p:cNvPr id="1141867" name="Line 382"/>
            <p:cNvSpPr>
              <a:spLocks noChangeShapeType="1"/>
            </p:cNvSpPr>
            <p:nvPr/>
          </p:nvSpPr>
          <p:spPr bwMode="auto">
            <a:xfrm>
              <a:off x="6370638" y="4624388"/>
              <a:ext cx="28892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868" name="Line 383"/>
            <p:cNvSpPr>
              <a:spLocks noChangeShapeType="1"/>
            </p:cNvSpPr>
            <p:nvPr/>
          </p:nvSpPr>
          <p:spPr bwMode="auto">
            <a:xfrm>
              <a:off x="6372225" y="4797425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869" name="Line 386"/>
            <p:cNvSpPr>
              <a:spLocks noChangeShapeType="1"/>
            </p:cNvSpPr>
            <p:nvPr/>
          </p:nvSpPr>
          <p:spPr bwMode="auto">
            <a:xfrm>
              <a:off x="6370638" y="4960938"/>
              <a:ext cx="288925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prstDash val="dash"/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870" name="Rectangle 410"/>
            <p:cNvSpPr>
              <a:spLocks noChangeArrowheads="1"/>
            </p:cNvSpPr>
            <p:nvPr/>
          </p:nvSpPr>
          <p:spPr bwMode="auto">
            <a:xfrm>
              <a:off x="6229350" y="5445125"/>
              <a:ext cx="215900" cy="215900"/>
            </a:xfrm>
            <a:prstGeom prst="rect">
              <a:avLst/>
            </a:pr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71" name="Rectangle 412"/>
            <p:cNvSpPr>
              <a:spLocks noChangeArrowheads="1"/>
            </p:cNvSpPr>
            <p:nvPr/>
          </p:nvSpPr>
          <p:spPr bwMode="auto">
            <a:xfrm>
              <a:off x="6156325" y="5445125"/>
              <a:ext cx="73025" cy="2159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72" name="Rectangle 414"/>
            <p:cNvSpPr>
              <a:spLocks noChangeArrowheads="1"/>
            </p:cNvSpPr>
            <p:nvPr/>
          </p:nvSpPr>
          <p:spPr bwMode="auto">
            <a:xfrm>
              <a:off x="6229350" y="5372100"/>
              <a:ext cx="215900" cy="71438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73" name="Rectangle 416"/>
            <p:cNvSpPr>
              <a:spLocks noChangeArrowheads="1"/>
            </p:cNvSpPr>
            <p:nvPr/>
          </p:nvSpPr>
          <p:spPr bwMode="auto">
            <a:xfrm>
              <a:off x="6734175" y="5445125"/>
              <a:ext cx="215900" cy="215900"/>
            </a:xfrm>
            <a:prstGeom prst="rect">
              <a:avLst/>
            </a:pr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74" name="Rectangle 417"/>
            <p:cNvSpPr>
              <a:spLocks noChangeArrowheads="1"/>
            </p:cNvSpPr>
            <p:nvPr/>
          </p:nvSpPr>
          <p:spPr bwMode="auto">
            <a:xfrm>
              <a:off x="6950075" y="5445125"/>
              <a:ext cx="73025" cy="2159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75" name="Rectangle 420"/>
            <p:cNvSpPr>
              <a:spLocks noChangeArrowheads="1"/>
            </p:cNvSpPr>
            <p:nvPr/>
          </p:nvSpPr>
          <p:spPr bwMode="auto">
            <a:xfrm>
              <a:off x="6734175" y="5372100"/>
              <a:ext cx="215900" cy="71438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76" name="Rectangle 422"/>
            <p:cNvSpPr>
              <a:spLocks noChangeArrowheads="1"/>
            </p:cNvSpPr>
            <p:nvPr/>
          </p:nvSpPr>
          <p:spPr bwMode="auto">
            <a:xfrm>
              <a:off x="7234238" y="5445125"/>
              <a:ext cx="215900" cy="215900"/>
            </a:xfrm>
            <a:prstGeom prst="rect">
              <a:avLst/>
            </a:pr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77" name="Rectangle 424"/>
            <p:cNvSpPr>
              <a:spLocks noChangeArrowheads="1"/>
            </p:cNvSpPr>
            <p:nvPr/>
          </p:nvSpPr>
          <p:spPr bwMode="auto">
            <a:xfrm>
              <a:off x="7161213" y="5445125"/>
              <a:ext cx="73025" cy="2159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78" name="Rectangle 426"/>
            <p:cNvSpPr>
              <a:spLocks noChangeArrowheads="1"/>
            </p:cNvSpPr>
            <p:nvPr/>
          </p:nvSpPr>
          <p:spPr bwMode="auto">
            <a:xfrm>
              <a:off x="7234238" y="5372100"/>
              <a:ext cx="215900" cy="71438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79" name="Rectangle 428"/>
            <p:cNvSpPr>
              <a:spLocks noChangeArrowheads="1"/>
            </p:cNvSpPr>
            <p:nvPr/>
          </p:nvSpPr>
          <p:spPr bwMode="auto">
            <a:xfrm>
              <a:off x="7739063" y="5445125"/>
              <a:ext cx="215900" cy="215900"/>
            </a:xfrm>
            <a:prstGeom prst="rect">
              <a:avLst/>
            </a:pr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80" name="Rectangle 429"/>
            <p:cNvSpPr>
              <a:spLocks noChangeArrowheads="1"/>
            </p:cNvSpPr>
            <p:nvPr/>
          </p:nvSpPr>
          <p:spPr bwMode="auto">
            <a:xfrm>
              <a:off x="7954963" y="5445125"/>
              <a:ext cx="73025" cy="2159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81" name="Rectangle 432"/>
            <p:cNvSpPr>
              <a:spLocks noChangeArrowheads="1"/>
            </p:cNvSpPr>
            <p:nvPr/>
          </p:nvSpPr>
          <p:spPr bwMode="auto">
            <a:xfrm>
              <a:off x="7739063" y="5372100"/>
              <a:ext cx="215900" cy="71438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82" name="Rectangle 434"/>
            <p:cNvSpPr>
              <a:spLocks noChangeArrowheads="1"/>
            </p:cNvSpPr>
            <p:nvPr/>
          </p:nvSpPr>
          <p:spPr bwMode="auto">
            <a:xfrm>
              <a:off x="8245475" y="5445125"/>
              <a:ext cx="215900" cy="215900"/>
            </a:xfrm>
            <a:prstGeom prst="rect">
              <a:avLst/>
            </a:pr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83" name="Rectangle 436"/>
            <p:cNvSpPr>
              <a:spLocks noChangeArrowheads="1"/>
            </p:cNvSpPr>
            <p:nvPr/>
          </p:nvSpPr>
          <p:spPr bwMode="auto">
            <a:xfrm>
              <a:off x="8172450" y="5445125"/>
              <a:ext cx="73025" cy="2159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84" name="Rectangle 438"/>
            <p:cNvSpPr>
              <a:spLocks noChangeArrowheads="1"/>
            </p:cNvSpPr>
            <p:nvPr/>
          </p:nvSpPr>
          <p:spPr bwMode="auto">
            <a:xfrm>
              <a:off x="8245475" y="5372100"/>
              <a:ext cx="215900" cy="71438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85" name="Rectangle 440"/>
            <p:cNvSpPr>
              <a:spLocks noChangeArrowheads="1"/>
            </p:cNvSpPr>
            <p:nvPr/>
          </p:nvSpPr>
          <p:spPr bwMode="auto">
            <a:xfrm>
              <a:off x="8747125" y="5445125"/>
              <a:ext cx="215900" cy="215900"/>
            </a:xfrm>
            <a:prstGeom prst="rect">
              <a:avLst/>
            </a:pr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86" name="Rectangle 441"/>
            <p:cNvSpPr>
              <a:spLocks noChangeArrowheads="1"/>
            </p:cNvSpPr>
            <p:nvPr/>
          </p:nvSpPr>
          <p:spPr bwMode="auto">
            <a:xfrm>
              <a:off x="8963025" y="5445125"/>
              <a:ext cx="73025" cy="2159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87" name="Rectangle 444"/>
            <p:cNvSpPr>
              <a:spLocks noChangeArrowheads="1"/>
            </p:cNvSpPr>
            <p:nvPr/>
          </p:nvSpPr>
          <p:spPr bwMode="auto">
            <a:xfrm>
              <a:off x="8747125" y="5372100"/>
              <a:ext cx="215900" cy="71438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88" name="Rectangle 446"/>
            <p:cNvSpPr>
              <a:spLocks noChangeArrowheads="1"/>
            </p:cNvSpPr>
            <p:nvPr/>
          </p:nvSpPr>
          <p:spPr bwMode="auto">
            <a:xfrm>
              <a:off x="6229350" y="5949950"/>
              <a:ext cx="215900" cy="215900"/>
            </a:xfrm>
            <a:prstGeom prst="rect">
              <a:avLst/>
            </a:pr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89" name="Rectangle 448"/>
            <p:cNvSpPr>
              <a:spLocks noChangeArrowheads="1"/>
            </p:cNvSpPr>
            <p:nvPr/>
          </p:nvSpPr>
          <p:spPr bwMode="auto">
            <a:xfrm>
              <a:off x="6156325" y="5949950"/>
              <a:ext cx="73025" cy="2159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90" name="Rectangle 449"/>
            <p:cNvSpPr>
              <a:spLocks noChangeArrowheads="1"/>
            </p:cNvSpPr>
            <p:nvPr/>
          </p:nvSpPr>
          <p:spPr bwMode="auto">
            <a:xfrm>
              <a:off x="6229350" y="6165850"/>
              <a:ext cx="215900" cy="71438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91" name="Rectangle 452"/>
            <p:cNvSpPr>
              <a:spLocks noChangeArrowheads="1"/>
            </p:cNvSpPr>
            <p:nvPr/>
          </p:nvSpPr>
          <p:spPr bwMode="auto">
            <a:xfrm>
              <a:off x="6734175" y="5949950"/>
              <a:ext cx="215900" cy="215900"/>
            </a:xfrm>
            <a:prstGeom prst="rect">
              <a:avLst/>
            </a:pr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92" name="Rectangle 453"/>
            <p:cNvSpPr>
              <a:spLocks noChangeArrowheads="1"/>
            </p:cNvSpPr>
            <p:nvPr/>
          </p:nvSpPr>
          <p:spPr bwMode="auto">
            <a:xfrm>
              <a:off x="6950075" y="5949950"/>
              <a:ext cx="73025" cy="2159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93" name="Rectangle 455"/>
            <p:cNvSpPr>
              <a:spLocks noChangeArrowheads="1"/>
            </p:cNvSpPr>
            <p:nvPr/>
          </p:nvSpPr>
          <p:spPr bwMode="auto">
            <a:xfrm>
              <a:off x="6734175" y="6165850"/>
              <a:ext cx="215900" cy="71438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94" name="Rectangle 458"/>
            <p:cNvSpPr>
              <a:spLocks noChangeArrowheads="1"/>
            </p:cNvSpPr>
            <p:nvPr/>
          </p:nvSpPr>
          <p:spPr bwMode="auto">
            <a:xfrm>
              <a:off x="7234238" y="5949950"/>
              <a:ext cx="215900" cy="215900"/>
            </a:xfrm>
            <a:prstGeom prst="rect">
              <a:avLst/>
            </a:pr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95" name="Rectangle 460"/>
            <p:cNvSpPr>
              <a:spLocks noChangeArrowheads="1"/>
            </p:cNvSpPr>
            <p:nvPr/>
          </p:nvSpPr>
          <p:spPr bwMode="auto">
            <a:xfrm>
              <a:off x="7161213" y="5949950"/>
              <a:ext cx="73025" cy="2159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96" name="Rectangle 461"/>
            <p:cNvSpPr>
              <a:spLocks noChangeArrowheads="1"/>
            </p:cNvSpPr>
            <p:nvPr/>
          </p:nvSpPr>
          <p:spPr bwMode="auto">
            <a:xfrm>
              <a:off x="7234238" y="6165850"/>
              <a:ext cx="215900" cy="71438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97" name="Rectangle 464"/>
            <p:cNvSpPr>
              <a:spLocks noChangeArrowheads="1"/>
            </p:cNvSpPr>
            <p:nvPr/>
          </p:nvSpPr>
          <p:spPr bwMode="auto">
            <a:xfrm>
              <a:off x="7739063" y="5949950"/>
              <a:ext cx="215900" cy="215900"/>
            </a:xfrm>
            <a:prstGeom prst="rect">
              <a:avLst/>
            </a:pr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98" name="Rectangle 465"/>
            <p:cNvSpPr>
              <a:spLocks noChangeArrowheads="1"/>
            </p:cNvSpPr>
            <p:nvPr/>
          </p:nvSpPr>
          <p:spPr bwMode="auto">
            <a:xfrm>
              <a:off x="7954963" y="5949950"/>
              <a:ext cx="73025" cy="2159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99" name="Rectangle 467"/>
            <p:cNvSpPr>
              <a:spLocks noChangeArrowheads="1"/>
            </p:cNvSpPr>
            <p:nvPr/>
          </p:nvSpPr>
          <p:spPr bwMode="auto">
            <a:xfrm>
              <a:off x="7739063" y="6165850"/>
              <a:ext cx="215900" cy="71438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900" name="Rectangle 470"/>
            <p:cNvSpPr>
              <a:spLocks noChangeArrowheads="1"/>
            </p:cNvSpPr>
            <p:nvPr/>
          </p:nvSpPr>
          <p:spPr bwMode="auto">
            <a:xfrm>
              <a:off x="8245475" y="5949950"/>
              <a:ext cx="215900" cy="215900"/>
            </a:xfrm>
            <a:prstGeom prst="rect">
              <a:avLst/>
            </a:pr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901" name="Rectangle 472"/>
            <p:cNvSpPr>
              <a:spLocks noChangeArrowheads="1"/>
            </p:cNvSpPr>
            <p:nvPr/>
          </p:nvSpPr>
          <p:spPr bwMode="auto">
            <a:xfrm>
              <a:off x="8172450" y="5949950"/>
              <a:ext cx="73025" cy="2159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902" name="Rectangle 473"/>
            <p:cNvSpPr>
              <a:spLocks noChangeArrowheads="1"/>
            </p:cNvSpPr>
            <p:nvPr/>
          </p:nvSpPr>
          <p:spPr bwMode="auto">
            <a:xfrm>
              <a:off x="8245475" y="6165850"/>
              <a:ext cx="215900" cy="71438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903" name="Rectangle 476"/>
            <p:cNvSpPr>
              <a:spLocks noChangeArrowheads="1"/>
            </p:cNvSpPr>
            <p:nvPr/>
          </p:nvSpPr>
          <p:spPr bwMode="auto">
            <a:xfrm>
              <a:off x="8747125" y="5949950"/>
              <a:ext cx="215900" cy="215900"/>
            </a:xfrm>
            <a:prstGeom prst="rect">
              <a:avLst/>
            </a:pr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904" name="Rectangle 477"/>
            <p:cNvSpPr>
              <a:spLocks noChangeArrowheads="1"/>
            </p:cNvSpPr>
            <p:nvPr/>
          </p:nvSpPr>
          <p:spPr bwMode="auto">
            <a:xfrm>
              <a:off x="8963025" y="5949950"/>
              <a:ext cx="73025" cy="2159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905" name="Rectangle 479"/>
            <p:cNvSpPr>
              <a:spLocks noChangeArrowheads="1"/>
            </p:cNvSpPr>
            <p:nvPr/>
          </p:nvSpPr>
          <p:spPr bwMode="auto">
            <a:xfrm>
              <a:off x="8747125" y="6165850"/>
              <a:ext cx="215900" cy="71438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906" name="Line 481"/>
            <p:cNvSpPr>
              <a:spLocks noChangeShapeType="1"/>
            </p:cNvSpPr>
            <p:nvPr/>
          </p:nvSpPr>
          <p:spPr bwMode="auto">
            <a:xfrm flipH="1">
              <a:off x="7021513" y="5516563"/>
              <a:ext cx="28733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907" name="Line 482"/>
            <p:cNvSpPr>
              <a:spLocks noChangeShapeType="1"/>
            </p:cNvSpPr>
            <p:nvPr/>
          </p:nvSpPr>
          <p:spPr bwMode="auto">
            <a:xfrm>
              <a:off x="6877050" y="5588000"/>
              <a:ext cx="28892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908" name="Line 483"/>
            <p:cNvSpPr>
              <a:spLocks noChangeShapeType="1"/>
            </p:cNvSpPr>
            <p:nvPr/>
          </p:nvSpPr>
          <p:spPr bwMode="auto">
            <a:xfrm flipH="1">
              <a:off x="8029575" y="5516563"/>
              <a:ext cx="28733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909" name="Line 484"/>
            <p:cNvSpPr>
              <a:spLocks noChangeShapeType="1"/>
            </p:cNvSpPr>
            <p:nvPr/>
          </p:nvSpPr>
          <p:spPr bwMode="auto">
            <a:xfrm>
              <a:off x="7885113" y="5588000"/>
              <a:ext cx="28892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910" name="Line 485"/>
            <p:cNvSpPr>
              <a:spLocks noChangeShapeType="1"/>
            </p:cNvSpPr>
            <p:nvPr/>
          </p:nvSpPr>
          <p:spPr bwMode="auto">
            <a:xfrm flipH="1">
              <a:off x="7021513" y="6021388"/>
              <a:ext cx="28733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911" name="Line 486"/>
            <p:cNvSpPr>
              <a:spLocks noChangeShapeType="1"/>
            </p:cNvSpPr>
            <p:nvPr/>
          </p:nvSpPr>
          <p:spPr bwMode="auto">
            <a:xfrm>
              <a:off x="6877050" y="6092825"/>
              <a:ext cx="28892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912" name="Line 487"/>
            <p:cNvSpPr>
              <a:spLocks noChangeShapeType="1"/>
            </p:cNvSpPr>
            <p:nvPr/>
          </p:nvSpPr>
          <p:spPr bwMode="auto">
            <a:xfrm flipH="1">
              <a:off x="8029575" y="6021388"/>
              <a:ext cx="28733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913" name="Line 488"/>
            <p:cNvSpPr>
              <a:spLocks noChangeShapeType="1"/>
            </p:cNvSpPr>
            <p:nvPr/>
          </p:nvSpPr>
          <p:spPr bwMode="auto">
            <a:xfrm>
              <a:off x="7885113" y="6092825"/>
              <a:ext cx="28892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914" name="Line 493"/>
            <p:cNvSpPr>
              <a:spLocks noChangeShapeType="1"/>
            </p:cNvSpPr>
            <p:nvPr/>
          </p:nvSpPr>
          <p:spPr bwMode="auto">
            <a:xfrm flipH="1">
              <a:off x="6443663" y="5516563"/>
              <a:ext cx="28733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915" name="Line 494"/>
            <p:cNvSpPr>
              <a:spLocks noChangeShapeType="1"/>
            </p:cNvSpPr>
            <p:nvPr/>
          </p:nvSpPr>
          <p:spPr bwMode="auto">
            <a:xfrm>
              <a:off x="6443663" y="5588000"/>
              <a:ext cx="2889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916" name="Line 495"/>
            <p:cNvSpPr>
              <a:spLocks noChangeShapeType="1"/>
            </p:cNvSpPr>
            <p:nvPr/>
          </p:nvSpPr>
          <p:spPr bwMode="auto">
            <a:xfrm flipH="1">
              <a:off x="7451725" y="5516563"/>
              <a:ext cx="28733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917" name="Line 496"/>
            <p:cNvSpPr>
              <a:spLocks noChangeShapeType="1"/>
            </p:cNvSpPr>
            <p:nvPr/>
          </p:nvSpPr>
          <p:spPr bwMode="auto">
            <a:xfrm>
              <a:off x="7451725" y="5588000"/>
              <a:ext cx="2889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918" name="Line 497"/>
            <p:cNvSpPr>
              <a:spLocks noChangeShapeType="1"/>
            </p:cNvSpPr>
            <p:nvPr/>
          </p:nvSpPr>
          <p:spPr bwMode="auto">
            <a:xfrm flipH="1">
              <a:off x="8459788" y="5516563"/>
              <a:ext cx="28733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919" name="Line 498"/>
            <p:cNvSpPr>
              <a:spLocks noChangeShapeType="1"/>
            </p:cNvSpPr>
            <p:nvPr/>
          </p:nvSpPr>
          <p:spPr bwMode="auto">
            <a:xfrm>
              <a:off x="8459788" y="5588000"/>
              <a:ext cx="2889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920" name="Line 499"/>
            <p:cNvSpPr>
              <a:spLocks noChangeShapeType="1"/>
            </p:cNvSpPr>
            <p:nvPr/>
          </p:nvSpPr>
          <p:spPr bwMode="auto">
            <a:xfrm flipH="1">
              <a:off x="6443663" y="6021388"/>
              <a:ext cx="28733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921" name="Line 500"/>
            <p:cNvSpPr>
              <a:spLocks noChangeShapeType="1"/>
            </p:cNvSpPr>
            <p:nvPr/>
          </p:nvSpPr>
          <p:spPr bwMode="auto">
            <a:xfrm>
              <a:off x="6443663" y="6092825"/>
              <a:ext cx="2889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922" name="Line 501"/>
            <p:cNvSpPr>
              <a:spLocks noChangeShapeType="1"/>
            </p:cNvSpPr>
            <p:nvPr/>
          </p:nvSpPr>
          <p:spPr bwMode="auto">
            <a:xfrm flipH="1">
              <a:off x="7451725" y="6021388"/>
              <a:ext cx="28733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923" name="Line 502"/>
            <p:cNvSpPr>
              <a:spLocks noChangeShapeType="1"/>
            </p:cNvSpPr>
            <p:nvPr/>
          </p:nvSpPr>
          <p:spPr bwMode="auto">
            <a:xfrm>
              <a:off x="7451725" y="6092825"/>
              <a:ext cx="2889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924" name="Line 503"/>
            <p:cNvSpPr>
              <a:spLocks noChangeShapeType="1"/>
            </p:cNvSpPr>
            <p:nvPr/>
          </p:nvSpPr>
          <p:spPr bwMode="auto">
            <a:xfrm flipH="1">
              <a:off x="8459788" y="6021388"/>
              <a:ext cx="28733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925" name="Line 504"/>
            <p:cNvSpPr>
              <a:spLocks noChangeShapeType="1"/>
            </p:cNvSpPr>
            <p:nvPr/>
          </p:nvSpPr>
          <p:spPr bwMode="auto">
            <a:xfrm>
              <a:off x="8459788" y="6092825"/>
              <a:ext cx="2889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926" name="Line 505"/>
            <p:cNvSpPr>
              <a:spLocks noChangeShapeType="1"/>
            </p:cNvSpPr>
            <p:nvPr/>
          </p:nvSpPr>
          <p:spPr bwMode="auto">
            <a:xfrm rot="5400000" flipH="1">
              <a:off x="6230144" y="5806282"/>
              <a:ext cx="28733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927" name="Line 506"/>
            <p:cNvSpPr>
              <a:spLocks noChangeShapeType="1"/>
            </p:cNvSpPr>
            <p:nvPr/>
          </p:nvSpPr>
          <p:spPr bwMode="auto">
            <a:xfrm rot="5400000">
              <a:off x="6157912" y="5805488"/>
              <a:ext cx="2889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928" name="Line 507"/>
            <p:cNvSpPr>
              <a:spLocks noChangeShapeType="1"/>
            </p:cNvSpPr>
            <p:nvPr/>
          </p:nvSpPr>
          <p:spPr bwMode="auto">
            <a:xfrm rot="5400000" flipH="1">
              <a:off x="6733381" y="5806282"/>
              <a:ext cx="28733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929" name="Line 508"/>
            <p:cNvSpPr>
              <a:spLocks noChangeShapeType="1"/>
            </p:cNvSpPr>
            <p:nvPr/>
          </p:nvSpPr>
          <p:spPr bwMode="auto">
            <a:xfrm rot="5400000">
              <a:off x="6659562" y="5805488"/>
              <a:ext cx="2889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930" name="Line 509"/>
            <p:cNvSpPr>
              <a:spLocks noChangeShapeType="1"/>
            </p:cNvSpPr>
            <p:nvPr/>
          </p:nvSpPr>
          <p:spPr bwMode="auto">
            <a:xfrm rot="5400000" flipH="1">
              <a:off x="7238206" y="5804694"/>
              <a:ext cx="28733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931" name="Line 510"/>
            <p:cNvSpPr>
              <a:spLocks noChangeShapeType="1"/>
            </p:cNvSpPr>
            <p:nvPr/>
          </p:nvSpPr>
          <p:spPr bwMode="auto">
            <a:xfrm rot="5400000">
              <a:off x="7165975" y="5803901"/>
              <a:ext cx="2889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932" name="Line 511"/>
            <p:cNvSpPr>
              <a:spLocks noChangeShapeType="1"/>
            </p:cNvSpPr>
            <p:nvPr/>
          </p:nvSpPr>
          <p:spPr bwMode="auto">
            <a:xfrm rot="5400000" flipH="1">
              <a:off x="7741444" y="5806282"/>
              <a:ext cx="28733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933" name="Line 512"/>
            <p:cNvSpPr>
              <a:spLocks noChangeShapeType="1"/>
            </p:cNvSpPr>
            <p:nvPr/>
          </p:nvSpPr>
          <p:spPr bwMode="auto">
            <a:xfrm rot="5400000">
              <a:off x="7669212" y="5805488"/>
              <a:ext cx="2889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934" name="Line 513"/>
            <p:cNvSpPr>
              <a:spLocks noChangeShapeType="1"/>
            </p:cNvSpPr>
            <p:nvPr/>
          </p:nvSpPr>
          <p:spPr bwMode="auto">
            <a:xfrm rot="5400000" flipH="1">
              <a:off x="8246269" y="5804694"/>
              <a:ext cx="28733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935" name="Line 514"/>
            <p:cNvSpPr>
              <a:spLocks noChangeShapeType="1"/>
            </p:cNvSpPr>
            <p:nvPr/>
          </p:nvSpPr>
          <p:spPr bwMode="auto">
            <a:xfrm rot="5400000">
              <a:off x="8174037" y="5803901"/>
              <a:ext cx="2889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936" name="Line 515"/>
            <p:cNvSpPr>
              <a:spLocks noChangeShapeType="1"/>
            </p:cNvSpPr>
            <p:nvPr/>
          </p:nvSpPr>
          <p:spPr bwMode="auto">
            <a:xfrm rot="5400000" flipH="1">
              <a:off x="8749506" y="5804694"/>
              <a:ext cx="28733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937" name="Line 516"/>
            <p:cNvSpPr>
              <a:spLocks noChangeShapeType="1"/>
            </p:cNvSpPr>
            <p:nvPr/>
          </p:nvSpPr>
          <p:spPr bwMode="auto">
            <a:xfrm rot="5400000">
              <a:off x="8677275" y="5803901"/>
              <a:ext cx="2889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941" name="Line 520"/>
            <p:cNvSpPr>
              <a:spLocks noChangeShapeType="1"/>
            </p:cNvSpPr>
            <p:nvPr/>
          </p:nvSpPr>
          <p:spPr bwMode="auto">
            <a:xfrm>
              <a:off x="6372225" y="5132388"/>
              <a:ext cx="2889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</p:grpSp>
      <p:sp>
        <p:nvSpPr>
          <p:cNvPr id="333" name="Rectangle 4"/>
          <p:cNvSpPr>
            <a:spLocks noChangeArrowheads="1"/>
          </p:cNvSpPr>
          <p:nvPr/>
        </p:nvSpPr>
        <p:spPr bwMode="auto">
          <a:xfrm>
            <a:off x="-1133665" y="6529694"/>
            <a:ext cx="1057465" cy="329588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2014, Author:</a:t>
            </a:r>
          </a:p>
          <a:p>
            <a:pPr algn="r">
              <a:spcBef>
                <a:spcPct val="0"/>
              </a:spcBef>
            </a:pP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</a:rPr>
              <a:t>Rolf Rabenseifner</a:t>
            </a:r>
            <a:endParaRPr lang="de-DE" sz="1000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4381" y="6312819"/>
            <a:ext cx="401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Rolf </a:t>
            </a:r>
            <a:r>
              <a:rPr lang="en-US" dirty="0" err="1"/>
              <a:t>Rabenseifner</a:t>
            </a:r>
            <a:r>
              <a:rPr lang="en-US" dirty="0"/>
              <a:t> (HLRS)</a:t>
            </a:r>
          </a:p>
        </p:txBody>
      </p:sp>
    </p:spTree>
    <p:extLst>
      <p:ext uri="{BB962C8B-B14F-4D97-AF65-F5344CB8AC3E}">
        <p14:creationId xmlns:p14="http://schemas.microsoft.com/office/powerpoint/2010/main" val="32042416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50280" y="2032475"/>
            <a:ext cx="5391299" cy="1797099"/>
            <a:chOff x="3275856" y="2640013"/>
            <a:chExt cx="3024187" cy="1008062"/>
          </a:xfrm>
        </p:grpSpPr>
        <p:grpSp>
          <p:nvGrpSpPr>
            <p:cNvPr id="1141763" name="Group 22"/>
            <p:cNvGrpSpPr>
              <a:grpSpLocks/>
            </p:cNvGrpSpPr>
            <p:nvPr/>
          </p:nvGrpSpPr>
          <p:grpSpPr bwMode="auto">
            <a:xfrm>
              <a:off x="3347293" y="2711450"/>
              <a:ext cx="361950" cy="360363"/>
              <a:chOff x="4150" y="935"/>
              <a:chExt cx="228" cy="227"/>
            </a:xfrm>
          </p:grpSpPr>
          <p:sp>
            <p:nvSpPr>
              <p:cNvPr id="1142087" name="Rectangle 4"/>
              <p:cNvSpPr>
                <a:spLocks noChangeArrowheads="1"/>
              </p:cNvSpPr>
              <p:nvPr/>
            </p:nvSpPr>
            <p:spPr bwMode="auto">
              <a:xfrm>
                <a:off x="4196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88" name="Rectangle 12"/>
              <p:cNvSpPr>
                <a:spLocks noChangeArrowheads="1"/>
              </p:cNvSpPr>
              <p:nvPr/>
            </p:nvSpPr>
            <p:spPr bwMode="auto">
              <a:xfrm>
                <a:off x="4332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89" name="Rectangle 13"/>
              <p:cNvSpPr>
                <a:spLocks noChangeArrowheads="1"/>
              </p:cNvSpPr>
              <p:nvPr/>
            </p:nvSpPr>
            <p:spPr bwMode="auto">
              <a:xfrm>
                <a:off x="41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90" name="Rectangle 14"/>
              <p:cNvSpPr>
                <a:spLocks noChangeArrowheads="1"/>
              </p:cNvSpPr>
              <p:nvPr/>
            </p:nvSpPr>
            <p:spPr bwMode="auto">
              <a:xfrm>
                <a:off x="4196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91" name="Rectangle 15"/>
              <p:cNvSpPr>
                <a:spLocks noChangeArrowheads="1"/>
              </p:cNvSpPr>
              <p:nvPr/>
            </p:nvSpPr>
            <p:spPr bwMode="auto">
              <a:xfrm>
                <a:off x="4196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764" name="Group 21"/>
            <p:cNvGrpSpPr>
              <a:grpSpLocks/>
            </p:cNvGrpSpPr>
            <p:nvPr/>
          </p:nvGrpSpPr>
          <p:grpSpPr bwMode="auto">
            <a:xfrm>
              <a:off x="3852118" y="2711450"/>
              <a:ext cx="361950" cy="360363"/>
              <a:chOff x="4468" y="935"/>
              <a:chExt cx="228" cy="227"/>
            </a:xfrm>
          </p:grpSpPr>
          <p:sp>
            <p:nvSpPr>
              <p:cNvPr id="1142082" name="Rectangle 16"/>
              <p:cNvSpPr>
                <a:spLocks noChangeArrowheads="1"/>
              </p:cNvSpPr>
              <p:nvPr/>
            </p:nvSpPr>
            <p:spPr bwMode="auto">
              <a:xfrm>
                <a:off x="4514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83" name="Rectangle 17"/>
              <p:cNvSpPr>
                <a:spLocks noChangeArrowheads="1"/>
              </p:cNvSpPr>
              <p:nvPr/>
            </p:nvSpPr>
            <p:spPr bwMode="auto">
              <a:xfrm>
                <a:off x="46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84" name="Rectangle 18"/>
              <p:cNvSpPr>
                <a:spLocks noChangeArrowheads="1"/>
              </p:cNvSpPr>
              <p:nvPr/>
            </p:nvSpPr>
            <p:spPr bwMode="auto">
              <a:xfrm>
                <a:off x="4468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85" name="Rectangle 19"/>
              <p:cNvSpPr>
                <a:spLocks noChangeArrowheads="1"/>
              </p:cNvSpPr>
              <p:nvPr/>
            </p:nvSpPr>
            <p:spPr bwMode="auto">
              <a:xfrm>
                <a:off x="4514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86" name="Rectangle 20"/>
              <p:cNvSpPr>
                <a:spLocks noChangeArrowheads="1"/>
              </p:cNvSpPr>
              <p:nvPr/>
            </p:nvSpPr>
            <p:spPr bwMode="auto">
              <a:xfrm>
                <a:off x="4514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765" name="Group 23"/>
            <p:cNvGrpSpPr>
              <a:grpSpLocks/>
            </p:cNvGrpSpPr>
            <p:nvPr/>
          </p:nvGrpSpPr>
          <p:grpSpPr bwMode="auto">
            <a:xfrm>
              <a:off x="4352181" y="2711450"/>
              <a:ext cx="361950" cy="360363"/>
              <a:chOff x="4150" y="935"/>
              <a:chExt cx="228" cy="227"/>
            </a:xfrm>
          </p:grpSpPr>
          <p:sp>
            <p:nvSpPr>
              <p:cNvPr id="1142077" name="Rectangle 24"/>
              <p:cNvSpPr>
                <a:spLocks noChangeArrowheads="1"/>
              </p:cNvSpPr>
              <p:nvPr/>
            </p:nvSpPr>
            <p:spPr bwMode="auto">
              <a:xfrm>
                <a:off x="4196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78" name="Rectangle 25"/>
              <p:cNvSpPr>
                <a:spLocks noChangeArrowheads="1"/>
              </p:cNvSpPr>
              <p:nvPr/>
            </p:nvSpPr>
            <p:spPr bwMode="auto">
              <a:xfrm>
                <a:off x="4332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79" name="Rectangle 26"/>
              <p:cNvSpPr>
                <a:spLocks noChangeArrowheads="1"/>
              </p:cNvSpPr>
              <p:nvPr/>
            </p:nvSpPr>
            <p:spPr bwMode="auto">
              <a:xfrm>
                <a:off x="41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80" name="Rectangle 27"/>
              <p:cNvSpPr>
                <a:spLocks noChangeArrowheads="1"/>
              </p:cNvSpPr>
              <p:nvPr/>
            </p:nvSpPr>
            <p:spPr bwMode="auto">
              <a:xfrm>
                <a:off x="4196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81" name="Rectangle 28"/>
              <p:cNvSpPr>
                <a:spLocks noChangeArrowheads="1"/>
              </p:cNvSpPr>
              <p:nvPr/>
            </p:nvSpPr>
            <p:spPr bwMode="auto">
              <a:xfrm>
                <a:off x="4196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766" name="Group 29"/>
            <p:cNvGrpSpPr>
              <a:grpSpLocks/>
            </p:cNvGrpSpPr>
            <p:nvPr/>
          </p:nvGrpSpPr>
          <p:grpSpPr bwMode="auto">
            <a:xfrm>
              <a:off x="4857006" y="2711450"/>
              <a:ext cx="361950" cy="360363"/>
              <a:chOff x="4468" y="935"/>
              <a:chExt cx="228" cy="227"/>
            </a:xfrm>
          </p:grpSpPr>
          <p:sp>
            <p:nvSpPr>
              <p:cNvPr id="1142072" name="Rectangle 30"/>
              <p:cNvSpPr>
                <a:spLocks noChangeArrowheads="1"/>
              </p:cNvSpPr>
              <p:nvPr/>
            </p:nvSpPr>
            <p:spPr bwMode="auto">
              <a:xfrm>
                <a:off x="4514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73" name="Rectangle 31"/>
              <p:cNvSpPr>
                <a:spLocks noChangeArrowheads="1"/>
              </p:cNvSpPr>
              <p:nvPr/>
            </p:nvSpPr>
            <p:spPr bwMode="auto">
              <a:xfrm>
                <a:off x="46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74" name="Rectangle 32"/>
              <p:cNvSpPr>
                <a:spLocks noChangeArrowheads="1"/>
              </p:cNvSpPr>
              <p:nvPr/>
            </p:nvSpPr>
            <p:spPr bwMode="auto">
              <a:xfrm>
                <a:off x="4468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75" name="Rectangle 33"/>
              <p:cNvSpPr>
                <a:spLocks noChangeArrowheads="1"/>
              </p:cNvSpPr>
              <p:nvPr/>
            </p:nvSpPr>
            <p:spPr bwMode="auto">
              <a:xfrm>
                <a:off x="4514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76" name="Rectangle 34"/>
              <p:cNvSpPr>
                <a:spLocks noChangeArrowheads="1"/>
              </p:cNvSpPr>
              <p:nvPr/>
            </p:nvSpPr>
            <p:spPr bwMode="auto">
              <a:xfrm>
                <a:off x="4514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767" name="Group 35"/>
            <p:cNvGrpSpPr>
              <a:grpSpLocks/>
            </p:cNvGrpSpPr>
            <p:nvPr/>
          </p:nvGrpSpPr>
          <p:grpSpPr bwMode="auto">
            <a:xfrm>
              <a:off x="5363418" y="2711450"/>
              <a:ext cx="361950" cy="360363"/>
              <a:chOff x="4150" y="935"/>
              <a:chExt cx="228" cy="227"/>
            </a:xfrm>
          </p:grpSpPr>
          <p:sp>
            <p:nvSpPr>
              <p:cNvPr id="1142067" name="Rectangle 36"/>
              <p:cNvSpPr>
                <a:spLocks noChangeArrowheads="1"/>
              </p:cNvSpPr>
              <p:nvPr/>
            </p:nvSpPr>
            <p:spPr bwMode="auto">
              <a:xfrm>
                <a:off x="4196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68" name="Rectangle 37"/>
              <p:cNvSpPr>
                <a:spLocks noChangeArrowheads="1"/>
              </p:cNvSpPr>
              <p:nvPr/>
            </p:nvSpPr>
            <p:spPr bwMode="auto">
              <a:xfrm>
                <a:off x="4332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69" name="Rectangle 38"/>
              <p:cNvSpPr>
                <a:spLocks noChangeArrowheads="1"/>
              </p:cNvSpPr>
              <p:nvPr/>
            </p:nvSpPr>
            <p:spPr bwMode="auto">
              <a:xfrm>
                <a:off x="41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70" name="Rectangle 39"/>
              <p:cNvSpPr>
                <a:spLocks noChangeArrowheads="1"/>
              </p:cNvSpPr>
              <p:nvPr/>
            </p:nvSpPr>
            <p:spPr bwMode="auto">
              <a:xfrm>
                <a:off x="4196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71" name="Rectangle 40"/>
              <p:cNvSpPr>
                <a:spLocks noChangeArrowheads="1"/>
              </p:cNvSpPr>
              <p:nvPr/>
            </p:nvSpPr>
            <p:spPr bwMode="auto">
              <a:xfrm>
                <a:off x="4196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768" name="Group 41"/>
            <p:cNvGrpSpPr>
              <a:grpSpLocks/>
            </p:cNvGrpSpPr>
            <p:nvPr/>
          </p:nvGrpSpPr>
          <p:grpSpPr bwMode="auto">
            <a:xfrm>
              <a:off x="5865068" y="2711450"/>
              <a:ext cx="361950" cy="360363"/>
              <a:chOff x="4150" y="935"/>
              <a:chExt cx="228" cy="227"/>
            </a:xfrm>
          </p:grpSpPr>
          <p:sp>
            <p:nvSpPr>
              <p:cNvPr id="1142062" name="Rectangle 42"/>
              <p:cNvSpPr>
                <a:spLocks noChangeArrowheads="1"/>
              </p:cNvSpPr>
              <p:nvPr/>
            </p:nvSpPr>
            <p:spPr bwMode="auto">
              <a:xfrm>
                <a:off x="4196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63" name="Rectangle 43"/>
              <p:cNvSpPr>
                <a:spLocks noChangeArrowheads="1"/>
              </p:cNvSpPr>
              <p:nvPr/>
            </p:nvSpPr>
            <p:spPr bwMode="auto">
              <a:xfrm>
                <a:off x="4332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64" name="Rectangle 44"/>
              <p:cNvSpPr>
                <a:spLocks noChangeArrowheads="1"/>
              </p:cNvSpPr>
              <p:nvPr/>
            </p:nvSpPr>
            <p:spPr bwMode="auto">
              <a:xfrm>
                <a:off x="41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65" name="Rectangle 45"/>
              <p:cNvSpPr>
                <a:spLocks noChangeArrowheads="1"/>
              </p:cNvSpPr>
              <p:nvPr/>
            </p:nvSpPr>
            <p:spPr bwMode="auto">
              <a:xfrm>
                <a:off x="4196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66" name="Rectangle 46"/>
              <p:cNvSpPr>
                <a:spLocks noChangeArrowheads="1"/>
              </p:cNvSpPr>
              <p:nvPr/>
            </p:nvSpPr>
            <p:spPr bwMode="auto">
              <a:xfrm>
                <a:off x="4196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769" name="Group 47"/>
            <p:cNvGrpSpPr>
              <a:grpSpLocks/>
            </p:cNvGrpSpPr>
            <p:nvPr/>
          </p:nvGrpSpPr>
          <p:grpSpPr bwMode="auto">
            <a:xfrm>
              <a:off x="3347293" y="3216275"/>
              <a:ext cx="361950" cy="360363"/>
              <a:chOff x="4150" y="935"/>
              <a:chExt cx="228" cy="227"/>
            </a:xfrm>
          </p:grpSpPr>
          <p:sp>
            <p:nvSpPr>
              <p:cNvPr id="1142057" name="Rectangle 48"/>
              <p:cNvSpPr>
                <a:spLocks noChangeArrowheads="1"/>
              </p:cNvSpPr>
              <p:nvPr/>
            </p:nvSpPr>
            <p:spPr bwMode="auto">
              <a:xfrm>
                <a:off x="4196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58" name="Rectangle 49"/>
              <p:cNvSpPr>
                <a:spLocks noChangeArrowheads="1"/>
              </p:cNvSpPr>
              <p:nvPr/>
            </p:nvSpPr>
            <p:spPr bwMode="auto">
              <a:xfrm>
                <a:off x="4332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59" name="Rectangle 50"/>
              <p:cNvSpPr>
                <a:spLocks noChangeArrowheads="1"/>
              </p:cNvSpPr>
              <p:nvPr/>
            </p:nvSpPr>
            <p:spPr bwMode="auto">
              <a:xfrm>
                <a:off x="41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60" name="Rectangle 51"/>
              <p:cNvSpPr>
                <a:spLocks noChangeArrowheads="1"/>
              </p:cNvSpPr>
              <p:nvPr/>
            </p:nvSpPr>
            <p:spPr bwMode="auto">
              <a:xfrm>
                <a:off x="4196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61" name="Rectangle 52"/>
              <p:cNvSpPr>
                <a:spLocks noChangeArrowheads="1"/>
              </p:cNvSpPr>
              <p:nvPr/>
            </p:nvSpPr>
            <p:spPr bwMode="auto">
              <a:xfrm>
                <a:off x="4196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770" name="Group 53"/>
            <p:cNvGrpSpPr>
              <a:grpSpLocks/>
            </p:cNvGrpSpPr>
            <p:nvPr/>
          </p:nvGrpSpPr>
          <p:grpSpPr bwMode="auto">
            <a:xfrm>
              <a:off x="3852118" y="3216275"/>
              <a:ext cx="361950" cy="360363"/>
              <a:chOff x="4468" y="935"/>
              <a:chExt cx="228" cy="227"/>
            </a:xfrm>
          </p:grpSpPr>
          <p:sp>
            <p:nvSpPr>
              <p:cNvPr id="1142052" name="Rectangle 54"/>
              <p:cNvSpPr>
                <a:spLocks noChangeArrowheads="1"/>
              </p:cNvSpPr>
              <p:nvPr/>
            </p:nvSpPr>
            <p:spPr bwMode="auto">
              <a:xfrm>
                <a:off x="4514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53" name="Rectangle 55"/>
              <p:cNvSpPr>
                <a:spLocks noChangeArrowheads="1"/>
              </p:cNvSpPr>
              <p:nvPr/>
            </p:nvSpPr>
            <p:spPr bwMode="auto">
              <a:xfrm>
                <a:off x="46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54" name="Rectangle 56"/>
              <p:cNvSpPr>
                <a:spLocks noChangeArrowheads="1"/>
              </p:cNvSpPr>
              <p:nvPr/>
            </p:nvSpPr>
            <p:spPr bwMode="auto">
              <a:xfrm>
                <a:off x="4468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55" name="Rectangle 57"/>
              <p:cNvSpPr>
                <a:spLocks noChangeArrowheads="1"/>
              </p:cNvSpPr>
              <p:nvPr/>
            </p:nvSpPr>
            <p:spPr bwMode="auto">
              <a:xfrm>
                <a:off x="4514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56" name="Rectangle 58"/>
              <p:cNvSpPr>
                <a:spLocks noChangeArrowheads="1"/>
              </p:cNvSpPr>
              <p:nvPr/>
            </p:nvSpPr>
            <p:spPr bwMode="auto">
              <a:xfrm>
                <a:off x="4514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771" name="Group 59"/>
            <p:cNvGrpSpPr>
              <a:grpSpLocks/>
            </p:cNvGrpSpPr>
            <p:nvPr/>
          </p:nvGrpSpPr>
          <p:grpSpPr bwMode="auto">
            <a:xfrm>
              <a:off x="4352181" y="3216275"/>
              <a:ext cx="361950" cy="360363"/>
              <a:chOff x="4150" y="935"/>
              <a:chExt cx="228" cy="227"/>
            </a:xfrm>
          </p:grpSpPr>
          <p:sp>
            <p:nvSpPr>
              <p:cNvPr id="1142047" name="Rectangle 60"/>
              <p:cNvSpPr>
                <a:spLocks noChangeArrowheads="1"/>
              </p:cNvSpPr>
              <p:nvPr/>
            </p:nvSpPr>
            <p:spPr bwMode="auto">
              <a:xfrm>
                <a:off x="4196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48" name="Rectangle 61"/>
              <p:cNvSpPr>
                <a:spLocks noChangeArrowheads="1"/>
              </p:cNvSpPr>
              <p:nvPr/>
            </p:nvSpPr>
            <p:spPr bwMode="auto">
              <a:xfrm>
                <a:off x="4332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49" name="Rectangle 62"/>
              <p:cNvSpPr>
                <a:spLocks noChangeArrowheads="1"/>
              </p:cNvSpPr>
              <p:nvPr/>
            </p:nvSpPr>
            <p:spPr bwMode="auto">
              <a:xfrm>
                <a:off x="41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50" name="Rectangle 63"/>
              <p:cNvSpPr>
                <a:spLocks noChangeArrowheads="1"/>
              </p:cNvSpPr>
              <p:nvPr/>
            </p:nvSpPr>
            <p:spPr bwMode="auto">
              <a:xfrm>
                <a:off x="4196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51" name="Rectangle 64"/>
              <p:cNvSpPr>
                <a:spLocks noChangeArrowheads="1"/>
              </p:cNvSpPr>
              <p:nvPr/>
            </p:nvSpPr>
            <p:spPr bwMode="auto">
              <a:xfrm>
                <a:off x="4196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772" name="Group 65"/>
            <p:cNvGrpSpPr>
              <a:grpSpLocks/>
            </p:cNvGrpSpPr>
            <p:nvPr/>
          </p:nvGrpSpPr>
          <p:grpSpPr bwMode="auto">
            <a:xfrm>
              <a:off x="4857006" y="3216275"/>
              <a:ext cx="361950" cy="360363"/>
              <a:chOff x="4468" y="935"/>
              <a:chExt cx="228" cy="227"/>
            </a:xfrm>
          </p:grpSpPr>
          <p:sp>
            <p:nvSpPr>
              <p:cNvPr id="1142042" name="Rectangle 66"/>
              <p:cNvSpPr>
                <a:spLocks noChangeArrowheads="1"/>
              </p:cNvSpPr>
              <p:nvPr/>
            </p:nvSpPr>
            <p:spPr bwMode="auto">
              <a:xfrm>
                <a:off x="4514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43" name="Rectangle 67"/>
              <p:cNvSpPr>
                <a:spLocks noChangeArrowheads="1"/>
              </p:cNvSpPr>
              <p:nvPr/>
            </p:nvSpPr>
            <p:spPr bwMode="auto">
              <a:xfrm>
                <a:off x="46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44" name="Rectangle 68"/>
              <p:cNvSpPr>
                <a:spLocks noChangeArrowheads="1"/>
              </p:cNvSpPr>
              <p:nvPr/>
            </p:nvSpPr>
            <p:spPr bwMode="auto">
              <a:xfrm>
                <a:off x="4468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45" name="Rectangle 69"/>
              <p:cNvSpPr>
                <a:spLocks noChangeArrowheads="1"/>
              </p:cNvSpPr>
              <p:nvPr/>
            </p:nvSpPr>
            <p:spPr bwMode="auto">
              <a:xfrm>
                <a:off x="4514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46" name="Rectangle 70"/>
              <p:cNvSpPr>
                <a:spLocks noChangeArrowheads="1"/>
              </p:cNvSpPr>
              <p:nvPr/>
            </p:nvSpPr>
            <p:spPr bwMode="auto">
              <a:xfrm>
                <a:off x="4514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773" name="Group 71"/>
            <p:cNvGrpSpPr>
              <a:grpSpLocks/>
            </p:cNvGrpSpPr>
            <p:nvPr/>
          </p:nvGrpSpPr>
          <p:grpSpPr bwMode="auto">
            <a:xfrm>
              <a:off x="5363418" y="3216275"/>
              <a:ext cx="361950" cy="360363"/>
              <a:chOff x="4150" y="935"/>
              <a:chExt cx="228" cy="227"/>
            </a:xfrm>
          </p:grpSpPr>
          <p:sp>
            <p:nvSpPr>
              <p:cNvPr id="1142037" name="Rectangle 72"/>
              <p:cNvSpPr>
                <a:spLocks noChangeArrowheads="1"/>
              </p:cNvSpPr>
              <p:nvPr/>
            </p:nvSpPr>
            <p:spPr bwMode="auto">
              <a:xfrm>
                <a:off x="4196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38" name="Rectangle 73"/>
              <p:cNvSpPr>
                <a:spLocks noChangeArrowheads="1"/>
              </p:cNvSpPr>
              <p:nvPr/>
            </p:nvSpPr>
            <p:spPr bwMode="auto">
              <a:xfrm>
                <a:off x="4332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39" name="Rectangle 74"/>
              <p:cNvSpPr>
                <a:spLocks noChangeArrowheads="1"/>
              </p:cNvSpPr>
              <p:nvPr/>
            </p:nvSpPr>
            <p:spPr bwMode="auto">
              <a:xfrm>
                <a:off x="41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40" name="Rectangle 75"/>
              <p:cNvSpPr>
                <a:spLocks noChangeArrowheads="1"/>
              </p:cNvSpPr>
              <p:nvPr/>
            </p:nvSpPr>
            <p:spPr bwMode="auto">
              <a:xfrm>
                <a:off x="4196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41" name="Rectangle 76"/>
              <p:cNvSpPr>
                <a:spLocks noChangeArrowheads="1"/>
              </p:cNvSpPr>
              <p:nvPr/>
            </p:nvSpPr>
            <p:spPr bwMode="auto">
              <a:xfrm>
                <a:off x="4196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774" name="Group 77"/>
            <p:cNvGrpSpPr>
              <a:grpSpLocks/>
            </p:cNvGrpSpPr>
            <p:nvPr/>
          </p:nvGrpSpPr>
          <p:grpSpPr bwMode="auto">
            <a:xfrm>
              <a:off x="5865068" y="3216275"/>
              <a:ext cx="361950" cy="360363"/>
              <a:chOff x="4150" y="935"/>
              <a:chExt cx="228" cy="227"/>
            </a:xfrm>
          </p:grpSpPr>
          <p:sp>
            <p:nvSpPr>
              <p:cNvPr id="1142032" name="Rectangle 78"/>
              <p:cNvSpPr>
                <a:spLocks noChangeArrowheads="1"/>
              </p:cNvSpPr>
              <p:nvPr/>
            </p:nvSpPr>
            <p:spPr bwMode="auto">
              <a:xfrm>
                <a:off x="4196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33" name="Rectangle 79"/>
              <p:cNvSpPr>
                <a:spLocks noChangeArrowheads="1"/>
              </p:cNvSpPr>
              <p:nvPr/>
            </p:nvSpPr>
            <p:spPr bwMode="auto">
              <a:xfrm>
                <a:off x="4332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34" name="Rectangle 80"/>
              <p:cNvSpPr>
                <a:spLocks noChangeArrowheads="1"/>
              </p:cNvSpPr>
              <p:nvPr/>
            </p:nvSpPr>
            <p:spPr bwMode="auto">
              <a:xfrm>
                <a:off x="41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35" name="Rectangle 81"/>
              <p:cNvSpPr>
                <a:spLocks noChangeArrowheads="1"/>
              </p:cNvSpPr>
              <p:nvPr/>
            </p:nvSpPr>
            <p:spPr bwMode="auto">
              <a:xfrm>
                <a:off x="4196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36" name="Rectangle 82"/>
              <p:cNvSpPr>
                <a:spLocks noChangeArrowheads="1"/>
              </p:cNvSpPr>
              <p:nvPr/>
            </p:nvSpPr>
            <p:spPr bwMode="auto">
              <a:xfrm>
                <a:off x="4196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sp>
          <p:nvSpPr>
            <p:cNvPr id="1141775" name="Line 83"/>
            <p:cNvSpPr>
              <a:spLocks noChangeShapeType="1"/>
            </p:cNvSpPr>
            <p:nvPr/>
          </p:nvSpPr>
          <p:spPr bwMode="auto">
            <a:xfrm flipH="1">
              <a:off x="3707656" y="2855913"/>
              <a:ext cx="287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76" name="Line 84"/>
            <p:cNvSpPr>
              <a:spLocks noChangeShapeType="1"/>
            </p:cNvSpPr>
            <p:nvPr/>
          </p:nvSpPr>
          <p:spPr bwMode="auto">
            <a:xfrm>
              <a:off x="3563193" y="2927350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777" name="Line 85"/>
            <p:cNvSpPr>
              <a:spLocks noChangeShapeType="1"/>
            </p:cNvSpPr>
            <p:nvPr/>
          </p:nvSpPr>
          <p:spPr bwMode="auto">
            <a:xfrm flipH="1">
              <a:off x="4212481" y="2855913"/>
              <a:ext cx="28733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78" name="Line 86"/>
            <p:cNvSpPr>
              <a:spLocks noChangeShapeType="1"/>
            </p:cNvSpPr>
            <p:nvPr/>
          </p:nvSpPr>
          <p:spPr bwMode="auto">
            <a:xfrm>
              <a:off x="4068018" y="2927350"/>
              <a:ext cx="28892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779" name="Line 87"/>
            <p:cNvSpPr>
              <a:spLocks noChangeShapeType="1"/>
            </p:cNvSpPr>
            <p:nvPr/>
          </p:nvSpPr>
          <p:spPr bwMode="auto">
            <a:xfrm flipH="1">
              <a:off x="4715718" y="2855913"/>
              <a:ext cx="287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80" name="Line 88"/>
            <p:cNvSpPr>
              <a:spLocks noChangeShapeType="1"/>
            </p:cNvSpPr>
            <p:nvPr/>
          </p:nvSpPr>
          <p:spPr bwMode="auto">
            <a:xfrm>
              <a:off x="4571256" y="2927350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781" name="Line 89"/>
            <p:cNvSpPr>
              <a:spLocks noChangeShapeType="1"/>
            </p:cNvSpPr>
            <p:nvPr/>
          </p:nvSpPr>
          <p:spPr bwMode="auto">
            <a:xfrm flipH="1">
              <a:off x="5220543" y="2855913"/>
              <a:ext cx="28733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82" name="Line 90"/>
            <p:cNvSpPr>
              <a:spLocks noChangeShapeType="1"/>
            </p:cNvSpPr>
            <p:nvPr/>
          </p:nvSpPr>
          <p:spPr bwMode="auto">
            <a:xfrm>
              <a:off x="5076081" y="2927350"/>
              <a:ext cx="28892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783" name="Line 91"/>
            <p:cNvSpPr>
              <a:spLocks noChangeShapeType="1"/>
            </p:cNvSpPr>
            <p:nvPr/>
          </p:nvSpPr>
          <p:spPr bwMode="auto">
            <a:xfrm flipH="1">
              <a:off x="5723781" y="2855913"/>
              <a:ext cx="287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84" name="Line 92"/>
            <p:cNvSpPr>
              <a:spLocks noChangeShapeType="1"/>
            </p:cNvSpPr>
            <p:nvPr/>
          </p:nvSpPr>
          <p:spPr bwMode="auto">
            <a:xfrm>
              <a:off x="5579318" y="2927350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785" name="Line 93"/>
            <p:cNvSpPr>
              <a:spLocks noChangeShapeType="1"/>
            </p:cNvSpPr>
            <p:nvPr/>
          </p:nvSpPr>
          <p:spPr bwMode="auto">
            <a:xfrm flipH="1">
              <a:off x="3707656" y="3360738"/>
              <a:ext cx="287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86" name="Line 94"/>
            <p:cNvSpPr>
              <a:spLocks noChangeShapeType="1"/>
            </p:cNvSpPr>
            <p:nvPr/>
          </p:nvSpPr>
          <p:spPr bwMode="auto">
            <a:xfrm>
              <a:off x="3563193" y="3432175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787" name="Line 95"/>
            <p:cNvSpPr>
              <a:spLocks noChangeShapeType="1"/>
            </p:cNvSpPr>
            <p:nvPr/>
          </p:nvSpPr>
          <p:spPr bwMode="auto">
            <a:xfrm flipH="1">
              <a:off x="4212481" y="3360738"/>
              <a:ext cx="28733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88" name="Line 96"/>
            <p:cNvSpPr>
              <a:spLocks noChangeShapeType="1"/>
            </p:cNvSpPr>
            <p:nvPr/>
          </p:nvSpPr>
          <p:spPr bwMode="auto">
            <a:xfrm>
              <a:off x="4068018" y="3432175"/>
              <a:ext cx="28892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789" name="Line 97"/>
            <p:cNvSpPr>
              <a:spLocks noChangeShapeType="1"/>
            </p:cNvSpPr>
            <p:nvPr/>
          </p:nvSpPr>
          <p:spPr bwMode="auto">
            <a:xfrm flipH="1">
              <a:off x="4715718" y="3360738"/>
              <a:ext cx="287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90" name="Line 98"/>
            <p:cNvSpPr>
              <a:spLocks noChangeShapeType="1"/>
            </p:cNvSpPr>
            <p:nvPr/>
          </p:nvSpPr>
          <p:spPr bwMode="auto">
            <a:xfrm>
              <a:off x="4571256" y="3432175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791" name="Line 99"/>
            <p:cNvSpPr>
              <a:spLocks noChangeShapeType="1"/>
            </p:cNvSpPr>
            <p:nvPr/>
          </p:nvSpPr>
          <p:spPr bwMode="auto">
            <a:xfrm flipH="1">
              <a:off x="5220543" y="3360738"/>
              <a:ext cx="28733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92" name="Line 100"/>
            <p:cNvSpPr>
              <a:spLocks noChangeShapeType="1"/>
            </p:cNvSpPr>
            <p:nvPr/>
          </p:nvSpPr>
          <p:spPr bwMode="auto">
            <a:xfrm>
              <a:off x="5076081" y="3432175"/>
              <a:ext cx="28892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793" name="Line 101"/>
            <p:cNvSpPr>
              <a:spLocks noChangeShapeType="1"/>
            </p:cNvSpPr>
            <p:nvPr/>
          </p:nvSpPr>
          <p:spPr bwMode="auto">
            <a:xfrm flipH="1">
              <a:off x="5723781" y="3360738"/>
              <a:ext cx="287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94" name="Line 102"/>
            <p:cNvSpPr>
              <a:spLocks noChangeShapeType="1"/>
            </p:cNvSpPr>
            <p:nvPr/>
          </p:nvSpPr>
          <p:spPr bwMode="auto">
            <a:xfrm>
              <a:off x="5579318" y="3432175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795" name="Line 103"/>
            <p:cNvSpPr>
              <a:spLocks noChangeShapeType="1"/>
            </p:cNvSpPr>
            <p:nvPr/>
          </p:nvSpPr>
          <p:spPr bwMode="auto">
            <a:xfrm rot="5400000" flipH="1">
              <a:off x="3421112" y="3217069"/>
              <a:ext cx="287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96" name="Line 104"/>
            <p:cNvSpPr>
              <a:spLocks noChangeShapeType="1"/>
            </p:cNvSpPr>
            <p:nvPr/>
          </p:nvSpPr>
          <p:spPr bwMode="auto">
            <a:xfrm rot="5400000">
              <a:off x="3348880" y="3073401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grpSp>
          <p:nvGrpSpPr>
            <p:cNvPr id="1141797" name="Group 106"/>
            <p:cNvGrpSpPr>
              <a:grpSpLocks/>
            </p:cNvGrpSpPr>
            <p:nvPr/>
          </p:nvGrpSpPr>
          <p:grpSpPr bwMode="auto">
            <a:xfrm rot="5400000">
              <a:off x="3816400" y="3107531"/>
              <a:ext cx="431800" cy="71437"/>
              <a:chOff x="4150" y="1480"/>
              <a:chExt cx="272" cy="45"/>
            </a:xfrm>
          </p:grpSpPr>
          <p:sp>
            <p:nvSpPr>
              <p:cNvPr id="1142030" name="Line 107"/>
              <p:cNvSpPr>
                <a:spLocks noChangeShapeType="1"/>
              </p:cNvSpPr>
              <p:nvPr/>
            </p:nvSpPr>
            <p:spPr bwMode="auto">
              <a:xfrm flipH="1">
                <a:off x="4241" y="1480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42031" name="Line 108"/>
              <p:cNvSpPr>
                <a:spLocks noChangeShapeType="1"/>
              </p:cNvSpPr>
              <p:nvPr/>
            </p:nvSpPr>
            <p:spPr bwMode="auto">
              <a:xfrm>
                <a:off x="4150" y="1525"/>
                <a:ext cx="1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</p:grpSp>
        <p:sp>
          <p:nvSpPr>
            <p:cNvPr id="1141798" name="Line 110"/>
            <p:cNvSpPr>
              <a:spLocks noChangeShapeType="1"/>
            </p:cNvSpPr>
            <p:nvPr/>
          </p:nvSpPr>
          <p:spPr bwMode="auto">
            <a:xfrm rot="5400000" flipH="1">
              <a:off x="3924349" y="3217069"/>
              <a:ext cx="287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99" name="Line 111"/>
            <p:cNvSpPr>
              <a:spLocks noChangeShapeType="1"/>
            </p:cNvSpPr>
            <p:nvPr/>
          </p:nvSpPr>
          <p:spPr bwMode="auto">
            <a:xfrm rot="5400000">
              <a:off x="3852118" y="3073401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800" name="Line 113"/>
            <p:cNvSpPr>
              <a:spLocks noChangeShapeType="1"/>
            </p:cNvSpPr>
            <p:nvPr/>
          </p:nvSpPr>
          <p:spPr bwMode="auto">
            <a:xfrm rot="5400000" flipH="1">
              <a:off x="4429174" y="3215482"/>
              <a:ext cx="287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801" name="Line 114"/>
            <p:cNvSpPr>
              <a:spLocks noChangeShapeType="1"/>
            </p:cNvSpPr>
            <p:nvPr/>
          </p:nvSpPr>
          <p:spPr bwMode="auto">
            <a:xfrm rot="5400000">
              <a:off x="4356943" y="3071813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802" name="Line 116"/>
            <p:cNvSpPr>
              <a:spLocks noChangeShapeType="1"/>
            </p:cNvSpPr>
            <p:nvPr/>
          </p:nvSpPr>
          <p:spPr bwMode="auto">
            <a:xfrm rot="5400000" flipH="1">
              <a:off x="4932412" y="3217069"/>
              <a:ext cx="287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803" name="Line 117"/>
            <p:cNvSpPr>
              <a:spLocks noChangeShapeType="1"/>
            </p:cNvSpPr>
            <p:nvPr/>
          </p:nvSpPr>
          <p:spPr bwMode="auto">
            <a:xfrm rot="5400000">
              <a:off x="4860180" y="3073401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804" name="Line 119"/>
            <p:cNvSpPr>
              <a:spLocks noChangeShapeType="1"/>
            </p:cNvSpPr>
            <p:nvPr/>
          </p:nvSpPr>
          <p:spPr bwMode="auto">
            <a:xfrm rot="5400000" flipH="1">
              <a:off x="5437237" y="3215482"/>
              <a:ext cx="287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805" name="Line 120"/>
            <p:cNvSpPr>
              <a:spLocks noChangeShapeType="1"/>
            </p:cNvSpPr>
            <p:nvPr/>
          </p:nvSpPr>
          <p:spPr bwMode="auto">
            <a:xfrm rot="5400000">
              <a:off x="5365005" y="3071813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806" name="Line 122"/>
            <p:cNvSpPr>
              <a:spLocks noChangeShapeType="1"/>
            </p:cNvSpPr>
            <p:nvPr/>
          </p:nvSpPr>
          <p:spPr bwMode="auto">
            <a:xfrm rot="5400000" flipH="1">
              <a:off x="5940474" y="3215482"/>
              <a:ext cx="287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807" name="Line 123"/>
            <p:cNvSpPr>
              <a:spLocks noChangeShapeType="1"/>
            </p:cNvSpPr>
            <p:nvPr/>
          </p:nvSpPr>
          <p:spPr bwMode="auto">
            <a:xfrm rot="5400000">
              <a:off x="5868243" y="3071813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808" name="Rectangle 124"/>
            <p:cNvSpPr>
              <a:spLocks noChangeArrowheads="1"/>
            </p:cNvSpPr>
            <p:nvPr/>
          </p:nvSpPr>
          <p:spPr bwMode="auto">
            <a:xfrm>
              <a:off x="3275856" y="2640013"/>
              <a:ext cx="1008062" cy="1008062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09" name="Rectangle 125"/>
            <p:cNvSpPr>
              <a:spLocks noChangeArrowheads="1"/>
            </p:cNvSpPr>
            <p:nvPr/>
          </p:nvSpPr>
          <p:spPr bwMode="auto">
            <a:xfrm>
              <a:off x="4283918" y="2640013"/>
              <a:ext cx="1008063" cy="1008062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10" name="Rectangle 126"/>
            <p:cNvSpPr>
              <a:spLocks noChangeArrowheads="1"/>
            </p:cNvSpPr>
            <p:nvPr/>
          </p:nvSpPr>
          <p:spPr bwMode="auto">
            <a:xfrm>
              <a:off x="5291981" y="2640013"/>
              <a:ext cx="1008062" cy="1008062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1141944" name="Datumsplatzhalter 1"/>
          <p:cNvSpPr txBox="1">
            <a:spLocks noGrp="1"/>
          </p:cNvSpPr>
          <p:nvPr/>
        </p:nvSpPr>
        <p:spPr bwMode="auto">
          <a:xfrm>
            <a:off x="556840" y="6371980"/>
            <a:ext cx="13477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 anchor="ctr"/>
          <a:lstStyle/>
          <a:p>
            <a:pPr algn="ctr" eaLnBrk="0" hangingPunct="0">
              <a:spcBef>
                <a:spcPct val="50000"/>
              </a:spcBef>
            </a:pPr>
            <a:r>
              <a:rPr lang="de-DE">
                <a:solidFill>
                  <a:schemeClr val="bg1"/>
                </a:solidFill>
                <a:latin typeface="Calibri" pitchFamily="34" charset="0"/>
              </a:rPr>
              <a:t>[6A]</a:t>
            </a:r>
          </a:p>
        </p:txBody>
      </p:sp>
      <p:sp>
        <p:nvSpPr>
          <p:cNvPr id="3" name="Rechteck 2"/>
          <p:cNvSpPr/>
          <p:nvPr/>
        </p:nvSpPr>
        <p:spPr bwMode="auto">
          <a:xfrm>
            <a:off x="1698352" y="2680547"/>
            <a:ext cx="216024" cy="2160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/>
              <a:t>R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9" name="Rechteck 338"/>
          <p:cNvSpPr/>
          <p:nvPr/>
        </p:nvSpPr>
        <p:spPr bwMode="auto">
          <a:xfrm>
            <a:off x="1986384" y="2680547"/>
            <a:ext cx="216024" cy="2160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/>
              <a:t>R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0" name="Rechteck 339"/>
          <p:cNvSpPr/>
          <p:nvPr/>
        </p:nvSpPr>
        <p:spPr bwMode="auto">
          <a:xfrm>
            <a:off x="1698352" y="2976258"/>
            <a:ext cx="216024" cy="2160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/>
              <a:t>R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1" name="Rechteck 340"/>
          <p:cNvSpPr/>
          <p:nvPr/>
        </p:nvSpPr>
        <p:spPr bwMode="auto">
          <a:xfrm>
            <a:off x="1986384" y="2976258"/>
            <a:ext cx="216024" cy="2160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/>
              <a:t>R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2" name="Rechteck 341"/>
          <p:cNvSpPr/>
          <p:nvPr/>
        </p:nvSpPr>
        <p:spPr bwMode="auto">
          <a:xfrm>
            <a:off x="3490873" y="2680547"/>
            <a:ext cx="216024" cy="2160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/>
              <a:t>R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3" name="Rechteck 342"/>
          <p:cNvSpPr/>
          <p:nvPr/>
        </p:nvSpPr>
        <p:spPr bwMode="auto">
          <a:xfrm>
            <a:off x="3783505" y="2680547"/>
            <a:ext cx="216024" cy="2160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/>
              <a:t>R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4" name="Rechteck 343"/>
          <p:cNvSpPr/>
          <p:nvPr/>
        </p:nvSpPr>
        <p:spPr bwMode="auto">
          <a:xfrm>
            <a:off x="3490873" y="2976258"/>
            <a:ext cx="216024" cy="2160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/>
              <a:t>R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5" name="Rechteck 344"/>
          <p:cNvSpPr/>
          <p:nvPr/>
        </p:nvSpPr>
        <p:spPr bwMode="auto">
          <a:xfrm>
            <a:off x="3783505" y="2976258"/>
            <a:ext cx="216024" cy="2160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/>
              <a:t>R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6" name="Rechteck 345"/>
          <p:cNvSpPr/>
          <p:nvPr/>
        </p:nvSpPr>
        <p:spPr bwMode="auto">
          <a:xfrm>
            <a:off x="5295673" y="2680547"/>
            <a:ext cx="216024" cy="2160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/>
              <a:t>R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7" name="Rechteck 346"/>
          <p:cNvSpPr/>
          <p:nvPr/>
        </p:nvSpPr>
        <p:spPr bwMode="auto">
          <a:xfrm>
            <a:off x="5583705" y="2680547"/>
            <a:ext cx="216024" cy="2160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/>
              <a:t>R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8" name="Rechteck 347"/>
          <p:cNvSpPr/>
          <p:nvPr/>
        </p:nvSpPr>
        <p:spPr bwMode="auto">
          <a:xfrm>
            <a:off x="5295673" y="2976258"/>
            <a:ext cx="216024" cy="2160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/>
              <a:t>R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9" name="Rechteck 348"/>
          <p:cNvSpPr/>
          <p:nvPr/>
        </p:nvSpPr>
        <p:spPr bwMode="auto">
          <a:xfrm>
            <a:off x="5583705" y="2976258"/>
            <a:ext cx="216024" cy="2160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/>
              <a:t>R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0" name="Rechteck 349"/>
          <p:cNvSpPr/>
          <p:nvPr/>
        </p:nvSpPr>
        <p:spPr bwMode="auto">
          <a:xfrm>
            <a:off x="6522888" y="2032475"/>
            <a:ext cx="216024" cy="2160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702073" y="1961827"/>
            <a:ext cx="204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41288" indent="-141288"/>
            <a:r>
              <a:rPr lang="en-US" sz="1400" b="1" dirty="0"/>
              <a:t>= Replicated data</a:t>
            </a:r>
            <a:br>
              <a:rPr lang="en-US" sz="1400" b="1" dirty="0"/>
            </a:br>
            <a:r>
              <a:rPr lang="en-US" sz="1400" b="1" dirty="0"/>
              <a:t>in each MPI process</a:t>
            </a:r>
          </a:p>
        </p:txBody>
      </p:sp>
      <p:sp>
        <p:nvSpPr>
          <p:cNvPr id="355" name="Textfeld 354"/>
          <p:cNvSpPr txBox="1"/>
          <p:nvPr/>
        </p:nvSpPr>
        <p:spPr>
          <a:xfrm>
            <a:off x="6409304" y="3148088"/>
            <a:ext cx="22621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Cluster of SMP nodes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b="1" dirty="0">
                <a:solidFill>
                  <a:srgbClr val="C00000"/>
                </a:solidFill>
              </a:rPr>
              <a:t>without</a:t>
            </a:r>
            <a:r>
              <a:rPr lang="en-US" sz="1400" dirty="0">
                <a:solidFill>
                  <a:srgbClr val="C00000"/>
                </a:solidFill>
              </a:rPr>
              <a:t> using MPI 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shared memory methods  </a:t>
            </a:r>
          </a:p>
        </p:txBody>
      </p:sp>
      <p:sp>
        <p:nvSpPr>
          <p:cNvPr id="274" name="Rectangle 4"/>
          <p:cNvSpPr>
            <a:spLocks noChangeArrowheads="1"/>
          </p:cNvSpPr>
          <p:nvPr/>
        </p:nvSpPr>
        <p:spPr bwMode="auto">
          <a:xfrm>
            <a:off x="-1236126" y="6529694"/>
            <a:ext cx="1091127" cy="329588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="ctr">
            <a:spAutoFit/>
          </a:bodyPr>
          <a:lstStyle/>
          <a:p>
            <a:pPr algn="just" eaLnBrk="0" hangingPunct="0"/>
            <a:r>
              <a:rPr lang="en-US" sz="1000" dirty="0"/>
              <a:t>April 2016, Author:</a:t>
            </a:r>
          </a:p>
          <a:p>
            <a:pPr algn="just" eaLnBrk="0" hangingPunct="0"/>
            <a:r>
              <a:rPr lang="de-DE" sz="1000" dirty="0"/>
              <a:t>Rolf Rabenseifner</a:t>
            </a:r>
            <a:endParaRPr lang="de-DE" sz="1000" noProof="1"/>
          </a:p>
        </p:txBody>
      </p:sp>
      <p:sp>
        <p:nvSpPr>
          <p:cNvPr id="280" name="TextBox 279"/>
          <p:cNvSpPr txBox="1"/>
          <p:nvPr/>
        </p:nvSpPr>
        <p:spPr>
          <a:xfrm>
            <a:off x="4519624" y="6110850"/>
            <a:ext cx="401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Rolf </a:t>
            </a:r>
            <a:r>
              <a:rPr lang="en-US" dirty="0" err="1"/>
              <a:t>Rabenseifner</a:t>
            </a:r>
            <a:r>
              <a:rPr lang="en-US" dirty="0"/>
              <a:t> (HLRS)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5614" y="123849"/>
            <a:ext cx="8363455" cy="1617258"/>
          </a:xfrm>
        </p:spPr>
        <p:txBody>
          <a:bodyPr/>
          <a:lstStyle/>
          <a:p>
            <a:r>
              <a:rPr lang="en-US" dirty="0"/>
              <a:t>The MPI+MPI model can use MPI-3.0 shared memory to  reduce the memory needs for replicated data.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162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50280" y="2032475"/>
            <a:ext cx="5391299" cy="1797099"/>
            <a:chOff x="3275856" y="2640013"/>
            <a:chExt cx="3024187" cy="1008062"/>
          </a:xfrm>
        </p:grpSpPr>
        <p:grpSp>
          <p:nvGrpSpPr>
            <p:cNvPr id="1141763" name="Group 22"/>
            <p:cNvGrpSpPr>
              <a:grpSpLocks/>
            </p:cNvGrpSpPr>
            <p:nvPr/>
          </p:nvGrpSpPr>
          <p:grpSpPr bwMode="auto">
            <a:xfrm>
              <a:off x="3347293" y="2711450"/>
              <a:ext cx="361950" cy="360363"/>
              <a:chOff x="4150" y="935"/>
              <a:chExt cx="228" cy="227"/>
            </a:xfrm>
          </p:grpSpPr>
          <p:sp>
            <p:nvSpPr>
              <p:cNvPr id="1142087" name="Rectangle 4"/>
              <p:cNvSpPr>
                <a:spLocks noChangeArrowheads="1"/>
              </p:cNvSpPr>
              <p:nvPr/>
            </p:nvSpPr>
            <p:spPr bwMode="auto">
              <a:xfrm>
                <a:off x="4196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88" name="Rectangle 12"/>
              <p:cNvSpPr>
                <a:spLocks noChangeArrowheads="1"/>
              </p:cNvSpPr>
              <p:nvPr/>
            </p:nvSpPr>
            <p:spPr bwMode="auto">
              <a:xfrm>
                <a:off x="4332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89" name="Rectangle 13"/>
              <p:cNvSpPr>
                <a:spLocks noChangeArrowheads="1"/>
              </p:cNvSpPr>
              <p:nvPr/>
            </p:nvSpPr>
            <p:spPr bwMode="auto">
              <a:xfrm>
                <a:off x="41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90" name="Rectangle 14"/>
              <p:cNvSpPr>
                <a:spLocks noChangeArrowheads="1"/>
              </p:cNvSpPr>
              <p:nvPr/>
            </p:nvSpPr>
            <p:spPr bwMode="auto">
              <a:xfrm>
                <a:off x="4196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91" name="Rectangle 15"/>
              <p:cNvSpPr>
                <a:spLocks noChangeArrowheads="1"/>
              </p:cNvSpPr>
              <p:nvPr/>
            </p:nvSpPr>
            <p:spPr bwMode="auto">
              <a:xfrm>
                <a:off x="4196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764" name="Group 21"/>
            <p:cNvGrpSpPr>
              <a:grpSpLocks/>
            </p:cNvGrpSpPr>
            <p:nvPr/>
          </p:nvGrpSpPr>
          <p:grpSpPr bwMode="auto">
            <a:xfrm>
              <a:off x="3852118" y="2711450"/>
              <a:ext cx="361950" cy="360363"/>
              <a:chOff x="4468" y="935"/>
              <a:chExt cx="228" cy="227"/>
            </a:xfrm>
          </p:grpSpPr>
          <p:sp>
            <p:nvSpPr>
              <p:cNvPr id="1142082" name="Rectangle 16"/>
              <p:cNvSpPr>
                <a:spLocks noChangeArrowheads="1"/>
              </p:cNvSpPr>
              <p:nvPr/>
            </p:nvSpPr>
            <p:spPr bwMode="auto">
              <a:xfrm>
                <a:off x="4514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83" name="Rectangle 17"/>
              <p:cNvSpPr>
                <a:spLocks noChangeArrowheads="1"/>
              </p:cNvSpPr>
              <p:nvPr/>
            </p:nvSpPr>
            <p:spPr bwMode="auto">
              <a:xfrm>
                <a:off x="46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84" name="Rectangle 18"/>
              <p:cNvSpPr>
                <a:spLocks noChangeArrowheads="1"/>
              </p:cNvSpPr>
              <p:nvPr/>
            </p:nvSpPr>
            <p:spPr bwMode="auto">
              <a:xfrm>
                <a:off x="4468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85" name="Rectangle 19"/>
              <p:cNvSpPr>
                <a:spLocks noChangeArrowheads="1"/>
              </p:cNvSpPr>
              <p:nvPr/>
            </p:nvSpPr>
            <p:spPr bwMode="auto">
              <a:xfrm>
                <a:off x="4514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86" name="Rectangle 20"/>
              <p:cNvSpPr>
                <a:spLocks noChangeArrowheads="1"/>
              </p:cNvSpPr>
              <p:nvPr/>
            </p:nvSpPr>
            <p:spPr bwMode="auto">
              <a:xfrm>
                <a:off x="4514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765" name="Group 23"/>
            <p:cNvGrpSpPr>
              <a:grpSpLocks/>
            </p:cNvGrpSpPr>
            <p:nvPr/>
          </p:nvGrpSpPr>
          <p:grpSpPr bwMode="auto">
            <a:xfrm>
              <a:off x="4352181" y="2711450"/>
              <a:ext cx="361950" cy="360363"/>
              <a:chOff x="4150" y="935"/>
              <a:chExt cx="228" cy="227"/>
            </a:xfrm>
          </p:grpSpPr>
          <p:sp>
            <p:nvSpPr>
              <p:cNvPr id="1142077" name="Rectangle 24"/>
              <p:cNvSpPr>
                <a:spLocks noChangeArrowheads="1"/>
              </p:cNvSpPr>
              <p:nvPr/>
            </p:nvSpPr>
            <p:spPr bwMode="auto">
              <a:xfrm>
                <a:off x="4196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78" name="Rectangle 25"/>
              <p:cNvSpPr>
                <a:spLocks noChangeArrowheads="1"/>
              </p:cNvSpPr>
              <p:nvPr/>
            </p:nvSpPr>
            <p:spPr bwMode="auto">
              <a:xfrm>
                <a:off x="4332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79" name="Rectangle 26"/>
              <p:cNvSpPr>
                <a:spLocks noChangeArrowheads="1"/>
              </p:cNvSpPr>
              <p:nvPr/>
            </p:nvSpPr>
            <p:spPr bwMode="auto">
              <a:xfrm>
                <a:off x="41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80" name="Rectangle 27"/>
              <p:cNvSpPr>
                <a:spLocks noChangeArrowheads="1"/>
              </p:cNvSpPr>
              <p:nvPr/>
            </p:nvSpPr>
            <p:spPr bwMode="auto">
              <a:xfrm>
                <a:off x="4196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81" name="Rectangle 28"/>
              <p:cNvSpPr>
                <a:spLocks noChangeArrowheads="1"/>
              </p:cNvSpPr>
              <p:nvPr/>
            </p:nvSpPr>
            <p:spPr bwMode="auto">
              <a:xfrm>
                <a:off x="4196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766" name="Group 29"/>
            <p:cNvGrpSpPr>
              <a:grpSpLocks/>
            </p:cNvGrpSpPr>
            <p:nvPr/>
          </p:nvGrpSpPr>
          <p:grpSpPr bwMode="auto">
            <a:xfrm>
              <a:off x="4857006" y="2711450"/>
              <a:ext cx="361950" cy="360363"/>
              <a:chOff x="4468" y="935"/>
              <a:chExt cx="228" cy="227"/>
            </a:xfrm>
          </p:grpSpPr>
          <p:sp>
            <p:nvSpPr>
              <p:cNvPr id="1142072" name="Rectangle 30"/>
              <p:cNvSpPr>
                <a:spLocks noChangeArrowheads="1"/>
              </p:cNvSpPr>
              <p:nvPr/>
            </p:nvSpPr>
            <p:spPr bwMode="auto">
              <a:xfrm>
                <a:off x="4514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73" name="Rectangle 31"/>
              <p:cNvSpPr>
                <a:spLocks noChangeArrowheads="1"/>
              </p:cNvSpPr>
              <p:nvPr/>
            </p:nvSpPr>
            <p:spPr bwMode="auto">
              <a:xfrm>
                <a:off x="46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74" name="Rectangle 32"/>
              <p:cNvSpPr>
                <a:spLocks noChangeArrowheads="1"/>
              </p:cNvSpPr>
              <p:nvPr/>
            </p:nvSpPr>
            <p:spPr bwMode="auto">
              <a:xfrm>
                <a:off x="4468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75" name="Rectangle 33"/>
              <p:cNvSpPr>
                <a:spLocks noChangeArrowheads="1"/>
              </p:cNvSpPr>
              <p:nvPr/>
            </p:nvSpPr>
            <p:spPr bwMode="auto">
              <a:xfrm>
                <a:off x="4514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76" name="Rectangle 34"/>
              <p:cNvSpPr>
                <a:spLocks noChangeArrowheads="1"/>
              </p:cNvSpPr>
              <p:nvPr/>
            </p:nvSpPr>
            <p:spPr bwMode="auto">
              <a:xfrm>
                <a:off x="4514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767" name="Group 35"/>
            <p:cNvGrpSpPr>
              <a:grpSpLocks/>
            </p:cNvGrpSpPr>
            <p:nvPr/>
          </p:nvGrpSpPr>
          <p:grpSpPr bwMode="auto">
            <a:xfrm>
              <a:off x="5363418" y="2711450"/>
              <a:ext cx="361950" cy="360363"/>
              <a:chOff x="4150" y="935"/>
              <a:chExt cx="228" cy="227"/>
            </a:xfrm>
          </p:grpSpPr>
          <p:sp>
            <p:nvSpPr>
              <p:cNvPr id="1142067" name="Rectangle 36"/>
              <p:cNvSpPr>
                <a:spLocks noChangeArrowheads="1"/>
              </p:cNvSpPr>
              <p:nvPr/>
            </p:nvSpPr>
            <p:spPr bwMode="auto">
              <a:xfrm>
                <a:off x="4196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68" name="Rectangle 37"/>
              <p:cNvSpPr>
                <a:spLocks noChangeArrowheads="1"/>
              </p:cNvSpPr>
              <p:nvPr/>
            </p:nvSpPr>
            <p:spPr bwMode="auto">
              <a:xfrm>
                <a:off x="4332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69" name="Rectangle 38"/>
              <p:cNvSpPr>
                <a:spLocks noChangeArrowheads="1"/>
              </p:cNvSpPr>
              <p:nvPr/>
            </p:nvSpPr>
            <p:spPr bwMode="auto">
              <a:xfrm>
                <a:off x="41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70" name="Rectangle 39"/>
              <p:cNvSpPr>
                <a:spLocks noChangeArrowheads="1"/>
              </p:cNvSpPr>
              <p:nvPr/>
            </p:nvSpPr>
            <p:spPr bwMode="auto">
              <a:xfrm>
                <a:off x="4196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71" name="Rectangle 40"/>
              <p:cNvSpPr>
                <a:spLocks noChangeArrowheads="1"/>
              </p:cNvSpPr>
              <p:nvPr/>
            </p:nvSpPr>
            <p:spPr bwMode="auto">
              <a:xfrm>
                <a:off x="4196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768" name="Group 41"/>
            <p:cNvGrpSpPr>
              <a:grpSpLocks/>
            </p:cNvGrpSpPr>
            <p:nvPr/>
          </p:nvGrpSpPr>
          <p:grpSpPr bwMode="auto">
            <a:xfrm>
              <a:off x="5865068" y="2711450"/>
              <a:ext cx="361950" cy="360363"/>
              <a:chOff x="4150" y="935"/>
              <a:chExt cx="228" cy="227"/>
            </a:xfrm>
          </p:grpSpPr>
          <p:sp>
            <p:nvSpPr>
              <p:cNvPr id="1142062" name="Rectangle 42"/>
              <p:cNvSpPr>
                <a:spLocks noChangeArrowheads="1"/>
              </p:cNvSpPr>
              <p:nvPr/>
            </p:nvSpPr>
            <p:spPr bwMode="auto">
              <a:xfrm>
                <a:off x="4196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63" name="Rectangle 43"/>
              <p:cNvSpPr>
                <a:spLocks noChangeArrowheads="1"/>
              </p:cNvSpPr>
              <p:nvPr/>
            </p:nvSpPr>
            <p:spPr bwMode="auto">
              <a:xfrm>
                <a:off x="4332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64" name="Rectangle 44"/>
              <p:cNvSpPr>
                <a:spLocks noChangeArrowheads="1"/>
              </p:cNvSpPr>
              <p:nvPr/>
            </p:nvSpPr>
            <p:spPr bwMode="auto">
              <a:xfrm>
                <a:off x="41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65" name="Rectangle 45"/>
              <p:cNvSpPr>
                <a:spLocks noChangeArrowheads="1"/>
              </p:cNvSpPr>
              <p:nvPr/>
            </p:nvSpPr>
            <p:spPr bwMode="auto">
              <a:xfrm>
                <a:off x="4196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66" name="Rectangle 46"/>
              <p:cNvSpPr>
                <a:spLocks noChangeArrowheads="1"/>
              </p:cNvSpPr>
              <p:nvPr/>
            </p:nvSpPr>
            <p:spPr bwMode="auto">
              <a:xfrm>
                <a:off x="4196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769" name="Group 47"/>
            <p:cNvGrpSpPr>
              <a:grpSpLocks/>
            </p:cNvGrpSpPr>
            <p:nvPr/>
          </p:nvGrpSpPr>
          <p:grpSpPr bwMode="auto">
            <a:xfrm>
              <a:off x="3347293" y="3216275"/>
              <a:ext cx="361950" cy="360363"/>
              <a:chOff x="4150" y="935"/>
              <a:chExt cx="228" cy="227"/>
            </a:xfrm>
          </p:grpSpPr>
          <p:sp>
            <p:nvSpPr>
              <p:cNvPr id="1142057" name="Rectangle 48"/>
              <p:cNvSpPr>
                <a:spLocks noChangeArrowheads="1"/>
              </p:cNvSpPr>
              <p:nvPr/>
            </p:nvSpPr>
            <p:spPr bwMode="auto">
              <a:xfrm>
                <a:off x="4196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58" name="Rectangle 49"/>
              <p:cNvSpPr>
                <a:spLocks noChangeArrowheads="1"/>
              </p:cNvSpPr>
              <p:nvPr/>
            </p:nvSpPr>
            <p:spPr bwMode="auto">
              <a:xfrm>
                <a:off x="4332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59" name="Rectangle 50"/>
              <p:cNvSpPr>
                <a:spLocks noChangeArrowheads="1"/>
              </p:cNvSpPr>
              <p:nvPr/>
            </p:nvSpPr>
            <p:spPr bwMode="auto">
              <a:xfrm>
                <a:off x="41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60" name="Rectangle 51"/>
              <p:cNvSpPr>
                <a:spLocks noChangeArrowheads="1"/>
              </p:cNvSpPr>
              <p:nvPr/>
            </p:nvSpPr>
            <p:spPr bwMode="auto">
              <a:xfrm>
                <a:off x="4196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61" name="Rectangle 52"/>
              <p:cNvSpPr>
                <a:spLocks noChangeArrowheads="1"/>
              </p:cNvSpPr>
              <p:nvPr/>
            </p:nvSpPr>
            <p:spPr bwMode="auto">
              <a:xfrm>
                <a:off x="4196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770" name="Group 53"/>
            <p:cNvGrpSpPr>
              <a:grpSpLocks/>
            </p:cNvGrpSpPr>
            <p:nvPr/>
          </p:nvGrpSpPr>
          <p:grpSpPr bwMode="auto">
            <a:xfrm>
              <a:off x="3852118" y="3216275"/>
              <a:ext cx="361950" cy="360363"/>
              <a:chOff x="4468" y="935"/>
              <a:chExt cx="228" cy="227"/>
            </a:xfrm>
          </p:grpSpPr>
          <p:sp>
            <p:nvSpPr>
              <p:cNvPr id="1142052" name="Rectangle 54"/>
              <p:cNvSpPr>
                <a:spLocks noChangeArrowheads="1"/>
              </p:cNvSpPr>
              <p:nvPr/>
            </p:nvSpPr>
            <p:spPr bwMode="auto">
              <a:xfrm>
                <a:off x="4514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53" name="Rectangle 55"/>
              <p:cNvSpPr>
                <a:spLocks noChangeArrowheads="1"/>
              </p:cNvSpPr>
              <p:nvPr/>
            </p:nvSpPr>
            <p:spPr bwMode="auto">
              <a:xfrm>
                <a:off x="46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54" name="Rectangle 56"/>
              <p:cNvSpPr>
                <a:spLocks noChangeArrowheads="1"/>
              </p:cNvSpPr>
              <p:nvPr/>
            </p:nvSpPr>
            <p:spPr bwMode="auto">
              <a:xfrm>
                <a:off x="4468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55" name="Rectangle 57"/>
              <p:cNvSpPr>
                <a:spLocks noChangeArrowheads="1"/>
              </p:cNvSpPr>
              <p:nvPr/>
            </p:nvSpPr>
            <p:spPr bwMode="auto">
              <a:xfrm>
                <a:off x="4514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56" name="Rectangle 58"/>
              <p:cNvSpPr>
                <a:spLocks noChangeArrowheads="1"/>
              </p:cNvSpPr>
              <p:nvPr/>
            </p:nvSpPr>
            <p:spPr bwMode="auto">
              <a:xfrm>
                <a:off x="4514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771" name="Group 59"/>
            <p:cNvGrpSpPr>
              <a:grpSpLocks/>
            </p:cNvGrpSpPr>
            <p:nvPr/>
          </p:nvGrpSpPr>
          <p:grpSpPr bwMode="auto">
            <a:xfrm>
              <a:off x="4352181" y="3216275"/>
              <a:ext cx="361950" cy="360363"/>
              <a:chOff x="4150" y="935"/>
              <a:chExt cx="228" cy="227"/>
            </a:xfrm>
          </p:grpSpPr>
          <p:sp>
            <p:nvSpPr>
              <p:cNvPr id="1142047" name="Rectangle 60"/>
              <p:cNvSpPr>
                <a:spLocks noChangeArrowheads="1"/>
              </p:cNvSpPr>
              <p:nvPr/>
            </p:nvSpPr>
            <p:spPr bwMode="auto">
              <a:xfrm>
                <a:off x="4196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48" name="Rectangle 61"/>
              <p:cNvSpPr>
                <a:spLocks noChangeArrowheads="1"/>
              </p:cNvSpPr>
              <p:nvPr/>
            </p:nvSpPr>
            <p:spPr bwMode="auto">
              <a:xfrm>
                <a:off x="4332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49" name="Rectangle 62"/>
              <p:cNvSpPr>
                <a:spLocks noChangeArrowheads="1"/>
              </p:cNvSpPr>
              <p:nvPr/>
            </p:nvSpPr>
            <p:spPr bwMode="auto">
              <a:xfrm>
                <a:off x="41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50" name="Rectangle 63"/>
              <p:cNvSpPr>
                <a:spLocks noChangeArrowheads="1"/>
              </p:cNvSpPr>
              <p:nvPr/>
            </p:nvSpPr>
            <p:spPr bwMode="auto">
              <a:xfrm>
                <a:off x="4196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51" name="Rectangle 64"/>
              <p:cNvSpPr>
                <a:spLocks noChangeArrowheads="1"/>
              </p:cNvSpPr>
              <p:nvPr/>
            </p:nvSpPr>
            <p:spPr bwMode="auto">
              <a:xfrm>
                <a:off x="4196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772" name="Group 65"/>
            <p:cNvGrpSpPr>
              <a:grpSpLocks/>
            </p:cNvGrpSpPr>
            <p:nvPr/>
          </p:nvGrpSpPr>
          <p:grpSpPr bwMode="auto">
            <a:xfrm>
              <a:off x="4857006" y="3216275"/>
              <a:ext cx="361950" cy="360363"/>
              <a:chOff x="4468" y="935"/>
              <a:chExt cx="228" cy="227"/>
            </a:xfrm>
          </p:grpSpPr>
          <p:sp>
            <p:nvSpPr>
              <p:cNvPr id="1142042" name="Rectangle 66"/>
              <p:cNvSpPr>
                <a:spLocks noChangeArrowheads="1"/>
              </p:cNvSpPr>
              <p:nvPr/>
            </p:nvSpPr>
            <p:spPr bwMode="auto">
              <a:xfrm>
                <a:off x="4514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43" name="Rectangle 67"/>
              <p:cNvSpPr>
                <a:spLocks noChangeArrowheads="1"/>
              </p:cNvSpPr>
              <p:nvPr/>
            </p:nvSpPr>
            <p:spPr bwMode="auto">
              <a:xfrm>
                <a:off x="46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44" name="Rectangle 68"/>
              <p:cNvSpPr>
                <a:spLocks noChangeArrowheads="1"/>
              </p:cNvSpPr>
              <p:nvPr/>
            </p:nvSpPr>
            <p:spPr bwMode="auto">
              <a:xfrm>
                <a:off x="4468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45" name="Rectangle 69"/>
              <p:cNvSpPr>
                <a:spLocks noChangeArrowheads="1"/>
              </p:cNvSpPr>
              <p:nvPr/>
            </p:nvSpPr>
            <p:spPr bwMode="auto">
              <a:xfrm>
                <a:off x="4514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46" name="Rectangle 70"/>
              <p:cNvSpPr>
                <a:spLocks noChangeArrowheads="1"/>
              </p:cNvSpPr>
              <p:nvPr/>
            </p:nvSpPr>
            <p:spPr bwMode="auto">
              <a:xfrm>
                <a:off x="4514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773" name="Group 71"/>
            <p:cNvGrpSpPr>
              <a:grpSpLocks/>
            </p:cNvGrpSpPr>
            <p:nvPr/>
          </p:nvGrpSpPr>
          <p:grpSpPr bwMode="auto">
            <a:xfrm>
              <a:off x="5363418" y="3216275"/>
              <a:ext cx="361950" cy="360363"/>
              <a:chOff x="4150" y="935"/>
              <a:chExt cx="228" cy="227"/>
            </a:xfrm>
          </p:grpSpPr>
          <p:sp>
            <p:nvSpPr>
              <p:cNvPr id="1142037" name="Rectangle 72"/>
              <p:cNvSpPr>
                <a:spLocks noChangeArrowheads="1"/>
              </p:cNvSpPr>
              <p:nvPr/>
            </p:nvSpPr>
            <p:spPr bwMode="auto">
              <a:xfrm>
                <a:off x="4196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38" name="Rectangle 73"/>
              <p:cNvSpPr>
                <a:spLocks noChangeArrowheads="1"/>
              </p:cNvSpPr>
              <p:nvPr/>
            </p:nvSpPr>
            <p:spPr bwMode="auto">
              <a:xfrm>
                <a:off x="4332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39" name="Rectangle 74"/>
              <p:cNvSpPr>
                <a:spLocks noChangeArrowheads="1"/>
              </p:cNvSpPr>
              <p:nvPr/>
            </p:nvSpPr>
            <p:spPr bwMode="auto">
              <a:xfrm>
                <a:off x="41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40" name="Rectangle 75"/>
              <p:cNvSpPr>
                <a:spLocks noChangeArrowheads="1"/>
              </p:cNvSpPr>
              <p:nvPr/>
            </p:nvSpPr>
            <p:spPr bwMode="auto">
              <a:xfrm>
                <a:off x="4196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41" name="Rectangle 76"/>
              <p:cNvSpPr>
                <a:spLocks noChangeArrowheads="1"/>
              </p:cNvSpPr>
              <p:nvPr/>
            </p:nvSpPr>
            <p:spPr bwMode="auto">
              <a:xfrm>
                <a:off x="4196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41774" name="Group 77"/>
            <p:cNvGrpSpPr>
              <a:grpSpLocks/>
            </p:cNvGrpSpPr>
            <p:nvPr/>
          </p:nvGrpSpPr>
          <p:grpSpPr bwMode="auto">
            <a:xfrm>
              <a:off x="5865068" y="3216275"/>
              <a:ext cx="361950" cy="360363"/>
              <a:chOff x="4150" y="935"/>
              <a:chExt cx="228" cy="227"/>
            </a:xfrm>
          </p:grpSpPr>
          <p:sp>
            <p:nvSpPr>
              <p:cNvPr id="1142032" name="Rectangle 78"/>
              <p:cNvSpPr>
                <a:spLocks noChangeArrowheads="1"/>
              </p:cNvSpPr>
              <p:nvPr/>
            </p:nvSpPr>
            <p:spPr bwMode="auto">
              <a:xfrm>
                <a:off x="4196" y="981"/>
                <a:ext cx="136" cy="136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33" name="Rectangle 79"/>
              <p:cNvSpPr>
                <a:spLocks noChangeArrowheads="1"/>
              </p:cNvSpPr>
              <p:nvPr/>
            </p:nvSpPr>
            <p:spPr bwMode="auto">
              <a:xfrm>
                <a:off x="4332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34" name="Rectangle 80"/>
              <p:cNvSpPr>
                <a:spLocks noChangeArrowheads="1"/>
              </p:cNvSpPr>
              <p:nvPr/>
            </p:nvSpPr>
            <p:spPr bwMode="auto">
              <a:xfrm>
                <a:off x="4150" y="981"/>
                <a:ext cx="46" cy="13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35" name="Rectangle 81"/>
              <p:cNvSpPr>
                <a:spLocks noChangeArrowheads="1"/>
              </p:cNvSpPr>
              <p:nvPr/>
            </p:nvSpPr>
            <p:spPr bwMode="auto">
              <a:xfrm>
                <a:off x="4196" y="1117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42036" name="Rectangle 82"/>
              <p:cNvSpPr>
                <a:spLocks noChangeArrowheads="1"/>
              </p:cNvSpPr>
              <p:nvPr/>
            </p:nvSpPr>
            <p:spPr bwMode="auto">
              <a:xfrm>
                <a:off x="4196" y="935"/>
                <a:ext cx="136" cy="45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  <p:sp>
          <p:nvSpPr>
            <p:cNvPr id="1141775" name="Line 83"/>
            <p:cNvSpPr>
              <a:spLocks noChangeShapeType="1"/>
            </p:cNvSpPr>
            <p:nvPr/>
          </p:nvSpPr>
          <p:spPr bwMode="auto">
            <a:xfrm flipH="1">
              <a:off x="3707656" y="2855913"/>
              <a:ext cx="287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76" name="Line 84"/>
            <p:cNvSpPr>
              <a:spLocks noChangeShapeType="1"/>
            </p:cNvSpPr>
            <p:nvPr/>
          </p:nvSpPr>
          <p:spPr bwMode="auto">
            <a:xfrm>
              <a:off x="3563193" y="2927350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777" name="Line 85"/>
            <p:cNvSpPr>
              <a:spLocks noChangeShapeType="1"/>
            </p:cNvSpPr>
            <p:nvPr/>
          </p:nvSpPr>
          <p:spPr bwMode="auto">
            <a:xfrm flipH="1">
              <a:off x="4212481" y="2855913"/>
              <a:ext cx="28733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78" name="Line 86"/>
            <p:cNvSpPr>
              <a:spLocks noChangeShapeType="1"/>
            </p:cNvSpPr>
            <p:nvPr/>
          </p:nvSpPr>
          <p:spPr bwMode="auto">
            <a:xfrm>
              <a:off x="4068018" y="2927350"/>
              <a:ext cx="28892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779" name="Line 87"/>
            <p:cNvSpPr>
              <a:spLocks noChangeShapeType="1"/>
            </p:cNvSpPr>
            <p:nvPr/>
          </p:nvSpPr>
          <p:spPr bwMode="auto">
            <a:xfrm flipH="1">
              <a:off x="4715718" y="2855913"/>
              <a:ext cx="287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80" name="Line 88"/>
            <p:cNvSpPr>
              <a:spLocks noChangeShapeType="1"/>
            </p:cNvSpPr>
            <p:nvPr/>
          </p:nvSpPr>
          <p:spPr bwMode="auto">
            <a:xfrm>
              <a:off x="4571256" y="2927350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781" name="Line 89"/>
            <p:cNvSpPr>
              <a:spLocks noChangeShapeType="1"/>
            </p:cNvSpPr>
            <p:nvPr/>
          </p:nvSpPr>
          <p:spPr bwMode="auto">
            <a:xfrm flipH="1">
              <a:off x="5220543" y="2855913"/>
              <a:ext cx="28733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82" name="Line 90"/>
            <p:cNvSpPr>
              <a:spLocks noChangeShapeType="1"/>
            </p:cNvSpPr>
            <p:nvPr/>
          </p:nvSpPr>
          <p:spPr bwMode="auto">
            <a:xfrm>
              <a:off x="5076081" y="2927350"/>
              <a:ext cx="28892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783" name="Line 91"/>
            <p:cNvSpPr>
              <a:spLocks noChangeShapeType="1"/>
            </p:cNvSpPr>
            <p:nvPr/>
          </p:nvSpPr>
          <p:spPr bwMode="auto">
            <a:xfrm flipH="1">
              <a:off x="5723781" y="2855913"/>
              <a:ext cx="287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84" name="Line 92"/>
            <p:cNvSpPr>
              <a:spLocks noChangeShapeType="1"/>
            </p:cNvSpPr>
            <p:nvPr/>
          </p:nvSpPr>
          <p:spPr bwMode="auto">
            <a:xfrm>
              <a:off x="5579318" y="2927350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785" name="Line 93"/>
            <p:cNvSpPr>
              <a:spLocks noChangeShapeType="1"/>
            </p:cNvSpPr>
            <p:nvPr/>
          </p:nvSpPr>
          <p:spPr bwMode="auto">
            <a:xfrm flipH="1">
              <a:off x="3707656" y="3360738"/>
              <a:ext cx="287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86" name="Line 94"/>
            <p:cNvSpPr>
              <a:spLocks noChangeShapeType="1"/>
            </p:cNvSpPr>
            <p:nvPr/>
          </p:nvSpPr>
          <p:spPr bwMode="auto">
            <a:xfrm>
              <a:off x="3563193" y="3432175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787" name="Line 95"/>
            <p:cNvSpPr>
              <a:spLocks noChangeShapeType="1"/>
            </p:cNvSpPr>
            <p:nvPr/>
          </p:nvSpPr>
          <p:spPr bwMode="auto">
            <a:xfrm flipH="1">
              <a:off x="4212481" y="3360738"/>
              <a:ext cx="28733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88" name="Line 96"/>
            <p:cNvSpPr>
              <a:spLocks noChangeShapeType="1"/>
            </p:cNvSpPr>
            <p:nvPr/>
          </p:nvSpPr>
          <p:spPr bwMode="auto">
            <a:xfrm>
              <a:off x="4068018" y="3432175"/>
              <a:ext cx="28892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789" name="Line 97"/>
            <p:cNvSpPr>
              <a:spLocks noChangeShapeType="1"/>
            </p:cNvSpPr>
            <p:nvPr/>
          </p:nvSpPr>
          <p:spPr bwMode="auto">
            <a:xfrm flipH="1">
              <a:off x="4715718" y="3360738"/>
              <a:ext cx="287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90" name="Line 98"/>
            <p:cNvSpPr>
              <a:spLocks noChangeShapeType="1"/>
            </p:cNvSpPr>
            <p:nvPr/>
          </p:nvSpPr>
          <p:spPr bwMode="auto">
            <a:xfrm>
              <a:off x="4571256" y="3432175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791" name="Line 99"/>
            <p:cNvSpPr>
              <a:spLocks noChangeShapeType="1"/>
            </p:cNvSpPr>
            <p:nvPr/>
          </p:nvSpPr>
          <p:spPr bwMode="auto">
            <a:xfrm flipH="1">
              <a:off x="5220543" y="3360738"/>
              <a:ext cx="28733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92" name="Line 100"/>
            <p:cNvSpPr>
              <a:spLocks noChangeShapeType="1"/>
            </p:cNvSpPr>
            <p:nvPr/>
          </p:nvSpPr>
          <p:spPr bwMode="auto">
            <a:xfrm>
              <a:off x="5076081" y="3432175"/>
              <a:ext cx="28892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793" name="Line 101"/>
            <p:cNvSpPr>
              <a:spLocks noChangeShapeType="1"/>
            </p:cNvSpPr>
            <p:nvPr/>
          </p:nvSpPr>
          <p:spPr bwMode="auto">
            <a:xfrm flipH="1">
              <a:off x="5723781" y="3360738"/>
              <a:ext cx="287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94" name="Line 102"/>
            <p:cNvSpPr>
              <a:spLocks noChangeShapeType="1"/>
            </p:cNvSpPr>
            <p:nvPr/>
          </p:nvSpPr>
          <p:spPr bwMode="auto">
            <a:xfrm>
              <a:off x="5579318" y="3432175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795" name="Line 103"/>
            <p:cNvSpPr>
              <a:spLocks noChangeShapeType="1"/>
            </p:cNvSpPr>
            <p:nvPr/>
          </p:nvSpPr>
          <p:spPr bwMode="auto">
            <a:xfrm rot="5400000" flipH="1">
              <a:off x="3421112" y="3217069"/>
              <a:ext cx="287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96" name="Line 104"/>
            <p:cNvSpPr>
              <a:spLocks noChangeShapeType="1"/>
            </p:cNvSpPr>
            <p:nvPr/>
          </p:nvSpPr>
          <p:spPr bwMode="auto">
            <a:xfrm rot="5400000">
              <a:off x="3348880" y="3073401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grpSp>
          <p:nvGrpSpPr>
            <p:cNvPr id="1141797" name="Group 106"/>
            <p:cNvGrpSpPr>
              <a:grpSpLocks/>
            </p:cNvGrpSpPr>
            <p:nvPr/>
          </p:nvGrpSpPr>
          <p:grpSpPr bwMode="auto">
            <a:xfrm rot="5400000">
              <a:off x="3816400" y="3107531"/>
              <a:ext cx="431800" cy="71437"/>
              <a:chOff x="4150" y="1480"/>
              <a:chExt cx="272" cy="45"/>
            </a:xfrm>
          </p:grpSpPr>
          <p:sp>
            <p:nvSpPr>
              <p:cNvPr id="1142030" name="Line 107"/>
              <p:cNvSpPr>
                <a:spLocks noChangeShapeType="1"/>
              </p:cNvSpPr>
              <p:nvPr/>
            </p:nvSpPr>
            <p:spPr bwMode="auto">
              <a:xfrm flipH="1">
                <a:off x="4241" y="1480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42031" name="Line 108"/>
              <p:cNvSpPr>
                <a:spLocks noChangeShapeType="1"/>
              </p:cNvSpPr>
              <p:nvPr/>
            </p:nvSpPr>
            <p:spPr bwMode="auto">
              <a:xfrm>
                <a:off x="4150" y="1525"/>
                <a:ext cx="1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</p:grpSp>
        <p:sp>
          <p:nvSpPr>
            <p:cNvPr id="1141798" name="Line 110"/>
            <p:cNvSpPr>
              <a:spLocks noChangeShapeType="1"/>
            </p:cNvSpPr>
            <p:nvPr/>
          </p:nvSpPr>
          <p:spPr bwMode="auto">
            <a:xfrm rot="5400000" flipH="1">
              <a:off x="3924349" y="3217069"/>
              <a:ext cx="287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799" name="Line 111"/>
            <p:cNvSpPr>
              <a:spLocks noChangeShapeType="1"/>
            </p:cNvSpPr>
            <p:nvPr/>
          </p:nvSpPr>
          <p:spPr bwMode="auto">
            <a:xfrm rot="5400000">
              <a:off x="3852118" y="3073401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800" name="Line 113"/>
            <p:cNvSpPr>
              <a:spLocks noChangeShapeType="1"/>
            </p:cNvSpPr>
            <p:nvPr/>
          </p:nvSpPr>
          <p:spPr bwMode="auto">
            <a:xfrm rot="5400000" flipH="1">
              <a:off x="4429174" y="3215482"/>
              <a:ext cx="287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801" name="Line 114"/>
            <p:cNvSpPr>
              <a:spLocks noChangeShapeType="1"/>
            </p:cNvSpPr>
            <p:nvPr/>
          </p:nvSpPr>
          <p:spPr bwMode="auto">
            <a:xfrm rot="5400000">
              <a:off x="4356943" y="3071813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802" name="Line 116"/>
            <p:cNvSpPr>
              <a:spLocks noChangeShapeType="1"/>
            </p:cNvSpPr>
            <p:nvPr/>
          </p:nvSpPr>
          <p:spPr bwMode="auto">
            <a:xfrm rot="5400000" flipH="1">
              <a:off x="4932412" y="3217069"/>
              <a:ext cx="287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803" name="Line 117"/>
            <p:cNvSpPr>
              <a:spLocks noChangeShapeType="1"/>
            </p:cNvSpPr>
            <p:nvPr/>
          </p:nvSpPr>
          <p:spPr bwMode="auto">
            <a:xfrm rot="5400000">
              <a:off x="4860180" y="3073401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804" name="Line 119"/>
            <p:cNvSpPr>
              <a:spLocks noChangeShapeType="1"/>
            </p:cNvSpPr>
            <p:nvPr/>
          </p:nvSpPr>
          <p:spPr bwMode="auto">
            <a:xfrm rot="5400000" flipH="1">
              <a:off x="5437237" y="3215482"/>
              <a:ext cx="287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805" name="Line 120"/>
            <p:cNvSpPr>
              <a:spLocks noChangeShapeType="1"/>
            </p:cNvSpPr>
            <p:nvPr/>
          </p:nvSpPr>
          <p:spPr bwMode="auto">
            <a:xfrm rot="5400000">
              <a:off x="5365005" y="3071813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806" name="Line 122"/>
            <p:cNvSpPr>
              <a:spLocks noChangeShapeType="1"/>
            </p:cNvSpPr>
            <p:nvPr/>
          </p:nvSpPr>
          <p:spPr bwMode="auto">
            <a:xfrm rot="5400000" flipH="1">
              <a:off x="5940474" y="3215482"/>
              <a:ext cx="287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41807" name="Line 123"/>
            <p:cNvSpPr>
              <a:spLocks noChangeShapeType="1"/>
            </p:cNvSpPr>
            <p:nvPr/>
          </p:nvSpPr>
          <p:spPr bwMode="auto">
            <a:xfrm rot="5400000">
              <a:off x="5868243" y="3071813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41808" name="Rectangle 124"/>
            <p:cNvSpPr>
              <a:spLocks noChangeArrowheads="1"/>
            </p:cNvSpPr>
            <p:nvPr/>
          </p:nvSpPr>
          <p:spPr bwMode="auto">
            <a:xfrm>
              <a:off x="3275856" y="2640013"/>
              <a:ext cx="1008062" cy="1008062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09" name="Rectangle 125"/>
            <p:cNvSpPr>
              <a:spLocks noChangeArrowheads="1"/>
            </p:cNvSpPr>
            <p:nvPr/>
          </p:nvSpPr>
          <p:spPr bwMode="auto">
            <a:xfrm>
              <a:off x="4283918" y="2640013"/>
              <a:ext cx="1008063" cy="1008062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  <p:sp>
          <p:nvSpPr>
            <p:cNvPr id="1141810" name="Rectangle 126"/>
            <p:cNvSpPr>
              <a:spLocks noChangeArrowheads="1"/>
            </p:cNvSpPr>
            <p:nvPr/>
          </p:nvSpPr>
          <p:spPr bwMode="auto">
            <a:xfrm>
              <a:off x="5291981" y="2640013"/>
              <a:ext cx="1008062" cy="1008062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 sz="2000">
                <a:solidFill>
                  <a:schemeClr val="tx2"/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1141944" name="Datumsplatzhalter 1"/>
          <p:cNvSpPr txBox="1">
            <a:spLocks noGrp="1"/>
          </p:cNvSpPr>
          <p:nvPr/>
        </p:nvSpPr>
        <p:spPr bwMode="auto">
          <a:xfrm>
            <a:off x="556840" y="6371980"/>
            <a:ext cx="13477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 anchor="ctr"/>
          <a:lstStyle/>
          <a:p>
            <a:pPr algn="ctr" eaLnBrk="0" hangingPunct="0">
              <a:spcBef>
                <a:spcPct val="50000"/>
              </a:spcBef>
            </a:pPr>
            <a:r>
              <a:rPr lang="de-DE">
                <a:solidFill>
                  <a:schemeClr val="bg1"/>
                </a:solidFill>
                <a:latin typeface="Calibri" pitchFamily="34" charset="0"/>
              </a:rPr>
              <a:t>[6A]</a:t>
            </a:r>
          </a:p>
        </p:txBody>
      </p:sp>
      <p:sp>
        <p:nvSpPr>
          <p:cNvPr id="3" name="Rechteck 2"/>
          <p:cNvSpPr/>
          <p:nvPr/>
        </p:nvSpPr>
        <p:spPr bwMode="auto">
          <a:xfrm>
            <a:off x="1698352" y="2680547"/>
            <a:ext cx="216024" cy="2160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/>
              <a:t>R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9" name="Rechteck 338"/>
          <p:cNvSpPr/>
          <p:nvPr/>
        </p:nvSpPr>
        <p:spPr bwMode="auto">
          <a:xfrm>
            <a:off x="1986384" y="2680547"/>
            <a:ext cx="216024" cy="2160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/>
              <a:t>R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0" name="Rechteck 339"/>
          <p:cNvSpPr/>
          <p:nvPr/>
        </p:nvSpPr>
        <p:spPr bwMode="auto">
          <a:xfrm>
            <a:off x="1698352" y="2976258"/>
            <a:ext cx="216024" cy="2160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/>
              <a:t>R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1" name="Rechteck 340"/>
          <p:cNvSpPr/>
          <p:nvPr/>
        </p:nvSpPr>
        <p:spPr bwMode="auto">
          <a:xfrm>
            <a:off x="1986384" y="2976258"/>
            <a:ext cx="216024" cy="2160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/>
              <a:t>R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2" name="Rechteck 341"/>
          <p:cNvSpPr/>
          <p:nvPr/>
        </p:nvSpPr>
        <p:spPr bwMode="auto">
          <a:xfrm>
            <a:off x="3490873" y="2680547"/>
            <a:ext cx="216024" cy="2160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/>
              <a:t>R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3" name="Rechteck 342"/>
          <p:cNvSpPr/>
          <p:nvPr/>
        </p:nvSpPr>
        <p:spPr bwMode="auto">
          <a:xfrm>
            <a:off x="3783505" y="2680547"/>
            <a:ext cx="216024" cy="2160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/>
              <a:t>R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4" name="Rechteck 343"/>
          <p:cNvSpPr/>
          <p:nvPr/>
        </p:nvSpPr>
        <p:spPr bwMode="auto">
          <a:xfrm>
            <a:off x="3490873" y="2976258"/>
            <a:ext cx="216024" cy="2160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/>
              <a:t>R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5" name="Rechteck 344"/>
          <p:cNvSpPr/>
          <p:nvPr/>
        </p:nvSpPr>
        <p:spPr bwMode="auto">
          <a:xfrm>
            <a:off x="3783505" y="2976258"/>
            <a:ext cx="216024" cy="2160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/>
              <a:t>R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6" name="Rechteck 345"/>
          <p:cNvSpPr/>
          <p:nvPr/>
        </p:nvSpPr>
        <p:spPr bwMode="auto">
          <a:xfrm>
            <a:off x="5295673" y="2680547"/>
            <a:ext cx="216024" cy="2160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/>
              <a:t>R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7" name="Rechteck 346"/>
          <p:cNvSpPr/>
          <p:nvPr/>
        </p:nvSpPr>
        <p:spPr bwMode="auto">
          <a:xfrm>
            <a:off x="5583705" y="2680547"/>
            <a:ext cx="216024" cy="2160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/>
              <a:t>R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8" name="Rechteck 347"/>
          <p:cNvSpPr/>
          <p:nvPr/>
        </p:nvSpPr>
        <p:spPr bwMode="auto">
          <a:xfrm>
            <a:off x="5295673" y="2976258"/>
            <a:ext cx="216024" cy="2160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/>
              <a:t>R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9" name="Rechteck 348"/>
          <p:cNvSpPr/>
          <p:nvPr/>
        </p:nvSpPr>
        <p:spPr bwMode="auto">
          <a:xfrm>
            <a:off x="5583705" y="2976258"/>
            <a:ext cx="216024" cy="2160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/>
              <a:t>R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0" name="Rechteck 349"/>
          <p:cNvSpPr/>
          <p:nvPr/>
        </p:nvSpPr>
        <p:spPr bwMode="auto">
          <a:xfrm>
            <a:off x="6522888" y="2032475"/>
            <a:ext cx="216024" cy="2160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702073" y="1961827"/>
            <a:ext cx="204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41288" indent="-141288"/>
            <a:r>
              <a:rPr lang="en-US" sz="1400" b="1" dirty="0"/>
              <a:t>= Replicated data</a:t>
            </a:r>
            <a:br>
              <a:rPr lang="en-US" sz="1400" b="1" dirty="0"/>
            </a:br>
            <a:r>
              <a:rPr lang="en-US" sz="1400" b="1" dirty="0"/>
              <a:t>in each MPI process</a:t>
            </a:r>
          </a:p>
        </p:txBody>
      </p:sp>
      <p:sp>
        <p:nvSpPr>
          <p:cNvPr id="355" name="Textfeld 354"/>
          <p:cNvSpPr txBox="1"/>
          <p:nvPr/>
        </p:nvSpPr>
        <p:spPr>
          <a:xfrm>
            <a:off x="6409304" y="3148088"/>
            <a:ext cx="22621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Cluster of SMP nodes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b="1" dirty="0">
                <a:solidFill>
                  <a:srgbClr val="C00000"/>
                </a:solidFill>
              </a:rPr>
              <a:t>without</a:t>
            </a:r>
            <a:r>
              <a:rPr lang="en-US" sz="1400" dirty="0">
                <a:solidFill>
                  <a:srgbClr val="C00000"/>
                </a:solidFill>
              </a:rPr>
              <a:t> using MPI 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shared memory methods  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539797" y="4052284"/>
            <a:ext cx="5901782" cy="1797099"/>
            <a:chOff x="821157" y="3162484"/>
            <a:chExt cx="5901782" cy="1797099"/>
          </a:xfrm>
        </p:grpSpPr>
        <p:sp>
          <p:nvSpPr>
            <p:cNvPr id="469" name="Rechteck 468"/>
            <p:cNvSpPr/>
            <p:nvPr/>
          </p:nvSpPr>
          <p:spPr bwMode="auto">
            <a:xfrm>
              <a:off x="2123728" y="3959951"/>
              <a:ext cx="216024" cy="216024"/>
            </a:xfrm>
            <a:prstGeom prst="rect">
              <a:avLst/>
            </a:prstGeom>
            <a:solidFill>
              <a:srgbClr val="6699FF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dirty="0">
                  <a:solidFill>
                    <a:schemeClr val="bg1"/>
                  </a:solidFill>
                </a:rPr>
                <a:t>R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72" name="Rechteck 471"/>
            <p:cNvSpPr/>
            <p:nvPr/>
          </p:nvSpPr>
          <p:spPr bwMode="auto">
            <a:xfrm>
              <a:off x="3923928" y="3959951"/>
              <a:ext cx="216024" cy="216024"/>
            </a:xfrm>
            <a:prstGeom prst="rect">
              <a:avLst/>
            </a:prstGeom>
            <a:solidFill>
              <a:srgbClr val="6699FF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dirty="0">
                  <a:solidFill>
                    <a:schemeClr val="bg1"/>
                  </a:solidFill>
                </a:rPr>
                <a:t>R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76" name="Rechteck 475"/>
            <p:cNvSpPr/>
            <p:nvPr/>
          </p:nvSpPr>
          <p:spPr bwMode="auto">
            <a:xfrm>
              <a:off x="5724128" y="3959951"/>
              <a:ext cx="216024" cy="216024"/>
            </a:xfrm>
            <a:prstGeom prst="rect">
              <a:avLst/>
            </a:prstGeom>
            <a:solidFill>
              <a:srgbClr val="6699FF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dirty="0">
                  <a:solidFill>
                    <a:schemeClr val="bg1"/>
                  </a:solidFill>
                </a:rPr>
                <a:t>R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7" name="Gerader Verbinder 6"/>
            <p:cNvCxnSpPr/>
            <p:nvPr/>
          </p:nvCxnSpPr>
          <p:spPr bwMode="auto">
            <a:xfrm>
              <a:off x="1977625" y="3808470"/>
              <a:ext cx="141232" cy="148000"/>
            </a:xfrm>
            <a:prstGeom prst="lin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8" name="Gerader Verbinder 257"/>
            <p:cNvCxnSpPr/>
            <p:nvPr/>
          </p:nvCxnSpPr>
          <p:spPr bwMode="auto">
            <a:xfrm>
              <a:off x="2346094" y="4170428"/>
              <a:ext cx="141232" cy="148000"/>
            </a:xfrm>
            <a:prstGeom prst="lin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9" name="Gerader Verbinder 258"/>
            <p:cNvCxnSpPr/>
            <p:nvPr/>
          </p:nvCxnSpPr>
          <p:spPr bwMode="auto">
            <a:xfrm flipH="1">
              <a:off x="2343310" y="3806404"/>
              <a:ext cx="141232" cy="148000"/>
            </a:xfrm>
            <a:prstGeom prst="lin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0" name="Gerader Verbinder 259"/>
            <p:cNvCxnSpPr/>
            <p:nvPr/>
          </p:nvCxnSpPr>
          <p:spPr bwMode="auto">
            <a:xfrm flipH="1">
              <a:off x="1975380" y="4170428"/>
              <a:ext cx="141232" cy="148000"/>
            </a:xfrm>
            <a:prstGeom prst="lin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1" name="Gerader Verbinder 260"/>
            <p:cNvCxnSpPr/>
            <p:nvPr/>
          </p:nvCxnSpPr>
          <p:spPr bwMode="auto">
            <a:xfrm>
              <a:off x="3774267" y="3808896"/>
              <a:ext cx="141232" cy="148000"/>
            </a:xfrm>
            <a:prstGeom prst="lin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2" name="Gerader Verbinder 261"/>
            <p:cNvCxnSpPr/>
            <p:nvPr/>
          </p:nvCxnSpPr>
          <p:spPr bwMode="auto">
            <a:xfrm>
              <a:off x="4142736" y="4170854"/>
              <a:ext cx="141232" cy="148000"/>
            </a:xfrm>
            <a:prstGeom prst="lin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3" name="Gerader Verbinder 262"/>
            <p:cNvCxnSpPr/>
            <p:nvPr/>
          </p:nvCxnSpPr>
          <p:spPr bwMode="auto">
            <a:xfrm flipH="1">
              <a:off x="4139952" y="3806830"/>
              <a:ext cx="141232" cy="148000"/>
            </a:xfrm>
            <a:prstGeom prst="lin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4" name="Gerader Verbinder 263"/>
            <p:cNvCxnSpPr/>
            <p:nvPr/>
          </p:nvCxnSpPr>
          <p:spPr bwMode="auto">
            <a:xfrm flipH="1">
              <a:off x="3772022" y="4170854"/>
              <a:ext cx="141232" cy="148000"/>
            </a:xfrm>
            <a:prstGeom prst="lin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5" name="Gerader Verbinder 264"/>
            <p:cNvCxnSpPr/>
            <p:nvPr/>
          </p:nvCxnSpPr>
          <p:spPr bwMode="auto">
            <a:xfrm>
              <a:off x="5570909" y="3808896"/>
              <a:ext cx="141232" cy="148000"/>
            </a:xfrm>
            <a:prstGeom prst="lin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6" name="Gerader Verbinder 265"/>
            <p:cNvCxnSpPr/>
            <p:nvPr/>
          </p:nvCxnSpPr>
          <p:spPr bwMode="auto">
            <a:xfrm>
              <a:off x="5939378" y="4170854"/>
              <a:ext cx="141232" cy="148000"/>
            </a:xfrm>
            <a:prstGeom prst="lin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7" name="Gerader Verbinder 266"/>
            <p:cNvCxnSpPr/>
            <p:nvPr/>
          </p:nvCxnSpPr>
          <p:spPr bwMode="auto">
            <a:xfrm flipH="1">
              <a:off x="5936594" y="3806830"/>
              <a:ext cx="141232" cy="148000"/>
            </a:xfrm>
            <a:prstGeom prst="lin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8" name="Gerader Verbinder 267"/>
            <p:cNvCxnSpPr/>
            <p:nvPr/>
          </p:nvCxnSpPr>
          <p:spPr bwMode="auto">
            <a:xfrm flipH="1">
              <a:off x="5568664" y="4170854"/>
              <a:ext cx="141232" cy="148000"/>
            </a:xfrm>
            <a:prstGeom prst="lin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41943" name="AutoShape 522"/>
            <p:cNvSpPr>
              <a:spLocks noChangeArrowheads="1"/>
            </p:cNvSpPr>
            <p:nvPr/>
          </p:nvSpPr>
          <p:spPr bwMode="auto">
            <a:xfrm rot="-2517593">
              <a:off x="821157" y="3286778"/>
              <a:ext cx="574675" cy="241300"/>
            </a:xfrm>
            <a:prstGeom prst="irregularSeal1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sz="1000" b="1" dirty="0"/>
                <a:t>new</a:t>
              </a:r>
            </a:p>
          </p:txBody>
        </p:sp>
        <p:grpSp>
          <p:nvGrpSpPr>
            <p:cNvPr id="356" name="Gruppieren 355"/>
            <p:cNvGrpSpPr/>
            <p:nvPr/>
          </p:nvGrpSpPr>
          <p:grpSpPr>
            <a:xfrm>
              <a:off x="1331640" y="3162484"/>
              <a:ext cx="5391299" cy="1797099"/>
              <a:chOff x="3275856" y="2640013"/>
              <a:chExt cx="3024187" cy="1008062"/>
            </a:xfrm>
          </p:grpSpPr>
          <p:grpSp>
            <p:nvGrpSpPr>
              <p:cNvPr id="357" name="Group 22"/>
              <p:cNvGrpSpPr>
                <a:grpSpLocks/>
              </p:cNvGrpSpPr>
              <p:nvPr/>
            </p:nvGrpSpPr>
            <p:grpSpPr bwMode="auto">
              <a:xfrm>
                <a:off x="3347293" y="2711450"/>
                <a:ext cx="361950" cy="360363"/>
                <a:chOff x="4150" y="935"/>
                <a:chExt cx="228" cy="227"/>
              </a:xfrm>
            </p:grpSpPr>
            <p:sp>
              <p:nvSpPr>
                <p:cNvPr id="462" name="Rectangle 4"/>
                <p:cNvSpPr>
                  <a:spLocks noChangeArrowheads="1"/>
                </p:cNvSpPr>
                <p:nvPr/>
              </p:nvSpPr>
              <p:spPr bwMode="auto">
                <a:xfrm>
                  <a:off x="4196" y="981"/>
                  <a:ext cx="136" cy="136"/>
                </a:xfrm>
                <a:prstGeom prst="rect">
                  <a:avLst/>
                </a:prstGeom>
                <a:solidFill>
                  <a:srgbClr val="FF66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6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32" y="981"/>
                  <a:ext cx="46" cy="136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64" name="Rectangle 13"/>
                <p:cNvSpPr>
                  <a:spLocks noChangeArrowheads="1"/>
                </p:cNvSpPr>
                <p:nvPr/>
              </p:nvSpPr>
              <p:spPr bwMode="auto">
                <a:xfrm>
                  <a:off x="4150" y="981"/>
                  <a:ext cx="46" cy="136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65" name="Rectangle 14"/>
                <p:cNvSpPr>
                  <a:spLocks noChangeArrowheads="1"/>
                </p:cNvSpPr>
                <p:nvPr/>
              </p:nvSpPr>
              <p:spPr bwMode="auto">
                <a:xfrm>
                  <a:off x="4196" y="1117"/>
                  <a:ext cx="136" cy="45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66" name="Rectangle 15"/>
                <p:cNvSpPr>
                  <a:spLocks noChangeArrowheads="1"/>
                </p:cNvSpPr>
                <p:nvPr/>
              </p:nvSpPr>
              <p:spPr bwMode="auto">
                <a:xfrm>
                  <a:off x="4196" y="935"/>
                  <a:ext cx="136" cy="45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</p:grpSp>
          <p:grpSp>
            <p:nvGrpSpPr>
              <p:cNvPr id="358" name="Group 21"/>
              <p:cNvGrpSpPr>
                <a:grpSpLocks/>
              </p:cNvGrpSpPr>
              <p:nvPr/>
            </p:nvGrpSpPr>
            <p:grpSpPr bwMode="auto">
              <a:xfrm>
                <a:off x="3852118" y="2711450"/>
                <a:ext cx="361950" cy="360363"/>
                <a:chOff x="4468" y="935"/>
                <a:chExt cx="228" cy="227"/>
              </a:xfrm>
            </p:grpSpPr>
            <p:sp>
              <p:nvSpPr>
                <p:cNvPr id="457" name="Rectangle 16"/>
                <p:cNvSpPr>
                  <a:spLocks noChangeArrowheads="1"/>
                </p:cNvSpPr>
                <p:nvPr/>
              </p:nvSpPr>
              <p:spPr bwMode="auto">
                <a:xfrm>
                  <a:off x="4514" y="981"/>
                  <a:ext cx="136" cy="136"/>
                </a:xfrm>
                <a:prstGeom prst="rect">
                  <a:avLst/>
                </a:prstGeom>
                <a:solidFill>
                  <a:srgbClr val="FF66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58" name="Rectangle 17"/>
                <p:cNvSpPr>
                  <a:spLocks noChangeArrowheads="1"/>
                </p:cNvSpPr>
                <p:nvPr/>
              </p:nvSpPr>
              <p:spPr bwMode="auto">
                <a:xfrm>
                  <a:off x="4650" y="981"/>
                  <a:ext cx="46" cy="136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59" name="Rectangle 18"/>
                <p:cNvSpPr>
                  <a:spLocks noChangeArrowheads="1"/>
                </p:cNvSpPr>
                <p:nvPr/>
              </p:nvSpPr>
              <p:spPr bwMode="auto">
                <a:xfrm>
                  <a:off x="4468" y="981"/>
                  <a:ext cx="46" cy="136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60" name="Rectangle 19"/>
                <p:cNvSpPr>
                  <a:spLocks noChangeArrowheads="1"/>
                </p:cNvSpPr>
                <p:nvPr/>
              </p:nvSpPr>
              <p:spPr bwMode="auto">
                <a:xfrm>
                  <a:off x="4514" y="1117"/>
                  <a:ext cx="136" cy="45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61" name="Rectangle 20"/>
                <p:cNvSpPr>
                  <a:spLocks noChangeArrowheads="1"/>
                </p:cNvSpPr>
                <p:nvPr/>
              </p:nvSpPr>
              <p:spPr bwMode="auto">
                <a:xfrm>
                  <a:off x="4514" y="935"/>
                  <a:ext cx="136" cy="45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</p:grpSp>
          <p:grpSp>
            <p:nvGrpSpPr>
              <p:cNvPr id="359" name="Group 23"/>
              <p:cNvGrpSpPr>
                <a:grpSpLocks/>
              </p:cNvGrpSpPr>
              <p:nvPr/>
            </p:nvGrpSpPr>
            <p:grpSpPr bwMode="auto">
              <a:xfrm>
                <a:off x="4352181" y="2711450"/>
                <a:ext cx="361950" cy="360363"/>
                <a:chOff x="4150" y="935"/>
                <a:chExt cx="228" cy="227"/>
              </a:xfrm>
            </p:grpSpPr>
            <p:sp>
              <p:nvSpPr>
                <p:cNvPr id="452" name="Rectangle 24"/>
                <p:cNvSpPr>
                  <a:spLocks noChangeArrowheads="1"/>
                </p:cNvSpPr>
                <p:nvPr/>
              </p:nvSpPr>
              <p:spPr bwMode="auto">
                <a:xfrm>
                  <a:off x="4196" y="981"/>
                  <a:ext cx="136" cy="136"/>
                </a:xfrm>
                <a:prstGeom prst="rect">
                  <a:avLst/>
                </a:prstGeom>
                <a:solidFill>
                  <a:srgbClr val="FF66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53" name="Rectangle 25"/>
                <p:cNvSpPr>
                  <a:spLocks noChangeArrowheads="1"/>
                </p:cNvSpPr>
                <p:nvPr/>
              </p:nvSpPr>
              <p:spPr bwMode="auto">
                <a:xfrm>
                  <a:off x="4332" y="981"/>
                  <a:ext cx="46" cy="136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54" name="Rectangle 26"/>
                <p:cNvSpPr>
                  <a:spLocks noChangeArrowheads="1"/>
                </p:cNvSpPr>
                <p:nvPr/>
              </p:nvSpPr>
              <p:spPr bwMode="auto">
                <a:xfrm>
                  <a:off x="4150" y="981"/>
                  <a:ext cx="46" cy="136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55" name="Rectangle 27"/>
                <p:cNvSpPr>
                  <a:spLocks noChangeArrowheads="1"/>
                </p:cNvSpPr>
                <p:nvPr/>
              </p:nvSpPr>
              <p:spPr bwMode="auto">
                <a:xfrm>
                  <a:off x="4196" y="1117"/>
                  <a:ext cx="136" cy="45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56" name="Rectangle 28"/>
                <p:cNvSpPr>
                  <a:spLocks noChangeArrowheads="1"/>
                </p:cNvSpPr>
                <p:nvPr/>
              </p:nvSpPr>
              <p:spPr bwMode="auto">
                <a:xfrm>
                  <a:off x="4196" y="935"/>
                  <a:ext cx="136" cy="45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</p:grpSp>
          <p:grpSp>
            <p:nvGrpSpPr>
              <p:cNvPr id="360" name="Group 29"/>
              <p:cNvGrpSpPr>
                <a:grpSpLocks/>
              </p:cNvGrpSpPr>
              <p:nvPr/>
            </p:nvGrpSpPr>
            <p:grpSpPr bwMode="auto">
              <a:xfrm>
                <a:off x="4857006" y="2711450"/>
                <a:ext cx="361950" cy="360363"/>
                <a:chOff x="4468" y="935"/>
                <a:chExt cx="228" cy="227"/>
              </a:xfrm>
            </p:grpSpPr>
            <p:sp>
              <p:nvSpPr>
                <p:cNvPr id="447" name="Rectangle 30"/>
                <p:cNvSpPr>
                  <a:spLocks noChangeArrowheads="1"/>
                </p:cNvSpPr>
                <p:nvPr/>
              </p:nvSpPr>
              <p:spPr bwMode="auto">
                <a:xfrm>
                  <a:off x="4514" y="981"/>
                  <a:ext cx="136" cy="136"/>
                </a:xfrm>
                <a:prstGeom prst="rect">
                  <a:avLst/>
                </a:prstGeom>
                <a:solidFill>
                  <a:srgbClr val="FF66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48" name="Rectangle 31"/>
                <p:cNvSpPr>
                  <a:spLocks noChangeArrowheads="1"/>
                </p:cNvSpPr>
                <p:nvPr/>
              </p:nvSpPr>
              <p:spPr bwMode="auto">
                <a:xfrm>
                  <a:off x="4650" y="981"/>
                  <a:ext cx="46" cy="136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49" name="Rectangle 32"/>
                <p:cNvSpPr>
                  <a:spLocks noChangeArrowheads="1"/>
                </p:cNvSpPr>
                <p:nvPr/>
              </p:nvSpPr>
              <p:spPr bwMode="auto">
                <a:xfrm>
                  <a:off x="4468" y="981"/>
                  <a:ext cx="46" cy="136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50" name="Rectangle 33"/>
                <p:cNvSpPr>
                  <a:spLocks noChangeArrowheads="1"/>
                </p:cNvSpPr>
                <p:nvPr/>
              </p:nvSpPr>
              <p:spPr bwMode="auto">
                <a:xfrm>
                  <a:off x="4514" y="1117"/>
                  <a:ext cx="136" cy="45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51" name="Rectangle 34"/>
                <p:cNvSpPr>
                  <a:spLocks noChangeArrowheads="1"/>
                </p:cNvSpPr>
                <p:nvPr/>
              </p:nvSpPr>
              <p:spPr bwMode="auto">
                <a:xfrm>
                  <a:off x="4514" y="935"/>
                  <a:ext cx="136" cy="45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</p:grpSp>
          <p:grpSp>
            <p:nvGrpSpPr>
              <p:cNvPr id="361" name="Group 35"/>
              <p:cNvGrpSpPr>
                <a:grpSpLocks/>
              </p:cNvGrpSpPr>
              <p:nvPr/>
            </p:nvGrpSpPr>
            <p:grpSpPr bwMode="auto">
              <a:xfrm>
                <a:off x="5363418" y="2711450"/>
                <a:ext cx="361950" cy="360363"/>
                <a:chOff x="4150" y="935"/>
                <a:chExt cx="228" cy="227"/>
              </a:xfrm>
            </p:grpSpPr>
            <p:sp>
              <p:nvSpPr>
                <p:cNvPr id="442" name="Rectangle 36"/>
                <p:cNvSpPr>
                  <a:spLocks noChangeArrowheads="1"/>
                </p:cNvSpPr>
                <p:nvPr/>
              </p:nvSpPr>
              <p:spPr bwMode="auto">
                <a:xfrm>
                  <a:off x="4196" y="981"/>
                  <a:ext cx="136" cy="136"/>
                </a:xfrm>
                <a:prstGeom prst="rect">
                  <a:avLst/>
                </a:prstGeom>
                <a:solidFill>
                  <a:srgbClr val="FF66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43" name="Rectangle 37"/>
                <p:cNvSpPr>
                  <a:spLocks noChangeArrowheads="1"/>
                </p:cNvSpPr>
                <p:nvPr/>
              </p:nvSpPr>
              <p:spPr bwMode="auto">
                <a:xfrm>
                  <a:off x="4332" y="981"/>
                  <a:ext cx="46" cy="136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44" name="Rectangle 38"/>
                <p:cNvSpPr>
                  <a:spLocks noChangeArrowheads="1"/>
                </p:cNvSpPr>
                <p:nvPr/>
              </p:nvSpPr>
              <p:spPr bwMode="auto">
                <a:xfrm>
                  <a:off x="4150" y="981"/>
                  <a:ext cx="46" cy="136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45" name="Rectangle 39"/>
                <p:cNvSpPr>
                  <a:spLocks noChangeArrowheads="1"/>
                </p:cNvSpPr>
                <p:nvPr/>
              </p:nvSpPr>
              <p:spPr bwMode="auto">
                <a:xfrm>
                  <a:off x="4196" y="1117"/>
                  <a:ext cx="136" cy="45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46" name="Rectangle 40"/>
                <p:cNvSpPr>
                  <a:spLocks noChangeArrowheads="1"/>
                </p:cNvSpPr>
                <p:nvPr/>
              </p:nvSpPr>
              <p:spPr bwMode="auto">
                <a:xfrm>
                  <a:off x="4196" y="935"/>
                  <a:ext cx="136" cy="45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</p:grpSp>
          <p:grpSp>
            <p:nvGrpSpPr>
              <p:cNvPr id="362" name="Group 41"/>
              <p:cNvGrpSpPr>
                <a:grpSpLocks/>
              </p:cNvGrpSpPr>
              <p:nvPr/>
            </p:nvGrpSpPr>
            <p:grpSpPr bwMode="auto">
              <a:xfrm>
                <a:off x="5865068" y="2711450"/>
                <a:ext cx="361950" cy="360363"/>
                <a:chOff x="4150" y="935"/>
                <a:chExt cx="228" cy="227"/>
              </a:xfrm>
            </p:grpSpPr>
            <p:sp>
              <p:nvSpPr>
                <p:cNvPr id="437" name="Rectangle 42"/>
                <p:cNvSpPr>
                  <a:spLocks noChangeArrowheads="1"/>
                </p:cNvSpPr>
                <p:nvPr/>
              </p:nvSpPr>
              <p:spPr bwMode="auto">
                <a:xfrm>
                  <a:off x="4196" y="981"/>
                  <a:ext cx="136" cy="136"/>
                </a:xfrm>
                <a:prstGeom prst="rect">
                  <a:avLst/>
                </a:prstGeom>
                <a:solidFill>
                  <a:srgbClr val="FF66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38" name="Rectangle 43"/>
                <p:cNvSpPr>
                  <a:spLocks noChangeArrowheads="1"/>
                </p:cNvSpPr>
                <p:nvPr/>
              </p:nvSpPr>
              <p:spPr bwMode="auto">
                <a:xfrm>
                  <a:off x="4332" y="981"/>
                  <a:ext cx="46" cy="136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39" name="Rectangle 44"/>
                <p:cNvSpPr>
                  <a:spLocks noChangeArrowheads="1"/>
                </p:cNvSpPr>
                <p:nvPr/>
              </p:nvSpPr>
              <p:spPr bwMode="auto">
                <a:xfrm>
                  <a:off x="4150" y="981"/>
                  <a:ext cx="46" cy="136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40" name="Rectangle 45"/>
                <p:cNvSpPr>
                  <a:spLocks noChangeArrowheads="1"/>
                </p:cNvSpPr>
                <p:nvPr/>
              </p:nvSpPr>
              <p:spPr bwMode="auto">
                <a:xfrm>
                  <a:off x="4196" y="1117"/>
                  <a:ext cx="136" cy="45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41" name="Rectangle 46"/>
                <p:cNvSpPr>
                  <a:spLocks noChangeArrowheads="1"/>
                </p:cNvSpPr>
                <p:nvPr/>
              </p:nvSpPr>
              <p:spPr bwMode="auto">
                <a:xfrm>
                  <a:off x="4196" y="935"/>
                  <a:ext cx="136" cy="45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</p:grpSp>
          <p:grpSp>
            <p:nvGrpSpPr>
              <p:cNvPr id="363" name="Group 47"/>
              <p:cNvGrpSpPr>
                <a:grpSpLocks/>
              </p:cNvGrpSpPr>
              <p:nvPr/>
            </p:nvGrpSpPr>
            <p:grpSpPr bwMode="auto">
              <a:xfrm>
                <a:off x="3347293" y="3216275"/>
                <a:ext cx="361950" cy="360363"/>
                <a:chOff x="4150" y="935"/>
                <a:chExt cx="228" cy="227"/>
              </a:xfrm>
            </p:grpSpPr>
            <p:sp>
              <p:nvSpPr>
                <p:cNvPr id="432" name="Rectangle 48"/>
                <p:cNvSpPr>
                  <a:spLocks noChangeArrowheads="1"/>
                </p:cNvSpPr>
                <p:nvPr/>
              </p:nvSpPr>
              <p:spPr bwMode="auto">
                <a:xfrm>
                  <a:off x="4196" y="981"/>
                  <a:ext cx="136" cy="136"/>
                </a:xfrm>
                <a:prstGeom prst="rect">
                  <a:avLst/>
                </a:prstGeom>
                <a:solidFill>
                  <a:srgbClr val="FF66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33" name="Rectangle 49"/>
                <p:cNvSpPr>
                  <a:spLocks noChangeArrowheads="1"/>
                </p:cNvSpPr>
                <p:nvPr/>
              </p:nvSpPr>
              <p:spPr bwMode="auto">
                <a:xfrm>
                  <a:off x="4332" y="981"/>
                  <a:ext cx="46" cy="136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34" name="Rectangle 50"/>
                <p:cNvSpPr>
                  <a:spLocks noChangeArrowheads="1"/>
                </p:cNvSpPr>
                <p:nvPr/>
              </p:nvSpPr>
              <p:spPr bwMode="auto">
                <a:xfrm>
                  <a:off x="4150" y="981"/>
                  <a:ext cx="46" cy="136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35" name="Rectangle 51"/>
                <p:cNvSpPr>
                  <a:spLocks noChangeArrowheads="1"/>
                </p:cNvSpPr>
                <p:nvPr/>
              </p:nvSpPr>
              <p:spPr bwMode="auto">
                <a:xfrm>
                  <a:off x="4196" y="1117"/>
                  <a:ext cx="136" cy="45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36" name="Rectangle 52"/>
                <p:cNvSpPr>
                  <a:spLocks noChangeArrowheads="1"/>
                </p:cNvSpPr>
                <p:nvPr/>
              </p:nvSpPr>
              <p:spPr bwMode="auto">
                <a:xfrm>
                  <a:off x="4196" y="935"/>
                  <a:ext cx="136" cy="45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</p:grpSp>
          <p:grpSp>
            <p:nvGrpSpPr>
              <p:cNvPr id="364" name="Group 53"/>
              <p:cNvGrpSpPr>
                <a:grpSpLocks/>
              </p:cNvGrpSpPr>
              <p:nvPr/>
            </p:nvGrpSpPr>
            <p:grpSpPr bwMode="auto">
              <a:xfrm>
                <a:off x="3852118" y="3216275"/>
                <a:ext cx="361950" cy="360363"/>
                <a:chOff x="4468" y="935"/>
                <a:chExt cx="228" cy="227"/>
              </a:xfrm>
            </p:grpSpPr>
            <p:sp>
              <p:nvSpPr>
                <p:cNvPr id="427" name="Rectangle 54"/>
                <p:cNvSpPr>
                  <a:spLocks noChangeArrowheads="1"/>
                </p:cNvSpPr>
                <p:nvPr/>
              </p:nvSpPr>
              <p:spPr bwMode="auto">
                <a:xfrm>
                  <a:off x="4514" y="981"/>
                  <a:ext cx="136" cy="136"/>
                </a:xfrm>
                <a:prstGeom prst="rect">
                  <a:avLst/>
                </a:prstGeom>
                <a:solidFill>
                  <a:srgbClr val="FF66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28" name="Rectangle 55"/>
                <p:cNvSpPr>
                  <a:spLocks noChangeArrowheads="1"/>
                </p:cNvSpPr>
                <p:nvPr/>
              </p:nvSpPr>
              <p:spPr bwMode="auto">
                <a:xfrm>
                  <a:off x="4650" y="981"/>
                  <a:ext cx="46" cy="136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29" name="Rectangle 56"/>
                <p:cNvSpPr>
                  <a:spLocks noChangeArrowheads="1"/>
                </p:cNvSpPr>
                <p:nvPr/>
              </p:nvSpPr>
              <p:spPr bwMode="auto">
                <a:xfrm>
                  <a:off x="4468" y="981"/>
                  <a:ext cx="46" cy="136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30" name="Rectangle 57"/>
                <p:cNvSpPr>
                  <a:spLocks noChangeArrowheads="1"/>
                </p:cNvSpPr>
                <p:nvPr/>
              </p:nvSpPr>
              <p:spPr bwMode="auto">
                <a:xfrm>
                  <a:off x="4514" y="1117"/>
                  <a:ext cx="136" cy="45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31" name="Rectangle 58"/>
                <p:cNvSpPr>
                  <a:spLocks noChangeArrowheads="1"/>
                </p:cNvSpPr>
                <p:nvPr/>
              </p:nvSpPr>
              <p:spPr bwMode="auto">
                <a:xfrm>
                  <a:off x="4514" y="935"/>
                  <a:ext cx="136" cy="45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</p:grpSp>
          <p:grpSp>
            <p:nvGrpSpPr>
              <p:cNvPr id="365" name="Group 59"/>
              <p:cNvGrpSpPr>
                <a:grpSpLocks/>
              </p:cNvGrpSpPr>
              <p:nvPr/>
            </p:nvGrpSpPr>
            <p:grpSpPr bwMode="auto">
              <a:xfrm>
                <a:off x="4352181" y="3216275"/>
                <a:ext cx="361950" cy="360363"/>
                <a:chOff x="4150" y="935"/>
                <a:chExt cx="228" cy="227"/>
              </a:xfrm>
            </p:grpSpPr>
            <p:sp>
              <p:nvSpPr>
                <p:cNvPr id="422" name="Rectangle 60"/>
                <p:cNvSpPr>
                  <a:spLocks noChangeArrowheads="1"/>
                </p:cNvSpPr>
                <p:nvPr/>
              </p:nvSpPr>
              <p:spPr bwMode="auto">
                <a:xfrm>
                  <a:off x="4196" y="981"/>
                  <a:ext cx="136" cy="136"/>
                </a:xfrm>
                <a:prstGeom prst="rect">
                  <a:avLst/>
                </a:prstGeom>
                <a:solidFill>
                  <a:srgbClr val="FF66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23" name="Rectangle 61"/>
                <p:cNvSpPr>
                  <a:spLocks noChangeArrowheads="1"/>
                </p:cNvSpPr>
                <p:nvPr/>
              </p:nvSpPr>
              <p:spPr bwMode="auto">
                <a:xfrm>
                  <a:off x="4332" y="981"/>
                  <a:ext cx="46" cy="136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24" name="Rectangle 62"/>
                <p:cNvSpPr>
                  <a:spLocks noChangeArrowheads="1"/>
                </p:cNvSpPr>
                <p:nvPr/>
              </p:nvSpPr>
              <p:spPr bwMode="auto">
                <a:xfrm>
                  <a:off x="4150" y="981"/>
                  <a:ext cx="46" cy="136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25" name="Rectangle 63"/>
                <p:cNvSpPr>
                  <a:spLocks noChangeArrowheads="1"/>
                </p:cNvSpPr>
                <p:nvPr/>
              </p:nvSpPr>
              <p:spPr bwMode="auto">
                <a:xfrm>
                  <a:off x="4196" y="1117"/>
                  <a:ext cx="136" cy="45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26" name="Rectangle 64"/>
                <p:cNvSpPr>
                  <a:spLocks noChangeArrowheads="1"/>
                </p:cNvSpPr>
                <p:nvPr/>
              </p:nvSpPr>
              <p:spPr bwMode="auto">
                <a:xfrm>
                  <a:off x="4196" y="935"/>
                  <a:ext cx="136" cy="45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</p:grpSp>
          <p:grpSp>
            <p:nvGrpSpPr>
              <p:cNvPr id="366" name="Group 65"/>
              <p:cNvGrpSpPr>
                <a:grpSpLocks/>
              </p:cNvGrpSpPr>
              <p:nvPr/>
            </p:nvGrpSpPr>
            <p:grpSpPr bwMode="auto">
              <a:xfrm>
                <a:off x="4857006" y="3216275"/>
                <a:ext cx="361950" cy="360363"/>
                <a:chOff x="4468" y="935"/>
                <a:chExt cx="228" cy="227"/>
              </a:xfrm>
            </p:grpSpPr>
            <p:sp>
              <p:nvSpPr>
                <p:cNvPr id="417" name="Rectangle 66"/>
                <p:cNvSpPr>
                  <a:spLocks noChangeArrowheads="1"/>
                </p:cNvSpPr>
                <p:nvPr/>
              </p:nvSpPr>
              <p:spPr bwMode="auto">
                <a:xfrm>
                  <a:off x="4514" y="981"/>
                  <a:ext cx="136" cy="136"/>
                </a:xfrm>
                <a:prstGeom prst="rect">
                  <a:avLst/>
                </a:prstGeom>
                <a:solidFill>
                  <a:srgbClr val="FF66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18" name="Rectangle 67"/>
                <p:cNvSpPr>
                  <a:spLocks noChangeArrowheads="1"/>
                </p:cNvSpPr>
                <p:nvPr/>
              </p:nvSpPr>
              <p:spPr bwMode="auto">
                <a:xfrm>
                  <a:off x="4650" y="981"/>
                  <a:ext cx="46" cy="136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19" name="Rectangle 68"/>
                <p:cNvSpPr>
                  <a:spLocks noChangeArrowheads="1"/>
                </p:cNvSpPr>
                <p:nvPr/>
              </p:nvSpPr>
              <p:spPr bwMode="auto">
                <a:xfrm>
                  <a:off x="4468" y="981"/>
                  <a:ext cx="46" cy="136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20" name="Rectangle 69"/>
                <p:cNvSpPr>
                  <a:spLocks noChangeArrowheads="1"/>
                </p:cNvSpPr>
                <p:nvPr/>
              </p:nvSpPr>
              <p:spPr bwMode="auto">
                <a:xfrm>
                  <a:off x="4514" y="1117"/>
                  <a:ext cx="136" cy="45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21" name="Rectangle 70"/>
                <p:cNvSpPr>
                  <a:spLocks noChangeArrowheads="1"/>
                </p:cNvSpPr>
                <p:nvPr/>
              </p:nvSpPr>
              <p:spPr bwMode="auto">
                <a:xfrm>
                  <a:off x="4514" y="935"/>
                  <a:ext cx="136" cy="45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</p:grpSp>
          <p:grpSp>
            <p:nvGrpSpPr>
              <p:cNvPr id="367" name="Group 71"/>
              <p:cNvGrpSpPr>
                <a:grpSpLocks/>
              </p:cNvGrpSpPr>
              <p:nvPr/>
            </p:nvGrpSpPr>
            <p:grpSpPr bwMode="auto">
              <a:xfrm>
                <a:off x="5363418" y="3216275"/>
                <a:ext cx="361950" cy="360363"/>
                <a:chOff x="4150" y="935"/>
                <a:chExt cx="228" cy="227"/>
              </a:xfrm>
            </p:grpSpPr>
            <p:sp>
              <p:nvSpPr>
                <p:cNvPr id="412" name="Rectangle 72"/>
                <p:cNvSpPr>
                  <a:spLocks noChangeArrowheads="1"/>
                </p:cNvSpPr>
                <p:nvPr/>
              </p:nvSpPr>
              <p:spPr bwMode="auto">
                <a:xfrm>
                  <a:off x="4196" y="981"/>
                  <a:ext cx="136" cy="136"/>
                </a:xfrm>
                <a:prstGeom prst="rect">
                  <a:avLst/>
                </a:prstGeom>
                <a:solidFill>
                  <a:srgbClr val="FF66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13" name="Rectangle 73"/>
                <p:cNvSpPr>
                  <a:spLocks noChangeArrowheads="1"/>
                </p:cNvSpPr>
                <p:nvPr/>
              </p:nvSpPr>
              <p:spPr bwMode="auto">
                <a:xfrm>
                  <a:off x="4332" y="981"/>
                  <a:ext cx="46" cy="136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14" name="Rectangle 74"/>
                <p:cNvSpPr>
                  <a:spLocks noChangeArrowheads="1"/>
                </p:cNvSpPr>
                <p:nvPr/>
              </p:nvSpPr>
              <p:spPr bwMode="auto">
                <a:xfrm>
                  <a:off x="4150" y="981"/>
                  <a:ext cx="46" cy="136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1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96" y="1117"/>
                  <a:ext cx="136" cy="45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16" name="Rectangle 76"/>
                <p:cNvSpPr>
                  <a:spLocks noChangeArrowheads="1"/>
                </p:cNvSpPr>
                <p:nvPr/>
              </p:nvSpPr>
              <p:spPr bwMode="auto">
                <a:xfrm>
                  <a:off x="4196" y="935"/>
                  <a:ext cx="136" cy="45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</p:grpSp>
          <p:grpSp>
            <p:nvGrpSpPr>
              <p:cNvPr id="368" name="Group 77"/>
              <p:cNvGrpSpPr>
                <a:grpSpLocks/>
              </p:cNvGrpSpPr>
              <p:nvPr/>
            </p:nvGrpSpPr>
            <p:grpSpPr bwMode="auto">
              <a:xfrm>
                <a:off x="5865068" y="3216275"/>
                <a:ext cx="361950" cy="360363"/>
                <a:chOff x="4150" y="935"/>
                <a:chExt cx="228" cy="227"/>
              </a:xfrm>
            </p:grpSpPr>
            <p:sp>
              <p:nvSpPr>
                <p:cNvPr id="407" name="Rectangle 78"/>
                <p:cNvSpPr>
                  <a:spLocks noChangeArrowheads="1"/>
                </p:cNvSpPr>
                <p:nvPr/>
              </p:nvSpPr>
              <p:spPr bwMode="auto">
                <a:xfrm>
                  <a:off x="4196" y="981"/>
                  <a:ext cx="136" cy="136"/>
                </a:xfrm>
                <a:prstGeom prst="rect">
                  <a:avLst/>
                </a:prstGeom>
                <a:solidFill>
                  <a:srgbClr val="FF66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08" name="Rectangle 79"/>
                <p:cNvSpPr>
                  <a:spLocks noChangeArrowheads="1"/>
                </p:cNvSpPr>
                <p:nvPr/>
              </p:nvSpPr>
              <p:spPr bwMode="auto">
                <a:xfrm>
                  <a:off x="4332" y="981"/>
                  <a:ext cx="46" cy="136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09" name="Rectangle 80"/>
                <p:cNvSpPr>
                  <a:spLocks noChangeArrowheads="1"/>
                </p:cNvSpPr>
                <p:nvPr/>
              </p:nvSpPr>
              <p:spPr bwMode="auto">
                <a:xfrm>
                  <a:off x="4150" y="981"/>
                  <a:ext cx="46" cy="136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10" name="Rectangle 81"/>
                <p:cNvSpPr>
                  <a:spLocks noChangeArrowheads="1"/>
                </p:cNvSpPr>
                <p:nvPr/>
              </p:nvSpPr>
              <p:spPr bwMode="auto">
                <a:xfrm>
                  <a:off x="4196" y="1117"/>
                  <a:ext cx="136" cy="45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411" name="Rectangle 82"/>
                <p:cNvSpPr>
                  <a:spLocks noChangeArrowheads="1"/>
                </p:cNvSpPr>
                <p:nvPr/>
              </p:nvSpPr>
              <p:spPr bwMode="auto">
                <a:xfrm>
                  <a:off x="4196" y="935"/>
                  <a:ext cx="136" cy="45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de-DE" sz="2000">
                    <a:solidFill>
                      <a:schemeClr val="tx2"/>
                    </a:solidFill>
                    <a:latin typeface="Arial Rounded MT Bold" pitchFamily="34" charset="0"/>
                  </a:endParaRPr>
                </a:p>
              </p:txBody>
            </p:sp>
          </p:grpSp>
          <p:sp>
            <p:nvSpPr>
              <p:cNvPr id="369" name="Line 83"/>
              <p:cNvSpPr>
                <a:spLocks noChangeShapeType="1"/>
              </p:cNvSpPr>
              <p:nvPr/>
            </p:nvSpPr>
            <p:spPr bwMode="auto">
              <a:xfrm flipH="1">
                <a:off x="3707656" y="2855913"/>
                <a:ext cx="2873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70" name="Line 84"/>
              <p:cNvSpPr>
                <a:spLocks noChangeShapeType="1"/>
              </p:cNvSpPr>
              <p:nvPr/>
            </p:nvSpPr>
            <p:spPr bwMode="auto">
              <a:xfrm>
                <a:off x="3563193" y="2927350"/>
                <a:ext cx="2889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71" name="Line 85"/>
              <p:cNvSpPr>
                <a:spLocks noChangeShapeType="1"/>
              </p:cNvSpPr>
              <p:nvPr/>
            </p:nvSpPr>
            <p:spPr bwMode="auto">
              <a:xfrm flipH="1">
                <a:off x="4212481" y="2855913"/>
                <a:ext cx="287337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sm" len="sm"/>
              </a:ln>
            </p:spPr>
            <p:txBody>
              <a:bodyPr wrap="none"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72" name="Line 86"/>
              <p:cNvSpPr>
                <a:spLocks noChangeShapeType="1"/>
              </p:cNvSpPr>
              <p:nvPr/>
            </p:nvSpPr>
            <p:spPr bwMode="auto">
              <a:xfrm>
                <a:off x="4068018" y="2927350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sm" len="sm"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73" name="Line 87"/>
              <p:cNvSpPr>
                <a:spLocks noChangeShapeType="1"/>
              </p:cNvSpPr>
              <p:nvPr/>
            </p:nvSpPr>
            <p:spPr bwMode="auto">
              <a:xfrm flipH="1">
                <a:off x="4715718" y="2855913"/>
                <a:ext cx="287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74" name="Line 88"/>
              <p:cNvSpPr>
                <a:spLocks noChangeShapeType="1"/>
              </p:cNvSpPr>
              <p:nvPr/>
            </p:nvSpPr>
            <p:spPr bwMode="auto">
              <a:xfrm>
                <a:off x="4571256" y="2927350"/>
                <a:ext cx="2889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75" name="Line 89"/>
              <p:cNvSpPr>
                <a:spLocks noChangeShapeType="1"/>
              </p:cNvSpPr>
              <p:nvPr/>
            </p:nvSpPr>
            <p:spPr bwMode="auto">
              <a:xfrm flipH="1">
                <a:off x="5220543" y="2855913"/>
                <a:ext cx="28733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sm" len="sm"/>
              </a:ln>
            </p:spPr>
            <p:txBody>
              <a:bodyPr wrap="none"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76" name="Line 90"/>
              <p:cNvSpPr>
                <a:spLocks noChangeShapeType="1"/>
              </p:cNvSpPr>
              <p:nvPr/>
            </p:nvSpPr>
            <p:spPr bwMode="auto">
              <a:xfrm>
                <a:off x="5076081" y="2927350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sm" len="sm"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77" name="Line 91"/>
              <p:cNvSpPr>
                <a:spLocks noChangeShapeType="1"/>
              </p:cNvSpPr>
              <p:nvPr/>
            </p:nvSpPr>
            <p:spPr bwMode="auto">
              <a:xfrm flipH="1">
                <a:off x="5723781" y="2855913"/>
                <a:ext cx="2873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78" name="Line 92"/>
              <p:cNvSpPr>
                <a:spLocks noChangeShapeType="1"/>
              </p:cNvSpPr>
              <p:nvPr/>
            </p:nvSpPr>
            <p:spPr bwMode="auto">
              <a:xfrm>
                <a:off x="5579318" y="2927350"/>
                <a:ext cx="2889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79" name="Line 93"/>
              <p:cNvSpPr>
                <a:spLocks noChangeShapeType="1"/>
              </p:cNvSpPr>
              <p:nvPr/>
            </p:nvSpPr>
            <p:spPr bwMode="auto">
              <a:xfrm flipH="1">
                <a:off x="3707656" y="3360738"/>
                <a:ext cx="2873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80" name="Line 94"/>
              <p:cNvSpPr>
                <a:spLocks noChangeShapeType="1"/>
              </p:cNvSpPr>
              <p:nvPr/>
            </p:nvSpPr>
            <p:spPr bwMode="auto">
              <a:xfrm>
                <a:off x="3563193" y="3432175"/>
                <a:ext cx="2889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81" name="Line 95"/>
              <p:cNvSpPr>
                <a:spLocks noChangeShapeType="1"/>
              </p:cNvSpPr>
              <p:nvPr/>
            </p:nvSpPr>
            <p:spPr bwMode="auto">
              <a:xfrm flipH="1">
                <a:off x="4212481" y="3360738"/>
                <a:ext cx="287337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sm" len="sm"/>
              </a:ln>
            </p:spPr>
            <p:txBody>
              <a:bodyPr wrap="none"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82" name="Line 96"/>
              <p:cNvSpPr>
                <a:spLocks noChangeShapeType="1"/>
              </p:cNvSpPr>
              <p:nvPr/>
            </p:nvSpPr>
            <p:spPr bwMode="auto">
              <a:xfrm>
                <a:off x="4068018" y="3432175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sm" len="sm"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83" name="Line 97"/>
              <p:cNvSpPr>
                <a:spLocks noChangeShapeType="1"/>
              </p:cNvSpPr>
              <p:nvPr/>
            </p:nvSpPr>
            <p:spPr bwMode="auto">
              <a:xfrm flipH="1">
                <a:off x="4715718" y="3360738"/>
                <a:ext cx="287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84" name="Line 98"/>
              <p:cNvSpPr>
                <a:spLocks noChangeShapeType="1"/>
              </p:cNvSpPr>
              <p:nvPr/>
            </p:nvSpPr>
            <p:spPr bwMode="auto">
              <a:xfrm>
                <a:off x="4571256" y="3432175"/>
                <a:ext cx="2889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85" name="Line 99"/>
              <p:cNvSpPr>
                <a:spLocks noChangeShapeType="1"/>
              </p:cNvSpPr>
              <p:nvPr/>
            </p:nvSpPr>
            <p:spPr bwMode="auto">
              <a:xfrm flipH="1">
                <a:off x="5220543" y="3360738"/>
                <a:ext cx="28733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sm" len="sm"/>
              </a:ln>
            </p:spPr>
            <p:txBody>
              <a:bodyPr wrap="none"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86" name="Line 100"/>
              <p:cNvSpPr>
                <a:spLocks noChangeShapeType="1"/>
              </p:cNvSpPr>
              <p:nvPr/>
            </p:nvSpPr>
            <p:spPr bwMode="auto">
              <a:xfrm>
                <a:off x="5076081" y="3432175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sm" len="sm"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87" name="Line 101"/>
              <p:cNvSpPr>
                <a:spLocks noChangeShapeType="1"/>
              </p:cNvSpPr>
              <p:nvPr/>
            </p:nvSpPr>
            <p:spPr bwMode="auto">
              <a:xfrm flipH="1">
                <a:off x="5723781" y="3360738"/>
                <a:ext cx="2873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88" name="Line 102"/>
              <p:cNvSpPr>
                <a:spLocks noChangeShapeType="1"/>
              </p:cNvSpPr>
              <p:nvPr/>
            </p:nvSpPr>
            <p:spPr bwMode="auto">
              <a:xfrm>
                <a:off x="5579318" y="3432175"/>
                <a:ext cx="2889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89" name="Line 103"/>
              <p:cNvSpPr>
                <a:spLocks noChangeShapeType="1"/>
              </p:cNvSpPr>
              <p:nvPr/>
            </p:nvSpPr>
            <p:spPr bwMode="auto">
              <a:xfrm rot="5400000" flipH="1">
                <a:off x="3421112" y="3217069"/>
                <a:ext cx="287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90" name="Line 104"/>
              <p:cNvSpPr>
                <a:spLocks noChangeShapeType="1"/>
              </p:cNvSpPr>
              <p:nvPr/>
            </p:nvSpPr>
            <p:spPr bwMode="auto">
              <a:xfrm rot="5400000">
                <a:off x="3348880" y="3073401"/>
                <a:ext cx="2889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grpSp>
            <p:nvGrpSpPr>
              <p:cNvPr id="391" name="Group 106"/>
              <p:cNvGrpSpPr>
                <a:grpSpLocks/>
              </p:cNvGrpSpPr>
              <p:nvPr/>
            </p:nvGrpSpPr>
            <p:grpSpPr bwMode="auto">
              <a:xfrm rot="5400000">
                <a:off x="3816400" y="3107531"/>
                <a:ext cx="431800" cy="71437"/>
                <a:chOff x="4150" y="1480"/>
                <a:chExt cx="272" cy="45"/>
              </a:xfrm>
            </p:grpSpPr>
            <p:sp>
              <p:nvSpPr>
                <p:cNvPr id="405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4241" y="1480"/>
                  <a:ext cx="18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endParaRPr lang="de-DE"/>
                </a:p>
              </p:txBody>
            </p:sp>
            <p:sp>
              <p:nvSpPr>
                <p:cNvPr id="406" name="Line 108"/>
                <p:cNvSpPr>
                  <a:spLocks noChangeShapeType="1"/>
                </p:cNvSpPr>
                <p:nvPr/>
              </p:nvSpPr>
              <p:spPr bwMode="auto">
                <a:xfrm>
                  <a:off x="4150" y="1525"/>
                  <a:ext cx="18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sm" len="sm"/>
                </a:ln>
              </p:spPr>
              <p:txBody>
                <a:bodyPr anchor="ctr">
                  <a:spAutoFit/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392" name="Line 110"/>
              <p:cNvSpPr>
                <a:spLocks noChangeShapeType="1"/>
              </p:cNvSpPr>
              <p:nvPr/>
            </p:nvSpPr>
            <p:spPr bwMode="auto">
              <a:xfrm rot="5400000" flipH="1">
                <a:off x="3924349" y="3217069"/>
                <a:ext cx="287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93" name="Line 111"/>
              <p:cNvSpPr>
                <a:spLocks noChangeShapeType="1"/>
              </p:cNvSpPr>
              <p:nvPr/>
            </p:nvSpPr>
            <p:spPr bwMode="auto">
              <a:xfrm rot="5400000">
                <a:off x="3852118" y="3073401"/>
                <a:ext cx="2889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94" name="Line 113"/>
              <p:cNvSpPr>
                <a:spLocks noChangeShapeType="1"/>
              </p:cNvSpPr>
              <p:nvPr/>
            </p:nvSpPr>
            <p:spPr bwMode="auto">
              <a:xfrm rot="5400000" flipH="1">
                <a:off x="4429174" y="3215482"/>
                <a:ext cx="2873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95" name="Line 114"/>
              <p:cNvSpPr>
                <a:spLocks noChangeShapeType="1"/>
              </p:cNvSpPr>
              <p:nvPr/>
            </p:nvSpPr>
            <p:spPr bwMode="auto">
              <a:xfrm rot="5400000">
                <a:off x="4356943" y="3071813"/>
                <a:ext cx="2889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96" name="Line 116"/>
              <p:cNvSpPr>
                <a:spLocks noChangeShapeType="1"/>
              </p:cNvSpPr>
              <p:nvPr/>
            </p:nvSpPr>
            <p:spPr bwMode="auto">
              <a:xfrm rot="5400000" flipH="1">
                <a:off x="4932412" y="3217069"/>
                <a:ext cx="287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97" name="Line 117"/>
              <p:cNvSpPr>
                <a:spLocks noChangeShapeType="1"/>
              </p:cNvSpPr>
              <p:nvPr/>
            </p:nvSpPr>
            <p:spPr bwMode="auto">
              <a:xfrm rot="5400000">
                <a:off x="4860180" y="3073401"/>
                <a:ext cx="2889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98" name="Line 119"/>
              <p:cNvSpPr>
                <a:spLocks noChangeShapeType="1"/>
              </p:cNvSpPr>
              <p:nvPr/>
            </p:nvSpPr>
            <p:spPr bwMode="auto">
              <a:xfrm rot="5400000" flipH="1">
                <a:off x="5437237" y="3215482"/>
                <a:ext cx="2873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99" name="Line 120"/>
              <p:cNvSpPr>
                <a:spLocks noChangeShapeType="1"/>
              </p:cNvSpPr>
              <p:nvPr/>
            </p:nvSpPr>
            <p:spPr bwMode="auto">
              <a:xfrm rot="5400000">
                <a:off x="5365005" y="3071813"/>
                <a:ext cx="2889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400" name="Line 122"/>
              <p:cNvSpPr>
                <a:spLocks noChangeShapeType="1"/>
              </p:cNvSpPr>
              <p:nvPr/>
            </p:nvSpPr>
            <p:spPr bwMode="auto">
              <a:xfrm rot="5400000" flipH="1">
                <a:off x="5940474" y="3215482"/>
                <a:ext cx="2873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401" name="Line 123"/>
              <p:cNvSpPr>
                <a:spLocks noChangeShapeType="1"/>
              </p:cNvSpPr>
              <p:nvPr/>
            </p:nvSpPr>
            <p:spPr bwMode="auto">
              <a:xfrm rot="5400000">
                <a:off x="5868243" y="3071813"/>
                <a:ext cx="2889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402" name="Rectangle 124"/>
              <p:cNvSpPr>
                <a:spLocks noChangeArrowheads="1"/>
              </p:cNvSpPr>
              <p:nvPr/>
            </p:nvSpPr>
            <p:spPr bwMode="auto">
              <a:xfrm>
                <a:off x="3275856" y="2640013"/>
                <a:ext cx="1008062" cy="1008062"/>
              </a:xfrm>
              <a:prstGeom prst="rect">
                <a:avLst/>
              </a:prstGeom>
              <a:noFill/>
              <a:ln w="12700">
                <a:solidFill>
                  <a:srgbClr val="CC0000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403" name="Rectangle 125"/>
              <p:cNvSpPr>
                <a:spLocks noChangeArrowheads="1"/>
              </p:cNvSpPr>
              <p:nvPr/>
            </p:nvSpPr>
            <p:spPr bwMode="auto">
              <a:xfrm>
                <a:off x="4283918" y="2640013"/>
                <a:ext cx="1008063" cy="1008062"/>
              </a:xfrm>
              <a:prstGeom prst="rect">
                <a:avLst/>
              </a:prstGeom>
              <a:noFill/>
              <a:ln w="12700">
                <a:solidFill>
                  <a:srgbClr val="CC0000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404" name="Rectangle 126"/>
              <p:cNvSpPr>
                <a:spLocks noChangeArrowheads="1"/>
              </p:cNvSpPr>
              <p:nvPr/>
            </p:nvSpPr>
            <p:spPr bwMode="auto">
              <a:xfrm>
                <a:off x="5291981" y="2640013"/>
                <a:ext cx="1008062" cy="1008062"/>
              </a:xfrm>
              <a:prstGeom prst="rect">
                <a:avLst/>
              </a:prstGeom>
              <a:noFill/>
              <a:ln w="12700">
                <a:solidFill>
                  <a:srgbClr val="CC0000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de-DE" sz="2000">
                  <a:solidFill>
                    <a:schemeClr val="tx2"/>
                  </a:solidFill>
                  <a:latin typeface="Arial Rounded MT Bold" pitchFamily="34" charset="0"/>
                </a:endParaRPr>
              </a:p>
            </p:txBody>
          </p:sp>
        </p:grpSp>
      </p:grpSp>
      <p:sp>
        <p:nvSpPr>
          <p:cNvPr id="479" name="Rechteck 478"/>
          <p:cNvSpPr/>
          <p:nvPr/>
        </p:nvSpPr>
        <p:spPr bwMode="auto">
          <a:xfrm>
            <a:off x="6522888" y="4072440"/>
            <a:ext cx="216024" cy="216024"/>
          </a:xfrm>
          <a:prstGeom prst="rect">
            <a:avLst/>
          </a:prstGeom>
          <a:solidFill>
            <a:srgbClr val="6699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80" name="Textfeld 479"/>
          <p:cNvSpPr txBox="1"/>
          <p:nvPr/>
        </p:nvSpPr>
        <p:spPr>
          <a:xfrm>
            <a:off x="6702073" y="4001792"/>
            <a:ext cx="19514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3513" indent="-163513">
              <a:tabLst>
                <a:tab pos="363538" algn="l"/>
              </a:tabLst>
            </a:pPr>
            <a:r>
              <a:rPr lang="en-US" sz="1400" b="1" dirty="0"/>
              <a:t>= Shared memory</a:t>
            </a:r>
            <a:br>
              <a:rPr lang="en-US" sz="1400" b="1" dirty="0"/>
            </a:br>
            <a:r>
              <a:rPr lang="en-US" sz="1400" b="1" dirty="0">
                <a:sym typeface="Wingdings" panose="05000000000000000000" pitchFamily="2" charset="2"/>
              </a:rPr>
              <a:t>	r</a:t>
            </a:r>
            <a:r>
              <a:rPr lang="en-US" sz="1400" b="1" dirty="0"/>
              <a:t>eplicated data</a:t>
            </a:r>
            <a:br>
              <a:rPr lang="en-US" sz="1400" b="1" dirty="0"/>
            </a:br>
            <a:r>
              <a:rPr lang="en-US" sz="1400" b="1" dirty="0"/>
              <a:t>	</a:t>
            </a:r>
            <a:r>
              <a:rPr lang="en-US" sz="1400" b="1" u="sng" dirty="0">
                <a:solidFill>
                  <a:srgbClr val="0000FF"/>
                </a:solidFill>
              </a:rPr>
              <a:t>only once</a:t>
            </a:r>
            <a:r>
              <a:rPr lang="en-US" sz="1400" b="1" dirty="0">
                <a:solidFill>
                  <a:srgbClr val="0000FF"/>
                </a:solidFill>
              </a:rPr>
              <a:t> </a:t>
            </a:r>
            <a:r>
              <a:rPr lang="en-US" sz="1400" b="1" dirty="0"/>
              <a:t>within</a:t>
            </a:r>
          </a:p>
          <a:p>
            <a:pPr>
              <a:tabLst>
                <a:tab pos="363538" algn="l"/>
              </a:tabLst>
            </a:pPr>
            <a:r>
              <a:rPr lang="en-US" sz="1400" b="1" dirty="0"/>
              <a:t>    	each SMP node</a:t>
            </a:r>
          </a:p>
        </p:txBody>
      </p:sp>
      <p:cxnSp>
        <p:nvCxnSpPr>
          <p:cNvPr id="6" name="Gerader Verbinder 5"/>
          <p:cNvCxnSpPr/>
          <p:nvPr/>
        </p:nvCxnSpPr>
        <p:spPr bwMode="auto">
          <a:xfrm>
            <a:off x="764803" y="3415890"/>
            <a:ext cx="8050675" cy="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9" name="AutoShape 42"/>
          <p:cNvSpPr>
            <a:spLocks noChangeArrowheads="1"/>
          </p:cNvSpPr>
          <p:nvPr/>
        </p:nvSpPr>
        <p:spPr bwMode="auto">
          <a:xfrm>
            <a:off x="6809363" y="4932799"/>
            <a:ext cx="1838182" cy="476726"/>
          </a:xfrm>
          <a:prstGeom prst="wedgeRoundRectCallout">
            <a:avLst>
              <a:gd name="adj1" fmla="val -109129"/>
              <a:gd name="adj2" fmla="val -71058"/>
              <a:gd name="adj3" fmla="val 16667"/>
            </a:avLst>
          </a:prstGeom>
          <a:solidFill>
            <a:srgbClr val="FFFFCC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dirty="0">
                <a:solidFill>
                  <a:schemeClr val="tx2"/>
                </a:solidFill>
              </a:rPr>
              <a:t>Direct loads &amp; stores,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no library calls</a:t>
            </a:r>
          </a:p>
        </p:txBody>
      </p:sp>
      <p:sp>
        <p:nvSpPr>
          <p:cNvPr id="274" name="Rectangle 4"/>
          <p:cNvSpPr>
            <a:spLocks noChangeArrowheads="1"/>
          </p:cNvSpPr>
          <p:nvPr/>
        </p:nvSpPr>
        <p:spPr bwMode="auto">
          <a:xfrm>
            <a:off x="-1236126" y="6529694"/>
            <a:ext cx="1091127" cy="329588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="ctr">
            <a:spAutoFit/>
          </a:bodyPr>
          <a:lstStyle/>
          <a:p>
            <a:pPr algn="just" eaLnBrk="0" hangingPunct="0"/>
            <a:r>
              <a:rPr lang="en-US" sz="1000" dirty="0"/>
              <a:t>April 2016, Author:</a:t>
            </a:r>
          </a:p>
          <a:p>
            <a:pPr algn="just" eaLnBrk="0" hangingPunct="0"/>
            <a:r>
              <a:rPr lang="de-DE" sz="1000" dirty="0"/>
              <a:t>Rolf Rabenseifner</a:t>
            </a:r>
            <a:endParaRPr lang="de-DE" sz="1000" noProof="1"/>
          </a:p>
        </p:txBody>
      </p:sp>
      <p:sp>
        <p:nvSpPr>
          <p:cNvPr id="280" name="TextBox 279"/>
          <p:cNvSpPr txBox="1"/>
          <p:nvPr/>
        </p:nvSpPr>
        <p:spPr>
          <a:xfrm>
            <a:off x="4519624" y="6110850"/>
            <a:ext cx="401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Rolf </a:t>
            </a:r>
            <a:r>
              <a:rPr lang="en-US" dirty="0" err="1"/>
              <a:t>Rabenseifner</a:t>
            </a:r>
            <a:r>
              <a:rPr lang="en-US" dirty="0"/>
              <a:t> (HLRS)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5614" y="123849"/>
            <a:ext cx="8363455" cy="1617258"/>
          </a:xfrm>
        </p:spPr>
        <p:txBody>
          <a:bodyPr/>
          <a:lstStyle/>
          <a:p>
            <a:r>
              <a:rPr lang="en-US" dirty="0"/>
              <a:t>The MPI+MPI model can use MPI-3.0 shared memory to  reduce the memory needs for replicated data.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602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4" y="123849"/>
            <a:ext cx="8688386" cy="889000"/>
          </a:xfrm>
        </p:spPr>
        <p:txBody>
          <a:bodyPr/>
          <a:lstStyle/>
          <a:p>
            <a:r>
              <a:rPr lang="en-US" dirty="0" err="1"/>
              <a:t>OpenMP</a:t>
            </a:r>
            <a:r>
              <a:rPr lang="en-US" dirty="0"/>
              <a:t> in a simple hybrid implementation Pseudo Code is fairly easy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81465" y="1400910"/>
            <a:ext cx="5385834" cy="43027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Tahoma" pitchFamily="1" charset="0"/>
              </a:rPr>
              <a:t>Program hybrid</a:t>
            </a:r>
          </a:p>
          <a:p>
            <a:r>
              <a:rPr lang="en-US" dirty="0">
                <a:latin typeface="Tahoma" pitchFamily="1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ahoma" pitchFamily="1" charset="0"/>
              </a:rPr>
              <a:t>call MPI_INIT (</a:t>
            </a:r>
            <a:r>
              <a:rPr lang="en-US" dirty="0" err="1">
                <a:solidFill>
                  <a:srgbClr val="0000FF"/>
                </a:solidFill>
                <a:latin typeface="Tahoma" pitchFamily="1" charset="0"/>
              </a:rPr>
              <a:t>ierr</a:t>
            </a:r>
            <a:r>
              <a:rPr lang="en-US" dirty="0">
                <a:solidFill>
                  <a:srgbClr val="0000FF"/>
                </a:solidFill>
                <a:latin typeface="Tahoma" pitchFamily="1" charset="0"/>
              </a:rPr>
              <a:t>)</a:t>
            </a:r>
          </a:p>
          <a:p>
            <a:r>
              <a:rPr lang="en-US" dirty="0">
                <a:latin typeface="Tahoma" pitchFamily="1" charset="0"/>
              </a:rPr>
              <a:t> call MPI_COMM_RANK (…)</a:t>
            </a:r>
          </a:p>
          <a:p>
            <a:r>
              <a:rPr lang="en-US" dirty="0">
                <a:latin typeface="Tahoma" pitchFamily="1" charset="0"/>
              </a:rPr>
              <a:t> call MPI_COMM_SIZE (…)</a:t>
            </a:r>
            <a:endParaRPr lang="en-US" dirty="0">
              <a:solidFill>
                <a:srgbClr val="FF9900"/>
              </a:solidFill>
              <a:latin typeface="Tahoma" pitchFamily="1" charset="0"/>
            </a:endParaRPr>
          </a:p>
          <a:p>
            <a:r>
              <a:rPr lang="en-US" dirty="0">
                <a:solidFill>
                  <a:srgbClr val="FF9900"/>
                </a:solidFill>
                <a:latin typeface="Tahoma" pitchFamily="1" charset="0"/>
              </a:rPr>
              <a:t>  </a:t>
            </a:r>
            <a:r>
              <a:rPr lang="en-US" dirty="0">
                <a:solidFill>
                  <a:srgbClr val="024E0F"/>
                </a:solidFill>
                <a:latin typeface="Tahoma" pitchFamily="1" charset="0"/>
              </a:rPr>
              <a:t>…  some computation and MPI communication</a:t>
            </a:r>
          </a:p>
          <a:p>
            <a:r>
              <a:rPr lang="en-US" dirty="0">
                <a:solidFill>
                  <a:srgbClr val="05B122"/>
                </a:solidFill>
                <a:latin typeface="Tahoma" pitchFamily="1" charset="0"/>
              </a:rPr>
              <a:t>  </a:t>
            </a:r>
            <a:r>
              <a:rPr lang="en-US" dirty="0">
                <a:solidFill>
                  <a:schemeClr val="tx2"/>
                </a:solidFill>
                <a:latin typeface="Tahoma" pitchFamily="1" charset="0"/>
              </a:rPr>
              <a:t>call OMP_SET_NUM_THREADS(4)</a:t>
            </a:r>
          </a:p>
          <a:p>
            <a:r>
              <a:rPr lang="en-US" dirty="0">
                <a:latin typeface="Tahoma" pitchFamily="1" charset="0"/>
              </a:rPr>
              <a:t> </a:t>
            </a:r>
            <a:r>
              <a:rPr lang="en-US" dirty="0">
                <a:solidFill>
                  <a:srgbClr val="CA0202"/>
                </a:solidFill>
                <a:latin typeface="Tahoma" pitchFamily="1" charset="0"/>
              </a:rPr>
              <a:t>!$OMP PARALLEL DO </a:t>
            </a:r>
            <a:r>
              <a:rPr lang="en-US" dirty="0" err="1">
                <a:solidFill>
                  <a:srgbClr val="CA0202"/>
                </a:solidFill>
                <a:latin typeface="Tahoma" pitchFamily="1" charset="0"/>
              </a:rPr>
              <a:t>PRIVATE(i</a:t>
            </a:r>
            <a:r>
              <a:rPr lang="en-US" dirty="0">
                <a:solidFill>
                  <a:srgbClr val="CA0202"/>
                </a:solidFill>
                <a:latin typeface="Tahoma" pitchFamily="1" charset="0"/>
              </a:rPr>
              <a:t>)</a:t>
            </a:r>
          </a:p>
          <a:p>
            <a:pPr>
              <a:spcBef>
                <a:spcPct val="20000"/>
              </a:spcBef>
              <a:buSzPct val="90000"/>
            </a:pPr>
            <a:r>
              <a:rPr lang="en-US" dirty="0">
                <a:solidFill>
                  <a:srgbClr val="CA0202"/>
                </a:solidFill>
                <a:latin typeface="Tahoma" pitchFamily="1" charset="0"/>
              </a:rPr>
              <a:t> !$OMP&amp;                    </a:t>
            </a:r>
            <a:r>
              <a:rPr lang="en-US" dirty="0" err="1">
                <a:solidFill>
                  <a:srgbClr val="CA0202"/>
                </a:solidFill>
                <a:latin typeface="Tahoma" pitchFamily="1" charset="0"/>
              </a:rPr>
              <a:t>SHARED(n</a:t>
            </a:r>
            <a:r>
              <a:rPr lang="en-US" dirty="0">
                <a:solidFill>
                  <a:srgbClr val="CA0202"/>
                </a:solidFill>
                <a:latin typeface="Tahoma" pitchFamily="1" charset="0"/>
              </a:rPr>
              <a:t>)</a:t>
            </a:r>
          </a:p>
          <a:p>
            <a:r>
              <a:rPr lang="en-US" dirty="0">
                <a:latin typeface="Tahoma" pitchFamily="1" charset="0"/>
              </a:rPr>
              <a:t>    do </a:t>
            </a:r>
            <a:r>
              <a:rPr lang="en-US" dirty="0" err="1">
                <a:latin typeface="Tahoma" pitchFamily="1" charset="0"/>
              </a:rPr>
              <a:t>i</a:t>
            </a:r>
            <a:r>
              <a:rPr lang="en-US" dirty="0">
                <a:latin typeface="Tahoma" pitchFamily="1" charset="0"/>
              </a:rPr>
              <a:t>=1,n</a:t>
            </a:r>
          </a:p>
          <a:p>
            <a:r>
              <a:rPr lang="en-US" dirty="0">
                <a:latin typeface="Tahoma" pitchFamily="1" charset="0"/>
              </a:rPr>
              <a:t>        … computation</a:t>
            </a:r>
          </a:p>
          <a:p>
            <a:r>
              <a:rPr lang="en-US" dirty="0">
                <a:latin typeface="Tahoma" pitchFamily="1" charset="0"/>
              </a:rPr>
              <a:t>    </a:t>
            </a:r>
            <a:r>
              <a:rPr lang="en-US" dirty="0" err="1">
                <a:latin typeface="Tahoma" pitchFamily="1" charset="0"/>
              </a:rPr>
              <a:t>enddo</a:t>
            </a:r>
            <a:endParaRPr lang="en-US" dirty="0">
              <a:latin typeface="Tahoma" pitchFamily="1" charset="0"/>
            </a:endParaRPr>
          </a:p>
          <a:p>
            <a:r>
              <a:rPr lang="en-US" dirty="0">
                <a:latin typeface="Tahoma" pitchFamily="1" charset="0"/>
              </a:rPr>
              <a:t>  </a:t>
            </a:r>
            <a:r>
              <a:rPr lang="en-US" dirty="0">
                <a:solidFill>
                  <a:srgbClr val="CA0202"/>
                </a:solidFill>
                <a:latin typeface="Tahoma" pitchFamily="1" charset="0"/>
              </a:rPr>
              <a:t>!$OMP END PARALLEL DO </a:t>
            </a:r>
          </a:p>
          <a:p>
            <a:r>
              <a:rPr lang="en-US" dirty="0">
                <a:solidFill>
                  <a:srgbClr val="CA0202"/>
                </a:solidFill>
                <a:latin typeface="Tahoma" pitchFamily="1" charset="0"/>
              </a:rPr>
              <a:t>  </a:t>
            </a:r>
            <a:r>
              <a:rPr lang="en-US" dirty="0">
                <a:solidFill>
                  <a:srgbClr val="024E0F"/>
                </a:solidFill>
                <a:latin typeface="Tahoma" pitchFamily="1" charset="0"/>
              </a:rPr>
              <a:t>…  some computation and MPI communication</a:t>
            </a:r>
          </a:p>
          <a:p>
            <a:r>
              <a:rPr lang="en-US" dirty="0">
                <a:latin typeface="Tahoma" pitchFamily="1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ahoma" pitchFamily="1" charset="0"/>
              </a:rPr>
              <a:t>call MPI_FINALIZE (</a:t>
            </a:r>
            <a:r>
              <a:rPr lang="en-US" dirty="0" err="1">
                <a:solidFill>
                  <a:srgbClr val="0000FF"/>
                </a:solidFill>
                <a:latin typeface="Tahoma" pitchFamily="1" charset="0"/>
              </a:rPr>
              <a:t>ierr</a:t>
            </a:r>
            <a:r>
              <a:rPr lang="en-US" dirty="0">
                <a:solidFill>
                  <a:srgbClr val="0000FF"/>
                </a:solidFill>
                <a:latin typeface="Tahoma" pitchFamily="1" charset="0"/>
              </a:rPr>
              <a:t>)</a:t>
            </a:r>
          </a:p>
          <a:p>
            <a:r>
              <a:rPr lang="en-US" dirty="0">
                <a:latin typeface="Tahoma" pitchFamily="1" charset="0"/>
              </a:rPr>
              <a:t> </a:t>
            </a:r>
            <a:r>
              <a:rPr lang="en-US" b="1" dirty="0">
                <a:latin typeface="Tahoma" pitchFamily="1" charset="0"/>
              </a:rPr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81465" y="5907021"/>
            <a:ext cx="538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is required to get started? Next slide.</a:t>
            </a:r>
          </a:p>
        </p:txBody>
      </p:sp>
    </p:spTree>
    <p:extLst>
      <p:ext uri="{BB962C8B-B14F-4D97-AF65-F5344CB8AC3E}">
        <p14:creationId xmlns:p14="http://schemas.microsoft.com/office/powerpoint/2010/main" val="42440648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The MPI Standard Defines 4 Levels of Thread Safety that affect Hybrid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Note that these are not specific to Hybrid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OpenMP</a:t>
            </a:r>
            <a:r>
              <a:rPr lang="en-US" dirty="0">
                <a:ea typeface="ＭＳ Ｐゴシック" charset="-128"/>
                <a:cs typeface="ＭＳ Ｐゴシック" charset="-128"/>
              </a:rPr>
              <a:t> Models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The are in the form of </a:t>
            </a:r>
            <a:r>
              <a:rPr lang="en-US" b="1" dirty="0">
                <a:ea typeface="ＭＳ Ｐゴシック" charset="-128"/>
                <a:cs typeface="ＭＳ Ｐゴシック" charset="-128"/>
              </a:rPr>
              <a:t>commitments</a:t>
            </a:r>
            <a:r>
              <a:rPr lang="en-US" dirty="0">
                <a:ea typeface="ＭＳ Ｐゴシック" charset="-128"/>
                <a:cs typeface="ＭＳ Ｐゴシック" charset="-128"/>
              </a:rPr>
              <a:t> that the multithreaded </a:t>
            </a:r>
            <a:r>
              <a:rPr lang="en-US" b="1" dirty="0">
                <a:ea typeface="ＭＳ Ｐゴシック" charset="-128"/>
                <a:cs typeface="ＭＳ Ｐゴシック" charset="-128"/>
              </a:rPr>
              <a:t>application</a:t>
            </a:r>
            <a:r>
              <a:rPr lang="en-US" dirty="0">
                <a:ea typeface="ＭＳ Ｐゴシック" charset="-128"/>
                <a:cs typeface="ＭＳ Ｐゴシック" charset="-128"/>
              </a:rPr>
              <a:t> makes to the MPI implementation</a:t>
            </a:r>
          </a:p>
          <a:p>
            <a:pPr lvl="1"/>
            <a:r>
              <a:rPr lang="en-US" dirty="0"/>
              <a:t>MPI_THREAD_SINGLE:  only one thread in the application</a:t>
            </a:r>
          </a:p>
          <a:p>
            <a:pPr lvl="1"/>
            <a:r>
              <a:rPr lang="en-US" dirty="0"/>
              <a:t>MPI_THREAD_FUNNELED:  only one thread makes MPI calls, the Master Thread in the </a:t>
            </a:r>
            <a:r>
              <a:rPr lang="en-US" dirty="0" err="1"/>
              <a:t>OpenMP</a:t>
            </a:r>
            <a:r>
              <a:rPr lang="en-US" dirty="0"/>
              <a:t> context (next slide)</a:t>
            </a:r>
          </a:p>
          <a:p>
            <a:pPr lvl="1"/>
            <a:r>
              <a:rPr lang="en-US" dirty="0"/>
              <a:t>MPI_THREAD_SERIALIZED:  Multiple threads make MPI calls, but only one at a time (not concurrently)</a:t>
            </a:r>
          </a:p>
          <a:p>
            <a:pPr lvl="1"/>
            <a:r>
              <a:rPr lang="en-US" dirty="0"/>
              <a:t>MPI_THREAD_MULTIPLE:  Any thread may make MPI calls at any time, no restrictions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MPI-2 defines an alternative to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MPI_Init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 err="1"/>
              <a:t>MPI_Init_thread(requested</a:t>
            </a:r>
            <a:r>
              <a:rPr lang="en-US" dirty="0"/>
              <a:t>, provided)</a:t>
            </a:r>
          </a:p>
          <a:p>
            <a:pPr lvl="2"/>
            <a:r>
              <a:rPr lang="en-US" dirty="0">
                <a:ea typeface="ＭＳ Ｐゴシック" charset="-128"/>
              </a:rPr>
              <a:t>Allows applications to say what level it needs, and the MPI implementation to say what it provides</a:t>
            </a:r>
          </a:p>
        </p:txBody>
      </p:sp>
    </p:spTree>
    <p:extLst>
      <p:ext uri="{BB962C8B-B14F-4D97-AF65-F5344CB8AC3E}">
        <p14:creationId xmlns:p14="http://schemas.microsoft.com/office/powerpoint/2010/main" val="34392011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IntelWhite">
  <a:themeElements>
    <a:clrScheme name="2_white_intel_only 1">
      <a:dk1>
        <a:srgbClr val="000000"/>
      </a:dk1>
      <a:lt1>
        <a:srgbClr val="FFFFFF"/>
      </a:lt1>
      <a:dk2>
        <a:srgbClr val="0860A8"/>
      </a:dk2>
      <a:lt2>
        <a:srgbClr val="0860A8"/>
      </a:lt2>
      <a:accent1>
        <a:srgbClr val="FF5C00"/>
      </a:accent1>
      <a:accent2>
        <a:srgbClr val="FDB605"/>
      </a:accent2>
      <a:accent3>
        <a:srgbClr val="FFFFFF"/>
      </a:accent3>
      <a:accent4>
        <a:srgbClr val="000000"/>
      </a:accent4>
      <a:accent5>
        <a:srgbClr val="FFB5AA"/>
      </a:accent5>
      <a:accent6>
        <a:srgbClr val="E5A504"/>
      </a:accent6>
      <a:hlink>
        <a:srgbClr val="AA014C"/>
      </a:hlink>
      <a:folHlink>
        <a:srgbClr val="379900"/>
      </a:folHlink>
    </a:clrScheme>
    <a:fontScheme name="1_IntelWhi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9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96" charset="0"/>
          </a:defRPr>
        </a:defPPr>
      </a:lstStyle>
    </a:lnDef>
  </a:objectDefaults>
  <a:extraClrSchemeLst>
    <a:extraClrScheme>
      <a:clrScheme name="2_white_intel_only 1">
        <a:dk1>
          <a:srgbClr val="000000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32222</TotalTime>
  <Words>1948</Words>
  <Application>Microsoft Macintosh PowerPoint</Application>
  <PresentationFormat>On-screen Show (4:3)</PresentationFormat>
  <Paragraphs>309</Paragraphs>
  <Slides>21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1_IntelWhite</vt:lpstr>
      <vt:lpstr>Agenda</vt:lpstr>
      <vt:lpstr>On Modern HPC systems, we need a solution to enable parallelism across nodes</vt:lpstr>
      <vt:lpstr>Many Computations are amenable to a Hybrid (often MPI + OpenMP) approach</vt:lpstr>
      <vt:lpstr>MPI + OpenMP has been targeted for optimzed use on many systems</vt:lpstr>
      <vt:lpstr>Hybrid Programming Models can take various forms to deal with shared memory </vt:lpstr>
      <vt:lpstr>The MPI+MPI model can use MPI-3.0 shared memory to  reduce the memory needs for replicated data.  </vt:lpstr>
      <vt:lpstr>The MPI+MPI model can use MPI-3.0 shared memory to  reduce the memory needs for replicated data.  </vt:lpstr>
      <vt:lpstr>OpenMP in a simple hybrid implementation Pseudo Code is fairly easy</vt:lpstr>
      <vt:lpstr>The MPI Standard Defines 4 Levels of Thread Safety that affect Hybrid</vt:lpstr>
      <vt:lpstr>Use MPI_INIT_Thread to specify how the interaction will take place</vt:lpstr>
      <vt:lpstr>What This Means in the OpenMP Context</vt:lpstr>
      <vt:lpstr>MPI Calls Inside OMP MASTER</vt:lpstr>
      <vt:lpstr>MPI Calls Inside OMP SINGLE</vt:lpstr>
      <vt:lpstr>Overlapping  communication and computation is a critical performance tool</vt:lpstr>
      <vt:lpstr>Hybrid Parallelization Strategies</vt:lpstr>
      <vt:lpstr>Programming Tips for Adding OpenMP</vt:lpstr>
      <vt:lpstr>Why Hybrid MPI/OpenMP Code   is Sometimes Slower?</vt:lpstr>
      <vt:lpstr>If a Routine Does Not Scale Well</vt:lpstr>
      <vt:lpstr>Varying MPI ranks and  OpenMP threads can help find optimal configuration</vt:lpstr>
      <vt:lpstr>New Directions are Emerging for Hybrid Programming with MPI + OpenMP</vt:lpstr>
      <vt:lpstr>Hybrid programming with MPI + OpenMP is a viable and efficient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“Hands-on” Introduction to OpenMP*</dc:title>
  <dc:creator>Mattson, Timothy G</dc:creator>
  <cp:lastModifiedBy>Barbara Chapman</cp:lastModifiedBy>
  <cp:revision>815</cp:revision>
  <cp:lastPrinted>2017-06-08T20:57:15Z</cp:lastPrinted>
  <dcterms:created xsi:type="dcterms:W3CDTF">2006-08-16T00:00:00Z</dcterms:created>
  <dcterms:modified xsi:type="dcterms:W3CDTF">2017-07-17T20:17:35Z</dcterms:modified>
</cp:coreProperties>
</file>