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3"/>
  </p:notesMasterIdLst>
  <p:sldIdLst>
    <p:sldId id="257" r:id="rId5"/>
    <p:sldId id="286" r:id="rId6"/>
    <p:sldId id="283" r:id="rId7"/>
    <p:sldId id="285" r:id="rId8"/>
    <p:sldId id="290" r:id="rId9"/>
    <p:sldId id="280" r:id="rId10"/>
    <p:sldId id="288" r:id="rId11"/>
    <p:sldId id="289" r:id="rId12"/>
    <p:sldId id="281" r:id="rId13"/>
    <p:sldId id="282" r:id="rId14"/>
    <p:sldId id="301" r:id="rId15"/>
    <p:sldId id="298" r:id="rId16"/>
    <p:sldId id="299" r:id="rId17"/>
    <p:sldId id="287" r:id="rId18"/>
    <p:sldId id="300" r:id="rId19"/>
    <p:sldId id="295" r:id="rId20"/>
    <p:sldId id="293" r:id="rId21"/>
    <p:sldId id="294" r:id="rId22"/>
    <p:sldId id="296" r:id="rId23"/>
    <p:sldId id="297" r:id="rId24"/>
    <p:sldId id="258" r:id="rId25"/>
    <p:sldId id="259" r:id="rId26"/>
    <p:sldId id="260" r:id="rId27"/>
    <p:sldId id="262" r:id="rId28"/>
    <p:sldId id="263" r:id="rId29"/>
    <p:sldId id="266" r:id="rId30"/>
    <p:sldId id="264" r:id="rId31"/>
    <p:sldId id="267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 userDrawn="1">
          <p15:clr>
            <a:srgbClr val="A4A3A4"/>
          </p15:clr>
        </p15:guide>
        <p15:guide id="2" pos="3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F00"/>
    <a:srgbClr val="0096FF"/>
    <a:srgbClr val="00FB92"/>
    <a:srgbClr val="00FA00"/>
    <a:srgbClr val="7DCCFF"/>
    <a:srgbClr val="DA1F28"/>
    <a:srgbClr val="CFE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44" autoAdjust="0"/>
    <p:restoredTop sz="50000" autoAdjust="0"/>
  </p:normalViewPr>
  <p:slideViewPr>
    <p:cSldViewPr snapToGrid="0" showGuides="1">
      <p:cViewPr>
        <p:scale>
          <a:sx n="100" d="100"/>
          <a:sy n="100" d="100"/>
        </p:scale>
        <p:origin x="-3248" y="-1480"/>
      </p:cViewPr>
      <p:guideLst>
        <p:guide orient="horz" pos="4319"/>
        <p:guide pos="3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0A37-0133-4055-BAE5-E0728F86BE0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B3C9-E79C-4854-8A0D-89195149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 is leader in HPC</a:t>
            </a:r>
          </a:p>
          <a:p>
            <a:r>
              <a:rPr lang="en-US" dirty="0" smtClean="0"/>
              <a:t>8</a:t>
            </a:r>
            <a:r>
              <a:rPr lang="en-US" baseline="0" dirty="0" smtClean="0"/>
              <a:t> of 14 fastest computers in the world</a:t>
            </a:r>
          </a:p>
          <a:p>
            <a:r>
              <a:rPr lang="en-US" baseline="0" dirty="0" smtClean="0"/>
              <a:t>EVERY US #1 computer has been at a DOE laboratory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A8CD-043C-4404-B208-F2C3D1E27C9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0BF7A-9661-43C7-ADFE-7CBA1B003280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0088"/>
            <a:ext cx="6199188" cy="348773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637" y="4416102"/>
            <a:ext cx="5139134" cy="418092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i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7" y="1600200"/>
            <a:ext cx="1137513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71603"/>
            <a:ext cx="11391392" cy="4195415"/>
          </a:xfrm>
        </p:spPr>
        <p:txBody>
          <a:bodyPr/>
          <a:lstStyle>
            <a:lvl1pPr>
              <a:buClr>
                <a:schemeClr val="tx1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688" indent="-222245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71600"/>
            <a:ext cx="5590037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8" y="2207514"/>
            <a:ext cx="5590037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592233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07514"/>
            <a:ext cx="5592233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 flipV="1">
            <a:off x="-4368800" y="-863600"/>
            <a:ext cx="1693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-12900" y="4275116"/>
            <a:ext cx="12235071" cy="27432"/>
            <a:chOff x="-9675" y="6830568"/>
            <a:chExt cx="9176303" cy="27432"/>
          </a:xfrm>
        </p:grpSpPr>
        <p:sp>
          <p:nvSpPr>
            <p:cNvPr id="10" name="Rectangle 9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1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20137"/>
            <a:ext cx="10972800" cy="1251063"/>
          </a:xfrm>
          <a:prstGeom prst="rect">
            <a:avLst/>
          </a:prstGeom>
          <a:effectLst/>
        </p:spPr>
        <p:txBody>
          <a:bodyPr vert="horz" lIns="121917" r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17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504904" cy="496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89013"/>
            <a:ext cx="3206496" cy="301752"/>
          </a:xfrm>
          <a:prstGeom prst="rect">
            <a:avLst/>
          </a:prstGeom>
        </p:spPr>
        <p:txBody>
          <a:bodyPr/>
          <a:lstStyle/>
          <a:p>
            <a:fld id="{00FA6603-867B-4560-80F2-66381495B709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0800" y="6489013"/>
            <a:ext cx="447040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89013"/>
            <a:ext cx="609600" cy="301752"/>
          </a:xfrm>
          <a:prstGeom prst="rect">
            <a:avLst/>
          </a:prstGeom>
        </p:spPr>
        <p:txBody>
          <a:bodyPr/>
          <a:lstStyle/>
          <a:p>
            <a:fld id="{19F6E236-1753-4532-ADB8-558D1BE6A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608" y="173736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608" y="1371603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2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4">
              <a:lnSpc>
                <a:spcPct val="90000"/>
              </a:lnSpc>
              <a:tabLst>
                <a:tab pos="23018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4">
                <a:lnSpc>
                  <a:spcPct val="90000"/>
                </a:lnSpc>
                <a:tabLst>
                  <a:tab pos="23018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88164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2900" y="6830568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74" y="6098272"/>
            <a:ext cx="3153447" cy="6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7" r:id="rId2"/>
    <p:sldLayoutId id="2147483939" r:id="rId3"/>
    <p:sldLayoutId id="2147483941" r:id="rId4"/>
    <p:sldLayoutId id="2147483944" r:id="rId5"/>
    <p:sldLayoutId id="2147483942" r:id="rId6"/>
    <p:sldLayoutId id="2147483945" r:id="rId7"/>
    <p:sldLayoutId id="214748394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2" indent="-23018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59" indent="-27939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3018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59" indent="-173034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688" indent="-22224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olcf.ornl.gov/for-users/system-user-guides/summit/running-job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penmp.org/resources/openmp-compiler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671338"/>
          </a:xfrm>
        </p:spPr>
        <p:txBody>
          <a:bodyPr/>
          <a:lstStyle/>
          <a:p>
            <a:r>
              <a:rPr lang="en-US" sz="4300" dirty="0" smtClean="0"/>
              <a:t>MPI + </a:t>
            </a:r>
            <a:r>
              <a:rPr lang="en-US" sz="4300" dirty="0" err="1" smtClean="0"/>
              <a:t>OpenMP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730002" y="1136785"/>
            <a:ext cx="7245599" cy="369888"/>
          </a:xfrm>
          <a:prstGeom prst="rect">
            <a:avLst/>
          </a:prstGeom>
        </p:spPr>
        <p:txBody>
          <a:bodyPr lIns="121917" tIns="60958" rIns="121917" bIns="60958"/>
          <a:lstStyle/>
          <a:p>
            <a:pPr marL="0" indent="6351"/>
            <a:r>
              <a:rPr lang="en-US" dirty="0" smtClean="0">
                <a:cs typeface="Lucida Handwriting"/>
              </a:rPr>
              <a:t>February 9th, 2018</a:t>
            </a:r>
            <a:endParaRPr lang="en-US" dirty="0">
              <a:cs typeface="Lucida Handwriti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12929" y="3021141"/>
            <a:ext cx="6873225" cy="1155119"/>
          </a:xfrm>
          <a:prstGeom prst="rect">
            <a:avLst/>
          </a:prstGeom>
        </p:spPr>
        <p:txBody>
          <a:bodyPr vert="horz" lIns="121917" tIns="60958" rIns="60958" b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Presenters: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Barbara Chapman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Oscar Hernandez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Martin Kong </a:t>
            </a:r>
            <a:endParaRPr lang="en-US" sz="2700" dirty="0">
              <a:latin typeface="Arial"/>
              <a:ea typeface="+mj-ea"/>
              <a:cs typeface="Arial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907948" y="2075539"/>
            <a:ext cx="11523901" cy="397500"/>
          </a:xfrm>
          <a:prstGeom prst="rect">
            <a:avLst/>
          </a:prstGeom>
        </p:spPr>
        <p:txBody>
          <a:bodyPr vert="horz" lIns="73150" tIns="121917" rIns="121917" bIns="60958" rtlCol="0">
            <a:noAutofit/>
          </a:bodyPr>
          <a:lstStyle/>
          <a:p>
            <a:pPr lvl="0">
              <a:lnSpc>
                <a:spcPct val="80000"/>
              </a:lnSpc>
            </a:pPr>
            <a:endParaRPr lang="en-US" sz="2700" dirty="0">
              <a:latin typeface="Arial"/>
              <a:cs typeface="Lucida Handwriting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7" y="2525847"/>
            <a:ext cx="4492930" cy="19460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38" y="4716114"/>
            <a:ext cx="3536576" cy="973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12900" y="6017306"/>
            <a:ext cx="12235071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7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Hybrid </a:t>
            </a:r>
            <a:r>
              <a:rPr lang="en-US" dirty="0" err="1" smtClean="0"/>
              <a:t>MPI+OpenMP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073" y="875358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		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7711" y="879810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 +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8422" y="892139"/>
            <a:ext cx="1972915" cy="969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Hybrid MPI +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MPI-3 (Shared Memory)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3557" y="904468"/>
            <a:ext cx="1972915" cy="96953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Only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1939" y="2379495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No overlap of Communication and Computation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5523" y="2396276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Overlapping Communication and Communication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1939" y="3797329"/>
            <a:ext cx="1886601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Master only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(outside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regions)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5206" y="3863426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Thread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8378" y="3867878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threads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2817570" y="1923322"/>
            <a:ext cx="1313221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>
            <a:off x="4394169" y="1903116"/>
            <a:ext cx="856985" cy="49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19955" y="3592188"/>
            <a:ext cx="207889" cy="24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6116" y="3600064"/>
            <a:ext cx="209623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 flipH="1">
            <a:off x="2805240" y="3575407"/>
            <a:ext cx="12330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45403" y="5461742"/>
            <a:ext cx="9186387" cy="81371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Offload to Accelerator(s) – (if available)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(e.g.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target regions, CUDA)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504348" y="1898664"/>
            <a:ext cx="12331" cy="356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</p:cNvCxnSpPr>
          <p:nvPr/>
        </p:nvCxnSpPr>
        <p:spPr>
          <a:xfrm>
            <a:off x="2805240" y="4783648"/>
            <a:ext cx="6164" cy="653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44240" y="4874403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36626" y="4854197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605631" y="191099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1808" y="194010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888705"/>
          </a:xfrm>
        </p:spPr>
        <p:txBody>
          <a:bodyPr/>
          <a:lstStyle/>
          <a:p>
            <a:r>
              <a:rPr lang="en-US" dirty="0" smtClean="0"/>
              <a:t>Need slides on </a:t>
            </a:r>
            <a:r>
              <a:rPr lang="en-US" dirty="0" err="1" smtClean="0"/>
              <a:t>OpenMP</a:t>
            </a:r>
            <a:r>
              <a:rPr lang="en-US" dirty="0" smtClean="0"/>
              <a:t> affinity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(Based on Aachen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concept of OMP_PLACES, OMP_PROC_BIND and NUM_THREADS</a:t>
            </a:r>
          </a:p>
          <a:p>
            <a:r>
              <a:rPr lang="en-US" dirty="0" smtClean="0"/>
              <a:t>Introduce concept of nested parallelism and OMP_PLACES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1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Summit – </a:t>
            </a:r>
            <a:r>
              <a:rPr lang="en-US" dirty="0" err="1" smtClean="0"/>
              <a:t>MPI+OpenMP</a:t>
            </a:r>
            <a:r>
              <a:rPr lang="en-US" dirty="0" smtClean="0"/>
              <a:t>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jsrun</a:t>
            </a:r>
            <a:r>
              <a:rPr lang="en-US" dirty="0" smtClean="0"/>
              <a:t> to launch MPI, </a:t>
            </a:r>
            <a:r>
              <a:rPr lang="en-US" dirty="0" err="1" smtClean="0"/>
              <a:t>MPI+OpenMP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r>
              <a:rPr lang="en-US" dirty="0" smtClean="0"/>
              <a:t> (only) applications</a:t>
            </a:r>
          </a:p>
          <a:p>
            <a:r>
              <a:rPr lang="en-US" dirty="0" err="1" smtClean="0"/>
              <a:t>MPI+OpenMP</a:t>
            </a:r>
            <a:r>
              <a:rPr lang="en-US" dirty="0" smtClean="0"/>
              <a:t> affinity set by </a:t>
            </a:r>
            <a:r>
              <a:rPr lang="en-US" dirty="0" err="1" smtClean="0"/>
              <a:t>jsrun</a:t>
            </a:r>
            <a:endParaRPr lang="en-US" dirty="0" smtClean="0"/>
          </a:p>
          <a:p>
            <a:pPr lvl="1"/>
            <a:r>
              <a:rPr lang="en-US" dirty="0" smtClean="0"/>
              <a:t>MPI task placement</a:t>
            </a:r>
          </a:p>
          <a:p>
            <a:pPr lvl="1"/>
            <a:r>
              <a:rPr lang="en-US" dirty="0" smtClean="0"/>
              <a:t>Sets </a:t>
            </a:r>
            <a:r>
              <a:rPr lang="en-US" dirty="0" err="1" smtClean="0"/>
              <a:t>OpenMP</a:t>
            </a:r>
            <a:r>
              <a:rPr lang="en-US" dirty="0" smtClean="0"/>
              <a:t> places ICV and environment variable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thread affinity controlled by OMP_PROC_BIND </a:t>
            </a:r>
          </a:p>
          <a:p>
            <a:r>
              <a:rPr lang="en-US" dirty="0" err="1" smtClean="0"/>
              <a:t>mpirun</a:t>
            </a:r>
            <a:r>
              <a:rPr lang="en-US" dirty="0" smtClean="0"/>
              <a:t> is also available (not preferred)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more information on </a:t>
            </a:r>
            <a:r>
              <a:rPr lang="en-US" dirty="0" err="1" smtClean="0"/>
              <a:t>jsrun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https://beta.olcf.ornl.gov/for-users/system-user-guides/summit/running-jobs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6066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JSRUN – Resource Sets </a:t>
            </a:r>
            <a:r>
              <a:rPr lang="en-US" b="0" dirty="0" smtClean="0"/>
              <a:t>to control </a:t>
            </a:r>
            <a:r>
              <a:rPr lang="en-US" b="0" dirty="0" err="1" smtClean="0"/>
              <a:t>MPI+OpenMP</a:t>
            </a:r>
            <a:r>
              <a:rPr lang="en-US" b="0" dirty="0" smtClean="0"/>
              <a:t> affinity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08" y="800103"/>
            <a:ext cx="11391392" cy="419541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resource set</a:t>
            </a:r>
          </a:p>
          <a:p>
            <a:pPr lvl="1"/>
            <a:r>
              <a:rPr lang="en-US" dirty="0" smtClean="0"/>
              <a:t>Controls how resources are managed within the node</a:t>
            </a:r>
          </a:p>
          <a:p>
            <a:pPr lvl="1"/>
            <a:r>
              <a:rPr lang="en-US" dirty="0" smtClean="0"/>
              <a:t>Can create one ore more </a:t>
            </a:r>
            <a:r>
              <a:rPr lang="en-US" b="1" dirty="0" smtClean="0"/>
              <a:t>resource sets </a:t>
            </a:r>
            <a:r>
              <a:rPr lang="en-US" dirty="0" smtClean="0"/>
              <a:t>within a node</a:t>
            </a:r>
          </a:p>
          <a:p>
            <a:pPr lvl="1"/>
            <a:r>
              <a:rPr lang="en-US" dirty="0" smtClean="0"/>
              <a:t>Each</a:t>
            </a:r>
            <a:r>
              <a:rPr lang="en-US" b="1" dirty="0" smtClean="0"/>
              <a:t> resource set contain 1 or more cores and 0 or more GPUs</a:t>
            </a:r>
          </a:p>
          <a:p>
            <a:r>
              <a:rPr lang="en-US" dirty="0"/>
              <a:t>Understand how the application interacts with the system</a:t>
            </a:r>
          </a:p>
          <a:p>
            <a:pPr lvl="1"/>
            <a:r>
              <a:rPr lang="en-US" dirty="0"/>
              <a:t>How many tasks/threads per GPU</a:t>
            </a:r>
          </a:p>
          <a:p>
            <a:pPr lvl="1"/>
            <a:r>
              <a:rPr lang="en-US" dirty="0"/>
              <a:t>Does each task expect to see a single GPU? (or multiple GPUs)</a:t>
            </a:r>
          </a:p>
          <a:p>
            <a:r>
              <a:rPr lang="en-US" dirty="0"/>
              <a:t>Create resource sets to specify:</a:t>
            </a:r>
          </a:p>
          <a:p>
            <a:pPr lvl="1"/>
            <a:r>
              <a:rPr lang="en-US" dirty="0"/>
              <a:t>GPUs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Cores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MPI tasks per </a:t>
            </a:r>
            <a:r>
              <a:rPr lang="en-US" b="1" dirty="0"/>
              <a:t>resource set</a:t>
            </a:r>
          </a:p>
          <a:p>
            <a:pPr lvl="2"/>
            <a:r>
              <a:rPr lang="en-US" dirty="0"/>
              <a:t>Distribution </a:t>
            </a:r>
          </a:p>
          <a:p>
            <a:r>
              <a:rPr lang="en-US" dirty="0"/>
              <a:t>Decide the # of resource set needed in applications</a:t>
            </a:r>
          </a:p>
          <a:p>
            <a:endParaRPr lang="en-US" dirty="0" smtClean="0"/>
          </a:p>
          <a:p>
            <a:pPr lvl="1"/>
            <a:endParaRPr lang="en-US" b="1" dirty="0"/>
          </a:p>
          <a:p>
            <a:pPr marL="346066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597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Resources available in a Summit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4" name="TextBox 283"/>
          <p:cNvSpPr txBox="1"/>
          <p:nvPr/>
        </p:nvSpPr>
        <p:spPr>
          <a:xfrm>
            <a:off x="8280126" y="1231458"/>
            <a:ext cx="4510009" cy="30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Hardware Characteristics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POWER9 </a:t>
            </a:r>
            <a:r>
              <a:rPr lang="en-US" dirty="0"/>
              <a:t>per node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22 cores per </a:t>
            </a:r>
            <a:r>
              <a:rPr lang="en-US" dirty="0" smtClean="0"/>
              <a:t>P9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4 hardware threads per core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6 Volta GPUs connected NVLINK2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Configuration: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cores reserved for OS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Applications </a:t>
            </a:r>
            <a:r>
              <a:rPr lang="en-US" dirty="0"/>
              <a:t>will </a:t>
            </a:r>
            <a:r>
              <a:rPr lang="en-US" dirty="0" smtClean="0"/>
              <a:t>have 42 cores;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168 threads hardware threads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GPU; 28 </a:t>
            </a:r>
            <a:r>
              <a:rPr lang="en-US" dirty="0" err="1" smtClean="0"/>
              <a:t>hw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per GPU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  <a:endParaRPr lang="en-US" dirty="0" smtClean="0"/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Hardware thread (SMT4)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2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Resources sets in Summit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4" name="TextBox 283"/>
          <p:cNvSpPr txBox="1"/>
          <p:nvPr/>
        </p:nvSpPr>
        <p:spPr>
          <a:xfrm>
            <a:off x="8356327" y="1714058"/>
            <a:ext cx="3937274" cy="383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 Resource Set (example)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1 GPU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</a:t>
            </a:r>
            <a:r>
              <a:rPr lang="en-US" dirty="0" smtClean="0"/>
              <a:t>P9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(28 Hardware Threads (SMT4))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resources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 node can have up to 6 resource sets of this type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MPI tasks are distributed across resource sets. Example: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1 MPI task  per resource set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 MPI tasks per resource set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Or with other distributions (cyclic)</a:t>
            </a:r>
            <a:endParaRPr lang="en-US" dirty="0"/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  <a:endParaRPr lang="en-US" dirty="0" smtClean="0"/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Hardware thread (SMT4)</a:t>
            </a:r>
            <a:endParaRPr lang="en-US" dirty="0" smtClean="0"/>
          </a:p>
        </p:txBody>
      </p:sp>
      <p:sp>
        <p:nvSpPr>
          <p:cNvPr id="291" name="Rectangle 290"/>
          <p:cNvSpPr/>
          <p:nvPr/>
        </p:nvSpPr>
        <p:spPr>
          <a:xfrm>
            <a:off x="3060700" y="1638300"/>
            <a:ext cx="5308600" cy="647700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549602" y="1130300"/>
            <a:ext cx="1779867" cy="3462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 resource set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294" name="Straight Arrow Connector 293"/>
          <p:cNvCxnSpPr>
            <a:stCxn id="288" idx="1"/>
          </p:cNvCxnSpPr>
          <p:nvPr/>
        </p:nvCxnSpPr>
        <p:spPr>
          <a:xfrm flipH="1">
            <a:off x="8305800" y="1303425"/>
            <a:ext cx="243802" cy="3094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5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MPI+OpenMP</a:t>
            </a:r>
            <a:r>
              <a:rPr lang="en-US" dirty="0" smtClean="0"/>
              <a:t> Affinity (E3SM)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2 MPI task per GPU and 7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SMT2). </a:t>
            </a:r>
          </a:p>
          <a:p>
            <a:pPr lvl="1"/>
            <a:r>
              <a:rPr lang="en-US" dirty="0" smtClean="0"/>
              <a:t>2 MPI task access a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37409" y="41196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6666" y="19914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46686" y="27374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46686" y="34341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46686" y="41796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46686" y="48975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47778" y="56016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46686" y="2032859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259990" y="27374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259990" y="34150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259990" y="41870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259990" y="49049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259990" y="56016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53659" y="27863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53659" y="48704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76559" y="29503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3" name="TextBox 282"/>
          <p:cNvSpPr txBox="1"/>
          <p:nvPr/>
        </p:nvSpPr>
        <p:spPr>
          <a:xfrm>
            <a:off x="1287845" y="48473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4" name="TextBox 283"/>
          <p:cNvSpPr txBox="1"/>
          <p:nvPr/>
        </p:nvSpPr>
        <p:spPr>
          <a:xfrm>
            <a:off x="2937770" y="24244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5" name="TextBox 284"/>
          <p:cNvSpPr txBox="1"/>
          <p:nvPr/>
        </p:nvSpPr>
        <p:spPr>
          <a:xfrm>
            <a:off x="3038856" y="44240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6" name="Rectangle 285"/>
          <p:cNvSpPr/>
          <p:nvPr/>
        </p:nvSpPr>
        <p:spPr>
          <a:xfrm>
            <a:off x="9575112" y="22775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79345" y="26966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25214" y="21844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  <a:endParaRPr lang="en-US" dirty="0" smtClean="0"/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596267" y="15533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  <a:endParaRPr lang="en-US" dirty="0" smtClean="0"/>
          </a:p>
        </p:txBody>
      </p:sp>
      <p:sp>
        <p:nvSpPr>
          <p:cNvPr id="291" name="Left-Right Arrow 290"/>
          <p:cNvSpPr/>
          <p:nvPr/>
        </p:nvSpPr>
        <p:spPr>
          <a:xfrm>
            <a:off x="7962900" y="21844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7950200" y="42672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7950200" y="35306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7924800" y="28321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7937500" y="49911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>
            <a:off x="7950200" y="56642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0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88870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(Dirac, GTC, HACC, NWCHEM)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GPU and 28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 MPI task per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37409" y="41196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6666" y="19914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46686" y="27374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46686" y="34341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46686" y="41796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46686" y="48975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47778" y="56016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46686" y="2032859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259990" y="27374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259990" y="34150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259990" y="41870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259990" y="49049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259990" y="56016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53659" y="27863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53659" y="48704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76559" y="29503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3" name="TextBox 282"/>
          <p:cNvSpPr txBox="1"/>
          <p:nvPr/>
        </p:nvSpPr>
        <p:spPr>
          <a:xfrm>
            <a:off x="1287845" y="48473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4" name="TextBox 283"/>
          <p:cNvSpPr txBox="1"/>
          <p:nvPr/>
        </p:nvSpPr>
        <p:spPr>
          <a:xfrm>
            <a:off x="2937770" y="24244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5" name="TextBox 284"/>
          <p:cNvSpPr txBox="1"/>
          <p:nvPr/>
        </p:nvSpPr>
        <p:spPr>
          <a:xfrm>
            <a:off x="3038856" y="44240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6" name="Rectangle 285"/>
          <p:cNvSpPr/>
          <p:nvPr/>
        </p:nvSpPr>
        <p:spPr>
          <a:xfrm>
            <a:off x="9575112" y="22775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79345" y="26966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25214" y="21844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  <a:endParaRPr lang="en-US" dirty="0" smtClean="0"/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596267" y="15533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  <a:endParaRPr lang="en-US" dirty="0" smtClean="0"/>
          </a:p>
        </p:txBody>
      </p:sp>
      <p:sp>
        <p:nvSpPr>
          <p:cNvPr id="291" name="Left-Right Arrow 290"/>
          <p:cNvSpPr/>
          <p:nvPr/>
        </p:nvSpPr>
        <p:spPr>
          <a:xfrm>
            <a:off x="7962900" y="21844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7950200" y="42672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7950200" y="35306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7924800" y="28321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7937500" y="49911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>
            <a:off x="7950200" y="5664200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6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</a:t>
            </a:r>
            <a:r>
              <a:rPr lang="en-US" dirty="0" err="1" smtClean="0"/>
              <a:t>QMCPack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GPU and 7 </a:t>
            </a:r>
            <a:r>
              <a:rPr lang="en-US" dirty="0" err="1" smtClean="0"/>
              <a:t>OpenMP</a:t>
            </a:r>
            <a:r>
              <a:rPr lang="en-US" dirty="0" smtClean="0"/>
              <a:t> threads (cores). </a:t>
            </a:r>
          </a:p>
          <a:p>
            <a:pPr lvl="1"/>
            <a:r>
              <a:rPr lang="en-US" dirty="0" smtClean="0"/>
              <a:t>All MPI tasks access all GPUs (MPS)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37409" y="41196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6666" y="19914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46686" y="27374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46686" y="34341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46686" y="41796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46686" y="48975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47778" y="56016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46686" y="2032859"/>
            <a:ext cx="5243081" cy="552231"/>
            <a:chOff x="1876020" y="1596718"/>
            <a:chExt cx="52430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63322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615590" y="27374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615590" y="34150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615590" y="41870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615590" y="49049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615590" y="56016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53659" y="27863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53659" y="48704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76559" y="29503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3" name="TextBox 282"/>
          <p:cNvSpPr txBox="1"/>
          <p:nvPr/>
        </p:nvSpPr>
        <p:spPr>
          <a:xfrm>
            <a:off x="1287845" y="48473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4" name="TextBox 283"/>
          <p:cNvSpPr txBox="1"/>
          <p:nvPr/>
        </p:nvSpPr>
        <p:spPr>
          <a:xfrm>
            <a:off x="2937770" y="24244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5" name="TextBox 284"/>
          <p:cNvSpPr txBox="1"/>
          <p:nvPr/>
        </p:nvSpPr>
        <p:spPr>
          <a:xfrm>
            <a:off x="3038856" y="44240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6" name="Rectangle 285"/>
          <p:cNvSpPr/>
          <p:nvPr/>
        </p:nvSpPr>
        <p:spPr>
          <a:xfrm>
            <a:off x="9575112" y="22775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79345" y="26966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25214" y="21844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  <a:endParaRPr lang="en-US" dirty="0" smtClean="0"/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596267" y="15533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  <a:endParaRPr lang="en-US" dirty="0" smtClean="0"/>
          </a:p>
        </p:txBody>
      </p:sp>
      <p:sp>
        <p:nvSpPr>
          <p:cNvPr id="314" name="Up-Down Arrow 313"/>
          <p:cNvSpPr/>
          <p:nvPr/>
        </p:nvSpPr>
        <p:spPr>
          <a:xfrm>
            <a:off x="7950200" y="2120900"/>
            <a:ext cx="736600" cy="40640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 All MPI Tasks Access all GPUs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5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MPI+OpenMP</a:t>
            </a:r>
            <a:r>
              <a:rPr lang="en-US" dirty="0" smtClean="0"/>
              <a:t>: Affinity (LS-Dalton)  / 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node and 42 </a:t>
            </a:r>
            <a:r>
              <a:rPr lang="en-US" dirty="0" err="1" smtClean="0"/>
              <a:t>OpenMP</a:t>
            </a:r>
            <a:r>
              <a:rPr lang="en-US" dirty="0" smtClean="0"/>
              <a:t> threads (cores). </a:t>
            </a:r>
          </a:p>
          <a:p>
            <a:pPr lvl="1"/>
            <a:r>
              <a:rPr lang="en-US" dirty="0" smtClean="0"/>
              <a:t>One MPI task access all GPUs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37409" y="41196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6666" y="19914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46686" y="27374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46686" y="34341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46686" y="41796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46686" y="48975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47778" y="56016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46686" y="2032859"/>
            <a:ext cx="5243081" cy="552231"/>
            <a:chOff x="1876020" y="1596718"/>
            <a:chExt cx="52430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63322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615590" y="27374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615590" y="34150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615590" y="41870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615590" y="49049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615590" y="56016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53659" y="27863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53659" y="48704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76559" y="29503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3" name="TextBox 282"/>
          <p:cNvSpPr txBox="1"/>
          <p:nvPr/>
        </p:nvSpPr>
        <p:spPr>
          <a:xfrm>
            <a:off x="1287845" y="48473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4" name="TextBox 283"/>
          <p:cNvSpPr txBox="1"/>
          <p:nvPr/>
        </p:nvSpPr>
        <p:spPr>
          <a:xfrm>
            <a:off x="2937770" y="24244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5" name="TextBox 284"/>
          <p:cNvSpPr txBox="1"/>
          <p:nvPr/>
        </p:nvSpPr>
        <p:spPr>
          <a:xfrm>
            <a:off x="3038856" y="44240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6" name="Rectangle 285"/>
          <p:cNvSpPr/>
          <p:nvPr/>
        </p:nvSpPr>
        <p:spPr>
          <a:xfrm>
            <a:off x="9575112" y="22775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79345" y="26966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25214" y="21844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  <a:endParaRPr lang="en-US" dirty="0" smtClean="0"/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596267" y="15533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  <a:endParaRPr lang="en-US" dirty="0" smtClean="0"/>
          </a:p>
        </p:txBody>
      </p:sp>
      <p:sp>
        <p:nvSpPr>
          <p:cNvPr id="314" name="Up-Down Arrow 313"/>
          <p:cNvSpPr/>
          <p:nvPr/>
        </p:nvSpPr>
        <p:spPr>
          <a:xfrm>
            <a:off x="7950200" y="2120900"/>
            <a:ext cx="736600" cy="40640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 1 MPI Task Access all GPUs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42875"/>
            <a:ext cx="1011661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DOE’s Office of Science Computation User Facilities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636000" y="1028700"/>
            <a:ext cx="3454400" cy="5029200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2000" dirty="0" smtClean="0"/>
              <a:t>DOE is leader in open High-Performance Computing </a:t>
            </a:r>
          </a:p>
          <a:p>
            <a:pPr marL="228600" indent="-228600"/>
            <a:r>
              <a:rPr lang="en-US" sz="2000" dirty="0"/>
              <a:t>Provide the world’s most powerful computational tools for open science</a:t>
            </a:r>
          </a:p>
          <a:p>
            <a:pPr marL="228600" indent="-228600"/>
            <a:r>
              <a:rPr lang="en-US" sz="2000" dirty="0" smtClean="0"/>
              <a:t>Access is free to researchers who publish</a:t>
            </a:r>
          </a:p>
          <a:p>
            <a:pPr marL="228600" indent="-228600"/>
            <a:r>
              <a:rPr lang="en-US" sz="2000" dirty="0" smtClean="0"/>
              <a:t>Boost US competitiveness</a:t>
            </a:r>
          </a:p>
          <a:p>
            <a:pPr marL="228600" indent="-228600"/>
            <a:r>
              <a:rPr lang="en-US" sz="2000" dirty="0" smtClean="0"/>
              <a:t>Attract the best and brightest researchers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2" y="1066801"/>
            <a:ext cx="8127999" cy="3138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200" y="4572001"/>
            <a:ext cx="2336800" cy="107346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143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NERSC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Edison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2.57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337301" y="5653144"/>
            <a:ext cx="2501900" cy="59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OLCF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Titan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1496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ALCF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Mira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10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pic>
        <p:nvPicPr>
          <p:cNvPr id="1026" name="Picture 2" descr="http://www.nersc.gov/assets/For-Users/Edison/_resampled/CroppedResize230230-Edison-system.pdf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0401" y="4572001"/>
            <a:ext cx="2692399" cy="10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4099" y="4572001"/>
            <a:ext cx="254742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85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(NAMD)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10 MPI task per 3 GPU and 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10 MPI tasks access 3 GPU (MPS)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37409" y="41196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6666" y="19914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46686" y="27374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46686" y="34341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46686" y="41796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46686" y="48975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47778" y="56016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46686" y="2032859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259990" y="27374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259990" y="34150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259990" y="41870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259990" y="49049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259990" y="56016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53659" y="27863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53659" y="48704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76559" y="29503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3" name="TextBox 282"/>
          <p:cNvSpPr txBox="1"/>
          <p:nvPr/>
        </p:nvSpPr>
        <p:spPr>
          <a:xfrm>
            <a:off x="1287845" y="48473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  <a:endParaRPr lang="en-US" dirty="0" smtClean="0"/>
          </a:p>
        </p:txBody>
      </p:sp>
      <p:sp>
        <p:nvSpPr>
          <p:cNvPr id="284" name="TextBox 283"/>
          <p:cNvSpPr txBox="1"/>
          <p:nvPr/>
        </p:nvSpPr>
        <p:spPr>
          <a:xfrm>
            <a:off x="2937770" y="24244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5" name="TextBox 284"/>
          <p:cNvSpPr txBox="1"/>
          <p:nvPr/>
        </p:nvSpPr>
        <p:spPr>
          <a:xfrm>
            <a:off x="3038856" y="44240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  <a:endParaRPr lang="en-US" dirty="0" smtClean="0"/>
          </a:p>
        </p:txBody>
      </p:sp>
      <p:sp>
        <p:nvSpPr>
          <p:cNvPr id="286" name="Rectangle 285"/>
          <p:cNvSpPr/>
          <p:nvPr/>
        </p:nvSpPr>
        <p:spPr>
          <a:xfrm>
            <a:off x="9575112" y="22775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79345" y="26966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25214" y="21844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  <a:endParaRPr lang="en-US" dirty="0" smtClean="0"/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596267" y="15533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  <a:endParaRPr lang="en-US" dirty="0" smtClean="0"/>
          </a:p>
        </p:txBody>
      </p:sp>
      <p:sp>
        <p:nvSpPr>
          <p:cNvPr id="297" name="Up-Down Arrow 296"/>
          <p:cNvSpPr/>
          <p:nvPr/>
        </p:nvSpPr>
        <p:spPr>
          <a:xfrm>
            <a:off x="7848600" y="2400300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9" name="Up-Down Arrow 298"/>
          <p:cNvSpPr/>
          <p:nvPr/>
        </p:nvSpPr>
        <p:spPr>
          <a:xfrm>
            <a:off x="7861300" y="4381500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39165"/>
            <a:ext cx="11142133" cy="5079056"/>
          </a:xfrm>
        </p:spPr>
        <p:txBody>
          <a:bodyPr>
            <a:normAutofit/>
          </a:bodyPr>
          <a:lstStyle/>
          <a:p>
            <a:r>
              <a:rPr lang="en-US" dirty="0" smtClean="0"/>
              <a:t>Released at SC’15</a:t>
            </a:r>
          </a:p>
          <a:p>
            <a:r>
              <a:rPr lang="en-US" dirty="0" smtClean="0"/>
              <a:t>Many </a:t>
            </a:r>
            <a:r>
              <a:rPr lang="en-US" dirty="0"/>
              <a:t>refinements to device support</a:t>
            </a:r>
          </a:p>
          <a:p>
            <a:r>
              <a:rPr lang="en-US" dirty="0" smtClean="0"/>
              <a:t>Clarifications </a:t>
            </a:r>
            <a:r>
              <a:rPr lang="en-US" dirty="0"/>
              <a:t>and minor </a:t>
            </a:r>
            <a:r>
              <a:rPr lang="en-US" dirty="0" smtClean="0"/>
              <a:t>enhancements, including:</a:t>
            </a:r>
            <a:endParaRPr lang="en-US" dirty="0"/>
          </a:p>
          <a:p>
            <a:pPr lvl="1"/>
            <a:r>
              <a:rPr lang="en-US" dirty="0"/>
              <a:t>Reductions for C/C++ arrays</a:t>
            </a:r>
          </a:p>
          <a:p>
            <a:pPr lvl="1"/>
            <a:r>
              <a:rPr lang="en-US" dirty="0"/>
              <a:t>Runtime routines to support cancelation and affinity</a:t>
            </a:r>
          </a:p>
          <a:p>
            <a:r>
              <a:rPr lang="en-US" dirty="0" smtClean="0"/>
              <a:t>Some </a:t>
            </a:r>
            <a:r>
              <a:rPr lang="en-US" dirty="0"/>
              <a:t>new features </a:t>
            </a:r>
            <a:r>
              <a:rPr lang="en-US" dirty="0" smtClean="0"/>
              <a:t>have been </a:t>
            </a:r>
            <a:r>
              <a:rPr lang="en-US" dirty="0"/>
              <a:t>added</a:t>
            </a:r>
          </a:p>
          <a:p>
            <a:pPr lvl="1"/>
            <a:r>
              <a:rPr lang="en-US" dirty="0"/>
              <a:t>Support for </a:t>
            </a:r>
            <a:r>
              <a:rPr lang="en-US" i="1" dirty="0" err="1" smtClean="0"/>
              <a:t>doacross</a:t>
            </a:r>
            <a:r>
              <a:rPr lang="en-US" dirty="0" smtClean="0"/>
              <a:t> loops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loop into tasks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703" y="673527"/>
            <a:ext cx="11695445" cy="6250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Overview: </a:t>
            </a:r>
            <a:r>
              <a:rPr lang="en-US" dirty="0" err="1" smtClean="0"/>
              <a:t>OpenMP</a:t>
            </a:r>
            <a:r>
              <a:rPr lang="en-US" dirty="0" smtClean="0"/>
              <a:t> 4.5 Update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9843"/>
            <a:ext cx="11310544" cy="5116407"/>
          </a:xfrm>
        </p:spPr>
        <p:txBody>
          <a:bodyPr>
            <a:normAutofit/>
          </a:bodyPr>
          <a:lstStyle/>
          <a:p>
            <a:r>
              <a:rPr lang="en-US" dirty="0" smtClean="0"/>
              <a:t>Unstructured data mapping</a:t>
            </a:r>
          </a:p>
          <a:p>
            <a:r>
              <a:rPr lang="en-US" dirty="0" smtClean="0"/>
              <a:t>Asynchronous execution</a:t>
            </a:r>
          </a:p>
          <a:p>
            <a:r>
              <a:rPr lang="en-US" dirty="0" smtClean="0"/>
              <a:t>Scalar variables are </a:t>
            </a:r>
            <a:r>
              <a:rPr lang="en-US" dirty="0" err="1" smtClean="0"/>
              <a:t>firstprivate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Device runtime routines: allocation, copy, etc.</a:t>
            </a:r>
          </a:p>
          <a:p>
            <a:r>
              <a:rPr lang="en-US" dirty="0" smtClean="0"/>
              <a:t>Clauses to support device pointers</a:t>
            </a:r>
          </a:p>
          <a:p>
            <a:r>
              <a:rPr lang="en-US" dirty="0" smtClean="0"/>
              <a:t>Ability to map structure elements</a:t>
            </a:r>
          </a:p>
          <a:p>
            <a:r>
              <a:rPr lang="en-US" dirty="0" smtClean="0"/>
              <a:t>New combined constructs</a:t>
            </a:r>
          </a:p>
          <a:p>
            <a:r>
              <a:rPr lang="en-US" dirty="0" smtClean="0"/>
              <a:t>New way to map global variables (</a:t>
            </a:r>
            <a:r>
              <a:rPr lang="en-US" dirty="0" smtClean="0">
                <a:latin typeface="Courier New"/>
                <a:cs typeface="Courier New"/>
              </a:rPr>
              <a:t>link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9221" y="326264"/>
            <a:ext cx="10972800" cy="69707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substantially improves device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9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230" y="1221101"/>
            <a:ext cx="11528461" cy="510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clarifications and minor enhancements</a:t>
            </a:r>
          </a:p>
          <a:p>
            <a:pPr lvl="1"/>
            <a:r>
              <a:rPr lang="en-US" dirty="0" smtClean="0"/>
              <a:t>SIMD extensions</a:t>
            </a:r>
          </a:p>
          <a:p>
            <a:pPr lvl="2"/>
            <a:r>
              <a:rPr lang="en-US" dirty="0"/>
              <a:t>SIMD and SIMD parallel loop chunk size control</a:t>
            </a:r>
          </a:p>
          <a:p>
            <a:pPr lvl="1"/>
            <a:r>
              <a:rPr lang="en-US" dirty="0" smtClean="0"/>
              <a:t>Addition of schedule modifiers: </a:t>
            </a:r>
            <a:r>
              <a:rPr lang="en-US" dirty="0" err="1" smtClean="0">
                <a:latin typeface="Courier New"/>
                <a:cs typeface="Courier New"/>
              </a:rPr>
              <a:t>simd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monotonic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nonmonotonic</a:t>
            </a:r>
            <a:endParaRPr lang="en-US" dirty="0" smtClean="0"/>
          </a:p>
          <a:p>
            <a:pPr lvl="1"/>
            <a:r>
              <a:rPr lang="en-US" dirty="0" smtClean="0"/>
              <a:t>Clarifications of thread affinity policies</a:t>
            </a:r>
          </a:p>
          <a:p>
            <a:pPr lvl="1"/>
            <a:r>
              <a:rPr lang="en-US" dirty="0"/>
              <a:t>Grammar for </a:t>
            </a:r>
            <a:r>
              <a:rPr lang="en-US" dirty="0">
                <a:latin typeface="Courier New"/>
                <a:cs typeface="Courier New"/>
              </a:rPr>
              <a:t>OMP_PLACES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clause on combined/composite constructs</a:t>
            </a:r>
            <a:endParaRPr lang="en-US" dirty="0"/>
          </a:p>
          <a:p>
            <a:r>
              <a:rPr lang="en-US" dirty="0" smtClean="0"/>
              <a:t>Hints for locks and </a:t>
            </a:r>
            <a:r>
              <a:rPr lang="en-US" dirty="0" smtClean="0">
                <a:latin typeface="Courier New"/>
                <a:cs typeface="Courier New"/>
              </a:rPr>
              <a:t>critical</a:t>
            </a:r>
            <a:r>
              <a:rPr lang="en-US" dirty="0" smtClean="0"/>
              <a:t> sections </a:t>
            </a:r>
          </a:p>
          <a:p>
            <a:r>
              <a:rPr lang="en-US" dirty="0" smtClean="0"/>
              <a:t>Continues </a:t>
            </a:r>
            <a:r>
              <a:rPr lang="en-US" dirty="0"/>
              <a:t>to increase Fortran 2003 support</a:t>
            </a:r>
          </a:p>
          <a:p>
            <a:pPr lvl="1"/>
            <a:r>
              <a:rPr lang="en-US" dirty="0"/>
              <a:t>Ten limitations remain until 5.0</a:t>
            </a:r>
          </a:p>
          <a:p>
            <a:r>
              <a:rPr lang="en-US" dirty="0" smtClean="0"/>
              <a:t>Task priorities </a:t>
            </a:r>
            <a:endParaRPr lang="en-US" dirty="0"/>
          </a:p>
          <a:p>
            <a:r>
              <a:rPr lang="en-US" dirty="0" smtClean="0"/>
              <a:t>Improved support for C++ reference types</a:t>
            </a:r>
          </a:p>
          <a:p>
            <a:r>
              <a:rPr lang="en-US" dirty="0"/>
              <a:t>Compiler support: </a:t>
            </a:r>
            <a:r>
              <a:rPr lang="en-US" dirty="0">
                <a:hlinkClick r:id="rId2"/>
              </a:rPr>
              <a:t>http://www.openmp.org/resources/openmp-compilers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354" y="-294927"/>
            <a:ext cx="11582400" cy="1251063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has many </a:t>
            </a:r>
            <a:r>
              <a:rPr lang="en-US" dirty="0"/>
              <a:t>other </a:t>
            </a:r>
            <a:r>
              <a:rPr lang="en-US" dirty="0" smtClean="0"/>
              <a:t>refinements to </a:t>
            </a:r>
            <a:r>
              <a:rPr lang="en-US" dirty="0"/>
              <a:t>recent </a:t>
            </a:r>
            <a:r>
              <a:rPr lang="en-US" dirty="0" smtClean="0"/>
              <a:t>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85" y="777226"/>
            <a:ext cx="11900516" cy="5940247"/>
          </a:xfrm>
        </p:spPr>
        <p:txBody>
          <a:bodyPr>
            <a:normAutofit/>
          </a:bodyPr>
          <a:lstStyle/>
          <a:p>
            <a:r>
              <a:rPr lang="en-US" dirty="0" smtClean="0"/>
              <a:t>Major </a:t>
            </a:r>
            <a:r>
              <a:rPr lang="en-US" dirty="0"/>
              <a:t>new feature is performance tool support (TR2+</a:t>
            </a:r>
            <a:r>
              <a:rPr lang="en-US" dirty="0" smtClean="0"/>
              <a:t>)</a:t>
            </a:r>
          </a:p>
          <a:p>
            <a:r>
              <a:rPr lang="en-US" dirty="0"/>
              <a:t>Some significant extensions to existing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dirty="0"/>
              <a:t>Support for task reductions, including </a:t>
            </a:r>
            <a:r>
              <a:rPr lang="en-US" dirty="0" smtClean="0"/>
              <a:t>on </a:t>
            </a:r>
            <a:r>
              <a:rPr lang="en-US" dirty="0" err="1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</a:p>
          <a:p>
            <a:pPr lvl="1"/>
            <a:r>
              <a:rPr lang="en-US" dirty="0"/>
              <a:t>Implicit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directives and other verbosity reducing changes</a:t>
            </a:r>
          </a:p>
          <a:p>
            <a:r>
              <a:rPr lang="en-US" dirty="0"/>
              <a:t>Many clarifications and minor enhancements, including:</a:t>
            </a:r>
          </a:p>
          <a:p>
            <a:pPr lvl="1"/>
            <a:r>
              <a:rPr lang="en-US" dirty="0"/>
              <a:t>Use of any C/C++ </a:t>
            </a:r>
            <a:r>
              <a:rPr lang="en-US" i="1" dirty="0" err="1"/>
              <a:t>lvalue</a:t>
            </a:r>
            <a:r>
              <a:rPr lang="en-US" dirty="0"/>
              <a:t> in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clauses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 to </a:t>
            </a:r>
            <a:r>
              <a:rPr lang="en-US" dirty="0" err="1">
                <a:latin typeface="Courier New"/>
                <a:cs typeface="Courier New"/>
              </a:rPr>
              <a:t>taskwait</a:t>
            </a:r>
            <a:r>
              <a:rPr lang="en-US" dirty="0" smtClean="0"/>
              <a:t> </a:t>
            </a:r>
            <a:r>
              <a:rPr lang="en-US" dirty="0"/>
              <a:t>construct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conditional</a:t>
            </a:r>
            <a:r>
              <a:rPr lang="en-US" dirty="0" smtClean="0"/>
              <a:t> </a:t>
            </a:r>
            <a:r>
              <a:rPr lang="en-US" dirty="0"/>
              <a:t>modifier to </a:t>
            </a:r>
            <a:r>
              <a:rPr lang="en-US" dirty="0" err="1">
                <a:latin typeface="Courier New"/>
                <a:cs typeface="Courier New"/>
              </a:rPr>
              <a:t>lastprivate</a:t>
            </a:r>
            <a:r>
              <a:rPr lang="en-US" dirty="0" smtClean="0"/>
              <a:t> clause</a:t>
            </a:r>
          </a:p>
          <a:p>
            <a:pPr lvl="1"/>
            <a:r>
              <a:rPr lang="en-US" dirty="0"/>
              <a:t>Permits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on C++ classes with virtual members</a:t>
            </a:r>
          </a:p>
          <a:p>
            <a:pPr lvl="1"/>
            <a:r>
              <a:rPr lang="en-US" dirty="0"/>
              <a:t>Clarification of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C++ </a:t>
            </a:r>
            <a:r>
              <a:rPr lang="en-US" dirty="0" smtClean="0"/>
              <a:t>initializations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861" y="-171437"/>
            <a:ext cx="10972800" cy="92074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Preview -- TR4 </a:t>
            </a:r>
            <a:r>
              <a:rPr lang="en-US" dirty="0"/>
              <a:t>released November 2016</a:t>
            </a:r>
          </a:p>
        </p:txBody>
      </p:sp>
    </p:spTree>
    <p:extLst>
      <p:ext uri="{BB962C8B-B14F-4D97-AF65-F5344CB8AC3E}">
        <p14:creationId xmlns:p14="http://schemas.microsoft.com/office/powerpoint/2010/main" val="94365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859" y="1166487"/>
            <a:ext cx="12011557" cy="5537752"/>
          </a:xfrm>
        </p:spPr>
        <p:txBody>
          <a:bodyPr>
            <a:normAutofit/>
          </a:bodyPr>
          <a:lstStyle/>
          <a:p>
            <a:r>
              <a:rPr lang="en-US" dirty="0" smtClean="0"/>
              <a:t>Main Topics </a:t>
            </a:r>
            <a:r>
              <a:rPr lang="en-US" dirty="0"/>
              <a:t>for 5.0 </a:t>
            </a:r>
            <a:endParaRPr lang="en-US" dirty="0" smtClean="0"/>
          </a:p>
          <a:p>
            <a:pPr lvl="1"/>
            <a:r>
              <a:rPr lang="en-US" dirty="0" smtClean="0"/>
              <a:t>Memory </a:t>
            </a:r>
            <a:r>
              <a:rPr lang="en-US" dirty="0"/>
              <a:t>locality, affinity and working with complex memory hierarchies</a:t>
            </a:r>
          </a:p>
          <a:p>
            <a:pPr lvl="1"/>
            <a:r>
              <a:rPr lang="en-US" dirty="0"/>
              <a:t>Updates to support latest C/C++ standards, completion of Fortran 2003</a:t>
            </a:r>
          </a:p>
          <a:p>
            <a:pPr lvl="1"/>
            <a:r>
              <a:rPr lang="en-US" dirty="0"/>
              <a:t>Continued improvements to device support and tasking, including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Deep copy for mapped variables; Improved support for multiple devices</a:t>
            </a:r>
          </a:p>
          <a:p>
            <a:pPr lvl="2"/>
            <a:r>
              <a:rPr lang="en-US" dirty="0"/>
              <a:t>Unshackled threads, major extensions for task </a:t>
            </a:r>
            <a:r>
              <a:rPr lang="en-US" dirty="0" smtClean="0"/>
              <a:t>dependences</a:t>
            </a:r>
          </a:p>
          <a:p>
            <a:pPr lvl="1"/>
            <a:r>
              <a:rPr lang="en-US" dirty="0"/>
              <a:t>Interoperability and </a:t>
            </a:r>
            <a:r>
              <a:rPr lang="en-US" dirty="0" err="1"/>
              <a:t>composability</a:t>
            </a:r>
            <a:endParaRPr lang="en-US" dirty="0"/>
          </a:p>
          <a:p>
            <a:pPr lvl="1"/>
            <a:r>
              <a:rPr lang="en-US" dirty="0"/>
              <a:t>Debugging tools </a:t>
            </a:r>
            <a:r>
              <a:rPr lang="en-US" dirty="0" smtClean="0"/>
              <a:t>support</a:t>
            </a:r>
          </a:p>
          <a:p>
            <a:r>
              <a:rPr lang="en-US" dirty="0" err="1"/>
              <a:t>OpenMP</a:t>
            </a:r>
            <a:r>
              <a:rPr lang="en-US" dirty="0"/>
              <a:t> 5.0 is scheduled to be released by SC18</a:t>
            </a:r>
          </a:p>
          <a:p>
            <a:pPr lvl="1"/>
            <a:r>
              <a:rPr lang="en-US" dirty="0"/>
              <a:t>TR6 (TBD – SC’17) will document most additions for 5.0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968" y="0"/>
            <a:ext cx="10972800" cy="87843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will significantly extend TR4 &amp; TR5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6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features for managing memory on systems with heterogeneous memories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 Concepts:</a:t>
            </a:r>
          </a:p>
          <a:p>
            <a:pPr lvl="1"/>
            <a:r>
              <a:rPr lang="en-US" dirty="0" smtClean="0"/>
              <a:t>Memory Spaces --- Represents memory resources</a:t>
            </a:r>
          </a:p>
          <a:p>
            <a:pPr lvl="1"/>
            <a:r>
              <a:rPr lang="en-US" dirty="0" smtClean="0"/>
              <a:t>Memory Traits --- {Location, Distance, Bandwidth, Latency, Persistence, </a:t>
            </a:r>
            <a:r>
              <a:rPr lang="en-US" dirty="0" err="1" smtClean="0"/>
              <a:t>etc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Allocator Traits</a:t>
            </a:r>
          </a:p>
          <a:p>
            <a:pPr lvl="1"/>
            <a:r>
              <a:rPr lang="en-US" dirty="0" smtClean="0"/>
              <a:t>Allocator and Directives APIs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633" y="0"/>
            <a:ext cx="10972800" cy="1251063"/>
          </a:xfrm>
        </p:spPr>
        <p:txBody>
          <a:bodyPr/>
          <a:lstStyle/>
          <a:p>
            <a:r>
              <a:rPr lang="en-US" dirty="0" smtClean="0"/>
              <a:t>Memory Management --- TR5 </a:t>
            </a:r>
            <a:r>
              <a:rPr lang="en-US" dirty="0"/>
              <a:t>released November 2016</a:t>
            </a:r>
          </a:p>
        </p:txBody>
      </p:sp>
    </p:spTree>
    <p:extLst>
      <p:ext uri="{BB962C8B-B14F-4D97-AF65-F5344CB8AC3E}">
        <p14:creationId xmlns:p14="http://schemas.microsoft.com/office/powerpoint/2010/main" val="5798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590" y="698903"/>
            <a:ext cx="10972800" cy="543821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Connect with the SOLLVE project --- WBS# 1.3.1.15</a:t>
            </a:r>
          </a:p>
          <a:p>
            <a:pPr lvl="1"/>
            <a:r>
              <a:rPr lang="en-US" dirty="0" smtClean="0"/>
              <a:t>Complete our survey on the confluence site!</a:t>
            </a:r>
          </a:p>
          <a:p>
            <a:pPr lvl="1"/>
            <a:r>
              <a:rPr lang="en-US" dirty="0" smtClean="0"/>
              <a:t>Application engagement via shared milestones for FY17,18,19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continues to grow</a:t>
            </a:r>
          </a:p>
          <a:p>
            <a:pPr lvl="1"/>
            <a:r>
              <a:rPr lang="en-US" dirty="0"/>
              <a:t>28 members currently</a:t>
            </a:r>
          </a:p>
          <a:p>
            <a:r>
              <a:rPr lang="en-US" dirty="0"/>
              <a:t>You can contribute to our now planned annual TR or complete specification releases</a:t>
            </a:r>
          </a:p>
          <a:p>
            <a:r>
              <a:rPr lang="en-US" dirty="0"/>
              <a:t>Attend IWOMP, become a </a:t>
            </a:r>
            <a:r>
              <a:rPr lang="en-US" dirty="0" err="1"/>
              <a:t>cOMPunity</a:t>
            </a:r>
            <a:r>
              <a:rPr lang="en-US" dirty="0"/>
              <a:t> member</a:t>
            </a:r>
          </a:p>
          <a:p>
            <a:r>
              <a:rPr lang="en-US" dirty="0" smtClean="0"/>
              <a:t>Become a member in the </a:t>
            </a:r>
            <a:r>
              <a:rPr lang="en-US" dirty="0" err="1" smtClean="0"/>
              <a:t>OpenMP</a:t>
            </a:r>
            <a:r>
              <a:rPr lang="en-US" dirty="0" smtClean="0"/>
              <a:t> ARB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membership types will </a:t>
            </a:r>
            <a:r>
              <a:rPr lang="en-US" dirty="0" smtClean="0"/>
              <a:t>become </a:t>
            </a:r>
            <a:r>
              <a:rPr lang="en-US" smtClean="0"/>
              <a:t>more accessible</a:t>
            </a:r>
          </a:p>
          <a:p>
            <a:pPr lvl="1"/>
            <a:r>
              <a:rPr lang="en-US" dirty="0" smtClean="0"/>
              <a:t>Please </a:t>
            </a:r>
            <a:r>
              <a:rPr lang="en-US" dirty="0"/>
              <a:t>let us know if you would be interested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958329"/>
          </a:xfrm>
        </p:spPr>
        <p:txBody>
          <a:bodyPr>
            <a:normAutofit/>
          </a:bodyPr>
          <a:lstStyle/>
          <a:p>
            <a:r>
              <a:rPr lang="en-US" dirty="0" smtClean="0"/>
              <a:t>Help us shape the future of </a:t>
            </a:r>
            <a:r>
              <a:rPr lang="en-US" dirty="0" err="1" smtClean="0"/>
              <a:t>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671338"/>
          </a:xfrm>
        </p:spPr>
        <p:txBody>
          <a:bodyPr/>
          <a:lstStyle/>
          <a:p>
            <a:r>
              <a:rPr lang="en-US" sz="4300" dirty="0" err="1"/>
              <a:t>OpenMP</a:t>
            </a:r>
            <a:r>
              <a:rPr lang="en-US" sz="4300" dirty="0"/>
              <a:t> </a:t>
            </a:r>
            <a:r>
              <a:rPr lang="en-US" sz="4300" dirty="0" smtClean="0"/>
              <a:t>4.5 target</a:t>
            </a:r>
            <a:endParaRPr lang="en-US" sz="43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28402" y="1060585"/>
            <a:ext cx="7245599" cy="369888"/>
          </a:xfrm>
          <a:prstGeom prst="rect">
            <a:avLst/>
          </a:prstGeom>
        </p:spPr>
        <p:txBody>
          <a:bodyPr lIns="121917" tIns="60958" rIns="121917" bIns="60958"/>
          <a:lstStyle/>
          <a:p>
            <a:pPr marL="0" indent="6351"/>
            <a:r>
              <a:rPr lang="en-US" dirty="0" smtClean="0">
                <a:cs typeface="Lucida Handwriting"/>
              </a:rPr>
              <a:t>Wednesday, June 28</a:t>
            </a:r>
            <a:r>
              <a:rPr lang="en-US" baseline="30000" dirty="0" smtClean="0">
                <a:cs typeface="Lucida Handwriting"/>
              </a:rPr>
              <a:t>th</a:t>
            </a:r>
            <a:r>
              <a:rPr lang="en-US" dirty="0" smtClean="0">
                <a:cs typeface="Lucida Handwriting"/>
              </a:rPr>
              <a:t> , 2017</a:t>
            </a:r>
            <a:endParaRPr lang="en-US" dirty="0">
              <a:cs typeface="Lucida Handwriti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88267" y="2429350"/>
            <a:ext cx="6873225" cy="1155119"/>
          </a:xfrm>
          <a:prstGeom prst="rect">
            <a:avLst/>
          </a:prstGeom>
        </p:spPr>
        <p:txBody>
          <a:bodyPr vert="horz" lIns="121917" tIns="60958" rIns="60958" b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Presenters: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Tom </a:t>
            </a:r>
            <a:r>
              <a:rPr lang="en-US" sz="2700" dirty="0" err="1" smtClean="0">
                <a:latin typeface="Arial"/>
                <a:ea typeface="+mj-ea"/>
                <a:cs typeface="Arial"/>
              </a:rPr>
              <a:t>Scogland</a:t>
            </a:r>
            <a:endParaRPr lang="en-US" sz="2700" dirty="0" smtClean="0">
              <a:latin typeface="Arial"/>
              <a:ea typeface="+mj-ea"/>
              <a:cs typeface="Arial"/>
            </a:endParaRPr>
          </a:p>
          <a:p>
            <a:pPr algn="r" defTabSz="1219170">
              <a:defRPr/>
            </a:pPr>
            <a:r>
              <a:rPr lang="en-US" sz="2700" dirty="0">
                <a:latin typeface="Arial"/>
                <a:cs typeface="Arial"/>
              </a:rPr>
              <a:t>Oscar </a:t>
            </a:r>
            <a:r>
              <a:rPr lang="en-US" sz="2700" dirty="0" smtClean="0">
                <a:latin typeface="Arial"/>
                <a:cs typeface="Arial"/>
              </a:rPr>
              <a:t>Hernandez</a:t>
            </a:r>
            <a:endParaRPr lang="en-US" sz="2700" dirty="0">
              <a:latin typeface="Arial"/>
              <a:cs typeface="Arial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907948" y="2075539"/>
            <a:ext cx="11523901" cy="397500"/>
          </a:xfrm>
          <a:prstGeom prst="rect">
            <a:avLst/>
          </a:prstGeom>
        </p:spPr>
        <p:txBody>
          <a:bodyPr vert="horz" lIns="73150" tIns="121917" rIns="121917" bIns="60958" rtlCol="0">
            <a:noAutofit/>
          </a:bodyPr>
          <a:lstStyle/>
          <a:p>
            <a:pPr lvl="0">
              <a:lnSpc>
                <a:spcPct val="80000"/>
              </a:lnSpc>
            </a:pPr>
            <a:endParaRPr lang="en-US" sz="2700" dirty="0">
              <a:latin typeface="Arial"/>
              <a:cs typeface="Lucida Handwriting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53000"/>
            <a:ext cx="4406450" cy="787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Credits for some of the material</a:t>
            </a:r>
          </a:p>
          <a:p>
            <a:pPr>
              <a:lnSpc>
                <a:spcPct val="90000"/>
              </a:lnSpc>
            </a:pP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sz="1000" b="1" dirty="0" smtClean="0"/>
              <a:t>IWOMP 2016 tutorial – James Beyer, </a:t>
            </a:r>
            <a:r>
              <a:rPr lang="en-US" sz="1000" b="1" dirty="0" err="1" smtClean="0"/>
              <a:t>Bronis</a:t>
            </a:r>
            <a:r>
              <a:rPr lang="en-US" sz="1000" b="1" dirty="0" smtClean="0"/>
              <a:t> de </a:t>
            </a:r>
            <a:r>
              <a:rPr lang="en-US" sz="1000" b="1" dirty="0" err="1" smtClean="0"/>
              <a:t>Supinski</a:t>
            </a: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sz="1000" b="1" dirty="0" err="1" smtClean="0"/>
              <a:t>OpenMP</a:t>
            </a:r>
            <a:r>
              <a:rPr lang="en-US" sz="1000" b="1" dirty="0" smtClean="0"/>
              <a:t> 4.5 Relevant Accelerator Features – </a:t>
            </a:r>
            <a:r>
              <a:rPr lang="en-US" sz="1000" b="1" dirty="0" err="1" smtClean="0"/>
              <a:t>Alexandre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Eichenberger</a:t>
            </a: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sz="1000" b="1" dirty="0" err="1" smtClean="0"/>
              <a:t>OpenMP</a:t>
            </a:r>
            <a:r>
              <a:rPr lang="en-US" sz="1000" b="1" dirty="0" smtClean="0"/>
              <a:t> 4.5 Seminar – Tom </a:t>
            </a:r>
            <a:r>
              <a:rPr lang="en-US" sz="1000" b="1" dirty="0" err="1" smtClean="0"/>
              <a:t>Scogland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377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4.0/4.5 – Accelerator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08" y="1092203"/>
            <a:ext cx="11391392" cy="419541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4.0/4.5 supports heterogeneous systems (accelerators/devices)</a:t>
            </a:r>
          </a:p>
          <a:p>
            <a:r>
              <a:rPr lang="en-US" dirty="0" smtClean="0"/>
              <a:t>Accelerator model</a:t>
            </a:r>
          </a:p>
          <a:p>
            <a:pPr lvl="1"/>
            <a:r>
              <a:rPr lang="en-US" dirty="0" smtClean="0"/>
              <a:t>One host device and</a:t>
            </a:r>
          </a:p>
          <a:p>
            <a:pPr lvl="1"/>
            <a:r>
              <a:rPr lang="en-US" dirty="0" smtClean="0"/>
              <a:t>One or more target devices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3759200"/>
            <a:ext cx="2233976" cy="185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9" y="3696400"/>
            <a:ext cx="2536345" cy="170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2520" y="5613400"/>
            <a:ext cx="95403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GPU(s)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5735" y="5575300"/>
            <a:ext cx="314840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Xeon Phi(s) – 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(Accelerator and self-hosted)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0" y="2273300"/>
            <a:ext cx="2233976" cy="185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3454400"/>
            <a:ext cx="2984500" cy="172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0887" y="5600700"/>
            <a:ext cx="1826304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Host Device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(CPU Multicore)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280400" y="1993900"/>
            <a:ext cx="50800" cy="3416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100" y="2044700"/>
            <a:ext cx="12700" cy="3187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2628" y="2032000"/>
            <a:ext cx="250741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Single device attached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3051" y="1828800"/>
            <a:ext cx="2776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Multiple devices attached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784600" y="3098800"/>
            <a:ext cx="1752600" cy="977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With attached accelerator(s)</a:t>
            </a:r>
          </a:p>
        </p:txBody>
      </p:sp>
    </p:spTree>
    <p:extLst>
      <p:ext uri="{BB962C8B-B14F-4D97-AF65-F5344CB8AC3E}">
        <p14:creationId xmlns:p14="http://schemas.microsoft.com/office/powerpoint/2010/main" val="180401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20267" y="4869236"/>
            <a:ext cx="17351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CORAL System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31" name="Freeform 26"/>
          <p:cNvSpPr>
            <a:spLocks/>
          </p:cNvSpPr>
          <p:nvPr/>
        </p:nvSpPr>
        <p:spPr bwMode="auto">
          <a:xfrm>
            <a:off x="-68668" y="2328293"/>
            <a:ext cx="11667067" cy="3381375"/>
          </a:xfrm>
          <a:custGeom>
            <a:avLst/>
            <a:gdLst>
              <a:gd name="T0" fmla="*/ 2147483647 w 5560"/>
              <a:gd name="T1" fmla="*/ 2147483647 h 2298"/>
              <a:gd name="T2" fmla="*/ 2147483647 w 5560"/>
              <a:gd name="T3" fmla="*/ 2147483647 h 2298"/>
              <a:gd name="T4" fmla="*/ 2147483647 w 5560"/>
              <a:gd name="T5" fmla="*/ 2147483647 h 2298"/>
              <a:gd name="T6" fmla="*/ 2147483647 w 5560"/>
              <a:gd name="T7" fmla="*/ 0 h 2298"/>
              <a:gd name="T8" fmla="*/ 2147483647 w 5560"/>
              <a:gd name="T9" fmla="*/ 2147483647 h 2298"/>
              <a:gd name="T10" fmla="*/ 2147483647 w 5560"/>
              <a:gd name="T11" fmla="*/ 2147483647 h 2298"/>
              <a:gd name="T12" fmla="*/ 0 w 5560"/>
              <a:gd name="T13" fmla="*/ 2147483647 h 2298"/>
              <a:gd name="T14" fmla="*/ 2147483647 w 5560"/>
              <a:gd name="T15" fmla="*/ 2147483647 h 2298"/>
              <a:gd name="T16" fmla="*/ 2147483647 w 5560"/>
              <a:gd name="T17" fmla="*/ 2147483647 h 2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60"/>
              <a:gd name="T28" fmla="*/ 0 h 2298"/>
              <a:gd name="T29" fmla="*/ 5560 w 5560"/>
              <a:gd name="T30" fmla="*/ 2298 h 2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60" h="2298">
                <a:moveTo>
                  <a:pt x="40" y="1130"/>
                </a:moveTo>
                <a:cubicBezTo>
                  <a:pt x="1136" y="1346"/>
                  <a:pt x="3808" y="994"/>
                  <a:pt x="4937" y="196"/>
                </a:cubicBezTo>
                <a:lnTo>
                  <a:pt x="4744" y="138"/>
                </a:lnTo>
                <a:lnTo>
                  <a:pt x="5350" y="0"/>
                </a:lnTo>
                <a:lnTo>
                  <a:pt x="5560" y="442"/>
                </a:lnTo>
                <a:lnTo>
                  <a:pt x="5253" y="328"/>
                </a:lnTo>
                <a:cubicBezTo>
                  <a:pt x="3784" y="1826"/>
                  <a:pt x="881" y="2170"/>
                  <a:pt x="0" y="2298"/>
                </a:cubicBezTo>
                <a:lnTo>
                  <a:pt x="256" y="1578"/>
                </a:lnTo>
                <a:lnTo>
                  <a:pt x="40" y="1130"/>
                </a:lnTo>
                <a:close/>
              </a:path>
            </a:pathLst>
          </a:custGeom>
          <a:gradFill rotWithShape="1">
            <a:gsLst>
              <a:gs pos="0">
                <a:srgbClr val="F0F5F7"/>
              </a:gs>
              <a:gs pos="100000">
                <a:srgbClr val="C9DCE1">
                  <a:alpha val="49001"/>
                </a:srgbClr>
              </a:gs>
            </a:gsLst>
            <a:lin ang="0" scaled="1"/>
          </a:gradFill>
          <a:ln w="9525">
            <a:solidFill>
              <a:srgbClr val="EAEEE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Jaguar drawing - lowr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68668" y="3532737"/>
            <a:ext cx="3416299" cy="1257671"/>
          </a:xfrm>
          <a:prstGeom prst="rect">
            <a:avLst/>
          </a:prstGeom>
        </p:spPr>
      </p:pic>
      <p:pic>
        <p:nvPicPr>
          <p:cNvPr id="1026" name="Picture 2" descr="\\ORNLData.ornl.gov\Home\Pictures\Image Library One\Computers\Titan\Titan Cutou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5" y="3363664"/>
            <a:ext cx="3476908" cy="8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>
          <a:xfrm>
            <a:off x="268662" y="142816"/>
            <a:ext cx="11754005" cy="442429"/>
          </a:xfrm>
        </p:spPr>
        <p:txBody>
          <a:bodyPr/>
          <a:lstStyle/>
          <a:p>
            <a:pPr eaLnBrk="1" hangingPunct="1"/>
            <a:r>
              <a:rPr lang="en-US" sz="2600" dirty="0" smtClean="0"/>
              <a:t> Roadmap to </a:t>
            </a:r>
            <a:r>
              <a:rPr lang="en-US" sz="2600" dirty="0" err="1" smtClean="0"/>
              <a:t>Exascale</a:t>
            </a:r>
            <a:r>
              <a:rPr lang="en-US" sz="2600" dirty="0" smtClean="0"/>
              <a:t> (ORNL)</a:t>
            </a:r>
          </a:p>
        </p:txBody>
      </p:sp>
      <p:graphicFrame>
        <p:nvGraphicFramePr>
          <p:cNvPr id="823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3159"/>
              </p:ext>
            </p:extLst>
          </p:nvPr>
        </p:nvGraphicFramePr>
        <p:xfrm>
          <a:off x="406400" y="908796"/>
          <a:ext cx="11785600" cy="1219200"/>
        </p:xfrm>
        <a:graphic>
          <a:graphicData uri="http://schemas.openxmlformats.org/drawingml/2006/table">
            <a:tbl>
              <a:tblPr/>
              <a:tblGrid>
                <a:gridCol w="5809463"/>
                <a:gridCol w="5976137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Since clock-rate scaling ended in 2003, HPC performance has been achieved through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increased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.  Jaguar scaled to 300,000 CPU cores.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Titan and beyond deliver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hierarchical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 with very powerful nodes.  MPI plus thread level parallelism through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OpenMP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or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OpenACC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plus vectors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36" name="Rectangle 31"/>
          <p:cNvSpPr>
            <a:spLocks noChangeArrowheads="1"/>
          </p:cNvSpPr>
          <p:nvPr/>
        </p:nvSpPr>
        <p:spPr bwMode="auto">
          <a:xfrm>
            <a:off x="1098955" y="4724399"/>
            <a:ext cx="1981976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Jaguar: 2.3 </a:t>
            </a:r>
            <a:r>
              <a:rPr lang="en-US" sz="1600" b="1" dirty="0">
                <a:latin typeface="Arial Narrow" pitchFamily="34" charset="0"/>
              </a:rPr>
              <a:t>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Multi-core 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7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7" name="Rectangle 32"/>
          <p:cNvSpPr>
            <a:spLocks noChangeArrowheads="1"/>
          </p:cNvSpPr>
          <p:nvPr/>
        </p:nvSpPr>
        <p:spPr bwMode="auto">
          <a:xfrm>
            <a:off x="3813300" y="4419599"/>
            <a:ext cx="21148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Titan: 27 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9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8" name="Text Box 35"/>
          <p:cNvSpPr txBox="1">
            <a:spLocks noChangeArrowheads="1"/>
          </p:cNvSpPr>
          <p:nvPr/>
        </p:nvSpPr>
        <p:spPr bwMode="auto">
          <a:xfrm>
            <a:off x="32974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2010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39" name="Text Box 36"/>
          <p:cNvSpPr txBox="1">
            <a:spLocks noChangeArrowheads="1"/>
          </p:cNvSpPr>
          <p:nvPr/>
        </p:nvSpPr>
        <p:spPr bwMode="auto">
          <a:xfrm>
            <a:off x="2885625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0" name="Text Box 37"/>
          <p:cNvSpPr txBox="1">
            <a:spLocks noChangeArrowheads="1"/>
          </p:cNvSpPr>
          <p:nvPr/>
        </p:nvSpPr>
        <p:spPr bwMode="auto">
          <a:xfrm>
            <a:off x="588705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2017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1" name="Text Box 38"/>
          <p:cNvSpPr txBox="1">
            <a:spLocks noChangeArrowheads="1"/>
          </p:cNvSpPr>
          <p:nvPr/>
        </p:nvSpPr>
        <p:spPr bwMode="auto">
          <a:xfrm>
            <a:off x="861383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2022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6" name="Rectangle 32"/>
          <p:cNvSpPr>
            <a:spLocks noChangeArrowheads="1"/>
          </p:cNvSpPr>
          <p:nvPr/>
        </p:nvSpPr>
        <p:spPr bwMode="auto">
          <a:xfrm>
            <a:off x="9481731" y="3863977"/>
            <a:ext cx="26416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OLCF5: 5-10x Summit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rial Narrow" pitchFamily="34" charset="0"/>
              </a:rPr>
              <a:t>~</a:t>
            </a:r>
            <a:r>
              <a:rPr lang="en-US" sz="1600" b="1" dirty="0" smtClean="0">
                <a:latin typeface="Arial Narrow" pitchFamily="34" charset="0"/>
              </a:rPr>
              <a:t>20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6717366" y="4114799"/>
            <a:ext cx="2561167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Summit:  5-10x Titan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10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 flipV="1">
            <a:off x="3385731" y="3506218"/>
            <a:ext cx="0" cy="196373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 flipV="1">
            <a:off x="494364" y="3853880"/>
            <a:ext cx="0" cy="16160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3" name="Picture 39" descr="cascad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731" y="2438402"/>
            <a:ext cx="2710269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8107" y="2971799"/>
            <a:ext cx="3960024" cy="1081108"/>
          </a:xfrm>
          <a:prstGeom prst="rect">
            <a:avLst/>
          </a:prstGeom>
        </p:spPr>
      </p:pic>
      <p:sp>
        <p:nvSpPr>
          <p:cNvPr id="535581" name="Line 29"/>
          <p:cNvSpPr>
            <a:spLocks noChangeShapeType="1"/>
          </p:cNvSpPr>
          <p:nvPr/>
        </p:nvSpPr>
        <p:spPr bwMode="auto">
          <a:xfrm flipV="1">
            <a:off x="6433731" y="3142680"/>
            <a:ext cx="0" cy="23272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 flipV="1">
            <a:off x="9380131" y="2725168"/>
            <a:ext cx="0" cy="274478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Target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Device:</a:t>
            </a:r>
          </a:p>
          <a:p>
            <a:pPr lvl="1"/>
            <a:r>
              <a:rPr lang="en-US" dirty="0" smtClean="0"/>
              <a:t>An implementation-defined (logical) execution unit (or accelerator)</a:t>
            </a:r>
          </a:p>
          <a:p>
            <a:r>
              <a:rPr lang="en-US" dirty="0" smtClean="0"/>
              <a:t>Device data environment</a:t>
            </a:r>
          </a:p>
          <a:p>
            <a:pPr lvl="1"/>
            <a:r>
              <a:rPr lang="en-US" dirty="0" smtClean="0"/>
              <a:t>Storage associated with the device</a:t>
            </a:r>
            <a:endParaRPr lang="en-US" dirty="0"/>
          </a:p>
          <a:p>
            <a:r>
              <a:rPr lang="en-US" dirty="0" smtClean="0"/>
              <a:t>The execution model is host-centric (or initial device)</a:t>
            </a:r>
          </a:p>
          <a:p>
            <a:pPr lvl="1"/>
            <a:r>
              <a:rPr lang="en-US" dirty="0" smtClean="0"/>
              <a:t>Host creates/destroys data environment on device(s)</a:t>
            </a:r>
          </a:p>
          <a:p>
            <a:pPr lvl="1"/>
            <a:r>
              <a:rPr lang="en-US" dirty="0" smtClean="0"/>
              <a:t>Host maps data to the device(s) data environment</a:t>
            </a:r>
          </a:p>
          <a:p>
            <a:pPr lvl="1"/>
            <a:r>
              <a:rPr lang="en-US" dirty="0" smtClean="0"/>
              <a:t>Host offloads </a:t>
            </a:r>
            <a:r>
              <a:rPr lang="en-US" dirty="0" err="1" smtClean="0"/>
              <a:t>OpenMP</a:t>
            </a:r>
            <a:r>
              <a:rPr lang="en-US" dirty="0" smtClean="0"/>
              <a:t> target regions to target device(s)</a:t>
            </a:r>
          </a:p>
          <a:p>
            <a:pPr lvl="1"/>
            <a:r>
              <a:rPr lang="en-US" dirty="0" smtClean="0"/>
              <a:t>Host updates the data between the host and device(s) </a:t>
            </a:r>
          </a:p>
        </p:txBody>
      </p:sp>
    </p:spTree>
    <p:extLst>
      <p:ext uri="{BB962C8B-B14F-4D97-AF65-F5344CB8AC3E}">
        <p14:creationId xmlns:p14="http://schemas.microsoft.com/office/powerpoint/2010/main" val="177731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4.5 Device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" y="914403"/>
            <a:ext cx="11391392" cy="4195415"/>
          </a:xfrm>
        </p:spPr>
        <p:txBody>
          <a:bodyPr/>
          <a:lstStyle/>
          <a:p>
            <a:r>
              <a:rPr lang="en-US" dirty="0" smtClean="0"/>
              <a:t>Execute code on a target device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target </a:t>
            </a:r>
            <a:r>
              <a:rPr lang="en-US" i="1" dirty="0" smtClean="0"/>
              <a:t>[clause[[,] clause],…]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smtClean="0"/>
              <a:t>structured-block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declare target </a:t>
            </a:r>
          </a:p>
          <a:p>
            <a:pPr marL="346066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[function-definitions-or-declarations]</a:t>
            </a:r>
          </a:p>
          <a:p>
            <a:r>
              <a:rPr lang="en-US" dirty="0" smtClean="0"/>
              <a:t>Manage the device data environment</a:t>
            </a:r>
          </a:p>
          <a:p>
            <a:pPr lvl="1"/>
            <a:r>
              <a:rPr lang="en-US" b="1" dirty="0" smtClean="0"/>
              <a:t>map</a:t>
            </a:r>
            <a:r>
              <a:rPr lang="en-US" dirty="0" smtClean="0"/>
              <a:t> ([map-type:] list)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map-type := </a:t>
            </a:r>
            <a:r>
              <a:rPr lang="en-US" i="1" dirty="0" err="1" smtClean="0"/>
              <a:t>alloc</a:t>
            </a:r>
            <a:r>
              <a:rPr lang="en-US" i="1" dirty="0" smtClean="0"/>
              <a:t> | </a:t>
            </a:r>
            <a:r>
              <a:rPr lang="en-US" i="1" dirty="0" err="1" smtClean="0"/>
              <a:t>tofrom</a:t>
            </a:r>
            <a:r>
              <a:rPr lang="en-US" i="1" dirty="0" smtClean="0"/>
              <a:t> | to | from | release | delete</a:t>
            </a:r>
          </a:p>
          <a:p>
            <a:pPr lvl="1"/>
            <a:r>
              <a:rPr lang="en-US" b="1" dirty="0" err="1" smtClean="0"/>
              <a:t>omp</a:t>
            </a:r>
            <a:r>
              <a:rPr lang="en-US" b="1" dirty="0" smtClean="0"/>
              <a:t> target data </a:t>
            </a:r>
            <a:r>
              <a:rPr lang="en-US" dirty="0" smtClean="0"/>
              <a:t>[clause[[,] clause], …]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structured-block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target enter/exit data </a:t>
            </a:r>
            <a:r>
              <a:rPr lang="en-US" dirty="0"/>
              <a:t>[clause[[,] clause], …</a:t>
            </a:r>
            <a:r>
              <a:rPr lang="en-US" dirty="0" smtClean="0"/>
              <a:t>] 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target update </a:t>
            </a:r>
            <a:r>
              <a:rPr lang="en-US" dirty="0" smtClean="0"/>
              <a:t>[clause[[,] clause],…]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declare target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[variable-definitions-or-declarations]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56908" y="838203"/>
            <a:ext cx="113913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Parallelism &amp; </a:t>
            </a:r>
            <a:r>
              <a:rPr lang="en-US" dirty="0" err="1" smtClean="0"/>
              <a:t>Workshare</a:t>
            </a:r>
            <a:r>
              <a:rPr lang="en-US" dirty="0" smtClean="0"/>
              <a:t> for devices</a:t>
            </a:r>
          </a:p>
          <a:p>
            <a:pPr lvl="1"/>
            <a:r>
              <a:rPr lang="en-US" b="1" dirty="0" err="1" smtClean="0"/>
              <a:t>omp</a:t>
            </a:r>
            <a:r>
              <a:rPr lang="en-US" b="1" dirty="0" smtClean="0"/>
              <a:t> teams </a:t>
            </a:r>
            <a:r>
              <a:rPr lang="en-US" i="1" dirty="0" smtClean="0"/>
              <a:t>[clause[[,] clause],…]</a:t>
            </a:r>
          </a:p>
          <a:p>
            <a:pPr marL="346066" lvl="1" indent="0">
              <a:buFont typeface="Arial" charset="0"/>
              <a:buNone/>
            </a:pPr>
            <a:r>
              <a:rPr lang="en-US" dirty="0" smtClean="0"/>
              <a:t>        </a:t>
            </a:r>
            <a:r>
              <a:rPr lang="en-US" i="1" dirty="0" smtClean="0"/>
              <a:t>structured-block</a:t>
            </a:r>
          </a:p>
          <a:p>
            <a:pPr lvl="1"/>
            <a:r>
              <a:rPr lang="en-US" b="1" dirty="0" err="1" smtClean="0"/>
              <a:t>omp</a:t>
            </a:r>
            <a:r>
              <a:rPr lang="en-US" b="1" dirty="0" smtClean="0"/>
              <a:t> distribute </a:t>
            </a:r>
            <a:r>
              <a:rPr lang="en-US" i="1" dirty="0"/>
              <a:t>[clause[[,] clause],…</a:t>
            </a:r>
            <a:r>
              <a:rPr lang="en-US" i="1" dirty="0" smtClean="0"/>
              <a:t>]</a:t>
            </a:r>
            <a:endParaRPr lang="en-US" b="1" dirty="0" smtClean="0"/>
          </a:p>
          <a:p>
            <a:pPr marL="346066" lvl="1" indent="0">
              <a:buFont typeface="Arial" charset="0"/>
              <a:buNone/>
            </a:pPr>
            <a:r>
              <a:rPr lang="en-US" dirty="0"/>
              <a:t> </a:t>
            </a:r>
            <a:r>
              <a:rPr lang="en-US" dirty="0" smtClean="0"/>
              <a:t>      for-loops</a:t>
            </a:r>
          </a:p>
          <a:p>
            <a:r>
              <a:rPr lang="en-US" dirty="0" smtClean="0"/>
              <a:t>Device Runtime Support</a:t>
            </a:r>
          </a:p>
          <a:p>
            <a:pPr lvl="1"/>
            <a:r>
              <a:rPr lang="en-US" sz="1200" dirty="0" smtClean="0"/>
              <a:t>void </a:t>
            </a:r>
            <a:r>
              <a:rPr lang="en-US" sz="1200" b="1" dirty="0" err="1" smtClean="0"/>
              <a:t>omp_set_default_device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dev_num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omp_get_default_device</a:t>
            </a:r>
            <a:r>
              <a:rPr lang="en-US" sz="1200" dirty="0" smtClean="0"/>
              <a:t>(void)</a:t>
            </a:r>
          </a:p>
          <a:p>
            <a:pPr lvl="1"/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omp_get</a:t>
            </a:r>
            <a:r>
              <a:rPr lang="en-US" sz="1200" b="1" dirty="0" smtClean="0"/>
              <a:t> _</a:t>
            </a:r>
            <a:r>
              <a:rPr lang="en-US" sz="1200" b="1" dirty="0" err="1" smtClean="0"/>
              <a:t>num_devices</a:t>
            </a:r>
            <a:r>
              <a:rPr lang="en-US" sz="1200" dirty="0" smtClean="0"/>
              <a:t>(void)</a:t>
            </a:r>
          </a:p>
          <a:p>
            <a:pPr lvl="1"/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omp_get_team_num</a:t>
            </a:r>
            <a:r>
              <a:rPr lang="en-US" sz="1200" dirty="0" smtClean="0"/>
              <a:t>(void)</a:t>
            </a:r>
          </a:p>
          <a:p>
            <a:pPr lvl="1"/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omp_is_initial_device</a:t>
            </a:r>
            <a:r>
              <a:rPr lang="en-US" sz="1200" dirty="0" smtClean="0"/>
              <a:t>(void)</a:t>
            </a:r>
          </a:p>
          <a:p>
            <a:pPr lvl="1"/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dirty="0" smtClean="0">
                <a:latin typeface="Arial"/>
                <a:ea typeface="Arial"/>
                <a:cs typeface="Arial"/>
              </a:rPr>
              <a:t>Environment variables</a:t>
            </a:r>
          </a:p>
          <a:p>
            <a:pPr lvl="1"/>
            <a:r>
              <a:rPr lang="en-US" sz="1100" dirty="0" smtClean="0">
                <a:latin typeface="Arial"/>
                <a:ea typeface="Arial"/>
                <a:cs typeface="Arial"/>
              </a:rPr>
              <a:t>OMP_DEFAULT_DEVICE</a:t>
            </a:r>
          </a:p>
          <a:p>
            <a:pPr lvl="1"/>
            <a:r>
              <a:rPr lang="en-US" sz="1100" dirty="0" smtClean="0">
                <a:latin typeface="Arial"/>
                <a:ea typeface="Arial"/>
                <a:cs typeface="Arial"/>
              </a:rPr>
              <a:t>OMP_THREAD_LIMIT</a:t>
            </a:r>
            <a:endParaRPr lang="en-US" sz="1100" dirty="0">
              <a:latin typeface="Arial"/>
              <a:ea typeface="Arial"/>
              <a:cs typeface="Arial"/>
            </a:endParaRPr>
          </a:p>
          <a:p>
            <a:r>
              <a:rPr lang="en-US" dirty="0"/>
              <a:t>
</a:t>
            </a:r>
            <a:endParaRPr lang="en-US" sz="1200" dirty="0" smtClean="0"/>
          </a:p>
          <a:p>
            <a:pPr marL="346066" lvl="1" indent="0">
              <a:buFont typeface="Arial" charset="0"/>
              <a:buNone/>
            </a:pPr>
            <a:r>
              <a:rPr lang="en-US" dirty="0" smtClean="0"/>
              <a:t>    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9152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target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874" y="1193800"/>
            <a:ext cx="10812425" cy="411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!$</a:t>
            </a:r>
            <a:r>
              <a:rPr lang="en-US" sz="2000" dirty="0" err="1">
                <a:solidFill>
                  <a:srgbClr val="0000FF"/>
                </a:solidFill>
              </a:rPr>
              <a:t>omp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target </a:t>
            </a:r>
            <a:r>
              <a:rPr lang="en-US" sz="2000" dirty="0">
                <a:solidFill>
                  <a:srgbClr val="0000FF"/>
                </a:solidFill>
              </a:rPr>
              <a:t>map(</a:t>
            </a:r>
            <a:r>
              <a:rPr lang="en-US" sz="2000" dirty="0" err="1">
                <a:solidFill>
                  <a:srgbClr val="0000FF"/>
                </a:solidFill>
              </a:rPr>
              <a:t>to:u</a:t>
            </a:r>
            <a:r>
              <a:rPr lang="en-US" sz="2000" dirty="0">
                <a:solidFill>
                  <a:srgbClr val="0000FF"/>
                </a:solidFill>
              </a:rPr>
              <a:t>) map(</a:t>
            </a:r>
            <a:r>
              <a:rPr lang="en-US" sz="2000" dirty="0" err="1">
                <a:solidFill>
                  <a:srgbClr val="0000FF"/>
                </a:solidFill>
              </a:rPr>
              <a:t>from:uold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!</a:t>
            </a:r>
            <a:r>
              <a:rPr lang="en-US" sz="2000" dirty="0">
                <a:solidFill>
                  <a:srgbClr val="0000FF"/>
                </a:solidFill>
              </a:rPr>
              <a:t>$</a:t>
            </a:r>
            <a:r>
              <a:rPr lang="en-US" sz="2000" dirty="0" err="1">
                <a:solidFill>
                  <a:srgbClr val="0000FF"/>
                </a:solidFill>
              </a:rPr>
              <a:t>omp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parallel do collapse(2)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         do j=1,m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                do </a:t>
            </a:r>
            <a:r>
              <a:rPr lang="en-US" sz="2000" dirty="0" err="1"/>
              <a:t>i</a:t>
            </a:r>
            <a:r>
              <a:rPr lang="en-US" sz="2000" dirty="0"/>
              <a:t>=1,n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   </a:t>
            </a:r>
            <a:r>
              <a:rPr lang="en-US" sz="2000" dirty="0" smtClean="0"/>
              <a:t>   </a:t>
            </a:r>
            <a:r>
              <a:rPr lang="en-US" sz="2000" dirty="0" err="1" smtClean="0"/>
              <a:t>uold</a:t>
            </a:r>
            <a:r>
              <a:rPr lang="en-US" sz="2000" dirty="0"/>
              <a:t>(</a:t>
            </a:r>
            <a:r>
              <a:rPr lang="en-US" sz="2000" dirty="0" err="1"/>
              <a:t>i,j</a:t>
            </a:r>
            <a:r>
              <a:rPr lang="en-US" sz="2000" dirty="0"/>
              <a:t>) = u(</a:t>
            </a:r>
            <a:r>
              <a:rPr lang="en-US" sz="2000" dirty="0" err="1"/>
              <a:t>i,j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</a:t>
            </a:r>
            <a:r>
              <a:rPr lang="en-US" sz="2000" dirty="0" err="1"/>
              <a:t>enddo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        </a:t>
            </a:r>
            <a:r>
              <a:rPr lang="en-US" sz="2000" dirty="0" err="1" smtClean="0"/>
              <a:t>enddo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!</a:t>
            </a:r>
            <a:r>
              <a:rPr lang="en-US" sz="2000" dirty="0">
                <a:solidFill>
                  <a:srgbClr val="0000FF"/>
                </a:solidFill>
              </a:rPr>
              <a:t>$</a:t>
            </a:r>
            <a:r>
              <a:rPr lang="en-US" sz="2000" dirty="0" err="1">
                <a:solidFill>
                  <a:srgbClr val="0000FF"/>
                </a:solidFill>
              </a:rPr>
              <a:t>omp</a:t>
            </a:r>
            <a:r>
              <a:rPr lang="en-US" sz="2000" dirty="0">
                <a:solidFill>
                  <a:srgbClr val="0000FF"/>
                </a:solidFill>
              </a:rPr>
              <a:t> end </a:t>
            </a:r>
            <a:r>
              <a:rPr lang="en-US" sz="2000" dirty="0" smtClean="0">
                <a:solidFill>
                  <a:srgbClr val="0000FF"/>
                </a:solidFill>
              </a:rPr>
              <a:t>target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..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5598" y="825500"/>
            <a:ext cx="474809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An example of </a:t>
            </a:r>
            <a:r>
              <a:rPr lang="en-US" dirty="0" err="1" smtClean="0"/>
              <a:t>OpenMP</a:t>
            </a:r>
            <a:r>
              <a:rPr lang="en-US" dirty="0" smtClean="0"/>
              <a:t> 4.5  for accelerators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24600" y="584200"/>
            <a:ext cx="25400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0" y="4114800"/>
            <a:ext cx="0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77100" y="1689100"/>
            <a:ext cx="2781300" cy="19558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96200" y="2349500"/>
            <a:ext cx="1930400" cy="685800"/>
            <a:chOff x="7708900" y="2565400"/>
            <a:chExt cx="1930400" cy="9652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7089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788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6614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1567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6393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8623300" y="1651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21600" y="2349500"/>
            <a:ext cx="1905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62700" y="1574800"/>
            <a:ext cx="800100" cy="177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489700" y="3759200"/>
            <a:ext cx="711200" cy="406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09315" y="1803400"/>
            <a:ext cx="733444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/>
              <a:t>Device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09418" y="749300"/>
            <a:ext cx="4993682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nitialize device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allocates: u, </a:t>
            </a:r>
            <a:r>
              <a:rPr lang="en-US" dirty="0" err="1" smtClean="0"/>
              <a:t>uold</a:t>
            </a:r>
            <a:r>
              <a:rPr lang="en-US" dirty="0" smtClean="0"/>
              <a:t> on device data environment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copies in: u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06218" y="4064000"/>
            <a:ext cx="2402882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opies out:   </a:t>
            </a:r>
            <a:r>
              <a:rPr lang="en-US" dirty="0" err="1" smtClean="0"/>
              <a:t>uold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deallocates</a:t>
            </a:r>
            <a:r>
              <a:rPr lang="en-US" dirty="0"/>
              <a:t>: u, </a:t>
            </a:r>
            <a:r>
              <a:rPr lang="en-US" dirty="0" err="1"/>
              <a:t>uold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8359" y="241300"/>
            <a:ext cx="1082961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/>
              <a:t>host thread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0654" y="5194300"/>
            <a:ext cx="1082961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/>
              <a:t>host thread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51990" y="2578100"/>
            <a:ext cx="85169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barrier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96200" y="3048000"/>
            <a:ext cx="1905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610600" y="3048000"/>
            <a:ext cx="0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728200" y="2819400"/>
            <a:ext cx="673100" cy="215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221905" y="1714500"/>
            <a:ext cx="1737262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Execute target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code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56704" y="2108200"/>
            <a:ext cx="107006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 smtClean="0"/>
              <a:t>!</a:t>
            </a:r>
            <a:r>
              <a:rPr lang="en-US" sz="900" dirty="0"/>
              <a:t>$</a:t>
            </a:r>
            <a:r>
              <a:rPr lang="en-US" sz="900" dirty="0" err="1" smtClean="0"/>
              <a:t>omp</a:t>
            </a:r>
            <a:r>
              <a:rPr lang="en-US" sz="900" dirty="0" smtClean="0"/>
              <a:t> parallel do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91087" y="1778000"/>
            <a:ext cx="117911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i</a:t>
            </a:r>
            <a:r>
              <a:rPr lang="en-US" sz="900" dirty="0" smtClean="0"/>
              <a:t>nitial device thread</a:t>
            </a:r>
          </a:p>
        </p:txBody>
      </p:sp>
      <p:sp>
        <p:nvSpPr>
          <p:cNvPr id="63" name="Right Brace 62"/>
          <p:cNvSpPr/>
          <p:nvPr/>
        </p:nvSpPr>
        <p:spPr>
          <a:xfrm>
            <a:off x="4457700" y="1930400"/>
            <a:ext cx="508000" cy="2540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882207" y="2895600"/>
            <a:ext cx="159626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  Executed on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 the device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5344" y="4737100"/>
            <a:ext cx="507061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Use target construct to: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 smtClean="0"/>
              <a:t>Transfer control from the host to the target device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 smtClean="0"/>
              <a:t>Map variables to/from the device data environment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Host thread waits until target region completes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 smtClean="0"/>
              <a:t>Use </a:t>
            </a:r>
            <a:r>
              <a:rPr lang="en-US" sz="1600" dirty="0" err="1" smtClean="0"/>
              <a:t>nowait</a:t>
            </a:r>
            <a:r>
              <a:rPr lang="en-US" sz="1600" dirty="0" smtClean="0"/>
              <a:t> for asynchronous execution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86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Target and Data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08" y="863603"/>
            <a:ext cx="11391392" cy="4195415"/>
          </a:xfrm>
        </p:spPr>
        <p:txBody>
          <a:bodyPr/>
          <a:lstStyle/>
          <a:p>
            <a:r>
              <a:rPr lang="en-US" dirty="0" smtClean="0"/>
              <a:t>The map clauses determine how an original (initial device) variable in a data environment is mapped to a corresponding variable in a device data environment</a:t>
            </a:r>
          </a:p>
          <a:p>
            <a:pPr lvl="1"/>
            <a:r>
              <a:rPr lang="en-US" dirty="0" smtClean="0"/>
              <a:t>Mapped variable:</a:t>
            </a:r>
          </a:p>
          <a:p>
            <a:pPr lvl="2"/>
            <a:r>
              <a:rPr lang="en-US" dirty="0" smtClean="0"/>
              <a:t>An original variable in a (host) data environment has a corresponding variable in a device data environment</a:t>
            </a:r>
          </a:p>
          <a:p>
            <a:pPr lvl="1"/>
            <a:r>
              <a:rPr lang="en-US" dirty="0" smtClean="0"/>
              <a:t>Mapped type:</a:t>
            </a:r>
          </a:p>
          <a:p>
            <a:pPr lvl="2"/>
            <a:r>
              <a:rPr lang="en-US" dirty="0" smtClean="0"/>
              <a:t>A type that is amenable for mapped variables</a:t>
            </a:r>
          </a:p>
          <a:p>
            <a:pPr lvl="2"/>
            <a:r>
              <a:rPr lang="en-US" dirty="0" smtClean="0"/>
              <a:t>Bitwise copy-able plus additional restrictions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8000" y="3975100"/>
            <a:ext cx="2501900" cy="21082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Host Data Environment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4500" y="3962400"/>
            <a:ext cx="2501900" cy="21082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Device Data Environment</a:t>
            </a: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400" y="3708400"/>
            <a:ext cx="2501900" cy="21082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Device Data Environment</a:t>
            </a: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9500" y="3429000"/>
            <a:ext cx="2501900" cy="21082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Device(s) Data Environment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Device Mapped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394200" y="4356100"/>
            <a:ext cx="1054100" cy="787400"/>
          </a:xfrm>
          <a:prstGeom prst="left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7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2775841" y="4289175"/>
            <a:ext cx="1028700" cy="20574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League and teams of threads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00100"/>
            <a:ext cx="11391392" cy="2519018"/>
          </a:xfrm>
        </p:spPr>
        <p:txBody>
          <a:bodyPr/>
          <a:lstStyle/>
          <a:p>
            <a:r>
              <a:rPr lang="en-US" dirty="0" smtClean="0"/>
              <a:t>League</a:t>
            </a:r>
          </a:p>
          <a:p>
            <a:pPr lvl="1"/>
            <a:r>
              <a:rPr lang="en-US" dirty="0" smtClean="0"/>
              <a:t>Set of thread teams created by a teams construct</a:t>
            </a:r>
          </a:p>
          <a:p>
            <a:r>
              <a:rPr lang="en-US" dirty="0" smtClean="0"/>
              <a:t>Contention group</a:t>
            </a:r>
          </a:p>
          <a:p>
            <a:pPr lvl="1"/>
            <a:r>
              <a:rPr lang="en-US" dirty="0" smtClean="0"/>
              <a:t>Threads of a team in a league and their descendant threads</a:t>
            </a:r>
          </a:p>
          <a:p>
            <a:pPr lvl="1"/>
            <a:r>
              <a:rPr lang="en-US" dirty="0" smtClean="0"/>
              <a:t>Threads can synchronize in the same contention group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75018" y="3489075"/>
            <a:ext cx="6936323" cy="2235200"/>
            <a:chOff x="3109377" y="2755900"/>
            <a:chExt cx="6936323" cy="2235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848600" y="27559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007100" y="36322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46900" y="36195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848600" y="36068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737600" y="35941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639300" y="36322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321800" y="4368800"/>
              <a:ext cx="723900" cy="622300"/>
              <a:chOff x="5651500" y="4305300"/>
              <a:chExt cx="723900" cy="6223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565900" y="4330700"/>
              <a:ext cx="723900" cy="622300"/>
              <a:chOff x="5651500" y="4305300"/>
              <a:chExt cx="723900" cy="6223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7493000" y="4343400"/>
              <a:ext cx="723900" cy="622300"/>
              <a:chOff x="5651500" y="4305300"/>
              <a:chExt cx="723900" cy="622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8382000" y="4368800"/>
              <a:ext cx="723900" cy="622300"/>
              <a:chOff x="5651500" y="4305300"/>
              <a:chExt cx="723900" cy="6223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562600" y="4368800"/>
              <a:ext cx="723900" cy="622300"/>
              <a:chOff x="5651500" y="4305300"/>
              <a:chExt cx="723900" cy="6223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4631133" y="3238500"/>
              <a:ext cx="230160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#pragma </a:t>
              </a:r>
              <a:r>
                <a:rPr lang="en-US" dirty="0" err="1" smtClean="0"/>
                <a:t>omp</a:t>
              </a:r>
              <a:r>
                <a:rPr lang="en-US" dirty="0" smtClean="0"/>
                <a:t> teams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09377" y="4005176"/>
              <a:ext cx="241724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#pragma </a:t>
              </a:r>
              <a:r>
                <a:rPr lang="en-US" dirty="0" err="1"/>
                <a:t>omp</a:t>
              </a:r>
              <a:r>
                <a:rPr lang="en-US" dirty="0"/>
                <a:t> </a:t>
              </a:r>
              <a:r>
                <a:rPr lang="en-US" dirty="0" smtClean="0"/>
                <a:t>parallel</a:t>
              </a:r>
              <a:endParaRPr lang="en-US" dirty="0"/>
            </a:p>
          </p:txBody>
        </p:sp>
      </p:grpSp>
      <p:sp>
        <p:nvSpPr>
          <p:cNvPr id="50" name="Oval 49"/>
          <p:cNvSpPr/>
          <p:nvPr/>
        </p:nvSpPr>
        <p:spPr>
          <a:xfrm>
            <a:off x="3093341" y="4555875"/>
            <a:ext cx="4229100" cy="2413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League</a:t>
            </a:r>
          </a:p>
        </p:txBody>
      </p:sp>
      <p:sp>
        <p:nvSpPr>
          <p:cNvPr id="52" name="Oval 51"/>
          <p:cNvSpPr/>
          <p:nvPr/>
        </p:nvSpPr>
        <p:spPr>
          <a:xfrm>
            <a:off x="2763141" y="5241675"/>
            <a:ext cx="990600" cy="2794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08399" y="3908175"/>
            <a:ext cx="298136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// creates N teams of size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87142" y="6203526"/>
            <a:ext cx="200686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Contention Group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93599" y="3023851"/>
            <a:ext cx="2263285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26308" y="3006475"/>
            <a:ext cx="316136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 // creates initial target thread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09779" y="4670175"/>
            <a:ext cx="364861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// creates M threads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105918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eams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08" y="723903"/>
            <a:ext cx="11391392" cy="419541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teams</a:t>
            </a:r>
            <a:r>
              <a:rPr lang="en-US" dirty="0" smtClean="0"/>
              <a:t> construct creates a league of thread teams</a:t>
            </a:r>
          </a:p>
          <a:p>
            <a:pPr lvl="1"/>
            <a:r>
              <a:rPr lang="en-US" dirty="0" smtClean="0"/>
              <a:t>The master threads of all teams executes the team region</a:t>
            </a:r>
          </a:p>
          <a:p>
            <a:pPr lvl="1"/>
            <a:r>
              <a:rPr lang="en-US" dirty="0" smtClean="0"/>
              <a:t>The number of teams is specified by the </a:t>
            </a:r>
            <a:r>
              <a:rPr lang="en-US" b="1" dirty="0" err="1" smtClean="0"/>
              <a:t>num_teams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Each team executes with </a:t>
            </a:r>
            <a:r>
              <a:rPr lang="en-US" b="1" dirty="0" err="1" smtClean="0"/>
              <a:t>thread_limit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smtClean="0"/>
              <a:t>Threads in different teams cannot synchronize with each other</a:t>
            </a:r>
          </a:p>
          <a:p>
            <a:pPr lvl="1"/>
            <a:r>
              <a:rPr lang="en-US" dirty="0" smtClean="0"/>
              <a:t>Must be perfectly nested in a target construct</a:t>
            </a:r>
          </a:p>
          <a:p>
            <a:pPr lvl="2"/>
            <a:r>
              <a:rPr lang="en-US" dirty="0" smtClean="0"/>
              <a:t>No statements or directives between teams and target constructs</a:t>
            </a:r>
          </a:p>
          <a:p>
            <a:pPr lvl="1"/>
            <a:r>
              <a:rPr lang="en-US" dirty="0" smtClean="0"/>
              <a:t>Only special </a:t>
            </a:r>
            <a:r>
              <a:rPr lang="en-US" dirty="0" err="1"/>
              <a:t>o</a:t>
            </a:r>
            <a:r>
              <a:rPr lang="en-US" dirty="0" err="1" smtClean="0"/>
              <a:t>penmp</a:t>
            </a:r>
            <a:r>
              <a:rPr lang="en-US" dirty="0" smtClean="0"/>
              <a:t> constructs can be nested inside a teams construct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istribute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arallel</a:t>
            </a:r>
          </a:p>
          <a:p>
            <a:pPr lvl="2"/>
            <a:r>
              <a:rPr lang="en-US" dirty="0" smtClean="0"/>
              <a:t>parallel for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arallel sections</a:t>
            </a:r>
          </a:p>
          <a:p>
            <a:pPr marL="39527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7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istribute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990603"/>
            <a:ext cx="11391392" cy="4195415"/>
          </a:xfrm>
        </p:spPr>
        <p:txBody>
          <a:bodyPr/>
          <a:lstStyle/>
          <a:p>
            <a:r>
              <a:rPr lang="en-US" dirty="0" smtClean="0"/>
              <a:t>Work-sharing construct for target and teams regions</a:t>
            </a:r>
          </a:p>
          <a:p>
            <a:pPr lvl="1"/>
            <a:r>
              <a:rPr lang="en-US" dirty="0" smtClean="0"/>
              <a:t>Distribute the iterations of a loop across the master threads of the teams executing the region</a:t>
            </a:r>
          </a:p>
          <a:p>
            <a:pPr lvl="1"/>
            <a:r>
              <a:rPr lang="en-US" dirty="0" smtClean="0"/>
              <a:t>No implicit barrier at the end of the construct</a:t>
            </a:r>
          </a:p>
          <a:p>
            <a:r>
              <a:rPr lang="en-US" dirty="0"/>
              <a:t>d</a:t>
            </a:r>
            <a:r>
              <a:rPr lang="en-US" dirty="0" smtClean="0"/>
              <a:t>ist_schedule(kind[, </a:t>
            </a:r>
            <a:r>
              <a:rPr lang="en-US" dirty="0" err="1" smtClean="0"/>
              <a:t>chunk_size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kind must be static scheduling</a:t>
            </a:r>
          </a:p>
          <a:p>
            <a:pPr lvl="1"/>
            <a:r>
              <a:rPr lang="en-US" dirty="0" smtClean="0"/>
              <a:t>Chunks are distribute in round-robing fashion with </a:t>
            </a:r>
            <a:r>
              <a:rPr lang="en-US" dirty="0" err="1" smtClean="0"/>
              <a:t>chunk_size</a:t>
            </a:r>
            <a:endParaRPr lang="en-US" dirty="0" smtClean="0"/>
          </a:p>
          <a:p>
            <a:pPr lvl="1"/>
            <a:r>
              <a:rPr lang="en-US" dirty="0" smtClean="0"/>
              <a:t>Each team receives at least one evenly distributed chunk (if no </a:t>
            </a:r>
            <a:r>
              <a:rPr lang="en-US" dirty="0" err="1" smtClean="0"/>
              <a:t>chunk_size</a:t>
            </a:r>
            <a:r>
              <a:rPr lang="en-US" dirty="0" smtClean="0"/>
              <a:t> is specified)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4300" y="4051300"/>
            <a:ext cx="5283200" cy="1592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target map(</a:t>
            </a:r>
            <a:r>
              <a:rPr lang="en-US" dirty="0" err="1" smtClean="0"/>
              <a:t>tofrom</a:t>
            </a:r>
            <a:r>
              <a:rPr lang="en-US" dirty="0" smtClean="0"/>
              <a:t>: A)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teams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distribute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N; </a:t>
            </a:r>
            <a:r>
              <a:rPr lang="en-US" dirty="0" err="1" smtClean="0"/>
              <a:t>i</a:t>
            </a:r>
            <a:r>
              <a:rPr lang="en-US" dirty="0" smtClean="0"/>
              <a:t> ++)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A[</a:t>
            </a:r>
            <a:r>
              <a:rPr lang="en-US" dirty="0" err="1" smtClean="0"/>
              <a:t>i</a:t>
            </a:r>
            <a:r>
              <a:rPr lang="en-US" dirty="0" smtClean="0"/>
              <a:t>] = …. </a:t>
            </a:r>
          </a:p>
        </p:txBody>
      </p:sp>
    </p:spTree>
    <p:extLst>
      <p:ext uri="{BB962C8B-B14F-4D97-AF65-F5344CB8AC3E}">
        <p14:creationId xmlns:p14="http://schemas.microsoft.com/office/powerpoint/2010/main" val="211093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Writing Portable Device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08" y="863603"/>
            <a:ext cx="11391392" cy="4195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target map(</a:t>
            </a:r>
            <a:r>
              <a:rPr lang="en-US" dirty="0" err="1" smtClean="0"/>
              <a:t>tofrom</a:t>
            </a:r>
            <a:r>
              <a:rPr lang="en-US" dirty="0" smtClean="0"/>
              <a:t>: A)</a:t>
            </a:r>
          </a:p>
          <a:p>
            <a:pPr marL="0" indent="0">
              <a:buNone/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teams distribute parallel for </a:t>
            </a:r>
            <a:r>
              <a:rPr lang="en-US" dirty="0" err="1" smtClean="0"/>
              <a:t>simd</a:t>
            </a:r>
            <a:r>
              <a:rPr lang="en-US" dirty="0" smtClean="0"/>
              <a:t> collapse(3)  // combined directive</a:t>
            </a:r>
          </a:p>
          <a:p>
            <a:pPr marL="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for(j=0; j&lt;N; j++)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for(k=0; k&lt;N; k++)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A[</a:t>
            </a:r>
            <a:r>
              <a:rPr lang="en-US" dirty="0" err="1" smtClean="0"/>
              <a:t>i</a:t>
            </a:r>
            <a:r>
              <a:rPr lang="en-US" dirty="0" smtClean="0"/>
              <a:t>][j][k] = 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648" y="2082800"/>
            <a:ext cx="7327647" cy="2340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4 “Accelerator Model” to target multiple architectures: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GPUs</a:t>
            </a:r>
            <a:r>
              <a:rPr lang="en-US" dirty="0"/>
              <a:t>, Intel Xeon Phi, and multicore CPUs, etc.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Make your </a:t>
            </a:r>
            <a:r>
              <a:rPr lang="en-US" dirty="0" err="1"/>
              <a:t>OpenMP</a:t>
            </a:r>
            <a:r>
              <a:rPr lang="en-US" dirty="0"/>
              <a:t> adaptable or using defaults for: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# of teams</a:t>
            </a:r>
            <a:r>
              <a:rPr lang="en-US" dirty="0" smtClean="0"/>
              <a:t>,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dist_schedule,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 err="1" smtClean="0"/>
              <a:t>thread_limit</a:t>
            </a:r>
            <a:r>
              <a:rPr lang="en-US" dirty="0" smtClean="0"/>
              <a:t> </a:t>
            </a:r>
            <a:r>
              <a:rPr lang="en-US" dirty="0"/>
              <a:t>#,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# </a:t>
            </a:r>
            <a:r>
              <a:rPr lang="en-US" dirty="0"/>
              <a:t>of threads in parallel regions,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parallel for loop schedules,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SIMD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360" y="4737100"/>
            <a:ext cx="10070640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Xeon Phi implementation may chose </a:t>
            </a:r>
            <a:r>
              <a:rPr lang="en-US" dirty="0" err="1" smtClean="0"/>
              <a:t>num_teams</a:t>
            </a:r>
            <a:r>
              <a:rPr lang="en-US" dirty="0"/>
              <a:t>(</a:t>
            </a:r>
            <a:r>
              <a:rPr lang="en-US" dirty="0" smtClean="0"/>
              <a:t>1), </a:t>
            </a:r>
            <a:r>
              <a:rPr lang="en-US" dirty="0" err="1" smtClean="0"/>
              <a:t>thread_limit</a:t>
            </a:r>
            <a:r>
              <a:rPr lang="en-US" dirty="0" smtClean="0"/>
              <a:t>(1) and </a:t>
            </a:r>
            <a:r>
              <a:rPr lang="en-US" dirty="0" err="1" smtClean="0"/>
              <a:t>simdlen</a:t>
            </a:r>
            <a:r>
              <a:rPr lang="en-US" dirty="0" smtClean="0"/>
              <a:t>(V)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GPUs implementation may chose </a:t>
            </a:r>
            <a:r>
              <a:rPr lang="en-US" dirty="0" err="1" smtClean="0"/>
              <a:t>num_teams</a:t>
            </a:r>
            <a:r>
              <a:rPr lang="en-US" dirty="0" smtClean="0"/>
              <a:t>(N), </a:t>
            </a:r>
            <a:r>
              <a:rPr lang="en-US" dirty="0" err="1" smtClean="0"/>
              <a:t>thread_limit</a:t>
            </a:r>
            <a:r>
              <a:rPr lang="en-US" dirty="0" smtClean="0"/>
              <a:t>(M)  and </a:t>
            </a:r>
            <a:r>
              <a:rPr lang="en-US" dirty="0" err="1" smtClean="0"/>
              <a:t>simdlen</a:t>
            </a:r>
            <a:r>
              <a:rPr lang="en-US" dirty="0" smtClean="0"/>
              <a:t>(V)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1017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11514667" cy="101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Architecture Paths for </a:t>
            </a:r>
            <a:br>
              <a:rPr lang="en-US" dirty="0" smtClean="0"/>
            </a:br>
            <a:r>
              <a:rPr lang="en-US" dirty="0" smtClean="0"/>
              <a:t>Today and Future Leadership Systems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313266" y="2218267"/>
            <a:ext cx="5598584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Heterogeneous Systems (e.g. Titan, Summit)</a:t>
            </a:r>
            <a:endParaRPr lang="en-US" sz="2000" b="1" dirty="0" smtClean="0"/>
          </a:p>
          <a:p>
            <a:r>
              <a:rPr lang="en-US" sz="2000" dirty="0" smtClean="0"/>
              <a:t>CPU(s) </a:t>
            </a:r>
            <a:r>
              <a:rPr lang="en-US" sz="2000" dirty="0" smtClean="0"/>
              <a:t>/ </a:t>
            </a:r>
            <a:r>
              <a:rPr lang="en-US" sz="2000" dirty="0" smtClean="0"/>
              <a:t>GPU(s)</a:t>
            </a:r>
            <a:endParaRPr lang="en-US" sz="2000" dirty="0" smtClean="0"/>
          </a:p>
          <a:p>
            <a:r>
              <a:rPr lang="en-US" sz="2000" dirty="0" smtClean="0"/>
              <a:t>Likely to have multiple CPUs and GPUs per node</a:t>
            </a:r>
          </a:p>
          <a:p>
            <a:r>
              <a:rPr lang="en-US" sz="2000" dirty="0" smtClean="0"/>
              <a:t>Small number of very powerful nodes</a:t>
            </a:r>
          </a:p>
          <a:p>
            <a:r>
              <a:rPr lang="en-US" sz="2000" dirty="0" smtClean="0"/>
              <a:t>Expect data movement issues to be much easier than previous systems – coherent shared memory within a node</a:t>
            </a:r>
          </a:p>
          <a:p>
            <a:r>
              <a:rPr lang="en-US" sz="2000" dirty="0" smtClean="0"/>
              <a:t>Multiple levels of memory – on package, DDR, and non-volatile 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6593418" y="2286000"/>
            <a:ext cx="5598583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Homogenous (e.g. </a:t>
            </a:r>
            <a:r>
              <a:rPr lang="en-US" sz="2000" b="1" dirty="0" smtClean="0"/>
              <a:t>Sequoia/Mira)</a:t>
            </a:r>
          </a:p>
          <a:p>
            <a:r>
              <a:rPr lang="en-US" sz="2000" dirty="0" smtClean="0"/>
              <a:t>10’s of thousands of nodes with millions of cores</a:t>
            </a:r>
          </a:p>
          <a:p>
            <a:r>
              <a:rPr lang="en-US" sz="2000" dirty="0" smtClean="0"/>
              <a:t>Homogeneous cores</a:t>
            </a:r>
          </a:p>
          <a:p>
            <a:r>
              <a:rPr lang="en-US" sz="2000" dirty="0" smtClean="0"/>
              <a:t>Multiple levels of memory – on package, DDR, and non-volatile</a:t>
            </a:r>
          </a:p>
          <a:p>
            <a:r>
              <a:rPr lang="en-US" sz="2000" dirty="0" smtClean="0"/>
              <a:t>Unlike prior generations, future products are likely to be self hosted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06400" y="1270337"/>
            <a:ext cx="11074400" cy="7078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Power concerns for large supercomputers are </a:t>
            </a:r>
            <a:r>
              <a:rPr lang="en-US" sz="2000" b="1" dirty="0" smtClean="0"/>
              <a:t>driving </a:t>
            </a:r>
            <a:r>
              <a:rPr lang="en-US" sz="2000" b="1" dirty="0"/>
              <a:t>the largest systems to either </a:t>
            </a:r>
            <a:r>
              <a:rPr lang="en-US" sz="2000" b="1" dirty="0" smtClean="0"/>
              <a:t>Heterogeneous </a:t>
            </a:r>
            <a:r>
              <a:rPr lang="en-US" sz="2000" b="1" dirty="0"/>
              <a:t>or </a:t>
            </a:r>
            <a:r>
              <a:rPr lang="en-US" sz="2000" b="1" dirty="0" smtClean="0"/>
              <a:t>Homogenous (</a:t>
            </a:r>
            <a:r>
              <a:rPr lang="en-US" sz="2000" b="1" dirty="0" err="1" smtClean="0"/>
              <a:t>manycore</a:t>
            </a:r>
            <a:r>
              <a:rPr lang="en-US" sz="2000" b="1" dirty="0" smtClean="0"/>
              <a:t>) architectures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720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96523"/>
            <a:ext cx="10224411" cy="6622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0244" y="2171700"/>
            <a:ext cx="28493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We need to redo this slide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7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Programming Model: MPI +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78" y="1026391"/>
            <a:ext cx="11391392" cy="4195415"/>
          </a:xfrm>
        </p:spPr>
        <p:txBody>
          <a:bodyPr/>
          <a:lstStyle/>
          <a:p>
            <a:r>
              <a:rPr lang="en-US" dirty="0" smtClean="0"/>
              <a:t>Efficient programming for clusters of shared memory nodes</a:t>
            </a:r>
          </a:p>
          <a:p>
            <a:r>
              <a:rPr lang="en-US" dirty="0" smtClean="0"/>
              <a:t>Hierarchical system layout</a:t>
            </a:r>
          </a:p>
          <a:p>
            <a:pPr lvl="1"/>
            <a:r>
              <a:rPr lang="en-US" dirty="0" smtClean="0"/>
              <a:t>Parallelism across nodes, within node (threads, </a:t>
            </a:r>
            <a:r>
              <a:rPr lang="en-US" dirty="0" err="1" smtClean="0"/>
              <a:t>simd</a:t>
            </a:r>
            <a:r>
              <a:rPr lang="en-US" dirty="0" smtClean="0"/>
              <a:t>, accelerators)</a:t>
            </a:r>
          </a:p>
          <a:p>
            <a:r>
              <a:rPr lang="en-US" dirty="0" smtClean="0"/>
              <a:t>Hybrid programming </a:t>
            </a:r>
          </a:p>
          <a:p>
            <a:pPr lvl="1"/>
            <a:r>
              <a:rPr lang="en-US" dirty="0" smtClean="0"/>
              <a:t>MPI between nodes</a:t>
            </a:r>
          </a:p>
          <a:p>
            <a:pPr lvl="1"/>
            <a:r>
              <a:rPr lang="en-US" dirty="0" smtClean="0"/>
              <a:t>Shared memory programming inside the node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smtClean="0"/>
              <a:t>MPI-3 shared memory</a:t>
            </a:r>
          </a:p>
          <a:p>
            <a:pPr lvl="2"/>
            <a:r>
              <a:rPr lang="en-US" dirty="0" smtClean="0"/>
              <a:t>Accelerator support in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41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and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67947" y="1036260"/>
            <a:ext cx="5590037" cy="3674610"/>
          </a:xfrm>
        </p:spPr>
        <p:txBody>
          <a:bodyPr/>
          <a:lstStyle/>
          <a:p>
            <a:r>
              <a:rPr lang="en-US" b="1" dirty="0"/>
              <a:t>Pure MPI Pro</a:t>
            </a:r>
          </a:p>
          <a:p>
            <a:pPr lvl="1"/>
            <a:r>
              <a:rPr lang="en-US" dirty="0" smtClean="0"/>
              <a:t>Portable to distributed and shared memory machines</a:t>
            </a:r>
          </a:p>
          <a:p>
            <a:pPr lvl="1"/>
            <a:r>
              <a:rPr lang="en-US" dirty="0" smtClean="0"/>
              <a:t>Scales beyond one node</a:t>
            </a:r>
          </a:p>
          <a:p>
            <a:pPr lvl="1"/>
            <a:r>
              <a:rPr lang="en-US" dirty="0" smtClean="0"/>
              <a:t>No data placement 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Pure MPI Cons</a:t>
            </a:r>
          </a:p>
          <a:p>
            <a:pPr lvl="1"/>
            <a:r>
              <a:rPr lang="en-US" dirty="0" smtClean="0"/>
              <a:t>Difficult to developed and debug</a:t>
            </a:r>
          </a:p>
          <a:p>
            <a:pPr lvl="1"/>
            <a:r>
              <a:rPr lang="en-US" dirty="0" smtClean="0"/>
              <a:t>High latency, low bandwidth</a:t>
            </a:r>
          </a:p>
          <a:p>
            <a:pPr lvl="1"/>
            <a:r>
              <a:rPr lang="en-US" dirty="0" smtClean="0"/>
              <a:t>Explicit communication</a:t>
            </a:r>
          </a:p>
          <a:p>
            <a:pPr lvl="1"/>
            <a:r>
              <a:rPr lang="en-US" dirty="0" smtClean="0"/>
              <a:t>Large granularity</a:t>
            </a:r>
          </a:p>
          <a:p>
            <a:pPr lvl="1"/>
            <a:r>
              <a:rPr lang="en-US" dirty="0" smtClean="0"/>
              <a:t>Difficult load balancing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6117140" y="1016054"/>
            <a:ext cx="5590037" cy="3674610"/>
          </a:xfrm>
        </p:spPr>
        <p:txBody>
          <a:bodyPr/>
          <a:lstStyle/>
          <a:p>
            <a:r>
              <a:rPr lang="en-US" b="1" dirty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pros</a:t>
            </a:r>
            <a:endParaRPr lang="en-US" b="1" dirty="0"/>
          </a:p>
          <a:p>
            <a:pPr lvl="1"/>
            <a:r>
              <a:rPr lang="en-US" dirty="0" smtClean="0"/>
              <a:t>Easy to implement parallelism</a:t>
            </a:r>
          </a:p>
          <a:p>
            <a:pPr lvl="1"/>
            <a:r>
              <a:rPr lang="en-US" dirty="0" smtClean="0"/>
              <a:t>Low latency, high bandwidth</a:t>
            </a:r>
          </a:p>
          <a:p>
            <a:pPr lvl="1"/>
            <a:r>
              <a:rPr lang="en-US" dirty="0" smtClean="0"/>
              <a:t>Implicit communication</a:t>
            </a:r>
          </a:p>
          <a:p>
            <a:pPr lvl="1"/>
            <a:r>
              <a:rPr lang="en-US" dirty="0" smtClean="0"/>
              <a:t>Coarse and fine granularity</a:t>
            </a:r>
          </a:p>
          <a:p>
            <a:pPr lvl="1"/>
            <a:r>
              <a:rPr lang="en-US" dirty="0" smtClean="0"/>
              <a:t>Dynamic load balancing </a:t>
            </a:r>
          </a:p>
          <a:p>
            <a:r>
              <a:rPr lang="en-US" b="1" dirty="0" smtClean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Cons</a:t>
            </a:r>
          </a:p>
          <a:p>
            <a:pPr lvl="1"/>
            <a:r>
              <a:rPr lang="en-US" dirty="0" smtClean="0"/>
              <a:t>Only on shared memory systems</a:t>
            </a:r>
          </a:p>
          <a:p>
            <a:pPr lvl="1"/>
            <a:r>
              <a:rPr lang="en-US" dirty="0" smtClean="0"/>
              <a:t>Scale within one node</a:t>
            </a:r>
          </a:p>
          <a:p>
            <a:pPr lvl="1"/>
            <a:r>
              <a:rPr lang="en-US" dirty="0" smtClean="0"/>
              <a:t>Possibly data locality problem</a:t>
            </a:r>
          </a:p>
          <a:p>
            <a:pPr lvl="1"/>
            <a:r>
              <a:rPr lang="en-US" dirty="0" smtClean="0"/>
              <a:t>No specific thread order</a:t>
            </a:r>
          </a:p>
        </p:txBody>
      </p:sp>
    </p:spTree>
    <p:extLst>
      <p:ext uri="{BB962C8B-B14F-4D97-AF65-F5344CB8AC3E}">
        <p14:creationId xmlns:p14="http://schemas.microsoft.com/office/powerpoint/2010/main" val="20032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Why Hybrid MPI +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65" y="730220"/>
            <a:ext cx="11391392" cy="4195415"/>
          </a:xfrm>
        </p:spPr>
        <p:txBody>
          <a:bodyPr/>
          <a:lstStyle/>
          <a:p>
            <a:r>
              <a:rPr lang="en-US" dirty="0" smtClean="0"/>
              <a:t>Homogenous and Heterogeneous systems have large core counts per node</a:t>
            </a:r>
          </a:p>
          <a:p>
            <a:pPr lvl="1"/>
            <a:r>
              <a:rPr lang="en-US" dirty="0" smtClean="0"/>
              <a:t>Cori: Xeon Phi (KNL) – Total of 240 threads per node</a:t>
            </a:r>
          </a:p>
          <a:p>
            <a:pPr lvl="1"/>
            <a:r>
              <a:rPr lang="en-US" dirty="0" smtClean="0"/>
              <a:t>Summit: Total 176 (SMT4) Power9 threads + 6 Volta GPUs </a:t>
            </a:r>
            <a:r>
              <a:rPr lang="en-US" dirty="0"/>
              <a:t>per node </a:t>
            </a:r>
            <a:endParaRPr lang="en-US" dirty="0" smtClean="0"/>
          </a:p>
          <a:p>
            <a:r>
              <a:rPr lang="en-US" dirty="0" smtClean="0"/>
              <a:t>Application likely to run with MPI but not with good performance</a:t>
            </a:r>
          </a:p>
          <a:p>
            <a:pPr lvl="1"/>
            <a:r>
              <a:rPr lang="en-US" dirty="0" smtClean="0"/>
              <a:t>Needs hybrid programming to manage threading, improve SIMD, accelerator programming</a:t>
            </a:r>
          </a:p>
          <a:p>
            <a:r>
              <a:rPr lang="en-US" dirty="0" smtClean="0"/>
              <a:t>Many applications will not fit into the node memory using Pure MPI</a:t>
            </a:r>
            <a:r>
              <a:rPr lang="en-US" dirty="0"/>
              <a:t> </a:t>
            </a:r>
            <a:r>
              <a:rPr lang="en-US" dirty="0" smtClean="0"/>
              <a:t>(e.g. per core) because of the memory overhead for each MPI task</a:t>
            </a:r>
          </a:p>
          <a:p>
            <a:r>
              <a:rPr lang="en-US" dirty="0" smtClean="0"/>
              <a:t>Hybrid MPI/</a:t>
            </a:r>
            <a:r>
              <a:rPr lang="en-US" dirty="0" err="1" smtClean="0"/>
              <a:t>OpenMP</a:t>
            </a:r>
            <a:r>
              <a:rPr lang="en-US" dirty="0" smtClean="0"/>
              <a:t> is the recommended programming model to achieve scaling capability and code portability, new trend</a:t>
            </a:r>
          </a:p>
          <a:p>
            <a:r>
              <a:rPr lang="en-US" dirty="0" smtClean="0"/>
              <a:t>Incremental parallelism with </a:t>
            </a:r>
            <a:r>
              <a:rPr lang="en-US" dirty="0" err="1" smtClean="0"/>
              <a:t>OpenMP</a:t>
            </a:r>
            <a:r>
              <a:rPr lang="en-US" dirty="0" smtClean="0"/>
              <a:t> for cores and accelerators </a:t>
            </a:r>
          </a:p>
          <a:p>
            <a:r>
              <a:rPr lang="en-US" dirty="0" smtClean="0"/>
              <a:t>Avoids extra communication overhead within the node</a:t>
            </a:r>
          </a:p>
          <a:p>
            <a:r>
              <a:rPr lang="en-US" dirty="0" smtClean="0"/>
              <a:t>Improves load-balancing across MPI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Choices for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063378"/>
            <a:ext cx="11391392" cy="4195415"/>
          </a:xfrm>
        </p:spPr>
        <p:txBody>
          <a:bodyPr/>
          <a:lstStyle/>
          <a:p>
            <a:r>
              <a:rPr lang="en-US" dirty="0" smtClean="0"/>
              <a:t>Pure MPI (one MPI process on each core)</a:t>
            </a:r>
          </a:p>
          <a:p>
            <a:r>
              <a:rPr lang="en-US" dirty="0" smtClean="0"/>
              <a:t>Hybrid: MPI + X</a:t>
            </a:r>
          </a:p>
          <a:p>
            <a:pPr lvl="1"/>
            <a:r>
              <a:rPr lang="en-US" dirty="0" smtClean="0"/>
              <a:t>Shared memory (</a:t>
            </a:r>
            <a:r>
              <a:rPr lang="en-US" dirty="0" err="1" smtClean="0"/>
              <a:t>OpenMP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Accelerator programming (</a:t>
            </a:r>
            <a:r>
              <a:rPr lang="en-US" dirty="0" err="1" smtClean="0"/>
              <a:t>OpenMP</a:t>
            </a:r>
            <a:r>
              <a:rPr lang="en-US" dirty="0" smtClean="0"/>
              <a:t> 4.5 shared memory + offload, CUDA,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MPI message passing + MPI shared memory</a:t>
            </a:r>
          </a:p>
          <a:p>
            <a:pPr lvl="1"/>
            <a:r>
              <a:rPr lang="en-US" dirty="0" smtClean="0"/>
              <a:t>PGAS: UPC/UPC++, CAF, GA,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Runtime tasks</a:t>
            </a:r>
          </a:p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 tend to be slower than pure MPI</a:t>
            </a:r>
          </a:p>
          <a:p>
            <a:pPr lvl="1"/>
            <a:r>
              <a:rPr lang="en-US" dirty="0" smtClean="0"/>
              <a:t>Why? </a:t>
            </a:r>
            <a:r>
              <a:rPr lang="en-US" dirty="0"/>
              <a:t> </a:t>
            </a:r>
            <a:r>
              <a:rPr lang="en-US" dirty="0" smtClean="0"/>
              <a:t>Many factors affect this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9192E3E0B644D855D2E80A798640D" ma:contentTypeVersion="0" ma:contentTypeDescription="Create a new document." ma:contentTypeScope="" ma:versionID="4f6b215d0e52e4908df401bc054b398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D4B8DA-0B02-4FD2-954F-809ED9832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016576F-36A9-42E4-B0C9-79B4FD81F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AD0C60-8268-4F44-ADEF-A90EC8EC107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16531</TotalTime>
  <Words>3063</Words>
  <Application>Microsoft Macintosh PowerPoint</Application>
  <PresentationFormat>Custom</PresentationFormat>
  <Paragraphs>551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Theme</vt:lpstr>
      <vt:lpstr>MPI + OpenMP</vt:lpstr>
      <vt:lpstr>DOE’s Office of Science Computation User Facilities</vt:lpstr>
      <vt:lpstr> Roadmap to Exascale (ORNL)</vt:lpstr>
      <vt:lpstr>Two Architecture Paths for  Today and Future Leadership Systems</vt:lpstr>
      <vt:lpstr>PowerPoint Presentation</vt:lpstr>
      <vt:lpstr>Programming Model: MPI + OpenMP</vt:lpstr>
      <vt:lpstr>MPI and OpenMP</vt:lpstr>
      <vt:lpstr>Why Hybrid MPI + OpenMP?</vt:lpstr>
      <vt:lpstr>Choices for Programming models</vt:lpstr>
      <vt:lpstr>Hybrid MPI+OpenMP Programming Styles</vt:lpstr>
      <vt:lpstr>Need slides on OpenMP affinity  (Based on Aachen slides)</vt:lpstr>
      <vt:lpstr>Summit – MPI+OpenMP Affinity</vt:lpstr>
      <vt:lpstr>JSRUN – Resource Sets to control MPI+OpenMP affinity</vt:lpstr>
      <vt:lpstr>Resources available in a Summit Node</vt:lpstr>
      <vt:lpstr>Resources sets in Summit Node</vt:lpstr>
      <vt:lpstr>Example of MPI+OpenMP Affinity (E3SM)</vt:lpstr>
      <vt:lpstr>Example of MPI+OpenMP Affinity (Dirac, GTC, HACC, NWCHEM)</vt:lpstr>
      <vt:lpstr>Example of MPI+OpenMP Affinity (QMCPack) </vt:lpstr>
      <vt:lpstr>MPI+OpenMP: Affinity (LS-Dalton)  / Tasking</vt:lpstr>
      <vt:lpstr>Example of MPI+OpenMP Affinity (NAMD)</vt:lpstr>
      <vt:lpstr>Overview: OpenMP 4.5 Update </vt:lpstr>
      <vt:lpstr>OpenMP 4.5 substantially improves device support</vt:lpstr>
      <vt:lpstr>OpenMP 4.5 has many other refinements to recent additions</vt:lpstr>
      <vt:lpstr>OpenMP 5.0 Preview -- TR4 released November 2016</vt:lpstr>
      <vt:lpstr>OpenMP 5.0 will significantly extend TR4 &amp; TR5</vt:lpstr>
      <vt:lpstr>Memory Management --- TR5 released November 2016</vt:lpstr>
      <vt:lpstr>Help us shape the future of OpenMP</vt:lpstr>
      <vt:lpstr>OpenMP 4.5 target</vt:lpstr>
      <vt:lpstr>OpenMP 4.0/4.5 – Accelerator model</vt:lpstr>
      <vt:lpstr>OpenMP Target </vt:lpstr>
      <vt:lpstr>OpenMP 4.5 Device Constructs</vt:lpstr>
      <vt:lpstr>OpenMP target example</vt:lpstr>
      <vt:lpstr>OpenMP Target and Data Regions</vt:lpstr>
      <vt:lpstr>League and teams of threads </vt:lpstr>
      <vt:lpstr>teams construct</vt:lpstr>
      <vt:lpstr>distribute construct</vt:lpstr>
      <vt:lpstr>Writing Portable Device code</vt:lpstr>
      <vt:lpstr>Questions?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Hernandez, Oscar R.</cp:lastModifiedBy>
  <cp:revision>1511</cp:revision>
  <cp:lastPrinted>2016-07-14T17:16:21Z</cp:lastPrinted>
  <dcterms:created xsi:type="dcterms:W3CDTF">2015-12-16T17:19:11Z</dcterms:created>
  <dcterms:modified xsi:type="dcterms:W3CDTF">2018-01-23T04:03:42Z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0x0101007959192E3E0B644D855D2E80A798640D</vt:lpwstr>
  </property>
</Properties>
</file>