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304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305" r:id="rId22"/>
    <p:sldId id="303" r:id="rId23"/>
    <p:sldId id="308" r:id="rId24"/>
    <p:sldId id="309" r:id="rId25"/>
    <p:sldId id="310" r:id="rId26"/>
    <p:sldId id="302" r:id="rId27"/>
    <p:sldId id="275" r:id="rId28"/>
    <p:sldId id="277" r:id="rId29"/>
    <p:sldId id="306" r:id="rId30"/>
    <p:sldId id="278" r:id="rId31"/>
    <p:sldId id="279" r:id="rId32"/>
    <p:sldId id="282" r:id="rId33"/>
    <p:sldId id="281" r:id="rId34"/>
    <p:sldId id="283" r:id="rId35"/>
    <p:sldId id="284" r:id="rId36"/>
    <p:sldId id="285" r:id="rId37"/>
    <p:sldId id="286" r:id="rId38"/>
    <p:sldId id="291" r:id="rId39"/>
    <p:sldId id="290" r:id="rId40"/>
    <p:sldId id="298" r:id="rId41"/>
    <p:sldId id="300" r:id="rId42"/>
    <p:sldId id="299" r:id="rId43"/>
    <p:sldId id="301" r:id="rId44"/>
    <p:sldId id="288" r:id="rId45"/>
    <p:sldId id="289" r:id="rId46"/>
    <p:sldId id="292" r:id="rId47"/>
    <p:sldId id="293" r:id="rId48"/>
    <p:sldId id="294" r:id="rId49"/>
    <p:sldId id="296" r:id="rId50"/>
    <p:sldId id="29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CD410-1135-1A43-BC4A-A4483F1AE565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2ABD9-533C-8B46-B6F1-6129631BA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EBE5-2B0F-DC46-A363-B9F4DD5C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08C9C-32CB-EB4C-B3B1-46B55F11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BF5D-B263-8941-BAB6-B4759513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02D9-C219-6247-A331-9290D86C7ECB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B329-0522-434B-A2AB-5162ED67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CC1C-C22E-6C41-941E-757C73C7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C452-D019-574E-887F-86AF5AFF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A0E4B-0E4A-4347-AB85-C5992997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6519-352F-6749-B4CF-CB130385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4F7A-4BEE-E04E-8FF1-88203C5CDAC9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ECA7-83BC-6B4F-8D80-5E1C18AD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4CF7E-E95A-AB4F-92DC-B392D359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38A4-AA95-5645-B6AE-2A40E3C0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87AF-3DC7-6542-87A7-42AFA5835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4B7A-66A5-7546-BF03-BF56EAE7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2C28-C51F-E044-95E1-C588E28638F6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9FD3-1FAA-4D47-8026-A21E5DED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45B7-7A87-484D-8150-5F65CAB5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0803-6C20-4147-995B-A88BB8BD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7900-BF0A-234A-93EA-6E5608CE5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1DB8-7546-2340-BBAF-687B3998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1B53-E4EA-5C48-8419-E72C126F15B3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76B6-9333-2143-9921-FB3151BE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14C6-FC42-B248-9840-5F91C6AE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6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F93E-E4C4-AD45-B8D5-600FC8FA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9E8A-CFFC-6548-BA8D-2FC358FF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F922-94C9-1D46-8C7D-318FC67B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0FF9-FCBE-544A-94C6-2BA12B0C9260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9864-BD84-F44C-8AEB-BB86CAC7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8335-3766-7040-9E9C-158BCEE0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B6E1-4F73-E54B-A787-5F74E8C5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9EF5-F1C0-AA4A-88AB-1F7C3F7F8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246EA-6185-9644-A872-5B6995F6F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5BA3-0920-0641-83E8-159A38BD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EDB5-168C-354C-A18A-92D11A030CBA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2F148-186B-6E45-B6CE-C11D4DB0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B23BA-4371-F44E-8C2F-BFEA78D0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AC5-79D8-E44A-9255-D8444502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11CA2-AA33-184B-AD8E-E61AFBE3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C9D7F-E69D-904A-AE14-53C6ED6AA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96907-5D74-CE4F-AA19-ED81AFFE9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E1B87-F73A-E54E-840E-036DCF663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5EF0B-C9F8-324D-9A10-DDBAB07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ABC9-E912-234A-8BDA-17B86FF59656}" type="datetime1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A0AF-5C07-FF4C-9F1C-80A525B9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B9755-2CB6-1940-9BEA-55B9358E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D56-5CE4-6B4C-9F10-4E5EFC76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2B5AC-0C19-CF44-B843-9CC6CA8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2188-E9A1-6642-8E86-20A0EBB080CE}" type="datetime1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C0773-9268-7A4A-9685-AFC9D738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02F16-00E1-BD49-91BD-54176CF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7379F-2E76-E84C-8566-6334899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3B03-91BB-1C42-BA04-FE8D7A2B3541}" type="datetime1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271C8-B3B1-8442-98C7-19F320F5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2496-B777-9B48-BEF8-A53C3B4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AC16-E13F-194F-8564-26FE4CC4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21B6-157F-844E-AD70-3CCE6665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C9E17-DE95-5343-B1BD-60B1EB1E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4F227-17F2-6E49-8F48-902B8EEC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DDEB-E34B-B74A-9190-EC00D43F25D2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F81A-6C43-584D-8374-1E1982A8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C4AB8-D5D4-3246-B454-B47B8303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DF71-DD26-2F4F-A5CE-EF2AA430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E25DC-EFB7-FD4E-BAC7-485D9F5E6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4591C-DA8F-AA46-AD7F-34E15C6C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87B9-EFF3-364E-8518-6C98EE61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5C3B-F6C0-A34A-BF2E-259A0C3300A8}" type="datetime1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4021B-AC22-AF44-9EA7-497935B2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037BF-0FD7-8640-9AA9-23E07BB7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F7A6D-8D12-D342-AA02-96FC2E70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B87F3-0B80-8540-85EC-4DC16CA2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1F25-010C-B243-BE80-BE65A6AF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4DFB1-B975-BB4C-8839-29A105CEBE0D}" type="datetime1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F381-2BD5-FE4C-93B4-951A4BE52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Principles of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B87F-7537-3D4A-A2A4-120F23C1E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1C4-48DD-6D4A-89FE-CD0A8AD79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ambda.uta.edu/cse5317/notes/node33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restric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BD17-939C-6E49-A4F6-CB0480A8C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Environment: Names, Scopes and Bindings</a:t>
            </a:r>
          </a:p>
        </p:txBody>
      </p:sp>
    </p:spTree>
    <p:extLst>
      <p:ext uri="{BB962C8B-B14F-4D97-AF65-F5344CB8AC3E}">
        <p14:creationId xmlns:p14="http://schemas.microsoft.com/office/powerpoint/2010/main" val="361910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300" dirty="0"/>
              <a:t>Binding and object lifetime do not necessarily coincide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Object may retain value and access potential even without name (binding):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Pass by reference &amp; in C++: lifetime of binding shorter than lifetime of object</a:t>
            </a:r>
          </a:p>
          <a:p>
            <a:pPr>
              <a:lnSpc>
                <a:spcPct val="120000"/>
              </a:lnSpc>
            </a:pPr>
            <a:r>
              <a:rPr lang="en-US" sz="2300" dirty="0"/>
              <a:t>Also possible to have a binding lifetime longer than an object lifetime (likely sign of bug):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Dangling reference: a pointer without memory associated to it (or memory freed)</a:t>
            </a:r>
          </a:p>
          <a:p>
            <a:pPr>
              <a:lnSpc>
                <a:spcPct val="120000"/>
              </a:lnSpc>
            </a:pPr>
            <a:endParaRPr lang="en-US" sz="2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2CA-4A73-8446-B6EF-1D0A666C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8E7-37BF-7440-B7F8-5BEDE645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5" y="1655309"/>
            <a:ext cx="8490857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Static: objects with absolute address throughout the program execution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Stack: objects are allocated and deallocated in LIFO order (Last In, First Out)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regular and recursive function calls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Heap: may be allocated and deallocated at arbitrary times during the program execution; require more general and expensive (timewise) storage management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Note: You probably have heard of these 3 memory segments in your OS or Computer Architecture / Organization class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You can also find </a:t>
            </a:r>
            <a:r>
              <a:rPr lang="en-US" sz="2400" dirty="0">
                <a:hlinkClick r:id="rId2"/>
              </a:rPr>
              <a:t>this</a:t>
            </a:r>
            <a:r>
              <a:rPr lang="en-US" sz="2400" dirty="0"/>
              <a:t> interesting.</a:t>
            </a: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BF46-C857-834C-8AB7-305772F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41F8-D2D7-914A-B528-BC1AE87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44E3FD-D10C-A14E-9C2E-397C6D786B5B}"/>
              </a:ext>
            </a:extLst>
          </p:cNvPr>
          <p:cNvSpPr/>
          <p:nvPr/>
        </p:nvSpPr>
        <p:spPr>
          <a:xfrm>
            <a:off x="9459685" y="2318657"/>
            <a:ext cx="2362200" cy="9688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490142-BFB7-1F47-B297-B319CC7CD25C}"/>
              </a:ext>
            </a:extLst>
          </p:cNvPr>
          <p:cNvSpPr/>
          <p:nvPr/>
        </p:nvSpPr>
        <p:spPr>
          <a:xfrm>
            <a:off x="9459685" y="5225144"/>
            <a:ext cx="2362200" cy="100896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32BF31-9631-0F4B-AA53-212A5D35A037}"/>
              </a:ext>
            </a:extLst>
          </p:cNvPr>
          <p:cNvSpPr/>
          <p:nvPr/>
        </p:nvSpPr>
        <p:spPr>
          <a:xfrm>
            <a:off x="9459685" y="3287486"/>
            <a:ext cx="2362200" cy="9688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3E5012-8884-F445-8E6B-8D73920B937B}"/>
              </a:ext>
            </a:extLst>
          </p:cNvPr>
          <p:cNvSpPr/>
          <p:nvPr/>
        </p:nvSpPr>
        <p:spPr>
          <a:xfrm>
            <a:off x="9459685" y="4256315"/>
            <a:ext cx="2362200" cy="9688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3A31B0-E1E9-B948-B2C4-279F9F281224}"/>
              </a:ext>
            </a:extLst>
          </p:cNvPr>
          <p:cNvSpPr/>
          <p:nvPr/>
        </p:nvSpPr>
        <p:spPr>
          <a:xfrm>
            <a:off x="9459685" y="1349828"/>
            <a:ext cx="2362200" cy="9688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272C0-2516-B74D-8182-6F9329CC50F9}"/>
              </a:ext>
            </a:extLst>
          </p:cNvPr>
          <p:cNvSpPr txBox="1"/>
          <p:nvPr/>
        </p:nvSpPr>
        <p:spPr>
          <a:xfrm>
            <a:off x="10232571" y="1665615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FA16C-CBAA-AD40-90AF-2D995E9FB747}"/>
              </a:ext>
            </a:extLst>
          </p:cNvPr>
          <p:cNvSpPr txBox="1"/>
          <p:nvPr/>
        </p:nvSpPr>
        <p:spPr>
          <a:xfrm>
            <a:off x="10232571" y="355320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D122A-CCAC-4045-AE52-3217D0FA5BEC}"/>
              </a:ext>
            </a:extLst>
          </p:cNvPr>
          <p:cNvSpPr txBox="1"/>
          <p:nvPr/>
        </p:nvSpPr>
        <p:spPr>
          <a:xfrm>
            <a:off x="10232571" y="4556063"/>
            <a:ext cx="11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406D8-5203-054A-8712-F35E44ABCC23}"/>
              </a:ext>
            </a:extLst>
          </p:cNvPr>
          <p:cNvSpPr txBox="1"/>
          <p:nvPr/>
        </p:nvSpPr>
        <p:spPr>
          <a:xfrm>
            <a:off x="10320985" y="5543715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531C2-6059-8B4C-AE78-73FF610B26E8}"/>
              </a:ext>
            </a:extLst>
          </p:cNvPr>
          <p:cNvSpPr txBox="1"/>
          <p:nvPr/>
        </p:nvSpPr>
        <p:spPr>
          <a:xfrm>
            <a:off x="10186512" y="2629959"/>
            <a:ext cx="140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memory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BE562B-7B81-9C43-A924-E6D0E95E7159}"/>
              </a:ext>
            </a:extLst>
          </p:cNvPr>
          <p:cNvCxnSpPr/>
          <p:nvPr/>
        </p:nvCxnSpPr>
        <p:spPr>
          <a:xfrm>
            <a:off x="9808028" y="2133991"/>
            <a:ext cx="0" cy="495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3ACF9B-ACA8-CF4B-8879-0B82FC2A9129}"/>
              </a:ext>
            </a:extLst>
          </p:cNvPr>
          <p:cNvCxnSpPr>
            <a:cxnSpLocks/>
          </p:cNvCxnSpPr>
          <p:nvPr/>
        </p:nvCxnSpPr>
        <p:spPr>
          <a:xfrm flipV="1">
            <a:off x="9829799" y="2999291"/>
            <a:ext cx="0" cy="5272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8FE8B1-E0BA-454A-BB41-67A045A95781}"/>
              </a:ext>
            </a:extLst>
          </p:cNvPr>
          <p:cNvSpPr txBox="1"/>
          <p:nvPr/>
        </p:nvSpPr>
        <p:spPr>
          <a:xfrm>
            <a:off x="8175880" y="6049446"/>
            <a:ext cx="13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24FE4-7FFA-F44B-866D-0858FEAF255B}"/>
              </a:ext>
            </a:extLst>
          </p:cNvPr>
          <p:cNvSpPr txBox="1"/>
          <p:nvPr/>
        </p:nvSpPr>
        <p:spPr>
          <a:xfrm>
            <a:off x="8088793" y="1167946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</a:p>
        </p:txBody>
      </p:sp>
    </p:spTree>
    <p:extLst>
      <p:ext uri="{BB962C8B-B14F-4D97-AF65-F5344CB8AC3E}">
        <p14:creationId xmlns:p14="http://schemas.microsoft.com/office/powerpoint/2010/main" val="25277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AD29-CC7C-754C-9166-9ABE1F7F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8554-D315-BE4E-8AA3-E4EA5B67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Several examples:</a:t>
            </a:r>
          </a:p>
          <a:p>
            <a:r>
              <a:rPr lang="en-US" sz="2400" dirty="0"/>
              <a:t>Global variables</a:t>
            </a:r>
          </a:p>
          <a:p>
            <a:r>
              <a:rPr lang="en-US" sz="2400" dirty="0"/>
              <a:t>Program instructions</a:t>
            </a:r>
          </a:p>
          <a:p>
            <a:r>
              <a:rPr lang="en-US" sz="2400" dirty="0"/>
              <a:t>Variables that retain value, but associated to single subroutine (e.g. C static variables)</a:t>
            </a:r>
          </a:p>
          <a:p>
            <a:r>
              <a:rPr lang="en-US" sz="2400" dirty="0"/>
              <a:t>Numeric and string constant literal, e.g. 10, 10.0 and “10”</a:t>
            </a:r>
          </a:p>
          <a:p>
            <a:r>
              <a:rPr lang="en-US" sz="2400" dirty="0"/>
              <a:t>Compiler tables and data structures used in debugging, garbage collection, exception handling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4BF4-6311-1540-943E-A4FFACD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05312-65E9-A946-A222-AF2D7905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2E6A-7145-9D47-8174-17554EF5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8223A-A9C4-AA40-99C7-8BDF23A52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Local variables (to subroutines) are created when the subroutine is called and destroyed when it ends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Each subroutine call creates a new, separate instance of each local variable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However, not all languages do (or used to do) this by design: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Fortran did not originally support recursion (direct or indirect)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Added in Fortran 90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1: could not have 2 or more active calls to the same subroutine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Implication 2: essentially no distinction between global and stack variables, but subroutines still called in LIFO order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63D8B-9553-824F-80EC-2A0BB9DF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3F968-E893-084B-A038-E0AAA177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Interesting piece of info in book (page 119): </a:t>
            </a:r>
          </a:p>
          <a:p>
            <a:pPr lvl="1"/>
            <a:r>
              <a:rPr lang="en-US" sz="2200" dirty="0"/>
              <a:t>Design decision influenced by cost of manipulating stack in IBM 704 (introduced in 1954)</a:t>
            </a:r>
          </a:p>
          <a:p>
            <a:pPr lvl="1"/>
            <a:r>
              <a:rPr lang="en-US" sz="2200" dirty="0"/>
              <a:t>Programmers had to wait ca. to 30 years for recursive subroutine support</a:t>
            </a:r>
          </a:p>
          <a:p>
            <a:r>
              <a:rPr lang="en-US" sz="2200" dirty="0"/>
              <a:t>Compile time constants defined in subroutines can be </a:t>
            </a:r>
            <a:r>
              <a:rPr lang="en-US" sz="2200" u="sng" dirty="0"/>
              <a:t>statically stored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int f () {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const char *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mystr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“error message”;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// will never change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   …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5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976-80F1-7547-85B4-306EAF7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2FCB-25FB-B444-A2D0-F2074A5A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57" y="1524000"/>
            <a:ext cx="7478486" cy="451802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100" dirty="0"/>
              <a:t>In some cases, compilers can allocate memory for a single instance of a constant, and allow all the calls of a subroutine to use it.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 other languages (e.g., C and Ada) the compiler initializes the constant at runtime, as it could depend on other variables: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Constants then allocated on stack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C# distinguishes between compile-time and elaboration-time constants with the keywords const and read-only, respectively.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Elaboration time = initialization time (during program execution)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BCCD-3752-8344-92CB-556FF727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5102F-04C8-7D40-A037-DE74C96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C1C81-22AF-2D4A-A02E-4912A5E1687A}"/>
              </a:ext>
            </a:extLst>
          </p:cNvPr>
          <p:cNvSpPr txBox="1"/>
          <p:nvPr/>
        </p:nvSpPr>
        <p:spPr>
          <a:xfrm>
            <a:off x="7926989" y="2005012"/>
            <a:ext cx="4110421" cy="23083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f 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int b = 3;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const int c = a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(“%d %d %d”, a, b, c);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 (a &gt; 0)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 (a – 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7338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Recursion complicates static allocation of variables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Number of instances of a variable (e.g., a variable named “count” in a function “sum”) is, in theory, unbounded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Natural nesting of functions allows to allocate memory on the stack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Each instance (call) of a subroutine assigns memory from the stack for the various variables and constants used in the subroutine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25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39737B-3BCD-C24D-B911-566106C4101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39D73-A28B-FE4C-991B-2CA47E7C97D3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0D4C64-48B6-4C4D-B71B-2B90F97CF9BC}"/>
              </a:ext>
            </a:extLst>
          </p:cNvPr>
          <p:cNvSpPr txBox="1"/>
          <p:nvPr/>
        </p:nvSpPr>
        <p:spPr>
          <a:xfrm>
            <a:off x="6237514" y="5116286"/>
            <a:ext cx="124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first: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7BE2A8-6C83-9B48-869C-447EBDDB49D3}"/>
              </a:ext>
            </a:extLst>
          </p:cNvPr>
          <p:cNvSpPr txBox="1"/>
          <p:nvPr/>
        </p:nvSpPr>
        <p:spPr>
          <a:xfrm>
            <a:off x="6237514" y="4440942"/>
            <a:ext cx="12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Called next:</a:t>
            </a:r>
          </a:p>
        </p:txBody>
      </p:sp>
    </p:spTree>
    <p:extLst>
      <p:ext uri="{BB962C8B-B14F-4D97-AF65-F5344CB8AC3E}">
        <p14:creationId xmlns:p14="http://schemas.microsoft.com/office/powerpoint/2010/main" val="299569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20" y="1791330"/>
            <a:ext cx="504158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Memory of subroutine allocated in a </a:t>
            </a:r>
            <a:r>
              <a:rPr lang="en-US" sz="2200" i="1" u="sng" dirty="0"/>
              <a:t>frame</a:t>
            </a:r>
            <a:r>
              <a:rPr lang="en-US" sz="2200" dirty="0"/>
              <a:t> or </a:t>
            </a:r>
            <a:r>
              <a:rPr lang="en-US" sz="2200" i="1" u="sng" dirty="0"/>
              <a:t>activation record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Frame also allocated memory for temporary variables (produced by compiler)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Bookkeeping information includes: return address, reference to frame of caller (dynamic link), saved values of registers needed by caller and </a:t>
            </a:r>
            <a:r>
              <a:rPr lang="en-US" sz="2200" dirty="0" err="1"/>
              <a:t>callee</a:t>
            </a:r>
            <a:r>
              <a:rPr lang="en-US" sz="2200" dirty="0"/>
              <a:t> (e.g., the program counter)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186A01-9DBC-0848-9888-AD07A0B685E1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7BED2-5667-2B4F-A14F-FDB64B1CA0E9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8BB817-BE71-CA49-9932-029C7571B8C7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71" y="1470894"/>
            <a:ext cx="5669782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Arguments passed to subroutines lie at the top of the frame (it’s much more convenient)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Subroutine actual arguments usually </a:t>
            </a:r>
            <a:r>
              <a:rPr lang="en-US" sz="2200" i="1" u="sng" dirty="0"/>
              <a:t>pushed into the stack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Memory layout is heavily implementation and language dependent (Fortran and C assume very different layouts)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Stack maintenance is mostly responsibility of the caller, before and after calling sequence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Two parts: prologue and epilogue</a:t>
            </a:r>
          </a:p>
          <a:p>
            <a:pPr>
              <a:lnSpc>
                <a:spcPct val="120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/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/>
          <p:nvPr/>
        </p:nvCxnSpPr>
        <p:spPr>
          <a:xfrm flipV="1">
            <a:off x="7195456" y="2622785"/>
            <a:ext cx="772886" cy="58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ACAB52-236F-8944-A0B5-E148E4AF769D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47E5D1-1123-9346-B74C-10D0E65087BC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0A6C05-BF68-294D-82EC-C9A87C9D1749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0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5" y="1504841"/>
            <a:ext cx="5848548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Location (actual address) of stack frame not determinable at compile-time, but offsets within frame are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Frame pointer (</a:t>
            </a:r>
            <a:r>
              <a:rPr lang="en-US" sz="1800" dirty="0" err="1"/>
              <a:t>fp</a:t>
            </a:r>
            <a:r>
              <a:rPr lang="en-US" sz="1800" dirty="0"/>
              <a:t>) points to known location within the new activation frame; useful for external access such as copying results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Example: Suppose in subroutine C (see figure) we have a variable “count” with offset 10, then ”count”  can be accessed as: </a:t>
            </a:r>
            <a:r>
              <a:rPr lang="en-US" sz="1800" dirty="0" err="1"/>
              <a:t>fp</a:t>
            </a:r>
            <a:r>
              <a:rPr lang="en-US" sz="1800" dirty="0"/>
              <a:t> + 10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Other addresses accessed by known offsets </a:t>
            </a:r>
            <a:r>
              <a:rPr lang="en-US" sz="1800" dirty="0" err="1"/>
              <a:t>w.r.t.</a:t>
            </a:r>
            <a:r>
              <a:rPr lang="en-US" sz="1800" dirty="0"/>
              <a:t> </a:t>
            </a:r>
            <a:r>
              <a:rPr lang="en-US" sz="1800" dirty="0" err="1"/>
              <a:t>fp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PC (Program Counter): frame field storing address of current instruction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FP, SP, PC usually correspond to machine registers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7397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Binding time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Object lifetime and Storage Management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Program’s stack: static memory allocation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Program’s heap: dynamic memory allocation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Scope rules: 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”what variable (memory location) am I using in location X?”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Reach of a declaration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Visibility of variables, functions, objects, methods, etc.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DE01-1D62-654A-BE79-67345608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62-554A-C240-BEFC-E1263DF8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9" y="1791330"/>
            <a:ext cx="5621443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Offset of variables (</a:t>
            </a:r>
            <a:r>
              <a:rPr lang="en-US" dirty="0" err="1"/>
              <a:t>w.r.t</a:t>
            </a:r>
            <a:r>
              <a:rPr lang="en-US" dirty="0"/>
              <a:t> </a:t>
            </a:r>
            <a:r>
              <a:rPr lang="en-US" dirty="0" err="1"/>
              <a:t>fp</a:t>
            </a:r>
            <a:r>
              <a:rPr lang="en-US" dirty="0"/>
              <a:t>) can be used in </a:t>
            </a:r>
            <a:r>
              <a:rPr lang="en-US" i="1" dirty="0"/>
              <a:t>load</a:t>
            </a:r>
            <a:r>
              <a:rPr lang="en-US" dirty="0"/>
              <a:t> and </a:t>
            </a:r>
            <a:r>
              <a:rPr lang="en-US" i="1" dirty="0"/>
              <a:t>store</a:t>
            </a:r>
            <a:r>
              <a:rPr lang="en-US" dirty="0"/>
              <a:t> instruction variants</a:t>
            </a:r>
          </a:p>
          <a:p>
            <a:pPr>
              <a:lnSpc>
                <a:spcPct val="130000"/>
              </a:lnSpc>
            </a:pPr>
            <a:r>
              <a:rPr lang="en-US" dirty="0"/>
              <a:t>Offsets computed statically by compiler with datatype information (e.g. a char is 1 byte, int usually 4 bytes, double usually 8 bytes, struct sum of fields)</a:t>
            </a:r>
          </a:p>
          <a:p>
            <a:pPr>
              <a:lnSpc>
                <a:spcPct val="130000"/>
              </a:lnSpc>
            </a:pPr>
            <a:r>
              <a:rPr lang="en-US" dirty="0"/>
              <a:t>Stack grows downward, towards lower addresses in most language implementations</a:t>
            </a:r>
          </a:p>
          <a:p>
            <a:pPr>
              <a:lnSpc>
                <a:spcPct val="130000"/>
              </a:lnSpc>
            </a:pPr>
            <a:r>
              <a:rPr lang="en-US" dirty="0"/>
              <a:t>Machine instruction sets usually will provide </a:t>
            </a:r>
            <a:r>
              <a:rPr lang="en-US" i="1" u="sng" dirty="0"/>
              <a:t>push</a:t>
            </a:r>
            <a:r>
              <a:rPr lang="en-US" dirty="0"/>
              <a:t> and </a:t>
            </a:r>
            <a:r>
              <a:rPr lang="en-US" i="1" u="sng" dirty="0"/>
              <a:t>pop </a:t>
            </a:r>
            <a:r>
              <a:rPr lang="en-US" dirty="0"/>
              <a:t>instructions for frame manipulation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CF975-3D6C-3545-98F8-9DEA165E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4665-5A34-5F45-A7BC-B02EFAF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9CB00-5ED2-4142-B36E-5452F0549D15}"/>
              </a:ext>
            </a:extLst>
          </p:cNvPr>
          <p:cNvSpPr/>
          <p:nvPr/>
        </p:nvSpPr>
        <p:spPr>
          <a:xfrm>
            <a:off x="8011886" y="1143000"/>
            <a:ext cx="1491343" cy="45066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426F86-F6EA-2B44-9F5B-F14063E8C406}"/>
              </a:ext>
            </a:extLst>
          </p:cNvPr>
          <p:cNvCxnSpPr/>
          <p:nvPr/>
        </p:nvCxnSpPr>
        <p:spPr>
          <a:xfrm>
            <a:off x="8033657" y="49421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1C71AC-961D-AF47-A2E5-EFCC517FA313}"/>
              </a:ext>
            </a:extLst>
          </p:cNvPr>
          <p:cNvCxnSpPr/>
          <p:nvPr/>
        </p:nvCxnSpPr>
        <p:spPr>
          <a:xfrm>
            <a:off x="8033657" y="4103914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96B576-BD74-4242-AF05-0D3223289EDE}"/>
              </a:ext>
            </a:extLst>
          </p:cNvPr>
          <p:cNvCxnSpPr/>
          <p:nvPr/>
        </p:nvCxnSpPr>
        <p:spPr>
          <a:xfrm>
            <a:off x="8022771" y="3429000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C74AF-73D7-7F47-A789-983D8C821565}"/>
              </a:ext>
            </a:extLst>
          </p:cNvPr>
          <p:cNvSpPr txBox="1"/>
          <p:nvPr/>
        </p:nvSpPr>
        <p:spPr>
          <a:xfrm>
            <a:off x="8074212" y="5121502"/>
            <a:ext cx="14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E5E00-04EC-A246-BFBF-5B4D81767ED0}"/>
              </a:ext>
            </a:extLst>
          </p:cNvPr>
          <p:cNvSpPr txBox="1"/>
          <p:nvPr/>
        </p:nvSpPr>
        <p:spPr>
          <a:xfrm>
            <a:off x="8053934" y="4404116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0835F-1216-6B47-8907-8AA4EF32167F}"/>
              </a:ext>
            </a:extLst>
          </p:cNvPr>
          <p:cNvSpPr txBox="1"/>
          <p:nvPr/>
        </p:nvSpPr>
        <p:spPr>
          <a:xfrm>
            <a:off x="8064820" y="3597667"/>
            <a:ext cx="13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C2AAA-BC07-F241-A87F-39EA7A2F91C1}"/>
              </a:ext>
            </a:extLst>
          </p:cNvPr>
          <p:cNvSpPr txBox="1"/>
          <p:nvPr/>
        </p:nvSpPr>
        <p:spPr>
          <a:xfrm>
            <a:off x="8011886" y="2743983"/>
            <a:ext cx="13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A791-9417-E340-91D7-EB938BFDA6C0}"/>
              </a:ext>
            </a:extLst>
          </p:cNvPr>
          <p:cNvCxnSpPr/>
          <p:nvPr/>
        </p:nvCxnSpPr>
        <p:spPr>
          <a:xfrm>
            <a:off x="8033657" y="262278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3EAF38-A7F5-304A-AC41-A12085638BD0}"/>
              </a:ext>
            </a:extLst>
          </p:cNvPr>
          <p:cNvSpPr txBox="1"/>
          <p:nvPr/>
        </p:nvSpPr>
        <p:spPr>
          <a:xfrm>
            <a:off x="8064820" y="211653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Subroutine 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48A2B4-A2CD-C148-BA41-94E1227EAC39}"/>
              </a:ext>
            </a:extLst>
          </p:cNvPr>
          <p:cNvCxnSpPr/>
          <p:nvPr/>
        </p:nvCxnSpPr>
        <p:spPr>
          <a:xfrm>
            <a:off x="8033657" y="1835839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6868B-CCBF-1749-9BB4-12BFD2487DEB}"/>
              </a:ext>
            </a:extLst>
          </p:cNvPr>
          <p:cNvSpPr/>
          <p:nvPr/>
        </p:nvSpPr>
        <p:spPr>
          <a:xfrm>
            <a:off x="10210800" y="609600"/>
            <a:ext cx="1491343" cy="48812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D978A-CF5A-5D46-B252-55C4F8966A84}"/>
              </a:ext>
            </a:extLst>
          </p:cNvPr>
          <p:cNvCxnSpPr/>
          <p:nvPr/>
        </p:nvCxnSpPr>
        <p:spPr>
          <a:xfrm>
            <a:off x="10246128" y="46782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8B733C-147A-084E-A794-0C143C1585ED}"/>
              </a:ext>
            </a:extLst>
          </p:cNvPr>
          <p:cNvCxnSpPr/>
          <p:nvPr/>
        </p:nvCxnSpPr>
        <p:spPr>
          <a:xfrm>
            <a:off x="10246128" y="3840027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CE8D6A-AB40-6C40-B468-F328D79E86D3}"/>
              </a:ext>
            </a:extLst>
          </p:cNvPr>
          <p:cNvCxnSpPr>
            <a:cxnSpLocks/>
          </p:cNvCxnSpPr>
          <p:nvPr/>
        </p:nvCxnSpPr>
        <p:spPr>
          <a:xfrm>
            <a:off x="10235242" y="3165113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20C984-533E-774B-BEBD-BABE365D06AF}"/>
              </a:ext>
            </a:extLst>
          </p:cNvPr>
          <p:cNvSpPr txBox="1"/>
          <p:nvPr/>
        </p:nvSpPr>
        <p:spPr>
          <a:xfrm>
            <a:off x="10300556" y="3947298"/>
            <a:ext cx="139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 </a:t>
            </a:r>
          </a:p>
          <a:p>
            <a:r>
              <a:rPr lang="en-US" dirty="0"/>
              <a:t>Bookkeeping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C1C08-CAEB-894A-94C5-8120E862A52D}"/>
              </a:ext>
            </a:extLst>
          </p:cNvPr>
          <p:cNvSpPr txBox="1"/>
          <p:nvPr/>
        </p:nvSpPr>
        <p:spPr>
          <a:xfrm>
            <a:off x="10442072" y="3205033"/>
            <a:ext cx="10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  <a:p>
            <a:r>
              <a:rPr lang="en-US" dirty="0"/>
              <a:t>variables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1ED36-DFFE-4F4F-9CF7-FB646BD1A2B6}"/>
              </a:ext>
            </a:extLst>
          </p:cNvPr>
          <p:cNvSpPr txBox="1"/>
          <p:nvPr/>
        </p:nvSpPr>
        <p:spPr>
          <a:xfrm>
            <a:off x="10323896" y="2587893"/>
            <a:ext cx="134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AF86FF-2386-D248-B0BA-101121239CC6}"/>
              </a:ext>
            </a:extLst>
          </p:cNvPr>
          <p:cNvCxnSpPr/>
          <p:nvPr/>
        </p:nvCxnSpPr>
        <p:spPr>
          <a:xfrm>
            <a:off x="10233434" y="2016045"/>
            <a:ext cx="14369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DC1AEA-6C88-3F46-B465-941AA05961B4}"/>
              </a:ext>
            </a:extLst>
          </p:cNvPr>
          <p:cNvSpPr txBox="1"/>
          <p:nvPr/>
        </p:nvSpPr>
        <p:spPr>
          <a:xfrm>
            <a:off x="10339441" y="902295"/>
            <a:ext cx="1312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 to called routines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C360A-BCAC-264F-8BB3-28E15DAD8EB7}"/>
              </a:ext>
            </a:extLst>
          </p:cNvPr>
          <p:cNvCxnSpPr/>
          <p:nvPr/>
        </p:nvCxnSpPr>
        <p:spPr>
          <a:xfrm flipV="1">
            <a:off x="9503229" y="609600"/>
            <a:ext cx="707571" cy="20131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C7A01F-EDFF-1B46-92FC-522E657B911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03229" y="3396343"/>
            <a:ext cx="686025" cy="20744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F7ECE0-3A83-E54C-B4C6-69A05080451D}"/>
              </a:ext>
            </a:extLst>
          </p:cNvPr>
          <p:cNvSpPr txBox="1"/>
          <p:nvPr/>
        </p:nvSpPr>
        <p:spPr>
          <a:xfrm>
            <a:off x="6459096" y="1442702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A02C2-27C2-4E41-AF81-9A5F8625FE2B}"/>
              </a:ext>
            </a:extLst>
          </p:cNvPr>
          <p:cNvSpPr txBox="1"/>
          <p:nvPr/>
        </p:nvSpPr>
        <p:spPr>
          <a:xfrm>
            <a:off x="6464125" y="2934678"/>
            <a:ext cx="86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5240C-9A35-5A4F-91BB-00DCE82D5913}"/>
              </a:ext>
            </a:extLst>
          </p:cNvPr>
          <p:cNvCxnSpPr>
            <a:cxnSpLocks/>
          </p:cNvCxnSpPr>
          <p:nvPr/>
        </p:nvCxnSpPr>
        <p:spPr>
          <a:xfrm flipV="1">
            <a:off x="7267787" y="1835839"/>
            <a:ext cx="689669" cy="68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66926-A79F-934A-968A-992DCFC38728}"/>
              </a:ext>
            </a:extLst>
          </p:cNvPr>
          <p:cNvCxnSpPr>
            <a:cxnSpLocks/>
          </p:cNvCxnSpPr>
          <p:nvPr/>
        </p:nvCxnSpPr>
        <p:spPr>
          <a:xfrm flipV="1">
            <a:off x="7195456" y="2366032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368C94-088F-F648-B746-08F81458AD3F}"/>
              </a:ext>
            </a:extLst>
          </p:cNvPr>
          <p:cNvSpPr txBox="1"/>
          <p:nvPr/>
        </p:nvSpPr>
        <p:spPr>
          <a:xfrm>
            <a:off x="9503229" y="5525478"/>
            <a:ext cx="162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8DBA18-A7E3-8F43-B546-C073FB13854E}"/>
              </a:ext>
            </a:extLst>
          </p:cNvPr>
          <p:cNvCxnSpPr>
            <a:cxnSpLocks/>
          </p:cNvCxnSpPr>
          <p:nvPr/>
        </p:nvCxnSpPr>
        <p:spPr>
          <a:xfrm flipV="1">
            <a:off x="9680072" y="4665089"/>
            <a:ext cx="762000" cy="839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EC23EE8-00BD-2C4E-87D6-C464E3826BF9}"/>
              </a:ext>
            </a:extLst>
          </p:cNvPr>
          <p:cNvSpPr txBox="1"/>
          <p:nvPr/>
        </p:nvSpPr>
        <p:spPr>
          <a:xfrm>
            <a:off x="10210800" y="4795846"/>
            <a:ext cx="13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</p:spTree>
    <p:extLst>
      <p:ext uri="{BB962C8B-B14F-4D97-AF65-F5344CB8AC3E}">
        <p14:creationId xmlns:p14="http://schemas.microsoft.com/office/powerpoint/2010/main" val="172284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5213-31DB-5E4A-B09C-D01DDCD2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5016" cy="1325563"/>
          </a:xfrm>
        </p:spPr>
        <p:txBody>
          <a:bodyPr/>
          <a:lstStyle/>
          <a:p>
            <a:r>
              <a:rPr lang="en-US" dirty="0"/>
              <a:t>Stack-based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5024-6671-6047-99B6-AA81D690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12" y="1825625"/>
            <a:ext cx="5464618" cy="4351338"/>
          </a:xfrm>
        </p:spPr>
        <p:txBody>
          <a:bodyPr>
            <a:noAutofit/>
          </a:bodyPr>
          <a:lstStyle/>
          <a:p>
            <a:r>
              <a:rPr lang="en-US" sz="2000" dirty="0"/>
              <a:t>Static Link: pointer to the stack frame of the lexically surrounding subroutine</a:t>
            </a:r>
          </a:p>
          <a:p>
            <a:r>
              <a:rPr lang="en-US" sz="2000" dirty="0"/>
              <a:t>Dynamic link: pointer to the stack frame making the call to the current subroutine</a:t>
            </a:r>
          </a:p>
          <a:p>
            <a:r>
              <a:rPr lang="en-US" sz="2000" dirty="0"/>
              <a:t>Static and dynamic links need not be the same</a:t>
            </a:r>
          </a:p>
          <a:p>
            <a:r>
              <a:rPr lang="en-US" sz="2000" dirty="0"/>
              <a:t>Surrounding subroutine will always be active (it needs to be), hence always visible to the </a:t>
            </a:r>
            <a:r>
              <a:rPr lang="en-US" sz="2000" dirty="0" err="1"/>
              <a:t>callee</a:t>
            </a:r>
            <a:endParaRPr lang="en-US" sz="2000" dirty="0"/>
          </a:p>
          <a:p>
            <a:r>
              <a:rPr lang="en-US" sz="2000" dirty="0"/>
              <a:t>In Figure: all five subroutines are visible from B, C and D; A and E can see themselves and B (but can’t see C nor D)</a:t>
            </a:r>
          </a:p>
          <a:p>
            <a:r>
              <a:rPr lang="en-US" sz="2000" dirty="0"/>
              <a:t>In the example (Figure), D is called from B, but can’t be called from A nor E, as B must be active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12AB1-8A54-9143-9B27-6766C83E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8B93E-C535-AA4A-A759-3E2EC723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C6C5A-A35C-924B-B8A0-7B1BB19D28C5}"/>
              </a:ext>
            </a:extLst>
          </p:cNvPr>
          <p:cNvSpPr/>
          <p:nvPr/>
        </p:nvSpPr>
        <p:spPr>
          <a:xfrm>
            <a:off x="8730343" y="576944"/>
            <a:ext cx="1796143" cy="527957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DF941D-4589-704B-AD1D-32CCBCB6028A}"/>
              </a:ext>
            </a:extLst>
          </p:cNvPr>
          <p:cNvCxnSpPr/>
          <p:nvPr/>
        </p:nvCxnSpPr>
        <p:spPr>
          <a:xfrm>
            <a:off x="8730343" y="4996543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17BEE5-F158-F049-9896-EE7CE5F3B55A}"/>
              </a:ext>
            </a:extLst>
          </p:cNvPr>
          <p:cNvCxnSpPr/>
          <p:nvPr/>
        </p:nvCxnSpPr>
        <p:spPr>
          <a:xfrm>
            <a:off x="8730343" y="3990408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2C50E8-20FF-9B45-A649-A6C9DBD4B1BD}"/>
              </a:ext>
            </a:extLst>
          </p:cNvPr>
          <p:cNvCxnSpPr/>
          <p:nvPr/>
        </p:nvCxnSpPr>
        <p:spPr>
          <a:xfrm>
            <a:off x="8730342" y="3065122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D31684-E2A9-C045-837F-BB103EE450C6}"/>
              </a:ext>
            </a:extLst>
          </p:cNvPr>
          <p:cNvCxnSpPr/>
          <p:nvPr/>
        </p:nvCxnSpPr>
        <p:spPr>
          <a:xfrm>
            <a:off x="8730341" y="2085408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EDF25-D3BF-6140-9919-BB959DAA7C33}"/>
              </a:ext>
            </a:extLst>
          </p:cNvPr>
          <p:cNvCxnSpPr/>
          <p:nvPr/>
        </p:nvCxnSpPr>
        <p:spPr>
          <a:xfrm>
            <a:off x="8730341" y="1290751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311C2C-99B4-F041-8C44-8628F158D99D}"/>
              </a:ext>
            </a:extLst>
          </p:cNvPr>
          <p:cNvSpPr txBox="1"/>
          <p:nvPr/>
        </p:nvSpPr>
        <p:spPr>
          <a:xfrm>
            <a:off x="9469554" y="52194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1A8AC-5735-5B49-A6DF-C40CDFE9F561}"/>
              </a:ext>
            </a:extLst>
          </p:cNvPr>
          <p:cNvSpPr txBox="1"/>
          <p:nvPr/>
        </p:nvSpPr>
        <p:spPr>
          <a:xfrm>
            <a:off x="9469554" y="43772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CE24C2-1447-8242-9B9A-A43884F29C7F}"/>
              </a:ext>
            </a:extLst>
          </p:cNvPr>
          <p:cNvSpPr txBox="1"/>
          <p:nvPr/>
        </p:nvSpPr>
        <p:spPr>
          <a:xfrm>
            <a:off x="9469554" y="33796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C7444-07D2-AC4C-93C0-452EA1AB571B}"/>
              </a:ext>
            </a:extLst>
          </p:cNvPr>
          <p:cNvSpPr txBox="1"/>
          <p:nvPr/>
        </p:nvSpPr>
        <p:spPr>
          <a:xfrm>
            <a:off x="9469554" y="25555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26D94-E864-9D47-993C-9A92ED82208D}"/>
              </a:ext>
            </a:extLst>
          </p:cNvPr>
          <p:cNvSpPr txBox="1"/>
          <p:nvPr/>
        </p:nvSpPr>
        <p:spPr>
          <a:xfrm>
            <a:off x="9469554" y="15187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67CE7C-0AAE-A54D-8A7E-2FE6A9A7CF9A}"/>
              </a:ext>
            </a:extLst>
          </p:cNvPr>
          <p:cNvCxnSpPr>
            <a:cxnSpLocks/>
          </p:cNvCxnSpPr>
          <p:nvPr/>
        </p:nvCxnSpPr>
        <p:spPr>
          <a:xfrm>
            <a:off x="7045834" y="5893135"/>
            <a:ext cx="77288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D522F1-C474-E647-B32A-CD02CD1C010A}"/>
              </a:ext>
            </a:extLst>
          </p:cNvPr>
          <p:cNvCxnSpPr>
            <a:cxnSpLocks/>
          </p:cNvCxnSpPr>
          <p:nvPr/>
        </p:nvCxnSpPr>
        <p:spPr>
          <a:xfrm flipV="1">
            <a:off x="7045834" y="1070764"/>
            <a:ext cx="0" cy="483262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355C74-FD43-4944-A304-DD84C4A50C55}"/>
              </a:ext>
            </a:extLst>
          </p:cNvPr>
          <p:cNvSpPr txBox="1"/>
          <p:nvPr/>
        </p:nvSpPr>
        <p:spPr>
          <a:xfrm>
            <a:off x="6886976" y="7014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45A57EC-E53F-714C-B44F-53AF91CDD291}"/>
              </a:ext>
            </a:extLst>
          </p:cNvPr>
          <p:cNvCxnSpPr>
            <a:cxnSpLocks/>
          </p:cNvCxnSpPr>
          <p:nvPr/>
        </p:nvCxnSpPr>
        <p:spPr>
          <a:xfrm flipV="1">
            <a:off x="7204692" y="1321066"/>
            <a:ext cx="6457" cy="26083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465612-DCE5-A24D-965E-8F25CCA0832A}"/>
              </a:ext>
            </a:extLst>
          </p:cNvPr>
          <p:cNvCxnSpPr>
            <a:cxnSpLocks/>
          </p:cNvCxnSpPr>
          <p:nvPr/>
        </p:nvCxnSpPr>
        <p:spPr>
          <a:xfrm flipH="1" flipV="1">
            <a:off x="7211149" y="4263735"/>
            <a:ext cx="1" cy="130163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4C66C5-291E-E847-9C3B-E64A0FB34CFB}"/>
              </a:ext>
            </a:extLst>
          </p:cNvPr>
          <p:cNvCxnSpPr>
            <a:cxnSpLocks/>
          </p:cNvCxnSpPr>
          <p:nvPr/>
        </p:nvCxnSpPr>
        <p:spPr>
          <a:xfrm>
            <a:off x="7200263" y="5565373"/>
            <a:ext cx="7382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E1D314-A42A-3B42-8999-8255CE76F608}"/>
              </a:ext>
            </a:extLst>
          </p:cNvPr>
          <p:cNvCxnSpPr>
            <a:cxnSpLocks/>
          </p:cNvCxnSpPr>
          <p:nvPr/>
        </p:nvCxnSpPr>
        <p:spPr>
          <a:xfrm>
            <a:off x="7200263" y="3938752"/>
            <a:ext cx="7382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B74C2B-3F15-2242-8EC4-9E25D80A1BA8}"/>
              </a:ext>
            </a:extLst>
          </p:cNvPr>
          <p:cNvSpPr txBox="1"/>
          <p:nvPr/>
        </p:nvSpPr>
        <p:spPr>
          <a:xfrm>
            <a:off x="7114561" y="39574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B1542-080D-974A-82D6-E8F5C946F661}"/>
              </a:ext>
            </a:extLst>
          </p:cNvPr>
          <p:cNvSpPr txBox="1"/>
          <p:nvPr/>
        </p:nvSpPr>
        <p:spPr>
          <a:xfrm>
            <a:off x="7119534" y="973569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DEB4CE-175D-D948-8340-06D20883CB07}"/>
              </a:ext>
            </a:extLst>
          </p:cNvPr>
          <p:cNvCxnSpPr>
            <a:cxnSpLocks/>
          </p:cNvCxnSpPr>
          <p:nvPr/>
        </p:nvCxnSpPr>
        <p:spPr>
          <a:xfrm flipH="1" flipV="1">
            <a:off x="7363549" y="1473466"/>
            <a:ext cx="2028" cy="5606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E6556D-E262-0641-A9F2-18369FEEA9D3}"/>
              </a:ext>
            </a:extLst>
          </p:cNvPr>
          <p:cNvCxnSpPr>
            <a:cxnSpLocks/>
          </p:cNvCxnSpPr>
          <p:nvPr/>
        </p:nvCxnSpPr>
        <p:spPr>
          <a:xfrm>
            <a:off x="7352663" y="2049999"/>
            <a:ext cx="45517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BB2C5C-8D99-044A-A137-4517119AB475}"/>
              </a:ext>
            </a:extLst>
          </p:cNvPr>
          <p:cNvSpPr txBox="1"/>
          <p:nvPr/>
        </p:nvSpPr>
        <p:spPr>
          <a:xfrm>
            <a:off x="7326365" y="115823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286156-8CE9-E34C-A943-D19F290BB465}"/>
              </a:ext>
            </a:extLst>
          </p:cNvPr>
          <p:cNvCxnSpPr>
            <a:cxnSpLocks/>
          </p:cNvCxnSpPr>
          <p:nvPr/>
        </p:nvCxnSpPr>
        <p:spPr>
          <a:xfrm flipH="1" flipV="1">
            <a:off x="7385782" y="2454055"/>
            <a:ext cx="2028" cy="5606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50EC6D-E21A-174A-AF35-359B53622698}"/>
              </a:ext>
            </a:extLst>
          </p:cNvPr>
          <p:cNvCxnSpPr>
            <a:cxnSpLocks/>
          </p:cNvCxnSpPr>
          <p:nvPr/>
        </p:nvCxnSpPr>
        <p:spPr>
          <a:xfrm>
            <a:off x="7374896" y="3030588"/>
            <a:ext cx="45517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2769C6-9EC7-7547-8D1F-916B1A39EB34}"/>
              </a:ext>
            </a:extLst>
          </p:cNvPr>
          <p:cNvSpPr txBox="1"/>
          <p:nvPr/>
        </p:nvSpPr>
        <p:spPr>
          <a:xfrm>
            <a:off x="7348598" y="213882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Curved Left Arrow 45">
            <a:extLst>
              <a:ext uri="{FF2B5EF4-FFF2-40B4-BE49-F238E27FC236}">
                <a16:creationId xmlns:a16="http://schemas.microsoft.com/office/drawing/2014/main" id="{5EC49751-634F-6046-8D30-FF520FAC37DE}"/>
              </a:ext>
            </a:extLst>
          </p:cNvPr>
          <p:cNvSpPr/>
          <p:nvPr/>
        </p:nvSpPr>
        <p:spPr>
          <a:xfrm>
            <a:off x="10526484" y="1690688"/>
            <a:ext cx="827316" cy="20583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>
            <a:extLst>
              <a:ext uri="{FF2B5EF4-FFF2-40B4-BE49-F238E27FC236}">
                <a16:creationId xmlns:a16="http://schemas.microsoft.com/office/drawing/2014/main" id="{23916E16-1A6B-D14A-A8EA-0810FCD9E10A}"/>
              </a:ext>
            </a:extLst>
          </p:cNvPr>
          <p:cNvSpPr/>
          <p:nvPr/>
        </p:nvSpPr>
        <p:spPr>
          <a:xfrm>
            <a:off x="10570028" y="3681586"/>
            <a:ext cx="827316" cy="20583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>
            <a:extLst>
              <a:ext uri="{FF2B5EF4-FFF2-40B4-BE49-F238E27FC236}">
                <a16:creationId xmlns:a16="http://schemas.microsoft.com/office/drawing/2014/main" id="{27F02693-50A6-5242-9ED8-166AD748F9AF}"/>
              </a:ext>
            </a:extLst>
          </p:cNvPr>
          <p:cNvSpPr/>
          <p:nvPr/>
        </p:nvSpPr>
        <p:spPr>
          <a:xfrm>
            <a:off x="10536099" y="2350507"/>
            <a:ext cx="827316" cy="12308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urved Left Arrow 48">
            <a:extLst>
              <a:ext uri="{FF2B5EF4-FFF2-40B4-BE49-F238E27FC236}">
                <a16:creationId xmlns:a16="http://schemas.microsoft.com/office/drawing/2014/main" id="{1D69AB76-5C3B-4A42-B353-AEFAE951FF2B}"/>
              </a:ext>
            </a:extLst>
          </p:cNvPr>
          <p:cNvSpPr/>
          <p:nvPr/>
        </p:nvSpPr>
        <p:spPr>
          <a:xfrm>
            <a:off x="10526481" y="4260094"/>
            <a:ext cx="827316" cy="123089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urved Right Arrow 49">
            <a:extLst>
              <a:ext uri="{FF2B5EF4-FFF2-40B4-BE49-F238E27FC236}">
                <a16:creationId xmlns:a16="http://schemas.microsoft.com/office/drawing/2014/main" id="{534822A6-6E33-E44A-83FE-579B73661EC4}"/>
              </a:ext>
            </a:extLst>
          </p:cNvPr>
          <p:cNvSpPr/>
          <p:nvPr/>
        </p:nvSpPr>
        <p:spPr>
          <a:xfrm>
            <a:off x="8153400" y="1703382"/>
            <a:ext cx="576941" cy="852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Right Arrow 50">
            <a:extLst>
              <a:ext uri="{FF2B5EF4-FFF2-40B4-BE49-F238E27FC236}">
                <a16:creationId xmlns:a16="http://schemas.microsoft.com/office/drawing/2014/main" id="{43BABB1B-FB7B-5442-B771-5F916DFFAF04}"/>
              </a:ext>
            </a:extLst>
          </p:cNvPr>
          <p:cNvSpPr/>
          <p:nvPr/>
        </p:nvSpPr>
        <p:spPr>
          <a:xfrm>
            <a:off x="8142514" y="2681466"/>
            <a:ext cx="576941" cy="852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Right Arrow 51">
            <a:extLst>
              <a:ext uri="{FF2B5EF4-FFF2-40B4-BE49-F238E27FC236}">
                <a16:creationId xmlns:a16="http://schemas.microsoft.com/office/drawing/2014/main" id="{30AD3015-861E-8842-8921-6870ECEDE610}"/>
              </a:ext>
            </a:extLst>
          </p:cNvPr>
          <p:cNvSpPr/>
          <p:nvPr/>
        </p:nvSpPr>
        <p:spPr>
          <a:xfrm>
            <a:off x="8131631" y="3659550"/>
            <a:ext cx="576941" cy="852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Right Arrow 52">
            <a:extLst>
              <a:ext uri="{FF2B5EF4-FFF2-40B4-BE49-F238E27FC236}">
                <a16:creationId xmlns:a16="http://schemas.microsoft.com/office/drawing/2014/main" id="{16611D2F-11B9-B440-9EEF-6266D66E7562}"/>
              </a:ext>
            </a:extLst>
          </p:cNvPr>
          <p:cNvSpPr/>
          <p:nvPr/>
        </p:nvSpPr>
        <p:spPr>
          <a:xfrm>
            <a:off x="8142514" y="4629615"/>
            <a:ext cx="576941" cy="85213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3E7FB9-0A85-8848-A8BA-355AAEC5F016}"/>
              </a:ext>
            </a:extLst>
          </p:cNvPr>
          <p:cNvSpPr txBox="1"/>
          <p:nvPr/>
        </p:nvSpPr>
        <p:spPr>
          <a:xfrm>
            <a:off x="10787743" y="101237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52E6FD-EA3F-0D4D-8AE6-BB469C03C1CD}"/>
              </a:ext>
            </a:extLst>
          </p:cNvPr>
          <p:cNvCxnSpPr>
            <a:stCxn id="54" idx="1"/>
          </p:cNvCxnSpPr>
          <p:nvPr/>
        </p:nvCxnSpPr>
        <p:spPr>
          <a:xfrm flipH="1">
            <a:off x="10221686" y="1197037"/>
            <a:ext cx="566057" cy="3809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52389A1-9EF6-714F-8223-F99E6F2D04DF}"/>
              </a:ext>
            </a:extLst>
          </p:cNvPr>
          <p:cNvSpPr txBox="1"/>
          <p:nvPr/>
        </p:nvSpPr>
        <p:spPr>
          <a:xfrm>
            <a:off x="7638313" y="6116620"/>
            <a:ext cx="15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Links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29C7C316-24FE-4345-96CE-50B6F67E7442}"/>
              </a:ext>
            </a:extLst>
          </p:cNvPr>
          <p:cNvSpPr/>
          <p:nvPr/>
        </p:nvSpPr>
        <p:spPr>
          <a:xfrm rot="16200000">
            <a:off x="8227710" y="5556313"/>
            <a:ext cx="337457" cy="9591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0E5FF1-F2E0-B34C-8033-E1AE7EDB3D1D}"/>
              </a:ext>
            </a:extLst>
          </p:cNvPr>
          <p:cNvSpPr txBox="1"/>
          <p:nvPr/>
        </p:nvSpPr>
        <p:spPr>
          <a:xfrm>
            <a:off x="9902184" y="6116620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Links</a:t>
            </a: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A2231A13-82B3-344D-A338-2881588064FE}"/>
              </a:ext>
            </a:extLst>
          </p:cNvPr>
          <p:cNvSpPr/>
          <p:nvPr/>
        </p:nvSpPr>
        <p:spPr>
          <a:xfrm rot="16200000">
            <a:off x="10491581" y="5556313"/>
            <a:ext cx="337457" cy="95917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8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0E6F-B85A-1346-9657-09503864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the Static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F46C5-1B01-9F44-AE1E-D1DE2DF7B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685019"/>
            <a:ext cx="742502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Need some additional work in languages with nested subroutines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Most work falls in the caller side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Work depends in the nesting of the </a:t>
            </a:r>
            <a:r>
              <a:rPr lang="en-US" sz="2400" dirty="0" err="1"/>
              <a:t>callee</a:t>
            </a:r>
            <a:r>
              <a:rPr lang="en-US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nested inside caller: caller passes itself as the static link of the </a:t>
            </a:r>
            <a:r>
              <a:rPr lang="en-US" dirty="0" err="1"/>
              <a:t>callee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Callee</a:t>
            </a:r>
            <a:r>
              <a:rPr lang="en-US" dirty="0"/>
              <a:t> is </a:t>
            </a:r>
            <a:r>
              <a:rPr lang="en-US" u="sng" dirty="0"/>
              <a:t>k &gt;= 0 scopes outward of caller</a:t>
            </a:r>
            <a:r>
              <a:rPr lang="en-US" dirty="0"/>
              <a:t>: 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Scopes surrounding </a:t>
            </a:r>
            <a:r>
              <a:rPr lang="en-US" sz="2400" dirty="0" err="1"/>
              <a:t>callee</a:t>
            </a:r>
            <a:r>
              <a:rPr lang="en-US" sz="2400" dirty="0"/>
              <a:t> also surround caller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Caller dereferences its own static link k times and passes the result as the static link of the </a:t>
            </a:r>
            <a:r>
              <a:rPr lang="en-US" sz="2400" dirty="0" err="1"/>
              <a:t>callee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0FCE-003F-4548-86A2-2816646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EF939-9CAD-7A43-B474-F0325E76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16230A-5CC2-7542-AD98-D72DB93A4E79}"/>
              </a:ext>
            </a:extLst>
          </p:cNvPr>
          <p:cNvSpPr/>
          <p:nvPr/>
        </p:nvSpPr>
        <p:spPr>
          <a:xfrm>
            <a:off x="9470571" y="2394857"/>
            <a:ext cx="1883229" cy="1371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235393-9BDD-C843-938D-7303995F7B9E}"/>
              </a:ext>
            </a:extLst>
          </p:cNvPr>
          <p:cNvSpPr/>
          <p:nvPr/>
        </p:nvSpPr>
        <p:spPr>
          <a:xfrm>
            <a:off x="9731829" y="2841171"/>
            <a:ext cx="1404258" cy="69668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98CF9-034B-384B-9829-E489EA686168}"/>
              </a:ext>
            </a:extLst>
          </p:cNvPr>
          <p:cNvSpPr txBox="1"/>
          <p:nvPr/>
        </p:nvSpPr>
        <p:spPr>
          <a:xfrm>
            <a:off x="10153299" y="2996849"/>
            <a:ext cx="7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B7533-CCD9-B740-8910-F5543A955BA1}"/>
              </a:ext>
            </a:extLst>
          </p:cNvPr>
          <p:cNvSpPr txBox="1"/>
          <p:nvPr/>
        </p:nvSpPr>
        <p:spPr>
          <a:xfrm>
            <a:off x="9712151" y="2433348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4AD8E1C-2CA1-8945-89E4-950B995D7E39}"/>
              </a:ext>
            </a:extLst>
          </p:cNvPr>
          <p:cNvSpPr/>
          <p:nvPr/>
        </p:nvSpPr>
        <p:spPr>
          <a:xfrm>
            <a:off x="9939447" y="4212771"/>
            <a:ext cx="1883229" cy="1371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9BE30AD-0512-AB47-8297-E86150899504}"/>
              </a:ext>
            </a:extLst>
          </p:cNvPr>
          <p:cNvSpPr/>
          <p:nvPr/>
        </p:nvSpPr>
        <p:spPr>
          <a:xfrm>
            <a:off x="10200705" y="4659085"/>
            <a:ext cx="1404258" cy="69668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E36C8-D1A3-254E-B0FF-47D022F90104}"/>
              </a:ext>
            </a:extLst>
          </p:cNvPr>
          <p:cNvSpPr txBox="1"/>
          <p:nvPr/>
        </p:nvSpPr>
        <p:spPr>
          <a:xfrm>
            <a:off x="10622175" y="4814763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55942-E037-874D-B649-AB552E708654}"/>
              </a:ext>
            </a:extLst>
          </p:cNvPr>
          <p:cNvSpPr txBox="1"/>
          <p:nvPr/>
        </p:nvSpPr>
        <p:spPr>
          <a:xfrm>
            <a:off x="10181027" y="4251262"/>
            <a:ext cx="7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DFB2292-EFA4-0646-B1FE-ACBF5A0A3E6C}"/>
              </a:ext>
            </a:extLst>
          </p:cNvPr>
          <p:cNvSpPr/>
          <p:nvPr/>
        </p:nvSpPr>
        <p:spPr>
          <a:xfrm>
            <a:off x="7925589" y="4246272"/>
            <a:ext cx="1883229" cy="13716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084291-1503-8944-9BFB-519840DDAEA8}"/>
              </a:ext>
            </a:extLst>
          </p:cNvPr>
          <p:cNvSpPr/>
          <p:nvPr/>
        </p:nvSpPr>
        <p:spPr>
          <a:xfrm>
            <a:off x="8209168" y="4898632"/>
            <a:ext cx="1413527" cy="5126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45E02-2855-C445-A02B-B581C842CF5E}"/>
              </a:ext>
            </a:extLst>
          </p:cNvPr>
          <p:cNvSpPr txBox="1"/>
          <p:nvPr/>
        </p:nvSpPr>
        <p:spPr>
          <a:xfrm>
            <a:off x="8502670" y="4915951"/>
            <a:ext cx="7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95DB1C-B43F-054D-BAB9-50AA3CC6FD7C}"/>
              </a:ext>
            </a:extLst>
          </p:cNvPr>
          <p:cNvSpPr txBox="1"/>
          <p:nvPr/>
        </p:nvSpPr>
        <p:spPr>
          <a:xfrm>
            <a:off x="8502670" y="4445431"/>
            <a:ext cx="692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044ECD2-6BC2-5846-AEE8-470FA94C83C7}"/>
              </a:ext>
            </a:extLst>
          </p:cNvPr>
          <p:cNvSpPr/>
          <p:nvPr/>
        </p:nvSpPr>
        <p:spPr>
          <a:xfrm>
            <a:off x="8209168" y="4344243"/>
            <a:ext cx="1413527" cy="4985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3E80EA4-E64C-3143-87A0-9990DD9E271D}"/>
              </a:ext>
            </a:extLst>
          </p:cNvPr>
          <p:cNvSpPr/>
          <p:nvPr/>
        </p:nvSpPr>
        <p:spPr>
          <a:xfrm rot="20840180">
            <a:off x="7918729" y="3196016"/>
            <a:ext cx="1324292" cy="400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E645C33-A068-6749-B79F-06C7A5DCF2E2}"/>
              </a:ext>
            </a:extLst>
          </p:cNvPr>
          <p:cNvSpPr/>
          <p:nvPr/>
        </p:nvSpPr>
        <p:spPr>
          <a:xfrm>
            <a:off x="6294627" y="4322182"/>
            <a:ext cx="1324292" cy="400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4E2473-6F32-B142-B1D6-666F861D727F}"/>
              </a:ext>
            </a:extLst>
          </p:cNvPr>
          <p:cNvSpPr txBox="1"/>
          <p:nvPr/>
        </p:nvSpPr>
        <p:spPr>
          <a:xfrm>
            <a:off x="8209168" y="5769429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621577-17C9-1E4D-832E-78246E2B28FB}"/>
              </a:ext>
            </a:extLst>
          </p:cNvPr>
          <p:cNvSpPr txBox="1"/>
          <p:nvPr/>
        </p:nvSpPr>
        <p:spPr>
          <a:xfrm>
            <a:off x="10044202" y="576942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2b</a:t>
            </a:r>
          </a:p>
        </p:txBody>
      </p:sp>
    </p:spTree>
    <p:extLst>
      <p:ext uri="{BB962C8B-B14F-4D97-AF65-F5344CB8AC3E}">
        <p14:creationId xmlns:p14="http://schemas.microsoft.com/office/powerpoint/2010/main" val="1010339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C6B5-C49E-B742-9C7B-3F988CA3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EC51-62E7-4A4A-AD70-4D1DEFA0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594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f(int &amp; z)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z = 3;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z);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g(int &amp; a, int &amp; z)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g_b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g_b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z + a;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main (){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main_z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main_z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B108-87B1-6446-9A52-7739AB63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FCE5-D899-C047-ADC2-6F27F894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FDFCB8-706E-CA48-AC5D-5FEBA1167B1B}"/>
              </a:ext>
            </a:extLst>
          </p:cNvPr>
          <p:cNvSpPr/>
          <p:nvPr/>
        </p:nvSpPr>
        <p:spPr>
          <a:xfrm>
            <a:off x="5018314" y="1690688"/>
            <a:ext cx="1796143" cy="44862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0FB7-A1D2-1E4C-AD2F-1F00C06FC0AA}"/>
              </a:ext>
            </a:extLst>
          </p:cNvPr>
          <p:cNvCxnSpPr/>
          <p:nvPr/>
        </p:nvCxnSpPr>
        <p:spPr>
          <a:xfrm>
            <a:off x="5018314" y="5097792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65AC4-421F-CE48-9B9A-F188597FB468}"/>
              </a:ext>
            </a:extLst>
          </p:cNvPr>
          <p:cNvCxnSpPr/>
          <p:nvPr/>
        </p:nvCxnSpPr>
        <p:spPr>
          <a:xfrm>
            <a:off x="5018314" y="4033440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FFAC69-1531-A34D-AEEC-E383333E71D0}"/>
              </a:ext>
            </a:extLst>
          </p:cNvPr>
          <p:cNvCxnSpPr/>
          <p:nvPr/>
        </p:nvCxnSpPr>
        <p:spPr>
          <a:xfrm>
            <a:off x="5018314" y="2748925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14B726-A961-DC45-A71C-2E038771D3A8}"/>
              </a:ext>
            </a:extLst>
          </p:cNvPr>
          <p:cNvSpPr txBox="1"/>
          <p:nvPr/>
        </p:nvSpPr>
        <p:spPr>
          <a:xfrm>
            <a:off x="5589211" y="554786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ED137-3918-B44A-B05F-DC62C36402D1}"/>
              </a:ext>
            </a:extLst>
          </p:cNvPr>
          <p:cNvSpPr txBox="1"/>
          <p:nvPr/>
        </p:nvSpPr>
        <p:spPr>
          <a:xfrm>
            <a:off x="5137555" y="4158427"/>
            <a:ext cx="167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():</a:t>
            </a:r>
          </a:p>
          <a:p>
            <a:r>
              <a:rPr lang="en-US" dirty="0"/>
              <a:t>dynamic link: </a:t>
            </a:r>
            <a:r>
              <a:rPr lang="en-US" dirty="0" err="1"/>
              <a:t>fp</a:t>
            </a:r>
            <a:r>
              <a:rPr lang="en-US" dirty="0"/>
              <a:t> of main 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41532-3C83-324E-9576-5BF36B48FE45}"/>
              </a:ext>
            </a:extLst>
          </p:cNvPr>
          <p:cNvSpPr txBox="1"/>
          <p:nvPr/>
        </p:nvSpPr>
        <p:spPr>
          <a:xfrm>
            <a:off x="5104356" y="2891868"/>
            <a:ext cx="1579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():</a:t>
            </a:r>
          </a:p>
          <a:p>
            <a:r>
              <a:rPr lang="en-US" dirty="0"/>
              <a:t>dynamic link: </a:t>
            </a:r>
            <a:r>
              <a:rPr lang="en-US" dirty="0" err="1"/>
              <a:t>fp</a:t>
            </a:r>
            <a:r>
              <a:rPr lang="en-US" dirty="0"/>
              <a:t>   of   f ()</a:t>
            </a: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2F4A22F3-4F6F-9D45-8567-1E17247F05F9}"/>
              </a:ext>
            </a:extLst>
          </p:cNvPr>
          <p:cNvSpPr/>
          <p:nvPr/>
        </p:nvSpPr>
        <p:spPr>
          <a:xfrm>
            <a:off x="6814456" y="3141188"/>
            <a:ext cx="827316" cy="15065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ED6347D-A6D8-214B-9098-92B76B9192AB}"/>
              </a:ext>
            </a:extLst>
          </p:cNvPr>
          <p:cNvSpPr/>
          <p:nvPr/>
        </p:nvSpPr>
        <p:spPr>
          <a:xfrm>
            <a:off x="6814454" y="4591688"/>
            <a:ext cx="827316" cy="15065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51468-29D4-7542-B13B-9B1674518FE4}"/>
              </a:ext>
            </a:extLst>
          </p:cNvPr>
          <p:cNvSpPr/>
          <p:nvPr/>
        </p:nvSpPr>
        <p:spPr>
          <a:xfrm>
            <a:off x="8349342" y="1219201"/>
            <a:ext cx="3646715" cy="4957756"/>
          </a:xfrm>
          <a:custGeom>
            <a:avLst/>
            <a:gdLst>
              <a:gd name="connsiteX0" fmla="*/ 0 w 3646715"/>
              <a:gd name="connsiteY0" fmla="*/ 607798 h 4957756"/>
              <a:gd name="connsiteX1" fmla="*/ 607798 w 3646715"/>
              <a:gd name="connsiteY1" fmla="*/ 0 h 4957756"/>
              <a:gd name="connsiteX2" fmla="*/ 1142644 w 3646715"/>
              <a:gd name="connsiteY2" fmla="*/ 0 h 4957756"/>
              <a:gd name="connsiteX3" fmla="*/ 1604557 w 3646715"/>
              <a:gd name="connsiteY3" fmla="*/ 0 h 4957756"/>
              <a:gd name="connsiteX4" fmla="*/ 2042158 w 3646715"/>
              <a:gd name="connsiteY4" fmla="*/ 0 h 4957756"/>
              <a:gd name="connsiteX5" fmla="*/ 2552693 w 3646715"/>
              <a:gd name="connsiteY5" fmla="*/ 0 h 4957756"/>
              <a:gd name="connsiteX6" fmla="*/ 3038917 w 3646715"/>
              <a:gd name="connsiteY6" fmla="*/ 0 h 4957756"/>
              <a:gd name="connsiteX7" fmla="*/ 3646715 w 3646715"/>
              <a:gd name="connsiteY7" fmla="*/ 607798 h 4957756"/>
              <a:gd name="connsiteX8" fmla="*/ 3646715 w 3646715"/>
              <a:gd name="connsiteY8" fmla="*/ 1142392 h 4957756"/>
              <a:gd name="connsiteX9" fmla="*/ 3646715 w 3646715"/>
              <a:gd name="connsiteY9" fmla="*/ 1564722 h 4957756"/>
              <a:gd name="connsiteX10" fmla="*/ 3646715 w 3646715"/>
              <a:gd name="connsiteY10" fmla="*/ 2099316 h 4957756"/>
              <a:gd name="connsiteX11" fmla="*/ 3646715 w 3646715"/>
              <a:gd name="connsiteY11" fmla="*/ 2633910 h 4957756"/>
              <a:gd name="connsiteX12" fmla="*/ 3646715 w 3646715"/>
              <a:gd name="connsiteY12" fmla="*/ 3131083 h 4957756"/>
              <a:gd name="connsiteX13" fmla="*/ 3646715 w 3646715"/>
              <a:gd name="connsiteY13" fmla="*/ 3740521 h 4957756"/>
              <a:gd name="connsiteX14" fmla="*/ 3646715 w 3646715"/>
              <a:gd name="connsiteY14" fmla="*/ 4349958 h 4957756"/>
              <a:gd name="connsiteX15" fmla="*/ 3038917 w 3646715"/>
              <a:gd name="connsiteY15" fmla="*/ 4957756 h 4957756"/>
              <a:gd name="connsiteX16" fmla="*/ 2528382 w 3646715"/>
              <a:gd name="connsiteY16" fmla="*/ 4957756 h 4957756"/>
              <a:gd name="connsiteX17" fmla="*/ 2042158 w 3646715"/>
              <a:gd name="connsiteY17" fmla="*/ 4957756 h 4957756"/>
              <a:gd name="connsiteX18" fmla="*/ 1628868 w 3646715"/>
              <a:gd name="connsiteY18" fmla="*/ 4957756 h 4957756"/>
              <a:gd name="connsiteX19" fmla="*/ 1191267 w 3646715"/>
              <a:gd name="connsiteY19" fmla="*/ 4957756 h 4957756"/>
              <a:gd name="connsiteX20" fmla="*/ 607798 w 3646715"/>
              <a:gd name="connsiteY20" fmla="*/ 4957756 h 4957756"/>
              <a:gd name="connsiteX21" fmla="*/ 0 w 3646715"/>
              <a:gd name="connsiteY21" fmla="*/ 4349958 h 4957756"/>
              <a:gd name="connsiteX22" fmla="*/ 0 w 3646715"/>
              <a:gd name="connsiteY22" fmla="*/ 3890207 h 4957756"/>
              <a:gd name="connsiteX23" fmla="*/ 0 w 3646715"/>
              <a:gd name="connsiteY23" fmla="*/ 3467877 h 4957756"/>
              <a:gd name="connsiteX24" fmla="*/ 0 w 3646715"/>
              <a:gd name="connsiteY24" fmla="*/ 3045548 h 4957756"/>
              <a:gd name="connsiteX25" fmla="*/ 0 w 3646715"/>
              <a:gd name="connsiteY25" fmla="*/ 2510954 h 4957756"/>
              <a:gd name="connsiteX26" fmla="*/ 0 w 3646715"/>
              <a:gd name="connsiteY26" fmla="*/ 2051203 h 4957756"/>
              <a:gd name="connsiteX27" fmla="*/ 0 w 3646715"/>
              <a:gd name="connsiteY27" fmla="*/ 1479187 h 4957756"/>
              <a:gd name="connsiteX28" fmla="*/ 0 w 3646715"/>
              <a:gd name="connsiteY28" fmla="*/ 607798 h 49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646715" h="4957756" extrusionOk="0">
                <a:moveTo>
                  <a:pt x="0" y="607798"/>
                </a:moveTo>
                <a:cubicBezTo>
                  <a:pt x="-22806" y="258053"/>
                  <a:pt x="213761" y="21903"/>
                  <a:pt x="607798" y="0"/>
                </a:cubicBezTo>
                <a:cubicBezTo>
                  <a:pt x="778553" y="-61404"/>
                  <a:pt x="943387" y="54582"/>
                  <a:pt x="1142644" y="0"/>
                </a:cubicBezTo>
                <a:cubicBezTo>
                  <a:pt x="1341901" y="-54582"/>
                  <a:pt x="1387546" y="6663"/>
                  <a:pt x="1604557" y="0"/>
                </a:cubicBezTo>
                <a:cubicBezTo>
                  <a:pt x="1821568" y="-6663"/>
                  <a:pt x="1879385" y="3461"/>
                  <a:pt x="2042158" y="0"/>
                </a:cubicBezTo>
                <a:cubicBezTo>
                  <a:pt x="2204931" y="-3461"/>
                  <a:pt x="2360984" y="52551"/>
                  <a:pt x="2552693" y="0"/>
                </a:cubicBezTo>
                <a:cubicBezTo>
                  <a:pt x="2744402" y="-52551"/>
                  <a:pt x="2922090" y="55418"/>
                  <a:pt x="3038917" y="0"/>
                </a:cubicBezTo>
                <a:cubicBezTo>
                  <a:pt x="3383052" y="-13763"/>
                  <a:pt x="3615330" y="299701"/>
                  <a:pt x="3646715" y="607798"/>
                </a:cubicBezTo>
                <a:cubicBezTo>
                  <a:pt x="3651469" y="794977"/>
                  <a:pt x="3636734" y="966874"/>
                  <a:pt x="3646715" y="1142392"/>
                </a:cubicBezTo>
                <a:cubicBezTo>
                  <a:pt x="3656696" y="1317910"/>
                  <a:pt x="3646219" y="1480198"/>
                  <a:pt x="3646715" y="1564722"/>
                </a:cubicBezTo>
                <a:cubicBezTo>
                  <a:pt x="3647211" y="1649246"/>
                  <a:pt x="3634970" y="1979082"/>
                  <a:pt x="3646715" y="2099316"/>
                </a:cubicBezTo>
                <a:cubicBezTo>
                  <a:pt x="3658460" y="2219550"/>
                  <a:pt x="3593304" y="2475058"/>
                  <a:pt x="3646715" y="2633910"/>
                </a:cubicBezTo>
                <a:cubicBezTo>
                  <a:pt x="3700126" y="2792762"/>
                  <a:pt x="3630358" y="2921707"/>
                  <a:pt x="3646715" y="3131083"/>
                </a:cubicBezTo>
                <a:cubicBezTo>
                  <a:pt x="3663072" y="3340459"/>
                  <a:pt x="3587401" y="3498432"/>
                  <a:pt x="3646715" y="3740521"/>
                </a:cubicBezTo>
                <a:cubicBezTo>
                  <a:pt x="3706029" y="3982610"/>
                  <a:pt x="3583446" y="4056862"/>
                  <a:pt x="3646715" y="4349958"/>
                </a:cubicBezTo>
                <a:cubicBezTo>
                  <a:pt x="3552372" y="4701128"/>
                  <a:pt x="3360576" y="4948083"/>
                  <a:pt x="3038917" y="4957756"/>
                </a:cubicBezTo>
                <a:cubicBezTo>
                  <a:pt x="2932114" y="5011594"/>
                  <a:pt x="2675443" y="4933456"/>
                  <a:pt x="2528382" y="4957756"/>
                </a:cubicBezTo>
                <a:cubicBezTo>
                  <a:pt x="2381321" y="4982056"/>
                  <a:pt x="2190443" y="4912311"/>
                  <a:pt x="2042158" y="4957756"/>
                </a:cubicBezTo>
                <a:cubicBezTo>
                  <a:pt x="1893873" y="5003201"/>
                  <a:pt x="1782241" y="4909133"/>
                  <a:pt x="1628868" y="4957756"/>
                </a:cubicBezTo>
                <a:cubicBezTo>
                  <a:pt x="1475495" y="5006379"/>
                  <a:pt x="1358703" y="4949527"/>
                  <a:pt x="1191267" y="4957756"/>
                </a:cubicBezTo>
                <a:cubicBezTo>
                  <a:pt x="1023831" y="4965985"/>
                  <a:pt x="874843" y="4921868"/>
                  <a:pt x="607798" y="4957756"/>
                </a:cubicBezTo>
                <a:cubicBezTo>
                  <a:pt x="287049" y="4954597"/>
                  <a:pt x="7109" y="4753142"/>
                  <a:pt x="0" y="4349958"/>
                </a:cubicBezTo>
                <a:cubicBezTo>
                  <a:pt x="-15431" y="4240773"/>
                  <a:pt x="52115" y="4005246"/>
                  <a:pt x="0" y="3890207"/>
                </a:cubicBezTo>
                <a:cubicBezTo>
                  <a:pt x="-52115" y="3775168"/>
                  <a:pt x="14105" y="3604095"/>
                  <a:pt x="0" y="3467877"/>
                </a:cubicBezTo>
                <a:cubicBezTo>
                  <a:pt x="-14105" y="3331659"/>
                  <a:pt x="27702" y="3208028"/>
                  <a:pt x="0" y="3045548"/>
                </a:cubicBezTo>
                <a:cubicBezTo>
                  <a:pt x="-27702" y="2883068"/>
                  <a:pt x="40175" y="2713815"/>
                  <a:pt x="0" y="2510954"/>
                </a:cubicBezTo>
                <a:cubicBezTo>
                  <a:pt x="-40175" y="2308093"/>
                  <a:pt x="53790" y="2218854"/>
                  <a:pt x="0" y="2051203"/>
                </a:cubicBezTo>
                <a:cubicBezTo>
                  <a:pt x="-53790" y="1883552"/>
                  <a:pt x="50972" y="1664751"/>
                  <a:pt x="0" y="1479187"/>
                </a:cubicBezTo>
                <a:cubicBezTo>
                  <a:pt x="-50972" y="1293623"/>
                  <a:pt x="14410" y="984991"/>
                  <a:pt x="0" y="607798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DACE9-967E-084B-BDC0-F4F6FD1D1916}"/>
              </a:ext>
            </a:extLst>
          </p:cNvPr>
          <p:cNvSpPr txBox="1"/>
          <p:nvPr/>
        </p:nvSpPr>
        <p:spPr>
          <a:xfrm>
            <a:off x="8548087" y="1555036"/>
            <a:ext cx="32492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access </a:t>
            </a:r>
            <a:r>
              <a:rPr lang="en-US" dirty="0" err="1"/>
              <a:t>main_z</a:t>
            </a:r>
            <a:r>
              <a:rPr lang="en-US" dirty="0"/>
              <a:t> / z in 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dynamic link to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link gives </a:t>
            </a:r>
            <a:r>
              <a:rPr lang="en-US" dirty="0" err="1"/>
              <a:t>fp</a:t>
            </a:r>
            <a:r>
              <a:rPr lang="en-US" dirty="0"/>
              <a:t> (frame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address(z) = offset(z) + </a:t>
            </a:r>
            <a:r>
              <a:rPr lang="en-US" dirty="0" err="1"/>
              <a:t>fp</a:t>
            </a:r>
            <a:r>
              <a:rPr lang="en-US" dirty="0"/>
              <a:t>(main)</a:t>
            </a:r>
          </a:p>
          <a:p>
            <a:endParaRPr lang="en-US" dirty="0"/>
          </a:p>
          <a:p>
            <a:r>
              <a:rPr lang="en-US" dirty="0"/>
              <a:t>To access z in 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dynamic link to f, then from f to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address(z) = offset(z) + </a:t>
            </a:r>
            <a:r>
              <a:rPr lang="en-US" dirty="0" err="1"/>
              <a:t>fp</a:t>
            </a:r>
            <a:r>
              <a:rPr lang="en-US" dirty="0"/>
              <a:t>(main)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To access a in 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dynamic link to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address(a) = offset(a) + </a:t>
            </a:r>
            <a:r>
              <a:rPr lang="en-US" dirty="0" err="1"/>
              <a:t>fp</a:t>
            </a:r>
            <a:r>
              <a:rPr lang="en-US" dirty="0"/>
              <a:t>(f)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5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C6B5-C49E-B742-9C7B-3F988CA3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Link Example: </a:t>
            </a:r>
            <a:r>
              <a:rPr lang="en-US" dirty="0" err="1"/>
              <a:t>Callee</a:t>
            </a:r>
            <a:r>
              <a:rPr lang="en-US" dirty="0"/>
              <a:t> nested in Caller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EC51-62E7-4A4A-AD70-4D1DEFA0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594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f()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void g()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int g_;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g_b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+ 2;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main 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B108-87B1-6446-9A52-7739AB63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FCE5-D899-C047-ADC2-6F27F894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FDFCB8-706E-CA48-AC5D-5FEBA1167B1B}"/>
              </a:ext>
            </a:extLst>
          </p:cNvPr>
          <p:cNvSpPr/>
          <p:nvPr/>
        </p:nvSpPr>
        <p:spPr>
          <a:xfrm>
            <a:off x="4144816" y="1646238"/>
            <a:ext cx="1796143" cy="44862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0FB7-A1D2-1E4C-AD2F-1F00C06FC0AA}"/>
              </a:ext>
            </a:extLst>
          </p:cNvPr>
          <p:cNvCxnSpPr/>
          <p:nvPr/>
        </p:nvCxnSpPr>
        <p:spPr>
          <a:xfrm>
            <a:off x="4144816" y="5053342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65AC4-421F-CE48-9B9A-F188597FB468}"/>
              </a:ext>
            </a:extLst>
          </p:cNvPr>
          <p:cNvCxnSpPr/>
          <p:nvPr/>
        </p:nvCxnSpPr>
        <p:spPr>
          <a:xfrm>
            <a:off x="4144816" y="3499133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FFAC69-1531-A34D-AEEC-E383333E71D0}"/>
              </a:ext>
            </a:extLst>
          </p:cNvPr>
          <p:cNvCxnSpPr/>
          <p:nvPr/>
        </p:nvCxnSpPr>
        <p:spPr>
          <a:xfrm>
            <a:off x="4144816" y="2269047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ED137-3918-B44A-B05F-DC62C36402D1}"/>
              </a:ext>
            </a:extLst>
          </p:cNvPr>
          <p:cNvSpPr txBox="1"/>
          <p:nvPr/>
        </p:nvSpPr>
        <p:spPr>
          <a:xfrm>
            <a:off x="4193049" y="3592206"/>
            <a:ext cx="167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():</a:t>
            </a:r>
          </a:p>
          <a:p>
            <a:r>
              <a:rPr lang="en-US" dirty="0"/>
              <a:t>static link: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41532-3C83-324E-9576-5BF36B48FE45}"/>
              </a:ext>
            </a:extLst>
          </p:cNvPr>
          <p:cNvSpPr txBox="1"/>
          <p:nvPr/>
        </p:nvSpPr>
        <p:spPr>
          <a:xfrm>
            <a:off x="4176427" y="5081814"/>
            <a:ext cx="157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():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ED6347D-A6D8-214B-9098-92B76B9192AB}"/>
              </a:ext>
            </a:extLst>
          </p:cNvPr>
          <p:cNvSpPr/>
          <p:nvPr/>
        </p:nvSpPr>
        <p:spPr>
          <a:xfrm>
            <a:off x="5940956" y="4547238"/>
            <a:ext cx="827316" cy="15065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51468-29D4-7542-B13B-9B1674518FE4}"/>
              </a:ext>
            </a:extLst>
          </p:cNvPr>
          <p:cNvSpPr/>
          <p:nvPr/>
        </p:nvSpPr>
        <p:spPr>
          <a:xfrm>
            <a:off x="7347860" y="1382485"/>
            <a:ext cx="4648198" cy="4794471"/>
          </a:xfrm>
          <a:custGeom>
            <a:avLst/>
            <a:gdLst>
              <a:gd name="connsiteX0" fmla="*/ 0 w 4648198"/>
              <a:gd name="connsiteY0" fmla="*/ 774715 h 4794471"/>
              <a:gd name="connsiteX1" fmla="*/ 774715 w 4648198"/>
              <a:gd name="connsiteY1" fmla="*/ 0 h 4794471"/>
              <a:gd name="connsiteX2" fmla="*/ 1353152 w 4648198"/>
              <a:gd name="connsiteY2" fmla="*/ 0 h 4794471"/>
              <a:gd name="connsiteX3" fmla="*/ 1838625 w 4648198"/>
              <a:gd name="connsiteY3" fmla="*/ 0 h 4794471"/>
              <a:gd name="connsiteX4" fmla="*/ 2293111 w 4648198"/>
              <a:gd name="connsiteY4" fmla="*/ 0 h 4794471"/>
              <a:gd name="connsiteX5" fmla="*/ 2840560 w 4648198"/>
              <a:gd name="connsiteY5" fmla="*/ 0 h 4794471"/>
              <a:gd name="connsiteX6" fmla="*/ 3326034 w 4648198"/>
              <a:gd name="connsiteY6" fmla="*/ 0 h 4794471"/>
              <a:gd name="connsiteX7" fmla="*/ 3873483 w 4648198"/>
              <a:gd name="connsiteY7" fmla="*/ 0 h 4794471"/>
              <a:gd name="connsiteX8" fmla="*/ 4648198 w 4648198"/>
              <a:gd name="connsiteY8" fmla="*/ 774715 h 4794471"/>
              <a:gd name="connsiteX9" fmla="*/ 4648198 w 4648198"/>
              <a:gd name="connsiteY9" fmla="*/ 1250654 h 4794471"/>
              <a:gd name="connsiteX10" fmla="*/ 4648198 w 4648198"/>
              <a:gd name="connsiteY10" fmla="*/ 1791495 h 4794471"/>
              <a:gd name="connsiteX11" fmla="*/ 4648198 w 4648198"/>
              <a:gd name="connsiteY11" fmla="*/ 2332335 h 4794471"/>
              <a:gd name="connsiteX12" fmla="*/ 4648198 w 4648198"/>
              <a:gd name="connsiteY12" fmla="*/ 2840724 h 4794471"/>
              <a:gd name="connsiteX13" fmla="*/ 4648198 w 4648198"/>
              <a:gd name="connsiteY13" fmla="*/ 3446465 h 4794471"/>
              <a:gd name="connsiteX14" fmla="*/ 4648198 w 4648198"/>
              <a:gd name="connsiteY14" fmla="*/ 4019756 h 4794471"/>
              <a:gd name="connsiteX15" fmla="*/ 3873483 w 4648198"/>
              <a:gd name="connsiteY15" fmla="*/ 4794471 h 4794471"/>
              <a:gd name="connsiteX16" fmla="*/ 3326034 w 4648198"/>
              <a:gd name="connsiteY16" fmla="*/ 4794471 h 4794471"/>
              <a:gd name="connsiteX17" fmla="*/ 2809573 w 4648198"/>
              <a:gd name="connsiteY17" fmla="*/ 4794471 h 4794471"/>
              <a:gd name="connsiteX18" fmla="*/ 2386074 w 4648198"/>
              <a:gd name="connsiteY18" fmla="*/ 4794471 h 4794471"/>
              <a:gd name="connsiteX19" fmla="*/ 1931588 w 4648198"/>
              <a:gd name="connsiteY19" fmla="*/ 4794471 h 4794471"/>
              <a:gd name="connsiteX20" fmla="*/ 1353152 w 4648198"/>
              <a:gd name="connsiteY20" fmla="*/ 4794471 h 4794471"/>
              <a:gd name="connsiteX21" fmla="*/ 774715 w 4648198"/>
              <a:gd name="connsiteY21" fmla="*/ 4794471 h 4794471"/>
              <a:gd name="connsiteX22" fmla="*/ 0 w 4648198"/>
              <a:gd name="connsiteY22" fmla="*/ 4019756 h 4794471"/>
              <a:gd name="connsiteX23" fmla="*/ 0 w 4648198"/>
              <a:gd name="connsiteY23" fmla="*/ 3446465 h 4794471"/>
              <a:gd name="connsiteX24" fmla="*/ 0 w 4648198"/>
              <a:gd name="connsiteY24" fmla="*/ 3002976 h 4794471"/>
              <a:gd name="connsiteX25" fmla="*/ 0 w 4648198"/>
              <a:gd name="connsiteY25" fmla="*/ 2462136 h 4794471"/>
              <a:gd name="connsiteX26" fmla="*/ 0 w 4648198"/>
              <a:gd name="connsiteY26" fmla="*/ 1986197 h 4794471"/>
              <a:gd name="connsiteX27" fmla="*/ 0 w 4648198"/>
              <a:gd name="connsiteY27" fmla="*/ 1412906 h 4794471"/>
              <a:gd name="connsiteX28" fmla="*/ 0 w 4648198"/>
              <a:gd name="connsiteY28" fmla="*/ 774715 h 47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48198" h="4794471" extrusionOk="0">
                <a:moveTo>
                  <a:pt x="0" y="774715"/>
                </a:moveTo>
                <a:cubicBezTo>
                  <a:pt x="-10769" y="340209"/>
                  <a:pt x="286651" y="22595"/>
                  <a:pt x="774715" y="0"/>
                </a:cubicBezTo>
                <a:cubicBezTo>
                  <a:pt x="995636" y="-21715"/>
                  <a:pt x="1160436" y="39216"/>
                  <a:pt x="1353152" y="0"/>
                </a:cubicBezTo>
                <a:cubicBezTo>
                  <a:pt x="1545868" y="-39216"/>
                  <a:pt x="1620311" y="23195"/>
                  <a:pt x="1838625" y="0"/>
                </a:cubicBezTo>
                <a:cubicBezTo>
                  <a:pt x="2056939" y="-23195"/>
                  <a:pt x="2120631" y="42460"/>
                  <a:pt x="2293111" y="0"/>
                </a:cubicBezTo>
                <a:cubicBezTo>
                  <a:pt x="2465591" y="-42460"/>
                  <a:pt x="2676573" y="58222"/>
                  <a:pt x="2840560" y="0"/>
                </a:cubicBezTo>
                <a:cubicBezTo>
                  <a:pt x="3004547" y="-58222"/>
                  <a:pt x="3210168" y="37093"/>
                  <a:pt x="3326034" y="0"/>
                </a:cubicBezTo>
                <a:cubicBezTo>
                  <a:pt x="3441900" y="-37093"/>
                  <a:pt x="3727646" y="28753"/>
                  <a:pt x="3873483" y="0"/>
                </a:cubicBezTo>
                <a:cubicBezTo>
                  <a:pt x="4293953" y="-70499"/>
                  <a:pt x="4590980" y="426368"/>
                  <a:pt x="4648198" y="774715"/>
                </a:cubicBezTo>
                <a:cubicBezTo>
                  <a:pt x="4655423" y="982682"/>
                  <a:pt x="4592348" y="1025071"/>
                  <a:pt x="4648198" y="1250654"/>
                </a:cubicBezTo>
                <a:cubicBezTo>
                  <a:pt x="4704048" y="1476237"/>
                  <a:pt x="4622906" y="1644390"/>
                  <a:pt x="4648198" y="1791495"/>
                </a:cubicBezTo>
                <a:cubicBezTo>
                  <a:pt x="4673490" y="1938600"/>
                  <a:pt x="4606302" y="2075947"/>
                  <a:pt x="4648198" y="2332335"/>
                </a:cubicBezTo>
                <a:cubicBezTo>
                  <a:pt x="4690094" y="2588723"/>
                  <a:pt x="4600796" y="2615217"/>
                  <a:pt x="4648198" y="2840724"/>
                </a:cubicBezTo>
                <a:cubicBezTo>
                  <a:pt x="4695600" y="3066231"/>
                  <a:pt x="4612111" y="3324819"/>
                  <a:pt x="4648198" y="3446465"/>
                </a:cubicBezTo>
                <a:cubicBezTo>
                  <a:pt x="4684285" y="3568111"/>
                  <a:pt x="4598868" y="3798629"/>
                  <a:pt x="4648198" y="4019756"/>
                </a:cubicBezTo>
                <a:cubicBezTo>
                  <a:pt x="4613161" y="4453373"/>
                  <a:pt x="4262939" y="4767971"/>
                  <a:pt x="3873483" y="4794471"/>
                </a:cubicBezTo>
                <a:cubicBezTo>
                  <a:pt x="3723051" y="4818504"/>
                  <a:pt x="3566983" y="4777194"/>
                  <a:pt x="3326034" y="4794471"/>
                </a:cubicBezTo>
                <a:cubicBezTo>
                  <a:pt x="3085085" y="4811748"/>
                  <a:pt x="3063218" y="4774163"/>
                  <a:pt x="2809573" y="4794471"/>
                </a:cubicBezTo>
                <a:cubicBezTo>
                  <a:pt x="2555928" y="4814779"/>
                  <a:pt x="2571265" y="4791656"/>
                  <a:pt x="2386074" y="4794471"/>
                </a:cubicBezTo>
                <a:cubicBezTo>
                  <a:pt x="2200883" y="4797286"/>
                  <a:pt x="2153376" y="4752482"/>
                  <a:pt x="1931588" y="4794471"/>
                </a:cubicBezTo>
                <a:cubicBezTo>
                  <a:pt x="1709800" y="4836460"/>
                  <a:pt x="1621624" y="4764666"/>
                  <a:pt x="1353152" y="4794471"/>
                </a:cubicBezTo>
                <a:cubicBezTo>
                  <a:pt x="1084680" y="4824276"/>
                  <a:pt x="968121" y="4747296"/>
                  <a:pt x="774715" y="4794471"/>
                </a:cubicBezTo>
                <a:cubicBezTo>
                  <a:pt x="393873" y="4887573"/>
                  <a:pt x="-56088" y="4477197"/>
                  <a:pt x="0" y="4019756"/>
                </a:cubicBezTo>
                <a:cubicBezTo>
                  <a:pt x="-21334" y="3901055"/>
                  <a:pt x="47557" y="3663575"/>
                  <a:pt x="0" y="3446465"/>
                </a:cubicBezTo>
                <a:cubicBezTo>
                  <a:pt x="-47557" y="3229355"/>
                  <a:pt x="35103" y="3203652"/>
                  <a:pt x="0" y="3002976"/>
                </a:cubicBezTo>
                <a:cubicBezTo>
                  <a:pt x="-35103" y="2802300"/>
                  <a:pt x="50186" y="2584049"/>
                  <a:pt x="0" y="2462136"/>
                </a:cubicBezTo>
                <a:cubicBezTo>
                  <a:pt x="-50186" y="2340223"/>
                  <a:pt x="53394" y="2168241"/>
                  <a:pt x="0" y="1986197"/>
                </a:cubicBezTo>
                <a:cubicBezTo>
                  <a:pt x="-53394" y="1804153"/>
                  <a:pt x="24656" y="1664570"/>
                  <a:pt x="0" y="1412906"/>
                </a:cubicBezTo>
                <a:cubicBezTo>
                  <a:pt x="-24656" y="1161242"/>
                  <a:pt x="20985" y="1061593"/>
                  <a:pt x="0" y="774715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8DACE9-967E-084B-BDC0-F4F6FD1D1916}"/>
              </a:ext>
            </a:extLst>
          </p:cNvPr>
          <p:cNvSpPr txBox="1"/>
          <p:nvPr/>
        </p:nvSpPr>
        <p:spPr>
          <a:xfrm>
            <a:off x="7610518" y="1870075"/>
            <a:ext cx="41228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run-time: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main() calls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f() calls 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uses </a:t>
            </a:r>
            <a:r>
              <a:rPr lang="en-US" dirty="0" err="1"/>
              <a:t>f_a</a:t>
            </a:r>
            <a:r>
              <a:rPr lang="en-US" dirty="0"/>
              <a:t>, which is non-local</a:t>
            </a:r>
          </a:p>
          <a:p>
            <a:endParaRPr lang="en-US" dirty="0"/>
          </a:p>
          <a:p>
            <a:r>
              <a:rPr lang="en-US" dirty="0"/>
              <a:t>At compile-time: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realizes </a:t>
            </a:r>
            <a:r>
              <a:rPr lang="en-US" dirty="0" err="1"/>
              <a:t>f_a</a:t>
            </a:r>
            <a:r>
              <a:rPr lang="en-US" dirty="0"/>
              <a:t> is non-local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“climbs up” one level to find the environment where </a:t>
            </a:r>
            <a:r>
              <a:rPr lang="en-US" dirty="0" err="1"/>
              <a:t>f_a</a:t>
            </a:r>
            <a:r>
              <a:rPr lang="en-US" dirty="0"/>
              <a:t> is declared, i.e.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Compiler stores the </a:t>
            </a:r>
            <a:r>
              <a:rPr lang="en-US" dirty="0" err="1"/>
              <a:t>fp</a:t>
            </a:r>
            <a:r>
              <a:rPr lang="en-US" dirty="0"/>
              <a:t> of f() as an static link in 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address(</a:t>
            </a:r>
            <a:r>
              <a:rPr lang="en-US" dirty="0" err="1"/>
              <a:t>f_a</a:t>
            </a:r>
            <a:r>
              <a:rPr lang="en-US" dirty="0"/>
              <a:t>) = offset(</a:t>
            </a:r>
            <a:r>
              <a:rPr lang="en-US" dirty="0" err="1"/>
              <a:t>f_a</a:t>
            </a:r>
            <a:r>
              <a:rPr lang="en-US" dirty="0"/>
              <a:t>) + </a:t>
            </a:r>
            <a:r>
              <a:rPr lang="en-US" dirty="0" err="1"/>
              <a:t>fp</a:t>
            </a:r>
            <a:r>
              <a:rPr lang="en-US" dirty="0"/>
              <a:t>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B1EE2-22B3-3546-BAC0-37FC046CF8EA}"/>
              </a:ext>
            </a:extLst>
          </p:cNvPr>
          <p:cNvSpPr txBox="1"/>
          <p:nvPr/>
        </p:nvSpPr>
        <p:spPr>
          <a:xfrm>
            <a:off x="4193050" y="2351179"/>
            <a:ext cx="167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():</a:t>
            </a:r>
          </a:p>
          <a:p>
            <a:r>
              <a:rPr lang="en-US" dirty="0"/>
              <a:t>static link: </a:t>
            </a:r>
            <a:r>
              <a:rPr lang="en-US" dirty="0" err="1"/>
              <a:t>fp</a:t>
            </a:r>
            <a:r>
              <a:rPr lang="en-US" dirty="0"/>
              <a:t> of f()</a:t>
            </a:r>
          </a:p>
        </p:txBody>
      </p:sp>
    </p:spTree>
    <p:extLst>
      <p:ext uri="{BB962C8B-B14F-4D97-AF65-F5344CB8AC3E}">
        <p14:creationId xmlns:p14="http://schemas.microsoft.com/office/powerpoint/2010/main" val="1753447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C6B5-C49E-B742-9C7B-3F988CA3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Link Example: Caller nested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EC51-62E7-4A4A-AD70-4D1DEFA0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3" y="1690688"/>
            <a:ext cx="400594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void e()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void f()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void h()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void g()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e_a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B108-87B1-6446-9A52-7739AB63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FCE5-D899-C047-ADC2-6F27F894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FDFCB8-706E-CA48-AC5D-5FEBA1167B1B}"/>
              </a:ext>
            </a:extLst>
          </p:cNvPr>
          <p:cNvSpPr/>
          <p:nvPr/>
        </p:nvSpPr>
        <p:spPr>
          <a:xfrm>
            <a:off x="3668485" y="1623221"/>
            <a:ext cx="1796143" cy="448627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20FB7-A1D2-1E4C-AD2F-1F00C06FC0AA}"/>
              </a:ext>
            </a:extLst>
          </p:cNvPr>
          <p:cNvCxnSpPr/>
          <p:nvPr/>
        </p:nvCxnSpPr>
        <p:spPr>
          <a:xfrm>
            <a:off x="3668485" y="5030325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65AC4-421F-CE48-9B9A-F188597FB468}"/>
              </a:ext>
            </a:extLst>
          </p:cNvPr>
          <p:cNvCxnSpPr/>
          <p:nvPr/>
        </p:nvCxnSpPr>
        <p:spPr>
          <a:xfrm>
            <a:off x="3668485" y="3476116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FFAC69-1531-A34D-AEEC-E383333E71D0}"/>
              </a:ext>
            </a:extLst>
          </p:cNvPr>
          <p:cNvCxnSpPr/>
          <p:nvPr/>
        </p:nvCxnSpPr>
        <p:spPr>
          <a:xfrm>
            <a:off x="3668485" y="2246030"/>
            <a:ext cx="179614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ED137-3918-B44A-B05F-DC62C36402D1}"/>
              </a:ext>
            </a:extLst>
          </p:cNvPr>
          <p:cNvSpPr txBox="1"/>
          <p:nvPr/>
        </p:nvSpPr>
        <p:spPr>
          <a:xfrm>
            <a:off x="3787724" y="3514557"/>
            <a:ext cx="1676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():</a:t>
            </a:r>
          </a:p>
          <a:p>
            <a:r>
              <a:rPr lang="en-US" dirty="0"/>
              <a:t>static link: environment outside f(), that is, 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41532-3C83-324E-9576-5BF36B48FE45}"/>
              </a:ext>
            </a:extLst>
          </p:cNvPr>
          <p:cNvSpPr txBox="1"/>
          <p:nvPr/>
        </p:nvSpPr>
        <p:spPr>
          <a:xfrm>
            <a:off x="3700096" y="5058797"/>
            <a:ext cx="157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():</a:t>
            </a: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ED6347D-A6D8-214B-9098-92B76B9192AB}"/>
              </a:ext>
            </a:extLst>
          </p:cNvPr>
          <p:cNvSpPr/>
          <p:nvPr/>
        </p:nvSpPr>
        <p:spPr>
          <a:xfrm>
            <a:off x="5464625" y="4524221"/>
            <a:ext cx="827316" cy="15065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E51468-29D4-7542-B13B-9B1674518FE4}"/>
              </a:ext>
            </a:extLst>
          </p:cNvPr>
          <p:cNvSpPr/>
          <p:nvPr/>
        </p:nvSpPr>
        <p:spPr>
          <a:xfrm>
            <a:off x="6727375" y="1415142"/>
            <a:ext cx="5388674" cy="4812143"/>
          </a:xfrm>
          <a:custGeom>
            <a:avLst/>
            <a:gdLst>
              <a:gd name="connsiteX0" fmla="*/ 0 w 5388674"/>
              <a:gd name="connsiteY0" fmla="*/ 802040 h 4812143"/>
              <a:gd name="connsiteX1" fmla="*/ 802040 w 5388674"/>
              <a:gd name="connsiteY1" fmla="*/ 0 h 4812143"/>
              <a:gd name="connsiteX2" fmla="*/ 1418388 w 5388674"/>
              <a:gd name="connsiteY2" fmla="*/ 0 h 4812143"/>
              <a:gd name="connsiteX3" fmla="*/ 1921199 w 5388674"/>
              <a:gd name="connsiteY3" fmla="*/ 0 h 4812143"/>
              <a:gd name="connsiteX4" fmla="*/ 2386163 w 5388674"/>
              <a:gd name="connsiteY4" fmla="*/ 0 h 4812143"/>
              <a:gd name="connsiteX5" fmla="*/ 2964665 w 5388674"/>
              <a:gd name="connsiteY5" fmla="*/ 0 h 4812143"/>
              <a:gd name="connsiteX6" fmla="*/ 3467475 w 5388674"/>
              <a:gd name="connsiteY6" fmla="*/ 0 h 4812143"/>
              <a:gd name="connsiteX7" fmla="*/ 4083824 w 5388674"/>
              <a:gd name="connsiteY7" fmla="*/ 0 h 4812143"/>
              <a:gd name="connsiteX8" fmla="*/ 4586634 w 5388674"/>
              <a:gd name="connsiteY8" fmla="*/ 0 h 4812143"/>
              <a:gd name="connsiteX9" fmla="*/ 5388674 w 5388674"/>
              <a:gd name="connsiteY9" fmla="*/ 802040 h 4812143"/>
              <a:gd name="connsiteX10" fmla="*/ 5388674 w 5388674"/>
              <a:gd name="connsiteY10" fmla="*/ 1272556 h 4812143"/>
              <a:gd name="connsiteX11" fmla="*/ 5388674 w 5388674"/>
              <a:gd name="connsiteY11" fmla="*/ 1807233 h 4812143"/>
              <a:gd name="connsiteX12" fmla="*/ 5388674 w 5388674"/>
              <a:gd name="connsiteY12" fmla="*/ 2309830 h 4812143"/>
              <a:gd name="connsiteX13" fmla="*/ 5388674 w 5388674"/>
              <a:gd name="connsiteY13" fmla="*/ 2908668 h 4812143"/>
              <a:gd name="connsiteX14" fmla="*/ 5388674 w 5388674"/>
              <a:gd name="connsiteY14" fmla="*/ 3507506 h 4812143"/>
              <a:gd name="connsiteX15" fmla="*/ 5388674 w 5388674"/>
              <a:gd name="connsiteY15" fmla="*/ 4010103 h 4812143"/>
              <a:gd name="connsiteX16" fmla="*/ 4586634 w 5388674"/>
              <a:gd name="connsiteY16" fmla="*/ 4812143 h 4812143"/>
              <a:gd name="connsiteX17" fmla="*/ 4008132 w 5388674"/>
              <a:gd name="connsiteY17" fmla="*/ 4812143 h 4812143"/>
              <a:gd name="connsiteX18" fmla="*/ 3581013 w 5388674"/>
              <a:gd name="connsiteY18" fmla="*/ 4812143 h 4812143"/>
              <a:gd name="connsiteX19" fmla="*/ 3116049 w 5388674"/>
              <a:gd name="connsiteY19" fmla="*/ 4812143 h 4812143"/>
              <a:gd name="connsiteX20" fmla="*/ 2499701 w 5388674"/>
              <a:gd name="connsiteY20" fmla="*/ 4812143 h 4812143"/>
              <a:gd name="connsiteX21" fmla="*/ 1959044 w 5388674"/>
              <a:gd name="connsiteY21" fmla="*/ 4812143 h 4812143"/>
              <a:gd name="connsiteX22" fmla="*/ 1494080 w 5388674"/>
              <a:gd name="connsiteY22" fmla="*/ 4812143 h 4812143"/>
              <a:gd name="connsiteX23" fmla="*/ 802040 w 5388674"/>
              <a:gd name="connsiteY23" fmla="*/ 4812143 h 4812143"/>
              <a:gd name="connsiteX24" fmla="*/ 0 w 5388674"/>
              <a:gd name="connsiteY24" fmla="*/ 4010103 h 4812143"/>
              <a:gd name="connsiteX25" fmla="*/ 0 w 5388674"/>
              <a:gd name="connsiteY25" fmla="*/ 3475426 h 4812143"/>
              <a:gd name="connsiteX26" fmla="*/ 0 w 5388674"/>
              <a:gd name="connsiteY26" fmla="*/ 3004910 h 4812143"/>
              <a:gd name="connsiteX27" fmla="*/ 0 w 5388674"/>
              <a:gd name="connsiteY27" fmla="*/ 2438152 h 4812143"/>
              <a:gd name="connsiteX28" fmla="*/ 0 w 5388674"/>
              <a:gd name="connsiteY28" fmla="*/ 1967636 h 4812143"/>
              <a:gd name="connsiteX29" fmla="*/ 0 w 5388674"/>
              <a:gd name="connsiteY29" fmla="*/ 1400878 h 4812143"/>
              <a:gd name="connsiteX30" fmla="*/ 0 w 5388674"/>
              <a:gd name="connsiteY30" fmla="*/ 802040 h 481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88674" h="4812143" extrusionOk="0">
                <a:moveTo>
                  <a:pt x="0" y="802040"/>
                </a:moveTo>
                <a:cubicBezTo>
                  <a:pt x="-92147" y="302248"/>
                  <a:pt x="303633" y="20813"/>
                  <a:pt x="802040" y="0"/>
                </a:cubicBezTo>
                <a:cubicBezTo>
                  <a:pt x="984281" y="-53506"/>
                  <a:pt x="1201997" y="69063"/>
                  <a:pt x="1418388" y="0"/>
                </a:cubicBezTo>
                <a:cubicBezTo>
                  <a:pt x="1634779" y="-69063"/>
                  <a:pt x="1728399" y="46715"/>
                  <a:pt x="1921199" y="0"/>
                </a:cubicBezTo>
                <a:cubicBezTo>
                  <a:pt x="2113999" y="-46715"/>
                  <a:pt x="2242239" y="3769"/>
                  <a:pt x="2386163" y="0"/>
                </a:cubicBezTo>
                <a:cubicBezTo>
                  <a:pt x="2530087" y="-3769"/>
                  <a:pt x="2759475" y="58356"/>
                  <a:pt x="2964665" y="0"/>
                </a:cubicBezTo>
                <a:cubicBezTo>
                  <a:pt x="3169855" y="-58356"/>
                  <a:pt x="3341753" y="20126"/>
                  <a:pt x="3467475" y="0"/>
                </a:cubicBezTo>
                <a:cubicBezTo>
                  <a:pt x="3593197" y="-20126"/>
                  <a:pt x="3800108" y="7077"/>
                  <a:pt x="4083824" y="0"/>
                </a:cubicBezTo>
                <a:cubicBezTo>
                  <a:pt x="4367540" y="-7077"/>
                  <a:pt x="4354992" y="59349"/>
                  <a:pt x="4586634" y="0"/>
                </a:cubicBezTo>
                <a:cubicBezTo>
                  <a:pt x="4970052" y="98489"/>
                  <a:pt x="5311728" y="269839"/>
                  <a:pt x="5388674" y="802040"/>
                </a:cubicBezTo>
                <a:cubicBezTo>
                  <a:pt x="5417150" y="923261"/>
                  <a:pt x="5383601" y="1117617"/>
                  <a:pt x="5388674" y="1272556"/>
                </a:cubicBezTo>
                <a:cubicBezTo>
                  <a:pt x="5393747" y="1427495"/>
                  <a:pt x="5329739" y="1560841"/>
                  <a:pt x="5388674" y="1807233"/>
                </a:cubicBezTo>
                <a:cubicBezTo>
                  <a:pt x="5447609" y="2053625"/>
                  <a:pt x="5331394" y="2119122"/>
                  <a:pt x="5388674" y="2309830"/>
                </a:cubicBezTo>
                <a:cubicBezTo>
                  <a:pt x="5445954" y="2500538"/>
                  <a:pt x="5336705" y="2618922"/>
                  <a:pt x="5388674" y="2908668"/>
                </a:cubicBezTo>
                <a:cubicBezTo>
                  <a:pt x="5440643" y="3198414"/>
                  <a:pt x="5375551" y="3308997"/>
                  <a:pt x="5388674" y="3507506"/>
                </a:cubicBezTo>
                <a:cubicBezTo>
                  <a:pt x="5401797" y="3706015"/>
                  <a:pt x="5370965" y="3893103"/>
                  <a:pt x="5388674" y="4010103"/>
                </a:cubicBezTo>
                <a:cubicBezTo>
                  <a:pt x="5322280" y="4390502"/>
                  <a:pt x="5011443" y="4785018"/>
                  <a:pt x="4586634" y="4812143"/>
                </a:cubicBezTo>
                <a:cubicBezTo>
                  <a:pt x="4351486" y="4875129"/>
                  <a:pt x="4149820" y="4799267"/>
                  <a:pt x="4008132" y="4812143"/>
                </a:cubicBezTo>
                <a:cubicBezTo>
                  <a:pt x="3866444" y="4825019"/>
                  <a:pt x="3671144" y="4783782"/>
                  <a:pt x="3581013" y="4812143"/>
                </a:cubicBezTo>
                <a:cubicBezTo>
                  <a:pt x="3490882" y="4840504"/>
                  <a:pt x="3336925" y="4809344"/>
                  <a:pt x="3116049" y="4812143"/>
                </a:cubicBezTo>
                <a:cubicBezTo>
                  <a:pt x="2895173" y="4814942"/>
                  <a:pt x="2801040" y="4788368"/>
                  <a:pt x="2499701" y="4812143"/>
                </a:cubicBezTo>
                <a:cubicBezTo>
                  <a:pt x="2198362" y="4835918"/>
                  <a:pt x="2162142" y="4809664"/>
                  <a:pt x="1959044" y="4812143"/>
                </a:cubicBezTo>
                <a:cubicBezTo>
                  <a:pt x="1755946" y="4814622"/>
                  <a:pt x="1715497" y="4765876"/>
                  <a:pt x="1494080" y="4812143"/>
                </a:cubicBezTo>
                <a:cubicBezTo>
                  <a:pt x="1272663" y="4858410"/>
                  <a:pt x="1138960" y="4781771"/>
                  <a:pt x="802040" y="4812143"/>
                </a:cubicBezTo>
                <a:cubicBezTo>
                  <a:pt x="346883" y="4811452"/>
                  <a:pt x="41857" y="4489093"/>
                  <a:pt x="0" y="4010103"/>
                </a:cubicBezTo>
                <a:cubicBezTo>
                  <a:pt x="-49032" y="3874324"/>
                  <a:pt x="39085" y="3680671"/>
                  <a:pt x="0" y="3475426"/>
                </a:cubicBezTo>
                <a:cubicBezTo>
                  <a:pt x="-39085" y="3270181"/>
                  <a:pt x="89" y="3167005"/>
                  <a:pt x="0" y="3004910"/>
                </a:cubicBezTo>
                <a:cubicBezTo>
                  <a:pt x="-89" y="2842815"/>
                  <a:pt x="33390" y="2686293"/>
                  <a:pt x="0" y="2438152"/>
                </a:cubicBezTo>
                <a:cubicBezTo>
                  <a:pt x="-33390" y="2190011"/>
                  <a:pt x="50352" y="2171962"/>
                  <a:pt x="0" y="1967636"/>
                </a:cubicBezTo>
                <a:cubicBezTo>
                  <a:pt x="-50352" y="1763310"/>
                  <a:pt x="51664" y="1579023"/>
                  <a:pt x="0" y="1400878"/>
                </a:cubicBezTo>
                <a:cubicBezTo>
                  <a:pt x="-51664" y="1222733"/>
                  <a:pt x="70070" y="1053587"/>
                  <a:pt x="0" y="802040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77F82-FB5F-9A41-80B5-0B0AF8C6340E}"/>
              </a:ext>
            </a:extLst>
          </p:cNvPr>
          <p:cNvSpPr txBox="1"/>
          <p:nvPr/>
        </p:nvSpPr>
        <p:spPr>
          <a:xfrm>
            <a:off x="7054190" y="1690688"/>
            <a:ext cx="48221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run-time: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was already called, for instance with e()::f()::h()::g()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then calls f()</a:t>
            </a:r>
          </a:p>
          <a:p>
            <a:endParaRPr lang="en-US" dirty="0"/>
          </a:p>
          <a:p>
            <a:r>
              <a:rPr lang="en-US" dirty="0"/>
              <a:t>At compile-time: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calls f(), which is declared k=2 levels outside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“climbs up” to find the first common environment to both itself and f(), that’s 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passes the </a:t>
            </a:r>
            <a:r>
              <a:rPr lang="en-US" dirty="0" err="1"/>
              <a:t>fp</a:t>
            </a:r>
            <a:r>
              <a:rPr lang="en-US" dirty="0"/>
              <a:t> of e() as the static link to f()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address(</a:t>
            </a:r>
            <a:r>
              <a:rPr lang="en-US" dirty="0" err="1"/>
              <a:t>e_a</a:t>
            </a:r>
            <a:r>
              <a:rPr lang="en-US" dirty="0"/>
              <a:t>) = offset(</a:t>
            </a:r>
            <a:r>
              <a:rPr lang="en-US" dirty="0" err="1"/>
              <a:t>e_a</a:t>
            </a:r>
            <a:r>
              <a:rPr lang="en-US" dirty="0"/>
              <a:t>) + </a:t>
            </a:r>
            <a:r>
              <a:rPr lang="en-US" dirty="0" err="1"/>
              <a:t>fp</a:t>
            </a:r>
            <a:r>
              <a:rPr lang="en-US" dirty="0"/>
              <a:t>(e)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g() also has static links to h(), f() and e(), and anything else outside 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note, g() can call f() because “it can see f()”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50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B4BE-59D4-2149-8239-3F8C3779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Calling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00AE-E770-E64A-89FD-C7C274704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690688"/>
            <a:ext cx="7010401" cy="194116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Save registers</a:t>
            </a:r>
          </a:p>
          <a:p>
            <a:r>
              <a:rPr lang="en-US" dirty="0"/>
              <a:t>Compute values of arguments, move them into stack / registers</a:t>
            </a:r>
          </a:p>
          <a:p>
            <a:r>
              <a:rPr lang="en-US" dirty="0"/>
              <a:t>(if language with nested subroutines) Compute static link and pass it as a hidden argument</a:t>
            </a:r>
          </a:p>
          <a:p>
            <a:r>
              <a:rPr lang="en-US" dirty="0"/>
              <a:t>Use special instruction to jump to address start of subroutine (includes saving the return address in the stack or in a register)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37697-0E4A-8D41-B60F-4D220F7D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8C1D-A56E-764A-837E-8356D99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CD8B5A-AC9A-9A41-AD77-07254873ADE0}"/>
              </a:ext>
            </a:extLst>
          </p:cNvPr>
          <p:cNvSpPr txBox="1">
            <a:spLocks/>
          </p:cNvSpPr>
          <p:nvPr/>
        </p:nvSpPr>
        <p:spPr>
          <a:xfrm>
            <a:off x="1282202" y="3990293"/>
            <a:ext cx="5040086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Allocates a frame by deducting some constant offset from the </a:t>
            </a:r>
            <a:r>
              <a:rPr lang="en-US" sz="2000" dirty="0" err="1"/>
              <a:t>sp</a:t>
            </a:r>
            <a:endParaRPr lang="en-US" sz="2000" dirty="0"/>
          </a:p>
          <a:p>
            <a:r>
              <a:rPr lang="en-US" sz="2000" dirty="0"/>
              <a:t>Saves old frame pointer into the stack, update to the newly allocated frame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5DC46F-ABD0-6B45-9B40-308D6407F371}"/>
              </a:ext>
            </a:extLst>
          </p:cNvPr>
          <p:cNvSpPr txBox="1">
            <a:spLocks/>
          </p:cNvSpPr>
          <p:nvPr/>
        </p:nvSpPr>
        <p:spPr>
          <a:xfrm>
            <a:off x="5954486" y="3989171"/>
            <a:ext cx="6071915" cy="170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 return value (if any) to a register, or specific address given by the caller (possibly in the stack)</a:t>
            </a:r>
          </a:p>
          <a:p>
            <a:r>
              <a:rPr lang="en-US" sz="2000" dirty="0"/>
              <a:t>Restores register values from the caller (</a:t>
            </a:r>
            <a:r>
              <a:rPr lang="en-US" sz="2000" dirty="0" err="1"/>
              <a:t>inc.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r>
              <a:rPr lang="en-US" sz="2000" dirty="0"/>
              <a:t> and </a:t>
            </a:r>
            <a:r>
              <a:rPr lang="en-US" sz="2000" dirty="0" err="1"/>
              <a:t>sp</a:t>
            </a:r>
            <a:r>
              <a:rPr lang="en-US" sz="2000" dirty="0"/>
              <a:t>)</a:t>
            </a:r>
          </a:p>
          <a:p>
            <a:r>
              <a:rPr lang="en-US" sz="2000" dirty="0"/>
              <a:t>Jumps to return address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E1AC998-0E6E-904C-ACE4-94B63B026F47}"/>
              </a:ext>
            </a:extLst>
          </p:cNvPr>
          <p:cNvSpPr/>
          <p:nvPr/>
        </p:nvSpPr>
        <p:spPr>
          <a:xfrm>
            <a:off x="258944" y="3624204"/>
            <a:ext cx="11767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501E48-8B12-5047-BD5D-0C54E8489109}"/>
              </a:ext>
            </a:extLst>
          </p:cNvPr>
          <p:cNvSpPr/>
          <p:nvPr/>
        </p:nvSpPr>
        <p:spPr>
          <a:xfrm rot="16200000">
            <a:off x="-381503" y="2115636"/>
            <a:ext cx="1988783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D3FF2-390A-BB42-8947-3DB821CDC80C}"/>
              </a:ext>
            </a:extLst>
          </p:cNvPr>
          <p:cNvSpPr txBox="1"/>
          <p:nvPr/>
        </p:nvSpPr>
        <p:spPr>
          <a:xfrm rot="16200000">
            <a:off x="-73358" y="2332690"/>
            <a:ext cx="1372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Caller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2B24835-686C-D540-87D9-63AA9BABE9BD}"/>
              </a:ext>
            </a:extLst>
          </p:cNvPr>
          <p:cNvSpPr/>
          <p:nvPr/>
        </p:nvSpPr>
        <p:spPr>
          <a:xfrm rot="16200000">
            <a:off x="-382859" y="4707175"/>
            <a:ext cx="2073956" cy="63794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4C6F2-DD1A-A14B-9562-1FE3731EB6D5}"/>
              </a:ext>
            </a:extLst>
          </p:cNvPr>
          <p:cNvSpPr txBox="1"/>
          <p:nvPr/>
        </p:nvSpPr>
        <p:spPr>
          <a:xfrm rot="16200000">
            <a:off x="-69797" y="4770617"/>
            <a:ext cx="144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Callee</a:t>
            </a:r>
            <a:endParaRPr 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90541-567E-A243-9ABA-A1BBCEA803EA}"/>
              </a:ext>
            </a:extLst>
          </p:cNvPr>
          <p:cNvSpPr txBox="1"/>
          <p:nvPr/>
        </p:nvSpPr>
        <p:spPr>
          <a:xfrm>
            <a:off x="3249190" y="5553652"/>
            <a:ext cx="13943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Prologue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9E37580-E7C7-A14F-B7A2-C19D279F7884}"/>
              </a:ext>
            </a:extLst>
          </p:cNvPr>
          <p:cNvSpPr/>
          <p:nvPr/>
        </p:nvSpPr>
        <p:spPr>
          <a:xfrm>
            <a:off x="8055270" y="5636477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255C4-65EA-614D-8DC6-4CD715038719}"/>
              </a:ext>
            </a:extLst>
          </p:cNvPr>
          <p:cNvSpPr txBox="1"/>
          <p:nvPr/>
        </p:nvSpPr>
        <p:spPr>
          <a:xfrm>
            <a:off x="8632150" y="5591558"/>
            <a:ext cx="135005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Epilogue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2C03E9-B54B-204A-B2C3-7D3617DE000B}"/>
              </a:ext>
            </a:extLst>
          </p:cNvPr>
          <p:cNvSpPr txBox="1">
            <a:spLocks/>
          </p:cNvSpPr>
          <p:nvPr/>
        </p:nvSpPr>
        <p:spPr>
          <a:xfrm>
            <a:off x="8382000" y="1960301"/>
            <a:ext cx="3200400" cy="164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Moves returned values to wherever needed</a:t>
            </a:r>
          </a:p>
          <a:p>
            <a:r>
              <a:rPr lang="en-US" sz="2000" dirty="0"/>
              <a:t>Restores pending registers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5CBBE49-D467-4A45-930E-7B7AF86B0886}"/>
              </a:ext>
            </a:extLst>
          </p:cNvPr>
          <p:cNvSpPr/>
          <p:nvPr/>
        </p:nvSpPr>
        <p:spPr>
          <a:xfrm>
            <a:off x="2699954" y="5591558"/>
            <a:ext cx="2492829" cy="44752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5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Heap: program segment</a:t>
            </a:r>
          </a:p>
          <a:p>
            <a:r>
              <a:rPr lang="en-US" dirty="0"/>
              <a:t>Program can use memory from it during its execution</a:t>
            </a:r>
          </a:p>
          <a:p>
            <a:r>
              <a:rPr lang="en-US" dirty="0"/>
              <a:t>Require two abstractions: allocation (e.g. new) and deallocation (e.g. free)</a:t>
            </a:r>
          </a:p>
          <a:p>
            <a:r>
              <a:rPr lang="en-US" dirty="0"/>
              <a:t>BTW: Dynamic allocation is a performance killer</a:t>
            </a:r>
          </a:p>
          <a:p>
            <a:r>
              <a:rPr lang="en-US" dirty="0"/>
              <a:t>Heap management was an active research area: speed and space concerns</a:t>
            </a:r>
          </a:p>
          <a:p>
            <a:r>
              <a:rPr lang="en-US" dirty="0"/>
              <a:t>Space: internal (unused within a block) and external fragmentation (used and unused blocks/space scattered and interleaved)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96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22854"/>
            <a:ext cx="11429999" cy="4351338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sz="1900" dirty="0"/>
              <a:t>Very often, memory blocks kept in a single linked list: the free list</a:t>
            </a:r>
          </a:p>
          <a:p>
            <a:pPr>
              <a:lnSpc>
                <a:spcPct val="114000"/>
              </a:lnSpc>
            </a:pPr>
            <a:r>
              <a:rPr lang="en-US" sz="1900" dirty="0"/>
              <a:t>At program start, free list contains a single node</a:t>
            </a:r>
          </a:p>
          <a:p>
            <a:pPr>
              <a:lnSpc>
                <a:spcPct val="114000"/>
              </a:lnSpc>
            </a:pPr>
            <a:r>
              <a:rPr lang="en-US" sz="1900" dirty="0"/>
              <a:t>Each new memory request assigns slots from the free list </a:t>
            </a:r>
            <a:r>
              <a:rPr lang="en-US" sz="1900" u="sng" dirty="0">
                <a:sym typeface="Wingdings" pitchFamily="2" charset="2"/>
              </a:rPr>
              <a:t> free list changes over time</a:t>
            </a:r>
          </a:p>
          <a:p>
            <a:pPr>
              <a:lnSpc>
                <a:spcPct val="114000"/>
              </a:lnSpc>
            </a:pPr>
            <a:r>
              <a:rPr lang="en-US" sz="1900" dirty="0">
                <a:sym typeface="Wingdings" pitchFamily="2" charset="2"/>
              </a:rPr>
              <a:t>Several algorithms (but below just 2):</a:t>
            </a:r>
          </a:p>
          <a:p>
            <a:pPr lvl="1">
              <a:lnSpc>
                <a:spcPct val="114000"/>
              </a:lnSpc>
            </a:pPr>
            <a:r>
              <a:rPr lang="en-US" sz="1900" dirty="0">
                <a:sym typeface="Wingdings" pitchFamily="2" charset="2"/>
              </a:rPr>
              <a:t>First fit: select the first slot in the free list with sufficient capacity</a:t>
            </a:r>
          </a:p>
          <a:p>
            <a:pPr lvl="1">
              <a:lnSpc>
                <a:spcPct val="114000"/>
              </a:lnSpc>
            </a:pPr>
            <a:r>
              <a:rPr lang="en-US" sz="1900" dirty="0">
                <a:sym typeface="Wingdings" pitchFamily="2" charset="2"/>
              </a:rPr>
              <a:t>Best fit: traverse the whole free list to find the best match  higher allocation cost</a:t>
            </a:r>
          </a:p>
          <a:p>
            <a:pPr>
              <a:lnSpc>
                <a:spcPct val="114000"/>
              </a:lnSpc>
            </a:pPr>
            <a:r>
              <a:rPr lang="en-US" sz="1900" dirty="0">
                <a:sym typeface="Wingdings" pitchFamily="2" charset="2"/>
              </a:rPr>
              <a:t>If chosen block is too large, it’s partitioned; unneeded part returned to the free list  </a:t>
            </a:r>
            <a:r>
              <a:rPr lang="en-US" sz="1900" u="sng" dirty="0">
                <a:sym typeface="Wingdings" pitchFamily="2" charset="2"/>
              </a:rPr>
              <a:t>leads to memory fragmentation:</a:t>
            </a:r>
          </a:p>
          <a:p>
            <a:pPr lvl="1">
              <a:lnSpc>
                <a:spcPct val="114000"/>
              </a:lnSpc>
            </a:pPr>
            <a:r>
              <a:rPr lang="en-US" sz="1900" b="1" dirty="0">
                <a:sym typeface="Wingdings" pitchFamily="2" charset="2"/>
              </a:rPr>
              <a:t>Internal</a:t>
            </a:r>
            <a:r>
              <a:rPr lang="en-US" sz="1900" dirty="0">
                <a:sym typeface="Wingdings" pitchFamily="2" charset="2"/>
              </a:rPr>
              <a:t>: unused space within allocated memory blocks</a:t>
            </a:r>
          </a:p>
          <a:p>
            <a:pPr lvl="1">
              <a:lnSpc>
                <a:spcPct val="114000"/>
              </a:lnSpc>
            </a:pPr>
            <a:r>
              <a:rPr lang="en-US" sz="1900" b="1" dirty="0">
                <a:sym typeface="Wingdings" pitchFamily="2" charset="2"/>
              </a:rPr>
              <a:t>External</a:t>
            </a:r>
            <a:r>
              <a:rPr lang="en-US" sz="1900" dirty="0">
                <a:sym typeface="Wingdings" pitchFamily="2" charset="2"/>
              </a:rPr>
              <a:t>: disjoint and smaller pieces of available memory</a:t>
            </a:r>
          </a:p>
          <a:p>
            <a:pPr>
              <a:lnSpc>
                <a:spcPct val="114000"/>
              </a:lnSpc>
            </a:pPr>
            <a:r>
              <a:rPr lang="en-US" sz="1900" dirty="0">
                <a:sym typeface="Wingdings" pitchFamily="2" charset="2"/>
              </a:rPr>
              <a:t>Options for </a:t>
            </a:r>
            <a:r>
              <a:rPr lang="en-US" sz="1900" u="sng" dirty="0">
                <a:sym typeface="Wingdings" pitchFamily="2" charset="2"/>
              </a:rPr>
              <a:t>coalescing</a:t>
            </a:r>
            <a:r>
              <a:rPr lang="en-US" sz="1900" dirty="0">
                <a:sym typeface="Wingdings" pitchFamily="2" charset="2"/>
              </a:rPr>
              <a:t> (joining adjacent nodes in the free list) when the memory is returned to the </a:t>
            </a:r>
            <a:r>
              <a:rPr lang="en-US" sz="1900" i="1" dirty="0">
                <a:sym typeface="Wingdings" pitchFamily="2" charset="2"/>
              </a:rPr>
              <a:t>pool</a:t>
            </a:r>
            <a:r>
              <a:rPr lang="en-US" sz="1900" dirty="0">
                <a:sym typeface="Wingdings" pitchFamily="2" charset="2"/>
              </a:rPr>
              <a:t> (the heap)</a:t>
            </a:r>
            <a:endParaRPr lang="en-US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1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4F58-FA9F-004F-8D56-81CDB413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2DF76-0934-7947-8D7E-AFD2BACF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45F8-8E7B-3A48-9074-567B2C36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B1D0FF-F1B6-F045-B48A-B952EF23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3" y="1690688"/>
            <a:ext cx="6661015" cy="436970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DD3A985-DF06-B147-8E83-4C816E77D0F9}"/>
              </a:ext>
            </a:extLst>
          </p:cNvPr>
          <p:cNvSpPr/>
          <p:nvPr/>
        </p:nvSpPr>
        <p:spPr>
          <a:xfrm>
            <a:off x="6204858" y="5391945"/>
            <a:ext cx="903514" cy="5442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A28-4838-5D4A-91E9-FD733174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718"/>
          </a:xfrm>
        </p:spPr>
        <p:txBody>
          <a:bodyPr>
            <a:normAutofit fontScale="90000"/>
          </a:bodyPr>
          <a:lstStyle/>
          <a:p>
            <a:r>
              <a:rPr lang="en-US" dirty="0"/>
              <a:t>Compilation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0478F-2C3C-0A4C-A8B6-A80A6745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E1660-75F9-4649-A11B-9AEB773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A9C2E-90A5-934B-8FD2-9E34260DC58A}"/>
              </a:ext>
            </a:extLst>
          </p:cNvPr>
          <p:cNvSpPr/>
          <p:nvPr/>
        </p:nvSpPr>
        <p:spPr>
          <a:xfrm>
            <a:off x="830026" y="1819540"/>
            <a:ext cx="1538220" cy="164688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E4DF7-87B0-2E41-AFBD-C61937EAA427}"/>
              </a:ext>
            </a:extLst>
          </p:cNvPr>
          <p:cNvSpPr txBox="1"/>
          <p:nvPr/>
        </p:nvSpPr>
        <p:spPr>
          <a:xfrm>
            <a:off x="828529" y="2114361"/>
            <a:ext cx="1539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Lexical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Scanning)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0317BC-4160-C74A-A8B7-08F2B6C84325}"/>
              </a:ext>
            </a:extLst>
          </p:cNvPr>
          <p:cNvSpPr/>
          <p:nvPr/>
        </p:nvSpPr>
        <p:spPr>
          <a:xfrm>
            <a:off x="2615284" y="1819540"/>
            <a:ext cx="1538220" cy="164688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DB2A3-1A00-B742-A650-ED7611F41F31}"/>
              </a:ext>
            </a:extLst>
          </p:cNvPr>
          <p:cNvSpPr txBox="1"/>
          <p:nvPr/>
        </p:nvSpPr>
        <p:spPr>
          <a:xfrm>
            <a:off x="2735651" y="2071062"/>
            <a:ext cx="1374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Syntactic</a:t>
            </a:r>
          </a:p>
          <a:p>
            <a:pPr algn="ctr"/>
            <a:r>
              <a:rPr lang="en-US" dirty="0"/>
              <a:t>Analysis</a:t>
            </a:r>
          </a:p>
          <a:p>
            <a:pPr algn="ctr"/>
            <a:r>
              <a:rPr lang="en-US" dirty="0"/>
              <a:t>(aka Parsing)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F3DF229-2EC4-8E4E-8EF9-1852A22443FA}"/>
              </a:ext>
            </a:extLst>
          </p:cNvPr>
          <p:cNvSpPr/>
          <p:nvPr/>
        </p:nvSpPr>
        <p:spPr>
          <a:xfrm>
            <a:off x="4400542" y="1819541"/>
            <a:ext cx="1538220" cy="1646888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74D6B-0703-FA47-82AA-B7DC78C59B75}"/>
              </a:ext>
            </a:extLst>
          </p:cNvPr>
          <p:cNvSpPr txBox="1"/>
          <p:nvPr/>
        </p:nvSpPr>
        <p:spPr>
          <a:xfrm>
            <a:off x="4434908" y="1904762"/>
            <a:ext cx="1404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Semantic</a:t>
            </a:r>
          </a:p>
          <a:p>
            <a:pPr algn="ctr"/>
            <a:r>
              <a:rPr lang="en-US" dirty="0"/>
              <a:t>Analysis and</a:t>
            </a:r>
          </a:p>
          <a:p>
            <a:pPr algn="ctr"/>
            <a:r>
              <a:rPr lang="en-US" dirty="0"/>
              <a:t>Intermediate</a:t>
            </a:r>
          </a:p>
          <a:p>
            <a:pPr algn="ctr"/>
            <a:r>
              <a:rPr lang="en-US" dirty="0"/>
              <a:t>Code Generation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2B372E-B7EF-9C44-B808-63FFDFBCFAA8}"/>
              </a:ext>
            </a:extLst>
          </p:cNvPr>
          <p:cNvSpPr/>
          <p:nvPr/>
        </p:nvSpPr>
        <p:spPr>
          <a:xfrm>
            <a:off x="6185800" y="1819541"/>
            <a:ext cx="1538220" cy="1646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0513A-5874-8F45-B952-8274D1E29B01}"/>
              </a:ext>
            </a:extLst>
          </p:cNvPr>
          <p:cNvSpPr txBox="1"/>
          <p:nvPr/>
        </p:nvSpPr>
        <p:spPr>
          <a:xfrm>
            <a:off x="6185800" y="2144240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Independent Optimizations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67EF6C-FA1A-754B-8842-B599A03BCECF}"/>
              </a:ext>
            </a:extLst>
          </p:cNvPr>
          <p:cNvSpPr/>
          <p:nvPr/>
        </p:nvSpPr>
        <p:spPr>
          <a:xfrm>
            <a:off x="7971058" y="1819541"/>
            <a:ext cx="1538220" cy="1646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75F66-19C2-FE46-970E-1BF526C1C3A5}"/>
              </a:ext>
            </a:extLst>
          </p:cNvPr>
          <p:cNvSpPr txBox="1"/>
          <p:nvPr/>
        </p:nvSpPr>
        <p:spPr>
          <a:xfrm>
            <a:off x="8052408" y="2135594"/>
            <a:ext cx="1327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Generation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4DB27C-C8BA-A344-B8C9-45D8AF007DFE}"/>
              </a:ext>
            </a:extLst>
          </p:cNvPr>
          <p:cNvSpPr/>
          <p:nvPr/>
        </p:nvSpPr>
        <p:spPr>
          <a:xfrm>
            <a:off x="9756316" y="1819541"/>
            <a:ext cx="1538220" cy="164688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463120-27D2-AC48-83C4-5115B85FDD14}"/>
              </a:ext>
            </a:extLst>
          </p:cNvPr>
          <p:cNvSpPr txBox="1"/>
          <p:nvPr/>
        </p:nvSpPr>
        <p:spPr>
          <a:xfrm>
            <a:off x="9720321" y="2144240"/>
            <a:ext cx="1538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Specific</a:t>
            </a:r>
          </a:p>
          <a:p>
            <a:pPr algn="ctr"/>
            <a:r>
              <a:rPr lang="en-US" dirty="0"/>
              <a:t>Optimizations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1ECA5F8-A6EC-EF40-A0E8-2A6D64687C4D}"/>
              </a:ext>
            </a:extLst>
          </p:cNvPr>
          <p:cNvSpPr/>
          <p:nvPr/>
        </p:nvSpPr>
        <p:spPr>
          <a:xfrm>
            <a:off x="1023257" y="5029390"/>
            <a:ext cx="9927771" cy="4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92DE6-3612-4246-A1C2-2E6388606E86}"/>
              </a:ext>
            </a:extLst>
          </p:cNvPr>
          <p:cNvSpPr txBox="1"/>
          <p:nvPr/>
        </p:nvSpPr>
        <p:spPr>
          <a:xfrm>
            <a:off x="457200" y="567164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(*.c file)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06422-A6FF-FA4C-991C-113A2DE33E3E}"/>
              </a:ext>
            </a:extLst>
          </p:cNvPr>
          <p:cNvSpPr txBox="1"/>
          <p:nvPr/>
        </p:nvSpPr>
        <p:spPr>
          <a:xfrm>
            <a:off x="9366190" y="5533147"/>
            <a:ext cx="263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  <a:p>
            <a:r>
              <a:rPr lang="en-US" dirty="0"/>
              <a:t>(for instance, a binary file)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359E64-0835-0A48-BBF9-401D6B999382}"/>
              </a:ext>
            </a:extLst>
          </p:cNvPr>
          <p:cNvSpPr/>
          <p:nvPr/>
        </p:nvSpPr>
        <p:spPr>
          <a:xfrm>
            <a:off x="830026" y="1025270"/>
            <a:ext cx="591094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1AB72-592F-4443-9773-B433F0355591}"/>
              </a:ext>
            </a:extLst>
          </p:cNvPr>
          <p:cNvSpPr txBox="1"/>
          <p:nvPr/>
        </p:nvSpPr>
        <p:spPr>
          <a:xfrm>
            <a:off x="2936643" y="1051594"/>
            <a:ext cx="1697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Front End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69D6F70-37AF-544F-B9C2-590820E88E7C}"/>
              </a:ext>
            </a:extLst>
          </p:cNvPr>
          <p:cNvSpPr/>
          <p:nvPr/>
        </p:nvSpPr>
        <p:spPr>
          <a:xfrm>
            <a:off x="6849827" y="1025270"/>
            <a:ext cx="4408714" cy="64693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9C50A-C33B-564E-83A3-D3DF6B242AB2}"/>
              </a:ext>
            </a:extLst>
          </p:cNvPr>
          <p:cNvSpPr txBox="1"/>
          <p:nvPr/>
        </p:nvSpPr>
        <p:spPr>
          <a:xfrm>
            <a:off x="8190476" y="1051594"/>
            <a:ext cx="2218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End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93091A-493E-7648-B7C9-F05A70D28320}"/>
              </a:ext>
            </a:extLst>
          </p:cNvPr>
          <p:cNvSpPr/>
          <p:nvPr/>
        </p:nvSpPr>
        <p:spPr>
          <a:xfrm>
            <a:off x="830025" y="3655124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97C759-25AB-8A47-AC6B-92BA80E9B42E}"/>
              </a:ext>
            </a:extLst>
          </p:cNvPr>
          <p:cNvSpPr txBox="1"/>
          <p:nvPr/>
        </p:nvSpPr>
        <p:spPr>
          <a:xfrm>
            <a:off x="4433887" y="3698143"/>
            <a:ext cx="4125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Symbol Table / Map / List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AEC0EAB-EDBC-2249-AF34-6EC97992B8D9}"/>
              </a:ext>
            </a:extLst>
          </p:cNvPr>
          <p:cNvSpPr/>
          <p:nvPr/>
        </p:nvSpPr>
        <p:spPr>
          <a:xfrm>
            <a:off x="830025" y="4377938"/>
            <a:ext cx="10428515" cy="64226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3653E-D79E-FA4B-B418-71E884E849D4}"/>
              </a:ext>
            </a:extLst>
          </p:cNvPr>
          <p:cNvSpPr txBox="1"/>
          <p:nvPr/>
        </p:nvSpPr>
        <p:spPr>
          <a:xfrm>
            <a:off x="4587976" y="4385292"/>
            <a:ext cx="3634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Instruction Table / List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5DD2F75-C7C9-724D-8DF2-585FB8256E5F}"/>
              </a:ext>
            </a:extLst>
          </p:cNvPr>
          <p:cNvSpPr/>
          <p:nvPr/>
        </p:nvSpPr>
        <p:spPr>
          <a:xfrm>
            <a:off x="4187869" y="1679560"/>
            <a:ext cx="7274787" cy="19663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16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>
            <a:noAutofit/>
          </a:bodyPr>
          <a:lstStyle/>
          <a:p>
            <a:r>
              <a:rPr lang="en-US" sz="2100" dirty="0"/>
              <a:t>Single free list incurs in linear cost in the number of free blocks</a:t>
            </a:r>
          </a:p>
          <a:p>
            <a:r>
              <a:rPr lang="en-US" sz="2100" dirty="0"/>
              <a:t>Alternative: have free lists of various sizes</a:t>
            </a:r>
          </a:p>
          <a:p>
            <a:r>
              <a:rPr lang="en-US" sz="2100" dirty="0"/>
              <a:t>Requests rounded up to next standard size</a:t>
            </a:r>
          </a:p>
          <a:p>
            <a:r>
              <a:rPr lang="en-US" sz="2100" dirty="0"/>
              <a:t>Sizes can be set statically or dynamically</a:t>
            </a:r>
          </a:p>
          <a:p>
            <a:r>
              <a:rPr lang="en-US" sz="2100" dirty="0"/>
              <a:t>Issues with </a:t>
            </a:r>
            <a:r>
              <a:rPr lang="en-US" sz="2100" u="sng" dirty="0"/>
              <a:t>external fragmentation</a:t>
            </a:r>
            <a:r>
              <a:rPr lang="en-US" sz="2100" dirty="0"/>
              <a:t>:</a:t>
            </a:r>
          </a:p>
          <a:p>
            <a:pPr lvl="1"/>
            <a:r>
              <a:rPr lang="en-US" sz="2100" dirty="0"/>
              <a:t>Degrades performance over time</a:t>
            </a:r>
          </a:p>
          <a:p>
            <a:pPr lvl="1"/>
            <a:r>
              <a:rPr lang="en-US" sz="2100" dirty="0"/>
              <a:t>Makes harder to satisfy new memory requests</a:t>
            </a:r>
          </a:p>
          <a:p>
            <a:r>
              <a:rPr lang="en-US" sz="2100" dirty="0"/>
              <a:t>Two common mechanisms:</a:t>
            </a:r>
          </a:p>
          <a:p>
            <a:pPr lvl="1"/>
            <a:r>
              <a:rPr lang="en-US" sz="2100" dirty="0"/>
              <a:t>Buddy system: powers of 2</a:t>
            </a:r>
          </a:p>
          <a:p>
            <a:pPr lvl="1"/>
            <a:r>
              <a:rPr lang="en-US" sz="2100" dirty="0"/>
              <a:t>Fibonacci heaps: slightly lower internal fragmentation (sequence grows slower than powers of 2)</a:t>
            </a:r>
          </a:p>
          <a:p>
            <a:r>
              <a:rPr lang="en-US" sz="2100" dirty="0"/>
              <a:t>Compaction eliminates external fragmentation: find and move already allocated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2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(GC)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825625"/>
            <a:ext cx="11332029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Allocation and deallocation of objects is </a:t>
            </a:r>
            <a:r>
              <a:rPr lang="en-US" sz="2400" u="sng" dirty="0"/>
              <a:t>explicit </a:t>
            </a:r>
            <a:r>
              <a:rPr lang="en-US" sz="2400" dirty="0"/>
              <a:t>in some languages (malloc, new and free operations in C and C++)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In other languages, objects (broadly speaking) are automatically deallocated by the runtime (aka the environment)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Garbage collector: part of the runtime in charge of finding and freeing objects that are not used anymore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Examples of languages with GC: Java, C#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Arguments in favor of explicit object management: speed and simplicity (shift burden to programmer)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Arguments in favor of (automatic) GC: avoid programming errors (dangling references, memory leaks)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0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Scope: textual region of program in which binding is active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most modern languages, scope is statically (compile-time ) determined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In C, a new scope is introduced when: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 subroutine starts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Entering a new block ({…})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Runtime creates new bindings for local objects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Deactivate previous global and/or non-local binding (</a:t>
            </a:r>
            <a:r>
              <a:rPr lang="en-US" sz="2200" dirty="0" err="1"/>
              <a:t>w.r.t.</a:t>
            </a:r>
            <a:r>
              <a:rPr lang="en-US" sz="2200" dirty="0"/>
              <a:t> to current scope)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On subroutine exit, destroy local bindings, reactivate global/non-local bindings previously active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7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CE20-5E56-3E44-80E6-86E2249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CF67-FB62-2349-BDA6-27AAAC7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793421"/>
            <a:ext cx="939437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Binding can be determined statically (but executed at runtime), i.e., we can look at the code of a program and know which binding will be active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Other languages (APL, </a:t>
            </a:r>
            <a:r>
              <a:rPr lang="en-US" sz="2200" dirty="0" err="1"/>
              <a:t>Snobol</a:t>
            </a:r>
            <a:r>
              <a:rPr lang="en-US" sz="2200" dirty="0"/>
              <a:t>, </a:t>
            </a:r>
            <a:r>
              <a:rPr lang="en-US" sz="2200" dirty="0" err="1"/>
              <a:t>Tcl</a:t>
            </a:r>
            <a:r>
              <a:rPr lang="en-US" sz="2200" dirty="0"/>
              <a:t> and Lisp) were dynamically scoped: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Bindings depend on the flow of execution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Informally, “scope” also refers to specific program region in which something does not change or where something is in effect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Examples of scope: a block, a module, a class/object, a structured control-flow construct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Some languages call the binding process </a:t>
            </a:r>
            <a:r>
              <a:rPr lang="en-US" sz="2200" i="1" u="sng" dirty="0"/>
              <a:t>elaboration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May include allocation of objects in stack and assignment of initial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2AC9-F20F-F646-89D8-69027BF6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10B8-1A4B-8143-A4EC-B3BF3E68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7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D291-552D-D748-950F-46EE0668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37D0-E648-6644-9F3A-012162A2F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90688"/>
            <a:ext cx="8120743" cy="4568598"/>
          </a:xfrm>
        </p:spPr>
        <p:txBody>
          <a:bodyPr>
            <a:normAutofit lnSpcReduction="10000"/>
          </a:bodyPr>
          <a:lstStyle/>
          <a:p>
            <a:r>
              <a:rPr lang="en-US" sz="2400" u="sng" dirty="0"/>
              <a:t>Referencing environment</a:t>
            </a:r>
            <a:r>
              <a:rPr lang="en-US" sz="2400" dirty="0"/>
              <a:t>: </a:t>
            </a:r>
          </a:p>
          <a:p>
            <a:pPr lvl="1"/>
            <a:r>
              <a:rPr lang="en-US" dirty="0"/>
              <a:t>Set of active bindings at some point of the program’s execution</a:t>
            </a:r>
          </a:p>
          <a:p>
            <a:pPr lvl="1"/>
            <a:r>
              <a:rPr lang="en-US" dirty="0"/>
              <a:t>Sequence of scopes that can be examined (in order)</a:t>
            </a:r>
          </a:p>
          <a:p>
            <a:r>
              <a:rPr lang="en-US" sz="2400" dirty="0"/>
              <a:t>Binding rules:</a:t>
            </a:r>
          </a:p>
          <a:p>
            <a:pPr lvl="1"/>
            <a:r>
              <a:rPr lang="en-US" dirty="0"/>
              <a:t>When a reference to a subroutine is chosen</a:t>
            </a:r>
          </a:p>
          <a:p>
            <a:pPr lvl="1"/>
            <a:r>
              <a:rPr lang="en-US" dirty="0"/>
              <a:t>Happens when a reference to a subroutine is stored in a variable, passed as a parameter or returned as a function value (e.g. a lambda function)</a:t>
            </a:r>
          </a:p>
          <a:p>
            <a:pPr lvl="1"/>
            <a:r>
              <a:rPr lang="en-US" b="1" i="1" dirty="0"/>
              <a:t>Deep binding</a:t>
            </a:r>
            <a:r>
              <a:rPr lang="en-US" dirty="0"/>
              <a:t>: happens when a subroutine is </a:t>
            </a:r>
            <a:r>
              <a:rPr lang="en-US" u="sng" dirty="0"/>
              <a:t>passed</a:t>
            </a:r>
            <a:r>
              <a:rPr lang="en-US" dirty="0"/>
              <a:t> as argument</a:t>
            </a:r>
          </a:p>
          <a:p>
            <a:pPr lvl="1"/>
            <a:r>
              <a:rPr lang="en-US" b="1" i="1" dirty="0"/>
              <a:t>Shallow binding</a:t>
            </a:r>
            <a:r>
              <a:rPr lang="en-US" dirty="0"/>
              <a:t>: occurs when reference to subroutine is </a:t>
            </a:r>
            <a:r>
              <a:rPr lang="en-US" u="sng" dirty="0"/>
              <a:t>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9BC5A-4B80-7D47-BE95-6E303CEC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117F-985E-8D45-B851-585FF03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F27B4-F640-0D40-84AD-1C24D31415B9}"/>
              </a:ext>
            </a:extLst>
          </p:cNvPr>
          <p:cNvSpPr txBox="1"/>
          <p:nvPr/>
        </p:nvSpPr>
        <p:spPr>
          <a:xfrm>
            <a:off x="8752114" y="1443840"/>
            <a:ext cx="309154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function f1()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var x = 10;    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f2(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var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x = 6;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</a:rPr>
              <a:t>fx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function f3() {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print x;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f2(f3); </a:t>
            </a:r>
          </a:p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82E61A-488F-8B4A-B938-286C9992EEE2}"/>
              </a:ext>
            </a:extLst>
          </p:cNvPr>
          <p:cNvSpPr/>
          <p:nvPr/>
        </p:nvSpPr>
        <p:spPr>
          <a:xfrm>
            <a:off x="8447314" y="1273628"/>
            <a:ext cx="3396343" cy="446314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D0053-90F9-7247-8E75-B3E642F7108B}"/>
              </a:ext>
            </a:extLst>
          </p:cNvPr>
          <p:cNvSpPr txBox="1"/>
          <p:nvPr/>
        </p:nvSpPr>
        <p:spPr>
          <a:xfrm>
            <a:off x="9318171" y="5736771"/>
            <a:ext cx="2170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Pseudocode Example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CED9DD-C1AF-BF47-A664-5333ACBBB922}"/>
              </a:ext>
            </a:extLst>
          </p:cNvPr>
          <p:cNvCxnSpPr>
            <a:cxnSpLocks/>
          </p:cNvCxnSpPr>
          <p:nvPr/>
        </p:nvCxnSpPr>
        <p:spPr>
          <a:xfrm>
            <a:off x="8066314" y="4920343"/>
            <a:ext cx="1012372" cy="2469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8B94B-FC2D-DB4E-9F4F-D01D89FADDCA}"/>
              </a:ext>
            </a:extLst>
          </p:cNvPr>
          <p:cNvCxnSpPr/>
          <p:nvPr/>
        </p:nvCxnSpPr>
        <p:spPr>
          <a:xfrm flipV="1">
            <a:off x="8066314" y="3429000"/>
            <a:ext cx="1524000" cy="19851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54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4071-405F-C549-9C0E-A6A00E20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411C-66D6-7C4E-9DDF-8874DA372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690687"/>
            <a:ext cx="11462657" cy="4486275"/>
          </a:xfrm>
        </p:spPr>
        <p:txBody>
          <a:bodyPr>
            <a:normAutofit/>
          </a:bodyPr>
          <a:lstStyle/>
          <a:p>
            <a:pPr marL="4953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With STATIC (LEXICAL) SCOPE RULES, a scope is defined in terms of the physical (lexical) structure of the program</a:t>
            </a:r>
          </a:p>
          <a:p>
            <a:pPr marL="4953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Basic scheme: Current binding for names found in closest surrounding block (e.g. braces, indentation in python)</a:t>
            </a:r>
          </a:p>
          <a:p>
            <a:pPr marL="844550" lvl="1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The determination of scopes can be made by the compiler</a:t>
            </a:r>
          </a:p>
          <a:p>
            <a:pPr marL="844550" lvl="1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All bindings for identifiers can be resolved by examining the program</a:t>
            </a:r>
          </a:p>
          <a:p>
            <a:pPr marL="844550" lvl="1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Typically, we choose the most recent, active binding made at compile time</a:t>
            </a:r>
          </a:p>
          <a:p>
            <a:pPr marL="844550" lvl="1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sym typeface="Times New Roman" panose="02020603050405020304" pitchFamily="18" charset="0"/>
              </a:rPr>
              <a:t>Most compiled languages, C and Pascal included, employ static scope rules</a:t>
            </a:r>
          </a:p>
          <a:p>
            <a:pPr marL="49530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dirty="0">
                <a:sym typeface="Times New Roman" panose="02020603050405020304" pitchFamily="18" charset="0"/>
              </a:rPr>
              <a:t>Several variants of basic scheme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4D52F-DDF4-BD4C-8DA3-4405E06E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0CAC0-D098-A248-94B5-D478349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4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681F-B96C-9F4E-8261-0D5E3630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4B8F-9FCA-214C-9EF3-754890E3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7025"/>
            <a:ext cx="10515600" cy="4351338"/>
          </a:xfrm>
        </p:spPr>
        <p:txBody>
          <a:bodyPr>
            <a:noAutofit/>
          </a:bodyPr>
          <a:lstStyle/>
          <a:p>
            <a:r>
              <a:rPr lang="en-US" sz="2300" dirty="0"/>
              <a:t>Pre Fortran90:</a:t>
            </a:r>
          </a:p>
          <a:p>
            <a:pPr lvl="1"/>
            <a:r>
              <a:rPr lang="en-US" sz="2300" dirty="0"/>
              <a:t>Distinguish between global and local variables</a:t>
            </a:r>
          </a:p>
          <a:p>
            <a:pPr lvl="1"/>
            <a:r>
              <a:rPr lang="en-US" sz="2300" dirty="0"/>
              <a:t>Scope of local variables limited to subroutine in which they appear</a:t>
            </a:r>
          </a:p>
          <a:p>
            <a:pPr lvl="1"/>
            <a:r>
              <a:rPr lang="en-US" sz="2300" dirty="0"/>
              <a:t>Non-declared variables (yes, non-declared) assumed to be local, and of type integer if the name start with letters I-N, real otherwise</a:t>
            </a:r>
          </a:p>
          <a:p>
            <a:r>
              <a:rPr lang="en-US" sz="2300" dirty="0"/>
              <a:t>Conventions for successors changed</a:t>
            </a:r>
          </a:p>
          <a:p>
            <a:r>
              <a:rPr lang="en-US" sz="2300" dirty="0"/>
              <a:t>Implicit declarations could be turned off from Fortran90 onwards</a:t>
            </a:r>
          </a:p>
          <a:p>
            <a:r>
              <a:rPr lang="en-US" sz="2300" dirty="0"/>
              <a:t>Lifetime of local variable normally limited to single execution of subroutine</a:t>
            </a:r>
          </a:p>
          <a:p>
            <a:r>
              <a:rPr lang="en-US" sz="2300" dirty="0"/>
              <a:t>Fortran: programmer can explicitly </a:t>
            </a:r>
            <a:r>
              <a:rPr lang="en-US" sz="2300" i="1" u="sng" dirty="0"/>
              <a:t>save</a:t>
            </a:r>
            <a:r>
              <a:rPr lang="en-US" sz="2300" dirty="0"/>
              <a:t> the value of a variable; similar mechanism to C </a:t>
            </a:r>
            <a:r>
              <a:rPr lang="en-US" sz="2300" i="1" u="sng" dirty="0"/>
              <a:t>static</a:t>
            </a:r>
            <a:r>
              <a:rPr lang="en-US" sz="2300" dirty="0"/>
              <a:t> variables or Algol </a:t>
            </a:r>
            <a:r>
              <a:rPr lang="en-US" sz="2300" i="1" u="sng" dirty="0"/>
              <a:t>own</a:t>
            </a:r>
          </a:p>
          <a:p>
            <a:pPr lvl="1"/>
            <a:r>
              <a:rPr lang="en-US" sz="2300" dirty="0"/>
              <a:t>Lifetime of variable expands program execution</a:t>
            </a:r>
          </a:p>
          <a:p>
            <a:pPr lvl="1"/>
            <a:r>
              <a:rPr lang="en-US" sz="2300" dirty="0"/>
              <a:t>Name-to-variable binding  inactive when subroutine not in execution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0968B-7473-7A44-B706-B7CC7155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D061D-AEE8-5D41-A051-7E960797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0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7D4A-BAAD-8C42-9F60-36E5C2FC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DE17-7AD5-794A-9867-B6441634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7794171" cy="4351338"/>
          </a:xfrm>
        </p:spPr>
        <p:txBody>
          <a:bodyPr>
            <a:noAutofit/>
          </a:bodyPr>
          <a:lstStyle/>
          <a:p>
            <a:r>
              <a:rPr lang="en-US" sz="2300" dirty="0"/>
              <a:t>Ability to define subroutines inside each other</a:t>
            </a:r>
          </a:p>
          <a:p>
            <a:r>
              <a:rPr lang="en-US" sz="2300" dirty="0"/>
              <a:t>Introduced in Algol 60</a:t>
            </a:r>
          </a:p>
          <a:p>
            <a:r>
              <a:rPr lang="en-US" sz="2300" dirty="0"/>
              <a:t>Feature in several programming languages: Ada, Common Lisp, Python</a:t>
            </a:r>
          </a:p>
          <a:p>
            <a:r>
              <a:rPr lang="en-US" sz="2300" dirty="0"/>
              <a:t>Other languages (e.g. C and descendants), allow classes or other scopes to nest</a:t>
            </a:r>
          </a:p>
          <a:p>
            <a:r>
              <a:rPr lang="en-US" sz="2300" dirty="0"/>
              <a:t>Algol used ”closest nested rule” for bindings</a:t>
            </a:r>
          </a:p>
          <a:p>
            <a:r>
              <a:rPr lang="en-US" sz="2300" dirty="0"/>
              <a:t>When a name is hidden by a nested declaration, two options:</a:t>
            </a:r>
          </a:p>
          <a:p>
            <a:pPr lvl="1"/>
            <a:r>
              <a:rPr lang="en-US" sz="2300" dirty="0"/>
              <a:t>Hidden name is completely inaccessible</a:t>
            </a:r>
          </a:p>
          <a:p>
            <a:pPr lvl="1"/>
            <a:r>
              <a:rPr lang="en-US" sz="2300" dirty="0"/>
              <a:t>If language permits, add a qualifier such as the routine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F64D2-A717-7A46-BEFB-EEE01EDD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50EEB-3625-A346-88B7-3EDC13EC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E4201-D732-4446-AE5C-45D7C3D28715}"/>
              </a:ext>
            </a:extLst>
          </p:cNvPr>
          <p:cNvSpPr/>
          <p:nvPr/>
        </p:nvSpPr>
        <p:spPr>
          <a:xfrm>
            <a:off x="8327571" y="1415143"/>
            <a:ext cx="3331029" cy="4452257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C15C3-AEDF-9849-871D-0F2D867AE546}"/>
              </a:ext>
            </a:extLst>
          </p:cNvPr>
          <p:cNvSpPr txBox="1"/>
          <p:nvPr/>
        </p:nvSpPr>
        <p:spPr>
          <a:xfrm>
            <a:off x="8458200" y="1892298"/>
            <a:ext cx="304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function</a:t>
            </a:r>
            <a:r>
              <a:rPr lang="en-US" sz="2200" dirty="0"/>
              <a:t> E(x: real): real; </a:t>
            </a:r>
          </a:p>
          <a:p>
            <a:r>
              <a:rPr lang="en-US" sz="2200" b="1" dirty="0"/>
              <a:t>  function</a:t>
            </a:r>
            <a:r>
              <a:rPr lang="en-US" sz="2200" dirty="0"/>
              <a:t> F(y: real): real;   </a:t>
            </a:r>
          </a:p>
          <a:p>
            <a:r>
              <a:rPr lang="en-US" sz="2200" b="1" dirty="0"/>
              <a:t>  </a:t>
            </a:r>
          </a:p>
          <a:p>
            <a:r>
              <a:rPr lang="en-US" sz="2200" b="1" dirty="0"/>
              <a:t>     begin</a:t>
            </a:r>
            <a:r>
              <a:rPr lang="en-US" sz="2200" dirty="0"/>
              <a:t> </a:t>
            </a:r>
          </a:p>
          <a:p>
            <a:r>
              <a:rPr lang="en-US" sz="2200" dirty="0"/>
              <a:t>       F := x + y </a:t>
            </a:r>
          </a:p>
          <a:p>
            <a:r>
              <a:rPr lang="en-US" sz="2200" b="1" dirty="0"/>
              <a:t>     end</a:t>
            </a:r>
            <a:r>
              <a:rPr lang="en-US" sz="2200" dirty="0"/>
              <a:t>; </a:t>
            </a:r>
          </a:p>
          <a:p>
            <a:endParaRPr lang="en-US" sz="2200" dirty="0"/>
          </a:p>
          <a:p>
            <a:r>
              <a:rPr lang="en-US" sz="2200" b="1" dirty="0"/>
              <a:t>begin</a:t>
            </a:r>
            <a:r>
              <a:rPr lang="en-US" sz="2200" dirty="0"/>
              <a:t> </a:t>
            </a:r>
          </a:p>
          <a:p>
            <a:r>
              <a:rPr lang="en-US" sz="2200" dirty="0"/>
              <a:t>  E := F(3) + F(4) </a:t>
            </a:r>
          </a:p>
          <a:p>
            <a:r>
              <a:rPr lang="en-US" sz="2200" b="1" dirty="0"/>
              <a:t>end</a:t>
            </a:r>
            <a:r>
              <a:rPr lang="en-US" sz="2200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FC990-FD0A-1A43-BCE5-D6529766C696}"/>
              </a:ext>
            </a:extLst>
          </p:cNvPr>
          <p:cNvSpPr txBox="1"/>
          <p:nvPr/>
        </p:nvSpPr>
        <p:spPr>
          <a:xfrm>
            <a:off x="9332842" y="5381323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Pascal Example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2F11472-AC49-924B-B99C-7C95C5F0F593}"/>
              </a:ext>
            </a:extLst>
          </p:cNvPr>
          <p:cNvSpPr/>
          <p:nvPr/>
        </p:nvSpPr>
        <p:spPr>
          <a:xfrm>
            <a:off x="8458200" y="2751591"/>
            <a:ext cx="3026229" cy="1338943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47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1075-C1ED-E64B-BCDF-FF6F842A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CBDB-30C0-E949-AFB9-675E556CC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Binding depends on control-flow and order of subroutine invocation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Rule of thumb: current/applicable binding is the one most recently used (and not yet destroyed)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Side-effects: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Semantic rules of language dynamically enforced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Type-checking and arguments checking deferred to runtime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Languages with dynamic scope tend to be interpreted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013B6-BCC0-FB42-AA51-5D1160C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6DD-9983-AC40-9CD4-A546BFC0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0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513114"/>
            <a:ext cx="6085115" cy="4498985"/>
          </a:xfrm>
          <a:custGeom>
            <a:avLst/>
            <a:gdLst>
              <a:gd name="connsiteX0" fmla="*/ 0 w 6085115"/>
              <a:gd name="connsiteY0" fmla="*/ 0 h 4498985"/>
              <a:gd name="connsiteX1" fmla="*/ 370639 w 6085115"/>
              <a:gd name="connsiteY1" fmla="*/ 0 h 4498985"/>
              <a:gd name="connsiteX2" fmla="*/ 741278 w 6085115"/>
              <a:gd name="connsiteY2" fmla="*/ 0 h 4498985"/>
              <a:gd name="connsiteX3" fmla="*/ 1111916 w 6085115"/>
              <a:gd name="connsiteY3" fmla="*/ 0 h 4498985"/>
              <a:gd name="connsiteX4" fmla="*/ 1786811 w 6085115"/>
              <a:gd name="connsiteY4" fmla="*/ 0 h 4498985"/>
              <a:gd name="connsiteX5" fmla="*/ 2340003 w 6085115"/>
              <a:gd name="connsiteY5" fmla="*/ 0 h 4498985"/>
              <a:gd name="connsiteX6" fmla="*/ 2710642 w 6085115"/>
              <a:gd name="connsiteY6" fmla="*/ 0 h 4498985"/>
              <a:gd name="connsiteX7" fmla="*/ 3263834 w 6085115"/>
              <a:gd name="connsiteY7" fmla="*/ 0 h 4498985"/>
              <a:gd name="connsiteX8" fmla="*/ 3938729 w 6085115"/>
              <a:gd name="connsiteY8" fmla="*/ 0 h 4498985"/>
              <a:gd name="connsiteX9" fmla="*/ 4431070 w 6085115"/>
              <a:gd name="connsiteY9" fmla="*/ 0 h 4498985"/>
              <a:gd name="connsiteX10" fmla="*/ 4923411 w 6085115"/>
              <a:gd name="connsiteY10" fmla="*/ 0 h 4498985"/>
              <a:gd name="connsiteX11" fmla="*/ 5476604 w 6085115"/>
              <a:gd name="connsiteY11" fmla="*/ 0 h 4498985"/>
              <a:gd name="connsiteX12" fmla="*/ 6085115 w 6085115"/>
              <a:gd name="connsiteY12" fmla="*/ 0 h 4498985"/>
              <a:gd name="connsiteX13" fmla="*/ 6085115 w 6085115"/>
              <a:gd name="connsiteY13" fmla="*/ 607363 h 4498985"/>
              <a:gd name="connsiteX14" fmla="*/ 6085115 w 6085115"/>
              <a:gd name="connsiteY14" fmla="*/ 1259716 h 4498985"/>
              <a:gd name="connsiteX15" fmla="*/ 6085115 w 6085115"/>
              <a:gd name="connsiteY15" fmla="*/ 1777099 h 4498985"/>
              <a:gd name="connsiteX16" fmla="*/ 6085115 w 6085115"/>
              <a:gd name="connsiteY16" fmla="*/ 2249493 h 4498985"/>
              <a:gd name="connsiteX17" fmla="*/ 6085115 w 6085115"/>
              <a:gd name="connsiteY17" fmla="*/ 2811866 h 4498985"/>
              <a:gd name="connsiteX18" fmla="*/ 6085115 w 6085115"/>
              <a:gd name="connsiteY18" fmla="*/ 3419229 h 4498985"/>
              <a:gd name="connsiteX19" fmla="*/ 6085115 w 6085115"/>
              <a:gd name="connsiteY19" fmla="*/ 4498985 h 4498985"/>
              <a:gd name="connsiteX20" fmla="*/ 5471072 w 6085115"/>
              <a:gd name="connsiteY20" fmla="*/ 4498985 h 4498985"/>
              <a:gd name="connsiteX21" fmla="*/ 4978730 w 6085115"/>
              <a:gd name="connsiteY21" fmla="*/ 4498985 h 4498985"/>
              <a:gd name="connsiteX22" fmla="*/ 4486389 w 6085115"/>
              <a:gd name="connsiteY22" fmla="*/ 4498985 h 4498985"/>
              <a:gd name="connsiteX23" fmla="*/ 3994048 w 6085115"/>
              <a:gd name="connsiteY23" fmla="*/ 4498985 h 4498985"/>
              <a:gd name="connsiteX24" fmla="*/ 3501707 w 6085115"/>
              <a:gd name="connsiteY24" fmla="*/ 4498985 h 4498985"/>
              <a:gd name="connsiteX25" fmla="*/ 2887664 w 6085115"/>
              <a:gd name="connsiteY25" fmla="*/ 4498985 h 4498985"/>
              <a:gd name="connsiteX26" fmla="*/ 2334471 w 6085115"/>
              <a:gd name="connsiteY26" fmla="*/ 4498985 h 4498985"/>
              <a:gd name="connsiteX27" fmla="*/ 1963833 w 6085115"/>
              <a:gd name="connsiteY27" fmla="*/ 4498985 h 4498985"/>
              <a:gd name="connsiteX28" fmla="*/ 1471491 w 6085115"/>
              <a:gd name="connsiteY28" fmla="*/ 4498985 h 4498985"/>
              <a:gd name="connsiteX29" fmla="*/ 857448 w 6085115"/>
              <a:gd name="connsiteY29" fmla="*/ 4498985 h 4498985"/>
              <a:gd name="connsiteX30" fmla="*/ 0 w 6085115"/>
              <a:gd name="connsiteY30" fmla="*/ 4498985 h 4498985"/>
              <a:gd name="connsiteX31" fmla="*/ 0 w 6085115"/>
              <a:gd name="connsiteY31" fmla="*/ 3846632 h 4498985"/>
              <a:gd name="connsiteX32" fmla="*/ 0 w 6085115"/>
              <a:gd name="connsiteY32" fmla="*/ 3419229 h 4498985"/>
              <a:gd name="connsiteX33" fmla="*/ 0 w 6085115"/>
              <a:gd name="connsiteY33" fmla="*/ 2766876 h 4498985"/>
              <a:gd name="connsiteX34" fmla="*/ 0 w 6085115"/>
              <a:gd name="connsiteY34" fmla="*/ 2339472 h 4498985"/>
              <a:gd name="connsiteX35" fmla="*/ 0 w 6085115"/>
              <a:gd name="connsiteY35" fmla="*/ 1777099 h 4498985"/>
              <a:gd name="connsiteX36" fmla="*/ 0 w 6085115"/>
              <a:gd name="connsiteY36" fmla="*/ 1304706 h 4498985"/>
              <a:gd name="connsiteX37" fmla="*/ 0 w 6085115"/>
              <a:gd name="connsiteY37" fmla="*/ 832312 h 4498985"/>
              <a:gd name="connsiteX38" fmla="*/ 0 w 6085115"/>
              <a:gd name="connsiteY38" fmla="*/ 0 h 449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85115" h="4498985" fill="none" extrusionOk="0">
                <a:moveTo>
                  <a:pt x="0" y="0"/>
                </a:moveTo>
                <a:cubicBezTo>
                  <a:pt x="116341" y="-26143"/>
                  <a:pt x="262629" y="44211"/>
                  <a:pt x="370639" y="0"/>
                </a:cubicBezTo>
                <a:cubicBezTo>
                  <a:pt x="478649" y="-44211"/>
                  <a:pt x="648455" y="1035"/>
                  <a:pt x="741278" y="0"/>
                </a:cubicBezTo>
                <a:cubicBezTo>
                  <a:pt x="834101" y="-1035"/>
                  <a:pt x="1031980" y="24613"/>
                  <a:pt x="1111916" y="0"/>
                </a:cubicBezTo>
                <a:cubicBezTo>
                  <a:pt x="1191852" y="-24613"/>
                  <a:pt x="1613156" y="75871"/>
                  <a:pt x="1786811" y="0"/>
                </a:cubicBezTo>
                <a:cubicBezTo>
                  <a:pt x="1960466" y="-75871"/>
                  <a:pt x="2110671" y="17506"/>
                  <a:pt x="2340003" y="0"/>
                </a:cubicBezTo>
                <a:cubicBezTo>
                  <a:pt x="2569335" y="-17506"/>
                  <a:pt x="2620586" y="42909"/>
                  <a:pt x="2710642" y="0"/>
                </a:cubicBezTo>
                <a:cubicBezTo>
                  <a:pt x="2800698" y="-42909"/>
                  <a:pt x="3046682" y="48986"/>
                  <a:pt x="3263834" y="0"/>
                </a:cubicBezTo>
                <a:cubicBezTo>
                  <a:pt x="3480986" y="-48986"/>
                  <a:pt x="3754756" y="65756"/>
                  <a:pt x="3938729" y="0"/>
                </a:cubicBezTo>
                <a:cubicBezTo>
                  <a:pt x="4122702" y="-65756"/>
                  <a:pt x="4272580" y="21059"/>
                  <a:pt x="4431070" y="0"/>
                </a:cubicBezTo>
                <a:cubicBezTo>
                  <a:pt x="4589560" y="-21059"/>
                  <a:pt x="4701664" y="14297"/>
                  <a:pt x="4923411" y="0"/>
                </a:cubicBezTo>
                <a:cubicBezTo>
                  <a:pt x="5145158" y="-14297"/>
                  <a:pt x="5364292" y="9820"/>
                  <a:pt x="5476604" y="0"/>
                </a:cubicBezTo>
                <a:cubicBezTo>
                  <a:pt x="5588916" y="-9820"/>
                  <a:pt x="5923365" y="69982"/>
                  <a:pt x="6085115" y="0"/>
                </a:cubicBezTo>
                <a:cubicBezTo>
                  <a:pt x="6156119" y="134895"/>
                  <a:pt x="6044418" y="386246"/>
                  <a:pt x="6085115" y="607363"/>
                </a:cubicBezTo>
                <a:cubicBezTo>
                  <a:pt x="6125812" y="828480"/>
                  <a:pt x="6061229" y="997341"/>
                  <a:pt x="6085115" y="1259716"/>
                </a:cubicBezTo>
                <a:cubicBezTo>
                  <a:pt x="6109001" y="1522091"/>
                  <a:pt x="6059812" y="1642964"/>
                  <a:pt x="6085115" y="1777099"/>
                </a:cubicBezTo>
                <a:cubicBezTo>
                  <a:pt x="6110418" y="1911234"/>
                  <a:pt x="6058928" y="2107250"/>
                  <a:pt x="6085115" y="2249493"/>
                </a:cubicBezTo>
                <a:cubicBezTo>
                  <a:pt x="6111302" y="2391736"/>
                  <a:pt x="6076793" y="2689242"/>
                  <a:pt x="6085115" y="2811866"/>
                </a:cubicBezTo>
                <a:cubicBezTo>
                  <a:pt x="6093437" y="2934490"/>
                  <a:pt x="6024006" y="3291403"/>
                  <a:pt x="6085115" y="3419229"/>
                </a:cubicBezTo>
                <a:cubicBezTo>
                  <a:pt x="6146224" y="3547055"/>
                  <a:pt x="6013244" y="4208100"/>
                  <a:pt x="6085115" y="4498985"/>
                </a:cubicBezTo>
                <a:cubicBezTo>
                  <a:pt x="5909265" y="4505632"/>
                  <a:pt x="5723591" y="4433262"/>
                  <a:pt x="5471072" y="4498985"/>
                </a:cubicBezTo>
                <a:cubicBezTo>
                  <a:pt x="5218553" y="4564708"/>
                  <a:pt x="5087753" y="4440221"/>
                  <a:pt x="4978730" y="4498985"/>
                </a:cubicBezTo>
                <a:cubicBezTo>
                  <a:pt x="4869707" y="4557749"/>
                  <a:pt x="4728789" y="4446065"/>
                  <a:pt x="4486389" y="4498985"/>
                </a:cubicBezTo>
                <a:cubicBezTo>
                  <a:pt x="4243989" y="4551905"/>
                  <a:pt x="4161393" y="4443092"/>
                  <a:pt x="3994048" y="4498985"/>
                </a:cubicBezTo>
                <a:cubicBezTo>
                  <a:pt x="3826703" y="4554878"/>
                  <a:pt x="3732816" y="4488003"/>
                  <a:pt x="3501707" y="4498985"/>
                </a:cubicBezTo>
                <a:cubicBezTo>
                  <a:pt x="3270598" y="4509967"/>
                  <a:pt x="3151218" y="4478272"/>
                  <a:pt x="2887664" y="4498985"/>
                </a:cubicBezTo>
                <a:cubicBezTo>
                  <a:pt x="2624110" y="4519698"/>
                  <a:pt x="2549900" y="4454179"/>
                  <a:pt x="2334471" y="4498985"/>
                </a:cubicBezTo>
                <a:cubicBezTo>
                  <a:pt x="2119042" y="4543791"/>
                  <a:pt x="2054432" y="4478304"/>
                  <a:pt x="1963833" y="4498985"/>
                </a:cubicBezTo>
                <a:cubicBezTo>
                  <a:pt x="1873234" y="4519666"/>
                  <a:pt x="1589957" y="4498482"/>
                  <a:pt x="1471491" y="4498985"/>
                </a:cubicBezTo>
                <a:cubicBezTo>
                  <a:pt x="1353025" y="4499488"/>
                  <a:pt x="1009320" y="4433466"/>
                  <a:pt x="857448" y="4498985"/>
                </a:cubicBezTo>
                <a:cubicBezTo>
                  <a:pt x="705576" y="4564504"/>
                  <a:pt x="275523" y="4414685"/>
                  <a:pt x="0" y="4498985"/>
                </a:cubicBezTo>
                <a:cubicBezTo>
                  <a:pt x="-45067" y="4213002"/>
                  <a:pt x="58112" y="3984289"/>
                  <a:pt x="0" y="3846632"/>
                </a:cubicBezTo>
                <a:cubicBezTo>
                  <a:pt x="-58112" y="3708975"/>
                  <a:pt x="28878" y="3620615"/>
                  <a:pt x="0" y="3419229"/>
                </a:cubicBezTo>
                <a:cubicBezTo>
                  <a:pt x="-28878" y="3217843"/>
                  <a:pt x="62169" y="2913474"/>
                  <a:pt x="0" y="2766876"/>
                </a:cubicBezTo>
                <a:cubicBezTo>
                  <a:pt x="-62169" y="2620278"/>
                  <a:pt x="42180" y="2455977"/>
                  <a:pt x="0" y="2339472"/>
                </a:cubicBezTo>
                <a:cubicBezTo>
                  <a:pt x="-42180" y="2222967"/>
                  <a:pt x="48439" y="1973788"/>
                  <a:pt x="0" y="1777099"/>
                </a:cubicBezTo>
                <a:cubicBezTo>
                  <a:pt x="-48439" y="1580410"/>
                  <a:pt x="50567" y="1458524"/>
                  <a:pt x="0" y="1304706"/>
                </a:cubicBezTo>
                <a:cubicBezTo>
                  <a:pt x="-50567" y="1150888"/>
                  <a:pt x="19236" y="1030516"/>
                  <a:pt x="0" y="832312"/>
                </a:cubicBezTo>
                <a:cubicBezTo>
                  <a:pt x="-19236" y="634108"/>
                  <a:pt x="12527" y="254785"/>
                  <a:pt x="0" y="0"/>
                </a:cubicBezTo>
                <a:close/>
              </a:path>
              <a:path w="6085115" h="4498985" stroke="0" extrusionOk="0">
                <a:moveTo>
                  <a:pt x="0" y="0"/>
                </a:moveTo>
                <a:cubicBezTo>
                  <a:pt x="197338" y="-44402"/>
                  <a:pt x="354828" y="19859"/>
                  <a:pt x="492341" y="0"/>
                </a:cubicBezTo>
                <a:cubicBezTo>
                  <a:pt x="629854" y="-19859"/>
                  <a:pt x="748141" y="3254"/>
                  <a:pt x="862980" y="0"/>
                </a:cubicBezTo>
                <a:cubicBezTo>
                  <a:pt x="977819" y="-3254"/>
                  <a:pt x="1246408" y="49600"/>
                  <a:pt x="1537875" y="0"/>
                </a:cubicBezTo>
                <a:cubicBezTo>
                  <a:pt x="1829343" y="-49600"/>
                  <a:pt x="1790971" y="55247"/>
                  <a:pt x="2030216" y="0"/>
                </a:cubicBezTo>
                <a:cubicBezTo>
                  <a:pt x="2269461" y="-55247"/>
                  <a:pt x="2285587" y="24165"/>
                  <a:pt x="2522557" y="0"/>
                </a:cubicBezTo>
                <a:cubicBezTo>
                  <a:pt x="2759527" y="-24165"/>
                  <a:pt x="2923734" y="26994"/>
                  <a:pt x="3197451" y="0"/>
                </a:cubicBezTo>
                <a:cubicBezTo>
                  <a:pt x="3471168" y="-26994"/>
                  <a:pt x="3422461" y="8455"/>
                  <a:pt x="3628941" y="0"/>
                </a:cubicBezTo>
                <a:cubicBezTo>
                  <a:pt x="3835421" y="-8455"/>
                  <a:pt x="3971427" y="24027"/>
                  <a:pt x="4303836" y="0"/>
                </a:cubicBezTo>
                <a:cubicBezTo>
                  <a:pt x="4636245" y="-24027"/>
                  <a:pt x="4744436" y="1525"/>
                  <a:pt x="4978730" y="0"/>
                </a:cubicBezTo>
                <a:cubicBezTo>
                  <a:pt x="5213024" y="-1525"/>
                  <a:pt x="5280401" y="49174"/>
                  <a:pt x="5531923" y="0"/>
                </a:cubicBezTo>
                <a:cubicBezTo>
                  <a:pt x="5783445" y="-49174"/>
                  <a:pt x="5966987" y="20191"/>
                  <a:pt x="6085115" y="0"/>
                </a:cubicBezTo>
                <a:cubicBezTo>
                  <a:pt x="6144678" y="201686"/>
                  <a:pt x="6074206" y="408648"/>
                  <a:pt x="6085115" y="517383"/>
                </a:cubicBezTo>
                <a:cubicBezTo>
                  <a:pt x="6096024" y="626118"/>
                  <a:pt x="6043553" y="802131"/>
                  <a:pt x="6085115" y="944787"/>
                </a:cubicBezTo>
                <a:cubicBezTo>
                  <a:pt x="6126677" y="1087443"/>
                  <a:pt x="6054027" y="1229174"/>
                  <a:pt x="6085115" y="1507160"/>
                </a:cubicBezTo>
                <a:cubicBezTo>
                  <a:pt x="6116203" y="1785146"/>
                  <a:pt x="6071504" y="1874943"/>
                  <a:pt x="6085115" y="2069533"/>
                </a:cubicBezTo>
                <a:cubicBezTo>
                  <a:pt x="6098726" y="2264123"/>
                  <a:pt x="6056048" y="2493430"/>
                  <a:pt x="6085115" y="2631906"/>
                </a:cubicBezTo>
                <a:cubicBezTo>
                  <a:pt x="6114182" y="2770382"/>
                  <a:pt x="6023211" y="3071568"/>
                  <a:pt x="6085115" y="3239269"/>
                </a:cubicBezTo>
                <a:cubicBezTo>
                  <a:pt x="6147019" y="3406970"/>
                  <a:pt x="6070222" y="3589769"/>
                  <a:pt x="6085115" y="3846632"/>
                </a:cubicBezTo>
                <a:cubicBezTo>
                  <a:pt x="6100008" y="4103495"/>
                  <a:pt x="6064950" y="4235290"/>
                  <a:pt x="6085115" y="4498985"/>
                </a:cubicBezTo>
                <a:cubicBezTo>
                  <a:pt x="5928412" y="4501609"/>
                  <a:pt x="5893115" y="4489556"/>
                  <a:pt x="5714476" y="4498985"/>
                </a:cubicBezTo>
                <a:cubicBezTo>
                  <a:pt x="5535837" y="4508414"/>
                  <a:pt x="5205671" y="4465617"/>
                  <a:pt x="5039582" y="4498985"/>
                </a:cubicBezTo>
                <a:cubicBezTo>
                  <a:pt x="4873493" y="4532353"/>
                  <a:pt x="4679793" y="4483552"/>
                  <a:pt x="4486389" y="4498985"/>
                </a:cubicBezTo>
                <a:cubicBezTo>
                  <a:pt x="4292985" y="4514418"/>
                  <a:pt x="4235379" y="4468051"/>
                  <a:pt x="4054899" y="4498985"/>
                </a:cubicBezTo>
                <a:cubicBezTo>
                  <a:pt x="3874419" y="4529919"/>
                  <a:pt x="3646301" y="4451093"/>
                  <a:pt x="3501707" y="4498985"/>
                </a:cubicBezTo>
                <a:cubicBezTo>
                  <a:pt x="3357113" y="4546877"/>
                  <a:pt x="3277087" y="4474849"/>
                  <a:pt x="3131068" y="4498985"/>
                </a:cubicBezTo>
                <a:cubicBezTo>
                  <a:pt x="2985049" y="4523121"/>
                  <a:pt x="2872941" y="4459564"/>
                  <a:pt x="2760429" y="4498985"/>
                </a:cubicBezTo>
                <a:cubicBezTo>
                  <a:pt x="2647917" y="4538406"/>
                  <a:pt x="2375464" y="4456818"/>
                  <a:pt x="2207237" y="4498985"/>
                </a:cubicBezTo>
                <a:cubicBezTo>
                  <a:pt x="2039010" y="4541152"/>
                  <a:pt x="1919168" y="4496442"/>
                  <a:pt x="1775747" y="4498985"/>
                </a:cubicBezTo>
                <a:cubicBezTo>
                  <a:pt x="1632326" y="4501528"/>
                  <a:pt x="1434996" y="4466235"/>
                  <a:pt x="1161704" y="4498985"/>
                </a:cubicBezTo>
                <a:cubicBezTo>
                  <a:pt x="888412" y="4531735"/>
                  <a:pt x="900185" y="4493271"/>
                  <a:pt x="730214" y="4498985"/>
                </a:cubicBezTo>
                <a:cubicBezTo>
                  <a:pt x="560243" y="4504699"/>
                  <a:pt x="349489" y="4451763"/>
                  <a:pt x="0" y="4498985"/>
                </a:cubicBezTo>
                <a:cubicBezTo>
                  <a:pt x="-5978" y="4412333"/>
                  <a:pt x="11617" y="4188219"/>
                  <a:pt x="0" y="4071581"/>
                </a:cubicBezTo>
                <a:cubicBezTo>
                  <a:pt x="-11617" y="3954943"/>
                  <a:pt x="56307" y="3831004"/>
                  <a:pt x="0" y="3599188"/>
                </a:cubicBezTo>
                <a:cubicBezTo>
                  <a:pt x="-56307" y="3367372"/>
                  <a:pt x="21401" y="3241788"/>
                  <a:pt x="0" y="2991825"/>
                </a:cubicBezTo>
                <a:cubicBezTo>
                  <a:pt x="-21401" y="2741862"/>
                  <a:pt x="71016" y="2543576"/>
                  <a:pt x="0" y="2339472"/>
                </a:cubicBezTo>
                <a:cubicBezTo>
                  <a:pt x="-71016" y="2135368"/>
                  <a:pt x="24702" y="2014174"/>
                  <a:pt x="0" y="1822089"/>
                </a:cubicBezTo>
                <a:cubicBezTo>
                  <a:pt x="-24702" y="1630004"/>
                  <a:pt x="20253" y="1376577"/>
                  <a:pt x="0" y="1169736"/>
                </a:cubicBezTo>
                <a:cubicBezTo>
                  <a:pt x="-20253" y="962895"/>
                  <a:pt x="52613" y="829608"/>
                  <a:pt x="0" y="697343"/>
                </a:cubicBezTo>
                <a:cubicBezTo>
                  <a:pt x="-52613" y="565078"/>
                  <a:pt x="83376" y="217736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program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scopes (input, output 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first;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 := 1;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second;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var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a :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integer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first;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begin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	a := 2; second; write(a);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end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3E646-DC2F-DF4F-A221-3C13CB287E63}"/>
              </a:ext>
            </a:extLst>
          </p:cNvPr>
          <p:cNvSpPr txBox="1"/>
          <p:nvPr/>
        </p:nvSpPr>
        <p:spPr>
          <a:xfrm>
            <a:off x="6874242" y="1825625"/>
            <a:ext cx="4212944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indent="-3429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static scope rules are in effect (as would be the case in Pascal),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1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If dynamic scope rules are in effect, the program prints a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2</a:t>
            </a:r>
          </a:p>
          <a:p>
            <a:pPr marL="381000" indent="-3429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Why the difference?  At issue is whether the assignment to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first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changes the variable </a:t>
            </a:r>
            <a:r>
              <a:rPr lang="en-US" altLang="en-US" i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i="1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declared in the main program or the variable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declared in </a:t>
            </a:r>
            <a:r>
              <a:rPr lang="en-US" altLang="en-US" b="1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procedure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second</a:t>
            </a:r>
            <a:r>
              <a:rPr lang="en-US" altLang="en-US" sz="100" dirty="0">
                <a:solidFill>
                  <a:srgbClr val="000000"/>
                </a:solidFill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6086" cy="4351338"/>
          </a:xfrm>
        </p:spPr>
        <p:txBody>
          <a:bodyPr>
            <a:noAutofit/>
          </a:bodyPr>
          <a:lstStyle/>
          <a:p>
            <a:r>
              <a:rPr lang="en-US" sz="2400" dirty="0"/>
              <a:t>Abstraction: </a:t>
            </a:r>
          </a:p>
          <a:p>
            <a:pPr lvl="1"/>
            <a:r>
              <a:rPr lang="en-US" dirty="0"/>
              <a:t>brings something to a higher-level (Compare assembly code against Java code)</a:t>
            </a:r>
          </a:p>
          <a:p>
            <a:pPr lvl="1"/>
            <a:r>
              <a:rPr lang="en-US" dirty="0"/>
              <a:t>Hides irrelevant details </a:t>
            </a:r>
          </a:p>
          <a:p>
            <a:pPr lvl="1"/>
            <a:r>
              <a:rPr lang="en-US" dirty="0"/>
              <a:t>Focuses on main properties</a:t>
            </a:r>
          </a:p>
          <a:p>
            <a:r>
              <a:rPr lang="en-US" sz="2400" dirty="0"/>
              <a:t>Names / symbolic identifiers:  addresses and computations </a:t>
            </a:r>
          </a:p>
          <a:p>
            <a:r>
              <a:rPr lang="en-US" sz="2400" dirty="0"/>
              <a:t>Subroutines: </a:t>
            </a:r>
          </a:p>
          <a:p>
            <a:pPr lvl="1"/>
            <a:r>
              <a:rPr lang="en-US" dirty="0"/>
              <a:t>control abstractions</a:t>
            </a:r>
          </a:p>
          <a:p>
            <a:pPr lvl="1"/>
            <a:r>
              <a:rPr lang="en-US" dirty="0"/>
              <a:t>Jump from one point in the program to another one</a:t>
            </a:r>
          </a:p>
          <a:p>
            <a:pPr lvl="1"/>
            <a:r>
              <a:rPr lang="en-US" dirty="0"/>
              <a:t>Records / remembers previous state</a:t>
            </a:r>
          </a:p>
          <a:p>
            <a:pPr lvl="1"/>
            <a:r>
              <a:rPr lang="en-US" dirty="0"/>
              <a:t>Defines how to pass arguments</a:t>
            </a:r>
          </a:p>
          <a:p>
            <a:pPr lvl="1"/>
            <a:r>
              <a:rPr lang="en-US" dirty="0"/>
              <a:t>Defines how to return results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7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6768-D2F7-B142-B85E-CD25A9DE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Scope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6334-C127-7542-81E3-9E7EF44C0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2034939"/>
            <a:ext cx="3526973" cy="3977160"/>
          </a:xfrm>
          <a:custGeom>
            <a:avLst/>
            <a:gdLst>
              <a:gd name="connsiteX0" fmla="*/ 0 w 3526973"/>
              <a:gd name="connsiteY0" fmla="*/ 0 h 3977160"/>
              <a:gd name="connsiteX1" fmla="*/ 623099 w 3526973"/>
              <a:gd name="connsiteY1" fmla="*/ 0 h 3977160"/>
              <a:gd name="connsiteX2" fmla="*/ 1105118 w 3526973"/>
              <a:gd name="connsiteY2" fmla="*/ 0 h 3977160"/>
              <a:gd name="connsiteX3" fmla="*/ 1657677 w 3526973"/>
              <a:gd name="connsiteY3" fmla="*/ 0 h 3977160"/>
              <a:gd name="connsiteX4" fmla="*/ 2316046 w 3526973"/>
              <a:gd name="connsiteY4" fmla="*/ 0 h 3977160"/>
              <a:gd name="connsiteX5" fmla="*/ 2903874 w 3526973"/>
              <a:gd name="connsiteY5" fmla="*/ 0 h 3977160"/>
              <a:gd name="connsiteX6" fmla="*/ 3526973 w 3526973"/>
              <a:gd name="connsiteY6" fmla="*/ 0 h 3977160"/>
              <a:gd name="connsiteX7" fmla="*/ 3526973 w 3526973"/>
              <a:gd name="connsiteY7" fmla="*/ 528394 h 3977160"/>
              <a:gd name="connsiteX8" fmla="*/ 3526973 w 3526973"/>
              <a:gd name="connsiteY8" fmla="*/ 1017017 h 3977160"/>
              <a:gd name="connsiteX9" fmla="*/ 3526973 w 3526973"/>
              <a:gd name="connsiteY9" fmla="*/ 1624954 h 3977160"/>
              <a:gd name="connsiteX10" fmla="*/ 3526973 w 3526973"/>
              <a:gd name="connsiteY10" fmla="*/ 2113576 h 3977160"/>
              <a:gd name="connsiteX11" fmla="*/ 3526973 w 3526973"/>
              <a:gd name="connsiteY11" fmla="*/ 2562427 h 3977160"/>
              <a:gd name="connsiteX12" fmla="*/ 3526973 w 3526973"/>
              <a:gd name="connsiteY12" fmla="*/ 3051050 h 3977160"/>
              <a:gd name="connsiteX13" fmla="*/ 3526973 w 3526973"/>
              <a:gd name="connsiteY13" fmla="*/ 3977160 h 3977160"/>
              <a:gd name="connsiteX14" fmla="*/ 2939144 w 3526973"/>
              <a:gd name="connsiteY14" fmla="*/ 3977160 h 3977160"/>
              <a:gd name="connsiteX15" fmla="*/ 2351315 w 3526973"/>
              <a:gd name="connsiteY15" fmla="*/ 3977160 h 3977160"/>
              <a:gd name="connsiteX16" fmla="*/ 1834026 w 3526973"/>
              <a:gd name="connsiteY16" fmla="*/ 3977160 h 3977160"/>
              <a:gd name="connsiteX17" fmla="*/ 1246197 w 3526973"/>
              <a:gd name="connsiteY17" fmla="*/ 3977160 h 3977160"/>
              <a:gd name="connsiteX18" fmla="*/ 658368 w 3526973"/>
              <a:gd name="connsiteY18" fmla="*/ 3977160 h 3977160"/>
              <a:gd name="connsiteX19" fmla="*/ 0 w 3526973"/>
              <a:gd name="connsiteY19" fmla="*/ 3977160 h 3977160"/>
              <a:gd name="connsiteX20" fmla="*/ 0 w 3526973"/>
              <a:gd name="connsiteY20" fmla="*/ 3408994 h 3977160"/>
              <a:gd name="connsiteX21" fmla="*/ 0 w 3526973"/>
              <a:gd name="connsiteY21" fmla="*/ 2880600 h 3977160"/>
              <a:gd name="connsiteX22" fmla="*/ 0 w 3526973"/>
              <a:gd name="connsiteY22" fmla="*/ 2312434 h 3977160"/>
              <a:gd name="connsiteX23" fmla="*/ 0 w 3526973"/>
              <a:gd name="connsiteY23" fmla="*/ 1704497 h 3977160"/>
              <a:gd name="connsiteX24" fmla="*/ 0 w 3526973"/>
              <a:gd name="connsiteY24" fmla="*/ 1096560 h 3977160"/>
              <a:gd name="connsiteX25" fmla="*/ 0 w 3526973"/>
              <a:gd name="connsiteY25" fmla="*/ 488623 h 3977160"/>
              <a:gd name="connsiteX26" fmla="*/ 0 w 3526973"/>
              <a:gd name="connsiteY26" fmla="*/ 0 h 397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26973" h="3977160" fill="none" extrusionOk="0">
                <a:moveTo>
                  <a:pt x="0" y="0"/>
                </a:moveTo>
                <a:cubicBezTo>
                  <a:pt x="165421" y="-74638"/>
                  <a:pt x="409565" y="5763"/>
                  <a:pt x="623099" y="0"/>
                </a:cubicBezTo>
                <a:cubicBezTo>
                  <a:pt x="836633" y="-5763"/>
                  <a:pt x="938234" y="103"/>
                  <a:pt x="1105118" y="0"/>
                </a:cubicBezTo>
                <a:cubicBezTo>
                  <a:pt x="1272002" y="-103"/>
                  <a:pt x="1463815" y="20912"/>
                  <a:pt x="1657677" y="0"/>
                </a:cubicBezTo>
                <a:cubicBezTo>
                  <a:pt x="1851539" y="-20912"/>
                  <a:pt x="2145140" y="72732"/>
                  <a:pt x="2316046" y="0"/>
                </a:cubicBezTo>
                <a:cubicBezTo>
                  <a:pt x="2486952" y="-72732"/>
                  <a:pt x="2657455" y="16778"/>
                  <a:pt x="2903874" y="0"/>
                </a:cubicBezTo>
                <a:cubicBezTo>
                  <a:pt x="3150293" y="-16778"/>
                  <a:pt x="3300566" y="10976"/>
                  <a:pt x="3526973" y="0"/>
                </a:cubicBezTo>
                <a:cubicBezTo>
                  <a:pt x="3560160" y="129719"/>
                  <a:pt x="3511509" y="311800"/>
                  <a:pt x="3526973" y="528394"/>
                </a:cubicBezTo>
                <a:cubicBezTo>
                  <a:pt x="3542437" y="744988"/>
                  <a:pt x="3504796" y="811348"/>
                  <a:pt x="3526973" y="1017017"/>
                </a:cubicBezTo>
                <a:cubicBezTo>
                  <a:pt x="3549150" y="1222686"/>
                  <a:pt x="3499266" y="1451913"/>
                  <a:pt x="3526973" y="1624954"/>
                </a:cubicBezTo>
                <a:cubicBezTo>
                  <a:pt x="3554680" y="1797995"/>
                  <a:pt x="3523723" y="1990963"/>
                  <a:pt x="3526973" y="2113576"/>
                </a:cubicBezTo>
                <a:cubicBezTo>
                  <a:pt x="3530223" y="2236189"/>
                  <a:pt x="3482667" y="2400781"/>
                  <a:pt x="3526973" y="2562427"/>
                </a:cubicBezTo>
                <a:cubicBezTo>
                  <a:pt x="3571279" y="2724073"/>
                  <a:pt x="3484516" y="2851246"/>
                  <a:pt x="3526973" y="3051050"/>
                </a:cubicBezTo>
                <a:cubicBezTo>
                  <a:pt x="3569430" y="3250854"/>
                  <a:pt x="3496536" y="3522683"/>
                  <a:pt x="3526973" y="3977160"/>
                </a:cubicBezTo>
                <a:cubicBezTo>
                  <a:pt x="3346131" y="4006393"/>
                  <a:pt x="3209930" y="3965667"/>
                  <a:pt x="2939144" y="3977160"/>
                </a:cubicBezTo>
                <a:cubicBezTo>
                  <a:pt x="2668358" y="3988653"/>
                  <a:pt x="2512440" y="3958509"/>
                  <a:pt x="2351315" y="3977160"/>
                </a:cubicBezTo>
                <a:cubicBezTo>
                  <a:pt x="2190190" y="3995811"/>
                  <a:pt x="2059721" y="3951889"/>
                  <a:pt x="1834026" y="3977160"/>
                </a:cubicBezTo>
                <a:cubicBezTo>
                  <a:pt x="1608331" y="4002431"/>
                  <a:pt x="1521773" y="3908941"/>
                  <a:pt x="1246197" y="3977160"/>
                </a:cubicBezTo>
                <a:cubicBezTo>
                  <a:pt x="970621" y="4045379"/>
                  <a:pt x="869734" y="3948329"/>
                  <a:pt x="658368" y="3977160"/>
                </a:cubicBezTo>
                <a:cubicBezTo>
                  <a:pt x="447002" y="4005991"/>
                  <a:pt x="297793" y="3948919"/>
                  <a:pt x="0" y="3977160"/>
                </a:cubicBezTo>
                <a:cubicBezTo>
                  <a:pt x="-19468" y="3823506"/>
                  <a:pt x="21811" y="3613273"/>
                  <a:pt x="0" y="3408994"/>
                </a:cubicBezTo>
                <a:cubicBezTo>
                  <a:pt x="-21811" y="3204715"/>
                  <a:pt x="17412" y="3018413"/>
                  <a:pt x="0" y="2880600"/>
                </a:cubicBezTo>
                <a:cubicBezTo>
                  <a:pt x="-17412" y="2742787"/>
                  <a:pt x="41783" y="2468604"/>
                  <a:pt x="0" y="2312434"/>
                </a:cubicBezTo>
                <a:cubicBezTo>
                  <a:pt x="-41783" y="2156264"/>
                  <a:pt x="37698" y="1831886"/>
                  <a:pt x="0" y="1704497"/>
                </a:cubicBezTo>
                <a:cubicBezTo>
                  <a:pt x="-37698" y="1577108"/>
                  <a:pt x="59704" y="1324614"/>
                  <a:pt x="0" y="1096560"/>
                </a:cubicBezTo>
                <a:cubicBezTo>
                  <a:pt x="-59704" y="868506"/>
                  <a:pt x="10754" y="663201"/>
                  <a:pt x="0" y="488623"/>
                </a:cubicBezTo>
                <a:cubicBezTo>
                  <a:pt x="-10754" y="314045"/>
                  <a:pt x="7734" y="224443"/>
                  <a:pt x="0" y="0"/>
                </a:cubicBezTo>
                <a:close/>
              </a:path>
              <a:path w="3526973" h="3977160" stroke="0" extrusionOk="0">
                <a:moveTo>
                  <a:pt x="0" y="0"/>
                </a:moveTo>
                <a:cubicBezTo>
                  <a:pt x="118152" y="-43925"/>
                  <a:pt x="388242" y="2749"/>
                  <a:pt x="552559" y="0"/>
                </a:cubicBezTo>
                <a:cubicBezTo>
                  <a:pt x="716876" y="-2749"/>
                  <a:pt x="925774" y="5031"/>
                  <a:pt x="1034579" y="0"/>
                </a:cubicBezTo>
                <a:cubicBezTo>
                  <a:pt x="1143384" y="-5031"/>
                  <a:pt x="1365813" y="72662"/>
                  <a:pt x="1692947" y="0"/>
                </a:cubicBezTo>
                <a:cubicBezTo>
                  <a:pt x="2020081" y="-72662"/>
                  <a:pt x="2095285" y="14373"/>
                  <a:pt x="2245506" y="0"/>
                </a:cubicBezTo>
                <a:cubicBezTo>
                  <a:pt x="2395727" y="-14373"/>
                  <a:pt x="2598345" y="55620"/>
                  <a:pt x="2798065" y="0"/>
                </a:cubicBezTo>
                <a:cubicBezTo>
                  <a:pt x="2997785" y="-55620"/>
                  <a:pt x="3287331" y="56569"/>
                  <a:pt x="3526973" y="0"/>
                </a:cubicBezTo>
                <a:cubicBezTo>
                  <a:pt x="3527522" y="180662"/>
                  <a:pt x="3497068" y="320806"/>
                  <a:pt x="3526973" y="488623"/>
                </a:cubicBezTo>
                <a:cubicBezTo>
                  <a:pt x="3556878" y="656440"/>
                  <a:pt x="3510669" y="921384"/>
                  <a:pt x="3526973" y="1056788"/>
                </a:cubicBezTo>
                <a:cubicBezTo>
                  <a:pt x="3543277" y="1192192"/>
                  <a:pt x="3494663" y="1310178"/>
                  <a:pt x="3526973" y="1545411"/>
                </a:cubicBezTo>
                <a:cubicBezTo>
                  <a:pt x="3559283" y="1780644"/>
                  <a:pt x="3473671" y="1858272"/>
                  <a:pt x="3526973" y="2034033"/>
                </a:cubicBezTo>
                <a:cubicBezTo>
                  <a:pt x="3580275" y="2209794"/>
                  <a:pt x="3498115" y="2410066"/>
                  <a:pt x="3526973" y="2602199"/>
                </a:cubicBezTo>
                <a:cubicBezTo>
                  <a:pt x="3555831" y="2794332"/>
                  <a:pt x="3456763" y="3041339"/>
                  <a:pt x="3526973" y="3210136"/>
                </a:cubicBezTo>
                <a:cubicBezTo>
                  <a:pt x="3597183" y="3378933"/>
                  <a:pt x="3491349" y="3810388"/>
                  <a:pt x="3526973" y="3977160"/>
                </a:cubicBezTo>
                <a:cubicBezTo>
                  <a:pt x="3361721" y="4024259"/>
                  <a:pt x="3165627" y="3957025"/>
                  <a:pt x="2939144" y="3977160"/>
                </a:cubicBezTo>
                <a:cubicBezTo>
                  <a:pt x="2712661" y="3997295"/>
                  <a:pt x="2586872" y="3976603"/>
                  <a:pt x="2421855" y="3977160"/>
                </a:cubicBezTo>
                <a:cubicBezTo>
                  <a:pt x="2256838" y="3977717"/>
                  <a:pt x="2058628" y="3971364"/>
                  <a:pt x="1834026" y="3977160"/>
                </a:cubicBezTo>
                <a:cubicBezTo>
                  <a:pt x="1609424" y="3982956"/>
                  <a:pt x="1498340" y="3938054"/>
                  <a:pt x="1175658" y="3977160"/>
                </a:cubicBezTo>
                <a:cubicBezTo>
                  <a:pt x="852976" y="4016266"/>
                  <a:pt x="851833" y="3930582"/>
                  <a:pt x="587829" y="3977160"/>
                </a:cubicBezTo>
                <a:cubicBezTo>
                  <a:pt x="323825" y="4023738"/>
                  <a:pt x="241664" y="3954564"/>
                  <a:pt x="0" y="3977160"/>
                </a:cubicBezTo>
                <a:cubicBezTo>
                  <a:pt x="-31778" y="3873149"/>
                  <a:pt x="54043" y="3599399"/>
                  <a:pt x="0" y="3488537"/>
                </a:cubicBezTo>
                <a:cubicBezTo>
                  <a:pt x="-54043" y="3377675"/>
                  <a:pt x="20827" y="3216116"/>
                  <a:pt x="0" y="2960143"/>
                </a:cubicBezTo>
                <a:cubicBezTo>
                  <a:pt x="-20827" y="2704170"/>
                  <a:pt x="9604" y="2551902"/>
                  <a:pt x="0" y="2312434"/>
                </a:cubicBezTo>
                <a:cubicBezTo>
                  <a:pt x="-9604" y="2072966"/>
                  <a:pt x="68039" y="1923917"/>
                  <a:pt x="0" y="1744269"/>
                </a:cubicBezTo>
                <a:cubicBezTo>
                  <a:pt x="-68039" y="1564621"/>
                  <a:pt x="47333" y="1459122"/>
                  <a:pt x="0" y="1215875"/>
                </a:cubicBezTo>
                <a:cubicBezTo>
                  <a:pt x="-47333" y="972628"/>
                  <a:pt x="22852" y="963408"/>
                  <a:pt x="0" y="767024"/>
                </a:cubicBezTo>
                <a:cubicBezTo>
                  <a:pt x="-22852" y="570640"/>
                  <a:pt x="26527" y="255408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A(I,P):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B():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(I&gt;1):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P()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  A(2,B)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def C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pass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 #do nothing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A(1,C) # main program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C60A-30FA-4541-8C2F-D9316E1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3D88C-F38B-664A-8E74-F396921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EE417-1E67-F940-A6E7-8C71E6E9B194}"/>
              </a:ext>
            </a:extLst>
          </p:cNvPr>
          <p:cNvSpPr/>
          <p:nvPr/>
        </p:nvSpPr>
        <p:spPr>
          <a:xfrm>
            <a:off x="4376057" y="2122714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ABF22C-31AF-D141-8634-ED7AAB4B89D1}"/>
              </a:ext>
            </a:extLst>
          </p:cNvPr>
          <p:cNvSpPr/>
          <p:nvPr/>
        </p:nvSpPr>
        <p:spPr>
          <a:xfrm>
            <a:off x="4376057" y="3163547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9D542-CA84-9B4A-A4C1-8A7A2C8B6B75}"/>
              </a:ext>
            </a:extLst>
          </p:cNvPr>
          <p:cNvSpPr txBox="1"/>
          <p:nvPr/>
        </p:nvSpPr>
        <p:spPr>
          <a:xfrm>
            <a:off x="4887686" y="24492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D0763-CB53-0247-B201-5A41D727481D}"/>
              </a:ext>
            </a:extLst>
          </p:cNvPr>
          <p:cNvSpPr txBox="1"/>
          <p:nvPr/>
        </p:nvSpPr>
        <p:spPr>
          <a:xfrm>
            <a:off x="4637314" y="34143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944C9-B47A-F945-AD40-A8EB3E90C7C3}"/>
              </a:ext>
            </a:extLst>
          </p:cNvPr>
          <p:cNvSpPr txBox="1"/>
          <p:nvPr/>
        </p:nvSpPr>
        <p:spPr>
          <a:xfrm>
            <a:off x="5344424" y="3260858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2</a:t>
            </a:r>
          </a:p>
          <a:p>
            <a:r>
              <a:rPr lang="en-US" dirty="0"/>
              <a:t>P ==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B0587-473D-3445-A9F2-22CF98DA7CD1}"/>
              </a:ext>
            </a:extLst>
          </p:cNvPr>
          <p:cNvSpPr/>
          <p:nvPr/>
        </p:nvSpPr>
        <p:spPr>
          <a:xfrm>
            <a:off x="4376057" y="420438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2B180-88D0-0141-AAA0-2AC7298836EB}"/>
              </a:ext>
            </a:extLst>
          </p:cNvPr>
          <p:cNvSpPr txBox="1"/>
          <p:nvPr/>
        </p:nvSpPr>
        <p:spPr>
          <a:xfrm>
            <a:off x="4637314" y="4455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E71CA-E4E9-3F45-B473-EF15686BA755}"/>
              </a:ext>
            </a:extLst>
          </p:cNvPr>
          <p:cNvSpPr txBox="1"/>
          <p:nvPr/>
        </p:nvSpPr>
        <p:spPr>
          <a:xfrm>
            <a:off x="5344424" y="4301691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== 1</a:t>
            </a:r>
          </a:p>
          <a:p>
            <a:r>
              <a:rPr lang="en-US" dirty="0"/>
              <a:t>P ==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01884-39C5-3147-A8EB-86F5BDC5C931}"/>
              </a:ext>
            </a:extLst>
          </p:cNvPr>
          <p:cNvSpPr/>
          <p:nvPr/>
        </p:nvSpPr>
        <p:spPr>
          <a:xfrm>
            <a:off x="4376057" y="5234730"/>
            <a:ext cx="2122714" cy="87085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8BADB1-142C-ED40-87B9-CC9D81A55946}"/>
              </a:ext>
            </a:extLst>
          </p:cNvPr>
          <p:cNvSpPr txBox="1"/>
          <p:nvPr/>
        </p:nvSpPr>
        <p:spPr>
          <a:xfrm>
            <a:off x="4778829" y="5562600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3937C-2F00-E945-A6EF-66FCC0F66240}"/>
              </a:ext>
            </a:extLst>
          </p:cNvPr>
          <p:cNvSpPr txBox="1"/>
          <p:nvPr/>
        </p:nvSpPr>
        <p:spPr>
          <a:xfrm>
            <a:off x="7416575" y="3152464"/>
            <a:ext cx="446314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First: binding matters when passing functions as parameters is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Python example with</a:t>
            </a:r>
            <a:r>
              <a:rPr lang="en-US" sz="2300" u="sng" dirty="0"/>
              <a:t> static scoping: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deep binding: Program prints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shallow binding: it would print 2</a:t>
            </a:r>
          </a:p>
        </p:txBody>
      </p:sp>
      <p:sp>
        <p:nvSpPr>
          <p:cNvPr id="19" name="Curved Left Arrow 18">
            <a:extLst>
              <a:ext uri="{FF2B5EF4-FFF2-40B4-BE49-F238E27FC236}">
                <a16:creationId xmlns:a16="http://schemas.microsoft.com/office/drawing/2014/main" id="{D595A78F-B097-354F-888A-A25C3132172D}"/>
              </a:ext>
            </a:extLst>
          </p:cNvPr>
          <p:cNvSpPr/>
          <p:nvPr/>
        </p:nvSpPr>
        <p:spPr>
          <a:xfrm>
            <a:off x="6263752" y="2622146"/>
            <a:ext cx="998448" cy="2202328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>
            <a:extLst>
              <a:ext uri="{FF2B5EF4-FFF2-40B4-BE49-F238E27FC236}">
                <a16:creationId xmlns:a16="http://schemas.microsoft.com/office/drawing/2014/main" id="{85AAFDC4-7149-414A-8E27-6BDE24DD1DF3}"/>
              </a:ext>
            </a:extLst>
          </p:cNvPr>
          <p:cNvSpPr/>
          <p:nvPr/>
        </p:nvSpPr>
        <p:spPr>
          <a:xfrm>
            <a:off x="6236913" y="3493003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2AA636CF-1E01-374E-95C8-E812DD7F9996}"/>
              </a:ext>
            </a:extLst>
          </p:cNvPr>
          <p:cNvSpPr/>
          <p:nvPr/>
        </p:nvSpPr>
        <p:spPr>
          <a:xfrm>
            <a:off x="6291342" y="4927062"/>
            <a:ext cx="763352" cy="869271"/>
          </a:xfrm>
          <a:prstGeom prst="curvedLeftArrow">
            <a:avLst>
              <a:gd name="adj1" fmla="val 5412"/>
              <a:gd name="adj2" fmla="val 17722"/>
              <a:gd name="adj3" fmla="val 2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3183F-9D3D-6B47-BFC7-65AB99F0E761}"/>
              </a:ext>
            </a:extLst>
          </p:cNvPr>
          <p:cNvSpPr txBox="1"/>
          <p:nvPr/>
        </p:nvSpPr>
        <p:spPr>
          <a:xfrm>
            <a:off x="6945085" y="1567128"/>
            <a:ext cx="5047294" cy="1200329"/>
          </a:xfrm>
          <a:custGeom>
            <a:avLst/>
            <a:gdLst>
              <a:gd name="connsiteX0" fmla="*/ 0 w 5047294"/>
              <a:gd name="connsiteY0" fmla="*/ 0 h 1200329"/>
              <a:gd name="connsiteX1" fmla="*/ 409392 w 5047294"/>
              <a:gd name="connsiteY1" fmla="*/ 0 h 1200329"/>
              <a:gd name="connsiteX2" fmla="*/ 919729 w 5047294"/>
              <a:gd name="connsiteY2" fmla="*/ 0 h 1200329"/>
              <a:gd name="connsiteX3" fmla="*/ 1329121 w 5047294"/>
              <a:gd name="connsiteY3" fmla="*/ 0 h 1200329"/>
              <a:gd name="connsiteX4" fmla="*/ 1990877 w 5047294"/>
              <a:gd name="connsiteY4" fmla="*/ 0 h 1200329"/>
              <a:gd name="connsiteX5" fmla="*/ 2501215 w 5047294"/>
              <a:gd name="connsiteY5" fmla="*/ 0 h 1200329"/>
              <a:gd name="connsiteX6" fmla="*/ 3112498 w 5047294"/>
              <a:gd name="connsiteY6" fmla="*/ 0 h 1200329"/>
              <a:gd name="connsiteX7" fmla="*/ 3521890 w 5047294"/>
              <a:gd name="connsiteY7" fmla="*/ 0 h 1200329"/>
              <a:gd name="connsiteX8" fmla="*/ 4082700 w 5047294"/>
              <a:gd name="connsiteY8" fmla="*/ 0 h 1200329"/>
              <a:gd name="connsiteX9" fmla="*/ 5047294 w 5047294"/>
              <a:gd name="connsiteY9" fmla="*/ 0 h 1200329"/>
              <a:gd name="connsiteX10" fmla="*/ 5047294 w 5047294"/>
              <a:gd name="connsiteY10" fmla="*/ 376103 h 1200329"/>
              <a:gd name="connsiteX11" fmla="*/ 5047294 w 5047294"/>
              <a:gd name="connsiteY11" fmla="*/ 764209 h 1200329"/>
              <a:gd name="connsiteX12" fmla="*/ 5047294 w 5047294"/>
              <a:gd name="connsiteY12" fmla="*/ 1200329 h 1200329"/>
              <a:gd name="connsiteX13" fmla="*/ 4436011 w 5047294"/>
              <a:gd name="connsiteY13" fmla="*/ 1200329 h 1200329"/>
              <a:gd name="connsiteX14" fmla="*/ 4026619 w 5047294"/>
              <a:gd name="connsiteY14" fmla="*/ 1200329 h 1200329"/>
              <a:gd name="connsiteX15" fmla="*/ 3364863 w 5047294"/>
              <a:gd name="connsiteY15" fmla="*/ 1200329 h 1200329"/>
              <a:gd name="connsiteX16" fmla="*/ 2854525 w 5047294"/>
              <a:gd name="connsiteY16" fmla="*/ 1200329 h 1200329"/>
              <a:gd name="connsiteX17" fmla="*/ 2344188 w 5047294"/>
              <a:gd name="connsiteY17" fmla="*/ 1200329 h 1200329"/>
              <a:gd name="connsiteX18" fmla="*/ 1783377 w 5047294"/>
              <a:gd name="connsiteY18" fmla="*/ 1200329 h 1200329"/>
              <a:gd name="connsiteX19" fmla="*/ 1273040 w 5047294"/>
              <a:gd name="connsiteY19" fmla="*/ 1200329 h 1200329"/>
              <a:gd name="connsiteX20" fmla="*/ 661756 w 5047294"/>
              <a:gd name="connsiteY20" fmla="*/ 1200329 h 1200329"/>
              <a:gd name="connsiteX21" fmla="*/ 0 w 5047294"/>
              <a:gd name="connsiteY21" fmla="*/ 1200329 h 1200329"/>
              <a:gd name="connsiteX22" fmla="*/ 0 w 5047294"/>
              <a:gd name="connsiteY22" fmla="*/ 776213 h 1200329"/>
              <a:gd name="connsiteX23" fmla="*/ 0 w 5047294"/>
              <a:gd name="connsiteY23" fmla="*/ 388106 h 1200329"/>
              <a:gd name="connsiteX24" fmla="*/ 0 w 5047294"/>
              <a:gd name="connsiteY2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47294" h="1200329" extrusionOk="0">
                <a:moveTo>
                  <a:pt x="0" y="0"/>
                </a:moveTo>
                <a:cubicBezTo>
                  <a:pt x="92948" y="-44203"/>
                  <a:pt x="219659" y="4525"/>
                  <a:pt x="409392" y="0"/>
                </a:cubicBezTo>
                <a:cubicBezTo>
                  <a:pt x="599125" y="-4525"/>
                  <a:pt x="762363" y="47620"/>
                  <a:pt x="919729" y="0"/>
                </a:cubicBezTo>
                <a:cubicBezTo>
                  <a:pt x="1077095" y="-47620"/>
                  <a:pt x="1216542" y="41457"/>
                  <a:pt x="1329121" y="0"/>
                </a:cubicBezTo>
                <a:cubicBezTo>
                  <a:pt x="1441700" y="-41457"/>
                  <a:pt x="1829921" y="78875"/>
                  <a:pt x="1990877" y="0"/>
                </a:cubicBezTo>
                <a:cubicBezTo>
                  <a:pt x="2151833" y="-78875"/>
                  <a:pt x="2338028" y="61106"/>
                  <a:pt x="2501215" y="0"/>
                </a:cubicBezTo>
                <a:cubicBezTo>
                  <a:pt x="2664402" y="-61106"/>
                  <a:pt x="2836803" y="14697"/>
                  <a:pt x="3112498" y="0"/>
                </a:cubicBezTo>
                <a:cubicBezTo>
                  <a:pt x="3388193" y="-14697"/>
                  <a:pt x="3336144" y="31568"/>
                  <a:pt x="3521890" y="0"/>
                </a:cubicBezTo>
                <a:cubicBezTo>
                  <a:pt x="3707636" y="-31568"/>
                  <a:pt x="3916343" y="13029"/>
                  <a:pt x="4082700" y="0"/>
                </a:cubicBezTo>
                <a:cubicBezTo>
                  <a:pt x="4249057" y="-13029"/>
                  <a:pt x="4584609" y="36686"/>
                  <a:pt x="5047294" y="0"/>
                </a:cubicBezTo>
                <a:cubicBezTo>
                  <a:pt x="5088412" y="103860"/>
                  <a:pt x="5027518" y="287277"/>
                  <a:pt x="5047294" y="376103"/>
                </a:cubicBezTo>
                <a:cubicBezTo>
                  <a:pt x="5067070" y="464929"/>
                  <a:pt x="5028174" y="613600"/>
                  <a:pt x="5047294" y="764209"/>
                </a:cubicBezTo>
                <a:cubicBezTo>
                  <a:pt x="5066414" y="914818"/>
                  <a:pt x="5015876" y="1026701"/>
                  <a:pt x="5047294" y="1200329"/>
                </a:cubicBezTo>
                <a:cubicBezTo>
                  <a:pt x="4756905" y="1202888"/>
                  <a:pt x="4676025" y="1142006"/>
                  <a:pt x="4436011" y="1200329"/>
                </a:cubicBezTo>
                <a:cubicBezTo>
                  <a:pt x="4195997" y="1258652"/>
                  <a:pt x="4224959" y="1172929"/>
                  <a:pt x="4026619" y="1200329"/>
                </a:cubicBezTo>
                <a:cubicBezTo>
                  <a:pt x="3828279" y="1227729"/>
                  <a:pt x="3635502" y="1145180"/>
                  <a:pt x="3364863" y="1200329"/>
                </a:cubicBezTo>
                <a:cubicBezTo>
                  <a:pt x="3094224" y="1255478"/>
                  <a:pt x="2990993" y="1143174"/>
                  <a:pt x="2854525" y="1200329"/>
                </a:cubicBezTo>
                <a:cubicBezTo>
                  <a:pt x="2718057" y="1257484"/>
                  <a:pt x="2457108" y="1156578"/>
                  <a:pt x="2344188" y="1200329"/>
                </a:cubicBezTo>
                <a:cubicBezTo>
                  <a:pt x="2231268" y="1244080"/>
                  <a:pt x="1943784" y="1169512"/>
                  <a:pt x="1783377" y="1200329"/>
                </a:cubicBezTo>
                <a:cubicBezTo>
                  <a:pt x="1622970" y="1231146"/>
                  <a:pt x="1509216" y="1166008"/>
                  <a:pt x="1273040" y="1200329"/>
                </a:cubicBezTo>
                <a:cubicBezTo>
                  <a:pt x="1036864" y="1234650"/>
                  <a:pt x="945286" y="1190124"/>
                  <a:pt x="661756" y="1200329"/>
                </a:cubicBezTo>
                <a:cubicBezTo>
                  <a:pt x="378226" y="1210534"/>
                  <a:pt x="276707" y="1134033"/>
                  <a:pt x="0" y="1200329"/>
                </a:cubicBezTo>
                <a:cubicBezTo>
                  <a:pt x="-25803" y="1086004"/>
                  <a:pt x="36361" y="964545"/>
                  <a:pt x="0" y="776213"/>
                </a:cubicBezTo>
                <a:cubicBezTo>
                  <a:pt x="-36361" y="587881"/>
                  <a:pt x="42219" y="559758"/>
                  <a:pt x="0" y="388106"/>
                </a:cubicBezTo>
                <a:cubicBezTo>
                  <a:pt x="-42219" y="216454"/>
                  <a:pt x="21178" y="94681"/>
                  <a:pt x="0" y="0"/>
                </a:cubicBezTo>
                <a:close/>
              </a:path>
            </a:pathLst>
          </a:custGeom>
          <a:noFill/>
          <a:ln w="762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6782601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lvl="1"/>
            <a:r>
              <a:rPr lang="en-US" b="1" i="1" dirty="0"/>
              <a:t>Deep binding</a:t>
            </a:r>
            <a:r>
              <a:rPr lang="en-US" dirty="0"/>
              <a:t>: happens when a subroutine is </a:t>
            </a:r>
            <a:r>
              <a:rPr lang="en-US" u="sng" dirty="0"/>
              <a:t>passed</a:t>
            </a:r>
            <a:r>
              <a:rPr lang="en-US" dirty="0"/>
              <a:t> as argument</a:t>
            </a:r>
          </a:p>
          <a:p>
            <a:pPr lvl="1"/>
            <a:r>
              <a:rPr lang="en-US" b="1" i="1" dirty="0"/>
              <a:t>Shallow binding</a:t>
            </a:r>
            <a:r>
              <a:rPr lang="en-US" dirty="0"/>
              <a:t>: occurs when reference to subroutine is </a:t>
            </a:r>
            <a:r>
              <a:rPr lang="en-US" u="sng" dirty="0"/>
              <a:t>used</a:t>
            </a:r>
          </a:p>
        </p:txBody>
      </p:sp>
    </p:spTree>
    <p:extLst>
      <p:ext uri="{BB962C8B-B14F-4D97-AF65-F5344CB8AC3E}">
        <p14:creationId xmlns:p14="http://schemas.microsoft.com/office/powerpoint/2010/main" val="342262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8841-AF4B-AB4B-AE37-645E3991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Variables with Dynamic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9515-F957-224C-A39E-7DFC1B33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D41A7-7B5D-B142-A6AE-7C8BBD39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2FD29-4F4B-894C-BB3D-052E864FEE22}"/>
              </a:ext>
            </a:extLst>
          </p:cNvPr>
          <p:cNvSpPr txBox="1"/>
          <p:nvPr/>
        </p:nvSpPr>
        <p:spPr>
          <a:xfrm>
            <a:off x="250370" y="1760696"/>
            <a:ext cx="4713515" cy="2308132"/>
          </a:xfrm>
          <a:custGeom>
            <a:avLst/>
            <a:gdLst>
              <a:gd name="connsiteX0" fmla="*/ 0 w 4713515"/>
              <a:gd name="connsiteY0" fmla="*/ 0 h 2308132"/>
              <a:gd name="connsiteX1" fmla="*/ 4713515 w 4713515"/>
              <a:gd name="connsiteY1" fmla="*/ 0 h 2308132"/>
              <a:gd name="connsiteX2" fmla="*/ 4713515 w 4713515"/>
              <a:gd name="connsiteY2" fmla="*/ 2308132 h 2308132"/>
              <a:gd name="connsiteX3" fmla="*/ 0 w 4713515"/>
              <a:gd name="connsiteY3" fmla="*/ 2308132 h 2308132"/>
              <a:gd name="connsiteX4" fmla="*/ 0 w 4713515"/>
              <a:gd name="connsiteY4" fmla="*/ 0 h 230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3515" h="2308132" extrusionOk="0">
                <a:moveTo>
                  <a:pt x="0" y="0"/>
                </a:moveTo>
                <a:cubicBezTo>
                  <a:pt x="2210954" y="-48404"/>
                  <a:pt x="2500590" y="168816"/>
                  <a:pt x="4713515" y="0"/>
                </a:cubicBezTo>
                <a:cubicBezTo>
                  <a:pt x="4800495" y="1004336"/>
                  <a:pt x="4643860" y="1443639"/>
                  <a:pt x="4713515" y="2308132"/>
                </a:cubicBezTo>
                <a:cubicBezTo>
                  <a:pt x="3886584" y="2349487"/>
                  <a:pt x="852308" y="2451837"/>
                  <a:pt x="0" y="2308132"/>
                </a:cubicBezTo>
                <a:cubicBezTo>
                  <a:pt x="-53564" y="1285137"/>
                  <a:pt x="90185" y="511050"/>
                  <a:pt x="0" y="0"/>
                </a:cubicBezTo>
                <a:close/>
              </a:path>
            </a:pathLst>
          </a:custGeom>
          <a:noFill/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00747574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indent="-127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a stack (</a:t>
            </a:r>
            <a:r>
              <a:rPr lang="en-US" altLang="en-US" sz="2200" i="1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association list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) of all active variables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sought from top of stack</a:t>
            </a:r>
          </a:p>
          <a:p>
            <a:pPr marL="673100" lvl="1" indent="-228600">
              <a:lnSpc>
                <a:spcPct val="11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equivalent to searching the activation records on the dynamic 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E80948-0798-1445-820B-ABFC765D8AA2}"/>
              </a:ext>
            </a:extLst>
          </p:cNvPr>
          <p:cNvSpPr/>
          <p:nvPr/>
        </p:nvSpPr>
        <p:spPr>
          <a:xfrm>
            <a:off x="5159829" y="1727041"/>
            <a:ext cx="6770915" cy="2462213"/>
          </a:xfrm>
          <a:custGeom>
            <a:avLst/>
            <a:gdLst>
              <a:gd name="connsiteX0" fmla="*/ 0 w 6770915"/>
              <a:gd name="connsiteY0" fmla="*/ 0 h 2462213"/>
              <a:gd name="connsiteX1" fmla="*/ 6770915 w 6770915"/>
              <a:gd name="connsiteY1" fmla="*/ 0 h 2462213"/>
              <a:gd name="connsiteX2" fmla="*/ 6770915 w 6770915"/>
              <a:gd name="connsiteY2" fmla="*/ 2462213 h 2462213"/>
              <a:gd name="connsiteX3" fmla="*/ 0 w 6770915"/>
              <a:gd name="connsiteY3" fmla="*/ 2462213 h 2462213"/>
              <a:gd name="connsiteX4" fmla="*/ 0 w 6770915"/>
              <a:gd name="connsiteY4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0915" h="2462213" fill="none" extrusionOk="0">
                <a:moveTo>
                  <a:pt x="0" y="0"/>
                </a:moveTo>
                <a:cubicBezTo>
                  <a:pt x="2088502" y="38436"/>
                  <a:pt x="3853917" y="145812"/>
                  <a:pt x="6770915" y="0"/>
                </a:cubicBezTo>
                <a:cubicBezTo>
                  <a:pt x="6688624" y="626392"/>
                  <a:pt x="6610724" y="1651910"/>
                  <a:pt x="6770915" y="2462213"/>
                </a:cubicBezTo>
                <a:cubicBezTo>
                  <a:pt x="4378240" y="2520651"/>
                  <a:pt x="1522605" y="2430718"/>
                  <a:pt x="0" y="2462213"/>
                </a:cubicBezTo>
                <a:cubicBezTo>
                  <a:pt x="-111020" y="1620662"/>
                  <a:pt x="10043" y="519355"/>
                  <a:pt x="0" y="0"/>
                </a:cubicBezTo>
                <a:close/>
              </a:path>
              <a:path w="6770915" h="2462213" stroke="0" extrusionOk="0">
                <a:moveTo>
                  <a:pt x="0" y="0"/>
                </a:moveTo>
                <a:cubicBezTo>
                  <a:pt x="698925" y="12417"/>
                  <a:pt x="4973373" y="-53065"/>
                  <a:pt x="6770915" y="0"/>
                </a:cubicBezTo>
                <a:cubicBezTo>
                  <a:pt x="6841375" y="937874"/>
                  <a:pt x="6710902" y="1873379"/>
                  <a:pt x="6770915" y="2462213"/>
                </a:cubicBezTo>
                <a:cubicBezTo>
                  <a:pt x="5352354" y="2601018"/>
                  <a:pt x="3326519" y="2479098"/>
                  <a:pt x="0" y="2462213"/>
                </a:cubicBezTo>
                <a:cubicBezTo>
                  <a:pt x="161209" y="1351711"/>
                  <a:pt x="95339" y="898113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1429877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indent="-12700">
              <a:spcAft>
                <a:spcPct val="0"/>
              </a:spcAft>
              <a:buClr>
                <a:srgbClr val="000000"/>
              </a:buClr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(2) central table with one slot for every variable name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 table layout can be fixed at compile time if variables names cannot be created dynamically 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Otherwise, you'll need a hash function or something to do lookup</a:t>
            </a:r>
          </a:p>
          <a:p>
            <a:pPr marL="673100" lvl="1" indent="-2286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Every subroutine changes the table entries for its locals at entry and exit.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441F6-C0CC-D148-9F50-C578B100CD3F}"/>
              </a:ext>
            </a:extLst>
          </p:cNvPr>
          <p:cNvSpPr txBox="1"/>
          <p:nvPr/>
        </p:nvSpPr>
        <p:spPr>
          <a:xfrm>
            <a:off x="428318" y="4440463"/>
            <a:ext cx="11335364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81000" indent="-34290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(1) gives slow access but fast calls; (2) yields slow calls but fast access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Variable lookup in a dynamically-scoped language corresponds to symbol table lookup in a statically-scoped language</a:t>
            </a:r>
          </a:p>
          <a:p>
            <a:pPr marL="381000" indent="-342900"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Because static scope rules tend to be more complicated, however, the data structure and lookup algorithm also have to be more complicated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823F4D-92C7-CF47-9711-00A7C4EC2FAB}"/>
              </a:ext>
            </a:extLst>
          </p:cNvPr>
          <p:cNvSpPr/>
          <p:nvPr/>
        </p:nvSpPr>
        <p:spPr>
          <a:xfrm>
            <a:off x="119743" y="4320037"/>
            <a:ext cx="11941628" cy="190553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8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7DC6-E652-0A44-8220-C802AAF57755}"/>
              </a:ext>
            </a:extLst>
          </p:cNvPr>
          <p:cNvSpPr txBox="1"/>
          <p:nvPr/>
        </p:nvSpPr>
        <p:spPr>
          <a:xfrm>
            <a:off x="593271" y="1690688"/>
            <a:ext cx="11005458" cy="401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Referencing environment: collection of scopes that are examined (in order) to find a binding</a:t>
            </a:r>
          </a:p>
          <a:p>
            <a:pPr marL="381000" indent="-3429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SCOPE RULES: determine the scope collection and its order</a:t>
            </a:r>
          </a:p>
          <a:p>
            <a:pPr marL="3810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RULES determine which instance of a scope should be used to resolve references when calling a procedure that was passed as a parameter</a:t>
            </a:r>
          </a:p>
          <a:p>
            <a:pPr marL="730250" lvl="1" indent="-28575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Char char="–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they govern the binding of referencing environments to formal procedures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Binding time in languages with static scoping and nesting declaration matters because recursive subroutines might have more than one instance </a:t>
            </a:r>
          </a:p>
          <a:p>
            <a:pPr marL="342900" indent="-342900">
              <a:lnSpc>
                <a:spcPct val="130000"/>
              </a:lnSpc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Closure: captures the current instance of every object at the time the closure is created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93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4930-37B3-7A47-A7D7-CF133224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of Referencing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D3A69-3D75-7840-8F00-7DD085E4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13FB1-88B3-4D4B-BC4F-93A803C8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DFED23-30D3-904A-9F15-1C6A47111413}"/>
              </a:ext>
            </a:extLst>
          </p:cNvPr>
          <p:cNvSpPr/>
          <p:nvPr/>
        </p:nvSpPr>
        <p:spPr>
          <a:xfrm>
            <a:off x="838200" y="3276148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9267ED-CDEB-B74C-A3B7-C7160FD7FED8}"/>
              </a:ext>
            </a:extLst>
          </p:cNvPr>
          <p:cNvSpPr/>
          <p:nvPr/>
        </p:nvSpPr>
        <p:spPr>
          <a:xfrm>
            <a:off x="838200" y="4538890"/>
            <a:ext cx="10668000" cy="126274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0903E-4E0B-5549-B919-66A1E4BEEA11}"/>
              </a:ext>
            </a:extLst>
          </p:cNvPr>
          <p:cNvSpPr/>
          <p:nvPr/>
        </p:nvSpPr>
        <p:spPr>
          <a:xfrm>
            <a:off x="7386127" y="1882778"/>
            <a:ext cx="4120073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BD528-B517-F548-BE94-4BAB947C0CA5}"/>
              </a:ext>
            </a:extLst>
          </p:cNvPr>
          <p:cNvSpPr/>
          <p:nvPr/>
        </p:nvSpPr>
        <p:spPr>
          <a:xfrm>
            <a:off x="3323040" y="1882776"/>
            <a:ext cx="4063087" cy="390797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2FC9F-902D-9E47-A438-7059514AB011}"/>
              </a:ext>
            </a:extLst>
          </p:cNvPr>
          <p:cNvSpPr txBox="1"/>
          <p:nvPr/>
        </p:nvSpPr>
        <p:spPr>
          <a:xfrm>
            <a:off x="1075051" y="3768728"/>
            <a:ext cx="1766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Static Scoping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CE8B1-9120-1C47-994E-09AD8D0E23A5}"/>
              </a:ext>
            </a:extLst>
          </p:cNvPr>
          <p:cNvSpPr txBox="1"/>
          <p:nvPr/>
        </p:nvSpPr>
        <p:spPr>
          <a:xfrm>
            <a:off x="1015085" y="4949374"/>
            <a:ext cx="21283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Dynamic Scoping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6BD2B9-BA69-834E-B7B3-848F8D45F4F3}"/>
              </a:ext>
            </a:extLst>
          </p:cNvPr>
          <p:cNvSpPr txBox="1"/>
          <p:nvPr/>
        </p:nvSpPr>
        <p:spPr>
          <a:xfrm>
            <a:off x="4691743" y="2101172"/>
            <a:ext cx="1709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Deep Binding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1B6CB9-0DD9-3A45-9AA1-352EE149A14D}"/>
              </a:ext>
            </a:extLst>
          </p:cNvPr>
          <p:cNvSpPr txBox="1"/>
          <p:nvPr/>
        </p:nvSpPr>
        <p:spPr>
          <a:xfrm>
            <a:off x="8644673" y="2094032"/>
            <a:ext cx="19965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Shallow Binding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47C3C-AD96-E64C-87B2-789500FBBAE3}"/>
              </a:ext>
            </a:extLst>
          </p:cNvPr>
          <p:cNvSpPr txBox="1"/>
          <p:nvPr/>
        </p:nvSpPr>
        <p:spPr>
          <a:xfrm>
            <a:off x="7867735" y="3616657"/>
            <a:ext cx="331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Doesn’t make too much sense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02F94-504E-864C-9656-DCD981E19758}"/>
              </a:ext>
            </a:extLst>
          </p:cNvPr>
          <p:cNvSpPr/>
          <p:nvPr/>
        </p:nvSpPr>
        <p:spPr>
          <a:xfrm>
            <a:off x="3415737" y="3228859"/>
            <a:ext cx="3819420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</a:pP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Matters when accessing objects that are non-local nor global (i.e. some intermediate nesting)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FF258B-832D-0F4B-9AC8-6CDB2EFB6D54}"/>
              </a:ext>
            </a:extLst>
          </p:cNvPr>
          <p:cNvSpPr txBox="1"/>
          <p:nvPr/>
        </p:nvSpPr>
        <p:spPr>
          <a:xfrm>
            <a:off x="4989956" y="4596653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529DF-89E0-8B45-B1C4-3D12CADA6070}"/>
              </a:ext>
            </a:extLst>
          </p:cNvPr>
          <p:cNvSpPr txBox="1"/>
          <p:nvPr/>
        </p:nvSpPr>
        <p:spPr>
          <a:xfrm>
            <a:off x="9323309" y="450430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0649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CF05-C8CB-8948-A516-C824A3A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32FF-96E9-F24C-9F52-FF31EF97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597025"/>
            <a:ext cx="11179629" cy="4351338"/>
          </a:xfrm>
        </p:spPr>
        <p:txBody>
          <a:bodyPr>
            <a:noAutofit/>
          </a:bodyPr>
          <a:lstStyle/>
          <a:p>
            <a:r>
              <a:rPr lang="en-US" sz="2000" dirty="0"/>
              <a:t>Design question: can an expression E refer to any name declared in the current scope, or only to names declared before E in the scope?</a:t>
            </a:r>
          </a:p>
          <a:p>
            <a:r>
              <a:rPr lang="en-US" sz="2000" dirty="0"/>
              <a:t>Some languages (e.g. Algol 60, Lisp) required all declarations to be made at the beginning of the scope (the begin/end or {})</a:t>
            </a:r>
          </a:p>
          <a:p>
            <a:r>
              <a:rPr lang="en-US" sz="2000" dirty="0"/>
              <a:t>Pascal case:</a:t>
            </a:r>
          </a:p>
          <a:p>
            <a:pPr lvl="1"/>
            <a:r>
              <a:rPr lang="en-US" sz="2000" dirty="0"/>
              <a:t>Changed to allow declarations in the middle of blocks</a:t>
            </a:r>
          </a:p>
          <a:p>
            <a:pPr lvl="1"/>
            <a:r>
              <a:rPr lang="en-US" sz="2000" dirty="0"/>
              <a:t>However, scope of declaration remained the whole block</a:t>
            </a:r>
          </a:p>
          <a:p>
            <a:pPr lvl="1"/>
            <a:r>
              <a:rPr lang="en-US" sz="2000" dirty="0"/>
              <a:t>Produced weird semantic errors (see book, Sec. 3.3.3)</a:t>
            </a:r>
          </a:p>
          <a:p>
            <a:pPr lvl="1"/>
            <a:r>
              <a:rPr lang="en-US" sz="2000" dirty="0"/>
              <a:t>Then modified scope rules to affect only from declaration point onwards (like C)</a:t>
            </a:r>
          </a:p>
          <a:p>
            <a:r>
              <a:rPr lang="en-US" sz="2000" dirty="0"/>
              <a:t>Special mechanisms to support recursive types and subroutines: forward declaration:</a:t>
            </a:r>
          </a:p>
          <a:p>
            <a:pPr marL="0" indent="0">
              <a:buNone/>
            </a:pPr>
            <a:r>
              <a:rPr lang="en-US" sz="2000" dirty="0"/>
              <a:t>	class </a:t>
            </a:r>
            <a:r>
              <a:rPr lang="en-US" sz="2000" dirty="0" err="1"/>
              <a:t>MyClass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r>
              <a:rPr lang="en-US" sz="2000" dirty="0"/>
              <a:t>	typedef </a:t>
            </a: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dirty="0" err="1"/>
              <a:t>myclass_t</a:t>
            </a:r>
            <a:r>
              <a:rPr lang="en-US" sz="2000" dirty="0"/>
              <a:t>;</a:t>
            </a:r>
          </a:p>
          <a:p>
            <a:r>
              <a:rPr lang="en-US" sz="2000" dirty="0"/>
              <a:t>Other languages do not require declarations (e.g. python), variables created on first use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E6D5-9157-6B4A-A0BF-B410C6F9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925D4-5618-2549-8C59-D751972E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56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BECC-921A-0F45-BA43-0BEE5428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4FB5-819F-984F-9188-79039ACBB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0" y="1825625"/>
            <a:ext cx="5845628" cy="4351338"/>
          </a:xfrm>
        </p:spPr>
        <p:txBody>
          <a:bodyPr>
            <a:noAutofit/>
          </a:bodyPr>
          <a:lstStyle/>
          <a:p>
            <a:r>
              <a:rPr lang="en-US" sz="2400" dirty="0"/>
              <a:t>Names need to be known and available before being used</a:t>
            </a:r>
          </a:p>
          <a:p>
            <a:r>
              <a:rPr lang="en-US" sz="2400" dirty="0"/>
              <a:t>Problem arises in recursive types and subroutines </a:t>
            </a:r>
          </a:p>
          <a:p>
            <a:r>
              <a:rPr lang="en-US" sz="2400" dirty="0"/>
              <a:t>What if two structures need to reference each other?</a:t>
            </a:r>
          </a:p>
          <a:p>
            <a:r>
              <a:rPr lang="en-US" sz="2400" dirty="0"/>
              <a:t>C and C++ distinguish between </a:t>
            </a:r>
            <a:r>
              <a:rPr lang="en-US" sz="2400" i="1" u="sng" dirty="0"/>
              <a:t>declaration</a:t>
            </a:r>
            <a:r>
              <a:rPr lang="en-US" sz="2400" dirty="0"/>
              <a:t> and </a:t>
            </a:r>
            <a:r>
              <a:rPr lang="en-US" sz="2400" i="1" u="sng" dirty="0"/>
              <a:t>definition</a:t>
            </a:r>
          </a:p>
          <a:p>
            <a:r>
              <a:rPr lang="en-US" sz="2400" dirty="0"/>
              <a:t>Declaration: sets name and scope, may skip some details</a:t>
            </a:r>
          </a:p>
          <a:p>
            <a:r>
              <a:rPr lang="en-US" sz="2400" dirty="0"/>
              <a:t>Definition: completes object (in the broad sense)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5CACF-7076-4B46-A1FB-90F4232B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2D8F4-5288-5C46-91B0-3B9B563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61A56C-93F2-324F-B4C6-02EED46C071A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AA5A-977F-0F4A-AF81-5D0BD8F034A8}"/>
              </a:ext>
            </a:extLst>
          </p:cNvPr>
          <p:cNvSpPr txBox="1"/>
          <p:nvPr/>
        </p:nvSpPr>
        <p:spPr>
          <a:xfrm>
            <a:off x="6564086" y="2296886"/>
            <a:ext cx="22068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 node;</a:t>
            </a:r>
          </a:p>
          <a:p>
            <a:r>
              <a:rPr lang="en-US" dirty="0"/>
              <a:t>struct tree {</a:t>
            </a:r>
          </a:p>
          <a:p>
            <a:r>
              <a:rPr lang="en-US" dirty="0"/>
              <a:t>  struct tree * parent;</a:t>
            </a:r>
          </a:p>
          <a:p>
            <a:r>
              <a:rPr lang="en-US" dirty="0"/>
              <a:t>  struct node * first;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struct node {</a:t>
            </a:r>
          </a:p>
          <a:p>
            <a:r>
              <a:rPr lang="en-US" dirty="0"/>
              <a:t>   struct tree * sibling;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4CFD6E7-FA6D-6743-8406-A1EA51F3851C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29DB3-039C-664D-95BD-514BC7D0879C}"/>
              </a:ext>
            </a:extLst>
          </p:cNvPr>
          <p:cNvSpPr txBox="1"/>
          <p:nvPr/>
        </p:nvSpPr>
        <p:spPr>
          <a:xfrm>
            <a:off x="9688286" y="2296886"/>
            <a:ext cx="17561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sum1 (int x);</a:t>
            </a:r>
          </a:p>
          <a:p>
            <a:r>
              <a:rPr lang="en-US" dirty="0"/>
              <a:t>int sum2 (int y)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sum1(y);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sum1 (int z)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return sum2(z);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9043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CFA3-6A35-C144-8CE5-85F6F39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within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B89C-9338-944B-B1C6-72A19AAB0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33" y="1597024"/>
            <a:ext cx="5951625" cy="475932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Names are not necessarily unique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Reuse can take several forms: aliases, overloading, polymorphism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Aliasing: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Two or more names that refer to the same object in a program, at the same moment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Arises naturally in pointer-based programming languages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Pointer aliasing can even disallow later program optimizations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C provides language constructs (i.e. </a:t>
            </a:r>
            <a:r>
              <a:rPr lang="en-US" sz="1800" dirty="0">
                <a:hlinkClick r:id="rId2"/>
              </a:rPr>
              <a:t>restrict</a:t>
            </a:r>
            <a:r>
              <a:rPr lang="en-US" sz="1800" dirty="0"/>
              <a:t>) to state that some variables do not alias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A72E-77F0-324E-96A8-B8F60981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9D99-F66F-CE47-9728-126C7C2F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F97FFD1-A00E-A948-9246-8897483829B7}"/>
              </a:ext>
            </a:extLst>
          </p:cNvPr>
          <p:cNvSpPr/>
          <p:nvPr/>
        </p:nvSpPr>
        <p:spPr>
          <a:xfrm>
            <a:off x="6357258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3AF47-77AB-FF42-9524-21AC7C02C4BB}"/>
              </a:ext>
            </a:extLst>
          </p:cNvPr>
          <p:cNvSpPr txBox="1"/>
          <p:nvPr/>
        </p:nvSpPr>
        <p:spPr>
          <a:xfrm>
            <a:off x="6511932" y="2215553"/>
            <a:ext cx="2539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*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*a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(&amp;a, &amp;a);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B4A2BEF-8534-D942-A3A6-2118609377E3}"/>
              </a:ext>
            </a:extLst>
          </p:cNvPr>
          <p:cNvSpPr/>
          <p:nvPr/>
        </p:nvSpPr>
        <p:spPr>
          <a:xfrm>
            <a:off x="9263744" y="1937657"/>
            <a:ext cx="2667000" cy="34181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277D8-4F35-9746-BEC5-D5DF4BA1BDC6}"/>
              </a:ext>
            </a:extLst>
          </p:cNvPr>
          <p:cNvSpPr txBox="1"/>
          <p:nvPr/>
        </p:nvSpPr>
        <p:spPr>
          <a:xfrm>
            <a:off x="9327473" y="2117582"/>
            <a:ext cx="25812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stuff (int &amp; a, int *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a += 2;</a:t>
            </a:r>
          </a:p>
          <a:p>
            <a:r>
              <a:rPr lang="en-US" dirty="0"/>
              <a:t>   *b *= 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caller 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int a = 1;</a:t>
            </a:r>
          </a:p>
          <a:p>
            <a:r>
              <a:rPr lang="en-US" dirty="0"/>
              <a:t>   stuff (a, &amp;a);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F7341-DDCE-F74C-BDAF-DA057C562FDF}"/>
              </a:ext>
            </a:extLst>
          </p:cNvPr>
          <p:cNvSpPr txBox="1"/>
          <p:nvPr/>
        </p:nvSpPr>
        <p:spPr>
          <a:xfrm>
            <a:off x="6770914" y="5464629"/>
            <a:ext cx="161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aliasing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9019CE-34DB-D845-A84C-160835986F5A}"/>
              </a:ext>
            </a:extLst>
          </p:cNvPr>
          <p:cNvSpPr txBox="1"/>
          <p:nvPr/>
        </p:nvSpPr>
        <p:spPr>
          <a:xfrm>
            <a:off x="9514114" y="5475514"/>
            <a:ext cx="2221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and reference</a:t>
            </a:r>
          </a:p>
          <a:p>
            <a:r>
              <a:rPr lang="en-US" dirty="0"/>
              <a:t>aliasing</a:t>
            </a:r>
          </a:p>
        </p:txBody>
      </p:sp>
    </p:spTree>
    <p:extLst>
      <p:ext uri="{BB962C8B-B14F-4D97-AF65-F5344CB8AC3E}">
        <p14:creationId xmlns:p14="http://schemas.microsoft.com/office/powerpoint/2010/main" val="1055109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847850"/>
            <a:ext cx="80772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200" dirty="0"/>
              <a:t>Overloading: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+: boils down to different machine instructions, specific to datatype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 compiler, overloading can be resolved by returning a list of matching candidates; then choose based on semantic checks (type, number of arguments,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Ada, identifiers </a:t>
            </a:r>
            <a:r>
              <a:rPr lang="en-US" sz="2200" b="1" dirty="0"/>
              <a:t>oct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can refer to: </a:t>
            </a:r>
            <a:r>
              <a:rPr lang="en-US" sz="2200" dirty="0" err="1"/>
              <a:t>i</a:t>
            </a:r>
            <a:r>
              <a:rPr lang="en-US" sz="2200" dirty="0"/>
              <a:t>) predefined months of a enumerated type, or ii) to numeric bases; decide with context</a:t>
            </a:r>
          </a:p>
          <a:p>
            <a:pPr lvl="1">
              <a:lnSpc>
                <a:spcPct val="114000"/>
              </a:lnSpc>
            </a:pPr>
            <a:r>
              <a:rPr lang="en-US" sz="2200" dirty="0"/>
              <a:t>Can add a disambiguating qualifier such as: print (month’ (oct));</a:t>
            </a:r>
          </a:p>
          <a:p>
            <a:pPr>
              <a:lnSpc>
                <a:spcPct val="114000"/>
              </a:lnSpc>
            </a:pPr>
            <a:r>
              <a:rPr lang="en-US" sz="2200" dirty="0"/>
              <a:t>In C#, every use of an enumeration constant must be prefixed with the type name: pb = </a:t>
            </a:r>
            <a:r>
              <a:rPr lang="en-US" sz="2200" dirty="0" err="1"/>
              <a:t>print_base.oct</a:t>
            </a:r>
            <a:endParaRPr lang="en-US" sz="2200" dirty="0"/>
          </a:p>
          <a:p>
            <a:pPr>
              <a:lnSpc>
                <a:spcPct val="114000"/>
              </a:lnSpc>
            </a:pP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E5E596-3F7D-EF40-A266-5E88AD9EAD59}"/>
              </a:ext>
            </a:extLst>
          </p:cNvPr>
          <p:cNvSpPr/>
          <p:nvPr/>
        </p:nvSpPr>
        <p:spPr>
          <a:xfrm>
            <a:off x="9002486" y="2797629"/>
            <a:ext cx="2928258" cy="170905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5141E-16B8-2046-81B5-6696FE894C73}"/>
              </a:ext>
            </a:extLst>
          </p:cNvPr>
          <p:cNvSpPr txBox="1"/>
          <p:nvPr/>
        </p:nvSpPr>
        <p:spPr>
          <a:xfrm>
            <a:off x="9176657" y="3100189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705F7-1C20-474F-B967-030E37807310}"/>
              </a:ext>
            </a:extLst>
          </p:cNvPr>
          <p:cNvSpPr txBox="1"/>
          <p:nvPr/>
        </p:nvSpPr>
        <p:spPr>
          <a:xfrm>
            <a:off x="9002486" y="4669971"/>
            <a:ext cx="289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overloading in C++</a:t>
            </a:r>
          </a:p>
        </p:txBody>
      </p:sp>
    </p:spTree>
    <p:extLst>
      <p:ext uri="{BB962C8B-B14F-4D97-AF65-F5344CB8AC3E}">
        <p14:creationId xmlns:p14="http://schemas.microsoft.com/office/powerpoint/2010/main" val="4205685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834-EFFF-324D-A183-75E1F490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F260-7DDC-C142-9894-C8EC1A2A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690688"/>
            <a:ext cx="5671457" cy="4696506"/>
          </a:xfrm>
        </p:spPr>
        <p:txBody>
          <a:bodyPr>
            <a:noAutofit/>
          </a:bodyPr>
          <a:lstStyle/>
          <a:p>
            <a:r>
              <a:rPr lang="en-US" sz="2000" dirty="0"/>
              <a:t>Several languages provide mechanisms to:</a:t>
            </a:r>
          </a:p>
          <a:p>
            <a:pPr lvl="1"/>
            <a:r>
              <a:rPr lang="en-US" sz="2000" dirty="0"/>
              <a:t>Change the default behavior of operators</a:t>
            </a:r>
          </a:p>
          <a:p>
            <a:pPr lvl="1"/>
            <a:r>
              <a:rPr lang="en-US" sz="2000" dirty="0"/>
              <a:t>Define new operators</a:t>
            </a:r>
          </a:p>
          <a:p>
            <a:pPr lvl="1"/>
            <a:endParaRPr lang="en-US" sz="2000" dirty="0"/>
          </a:p>
          <a:p>
            <a:r>
              <a:rPr lang="en-US" sz="2000" dirty="0"/>
              <a:t>In Haskell:</a:t>
            </a:r>
          </a:p>
          <a:p>
            <a:pPr marL="0" indent="0">
              <a:buNone/>
            </a:pPr>
            <a:r>
              <a:rPr lang="en-US" sz="2000" dirty="0"/>
              <a:t>	let a @@ b = a * 2 + b</a:t>
            </a:r>
          </a:p>
          <a:p>
            <a:pPr marL="0" indent="0">
              <a:buNone/>
            </a:pPr>
            <a:r>
              <a:rPr lang="en-US" sz="2000" dirty="0"/>
              <a:t>   Defines a 2-argument, infix operator named @@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  <a:p>
            <a:pPr marL="0" indent="0">
              <a:buNone/>
            </a:pPr>
            <a:r>
              <a:rPr lang="en-US" sz="2000" dirty="0"/>
              <a:t>  Could also have defined it as:</a:t>
            </a:r>
          </a:p>
          <a:p>
            <a:pPr marL="0" indent="0">
              <a:buNone/>
            </a:pPr>
            <a:r>
              <a:rPr lang="en-US" sz="2000" dirty="0"/>
              <a:t>     let (@@) a b = a * 2 + b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222A6-F7EE-304D-BFCA-9B4D36B5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58D5-7689-1E45-8D35-59FBB8AF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8C3B8-C29E-0C4C-BEFB-84E80ADCA11A}"/>
              </a:ext>
            </a:extLst>
          </p:cNvPr>
          <p:cNvSpPr/>
          <p:nvPr/>
        </p:nvSpPr>
        <p:spPr>
          <a:xfrm>
            <a:off x="6313714" y="1690688"/>
            <a:ext cx="4909457" cy="3416320"/>
          </a:xfrm>
          <a:custGeom>
            <a:avLst/>
            <a:gdLst>
              <a:gd name="connsiteX0" fmla="*/ 0 w 4909457"/>
              <a:gd name="connsiteY0" fmla="*/ 0 h 3416320"/>
              <a:gd name="connsiteX1" fmla="*/ 496401 w 4909457"/>
              <a:gd name="connsiteY1" fmla="*/ 0 h 3416320"/>
              <a:gd name="connsiteX2" fmla="*/ 1090990 w 4909457"/>
              <a:gd name="connsiteY2" fmla="*/ 0 h 3416320"/>
              <a:gd name="connsiteX3" fmla="*/ 1636486 w 4909457"/>
              <a:gd name="connsiteY3" fmla="*/ 0 h 3416320"/>
              <a:gd name="connsiteX4" fmla="*/ 2132886 w 4909457"/>
              <a:gd name="connsiteY4" fmla="*/ 0 h 3416320"/>
              <a:gd name="connsiteX5" fmla="*/ 2776571 w 4909457"/>
              <a:gd name="connsiteY5" fmla="*/ 0 h 3416320"/>
              <a:gd name="connsiteX6" fmla="*/ 3272971 w 4909457"/>
              <a:gd name="connsiteY6" fmla="*/ 0 h 3416320"/>
              <a:gd name="connsiteX7" fmla="*/ 3916656 w 4909457"/>
              <a:gd name="connsiteY7" fmla="*/ 0 h 3416320"/>
              <a:gd name="connsiteX8" fmla="*/ 4314867 w 4909457"/>
              <a:gd name="connsiteY8" fmla="*/ 0 h 3416320"/>
              <a:gd name="connsiteX9" fmla="*/ 4909457 w 4909457"/>
              <a:gd name="connsiteY9" fmla="*/ 0 h 3416320"/>
              <a:gd name="connsiteX10" fmla="*/ 4909457 w 4909457"/>
              <a:gd name="connsiteY10" fmla="*/ 535223 h 3416320"/>
              <a:gd name="connsiteX11" fmla="*/ 4909457 w 4909457"/>
              <a:gd name="connsiteY11" fmla="*/ 1172937 h 3416320"/>
              <a:gd name="connsiteX12" fmla="*/ 4909457 w 4909457"/>
              <a:gd name="connsiteY12" fmla="*/ 1742323 h 3416320"/>
              <a:gd name="connsiteX13" fmla="*/ 4909457 w 4909457"/>
              <a:gd name="connsiteY13" fmla="*/ 2345873 h 3416320"/>
              <a:gd name="connsiteX14" fmla="*/ 4909457 w 4909457"/>
              <a:gd name="connsiteY14" fmla="*/ 3416320 h 3416320"/>
              <a:gd name="connsiteX15" fmla="*/ 4511245 w 4909457"/>
              <a:gd name="connsiteY15" fmla="*/ 3416320 h 3416320"/>
              <a:gd name="connsiteX16" fmla="*/ 3867561 w 4909457"/>
              <a:gd name="connsiteY16" fmla="*/ 3416320 h 3416320"/>
              <a:gd name="connsiteX17" fmla="*/ 3272971 w 4909457"/>
              <a:gd name="connsiteY17" fmla="*/ 3416320 h 3416320"/>
              <a:gd name="connsiteX18" fmla="*/ 2874760 w 4909457"/>
              <a:gd name="connsiteY18" fmla="*/ 3416320 h 3416320"/>
              <a:gd name="connsiteX19" fmla="*/ 2378359 w 4909457"/>
              <a:gd name="connsiteY19" fmla="*/ 3416320 h 3416320"/>
              <a:gd name="connsiteX20" fmla="*/ 1832864 w 4909457"/>
              <a:gd name="connsiteY20" fmla="*/ 3416320 h 3416320"/>
              <a:gd name="connsiteX21" fmla="*/ 1385558 w 4909457"/>
              <a:gd name="connsiteY21" fmla="*/ 3416320 h 3416320"/>
              <a:gd name="connsiteX22" fmla="*/ 987346 w 4909457"/>
              <a:gd name="connsiteY22" fmla="*/ 3416320 h 3416320"/>
              <a:gd name="connsiteX23" fmla="*/ 0 w 4909457"/>
              <a:gd name="connsiteY23" fmla="*/ 3416320 h 3416320"/>
              <a:gd name="connsiteX24" fmla="*/ 0 w 4909457"/>
              <a:gd name="connsiteY24" fmla="*/ 2949423 h 3416320"/>
              <a:gd name="connsiteX25" fmla="*/ 0 w 4909457"/>
              <a:gd name="connsiteY25" fmla="*/ 2311710 h 3416320"/>
              <a:gd name="connsiteX26" fmla="*/ 0 w 4909457"/>
              <a:gd name="connsiteY26" fmla="*/ 1708160 h 3416320"/>
              <a:gd name="connsiteX27" fmla="*/ 0 w 4909457"/>
              <a:gd name="connsiteY27" fmla="*/ 1070447 h 3416320"/>
              <a:gd name="connsiteX28" fmla="*/ 0 w 4909457"/>
              <a:gd name="connsiteY28" fmla="*/ 569387 h 3416320"/>
              <a:gd name="connsiteX29" fmla="*/ 0 w 4909457"/>
              <a:gd name="connsiteY29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909457" h="3416320" fill="none" extrusionOk="0">
                <a:moveTo>
                  <a:pt x="0" y="0"/>
                </a:moveTo>
                <a:cubicBezTo>
                  <a:pt x="239104" y="-39366"/>
                  <a:pt x="358097" y="24468"/>
                  <a:pt x="496401" y="0"/>
                </a:cubicBezTo>
                <a:cubicBezTo>
                  <a:pt x="634705" y="-24468"/>
                  <a:pt x="882265" y="43647"/>
                  <a:pt x="1090990" y="0"/>
                </a:cubicBezTo>
                <a:cubicBezTo>
                  <a:pt x="1299715" y="-43647"/>
                  <a:pt x="1442038" y="33783"/>
                  <a:pt x="1636486" y="0"/>
                </a:cubicBezTo>
                <a:cubicBezTo>
                  <a:pt x="1830934" y="-33783"/>
                  <a:pt x="1932568" y="40351"/>
                  <a:pt x="2132886" y="0"/>
                </a:cubicBezTo>
                <a:cubicBezTo>
                  <a:pt x="2333204" y="-40351"/>
                  <a:pt x="2618808" y="38151"/>
                  <a:pt x="2776571" y="0"/>
                </a:cubicBezTo>
                <a:cubicBezTo>
                  <a:pt x="2934334" y="-38151"/>
                  <a:pt x="3171632" y="25707"/>
                  <a:pt x="3272971" y="0"/>
                </a:cubicBezTo>
                <a:cubicBezTo>
                  <a:pt x="3374310" y="-25707"/>
                  <a:pt x="3685335" y="4169"/>
                  <a:pt x="3916656" y="0"/>
                </a:cubicBezTo>
                <a:cubicBezTo>
                  <a:pt x="4147977" y="-4169"/>
                  <a:pt x="4142805" y="34551"/>
                  <a:pt x="4314867" y="0"/>
                </a:cubicBezTo>
                <a:cubicBezTo>
                  <a:pt x="4486929" y="-34551"/>
                  <a:pt x="4672738" y="68311"/>
                  <a:pt x="4909457" y="0"/>
                </a:cubicBezTo>
                <a:cubicBezTo>
                  <a:pt x="4932364" y="139207"/>
                  <a:pt x="4867784" y="340830"/>
                  <a:pt x="4909457" y="535223"/>
                </a:cubicBezTo>
                <a:cubicBezTo>
                  <a:pt x="4951130" y="729616"/>
                  <a:pt x="4894913" y="974354"/>
                  <a:pt x="4909457" y="1172937"/>
                </a:cubicBezTo>
                <a:cubicBezTo>
                  <a:pt x="4924001" y="1371520"/>
                  <a:pt x="4888443" y="1518469"/>
                  <a:pt x="4909457" y="1742323"/>
                </a:cubicBezTo>
                <a:cubicBezTo>
                  <a:pt x="4930471" y="1966177"/>
                  <a:pt x="4903843" y="2061008"/>
                  <a:pt x="4909457" y="2345873"/>
                </a:cubicBezTo>
                <a:cubicBezTo>
                  <a:pt x="4915071" y="2630738"/>
                  <a:pt x="4842599" y="2999408"/>
                  <a:pt x="4909457" y="3416320"/>
                </a:cubicBezTo>
                <a:cubicBezTo>
                  <a:pt x="4710755" y="3455236"/>
                  <a:pt x="4594909" y="3378925"/>
                  <a:pt x="4511245" y="3416320"/>
                </a:cubicBezTo>
                <a:cubicBezTo>
                  <a:pt x="4427581" y="3453715"/>
                  <a:pt x="4149902" y="3389702"/>
                  <a:pt x="3867561" y="3416320"/>
                </a:cubicBezTo>
                <a:cubicBezTo>
                  <a:pt x="3585220" y="3442938"/>
                  <a:pt x="3484499" y="3386142"/>
                  <a:pt x="3272971" y="3416320"/>
                </a:cubicBezTo>
                <a:cubicBezTo>
                  <a:pt x="3061443" y="3446498"/>
                  <a:pt x="3029290" y="3390529"/>
                  <a:pt x="2874760" y="3416320"/>
                </a:cubicBezTo>
                <a:cubicBezTo>
                  <a:pt x="2720230" y="3442111"/>
                  <a:pt x="2570909" y="3386658"/>
                  <a:pt x="2378359" y="3416320"/>
                </a:cubicBezTo>
                <a:cubicBezTo>
                  <a:pt x="2185809" y="3445982"/>
                  <a:pt x="1988763" y="3359465"/>
                  <a:pt x="1832864" y="3416320"/>
                </a:cubicBezTo>
                <a:cubicBezTo>
                  <a:pt x="1676965" y="3473175"/>
                  <a:pt x="1567986" y="3413572"/>
                  <a:pt x="1385558" y="3416320"/>
                </a:cubicBezTo>
                <a:cubicBezTo>
                  <a:pt x="1203130" y="3419068"/>
                  <a:pt x="1165951" y="3398054"/>
                  <a:pt x="987346" y="3416320"/>
                </a:cubicBezTo>
                <a:cubicBezTo>
                  <a:pt x="808741" y="3434586"/>
                  <a:pt x="214412" y="3412979"/>
                  <a:pt x="0" y="3416320"/>
                </a:cubicBezTo>
                <a:cubicBezTo>
                  <a:pt x="-51611" y="3226880"/>
                  <a:pt x="42705" y="3068628"/>
                  <a:pt x="0" y="2949423"/>
                </a:cubicBezTo>
                <a:cubicBezTo>
                  <a:pt x="-42705" y="2830218"/>
                  <a:pt x="16602" y="2521991"/>
                  <a:pt x="0" y="2311710"/>
                </a:cubicBezTo>
                <a:cubicBezTo>
                  <a:pt x="-16602" y="2101429"/>
                  <a:pt x="57088" y="1995788"/>
                  <a:pt x="0" y="1708160"/>
                </a:cubicBezTo>
                <a:cubicBezTo>
                  <a:pt x="-57088" y="1420532"/>
                  <a:pt x="71427" y="1320902"/>
                  <a:pt x="0" y="1070447"/>
                </a:cubicBezTo>
                <a:cubicBezTo>
                  <a:pt x="-71427" y="819992"/>
                  <a:pt x="46440" y="722634"/>
                  <a:pt x="0" y="569387"/>
                </a:cubicBezTo>
                <a:cubicBezTo>
                  <a:pt x="-46440" y="416140"/>
                  <a:pt x="36452" y="130138"/>
                  <a:pt x="0" y="0"/>
                </a:cubicBezTo>
                <a:close/>
              </a:path>
              <a:path w="4909457" h="3416320" stroke="0" extrusionOk="0">
                <a:moveTo>
                  <a:pt x="0" y="0"/>
                </a:moveTo>
                <a:cubicBezTo>
                  <a:pt x="218807" y="-59169"/>
                  <a:pt x="382099" y="7064"/>
                  <a:pt x="545495" y="0"/>
                </a:cubicBezTo>
                <a:cubicBezTo>
                  <a:pt x="708891" y="-7064"/>
                  <a:pt x="795618" y="4404"/>
                  <a:pt x="992801" y="0"/>
                </a:cubicBezTo>
                <a:cubicBezTo>
                  <a:pt x="1189984" y="-4404"/>
                  <a:pt x="1306165" y="47263"/>
                  <a:pt x="1391013" y="0"/>
                </a:cubicBezTo>
                <a:cubicBezTo>
                  <a:pt x="1475861" y="-47263"/>
                  <a:pt x="1645982" y="28912"/>
                  <a:pt x="1789224" y="0"/>
                </a:cubicBezTo>
                <a:cubicBezTo>
                  <a:pt x="1932466" y="-28912"/>
                  <a:pt x="2156184" y="21918"/>
                  <a:pt x="2432909" y="0"/>
                </a:cubicBezTo>
                <a:cubicBezTo>
                  <a:pt x="2709634" y="-21918"/>
                  <a:pt x="2798359" y="40036"/>
                  <a:pt x="2929309" y="0"/>
                </a:cubicBezTo>
                <a:cubicBezTo>
                  <a:pt x="3060259" y="-40036"/>
                  <a:pt x="3345912" y="50815"/>
                  <a:pt x="3474805" y="0"/>
                </a:cubicBezTo>
                <a:cubicBezTo>
                  <a:pt x="3603698" y="-50815"/>
                  <a:pt x="3781457" y="15141"/>
                  <a:pt x="4069394" y="0"/>
                </a:cubicBezTo>
                <a:cubicBezTo>
                  <a:pt x="4357331" y="-15141"/>
                  <a:pt x="4611989" y="61941"/>
                  <a:pt x="4909457" y="0"/>
                </a:cubicBezTo>
                <a:cubicBezTo>
                  <a:pt x="4914943" y="226225"/>
                  <a:pt x="4860767" y="306296"/>
                  <a:pt x="4909457" y="466897"/>
                </a:cubicBezTo>
                <a:cubicBezTo>
                  <a:pt x="4958147" y="627498"/>
                  <a:pt x="4901053" y="974690"/>
                  <a:pt x="4909457" y="1104610"/>
                </a:cubicBezTo>
                <a:cubicBezTo>
                  <a:pt x="4917861" y="1234530"/>
                  <a:pt x="4898388" y="1466268"/>
                  <a:pt x="4909457" y="1571507"/>
                </a:cubicBezTo>
                <a:cubicBezTo>
                  <a:pt x="4920526" y="1676746"/>
                  <a:pt x="4903342" y="1855069"/>
                  <a:pt x="4909457" y="2072567"/>
                </a:cubicBezTo>
                <a:cubicBezTo>
                  <a:pt x="4915572" y="2290065"/>
                  <a:pt x="4873418" y="2429197"/>
                  <a:pt x="4909457" y="2573628"/>
                </a:cubicBezTo>
                <a:cubicBezTo>
                  <a:pt x="4945496" y="2718059"/>
                  <a:pt x="4882520" y="3095381"/>
                  <a:pt x="4909457" y="3416320"/>
                </a:cubicBezTo>
                <a:cubicBezTo>
                  <a:pt x="4669932" y="3449393"/>
                  <a:pt x="4581969" y="3367700"/>
                  <a:pt x="4363962" y="3416320"/>
                </a:cubicBezTo>
                <a:cubicBezTo>
                  <a:pt x="4145956" y="3464940"/>
                  <a:pt x="4101306" y="3384320"/>
                  <a:pt x="3867561" y="3416320"/>
                </a:cubicBezTo>
                <a:cubicBezTo>
                  <a:pt x="3633816" y="3448320"/>
                  <a:pt x="3464059" y="3414078"/>
                  <a:pt x="3322066" y="3416320"/>
                </a:cubicBezTo>
                <a:cubicBezTo>
                  <a:pt x="3180073" y="3418562"/>
                  <a:pt x="2974315" y="3372080"/>
                  <a:pt x="2727476" y="3416320"/>
                </a:cubicBezTo>
                <a:cubicBezTo>
                  <a:pt x="2480637" y="3460560"/>
                  <a:pt x="2429205" y="3404314"/>
                  <a:pt x="2280170" y="3416320"/>
                </a:cubicBezTo>
                <a:cubicBezTo>
                  <a:pt x="2131135" y="3428326"/>
                  <a:pt x="1874759" y="3360283"/>
                  <a:pt x="1685580" y="3416320"/>
                </a:cubicBezTo>
                <a:cubicBezTo>
                  <a:pt x="1496401" y="3472357"/>
                  <a:pt x="1318591" y="3375646"/>
                  <a:pt x="1189180" y="3416320"/>
                </a:cubicBezTo>
                <a:cubicBezTo>
                  <a:pt x="1059769" y="3456994"/>
                  <a:pt x="791837" y="3371443"/>
                  <a:pt x="643684" y="3416320"/>
                </a:cubicBezTo>
                <a:cubicBezTo>
                  <a:pt x="495531" y="3461197"/>
                  <a:pt x="314661" y="3382797"/>
                  <a:pt x="0" y="3416320"/>
                </a:cubicBezTo>
                <a:cubicBezTo>
                  <a:pt x="-21837" y="3280238"/>
                  <a:pt x="36148" y="2998859"/>
                  <a:pt x="0" y="2778607"/>
                </a:cubicBezTo>
                <a:cubicBezTo>
                  <a:pt x="-36148" y="2558355"/>
                  <a:pt x="33205" y="2359928"/>
                  <a:pt x="0" y="2175057"/>
                </a:cubicBezTo>
                <a:cubicBezTo>
                  <a:pt x="-33205" y="1990186"/>
                  <a:pt x="54645" y="1748940"/>
                  <a:pt x="0" y="1537344"/>
                </a:cubicBezTo>
                <a:cubicBezTo>
                  <a:pt x="-54645" y="1325748"/>
                  <a:pt x="30002" y="1093491"/>
                  <a:pt x="0" y="933794"/>
                </a:cubicBezTo>
                <a:cubicBezTo>
                  <a:pt x="-30002" y="774097"/>
                  <a:pt x="32452" y="328489"/>
                  <a:pt x="0" y="0"/>
                </a:cubicBezTo>
                <a:close/>
              </a:path>
            </a:pathLst>
          </a:custGeom>
          <a:ln w="571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3824181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In C++:</a:t>
            </a:r>
          </a:p>
          <a:p>
            <a:r>
              <a:rPr lang="en-US" dirty="0"/>
              <a:t>     class vector {</a:t>
            </a:r>
          </a:p>
          <a:p>
            <a:r>
              <a:rPr lang="en-US" dirty="0"/>
              <a:t>        int * data;</a:t>
            </a:r>
          </a:p>
          <a:p>
            <a:r>
              <a:rPr lang="en-US" dirty="0"/>
              <a:t>        int n;</a:t>
            </a:r>
          </a:p>
          <a:p>
            <a:r>
              <a:rPr lang="en-US" dirty="0"/>
              <a:t>        …</a:t>
            </a:r>
          </a:p>
          <a:p>
            <a:r>
              <a:rPr lang="en-US" dirty="0"/>
              <a:t>        vector </a:t>
            </a:r>
            <a:r>
              <a:rPr lang="en-US" dirty="0">
                <a:solidFill>
                  <a:srgbClr val="FF0000"/>
                </a:solidFill>
              </a:rPr>
              <a:t>operator+</a:t>
            </a:r>
            <a:r>
              <a:rPr lang="en-US" dirty="0"/>
              <a:t> (vector v1, vector v2) { … }</a:t>
            </a:r>
          </a:p>
          <a:p>
            <a:r>
              <a:rPr lang="en-US" dirty="0"/>
              <a:t>        vector * (vector </a:t>
            </a:r>
            <a:r>
              <a:rPr lang="en-US" dirty="0" err="1"/>
              <a:t>src</a:t>
            </a:r>
            <a:r>
              <a:rPr lang="en-US" dirty="0"/>
              <a:t>, int s) { … }   </a:t>
            </a:r>
          </a:p>
          <a:p>
            <a:r>
              <a:rPr lang="en-US" dirty="0"/>
              <a:t>     };</a:t>
            </a:r>
          </a:p>
          <a:p>
            <a:r>
              <a:rPr lang="en-US" dirty="0"/>
              <a:t>     …</a:t>
            </a:r>
          </a:p>
          <a:p>
            <a:r>
              <a:rPr lang="en-US" dirty="0"/>
              <a:t>     vector w, v, z;</a:t>
            </a:r>
          </a:p>
          <a:p>
            <a:r>
              <a:rPr lang="en-US" dirty="0"/>
              <a:t>     …</a:t>
            </a:r>
          </a:p>
          <a:p>
            <a:r>
              <a:rPr lang="en-US" dirty="0">
                <a:solidFill>
                  <a:srgbClr val="FF0000"/>
                </a:solidFill>
              </a:rPr>
              <a:t>      w = v + z;</a:t>
            </a:r>
          </a:p>
        </p:txBody>
      </p:sp>
    </p:spTree>
    <p:extLst>
      <p:ext uri="{BB962C8B-B14F-4D97-AF65-F5344CB8AC3E}">
        <p14:creationId xmlns:p14="http://schemas.microsoft.com/office/powerpoint/2010/main" val="2953100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3909-E0A8-7F47-AE6E-89E35E40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114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300" dirty="0"/>
              <a:t>Two other related concepts to overloading: </a:t>
            </a:r>
            <a:r>
              <a:rPr lang="en-US" sz="2300" i="1" u="sng" dirty="0"/>
              <a:t>coercion</a:t>
            </a:r>
            <a:r>
              <a:rPr lang="en-US" sz="2300" dirty="0"/>
              <a:t> and </a:t>
            </a:r>
            <a:r>
              <a:rPr lang="en-US" sz="2300" i="1" u="sng" dirty="0"/>
              <a:t>polymorphism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Coercion: automatically converts value of one type into another; type casting is an example: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300" dirty="0"/>
              <a:t>	</a:t>
            </a: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 = (int)(4.5);</a:t>
            </a:r>
          </a:p>
          <a:p>
            <a:pPr>
              <a:lnSpc>
                <a:spcPct val="110000"/>
              </a:lnSpc>
            </a:pPr>
            <a:r>
              <a:rPr lang="en-US" sz="2300" dirty="0"/>
              <a:t>Polymorphism: allow several implementations of subroutines with the same name to behave differently</a:t>
            </a:r>
          </a:p>
          <a:p>
            <a:pPr lvl="1">
              <a:lnSpc>
                <a:spcPct val="110000"/>
              </a:lnSpc>
            </a:pPr>
            <a:r>
              <a:rPr lang="en-US" sz="2300" dirty="0"/>
              <a:t>In C++, same function signature (return type and arguments) behaving differently in a hierarchy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01937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235-CBA3-734A-9A94-33443D1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CB3A-EA9C-D04D-B9C6-89835663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Classes (in the Object-Oriented sense):</a:t>
            </a:r>
          </a:p>
          <a:p>
            <a:pPr lvl="1"/>
            <a:r>
              <a:rPr lang="en-US" dirty="0"/>
              <a:t>Data abstractions</a:t>
            </a:r>
          </a:p>
          <a:p>
            <a:pPr lvl="1"/>
            <a:r>
              <a:rPr lang="en-US" dirty="0"/>
              <a:t>Group data and computations together</a:t>
            </a:r>
          </a:p>
          <a:p>
            <a:pPr lvl="1"/>
            <a:r>
              <a:rPr lang="en-US" dirty="0"/>
              <a:t>Abstract “security”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F6F4-1ABF-7D46-9D23-7A10FECC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E9D52-F740-8A4F-9564-EF7D1A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6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4A3E-C5B1-EC46-9895-D3BE2D23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6467-42BA-A94E-9EE0-42D2BCA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429B5-E868-CE41-9765-DB02BE29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50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2107B52-43C7-5243-B95F-A26FAE95AF2E}"/>
              </a:ext>
            </a:extLst>
          </p:cNvPr>
          <p:cNvSpPr/>
          <p:nvPr/>
        </p:nvSpPr>
        <p:spPr>
          <a:xfrm>
            <a:off x="457199" y="1700496"/>
            <a:ext cx="2928258" cy="120706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84226-8ABB-4C47-9EE8-E9228C4BAFD7}"/>
              </a:ext>
            </a:extLst>
          </p:cNvPr>
          <p:cNvSpPr txBox="1"/>
          <p:nvPr/>
        </p:nvSpPr>
        <p:spPr>
          <a:xfrm>
            <a:off x="642257" y="1901613"/>
            <a:ext cx="280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(int a, int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(float a, float b);</a:t>
            </a:r>
          </a:p>
          <a:p>
            <a:r>
              <a:rPr lang="en-US" dirty="0"/>
              <a:t>void </a:t>
            </a:r>
            <a:r>
              <a:rPr lang="en-US" dirty="0" err="1"/>
              <a:t>func</a:t>
            </a:r>
            <a:r>
              <a:rPr lang="en-US" dirty="0"/>
              <a:t> (double *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9B969-F384-C949-90C5-F31305989022}"/>
              </a:ext>
            </a:extLst>
          </p:cNvPr>
          <p:cNvSpPr txBox="1"/>
          <p:nvPr/>
        </p:nvSpPr>
        <p:spPr>
          <a:xfrm>
            <a:off x="4292882" y="1278038"/>
            <a:ext cx="2746265" cy="5078313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func</a:t>
            </a:r>
            <a:r>
              <a:rPr lang="en-US" dirty="0"/>
              <a:t> (int a, int b) {</a:t>
            </a:r>
          </a:p>
          <a:p>
            <a:r>
              <a:rPr lang="en-US" dirty="0"/>
              <a:t>  return a + b + 1;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float </a:t>
            </a:r>
            <a:r>
              <a:rPr lang="en-US" dirty="0" err="1"/>
              <a:t>func</a:t>
            </a:r>
            <a:r>
              <a:rPr lang="en-US" dirty="0"/>
              <a:t> (float a, float b) {</a:t>
            </a:r>
          </a:p>
          <a:p>
            <a:r>
              <a:rPr lang="en-US" dirty="0"/>
              <a:t>  return a + b + 1.5;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 () {</a:t>
            </a:r>
          </a:p>
          <a:p>
            <a:r>
              <a:rPr lang="en-US" dirty="0"/>
              <a:t>        int x, d = 1;</a:t>
            </a:r>
          </a:p>
          <a:p>
            <a:r>
              <a:rPr lang="en-US" dirty="0"/>
              <a:t>        float y, z,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r>
              <a:rPr lang="en-US" dirty="0"/>
              <a:t>        a = 1; b = 2; c = 3;</a:t>
            </a:r>
          </a:p>
          <a:p>
            <a:r>
              <a:rPr lang="en-US" dirty="0"/>
              <a:t>        x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/>
              <a:t>        y = </a:t>
            </a:r>
            <a:r>
              <a:rPr lang="en-US" dirty="0" err="1"/>
              <a:t>func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        z = </a:t>
            </a:r>
            <a:r>
              <a:rPr lang="en-US" dirty="0" err="1">
                <a:solidFill>
                  <a:srgbClr val="FF0000"/>
                </a:solidFill>
              </a:rPr>
              <a:t>func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d,b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("x = %d\n", x);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("y = %f\n", y);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 ("z = %f\n", z);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923CA2-8395-454C-AE48-4F0BF3111A6A}"/>
              </a:ext>
            </a:extLst>
          </p:cNvPr>
          <p:cNvSpPr/>
          <p:nvPr/>
        </p:nvSpPr>
        <p:spPr>
          <a:xfrm>
            <a:off x="4201885" y="1161555"/>
            <a:ext cx="2928258" cy="5194795"/>
          </a:xfrm>
          <a:prstGeom prst="roundRect">
            <a:avLst>
              <a:gd name="adj" fmla="val 8860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937F1E-E2D5-8941-956D-5BDF91B96AFE}"/>
              </a:ext>
            </a:extLst>
          </p:cNvPr>
          <p:cNvSpPr/>
          <p:nvPr/>
        </p:nvSpPr>
        <p:spPr>
          <a:xfrm>
            <a:off x="7783286" y="1161555"/>
            <a:ext cx="3904152" cy="5194795"/>
          </a:xfrm>
          <a:prstGeom prst="roundRect">
            <a:avLst>
              <a:gd name="adj" fmla="val 7745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C40CF-E387-0042-A795-E9251FC0B425}"/>
              </a:ext>
            </a:extLst>
          </p:cNvPr>
          <p:cNvSpPr txBox="1"/>
          <p:nvPr/>
        </p:nvSpPr>
        <p:spPr>
          <a:xfrm>
            <a:off x="8041496" y="1563788"/>
            <a:ext cx="34033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return 100};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manager : public employee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employee::salary () * 2;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class owner : public manager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float salary () { </a:t>
            </a:r>
          </a:p>
          <a:p>
            <a:r>
              <a:rPr lang="en-US" dirty="0"/>
              <a:t>     return manager::salary () * 3;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2EB6-5F33-D140-8E2F-EBADC26A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799B-B8FC-F544-BCC7-DE3231A2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848906"/>
          </a:xfrm>
        </p:spPr>
        <p:txBody>
          <a:bodyPr>
            <a:noAutofit/>
          </a:bodyPr>
          <a:lstStyle/>
          <a:p>
            <a:r>
              <a:rPr lang="en-US" sz="1900" dirty="0"/>
              <a:t>Binding: association between two things</a:t>
            </a:r>
          </a:p>
          <a:p>
            <a:r>
              <a:rPr lang="en-US" sz="1900" dirty="0"/>
              <a:t>Example: </a:t>
            </a:r>
          </a:p>
          <a:p>
            <a:pPr lvl="1"/>
            <a:r>
              <a:rPr lang="en-US" sz="1900" dirty="0"/>
              <a:t>name and a storage location</a:t>
            </a:r>
          </a:p>
          <a:p>
            <a:pPr lvl="1"/>
            <a:r>
              <a:rPr lang="en-US" sz="1900" dirty="0"/>
              <a:t>name and implementation of a subroutine</a:t>
            </a:r>
          </a:p>
          <a:p>
            <a:r>
              <a:rPr lang="en-US" sz="1900" dirty="0"/>
              <a:t>Binding time: the time at which a binding is made</a:t>
            </a:r>
          </a:p>
          <a:p>
            <a:r>
              <a:rPr lang="en-US" sz="1900" dirty="0"/>
              <a:t>Several binding times:</a:t>
            </a:r>
          </a:p>
          <a:p>
            <a:pPr lvl="1"/>
            <a:r>
              <a:rPr lang="en-US" sz="1900" dirty="0"/>
              <a:t>Language design time: control-flow constructs, data types</a:t>
            </a:r>
          </a:p>
          <a:p>
            <a:pPr lvl="1"/>
            <a:r>
              <a:rPr lang="en-US" sz="1900" dirty="0"/>
              <a:t>Language implementation time: some aspects left as “implementation specific”, e.g. the number of bits used in floating point precision</a:t>
            </a:r>
          </a:p>
          <a:p>
            <a:pPr lvl="1"/>
            <a:r>
              <a:rPr lang="en-US" sz="1900" dirty="0"/>
              <a:t>Program writing time</a:t>
            </a:r>
          </a:p>
          <a:p>
            <a:pPr lvl="1"/>
            <a:r>
              <a:rPr lang="en-US" sz="1900" u="sng" dirty="0"/>
              <a:t>Compile time:  mapping of PL constructs to machine code and memory layout</a:t>
            </a:r>
          </a:p>
          <a:p>
            <a:pPr lvl="1"/>
            <a:r>
              <a:rPr lang="en-US" sz="1900" u="sng" dirty="0"/>
              <a:t>Link time: functions in separate compilation units</a:t>
            </a:r>
          </a:p>
          <a:p>
            <a:pPr lvl="1"/>
            <a:r>
              <a:rPr lang="en-US" sz="1900" dirty="0"/>
              <a:t>Load time: when the program is loaded by the operating system; logical to physical address translation</a:t>
            </a:r>
          </a:p>
          <a:p>
            <a:pPr lvl="1"/>
            <a:r>
              <a:rPr lang="en-US" sz="1900" u="sng" dirty="0"/>
              <a:t>Run time:  a function activation,  dynamic memory allocation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D8CE3-11C7-4C45-AFB0-B901F2A0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F2D3-146A-7D4A-AC54-0C30DF1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95E6-37F6-EA43-B43E-DF33C645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8FE6-8734-0944-8F09-2630E5C0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9314"/>
            <a:ext cx="10929257" cy="45876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Also: static vs dynamic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Umbrella term for several binding times in previous slide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Compiler-based language implementations tend to be more efficient: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Decide layout / location for variables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Generates more efficient code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Particularly useful in loop-based coded (hotspots in programs)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Some decisions are ”local best”: addresses of variables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Interpreted languages: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Decisions and optimization are time constrained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Vital information might not be available yet at compile time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Most scripting languages delay type-checking to runtime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7D9F-BB60-E548-AA20-92210A81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5078-FC35-8C4C-B6AC-46992A49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events:</a:t>
            </a:r>
          </a:p>
          <a:p>
            <a:r>
              <a:rPr lang="en-US" dirty="0"/>
              <a:t>Creation and destruction of objects</a:t>
            </a:r>
          </a:p>
          <a:p>
            <a:r>
              <a:rPr lang="en-US" dirty="0"/>
              <a:t>Creation and destruction of bindings</a:t>
            </a:r>
          </a:p>
          <a:p>
            <a:r>
              <a:rPr lang="en-US" dirty="0"/>
              <a:t>Deactivation and reactivation of bindings that may be temporarily unusable</a:t>
            </a:r>
          </a:p>
          <a:p>
            <a:r>
              <a:rPr lang="en-US" dirty="0"/>
              <a:t>Reference to variables, subroutines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DEF9-BCFC-194C-BF3A-AA19F3A1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A09A-9C47-1A4C-8421-EEBC51F5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Autofit/>
          </a:bodyPr>
          <a:lstStyle/>
          <a:p>
            <a:r>
              <a:rPr lang="en-US" sz="2000" dirty="0"/>
              <a:t>Binding lifetime: time between creation and destruction of name-to-object binding</a:t>
            </a:r>
          </a:p>
          <a:p>
            <a:r>
              <a:rPr lang="en-US" sz="2000" dirty="0"/>
              <a:t>Object lifetime: time between creation and destruction of an object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(a &lt; 10)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i;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 ( a % 2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82AC1-23DE-294A-BCDC-06CE814D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Programming Languages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A2EE5-366C-5247-861A-C68D598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81C4-48DD-6D4A-89FE-CD0A8AD79F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8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12796</TotalTime>
  <Words>5499</Words>
  <Application>Microsoft Macintosh PowerPoint</Application>
  <PresentationFormat>Widescreen</PresentationFormat>
  <Paragraphs>860</Paragraphs>
  <Slides>50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The Environment: Names, Scopes and Bindings</vt:lpstr>
      <vt:lpstr>Overview</vt:lpstr>
      <vt:lpstr>Compilation Overview</vt:lpstr>
      <vt:lpstr>The Need for Abstractions</vt:lpstr>
      <vt:lpstr>The Need for Abstractions</vt:lpstr>
      <vt:lpstr>Binding Time</vt:lpstr>
      <vt:lpstr>Binding Time</vt:lpstr>
      <vt:lpstr>Object Lifetime</vt:lpstr>
      <vt:lpstr>Lifetime</vt:lpstr>
      <vt:lpstr>Lifetime</vt:lpstr>
      <vt:lpstr>Object Lifetimes</vt:lpstr>
      <vt:lpstr>Static Allocation</vt:lpstr>
      <vt:lpstr>Stack Allocation</vt:lpstr>
      <vt:lpstr>Stack Allocation</vt:lpstr>
      <vt:lpstr>Stack Allocation</vt:lpstr>
      <vt:lpstr>Stack-based Allocation</vt:lpstr>
      <vt:lpstr>Stack-based Allocation</vt:lpstr>
      <vt:lpstr>Stack-based Allocation</vt:lpstr>
      <vt:lpstr>Stack-based Allocation</vt:lpstr>
      <vt:lpstr>Stack-based Allocation</vt:lpstr>
      <vt:lpstr>Stack-based Allocation</vt:lpstr>
      <vt:lpstr>Maintaining the Static Link</vt:lpstr>
      <vt:lpstr>Dynamic Link Example</vt:lpstr>
      <vt:lpstr>Static Link Example: Callee nested in Caller</vt:lpstr>
      <vt:lpstr>Static Link Example: Caller nested in Callee</vt:lpstr>
      <vt:lpstr>Typical Calling Sequence</vt:lpstr>
      <vt:lpstr>Heap-based Allocation</vt:lpstr>
      <vt:lpstr>Heap-based Allocation</vt:lpstr>
      <vt:lpstr>Heap-based Allocation</vt:lpstr>
      <vt:lpstr>Heap-based Allocation</vt:lpstr>
      <vt:lpstr>Garbage Collection (GC)</vt:lpstr>
      <vt:lpstr>Scope Rules</vt:lpstr>
      <vt:lpstr>Scope Rules</vt:lpstr>
      <vt:lpstr>Scope Rules</vt:lpstr>
      <vt:lpstr>Static Scoping</vt:lpstr>
      <vt:lpstr>Static Scoping</vt:lpstr>
      <vt:lpstr>Nested Subroutines</vt:lpstr>
      <vt:lpstr>Dynamic Scoping</vt:lpstr>
      <vt:lpstr>Static vs Dynamic Scope Rules</vt:lpstr>
      <vt:lpstr>Static vs Dynamic Scope Rules</vt:lpstr>
      <vt:lpstr>Access to Variables with Dynamic Scope</vt:lpstr>
      <vt:lpstr>Binding of Referencing Environments</vt:lpstr>
      <vt:lpstr>Binding of Referencing Environments</vt:lpstr>
      <vt:lpstr>Declaration Order</vt:lpstr>
      <vt:lpstr>Declarations and Definitions</vt:lpstr>
      <vt:lpstr>Names within Scope</vt:lpstr>
      <vt:lpstr>Overloading</vt:lpstr>
      <vt:lpstr>Overloading</vt:lpstr>
      <vt:lpstr>Overloading</vt:lpstr>
      <vt:lpstr>Overloading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Environment: Names, Scopes and Bindings</dc:title>
  <dc:creator>Kong Moreno, Martin R.</dc:creator>
  <cp:lastModifiedBy>Kong Moreno, Martin R.</cp:lastModifiedBy>
  <cp:revision>131</cp:revision>
  <dcterms:created xsi:type="dcterms:W3CDTF">2020-01-10T20:55:42Z</dcterms:created>
  <dcterms:modified xsi:type="dcterms:W3CDTF">2020-04-01T19:51:16Z</dcterms:modified>
</cp:coreProperties>
</file>