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303" r:id="rId21"/>
    <p:sldId id="302" r:id="rId22"/>
    <p:sldId id="276" r:id="rId23"/>
    <p:sldId id="275" r:id="rId24"/>
    <p:sldId id="277" r:id="rId25"/>
    <p:sldId id="278" r:id="rId26"/>
    <p:sldId id="279" r:id="rId27"/>
    <p:sldId id="282" r:id="rId28"/>
    <p:sldId id="281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1" r:id="rId37"/>
    <p:sldId id="290" r:id="rId38"/>
    <p:sldId id="298" r:id="rId39"/>
    <p:sldId id="300" r:id="rId40"/>
    <p:sldId id="299" r:id="rId41"/>
    <p:sldId id="301" r:id="rId42"/>
    <p:sldId id="292" r:id="rId43"/>
    <p:sldId id="293" r:id="rId44"/>
    <p:sldId id="294" r:id="rId45"/>
    <p:sldId id="296" r:id="rId46"/>
    <p:sldId id="295" r:id="rId47"/>
    <p:sldId id="29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CD410-1135-1A43-BC4A-A4483F1AE565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2ABD9-533C-8B46-B6F1-6129631BA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5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EBE5-2B0F-DC46-A363-B9F4DD5C0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08C9C-32CB-EB4C-B3B1-46B55F117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8BF5D-B263-8941-BAB6-B4759513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02D9-C219-6247-A331-9290D86C7ECB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3B329-0522-434B-A2AB-5162ED67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CCC1C-C22E-6C41-941E-757C73C7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9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C452-D019-574E-887F-86AF5AFF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A0E4B-0E4A-4347-AB85-C59929976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66519-352F-6749-B4CF-CB130385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4F7A-4BEE-E04E-8FF1-88203C5CDAC9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DECA7-83BC-6B4F-8D80-5E1C18AD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4CF7E-E95A-AB4F-92DC-B392D359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5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F38A4-AA95-5645-B6AE-2A40E3C0C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B87AF-3DC7-6542-87A7-42AFA5835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D4B7A-66A5-7546-BF03-BF56EAE7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2C28-C51F-E044-95E1-C588E28638F6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A9FD3-1FAA-4D47-8026-A21E5DED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B45B7-7A87-484D-8150-5F65CAB5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0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0803-6C20-4147-995B-A88BB8BD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67900-BF0A-234A-93EA-6E5608CE5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51DB8-7546-2340-BBAF-687B3998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B53-E4EA-5C48-8419-E72C126F15B3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076B6-9333-2143-9921-FB3151BE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C14C6-FC42-B248-9840-5F91C6AE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6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F93E-E4C4-AD45-B8D5-600FC8FA9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C9E8A-CFFC-6548-BA8D-2FC358FF2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F922-94C9-1D46-8C7D-318FC67B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0FF9-FCBE-544A-94C6-2BA12B0C9260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E9864-BD84-F44C-8AEB-BB86CAC7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E8335-3766-7040-9E9C-158BCEE0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2B6E1-4F73-E54B-A787-5F74E8C5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09EF5-F1C0-AA4A-88AB-1F7C3F7F8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246EA-6185-9644-A872-5B6995F6F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25BA3-0920-0641-83E8-159A38BD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EDB5-168C-354C-A18A-92D11A030CBA}" type="datetime1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2F148-186B-6E45-B6CE-C11D4DB0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B23BA-4371-F44E-8C2F-BFEA78D0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2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9AC5-79D8-E44A-9255-D84445027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11CA2-AA33-184B-AD8E-E61AFBE3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C9D7F-E69D-904A-AE14-53C6ED6AA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96907-5D74-CE4F-AA19-ED81AFFE9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E1B87-F73A-E54E-840E-036DCF663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75EF0B-C9F8-324D-9A10-DDBAB07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ABC9-E912-234A-8BDA-17B86FF59656}" type="datetime1">
              <a:rPr lang="en-US" smtClean="0"/>
              <a:t>2/26/20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75A0AF-5C07-FF4C-9F1C-80A525B9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B9755-2CB6-1940-9BEA-55B9358E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0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D56-5CE4-6B4C-9F10-4E5EFC76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2B5AC-0C19-CF44-B843-9CC6CA89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2188-E9A1-6642-8E86-20A0EBB080CE}" type="datetime1">
              <a:rPr lang="en-US" smtClean="0"/>
              <a:t>2/26/20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C0773-9268-7A4A-9685-AFC9D738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02F16-00E1-BD49-91BD-54176CF2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2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7379F-2E76-E84C-8566-63348999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3B03-91BB-1C42-BA04-FE8D7A2B3541}" type="datetime1">
              <a:rPr lang="en-US" smtClean="0"/>
              <a:t>2/26/20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271C8-B3B1-8442-98C7-19F320F5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F2496-B777-9B48-BEF8-A53C3B4C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9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AC16-E13F-194F-8564-26FE4CC4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221B6-157F-844E-AD70-3CCE6665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C9E17-DE95-5343-B1BD-60B1EB1E8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4F227-17F2-6E49-8F48-902B8EEC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DDEB-E34B-B74A-9190-EC00D43F25D2}" type="datetime1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7F81A-6C43-584D-8374-1E1982A8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C4AB8-D5D4-3246-B454-B47B8303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0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DF71-DD26-2F4F-A5CE-EF2AA4307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6E25DC-EFB7-FD4E-BAC7-485D9F5E6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4591C-DA8F-AA46-AD7F-34E15C6C7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187B9-EFF3-364E-8518-6C98EE61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5C3B-F6C0-A34A-BF2E-259A0C3300A8}" type="datetime1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4021B-AC22-AF44-9EA7-497935B2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037BF-0FD7-8640-9AA9-23E07BB7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5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F7A6D-8D12-D342-AA02-96FC2E708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B87F3-0B80-8540-85EC-4DC16CA23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A1F25-010C-B243-BE80-BE65A6AFB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4DFB1-B975-BB4C-8839-29A105CEBE0D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5F381-2BD5-FE4C-93B4-951A4BE52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4B87F-7537-3D4A-A2A4-120F23C1E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4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BD17-939C-6E49-A4F6-CB0480A8C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Environment: Names, Scopes and Bindings</a:t>
            </a:r>
          </a:p>
        </p:txBody>
      </p:sp>
    </p:spTree>
    <p:extLst>
      <p:ext uri="{BB962C8B-B14F-4D97-AF65-F5344CB8AC3E}">
        <p14:creationId xmlns:p14="http://schemas.microsoft.com/office/powerpoint/2010/main" val="3619107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92CA-4A73-8446-B6EF-1D0A666C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238E7-37BF-7440-B7F8-5BEDE645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Static: objects with absolute address throughout the program execution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Stack: objects are allocated and deallocated in LIFO order (Last In, First Out)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Example: regular and recursive function calls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Heap: may be allocated and deallocated at arbitrary times during the program execution; require more general and expensive (timewise) storage management </a:t>
            </a:r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5BF46-C857-834C-8AB7-305772F3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41F8-D2D7-914A-B528-BC1AE87A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71854-14CD-564B-B19C-C9B4943D2333}"/>
              </a:ext>
            </a:extLst>
          </p:cNvPr>
          <p:cNvSpPr txBox="1"/>
          <p:nvPr/>
        </p:nvSpPr>
        <p:spPr>
          <a:xfrm>
            <a:off x="838200" y="4876800"/>
            <a:ext cx="10112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Note: You probably have heard of these 3 memory segments in your OS or Computer Architecture class</a:t>
            </a:r>
          </a:p>
        </p:txBody>
      </p:sp>
    </p:spTree>
    <p:extLst>
      <p:ext uri="{BB962C8B-B14F-4D97-AF65-F5344CB8AC3E}">
        <p14:creationId xmlns:p14="http://schemas.microsoft.com/office/powerpoint/2010/main" val="252772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AD29-CC7C-754C-9166-9ABE1F7F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C8554-D315-BE4E-8AA3-E4EA5B67A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Several examples:</a:t>
            </a:r>
          </a:p>
          <a:p>
            <a:r>
              <a:rPr lang="en-US" sz="2400" dirty="0"/>
              <a:t>Global variables</a:t>
            </a:r>
          </a:p>
          <a:p>
            <a:r>
              <a:rPr lang="en-US" sz="2400" dirty="0"/>
              <a:t>Program instructions</a:t>
            </a:r>
          </a:p>
          <a:p>
            <a:r>
              <a:rPr lang="en-US" sz="2400" dirty="0"/>
              <a:t>Variables that retain value, but associated to single subroutine (e.g. C static variables)</a:t>
            </a:r>
          </a:p>
          <a:p>
            <a:r>
              <a:rPr lang="en-US" sz="2400" dirty="0"/>
              <a:t>Numeric and string constant literal, e.g. 10, 10.0 and “10”</a:t>
            </a:r>
          </a:p>
          <a:p>
            <a:r>
              <a:rPr lang="en-US" sz="2400" dirty="0"/>
              <a:t>Compiler tables and data structures used in debugging, garbage collection, exception handling</a:t>
            </a:r>
          </a:p>
          <a:p>
            <a:pPr marL="0" indent="0">
              <a:buNone/>
            </a:pPr>
            <a:r>
              <a:rPr lang="en-US" sz="2400" dirty="0"/>
              <a:t>Statically allocated object usually stored in read-only memory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64BF4-6311-1540-943E-A4FFACDD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05312-65E9-A946-A222-AF2D7905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47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2E6A-7145-9D47-8174-17554EF5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8223A-A9C4-AA40-99C7-8BDF23A52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Local variables (to subroutines) are created when the subroutine is called and destroyed when it ends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Each subroutine call creates a new, separate instance of each local variable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However, not all languages do (or used to do) this by design: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Fortran did not originally support recursion (direct or indirect)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Added in Fortran 90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Implication 1: could not have 2 or more active calls to the same subroutine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Implication 2: essentially no distinction between global and stack variables, but subroutines still called in LIFO order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63D8B-9553-824F-80EC-2A0BB9DF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3F968-E893-084B-A038-E0AAA177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23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3976-80F1-7547-85B4-306EAF78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2FCB-25FB-B444-A2D0-F2074A5AC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Interesting piece of info in book (page 119): </a:t>
            </a:r>
          </a:p>
          <a:p>
            <a:pPr lvl="1"/>
            <a:r>
              <a:rPr lang="en-US" sz="2200" dirty="0"/>
              <a:t>Design decision influenced by cost of manipulating stack in IBM 704 (introduced in 1954)</a:t>
            </a:r>
          </a:p>
          <a:p>
            <a:pPr lvl="1"/>
            <a:r>
              <a:rPr lang="en-US" sz="2200" dirty="0"/>
              <a:t>Programmers had to wait ca. to 30 years for recursive subroutine support</a:t>
            </a:r>
          </a:p>
          <a:p>
            <a:r>
              <a:rPr lang="en-US" sz="2200" dirty="0"/>
              <a:t>Compile time constants defined in subroutines can be statically stored: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int f () {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   const char *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mystr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“error message”; 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   // will never change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   …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8BCCD-3752-8344-92CB-556FF727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5102F-04C8-7D40-A037-DE74C963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52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3976-80F1-7547-85B4-306EAF78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2FCB-25FB-B444-A2D0-F2074A5AC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Compilers can allocate memory for a single instance of the constant, and allow all the calls of a subroutine to use it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In other languages (e.g., C and Ada) the compiler initializes the constant at runtime (could depend on some other variables)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Constants then allocated on stack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C# distinguishes between compile-time and elaboration-time constants with the keywords const </a:t>
            </a:r>
            <a:r>
              <a:rPr lang="en-US" sz="2200"/>
              <a:t>and read-only</a:t>
            </a:r>
            <a:r>
              <a:rPr lang="en-US" sz="2200" dirty="0"/>
              <a:t>, respectively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8BCCD-3752-8344-92CB-556FF727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5102F-04C8-7D40-A037-DE74C963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80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20" y="1791330"/>
            <a:ext cx="504158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Recursion complicated static allocation of variables</a:t>
            </a:r>
          </a:p>
          <a:p>
            <a:r>
              <a:rPr lang="en-US" dirty="0"/>
              <a:t>Number of instances of a variable (e.g., a variable named “count” in a function “sum”) is, in theory, unbounded</a:t>
            </a:r>
          </a:p>
          <a:p>
            <a:r>
              <a:rPr lang="en-US" dirty="0"/>
              <a:t>Natural nesting of functions allows to allocate memory on the stack</a:t>
            </a:r>
          </a:p>
          <a:p>
            <a:r>
              <a:rPr lang="en-US" dirty="0"/>
              <a:t>Each instance (call) of a subroutine assigns memory from the stack for the various variables and constants used in the subroutine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/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186A01-9DBC-0848-9888-AD07A0B685E1}"/>
              </a:ext>
            </a:extLst>
          </p:cNvPr>
          <p:cNvSpPr txBox="1"/>
          <p:nvPr/>
        </p:nvSpPr>
        <p:spPr>
          <a:xfrm>
            <a:off x="10210800" y="4795846"/>
            <a:ext cx="1250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/>
          <p:nvPr/>
        </p:nvCxnSpPr>
        <p:spPr>
          <a:xfrm flipV="1">
            <a:off x="7195456" y="2622785"/>
            <a:ext cx="772886" cy="58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E39737B-3BCD-C24D-B911-566106C4101C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639D73-A28B-FE4C-991B-2CA47E7C97D3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696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20" y="1791330"/>
            <a:ext cx="504158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Memory of subroutine allocated in a </a:t>
            </a:r>
            <a:r>
              <a:rPr lang="en-US" i="1" u="sng" dirty="0"/>
              <a:t>frame</a:t>
            </a:r>
            <a:r>
              <a:rPr lang="en-US" dirty="0"/>
              <a:t> or </a:t>
            </a:r>
            <a:r>
              <a:rPr lang="en-US" i="1" u="sng" dirty="0"/>
              <a:t>activation record</a:t>
            </a:r>
          </a:p>
          <a:p>
            <a:r>
              <a:rPr lang="en-US" dirty="0"/>
              <a:t>Frame also allocated memory for temporary variables (produced by compiler)</a:t>
            </a:r>
          </a:p>
          <a:p>
            <a:r>
              <a:rPr lang="en-US" dirty="0"/>
              <a:t>Bookkeeping information includes: return address, reference to frame of caller (dynamic link), saved values of registers needed by caller and </a:t>
            </a:r>
            <a:r>
              <a:rPr lang="en-US" dirty="0" err="1"/>
              <a:t>callee</a:t>
            </a:r>
            <a:r>
              <a:rPr lang="en-US" dirty="0"/>
              <a:t> (e.g., the program counter)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/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186A01-9DBC-0848-9888-AD07A0B685E1}"/>
              </a:ext>
            </a:extLst>
          </p:cNvPr>
          <p:cNvSpPr txBox="1"/>
          <p:nvPr/>
        </p:nvSpPr>
        <p:spPr>
          <a:xfrm>
            <a:off x="10210800" y="4795846"/>
            <a:ext cx="138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/>
          <p:nvPr/>
        </p:nvCxnSpPr>
        <p:spPr>
          <a:xfrm flipV="1">
            <a:off x="7195456" y="2622785"/>
            <a:ext cx="772886" cy="58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17BED2-5667-2B4F-A14F-FDB64B1CA0E9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F8BB817-BE71-CA49-9932-029C7571B8C7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12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20" y="1791330"/>
            <a:ext cx="544552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Arguments passed to subroutines lie at the top of the frame (it’s much more convenient)</a:t>
            </a:r>
          </a:p>
          <a:p>
            <a:r>
              <a:rPr lang="en-US" dirty="0"/>
              <a:t>Subroutine actual arguments usually </a:t>
            </a:r>
            <a:r>
              <a:rPr lang="en-US" i="1" u="sng" dirty="0"/>
              <a:t>pushed into the stack</a:t>
            </a:r>
          </a:p>
          <a:p>
            <a:r>
              <a:rPr lang="en-US" dirty="0"/>
              <a:t>Memory layout very implementation and language dependent</a:t>
            </a:r>
          </a:p>
          <a:p>
            <a:pPr>
              <a:lnSpc>
                <a:spcPct val="130000"/>
              </a:lnSpc>
            </a:pPr>
            <a:r>
              <a:rPr lang="en-US" dirty="0"/>
              <a:t>Stack maintenance responsibility of the caller, before and after calling sequence</a:t>
            </a:r>
          </a:p>
          <a:p>
            <a:pPr>
              <a:lnSpc>
                <a:spcPct val="130000"/>
              </a:lnSpc>
            </a:pPr>
            <a:r>
              <a:rPr lang="en-US" dirty="0"/>
              <a:t>Two parts: prologue and epilogue (detour to Chapter 9. Section 2)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/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/>
          <p:nvPr/>
        </p:nvCxnSpPr>
        <p:spPr>
          <a:xfrm flipV="1">
            <a:off x="7195456" y="2622785"/>
            <a:ext cx="772886" cy="58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ACAB52-236F-8944-A0B5-E148E4AF769D}"/>
              </a:ext>
            </a:extLst>
          </p:cNvPr>
          <p:cNvSpPr txBox="1"/>
          <p:nvPr/>
        </p:nvSpPr>
        <p:spPr>
          <a:xfrm>
            <a:off x="10210800" y="4795846"/>
            <a:ext cx="138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47E5D1-1123-9346-B74C-10D0E65087BC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0A6C05-BF68-294D-82EC-C9A87C9D1749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108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19" y="1791330"/>
            <a:ext cx="5621443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/>
              <a:t>Location (actual address) of stack frame not determinable at compile-time, but offsets within frame are</a:t>
            </a:r>
          </a:p>
          <a:p>
            <a:pPr>
              <a:lnSpc>
                <a:spcPct val="130000"/>
              </a:lnSpc>
            </a:pPr>
            <a:r>
              <a:rPr lang="en-US" dirty="0"/>
              <a:t>Frame pointer (</a:t>
            </a:r>
            <a:r>
              <a:rPr lang="en-US" dirty="0" err="1"/>
              <a:t>fp</a:t>
            </a:r>
            <a:r>
              <a:rPr lang="en-US" dirty="0"/>
              <a:t>) points to known location within the new activation frame; useful for external access such as copying results</a:t>
            </a:r>
          </a:p>
          <a:p>
            <a:pPr>
              <a:lnSpc>
                <a:spcPct val="130000"/>
              </a:lnSpc>
            </a:pPr>
            <a:r>
              <a:rPr lang="en-US" dirty="0"/>
              <a:t>Other addresses accessed by known offsets </a:t>
            </a:r>
            <a:r>
              <a:rPr lang="en-US" dirty="0" err="1"/>
              <a:t>w.r.t.</a:t>
            </a:r>
            <a:r>
              <a:rPr lang="en-US" dirty="0"/>
              <a:t> </a:t>
            </a:r>
            <a:r>
              <a:rPr lang="en-US" dirty="0" err="1"/>
              <a:t>fp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FP, SP, PC usually correspond to machine registers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>
            <a:cxnSpLocks/>
          </p:cNvCxnSpPr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>
            <a:cxnSpLocks/>
          </p:cNvCxnSpPr>
          <p:nvPr/>
        </p:nvCxnSpPr>
        <p:spPr>
          <a:xfrm flipV="1">
            <a:off x="7195456" y="2366032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E368C94-088F-F648-B746-08F81458AD3F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8DBA18-A7E3-8F43-B546-C073FB13854E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EC23EE8-00BD-2C4E-87D6-C464E3826BF9}"/>
              </a:ext>
            </a:extLst>
          </p:cNvPr>
          <p:cNvSpPr txBox="1"/>
          <p:nvPr/>
        </p:nvSpPr>
        <p:spPr>
          <a:xfrm>
            <a:off x="10210800" y="4795846"/>
            <a:ext cx="138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</p:spTree>
    <p:extLst>
      <p:ext uri="{BB962C8B-B14F-4D97-AF65-F5344CB8AC3E}">
        <p14:creationId xmlns:p14="http://schemas.microsoft.com/office/powerpoint/2010/main" val="3739792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19" y="1791330"/>
            <a:ext cx="5621443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/>
              <a:t>Offset of variables (</a:t>
            </a:r>
            <a:r>
              <a:rPr lang="en-US" dirty="0" err="1"/>
              <a:t>w.r.t</a:t>
            </a:r>
            <a:r>
              <a:rPr lang="en-US" dirty="0"/>
              <a:t> </a:t>
            </a:r>
            <a:r>
              <a:rPr lang="en-US" dirty="0" err="1"/>
              <a:t>fp</a:t>
            </a:r>
            <a:r>
              <a:rPr lang="en-US" dirty="0"/>
              <a:t>) can be used in </a:t>
            </a:r>
            <a:r>
              <a:rPr lang="en-US" i="1" dirty="0"/>
              <a:t>load</a:t>
            </a:r>
            <a:r>
              <a:rPr lang="en-US" dirty="0"/>
              <a:t> and </a:t>
            </a:r>
            <a:r>
              <a:rPr lang="en-US" i="1" dirty="0"/>
              <a:t>store</a:t>
            </a:r>
            <a:r>
              <a:rPr lang="en-US" dirty="0"/>
              <a:t> instruction variants</a:t>
            </a:r>
          </a:p>
          <a:p>
            <a:pPr>
              <a:lnSpc>
                <a:spcPct val="130000"/>
              </a:lnSpc>
            </a:pPr>
            <a:r>
              <a:rPr lang="en-US" dirty="0"/>
              <a:t>Offsets computed statically by compiler with datatype information (e.g. a char is 1 byte, int usually 4 bytes, double usually 8 bytes, struct sum of fields)</a:t>
            </a:r>
          </a:p>
          <a:p>
            <a:pPr>
              <a:lnSpc>
                <a:spcPct val="130000"/>
              </a:lnSpc>
            </a:pPr>
            <a:r>
              <a:rPr lang="en-US" dirty="0"/>
              <a:t>Stack grows downward, towards lower addresses in most language implementations</a:t>
            </a:r>
          </a:p>
          <a:p>
            <a:pPr>
              <a:lnSpc>
                <a:spcPct val="130000"/>
              </a:lnSpc>
            </a:pPr>
            <a:r>
              <a:rPr lang="en-US" dirty="0"/>
              <a:t>Machine instruction sets usually will provide </a:t>
            </a:r>
            <a:r>
              <a:rPr lang="en-US" i="1" u="sng" dirty="0"/>
              <a:t>push</a:t>
            </a:r>
            <a:r>
              <a:rPr lang="en-US" dirty="0"/>
              <a:t> and </a:t>
            </a:r>
            <a:r>
              <a:rPr lang="en-US" i="1" u="sng" dirty="0"/>
              <a:t>pop </a:t>
            </a:r>
            <a:r>
              <a:rPr lang="en-US" dirty="0"/>
              <a:t>instructions for frame manipulation</a:t>
            </a:r>
          </a:p>
          <a:p>
            <a:pPr>
              <a:lnSpc>
                <a:spcPct val="130000"/>
              </a:lnSpc>
            </a:pPr>
            <a:r>
              <a:rPr lang="en-US" dirty="0"/>
              <a:t>Offsets will normally be negative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>
            <a:cxnSpLocks/>
          </p:cNvCxnSpPr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>
            <a:cxnSpLocks/>
          </p:cNvCxnSpPr>
          <p:nvPr/>
        </p:nvCxnSpPr>
        <p:spPr>
          <a:xfrm flipV="1">
            <a:off x="7195456" y="2366032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E368C94-088F-F648-B746-08F81458AD3F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8DBA18-A7E3-8F43-B546-C073FB13854E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EC23EE8-00BD-2C4E-87D6-C464E3826BF9}"/>
              </a:ext>
            </a:extLst>
          </p:cNvPr>
          <p:cNvSpPr txBox="1"/>
          <p:nvPr/>
        </p:nvSpPr>
        <p:spPr>
          <a:xfrm>
            <a:off x="10210800" y="4795846"/>
            <a:ext cx="138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</p:spTree>
    <p:extLst>
      <p:ext uri="{BB962C8B-B14F-4D97-AF65-F5344CB8AC3E}">
        <p14:creationId xmlns:p14="http://schemas.microsoft.com/office/powerpoint/2010/main" val="172284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F235-CBA3-734A-9A94-33443D18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CB3A-EA9C-D04D-B9C6-89835663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time</a:t>
            </a:r>
          </a:p>
          <a:p>
            <a:r>
              <a:rPr lang="en-US" dirty="0"/>
              <a:t>Object lifetime and Storage Management</a:t>
            </a:r>
          </a:p>
          <a:p>
            <a:r>
              <a:rPr lang="en-US" dirty="0"/>
              <a:t>Scope rules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4F6F4-1ABF-7D46-9D23-7A10FECC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E9D52-F740-8A4F-9564-EF7D1AAC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2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0E6F-B85A-1346-9657-09503864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the Static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F46C5-1B01-9F44-AE1E-D1DE2DF7B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Need some additional work in languages with nested subroutines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Most work falls in the caller side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Work depends in the nesting of the </a:t>
            </a:r>
            <a:r>
              <a:rPr lang="en-US" sz="2400" dirty="0" err="1"/>
              <a:t>callee</a:t>
            </a:r>
            <a:r>
              <a:rPr lang="en-US" sz="2400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Callee</a:t>
            </a:r>
            <a:r>
              <a:rPr lang="en-US" dirty="0"/>
              <a:t> nested inside caller: caller passes itself as the static link of the </a:t>
            </a:r>
            <a:r>
              <a:rPr lang="en-US" dirty="0" err="1"/>
              <a:t>callee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Callee</a:t>
            </a:r>
            <a:r>
              <a:rPr lang="en-US" dirty="0"/>
              <a:t> is k &gt;= 0 scopes outward of caller: </a:t>
            </a:r>
          </a:p>
          <a:p>
            <a:pPr lvl="2">
              <a:lnSpc>
                <a:spcPct val="120000"/>
              </a:lnSpc>
            </a:pPr>
            <a:r>
              <a:rPr lang="en-US" sz="2400" dirty="0"/>
              <a:t>Scopes surrounding </a:t>
            </a:r>
            <a:r>
              <a:rPr lang="en-US" sz="2400" dirty="0" err="1"/>
              <a:t>callee</a:t>
            </a:r>
            <a:r>
              <a:rPr lang="en-US" sz="2400" dirty="0"/>
              <a:t> also surround caller</a:t>
            </a:r>
          </a:p>
          <a:p>
            <a:pPr lvl="2">
              <a:lnSpc>
                <a:spcPct val="120000"/>
              </a:lnSpc>
            </a:pPr>
            <a:r>
              <a:rPr lang="en-US" sz="2400" dirty="0"/>
              <a:t>Caller dereferences its own static link k times and passes the result as the static link of the </a:t>
            </a:r>
            <a:r>
              <a:rPr lang="en-US" sz="2400" dirty="0" err="1"/>
              <a:t>callee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70FCE-003F-4548-86A2-2816646A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EF939-9CAD-7A43-B474-F0325E76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39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B4BE-59D4-2149-8239-3F8C3779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Calling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00AE-E770-E64A-89FD-C7C274704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690688"/>
            <a:ext cx="7010401" cy="194116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Save registers</a:t>
            </a:r>
          </a:p>
          <a:p>
            <a:r>
              <a:rPr lang="en-US" dirty="0"/>
              <a:t>Compute values of arguments, move them into stack / registers</a:t>
            </a:r>
          </a:p>
          <a:p>
            <a:r>
              <a:rPr lang="en-US" dirty="0"/>
              <a:t>(if language with nested subroutines) Compute static link and pass it as a hidden argument</a:t>
            </a:r>
          </a:p>
          <a:p>
            <a:r>
              <a:rPr lang="en-US" dirty="0"/>
              <a:t>Use special instruction to jump to address start of subroutine (includes saving the return address in the stack or in a register)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37697-0E4A-8D41-B60F-4D220F7D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38C1D-A56E-764A-837E-8356D99C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CD8B5A-AC9A-9A41-AD77-07254873ADE0}"/>
              </a:ext>
            </a:extLst>
          </p:cNvPr>
          <p:cNvSpPr txBox="1">
            <a:spLocks/>
          </p:cNvSpPr>
          <p:nvPr/>
        </p:nvSpPr>
        <p:spPr>
          <a:xfrm>
            <a:off x="1282202" y="3990293"/>
            <a:ext cx="5040086" cy="1704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Allocates a frame by deducting some constant offset from the </a:t>
            </a:r>
            <a:r>
              <a:rPr lang="en-US" sz="2000" dirty="0" err="1"/>
              <a:t>sp</a:t>
            </a:r>
            <a:endParaRPr lang="en-US" sz="2000" dirty="0"/>
          </a:p>
          <a:p>
            <a:r>
              <a:rPr lang="en-US" sz="2000" dirty="0"/>
              <a:t>Saves old frame pointer into the stack, update to the newly allocated frame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5DC46F-ABD0-6B45-9B40-308D6407F371}"/>
              </a:ext>
            </a:extLst>
          </p:cNvPr>
          <p:cNvSpPr txBox="1">
            <a:spLocks/>
          </p:cNvSpPr>
          <p:nvPr/>
        </p:nvSpPr>
        <p:spPr>
          <a:xfrm>
            <a:off x="5954486" y="3989171"/>
            <a:ext cx="6071915" cy="1704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Move return value (if any) to a register, or specific address given by the caller (possibly in the stack)</a:t>
            </a:r>
          </a:p>
          <a:p>
            <a:r>
              <a:rPr lang="en-US" sz="2000" dirty="0"/>
              <a:t>Restores register values from the caller (</a:t>
            </a:r>
            <a:r>
              <a:rPr lang="en-US" sz="2000" dirty="0" err="1"/>
              <a:t>inc.</a:t>
            </a:r>
            <a:r>
              <a:rPr lang="en-US" sz="2000" dirty="0"/>
              <a:t> </a:t>
            </a:r>
            <a:r>
              <a:rPr lang="en-US" sz="2000" dirty="0" err="1"/>
              <a:t>fp</a:t>
            </a:r>
            <a:r>
              <a:rPr lang="en-US" sz="2000" dirty="0"/>
              <a:t> and </a:t>
            </a:r>
            <a:r>
              <a:rPr lang="en-US" sz="2000" dirty="0" err="1"/>
              <a:t>sp</a:t>
            </a:r>
            <a:r>
              <a:rPr lang="en-US" sz="2000" dirty="0"/>
              <a:t>)</a:t>
            </a:r>
          </a:p>
          <a:p>
            <a:r>
              <a:rPr lang="en-US" sz="2000" dirty="0"/>
              <a:t>Jumps to return address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E1AC998-0E6E-904C-ACE4-94B63B026F47}"/>
              </a:ext>
            </a:extLst>
          </p:cNvPr>
          <p:cNvSpPr/>
          <p:nvPr/>
        </p:nvSpPr>
        <p:spPr>
          <a:xfrm>
            <a:off x="258944" y="3624204"/>
            <a:ext cx="11767457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A501E48-8B12-5047-BD5D-0C54E8489109}"/>
              </a:ext>
            </a:extLst>
          </p:cNvPr>
          <p:cNvSpPr/>
          <p:nvPr/>
        </p:nvSpPr>
        <p:spPr>
          <a:xfrm rot="16200000">
            <a:off x="-381503" y="2115636"/>
            <a:ext cx="1988783" cy="63794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D3FF2-390A-BB42-8947-3DB821CDC80C}"/>
              </a:ext>
            </a:extLst>
          </p:cNvPr>
          <p:cNvSpPr txBox="1"/>
          <p:nvPr/>
        </p:nvSpPr>
        <p:spPr>
          <a:xfrm rot="16200000">
            <a:off x="-73358" y="2332690"/>
            <a:ext cx="13724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Caller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2B24835-686C-D540-87D9-63AA9BABE9BD}"/>
              </a:ext>
            </a:extLst>
          </p:cNvPr>
          <p:cNvSpPr/>
          <p:nvPr/>
        </p:nvSpPr>
        <p:spPr>
          <a:xfrm rot="16200000">
            <a:off x="-382859" y="4707175"/>
            <a:ext cx="2073956" cy="63794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A4C6F2-DD1A-A14B-9562-1FE3731EB6D5}"/>
              </a:ext>
            </a:extLst>
          </p:cNvPr>
          <p:cNvSpPr txBox="1"/>
          <p:nvPr/>
        </p:nvSpPr>
        <p:spPr>
          <a:xfrm rot="16200000">
            <a:off x="-69797" y="4770617"/>
            <a:ext cx="1447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Callee</a:t>
            </a:r>
            <a:endParaRPr lang="en-US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90541-567E-A243-9ABA-A1BBCEA803EA}"/>
              </a:ext>
            </a:extLst>
          </p:cNvPr>
          <p:cNvSpPr txBox="1"/>
          <p:nvPr/>
        </p:nvSpPr>
        <p:spPr>
          <a:xfrm>
            <a:off x="3249190" y="5553652"/>
            <a:ext cx="13943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Prologue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9E37580-E7C7-A14F-B7A2-C19D279F7884}"/>
              </a:ext>
            </a:extLst>
          </p:cNvPr>
          <p:cNvSpPr/>
          <p:nvPr/>
        </p:nvSpPr>
        <p:spPr>
          <a:xfrm>
            <a:off x="8055270" y="5636477"/>
            <a:ext cx="2492829" cy="44752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8255C4-65EA-614D-8DC6-4CD715038719}"/>
              </a:ext>
            </a:extLst>
          </p:cNvPr>
          <p:cNvSpPr txBox="1"/>
          <p:nvPr/>
        </p:nvSpPr>
        <p:spPr>
          <a:xfrm>
            <a:off x="8632150" y="5591558"/>
            <a:ext cx="13500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Epilogue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C2C03E9-B54B-204A-B2C3-7D3617DE000B}"/>
              </a:ext>
            </a:extLst>
          </p:cNvPr>
          <p:cNvSpPr txBox="1">
            <a:spLocks/>
          </p:cNvSpPr>
          <p:nvPr/>
        </p:nvSpPr>
        <p:spPr>
          <a:xfrm>
            <a:off x="8382000" y="1960301"/>
            <a:ext cx="3200400" cy="164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Moves returned values to wherever needed</a:t>
            </a:r>
          </a:p>
          <a:p>
            <a:r>
              <a:rPr lang="en-US" sz="2000" dirty="0"/>
              <a:t>Restores pending registers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5CBBE49-D467-4A45-930E-7B7AF86B0886}"/>
              </a:ext>
            </a:extLst>
          </p:cNvPr>
          <p:cNvSpPr/>
          <p:nvPr/>
        </p:nvSpPr>
        <p:spPr>
          <a:xfrm>
            <a:off x="2699954" y="5591558"/>
            <a:ext cx="2492829" cy="44752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95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70244-C51F-304D-BA47-46E449B4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Parameters in Programming Languages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hape 249">
            <a:extLst>
              <a:ext uri="{FF2B5EF4-FFF2-40B4-BE49-F238E27FC236}">
                <a16:creationId xmlns:a16="http://schemas.microsoft.com/office/drawing/2014/main" id="{F47DA5AF-49E1-1640-B6BF-85C99E80DAF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1221150"/>
            <a:ext cx="6553545" cy="442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8A058-2BFC-124F-B835-45666CEF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356350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9F893-3270-EA4C-9D5D-7AEA1372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C4C81C4-48DD-6D4A-89FE-CD0A8AD79FD8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428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Heap: program segment</a:t>
            </a:r>
          </a:p>
          <a:p>
            <a:r>
              <a:rPr lang="en-US" dirty="0"/>
              <a:t>Program can use memory from it during its execution</a:t>
            </a:r>
          </a:p>
          <a:p>
            <a:r>
              <a:rPr lang="en-US" dirty="0"/>
              <a:t>Require two abstractions: allocation (e.g. new) and deallocation (e.g. free)</a:t>
            </a:r>
          </a:p>
          <a:p>
            <a:r>
              <a:rPr lang="en-US" dirty="0"/>
              <a:t>BTW: Dynamic allocation is a performance killer</a:t>
            </a:r>
          </a:p>
          <a:p>
            <a:r>
              <a:rPr lang="en-US" dirty="0"/>
              <a:t>Heap management was an active research area: speed and space concerns</a:t>
            </a:r>
          </a:p>
          <a:p>
            <a:r>
              <a:rPr lang="en-US" dirty="0"/>
              <a:t>Space: internal (unused within a block) and external fragmentation (used and unused blocks/space scattered and interleaved)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96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Very often, memory blocks kept in a single linked list: the free list</a:t>
            </a:r>
          </a:p>
          <a:p>
            <a:r>
              <a:rPr lang="en-US" dirty="0"/>
              <a:t>At program start, free list contains a single node</a:t>
            </a:r>
          </a:p>
          <a:p>
            <a:r>
              <a:rPr lang="en-US" dirty="0"/>
              <a:t>Each new memory request assigns slots from the free list </a:t>
            </a:r>
            <a:r>
              <a:rPr lang="en-US" dirty="0">
                <a:sym typeface="Wingdings" pitchFamily="2" charset="2"/>
              </a:rPr>
              <a:t> free list grows</a:t>
            </a:r>
          </a:p>
          <a:p>
            <a:r>
              <a:rPr lang="en-US" dirty="0">
                <a:sym typeface="Wingdings" pitchFamily="2" charset="2"/>
              </a:rPr>
              <a:t>Several algorithms:</a:t>
            </a:r>
          </a:p>
          <a:p>
            <a:pPr lvl="1"/>
            <a:r>
              <a:rPr lang="en-US" dirty="0">
                <a:sym typeface="Wingdings" pitchFamily="2" charset="2"/>
              </a:rPr>
              <a:t>First first: select the first slot in the free list with sufficient capacity</a:t>
            </a:r>
          </a:p>
          <a:p>
            <a:pPr lvl="1"/>
            <a:r>
              <a:rPr lang="en-US" dirty="0">
                <a:sym typeface="Wingdings" pitchFamily="2" charset="2"/>
              </a:rPr>
              <a:t>Best fit: traverse the whole free list to find the best match  higher allocation cost</a:t>
            </a:r>
          </a:p>
          <a:p>
            <a:r>
              <a:rPr lang="en-US" dirty="0">
                <a:sym typeface="Wingdings" pitchFamily="2" charset="2"/>
              </a:rPr>
              <a:t>If chosen block is too large, it’s partitioned; unneeded part returned to the free list</a:t>
            </a:r>
          </a:p>
          <a:p>
            <a:r>
              <a:rPr lang="en-US" dirty="0">
                <a:sym typeface="Wingdings" pitchFamily="2" charset="2"/>
              </a:rPr>
              <a:t>Options for coalescing when the memory is returned to the </a:t>
            </a:r>
            <a:r>
              <a:rPr lang="en-US" i="1" dirty="0">
                <a:sym typeface="Wingdings" pitchFamily="2" charset="2"/>
              </a:rPr>
              <a:t>pool</a:t>
            </a:r>
            <a:r>
              <a:rPr lang="en-US" dirty="0">
                <a:sym typeface="Wingdings" pitchFamily="2" charset="2"/>
              </a:rPr>
              <a:t> (the heap)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71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596"/>
            <a:ext cx="10515600" cy="4351338"/>
          </a:xfrm>
        </p:spPr>
        <p:txBody>
          <a:bodyPr>
            <a:noAutofit/>
          </a:bodyPr>
          <a:lstStyle/>
          <a:p>
            <a:r>
              <a:rPr lang="en-US" sz="2100" dirty="0"/>
              <a:t>Single free list incurs in linear cost in the number of free blocks</a:t>
            </a:r>
          </a:p>
          <a:p>
            <a:r>
              <a:rPr lang="en-US" sz="2100" dirty="0"/>
              <a:t>Alternative: have free lists of various sizes</a:t>
            </a:r>
          </a:p>
          <a:p>
            <a:r>
              <a:rPr lang="en-US" sz="2100" dirty="0"/>
              <a:t>Requests rounded up to next standard size</a:t>
            </a:r>
          </a:p>
          <a:p>
            <a:r>
              <a:rPr lang="en-US" sz="2100" dirty="0"/>
              <a:t>Sizes can be set statically or dynamically</a:t>
            </a:r>
          </a:p>
          <a:p>
            <a:r>
              <a:rPr lang="en-US" sz="2100" dirty="0"/>
              <a:t>Issues with external fragmentation:</a:t>
            </a:r>
          </a:p>
          <a:p>
            <a:pPr lvl="1"/>
            <a:r>
              <a:rPr lang="en-US" sz="2100" dirty="0"/>
              <a:t>Degrade performance over time</a:t>
            </a:r>
          </a:p>
          <a:p>
            <a:pPr lvl="1"/>
            <a:r>
              <a:rPr lang="en-US" sz="2100" dirty="0"/>
              <a:t>Make harder to satisfy new memory requests</a:t>
            </a:r>
          </a:p>
          <a:p>
            <a:r>
              <a:rPr lang="en-US" sz="2100" dirty="0"/>
              <a:t>Two common mechanisms:</a:t>
            </a:r>
          </a:p>
          <a:p>
            <a:pPr lvl="1"/>
            <a:r>
              <a:rPr lang="en-US" sz="2100" dirty="0"/>
              <a:t>Buddy system: powers of 2</a:t>
            </a:r>
          </a:p>
          <a:p>
            <a:pPr lvl="1"/>
            <a:r>
              <a:rPr lang="en-US" sz="2100" dirty="0"/>
              <a:t>Fibonacci heaps: slightly lower internal fragmentation (sequence grows slower than powers of 2)</a:t>
            </a:r>
          </a:p>
          <a:p>
            <a:r>
              <a:rPr lang="en-US" sz="2100" dirty="0"/>
              <a:t>Compaction eliminates external fragmentation: find and move already allocated blocks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82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Allocation and deallocation of objects is explicit in some languages (malloc, new and free operations in C and C++)</a:t>
            </a:r>
          </a:p>
          <a:p>
            <a:r>
              <a:rPr lang="en-US" dirty="0"/>
              <a:t>In other languages, objects (broadly speaking) are automatically deallocated by the runtime (aka the environment)</a:t>
            </a:r>
          </a:p>
          <a:p>
            <a:r>
              <a:rPr lang="en-US" dirty="0"/>
              <a:t>Garbage collector: part of the runtime in charge of finding and freeing objects that are not used anymore</a:t>
            </a:r>
          </a:p>
          <a:p>
            <a:r>
              <a:rPr lang="en-US" dirty="0"/>
              <a:t>Examples of languages with GC: Java, C#</a:t>
            </a:r>
          </a:p>
          <a:p>
            <a:r>
              <a:rPr lang="en-US" dirty="0"/>
              <a:t>Arguments in favor of explicit object management: speed and simplicity (shift burden to programmer)</a:t>
            </a:r>
          </a:p>
          <a:p>
            <a:r>
              <a:rPr lang="en-US" dirty="0"/>
              <a:t>Arguments in favor of (automatic) GC: avoid programming errors (dangling references, memory leaks)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20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Scope: textual region of program in which binding is active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In most modern languages, scope is statically (compile-time ) determined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In C, a new scope is introduced when: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A subroutine starts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Entering a new block ({…})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Runtime creates new bindings for local objects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Deactivate previous global and/or non-local binding (</a:t>
            </a:r>
            <a:r>
              <a:rPr lang="en-US" sz="2200" dirty="0" err="1"/>
              <a:t>w.r.t.</a:t>
            </a:r>
            <a:r>
              <a:rPr lang="en-US" sz="2200" dirty="0"/>
              <a:t> to current scope)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On subroutine exit, destroy local bindings, reactivate global/non-local bindings previously active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37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Binding can actually be determined statically (but executed at runtime), i.e., we can look at the code of a program and know which binding will be active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Other languages (APL, </a:t>
            </a:r>
            <a:r>
              <a:rPr lang="en-US" sz="2200" dirty="0" err="1"/>
              <a:t>Snobol</a:t>
            </a:r>
            <a:r>
              <a:rPr lang="en-US" sz="2200" dirty="0"/>
              <a:t>, </a:t>
            </a:r>
            <a:r>
              <a:rPr lang="en-US" sz="2200" dirty="0" err="1"/>
              <a:t>Tcl</a:t>
            </a:r>
            <a:r>
              <a:rPr lang="en-US" sz="2200" dirty="0"/>
              <a:t> and Lisp) were dynamically scoped: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Bindings depend on the flow of execution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Informally, “scope” also refers to specific program region in which something does not change or where something is in effect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Examples of scope: a block, a module, a class/object, a structured control-flow construct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Some languages call the binding process </a:t>
            </a:r>
            <a:r>
              <a:rPr lang="en-US" sz="2200" i="1" u="sng" dirty="0"/>
              <a:t>elaboration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May include allocation of objects in stack and assignment of initial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27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D291-552D-D748-950F-46EE0668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37D0-E648-6644-9F3A-012162A2F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7" y="1690688"/>
            <a:ext cx="8120743" cy="4568598"/>
          </a:xfrm>
        </p:spPr>
        <p:txBody>
          <a:bodyPr>
            <a:normAutofit/>
          </a:bodyPr>
          <a:lstStyle/>
          <a:p>
            <a:r>
              <a:rPr lang="en-US" sz="2400" dirty="0"/>
              <a:t>Referencing environment: </a:t>
            </a:r>
          </a:p>
          <a:p>
            <a:pPr lvl="1"/>
            <a:r>
              <a:rPr lang="en-US" dirty="0"/>
              <a:t>set of active bindings at some point of the program’s execution</a:t>
            </a:r>
          </a:p>
          <a:p>
            <a:pPr lvl="1"/>
            <a:r>
              <a:rPr lang="en-US" dirty="0"/>
              <a:t>Sequence of scopes that can be examined (in order)</a:t>
            </a:r>
          </a:p>
          <a:p>
            <a:r>
              <a:rPr lang="en-US" sz="2400" dirty="0"/>
              <a:t>Binding rules:</a:t>
            </a:r>
          </a:p>
          <a:p>
            <a:pPr lvl="1"/>
            <a:r>
              <a:rPr lang="en-US" dirty="0"/>
              <a:t>When a reference to a subroutine is chosen</a:t>
            </a:r>
          </a:p>
          <a:p>
            <a:pPr lvl="1"/>
            <a:r>
              <a:rPr lang="en-US" dirty="0"/>
              <a:t>Happens when a reference to a subroutine is stored in a variable, passed as a parameter or returned as a function value (e.g. a lambda function)</a:t>
            </a:r>
          </a:p>
          <a:p>
            <a:pPr lvl="1"/>
            <a:r>
              <a:rPr lang="en-US" dirty="0"/>
              <a:t>Deep binding: happens when a subroutine is created</a:t>
            </a:r>
          </a:p>
          <a:p>
            <a:pPr lvl="1"/>
            <a:r>
              <a:rPr lang="en-US" dirty="0"/>
              <a:t>Shallow binding: occurs when reference to subroutine is used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9BC5A-4B80-7D47-BE95-6E303CEC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D117F-985E-8D45-B851-585FF039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FF27B4-F640-0D40-84AD-1C24D31415B9}"/>
              </a:ext>
            </a:extLst>
          </p:cNvPr>
          <p:cNvSpPr txBox="1"/>
          <p:nvPr/>
        </p:nvSpPr>
        <p:spPr>
          <a:xfrm>
            <a:off x="8752114" y="1443840"/>
            <a:ext cx="30915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function f1() {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var x = 10;    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function f2(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fx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var x;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x = 6;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fx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function f3() {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print x;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f2(f3);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282E61A-488F-8B4A-B938-286C9992EEE2}"/>
              </a:ext>
            </a:extLst>
          </p:cNvPr>
          <p:cNvSpPr/>
          <p:nvPr/>
        </p:nvSpPr>
        <p:spPr>
          <a:xfrm>
            <a:off x="8447314" y="1273628"/>
            <a:ext cx="3396343" cy="4310743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D0053-90F9-7247-8E75-B3E642F7108B}"/>
              </a:ext>
            </a:extLst>
          </p:cNvPr>
          <p:cNvSpPr txBox="1"/>
          <p:nvPr/>
        </p:nvSpPr>
        <p:spPr>
          <a:xfrm>
            <a:off x="9318171" y="5736771"/>
            <a:ext cx="217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Pseudocode Example</a:t>
            </a:r>
          </a:p>
        </p:txBody>
      </p:sp>
    </p:spTree>
    <p:extLst>
      <p:ext uri="{BB962C8B-B14F-4D97-AF65-F5344CB8AC3E}">
        <p14:creationId xmlns:p14="http://schemas.microsoft.com/office/powerpoint/2010/main" val="296225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F235-CBA3-734A-9A94-33443D18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CB3A-EA9C-D04D-B9C6-89835663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Abstraction: </a:t>
            </a:r>
          </a:p>
          <a:p>
            <a:pPr lvl="1"/>
            <a:r>
              <a:rPr lang="en-US" dirty="0"/>
              <a:t>brings something to a higher-level</a:t>
            </a:r>
          </a:p>
          <a:p>
            <a:pPr lvl="1"/>
            <a:r>
              <a:rPr lang="en-US" dirty="0"/>
              <a:t>Hides irrelevant details </a:t>
            </a:r>
          </a:p>
          <a:p>
            <a:pPr lvl="1"/>
            <a:r>
              <a:rPr lang="en-US" dirty="0"/>
              <a:t>Focuses on main property</a:t>
            </a:r>
          </a:p>
          <a:p>
            <a:r>
              <a:rPr lang="en-US" sz="2400" dirty="0"/>
              <a:t>Names / symbolic identifiers:  addresses and computations </a:t>
            </a:r>
          </a:p>
          <a:p>
            <a:r>
              <a:rPr lang="en-US" sz="2400" dirty="0"/>
              <a:t>Subroutines: </a:t>
            </a:r>
          </a:p>
          <a:p>
            <a:pPr lvl="1"/>
            <a:r>
              <a:rPr lang="en-US" dirty="0"/>
              <a:t>control abstractions</a:t>
            </a:r>
          </a:p>
          <a:p>
            <a:pPr lvl="1"/>
            <a:r>
              <a:rPr lang="en-US" dirty="0"/>
              <a:t>Jump from one point in the program to another one</a:t>
            </a:r>
          </a:p>
          <a:p>
            <a:pPr lvl="1"/>
            <a:r>
              <a:rPr lang="en-US" dirty="0"/>
              <a:t>Records / remembers previous state</a:t>
            </a:r>
          </a:p>
          <a:p>
            <a:pPr lvl="1"/>
            <a:r>
              <a:rPr lang="en-US" dirty="0"/>
              <a:t>Defines how to pass arguments</a:t>
            </a:r>
          </a:p>
          <a:p>
            <a:pPr lvl="1"/>
            <a:r>
              <a:rPr lang="en-US" dirty="0"/>
              <a:t>Defines how to return results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4F6F4-1ABF-7D46-9D23-7A10FECC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E9D52-F740-8A4F-9564-EF7D1AAC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7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4071-405F-C549-9C0E-A6A00E20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2411C-66D6-7C4E-9DDF-8874DA372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53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>
                <a:sym typeface="Times New Roman" panose="02020603050405020304" pitchFamily="18" charset="0"/>
              </a:rPr>
              <a:t>With STATIC (LEXICAL) SCOPE RULES, a scope is defined in terms of the physical (lexical) structure of the program</a:t>
            </a:r>
          </a:p>
          <a:p>
            <a:pPr marL="4953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>
                <a:sym typeface="Times New Roman" panose="02020603050405020304" pitchFamily="18" charset="0"/>
              </a:rPr>
              <a:t>Basic scheme: Current binding for names found in closest surrounding block (e.g. braces, indentation in python)</a:t>
            </a:r>
          </a:p>
          <a:p>
            <a:pPr marL="844550" lvl="1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sym typeface="Times New Roman" panose="02020603050405020304" pitchFamily="18" charset="0"/>
              </a:rPr>
              <a:t>The determination of scopes can be made by the compiler</a:t>
            </a:r>
          </a:p>
          <a:p>
            <a:pPr marL="844550" lvl="1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sym typeface="Times New Roman" panose="02020603050405020304" pitchFamily="18" charset="0"/>
              </a:rPr>
              <a:t>All bindings for identifiers can be resolved by examining the program</a:t>
            </a:r>
          </a:p>
          <a:p>
            <a:pPr marL="844550" lvl="1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sym typeface="Times New Roman" panose="02020603050405020304" pitchFamily="18" charset="0"/>
              </a:rPr>
              <a:t>Typically, we choose the most recent, active binding made at compile time</a:t>
            </a:r>
          </a:p>
          <a:p>
            <a:pPr marL="844550" lvl="1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sym typeface="Times New Roman" panose="02020603050405020304" pitchFamily="18" charset="0"/>
              </a:rPr>
              <a:t>Most compiled languages, C and Pascal included, employ static scope rules</a:t>
            </a:r>
          </a:p>
          <a:p>
            <a:pPr marL="4953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>
                <a:sym typeface="Times New Roman" panose="02020603050405020304" pitchFamily="18" charset="0"/>
              </a:rPr>
              <a:t>Several variants of basic scheme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4D52F-DDF4-BD4C-8DA3-4405E06E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0CAC0-D098-A248-94B5-D4783499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34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681F-B96C-9F4E-8261-0D5E3630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B4B8F-9FCA-214C-9EF3-754890E34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7025"/>
            <a:ext cx="10515600" cy="4351338"/>
          </a:xfrm>
        </p:spPr>
        <p:txBody>
          <a:bodyPr>
            <a:noAutofit/>
          </a:bodyPr>
          <a:lstStyle/>
          <a:p>
            <a:r>
              <a:rPr lang="en-US" sz="2300" dirty="0"/>
              <a:t>Pre Fortran90:</a:t>
            </a:r>
          </a:p>
          <a:p>
            <a:pPr lvl="1"/>
            <a:r>
              <a:rPr lang="en-US" sz="2300" dirty="0"/>
              <a:t>Distinguish between global and local variables</a:t>
            </a:r>
          </a:p>
          <a:p>
            <a:pPr lvl="1"/>
            <a:r>
              <a:rPr lang="en-US" sz="2300" dirty="0"/>
              <a:t>Scope of local variables limited to subroutine in which they appear</a:t>
            </a:r>
          </a:p>
          <a:p>
            <a:pPr lvl="1"/>
            <a:r>
              <a:rPr lang="en-US" sz="2300" dirty="0"/>
              <a:t>Non-declared variables (yes, non-declared) assumed to be local, and of type integer if the name start with letters I-N, real otherwise</a:t>
            </a:r>
          </a:p>
          <a:p>
            <a:r>
              <a:rPr lang="en-US" sz="2300" dirty="0"/>
              <a:t>Conventions for successors changed</a:t>
            </a:r>
          </a:p>
          <a:p>
            <a:r>
              <a:rPr lang="en-US" sz="2300" dirty="0"/>
              <a:t>Implicit declarations could be turned off from Fortran90 onwards</a:t>
            </a:r>
          </a:p>
          <a:p>
            <a:r>
              <a:rPr lang="en-US" sz="2300" dirty="0"/>
              <a:t>Lifetime of local variable normally limited to single execution of subroutine</a:t>
            </a:r>
          </a:p>
          <a:p>
            <a:r>
              <a:rPr lang="en-US" sz="2300" dirty="0"/>
              <a:t>Fortran: programmer can explicitly </a:t>
            </a:r>
            <a:r>
              <a:rPr lang="en-US" sz="2300" i="1" u="sng" dirty="0"/>
              <a:t>save</a:t>
            </a:r>
            <a:r>
              <a:rPr lang="en-US" sz="2300" dirty="0"/>
              <a:t> the value of a variable; similar mechanism to C </a:t>
            </a:r>
            <a:r>
              <a:rPr lang="en-US" sz="2300" i="1" u="sng" dirty="0"/>
              <a:t>static</a:t>
            </a:r>
            <a:r>
              <a:rPr lang="en-US" sz="2300" dirty="0"/>
              <a:t> variables or Algol </a:t>
            </a:r>
            <a:r>
              <a:rPr lang="en-US" sz="2300" i="1" u="sng" dirty="0"/>
              <a:t>own</a:t>
            </a:r>
          </a:p>
          <a:p>
            <a:pPr lvl="1"/>
            <a:r>
              <a:rPr lang="en-US" sz="2300" dirty="0"/>
              <a:t>Lifetime of variable expands program execution</a:t>
            </a:r>
          </a:p>
          <a:p>
            <a:pPr lvl="1"/>
            <a:r>
              <a:rPr lang="en-US" sz="2300" dirty="0"/>
              <a:t>Name-to-variable binding  inactive when subroutine not in execution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0968B-7473-7A44-B706-B7CC7155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D061D-AEE8-5D41-A051-7E960797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0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7D4A-BAAD-8C42-9F60-36E5C2FC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Subroutines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DE17-7AD5-794A-9867-B64416347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5625"/>
            <a:ext cx="7794171" cy="4351338"/>
          </a:xfrm>
        </p:spPr>
        <p:txBody>
          <a:bodyPr>
            <a:noAutofit/>
          </a:bodyPr>
          <a:lstStyle/>
          <a:p>
            <a:r>
              <a:rPr lang="en-US" sz="2300" dirty="0"/>
              <a:t>Ability to define subroutines inside each other</a:t>
            </a:r>
          </a:p>
          <a:p>
            <a:r>
              <a:rPr lang="en-US" sz="2300" dirty="0"/>
              <a:t>Introduced in Algol 60</a:t>
            </a:r>
          </a:p>
          <a:p>
            <a:r>
              <a:rPr lang="en-US" sz="2300" dirty="0"/>
              <a:t>Feature in several programming languages: Ada, Common Lisp, Python</a:t>
            </a:r>
          </a:p>
          <a:p>
            <a:r>
              <a:rPr lang="en-US" sz="2300" dirty="0"/>
              <a:t>Other languages (e.g. C and descendants), allow classes or other scopes to nest</a:t>
            </a:r>
          </a:p>
          <a:p>
            <a:r>
              <a:rPr lang="en-US" sz="2300" dirty="0"/>
              <a:t>Algol used ”closest nested rule” for bindings</a:t>
            </a:r>
          </a:p>
          <a:p>
            <a:r>
              <a:rPr lang="en-US" sz="2300" dirty="0"/>
              <a:t>When a name is hidden by a nested declaration, two options:</a:t>
            </a:r>
          </a:p>
          <a:p>
            <a:pPr lvl="1"/>
            <a:r>
              <a:rPr lang="en-US" sz="2300" dirty="0"/>
              <a:t>Hidden name is completely inaccessible</a:t>
            </a:r>
          </a:p>
          <a:p>
            <a:pPr lvl="1"/>
            <a:r>
              <a:rPr lang="en-US" sz="2300" dirty="0"/>
              <a:t>If language permits, add a qualifier such as the routine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F64D2-A717-7A46-BEFB-EEE01EDD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50EEB-3625-A346-88B7-3EDC13EC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32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4AE4201-D732-4446-AE5C-45D7C3D28715}"/>
              </a:ext>
            </a:extLst>
          </p:cNvPr>
          <p:cNvSpPr/>
          <p:nvPr/>
        </p:nvSpPr>
        <p:spPr>
          <a:xfrm>
            <a:off x="8610600" y="1415143"/>
            <a:ext cx="3048000" cy="4452257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3C15C3-AEDF-9849-871D-0F2D867AE546}"/>
              </a:ext>
            </a:extLst>
          </p:cNvPr>
          <p:cNvSpPr txBox="1"/>
          <p:nvPr/>
        </p:nvSpPr>
        <p:spPr>
          <a:xfrm>
            <a:off x="8831918" y="1690688"/>
            <a:ext cx="26053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function</a:t>
            </a:r>
            <a:r>
              <a:rPr lang="en-US" sz="2200" dirty="0"/>
              <a:t> </a:t>
            </a:r>
          </a:p>
          <a:p>
            <a:r>
              <a:rPr lang="en-US" sz="2200" dirty="0"/>
              <a:t>  E(x: real): real; </a:t>
            </a:r>
          </a:p>
          <a:p>
            <a:r>
              <a:rPr lang="en-US" sz="2200" b="1" dirty="0"/>
              <a:t>  function</a:t>
            </a:r>
            <a:r>
              <a:rPr lang="en-US" sz="2200" dirty="0"/>
              <a:t> F(y: real): real;   </a:t>
            </a:r>
          </a:p>
          <a:p>
            <a:r>
              <a:rPr lang="en-US" sz="2200" b="1" dirty="0"/>
              <a:t>  begin</a:t>
            </a:r>
            <a:r>
              <a:rPr lang="en-US" sz="2200" dirty="0"/>
              <a:t> </a:t>
            </a:r>
          </a:p>
          <a:p>
            <a:r>
              <a:rPr lang="en-US" sz="2200" dirty="0"/>
              <a:t>    F := x + y </a:t>
            </a:r>
          </a:p>
          <a:p>
            <a:r>
              <a:rPr lang="en-US" sz="2200" b="1" dirty="0"/>
              <a:t>  end</a:t>
            </a:r>
            <a:r>
              <a:rPr lang="en-US" sz="2200" dirty="0"/>
              <a:t>; </a:t>
            </a:r>
          </a:p>
          <a:p>
            <a:r>
              <a:rPr lang="en-US" sz="2200" b="1" dirty="0"/>
              <a:t>begin</a:t>
            </a:r>
            <a:r>
              <a:rPr lang="en-US" sz="2200" dirty="0"/>
              <a:t> </a:t>
            </a:r>
          </a:p>
          <a:p>
            <a:r>
              <a:rPr lang="en-US" sz="2200" dirty="0"/>
              <a:t>  E := F(3) + F(4) </a:t>
            </a:r>
          </a:p>
          <a:p>
            <a:r>
              <a:rPr lang="en-US" sz="2200" b="1" dirty="0"/>
              <a:t>end</a:t>
            </a:r>
            <a:r>
              <a:rPr lang="en-US" sz="2200" dirty="0"/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FC990-FD0A-1A43-BCE5-D6529766C696}"/>
              </a:ext>
            </a:extLst>
          </p:cNvPr>
          <p:cNvSpPr txBox="1"/>
          <p:nvPr/>
        </p:nvSpPr>
        <p:spPr>
          <a:xfrm>
            <a:off x="9332842" y="5381323"/>
            <a:ext cx="160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Pascal Example</a:t>
            </a:r>
          </a:p>
        </p:txBody>
      </p:sp>
    </p:spTree>
    <p:extLst>
      <p:ext uri="{BB962C8B-B14F-4D97-AF65-F5344CB8AC3E}">
        <p14:creationId xmlns:p14="http://schemas.microsoft.com/office/powerpoint/2010/main" val="2458664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C7826-2A42-B846-AACA-45ED943E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Non-local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323F-854C-6346-B2B2-77940D403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768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Frame pointer (</a:t>
            </a:r>
            <a:r>
              <a:rPr lang="en-US" sz="2400" dirty="0" err="1"/>
              <a:t>fp</a:t>
            </a:r>
            <a:r>
              <a:rPr lang="en-US" sz="2400" dirty="0"/>
              <a:t>) gives access to calling context / activation</a:t>
            </a:r>
          </a:p>
          <a:p>
            <a:r>
              <a:rPr lang="en-US" sz="2400" dirty="0"/>
              <a:t>How to access variables in other active frames?</a:t>
            </a:r>
          </a:p>
          <a:p>
            <a:r>
              <a:rPr lang="en-US" sz="2400" dirty="0"/>
              <a:t>Problem: frames in activation stack can appear in different order from the nested declaration</a:t>
            </a:r>
          </a:p>
          <a:p>
            <a:r>
              <a:rPr lang="en-US" sz="2400" dirty="0"/>
              <a:t>Static links: provide access to outer surrounding subroutine</a:t>
            </a:r>
          </a:p>
          <a:p>
            <a:r>
              <a:rPr lang="en-US" sz="2400" dirty="0"/>
              <a:t>Compiler generates code to chase static links at runtime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40AE6-CE52-7844-93ED-F130FCF5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E55F2-0672-2B44-96B9-E3E480AD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33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E1875ED-5E70-9C48-9785-3DC4F3B80E09}"/>
              </a:ext>
            </a:extLst>
          </p:cNvPr>
          <p:cNvSpPr/>
          <p:nvPr/>
        </p:nvSpPr>
        <p:spPr>
          <a:xfrm>
            <a:off x="6455229" y="1143000"/>
            <a:ext cx="2362200" cy="5033963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A24BC25-02F8-224D-A83C-F40D2316B58A}"/>
              </a:ext>
            </a:extLst>
          </p:cNvPr>
          <p:cNvSpPr/>
          <p:nvPr/>
        </p:nvSpPr>
        <p:spPr>
          <a:xfrm>
            <a:off x="6792686" y="4280127"/>
            <a:ext cx="1687285" cy="1434873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ABA1ADD-31AF-5F45-ADF9-17F2F3F4A2A5}"/>
              </a:ext>
            </a:extLst>
          </p:cNvPr>
          <p:cNvSpPr/>
          <p:nvPr/>
        </p:nvSpPr>
        <p:spPr>
          <a:xfrm>
            <a:off x="6792685" y="1886177"/>
            <a:ext cx="1687285" cy="2035629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86F46EA-4ADD-494B-A097-64709D932292}"/>
              </a:ext>
            </a:extLst>
          </p:cNvPr>
          <p:cNvSpPr/>
          <p:nvPr/>
        </p:nvSpPr>
        <p:spPr>
          <a:xfrm>
            <a:off x="7043059" y="2238603"/>
            <a:ext cx="870855" cy="665389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3635908-F50E-9A4D-925C-D431277AAB9B}"/>
              </a:ext>
            </a:extLst>
          </p:cNvPr>
          <p:cNvSpPr/>
          <p:nvPr/>
        </p:nvSpPr>
        <p:spPr>
          <a:xfrm>
            <a:off x="7043059" y="3008086"/>
            <a:ext cx="870855" cy="665389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D44AC3-2232-1E45-AA70-6DA855101207}"/>
              </a:ext>
            </a:extLst>
          </p:cNvPr>
          <p:cNvSpPr txBox="1"/>
          <p:nvPr/>
        </p:nvSpPr>
        <p:spPr>
          <a:xfrm>
            <a:off x="7336971" y="32983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E22189-F32A-974C-97A1-83622427897B}"/>
              </a:ext>
            </a:extLst>
          </p:cNvPr>
          <p:cNvSpPr txBox="1"/>
          <p:nvPr/>
        </p:nvSpPr>
        <p:spPr>
          <a:xfrm>
            <a:off x="7402286" y="25581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5F86C6-D885-674B-9540-1E65AFC6A79B}"/>
              </a:ext>
            </a:extLst>
          </p:cNvPr>
          <p:cNvSpPr txBox="1"/>
          <p:nvPr/>
        </p:nvSpPr>
        <p:spPr>
          <a:xfrm>
            <a:off x="7990114" y="20356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A6B0F8-C599-4643-A64F-E0E5EE937DA0}"/>
              </a:ext>
            </a:extLst>
          </p:cNvPr>
          <p:cNvSpPr txBox="1"/>
          <p:nvPr/>
        </p:nvSpPr>
        <p:spPr>
          <a:xfrm>
            <a:off x="7413171" y="49530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65A948-89B5-A04E-B138-786E9B11AB45}"/>
              </a:ext>
            </a:extLst>
          </p:cNvPr>
          <p:cNvSpPr txBox="1"/>
          <p:nvPr/>
        </p:nvSpPr>
        <p:spPr>
          <a:xfrm>
            <a:off x="6884201" y="14019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BE9810-EBE4-2F4E-A2AC-01124CDFC1A2}"/>
              </a:ext>
            </a:extLst>
          </p:cNvPr>
          <p:cNvSpPr/>
          <p:nvPr/>
        </p:nvSpPr>
        <p:spPr>
          <a:xfrm>
            <a:off x="9329056" y="1150721"/>
            <a:ext cx="2362200" cy="5033963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38D3AA-806D-104E-9833-350BE7078D0D}"/>
              </a:ext>
            </a:extLst>
          </p:cNvPr>
          <p:cNvCxnSpPr/>
          <p:nvPr/>
        </p:nvCxnSpPr>
        <p:spPr>
          <a:xfrm>
            <a:off x="9339943" y="5322332"/>
            <a:ext cx="230776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79B368-1C11-2F48-A881-2FD4124003FD}"/>
              </a:ext>
            </a:extLst>
          </p:cNvPr>
          <p:cNvCxnSpPr/>
          <p:nvPr/>
        </p:nvCxnSpPr>
        <p:spPr>
          <a:xfrm>
            <a:off x="9356270" y="3667702"/>
            <a:ext cx="230776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4E8C84-487B-BC40-BB62-97594F25BE65}"/>
              </a:ext>
            </a:extLst>
          </p:cNvPr>
          <p:cNvCxnSpPr/>
          <p:nvPr/>
        </p:nvCxnSpPr>
        <p:spPr>
          <a:xfrm>
            <a:off x="9383487" y="2720255"/>
            <a:ext cx="230776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094CED-149A-8949-B748-753115D14A5B}"/>
              </a:ext>
            </a:extLst>
          </p:cNvPr>
          <p:cNvCxnSpPr/>
          <p:nvPr/>
        </p:nvCxnSpPr>
        <p:spPr>
          <a:xfrm>
            <a:off x="9383487" y="1825625"/>
            <a:ext cx="230776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5E916A-91E2-694F-B603-9D99908AC502}"/>
              </a:ext>
            </a:extLst>
          </p:cNvPr>
          <p:cNvCxnSpPr/>
          <p:nvPr/>
        </p:nvCxnSpPr>
        <p:spPr>
          <a:xfrm>
            <a:off x="9356271" y="4560332"/>
            <a:ext cx="230776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0AB0804-9534-2E4A-A53E-FF37EF12044D}"/>
              </a:ext>
            </a:extLst>
          </p:cNvPr>
          <p:cNvSpPr txBox="1"/>
          <p:nvPr/>
        </p:nvSpPr>
        <p:spPr>
          <a:xfrm>
            <a:off x="10243457" y="567145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32F06F-4C5B-D04D-92C7-63B37483F3B4}"/>
              </a:ext>
            </a:extLst>
          </p:cNvPr>
          <p:cNvSpPr txBox="1"/>
          <p:nvPr/>
        </p:nvSpPr>
        <p:spPr>
          <a:xfrm>
            <a:off x="10232571" y="474617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7DC94B-3598-6A47-ACBE-5FE004F92256}"/>
              </a:ext>
            </a:extLst>
          </p:cNvPr>
          <p:cNvSpPr txBox="1"/>
          <p:nvPr/>
        </p:nvSpPr>
        <p:spPr>
          <a:xfrm>
            <a:off x="10189029" y="39841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0A752D-5914-3442-A49B-1B5CBF30E78B}"/>
              </a:ext>
            </a:extLst>
          </p:cNvPr>
          <p:cNvSpPr txBox="1"/>
          <p:nvPr/>
        </p:nvSpPr>
        <p:spPr>
          <a:xfrm>
            <a:off x="10221686" y="305888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F661C7-1209-234E-84EB-D76F2E74F0C0}"/>
              </a:ext>
            </a:extLst>
          </p:cNvPr>
          <p:cNvSpPr txBox="1"/>
          <p:nvPr/>
        </p:nvSpPr>
        <p:spPr>
          <a:xfrm>
            <a:off x="10156371" y="21553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8" name="Curved Left Arrow 27">
            <a:extLst>
              <a:ext uri="{FF2B5EF4-FFF2-40B4-BE49-F238E27FC236}">
                <a16:creationId xmlns:a16="http://schemas.microsoft.com/office/drawing/2014/main" id="{0C3BF4EC-B5ED-AB47-A097-0FC5BA02EE93}"/>
              </a:ext>
            </a:extLst>
          </p:cNvPr>
          <p:cNvSpPr/>
          <p:nvPr/>
        </p:nvSpPr>
        <p:spPr>
          <a:xfrm>
            <a:off x="10994571" y="2340037"/>
            <a:ext cx="1088569" cy="2013466"/>
          </a:xfrm>
          <a:prstGeom prst="curvedLeftArrow">
            <a:avLst>
              <a:gd name="adj1" fmla="val 541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Left Arrow 28">
            <a:extLst>
              <a:ext uri="{FF2B5EF4-FFF2-40B4-BE49-F238E27FC236}">
                <a16:creationId xmlns:a16="http://schemas.microsoft.com/office/drawing/2014/main" id="{D953EA97-4885-0740-BF5E-2FC3880F8749}"/>
              </a:ext>
            </a:extLst>
          </p:cNvPr>
          <p:cNvSpPr/>
          <p:nvPr/>
        </p:nvSpPr>
        <p:spPr>
          <a:xfrm>
            <a:off x="11079179" y="4353502"/>
            <a:ext cx="1088569" cy="1709057"/>
          </a:xfrm>
          <a:prstGeom prst="curvedLeftArrow">
            <a:avLst>
              <a:gd name="adj1" fmla="val 541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Left Arrow 29">
            <a:extLst>
              <a:ext uri="{FF2B5EF4-FFF2-40B4-BE49-F238E27FC236}">
                <a16:creationId xmlns:a16="http://schemas.microsoft.com/office/drawing/2014/main" id="{BA6A1574-5DE5-E340-B63E-83939DBCEADE}"/>
              </a:ext>
            </a:extLst>
          </p:cNvPr>
          <p:cNvSpPr/>
          <p:nvPr/>
        </p:nvSpPr>
        <p:spPr>
          <a:xfrm>
            <a:off x="10793189" y="3145037"/>
            <a:ext cx="1088569" cy="1314944"/>
          </a:xfrm>
          <a:prstGeom prst="curvedLeftArrow">
            <a:avLst>
              <a:gd name="adj1" fmla="val 541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Left Arrow 30">
            <a:extLst>
              <a:ext uri="{FF2B5EF4-FFF2-40B4-BE49-F238E27FC236}">
                <a16:creationId xmlns:a16="http://schemas.microsoft.com/office/drawing/2014/main" id="{A4546897-3726-3348-B517-C1844A88D7D8}"/>
              </a:ext>
            </a:extLst>
          </p:cNvPr>
          <p:cNvSpPr/>
          <p:nvPr/>
        </p:nvSpPr>
        <p:spPr>
          <a:xfrm>
            <a:off x="10888677" y="4728835"/>
            <a:ext cx="1088569" cy="1314944"/>
          </a:xfrm>
          <a:prstGeom prst="curvedLeftArrow">
            <a:avLst>
              <a:gd name="adj1" fmla="val 541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Left Arrow 31">
            <a:extLst>
              <a:ext uri="{FF2B5EF4-FFF2-40B4-BE49-F238E27FC236}">
                <a16:creationId xmlns:a16="http://schemas.microsoft.com/office/drawing/2014/main" id="{1191D262-82A1-984F-81A0-3DF0BAA15E68}"/>
              </a:ext>
            </a:extLst>
          </p:cNvPr>
          <p:cNvSpPr/>
          <p:nvPr/>
        </p:nvSpPr>
        <p:spPr>
          <a:xfrm>
            <a:off x="11048238" y="2965184"/>
            <a:ext cx="1088569" cy="1314944"/>
          </a:xfrm>
          <a:prstGeom prst="curvedLeftArrow">
            <a:avLst>
              <a:gd name="adj1" fmla="val 541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160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CF05-C8CB-8948-A516-C824A3AC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032FF-96E9-F24C-9F52-FF31EF97A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1" y="1597025"/>
            <a:ext cx="11179629" cy="4351338"/>
          </a:xfrm>
        </p:spPr>
        <p:txBody>
          <a:bodyPr>
            <a:noAutofit/>
          </a:bodyPr>
          <a:lstStyle/>
          <a:p>
            <a:r>
              <a:rPr lang="en-US" sz="2000" dirty="0"/>
              <a:t>Design question: can an expression E refer to any name declared in the current scope, or only to names declared before E in the scope?</a:t>
            </a:r>
          </a:p>
          <a:p>
            <a:r>
              <a:rPr lang="en-US" sz="2000" dirty="0"/>
              <a:t>Some languages (e.g. Algol 60, Lisp) required all declarations to be made at the beginning of the scope (the begin/end or {})</a:t>
            </a:r>
          </a:p>
          <a:p>
            <a:r>
              <a:rPr lang="en-US" sz="2000" dirty="0"/>
              <a:t>Pascal case:</a:t>
            </a:r>
          </a:p>
          <a:p>
            <a:pPr lvl="1"/>
            <a:r>
              <a:rPr lang="en-US" sz="2000" dirty="0"/>
              <a:t>Changed to allow declarations in the middle of blocks</a:t>
            </a:r>
          </a:p>
          <a:p>
            <a:pPr lvl="1"/>
            <a:r>
              <a:rPr lang="en-US" sz="2000" dirty="0"/>
              <a:t>However, scope of declaration remained the whole block</a:t>
            </a:r>
          </a:p>
          <a:p>
            <a:pPr lvl="1"/>
            <a:r>
              <a:rPr lang="en-US" sz="2000" dirty="0"/>
              <a:t>Produced weird semantic errors (see book, Sec. 3.3.3)</a:t>
            </a:r>
          </a:p>
          <a:p>
            <a:pPr lvl="1"/>
            <a:r>
              <a:rPr lang="en-US" sz="2000" dirty="0"/>
              <a:t>Then modified scope rules to affect only from declaration point onwards (like C)</a:t>
            </a:r>
          </a:p>
          <a:p>
            <a:r>
              <a:rPr lang="en-US" sz="2000" dirty="0"/>
              <a:t>Special mechanisms to support recursive types and subroutines: forward declaration:</a:t>
            </a:r>
          </a:p>
          <a:p>
            <a:pPr marL="0" indent="0">
              <a:buNone/>
            </a:pPr>
            <a:r>
              <a:rPr lang="en-US" sz="2000" dirty="0"/>
              <a:t>	class </a:t>
            </a:r>
            <a:r>
              <a:rPr lang="en-US" sz="2000" dirty="0" err="1"/>
              <a:t>MyClass</a:t>
            </a:r>
            <a:r>
              <a:rPr lang="en-US" sz="2000" dirty="0"/>
              <a:t>; </a:t>
            </a:r>
          </a:p>
          <a:p>
            <a:pPr marL="0" indent="0">
              <a:buNone/>
            </a:pPr>
            <a:r>
              <a:rPr lang="en-US" sz="2000" dirty="0"/>
              <a:t>	typedef </a:t>
            </a:r>
            <a:r>
              <a:rPr lang="en-US" sz="2000" dirty="0" err="1"/>
              <a:t>MyClass</a:t>
            </a:r>
            <a:r>
              <a:rPr lang="en-US" sz="2000" dirty="0"/>
              <a:t> </a:t>
            </a:r>
            <a:r>
              <a:rPr lang="en-US" sz="2000" dirty="0" err="1"/>
              <a:t>myclass_t</a:t>
            </a:r>
            <a:r>
              <a:rPr lang="en-US" sz="2000" dirty="0"/>
              <a:t>;</a:t>
            </a:r>
          </a:p>
          <a:p>
            <a:r>
              <a:rPr lang="en-US" sz="2000" dirty="0"/>
              <a:t>Other languages do not require declarations (e.g. python), variables created on first use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9E6D5-9157-6B4A-A0BF-B410C6F9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925D4-5618-2549-8C59-D751972E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4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BECC-921A-0F45-BA43-0BEE5428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54FB5-819F-984F-9188-79039ACBB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30" y="1825625"/>
            <a:ext cx="5845628" cy="4351338"/>
          </a:xfrm>
        </p:spPr>
        <p:txBody>
          <a:bodyPr>
            <a:noAutofit/>
          </a:bodyPr>
          <a:lstStyle/>
          <a:p>
            <a:r>
              <a:rPr lang="en-US" sz="2400" dirty="0"/>
              <a:t>Names need to be known and available before being used</a:t>
            </a:r>
          </a:p>
          <a:p>
            <a:r>
              <a:rPr lang="en-US" sz="2400" dirty="0"/>
              <a:t>Problem arises in recursive types and subroutines </a:t>
            </a:r>
          </a:p>
          <a:p>
            <a:r>
              <a:rPr lang="en-US" sz="2400" dirty="0"/>
              <a:t>What if two structures need to reference each other?</a:t>
            </a:r>
          </a:p>
          <a:p>
            <a:r>
              <a:rPr lang="en-US" sz="2400" dirty="0"/>
              <a:t>C and C++ distinguish between </a:t>
            </a:r>
            <a:r>
              <a:rPr lang="en-US" sz="2400" i="1" u="sng" dirty="0"/>
              <a:t>declaration</a:t>
            </a:r>
            <a:r>
              <a:rPr lang="en-US" sz="2400" dirty="0"/>
              <a:t> and </a:t>
            </a:r>
            <a:r>
              <a:rPr lang="en-US" sz="2400" i="1" u="sng" dirty="0"/>
              <a:t>definition</a:t>
            </a:r>
          </a:p>
          <a:p>
            <a:r>
              <a:rPr lang="en-US" sz="2400" dirty="0"/>
              <a:t>Declaration: sets name and scope, may skip some details</a:t>
            </a:r>
          </a:p>
          <a:p>
            <a:r>
              <a:rPr lang="en-US" sz="2400" dirty="0"/>
              <a:t>Definition: completes object (in the broad sense)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5CACF-7076-4B46-A1FB-90F4232B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2D8F4-5288-5C46-91B0-3B9B5631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35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61A56C-93F2-324F-B4C6-02EED46C071A}"/>
              </a:ext>
            </a:extLst>
          </p:cNvPr>
          <p:cNvSpPr/>
          <p:nvPr/>
        </p:nvSpPr>
        <p:spPr>
          <a:xfrm>
            <a:off x="6357258" y="1937657"/>
            <a:ext cx="2667000" cy="341811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35AA5A-977F-0F4A-AF81-5D0BD8F034A8}"/>
              </a:ext>
            </a:extLst>
          </p:cNvPr>
          <p:cNvSpPr txBox="1"/>
          <p:nvPr/>
        </p:nvSpPr>
        <p:spPr>
          <a:xfrm>
            <a:off x="6564086" y="2296886"/>
            <a:ext cx="22068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 node;</a:t>
            </a:r>
          </a:p>
          <a:p>
            <a:r>
              <a:rPr lang="en-US" dirty="0"/>
              <a:t>struct tree {</a:t>
            </a:r>
          </a:p>
          <a:p>
            <a:r>
              <a:rPr lang="en-US" dirty="0"/>
              <a:t>  struct tree * parent;</a:t>
            </a:r>
          </a:p>
          <a:p>
            <a:r>
              <a:rPr lang="en-US" dirty="0"/>
              <a:t>  struct node * first;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struct node {</a:t>
            </a:r>
          </a:p>
          <a:p>
            <a:r>
              <a:rPr lang="en-US" dirty="0"/>
              <a:t>   struct tree * sibling;</a:t>
            </a:r>
          </a:p>
          <a:p>
            <a:r>
              <a:rPr lang="en-US" dirty="0"/>
              <a:t>};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CFD6E7-FA6D-6743-8406-A1EA51F3851C}"/>
              </a:ext>
            </a:extLst>
          </p:cNvPr>
          <p:cNvSpPr/>
          <p:nvPr/>
        </p:nvSpPr>
        <p:spPr>
          <a:xfrm>
            <a:off x="9263744" y="1937657"/>
            <a:ext cx="2667000" cy="341811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729DB3-039C-664D-95BD-514BC7D0879C}"/>
              </a:ext>
            </a:extLst>
          </p:cNvPr>
          <p:cNvSpPr txBox="1"/>
          <p:nvPr/>
        </p:nvSpPr>
        <p:spPr>
          <a:xfrm>
            <a:off x="9688286" y="2296886"/>
            <a:ext cx="17561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sum1 (int x);</a:t>
            </a:r>
          </a:p>
          <a:p>
            <a:r>
              <a:rPr lang="en-US" dirty="0"/>
              <a:t>int sum2 (int y)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return sum1(y);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sum1 (int z)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return sum2(z);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2499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1075-C1ED-E64B-BCDF-FF6F842A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ACBDB-30C0-E949-AFB9-675E556CC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depends on control-flow and order of subroutine invocation</a:t>
            </a:r>
          </a:p>
          <a:p>
            <a:r>
              <a:rPr lang="en-US" dirty="0"/>
              <a:t>Rule of thumb: current/applicable binding is the one most recently used (and not yet destroyed)</a:t>
            </a:r>
          </a:p>
          <a:p>
            <a:r>
              <a:rPr lang="en-US" dirty="0"/>
              <a:t>Side-effect</a:t>
            </a:r>
          </a:p>
          <a:p>
            <a:pPr lvl="1"/>
            <a:r>
              <a:rPr lang="en-US" dirty="0"/>
              <a:t>Semantic rules of language dynamically enforced</a:t>
            </a:r>
          </a:p>
          <a:p>
            <a:pPr lvl="1"/>
            <a:r>
              <a:rPr lang="en-US" dirty="0"/>
              <a:t>Type-checking and arguments checking deferred to runtime</a:t>
            </a:r>
          </a:p>
          <a:p>
            <a:r>
              <a:rPr lang="en-US" dirty="0"/>
              <a:t>Languages with dynamic scope tend to be interpreted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013B6-BCC0-FB42-AA51-5D1160C9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1A6DD-9983-AC40-9CD4-A546BFC0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90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6768-D2F7-B142-B85E-CD25A9DE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Scope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6334-C127-7542-81E3-9E7EF44C0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2034939"/>
            <a:ext cx="6085115" cy="3977160"/>
          </a:xfrm>
          <a:custGeom>
            <a:avLst/>
            <a:gdLst>
              <a:gd name="connsiteX0" fmla="*/ 0 w 6085115"/>
              <a:gd name="connsiteY0" fmla="*/ 0 h 3977160"/>
              <a:gd name="connsiteX1" fmla="*/ 431490 w 6085115"/>
              <a:gd name="connsiteY1" fmla="*/ 0 h 3977160"/>
              <a:gd name="connsiteX2" fmla="*/ 984682 w 6085115"/>
              <a:gd name="connsiteY2" fmla="*/ 0 h 3977160"/>
              <a:gd name="connsiteX3" fmla="*/ 1598726 w 6085115"/>
              <a:gd name="connsiteY3" fmla="*/ 0 h 3977160"/>
              <a:gd name="connsiteX4" fmla="*/ 1969364 w 6085115"/>
              <a:gd name="connsiteY4" fmla="*/ 0 h 3977160"/>
              <a:gd name="connsiteX5" fmla="*/ 2340003 w 6085115"/>
              <a:gd name="connsiteY5" fmla="*/ 0 h 3977160"/>
              <a:gd name="connsiteX6" fmla="*/ 3014898 w 6085115"/>
              <a:gd name="connsiteY6" fmla="*/ 0 h 3977160"/>
              <a:gd name="connsiteX7" fmla="*/ 3568090 w 6085115"/>
              <a:gd name="connsiteY7" fmla="*/ 0 h 3977160"/>
              <a:gd name="connsiteX8" fmla="*/ 3938729 w 6085115"/>
              <a:gd name="connsiteY8" fmla="*/ 0 h 3977160"/>
              <a:gd name="connsiteX9" fmla="*/ 4491921 w 6085115"/>
              <a:gd name="connsiteY9" fmla="*/ 0 h 3977160"/>
              <a:gd name="connsiteX10" fmla="*/ 5166816 w 6085115"/>
              <a:gd name="connsiteY10" fmla="*/ 0 h 3977160"/>
              <a:gd name="connsiteX11" fmla="*/ 6085115 w 6085115"/>
              <a:gd name="connsiteY11" fmla="*/ 0 h 3977160"/>
              <a:gd name="connsiteX12" fmla="*/ 6085115 w 6085115"/>
              <a:gd name="connsiteY12" fmla="*/ 528394 h 3977160"/>
              <a:gd name="connsiteX13" fmla="*/ 6085115 w 6085115"/>
              <a:gd name="connsiteY13" fmla="*/ 977245 h 3977160"/>
              <a:gd name="connsiteX14" fmla="*/ 6085115 w 6085115"/>
              <a:gd name="connsiteY14" fmla="*/ 1624954 h 3977160"/>
              <a:gd name="connsiteX15" fmla="*/ 6085115 w 6085115"/>
              <a:gd name="connsiteY15" fmla="*/ 2193120 h 3977160"/>
              <a:gd name="connsiteX16" fmla="*/ 6085115 w 6085115"/>
              <a:gd name="connsiteY16" fmla="*/ 2840829 h 3977160"/>
              <a:gd name="connsiteX17" fmla="*/ 6085115 w 6085115"/>
              <a:gd name="connsiteY17" fmla="*/ 3369223 h 3977160"/>
              <a:gd name="connsiteX18" fmla="*/ 6085115 w 6085115"/>
              <a:gd name="connsiteY18" fmla="*/ 3977160 h 3977160"/>
              <a:gd name="connsiteX19" fmla="*/ 5531923 w 6085115"/>
              <a:gd name="connsiteY19" fmla="*/ 3977160 h 3977160"/>
              <a:gd name="connsiteX20" fmla="*/ 4978730 w 6085115"/>
              <a:gd name="connsiteY20" fmla="*/ 3977160 h 3977160"/>
              <a:gd name="connsiteX21" fmla="*/ 4608092 w 6085115"/>
              <a:gd name="connsiteY21" fmla="*/ 3977160 h 3977160"/>
              <a:gd name="connsiteX22" fmla="*/ 4054899 w 6085115"/>
              <a:gd name="connsiteY22" fmla="*/ 3977160 h 3977160"/>
              <a:gd name="connsiteX23" fmla="*/ 3562558 w 6085115"/>
              <a:gd name="connsiteY23" fmla="*/ 3977160 h 3977160"/>
              <a:gd name="connsiteX24" fmla="*/ 3070217 w 6085115"/>
              <a:gd name="connsiteY24" fmla="*/ 3977160 h 3977160"/>
              <a:gd name="connsiteX25" fmla="*/ 2577876 w 6085115"/>
              <a:gd name="connsiteY25" fmla="*/ 3977160 h 3977160"/>
              <a:gd name="connsiteX26" fmla="*/ 2085535 w 6085115"/>
              <a:gd name="connsiteY26" fmla="*/ 3977160 h 3977160"/>
              <a:gd name="connsiteX27" fmla="*/ 1471491 w 6085115"/>
              <a:gd name="connsiteY27" fmla="*/ 3977160 h 3977160"/>
              <a:gd name="connsiteX28" fmla="*/ 918299 w 6085115"/>
              <a:gd name="connsiteY28" fmla="*/ 3977160 h 3977160"/>
              <a:gd name="connsiteX29" fmla="*/ 547660 w 6085115"/>
              <a:gd name="connsiteY29" fmla="*/ 3977160 h 3977160"/>
              <a:gd name="connsiteX30" fmla="*/ 0 w 6085115"/>
              <a:gd name="connsiteY30" fmla="*/ 3977160 h 3977160"/>
              <a:gd name="connsiteX31" fmla="*/ 0 w 6085115"/>
              <a:gd name="connsiteY31" fmla="*/ 3369223 h 3977160"/>
              <a:gd name="connsiteX32" fmla="*/ 0 w 6085115"/>
              <a:gd name="connsiteY32" fmla="*/ 2721514 h 3977160"/>
              <a:gd name="connsiteX33" fmla="*/ 0 w 6085115"/>
              <a:gd name="connsiteY33" fmla="*/ 2272663 h 3977160"/>
              <a:gd name="connsiteX34" fmla="*/ 0 w 6085115"/>
              <a:gd name="connsiteY34" fmla="*/ 1823812 h 3977160"/>
              <a:gd name="connsiteX35" fmla="*/ 0 w 6085115"/>
              <a:gd name="connsiteY35" fmla="*/ 1176103 h 3977160"/>
              <a:gd name="connsiteX36" fmla="*/ 0 w 6085115"/>
              <a:gd name="connsiteY36" fmla="*/ 727252 h 3977160"/>
              <a:gd name="connsiteX37" fmla="*/ 0 w 6085115"/>
              <a:gd name="connsiteY37" fmla="*/ 0 h 397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085115" h="3977160" fill="none" extrusionOk="0">
                <a:moveTo>
                  <a:pt x="0" y="0"/>
                </a:moveTo>
                <a:cubicBezTo>
                  <a:pt x="214752" y="-11601"/>
                  <a:pt x="243947" y="7663"/>
                  <a:pt x="431490" y="0"/>
                </a:cubicBezTo>
                <a:cubicBezTo>
                  <a:pt x="619033" y="-7663"/>
                  <a:pt x="866282" y="7168"/>
                  <a:pt x="984682" y="0"/>
                </a:cubicBezTo>
                <a:cubicBezTo>
                  <a:pt x="1103082" y="-7168"/>
                  <a:pt x="1474665" y="4481"/>
                  <a:pt x="1598726" y="0"/>
                </a:cubicBezTo>
                <a:cubicBezTo>
                  <a:pt x="1722787" y="-4481"/>
                  <a:pt x="1882342" y="9958"/>
                  <a:pt x="1969364" y="0"/>
                </a:cubicBezTo>
                <a:cubicBezTo>
                  <a:pt x="2056386" y="-9958"/>
                  <a:pt x="2259398" y="15851"/>
                  <a:pt x="2340003" y="0"/>
                </a:cubicBezTo>
                <a:cubicBezTo>
                  <a:pt x="2420608" y="-15851"/>
                  <a:pt x="2841243" y="75871"/>
                  <a:pt x="3014898" y="0"/>
                </a:cubicBezTo>
                <a:cubicBezTo>
                  <a:pt x="3188553" y="-75871"/>
                  <a:pt x="3338758" y="17506"/>
                  <a:pt x="3568090" y="0"/>
                </a:cubicBezTo>
                <a:cubicBezTo>
                  <a:pt x="3797422" y="-17506"/>
                  <a:pt x="3848673" y="42909"/>
                  <a:pt x="3938729" y="0"/>
                </a:cubicBezTo>
                <a:cubicBezTo>
                  <a:pt x="4028785" y="-42909"/>
                  <a:pt x="4274769" y="48986"/>
                  <a:pt x="4491921" y="0"/>
                </a:cubicBezTo>
                <a:cubicBezTo>
                  <a:pt x="4709073" y="-48986"/>
                  <a:pt x="4982843" y="65756"/>
                  <a:pt x="5166816" y="0"/>
                </a:cubicBezTo>
                <a:cubicBezTo>
                  <a:pt x="5350789" y="-65756"/>
                  <a:pt x="5766280" y="28882"/>
                  <a:pt x="6085115" y="0"/>
                </a:cubicBezTo>
                <a:cubicBezTo>
                  <a:pt x="6131110" y="232063"/>
                  <a:pt x="6050320" y="287435"/>
                  <a:pt x="6085115" y="528394"/>
                </a:cubicBezTo>
                <a:cubicBezTo>
                  <a:pt x="6119910" y="769353"/>
                  <a:pt x="6032209" y="884405"/>
                  <a:pt x="6085115" y="977245"/>
                </a:cubicBezTo>
                <a:cubicBezTo>
                  <a:pt x="6138021" y="1070085"/>
                  <a:pt x="6027535" y="1304140"/>
                  <a:pt x="6085115" y="1624954"/>
                </a:cubicBezTo>
                <a:cubicBezTo>
                  <a:pt x="6142695" y="1945768"/>
                  <a:pt x="6019184" y="2036523"/>
                  <a:pt x="6085115" y="2193120"/>
                </a:cubicBezTo>
                <a:cubicBezTo>
                  <a:pt x="6151046" y="2349717"/>
                  <a:pt x="6062514" y="2619920"/>
                  <a:pt x="6085115" y="2840829"/>
                </a:cubicBezTo>
                <a:cubicBezTo>
                  <a:pt x="6107716" y="3061738"/>
                  <a:pt x="6081539" y="3191257"/>
                  <a:pt x="6085115" y="3369223"/>
                </a:cubicBezTo>
                <a:cubicBezTo>
                  <a:pt x="6088691" y="3547189"/>
                  <a:pt x="6064453" y="3714010"/>
                  <a:pt x="6085115" y="3977160"/>
                </a:cubicBezTo>
                <a:cubicBezTo>
                  <a:pt x="5913340" y="4037494"/>
                  <a:pt x="5668392" y="3939158"/>
                  <a:pt x="5531923" y="3977160"/>
                </a:cubicBezTo>
                <a:cubicBezTo>
                  <a:pt x="5395454" y="4015162"/>
                  <a:pt x="5193081" y="3944328"/>
                  <a:pt x="4978730" y="3977160"/>
                </a:cubicBezTo>
                <a:cubicBezTo>
                  <a:pt x="4764379" y="4009992"/>
                  <a:pt x="4754749" y="3933303"/>
                  <a:pt x="4608092" y="3977160"/>
                </a:cubicBezTo>
                <a:cubicBezTo>
                  <a:pt x="4461435" y="4021017"/>
                  <a:pt x="4206406" y="3946415"/>
                  <a:pt x="4054899" y="3977160"/>
                </a:cubicBezTo>
                <a:cubicBezTo>
                  <a:pt x="3903392" y="4007905"/>
                  <a:pt x="3667906" y="3969405"/>
                  <a:pt x="3562558" y="3977160"/>
                </a:cubicBezTo>
                <a:cubicBezTo>
                  <a:pt x="3457210" y="3984915"/>
                  <a:pt x="3312617" y="3924240"/>
                  <a:pt x="3070217" y="3977160"/>
                </a:cubicBezTo>
                <a:cubicBezTo>
                  <a:pt x="2827817" y="4030080"/>
                  <a:pt x="2745221" y="3921267"/>
                  <a:pt x="2577876" y="3977160"/>
                </a:cubicBezTo>
                <a:cubicBezTo>
                  <a:pt x="2410531" y="4033053"/>
                  <a:pt x="2316644" y="3966178"/>
                  <a:pt x="2085535" y="3977160"/>
                </a:cubicBezTo>
                <a:cubicBezTo>
                  <a:pt x="1854426" y="3988142"/>
                  <a:pt x="1737760" y="3961198"/>
                  <a:pt x="1471491" y="3977160"/>
                </a:cubicBezTo>
                <a:cubicBezTo>
                  <a:pt x="1205222" y="3993122"/>
                  <a:pt x="1126663" y="3929026"/>
                  <a:pt x="918299" y="3977160"/>
                </a:cubicBezTo>
                <a:cubicBezTo>
                  <a:pt x="709935" y="4025294"/>
                  <a:pt x="647919" y="3965756"/>
                  <a:pt x="547660" y="3977160"/>
                </a:cubicBezTo>
                <a:cubicBezTo>
                  <a:pt x="447401" y="3988564"/>
                  <a:pt x="230018" y="3948291"/>
                  <a:pt x="0" y="3977160"/>
                </a:cubicBezTo>
                <a:cubicBezTo>
                  <a:pt x="-4799" y="3721461"/>
                  <a:pt x="669" y="3622991"/>
                  <a:pt x="0" y="3369223"/>
                </a:cubicBezTo>
                <a:cubicBezTo>
                  <a:pt x="-669" y="3115455"/>
                  <a:pt x="31381" y="2874637"/>
                  <a:pt x="0" y="2721514"/>
                </a:cubicBezTo>
                <a:cubicBezTo>
                  <a:pt x="-31381" y="2568391"/>
                  <a:pt x="2364" y="2383943"/>
                  <a:pt x="0" y="2272663"/>
                </a:cubicBezTo>
                <a:cubicBezTo>
                  <a:pt x="-2364" y="2161383"/>
                  <a:pt x="15701" y="2047792"/>
                  <a:pt x="0" y="1823812"/>
                </a:cubicBezTo>
                <a:cubicBezTo>
                  <a:pt x="-15701" y="1599832"/>
                  <a:pt x="74429" y="1309151"/>
                  <a:pt x="0" y="1176103"/>
                </a:cubicBezTo>
                <a:cubicBezTo>
                  <a:pt x="-74429" y="1043055"/>
                  <a:pt x="26731" y="841484"/>
                  <a:pt x="0" y="727252"/>
                </a:cubicBezTo>
                <a:cubicBezTo>
                  <a:pt x="-26731" y="613020"/>
                  <a:pt x="61595" y="245882"/>
                  <a:pt x="0" y="0"/>
                </a:cubicBezTo>
                <a:close/>
              </a:path>
              <a:path w="6085115" h="3977160" stroke="0" extrusionOk="0">
                <a:moveTo>
                  <a:pt x="0" y="0"/>
                </a:moveTo>
                <a:cubicBezTo>
                  <a:pt x="197338" y="-44402"/>
                  <a:pt x="354828" y="19859"/>
                  <a:pt x="492341" y="0"/>
                </a:cubicBezTo>
                <a:cubicBezTo>
                  <a:pt x="629854" y="-19859"/>
                  <a:pt x="748141" y="3254"/>
                  <a:pt x="862980" y="0"/>
                </a:cubicBezTo>
                <a:cubicBezTo>
                  <a:pt x="977819" y="-3254"/>
                  <a:pt x="1246408" y="49600"/>
                  <a:pt x="1537875" y="0"/>
                </a:cubicBezTo>
                <a:cubicBezTo>
                  <a:pt x="1829343" y="-49600"/>
                  <a:pt x="1790971" y="55247"/>
                  <a:pt x="2030216" y="0"/>
                </a:cubicBezTo>
                <a:cubicBezTo>
                  <a:pt x="2269461" y="-55247"/>
                  <a:pt x="2285587" y="24165"/>
                  <a:pt x="2522557" y="0"/>
                </a:cubicBezTo>
                <a:cubicBezTo>
                  <a:pt x="2759527" y="-24165"/>
                  <a:pt x="2923734" y="26994"/>
                  <a:pt x="3197451" y="0"/>
                </a:cubicBezTo>
                <a:cubicBezTo>
                  <a:pt x="3471168" y="-26994"/>
                  <a:pt x="3422461" y="8455"/>
                  <a:pt x="3628941" y="0"/>
                </a:cubicBezTo>
                <a:cubicBezTo>
                  <a:pt x="3835421" y="-8455"/>
                  <a:pt x="3971427" y="24027"/>
                  <a:pt x="4303836" y="0"/>
                </a:cubicBezTo>
                <a:cubicBezTo>
                  <a:pt x="4636245" y="-24027"/>
                  <a:pt x="4744436" y="1525"/>
                  <a:pt x="4978730" y="0"/>
                </a:cubicBezTo>
                <a:cubicBezTo>
                  <a:pt x="5213024" y="-1525"/>
                  <a:pt x="5280401" y="49174"/>
                  <a:pt x="5531923" y="0"/>
                </a:cubicBezTo>
                <a:cubicBezTo>
                  <a:pt x="5783445" y="-49174"/>
                  <a:pt x="5966987" y="20191"/>
                  <a:pt x="6085115" y="0"/>
                </a:cubicBezTo>
                <a:cubicBezTo>
                  <a:pt x="6094880" y="246578"/>
                  <a:pt x="6070415" y="392433"/>
                  <a:pt x="6085115" y="528394"/>
                </a:cubicBezTo>
                <a:cubicBezTo>
                  <a:pt x="6099815" y="664355"/>
                  <a:pt x="6045780" y="787794"/>
                  <a:pt x="6085115" y="977245"/>
                </a:cubicBezTo>
                <a:cubicBezTo>
                  <a:pt x="6124450" y="1166696"/>
                  <a:pt x="6060103" y="1326774"/>
                  <a:pt x="6085115" y="1545411"/>
                </a:cubicBezTo>
                <a:cubicBezTo>
                  <a:pt x="6110127" y="1764048"/>
                  <a:pt x="6035533" y="1911464"/>
                  <a:pt x="6085115" y="2113576"/>
                </a:cubicBezTo>
                <a:cubicBezTo>
                  <a:pt x="6134697" y="2315688"/>
                  <a:pt x="6066049" y="2514104"/>
                  <a:pt x="6085115" y="2681742"/>
                </a:cubicBezTo>
                <a:cubicBezTo>
                  <a:pt x="6104181" y="2849380"/>
                  <a:pt x="6053037" y="3088386"/>
                  <a:pt x="6085115" y="3289679"/>
                </a:cubicBezTo>
                <a:cubicBezTo>
                  <a:pt x="6117193" y="3490972"/>
                  <a:pt x="6013349" y="3827416"/>
                  <a:pt x="6085115" y="3977160"/>
                </a:cubicBezTo>
                <a:cubicBezTo>
                  <a:pt x="5898308" y="3992741"/>
                  <a:pt x="5666473" y="3945428"/>
                  <a:pt x="5471072" y="3977160"/>
                </a:cubicBezTo>
                <a:cubicBezTo>
                  <a:pt x="5275671" y="4008892"/>
                  <a:pt x="5204062" y="3956692"/>
                  <a:pt x="5039582" y="3977160"/>
                </a:cubicBezTo>
                <a:cubicBezTo>
                  <a:pt x="4875102" y="3997628"/>
                  <a:pt x="4535157" y="3943946"/>
                  <a:pt x="4364687" y="3977160"/>
                </a:cubicBezTo>
                <a:cubicBezTo>
                  <a:pt x="4194217" y="4010374"/>
                  <a:pt x="4004472" y="3960978"/>
                  <a:pt x="3811495" y="3977160"/>
                </a:cubicBezTo>
                <a:cubicBezTo>
                  <a:pt x="3618518" y="3993342"/>
                  <a:pt x="3560485" y="3946226"/>
                  <a:pt x="3380005" y="3977160"/>
                </a:cubicBezTo>
                <a:cubicBezTo>
                  <a:pt x="3199525" y="4008094"/>
                  <a:pt x="2971407" y="3929268"/>
                  <a:pt x="2826813" y="3977160"/>
                </a:cubicBezTo>
                <a:cubicBezTo>
                  <a:pt x="2682219" y="4025052"/>
                  <a:pt x="2602193" y="3953024"/>
                  <a:pt x="2456174" y="3977160"/>
                </a:cubicBezTo>
                <a:cubicBezTo>
                  <a:pt x="2310155" y="4001296"/>
                  <a:pt x="2198047" y="3937739"/>
                  <a:pt x="2085535" y="3977160"/>
                </a:cubicBezTo>
                <a:cubicBezTo>
                  <a:pt x="1973023" y="4016581"/>
                  <a:pt x="1700570" y="3934993"/>
                  <a:pt x="1532343" y="3977160"/>
                </a:cubicBezTo>
                <a:cubicBezTo>
                  <a:pt x="1364116" y="4019327"/>
                  <a:pt x="1244274" y="3974617"/>
                  <a:pt x="1100853" y="3977160"/>
                </a:cubicBezTo>
                <a:cubicBezTo>
                  <a:pt x="957432" y="3979703"/>
                  <a:pt x="760904" y="3949455"/>
                  <a:pt x="486809" y="3977160"/>
                </a:cubicBezTo>
                <a:cubicBezTo>
                  <a:pt x="212714" y="4004865"/>
                  <a:pt x="234523" y="3939702"/>
                  <a:pt x="0" y="3977160"/>
                </a:cubicBezTo>
                <a:cubicBezTo>
                  <a:pt x="-51841" y="3743833"/>
                  <a:pt x="44626" y="3569666"/>
                  <a:pt x="0" y="3369223"/>
                </a:cubicBezTo>
                <a:cubicBezTo>
                  <a:pt x="-44626" y="3168780"/>
                  <a:pt x="7613" y="2999087"/>
                  <a:pt x="0" y="2761285"/>
                </a:cubicBezTo>
                <a:cubicBezTo>
                  <a:pt x="-7613" y="2523483"/>
                  <a:pt x="15179" y="2466285"/>
                  <a:pt x="0" y="2272663"/>
                </a:cubicBezTo>
                <a:cubicBezTo>
                  <a:pt x="-15179" y="2079041"/>
                  <a:pt x="43137" y="1907665"/>
                  <a:pt x="0" y="1664726"/>
                </a:cubicBezTo>
                <a:cubicBezTo>
                  <a:pt x="-43137" y="1421787"/>
                  <a:pt x="24298" y="1323794"/>
                  <a:pt x="0" y="1017017"/>
                </a:cubicBezTo>
                <a:cubicBezTo>
                  <a:pt x="-24298" y="710240"/>
                  <a:pt x="19388" y="676487"/>
                  <a:pt x="0" y="488623"/>
                </a:cubicBezTo>
                <a:cubicBezTo>
                  <a:pt x="-19388" y="300759"/>
                  <a:pt x="43864" y="101431"/>
                  <a:pt x="0" y="0"/>
                </a:cubicBezTo>
                <a:close/>
              </a:path>
            </a:pathLst>
          </a:custGeom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program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scopes (input, output 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a :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integer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procedure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first;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begin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a := 1; 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end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procedure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second;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a :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integer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begin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first; 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end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begin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	a := 2; second; write(a);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end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9C60A-30FA-4541-8C2F-D9316E10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3D88C-F38B-664A-8E74-F396921E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3E646-DC2F-DF4F-A221-3C13CB287E63}"/>
              </a:ext>
            </a:extLst>
          </p:cNvPr>
          <p:cNvSpPr txBox="1"/>
          <p:nvPr/>
        </p:nvSpPr>
        <p:spPr>
          <a:xfrm>
            <a:off x="6874242" y="1825625"/>
            <a:ext cx="4212944" cy="372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429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If static scope rules are in effect (as would be the case in Pascal), the program prints a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1</a:t>
            </a:r>
          </a:p>
          <a:p>
            <a:pPr marL="381000" indent="-3429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If dynamic scope rules are in effect, the program prints a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2</a:t>
            </a:r>
          </a:p>
          <a:p>
            <a:pPr marL="381000" indent="-3429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Why the difference?  At issue is whether the assignment to the variable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a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 in </a:t>
            </a:r>
            <a:r>
              <a:rPr lang="en-US" altLang="en-US" b="1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procedure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 first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 changes the variable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a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 declared in the main program or the variable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a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 declared in </a:t>
            </a:r>
            <a:r>
              <a:rPr lang="en-US" altLang="en-US" b="1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procedure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 second</a:t>
            </a:r>
            <a:r>
              <a:rPr lang="en-US" altLang="en-US" sz="100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0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6768-D2F7-B142-B85E-CD25A9DE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Scope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6334-C127-7542-81E3-9E7EF44C0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2034939"/>
            <a:ext cx="3526973" cy="3977160"/>
          </a:xfrm>
          <a:custGeom>
            <a:avLst/>
            <a:gdLst>
              <a:gd name="connsiteX0" fmla="*/ 0 w 3526973"/>
              <a:gd name="connsiteY0" fmla="*/ 0 h 3977160"/>
              <a:gd name="connsiteX1" fmla="*/ 623099 w 3526973"/>
              <a:gd name="connsiteY1" fmla="*/ 0 h 3977160"/>
              <a:gd name="connsiteX2" fmla="*/ 1105118 w 3526973"/>
              <a:gd name="connsiteY2" fmla="*/ 0 h 3977160"/>
              <a:gd name="connsiteX3" fmla="*/ 1657677 w 3526973"/>
              <a:gd name="connsiteY3" fmla="*/ 0 h 3977160"/>
              <a:gd name="connsiteX4" fmla="*/ 2316046 w 3526973"/>
              <a:gd name="connsiteY4" fmla="*/ 0 h 3977160"/>
              <a:gd name="connsiteX5" fmla="*/ 2903874 w 3526973"/>
              <a:gd name="connsiteY5" fmla="*/ 0 h 3977160"/>
              <a:gd name="connsiteX6" fmla="*/ 3526973 w 3526973"/>
              <a:gd name="connsiteY6" fmla="*/ 0 h 3977160"/>
              <a:gd name="connsiteX7" fmla="*/ 3526973 w 3526973"/>
              <a:gd name="connsiteY7" fmla="*/ 528394 h 3977160"/>
              <a:gd name="connsiteX8" fmla="*/ 3526973 w 3526973"/>
              <a:gd name="connsiteY8" fmla="*/ 1017017 h 3977160"/>
              <a:gd name="connsiteX9" fmla="*/ 3526973 w 3526973"/>
              <a:gd name="connsiteY9" fmla="*/ 1624954 h 3977160"/>
              <a:gd name="connsiteX10" fmla="*/ 3526973 w 3526973"/>
              <a:gd name="connsiteY10" fmla="*/ 2113576 h 3977160"/>
              <a:gd name="connsiteX11" fmla="*/ 3526973 w 3526973"/>
              <a:gd name="connsiteY11" fmla="*/ 2562427 h 3977160"/>
              <a:gd name="connsiteX12" fmla="*/ 3526973 w 3526973"/>
              <a:gd name="connsiteY12" fmla="*/ 3051050 h 3977160"/>
              <a:gd name="connsiteX13" fmla="*/ 3526973 w 3526973"/>
              <a:gd name="connsiteY13" fmla="*/ 3977160 h 3977160"/>
              <a:gd name="connsiteX14" fmla="*/ 2939144 w 3526973"/>
              <a:gd name="connsiteY14" fmla="*/ 3977160 h 3977160"/>
              <a:gd name="connsiteX15" fmla="*/ 2351315 w 3526973"/>
              <a:gd name="connsiteY15" fmla="*/ 3977160 h 3977160"/>
              <a:gd name="connsiteX16" fmla="*/ 1834026 w 3526973"/>
              <a:gd name="connsiteY16" fmla="*/ 3977160 h 3977160"/>
              <a:gd name="connsiteX17" fmla="*/ 1246197 w 3526973"/>
              <a:gd name="connsiteY17" fmla="*/ 3977160 h 3977160"/>
              <a:gd name="connsiteX18" fmla="*/ 658368 w 3526973"/>
              <a:gd name="connsiteY18" fmla="*/ 3977160 h 3977160"/>
              <a:gd name="connsiteX19" fmla="*/ 0 w 3526973"/>
              <a:gd name="connsiteY19" fmla="*/ 3977160 h 3977160"/>
              <a:gd name="connsiteX20" fmla="*/ 0 w 3526973"/>
              <a:gd name="connsiteY20" fmla="*/ 3408994 h 3977160"/>
              <a:gd name="connsiteX21" fmla="*/ 0 w 3526973"/>
              <a:gd name="connsiteY21" fmla="*/ 2880600 h 3977160"/>
              <a:gd name="connsiteX22" fmla="*/ 0 w 3526973"/>
              <a:gd name="connsiteY22" fmla="*/ 2312434 h 3977160"/>
              <a:gd name="connsiteX23" fmla="*/ 0 w 3526973"/>
              <a:gd name="connsiteY23" fmla="*/ 1704497 h 3977160"/>
              <a:gd name="connsiteX24" fmla="*/ 0 w 3526973"/>
              <a:gd name="connsiteY24" fmla="*/ 1096560 h 3977160"/>
              <a:gd name="connsiteX25" fmla="*/ 0 w 3526973"/>
              <a:gd name="connsiteY25" fmla="*/ 488623 h 3977160"/>
              <a:gd name="connsiteX26" fmla="*/ 0 w 3526973"/>
              <a:gd name="connsiteY26" fmla="*/ 0 h 397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526973" h="3977160" fill="none" extrusionOk="0">
                <a:moveTo>
                  <a:pt x="0" y="0"/>
                </a:moveTo>
                <a:cubicBezTo>
                  <a:pt x="165421" y="-74638"/>
                  <a:pt x="409565" y="5763"/>
                  <a:pt x="623099" y="0"/>
                </a:cubicBezTo>
                <a:cubicBezTo>
                  <a:pt x="836633" y="-5763"/>
                  <a:pt x="938234" y="103"/>
                  <a:pt x="1105118" y="0"/>
                </a:cubicBezTo>
                <a:cubicBezTo>
                  <a:pt x="1272002" y="-103"/>
                  <a:pt x="1463815" y="20912"/>
                  <a:pt x="1657677" y="0"/>
                </a:cubicBezTo>
                <a:cubicBezTo>
                  <a:pt x="1851539" y="-20912"/>
                  <a:pt x="2145140" y="72732"/>
                  <a:pt x="2316046" y="0"/>
                </a:cubicBezTo>
                <a:cubicBezTo>
                  <a:pt x="2486952" y="-72732"/>
                  <a:pt x="2657455" y="16778"/>
                  <a:pt x="2903874" y="0"/>
                </a:cubicBezTo>
                <a:cubicBezTo>
                  <a:pt x="3150293" y="-16778"/>
                  <a:pt x="3300566" y="10976"/>
                  <a:pt x="3526973" y="0"/>
                </a:cubicBezTo>
                <a:cubicBezTo>
                  <a:pt x="3560160" y="129719"/>
                  <a:pt x="3511509" y="311800"/>
                  <a:pt x="3526973" y="528394"/>
                </a:cubicBezTo>
                <a:cubicBezTo>
                  <a:pt x="3542437" y="744988"/>
                  <a:pt x="3504796" y="811348"/>
                  <a:pt x="3526973" y="1017017"/>
                </a:cubicBezTo>
                <a:cubicBezTo>
                  <a:pt x="3549150" y="1222686"/>
                  <a:pt x="3499266" y="1451913"/>
                  <a:pt x="3526973" y="1624954"/>
                </a:cubicBezTo>
                <a:cubicBezTo>
                  <a:pt x="3554680" y="1797995"/>
                  <a:pt x="3523723" y="1990963"/>
                  <a:pt x="3526973" y="2113576"/>
                </a:cubicBezTo>
                <a:cubicBezTo>
                  <a:pt x="3530223" y="2236189"/>
                  <a:pt x="3482667" y="2400781"/>
                  <a:pt x="3526973" y="2562427"/>
                </a:cubicBezTo>
                <a:cubicBezTo>
                  <a:pt x="3571279" y="2724073"/>
                  <a:pt x="3484516" y="2851246"/>
                  <a:pt x="3526973" y="3051050"/>
                </a:cubicBezTo>
                <a:cubicBezTo>
                  <a:pt x="3569430" y="3250854"/>
                  <a:pt x="3496536" y="3522683"/>
                  <a:pt x="3526973" y="3977160"/>
                </a:cubicBezTo>
                <a:cubicBezTo>
                  <a:pt x="3346131" y="4006393"/>
                  <a:pt x="3209930" y="3965667"/>
                  <a:pt x="2939144" y="3977160"/>
                </a:cubicBezTo>
                <a:cubicBezTo>
                  <a:pt x="2668358" y="3988653"/>
                  <a:pt x="2512440" y="3958509"/>
                  <a:pt x="2351315" y="3977160"/>
                </a:cubicBezTo>
                <a:cubicBezTo>
                  <a:pt x="2190190" y="3995811"/>
                  <a:pt x="2059721" y="3951889"/>
                  <a:pt x="1834026" y="3977160"/>
                </a:cubicBezTo>
                <a:cubicBezTo>
                  <a:pt x="1608331" y="4002431"/>
                  <a:pt x="1521773" y="3908941"/>
                  <a:pt x="1246197" y="3977160"/>
                </a:cubicBezTo>
                <a:cubicBezTo>
                  <a:pt x="970621" y="4045379"/>
                  <a:pt x="869734" y="3948329"/>
                  <a:pt x="658368" y="3977160"/>
                </a:cubicBezTo>
                <a:cubicBezTo>
                  <a:pt x="447002" y="4005991"/>
                  <a:pt x="297793" y="3948919"/>
                  <a:pt x="0" y="3977160"/>
                </a:cubicBezTo>
                <a:cubicBezTo>
                  <a:pt x="-19468" y="3823506"/>
                  <a:pt x="21811" y="3613273"/>
                  <a:pt x="0" y="3408994"/>
                </a:cubicBezTo>
                <a:cubicBezTo>
                  <a:pt x="-21811" y="3204715"/>
                  <a:pt x="17412" y="3018413"/>
                  <a:pt x="0" y="2880600"/>
                </a:cubicBezTo>
                <a:cubicBezTo>
                  <a:pt x="-17412" y="2742787"/>
                  <a:pt x="41783" y="2468604"/>
                  <a:pt x="0" y="2312434"/>
                </a:cubicBezTo>
                <a:cubicBezTo>
                  <a:pt x="-41783" y="2156264"/>
                  <a:pt x="37698" y="1831886"/>
                  <a:pt x="0" y="1704497"/>
                </a:cubicBezTo>
                <a:cubicBezTo>
                  <a:pt x="-37698" y="1577108"/>
                  <a:pt x="59704" y="1324614"/>
                  <a:pt x="0" y="1096560"/>
                </a:cubicBezTo>
                <a:cubicBezTo>
                  <a:pt x="-59704" y="868506"/>
                  <a:pt x="10754" y="663201"/>
                  <a:pt x="0" y="488623"/>
                </a:cubicBezTo>
                <a:cubicBezTo>
                  <a:pt x="-10754" y="314045"/>
                  <a:pt x="7734" y="224443"/>
                  <a:pt x="0" y="0"/>
                </a:cubicBezTo>
                <a:close/>
              </a:path>
              <a:path w="3526973" h="3977160" stroke="0" extrusionOk="0">
                <a:moveTo>
                  <a:pt x="0" y="0"/>
                </a:moveTo>
                <a:cubicBezTo>
                  <a:pt x="118152" y="-43925"/>
                  <a:pt x="388242" y="2749"/>
                  <a:pt x="552559" y="0"/>
                </a:cubicBezTo>
                <a:cubicBezTo>
                  <a:pt x="716876" y="-2749"/>
                  <a:pt x="925774" y="5031"/>
                  <a:pt x="1034579" y="0"/>
                </a:cubicBezTo>
                <a:cubicBezTo>
                  <a:pt x="1143384" y="-5031"/>
                  <a:pt x="1365813" y="72662"/>
                  <a:pt x="1692947" y="0"/>
                </a:cubicBezTo>
                <a:cubicBezTo>
                  <a:pt x="2020081" y="-72662"/>
                  <a:pt x="2095285" y="14373"/>
                  <a:pt x="2245506" y="0"/>
                </a:cubicBezTo>
                <a:cubicBezTo>
                  <a:pt x="2395727" y="-14373"/>
                  <a:pt x="2598345" y="55620"/>
                  <a:pt x="2798065" y="0"/>
                </a:cubicBezTo>
                <a:cubicBezTo>
                  <a:pt x="2997785" y="-55620"/>
                  <a:pt x="3287331" y="56569"/>
                  <a:pt x="3526973" y="0"/>
                </a:cubicBezTo>
                <a:cubicBezTo>
                  <a:pt x="3527522" y="180662"/>
                  <a:pt x="3497068" y="320806"/>
                  <a:pt x="3526973" y="488623"/>
                </a:cubicBezTo>
                <a:cubicBezTo>
                  <a:pt x="3556878" y="656440"/>
                  <a:pt x="3510669" y="921384"/>
                  <a:pt x="3526973" y="1056788"/>
                </a:cubicBezTo>
                <a:cubicBezTo>
                  <a:pt x="3543277" y="1192192"/>
                  <a:pt x="3494663" y="1310178"/>
                  <a:pt x="3526973" y="1545411"/>
                </a:cubicBezTo>
                <a:cubicBezTo>
                  <a:pt x="3559283" y="1780644"/>
                  <a:pt x="3473671" y="1858272"/>
                  <a:pt x="3526973" y="2034033"/>
                </a:cubicBezTo>
                <a:cubicBezTo>
                  <a:pt x="3580275" y="2209794"/>
                  <a:pt x="3498115" y="2410066"/>
                  <a:pt x="3526973" y="2602199"/>
                </a:cubicBezTo>
                <a:cubicBezTo>
                  <a:pt x="3555831" y="2794332"/>
                  <a:pt x="3456763" y="3041339"/>
                  <a:pt x="3526973" y="3210136"/>
                </a:cubicBezTo>
                <a:cubicBezTo>
                  <a:pt x="3597183" y="3378933"/>
                  <a:pt x="3491349" y="3810388"/>
                  <a:pt x="3526973" y="3977160"/>
                </a:cubicBezTo>
                <a:cubicBezTo>
                  <a:pt x="3361721" y="4024259"/>
                  <a:pt x="3165627" y="3957025"/>
                  <a:pt x="2939144" y="3977160"/>
                </a:cubicBezTo>
                <a:cubicBezTo>
                  <a:pt x="2712661" y="3997295"/>
                  <a:pt x="2586872" y="3976603"/>
                  <a:pt x="2421855" y="3977160"/>
                </a:cubicBezTo>
                <a:cubicBezTo>
                  <a:pt x="2256838" y="3977717"/>
                  <a:pt x="2058628" y="3971364"/>
                  <a:pt x="1834026" y="3977160"/>
                </a:cubicBezTo>
                <a:cubicBezTo>
                  <a:pt x="1609424" y="3982956"/>
                  <a:pt x="1498340" y="3938054"/>
                  <a:pt x="1175658" y="3977160"/>
                </a:cubicBezTo>
                <a:cubicBezTo>
                  <a:pt x="852976" y="4016266"/>
                  <a:pt x="851833" y="3930582"/>
                  <a:pt x="587829" y="3977160"/>
                </a:cubicBezTo>
                <a:cubicBezTo>
                  <a:pt x="323825" y="4023738"/>
                  <a:pt x="241664" y="3954564"/>
                  <a:pt x="0" y="3977160"/>
                </a:cubicBezTo>
                <a:cubicBezTo>
                  <a:pt x="-31778" y="3873149"/>
                  <a:pt x="54043" y="3599399"/>
                  <a:pt x="0" y="3488537"/>
                </a:cubicBezTo>
                <a:cubicBezTo>
                  <a:pt x="-54043" y="3377675"/>
                  <a:pt x="20827" y="3216116"/>
                  <a:pt x="0" y="2960143"/>
                </a:cubicBezTo>
                <a:cubicBezTo>
                  <a:pt x="-20827" y="2704170"/>
                  <a:pt x="9604" y="2551902"/>
                  <a:pt x="0" y="2312434"/>
                </a:cubicBezTo>
                <a:cubicBezTo>
                  <a:pt x="-9604" y="2072966"/>
                  <a:pt x="68039" y="1923917"/>
                  <a:pt x="0" y="1744269"/>
                </a:cubicBezTo>
                <a:cubicBezTo>
                  <a:pt x="-68039" y="1564621"/>
                  <a:pt x="47333" y="1459122"/>
                  <a:pt x="0" y="1215875"/>
                </a:cubicBezTo>
                <a:cubicBezTo>
                  <a:pt x="-47333" y="972628"/>
                  <a:pt x="22852" y="963408"/>
                  <a:pt x="0" y="767024"/>
                </a:cubicBezTo>
                <a:cubicBezTo>
                  <a:pt x="-22852" y="570640"/>
                  <a:pt x="26527" y="255408"/>
                  <a:pt x="0" y="0"/>
                </a:cubicBezTo>
                <a:close/>
              </a:path>
            </a:pathLst>
          </a:custGeom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def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A(I,P):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def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B():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print(I)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(I&gt;1):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P()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A(2,B)</a:t>
            </a:r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def C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pass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#do nothing</a:t>
            </a:r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A(1,C) # main program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9C60A-30FA-4541-8C2F-D9316E10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3D88C-F38B-664A-8E74-F396921E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6EE417-1E67-F940-A6E7-8C71E6E9B194}"/>
              </a:ext>
            </a:extLst>
          </p:cNvPr>
          <p:cNvSpPr/>
          <p:nvPr/>
        </p:nvSpPr>
        <p:spPr>
          <a:xfrm>
            <a:off x="4376057" y="2122714"/>
            <a:ext cx="2122714" cy="8708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ABF22C-31AF-D141-8634-ED7AAB4B89D1}"/>
              </a:ext>
            </a:extLst>
          </p:cNvPr>
          <p:cNvSpPr/>
          <p:nvPr/>
        </p:nvSpPr>
        <p:spPr>
          <a:xfrm>
            <a:off x="4376057" y="3163547"/>
            <a:ext cx="2122714" cy="8708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49D542-CA84-9B4A-A4C1-8A7A2C8B6B75}"/>
              </a:ext>
            </a:extLst>
          </p:cNvPr>
          <p:cNvSpPr txBox="1"/>
          <p:nvPr/>
        </p:nvSpPr>
        <p:spPr>
          <a:xfrm>
            <a:off x="4887686" y="244928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7D0763-CB53-0247-B201-5A41D727481D}"/>
              </a:ext>
            </a:extLst>
          </p:cNvPr>
          <p:cNvSpPr txBox="1"/>
          <p:nvPr/>
        </p:nvSpPr>
        <p:spPr>
          <a:xfrm>
            <a:off x="4637314" y="34143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944C9-B47A-F945-AD40-A8EB3E90C7C3}"/>
              </a:ext>
            </a:extLst>
          </p:cNvPr>
          <p:cNvSpPr txBox="1"/>
          <p:nvPr/>
        </p:nvSpPr>
        <p:spPr>
          <a:xfrm>
            <a:off x="5344424" y="3260858"/>
            <a:ext cx="7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== 2</a:t>
            </a:r>
          </a:p>
          <a:p>
            <a:r>
              <a:rPr lang="en-US" dirty="0"/>
              <a:t>P == 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1B0587-473D-3445-A9F2-22CF98DA7CD1}"/>
              </a:ext>
            </a:extLst>
          </p:cNvPr>
          <p:cNvSpPr/>
          <p:nvPr/>
        </p:nvSpPr>
        <p:spPr>
          <a:xfrm>
            <a:off x="4376057" y="4204380"/>
            <a:ext cx="2122714" cy="8708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F2B180-88D0-0141-AAA0-2AC7298836EB}"/>
              </a:ext>
            </a:extLst>
          </p:cNvPr>
          <p:cNvSpPr txBox="1"/>
          <p:nvPr/>
        </p:nvSpPr>
        <p:spPr>
          <a:xfrm>
            <a:off x="4637314" y="44551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1E71CA-E4E9-3F45-B473-EF15686BA755}"/>
              </a:ext>
            </a:extLst>
          </p:cNvPr>
          <p:cNvSpPr txBox="1"/>
          <p:nvPr/>
        </p:nvSpPr>
        <p:spPr>
          <a:xfrm>
            <a:off x="5344424" y="4301691"/>
            <a:ext cx="763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== 1</a:t>
            </a:r>
          </a:p>
          <a:p>
            <a:r>
              <a:rPr lang="en-US" dirty="0"/>
              <a:t>P == 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101884-39C5-3147-A8EB-86F5BDC5C931}"/>
              </a:ext>
            </a:extLst>
          </p:cNvPr>
          <p:cNvSpPr/>
          <p:nvPr/>
        </p:nvSpPr>
        <p:spPr>
          <a:xfrm>
            <a:off x="4376057" y="5234730"/>
            <a:ext cx="2122714" cy="8708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8BADB1-142C-ED40-87B9-CC9D81A55946}"/>
              </a:ext>
            </a:extLst>
          </p:cNvPr>
          <p:cNvSpPr txBox="1"/>
          <p:nvPr/>
        </p:nvSpPr>
        <p:spPr>
          <a:xfrm>
            <a:off x="4778829" y="5562600"/>
            <a:ext cx="150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program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43937C-2F00-E945-A6EF-66FCC0F66240}"/>
              </a:ext>
            </a:extLst>
          </p:cNvPr>
          <p:cNvSpPr txBox="1"/>
          <p:nvPr/>
        </p:nvSpPr>
        <p:spPr>
          <a:xfrm>
            <a:off x="7075714" y="2307770"/>
            <a:ext cx="4463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example of static scoping and deep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 prints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shallow binding were in effect, it would print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Combination of shallow binding and static scoping </a:t>
            </a:r>
          </a:p>
        </p:txBody>
      </p:sp>
      <p:sp>
        <p:nvSpPr>
          <p:cNvPr id="19" name="Curved Left Arrow 18">
            <a:extLst>
              <a:ext uri="{FF2B5EF4-FFF2-40B4-BE49-F238E27FC236}">
                <a16:creationId xmlns:a16="http://schemas.microsoft.com/office/drawing/2014/main" id="{D595A78F-B097-354F-888A-A25C3132172D}"/>
              </a:ext>
            </a:extLst>
          </p:cNvPr>
          <p:cNvSpPr/>
          <p:nvPr/>
        </p:nvSpPr>
        <p:spPr>
          <a:xfrm>
            <a:off x="6263752" y="2622146"/>
            <a:ext cx="998448" cy="2202328"/>
          </a:xfrm>
          <a:prstGeom prst="curvedLeftArrow">
            <a:avLst>
              <a:gd name="adj1" fmla="val 5412"/>
              <a:gd name="adj2" fmla="val 17722"/>
              <a:gd name="adj3" fmla="val 2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Left Arrow 19">
            <a:extLst>
              <a:ext uri="{FF2B5EF4-FFF2-40B4-BE49-F238E27FC236}">
                <a16:creationId xmlns:a16="http://schemas.microsoft.com/office/drawing/2014/main" id="{85AAFDC4-7149-414A-8E27-6BDE24DD1DF3}"/>
              </a:ext>
            </a:extLst>
          </p:cNvPr>
          <p:cNvSpPr/>
          <p:nvPr/>
        </p:nvSpPr>
        <p:spPr>
          <a:xfrm>
            <a:off x="6236913" y="3493003"/>
            <a:ext cx="763352" cy="869271"/>
          </a:xfrm>
          <a:prstGeom prst="curvedLeftArrow">
            <a:avLst>
              <a:gd name="adj1" fmla="val 5412"/>
              <a:gd name="adj2" fmla="val 17722"/>
              <a:gd name="adj3" fmla="val 2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Left Arrow 20">
            <a:extLst>
              <a:ext uri="{FF2B5EF4-FFF2-40B4-BE49-F238E27FC236}">
                <a16:creationId xmlns:a16="http://schemas.microsoft.com/office/drawing/2014/main" id="{2AA636CF-1E01-374E-95C8-E812DD7F9996}"/>
              </a:ext>
            </a:extLst>
          </p:cNvPr>
          <p:cNvSpPr/>
          <p:nvPr/>
        </p:nvSpPr>
        <p:spPr>
          <a:xfrm>
            <a:off x="6291342" y="4927062"/>
            <a:ext cx="763352" cy="869271"/>
          </a:xfrm>
          <a:prstGeom prst="curvedLeftArrow">
            <a:avLst>
              <a:gd name="adj1" fmla="val 5412"/>
              <a:gd name="adj2" fmla="val 17722"/>
              <a:gd name="adj3" fmla="val 2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62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8841-AF4B-AB4B-AE37-645E3991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 Variables with Dynamic Scope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79515-F957-224C-A39E-7DFC1B33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D41A7-7B5D-B142-A6AE-7C8BBD39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2FD29-4F4B-894C-BB3D-052E864FEE22}"/>
              </a:ext>
            </a:extLst>
          </p:cNvPr>
          <p:cNvSpPr txBox="1"/>
          <p:nvPr/>
        </p:nvSpPr>
        <p:spPr>
          <a:xfrm>
            <a:off x="250370" y="1760696"/>
            <a:ext cx="4713515" cy="2308132"/>
          </a:xfrm>
          <a:custGeom>
            <a:avLst/>
            <a:gdLst>
              <a:gd name="connsiteX0" fmla="*/ 0 w 4713515"/>
              <a:gd name="connsiteY0" fmla="*/ 0 h 2308132"/>
              <a:gd name="connsiteX1" fmla="*/ 4713515 w 4713515"/>
              <a:gd name="connsiteY1" fmla="*/ 0 h 2308132"/>
              <a:gd name="connsiteX2" fmla="*/ 4713515 w 4713515"/>
              <a:gd name="connsiteY2" fmla="*/ 2308132 h 2308132"/>
              <a:gd name="connsiteX3" fmla="*/ 0 w 4713515"/>
              <a:gd name="connsiteY3" fmla="*/ 2308132 h 2308132"/>
              <a:gd name="connsiteX4" fmla="*/ 0 w 4713515"/>
              <a:gd name="connsiteY4" fmla="*/ 0 h 2308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3515" h="2308132" extrusionOk="0">
                <a:moveTo>
                  <a:pt x="0" y="0"/>
                </a:moveTo>
                <a:cubicBezTo>
                  <a:pt x="2210954" y="-48404"/>
                  <a:pt x="2500590" y="168816"/>
                  <a:pt x="4713515" y="0"/>
                </a:cubicBezTo>
                <a:cubicBezTo>
                  <a:pt x="4800495" y="1004336"/>
                  <a:pt x="4643860" y="1443639"/>
                  <a:pt x="4713515" y="2308132"/>
                </a:cubicBezTo>
                <a:cubicBezTo>
                  <a:pt x="3886584" y="2349487"/>
                  <a:pt x="852308" y="2451837"/>
                  <a:pt x="0" y="2308132"/>
                </a:cubicBezTo>
                <a:cubicBezTo>
                  <a:pt x="-53564" y="1285137"/>
                  <a:pt x="90185" y="511050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00747574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indent="-127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(1) a stack (</a:t>
            </a:r>
            <a:r>
              <a:rPr lang="en-US" altLang="en-US" sz="2200" i="1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association list</a:t>
            </a: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) of all active variables</a:t>
            </a:r>
          </a:p>
          <a:p>
            <a:pPr marL="673100" lvl="1" indent="-2286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variable sought from top of stack</a:t>
            </a:r>
          </a:p>
          <a:p>
            <a:pPr marL="673100" lvl="1" indent="-2286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equivalent to searching the activation records on the dynamic 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E80948-0798-1445-820B-ABFC765D8AA2}"/>
              </a:ext>
            </a:extLst>
          </p:cNvPr>
          <p:cNvSpPr/>
          <p:nvPr/>
        </p:nvSpPr>
        <p:spPr>
          <a:xfrm>
            <a:off x="5159829" y="1727041"/>
            <a:ext cx="6770915" cy="2462213"/>
          </a:xfrm>
          <a:custGeom>
            <a:avLst/>
            <a:gdLst>
              <a:gd name="connsiteX0" fmla="*/ 0 w 6770915"/>
              <a:gd name="connsiteY0" fmla="*/ 0 h 2462213"/>
              <a:gd name="connsiteX1" fmla="*/ 6770915 w 6770915"/>
              <a:gd name="connsiteY1" fmla="*/ 0 h 2462213"/>
              <a:gd name="connsiteX2" fmla="*/ 6770915 w 6770915"/>
              <a:gd name="connsiteY2" fmla="*/ 2462213 h 2462213"/>
              <a:gd name="connsiteX3" fmla="*/ 0 w 6770915"/>
              <a:gd name="connsiteY3" fmla="*/ 2462213 h 2462213"/>
              <a:gd name="connsiteX4" fmla="*/ 0 w 6770915"/>
              <a:gd name="connsiteY4" fmla="*/ 0 h 24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0915" h="2462213" fill="none" extrusionOk="0">
                <a:moveTo>
                  <a:pt x="0" y="0"/>
                </a:moveTo>
                <a:cubicBezTo>
                  <a:pt x="2088502" y="38436"/>
                  <a:pt x="3853917" y="145812"/>
                  <a:pt x="6770915" y="0"/>
                </a:cubicBezTo>
                <a:cubicBezTo>
                  <a:pt x="6688624" y="626392"/>
                  <a:pt x="6610724" y="1651910"/>
                  <a:pt x="6770915" y="2462213"/>
                </a:cubicBezTo>
                <a:cubicBezTo>
                  <a:pt x="4378240" y="2520651"/>
                  <a:pt x="1522605" y="2430718"/>
                  <a:pt x="0" y="2462213"/>
                </a:cubicBezTo>
                <a:cubicBezTo>
                  <a:pt x="-111020" y="1620662"/>
                  <a:pt x="10043" y="519355"/>
                  <a:pt x="0" y="0"/>
                </a:cubicBezTo>
                <a:close/>
              </a:path>
              <a:path w="6770915" h="2462213" stroke="0" extrusionOk="0">
                <a:moveTo>
                  <a:pt x="0" y="0"/>
                </a:moveTo>
                <a:cubicBezTo>
                  <a:pt x="698925" y="12417"/>
                  <a:pt x="4973373" y="-53065"/>
                  <a:pt x="6770915" y="0"/>
                </a:cubicBezTo>
                <a:cubicBezTo>
                  <a:pt x="6841375" y="937874"/>
                  <a:pt x="6710902" y="1873379"/>
                  <a:pt x="6770915" y="2462213"/>
                </a:cubicBezTo>
                <a:cubicBezTo>
                  <a:pt x="5352354" y="2601018"/>
                  <a:pt x="3326519" y="2479098"/>
                  <a:pt x="0" y="2462213"/>
                </a:cubicBezTo>
                <a:cubicBezTo>
                  <a:pt x="161209" y="1351711"/>
                  <a:pt x="95339" y="898113"/>
                  <a:pt x="0" y="0"/>
                </a:cubicBezTo>
                <a:close/>
              </a:path>
            </a:pathLst>
          </a:custGeom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411429877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indent="-12700">
              <a:spcAft>
                <a:spcPct val="0"/>
              </a:spcAft>
              <a:buClr>
                <a:srgbClr val="000000"/>
              </a:buClr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(2) central table with one slot for every variable name</a:t>
            </a:r>
          </a:p>
          <a:p>
            <a:pPr marL="673100" lvl="1" indent="-228600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the table layout can be fixed at compile time if variables names cannot be created dynamically </a:t>
            </a:r>
          </a:p>
          <a:p>
            <a:pPr marL="673100" lvl="1" indent="-228600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Otherwise, you'll need a hash function or something to do lookup</a:t>
            </a:r>
          </a:p>
          <a:p>
            <a:pPr marL="673100" lvl="1" indent="-228600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Every subroutine changes the table entries for its locals at entry and exit.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441F6-C0CC-D148-9F50-C578B100CD3F}"/>
              </a:ext>
            </a:extLst>
          </p:cNvPr>
          <p:cNvSpPr txBox="1"/>
          <p:nvPr/>
        </p:nvSpPr>
        <p:spPr>
          <a:xfrm>
            <a:off x="428318" y="4440463"/>
            <a:ext cx="11335364" cy="1785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81000" indent="-3429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(1) gives slow access but fast calls; (2) yields slow calls but fast access</a:t>
            </a:r>
          </a:p>
          <a:p>
            <a:pPr marL="381000" indent="-342900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Variable lookup in a dynamically-scoped language corresponds to symbol table lookup in a statically-scoped language</a:t>
            </a:r>
          </a:p>
          <a:p>
            <a:pPr marL="381000" indent="-342900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Because static scope rules tend to be more complicated, however, the data structure and lookup algorithm also have to be more complicated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4823F4D-92C7-CF47-9711-00A7C4EC2FAB}"/>
              </a:ext>
            </a:extLst>
          </p:cNvPr>
          <p:cNvSpPr/>
          <p:nvPr/>
        </p:nvSpPr>
        <p:spPr>
          <a:xfrm>
            <a:off x="119743" y="4320037"/>
            <a:ext cx="11941628" cy="190553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8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F235-CBA3-734A-9A94-33443D18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CB3A-EA9C-D04D-B9C6-89835663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Classes (in the Object-Oriented sense):</a:t>
            </a:r>
          </a:p>
          <a:p>
            <a:pPr lvl="1"/>
            <a:r>
              <a:rPr lang="en-US" dirty="0"/>
              <a:t>Data abstractions</a:t>
            </a:r>
          </a:p>
          <a:p>
            <a:pPr lvl="1"/>
            <a:r>
              <a:rPr lang="en-US" dirty="0"/>
              <a:t>Group data and computations together</a:t>
            </a:r>
          </a:p>
          <a:p>
            <a:pPr lvl="1"/>
            <a:r>
              <a:rPr lang="en-US" dirty="0"/>
              <a:t>Abstract “security”</a:t>
            </a:r>
          </a:p>
          <a:p>
            <a:endParaRPr lang="en-US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4F6F4-1ABF-7D46-9D23-7A10FECC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E9D52-F740-8A4F-9564-EF7D1AAC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66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4930-37B3-7A47-A7D7-CF133224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of Referencing Environments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D3A69-3D75-7840-8F00-7DD085E4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13FB1-88B3-4D4B-BC4F-93A803C8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57DC6-E652-0A44-8220-C802AAF57755}"/>
              </a:ext>
            </a:extLst>
          </p:cNvPr>
          <p:cNvSpPr txBox="1"/>
          <p:nvPr/>
        </p:nvSpPr>
        <p:spPr>
          <a:xfrm>
            <a:off x="593271" y="1690688"/>
            <a:ext cx="11005458" cy="401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Referencing environment: collection of scopes that are examined (in order) to find a binding</a:t>
            </a:r>
          </a:p>
          <a:p>
            <a:pPr marL="381000" indent="-3429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SCOPE RULES: determine the scope collection and its order</a:t>
            </a:r>
          </a:p>
          <a:p>
            <a:pPr marL="381000" indent="-342900">
              <a:lnSpc>
                <a:spcPct val="13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BINDING RULES determine which instance of a scope should be used to resolve references when calling a procedure that was passed as a parameter</a:t>
            </a:r>
          </a:p>
          <a:p>
            <a:pPr marL="730250" lvl="1" indent="-285750">
              <a:lnSpc>
                <a:spcPct val="13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they govern the binding of referencing environments to formal procedures</a:t>
            </a:r>
          </a:p>
          <a:p>
            <a:pPr marL="342900" indent="-342900">
              <a:lnSpc>
                <a:spcPct val="130000"/>
              </a:lnSpc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Binding time in languages with static scoping and nesting declaration matters because recursive subroutines might have more than one instance </a:t>
            </a:r>
          </a:p>
          <a:p>
            <a:pPr marL="342900" indent="-342900">
              <a:lnSpc>
                <a:spcPct val="130000"/>
              </a:lnSpc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Closure: captures the current instance of every object at the time the closure is created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693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4930-37B3-7A47-A7D7-CF133224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of Referencing Environments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D3A69-3D75-7840-8F00-7DD085E4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13FB1-88B3-4D4B-BC4F-93A803C8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41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DFED23-30D3-904A-9F15-1C6A47111413}"/>
              </a:ext>
            </a:extLst>
          </p:cNvPr>
          <p:cNvSpPr/>
          <p:nvPr/>
        </p:nvSpPr>
        <p:spPr>
          <a:xfrm>
            <a:off x="838200" y="3276148"/>
            <a:ext cx="10668000" cy="126274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9267ED-CDEB-B74C-A3B7-C7160FD7FED8}"/>
              </a:ext>
            </a:extLst>
          </p:cNvPr>
          <p:cNvSpPr/>
          <p:nvPr/>
        </p:nvSpPr>
        <p:spPr>
          <a:xfrm>
            <a:off x="838200" y="4538890"/>
            <a:ext cx="10668000" cy="126274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40903E-4E0B-5549-B919-66A1E4BEEA11}"/>
              </a:ext>
            </a:extLst>
          </p:cNvPr>
          <p:cNvSpPr/>
          <p:nvPr/>
        </p:nvSpPr>
        <p:spPr>
          <a:xfrm>
            <a:off x="7386127" y="1882778"/>
            <a:ext cx="4120073" cy="390797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ABD528-B517-F548-BE94-4BAB947C0CA5}"/>
              </a:ext>
            </a:extLst>
          </p:cNvPr>
          <p:cNvSpPr/>
          <p:nvPr/>
        </p:nvSpPr>
        <p:spPr>
          <a:xfrm>
            <a:off x="3323040" y="1882776"/>
            <a:ext cx="4063087" cy="390797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B2FC9F-902D-9E47-A438-7059514AB011}"/>
              </a:ext>
            </a:extLst>
          </p:cNvPr>
          <p:cNvSpPr txBox="1"/>
          <p:nvPr/>
        </p:nvSpPr>
        <p:spPr>
          <a:xfrm>
            <a:off x="1075051" y="3768728"/>
            <a:ext cx="17663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Static Scoping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7CE8B1-9120-1C47-994E-09AD8D0E23A5}"/>
              </a:ext>
            </a:extLst>
          </p:cNvPr>
          <p:cNvSpPr txBox="1"/>
          <p:nvPr/>
        </p:nvSpPr>
        <p:spPr>
          <a:xfrm>
            <a:off x="1015085" y="4949374"/>
            <a:ext cx="21283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Dynamic Scoping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6BD2B9-BA69-834E-B7B3-848F8D45F4F3}"/>
              </a:ext>
            </a:extLst>
          </p:cNvPr>
          <p:cNvSpPr txBox="1"/>
          <p:nvPr/>
        </p:nvSpPr>
        <p:spPr>
          <a:xfrm>
            <a:off x="4691743" y="2101172"/>
            <a:ext cx="17091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Deep Binding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1B6CB9-0DD9-3A45-9AA1-352EE149A14D}"/>
              </a:ext>
            </a:extLst>
          </p:cNvPr>
          <p:cNvSpPr txBox="1"/>
          <p:nvPr/>
        </p:nvSpPr>
        <p:spPr>
          <a:xfrm>
            <a:off x="8644673" y="2094032"/>
            <a:ext cx="19965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Shallow Binding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D47C3C-AD96-E64C-87B2-789500FBBAE3}"/>
              </a:ext>
            </a:extLst>
          </p:cNvPr>
          <p:cNvSpPr txBox="1"/>
          <p:nvPr/>
        </p:nvSpPr>
        <p:spPr>
          <a:xfrm>
            <a:off x="7867735" y="3616657"/>
            <a:ext cx="3317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Doesn’t make too much sense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602F94-504E-864C-9656-DCD981E19758}"/>
              </a:ext>
            </a:extLst>
          </p:cNvPr>
          <p:cNvSpPr/>
          <p:nvPr/>
        </p:nvSpPr>
        <p:spPr>
          <a:xfrm>
            <a:off x="3415737" y="3228859"/>
            <a:ext cx="3819420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sz="20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Matters when accessing objects that are non-local nor global (i.e. some intermediate nesting)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FF258B-832D-0F4B-9AC8-6CDB2EFB6D54}"/>
              </a:ext>
            </a:extLst>
          </p:cNvPr>
          <p:cNvSpPr txBox="1"/>
          <p:nvPr/>
        </p:nvSpPr>
        <p:spPr>
          <a:xfrm>
            <a:off x="4989956" y="4596653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6529DF-89E0-8B45-B1C4-3D12CADA6070}"/>
              </a:ext>
            </a:extLst>
          </p:cNvPr>
          <p:cNvSpPr txBox="1"/>
          <p:nvPr/>
        </p:nvSpPr>
        <p:spPr>
          <a:xfrm>
            <a:off x="9323309" y="4504309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40649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CFA3-6A35-C144-8CE5-85F6F390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 within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5B89C-9338-944B-B1C6-72A19AAB0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33" y="1597025"/>
            <a:ext cx="5951625" cy="435133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1800" dirty="0"/>
              <a:t>Names are not necessarily unique</a:t>
            </a:r>
          </a:p>
          <a:p>
            <a:pPr>
              <a:lnSpc>
                <a:spcPct val="130000"/>
              </a:lnSpc>
            </a:pPr>
            <a:r>
              <a:rPr lang="en-US" sz="1800" dirty="0"/>
              <a:t>Name reuse can take several forms: aliases, overloading, polymorphism</a:t>
            </a:r>
          </a:p>
          <a:p>
            <a:pPr>
              <a:lnSpc>
                <a:spcPct val="130000"/>
              </a:lnSpc>
            </a:pPr>
            <a:r>
              <a:rPr lang="en-US" sz="1800" dirty="0"/>
              <a:t>Aliasing: 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Two or more names that refer to the same object in a program, at the same moment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Arises naturally in pointer-based programming languages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Pointer aliasing can even disallow later program optimizations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C provides language constructs (i.e. restrict) to state that some variables do not alias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2A72E-77F0-324E-96A8-B8F60981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09D99-F66F-CE47-9728-126C7C2F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42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F97FFD1-A00E-A948-9246-8897483829B7}"/>
              </a:ext>
            </a:extLst>
          </p:cNvPr>
          <p:cNvSpPr/>
          <p:nvPr/>
        </p:nvSpPr>
        <p:spPr>
          <a:xfrm>
            <a:off x="6357258" y="1937657"/>
            <a:ext cx="2667000" cy="341811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3AF47-77AB-FF42-9524-21AC7C02C4BB}"/>
              </a:ext>
            </a:extLst>
          </p:cNvPr>
          <p:cNvSpPr txBox="1"/>
          <p:nvPr/>
        </p:nvSpPr>
        <p:spPr>
          <a:xfrm>
            <a:off x="6511932" y="2215553"/>
            <a:ext cx="253954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stuff (int * a, int * b)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*a += 2;</a:t>
            </a:r>
          </a:p>
          <a:p>
            <a:r>
              <a:rPr lang="en-US" dirty="0"/>
              <a:t>   *b *= 2;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caller 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int a = 1;</a:t>
            </a:r>
          </a:p>
          <a:p>
            <a:r>
              <a:rPr lang="en-US" dirty="0"/>
              <a:t>   stuff (&amp;a, &amp;a);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B4A2BEF-8534-D942-A3A6-2118609377E3}"/>
              </a:ext>
            </a:extLst>
          </p:cNvPr>
          <p:cNvSpPr/>
          <p:nvPr/>
        </p:nvSpPr>
        <p:spPr>
          <a:xfrm>
            <a:off x="9263744" y="1937657"/>
            <a:ext cx="2667000" cy="341811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7277D8-4F35-9746-BEC5-D5DF4BA1BDC6}"/>
              </a:ext>
            </a:extLst>
          </p:cNvPr>
          <p:cNvSpPr txBox="1"/>
          <p:nvPr/>
        </p:nvSpPr>
        <p:spPr>
          <a:xfrm>
            <a:off x="9327473" y="2117582"/>
            <a:ext cx="25812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stuff (int &amp; a, int * b)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a += 2;</a:t>
            </a:r>
          </a:p>
          <a:p>
            <a:r>
              <a:rPr lang="en-US" dirty="0"/>
              <a:t>   *b *= 2;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caller 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int a = 1;</a:t>
            </a:r>
          </a:p>
          <a:p>
            <a:r>
              <a:rPr lang="en-US" dirty="0"/>
              <a:t>   stuff (a, &amp;a);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51099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834-EFFF-324D-A183-75E1F490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AF260-7DDC-C142-9894-C8EC1A2AE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1847850"/>
            <a:ext cx="80772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sz="2200" dirty="0"/>
              <a:t>Overloading:</a:t>
            </a:r>
          </a:p>
          <a:p>
            <a:pPr>
              <a:lnSpc>
                <a:spcPct val="114000"/>
              </a:lnSpc>
            </a:pPr>
            <a:r>
              <a:rPr lang="en-US" sz="2200" dirty="0"/>
              <a:t>+: boils down to different machine instructions, specific to datatype</a:t>
            </a:r>
          </a:p>
          <a:p>
            <a:pPr>
              <a:lnSpc>
                <a:spcPct val="114000"/>
              </a:lnSpc>
            </a:pPr>
            <a:r>
              <a:rPr lang="en-US" sz="2200" dirty="0"/>
              <a:t>In a compiler, overloading can be resolved by returning a list of matching candidates; then choose based on semantic checks (type, number of arguments, </a:t>
            </a:r>
            <a:r>
              <a:rPr lang="en-US" sz="2200" dirty="0" err="1"/>
              <a:t>etc</a:t>
            </a:r>
            <a:r>
              <a:rPr lang="en-US" sz="2200" dirty="0"/>
              <a:t>)</a:t>
            </a:r>
          </a:p>
          <a:p>
            <a:pPr>
              <a:lnSpc>
                <a:spcPct val="114000"/>
              </a:lnSpc>
            </a:pPr>
            <a:r>
              <a:rPr lang="en-US" sz="2200" dirty="0"/>
              <a:t>In Ada, identifiers </a:t>
            </a:r>
            <a:r>
              <a:rPr lang="en-US" sz="2200" b="1" dirty="0"/>
              <a:t>oct</a:t>
            </a:r>
            <a:r>
              <a:rPr lang="en-US" sz="2200" dirty="0"/>
              <a:t> and </a:t>
            </a:r>
            <a:r>
              <a:rPr lang="en-US" sz="2200" b="1" dirty="0" err="1"/>
              <a:t>dec</a:t>
            </a:r>
            <a:r>
              <a:rPr lang="en-US" sz="2200" dirty="0"/>
              <a:t> can refer to predefined months of a enumerated type or to numeric bases; decide with context</a:t>
            </a:r>
          </a:p>
          <a:p>
            <a:pPr lvl="1">
              <a:lnSpc>
                <a:spcPct val="114000"/>
              </a:lnSpc>
            </a:pPr>
            <a:r>
              <a:rPr lang="en-US" sz="2200" dirty="0"/>
              <a:t>Can add a disambiguating qualifier such as: print (month’ (oct));</a:t>
            </a:r>
          </a:p>
          <a:p>
            <a:pPr>
              <a:lnSpc>
                <a:spcPct val="114000"/>
              </a:lnSpc>
            </a:pPr>
            <a:r>
              <a:rPr lang="en-US" sz="2200" dirty="0"/>
              <a:t>In C#, every use of an enumeration constant must be prefixed with the type name: pb = </a:t>
            </a:r>
            <a:r>
              <a:rPr lang="en-US" sz="2200" dirty="0" err="1"/>
              <a:t>print_base.oct</a:t>
            </a:r>
            <a:endParaRPr lang="en-US" sz="2200" dirty="0"/>
          </a:p>
          <a:p>
            <a:pPr>
              <a:lnSpc>
                <a:spcPct val="114000"/>
              </a:lnSpc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222A6-F7EE-304D-BFCA-9B4D36B5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458D5-7689-1E45-8D35-59FBB8AF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43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8E5E596-3F7D-EF40-A266-5E88AD9EAD59}"/>
              </a:ext>
            </a:extLst>
          </p:cNvPr>
          <p:cNvSpPr/>
          <p:nvPr/>
        </p:nvSpPr>
        <p:spPr>
          <a:xfrm>
            <a:off x="9002486" y="2797629"/>
            <a:ext cx="2928258" cy="1709057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5141E-16B8-2046-81B5-6696FE894C73}"/>
              </a:ext>
            </a:extLst>
          </p:cNvPr>
          <p:cNvSpPr txBox="1"/>
          <p:nvPr/>
        </p:nvSpPr>
        <p:spPr>
          <a:xfrm>
            <a:off x="9176657" y="3100189"/>
            <a:ext cx="2806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(int a, int b);</a:t>
            </a:r>
          </a:p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(float a, float b);</a:t>
            </a:r>
          </a:p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(double * 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705F7-1C20-474F-B967-030E37807310}"/>
              </a:ext>
            </a:extLst>
          </p:cNvPr>
          <p:cNvSpPr txBox="1"/>
          <p:nvPr/>
        </p:nvSpPr>
        <p:spPr>
          <a:xfrm>
            <a:off x="9002486" y="4669971"/>
            <a:ext cx="28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overloading in C++</a:t>
            </a:r>
          </a:p>
        </p:txBody>
      </p:sp>
    </p:spTree>
    <p:extLst>
      <p:ext uri="{BB962C8B-B14F-4D97-AF65-F5344CB8AC3E}">
        <p14:creationId xmlns:p14="http://schemas.microsoft.com/office/powerpoint/2010/main" val="42056853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834-EFFF-324D-A183-75E1F490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AF260-7DDC-C142-9894-C8EC1A2AE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29" y="1690688"/>
            <a:ext cx="4909457" cy="4696506"/>
          </a:xfrm>
        </p:spPr>
        <p:txBody>
          <a:bodyPr>
            <a:noAutofit/>
          </a:bodyPr>
          <a:lstStyle/>
          <a:p>
            <a:r>
              <a:rPr lang="en-US" sz="2000" dirty="0"/>
              <a:t>Several languages provide mechanisms to:</a:t>
            </a:r>
          </a:p>
          <a:p>
            <a:pPr lvl="1"/>
            <a:r>
              <a:rPr lang="en-US" sz="2000" dirty="0"/>
              <a:t>Change the default behavior of operators</a:t>
            </a:r>
          </a:p>
          <a:p>
            <a:pPr lvl="1"/>
            <a:r>
              <a:rPr lang="en-US" sz="2000" dirty="0"/>
              <a:t>Define new operators</a:t>
            </a:r>
          </a:p>
          <a:p>
            <a:pPr lvl="1"/>
            <a:endParaRPr lang="en-US" sz="2000" dirty="0"/>
          </a:p>
          <a:p>
            <a:r>
              <a:rPr lang="en-US" sz="2000" dirty="0"/>
              <a:t>In Haskell:</a:t>
            </a:r>
          </a:p>
          <a:p>
            <a:pPr marL="0" indent="0">
              <a:buNone/>
            </a:pPr>
            <a:r>
              <a:rPr lang="en-US" sz="2000" dirty="0"/>
              <a:t>	let a @@ b = a * 2 + b</a:t>
            </a:r>
          </a:p>
          <a:p>
            <a:pPr marL="0" indent="0">
              <a:buNone/>
            </a:pPr>
            <a:r>
              <a:rPr lang="en-US" sz="2000" dirty="0"/>
              <a:t>   Defines a 2-argument, infix operator named @@</a:t>
            </a:r>
          </a:p>
          <a:p>
            <a:pPr marL="0" indent="0">
              <a:buNone/>
            </a:pPr>
            <a:r>
              <a:rPr lang="en-US" sz="2000" dirty="0"/>
              <a:t>   Could also have defined it as:</a:t>
            </a:r>
          </a:p>
          <a:p>
            <a:pPr marL="0" indent="0">
              <a:buNone/>
            </a:pPr>
            <a:r>
              <a:rPr lang="en-US" sz="2000" dirty="0"/>
              <a:t>     let (@@) a b = a * 2 + b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222A6-F7EE-304D-BFCA-9B4D36B5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458D5-7689-1E45-8D35-59FBB8AF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78C3B8-C29E-0C4C-BEFB-84E80ADCA11A}"/>
              </a:ext>
            </a:extLst>
          </p:cNvPr>
          <p:cNvSpPr/>
          <p:nvPr/>
        </p:nvSpPr>
        <p:spPr>
          <a:xfrm>
            <a:off x="6313714" y="1690688"/>
            <a:ext cx="4909457" cy="3416320"/>
          </a:xfrm>
          <a:custGeom>
            <a:avLst/>
            <a:gdLst>
              <a:gd name="connsiteX0" fmla="*/ 0 w 4909457"/>
              <a:gd name="connsiteY0" fmla="*/ 0 h 3416320"/>
              <a:gd name="connsiteX1" fmla="*/ 496401 w 4909457"/>
              <a:gd name="connsiteY1" fmla="*/ 0 h 3416320"/>
              <a:gd name="connsiteX2" fmla="*/ 1090990 w 4909457"/>
              <a:gd name="connsiteY2" fmla="*/ 0 h 3416320"/>
              <a:gd name="connsiteX3" fmla="*/ 1636486 w 4909457"/>
              <a:gd name="connsiteY3" fmla="*/ 0 h 3416320"/>
              <a:gd name="connsiteX4" fmla="*/ 2132886 w 4909457"/>
              <a:gd name="connsiteY4" fmla="*/ 0 h 3416320"/>
              <a:gd name="connsiteX5" fmla="*/ 2776571 w 4909457"/>
              <a:gd name="connsiteY5" fmla="*/ 0 h 3416320"/>
              <a:gd name="connsiteX6" fmla="*/ 3272971 w 4909457"/>
              <a:gd name="connsiteY6" fmla="*/ 0 h 3416320"/>
              <a:gd name="connsiteX7" fmla="*/ 3916656 w 4909457"/>
              <a:gd name="connsiteY7" fmla="*/ 0 h 3416320"/>
              <a:gd name="connsiteX8" fmla="*/ 4314867 w 4909457"/>
              <a:gd name="connsiteY8" fmla="*/ 0 h 3416320"/>
              <a:gd name="connsiteX9" fmla="*/ 4909457 w 4909457"/>
              <a:gd name="connsiteY9" fmla="*/ 0 h 3416320"/>
              <a:gd name="connsiteX10" fmla="*/ 4909457 w 4909457"/>
              <a:gd name="connsiteY10" fmla="*/ 535223 h 3416320"/>
              <a:gd name="connsiteX11" fmla="*/ 4909457 w 4909457"/>
              <a:gd name="connsiteY11" fmla="*/ 1172937 h 3416320"/>
              <a:gd name="connsiteX12" fmla="*/ 4909457 w 4909457"/>
              <a:gd name="connsiteY12" fmla="*/ 1742323 h 3416320"/>
              <a:gd name="connsiteX13" fmla="*/ 4909457 w 4909457"/>
              <a:gd name="connsiteY13" fmla="*/ 2345873 h 3416320"/>
              <a:gd name="connsiteX14" fmla="*/ 4909457 w 4909457"/>
              <a:gd name="connsiteY14" fmla="*/ 3416320 h 3416320"/>
              <a:gd name="connsiteX15" fmla="*/ 4511245 w 4909457"/>
              <a:gd name="connsiteY15" fmla="*/ 3416320 h 3416320"/>
              <a:gd name="connsiteX16" fmla="*/ 3867561 w 4909457"/>
              <a:gd name="connsiteY16" fmla="*/ 3416320 h 3416320"/>
              <a:gd name="connsiteX17" fmla="*/ 3272971 w 4909457"/>
              <a:gd name="connsiteY17" fmla="*/ 3416320 h 3416320"/>
              <a:gd name="connsiteX18" fmla="*/ 2874760 w 4909457"/>
              <a:gd name="connsiteY18" fmla="*/ 3416320 h 3416320"/>
              <a:gd name="connsiteX19" fmla="*/ 2378359 w 4909457"/>
              <a:gd name="connsiteY19" fmla="*/ 3416320 h 3416320"/>
              <a:gd name="connsiteX20" fmla="*/ 1832864 w 4909457"/>
              <a:gd name="connsiteY20" fmla="*/ 3416320 h 3416320"/>
              <a:gd name="connsiteX21" fmla="*/ 1385558 w 4909457"/>
              <a:gd name="connsiteY21" fmla="*/ 3416320 h 3416320"/>
              <a:gd name="connsiteX22" fmla="*/ 987346 w 4909457"/>
              <a:gd name="connsiteY22" fmla="*/ 3416320 h 3416320"/>
              <a:gd name="connsiteX23" fmla="*/ 0 w 4909457"/>
              <a:gd name="connsiteY23" fmla="*/ 3416320 h 3416320"/>
              <a:gd name="connsiteX24" fmla="*/ 0 w 4909457"/>
              <a:gd name="connsiteY24" fmla="*/ 2949423 h 3416320"/>
              <a:gd name="connsiteX25" fmla="*/ 0 w 4909457"/>
              <a:gd name="connsiteY25" fmla="*/ 2311710 h 3416320"/>
              <a:gd name="connsiteX26" fmla="*/ 0 w 4909457"/>
              <a:gd name="connsiteY26" fmla="*/ 1708160 h 3416320"/>
              <a:gd name="connsiteX27" fmla="*/ 0 w 4909457"/>
              <a:gd name="connsiteY27" fmla="*/ 1070447 h 3416320"/>
              <a:gd name="connsiteX28" fmla="*/ 0 w 4909457"/>
              <a:gd name="connsiteY28" fmla="*/ 569387 h 3416320"/>
              <a:gd name="connsiteX29" fmla="*/ 0 w 4909457"/>
              <a:gd name="connsiteY29" fmla="*/ 0 h 341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909457" h="3416320" fill="none" extrusionOk="0">
                <a:moveTo>
                  <a:pt x="0" y="0"/>
                </a:moveTo>
                <a:cubicBezTo>
                  <a:pt x="239104" y="-39366"/>
                  <a:pt x="358097" y="24468"/>
                  <a:pt x="496401" y="0"/>
                </a:cubicBezTo>
                <a:cubicBezTo>
                  <a:pt x="634705" y="-24468"/>
                  <a:pt x="882265" y="43647"/>
                  <a:pt x="1090990" y="0"/>
                </a:cubicBezTo>
                <a:cubicBezTo>
                  <a:pt x="1299715" y="-43647"/>
                  <a:pt x="1442038" y="33783"/>
                  <a:pt x="1636486" y="0"/>
                </a:cubicBezTo>
                <a:cubicBezTo>
                  <a:pt x="1830934" y="-33783"/>
                  <a:pt x="1932568" y="40351"/>
                  <a:pt x="2132886" y="0"/>
                </a:cubicBezTo>
                <a:cubicBezTo>
                  <a:pt x="2333204" y="-40351"/>
                  <a:pt x="2618808" y="38151"/>
                  <a:pt x="2776571" y="0"/>
                </a:cubicBezTo>
                <a:cubicBezTo>
                  <a:pt x="2934334" y="-38151"/>
                  <a:pt x="3171632" y="25707"/>
                  <a:pt x="3272971" y="0"/>
                </a:cubicBezTo>
                <a:cubicBezTo>
                  <a:pt x="3374310" y="-25707"/>
                  <a:pt x="3685335" y="4169"/>
                  <a:pt x="3916656" y="0"/>
                </a:cubicBezTo>
                <a:cubicBezTo>
                  <a:pt x="4147977" y="-4169"/>
                  <a:pt x="4142805" y="34551"/>
                  <a:pt x="4314867" y="0"/>
                </a:cubicBezTo>
                <a:cubicBezTo>
                  <a:pt x="4486929" y="-34551"/>
                  <a:pt x="4672738" y="68311"/>
                  <a:pt x="4909457" y="0"/>
                </a:cubicBezTo>
                <a:cubicBezTo>
                  <a:pt x="4932364" y="139207"/>
                  <a:pt x="4867784" y="340830"/>
                  <a:pt x="4909457" y="535223"/>
                </a:cubicBezTo>
                <a:cubicBezTo>
                  <a:pt x="4951130" y="729616"/>
                  <a:pt x="4894913" y="974354"/>
                  <a:pt x="4909457" y="1172937"/>
                </a:cubicBezTo>
                <a:cubicBezTo>
                  <a:pt x="4924001" y="1371520"/>
                  <a:pt x="4888443" y="1518469"/>
                  <a:pt x="4909457" y="1742323"/>
                </a:cubicBezTo>
                <a:cubicBezTo>
                  <a:pt x="4930471" y="1966177"/>
                  <a:pt x="4903843" y="2061008"/>
                  <a:pt x="4909457" y="2345873"/>
                </a:cubicBezTo>
                <a:cubicBezTo>
                  <a:pt x="4915071" y="2630738"/>
                  <a:pt x="4842599" y="2999408"/>
                  <a:pt x="4909457" y="3416320"/>
                </a:cubicBezTo>
                <a:cubicBezTo>
                  <a:pt x="4710755" y="3455236"/>
                  <a:pt x="4594909" y="3378925"/>
                  <a:pt x="4511245" y="3416320"/>
                </a:cubicBezTo>
                <a:cubicBezTo>
                  <a:pt x="4427581" y="3453715"/>
                  <a:pt x="4149902" y="3389702"/>
                  <a:pt x="3867561" y="3416320"/>
                </a:cubicBezTo>
                <a:cubicBezTo>
                  <a:pt x="3585220" y="3442938"/>
                  <a:pt x="3484499" y="3386142"/>
                  <a:pt x="3272971" y="3416320"/>
                </a:cubicBezTo>
                <a:cubicBezTo>
                  <a:pt x="3061443" y="3446498"/>
                  <a:pt x="3029290" y="3390529"/>
                  <a:pt x="2874760" y="3416320"/>
                </a:cubicBezTo>
                <a:cubicBezTo>
                  <a:pt x="2720230" y="3442111"/>
                  <a:pt x="2570909" y="3386658"/>
                  <a:pt x="2378359" y="3416320"/>
                </a:cubicBezTo>
                <a:cubicBezTo>
                  <a:pt x="2185809" y="3445982"/>
                  <a:pt x="1988763" y="3359465"/>
                  <a:pt x="1832864" y="3416320"/>
                </a:cubicBezTo>
                <a:cubicBezTo>
                  <a:pt x="1676965" y="3473175"/>
                  <a:pt x="1567986" y="3413572"/>
                  <a:pt x="1385558" y="3416320"/>
                </a:cubicBezTo>
                <a:cubicBezTo>
                  <a:pt x="1203130" y="3419068"/>
                  <a:pt x="1165951" y="3398054"/>
                  <a:pt x="987346" y="3416320"/>
                </a:cubicBezTo>
                <a:cubicBezTo>
                  <a:pt x="808741" y="3434586"/>
                  <a:pt x="214412" y="3412979"/>
                  <a:pt x="0" y="3416320"/>
                </a:cubicBezTo>
                <a:cubicBezTo>
                  <a:pt x="-51611" y="3226880"/>
                  <a:pt x="42705" y="3068628"/>
                  <a:pt x="0" y="2949423"/>
                </a:cubicBezTo>
                <a:cubicBezTo>
                  <a:pt x="-42705" y="2830218"/>
                  <a:pt x="16602" y="2521991"/>
                  <a:pt x="0" y="2311710"/>
                </a:cubicBezTo>
                <a:cubicBezTo>
                  <a:pt x="-16602" y="2101429"/>
                  <a:pt x="57088" y="1995788"/>
                  <a:pt x="0" y="1708160"/>
                </a:cubicBezTo>
                <a:cubicBezTo>
                  <a:pt x="-57088" y="1420532"/>
                  <a:pt x="71427" y="1320902"/>
                  <a:pt x="0" y="1070447"/>
                </a:cubicBezTo>
                <a:cubicBezTo>
                  <a:pt x="-71427" y="819992"/>
                  <a:pt x="46440" y="722634"/>
                  <a:pt x="0" y="569387"/>
                </a:cubicBezTo>
                <a:cubicBezTo>
                  <a:pt x="-46440" y="416140"/>
                  <a:pt x="36452" y="130138"/>
                  <a:pt x="0" y="0"/>
                </a:cubicBezTo>
                <a:close/>
              </a:path>
              <a:path w="4909457" h="3416320" stroke="0" extrusionOk="0">
                <a:moveTo>
                  <a:pt x="0" y="0"/>
                </a:moveTo>
                <a:cubicBezTo>
                  <a:pt x="218807" y="-59169"/>
                  <a:pt x="382099" y="7064"/>
                  <a:pt x="545495" y="0"/>
                </a:cubicBezTo>
                <a:cubicBezTo>
                  <a:pt x="708891" y="-7064"/>
                  <a:pt x="795618" y="4404"/>
                  <a:pt x="992801" y="0"/>
                </a:cubicBezTo>
                <a:cubicBezTo>
                  <a:pt x="1189984" y="-4404"/>
                  <a:pt x="1306165" y="47263"/>
                  <a:pt x="1391013" y="0"/>
                </a:cubicBezTo>
                <a:cubicBezTo>
                  <a:pt x="1475861" y="-47263"/>
                  <a:pt x="1645982" y="28912"/>
                  <a:pt x="1789224" y="0"/>
                </a:cubicBezTo>
                <a:cubicBezTo>
                  <a:pt x="1932466" y="-28912"/>
                  <a:pt x="2156184" y="21918"/>
                  <a:pt x="2432909" y="0"/>
                </a:cubicBezTo>
                <a:cubicBezTo>
                  <a:pt x="2709634" y="-21918"/>
                  <a:pt x="2798359" y="40036"/>
                  <a:pt x="2929309" y="0"/>
                </a:cubicBezTo>
                <a:cubicBezTo>
                  <a:pt x="3060259" y="-40036"/>
                  <a:pt x="3345912" y="50815"/>
                  <a:pt x="3474805" y="0"/>
                </a:cubicBezTo>
                <a:cubicBezTo>
                  <a:pt x="3603698" y="-50815"/>
                  <a:pt x="3781457" y="15141"/>
                  <a:pt x="4069394" y="0"/>
                </a:cubicBezTo>
                <a:cubicBezTo>
                  <a:pt x="4357331" y="-15141"/>
                  <a:pt x="4611989" y="61941"/>
                  <a:pt x="4909457" y="0"/>
                </a:cubicBezTo>
                <a:cubicBezTo>
                  <a:pt x="4914943" y="226225"/>
                  <a:pt x="4860767" y="306296"/>
                  <a:pt x="4909457" y="466897"/>
                </a:cubicBezTo>
                <a:cubicBezTo>
                  <a:pt x="4958147" y="627498"/>
                  <a:pt x="4901053" y="974690"/>
                  <a:pt x="4909457" y="1104610"/>
                </a:cubicBezTo>
                <a:cubicBezTo>
                  <a:pt x="4917861" y="1234530"/>
                  <a:pt x="4898388" y="1466268"/>
                  <a:pt x="4909457" y="1571507"/>
                </a:cubicBezTo>
                <a:cubicBezTo>
                  <a:pt x="4920526" y="1676746"/>
                  <a:pt x="4903342" y="1855069"/>
                  <a:pt x="4909457" y="2072567"/>
                </a:cubicBezTo>
                <a:cubicBezTo>
                  <a:pt x="4915572" y="2290065"/>
                  <a:pt x="4873418" y="2429197"/>
                  <a:pt x="4909457" y="2573628"/>
                </a:cubicBezTo>
                <a:cubicBezTo>
                  <a:pt x="4945496" y="2718059"/>
                  <a:pt x="4882520" y="3095381"/>
                  <a:pt x="4909457" y="3416320"/>
                </a:cubicBezTo>
                <a:cubicBezTo>
                  <a:pt x="4669932" y="3449393"/>
                  <a:pt x="4581969" y="3367700"/>
                  <a:pt x="4363962" y="3416320"/>
                </a:cubicBezTo>
                <a:cubicBezTo>
                  <a:pt x="4145956" y="3464940"/>
                  <a:pt x="4101306" y="3384320"/>
                  <a:pt x="3867561" y="3416320"/>
                </a:cubicBezTo>
                <a:cubicBezTo>
                  <a:pt x="3633816" y="3448320"/>
                  <a:pt x="3464059" y="3414078"/>
                  <a:pt x="3322066" y="3416320"/>
                </a:cubicBezTo>
                <a:cubicBezTo>
                  <a:pt x="3180073" y="3418562"/>
                  <a:pt x="2974315" y="3372080"/>
                  <a:pt x="2727476" y="3416320"/>
                </a:cubicBezTo>
                <a:cubicBezTo>
                  <a:pt x="2480637" y="3460560"/>
                  <a:pt x="2429205" y="3404314"/>
                  <a:pt x="2280170" y="3416320"/>
                </a:cubicBezTo>
                <a:cubicBezTo>
                  <a:pt x="2131135" y="3428326"/>
                  <a:pt x="1874759" y="3360283"/>
                  <a:pt x="1685580" y="3416320"/>
                </a:cubicBezTo>
                <a:cubicBezTo>
                  <a:pt x="1496401" y="3472357"/>
                  <a:pt x="1318591" y="3375646"/>
                  <a:pt x="1189180" y="3416320"/>
                </a:cubicBezTo>
                <a:cubicBezTo>
                  <a:pt x="1059769" y="3456994"/>
                  <a:pt x="791837" y="3371443"/>
                  <a:pt x="643684" y="3416320"/>
                </a:cubicBezTo>
                <a:cubicBezTo>
                  <a:pt x="495531" y="3461197"/>
                  <a:pt x="314661" y="3382797"/>
                  <a:pt x="0" y="3416320"/>
                </a:cubicBezTo>
                <a:cubicBezTo>
                  <a:pt x="-21837" y="3280238"/>
                  <a:pt x="36148" y="2998859"/>
                  <a:pt x="0" y="2778607"/>
                </a:cubicBezTo>
                <a:cubicBezTo>
                  <a:pt x="-36148" y="2558355"/>
                  <a:pt x="33205" y="2359928"/>
                  <a:pt x="0" y="2175057"/>
                </a:cubicBezTo>
                <a:cubicBezTo>
                  <a:pt x="-33205" y="1990186"/>
                  <a:pt x="54645" y="1748940"/>
                  <a:pt x="0" y="1537344"/>
                </a:cubicBezTo>
                <a:cubicBezTo>
                  <a:pt x="-54645" y="1325748"/>
                  <a:pt x="30002" y="1093491"/>
                  <a:pt x="0" y="933794"/>
                </a:cubicBezTo>
                <a:cubicBezTo>
                  <a:pt x="-30002" y="774097"/>
                  <a:pt x="32452" y="328489"/>
                  <a:pt x="0" y="0"/>
                </a:cubicBezTo>
                <a:close/>
              </a:path>
            </a:pathLst>
          </a:custGeom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43824181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dirty="0"/>
              <a:t>In C++:</a:t>
            </a:r>
          </a:p>
          <a:p>
            <a:r>
              <a:rPr lang="en-US" dirty="0"/>
              <a:t>     class vector {</a:t>
            </a:r>
          </a:p>
          <a:p>
            <a:r>
              <a:rPr lang="en-US" dirty="0"/>
              <a:t>        int * data;</a:t>
            </a:r>
          </a:p>
          <a:p>
            <a:r>
              <a:rPr lang="en-US" dirty="0"/>
              <a:t>        int n;</a:t>
            </a:r>
          </a:p>
          <a:p>
            <a:r>
              <a:rPr lang="en-US" dirty="0"/>
              <a:t>        …</a:t>
            </a:r>
          </a:p>
          <a:p>
            <a:r>
              <a:rPr lang="en-US" dirty="0"/>
              <a:t>        vector operator+(vector v1, vector v2) { … }</a:t>
            </a:r>
          </a:p>
          <a:p>
            <a:r>
              <a:rPr lang="en-US" dirty="0"/>
              <a:t>        vector * (vector </a:t>
            </a:r>
            <a:r>
              <a:rPr lang="en-US" dirty="0" err="1"/>
              <a:t>src</a:t>
            </a:r>
            <a:r>
              <a:rPr lang="en-US" dirty="0"/>
              <a:t>, int s) { … }   </a:t>
            </a:r>
          </a:p>
          <a:p>
            <a:r>
              <a:rPr lang="en-US" dirty="0"/>
              <a:t>     };</a:t>
            </a:r>
          </a:p>
          <a:p>
            <a:r>
              <a:rPr lang="en-US" dirty="0"/>
              <a:t>     …</a:t>
            </a:r>
          </a:p>
          <a:p>
            <a:r>
              <a:rPr lang="en-US" dirty="0"/>
              <a:t>     vector w, v, z;</a:t>
            </a:r>
          </a:p>
          <a:p>
            <a:r>
              <a:rPr lang="en-US" dirty="0"/>
              <a:t>     …</a:t>
            </a:r>
          </a:p>
          <a:p>
            <a:r>
              <a:rPr lang="en-US" dirty="0"/>
              <a:t>      w = v + z;</a:t>
            </a:r>
          </a:p>
        </p:txBody>
      </p:sp>
    </p:spTree>
    <p:extLst>
      <p:ext uri="{BB962C8B-B14F-4D97-AF65-F5344CB8AC3E}">
        <p14:creationId xmlns:p14="http://schemas.microsoft.com/office/powerpoint/2010/main" val="29531007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4A3E-C5B1-EC46-9895-D3BE2D23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F3909-E0A8-7F47-AE6E-89E35E403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28114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300" dirty="0"/>
              <a:t>Two other related concepts to overloading: </a:t>
            </a:r>
            <a:r>
              <a:rPr lang="en-US" sz="2300" i="1" u="sng" dirty="0"/>
              <a:t>coercion</a:t>
            </a:r>
            <a:r>
              <a:rPr lang="en-US" sz="2300" dirty="0"/>
              <a:t> and </a:t>
            </a:r>
            <a:r>
              <a:rPr lang="en-US" sz="2300" i="1" u="sng" dirty="0"/>
              <a:t>polymorphism</a:t>
            </a:r>
          </a:p>
          <a:p>
            <a:pPr>
              <a:lnSpc>
                <a:spcPct val="110000"/>
              </a:lnSpc>
            </a:pPr>
            <a:r>
              <a:rPr lang="en-US" sz="2300" dirty="0"/>
              <a:t>Coercion: automatically converts value of one type into another; type casting is an example</a:t>
            </a:r>
          </a:p>
          <a:p>
            <a:pPr>
              <a:lnSpc>
                <a:spcPct val="110000"/>
              </a:lnSpc>
            </a:pPr>
            <a:r>
              <a:rPr lang="en-US" sz="2300" dirty="0"/>
              <a:t>Polymorphism: allow several implementations of subroutines with the same name to behave differently</a:t>
            </a:r>
          </a:p>
          <a:p>
            <a:pPr lvl="1">
              <a:lnSpc>
                <a:spcPct val="110000"/>
              </a:lnSpc>
            </a:pPr>
            <a:r>
              <a:rPr lang="en-US" sz="2300" dirty="0"/>
              <a:t>In C++, same function signature (return type and arguments) behaving differently in a hierarchy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36467-42BA-A94E-9EE0-42D2BCAD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0193792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4A3E-C5B1-EC46-9895-D3BE2D23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36467-42BA-A94E-9EE0-42D2BCAD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429B5-E868-CE41-9765-DB02BE29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46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2107B52-43C7-5243-B95F-A26FAE95AF2E}"/>
              </a:ext>
            </a:extLst>
          </p:cNvPr>
          <p:cNvSpPr/>
          <p:nvPr/>
        </p:nvSpPr>
        <p:spPr>
          <a:xfrm>
            <a:off x="457199" y="1700496"/>
            <a:ext cx="2928258" cy="120706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84226-8ABB-4C47-9EE8-E9228C4BAFD7}"/>
              </a:ext>
            </a:extLst>
          </p:cNvPr>
          <p:cNvSpPr txBox="1"/>
          <p:nvPr/>
        </p:nvSpPr>
        <p:spPr>
          <a:xfrm>
            <a:off x="642257" y="1901613"/>
            <a:ext cx="2806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(int a, int b);</a:t>
            </a:r>
          </a:p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(float a, float b);</a:t>
            </a:r>
          </a:p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(double * 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9B969-F384-C949-90C5-F31305989022}"/>
              </a:ext>
            </a:extLst>
          </p:cNvPr>
          <p:cNvSpPr txBox="1"/>
          <p:nvPr/>
        </p:nvSpPr>
        <p:spPr>
          <a:xfrm>
            <a:off x="4292882" y="1278038"/>
            <a:ext cx="2746265" cy="5078313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func</a:t>
            </a:r>
            <a:r>
              <a:rPr lang="en-US" dirty="0"/>
              <a:t> (int a, int b) {</a:t>
            </a:r>
          </a:p>
          <a:p>
            <a:r>
              <a:rPr lang="en-US" dirty="0"/>
              <a:t>  return a + b + 1;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float </a:t>
            </a:r>
            <a:r>
              <a:rPr lang="en-US" dirty="0" err="1"/>
              <a:t>func</a:t>
            </a:r>
            <a:r>
              <a:rPr lang="en-US" dirty="0"/>
              <a:t> (float a, float b) {</a:t>
            </a:r>
          </a:p>
          <a:p>
            <a:r>
              <a:rPr lang="en-US" dirty="0"/>
              <a:t>  return a + b + 1.5;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main () {</a:t>
            </a:r>
          </a:p>
          <a:p>
            <a:r>
              <a:rPr lang="en-US" dirty="0"/>
              <a:t>        int x, d = 1;</a:t>
            </a:r>
          </a:p>
          <a:p>
            <a:r>
              <a:rPr lang="en-US" dirty="0"/>
              <a:t>        float y, z, </a:t>
            </a:r>
            <a:r>
              <a:rPr lang="en-US" dirty="0" err="1"/>
              <a:t>a,b,c</a:t>
            </a:r>
            <a:r>
              <a:rPr lang="en-US" dirty="0"/>
              <a:t>;</a:t>
            </a:r>
          </a:p>
          <a:p>
            <a:r>
              <a:rPr lang="en-US" dirty="0"/>
              <a:t>        a = 1; b = 2; c = 3;</a:t>
            </a:r>
          </a:p>
          <a:p>
            <a:r>
              <a:rPr lang="en-US" dirty="0"/>
              <a:t>        x = </a:t>
            </a:r>
            <a:r>
              <a:rPr lang="en-US" dirty="0" err="1"/>
              <a:t>func</a:t>
            </a:r>
            <a:r>
              <a:rPr lang="en-US" dirty="0"/>
              <a:t> (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r>
              <a:rPr lang="en-US" dirty="0"/>
              <a:t>        y = </a:t>
            </a:r>
            <a:r>
              <a:rPr lang="en-US" dirty="0" err="1"/>
              <a:t>func</a:t>
            </a:r>
            <a:r>
              <a:rPr lang="en-US" dirty="0"/>
              <a:t> (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r>
              <a:rPr lang="en-US" dirty="0">
                <a:solidFill>
                  <a:srgbClr val="FF0000"/>
                </a:solidFill>
              </a:rPr>
              <a:t>        z = </a:t>
            </a:r>
            <a:r>
              <a:rPr lang="en-US" dirty="0" err="1">
                <a:solidFill>
                  <a:srgbClr val="FF0000"/>
                </a:solidFill>
              </a:rPr>
              <a:t>func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d,b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 ("x = %d\n", x);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 ("y = %f\n", y);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 ("z = %f\n", z);</a:t>
            </a:r>
          </a:p>
          <a:p>
            <a:r>
              <a:rPr lang="en-US" dirty="0"/>
              <a:t>    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8923CA2-8395-454C-AE48-4F0BF3111A6A}"/>
              </a:ext>
            </a:extLst>
          </p:cNvPr>
          <p:cNvSpPr/>
          <p:nvPr/>
        </p:nvSpPr>
        <p:spPr>
          <a:xfrm>
            <a:off x="4201885" y="1161555"/>
            <a:ext cx="2928258" cy="5194795"/>
          </a:xfrm>
          <a:prstGeom prst="roundRect">
            <a:avLst>
              <a:gd name="adj" fmla="val 8860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D937F1E-E2D5-8941-956D-5BDF91B96AFE}"/>
              </a:ext>
            </a:extLst>
          </p:cNvPr>
          <p:cNvSpPr/>
          <p:nvPr/>
        </p:nvSpPr>
        <p:spPr>
          <a:xfrm>
            <a:off x="7783286" y="1161555"/>
            <a:ext cx="3904152" cy="5194795"/>
          </a:xfrm>
          <a:prstGeom prst="roundRect">
            <a:avLst>
              <a:gd name="adj" fmla="val 7745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C40CF-E387-0042-A795-E9251FC0B425}"/>
              </a:ext>
            </a:extLst>
          </p:cNvPr>
          <p:cNvSpPr txBox="1"/>
          <p:nvPr/>
        </p:nvSpPr>
        <p:spPr>
          <a:xfrm>
            <a:off x="8041496" y="1563788"/>
            <a:ext cx="34033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employee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float salary () { return 100};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class manager : public employee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float salary () { </a:t>
            </a:r>
          </a:p>
          <a:p>
            <a:r>
              <a:rPr lang="en-US" dirty="0"/>
              <a:t>     return employee::salary () * 2;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class owner : public manager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float salary () { </a:t>
            </a:r>
          </a:p>
          <a:p>
            <a:r>
              <a:rPr lang="en-US" dirty="0"/>
              <a:t>     return manager::salary () * 3;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30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1DB8-A681-7B41-8CCA-6D958D73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Class Values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3A38B-4060-8B42-828F-1030ED676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AAED5-D00C-F243-909F-52AB3A37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988E9-2398-0C44-91F8-8EFFD2DC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7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2EB6-5F33-D140-8E2F-EBADC26A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5799B-B8FC-F544-BCC7-DE3231A26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257"/>
            <a:ext cx="10515600" cy="4848906"/>
          </a:xfrm>
        </p:spPr>
        <p:txBody>
          <a:bodyPr>
            <a:noAutofit/>
          </a:bodyPr>
          <a:lstStyle/>
          <a:p>
            <a:r>
              <a:rPr lang="en-US" sz="1900" dirty="0"/>
              <a:t>Binding: association between two things</a:t>
            </a:r>
          </a:p>
          <a:p>
            <a:r>
              <a:rPr lang="en-US" sz="1900" dirty="0"/>
              <a:t>Example: </a:t>
            </a:r>
          </a:p>
          <a:p>
            <a:pPr lvl="1"/>
            <a:r>
              <a:rPr lang="en-US" sz="1900" dirty="0"/>
              <a:t>name and a storage location</a:t>
            </a:r>
          </a:p>
          <a:p>
            <a:pPr lvl="1"/>
            <a:r>
              <a:rPr lang="en-US" sz="1900" dirty="0"/>
              <a:t>name and implementation of a subroutine</a:t>
            </a:r>
          </a:p>
          <a:p>
            <a:r>
              <a:rPr lang="en-US" sz="1900" dirty="0"/>
              <a:t>Binding time: the time at which a binding is made</a:t>
            </a:r>
          </a:p>
          <a:p>
            <a:r>
              <a:rPr lang="en-US" sz="1900" dirty="0"/>
              <a:t>Several binding times:</a:t>
            </a:r>
          </a:p>
          <a:p>
            <a:pPr lvl="1"/>
            <a:r>
              <a:rPr lang="en-US" sz="1900" dirty="0"/>
              <a:t>Language design time: control-flow constructs, data types</a:t>
            </a:r>
          </a:p>
          <a:p>
            <a:pPr lvl="1"/>
            <a:r>
              <a:rPr lang="en-US" sz="1900" dirty="0"/>
              <a:t>Language implementation time: some aspects left as “implementation specific”, e.g. the number of bits used in floating point precision</a:t>
            </a:r>
          </a:p>
          <a:p>
            <a:pPr lvl="1"/>
            <a:r>
              <a:rPr lang="en-US" sz="1900" dirty="0"/>
              <a:t>Program writing time</a:t>
            </a:r>
          </a:p>
          <a:p>
            <a:pPr lvl="1"/>
            <a:r>
              <a:rPr lang="en-US" sz="1900" dirty="0"/>
              <a:t>Compile time:  mapping of PL constructs to machine code and memory layout</a:t>
            </a:r>
          </a:p>
          <a:p>
            <a:pPr lvl="1"/>
            <a:r>
              <a:rPr lang="en-US" sz="1900" dirty="0"/>
              <a:t>Link time: functions in separate compilation units</a:t>
            </a:r>
          </a:p>
          <a:p>
            <a:pPr lvl="1"/>
            <a:r>
              <a:rPr lang="en-US" sz="1900" dirty="0"/>
              <a:t>Load time: when the program is loaded by the operating system; logical to physical address translation</a:t>
            </a:r>
          </a:p>
          <a:p>
            <a:pPr lvl="1"/>
            <a:r>
              <a:rPr lang="en-US" sz="1900" dirty="0"/>
              <a:t>Run time:  a function activation,  dynamic memory allocation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D8CE3-11C7-4C45-AFB0-B901F2A02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BF2D3-146A-7D4A-AC54-0C30DF1B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7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95E6-37F6-EA43-B43E-DF33C645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48FE6-8734-0944-8F09-2630E5C0F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Also: static vs dynamic</a:t>
            </a:r>
          </a:p>
          <a:p>
            <a:r>
              <a:rPr lang="en-US" dirty="0"/>
              <a:t>Umbrella terms for several bindings times in previous slide</a:t>
            </a:r>
          </a:p>
          <a:p>
            <a:r>
              <a:rPr lang="en-US" dirty="0"/>
              <a:t>Compiler-based language implementations tends to be more efficient:</a:t>
            </a:r>
          </a:p>
          <a:p>
            <a:pPr lvl="1"/>
            <a:r>
              <a:rPr lang="en-US" dirty="0"/>
              <a:t>Decide layout / location for variables</a:t>
            </a:r>
          </a:p>
          <a:p>
            <a:pPr lvl="1"/>
            <a:r>
              <a:rPr lang="en-US" dirty="0"/>
              <a:t>Generates more efficient code</a:t>
            </a:r>
          </a:p>
          <a:p>
            <a:pPr lvl="1"/>
            <a:r>
              <a:rPr lang="en-US" dirty="0"/>
              <a:t>Particularly useful in loop-based coded (hotspots in programs)</a:t>
            </a:r>
          </a:p>
          <a:p>
            <a:pPr lvl="1"/>
            <a:r>
              <a:rPr lang="en-US" dirty="0"/>
              <a:t>Some decisions are ”local best”: addresses of variables</a:t>
            </a:r>
          </a:p>
          <a:p>
            <a:r>
              <a:rPr lang="en-US" dirty="0"/>
              <a:t>Interpreted languages:</a:t>
            </a:r>
          </a:p>
          <a:p>
            <a:pPr lvl="1"/>
            <a:r>
              <a:rPr lang="en-US" dirty="0"/>
              <a:t>Decisions and optimization are time constrained</a:t>
            </a:r>
          </a:p>
          <a:p>
            <a:pPr lvl="1"/>
            <a:r>
              <a:rPr lang="en-US" dirty="0"/>
              <a:t>Vital information might not be available yet at compile time</a:t>
            </a:r>
          </a:p>
          <a:p>
            <a:pPr lvl="1"/>
            <a:r>
              <a:rPr lang="en-US" dirty="0"/>
              <a:t>Most scripting languages delay type-checking to runtime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D7D9F-BB60-E548-AA20-92210A81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5078-FC35-8C4C-B6AC-46992A49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DEF9-BCFC-194C-BF3A-AA19F3A1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Lifetime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7A09A-9C47-1A4C-8421-EEBC51F50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 events:</a:t>
            </a:r>
          </a:p>
          <a:p>
            <a:r>
              <a:rPr lang="en-US" dirty="0"/>
              <a:t>Creation and destruction of objects</a:t>
            </a:r>
          </a:p>
          <a:p>
            <a:r>
              <a:rPr lang="en-US" dirty="0"/>
              <a:t>Creation and destruction of bindings</a:t>
            </a:r>
          </a:p>
          <a:p>
            <a:r>
              <a:rPr lang="en-US" dirty="0"/>
              <a:t>Deactivation and reactivation of bindings that may be temporarily unusable</a:t>
            </a:r>
          </a:p>
          <a:p>
            <a:r>
              <a:rPr lang="en-US" dirty="0"/>
              <a:t>Reference to variables, subroutines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82AC1-23DE-294A-BCDC-06CE814D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A2EE5-366C-5247-861A-C68D5981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63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DEF9-BCFC-194C-BF3A-AA19F3A1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7A09A-9C47-1A4C-8421-EEBC51F50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Autofit/>
          </a:bodyPr>
          <a:lstStyle/>
          <a:p>
            <a:r>
              <a:rPr lang="en-US" sz="2000" dirty="0"/>
              <a:t>Binding lifetime: time between creation and destruction of name-to-object binding</a:t>
            </a:r>
          </a:p>
          <a:p>
            <a:r>
              <a:rPr lang="en-US" sz="2000" dirty="0"/>
              <a:t>Object lifetime: time between creation and destruction of an object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 (a &lt; 10)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 i;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if ( a % 2 == 0)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82AC1-23DE-294A-BCDC-06CE814D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A2EE5-366C-5247-861A-C68D5981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8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92CA-4A73-8446-B6EF-1D0A666C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238E7-37BF-7440-B7F8-5BEDE645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and object lifetime do not necessarily coincide</a:t>
            </a:r>
          </a:p>
          <a:p>
            <a:r>
              <a:rPr lang="en-US" dirty="0"/>
              <a:t>Object may retain value, access potential even without name (binding):</a:t>
            </a:r>
          </a:p>
          <a:p>
            <a:pPr lvl="1"/>
            <a:r>
              <a:rPr lang="en-US" dirty="0"/>
              <a:t>Pass by reference &amp; in C++: lifetime of binding shorter than lifetime of object</a:t>
            </a:r>
          </a:p>
          <a:p>
            <a:r>
              <a:rPr lang="en-US" dirty="0"/>
              <a:t>Also possible to have a binding lifetime longer than an object lifetime: likely sign of bug:</a:t>
            </a:r>
          </a:p>
          <a:p>
            <a:pPr lvl="1"/>
            <a:r>
              <a:rPr lang="en-US" dirty="0"/>
              <a:t>Dangling reference: a pointer without memory associated to it (or memory freed)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5BF46-C857-834C-8AB7-305772F3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41F8-D2D7-914A-B528-BC1AE87A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7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</TotalTime>
  <Words>4528</Words>
  <Application>Microsoft Macintosh PowerPoint</Application>
  <PresentationFormat>Widescreen</PresentationFormat>
  <Paragraphs>694</Paragraphs>
  <Slides>47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The Environment: Names, Scopes and Bindings</vt:lpstr>
      <vt:lpstr>Overview</vt:lpstr>
      <vt:lpstr>The Need for Abstractions</vt:lpstr>
      <vt:lpstr>The Need for Abstractions</vt:lpstr>
      <vt:lpstr>Binding Time</vt:lpstr>
      <vt:lpstr>Binding Time</vt:lpstr>
      <vt:lpstr>Object Lifetime</vt:lpstr>
      <vt:lpstr>Lifetime</vt:lpstr>
      <vt:lpstr>Lifetime</vt:lpstr>
      <vt:lpstr>Object Lifetimes</vt:lpstr>
      <vt:lpstr>Static Allocation</vt:lpstr>
      <vt:lpstr>Static Allocation</vt:lpstr>
      <vt:lpstr>Static Allocation</vt:lpstr>
      <vt:lpstr>Static Allocation</vt:lpstr>
      <vt:lpstr>Stack-based Allocation</vt:lpstr>
      <vt:lpstr>Stack-based Allocation</vt:lpstr>
      <vt:lpstr>Stack-based Allocation</vt:lpstr>
      <vt:lpstr>Stack-based Allocation</vt:lpstr>
      <vt:lpstr>Stack-based Allocation</vt:lpstr>
      <vt:lpstr>Maintaining the Static Link</vt:lpstr>
      <vt:lpstr>Typical Calling Sequence</vt:lpstr>
      <vt:lpstr>Parameters in Programming Languages</vt:lpstr>
      <vt:lpstr>Heap-based Allocation</vt:lpstr>
      <vt:lpstr>Heap-based Allocation</vt:lpstr>
      <vt:lpstr>Heap-based Allocation</vt:lpstr>
      <vt:lpstr>Garbage Collection</vt:lpstr>
      <vt:lpstr>Scope Rules</vt:lpstr>
      <vt:lpstr>Scope Rules</vt:lpstr>
      <vt:lpstr>Scope Rules</vt:lpstr>
      <vt:lpstr>Static Scoping</vt:lpstr>
      <vt:lpstr>Static Scoping</vt:lpstr>
      <vt:lpstr>Nested Subroutines</vt:lpstr>
      <vt:lpstr>Non-local Access</vt:lpstr>
      <vt:lpstr>Declaration Order</vt:lpstr>
      <vt:lpstr>Declarations and Definitions</vt:lpstr>
      <vt:lpstr>Dynamic Scoping</vt:lpstr>
      <vt:lpstr>Static vs Dynamic Scope Rules</vt:lpstr>
      <vt:lpstr>Static vs Dynamic Scope Rules</vt:lpstr>
      <vt:lpstr>Access to Variables with Dynamic Scope</vt:lpstr>
      <vt:lpstr>Binding of Referencing Environments</vt:lpstr>
      <vt:lpstr>Binding of Referencing Environments</vt:lpstr>
      <vt:lpstr>Names within Scope</vt:lpstr>
      <vt:lpstr>Overloading</vt:lpstr>
      <vt:lpstr>Overloading</vt:lpstr>
      <vt:lpstr>Overloading</vt:lpstr>
      <vt:lpstr>Overloading</vt:lpstr>
      <vt:lpstr>First Class Values -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Environment: Names, Scopes and Bindings</dc:title>
  <dc:creator>Kong Moreno, Martin R.</dc:creator>
  <cp:lastModifiedBy>Kong Moreno, Martin R.</cp:lastModifiedBy>
  <cp:revision>18</cp:revision>
  <dcterms:created xsi:type="dcterms:W3CDTF">2020-01-10T20:55:42Z</dcterms:created>
  <dcterms:modified xsi:type="dcterms:W3CDTF">2020-02-26T17:56:34Z</dcterms:modified>
</cp:coreProperties>
</file>