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9" r:id="rId17"/>
    <p:sldId id="279" r:id="rId18"/>
    <p:sldId id="280" r:id="rId19"/>
    <p:sldId id="282" r:id="rId20"/>
    <p:sldId id="281" r:id="rId21"/>
    <p:sldId id="283" r:id="rId22"/>
    <p:sldId id="285" r:id="rId23"/>
    <p:sldId id="284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126A-9D2D-4B4A-8971-6014467F087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B7A3-0A35-7949-9445-C56E6B51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AEF2-E012-F442-9A5B-C1053FC0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4D83A-0CB2-D940-8819-F7B4C34E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D6A1-B7E1-8C4C-BC2A-7CBDD24E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10F-CACD-BC45-8FD3-842F0A9255EB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CC6C-20EA-6C44-ABE0-B6C69646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27CD-D037-D546-8D5B-3A40AC2C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ABE-0969-F941-8A3B-1937470A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AD50-144A-4E4E-8566-A4E79A74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9458-3923-EA4C-93EF-44EFF5AE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4BC0-3459-794A-A887-5632D7972A29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C3AD-2687-AB48-8561-725AFD3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7354-B5B7-9F49-9A8E-F8F42689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FCB52-B806-4346-944B-FF6FF967B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99B1-933D-E244-B18F-216F5C03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119D8-CC9C-7A4E-88A2-0333EE7B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35D-B5DA-B74E-9E36-B446429B5DB2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ADDA-E585-BF4C-BFED-1AD0888E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A01D-01DC-C94A-A536-4ADB619E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4D7-1C5F-AB44-A96C-E3F9662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0DD9-F051-0442-A30E-78AB2EE1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CE63-D26D-C64E-8813-3DA92F0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660-2A7E-4449-BC16-F03A8E8D72C1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C09-F0E8-CD44-854A-39B93420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A16B-508A-554D-BC6F-802159A0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9987-D4F3-7149-9FA2-2C9B062E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0413-73A3-1349-B47C-18EEE38BB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242C-030A-3C4C-BBD1-A588754C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311F-5D17-A644-902C-CD53A0E9F565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4048-D442-A24E-A687-D134E2B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8A8F-2347-D842-946A-56814F7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36F-209E-DE49-9534-19194DCA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CB1D-4FBE-BB47-90D7-E47E6BB3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F7EC-9A39-284E-A161-E753B9DB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7CA8-45BF-9C43-A03D-5E2617D7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B60B-C76F-BD4F-8ED7-3A39496A150B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10C1-221E-724C-A9BA-61F8FFF6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C264-3DA4-F44E-A652-534F01A6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570B-4DFE-D345-B79D-24D6EEB3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7B4B-96E4-D44C-A81B-026B0133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86B55-1E30-8541-BEFC-EBEB11344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73A6-2ECB-BE47-861C-B6707832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801C2-4EE6-4345-B0FE-0DF5A3D07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4F02-02AC-D140-BE95-D6094D5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9401-E09A-CA4A-9619-995AEA6D3123}" type="datetime1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1E6F3-F2E5-474A-8223-D6701F9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FDF03-D30F-6540-864C-198C1372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AA6C-46D1-9E4A-83F7-18F0F5F8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2B93-BF45-1C41-9536-3E59043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AE4A-2A10-8245-9029-D816474677FF}" type="datetime1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313CF-64D2-7445-83BA-68194F3E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D20E7-D23E-4A4B-AC59-BEEE3FC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243AA-01CF-F043-92FC-BFB824F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7C52-3C16-584A-BA20-2441D6FBEB8D}" type="datetime1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3CC65-FD06-9243-B86A-51ADE73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00AEC-E1A2-2945-9172-AFF8DCB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E93-2BD5-2145-8607-6861BF4D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C142-2043-B643-B7CD-8B1CD3D5A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00FF-5E2F-EB4A-AEC7-CCE8F791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305DA-BF9C-424E-8664-852529A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3B03-4E07-294B-BDDF-858305A25AD4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E3B5C-78C0-064C-B1C2-60430E5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8CF0-F106-EC47-90D2-2A00EB19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7E06-86F3-1745-8109-D26552A4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340B2-9910-E643-99D7-C3E8671FC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4F1B3-F344-074D-A35D-FFAB9920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58B1-D68E-E74F-8ED2-4D3A8D2B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61559-019B-DD48-A4E2-FED50C364E64}" type="datetime1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A8DB6-45E5-9C42-AAD9-3DC7EAA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2F4B-67BB-D543-95C0-0D833B06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1674E-D0FA-1141-BB21-4EECDC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A4E5-FE54-C34F-964E-A9FE9770C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24AB-4BF0-0A41-A231-33D58AA6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8E5F-98EF-2549-B0A3-7D36CD8789F5}" type="datetime1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4FD6-161B-2F4B-9AC9-F649A3C3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8533-06BA-604A-9C36-8A689E6E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63BD-8566-6841-8331-0BA2255B2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426921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B06-B633-2043-92E8-AAC344D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1A3F-4E39-EA49-93B9-AD1F547F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u="sng" dirty="0"/>
              <a:t>Escape analysis</a:t>
            </a:r>
            <a:r>
              <a:rPr lang="en-US" sz="2200" dirty="0"/>
              <a:t>: references limited to context? If so, can be allocated in the stack</a:t>
            </a:r>
          </a:p>
          <a:p>
            <a:r>
              <a:rPr lang="en-US" sz="2200" dirty="0"/>
              <a:t>Other: </a:t>
            </a:r>
          </a:p>
          <a:p>
            <a:pPr lvl="1"/>
            <a:r>
              <a:rPr lang="en-US" sz="2200" i="1" u="sng" dirty="0"/>
              <a:t>out of order optimizations</a:t>
            </a:r>
            <a:r>
              <a:rPr lang="en-US" sz="2200" dirty="0"/>
              <a:t>: is it safe/correct to re-arrange the order of computations? </a:t>
            </a:r>
          </a:p>
          <a:p>
            <a:pPr lvl="1"/>
            <a:r>
              <a:rPr lang="en-US" sz="2200" i="1" u="sng" dirty="0"/>
              <a:t>thread safety</a:t>
            </a:r>
            <a:r>
              <a:rPr lang="en-US" sz="2200" dirty="0"/>
              <a:t>: can some instructions be executed in parallel?</a:t>
            </a:r>
          </a:p>
          <a:p>
            <a:r>
              <a:rPr lang="en-US" sz="2200" i="1" u="sng" dirty="0"/>
              <a:t>Unsafe optimizations</a:t>
            </a:r>
            <a:r>
              <a:rPr lang="en-US" sz="2200" dirty="0"/>
              <a:t>: may lead to incorrect results</a:t>
            </a:r>
          </a:p>
          <a:p>
            <a:r>
              <a:rPr lang="en-US" sz="2200" i="1" u="sng" dirty="0"/>
              <a:t>Speculative</a:t>
            </a:r>
            <a:r>
              <a:rPr lang="en-US" sz="2200" dirty="0"/>
              <a:t>: performs work preemptively, possibly discarding part or all of it (machine has nothing better to do); can also refer to something that can be undone (e.g. data prefetching)</a:t>
            </a:r>
          </a:p>
          <a:p>
            <a:r>
              <a:rPr lang="en-US" sz="2200" i="1" u="sng" dirty="0"/>
              <a:t>Conservative</a:t>
            </a:r>
            <a:r>
              <a:rPr lang="en-US" sz="2200" dirty="0"/>
              <a:t>: analysis or optimization guaranteeing minimum requirement of results in terms of safety and/on effectiveness</a:t>
            </a:r>
          </a:p>
          <a:p>
            <a:r>
              <a:rPr lang="en-US" sz="2200" i="1" u="sng" dirty="0"/>
              <a:t>Optimistic:</a:t>
            </a:r>
            <a:r>
              <a:rPr lang="en-US" sz="2200" dirty="0"/>
              <a:t> similar to conservative but with a “maybe” flavor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E1CA-D7DD-6142-8B4F-F3AD0F7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55A1F-F96B-2A41-8816-9696907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E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E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-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26573-85C6-E846-8CC5-7F9640DB821D}"/>
              </a:ext>
            </a:extLst>
          </p:cNvPr>
          <p:cNvSpPr txBox="1">
            <a:spLocks/>
          </p:cNvSpPr>
          <p:nvPr/>
        </p:nvSpPr>
        <p:spPr>
          <a:xfrm>
            <a:off x="5355772" y="1502229"/>
            <a:ext cx="5268685" cy="4674734"/>
          </a:xfrm>
          <a:custGeom>
            <a:avLst/>
            <a:gdLst>
              <a:gd name="connsiteX0" fmla="*/ 0 w 5268685"/>
              <a:gd name="connsiteY0" fmla="*/ 0 h 4674734"/>
              <a:gd name="connsiteX1" fmla="*/ 532723 w 5268685"/>
              <a:gd name="connsiteY1" fmla="*/ 0 h 4674734"/>
              <a:gd name="connsiteX2" fmla="*/ 1170819 w 5268685"/>
              <a:gd name="connsiteY2" fmla="*/ 0 h 4674734"/>
              <a:gd name="connsiteX3" fmla="*/ 1650855 w 5268685"/>
              <a:gd name="connsiteY3" fmla="*/ 0 h 4674734"/>
              <a:gd name="connsiteX4" fmla="*/ 2236264 w 5268685"/>
              <a:gd name="connsiteY4" fmla="*/ 0 h 4674734"/>
              <a:gd name="connsiteX5" fmla="*/ 2874360 w 5268685"/>
              <a:gd name="connsiteY5" fmla="*/ 0 h 4674734"/>
              <a:gd name="connsiteX6" fmla="*/ 3301709 w 5268685"/>
              <a:gd name="connsiteY6" fmla="*/ 0 h 4674734"/>
              <a:gd name="connsiteX7" fmla="*/ 3729058 w 5268685"/>
              <a:gd name="connsiteY7" fmla="*/ 0 h 4674734"/>
              <a:gd name="connsiteX8" fmla="*/ 4419841 w 5268685"/>
              <a:gd name="connsiteY8" fmla="*/ 0 h 4674734"/>
              <a:gd name="connsiteX9" fmla="*/ 5268685 w 5268685"/>
              <a:gd name="connsiteY9" fmla="*/ 0 h 4674734"/>
              <a:gd name="connsiteX10" fmla="*/ 5268685 w 5268685"/>
              <a:gd name="connsiteY10" fmla="*/ 444100 h 4674734"/>
              <a:gd name="connsiteX11" fmla="*/ 5268685 w 5268685"/>
              <a:gd name="connsiteY11" fmla="*/ 981694 h 4674734"/>
              <a:gd name="connsiteX12" fmla="*/ 5268685 w 5268685"/>
              <a:gd name="connsiteY12" fmla="*/ 1612783 h 4674734"/>
              <a:gd name="connsiteX13" fmla="*/ 5268685 w 5268685"/>
              <a:gd name="connsiteY13" fmla="*/ 2103630 h 4674734"/>
              <a:gd name="connsiteX14" fmla="*/ 5268685 w 5268685"/>
              <a:gd name="connsiteY14" fmla="*/ 2687972 h 4674734"/>
              <a:gd name="connsiteX15" fmla="*/ 5268685 w 5268685"/>
              <a:gd name="connsiteY15" fmla="*/ 3132072 h 4674734"/>
              <a:gd name="connsiteX16" fmla="*/ 5268685 w 5268685"/>
              <a:gd name="connsiteY16" fmla="*/ 3809908 h 4674734"/>
              <a:gd name="connsiteX17" fmla="*/ 5268685 w 5268685"/>
              <a:gd name="connsiteY17" fmla="*/ 4674734 h 4674734"/>
              <a:gd name="connsiteX18" fmla="*/ 4577902 w 5268685"/>
              <a:gd name="connsiteY18" fmla="*/ 4674734 h 4674734"/>
              <a:gd name="connsiteX19" fmla="*/ 3939806 w 5268685"/>
              <a:gd name="connsiteY19" fmla="*/ 4674734 h 4674734"/>
              <a:gd name="connsiteX20" fmla="*/ 3459770 w 5268685"/>
              <a:gd name="connsiteY20" fmla="*/ 4674734 h 4674734"/>
              <a:gd name="connsiteX21" fmla="*/ 2768987 w 5268685"/>
              <a:gd name="connsiteY21" fmla="*/ 4674734 h 4674734"/>
              <a:gd name="connsiteX22" fmla="*/ 2183577 w 5268685"/>
              <a:gd name="connsiteY22" fmla="*/ 4674734 h 4674734"/>
              <a:gd name="connsiteX23" fmla="*/ 1756228 w 5268685"/>
              <a:gd name="connsiteY23" fmla="*/ 4674734 h 4674734"/>
              <a:gd name="connsiteX24" fmla="*/ 1170819 w 5268685"/>
              <a:gd name="connsiteY24" fmla="*/ 4674734 h 4674734"/>
              <a:gd name="connsiteX25" fmla="*/ 638096 w 5268685"/>
              <a:gd name="connsiteY25" fmla="*/ 4674734 h 4674734"/>
              <a:gd name="connsiteX26" fmla="*/ 0 w 5268685"/>
              <a:gd name="connsiteY26" fmla="*/ 4674734 h 4674734"/>
              <a:gd name="connsiteX27" fmla="*/ 0 w 5268685"/>
              <a:gd name="connsiteY27" fmla="*/ 4137140 h 4674734"/>
              <a:gd name="connsiteX28" fmla="*/ 0 w 5268685"/>
              <a:gd name="connsiteY28" fmla="*/ 3459303 h 4674734"/>
              <a:gd name="connsiteX29" fmla="*/ 0 w 5268685"/>
              <a:gd name="connsiteY29" fmla="*/ 2828214 h 4674734"/>
              <a:gd name="connsiteX30" fmla="*/ 0 w 5268685"/>
              <a:gd name="connsiteY30" fmla="*/ 2290620 h 4674734"/>
              <a:gd name="connsiteX31" fmla="*/ 0 w 5268685"/>
              <a:gd name="connsiteY31" fmla="*/ 1846520 h 4674734"/>
              <a:gd name="connsiteX32" fmla="*/ 0 w 5268685"/>
              <a:gd name="connsiteY32" fmla="*/ 1308926 h 4674734"/>
              <a:gd name="connsiteX33" fmla="*/ 0 w 5268685"/>
              <a:gd name="connsiteY33" fmla="*/ 677836 h 4674734"/>
              <a:gd name="connsiteX34" fmla="*/ 0 w 5268685"/>
              <a:gd name="connsiteY34" fmla="*/ 0 h 467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68685" h="4674734" fill="none" extrusionOk="0">
                <a:moveTo>
                  <a:pt x="0" y="0"/>
                </a:moveTo>
                <a:cubicBezTo>
                  <a:pt x="241014" y="-51348"/>
                  <a:pt x="418950" y="63531"/>
                  <a:pt x="532723" y="0"/>
                </a:cubicBezTo>
                <a:cubicBezTo>
                  <a:pt x="646496" y="-63531"/>
                  <a:pt x="901192" y="6796"/>
                  <a:pt x="1170819" y="0"/>
                </a:cubicBezTo>
                <a:cubicBezTo>
                  <a:pt x="1440446" y="-6796"/>
                  <a:pt x="1543915" y="5716"/>
                  <a:pt x="1650855" y="0"/>
                </a:cubicBezTo>
                <a:cubicBezTo>
                  <a:pt x="1757795" y="-5716"/>
                  <a:pt x="1972653" y="11094"/>
                  <a:pt x="2236264" y="0"/>
                </a:cubicBezTo>
                <a:cubicBezTo>
                  <a:pt x="2499875" y="-11094"/>
                  <a:pt x="2644933" y="62660"/>
                  <a:pt x="2874360" y="0"/>
                </a:cubicBezTo>
                <a:cubicBezTo>
                  <a:pt x="3103787" y="-62660"/>
                  <a:pt x="3175976" y="43176"/>
                  <a:pt x="3301709" y="0"/>
                </a:cubicBezTo>
                <a:cubicBezTo>
                  <a:pt x="3427442" y="-43176"/>
                  <a:pt x="3518803" y="11114"/>
                  <a:pt x="3729058" y="0"/>
                </a:cubicBezTo>
                <a:cubicBezTo>
                  <a:pt x="3939313" y="-11114"/>
                  <a:pt x="4195191" y="8103"/>
                  <a:pt x="4419841" y="0"/>
                </a:cubicBezTo>
                <a:cubicBezTo>
                  <a:pt x="4644491" y="-8103"/>
                  <a:pt x="5052444" y="96770"/>
                  <a:pt x="5268685" y="0"/>
                </a:cubicBezTo>
                <a:cubicBezTo>
                  <a:pt x="5272863" y="143325"/>
                  <a:pt x="5222344" y="329799"/>
                  <a:pt x="5268685" y="444100"/>
                </a:cubicBezTo>
                <a:cubicBezTo>
                  <a:pt x="5315026" y="558401"/>
                  <a:pt x="5234914" y="793586"/>
                  <a:pt x="5268685" y="981694"/>
                </a:cubicBezTo>
                <a:cubicBezTo>
                  <a:pt x="5302456" y="1169802"/>
                  <a:pt x="5251973" y="1395432"/>
                  <a:pt x="5268685" y="1612783"/>
                </a:cubicBezTo>
                <a:cubicBezTo>
                  <a:pt x="5285397" y="1830134"/>
                  <a:pt x="5241878" y="1899380"/>
                  <a:pt x="5268685" y="2103630"/>
                </a:cubicBezTo>
                <a:cubicBezTo>
                  <a:pt x="5295492" y="2307880"/>
                  <a:pt x="5238142" y="2525153"/>
                  <a:pt x="5268685" y="2687972"/>
                </a:cubicBezTo>
                <a:cubicBezTo>
                  <a:pt x="5299228" y="2850791"/>
                  <a:pt x="5237360" y="2963345"/>
                  <a:pt x="5268685" y="3132072"/>
                </a:cubicBezTo>
                <a:cubicBezTo>
                  <a:pt x="5300010" y="3300799"/>
                  <a:pt x="5263612" y="3635888"/>
                  <a:pt x="5268685" y="3809908"/>
                </a:cubicBezTo>
                <a:cubicBezTo>
                  <a:pt x="5273758" y="3983928"/>
                  <a:pt x="5247464" y="4463043"/>
                  <a:pt x="5268685" y="4674734"/>
                </a:cubicBezTo>
                <a:cubicBezTo>
                  <a:pt x="4933166" y="4720523"/>
                  <a:pt x="4845364" y="4609283"/>
                  <a:pt x="4577902" y="4674734"/>
                </a:cubicBezTo>
                <a:cubicBezTo>
                  <a:pt x="4310440" y="4740185"/>
                  <a:pt x="4210640" y="4630752"/>
                  <a:pt x="3939806" y="4674734"/>
                </a:cubicBezTo>
                <a:cubicBezTo>
                  <a:pt x="3668972" y="4718716"/>
                  <a:pt x="3598647" y="4670160"/>
                  <a:pt x="3459770" y="4674734"/>
                </a:cubicBezTo>
                <a:cubicBezTo>
                  <a:pt x="3320893" y="4679308"/>
                  <a:pt x="3027388" y="4664728"/>
                  <a:pt x="2768987" y="4674734"/>
                </a:cubicBezTo>
                <a:cubicBezTo>
                  <a:pt x="2510586" y="4684740"/>
                  <a:pt x="2462551" y="4648002"/>
                  <a:pt x="2183577" y="4674734"/>
                </a:cubicBezTo>
                <a:cubicBezTo>
                  <a:pt x="1904603" y="4701466"/>
                  <a:pt x="1904114" y="4636148"/>
                  <a:pt x="1756228" y="4674734"/>
                </a:cubicBezTo>
                <a:cubicBezTo>
                  <a:pt x="1608342" y="4713320"/>
                  <a:pt x="1405636" y="4611631"/>
                  <a:pt x="1170819" y="4674734"/>
                </a:cubicBezTo>
                <a:cubicBezTo>
                  <a:pt x="936002" y="4737837"/>
                  <a:pt x="808016" y="4655011"/>
                  <a:pt x="638096" y="4674734"/>
                </a:cubicBezTo>
                <a:cubicBezTo>
                  <a:pt x="468176" y="4694457"/>
                  <a:pt x="215039" y="4615205"/>
                  <a:pt x="0" y="4674734"/>
                </a:cubicBezTo>
                <a:cubicBezTo>
                  <a:pt x="-19702" y="4526577"/>
                  <a:pt x="5284" y="4315427"/>
                  <a:pt x="0" y="4137140"/>
                </a:cubicBezTo>
                <a:cubicBezTo>
                  <a:pt x="-5284" y="3958853"/>
                  <a:pt x="4072" y="3794434"/>
                  <a:pt x="0" y="3459303"/>
                </a:cubicBezTo>
                <a:cubicBezTo>
                  <a:pt x="-4072" y="3124172"/>
                  <a:pt x="8598" y="2957808"/>
                  <a:pt x="0" y="2828214"/>
                </a:cubicBezTo>
                <a:cubicBezTo>
                  <a:pt x="-8598" y="2698620"/>
                  <a:pt x="20598" y="2407099"/>
                  <a:pt x="0" y="2290620"/>
                </a:cubicBezTo>
                <a:cubicBezTo>
                  <a:pt x="-20598" y="2174141"/>
                  <a:pt x="16957" y="1964993"/>
                  <a:pt x="0" y="1846520"/>
                </a:cubicBezTo>
                <a:cubicBezTo>
                  <a:pt x="-16957" y="1728047"/>
                  <a:pt x="34464" y="1507420"/>
                  <a:pt x="0" y="1308926"/>
                </a:cubicBezTo>
                <a:cubicBezTo>
                  <a:pt x="-34464" y="1110432"/>
                  <a:pt x="12142" y="836746"/>
                  <a:pt x="0" y="677836"/>
                </a:cubicBezTo>
                <a:cubicBezTo>
                  <a:pt x="-12142" y="518926"/>
                  <a:pt x="80764" y="163716"/>
                  <a:pt x="0" y="0"/>
                </a:cubicBezTo>
                <a:close/>
              </a:path>
              <a:path w="5268685" h="4674734" stroke="0" extrusionOk="0">
                <a:moveTo>
                  <a:pt x="0" y="0"/>
                </a:moveTo>
                <a:cubicBezTo>
                  <a:pt x="156844" y="-12479"/>
                  <a:pt x="296318" y="40860"/>
                  <a:pt x="532723" y="0"/>
                </a:cubicBezTo>
                <a:cubicBezTo>
                  <a:pt x="769128" y="-40860"/>
                  <a:pt x="833924" y="30273"/>
                  <a:pt x="960071" y="0"/>
                </a:cubicBezTo>
                <a:cubicBezTo>
                  <a:pt x="1086218" y="-30273"/>
                  <a:pt x="1374290" y="33375"/>
                  <a:pt x="1650855" y="0"/>
                </a:cubicBezTo>
                <a:cubicBezTo>
                  <a:pt x="1927420" y="-33375"/>
                  <a:pt x="1958716" y="14064"/>
                  <a:pt x="2183577" y="0"/>
                </a:cubicBezTo>
                <a:cubicBezTo>
                  <a:pt x="2408438" y="-14064"/>
                  <a:pt x="2591078" y="5304"/>
                  <a:pt x="2716300" y="0"/>
                </a:cubicBezTo>
                <a:cubicBezTo>
                  <a:pt x="2841522" y="-5304"/>
                  <a:pt x="3101041" y="72100"/>
                  <a:pt x="3407083" y="0"/>
                </a:cubicBezTo>
                <a:cubicBezTo>
                  <a:pt x="3713125" y="-72100"/>
                  <a:pt x="3719249" y="51223"/>
                  <a:pt x="3887119" y="0"/>
                </a:cubicBezTo>
                <a:cubicBezTo>
                  <a:pt x="4054989" y="-51223"/>
                  <a:pt x="4242675" y="58843"/>
                  <a:pt x="4577902" y="0"/>
                </a:cubicBezTo>
                <a:cubicBezTo>
                  <a:pt x="4913129" y="-58843"/>
                  <a:pt x="4935345" y="15402"/>
                  <a:pt x="5268685" y="0"/>
                </a:cubicBezTo>
                <a:cubicBezTo>
                  <a:pt x="5277069" y="118992"/>
                  <a:pt x="5224214" y="357718"/>
                  <a:pt x="5268685" y="584342"/>
                </a:cubicBezTo>
                <a:cubicBezTo>
                  <a:pt x="5313156" y="810966"/>
                  <a:pt x="5201777" y="1044887"/>
                  <a:pt x="5268685" y="1168684"/>
                </a:cubicBezTo>
                <a:cubicBezTo>
                  <a:pt x="5335593" y="1292481"/>
                  <a:pt x="5235285" y="1557321"/>
                  <a:pt x="5268685" y="1799773"/>
                </a:cubicBezTo>
                <a:cubicBezTo>
                  <a:pt x="5302085" y="2042225"/>
                  <a:pt x="5223766" y="2151642"/>
                  <a:pt x="5268685" y="2243872"/>
                </a:cubicBezTo>
                <a:cubicBezTo>
                  <a:pt x="5313604" y="2336102"/>
                  <a:pt x="5243667" y="2623787"/>
                  <a:pt x="5268685" y="2828214"/>
                </a:cubicBezTo>
                <a:cubicBezTo>
                  <a:pt x="5293703" y="3032641"/>
                  <a:pt x="5222057" y="3175501"/>
                  <a:pt x="5268685" y="3412556"/>
                </a:cubicBezTo>
                <a:cubicBezTo>
                  <a:pt x="5315313" y="3649611"/>
                  <a:pt x="5229454" y="3836090"/>
                  <a:pt x="5268685" y="3996898"/>
                </a:cubicBezTo>
                <a:cubicBezTo>
                  <a:pt x="5307916" y="4157706"/>
                  <a:pt x="5201550" y="4390242"/>
                  <a:pt x="5268685" y="4674734"/>
                </a:cubicBezTo>
                <a:cubicBezTo>
                  <a:pt x="4999041" y="4718084"/>
                  <a:pt x="4914015" y="4639325"/>
                  <a:pt x="4630589" y="4674734"/>
                </a:cubicBezTo>
                <a:cubicBezTo>
                  <a:pt x="4347163" y="4710143"/>
                  <a:pt x="4396074" y="4659955"/>
                  <a:pt x="4203240" y="4674734"/>
                </a:cubicBezTo>
                <a:cubicBezTo>
                  <a:pt x="4010406" y="4689513"/>
                  <a:pt x="3946413" y="4646941"/>
                  <a:pt x="3723204" y="4674734"/>
                </a:cubicBezTo>
                <a:cubicBezTo>
                  <a:pt x="3499995" y="4702527"/>
                  <a:pt x="3183312" y="4600818"/>
                  <a:pt x="3032421" y="4674734"/>
                </a:cubicBezTo>
                <a:cubicBezTo>
                  <a:pt x="2881530" y="4748650"/>
                  <a:pt x="2672628" y="4636996"/>
                  <a:pt x="2447011" y="4674734"/>
                </a:cubicBezTo>
                <a:cubicBezTo>
                  <a:pt x="2221394" y="4712472"/>
                  <a:pt x="2121412" y="4658380"/>
                  <a:pt x="1966976" y="4674734"/>
                </a:cubicBezTo>
                <a:cubicBezTo>
                  <a:pt x="1812541" y="4691088"/>
                  <a:pt x="1608683" y="4617079"/>
                  <a:pt x="1381566" y="4674734"/>
                </a:cubicBezTo>
                <a:cubicBezTo>
                  <a:pt x="1154449" y="4732389"/>
                  <a:pt x="1137063" y="4647441"/>
                  <a:pt x="954217" y="4674734"/>
                </a:cubicBezTo>
                <a:cubicBezTo>
                  <a:pt x="771371" y="4702027"/>
                  <a:pt x="726027" y="4663786"/>
                  <a:pt x="526868" y="4674734"/>
                </a:cubicBezTo>
                <a:cubicBezTo>
                  <a:pt x="327709" y="4685682"/>
                  <a:pt x="223752" y="4668655"/>
                  <a:pt x="0" y="4674734"/>
                </a:cubicBezTo>
                <a:cubicBezTo>
                  <a:pt x="-7982" y="4537017"/>
                  <a:pt x="19774" y="4381088"/>
                  <a:pt x="0" y="4183887"/>
                </a:cubicBezTo>
                <a:cubicBezTo>
                  <a:pt x="-19774" y="3986686"/>
                  <a:pt x="19718" y="3709995"/>
                  <a:pt x="0" y="3506051"/>
                </a:cubicBezTo>
                <a:cubicBezTo>
                  <a:pt x="-19718" y="3302107"/>
                  <a:pt x="24488" y="3219094"/>
                  <a:pt x="0" y="2968456"/>
                </a:cubicBezTo>
                <a:cubicBezTo>
                  <a:pt x="-24488" y="2717819"/>
                  <a:pt x="1833" y="2697665"/>
                  <a:pt x="0" y="2524356"/>
                </a:cubicBezTo>
                <a:cubicBezTo>
                  <a:pt x="-1833" y="2351047"/>
                  <a:pt x="5682" y="2112630"/>
                  <a:pt x="0" y="1893267"/>
                </a:cubicBezTo>
                <a:cubicBezTo>
                  <a:pt x="-5682" y="1673904"/>
                  <a:pt x="4880" y="1613507"/>
                  <a:pt x="0" y="1402420"/>
                </a:cubicBezTo>
                <a:cubicBezTo>
                  <a:pt x="-4880" y="1191333"/>
                  <a:pt x="25115" y="1023286"/>
                  <a:pt x="0" y="771331"/>
                </a:cubicBezTo>
                <a:cubicBezTo>
                  <a:pt x="-25115" y="519376"/>
                  <a:pt x="65878" y="252763"/>
                  <a:pt x="0" y="0"/>
                </a:cubicBezTo>
                <a:close/>
              </a:path>
            </a:pathLst>
          </a:custGeom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For every symbol S, we have some set of attributes: S.attr1, S.attr2 …</a:t>
            </a:r>
          </a:p>
          <a:p>
            <a:r>
              <a:rPr lang="en-US" sz="2400" dirty="0"/>
              <a:t>Attributes can vary depending on the symbol type</a:t>
            </a:r>
          </a:p>
          <a:p>
            <a:r>
              <a:rPr lang="en-US" sz="2400" dirty="0"/>
              <a:t>Not all symbols need to have the same set of attributes</a:t>
            </a:r>
          </a:p>
          <a:p>
            <a:r>
              <a:rPr lang="en-US" sz="2400" dirty="0"/>
              <a:t>Examples: </a:t>
            </a:r>
          </a:p>
          <a:p>
            <a:pPr lvl="1"/>
            <a:r>
              <a:rPr lang="en-US" dirty="0"/>
              <a:t>For a list we could associate a C++ std::vector&lt;</a:t>
            </a:r>
            <a:r>
              <a:rPr lang="en-US" dirty="0" err="1"/>
              <a:t>sometype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For some arithmetic expressions we could have int or float field types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2DFCC1-D63D-2042-862C-78E28A6BA40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675-8316-6D4B-A7C6-82F7458B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A89F-9ECA-3444-801E-9D7C691B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7371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 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T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</a:t>
            </a:r>
            <a:r>
              <a:rPr lang="en-US" baseline="-25000" dirty="0"/>
              <a:t>1</a:t>
            </a:r>
            <a:r>
              <a:rPr lang="en-US" dirty="0">
                <a:sym typeface="Wingdings" pitchFamily="2" charset="2"/>
              </a:rPr>
              <a:t>   - F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F  const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39A69-85ED-7C46-A903-272A547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71BD-3B2F-D441-8358-AA6B3D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7E04B1-A4E1-CC46-A160-8CA0F8CDA2C4}"/>
              </a:ext>
            </a:extLst>
          </p:cNvPr>
          <p:cNvSpPr txBox="1">
            <a:spLocks/>
          </p:cNvSpPr>
          <p:nvPr/>
        </p:nvSpPr>
        <p:spPr>
          <a:xfrm>
            <a:off x="4593773" y="1825625"/>
            <a:ext cx="4626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+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 -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(E) := </a:t>
            </a:r>
            <a:r>
              <a:rPr lang="en-US" dirty="0" err="1"/>
              <a:t>val</a:t>
            </a:r>
            <a:r>
              <a:rPr lang="en-US" dirty="0"/>
              <a:t>(T)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*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val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 /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(T) := </a:t>
            </a:r>
            <a:r>
              <a:rPr lang="en-US" dirty="0" err="1"/>
              <a:t>val</a:t>
            </a:r>
            <a:r>
              <a:rPr lang="en-US" dirty="0"/>
              <a:t>(F)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- </a:t>
            </a:r>
            <a:r>
              <a:rPr lang="en-US" dirty="0" err="1"/>
              <a:t>val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val</a:t>
            </a:r>
            <a:r>
              <a:rPr lang="en-US" dirty="0"/>
              <a:t>(F) := </a:t>
            </a:r>
            <a:r>
              <a:rPr lang="en-US" dirty="0" err="1"/>
              <a:t>val</a:t>
            </a:r>
            <a:r>
              <a:rPr lang="en-US" dirty="0"/>
              <a:t>(const)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33C688-C450-6A4A-B5A5-D6299300C1B4}"/>
              </a:ext>
            </a:extLst>
          </p:cNvPr>
          <p:cNvSpPr/>
          <p:nvPr/>
        </p:nvSpPr>
        <p:spPr>
          <a:xfrm>
            <a:off x="544286" y="1545771"/>
            <a:ext cx="2852057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C716313-94A6-1344-8604-84826FC201BB}"/>
              </a:ext>
            </a:extLst>
          </p:cNvPr>
          <p:cNvSpPr/>
          <p:nvPr/>
        </p:nvSpPr>
        <p:spPr>
          <a:xfrm>
            <a:off x="4419600" y="1545771"/>
            <a:ext cx="4626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1955B-BFB6-2F49-98AD-602CD81F1ACE}"/>
              </a:ext>
            </a:extLst>
          </p:cNvPr>
          <p:cNvSpPr txBox="1"/>
          <p:nvPr/>
        </p:nvSpPr>
        <p:spPr>
          <a:xfrm>
            <a:off x="9220201" y="3192521"/>
            <a:ext cx="2914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400" dirty="0"/>
              <a:t>Copy rules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dirty="0"/>
              <a:t>Semantic functions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CC8FB-876B-3048-9189-B8B3DF6FDC9D}"/>
              </a:ext>
            </a:extLst>
          </p:cNvPr>
          <p:cNvCxnSpPr/>
          <p:nvPr/>
        </p:nvCxnSpPr>
        <p:spPr>
          <a:xfrm flipH="1" flipV="1">
            <a:off x="7336971" y="2960914"/>
            <a:ext cx="1970315" cy="468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1EFBE0-8A74-9C41-858D-81F9588D01D1}"/>
              </a:ext>
            </a:extLst>
          </p:cNvPr>
          <p:cNvCxnSpPr>
            <a:cxnSpLocks/>
          </p:cNvCxnSpPr>
          <p:nvPr/>
        </p:nvCxnSpPr>
        <p:spPr>
          <a:xfrm flipH="1">
            <a:off x="7228115" y="3429000"/>
            <a:ext cx="2079171" cy="932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365860-953A-864E-B0AB-97EFF851A022}"/>
              </a:ext>
            </a:extLst>
          </p:cNvPr>
          <p:cNvCxnSpPr>
            <a:cxnSpLocks/>
          </p:cNvCxnSpPr>
          <p:nvPr/>
        </p:nvCxnSpPr>
        <p:spPr>
          <a:xfrm flipH="1" flipV="1">
            <a:off x="8719459" y="2221806"/>
            <a:ext cx="500742" cy="1595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F1875F-9A4C-C342-973E-B1C325033DA8}"/>
              </a:ext>
            </a:extLst>
          </p:cNvPr>
          <p:cNvCxnSpPr>
            <a:cxnSpLocks/>
          </p:cNvCxnSpPr>
          <p:nvPr/>
        </p:nvCxnSpPr>
        <p:spPr>
          <a:xfrm flipH="1">
            <a:off x="8610601" y="3839627"/>
            <a:ext cx="609600" cy="1616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D9334B1-4BDB-5E42-80ED-9D6E24BC5166}"/>
              </a:ext>
            </a:extLst>
          </p:cNvPr>
          <p:cNvSpPr/>
          <p:nvPr/>
        </p:nvSpPr>
        <p:spPr>
          <a:xfrm>
            <a:off x="3570514" y="3505200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289"/>
          </a:xfrm>
        </p:spPr>
        <p:txBody>
          <a:bodyPr>
            <a:normAutofit/>
          </a:bodyPr>
          <a:lstStyle/>
          <a:p>
            <a:r>
              <a:rPr lang="en-US" sz="2400" dirty="0"/>
              <a:t>Usual type of rules:</a:t>
            </a:r>
          </a:p>
          <a:p>
            <a:pPr lvl="1"/>
            <a:r>
              <a:rPr lang="en-US" dirty="0"/>
              <a:t>Copy rules</a:t>
            </a:r>
          </a:p>
          <a:p>
            <a:pPr lvl="1"/>
            <a:r>
              <a:rPr lang="en-US" dirty="0"/>
              <a:t>Semantic rules</a:t>
            </a:r>
          </a:p>
          <a:p>
            <a:pPr lvl="1"/>
            <a:r>
              <a:rPr lang="en-US" dirty="0"/>
              <a:t>Small fragments of code to be executed in specific parts of the parsing process </a:t>
            </a:r>
            <a:r>
              <a:rPr lang="en-US" dirty="0">
                <a:sym typeface="Wingdings" pitchFamily="2" charset="2"/>
              </a:rPr>
              <a:t> semantic actions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86CA08-401F-6647-9ED4-23DD1306258E}"/>
              </a:ext>
            </a:extLst>
          </p:cNvPr>
          <p:cNvSpPr txBox="1">
            <a:spLocks/>
          </p:cNvSpPr>
          <p:nvPr/>
        </p:nvSpPr>
        <p:spPr>
          <a:xfrm>
            <a:off x="838200" y="4365171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, 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A0048E-7A68-0141-BB17-4AD6AA8AD6E2}"/>
              </a:ext>
            </a:extLst>
          </p:cNvPr>
          <p:cNvSpPr txBox="1">
            <a:spLocks/>
          </p:cNvSpPr>
          <p:nvPr/>
        </p:nvSpPr>
        <p:spPr>
          <a:xfrm>
            <a:off x="4321628" y="4324236"/>
            <a:ext cx="2917371" cy="18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c(L) := 1 + c(LT)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c(L)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c(LT) := 0</a:t>
            </a:r>
            <a:endParaRPr lang="en-US" dirty="0">
              <a:latin typeface="Symbol" pitchFamily="2" charset="2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809842E-6028-5346-BE32-6375B03C46ED}"/>
              </a:ext>
            </a:extLst>
          </p:cNvPr>
          <p:cNvSpPr/>
          <p:nvPr/>
        </p:nvSpPr>
        <p:spPr>
          <a:xfrm>
            <a:off x="3243943" y="4528457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8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114-64E0-1949-A396-FC5ED08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5DA0-3733-5C42-BAC2-BEF230A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825625"/>
            <a:ext cx="10842171" cy="392203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Attributes of tree nodes might include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identifier: a reference to its symbol table entry (maybe)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an expression, it’s type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a statement or expression, a reference to the code in the compiler’s </a:t>
            </a:r>
            <a:r>
              <a:rPr lang="en-US" sz="2200" b="1" i="1" u="sng" dirty="0">
                <a:sym typeface="Wingdings" pitchFamily="2" charset="2"/>
              </a:rPr>
              <a:t>intermediate form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for practically all constructs, information relating to filename, line, column, source code position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ym typeface="Wingdings" pitchFamily="2" charset="2"/>
              </a:rPr>
              <a:t>internal code, list of semantic errors in the subtree below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44E1-C159-0347-B29F-960D136D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E790-0AFD-4047-A945-640FAAB8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5462-7730-054D-AA44-95A7FC51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9177F-2507-A143-87FE-9AFE56C0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175C-6BCA-7B4C-A872-C3FCBFFA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29674-A970-BD47-8254-C43B3D52BB01}"/>
              </a:ext>
            </a:extLst>
          </p:cNvPr>
          <p:cNvSpPr txBox="1"/>
          <p:nvPr/>
        </p:nvSpPr>
        <p:spPr>
          <a:xfrm>
            <a:off x="3189515" y="14189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[8]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D3059-102E-0841-9BFD-96E61CC4DF43}"/>
              </a:ext>
            </a:extLst>
          </p:cNvPr>
          <p:cNvSpPr txBox="1"/>
          <p:nvPr/>
        </p:nvSpPr>
        <p:spPr>
          <a:xfrm>
            <a:off x="3189515" y="198499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EE8C4-33CC-C740-BC21-B8817E2F5D2A}"/>
              </a:ext>
            </a:extLst>
          </p:cNvPr>
          <p:cNvSpPr txBox="1"/>
          <p:nvPr/>
        </p:nvSpPr>
        <p:spPr>
          <a:xfrm>
            <a:off x="2764973" y="25510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CEB17-46E8-6249-B78D-6B910CB208F2}"/>
              </a:ext>
            </a:extLst>
          </p:cNvPr>
          <p:cNvSpPr txBox="1"/>
          <p:nvPr/>
        </p:nvSpPr>
        <p:spPr>
          <a:xfrm>
            <a:off x="4637317" y="25241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EE76A-EA95-DF4B-8194-554AFEFE313E}"/>
              </a:ext>
            </a:extLst>
          </p:cNvPr>
          <p:cNvSpPr txBox="1"/>
          <p:nvPr/>
        </p:nvSpPr>
        <p:spPr>
          <a:xfrm>
            <a:off x="5238764" y="3118259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496B6-50A0-FF4C-8DE1-DB06992ABC27}"/>
              </a:ext>
            </a:extLst>
          </p:cNvPr>
          <p:cNvSpPr txBox="1"/>
          <p:nvPr/>
        </p:nvSpPr>
        <p:spPr>
          <a:xfrm>
            <a:off x="2481945" y="310490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7163E-2DA3-AE49-B28F-1232D7847B4D}"/>
              </a:ext>
            </a:extLst>
          </p:cNvPr>
          <p:cNvSpPr txBox="1"/>
          <p:nvPr/>
        </p:nvSpPr>
        <p:spPr>
          <a:xfrm>
            <a:off x="2181221" y="3664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4DA67-EAAB-D746-A796-84C7E0D9A874}"/>
              </a:ext>
            </a:extLst>
          </p:cNvPr>
          <p:cNvSpPr txBox="1"/>
          <p:nvPr/>
        </p:nvSpPr>
        <p:spPr>
          <a:xfrm>
            <a:off x="1620983" y="41875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F99D3-6F7C-5441-A6D5-3AE4BDEA1685}"/>
              </a:ext>
            </a:extLst>
          </p:cNvPr>
          <p:cNvSpPr txBox="1"/>
          <p:nvPr/>
        </p:nvSpPr>
        <p:spPr>
          <a:xfrm>
            <a:off x="1013124" y="478627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EB964-0979-6B40-9992-CD43908FFE3E}"/>
              </a:ext>
            </a:extLst>
          </p:cNvPr>
          <p:cNvSpPr txBox="1"/>
          <p:nvPr/>
        </p:nvSpPr>
        <p:spPr>
          <a:xfrm>
            <a:off x="534270" y="53849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FA0C-AABC-464C-B2F0-028722E9F801}"/>
              </a:ext>
            </a:extLst>
          </p:cNvPr>
          <p:cNvSpPr txBox="1"/>
          <p:nvPr/>
        </p:nvSpPr>
        <p:spPr>
          <a:xfrm>
            <a:off x="1317053" y="5987018"/>
            <a:ext cx="99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A85DC8-54A8-6848-9A7F-7DF0D193F619}"/>
              </a:ext>
            </a:extLst>
          </p:cNvPr>
          <p:cNvSpPr txBox="1"/>
          <p:nvPr/>
        </p:nvSpPr>
        <p:spPr>
          <a:xfrm>
            <a:off x="1404257" y="35705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B0460-98A4-D84C-A973-D59DA1015137}"/>
              </a:ext>
            </a:extLst>
          </p:cNvPr>
          <p:cNvSpPr txBox="1"/>
          <p:nvPr/>
        </p:nvSpPr>
        <p:spPr>
          <a:xfrm>
            <a:off x="3631002" y="35246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A4DB9-7432-5340-9E38-EDC602DCE1B8}"/>
              </a:ext>
            </a:extLst>
          </p:cNvPr>
          <p:cNvSpPr txBox="1"/>
          <p:nvPr/>
        </p:nvSpPr>
        <p:spPr>
          <a:xfrm>
            <a:off x="2786743" y="44631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FB1BC-4B2B-BA4C-8616-6CC3D8C1E8D1}"/>
              </a:ext>
            </a:extLst>
          </p:cNvPr>
          <p:cNvSpPr txBox="1"/>
          <p:nvPr/>
        </p:nvSpPr>
        <p:spPr>
          <a:xfrm>
            <a:off x="3797374" y="4158712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D5643-A872-6249-B617-28C4C9F36765}"/>
              </a:ext>
            </a:extLst>
          </p:cNvPr>
          <p:cNvSpPr txBox="1"/>
          <p:nvPr/>
        </p:nvSpPr>
        <p:spPr>
          <a:xfrm>
            <a:off x="4506377" y="4703780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[3]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31AE9-F580-074F-833D-B81230B53550}"/>
              </a:ext>
            </a:extLst>
          </p:cNvPr>
          <p:cNvSpPr txBox="1"/>
          <p:nvPr/>
        </p:nvSpPr>
        <p:spPr>
          <a:xfrm>
            <a:off x="5114236" y="5234977"/>
            <a:ext cx="11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[3]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51AEFE-2D72-854D-8071-531D24F550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493445" y="1788268"/>
            <a:ext cx="0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154DB8-1916-9F44-A412-9AE31414B2BF}"/>
              </a:ext>
            </a:extLst>
          </p:cNvPr>
          <p:cNvSpPr txBox="1"/>
          <p:nvPr/>
        </p:nvSpPr>
        <p:spPr>
          <a:xfrm>
            <a:off x="3886200" y="2688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09721-1F2A-214D-8B6C-F83B79595F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068903" y="2354325"/>
            <a:ext cx="424542" cy="1967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FA544-2C25-6C4D-AA39-F758EFEBCA30}"/>
              </a:ext>
            </a:extLst>
          </p:cNvPr>
          <p:cNvCxnSpPr>
            <a:stCxn id="7" idx="3"/>
          </p:cNvCxnSpPr>
          <p:nvPr/>
        </p:nvCxnSpPr>
        <p:spPr>
          <a:xfrm>
            <a:off x="3797374" y="2169659"/>
            <a:ext cx="839943" cy="36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0A56BF-E879-8748-8CF7-92FF498CD209}"/>
              </a:ext>
            </a:extLst>
          </p:cNvPr>
          <p:cNvCxnSpPr>
            <a:stCxn id="9" idx="2"/>
          </p:cNvCxnSpPr>
          <p:nvPr/>
        </p:nvCxnSpPr>
        <p:spPr>
          <a:xfrm>
            <a:off x="4938041" y="2893466"/>
            <a:ext cx="417730" cy="2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341BBC-60E1-E842-A5C7-247BD480279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27919" y="3930382"/>
            <a:ext cx="1069455" cy="4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0BC198-A3ED-4445-9E23-FAB642113E6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286316" y="4491206"/>
            <a:ext cx="523991" cy="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0D697A-C878-A34B-B24C-F3260F5A916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093775" y="4970936"/>
            <a:ext cx="592986" cy="26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12D2EF-EACC-F542-A607-C450302841B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782669" y="2920382"/>
            <a:ext cx="286234" cy="18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979740-41FF-304E-8BDC-3D5FF591824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441685" y="3474233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4F608-96A0-DF4B-B19D-221CB9CA7603}"/>
              </a:ext>
            </a:extLst>
          </p:cNvPr>
          <p:cNvCxnSpPr>
            <a:cxnSpLocks/>
          </p:cNvCxnSpPr>
          <p:nvPr/>
        </p:nvCxnSpPr>
        <p:spPr>
          <a:xfrm flipH="1">
            <a:off x="1953149" y="3996804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DEC52F-90AD-934F-B12D-7B3EB02416E9}"/>
              </a:ext>
            </a:extLst>
          </p:cNvPr>
          <p:cNvCxnSpPr>
            <a:cxnSpLocks/>
          </p:cNvCxnSpPr>
          <p:nvPr/>
        </p:nvCxnSpPr>
        <p:spPr>
          <a:xfrm flipH="1">
            <a:off x="1337732" y="4555648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122035-4A57-1E4D-A052-F94940F3673E}"/>
              </a:ext>
            </a:extLst>
          </p:cNvPr>
          <p:cNvCxnSpPr>
            <a:cxnSpLocks/>
          </p:cNvCxnSpPr>
          <p:nvPr/>
        </p:nvCxnSpPr>
        <p:spPr>
          <a:xfrm flipH="1">
            <a:off x="794733" y="5155602"/>
            <a:ext cx="340984" cy="2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7C91B7-ED95-044A-8D48-A1A7210189A0}"/>
              </a:ext>
            </a:extLst>
          </p:cNvPr>
          <p:cNvCxnSpPr>
            <a:cxnSpLocks/>
          </p:cNvCxnSpPr>
          <p:nvPr/>
        </p:nvCxnSpPr>
        <p:spPr>
          <a:xfrm>
            <a:off x="965225" y="5752986"/>
            <a:ext cx="439032" cy="32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6F8628-3547-A446-8F81-0B100772EFF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531856" y="3366091"/>
            <a:ext cx="943678" cy="20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01B4-329C-7D44-ADE5-F04331B34558}"/>
              </a:ext>
            </a:extLst>
          </p:cNvPr>
          <p:cNvCxnSpPr>
            <a:cxnSpLocks/>
          </p:cNvCxnSpPr>
          <p:nvPr/>
        </p:nvCxnSpPr>
        <p:spPr>
          <a:xfrm>
            <a:off x="3021861" y="3386963"/>
            <a:ext cx="677048" cy="16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C01E3E-6743-4146-AE08-21CDEB0825A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560572" y="2332107"/>
            <a:ext cx="475669" cy="35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EC9925-4CE7-3043-B7AA-0FB424EF6D8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532264" y="4032869"/>
            <a:ext cx="404520" cy="43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B60DB1-C239-194F-AEF1-03E55440A7D8}"/>
              </a:ext>
            </a:extLst>
          </p:cNvPr>
          <p:cNvSpPr txBox="1"/>
          <p:nvPr/>
        </p:nvSpPr>
        <p:spPr>
          <a:xfrm>
            <a:off x="6836231" y="2502161"/>
            <a:ext cx="4744643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Information flow  with attribute grammar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for string: ( 1 +  3 ) * 2</a:t>
            </a:r>
          </a:p>
        </p:txBody>
      </p:sp>
    </p:spTree>
    <p:extLst>
      <p:ext uri="{BB962C8B-B14F-4D97-AF65-F5344CB8AC3E}">
        <p14:creationId xmlns:p14="http://schemas.microsoft.com/office/powerpoint/2010/main" val="145450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A479-1E79-3549-B098-153A5499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F827-E52B-6D4E-AA7E-0D0A8BC8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They come in two flavors:</a:t>
            </a:r>
          </a:p>
          <a:p>
            <a:pPr lvl="1">
              <a:lnSpc>
                <a:spcPct val="120000"/>
              </a:lnSpc>
            </a:pPr>
            <a:r>
              <a:rPr lang="en-US" u="sng" dirty="0"/>
              <a:t>Synthesized</a:t>
            </a:r>
            <a:r>
              <a:rPr lang="en-US" dirty="0"/>
              <a:t>: compute somewhere in the tree, and push up to parent</a:t>
            </a:r>
          </a:p>
          <a:p>
            <a:pPr lvl="1">
              <a:lnSpc>
                <a:spcPct val="120000"/>
              </a:lnSpc>
            </a:pPr>
            <a:r>
              <a:rPr lang="en-US" u="sng" dirty="0"/>
              <a:t>Inherited</a:t>
            </a:r>
            <a:r>
              <a:rPr lang="en-US" dirty="0"/>
              <a:t>: some node computes it, and then passes it to its children or younger sibling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71E18-0F2C-6143-BFD5-B1BB3FA8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42119-4397-C448-AC27-4EF197EA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F5D-79CC-FA4A-BD35-EDEFB730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E74E-2561-C940-98C2-6B399204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100" dirty="0"/>
              <a:t>Values are calculated along the way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Only in productions when the symbol appears on the left-hand side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flow: information boiling up, from leaves to root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 grammars where all are attributes are synthesized are S-attributed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 S-attributed grammars: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Arguments to semantic functions can only be from the right-hand side (We’ll come back to this)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Result always goes to attribute on left-hand side symbol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Attributes of tokens can only be initialized by information coming from scanner</a:t>
            </a:r>
          </a:p>
          <a:p>
            <a:pPr>
              <a:lnSpc>
                <a:spcPct val="120000"/>
              </a:lnSpc>
            </a:pPr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7216-AD9D-5146-BBA1-D09C88F0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4F14-54E9-AB45-A5A9-19AEF219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i="1" u="sng" dirty="0"/>
              <a:t>Inherited attributes </a:t>
            </a:r>
            <a:r>
              <a:rPr lang="en-US" sz="2200" dirty="0"/>
              <a:t>are attributes whose values are calculated when their symbol appears on the right-hand side of the current production</a:t>
            </a:r>
          </a:p>
          <a:p>
            <a:r>
              <a:rPr lang="en-US" sz="2200" dirty="0"/>
              <a:t>Key difference: Information flows from parent to child or among siblings; synthesized attributes flow from from children to parents</a:t>
            </a:r>
          </a:p>
          <a:p>
            <a:r>
              <a:rPr lang="en-US" sz="2200" dirty="0"/>
              <a:t>In some compilers, symbol table information passed via 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NUM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</a:t>
            </a:r>
            <a:r>
              <a:rPr lang="en-US" sz="2800" b="1" dirty="0">
                <a:sym typeface="Wingdings" pitchFamily="2" charset="2"/>
              </a:rPr>
              <a:t>NUM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7130143" y="3921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991600" y="4568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883499" y="5159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863213" y="5170482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stCxn id="7" idx="1"/>
            <a:endCxn id="8" idx="0"/>
          </p:cNvCxnSpPr>
          <p:nvPr/>
        </p:nvCxnSpPr>
        <p:spPr>
          <a:xfrm flipH="1">
            <a:off x="7280986" y="3515695"/>
            <a:ext cx="948614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6185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9878802" y="4051814"/>
            <a:ext cx="666741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142443" y="4236480"/>
            <a:ext cx="303644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10034342" y="4829297"/>
            <a:ext cx="511201" cy="33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>
            <a:off x="10978258" y="4644631"/>
            <a:ext cx="317670" cy="52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295928" y="5539814"/>
            <a:ext cx="287786" cy="37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2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An LL(1) grammar (top-down, left-left) is natural for inherited attributes</a:t>
            </a:r>
          </a:p>
          <a:p>
            <a:r>
              <a:rPr lang="en-US" sz="2200" dirty="0"/>
              <a:t>Synthesized attributes do not match the order in which the tree is discovered</a:t>
            </a:r>
          </a:p>
          <a:p>
            <a:r>
              <a:rPr lang="en-US" sz="2200" dirty="0"/>
              <a:t>To support an S-attribute grammar, we would need the ability to store an explicit representation of </a:t>
            </a:r>
            <a:r>
              <a:rPr lang="en-US" sz="2200" dirty="0" err="1"/>
              <a:t>listexpr</a:t>
            </a:r>
            <a:r>
              <a:rPr lang="en-US" sz="2200" dirty="0"/>
              <a:t> (a right-hand subtree) </a:t>
            </a:r>
            <a:r>
              <a:rPr lang="en-US" sz="2200" dirty="0">
                <a:sym typeface="Wingdings" pitchFamily="2" charset="2"/>
              </a:rPr>
              <a:t> defeats the purpose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NUM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NUM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09162" y="4236480"/>
            <a:ext cx="50382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897145" y="4829297"/>
            <a:ext cx="91529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237408" y="4829297"/>
            <a:ext cx="203478" cy="5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066564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4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semantic analysis?</a:t>
            </a:r>
          </a:p>
          <a:p>
            <a:r>
              <a:rPr lang="en-US" dirty="0"/>
              <a:t>Dynamic and static checks</a:t>
            </a:r>
          </a:p>
          <a:p>
            <a:r>
              <a:rPr lang="en-US" dirty="0"/>
              <a:t>Attribute grammars</a:t>
            </a:r>
          </a:p>
          <a:p>
            <a:r>
              <a:rPr lang="en-US" dirty="0"/>
              <a:t>Synthesized and inherited grammars</a:t>
            </a:r>
          </a:p>
          <a:p>
            <a:r>
              <a:rPr lang="en-US" dirty="0"/>
              <a:t>Explicit AST 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767-B390-E346-BBAD-24A0FA1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1AB9-DE5C-6B42-9AC6-212C28EC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5974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Attribute rules:</a:t>
            </a:r>
          </a:p>
          <a:p>
            <a:pPr marL="457200" indent="-457200"/>
            <a:r>
              <a:rPr lang="en-US" sz="2000" dirty="0"/>
              <a:t>expr </a:t>
            </a:r>
            <a:r>
              <a:rPr lang="en-US" sz="2000" dirty="0">
                <a:sym typeface="Wingdings" pitchFamily="2" charset="2"/>
              </a:rPr>
              <a:t> NUM </a:t>
            </a:r>
            <a:r>
              <a:rPr lang="en-US" sz="2000" dirty="0" err="1">
                <a:sym typeface="Wingdings" pitchFamily="2" charset="2"/>
              </a:rPr>
              <a:t>listexpr</a:t>
            </a:r>
            <a:endParaRPr lang="en-US" sz="20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 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(NUM)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(expr)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>
                <a:sym typeface="Wingdings" pitchFamily="2" charset="2"/>
              </a:rPr>
              <a:t>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 - NUM 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subtot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–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(NUM)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 := </a:t>
            </a:r>
            <a:r>
              <a:rPr lang="en-US" sz="2000" dirty="0" err="1">
                <a:sym typeface="Wingdings" pitchFamily="2" charset="2"/>
              </a:rPr>
              <a:t>val</a:t>
            </a:r>
            <a:r>
              <a:rPr lang="en-US" sz="2000" dirty="0">
                <a:sym typeface="Wingdings" pitchFamily="2" charset="2"/>
              </a:rPr>
              <a:t>(listexpr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marL="457200" indent="-457200"/>
            <a:r>
              <a:rPr lang="en-US" sz="2000" dirty="0" err="1">
                <a:sym typeface="Wingdings" pitchFamily="2" charset="2"/>
              </a:rPr>
              <a:t>listexpr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/>
              <a:t>val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 := </a:t>
            </a:r>
            <a:r>
              <a:rPr lang="en-US" sz="2000" dirty="0" err="1"/>
              <a:t>subtot</a:t>
            </a:r>
            <a:r>
              <a:rPr lang="en-US" sz="2000" dirty="0"/>
              <a:t>(</a:t>
            </a:r>
            <a:r>
              <a:rPr lang="en-US" sz="2000" dirty="0" err="1"/>
              <a:t>listexpr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74D5D-CFBF-604A-8760-38147882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FAC8-0E9C-1A42-AC9D-693B13E3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5EA0-6319-AF49-B756-A6D90D019E35}"/>
              </a:ext>
            </a:extLst>
          </p:cNvPr>
          <p:cNvSpPr txBox="1"/>
          <p:nvPr/>
        </p:nvSpPr>
        <p:spPr>
          <a:xfrm>
            <a:off x="6615071" y="1383113"/>
            <a:ext cx="5337443" cy="1384995"/>
          </a:xfrm>
          <a:custGeom>
            <a:avLst/>
            <a:gdLst>
              <a:gd name="connsiteX0" fmla="*/ 0 w 5337443"/>
              <a:gd name="connsiteY0" fmla="*/ 0 h 1384995"/>
              <a:gd name="connsiteX1" fmla="*/ 432926 w 5337443"/>
              <a:gd name="connsiteY1" fmla="*/ 0 h 1384995"/>
              <a:gd name="connsiteX2" fmla="*/ 919226 w 5337443"/>
              <a:gd name="connsiteY2" fmla="*/ 0 h 1384995"/>
              <a:gd name="connsiteX3" fmla="*/ 1458901 w 5337443"/>
              <a:gd name="connsiteY3" fmla="*/ 0 h 1384995"/>
              <a:gd name="connsiteX4" fmla="*/ 1891827 w 5337443"/>
              <a:gd name="connsiteY4" fmla="*/ 0 h 1384995"/>
              <a:gd name="connsiteX5" fmla="*/ 2484876 w 5337443"/>
              <a:gd name="connsiteY5" fmla="*/ 0 h 1384995"/>
              <a:gd name="connsiteX6" fmla="*/ 2971177 w 5337443"/>
              <a:gd name="connsiteY6" fmla="*/ 0 h 1384995"/>
              <a:gd name="connsiteX7" fmla="*/ 3457477 w 5337443"/>
              <a:gd name="connsiteY7" fmla="*/ 0 h 1384995"/>
              <a:gd name="connsiteX8" fmla="*/ 4103901 w 5337443"/>
              <a:gd name="connsiteY8" fmla="*/ 0 h 1384995"/>
              <a:gd name="connsiteX9" fmla="*/ 4590201 w 5337443"/>
              <a:gd name="connsiteY9" fmla="*/ 0 h 1384995"/>
              <a:gd name="connsiteX10" fmla="*/ 5337443 w 5337443"/>
              <a:gd name="connsiteY10" fmla="*/ 0 h 1384995"/>
              <a:gd name="connsiteX11" fmla="*/ 5337443 w 5337443"/>
              <a:gd name="connsiteY11" fmla="*/ 461665 h 1384995"/>
              <a:gd name="connsiteX12" fmla="*/ 5337443 w 5337443"/>
              <a:gd name="connsiteY12" fmla="*/ 937180 h 1384995"/>
              <a:gd name="connsiteX13" fmla="*/ 5337443 w 5337443"/>
              <a:gd name="connsiteY13" fmla="*/ 1384995 h 1384995"/>
              <a:gd name="connsiteX14" fmla="*/ 4637645 w 5337443"/>
              <a:gd name="connsiteY14" fmla="*/ 1384995 h 1384995"/>
              <a:gd name="connsiteX15" fmla="*/ 4151345 w 5337443"/>
              <a:gd name="connsiteY15" fmla="*/ 1384995 h 1384995"/>
              <a:gd name="connsiteX16" fmla="*/ 3611670 w 5337443"/>
              <a:gd name="connsiteY16" fmla="*/ 1384995 h 1384995"/>
              <a:gd name="connsiteX17" fmla="*/ 3018621 w 5337443"/>
              <a:gd name="connsiteY17" fmla="*/ 1384995 h 1384995"/>
              <a:gd name="connsiteX18" fmla="*/ 2585695 w 5337443"/>
              <a:gd name="connsiteY18" fmla="*/ 1384995 h 1384995"/>
              <a:gd name="connsiteX19" fmla="*/ 2046020 w 5337443"/>
              <a:gd name="connsiteY19" fmla="*/ 1384995 h 1384995"/>
              <a:gd name="connsiteX20" fmla="*/ 1613094 w 5337443"/>
              <a:gd name="connsiteY20" fmla="*/ 1384995 h 1384995"/>
              <a:gd name="connsiteX21" fmla="*/ 966670 w 5337443"/>
              <a:gd name="connsiteY21" fmla="*/ 1384995 h 1384995"/>
              <a:gd name="connsiteX22" fmla="*/ 0 w 5337443"/>
              <a:gd name="connsiteY22" fmla="*/ 1384995 h 1384995"/>
              <a:gd name="connsiteX23" fmla="*/ 0 w 5337443"/>
              <a:gd name="connsiteY23" fmla="*/ 951030 h 1384995"/>
              <a:gd name="connsiteX24" fmla="*/ 0 w 5337443"/>
              <a:gd name="connsiteY24" fmla="*/ 503215 h 1384995"/>
              <a:gd name="connsiteX25" fmla="*/ 0 w 5337443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7443" h="1384995" extrusionOk="0">
                <a:moveTo>
                  <a:pt x="0" y="0"/>
                </a:moveTo>
                <a:cubicBezTo>
                  <a:pt x="169706" y="-31003"/>
                  <a:pt x="246435" y="33568"/>
                  <a:pt x="432926" y="0"/>
                </a:cubicBezTo>
                <a:cubicBezTo>
                  <a:pt x="619417" y="-33568"/>
                  <a:pt x="700086" y="16592"/>
                  <a:pt x="919226" y="0"/>
                </a:cubicBezTo>
                <a:cubicBezTo>
                  <a:pt x="1138366" y="-16592"/>
                  <a:pt x="1325531" y="8477"/>
                  <a:pt x="1458901" y="0"/>
                </a:cubicBezTo>
                <a:cubicBezTo>
                  <a:pt x="1592271" y="-8477"/>
                  <a:pt x="1735382" y="31103"/>
                  <a:pt x="1891827" y="0"/>
                </a:cubicBezTo>
                <a:cubicBezTo>
                  <a:pt x="2048272" y="-31103"/>
                  <a:pt x="2300984" y="26461"/>
                  <a:pt x="2484876" y="0"/>
                </a:cubicBezTo>
                <a:cubicBezTo>
                  <a:pt x="2668768" y="-26461"/>
                  <a:pt x="2788223" y="29009"/>
                  <a:pt x="2971177" y="0"/>
                </a:cubicBezTo>
                <a:cubicBezTo>
                  <a:pt x="3154131" y="-29009"/>
                  <a:pt x="3278012" y="19890"/>
                  <a:pt x="3457477" y="0"/>
                </a:cubicBezTo>
                <a:cubicBezTo>
                  <a:pt x="3636942" y="-19890"/>
                  <a:pt x="3884210" y="10130"/>
                  <a:pt x="4103901" y="0"/>
                </a:cubicBezTo>
                <a:cubicBezTo>
                  <a:pt x="4323592" y="-10130"/>
                  <a:pt x="4409768" y="20469"/>
                  <a:pt x="4590201" y="0"/>
                </a:cubicBezTo>
                <a:cubicBezTo>
                  <a:pt x="4770634" y="-20469"/>
                  <a:pt x="5019015" y="45463"/>
                  <a:pt x="5337443" y="0"/>
                </a:cubicBezTo>
                <a:cubicBezTo>
                  <a:pt x="5349638" y="136424"/>
                  <a:pt x="5330590" y="305312"/>
                  <a:pt x="5337443" y="461665"/>
                </a:cubicBezTo>
                <a:cubicBezTo>
                  <a:pt x="5344296" y="618018"/>
                  <a:pt x="5318820" y="701185"/>
                  <a:pt x="5337443" y="937180"/>
                </a:cubicBezTo>
                <a:cubicBezTo>
                  <a:pt x="5356066" y="1173176"/>
                  <a:pt x="5322517" y="1221240"/>
                  <a:pt x="5337443" y="1384995"/>
                </a:cubicBezTo>
                <a:cubicBezTo>
                  <a:pt x="5169984" y="1461224"/>
                  <a:pt x="4847359" y="1338037"/>
                  <a:pt x="4637645" y="1384995"/>
                </a:cubicBezTo>
                <a:cubicBezTo>
                  <a:pt x="4427931" y="1431953"/>
                  <a:pt x="4353905" y="1340070"/>
                  <a:pt x="4151345" y="1384995"/>
                </a:cubicBezTo>
                <a:cubicBezTo>
                  <a:pt x="3948785" y="1429920"/>
                  <a:pt x="3796598" y="1320721"/>
                  <a:pt x="3611670" y="1384995"/>
                </a:cubicBezTo>
                <a:cubicBezTo>
                  <a:pt x="3426742" y="1449269"/>
                  <a:pt x="3170865" y="1325350"/>
                  <a:pt x="3018621" y="1384995"/>
                </a:cubicBezTo>
                <a:cubicBezTo>
                  <a:pt x="2866377" y="1444640"/>
                  <a:pt x="2704213" y="1375537"/>
                  <a:pt x="2585695" y="1384995"/>
                </a:cubicBezTo>
                <a:cubicBezTo>
                  <a:pt x="2467177" y="1394453"/>
                  <a:pt x="2266138" y="1341086"/>
                  <a:pt x="2046020" y="1384995"/>
                </a:cubicBezTo>
                <a:cubicBezTo>
                  <a:pt x="1825903" y="1428904"/>
                  <a:pt x="1711515" y="1334391"/>
                  <a:pt x="1613094" y="1384995"/>
                </a:cubicBezTo>
                <a:cubicBezTo>
                  <a:pt x="1514673" y="1435599"/>
                  <a:pt x="1148456" y="1381879"/>
                  <a:pt x="966670" y="1384995"/>
                </a:cubicBezTo>
                <a:cubicBezTo>
                  <a:pt x="784884" y="1388111"/>
                  <a:pt x="336321" y="1352887"/>
                  <a:pt x="0" y="1384995"/>
                </a:cubicBezTo>
                <a:cubicBezTo>
                  <a:pt x="-27571" y="1218389"/>
                  <a:pt x="13493" y="1125311"/>
                  <a:pt x="0" y="951030"/>
                </a:cubicBezTo>
                <a:cubicBezTo>
                  <a:pt x="-13493" y="776749"/>
                  <a:pt x="46773" y="703526"/>
                  <a:pt x="0" y="503215"/>
                </a:cubicBezTo>
                <a:cubicBezTo>
                  <a:pt x="-46773" y="302905"/>
                  <a:pt x="43139" y="130744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929964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LL(1) grammar: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expr </a:t>
            </a:r>
            <a:r>
              <a:rPr lang="en-US" sz="2800" dirty="0">
                <a:sym typeface="Wingdings" pitchFamily="2" charset="2"/>
              </a:rPr>
              <a:t> NUM </a:t>
            </a:r>
            <a:r>
              <a:rPr lang="en-US" sz="2800" dirty="0" err="1">
                <a:sym typeface="Wingdings" pitchFamily="2" charset="2"/>
              </a:rPr>
              <a:t>listexpr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 - NUM </a:t>
            </a:r>
            <a:r>
              <a:rPr lang="en-US" sz="2800" dirty="0" err="1">
                <a:sym typeface="Wingdings" pitchFamily="2" charset="2"/>
              </a:rPr>
              <a:t>listexpr</a:t>
            </a:r>
            <a:r>
              <a:rPr lang="en-US" sz="2800" dirty="0">
                <a:sym typeface="Wingdings" pitchFamily="2" charset="2"/>
              </a:rPr>
              <a:t> | </a:t>
            </a:r>
            <a:r>
              <a:rPr lang="en-US" sz="2800" dirty="0">
                <a:latin typeface="Symbol" pitchFamily="2" charset="2"/>
                <a:sym typeface="Wingdings" pitchFamily="2" charset="2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628A-AC68-564C-9D72-02E913A72CCE}"/>
              </a:ext>
            </a:extLst>
          </p:cNvPr>
          <p:cNvSpPr txBox="1"/>
          <p:nvPr/>
        </p:nvSpPr>
        <p:spPr>
          <a:xfrm>
            <a:off x="8229600" y="3331029"/>
            <a:ext cx="59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2CA3-8A3A-084E-96CB-CACD6D040B26}"/>
              </a:ext>
            </a:extLst>
          </p:cNvPr>
          <p:cNvSpPr txBox="1"/>
          <p:nvPr/>
        </p:nvSpPr>
        <p:spPr>
          <a:xfrm>
            <a:off x="6672945" y="3921576"/>
            <a:ext cx="145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[9]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ABC5F-7D43-8F49-8A43-013A43EAB275}"/>
              </a:ext>
            </a:extLst>
          </p:cNvPr>
          <p:cNvSpPr txBox="1"/>
          <p:nvPr/>
        </p:nvSpPr>
        <p:spPr>
          <a:xfrm>
            <a:off x="9013372" y="386714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[9|2]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6B87-1F0D-524B-A973-FC1FC6188AA9}"/>
              </a:ext>
            </a:extLst>
          </p:cNvPr>
          <p:cNvSpPr txBox="1"/>
          <p:nvPr/>
        </p:nvSpPr>
        <p:spPr>
          <a:xfrm>
            <a:off x="8142514" y="445996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6556-43AA-4E43-9303-B8B794A9E974}"/>
              </a:ext>
            </a:extLst>
          </p:cNvPr>
          <p:cNvSpPr txBox="1"/>
          <p:nvPr/>
        </p:nvSpPr>
        <p:spPr>
          <a:xfrm>
            <a:off x="8714475" y="456882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[4]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95A2-4A62-EB47-B159-838B15DE3C47}"/>
              </a:ext>
            </a:extLst>
          </p:cNvPr>
          <p:cNvSpPr txBox="1"/>
          <p:nvPr/>
        </p:nvSpPr>
        <p:spPr>
          <a:xfrm>
            <a:off x="10112828" y="4459965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[5|2]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F0DD-F0FB-254D-B871-E582890A7B14}"/>
              </a:ext>
            </a:extLst>
          </p:cNvPr>
          <p:cNvSpPr txBox="1"/>
          <p:nvPr/>
        </p:nvSpPr>
        <p:spPr>
          <a:xfrm>
            <a:off x="8762270" y="52249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57663-4DA5-4C45-A6C6-8D60C18077CE}"/>
              </a:ext>
            </a:extLst>
          </p:cNvPr>
          <p:cNvSpPr txBox="1"/>
          <p:nvPr/>
        </p:nvSpPr>
        <p:spPr>
          <a:xfrm>
            <a:off x="9402458" y="533498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 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80C16-DE2F-694A-B487-22D113948D69}"/>
              </a:ext>
            </a:extLst>
          </p:cNvPr>
          <p:cNvSpPr txBox="1"/>
          <p:nvPr/>
        </p:nvSpPr>
        <p:spPr>
          <a:xfrm>
            <a:off x="10741271" y="5345223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listexpr</a:t>
            </a:r>
            <a:r>
              <a:rPr lang="en-US" dirty="0"/>
              <a:t> [2|2]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CF4A7-ED74-2348-9954-AE90439359DF}"/>
              </a:ext>
            </a:extLst>
          </p:cNvPr>
          <p:cNvSpPr txBox="1"/>
          <p:nvPr/>
        </p:nvSpPr>
        <p:spPr>
          <a:xfrm>
            <a:off x="11440886" y="591094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5EF2-74C3-664D-9284-B7E571D8B78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7401201" y="3515695"/>
            <a:ext cx="828399" cy="40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80654A-8030-7B4B-A876-F2D740CC6BD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827584" y="3515695"/>
            <a:ext cx="885403" cy="3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1263E7-7234-BF47-AB43-69369149BE3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8270113" y="4051814"/>
            <a:ext cx="743259" cy="408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BF2840-4ED7-9B4C-A886-DFDC211A34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04406" y="4211511"/>
            <a:ext cx="608037" cy="24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F034D7-FA04-094C-9C45-8A1E15DA024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9209162" y="4236480"/>
            <a:ext cx="503825" cy="332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FE58B2-8014-D049-BD8D-14F9DFE2223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897145" y="4829297"/>
            <a:ext cx="915298" cy="50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64C178-6E7C-EA4D-BC64-D1E067C1C8F7}"/>
              </a:ext>
            </a:extLst>
          </p:cNvPr>
          <p:cNvCxnSpPr>
            <a:cxnSpLocks/>
          </p:cNvCxnSpPr>
          <p:nvPr/>
        </p:nvCxnSpPr>
        <p:spPr>
          <a:xfrm>
            <a:off x="10953064" y="4829297"/>
            <a:ext cx="268360" cy="55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8A1DE-5DA2-C841-B87D-DF2E4C572CF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9017468" y="4644631"/>
            <a:ext cx="1095360" cy="76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E50C3E-3A47-5C4E-B293-F834595C70F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1440886" y="5714555"/>
            <a:ext cx="142828" cy="19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65A25F63-1703-DD48-810A-E14E73A2978F}"/>
              </a:ext>
            </a:extLst>
          </p:cNvPr>
          <p:cNvSpPr/>
          <p:nvPr/>
        </p:nvSpPr>
        <p:spPr>
          <a:xfrm>
            <a:off x="7431829" y="3742899"/>
            <a:ext cx="2014258" cy="242596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A7DBC12-84E1-024B-A56E-6BD35A3F65D8}"/>
              </a:ext>
            </a:extLst>
          </p:cNvPr>
          <p:cNvSpPr/>
          <p:nvPr/>
        </p:nvSpPr>
        <p:spPr>
          <a:xfrm>
            <a:off x="9445069" y="4321758"/>
            <a:ext cx="983959" cy="22967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AA939698-248F-2945-BE73-F76B0F7EDCCF}"/>
              </a:ext>
            </a:extLst>
          </p:cNvPr>
          <p:cNvSpPr/>
          <p:nvPr/>
        </p:nvSpPr>
        <p:spPr>
          <a:xfrm>
            <a:off x="10253449" y="5101760"/>
            <a:ext cx="815651" cy="194483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Up Arrow 18">
            <a:extLst>
              <a:ext uri="{FF2B5EF4-FFF2-40B4-BE49-F238E27FC236}">
                <a16:creationId xmlns:a16="http://schemas.microsoft.com/office/drawing/2014/main" id="{15B10861-1F29-0242-9A48-340115BF0BB1}"/>
              </a:ext>
            </a:extLst>
          </p:cNvPr>
          <p:cNvSpPr/>
          <p:nvPr/>
        </p:nvSpPr>
        <p:spPr>
          <a:xfrm>
            <a:off x="11726542" y="5714555"/>
            <a:ext cx="225972" cy="1963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334D429-4CF3-C748-ACDA-2DBE38B3F1E2}"/>
              </a:ext>
            </a:extLst>
          </p:cNvPr>
          <p:cNvSpPr/>
          <p:nvPr/>
        </p:nvSpPr>
        <p:spPr>
          <a:xfrm rot="19345095">
            <a:off x="11226504" y="4750247"/>
            <a:ext cx="134587" cy="795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FE32-E0C5-464C-822D-C29548BC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07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LL(1) grammar with inherit attributes:</a:t>
            </a:r>
          </a:p>
          <a:p>
            <a:pPr marL="0" indent="0">
              <a:buNone/>
            </a:pPr>
            <a:r>
              <a:rPr lang="en-US" sz="2000" dirty="0"/>
              <a:t>Main source of problem: left associative operators</a:t>
            </a:r>
          </a:p>
          <a:p>
            <a:pPr marL="0" indent="0">
              <a:buNone/>
            </a:pPr>
            <a:r>
              <a:rPr lang="en-US" sz="2000" dirty="0"/>
              <a:t>Left and right operands appear in separate productions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3276600" y="1622862"/>
            <a:ext cx="410561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+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–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*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814810" y="1622862"/>
            <a:ext cx="3919990" cy="34163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/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 -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90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Attribute grammars do not specify the order in which attribute rules are or should be invoked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Annotations are declarative: define set of trees, but not how to annotate them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S-attribute grammars: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Strictly bottom-up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Evaluation of attributes follows visiting order of parse tree (of an LR-parser)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Attributes can be evaluated on the fly, interleaving semantic and syntactic analysis (and lexical analysis)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6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9308-4AE4-8C4F-AA2D-FF654F94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26BFA-B219-644B-930E-81B1F692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2" y="1869730"/>
            <a:ext cx="462642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100" dirty="0"/>
              <a:t>L-attribute (Left—attributed) grammars (formally):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Synthesized attributes of left-hand side (</a:t>
            </a:r>
            <a:r>
              <a:rPr lang="en-US" sz="2100" dirty="0" err="1"/>
              <a:t>lhs</a:t>
            </a:r>
            <a:r>
              <a:rPr lang="en-US" sz="2100" dirty="0"/>
              <a:t>) symbols depend only on: </a:t>
            </a:r>
            <a:r>
              <a:rPr lang="en-US" sz="2100" dirty="0" err="1"/>
              <a:t>i</a:t>
            </a:r>
            <a:r>
              <a:rPr lang="en-US" sz="2100" dirty="0"/>
              <a:t>) symbol’s own inherited attributes or ii) on attributes (synthesized or inherited) of symbols on the right-hand side (</a:t>
            </a:r>
            <a:r>
              <a:rPr lang="en-US" sz="2100" dirty="0" err="1"/>
              <a:t>rhs</a:t>
            </a:r>
            <a:r>
              <a:rPr lang="en-US" sz="2100" dirty="0"/>
              <a:t>) of the production</a:t>
            </a:r>
          </a:p>
          <a:p>
            <a:pPr marL="457200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100" dirty="0"/>
              <a:t>Inherited attributes of </a:t>
            </a:r>
            <a:r>
              <a:rPr lang="en-US" sz="2100" dirty="0" err="1"/>
              <a:t>rhs</a:t>
            </a:r>
            <a:r>
              <a:rPr lang="en-US" sz="2100" dirty="0"/>
              <a:t> symbols depend only on inherited attributes of the </a:t>
            </a:r>
            <a:r>
              <a:rPr lang="en-US" sz="2100" dirty="0" err="1"/>
              <a:t>lhs</a:t>
            </a:r>
            <a:r>
              <a:rPr lang="en-US" sz="2100" dirty="0"/>
              <a:t> or on attributes (any kind) of symbols to its left in the </a:t>
            </a:r>
            <a:r>
              <a:rPr lang="en-US" sz="2100" dirty="0" err="1"/>
              <a:t>rhs</a:t>
            </a:r>
            <a:r>
              <a:rPr lang="en-US" sz="2100" dirty="0"/>
              <a:t> of the production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FB986-6424-3241-AC68-7C6B7BB3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1598B-419D-C546-BE2B-BE3A676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B030D-7B22-3E41-BA81-BC31A961B74F}"/>
              </a:ext>
            </a:extLst>
          </p:cNvPr>
          <p:cNvSpPr txBox="1"/>
          <p:nvPr/>
        </p:nvSpPr>
        <p:spPr>
          <a:xfrm>
            <a:off x="6373584" y="1690688"/>
            <a:ext cx="5426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syn(</a:t>
            </a:r>
            <a:r>
              <a:rPr lang="en-US" dirty="0" err="1">
                <a:latin typeface="Courier" pitchFamily="2" charset="0"/>
              </a:rPr>
              <a:t>sym</a:t>
            </a:r>
            <a:r>
              <a:rPr lang="en-US" baseline="-25000" dirty="0" err="1">
                <a:latin typeface="Courier" pitchFamily="2" charset="0"/>
              </a:rPr>
              <a:t>lhs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f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syn(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 := 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fsyn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(</a:t>
            </a:r>
            <a:r>
              <a:rPr lang="en-US" strike="sngStrike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sym</a:t>
            </a:r>
            <a:r>
              <a:rPr lang="en-US" strike="sngStrike" baseline="-25000" dirty="0" err="1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lhs</a:t>
            </a:r>
            <a:r>
              <a:rPr lang="en-US" strike="sngStrike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,rhs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,…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M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</a:p>
          <a:p>
            <a:endParaRPr lang="en-US" dirty="0">
              <a:latin typeface="Courier" pitchFamily="2" charset="0"/>
              <a:sym typeface="Wingdings" pitchFamily="2" charset="2"/>
            </a:endParaRPr>
          </a:p>
          <a:p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f({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sym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lhs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	syn(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rhs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inh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rhsj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&lt;</a:t>
            </a:r>
            <a:r>
              <a:rPr lang="en-US" baseline="-25000" dirty="0" err="1">
                <a:latin typeface="Courier" pitchFamily="2" charset="0"/>
                <a:sym typeface="Wingdings" pitchFamily="2" charset="2"/>
              </a:rPr>
              <a:t>i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)})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46FB3-345F-E144-93CC-80F5A8E0D67B}"/>
              </a:ext>
            </a:extLst>
          </p:cNvPr>
          <p:cNvSpPr txBox="1">
            <a:spLocks/>
          </p:cNvSpPr>
          <p:nvPr/>
        </p:nvSpPr>
        <p:spPr>
          <a:xfrm>
            <a:off x="5638800" y="3970732"/>
            <a:ext cx="6161313" cy="1545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US" sz="2000" dirty="0"/>
              <a:t>Every S-attribute grammar is also an L-attribute grammar</a:t>
            </a:r>
          </a:p>
          <a:p>
            <a:r>
              <a:rPr lang="en-US" sz="2000" dirty="0"/>
              <a:t>Compiler that interleaves semantic analysis and code generation is a one-pass compiler (not too common nowadays)</a:t>
            </a:r>
          </a:p>
          <a:p>
            <a:r>
              <a:rPr lang="en-US" sz="2000" dirty="0"/>
              <a:t>Avoids the need for explicit construction and representation of the parse tree</a:t>
            </a:r>
          </a:p>
          <a:p>
            <a:pPr>
              <a:lnSpc>
                <a:spcPct val="114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81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F3D0-7AD8-5E4B-BDE4-2B88BFFC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Syntax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FAA3-0AFE-4840-BFD3-DCFED2CF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8" y="1748519"/>
            <a:ext cx="1828801" cy="397419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Often, we want to construct an explicit representation of the syntax tree</a:t>
            </a:r>
          </a:p>
          <a:p>
            <a:r>
              <a:rPr lang="en-US" sz="2400" dirty="0"/>
              <a:t>Useful in multi-pass compilers</a:t>
            </a:r>
          </a:p>
          <a:p>
            <a:r>
              <a:rPr lang="en-US" sz="2400" dirty="0"/>
              <a:t>Example of bottom-up parsing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6205B-BDA4-6B4F-B882-09D9D07E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8B01F-8CBA-4B40-92BB-D266DAA1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9396E5-C1B1-F74E-B98B-4473E63728C2}"/>
              </a:ext>
            </a:extLst>
          </p:cNvPr>
          <p:cNvSpPr txBox="1">
            <a:spLocks/>
          </p:cNvSpPr>
          <p:nvPr/>
        </p:nvSpPr>
        <p:spPr>
          <a:xfrm>
            <a:off x="3091543" y="1727654"/>
            <a:ext cx="23839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200" dirty="0"/>
              <a:t>E</a:t>
            </a:r>
            <a:r>
              <a:rPr lang="en-US" sz="2200" baseline="-25000" dirty="0"/>
              <a:t>1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+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 E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–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E  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*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T</a:t>
            </a:r>
            <a:r>
              <a:rPr lang="en-US" sz="2200" baseline="-25000" dirty="0">
                <a:sym typeface="Wingdings" pitchFamily="2" charset="2"/>
              </a:rPr>
              <a:t>2</a:t>
            </a:r>
            <a:r>
              <a:rPr lang="en-US" sz="2200" dirty="0">
                <a:sym typeface="Wingdings" pitchFamily="2" charset="2"/>
              </a:rPr>
              <a:t>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T 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</a:t>
            </a:r>
            <a:r>
              <a:rPr lang="en-US" sz="2200" baseline="-25000" dirty="0"/>
              <a:t>1</a:t>
            </a:r>
            <a:r>
              <a:rPr lang="en-US" sz="2200" dirty="0">
                <a:sym typeface="Wingdings" pitchFamily="2" charset="2"/>
              </a:rPr>
              <a:t>   - F</a:t>
            </a:r>
            <a:r>
              <a:rPr lang="en-US" sz="2200" baseline="-25000" dirty="0">
                <a:sym typeface="Wingdings" pitchFamily="2" charset="2"/>
              </a:rPr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  ( E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ym typeface="Wingdings" pitchFamily="2" charset="2"/>
              </a:rPr>
              <a:t>F  const</a:t>
            </a:r>
            <a:endParaRPr lang="en-US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99447B-A5D7-9949-B230-DE19D534A4FD}"/>
              </a:ext>
            </a:extLst>
          </p:cNvPr>
          <p:cNvSpPr txBox="1">
            <a:spLocks/>
          </p:cNvSpPr>
          <p:nvPr/>
        </p:nvSpPr>
        <p:spPr>
          <a:xfrm>
            <a:off x="6422573" y="1727654"/>
            <a:ext cx="5584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(“+”,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(“-”,</a:t>
            </a:r>
            <a:r>
              <a:rPr lang="en-US" dirty="0" err="1"/>
              <a:t>ptr</a:t>
            </a:r>
            <a:r>
              <a:rPr lang="en-US" dirty="0"/>
              <a:t>(E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(T))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(E) := </a:t>
            </a:r>
            <a:r>
              <a:rPr lang="en-US" dirty="0" err="1"/>
              <a:t>ptr</a:t>
            </a:r>
            <a:r>
              <a:rPr lang="en-US" dirty="0"/>
              <a:t>(T)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(“*”,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make_bin_op</a:t>
            </a:r>
            <a:r>
              <a:rPr lang="en-US" dirty="0"/>
              <a:t>(“/”,</a:t>
            </a:r>
            <a:r>
              <a:rPr lang="en-US" dirty="0" err="1"/>
              <a:t>ptr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err="1"/>
              <a:t>ptr</a:t>
            </a:r>
            <a:r>
              <a:rPr lang="en-US" dirty="0"/>
              <a:t>(F))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(T) := </a:t>
            </a:r>
            <a:r>
              <a:rPr lang="en-US" dirty="0" err="1"/>
              <a:t>ptr</a:t>
            </a:r>
            <a:r>
              <a:rPr lang="en-US" dirty="0"/>
              <a:t>(F)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1</a:t>
            </a:r>
            <a:r>
              <a:rPr lang="en-US" dirty="0"/>
              <a:t>) := </a:t>
            </a:r>
            <a:r>
              <a:rPr lang="en-US" dirty="0" err="1"/>
              <a:t>make_un_op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(F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ptr</a:t>
            </a:r>
            <a:r>
              <a:rPr lang="en-US" dirty="0"/>
              <a:t>(E)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ptr</a:t>
            </a:r>
            <a:r>
              <a:rPr lang="en-US" dirty="0"/>
              <a:t>(F) := </a:t>
            </a:r>
            <a:r>
              <a:rPr lang="en-US" dirty="0" err="1"/>
              <a:t>make_leaf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(const))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CD6A75-E217-834B-8717-54F20FDF4052}"/>
              </a:ext>
            </a:extLst>
          </p:cNvPr>
          <p:cNvSpPr/>
          <p:nvPr/>
        </p:nvSpPr>
        <p:spPr>
          <a:xfrm>
            <a:off x="2797628" y="1447800"/>
            <a:ext cx="2492829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0C5ABC-800D-E645-8C4F-0F6A6967EDED}"/>
              </a:ext>
            </a:extLst>
          </p:cNvPr>
          <p:cNvSpPr/>
          <p:nvPr/>
        </p:nvSpPr>
        <p:spPr>
          <a:xfrm>
            <a:off x="6237515" y="1447800"/>
            <a:ext cx="5769428" cy="4810579"/>
          </a:xfrm>
          <a:prstGeom prst="roundRect">
            <a:avLst>
              <a:gd name="adj" fmla="val 9033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BA9D087-3F5B-CB46-A23D-281C6986DB1E}"/>
              </a:ext>
            </a:extLst>
          </p:cNvPr>
          <p:cNvSpPr/>
          <p:nvPr/>
        </p:nvSpPr>
        <p:spPr>
          <a:xfrm>
            <a:off x="5431971" y="3346903"/>
            <a:ext cx="664029" cy="1012371"/>
          </a:xfrm>
          <a:prstGeom prst="rightArrow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0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E557-DEDC-D44A-838B-36DFAB3B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1F52-2176-FA49-865B-93901786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0F8E-3CCC-B745-8CCF-D1830CAB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D73F-9210-D844-903F-C47AFFAEFCC7}"/>
              </a:ext>
            </a:extLst>
          </p:cNvPr>
          <p:cNvSpPr txBox="1"/>
          <p:nvPr/>
        </p:nvSpPr>
        <p:spPr>
          <a:xfrm>
            <a:off x="522757" y="1545041"/>
            <a:ext cx="6449201" cy="48013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1. 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T TT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2.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+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(“+”,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3.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- T 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(“-”,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(TT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4. TT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5. T  F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6.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*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(“*”,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B3199-35F7-4C41-AB29-9F1E588BE4A4}"/>
              </a:ext>
            </a:extLst>
          </p:cNvPr>
          <p:cNvSpPr txBox="1"/>
          <p:nvPr/>
        </p:nvSpPr>
        <p:spPr>
          <a:xfrm>
            <a:off x="7151915" y="1545041"/>
            <a:ext cx="4867963" cy="36933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7. FT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/ F 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make_bin_op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(“/”,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(FT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8 FT  </a:t>
            </a:r>
            <a:r>
              <a:rPr lang="en-US" dirty="0">
                <a:latin typeface="Symbol" pitchFamily="2" charset="2"/>
                <a:sym typeface="Wingdings" pitchFamily="2" charset="2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st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(FT)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9.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  - 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1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make_un_op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(”-”,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</a:t>
            </a:r>
            <a:r>
              <a:rPr lang="en-US" baseline="-25000" dirty="0">
                <a:latin typeface="Courier" pitchFamily="2" charset="0"/>
                <a:sym typeface="Wingdings" pitchFamily="2" charset="2"/>
              </a:rPr>
              <a:t>2</a:t>
            </a:r>
            <a:r>
              <a:rPr lang="en-US" dirty="0">
                <a:latin typeface="Courier" pitchFamily="2" charset="0"/>
                <a:sym typeface="Wingdings" pitchFamily="2" charset="2"/>
              </a:rPr>
              <a:t>))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10. F 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(E)</a:t>
            </a:r>
          </a:p>
          <a:p>
            <a:r>
              <a:rPr lang="en-US" dirty="0">
                <a:latin typeface="Courier" pitchFamily="2" charset="0"/>
                <a:sym typeface="Wingdings" pitchFamily="2" charset="2"/>
              </a:rPr>
              <a:t>11. F 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" pitchFamily="2" charset="0"/>
                <a:sym typeface="Wingdings" pitchFamily="2" charset="2"/>
              </a:rPr>
              <a:t>ptr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(F) :=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make_leaf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val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(const))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0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85F9-E8BC-9D48-B42C-465B10FE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A95F-9C4D-EC4A-AAA8-2B8D26B1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Commonly used in parsing-driven translation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 action is a semantic function invoked during specific points of the parsing process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Compiler designer  decided what to call when, for instance, adding new variables to the symbol table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will normally have several semantic actions in each production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During the compiler design and implementation process, we might notice that we want to change the structure of the productions / grammar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2AD63-5A4B-C44F-908E-78A983D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1CF48-C291-9C4E-AE5B-EC0C6A22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08AB-0AB9-D14A-8734-440E2CF5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B8E8-7453-7A4B-B20C-B94A34E2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Syntax: refers to form, structure</a:t>
            </a:r>
          </a:p>
          <a:p>
            <a:r>
              <a:rPr lang="en-US" sz="2400" dirty="0"/>
              <a:t>Semantics: meaning</a:t>
            </a:r>
          </a:p>
          <a:p>
            <a:r>
              <a:rPr lang="en-US" sz="2400" dirty="0"/>
              <a:t>Relevance:</a:t>
            </a:r>
          </a:p>
          <a:p>
            <a:pPr lvl="1"/>
            <a:r>
              <a:rPr lang="en-US" dirty="0"/>
              <a:t>Allows to enforce rules</a:t>
            </a:r>
          </a:p>
          <a:p>
            <a:pPr lvl="1"/>
            <a:r>
              <a:rPr lang="en-US" dirty="0"/>
              <a:t>Provides information to produce equivalent programs</a:t>
            </a:r>
          </a:p>
          <a:p>
            <a:r>
              <a:rPr lang="en-US" sz="2400" dirty="0"/>
              <a:t>Why we need it?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args</a:t>
            </a:r>
            <a:r>
              <a:rPr lang="en-US" dirty="0">
                <a:sym typeface="Wingdings" pitchFamily="2" charset="2"/>
              </a:rPr>
              <a:t> ,  </a:t>
            </a:r>
            <a:r>
              <a:rPr lang="en-US" dirty="0" err="1">
                <a:sym typeface="Wingdings" pitchFamily="2" charset="2"/>
              </a:rPr>
              <a:t>one_arg</a:t>
            </a:r>
            <a:r>
              <a:rPr lang="en-US" dirty="0">
                <a:sym typeface="Wingdings" pitchFamily="2" charset="2"/>
              </a:rPr>
              <a:t> | </a:t>
            </a:r>
            <a:r>
              <a:rPr lang="en-US" dirty="0" err="1">
                <a:sym typeface="Wingdings" pitchFamily="2" charset="2"/>
              </a:rPr>
              <a:t>one_arg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Rule provides structure of list</a:t>
            </a:r>
          </a:p>
          <a:p>
            <a:pPr lvl="1"/>
            <a:r>
              <a:rPr lang="en-US" dirty="0">
                <a:sym typeface="Wingdings" pitchFamily="2" charset="2"/>
              </a:rPr>
              <a:t>Cannot determine length of list by rule alone</a:t>
            </a:r>
          </a:p>
          <a:p>
            <a:pPr lvl="1"/>
            <a:r>
              <a:rPr lang="en-US" dirty="0"/>
              <a:t>Function definition and calling requires specific number of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6100-50EB-4E44-9DE7-94DA758B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B4B5-A94D-004F-8105-D5AA895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 of thumb:</a:t>
            </a:r>
          </a:p>
          <a:p>
            <a:pPr lvl="1"/>
            <a:r>
              <a:rPr lang="en-US" dirty="0"/>
              <a:t>Anything that needs counting</a:t>
            </a:r>
          </a:p>
          <a:p>
            <a:pPr lvl="1"/>
            <a:r>
              <a:rPr lang="en-US" dirty="0"/>
              <a:t>Accumulating</a:t>
            </a:r>
          </a:p>
          <a:p>
            <a:pPr lvl="1"/>
            <a:r>
              <a:rPr lang="en-US" dirty="0" err="1"/>
              <a:t>Nestedness</a:t>
            </a:r>
            <a:endParaRPr lang="en-US" dirty="0"/>
          </a:p>
          <a:p>
            <a:pPr lvl="1"/>
            <a:r>
              <a:rPr lang="en-US" dirty="0"/>
              <a:t>Putting together things that appear separated in time/space </a:t>
            </a:r>
          </a:p>
          <a:p>
            <a:r>
              <a:rPr lang="en-US" sz="2400" dirty="0"/>
              <a:t>Semantic rules divided between:</a:t>
            </a:r>
          </a:p>
          <a:p>
            <a:pPr lvl="1"/>
            <a:r>
              <a:rPr lang="en-US" dirty="0"/>
              <a:t>Static rules: add code for checking, array bounds checking</a:t>
            </a:r>
          </a:p>
          <a:p>
            <a:pPr lvl="1"/>
            <a:r>
              <a:rPr lang="en-US" dirty="0"/>
              <a:t>Dynamic rules:  a division by zero, accessing valid array positions</a:t>
            </a:r>
          </a:p>
          <a:p>
            <a:r>
              <a:rPr lang="en-US" sz="2400" dirty="0"/>
              <a:t>Line between one and the other could be fuzzy (per language, per implementation)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4C6-BA6F-694B-BD69-9CB709BB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68-3B6A-0C4D-9B86-15DCF7A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Semantic analysis and code generation can be described in terms of </a:t>
            </a:r>
            <a:r>
              <a:rPr lang="en-US" sz="2200" i="1" u="sng" dirty="0"/>
              <a:t>annotations</a:t>
            </a:r>
            <a:r>
              <a:rPr lang="en-US" sz="2200" dirty="0"/>
              <a:t> / </a:t>
            </a:r>
            <a:r>
              <a:rPr lang="en-US" sz="2200" i="1" u="sng" dirty="0"/>
              <a:t>decorations</a:t>
            </a:r>
            <a:r>
              <a:rPr lang="en-US" sz="2200" dirty="0"/>
              <a:t> of the parse / syntax tree</a:t>
            </a:r>
          </a:p>
          <a:p>
            <a:r>
              <a:rPr lang="en-US" sz="2200" dirty="0"/>
              <a:t>Ability to:</a:t>
            </a:r>
          </a:p>
          <a:p>
            <a:pPr lvl="1"/>
            <a:r>
              <a:rPr lang="en-US" sz="2200" dirty="0"/>
              <a:t>Gather information during parsing</a:t>
            </a:r>
          </a:p>
          <a:p>
            <a:pPr lvl="1"/>
            <a:r>
              <a:rPr lang="en-US" sz="2200" dirty="0"/>
              <a:t>Structure information (as in a data structure)</a:t>
            </a:r>
          </a:p>
          <a:p>
            <a:pPr lvl="1"/>
            <a:r>
              <a:rPr lang="en-US" sz="2200" dirty="0"/>
              <a:t>Associate information (the data structure) to specific part of the parse tree and other compiler parts</a:t>
            </a:r>
          </a:p>
          <a:p>
            <a:r>
              <a:rPr lang="en-US" sz="2200" dirty="0"/>
              <a:t>Bits of information: </a:t>
            </a:r>
            <a:r>
              <a:rPr lang="en-US" sz="2200" i="1" u="sng" dirty="0"/>
              <a:t>attributes</a:t>
            </a:r>
          </a:p>
          <a:p>
            <a:r>
              <a:rPr lang="en-US" sz="2200" dirty="0"/>
              <a:t>Here we cover </a:t>
            </a:r>
            <a:r>
              <a:rPr lang="en-US" sz="2200" i="1" u="sng" dirty="0"/>
              <a:t>attribute grammars </a:t>
            </a:r>
            <a:r>
              <a:rPr lang="en-US" sz="2200" dirty="0"/>
              <a:t>and mechanisms to enforce static rules</a:t>
            </a:r>
          </a:p>
          <a:p>
            <a:r>
              <a:rPr lang="en-US" sz="2200" dirty="0"/>
              <a:t>Heavily rely on the structure of the CFG</a:t>
            </a:r>
          </a:p>
          <a:p>
            <a:r>
              <a:rPr lang="en-US" sz="2200" dirty="0"/>
              <a:t>Use grammar to pass information along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474C-628D-7B42-A7FD-5BFC8F33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E15-09F3-9D45-9F73-EA61C726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984-DE7D-474D-8185-3A8BF5FD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Semantic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FFA1-0064-8F44-8971-C2C45959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vary a lot with language</a:t>
            </a:r>
          </a:p>
          <a:p>
            <a:r>
              <a:rPr lang="en-US" dirty="0"/>
              <a:t>Lisp dialects: mixed-mode arithmetic, automatic promotion from integer to rational to floating point or “</a:t>
            </a:r>
            <a:r>
              <a:rPr lang="en-US" dirty="0" err="1"/>
              <a:t>bignum</a:t>
            </a:r>
            <a:r>
              <a:rPr lang="en-US" dirty="0"/>
              <a:t>”</a:t>
            </a:r>
          </a:p>
          <a:p>
            <a:r>
              <a:rPr lang="en-US" dirty="0"/>
              <a:t>Ada: assigns specific type to numeric variable</a:t>
            </a:r>
          </a:p>
          <a:p>
            <a:r>
              <a:rPr lang="en-US" dirty="0"/>
              <a:t>C: no checks at all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Java: checks a lot (out of bounds, integer overflow, proper variable initialization)</a:t>
            </a:r>
          </a:p>
          <a:p>
            <a:r>
              <a:rPr lang="en-US" dirty="0">
                <a:sym typeface="Wingdings" pitchFamily="2" charset="2"/>
              </a:rPr>
              <a:t>Semantic Analyzer and Intermediate Code Generator mark the end of the front-end of a typical compiler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3F539-2B4F-9943-96D5-E16E8E86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6933-FF40-0445-AF94-7431933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780433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778936" y="2779779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565691" y="2484958"/>
            <a:ext cx="1538220" cy="164688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686058" y="2736480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350949" y="2484959"/>
            <a:ext cx="1538220" cy="1646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385315" y="2570180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36207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36207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21465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02815" y="2801012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06723" y="2484959"/>
            <a:ext cx="1538220" cy="164688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670728" y="2809658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780433" y="1690688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887050" y="1717012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00234" y="1690688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40883" y="1717012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780432" y="4320542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5087443" y="4350421"/>
            <a:ext cx="2241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267385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5D9-9B0B-214B-9FFA-89728A79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947A-B76F-5941-90EC-8ED5068C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compiler will generate code to perform some checks</a:t>
            </a:r>
          </a:p>
          <a:p>
            <a:r>
              <a:rPr lang="en-US" sz="2400" dirty="0"/>
              <a:t>Checks vary a lot per language</a:t>
            </a:r>
          </a:p>
          <a:p>
            <a:r>
              <a:rPr lang="en-US" sz="2400" dirty="0"/>
              <a:t>Languages may also provide mechanisms for users to implement their own checks, which then can be disabled prior to production:</a:t>
            </a:r>
          </a:p>
          <a:p>
            <a:pPr lvl="1"/>
            <a:r>
              <a:rPr lang="en-US" dirty="0"/>
              <a:t>C/C++ assertions: assert ( x &gt; 0 &amp;&amp; “This should not happen”);</a:t>
            </a:r>
          </a:p>
          <a:p>
            <a:r>
              <a:rPr lang="en-US" sz="2400" dirty="0"/>
              <a:t>Need for dynamic checks could also vary a lot across languages:</a:t>
            </a:r>
          </a:p>
          <a:p>
            <a:pPr lvl="1"/>
            <a:r>
              <a:rPr lang="en-US" dirty="0"/>
              <a:t>3 + “four” </a:t>
            </a:r>
            <a:r>
              <a:rPr lang="en-US" dirty="0">
                <a:sym typeface="Wingdings" pitchFamily="2" charset="2"/>
              </a:rPr>
              <a:t> Concatenate or Add? </a:t>
            </a:r>
          </a:p>
          <a:p>
            <a:pPr lvl="1"/>
            <a:r>
              <a:rPr lang="en-US" dirty="0"/>
              <a:t>3 + “4.5” </a:t>
            </a:r>
            <a:r>
              <a:rPr lang="en-US" dirty="0">
                <a:sym typeface="Wingdings" pitchFamily="2" charset="2"/>
              </a:rPr>
              <a:t> Concatenate or Add?  If adding, as integer or float?</a:t>
            </a:r>
          </a:p>
          <a:p>
            <a:r>
              <a:rPr lang="en-US" sz="2400" dirty="0">
                <a:sym typeface="Wingdings" pitchFamily="2" charset="2"/>
              </a:rPr>
              <a:t>Invariants: Logic conditions that should be met at runtime (e.g. a loop condition such as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 N)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C398-4681-A442-9B5C-6A127F80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2DF76-2BA8-CA45-9F42-60A8DFE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0F7A-B498-9A43-BAC3-573BFADE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8D24-84B8-F443-ACD0-88FA7C78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Compile-time algorithms that predict run-time behavior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pointer analysis attempts to find when are pointers safe, being used, not being used, initialized,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Analysis is precise if it allows the compiler to determine when something follows the rule or not; eq. imprecise if there’s a chance that the algorithm may fail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Some languages (e.g. Ada, ML): will enforce variables are always appropriately used according to their type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Lisp, Python, Ruby: type-safe, added dynamic overhead for various checks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Example: </a:t>
            </a:r>
            <a:r>
              <a:rPr lang="en-US" sz="2400" i="1" u="sng" dirty="0"/>
              <a:t>definite assignments </a:t>
            </a:r>
            <a:r>
              <a:rPr lang="en-US" sz="2400" dirty="0"/>
              <a:t>in Java and C# force variables to be initialized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EA9A-B996-084A-9495-F4BE708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D3FD-063B-6144-B271-EECA9932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63BD-8566-6841-8331-0BA2255B2C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4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8779</TotalTime>
  <Words>2796</Words>
  <Application>Microsoft Macintosh PowerPoint</Application>
  <PresentationFormat>Widescreen</PresentationFormat>
  <Paragraphs>401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Symbol</vt:lpstr>
      <vt:lpstr>Wingdings</vt:lpstr>
      <vt:lpstr>Office Theme</vt:lpstr>
      <vt:lpstr>Semantic Analysis</vt:lpstr>
      <vt:lpstr>Overview</vt:lpstr>
      <vt:lpstr>Introduction</vt:lpstr>
      <vt:lpstr>Introduction</vt:lpstr>
      <vt:lpstr>Introduction</vt:lpstr>
      <vt:lpstr>Role of Semantic Analyzer</vt:lpstr>
      <vt:lpstr>Compilation Overview</vt:lpstr>
      <vt:lpstr>Dynamic Checks</vt:lpstr>
      <vt:lpstr>Static Analysis</vt:lpstr>
      <vt:lpstr>Static Analysis</vt:lpstr>
      <vt:lpstr>Attribute Grammars</vt:lpstr>
      <vt:lpstr>Attribute Grammars</vt:lpstr>
      <vt:lpstr>Attribute Grammars</vt:lpstr>
      <vt:lpstr>Attribute Grammars</vt:lpstr>
      <vt:lpstr>Evaluating Attributes</vt:lpstr>
      <vt:lpstr>Attributes</vt:lpstr>
      <vt:lpstr>Synthesized Attributes</vt:lpstr>
      <vt:lpstr>Inherited Attributes</vt:lpstr>
      <vt:lpstr>Inherited Attributes</vt:lpstr>
      <vt:lpstr>Inherited Attributes</vt:lpstr>
      <vt:lpstr>Inherited Attributes</vt:lpstr>
      <vt:lpstr>Attribute Flow</vt:lpstr>
      <vt:lpstr>Attribute Flow</vt:lpstr>
      <vt:lpstr>Explicit Syntax Tree Construction</vt:lpstr>
      <vt:lpstr>Inherited Attributes</vt:lpstr>
      <vt:lpstr>Action Routines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</dc:title>
  <dc:creator>Kong Moreno, Martin R.</dc:creator>
  <cp:lastModifiedBy>Kong Moreno, Martin R.</cp:lastModifiedBy>
  <cp:revision>150</cp:revision>
  <dcterms:created xsi:type="dcterms:W3CDTF">2020-01-12T18:20:31Z</dcterms:created>
  <dcterms:modified xsi:type="dcterms:W3CDTF">2020-03-02T20:36:49Z</dcterms:modified>
</cp:coreProperties>
</file>