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/>
    <p:restoredTop sz="94682"/>
  </p:normalViewPr>
  <p:slideViewPr>
    <p:cSldViewPr snapToGrid="0" snapToObjects="1">
      <p:cViewPr varScale="1">
        <p:scale>
          <a:sx n="93" d="100"/>
          <a:sy n="93" d="100"/>
        </p:scale>
        <p:origin x="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5E079-93CC-3A49-A7E8-CDC9279F5CB2}" type="datetimeFigureOut">
              <a:rPr lang="en-US" smtClean="0"/>
              <a:t>1/24/20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C610E-1776-C14D-8724-DCE142DB9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8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8B93E-72DD-D44E-AC12-AE4D4112B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7CC20-92FD-B54B-BB69-C5D3E8910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23301-86CC-6E43-B793-877E9861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963F-B015-1848-BE19-FAC9AC65E151}" type="datetime1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71113-B4C1-DD40-9992-F3CDC69DB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5125D-8063-564B-A2AA-3B614262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7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05C3-7A3C-9F4B-BFE0-2B809749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999EE-34D0-6B4D-B409-0607618C7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51CCC-09F2-804E-AAEF-76E7833D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73FB-9FE4-374B-9CA1-370AC90F67F3}" type="datetime1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35BD7-3627-7D48-902B-AB5DF83A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D6CCF-1443-6843-BF1D-83C6DCEC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4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B8D2AF-E314-F549-8B31-23924EFD6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B0A4C-BB3C-1B47-950C-819FF97B1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17136-B3FB-8843-A5AB-C607BB37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43D1-4C5C-4F46-BE0A-E076C73D9C07}" type="datetime1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BEC08-E773-D747-A9FC-4F51283C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0B105-4841-A845-96E6-6051AF89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4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CC7D-9174-C547-9BB6-DA8FB6D5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6F36-B1AE-C044-8EB1-DD29143B5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1E545-041F-794A-8C1E-729D2C80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4961-30E1-8D4A-8B74-0D23E39AA62A}" type="datetime1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21356-4B5F-A546-866F-C5E725C4F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165D8-25FD-2144-A158-EEE4CC3C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8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7542-B32B-1D4C-BBDB-78D85828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4DEEC-4979-694A-B2B7-6468CE690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BCFE9-F19B-C443-9BF3-A2561130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5430-3CE5-D443-BD24-7D8BF9AF6108}" type="datetime1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49332-88EA-644E-83A3-78DFF4C1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AFE42-E67C-2546-8EF2-34BFE20F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9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B876-70D5-0E43-BA8E-992930A2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635AB-8B2C-3741-9082-7320A4AB3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E81B7-A12A-C84E-B428-3EFF3FD1F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FA66A-6D1A-1E40-B5E5-30A278D71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9F15-0FC7-754E-A145-F1DB4E617FA2}" type="datetime1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FE940-6C96-FC4F-A024-EF44A5C0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FD247-88F8-7548-9396-44D2E896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9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3B33-C4AF-8745-A8C2-A87704BAD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2E493-525F-8D44-AA28-8549B79DC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34702-2B1F-4242-B82E-2ABA39615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95E96-98F2-1646-81E9-60D00C8D7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74159-2306-0B44-A224-300AA575D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6B919B-C817-E045-80DD-8B45FE740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8FD6-E02C-574F-A0A2-853EEB5CBB81}" type="datetime1">
              <a:rPr lang="en-US" smtClean="0"/>
              <a:t>1/24/20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1787F-D49D-6240-BC56-9BF121FE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834B8-2F21-B64E-B369-B75F5B9B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2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838F-D37F-F649-B467-67129A5B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C06C58-57A8-7A4C-A469-5EE5D43FD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2A58-1D1A-7141-9C02-0A2F0A65C726}" type="datetime1">
              <a:rPr lang="en-US" smtClean="0"/>
              <a:t>1/24/20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6A97D-AB99-7942-A31E-626841AB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F5773-DC8A-EA43-9FC8-26EA8074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0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5E9A31-A71D-F247-9BC8-654D8F75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97BC-C17E-3848-A084-9C80F62284FF}" type="datetime1">
              <a:rPr lang="en-US" smtClean="0"/>
              <a:t>1/24/20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8DA89A-3452-3143-B9FB-D9CF1B1D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847DC-7942-F044-8F50-D5B75300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3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464E-AF7F-DC40-8DAA-3194944EE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A9397-51BB-7646-8A9E-3B30B554E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52D66-391A-5A48-9B0B-37B59E235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3A795-C51E-9541-BCAD-3792AE5C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0422-3072-F64E-81EE-35E913182534}" type="datetime1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F9F1F-5004-D84E-AFB6-5A92AC376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2ED64-B54A-A646-A816-8F10C6AD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9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55DD-E416-A747-8FAB-4D0ADDD3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097BAE-E2E6-E442-99AF-4D33C0331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AFF60-5A9E-E74B-97E1-5965DCA47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76C08-B3FD-BD4D-B382-FFFC8122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4383-5FA7-E642-B16C-62BA5A0C7DCE}" type="datetime1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309EE-A598-B142-B6E0-0C137D45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80721-EE7E-9D41-8E2D-256B4D5A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1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372B3E-1544-E94E-B75C-32F81627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24DB8-5DE6-7543-ACAF-BB051A1CB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61994-115F-7748-B42A-2DA83A71A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031C1-176B-7F42-AC3F-27F1861D3040}" type="datetime1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AED9D-52EF-9D4A-A56C-F85899503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02087-A529-C243-8316-118B4F624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C109-03CB-9F40-847F-FC6AC3AF44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549F5-78FA-B443-9091-234C333D3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47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33FA-73E5-6A46-8365-4491E755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618B0-2B71-2645-8442-46ABB96D1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Pure functional languages: 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rely solely on expressions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computation = expression evaluation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complex computations employ recursion to generate values, expressions and contexts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Imperative programming: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Attempts to model memory state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Sequences of changes/updates on/to memory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Assignment = abstraction for memory write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Assignments = {value, references/address} </a:t>
            </a:r>
            <a:r>
              <a:rPr lang="en-US" sz="2200" dirty="0">
                <a:sym typeface="Wingdings" pitchFamily="2" charset="2"/>
              </a:rPr>
              <a:t> value stored to address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40BF8-24D9-0146-9C44-BF9F01862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FF58C-DD22-E141-B0F8-3122C968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1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E5EE-7DD2-A140-8EEE-66DC360F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66554-8121-BF4A-AE5C-DEA02D286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Side effect: influence of a program construct on subsequent computations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Best example, the assignment in imperative languages, two parts: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right-hand side evaluation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more importantly, writing the result of the </a:t>
            </a:r>
            <a:r>
              <a:rPr lang="en-US" sz="2200" dirty="0" err="1"/>
              <a:t>rhs</a:t>
            </a:r>
            <a:r>
              <a:rPr lang="en-US" sz="2200" dirty="0"/>
              <a:t> expression to the address of the variable on the </a:t>
            </a:r>
            <a:r>
              <a:rPr lang="en-US" sz="2200" dirty="0" err="1"/>
              <a:t>lhs</a:t>
            </a:r>
            <a:endParaRPr lang="en-US" sz="2200" dirty="0"/>
          </a:p>
          <a:p>
            <a:pPr>
              <a:lnSpc>
                <a:spcPct val="120000"/>
              </a:lnSpc>
            </a:pPr>
            <a:r>
              <a:rPr lang="en-US" sz="2200" dirty="0"/>
              <a:t>Some PL distinguish between expressions and statements: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expressions </a:t>
            </a:r>
            <a:r>
              <a:rPr lang="en-US" sz="2200" b="1" i="1" dirty="0"/>
              <a:t>may</a:t>
            </a:r>
            <a:r>
              <a:rPr lang="en-US" sz="2200" dirty="0"/>
              <a:t> have side effects, e.g. a = ++c * 2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statements used to provide side effects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Purely functional languages: no side effects, value of expression depends only on the referencing environment</a:t>
            </a:r>
          </a:p>
          <a:p>
            <a:pPr lvl="1">
              <a:lnSpc>
                <a:spcPct val="120000"/>
              </a:lnSpc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816D0-6A4A-0348-9102-83E2B8AEF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FF65D-D491-0A4A-BCD4-72D1D5F6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60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A79E-3FE8-FF4B-968F-F47A7DE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93E1-577E-524E-9AEB-DA1C31360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940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dirty="0"/>
              <a:t>Consider the following assignments in C:</a:t>
            </a:r>
          </a:p>
          <a:p>
            <a:pPr lvl="1"/>
            <a:r>
              <a:rPr lang="en-US" sz="2000" dirty="0"/>
              <a:t>d = a;</a:t>
            </a:r>
          </a:p>
          <a:p>
            <a:pPr lvl="1"/>
            <a:r>
              <a:rPr lang="en-US" sz="2000" dirty="0"/>
              <a:t>a = b + c;</a:t>
            </a:r>
          </a:p>
          <a:p>
            <a:r>
              <a:rPr lang="en-US" sz="2000" dirty="0"/>
              <a:t>RHS: value</a:t>
            </a:r>
          </a:p>
          <a:p>
            <a:r>
              <a:rPr lang="en-US" sz="2000" dirty="0"/>
              <a:t>LHS: location / address, where to store something</a:t>
            </a:r>
          </a:p>
          <a:p>
            <a:r>
              <a:rPr lang="en-US" sz="2000" dirty="0"/>
              <a:t>Variables are named containers for values</a:t>
            </a:r>
          </a:p>
          <a:p>
            <a:r>
              <a:rPr lang="en-US" sz="2000" dirty="0"/>
              <a:t>Distinction between l-values (address) and </a:t>
            </a:r>
            <a:r>
              <a:rPr lang="en-US" sz="2000" dirty="0" err="1"/>
              <a:t>r-values</a:t>
            </a:r>
            <a:r>
              <a:rPr lang="en-US" sz="2000" dirty="0"/>
              <a:t> (proper values, which could actually be addresses)</a:t>
            </a:r>
          </a:p>
          <a:p>
            <a:r>
              <a:rPr lang="en-US" sz="2000" dirty="0"/>
              <a:t>Bunch of subtle rules:</a:t>
            </a:r>
          </a:p>
          <a:p>
            <a:pPr lvl="1"/>
            <a:r>
              <a:rPr lang="en-US" sz="2000" dirty="0"/>
              <a:t>not all expressions can be l-values </a:t>
            </a:r>
            <a:r>
              <a:rPr lang="en-US" sz="2000" dirty="0">
                <a:sym typeface="Wingdings" pitchFamily="2" charset="2"/>
              </a:rPr>
              <a:t> why?</a:t>
            </a:r>
          </a:p>
          <a:p>
            <a:pPr lvl="1"/>
            <a:r>
              <a:rPr lang="en-US" sz="2000" dirty="0"/>
              <a:t>Compare two (potential) assignments: 2 + 3 = a and a = 2 + 3, when will these be valid (if ever)</a:t>
            </a:r>
          </a:p>
          <a:p>
            <a:pPr lvl="1"/>
            <a:r>
              <a:rPr lang="en-US" sz="2000" dirty="0"/>
              <a:t>Not all l-values are simple names, consider:</a:t>
            </a:r>
          </a:p>
          <a:p>
            <a:pPr lvl="2"/>
            <a:r>
              <a:rPr lang="en-US" dirty="0"/>
              <a:t>(f(a)+3)-&gt;b[c] = 2;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39C17-6D41-C145-9C38-4CA0D9D9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9E542-EDD4-7244-A26E-57156CF6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12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319E-DCFE-424E-9523-0919D854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2EA07-3AB2-9740-BD89-AFA2C8162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88629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Value model vs reference model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Value model: values flow from </a:t>
            </a:r>
            <a:r>
              <a:rPr lang="en-US" sz="2000" dirty="0" err="1"/>
              <a:t>rhs</a:t>
            </a:r>
            <a:r>
              <a:rPr lang="en-US" sz="2000" dirty="0"/>
              <a:t> to </a:t>
            </a:r>
            <a:r>
              <a:rPr lang="en-US" sz="2000" dirty="0" err="1"/>
              <a:t>lhs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Reference model: 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references (i.e. address/locations) flow from </a:t>
            </a:r>
            <a:r>
              <a:rPr lang="en-US" sz="2000" dirty="0" err="1"/>
              <a:t>lhs</a:t>
            </a:r>
            <a:r>
              <a:rPr lang="en-US" sz="2000" dirty="0"/>
              <a:t> to </a:t>
            </a:r>
            <a:r>
              <a:rPr lang="en-US" sz="2000" dirty="0" err="1"/>
              <a:t>rhs</a:t>
            </a:r>
            <a:endParaRPr lang="en-US" sz="2000" dirty="0"/>
          </a:p>
          <a:p>
            <a:pPr lvl="1">
              <a:lnSpc>
                <a:spcPct val="120000"/>
              </a:lnSpc>
            </a:pPr>
            <a:r>
              <a:rPr lang="en-US" sz="2000" dirty="0"/>
              <a:t>All variables are l-values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highlight>
                  <a:srgbClr val="00FF00"/>
                </a:highlight>
              </a:rPr>
              <a:t>Variables automatically dereferenced when they appear in </a:t>
            </a:r>
            <a:r>
              <a:rPr lang="en-US" sz="2000" dirty="0" err="1">
                <a:highlight>
                  <a:srgbClr val="00FF00"/>
                </a:highlight>
              </a:rPr>
              <a:t>r-value</a:t>
            </a:r>
            <a:r>
              <a:rPr lang="en-US" sz="2000" dirty="0">
                <a:highlight>
                  <a:srgbClr val="00FF00"/>
                </a:highlight>
              </a:rPr>
              <a:t> contexts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Becomes important to distinguish 2 cases:  </a:t>
            </a:r>
          </a:p>
          <a:p>
            <a:pPr marL="1257300" lvl="2" indent="-342900">
              <a:lnSpc>
                <a:spcPct val="120000"/>
              </a:lnSpc>
              <a:buFont typeface="+mj-lt"/>
              <a:buAutoNum type="alphaLcPeriod"/>
            </a:pPr>
            <a:r>
              <a:rPr lang="en-US" dirty="0"/>
              <a:t>variables that refer to the same object</a:t>
            </a:r>
          </a:p>
          <a:p>
            <a:pPr marL="1257300" lvl="2" indent="-342900">
              <a:lnSpc>
                <a:spcPct val="120000"/>
              </a:lnSpc>
              <a:buFont typeface="+mj-lt"/>
              <a:buAutoNum type="alphaLcPeriod"/>
            </a:pPr>
            <a:r>
              <a:rPr lang="en-US" dirty="0"/>
              <a:t>variables that refer to different objects, but with the same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C77B1-6A1B-134C-BBAA-A888F2CC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67C40-A0F4-2448-98D6-A8AF33D4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52A842-B1A5-A346-BE0E-8B008555F069}"/>
              </a:ext>
            </a:extLst>
          </p:cNvPr>
          <p:cNvSpPr txBox="1"/>
          <p:nvPr/>
        </p:nvSpPr>
        <p:spPr>
          <a:xfrm>
            <a:off x="8882508" y="1811562"/>
            <a:ext cx="2547492" cy="13849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b := 2;</a:t>
            </a:r>
          </a:p>
          <a:p>
            <a:r>
              <a:rPr lang="en-US" sz="2800" dirty="0">
                <a:latin typeface="Courier" pitchFamily="2" charset="0"/>
              </a:rPr>
              <a:t>c := b;</a:t>
            </a:r>
          </a:p>
          <a:p>
            <a:r>
              <a:rPr lang="en-US" sz="2800" dirty="0">
                <a:latin typeface="Courier" pitchFamily="2" charset="0"/>
              </a:rPr>
              <a:t>a := b + c;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F1CCB5CE-2A6D-4E40-BAC1-94FF6C815BF8}"/>
              </a:ext>
            </a:extLst>
          </p:cNvPr>
          <p:cNvSpPr/>
          <p:nvPr/>
        </p:nvSpPr>
        <p:spPr>
          <a:xfrm>
            <a:off x="7516586" y="5089683"/>
            <a:ext cx="892628" cy="511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ABA943-DB8F-3841-A8FE-A948AC30CCE9}"/>
              </a:ext>
            </a:extLst>
          </p:cNvPr>
          <p:cNvSpPr txBox="1"/>
          <p:nvPr/>
        </p:nvSpPr>
        <p:spPr>
          <a:xfrm>
            <a:off x="8727690" y="5139646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== and equals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BBC7F-AAEA-D740-B6D7-6B7D62DCEBB3}"/>
              </a:ext>
            </a:extLst>
          </p:cNvPr>
          <p:cNvSpPr txBox="1"/>
          <p:nvPr/>
        </p:nvSpPr>
        <p:spPr>
          <a:xfrm>
            <a:off x="9241971" y="3409273"/>
            <a:ext cx="236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Pascal and </a:t>
            </a:r>
            <a:r>
              <a:rPr lang="en-US" dirty="0" err="1"/>
              <a:t>Clu</a:t>
            </a:r>
            <a:r>
              <a:rPr lang="en-US" dirty="0"/>
              <a:t> 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FB6900-EB16-4742-A6E0-3959D05430DB}"/>
              </a:ext>
            </a:extLst>
          </p:cNvPr>
          <p:cNvSpPr txBox="1"/>
          <p:nvPr/>
        </p:nvSpPr>
        <p:spPr>
          <a:xfrm>
            <a:off x="8469605" y="4300763"/>
            <a:ext cx="313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example:  int a; int * </a:t>
            </a:r>
            <a:r>
              <a:rPr lang="en-US" dirty="0" err="1"/>
              <a:t>ptra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17044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37EB4-872E-6448-AB2E-D53DB142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661D0-85D5-1E4C-A688-921B9203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51280-26F3-574E-BC2B-6E1A1B75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9EAFB-D1C9-854B-9FC7-6925E835F6BC}"/>
              </a:ext>
            </a:extLst>
          </p:cNvPr>
          <p:cNvSpPr txBox="1"/>
          <p:nvPr/>
        </p:nvSpPr>
        <p:spPr>
          <a:xfrm>
            <a:off x="250371" y="2115304"/>
            <a:ext cx="5159041" cy="381642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200" u="sng" dirty="0"/>
              <a:t>Reference Model</a:t>
            </a:r>
          </a:p>
          <a:p>
            <a:endParaRPr lang="en-US" sz="2200" dirty="0"/>
          </a:p>
          <a:p>
            <a:r>
              <a:rPr lang="en-US" sz="2200" dirty="0"/>
              <a:t>a := b + c; // Apparently as in </a:t>
            </a:r>
            <a:r>
              <a:rPr lang="en-US" sz="2200" dirty="0" err="1"/>
              <a:t>Clu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a, b and c are essentially addresses</a:t>
            </a:r>
          </a:p>
          <a:p>
            <a:endParaRPr lang="en-US" sz="2200" dirty="0"/>
          </a:p>
          <a:p>
            <a:r>
              <a:rPr lang="en-US" sz="2200" dirty="0"/>
              <a:t>Actions for the above: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Get the value stored in the address of 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Get the value stored in the address of 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Compute new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Store the value in the address of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E3996B-B881-5E41-893C-139DA2D060F4}"/>
              </a:ext>
            </a:extLst>
          </p:cNvPr>
          <p:cNvSpPr txBox="1"/>
          <p:nvPr/>
        </p:nvSpPr>
        <p:spPr>
          <a:xfrm>
            <a:off x="5758543" y="1798880"/>
            <a:ext cx="5954486" cy="458587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Value Model</a:t>
            </a:r>
          </a:p>
          <a:p>
            <a:endParaRPr lang="en-US" sz="2200" dirty="0"/>
          </a:p>
          <a:p>
            <a:r>
              <a:rPr lang="en-US" sz="2200" dirty="0"/>
              <a:t>Consider: a = b + c; // in C</a:t>
            </a:r>
          </a:p>
          <a:p>
            <a:endParaRPr lang="en-US" sz="2200" dirty="0"/>
          </a:p>
          <a:p>
            <a:r>
              <a:rPr lang="en-US" sz="2200" dirty="0"/>
              <a:t>Variables in </a:t>
            </a:r>
            <a:r>
              <a:rPr lang="en-US" sz="2200" dirty="0" err="1"/>
              <a:t>rhs</a:t>
            </a:r>
            <a:r>
              <a:rPr lang="en-US" sz="2200" dirty="0"/>
              <a:t> have values associated to them,</a:t>
            </a:r>
          </a:p>
          <a:p>
            <a:r>
              <a:rPr lang="en-US" sz="2200" dirty="0"/>
              <a:t>so fetching their value is automatic</a:t>
            </a:r>
          </a:p>
          <a:p>
            <a:r>
              <a:rPr lang="en-US" sz="2200" dirty="0"/>
              <a:t>Actions for the above: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Get the address associated to 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Dereference the address of b and get the value stored there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Repeat the above for 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Compute new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Store value at the address of a (</a:t>
            </a:r>
            <a:r>
              <a:rPr lang="en-US" sz="2200" dirty="0" err="1"/>
              <a:t>lhs</a:t>
            </a:r>
            <a:r>
              <a:rPr lang="en-US" sz="22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3DC955-648B-5545-BA5F-C6AEC55AA080}"/>
              </a:ext>
            </a:extLst>
          </p:cNvPr>
          <p:cNvSpPr txBox="1"/>
          <p:nvPr/>
        </p:nvSpPr>
        <p:spPr>
          <a:xfrm>
            <a:off x="391886" y="6161314"/>
            <a:ext cx="367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Read page 232, example 6.16: Boxing</a:t>
            </a:r>
          </a:p>
        </p:txBody>
      </p:sp>
    </p:spTree>
    <p:extLst>
      <p:ext uri="{BB962C8B-B14F-4D97-AF65-F5344CB8AC3E}">
        <p14:creationId xmlns:p14="http://schemas.microsoft.com/office/powerpoint/2010/main" val="3352024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3E4A-53D3-AF47-87DE-0AF5EB271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0D278-BF5D-504F-86EA-71850C48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" y="1847398"/>
            <a:ext cx="6945086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Means: independent, consistent, to be used in any combination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The book uses it as ”stuff that you would expect to appear somewhere, but they may or may not”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It’s a design principle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Example: Algol68 was expression oriented </a:t>
            </a:r>
            <a:r>
              <a:rPr lang="en-US" sz="2400" dirty="0">
                <a:sym typeface="Wingdings" pitchFamily="2" charset="2"/>
              </a:rPr>
              <a:t> expression basically the same as statement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ym typeface="Wingdings" pitchFamily="2" charset="2"/>
              </a:rPr>
              <a:t>Expressions could appear in places where statements would be expected (this again is relative)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ym typeface="Wingdings" pitchFamily="2" charset="2"/>
              </a:rPr>
              <a:t>Similar constructs of other languages could appear as expressions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EA0CC-988E-7748-8162-2D08FFF6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1B887-4271-0F46-9320-52847E6D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ABC74-0E78-3548-9C58-9A2B5C943F04}"/>
              </a:ext>
            </a:extLst>
          </p:cNvPr>
          <p:cNvSpPr txBox="1"/>
          <p:nvPr/>
        </p:nvSpPr>
        <p:spPr>
          <a:xfrm>
            <a:off x="7576458" y="2597873"/>
            <a:ext cx="4458272" cy="175432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begin</a:t>
            </a:r>
          </a:p>
          <a:p>
            <a:r>
              <a:rPr lang="en-US" dirty="0">
                <a:latin typeface="Courier" pitchFamily="2" charset="0"/>
              </a:rPr>
              <a:t>  a := if  b &lt; c then d else e;</a:t>
            </a:r>
          </a:p>
          <a:p>
            <a:r>
              <a:rPr lang="en-US" dirty="0">
                <a:latin typeface="Courier" pitchFamily="2" charset="0"/>
              </a:rPr>
              <a:t>  a := begin f(b); g(c) end;</a:t>
            </a:r>
          </a:p>
          <a:p>
            <a:r>
              <a:rPr lang="en-US" dirty="0">
                <a:latin typeface="Courier" pitchFamily="2" charset="0"/>
              </a:rPr>
              <a:t>  g(d);</a:t>
            </a:r>
          </a:p>
          <a:p>
            <a:r>
              <a:rPr lang="en-US" dirty="0">
                <a:latin typeface="Courier" pitchFamily="2" charset="0"/>
              </a:rPr>
              <a:t>  2 + 3</a:t>
            </a:r>
          </a:p>
          <a:p>
            <a:r>
              <a:rPr lang="en-US" dirty="0">
                <a:latin typeface="Courier" pitchFamily="2" charset="0"/>
              </a:rPr>
              <a:t>end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0467C29A-09F8-7249-B09B-968E3E5F85AF}"/>
              </a:ext>
            </a:extLst>
          </p:cNvPr>
          <p:cNvCxnSpPr>
            <a:cxnSpLocks/>
          </p:cNvCxnSpPr>
          <p:nvPr/>
        </p:nvCxnSpPr>
        <p:spPr>
          <a:xfrm rot="10800000">
            <a:off x="8773888" y="3897088"/>
            <a:ext cx="1426026" cy="6749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8804008-6195-444C-B7B0-32A5EB795614}"/>
              </a:ext>
            </a:extLst>
          </p:cNvPr>
          <p:cNvSpPr txBox="1"/>
          <p:nvPr/>
        </p:nvSpPr>
        <p:spPr>
          <a:xfrm>
            <a:off x="10308772" y="4023067"/>
            <a:ext cx="13389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BTW, in Pascal,</a:t>
            </a:r>
          </a:p>
          <a:p>
            <a:r>
              <a:rPr lang="en-US" dirty="0"/>
              <a:t>; wasn’t mandatory</a:t>
            </a:r>
          </a:p>
          <a:p>
            <a:r>
              <a:rPr lang="en-US" dirty="0"/>
              <a:t>in the last statement</a:t>
            </a:r>
          </a:p>
          <a:p>
            <a:r>
              <a:rPr lang="en-US" dirty="0"/>
              <a:t>of a block</a:t>
            </a:r>
          </a:p>
        </p:txBody>
      </p:sp>
    </p:spTree>
    <p:extLst>
      <p:ext uri="{BB962C8B-B14F-4D97-AF65-F5344CB8AC3E}">
        <p14:creationId xmlns:p14="http://schemas.microsoft.com/office/powerpoint/2010/main" val="4075599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F0A7-51C5-1444-B093-96372F2B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796C6-7D66-B84C-A832-80B165D00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takes a middle-of-the-road approach</a:t>
            </a:r>
          </a:p>
          <a:p>
            <a:r>
              <a:rPr lang="en-US" dirty="0"/>
              <a:t>C has “expression statements”</a:t>
            </a:r>
          </a:p>
          <a:p>
            <a:r>
              <a:rPr lang="en-US" dirty="0"/>
              <a:t>Idea: expressions can appear where statements are expected, but the reverse does not hold</a:t>
            </a:r>
          </a:p>
          <a:p>
            <a:r>
              <a:rPr lang="en-US" dirty="0"/>
              <a:t>C computes values for expression statements, then discards them</a:t>
            </a:r>
          </a:p>
          <a:p>
            <a:r>
              <a:rPr lang="en-US" dirty="0"/>
              <a:t>C and Algol68 allow assignments in expressions</a:t>
            </a:r>
          </a:p>
          <a:p>
            <a:r>
              <a:rPr lang="en-US" dirty="0"/>
              <a:t>(Return ) value of assignment is the rightmost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9C445-7B96-DC49-AE1F-F38EC439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91B2A-C279-334D-9FC7-A3A1BAB0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206B5E-FC20-0541-BFD9-92309336E6A8}"/>
              </a:ext>
            </a:extLst>
          </p:cNvPr>
          <p:cNvSpPr txBox="1"/>
          <p:nvPr/>
        </p:nvSpPr>
        <p:spPr>
          <a:xfrm>
            <a:off x="1175657" y="5584371"/>
            <a:ext cx="6261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Check example 6.19 of book (assignment and equality operators)</a:t>
            </a:r>
          </a:p>
        </p:txBody>
      </p:sp>
    </p:spTree>
    <p:extLst>
      <p:ext uri="{BB962C8B-B14F-4D97-AF65-F5344CB8AC3E}">
        <p14:creationId xmlns:p14="http://schemas.microsoft.com/office/powerpoint/2010/main" val="3325098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10CF-B650-1D4F-9663-6E9DE2D0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44E04-8B91-F14F-9E76-4CB711547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Assignment operators modify memory:</a:t>
            </a:r>
          </a:p>
          <a:p>
            <a:pPr lvl="1"/>
            <a:r>
              <a:rPr lang="en-US" sz="2200" dirty="0"/>
              <a:t>+=</a:t>
            </a:r>
          </a:p>
          <a:p>
            <a:pPr lvl="1"/>
            <a:r>
              <a:rPr lang="en-US" sz="2200" dirty="0"/>
              <a:t>*=</a:t>
            </a:r>
          </a:p>
          <a:p>
            <a:pPr lvl="1"/>
            <a:r>
              <a:rPr lang="en-US" sz="2200" dirty="0"/>
              <a:t>op=</a:t>
            </a:r>
          </a:p>
          <a:p>
            <a:r>
              <a:rPr lang="en-US" sz="2200" dirty="0"/>
              <a:t>Advantage: </a:t>
            </a:r>
          </a:p>
          <a:p>
            <a:pPr lvl="1"/>
            <a:r>
              <a:rPr lang="en-US" sz="2200" dirty="0"/>
              <a:t>address calculation performed just once </a:t>
            </a:r>
          </a:p>
          <a:p>
            <a:pPr lvl="1"/>
            <a:r>
              <a:rPr lang="en-US" sz="2200" dirty="0"/>
              <a:t>simplifies code (we write a lot of  something = something + </a:t>
            </a:r>
            <a:r>
              <a:rPr lang="en-US" sz="2200" dirty="0" err="1"/>
              <a:t>somethingelse</a:t>
            </a:r>
            <a:r>
              <a:rPr lang="en-US" sz="2200" dirty="0"/>
              <a:t>)</a:t>
            </a:r>
          </a:p>
          <a:p>
            <a:r>
              <a:rPr lang="en-US" sz="2200" dirty="0"/>
              <a:t>C provides an assignment operator for each of its binary arithmetic and bit-wise operators, for a total of 10</a:t>
            </a:r>
          </a:p>
          <a:p>
            <a:pPr lvl="1"/>
            <a:r>
              <a:rPr lang="en-US" sz="2200" dirty="0"/>
              <a:t>also prefix and postfix [</a:t>
            </a:r>
            <a:r>
              <a:rPr lang="en-US" sz="2200" dirty="0" err="1"/>
              <a:t>in|de</a:t>
            </a:r>
            <a:r>
              <a:rPr lang="en-US" sz="2200" dirty="0"/>
              <a:t>]</a:t>
            </a:r>
            <a:r>
              <a:rPr lang="en-US" sz="2200" dirty="0" err="1"/>
              <a:t>crements</a:t>
            </a:r>
            <a:r>
              <a:rPr lang="en-US" sz="2200" dirty="0"/>
              <a:t>: var++, ++var, var-- and –var</a:t>
            </a:r>
          </a:p>
          <a:p>
            <a:r>
              <a:rPr lang="en-US" sz="2200" dirty="0"/>
              <a:t>Prefix form: syntactic sugar for += and -=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F4CC8-DD49-5546-BB91-6D864ED3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4DC75-A76A-B349-BFFD-CC0F7EAA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47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10CF-B650-1D4F-9663-6E9DE2D0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44E04-8B91-F14F-9E76-4CB711547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1825625"/>
            <a:ext cx="10515600" cy="4351338"/>
          </a:xfrm>
        </p:spPr>
        <p:txBody>
          <a:bodyPr>
            <a:noAutofit/>
          </a:bodyPr>
          <a:lstStyle/>
          <a:p>
            <a:r>
              <a:rPr lang="en-US" sz="2200" dirty="0"/>
              <a:t>Postfix form: NOT syntactic sugar, i.e. has different semantics. Consider:</a:t>
            </a:r>
          </a:p>
          <a:p>
            <a:pPr marL="457200" lvl="1" indent="0">
              <a:buNone/>
            </a:pPr>
            <a:r>
              <a:rPr lang="en-US" sz="1800" dirty="0"/>
              <a:t>*p++ = *q++;</a:t>
            </a:r>
          </a:p>
          <a:p>
            <a:r>
              <a:rPr lang="en-US" sz="2600" dirty="0"/>
              <a:t>The above copies values from q to p, then advances both pointers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F4CC8-DD49-5546-BB91-6D864ED3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4DC75-A76A-B349-BFFD-CC0F7EAA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55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EB4E-1AA4-2B4C-8ABD-78244200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9150-0147-1040-AEBF-269A379D5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Not all (imperative) languages provide mechanisms for declaration + initialization (a la c </a:t>
            </a:r>
            <a:r>
              <a:rPr lang="en-US" sz="2200" dirty="0">
                <a:sym typeface="Wingdings" pitchFamily="2" charset="2"/>
              </a:rPr>
              <a:t> int c = (2 * something);)</a:t>
            </a:r>
          </a:p>
          <a:p>
            <a:r>
              <a:rPr lang="en-US" sz="2200" dirty="0">
                <a:sym typeface="Wingdings" pitchFamily="2" charset="2"/>
              </a:rPr>
              <a:t>Useful to initialize variables:</a:t>
            </a:r>
          </a:p>
          <a:p>
            <a:pPr lvl="1"/>
            <a:r>
              <a:rPr lang="en-US" sz="2200" dirty="0">
                <a:sym typeface="Wingdings" pitchFamily="2" charset="2"/>
              </a:rPr>
              <a:t>static variables local to subroutines need an initial value (usually 0)</a:t>
            </a:r>
          </a:p>
          <a:p>
            <a:pPr lvl="1"/>
            <a:r>
              <a:rPr lang="en-US" sz="2200" dirty="0">
                <a:sym typeface="Wingdings" pitchFamily="2" charset="2"/>
              </a:rPr>
              <a:t>Initialized static variables can use global memory</a:t>
            </a:r>
          </a:p>
          <a:p>
            <a:pPr lvl="1"/>
            <a:r>
              <a:rPr lang="en-US" sz="2200" dirty="0">
                <a:sym typeface="Wingdings" pitchFamily="2" charset="2"/>
              </a:rPr>
              <a:t>Avoid computational errors</a:t>
            </a:r>
          </a:p>
          <a:p>
            <a:r>
              <a:rPr lang="en-US" sz="2200" dirty="0">
                <a:sym typeface="Wingdings" pitchFamily="2" charset="2"/>
              </a:rPr>
              <a:t>Most languages will have mechanisms to initialize variables for pre-built datatypes</a:t>
            </a:r>
          </a:p>
          <a:p>
            <a:r>
              <a:rPr lang="en-US" sz="2200" dirty="0">
                <a:sym typeface="Wingdings" pitchFamily="2" charset="2"/>
              </a:rPr>
              <a:t>Special mechanisms for “aggregate” types, i.e. arrays, structures</a:t>
            </a:r>
          </a:p>
          <a:p>
            <a:r>
              <a:rPr lang="en-US" sz="2200" dirty="0">
                <a:sym typeface="Wingdings" pitchFamily="2" charset="2"/>
              </a:rPr>
              <a:t>Initialization saves time only for statically allocated variables, not for stack variables nor for heap variables</a:t>
            </a:r>
          </a:p>
          <a:p>
            <a:endParaRPr lang="en-US" sz="2200" dirty="0">
              <a:sym typeface="Wingdings" pitchFamily="2" charset="2"/>
            </a:endParaRPr>
          </a:p>
          <a:p>
            <a:pPr lvl="1"/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9CF60-7B4D-FD4F-B8EA-2015AAA8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8E211-BD44-0849-A8CF-8A6C3347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9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3EC9-9738-5340-B3B3-4C2CF8B2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FE708-2B10-6D4B-ADC5-EB3789137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Sequencing: intuition of linear order between back-to-back statements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Selection: to represent conditions and choices; if/case/switches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Iteration: repeat some piece of code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Procedural abstraction: logical aggregation of work (and probably data)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Recursion: expression or entity defined in (simpler) terms of itself, directly or indirectly; computational model requires a stack on which to save information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F14C4-DC0C-1A41-9F2E-67E51F64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891CB-DFFB-1B46-8FD4-008D8D9C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79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13241-B387-C542-BFE5-2C41FC7C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FB636-A2D8-E145-9BC3-CF2674F2E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5514" cy="4351338"/>
          </a:xfrm>
        </p:spPr>
        <p:txBody>
          <a:bodyPr/>
          <a:lstStyle/>
          <a:p>
            <a:r>
              <a:rPr lang="en-US" dirty="0"/>
              <a:t>Uses the (static) control flow of the program</a:t>
            </a:r>
          </a:p>
          <a:p>
            <a:r>
              <a:rPr lang="en-US" dirty="0"/>
              <a:t>Conservative analysis</a:t>
            </a:r>
          </a:p>
          <a:p>
            <a:r>
              <a:rPr lang="en-US" dirty="0"/>
              <a:t>Considers every possible execution path in the program</a:t>
            </a:r>
          </a:p>
          <a:p>
            <a:r>
              <a:rPr lang="en-US" dirty="0"/>
              <a:t>Languages like java use this</a:t>
            </a:r>
          </a:p>
          <a:p>
            <a:r>
              <a:rPr lang="en-US" dirty="0"/>
              <a:t>Example: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A4132-76D9-B647-8B34-4B86AE61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D1DCA-45EA-2D4C-812A-CBE874F4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F1793B-06C2-B441-9EFB-99D71C281BF3}"/>
              </a:ext>
            </a:extLst>
          </p:cNvPr>
          <p:cNvSpPr txBox="1"/>
          <p:nvPr/>
        </p:nvSpPr>
        <p:spPr>
          <a:xfrm>
            <a:off x="6814458" y="1825625"/>
            <a:ext cx="4424609" cy="3785652"/>
          </a:xfrm>
          <a:custGeom>
            <a:avLst/>
            <a:gdLst>
              <a:gd name="connsiteX0" fmla="*/ 0 w 4424609"/>
              <a:gd name="connsiteY0" fmla="*/ 0 h 3785652"/>
              <a:gd name="connsiteX1" fmla="*/ 641568 w 4424609"/>
              <a:gd name="connsiteY1" fmla="*/ 0 h 3785652"/>
              <a:gd name="connsiteX2" fmla="*/ 1061906 w 4424609"/>
              <a:gd name="connsiteY2" fmla="*/ 0 h 3785652"/>
              <a:gd name="connsiteX3" fmla="*/ 1570736 w 4424609"/>
              <a:gd name="connsiteY3" fmla="*/ 0 h 3785652"/>
              <a:gd name="connsiteX4" fmla="*/ 2079566 w 4424609"/>
              <a:gd name="connsiteY4" fmla="*/ 0 h 3785652"/>
              <a:gd name="connsiteX5" fmla="*/ 2499904 w 4424609"/>
              <a:gd name="connsiteY5" fmla="*/ 0 h 3785652"/>
              <a:gd name="connsiteX6" fmla="*/ 3097226 w 4424609"/>
              <a:gd name="connsiteY6" fmla="*/ 0 h 3785652"/>
              <a:gd name="connsiteX7" fmla="*/ 3650302 w 4424609"/>
              <a:gd name="connsiteY7" fmla="*/ 0 h 3785652"/>
              <a:gd name="connsiteX8" fmla="*/ 4424609 w 4424609"/>
              <a:gd name="connsiteY8" fmla="*/ 0 h 3785652"/>
              <a:gd name="connsiteX9" fmla="*/ 4424609 w 4424609"/>
              <a:gd name="connsiteY9" fmla="*/ 427238 h 3785652"/>
              <a:gd name="connsiteX10" fmla="*/ 4424609 w 4424609"/>
              <a:gd name="connsiteY10" fmla="*/ 930189 h 3785652"/>
              <a:gd name="connsiteX11" fmla="*/ 4424609 w 4424609"/>
              <a:gd name="connsiteY11" fmla="*/ 1357427 h 3785652"/>
              <a:gd name="connsiteX12" fmla="*/ 4424609 w 4424609"/>
              <a:gd name="connsiteY12" fmla="*/ 1936091 h 3785652"/>
              <a:gd name="connsiteX13" fmla="*/ 4424609 w 4424609"/>
              <a:gd name="connsiteY13" fmla="*/ 2552611 h 3785652"/>
              <a:gd name="connsiteX14" fmla="*/ 4424609 w 4424609"/>
              <a:gd name="connsiteY14" fmla="*/ 3055562 h 3785652"/>
              <a:gd name="connsiteX15" fmla="*/ 4424609 w 4424609"/>
              <a:gd name="connsiteY15" fmla="*/ 3785652 h 3785652"/>
              <a:gd name="connsiteX16" fmla="*/ 3871533 w 4424609"/>
              <a:gd name="connsiteY16" fmla="*/ 3785652 h 3785652"/>
              <a:gd name="connsiteX17" fmla="*/ 3362703 w 4424609"/>
              <a:gd name="connsiteY17" fmla="*/ 3785652 h 3785652"/>
              <a:gd name="connsiteX18" fmla="*/ 2898119 w 4424609"/>
              <a:gd name="connsiteY18" fmla="*/ 3785652 h 3785652"/>
              <a:gd name="connsiteX19" fmla="*/ 2389289 w 4424609"/>
              <a:gd name="connsiteY19" fmla="*/ 3785652 h 3785652"/>
              <a:gd name="connsiteX20" fmla="*/ 1836213 w 4424609"/>
              <a:gd name="connsiteY20" fmla="*/ 3785652 h 3785652"/>
              <a:gd name="connsiteX21" fmla="*/ 1283137 w 4424609"/>
              <a:gd name="connsiteY21" fmla="*/ 3785652 h 3785652"/>
              <a:gd name="connsiteX22" fmla="*/ 641568 w 4424609"/>
              <a:gd name="connsiteY22" fmla="*/ 3785652 h 3785652"/>
              <a:gd name="connsiteX23" fmla="*/ 0 w 4424609"/>
              <a:gd name="connsiteY23" fmla="*/ 3785652 h 3785652"/>
              <a:gd name="connsiteX24" fmla="*/ 0 w 4424609"/>
              <a:gd name="connsiteY24" fmla="*/ 3320558 h 3785652"/>
              <a:gd name="connsiteX25" fmla="*/ 0 w 4424609"/>
              <a:gd name="connsiteY25" fmla="*/ 2779750 h 3785652"/>
              <a:gd name="connsiteX26" fmla="*/ 0 w 4424609"/>
              <a:gd name="connsiteY26" fmla="*/ 2314656 h 3785652"/>
              <a:gd name="connsiteX27" fmla="*/ 0 w 4424609"/>
              <a:gd name="connsiteY27" fmla="*/ 1773848 h 3785652"/>
              <a:gd name="connsiteX28" fmla="*/ 0 w 4424609"/>
              <a:gd name="connsiteY28" fmla="*/ 1233041 h 3785652"/>
              <a:gd name="connsiteX29" fmla="*/ 0 w 4424609"/>
              <a:gd name="connsiteY29" fmla="*/ 654377 h 3785652"/>
              <a:gd name="connsiteX30" fmla="*/ 0 w 4424609"/>
              <a:gd name="connsiteY30" fmla="*/ 0 h 378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424609" h="3785652" extrusionOk="0">
                <a:moveTo>
                  <a:pt x="0" y="0"/>
                </a:moveTo>
                <a:cubicBezTo>
                  <a:pt x="215866" y="-27986"/>
                  <a:pt x="448998" y="21043"/>
                  <a:pt x="641568" y="0"/>
                </a:cubicBezTo>
                <a:cubicBezTo>
                  <a:pt x="834138" y="-21043"/>
                  <a:pt x="932499" y="44367"/>
                  <a:pt x="1061906" y="0"/>
                </a:cubicBezTo>
                <a:cubicBezTo>
                  <a:pt x="1191313" y="-44367"/>
                  <a:pt x="1454222" y="56143"/>
                  <a:pt x="1570736" y="0"/>
                </a:cubicBezTo>
                <a:cubicBezTo>
                  <a:pt x="1687250" y="-56143"/>
                  <a:pt x="1907661" y="45941"/>
                  <a:pt x="2079566" y="0"/>
                </a:cubicBezTo>
                <a:cubicBezTo>
                  <a:pt x="2251471" y="-45941"/>
                  <a:pt x="2317039" y="3145"/>
                  <a:pt x="2499904" y="0"/>
                </a:cubicBezTo>
                <a:cubicBezTo>
                  <a:pt x="2682769" y="-3145"/>
                  <a:pt x="2976867" y="31729"/>
                  <a:pt x="3097226" y="0"/>
                </a:cubicBezTo>
                <a:cubicBezTo>
                  <a:pt x="3217585" y="-31729"/>
                  <a:pt x="3518918" y="29468"/>
                  <a:pt x="3650302" y="0"/>
                </a:cubicBezTo>
                <a:cubicBezTo>
                  <a:pt x="3781686" y="-29468"/>
                  <a:pt x="4218372" y="43638"/>
                  <a:pt x="4424609" y="0"/>
                </a:cubicBezTo>
                <a:cubicBezTo>
                  <a:pt x="4465146" y="161249"/>
                  <a:pt x="4405380" y="298211"/>
                  <a:pt x="4424609" y="427238"/>
                </a:cubicBezTo>
                <a:cubicBezTo>
                  <a:pt x="4443838" y="556265"/>
                  <a:pt x="4410513" y="749753"/>
                  <a:pt x="4424609" y="930189"/>
                </a:cubicBezTo>
                <a:cubicBezTo>
                  <a:pt x="4438705" y="1110625"/>
                  <a:pt x="4414597" y="1160010"/>
                  <a:pt x="4424609" y="1357427"/>
                </a:cubicBezTo>
                <a:cubicBezTo>
                  <a:pt x="4434621" y="1554844"/>
                  <a:pt x="4361189" y="1777323"/>
                  <a:pt x="4424609" y="1936091"/>
                </a:cubicBezTo>
                <a:cubicBezTo>
                  <a:pt x="4488029" y="2094859"/>
                  <a:pt x="4396517" y="2407059"/>
                  <a:pt x="4424609" y="2552611"/>
                </a:cubicBezTo>
                <a:cubicBezTo>
                  <a:pt x="4452701" y="2698163"/>
                  <a:pt x="4373431" y="2831332"/>
                  <a:pt x="4424609" y="3055562"/>
                </a:cubicBezTo>
                <a:cubicBezTo>
                  <a:pt x="4475787" y="3279792"/>
                  <a:pt x="4419296" y="3528334"/>
                  <a:pt x="4424609" y="3785652"/>
                </a:cubicBezTo>
                <a:cubicBezTo>
                  <a:pt x="4194703" y="3814608"/>
                  <a:pt x="4005386" y="3750876"/>
                  <a:pt x="3871533" y="3785652"/>
                </a:cubicBezTo>
                <a:cubicBezTo>
                  <a:pt x="3737680" y="3820428"/>
                  <a:pt x="3610060" y="3730662"/>
                  <a:pt x="3362703" y="3785652"/>
                </a:cubicBezTo>
                <a:cubicBezTo>
                  <a:pt x="3115346" y="3840642"/>
                  <a:pt x="3088088" y="3782312"/>
                  <a:pt x="2898119" y="3785652"/>
                </a:cubicBezTo>
                <a:cubicBezTo>
                  <a:pt x="2708150" y="3788992"/>
                  <a:pt x="2514603" y="3726914"/>
                  <a:pt x="2389289" y="3785652"/>
                </a:cubicBezTo>
                <a:cubicBezTo>
                  <a:pt x="2263975" y="3844390"/>
                  <a:pt x="1965925" y="3751019"/>
                  <a:pt x="1836213" y="3785652"/>
                </a:cubicBezTo>
                <a:cubicBezTo>
                  <a:pt x="1706501" y="3820285"/>
                  <a:pt x="1426887" y="3749586"/>
                  <a:pt x="1283137" y="3785652"/>
                </a:cubicBezTo>
                <a:cubicBezTo>
                  <a:pt x="1139387" y="3821718"/>
                  <a:pt x="774709" y="3741917"/>
                  <a:pt x="641568" y="3785652"/>
                </a:cubicBezTo>
                <a:cubicBezTo>
                  <a:pt x="508427" y="3829387"/>
                  <a:pt x="292126" y="3737865"/>
                  <a:pt x="0" y="3785652"/>
                </a:cubicBezTo>
                <a:cubicBezTo>
                  <a:pt x="-36636" y="3631983"/>
                  <a:pt x="6026" y="3529646"/>
                  <a:pt x="0" y="3320558"/>
                </a:cubicBezTo>
                <a:cubicBezTo>
                  <a:pt x="-6026" y="3111470"/>
                  <a:pt x="54751" y="2968705"/>
                  <a:pt x="0" y="2779750"/>
                </a:cubicBezTo>
                <a:cubicBezTo>
                  <a:pt x="-54751" y="2590795"/>
                  <a:pt x="10133" y="2433990"/>
                  <a:pt x="0" y="2314656"/>
                </a:cubicBezTo>
                <a:cubicBezTo>
                  <a:pt x="-10133" y="2195322"/>
                  <a:pt x="49392" y="1969758"/>
                  <a:pt x="0" y="1773848"/>
                </a:cubicBezTo>
                <a:cubicBezTo>
                  <a:pt x="-49392" y="1577938"/>
                  <a:pt x="19284" y="1361994"/>
                  <a:pt x="0" y="1233041"/>
                </a:cubicBezTo>
                <a:cubicBezTo>
                  <a:pt x="-19284" y="1104088"/>
                  <a:pt x="42860" y="788015"/>
                  <a:pt x="0" y="654377"/>
                </a:cubicBezTo>
                <a:cubicBezTo>
                  <a:pt x="-42860" y="520739"/>
                  <a:pt x="4973" y="14726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41457826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int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i</a:t>
            </a:r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;</a:t>
            </a: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int j = 3;</a:t>
            </a: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…</a:t>
            </a: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if (j &gt; 0) {</a:t>
            </a: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 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i</a:t>
            </a:r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 = 2;</a:t>
            </a: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}</a:t>
            </a: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…</a:t>
            </a: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if (j &lt; 0) {</a:t>
            </a: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 // do something with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i</a:t>
            </a:r>
            <a:endParaRPr lang="en-US" sz="2400" dirty="0">
              <a:solidFill>
                <a:srgbClr val="0070C0"/>
              </a:solidFill>
              <a:latin typeface="Courier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B0EF521-0B1A-A340-A108-9760FEBF9459}"/>
              </a:ext>
            </a:extLst>
          </p:cNvPr>
          <p:cNvSpPr/>
          <p:nvPr/>
        </p:nvSpPr>
        <p:spPr>
          <a:xfrm flipV="1">
            <a:off x="3107871" y="4822371"/>
            <a:ext cx="3537857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6C11F85B-94B2-C44C-B9C9-B8557787938C}"/>
              </a:ext>
            </a:extLst>
          </p:cNvPr>
          <p:cNvSpPr/>
          <p:nvPr/>
        </p:nvSpPr>
        <p:spPr>
          <a:xfrm>
            <a:off x="8425544" y="1926772"/>
            <a:ext cx="1469570" cy="1791680"/>
          </a:xfrm>
          <a:prstGeom prst="curvedLeftArrow">
            <a:avLst>
              <a:gd name="adj1" fmla="val 6889"/>
              <a:gd name="adj2" fmla="val 26905"/>
              <a:gd name="adj3" fmla="val 21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02A34-7400-6D46-B683-BB9979F4EF39}"/>
              </a:ext>
            </a:extLst>
          </p:cNvPr>
          <p:cNvSpPr txBox="1"/>
          <p:nvPr/>
        </p:nvSpPr>
        <p:spPr>
          <a:xfrm>
            <a:off x="9943667" y="2231572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D12209-7229-9249-B6F2-FD8DA6E0019A}"/>
              </a:ext>
            </a:extLst>
          </p:cNvPr>
          <p:cNvCxnSpPr>
            <a:cxnSpLocks/>
          </p:cNvCxnSpPr>
          <p:nvPr/>
        </p:nvCxnSpPr>
        <p:spPr>
          <a:xfrm>
            <a:off x="7489371" y="3718451"/>
            <a:ext cx="468086" cy="11039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6F524C7-B423-284F-A4F0-A38F7E1CD38A}"/>
              </a:ext>
            </a:extLst>
          </p:cNvPr>
          <p:cNvSpPr/>
          <p:nvPr/>
        </p:nvSpPr>
        <p:spPr>
          <a:xfrm>
            <a:off x="6455229" y="1690688"/>
            <a:ext cx="1828800" cy="5408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83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09EDC-77AB-6C4B-986A-95427D5EE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in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9DEF4-5CEC-A94A-BE1C-D0E93E09F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7" y="1690688"/>
            <a:ext cx="73152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Precedence and associativity define order in which binary infix operators are evaluated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Do not necessarily specify orders in which operands are evaluated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Example 1:  a – g(b) – c * d 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Equivalent to :  ( a – g(b)) - (c * d)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But: which one is evaluated first: (a – g(b)) or (c * d)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Example 2: f(a, g(b), h(c))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In which order are the arguments evaluated?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FF087-ED0B-404E-BCAE-AF5DF0CD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90BA3-7418-8045-B9AD-2A8C7F59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1984C0-BF30-254C-8079-E0D46AE27EA1}"/>
              </a:ext>
            </a:extLst>
          </p:cNvPr>
          <p:cNvSpPr txBox="1">
            <a:spLocks/>
          </p:cNvSpPr>
          <p:nvPr/>
        </p:nvSpPr>
        <p:spPr>
          <a:xfrm>
            <a:off x="8305800" y="1690688"/>
            <a:ext cx="30479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dirty="0"/>
              <a:t>This is important because of: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side effects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Code speed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Usually this is “implementation dependent”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Java and C# evaluate arguments from left to right</a:t>
            </a:r>
          </a:p>
        </p:txBody>
      </p:sp>
    </p:spTree>
    <p:extLst>
      <p:ext uri="{BB962C8B-B14F-4D97-AF65-F5344CB8AC3E}">
        <p14:creationId xmlns:p14="http://schemas.microsoft.com/office/powerpoint/2010/main" val="2613287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F864-D44C-7241-95F9-888A9D14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Short-Circuit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F3F2-9A4F-B847-9D90-C3282E10B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6" y="1597025"/>
            <a:ext cx="501831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Consider:</a:t>
            </a:r>
          </a:p>
          <a:p>
            <a:r>
              <a:rPr lang="en-US" sz="2200" dirty="0"/>
              <a:t>if (a &lt; b &amp;&amp; b &lt; c) { …}</a:t>
            </a:r>
          </a:p>
          <a:p>
            <a:r>
              <a:rPr lang="en-US" sz="2200" dirty="0"/>
              <a:t>for (</a:t>
            </a:r>
            <a:r>
              <a:rPr lang="en-US" sz="2200" dirty="0" err="1"/>
              <a:t>i</a:t>
            </a:r>
            <a:r>
              <a:rPr lang="en-US" sz="2200" dirty="0"/>
              <a:t> = 0; </a:t>
            </a:r>
            <a:r>
              <a:rPr lang="en-US" sz="2200" dirty="0" err="1"/>
              <a:t>i</a:t>
            </a:r>
            <a:r>
              <a:rPr lang="en-US" sz="2200" dirty="0"/>
              <a:t> &lt; N &amp;&amp; A[</a:t>
            </a:r>
            <a:r>
              <a:rPr lang="en-US" sz="2200" dirty="0" err="1"/>
              <a:t>i</a:t>
            </a:r>
            <a:r>
              <a:rPr lang="en-US" sz="2200" dirty="0"/>
              <a:t>] != NULL; </a:t>
            </a:r>
            <a:r>
              <a:rPr lang="en-US" sz="2200" dirty="0" err="1"/>
              <a:t>i</a:t>
            </a:r>
            <a:r>
              <a:rPr lang="en-US" sz="2200" dirty="0"/>
              <a:t>++)</a:t>
            </a:r>
          </a:p>
          <a:p>
            <a:r>
              <a:rPr lang="en-US" sz="2200" dirty="0"/>
              <a:t>for (</a:t>
            </a:r>
            <a:r>
              <a:rPr lang="en-US" sz="2200" dirty="0" err="1"/>
              <a:t>i</a:t>
            </a:r>
            <a:r>
              <a:rPr lang="en-US" sz="2200" dirty="0"/>
              <a:t> = 0; A[</a:t>
            </a:r>
            <a:r>
              <a:rPr lang="en-US" sz="2200" dirty="0" err="1"/>
              <a:t>i</a:t>
            </a:r>
            <a:r>
              <a:rPr lang="en-US" sz="2200" dirty="0"/>
              <a:t>] != NULL &amp;&amp; </a:t>
            </a:r>
            <a:r>
              <a:rPr lang="en-US" sz="2200" dirty="0" err="1"/>
              <a:t>i</a:t>
            </a:r>
            <a:r>
              <a:rPr lang="en-US" sz="2200" dirty="0"/>
              <a:t> &lt; N; </a:t>
            </a:r>
            <a:r>
              <a:rPr lang="en-US" sz="2200" dirty="0" err="1"/>
              <a:t>i</a:t>
            </a:r>
            <a:r>
              <a:rPr lang="en-US" sz="2200" dirty="0"/>
              <a:t>++)</a:t>
            </a:r>
          </a:p>
          <a:p>
            <a:pPr marL="0" indent="0">
              <a:buNone/>
            </a:pPr>
            <a:r>
              <a:rPr lang="en-US" sz="2200" dirty="0"/>
              <a:t>Idea: avoid unnecessary work</a:t>
            </a:r>
          </a:p>
          <a:p>
            <a:pPr marL="0" indent="0">
              <a:buNone/>
            </a:pPr>
            <a:r>
              <a:rPr lang="en-US" sz="2200" dirty="0"/>
              <a:t>Problem: some of the leftover work could desired side effects</a:t>
            </a:r>
          </a:p>
          <a:p>
            <a:pPr marL="0" indent="0">
              <a:buNone/>
            </a:pPr>
            <a:r>
              <a:rPr lang="en-US" sz="2200" dirty="0"/>
              <a:t>Example: while ( a = </a:t>
            </a:r>
            <a:r>
              <a:rPr lang="en-US" sz="2200" dirty="0" err="1"/>
              <a:t>my_function</a:t>
            </a:r>
            <a:r>
              <a:rPr lang="en-US" sz="2200" dirty="0"/>
              <a:t>(</a:t>
            </a:r>
            <a:r>
              <a:rPr lang="en-US" sz="2200" dirty="0" err="1"/>
              <a:t>x,a</a:t>
            </a:r>
            <a:r>
              <a:rPr lang="en-US" sz="2200" dirty="0"/>
              <a:t>) &amp;&amp; x++) { … }</a:t>
            </a:r>
          </a:p>
          <a:p>
            <a:pPr marL="0" indent="0">
              <a:buNone/>
            </a:pPr>
            <a:r>
              <a:rPr lang="en-US" sz="2200" dirty="0"/>
              <a:t>Language dependent</a:t>
            </a:r>
          </a:p>
          <a:p>
            <a:pPr marL="0" indent="0">
              <a:buNone/>
            </a:pPr>
            <a:r>
              <a:rPr lang="en-US" sz="2200" dirty="0"/>
              <a:t>Some languages (I didn’t know this) might have dedicated operators for short-circuit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D083A-E6FF-B241-B9D9-397A49BC1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E65D3-7D72-C447-AE0F-DA7BE4E1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468EC6-1740-B64A-AE41-4B85B9EC730F}"/>
              </a:ext>
            </a:extLst>
          </p:cNvPr>
          <p:cNvSpPr txBox="1">
            <a:spLocks/>
          </p:cNvSpPr>
          <p:nvPr/>
        </p:nvSpPr>
        <p:spPr>
          <a:xfrm>
            <a:off x="6477002" y="1597025"/>
            <a:ext cx="547551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Ada provides:</a:t>
            </a:r>
          </a:p>
          <a:p>
            <a:r>
              <a:rPr lang="en-US" sz="2200" dirty="0">
                <a:latin typeface="Courier" pitchFamily="2" charset="0"/>
              </a:rPr>
              <a:t>and</a:t>
            </a:r>
            <a:r>
              <a:rPr lang="en-US" sz="2200" dirty="0"/>
              <a:t>  vs </a:t>
            </a:r>
            <a:r>
              <a:rPr lang="en-US" sz="2200" dirty="0">
                <a:latin typeface="Courier" pitchFamily="2" charset="0"/>
              </a:rPr>
              <a:t>and</a:t>
            </a:r>
            <a:r>
              <a:rPr lang="en-US" sz="2200" dirty="0"/>
              <a:t> followed by </a:t>
            </a:r>
            <a:r>
              <a:rPr lang="en-US" sz="2200" dirty="0">
                <a:latin typeface="Courier" pitchFamily="2" charset="0"/>
              </a:rPr>
              <a:t>then</a:t>
            </a:r>
          </a:p>
          <a:p>
            <a:r>
              <a:rPr lang="en-US" sz="2200" dirty="0">
                <a:latin typeface="Courier" pitchFamily="2" charset="0"/>
              </a:rPr>
              <a:t>or </a:t>
            </a:r>
            <a:r>
              <a:rPr lang="en-US" sz="2200" dirty="0"/>
              <a:t> vs </a:t>
            </a:r>
            <a:r>
              <a:rPr lang="en-US" sz="2200" dirty="0">
                <a:latin typeface="Courier" pitchFamily="2" charset="0"/>
              </a:rPr>
              <a:t>or</a:t>
            </a:r>
            <a:r>
              <a:rPr lang="en-US" sz="2200" dirty="0"/>
              <a:t> followed by </a:t>
            </a:r>
            <a:r>
              <a:rPr lang="en-US" sz="2200" dirty="0">
                <a:latin typeface="Courier" pitchFamily="2" charset="0"/>
              </a:rPr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Examples:</a:t>
            </a:r>
          </a:p>
          <a:p>
            <a:r>
              <a:rPr lang="en-US" sz="2200" dirty="0"/>
              <a:t>if (d = 0.0 </a:t>
            </a:r>
            <a:r>
              <a:rPr lang="en-US" sz="2200" dirty="0">
                <a:highlight>
                  <a:srgbClr val="00FF00"/>
                </a:highlight>
              </a:rPr>
              <a:t>or else </a:t>
            </a:r>
            <a:r>
              <a:rPr lang="en-US" sz="2200" dirty="0"/>
              <a:t>n/d &lt; threshold) then ..</a:t>
            </a:r>
          </a:p>
          <a:p>
            <a:r>
              <a:rPr lang="en-US" sz="2200" dirty="0"/>
              <a:t>if (p /= null </a:t>
            </a:r>
            <a:r>
              <a:rPr lang="en-US" sz="2200" dirty="0">
                <a:highlight>
                  <a:srgbClr val="00FF00"/>
                </a:highlight>
              </a:rPr>
              <a:t>and then </a:t>
            </a:r>
            <a:r>
              <a:rPr lang="en-US" sz="2200" dirty="0" err="1"/>
              <a:t>p.parent</a:t>
            </a:r>
            <a:r>
              <a:rPr lang="en-US" sz="2200" dirty="0"/>
              <a:t> = </a:t>
            </a:r>
            <a:r>
              <a:rPr lang="en-US" sz="2200" dirty="0" err="1"/>
              <a:t>someval</a:t>
            </a:r>
            <a:r>
              <a:rPr lang="en-US" sz="2200" dirty="0"/>
              <a:t>) …</a:t>
            </a:r>
          </a:p>
          <a:p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Semantically equivalent to nested ifs, additional logic and control flow</a:t>
            </a:r>
          </a:p>
        </p:txBody>
      </p:sp>
    </p:spTree>
    <p:extLst>
      <p:ext uri="{BB962C8B-B14F-4D97-AF65-F5344CB8AC3E}">
        <p14:creationId xmlns:p14="http://schemas.microsoft.com/office/powerpoint/2010/main" val="788250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92E8-12F9-0C41-9DA9-5BDAE54A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and Unstructured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24E84-738C-884D-9DDC-145228008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1825625"/>
            <a:ext cx="8559484" cy="4351338"/>
          </a:xfrm>
        </p:spPr>
        <p:txBody>
          <a:bodyPr>
            <a:noAutofit/>
          </a:bodyPr>
          <a:lstStyle/>
          <a:p>
            <a:r>
              <a:rPr lang="en-US" sz="2200" dirty="0"/>
              <a:t>In memory, all instructions are stored in contiguous fashion</a:t>
            </a:r>
          </a:p>
          <a:p>
            <a:r>
              <a:rPr lang="en-US" sz="2200" i="1" dirty="0"/>
              <a:t>Structured</a:t>
            </a:r>
            <a:r>
              <a:rPr lang="en-US" sz="2200" dirty="0"/>
              <a:t> refers refers to using control-flow structures (if-then, for, while, do, repeat, case/switch, exceptions, break/exit)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i="1" dirty="0">
                <a:sym typeface="Wingdings" pitchFamily="2" charset="2"/>
              </a:rPr>
              <a:t>top-down design</a:t>
            </a:r>
          </a:p>
          <a:p>
            <a:r>
              <a:rPr lang="en-US" sz="2200" dirty="0">
                <a:sym typeface="Wingdings" pitchFamily="2" charset="2"/>
              </a:rPr>
              <a:t>Many control-flow constructs were introduced from Algol 60</a:t>
            </a:r>
            <a:endParaRPr lang="en-US" sz="2200" dirty="0"/>
          </a:p>
          <a:p>
            <a:r>
              <a:rPr lang="en-US" sz="2200" i="1" dirty="0"/>
              <a:t>Unstructured</a:t>
            </a:r>
            <a:r>
              <a:rPr lang="en-US" sz="2200" dirty="0"/>
              <a:t> relies on labels and unconditional jumps (as in assembly)</a:t>
            </a:r>
          </a:p>
          <a:p>
            <a:r>
              <a:rPr lang="en-US" sz="2200" dirty="0"/>
              <a:t>Label: Identifier serving as placeholder for some instruction position</a:t>
            </a:r>
          </a:p>
          <a:p>
            <a:r>
              <a:rPr lang="en-US" sz="2200" dirty="0"/>
              <a:t>Jump: some instruction in the PL that forces continuing execution at the target of the jump</a:t>
            </a:r>
          </a:p>
          <a:p>
            <a:r>
              <a:rPr lang="en-US" sz="2200" dirty="0"/>
              <a:t>Some languages no dot support unstructured control-flow</a:t>
            </a:r>
          </a:p>
          <a:p>
            <a:r>
              <a:rPr lang="en-US" sz="2200" dirty="0"/>
              <a:t>Unstructured flow considered bad (makes code hard to read, maintain, </a:t>
            </a:r>
            <a:r>
              <a:rPr lang="en-US" sz="2200" dirty="0" err="1"/>
              <a:t>etc</a:t>
            </a:r>
            <a:r>
              <a:rPr lang="en-US" sz="2200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394E6-5C21-4B4B-A9BF-60D31B57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E7054-0612-F440-829E-1C0F7446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8E3519-54DD-EB49-B92D-057421BD54EF}"/>
              </a:ext>
            </a:extLst>
          </p:cNvPr>
          <p:cNvSpPr/>
          <p:nvPr/>
        </p:nvSpPr>
        <p:spPr>
          <a:xfrm>
            <a:off x="9060872" y="1335809"/>
            <a:ext cx="2951019" cy="7097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21951A-B1A7-7949-BBA8-891C692C1835}"/>
              </a:ext>
            </a:extLst>
          </p:cNvPr>
          <p:cNvSpPr txBox="1"/>
          <p:nvPr/>
        </p:nvSpPr>
        <p:spPr>
          <a:xfrm>
            <a:off x="9613277" y="1477529"/>
            <a:ext cx="195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81BD94-6DA1-054D-AF16-568853F44F99}"/>
              </a:ext>
            </a:extLst>
          </p:cNvPr>
          <p:cNvSpPr/>
          <p:nvPr/>
        </p:nvSpPr>
        <p:spPr>
          <a:xfrm>
            <a:off x="9060872" y="2045566"/>
            <a:ext cx="2951019" cy="7097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412CB-FAB0-4F4C-A2E4-EF004DF0E3B0}"/>
              </a:ext>
            </a:extLst>
          </p:cNvPr>
          <p:cNvSpPr txBox="1"/>
          <p:nvPr/>
        </p:nvSpPr>
        <p:spPr>
          <a:xfrm>
            <a:off x="10001211" y="2187286"/>
            <a:ext cx="33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B800A2-ED82-1E46-9E90-FF248E1844D9}"/>
              </a:ext>
            </a:extLst>
          </p:cNvPr>
          <p:cNvSpPr/>
          <p:nvPr/>
        </p:nvSpPr>
        <p:spPr>
          <a:xfrm>
            <a:off x="9060872" y="2756477"/>
            <a:ext cx="2951019" cy="7097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F90114-C87E-3743-843F-4BDE435B4945}"/>
              </a:ext>
            </a:extLst>
          </p:cNvPr>
          <p:cNvSpPr txBox="1"/>
          <p:nvPr/>
        </p:nvSpPr>
        <p:spPr>
          <a:xfrm>
            <a:off x="9628245" y="2898197"/>
            <a:ext cx="194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 i-1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E6B433-B6C4-1446-A384-8A6ED6F1C69B}"/>
              </a:ext>
            </a:extLst>
          </p:cNvPr>
          <p:cNvSpPr/>
          <p:nvPr/>
        </p:nvSpPr>
        <p:spPr>
          <a:xfrm>
            <a:off x="9060872" y="3478935"/>
            <a:ext cx="2951019" cy="7097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AF39EA-D02B-3C40-941F-3573716DDEE4}"/>
              </a:ext>
            </a:extLst>
          </p:cNvPr>
          <p:cNvSpPr txBox="1"/>
          <p:nvPr/>
        </p:nvSpPr>
        <p:spPr>
          <a:xfrm>
            <a:off x="9605502" y="3620655"/>
            <a:ext cx="174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1583FC-D3BD-494D-9584-9437438AA042}"/>
              </a:ext>
            </a:extLst>
          </p:cNvPr>
          <p:cNvSpPr/>
          <p:nvPr/>
        </p:nvSpPr>
        <p:spPr>
          <a:xfrm>
            <a:off x="9060872" y="4189846"/>
            <a:ext cx="2951019" cy="7097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65798D-5B7E-5E49-B6B5-60B3CBF12057}"/>
              </a:ext>
            </a:extLst>
          </p:cNvPr>
          <p:cNvSpPr txBox="1"/>
          <p:nvPr/>
        </p:nvSpPr>
        <p:spPr>
          <a:xfrm>
            <a:off x="9646518" y="4331566"/>
            <a:ext cx="192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19B312-D005-B647-B89F-55A862D1D1AB}"/>
              </a:ext>
            </a:extLst>
          </p:cNvPr>
          <p:cNvSpPr/>
          <p:nvPr/>
        </p:nvSpPr>
        <p:spPr>
          <a:xfrm>
            <a:off x="9060872" y="4899603"/>
            <a:ext cx="2951019" cy="7097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CFA396-95FD-2247-9E60-76FACBB2B5AE}"/>
              </a:ext>
            </a:extLst>
          </p:cNvPr>
          <p:cNvSpPr txBox="1"/>
          <p:nvPr/>
        </p:nvSpPr>
        <p:spPr>
          <a:xfrm>
            <a:off x="10001211" y="5041323"/>
            <a:ext cx="33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431507-A428-8E48-84A6-DD84FE7AEECE}"/>
              </a:ext>
            </a:extLst>
          </p:cNvPr>
          <p:cNvSpPr/>
          <p:nvPr/>
        </p:nvSpPr>
        <p:spPr>
          <a:xfrm>
            <a:off x="9060872" y="5610514"/>
            <a:ext cx="2951019" cy="7097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B93642-DEB4-914A-8FE8-5A9B974088E2}"/>
              </a:ext>
            </a:extLst>
          </p:cNvPr>
          <p:cNvSpPr txBox="1"/>
          <p:nvPr/>
        </p:nvSpPr>
        <p:spPr>
          <a:xfrm>
            <a:off x="9617165" y="5752234"/>
            <a:ext cx="184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 N</a:t>
            </a:r>
          </a:p>
        </p:txBody>
      </p:sp>
    </p:spTree>
    <p:extLst>
      <p:ext uri="{BB962C8B-B14F-4D97-AF65-F5344CB8AC3E}">
        <p14:creationId xmlns:p14="http://schemas.microsoft.com/office/powerpoint/2010/main" val="1964363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92E8-12F9-0C41-9DA9-5BDAE54A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and Unstructured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24E84-738C-884D-9DDC-145228008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1825625"/>
            <a:ext cx="7453746" cy="4351338"/>
          </a:xfrm>
        </p:spPr>
        <p:txBody>
          <a:bodyPr>
            <a:noAutofit/>
          </a:bodyPr>
          <a:lstStyle/>
          <a:p>
            <a:r>
              <a:rPr lang="en-US" sz="2200" dirty="0"/>
              <a:t>In Basic, the target of the GOTO could also be a line number</a:t>
            </a:r>
          </a:p>
          <a:p>
            <a:r>
              <a:rPr lang="en-US" sz="2200" i="1" dirty="0"/>
              <a:t>break</a:t>
            </a:r>
            <a:r>
              <a:rPr lang="en-US" sz="2200" dirty="0"/>
              <a:t>: stops execution of single loop construct in C/C++</a:t>
            </a:r>
          </a:p>
          <a:p>
            <a:r>
              <a:rPr lang="en-US" sz="2200" i="1" dirty="0"/>
              <a:t>continue</a:t>
            </a:r>
            <a:r>
              <a:rPr lang="en-US" sz="2200" dirty="0"/>
              <a:t>: skips the remaining instructions in a loop and proceeds with evaluating the condition of the next iteration</a:t>
            </a:r>
          </a:p>
          <a:p>
            <a:r>
              <a:rPr lang="en-US" sz="2200" dirty="0"/>
              <a:t>Multi-level returns (MLR): some construct that allows to exit from several function calls</a:t>
            </a:r>
          </a:p>
          <a:p>
            <a:r>
              <a:rPr lang="en-US" sz="2200" dirty="0"/>
              <a:t>Unwinding: </a:t>
            </a:r>
          </a:p>
          <a:p>
            <a:pPr lvl="1"/>
            <a:r>
              <a:rPr lang="en-US" sz="2200" dirty="0"/>
              <a:t>repair stack, remove corrupted/failed functions, deallocate stack frames</a:t>
            </a:r>
          </a:p>
          <a:p>
            <a:pPr lvl="1"/>
            <a:r>
              <a:rPr lang="en-US" sz="2200" dirty="0"/>
              <a:t>A lot of book-keeping: state in registers, fetching access links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394E6-5C21-4B4B-A9BF-60D31B57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E7054-0612-F440-829E-1C0F7446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198A07-B13A-024B-B95D-5ECAF66DC3F8}"/>
              </a:ext>
            </a:extLst>
          </p:cNvPr>
          <p:cNvSpPr txBox="1"/>
          <p:nvPr/>
        </p:nvSpPr>
        <p:spPr>
          <a:xfrm>
            <a:off x="8153400" y="1510145"/>
            <a:ext cx="3823855" cy="452431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function f1 () { </a:t>
            </a:r>
          </a:p>
          <a:p>
            <a:r>
              <a:rPr lang="en-US" dirty="0">
                <a:latin typeface="Courier" pitchFamily="2" charset="0"/>
              </a:rPr>
              <a:t>  … </a:t>
            </a:r>
          </a:p>
          <a:p>
            <a:r>
              <a:rPr lang="en-US" dirty="0">
                <a:latin typeface="Courier" pitchFamily="2" charset="0"/>
              </a:rPr>
              <a:t>  call f2 (); </a:t>
            </a:r>
          </a:p>
          <a:p>
            <a:r>
              <a:rPr lang="en-US" dirty="0">
                <a:latin typeface="Courier" pitchFamily="2" charset="0"/>
              </a:rPr>
              <a:t>  … </a:t>
            </a:r>
          </a:p>
          <a:p>
            <a:r>
              <a:rPr lang="en-US" dirty="0">
                <a:latin typeface="Courier" pitchFamily="2" charset="0"/>
              </a:rPr>
              <a:t>  label HERE; </a:t>
            </a:r>
          </a:p>
          <a:p>
            <a:r>
              <a:rPr lang="en-US" dirty="0">
                <a:latin typeface="Courier" pitchFamily="2" charset="0"/>
              </a:rPr>
              <a:t>…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function f2 () </a:t>
            </a:r>
          </a:p>
          <a:p>
            <a:r>
              <a:rPr lang="en-US" dirty="0">
                <a:latin typeface="Courier" pitchFamily="2" charset="0"/>
              </a:rPr>
              <a:t>{ … call f3 (); …}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function f3 () { </a:t>
            </a:r>
          </a:p>
          <a:p>
            <a:r>
              <a:rPr lang="en-US" dirty="0">
                <a:latin typeface="Courier" pitchFamily="2" charset="0"/>
              </a:rPr>
              <a:t>  … </a:t>
            </a:r>
          </a:p>
          <a:p>
            <a:r>
              <a:rPr lang="en-US" dirty="0">
                <a:latin typeface="Courier" pitchFamily="2" charset="0"/>
              </a:rPr>
              <a:t>  if (error) </a:t>
            </a:r>
            <a:r>
              <a:rPr lang="en-US" dirty="0" err="1">
                <a:latin typeface="Courier" pitchFamily="2" charset="0"/>
              </a:rPr>
              <a:t>goto</a:t>
            </a:r>
            <a:r>
              <a:rPr lang="en-US" dirty="0">
                <a:latin typeface="Courier" pitchFamily="2" charset="0"/>
              </a:rPr>
              <a:t> HERE;</a:t>
            </a:r>
          </a:p>
          <a:p>
            <a:r>
              <a:rPr lang="en-US" dirty="0">
                <a:latin typeface="Courier" pitchFamily="2" charset="0"/>
              </a:rPr>
              <a:t>  …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8" name="Curved Right Arrow 7">
            <a:extLst>
              <a:ext uri="{FF2B5EF4-FFF2-40B4-BE49-F238E27FC236}">
                <a16:creationId xmlns:a16="http://schemas.microsoft.com/office/drawing/2014/main" id="{A1663591-2E3E-C740-A9BA-491B3608DC09}"/>
              </a:ext>
            </a:extLst>
          </p:cNvPr>
          <p:cNvSpPr/>
          <p:nvPr/>
        </p:nvSpPr>
        <p:spPr>
          <a:xfrm rot="9291016">
            <a:off x="10803344" y="2490974"/>
            <a:ext cx="845839" cy="2743200"/>
          </a:xfrm>
          <a:prstGeom prst="curvedRightArrow">
            <a:avLst>
              <a:gd name="adj1" fmla="val 7491"/>
              <a:gd name="adj2" fmla="val 21000"/>
              <a:gd name="adj3" fmla="val 145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137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92E8-12F9-0C41-9DA9-5BDAE54A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and Unstructured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24E84-738C-884D-9DDC-145228008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6" y="1825625"/>
            <a:ext cx="6511637" cy="4351338"/>
          </a:xfrm>
        </p:spPr>
        <p:txBody>
          <a:bodyPr>
            <a:noAutofit/>
          </a:bodyPr>
          <a:lstStyle/>
          <a:p>
            <a:r>
              <a:rPr lang="en-US" sz="2200" dirty="0"/>
              <a:t>Exception handling: </a:t>
            </a:r>
          </a:p>
          <a:p>
            <a:pPr lvl="1"/>
            <a:r>
              <a:rPr lang="en-US" sz="2200" dirty="0"/>
              <a:t>dangerous code + repair code</a:t>
            </a:r>
          </a:p>
          <a:p>
            <a:pPr lvl="1"/>
            <a:r>
              <a:rPr lang="en-US" sz="2200" dirty="0"/>
              <a:t>Internally, not very different from a switch or for</a:t>
            </a:r>
          </a:p>
          <a:p>
            <a:pPr lvl="1"/>
            <a:r>
              <a:rPr lang="en-US" sz="2200" dirty="0"/>
              <a:t>Several implicit jumps, depending on what happens, where, and when </a:t>
            </a:r>
            <a:r>
              <a:rPr lang="en-US" sz="2200" dirty="0">
                <a:sym typeface="Wingdings" pitchFamily="2" charset="2"/>
              </a:rPr>
              <a:t> control transfer</a:t>
            </a:r>
          </a:p>
          <a:p>
            <a:r>
              <a:rPr lang="en-US" sz="2200" dirty="0">
                <a:sym typeface="Wingdings" pitchFamily="2" charset="2"/>
              </a:rPr>
              <a:t>Similarities between MLR and structured exceptions:</a:t>
            </a:r>
          </a:p>
          <a:p>
            <a:pPr lvl="1"/>
            <a:r>
              <a:rPr lang="en-US" sz="2200" dirty="0">
                <a:sym typeface="Wingdings" pitchFamily="2" charset="2"/>
              </a:rPr>
              <a:t>Control transfer from inner to outer context</a:t>
            </a:r>
          </a:p>
          <a:p>
            <a:pPr lvl="1"/>
            <a:r>
              <a:rPr lang="en-US" sz="2200" dirty="0"/>
              <a:t>Unwinding stack (functions that failed)</a:t>
            </a:r>
          </a:p>
          <a:p>
            <a:r>
              <a:rPr lang="en-US" sz="2200" dirty="0"/>
              <a:t>Distinction between (MLR) and structured exceptions:</a:t>
            </a:r>
          </a:p>
          <a:p>
            <a:pPr lvl="1"/>
            <a:r>
              <a:rPr lang="en-US" sz="2200" dirty="0"/>
              <a:t>Completion of task: success for MLR, failure for exceptions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394E6-5C21-4B4B-A9BF-60D31B57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E7054-0612-F440-829E-1C0F7446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198A07-B13A-024B-B95D-5ECAF66DC3F8}"/>
              </a:ext>
            </a:extLst>
          </p:cNvPr>
          <p:cNvSpPr txBox="1"/>
          <p:nvPr/>
        </p:nvSpPr>
        <p:spPr>
          <a:xfrm>
            <a:off x="7245928" y="1990292"/>
            <a:ext cx="4509655" cy="369331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try {</a:t>
            </a:r>
          </a:p>
          <a:p>
            <a:r>
              <a:rPr lang="en-US" dirty="0">
                <a:latin typeface="Courier" pitchFamily="2" charset="0"/>
              </a:rPr>
              <a:t>  // dangerous code</a:t>
            </a:r>
          </a:p>
          <a:p>
            <a:r>
              <a:rPr lang="en-US" dirty="0">
                <a:latin typeface="Courier" pitchFamily="2" charset="0"/>
              </a:rPr>
              <a:t>} catch (</a:t>
            </a:r>
            <a:r>
              <a:rPr lang="en-US" dirty="0" err="1">
                <a:latin typeface="Courier" pitchFamily="2" charset="0"/>
              </a:rPr>
              <a:t>ExceptionType</a:t>
            </a:r>
            <a:r>
              <a:rPr lang="en-US" dirty="0">
                <a:latin typeface="Courier" pitchFamily="2" charset="0"/>
              </a:rPr>
              <a:t> e1) {</a:t>
            </a:r>
          </a:p>
          <a:p>
            <a:r>
              <a:rPr lang="en-US" dirty="0">
                <a:latin typeface="Courier" pitchFamily="2" charset="0"/>
              </a:rPr>
              <a:t>  // do something</a:t>
            </a:r>
          </a:p>
          <a:p>
            <a:r>
              <a:rPr lang="en-US" dirty="0">
                <a:latin typeface="Courier" pitchFamily="2" charset="0"/>
              </a:rPr>
              <a:t>} catch (</a:t>
            </a:r>
            <a:r>
              <a:rPr lang="en-US" dirty="0" err="1">
                <a:latin typeface="Courier" pitchFamily="2" charset="0"/>
              </a:rPr>
              <a:t>ExceptionType</a:t>
            </a:r>
            <a:r>
              <a:rPr lang="en-US" dirty="0">
                <a:latin typeface="Courier" pitchFamily="2" charset="0"/>
              </a:rPr>
              <a:t> e2) {</a:t>
            </a:r>
          </a:p>
          <a:p>
            <a:r>
              <a:rPr lang="en-US" dirty="0">
                <a:latin typeface="Courier" pitchFamily="2" charset="0"/>
              </a:rPr>
              <a:t>  // some other error</a:t>
            </a:r>
          </a:p>
          <a:p>
            <a:r>
              <a:rPr lang="en-US" dirty="0">
                <a:latin typeface="Courier" pitchFamily="2" charset="0"/>
              </a:rPr>
              <a:t>} </a:t>
            </a:r>
          </a:p>
          <a:p>
            <a:r>
              <a:rPr lang="en-US" dirty="0">
                <a:latin typeface="Courier" pitchFamily="2" charset="0"/>
              </a:rPr>
              <a:t>[ </a:t>
            </a:r>
            <a:r>
              <a:rPr lang="en-US" dirty="0" err="1">
                <a:latin typeface="Courier" pitchFamily="2" charset="0"/>
              </a:rPr>
              <a:t>finaly</a:t>
            </a:r>
            <a:r>
              <a:rPr lang="en-US" dirty="0">
                <a:latin typeface="Courier" pitchFamily="2" charset="0"/>
              </a:rPr>
              <a:t> { </a:t>
            </a:r>
          </a:p>
          <a:p>
            <a:r>
              <a:rPr lang="en-US" dirty="0">
                <a:latin typeface="Courier" pitchFamily="2" charset="0"/>
              </a:rPr>
              <a:t>  // optional</a:t>
            </a:r>
          </a:p>
          <a:p>
            <a:r>
              <a:rPr lang="en-US" dirty="0">
                <a:latin typeface="Courier" pitchFamily="2" charset="0"/>
              </a:rPr>
              <a:t>  // code to always executed</a:t>
            </a:r>
          </a:p>
          <a:p>
            <a:r>
              <a:rPr lang="en-US" dirty="0">
                <a:latin typeface="Courier" pitchFamily="2" charset="0"/>
              </a:rPr>
              <a:t>  }</a:t>
            </a:r>
          </a:p>
          <a:p>
            <a:r>
              <a:rPr lang="en-US" dirty="0">
                <a:latin typeface="Courier" pitchFamily="2" charset="0"/>
              </a:rPr>
              <a:t>]</a:t>
            </a:r>
          </a:p>
          <a:p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521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B8DA-90D3-7A42-990A-3A9F76D9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1A686-5ABC-1B4C-BC08-BD79185E1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Essentially, list of statements: 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S1; S2; S3; …; Sn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Effect: S1 executes first, followed by S2, S3, and so on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Compilers will exploit lack of dependencies (information flow) between pairs of statements (e.g. Si and </a:t>
            </a:r>
            <a:r>
              <a:rPr lang="en-US" sz="2200" dirty="0" err="1"/>
              <a:t>Sj</a:t>
            </a:r>
            <a:r>
              <a:rPr lang="en-US" sz="2200" dirty="0"/>
              <a:t>) to reorder them in a legal fashion </a:t>
            </a:r>
            <a:r>
              <a:rPr lang="en-US" sz="2200" dirty="0">
                <a:sym typeface="Wingdings" pitchFamily="2" charset="2"/>
              </a:rPr>
              <a:t> similar to out-of-order (</a:t>
            </a:r>
            <a:r>
              <a:rPr lang="en-US" sz="2200" dirty="0" err="1">
                <a:sym typeface="Wingdings" pitchFamily="2" charset="2"/>
              </a:rPr>
              <a:t>OoO</a:t>
            </a:r>
            <a:r>
              <a:rPr lang="en-US" sz="2200" dirty="0">
                <a:sym typeface="Wingdings" pitchFamily="2" charset="2"/>
              </a:rPr>
              <a:t>) execution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Imperative languages would provide dedicated delimiters: {/}, begin/end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List of statements surrounded by delimiters = block or compounded statement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AF2B23-3085-4647-86E3-C3993772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2C48D-214B-B048-A25B-4E094346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82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A081-C8A9-534B-87EF-79FBB0C6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DABBA-E46C-A14D-8D09-DADD165B8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page 250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0978E-4807-1D4B-90A5-D8BFA876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926D8-4CAF-BF45-9F81-6CF8EA96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56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357A-9645-9E44-B56C-F84E2961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Applicative and Normal-Order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0004B-1D35-4548-9E28-BA9FEDA72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7D11E-57E5-C14F-A641-125257DB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C676F-9AF2-8C44-B627-909A3642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92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62D39-B4AF-BB4F-B2AC-358016942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Nondeterminacy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62800-0349-3B47-A04B-45EB377A3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7BEBC-74A4-444F-A220-5552F3D56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DB020-A1A0-6D4D-B7C4-07A3B04A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3EC9-9738-5340-B3B3-4C2CF8B2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FE708-2B10-6D4B-ADC5-EB3789137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Concurrency:  parts of a program to be executed at the same time, either partially or in full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Exception handing and speculation: program fragment executed with the knowledge and possibility that something could go wrong; mechanisms to handle the wrong part; state back-tracking; different forms of speculation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Non-determinacy: ordering or choice of statements or expression left deliberately unspecified; implies same results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F14C4-DC0C-1A41-9F2E-67E51F64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891CB-DFFB-1B46-8FD4-008D8D9C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1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E977B-6EE3-204E-A597-F569F878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E3FA6-BF14-7345-A321-5D2E1194D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expression is either a simple object (literal or variable) or some function of these</a:t>
            </a:r>
          </a:p>
          <a:p>
            <a:r>
              <a:rPr lang="en-US" dirty="0"/>
              <a:t>For the latter, we use the terms </a:t>
            </a:r>
            <a:r>
              <a:rPr lang="en-US" i="1" dirty="0"/>
              <a:t>operators</a:t>
            </a:r>
            <a:r>
              <a:rPr lang="en-US" dirty="0"/>
              <a:t> and </a:t>
            </a:r>
            <a:r>
              <a:rPr lang="en-US" i="1" dirty="0"/>
              <a:t>operands</a:t>
            </a:r>
          </a:p>
          <a:p>
            <a:r>
              <a:rPr lang="en-US" dirty="0"/>
              <a:t>Languages provide ”simple”, pre-built math functions via operators</a:t>
            </a:r>
          </a:p>
          <a:p>
            <a:r>
              <a:rPr lang="en-US" dirty="0"/>
              <a:t>Operators are applied to operands</a:t>
            </a:r>
          </a:p>
          <a:p>
            <a:r>
              <a:rPr lang="en-US" dirty="0"/>
              <a:t>FYI: ”simple” is relative; compare C vs. Python</a:t>
            </a:r>
          </a:p>
          <a:p>
            <a:r>
              <a:rPr lang="en-US" dirty="0"/>
              <a:t>Some languages could have more than a single name for an operator, and rely on syntactic sugar to simplify writing; examples:</a:t>
            </a:r>
          </a:p>
          <a:p>
            <a:pPr lvl="1"/>
            <a:r>
              <a:rPr lang="en-US" dirty="0"/>
              <a:t>Ada: a + b is short for “+”(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C++: </a:t>
            </a:r>
            <a:r>
              <a:rPr lang="en-US" dirty="0" err="1"/>
              <a:t>a+b</a:t>
            </a:r>
            <a:r>
              <a:rPr lang="en-US" dirty="0"/>
              <a:t> is short for </a:t>
            </a:r>
            <a:r>
              <a:rPr lang="en-US" dirty="0" err="1"/>
              <a:t>a.operator</a:t>
            </a:r>
            <a:r>
              <a:rPr lang="en-US" dirty="0"/>
              <a:t>+(b) or operator+(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Other (some language): 0 &lt;= </a:t>
            </a:r>
            <a:r>
              <a:rPr lang="en-US" dirty="0" err="1"/>
              <a:t>i,j</a:t>
            </a:r>
            <a:r>
              <a:rPr lang="en-US" dirty="0"/>
              <a:t> &lt; N could be short for 0 &lt;= </a:t>
            </a:r>
            <a:r>
              <a:rPr lang="en-US" dirty="0" err="1"/>
              <a:t>i</a:t>
            </a:r>
            <a:r>
              <a:rPr lang="en-US" dirty="0"/>
              <a:t> &lt; N and 0 &lt;= j &lt; 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2050F-1D26-F347-9BE9-0D642363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E1966-F623-E649-B62D-37AEAEAB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20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2A3D-1B7E-B04E-8202-7C8F5B34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0E97A-5733-6A4B-9CC4-5E3A3EB1B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Language defines the operator notation: infix, prefix, postfix</a:t>
            </a:r>
          </a:p>
          <a:p>
            <a:pPr lvl="1"/>
            <a:r>
              <a:rPr lang="en-US" sz="2200" dirty="0"/>
              <a:t>prefix: op a b or op(</a:t>
            </a:r>
            <a:r>
              <a:rPr lang="en-US" sz="2200" dirty="0" err="1"/>
              <a:t>a,b</a:t>
            </a:r>
            <a:r>
              <a:rPr lang="en-US" sz="2200" dirty="0"/>
              <a:t>) or (op a b)</a:t>
            </a:r>
          </a:p>
          <a:p>
            <a:pPr lvl="1"/>
            <a:r>
              <a:rPr lang="en-US" sz="2200" dirty="0"/>
              <a:t>infix: a op b</a:t>
            </a:r>
          </a:p>
          <a:p>
            <a:pPr lvl="1"/>
            <a:r>
              <a:rPr lang="en-US" sz="2200" dirty="0"/>
              <a:t>postfix: a b op</a:t>
            </a:r>
          </a:p>
          <a:p>
            <a:r>
              <a:rPr lang="en-US" sz="2200" dirty="0"/>
              <a:t>Most imperative languages use infix notation for binary operators and prefix notation for unary ones</a:t>
            </a:r>
          </a:p>
          <a:p>
            <a:r>
              <a:rPr lang="en-US" sz="2200" dirty="0"/>
              <a:t>Lisp uses prefix notation for all functions, in Cambridge Polish notation:</a:t>
            </a:r>
          </a:p>
          <a:p>
            <a:pPr lvl="1"/>
            <a:r>
              <a:rPr lang="en-US" sz="2200" dirty="0"/>
              <a:t>(* (+ 1 3) 2)</a:t>
            </a:r>
          </a:p>
          <a:p>
            <a:pPr lvl="1"/>
            <a:r>
              <a:rPr lang="en-US" sz="2200" dirty="0"/>
              <a:t>(append a b c </a:t>
            </a:r>
            <a:r>
              <a:rPr lang="en-US" sz="2200" dirty="0" err="1"/>
              <a:t>my_list</a:t>
            </a:r>
            <a:r>
              <a:rPr lang="en-US" sz="2200" dirty="0"/>
              <a:t>)</a:t>
            </a:r>
          </a:p>
          <a:p>
            <a:r>
              <a:rPr lang="en-US" sz="2200" dirty="0"/>
              <a:t>ML-family languages avoid parentheses, except for disambiguation:</a:t>
            </a:r>
          </a:p>
          <a:p>
            <a:pPr lvl="1"/>
            <a:r>
              <a:rPr lang="en-US" sz="2200" dirty="0"/>
              <a:t>max (2 + 3) 4;;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7C060-C941-234B-A980-78076A62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6F57D-C2F7-B842-88AE-83DD6FBB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CD36-23DD-5D41-957A-70BFDAE1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and 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E99FE-5BD2-8D45-873A-646DB82DB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In what order should operators be evaluated? </a:t>
            </a:r>
          </a:p>
          <a:p>
            <a:r>
              <a:rPr lang="en-US" sz="2000" dirty="0"/>
              <a:t>Example with Fortran: a + b * c ** d ** e / f</a:t>
            </a:r>
          </a:p>
          <a:p>
            <a:r>
              <a:rPr lang="en-US" sz="2000" dirty="0"/>
              <a:t>Choices: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((((a + b) * c ) ** d) ** e) / f 	or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 + (((b * c) **) ** (e/f))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 + ((b * (c ** (d ** e))) / f)</a:t>
            </a:r>
          </a:p>
          <a:p>
            <a:r>
              <a:rPr lang="en-US" sz="2000" dirty="0"/>
              <a:t>Fortran opts for the last one, exponentiation being right associative, and having higher precedence than multiplicative operators</a:t>
            </a:r>
          </a:p>
          <a:p>
            <a:r>
              <a:rPr lang="en-US" sz="2000" dirty="0"/>
              <a:t>Recall:</a:t>
            </a:r>
          </a:p>
          <a:p>
            <a:pPr lvl="1"/>
            <a:r>
              <a:rPr lang="en-US" sz="2000" dirty="0"/>
              <a:t>Precedence: in which order should operators of different categories be evaluated, e.g. {+,-} and {*,/}</a:t>
            </a:r>
          </a:p>
          <a:p>
            <a:pPr lvl="1"/>
            <a:r>
              <a:rPr lang="en-US" sz="2000" dirty="0"/>
              <a:t>Associativity: in what order should operations in the same category be evaluated, i.e. left-to-right or right-to-left?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11871-F469-FF4E-91F6-256B0B27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65FDC-1B1F-AF42-8497-E4A089F2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60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AEA5-2C3B-FE46-A1BC-110BB1F7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and 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181D5-0497-D345-AE47-B051EEF2D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I like this statement from the book: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200" dirty="0"/>
              <a:t>”The precedence structure of C (…, of its descendants, C++, Java, C#) is substantially richer than that of most other languages …”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And this other statement: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200" dirty="0"/>
              <a:t>“It is probably fair to say that most C programmers do not remember all of their language’s precedence levels.”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When in doubt: consult the language reference or add parentheses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Now, compare with Pascal: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200" dirty="0"/>
              <a:t>if (A &lt; B and C &lt; D) then (* good luck *)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A499E-D181-2944-BD2C-5D0DBFCA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148BF-6747-8740-8FE0-B57F6E4DC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7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EAB1-7A26-7445-809F-13F7A44F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and 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F1B59-A1C4-F441-9422-AB035B4C3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 for basic arithmetic operators are mostly standard and uniform across languages, i.e. associate left-to-right</a:t>
            </a:r>
          </a:p>
          <a:p>
            <a:r>
              <a:rPr lang="en-US" dirty="0"/>
              <a:t>Example 1: 9 – 3 – 2 == 4, not 8</a:t>
            </a:r>
          </a:p>
          <a:p>
            <a:r>
              <a:rPr lang="en-US" dirty="0"/>
              <a:t>Example 2</a:t>
            </a:r>
            <a:r>
              <a:rPr lang="en-US" dirty="0">
                <a:sym typeface="Wingdings" pitchFamily="2" charset="2"/>
              </a:rPr>
              <a:t> (Fortran): 4 ** 3 ** 2 == 4 ** 9 and not 256 ** 2</a:t>
            </a:r>
          </a:p>
          <a:p>
            <a:r>
              <a:rPr lang="en-US" dirty="0">
                <a:sym typeface="Wingdings" pitchFamily="2" charset="2"/>
              </a:rPr>
              <a:t>Example 3 (Ada): exponentiation does not associate, so explicit parenthesis are necessary: (4 ** 3) ** 2 or 4 ** (3 ** 2)</a:t>
            </a:r>
          </a:p>
          <a:p>
            <a:r>
              <a:rPr lang="en-US" dirty="0">
                <a:sym typeface="Wingdings" pitchFamily="2" charset="2"/>
              </a:rPr>
              <a:t>Example 4 (C): multiple assignments as ”a = b = a + c”, obviously is right associative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FB784-3824-ED46-B466-C1AB99ED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A8BDC-4D3D-AF4A-BA92-9D87612C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0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3F61D-9879-6C45-BD78-73FEE8EC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992F2-62BC-B946-979F-38BB080F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9</a:t>
            </a:fld>
            <a:endParaRPr lang="en-US"/>
          </a:p>
        </p:txBody>
      </p:sp>
      <p:pic>
        <p:nvPicPr>
          <p:cNvPr id="6" name="Shape 68">
            <a:extLst>
              <a:ext uri="{FF2B5EF4-FFF2-40B4-BE49-F238E27FC236}">
                <a16:creationId xmlns:a16="http://schemas.microsoft.com/office/drawing/2014/main" id="{C2ADF0B6-4E63-CE43-991C-37C3443C1CD0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276224"/>
            <a:ext cx="6691312" cy="592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AD42C2-88BF-0849-8D04-45A6E5B42528}"/>
              </a:ext>
            </a:extLst>
          </p:cNvPr>
          <p:cNvSpPr txBox="1"/>
          <p:nvPr/>
        </p:nvSpPr>
        <p:spPr>
          <a:xfrm>
            <a:off x="9572625" y="2085975"/>
            <a:ext cx="22517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Taken from the book</a:t>
            </a:r>
          </a:p>
          <a:p>
            <a:r>
              <a:rPr lang="en-US" dirty="0"/>
              <a:t>“Programming </a:t>
            </a:r>
          </a:p>
          <a:p>
            <a:r>
              <a:rPr lang="en-US" dirty="0"/>
              <a:t>Language Pragmatics”</a:t>
            </a:r>
          </a:p>
          <a:p>
            <a:r>
              <a:rPr lang="en-US" dirty="0"/>
              <a:t>by Michael L. Scoot </a:t>
            </a:r>
          </a:p>
        </p:txBody>
      </p:sp>
    </p:spTree>
    <p:extLst>
      <p:ext uri="{BB962C8B-B14F-4D97-AF65-F5344CB8AC3E}">
        <p14:creationId xmlns:p14="http://schemas.microsoft.com/office/powerpoint/2010/main" val="14777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12974</TotalTime>
  <Words>2653</Words>
  <Application>Microsoft Macintosh PowerPoint</Application>
  <PresentationFormat>Widescreen</PresentationFormat>
  <Paragraphs>360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Courier</vt:lpstr>
      <vt:lpstr>Office Theme</vt:lpstr>
      <vt:lpstr>Control Flow</vt:lpstr>
      <vt:lpstr>Language Mechanisms</vt:lpstr>
      <vt:lpstr>Language Mechanisms</vt:lpstr>
      <vt:lpstr>Expression Evaluation</vt:lpstr>
      <vt:lpstr>Expression Evaluation</vt:lpstr>
      <vt:lpstr>Precedence and Associativity</vt:lpstr>
      <vt:lpstr>Precedence and Associativity</vt:lpstr>
      <vt:lpstr>Precedence and Associativity</vt:lpstr>
      <vt:lpstr>PowerPoint Presentation</vt:lpstr>
      <vt:lpstr>Assignments</vt:lpstr>
      <vt:lpstr>Assignments</vt:lpstr>
      <vt:lpstr>References and Values</vt:lpstr>
      <vt:lpstr>References and Values</vt:lpstr>
      <vt:lpstr>References and Values</vt:lpstr>
      <vt:lpstr>Orthogonality</vt:lpstr>
      <vt:lpstr>Orthogonality</vt:lpstr>
      <vt:lpstr>Assignment Operators</vt:lpstr>
      <vt:lpstr>Assignment Operators</vt:lpstr>
      <vt:lpstr>Initialization</vt:lpstr>
      <vt:lpstr>Definite Assignment</vt:lpstr>
      <vt:lpstr>Ordering in Expressions</vt:lpstr>
      <vt:lpstr>Short-Circuit Evaluation</vt:lpstr>
      <vt:lpstr>Structured and Unstructured Flow</vt:lpstr>
      <vt:lpstr>Structured and Unstructured Flow</vt:lpstr>
      <vt:lpstr>Structured and Unstructured Flow</vt:lpstr>
      <vt:lpstr>Sequencing</vt:lpstr>
      <vt:lpstr>Continuations</vt:lpstr>
      <vt:lpstr>Applicative and Normal-Order Evaluation</vt:lpstr>
      <vt:lpstr>Nondeterminacy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</dc:title>
  <dc:creator>Kong Moreno, Martin R.</dc:creator>
  <cp:lastModifiedBy>Kong Moreno, Martin R.</cp:lastModifiedBy>
  <cp:revision>131</cp:revision>
  <dcterms:created xsi:type="dcterms:W3CDTF">2020-01-15T19:46:25Z</dcterms:created>
  <dcterms:modified xsi:type="dcterms:W3CDTF">2020-01-24T21:06:21Z</dcterms:modified>
</cp:coreProperties>
</file>