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7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344" r:id="rId30"/>
    <p:sldId id="283" r:id="rId31"/>
    <p:sldId id="278" r:id="rId32"/>
    <p:sldId id="277" r:id="rId33"/>
    <p:sldId id="284" r:id="rId34"/>
    <p:sldId id="345" r:id="rId35"/>
    <p:sldId id="279" r:id="rId36"/>
    <p:sldId id="280" r:id="rId37"/>
    <p:sldId id="281" r:id="rId38"/>
    <p:sldId id="282" r:id="rId39"/>
    <p:sldId id="285" r:id="rId40"/>
    <p:sldId id="340" r:id="rId41"/>
    <p:sldId id="286" r:id="rId42"/>
    <p:sldId id="287" r:id="rId43"/>
    <p:sldId id="289" r:id="rId44"/>
    <p:sldId id="288" r:id="rId45"/>
    <p:sldId id="290" r:id="rId46"/>
    <p:sldId id="293" r:id="rId47"/>
    <p:sldId id="292" r:id="rId48"/>
    <p:sldId id="291" r:id="rId49"/>
    <p:sldId id="295" r:id="rId50"/>
    <p:sldId id="294" r:id="rId51"/>
    <p:sldId id="296" r:id="rId52"/>
    <p:sldId id="298" r:id="rId53"/>
    <p:sldId id="297" r:id="rId54"/>
    <p:sldId id="311" r:id="rId55"/>
    <p:sldId id="299" r:id="rId56"/>
    <p:sldId id="300" r:id="rId57"/>
    <p:sldId id="301" r:id="rId58"/>
    <p:sldId id="302" r:id="rId59"/>
    <p:sldId id="303" r:id="rId60"/>
    <p:sldId id="304" r:id="rId61"/>
    <p:sldId id="312" r:id="rId62"/>
    <p:sldId id="305" r:id="rId63"/>
    <p:sldId id="306" r:id="rId64"/>
    <p:sldId id="310" r:id="rId65"/>
    <p:sldId id="308" r:id="rId66"/>
    <p:sldId id="307" r:id="rId67"/>
    <p:sldId id="314" r:id="rId68"/>
    <p:sldId id="341" r:id="rId69"/>
    <p:sldId id="313" r:id="rId70"/>
    <p:sldId id="316" r:id="rId71"/>
    <p:sldId id="317" r:id="rId72"/>
    <p:sldId id="342" r:id="rId73"/>
    <p:sldId id="343" r:id="rId74"/>
    <p:sldId id="318" r:id="rId75"/>
    <p:sldId id="319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23" r:id="rId84"/>
    <p:sldId id="324" r:id="rId85"/>
    <p:sldId id="325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34A-6A93-8749-A7D6-C22C2968F52C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5CC-3354-C244-8DE9-6EF574803364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57D-AC49-EC44-801D-5B546E161BDA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77F7-A574-844E-A73E-165230AD9450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E37-36B1-9A4A-933F-4DCB7DBF0884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95D-42E1-3C4C-8F56-9D5F71DE1CF6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A394-E32A-D74A-8FCA-19C855AECD15}" type="datetime1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ED8F-170A-9641-A383-F940CDB31B17}" type="datetime1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14B-AF21-DD4B-9ED7-AF207B1C3F26}" type="datetime1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5ABE-DFDD-C848-95A4-ACF4E265A940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72D-B411-0F47-BC0F-CD8374DE3D83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FA0-EC05-AB4E-A9AA-717A047DF183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825625"/>
            <a:ext cx="11615352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LL parsers are also called “top-down”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LR parsers are also called “bottom-up”, include “shift-reduce” parsers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There are several important sub-classes of LR parsers, for example:</a:t>
            </a:r>
          </a:p>
          <a:p>
            <a:pPr marL="782638" lvl="1">
              <a:lnSpc>
                <a:spcPct val="12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SLR (Simple LR)</a:t>
            </a:r>
          </a:p>
          <a:p>
            <a:pPr marL="782638" lvl="1">
              <a:lnSpc>
                <a:spcPct val="12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LALR (Look-Ahead LR)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We won't be going into detail on the differences between them</a:t>
            </a:r>
          </a:p>
          <a:p>
            <a:pPr>
              <a:lnSpc>
                <a:spcPct val="120000"/>
              </a:lnSpc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240016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724"/>
              </p:ext>
            </p:extLst>
          </p:nvPr>
        </p:nvGraphicFramePr>
        <p:xfrm>
          <a:off x="643875" y="1842396"/>
          <a:ext cx="10709925" cy="394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Predictive,</a:t>
                      </a:r>
                    </a:p>
                    <a:p>
                      <a:r>
                        <a:rPr lang="en-US" sz="2800" dirty="0"/>
                        <a:t>Recursive-Descent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(Context Free Language)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F64-EBE3-9C43-A4C4-099B81EA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07A4-138E-8E45-A7C7-A684C1CA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8" y="1433384"/>
            <a:ext cx="11679195" cy="4922966"/>
          </a:xfrm>
        </p:spPr>
        <p:txBody>
          <a:bodyPr>
            <a:noAutofit/>
          </a:bodyPr>
          <a:lstStyle/>
          <a:p>
            <a:r>
              <a:rPr lang="en-US" sz="2300" dirty="0"/>
              <a:t>Starts at the root of the parsing tree</a:t>
            </a:r>
          </a:p>
          <a:p>
            <a:r>
              <a:rPr lang="en-US" sz="2300" dirty="0"/>
              <a:t>Reads input from left to right</a:t>
            </a:r>
          </a:p>
          <a:p>
            <a:r>
              <a:rPr lang="en-US" sz="2300" dirty="0"/>
              <a:t>Recursive Descent Parsers: Use one procedure (function/sub-routine) for each non-terminal (can use for terminals too, but that’s overkill)</a:t>
            </a:r>
          </a:p>
          <a:p>
            <a:r>
              <a:rPr lang="en-US" sz="2300" dirty="0"/>
              <a:t>Recursive rules </a:t>
            </a:r>
            <a:r>
              <a:rPr lang="en-US" sz="2300" dirty="0">
                <a:sym typeface="Wingdings" pitchFamily="2" charset="2"/>
              </a:rPr>
              <a:t> recursive procedural calls</a:t>
            </a:r>
            <a:endParaRPr lang="en-US" sz="2300" dirty="0"/>
          </a:p>
          <a:p>
            <a:r>
              <a:rPr lang="en-US" sz="2300" dirty="0"/>
              <a:t>Optional  use of back-tracking: </a:t>
            </a:r>
          </a:p>
          <a:p>
            <a:pPr lvl="1"/>
            <a:r>
              <a:rPr lang="en-US" sz="2300" dirty="0"/>
              <a:t>Trial and Error</a:t>
            </a:r>
          </a:p>
          <a:p>
            <a:pPr lvl="1"/>
            <a:r>
              <a:rPr lang="en-US" sz="2300" dirty="0"/>
              <a:t>Make recursive call, if error found, back-track and test another production</a:t>
            </a:r>
          </a:p>
          <a:p>
            <a:r>
              <a:rPr lang="en-US" sz="2300" dirty="0"/>
              <a:t>Certain assumptions on grammar: left-factored, no left-recursion, not ambiguous</a:t>
            </a:r>
          </a:p>
          <a:p>
            <a:r>
              <a:rPr lang="en-US" sz="2300" dirty="0"/>
              <a:t>If no back-tracking, then must be a predictive parser:</a:t>
            </a:r>
          </a:p>
          <a:p>
            <a:pPr lvl="1"/>
            <a:r>
              <a:rPr lang="en-US" sz="2300" dirty="0"/>
              <a:t>Uses token to “predict”, really just decide wisely</a:t>
            </a:r>
          </a:p>
          <a:p>
            <a:pPr lvl="1"/>
            <a:r>
              <a:rPr lang="en-US" sz="2300" dirty="0"/>
              <a:t>Leverage parsing table (every possible decision appears in table)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ED1A3-1FEF-F540-9792-ABC46A1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411A1-F5CB-E043-85EA-B31984F9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8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1825625"/>
            <a:ext cx="10859530" cy="4351338"/>
          </a:xfrm>
        </p:spPr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“dangling else”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285104" y="3523082"/>
            <a:ext cx="8592822" cy="2653881"/>
          </a:xfrm>
          <a:custGeom>
            <a:avLst/>
            <a:gdLst>
              <a:gd name="connsiteX0" fmla="*/ 0 w 8592822"/>
              <a:gd name="connsiteY0" fmla="*/ 442322 h 2653881"/>
              <a:gd name="connsiteX1" fmla="*/ 442322 w 8592822"/>
              <a:gd name="connsiteY1" fmla="*/ 0 h 2653881"/>
              <a:gd name="connsiteX2" fmla="*/ 1112341 w 8592822"/>
              <a:gd name="connsiteY2" fmla="*/ 0 h 2653881"/>
              <a:gd name="connsiteX3" fmla="*/ 1705277 w 8592822"/>
              <a:gd name="connsiteY3" fmla="*/ 0 h 2653881"/>
              <a:gd name="connsiteX4" fmla="*/ 2375296 w 8592822"/>
              <a:gd name="connsiteY4" fmla="*/ 0 h 2653881"/>
              <a:gd name="connsiteX5" fmla="*/ 2736987 w 8592822"/>
              <a:gd name="connsiteY5" fmla="*/ 0 h 2653881"/>
              <a:gd name="connsiteX6" fmla="*/ 3252842 w 8592822"/>
              <a:gd name="connsiteY6" fmla="*/ 0 h 2653881"/>
              <a:gd name="connsiteX7" fmla="*/ 3691615 w 8592822"/>
              <a:gd name="connsiteY7" fmla="*/ 0 h 2653881"/>
              <a:gd name="connsiteX8" fmla="*/ 4284552 w 8592822"/>
              <a:gd name="connsiteY8" fmla="*/ 0 h 2653881"/>
              <a:gd name="connsiteX9" fmla="*/ 4723325 w 8592822"/>
              <a:gd name="connsiteY9" fmla="*/ 0 h 2653881"/>
              <a:gd name="connsiteX10" fmla="*/ 5085017 w 8592822"/>
              <a:gd name="connsiteY10" fmla="*/ 0 h 2653881"/>
              <a:gd name="connsiteX11" fmla="*/ 5832117 w 8592822"/>
              <a:gd name="connsiteY11" fmla="*/ 0 h 2653881"/>
              <a:gd name="connsiteX12" fmla="*/ 6502136 w 8592822"/>
              <a:gd name="connsiteY12" fmla="*/ 0 h 2653881"/>
              <a:gd name="connsiteX13" fmla="*/ 7095073 w 8592822"/>
              <a:gd name="connsiteY13" fmla="*/ 0 h 2653881"/>
              <a:gd name="connsiteX14" fmla="*/ 7610928 w 8592822"/>
              <a:gd name="connsiteY14" fmla="*/ 0 h 2653881"/>
              <a:gd name="connsiteX15" fmla="*/ 8150500 w 8592822"/>
              <a:gd name="connsiteY15" fmla="*/ 0 h 2653881"/>
              <a:gd name="connsiteX16" fmla="*/ 8592822 w 8592822"/>
              <a:gd name="connsiteY16" fmla="*/ 442322 h 2653881"/>
              <a:gd name="connsiteX17" fmla="*/ 8592822 w 8592822"/>
              <a:gd name="connsiteY17" fmla="*/ 1049760 h 2653881"/>
              <a:gd name="connsiteX18" fmla="*/ 8592822 w 8592822"/>
              <a:gd name="connsiteY18" fmla="*/ 1586429 h 2653881"/>
              <a:gd name="connsiteX19" fmla="*/ 8592822 w 8592822"/>
              <a:gd name="connsiteY19" fmla="*/ 2211559 h 2653881"/>
              <a:gd name="connsiteX20" fmla="*/ 8150500 w 8592822"/>
              <a:gd name="connsiteY20" fmla="*/ 2653881 h 2653881"/>
              <a:gd name="connsiteX21" fmla="*/ 7634645 w 8592822"/>
              <a:gd name="connsiteY21" fmla="*/ 2653881 h 2653881"/>
              <a:gd name="connsiteX22" fmla="*/ 6887545 w 8592822"/>
              <a:gd name="connsiteY22" fmla="*/ 2653881 h 2653881"/>
              <a:gd name="connsiteX23" fmla="*/ 6294608 w 8592822"/>
              <a:gd name="connsiteY23" fmla="*/ 2653881 h 2653881"/>
              <a:gd name="connsiteX24" fmla="*/ 5932916 w 8592822"/>
              <a:gd name="connsiteY24" fmla="*/ 2653881 h 2653881"/>
              <a:gd name="connsiteX25" fmla="*/ 5262898 w 8592822"/>
              <a:gd name="connsiteY25" fmla="*/ 2653881 h 2653881"/>
              <a:gd name="connsiteX26" fmla="*/ 4669961 w 8592822"/>
              <a:gd name="connsiteY26" fmla="*/ 2653881 h 2653881"/>
              <a:gd name="connsiteX27" fmla="*/ 4077024 w 8592822"/>
              <a:gd name="connsiteY27" fmla="*/ 2653881 h 2653881"/>
              <a:gd name="connsiteX28" fmla="*/ 3407006 w 8592822"/>
              <a:gd name="connsiteY28" fmla="*/ 2653881 h 2653881"/>
              <a:gd name="connsiteX29" fmla="*/ 2736987 w 8592822"/>
              <a:gd name="connsiteY29" fmla="*/ 2653881 h 2653881"/>
              <a:gd name="connsiteX30" fmla="*/ 2375296 w 8592822"/>
              <a:gd name="connsiteY30" fmla="*/ 2653881 h 2653881"/>
              <a:gd name="connsiteX31" fmla="*/ 1936523 w 8592822"/>
              <a:gd name="connsiteY31" fmla="*/ 2653881 h 2653881"/>
              <a:gd name="connsiteX32" fmla="*/ 1266504 w 8592822"/>
              <a:gd name="connsiteY32" fmla="*/ 2653881 h 2653881"/>
              <a:gd name="connsiteX33" fmla="*/ 442322 w 8592822"/>
              <a:gd name="connsiteY33" fmla="*/ 2653881 h 2653881"/>
              <a:gd name="connsiteX34" fmla="*/ 0 w 8592822"/>
              <a:gd name="connsiteY34" fmla="*/ 2211559 h 2653881"/>
              <a:gd name="connsiteX35" fmla="*/ 0 w 8592822"/>
              <a:gd name="connsiteY35" fmla="*/ 1586429 h 2653881"/>
              <a:gd name="connsiteX36" fmla="*/ 0 w 8592822"/>
              <a:gd name="connsiteY36" fmla="*/ 978991 h 2653881"/>
              <a:gd name="connsiteX37" fmla="*/ 0 w 8592822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592822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625895" y="-64693"/>
                  <a:pt x="954072" y="8026"/>
                  <a:pt x="1112341" y="0"/>
                </a:cubicBezTo>
                <a:cubicBezTo>
                  <a:pt x="1270610" y="-8026"/>
                  <a:pt x="1444436" y="59742"/>
                  <a:pt x="1705277" y="0"/>
                </a:cubicBezTo>
                <a:cubicBezTo>
                  <a:pt x="1966118" y="-59742"/>
                  <a:pt x="2056063" y="68012"/>
                  <a:pt x="2375296" y="0"/>
                </a:cubicBezTo>
                <a:cubicBezTo>
                  <a:pt x="2694529" y="-68012"/>
                  <a:pt x="2576774" y="15340"/>
                  <a:pt x="2736987" y="0"/>
                </a:cubicBezTo>
                <a:cubicBezTo>
                  <a:pt x="2897200" y="-15340"/>
                  <a:pt x="3116947" y="13510"/>
                  <a:pt x="3252842" y="0"/>
                </a:cubicBezTo>
                <a:cubicBezTo>
                  <a:pt x="3388738" y="-13510"/>
                  <a:pt x="3601880" y="22556"/>
                  <a:pt x="3691615" y="0"/>
                </a:cubicBezTo>
                <a:cubicBezTo>
                  <a:pt x="3781350" y="-22556"/>
                  <a:pt x="4034819" y="63099"/>
                  <a:pt x="4284552" y="0"/>
                </a:cubicBezTo>
                <a:cubicBezTo>
                  <a:pt x="4534285" y="-63099"/>
                  <a:pt x="4554954" y="2312"/>
                  <a:pt x="4723325" y="0"/>
                </a:cubicBezTo>
                <a:cubicBezTo>
                  <a:pt x="4891696" y="-2312"/>
                  <a:pt x="4989325" y="36721"/>
                  <a:pt x="5085017" y="0"/>
                </a:cubicBezTo>
                <a:cubicBezTo>
                  <a:pt x="5180709" y="-36721"/>
                  <a:pt x="5555403" y="42692"/>
                  <a:pt x="5832117" y="0"/>
                </a:cubicBezTo>
                <a:cubicBezTo>
                  <a:pt x="6108831" y="-42692"/>
                  <a:pt x="6279656" y="79619"/>
                  <a:pt x="6502136" y="0"/>
                </a:cubicBezTo>
                <a:cubicBezTo>
                  <a:pt x="6724616" y="-79619"/>
                  <a:pt x="6913036" y="28493"/>
                  <a:pt x="7095073" y="0"/>
                </a:cubicBezTo>
                <a:cubicBezTo>
                  <a:pt x="7277110" y="-28493"/>
                  <a:pt x="7472834" y="53356"/>
                  <a:pt x="7610928" y="0"/>
                </a:cubicBezTo>
                <a:cubicBezTo>
                  <a:pt x="7749023" y="-53356"/>
                  <a:pt x="7885130" y="16306"/>
                  <a:pt x="8150500" y="0"/>
                </a:cubicBezTo>
                <a:cubicBezTo>
                  <a:pt x="8362333" y="-17779"/>
                  <a:pt x="8655713" y="176776"/>
                  <a:pt x="8592822" y="442322"/>
                </a:cubicBezTo>
                <a:cubicBezTo>
                  <a:pt x="8596223" y="731548"/>
                  <a:pt x="8583215" y="832868"/>
                  <a:pt x="8592822" y="1049760"/>
                </a:cubicBezTo>
                <a:cubicBezTo>
                  <a:pt x="8602429" y="1266652"/>
                  <a:pt x="8559087" y="1392855"/>
                  <a:pt x="8592822" y="1586429"/>
                </a:cubicBezTo>
                <a:cubicBezTo>
                  <a:pt x="8626557" y="1780003"/>
                  <a:pt x="8538767" y="2047546"/>
                  <a:pt x="8592822" y="2211559"/>
                </a:cubicBezTo>
                <a:cubicBezTo>
                  <a:pt x="8612355" y="2447203"/>
                  <a:pt x="8331593" y="2616798"/>
                  <a:pt x="8150500" y="2653881"/>
                </a:cubicBezTo>
                <a:cubicBezTo>
                  <a:pt x="8006230" y="2656655"/>
                  <a:pt x="7844302" y="2616154"/>
                  <a:pt x="7634645" y="2653881"/>
                </a:cubicBezTo>
                <a:cubicBezTo>
                  <a:pt x="7424989" y="2691608"/>
                  <a:pt x="7112383" y="2618603"/>
                  <a:pt x="6887545" y="2653881"/>
                </a:cubicBezTo>
                <a:cubicBezTo>
                  <a:pt x="6662707" y="2689159"/>
                  <a:pt x="6567467" y="2604853"/>
                  <a:pt x="6294608" y="2653881"/>
                </a:cubicBezTo>
                <a:cubicBezTo>
                  <a:pt x="6021749" y="2702909"/>
                  <a:pt x="6097976" y="2650698"/>
                  <a:pt x="5932916" y="2653881"/>
                </a:cubicBezTo>
                <a:cubicBezTo>
                  <a:pt x="5767856" y="2657064"/>
                  <a:pt x="5417553" y="2627487"/>
                  <a:pt x="5262898" y="2653881"/>
                </a:cubicBezTo>
                <a:cubicBezTo>
                  <a:pt x="5108243" y="2680275"/>
                  <a:pt x="4887711" y="2587234"/>
                  <a:pt x="4669961" y="2653881"/>
                </a:cubicBezTo>
                <a:cubicBezTo>
                  <a:pt x="4452211" y="2720528"/>
                  <a:pt x="4324396" y="2583684"/>
                  <a:pt x="4077024" y="2653881"/>
                </a:cubicBezTo>
                <a:cubicBezTo>
                  <a:pt x="3829652" y="2724078"/>
                  <a:pt x="3608995" y="2611055"/>
                  <a:pt x="3407006" y="2653881"/>
                </a:cubicBezTo>
                <a:cubicBezTo>
                  <a:pt x="3205017" y="2696707"/>
                  <a:pt x="3069875" y="2636074"/>
                  <a:pt x="2736987" y="2653881"/>
                </a:cubicBezTo>
                <a:cubicBezTo>
                  <a:pt x="2404099" y="2671688"/>
                  <a:pt x="2453768" y="2612762"/>
                  <a:pt x="2375296" y="2653881"/>
                </a:cubicBezTo>
                <a:cubicBezTo>
                  <a:pt x="2296824" y="2695000"/>
                  <a:pt x="2035981" y="2608203"/>
                  <a:pt x="1936523" y="2653881"/>
                </a:cubicBezTo>
                <a:cubicBezTo>
                  <a:pt x="1837065" y="2699559"/>
                  <a:pt x="1516668" y="2589597"/>
                  <a:pt x="1266504" y="2653881"/>
                </a:cubicBezTo>
                <a:cubicBezTo>
                  <a:pt x="1016340" y="2718165"/>
                  <a:pt x="782648" y="2584269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Overall parsing algorithm</a:t>
            </a:r>
          </a:p>
          <a:p>
            <a:r>
              <a:rPr lang="en-US" sz="2600" dirty="0"/>
              <a:t>Build </a:t>
            </a:r>
            <a:r>
              <a:rPr lang="en-US" sz="2600" b="1" u="sng" dirty="0"/>
              <a:t>First</a:t>
            </a:r>
            <a:r>
              <a:rPr lang="en-US" sz="2600" dirty="0"/>
              <a:t> and </a:t>
            </a:r>
            <a:r>
              <a:rPr lang="en-US" sz="2600" b="1" u="sng" dirty="0"/>
              <a:t>Follow</a:t>
            </a:r>
            <a:r>
              <a:rPr lang="en-US" sz="2600" dirty="0"/>
              <a:t>  sets</a:t>
            </a:r>
          </a:p>
          <a:p>
            <a:pPr lvl="1"/>
            <a:r>
              <a:rPr lang="en-US" sz="2600" b="1" dirty="0"/>
              <a:t>First</a:t>
            </a:r>
            <a:r>
              <a:rPr lang="en-US" sz="2600" dirty="0"/>
              <a:t> set: terminals that can start some symbol (including terminals)</a:t>
            </a:r>
          </a:p>
          <a:p>
            <a:pPr lvl="1"/>
            <a:r>
              <a:rPr lang="en-US" sz="2600" b="1" dirty="0"/>
              <a:t>Follow</a:t>
            </a:r>
            <a:r>
              <a:rPr lang="en-US" sz="2600" dirty="0"/>
              <a:t> set: terminals that can appear after replacing some non-terminal; focuses on the right-hand side of a production.</a:t>
            </a:r>
          </a:p>
          <a:p>
            <a:r>
              <a:rPr lang="en-US" sz="2600" dirty="0">
                <a:solidFill>
                  <a:srgbClr val="0D09F4"/>
                </a:solidFill>
              </a:rPr>
              <a:t>Example: A 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 B C D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will </a:t>
            </a:r>
            <a:r>
              <a:rPr lang="en-US" sz="2600" b="1" u="sng" dirty="0">
                <a:solidFill>
                  <a:srgbClr val="0D09F4"/>
                </a:solidFill>
                <a:sym typeface="Wingdings" pitchFamily="2" charset="2"/>
              </a:rPr>
              <a:t>Follow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 C? Intuitively, those that D can start with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can A start with? By inspection, </a:t>
            </a:r>
            <a:r>
              <a:rPr lang="en-US" sz="2600" i="1" u="sng" dirty="0">
                <a:solidFill>
                  <a:srgbClr val="0D09F4"/>
                </a:solidFill>
                <a:sym typeface="Wingdings" pitchFamily="2" charset="2"/>
              </a:rPr>
              <a:t>at leas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t the same as B</a:t>
            </a:r>
            <a:endParaRPr lang="en-US" sz="2600" dirty="0">
              <a:solidFill>
                <a:srgbClr val="0D09F4"/>
              </a:solidFill>
            </a:endParaRPr>
          </a:p>
          <a:p>
            <a:r>
              <a:rPr lang="en-US" sz="2600" dirty="0"/>
              <a:t>Build parsing table and driver with sets (</a:t>
            </a:r>
            <a:r>
              <a:rPr lang="en-US" sz="2600" u="sng" dirty="0"/>
              <a:t>NOTE: We will not cover this in class, but please try to read about this somewhere</a:t>
            </a:r>
            <a:r>
              <a:rPr lang="en-US" sz="2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5" y="1825625"/>
            <a:ext cx="116104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symbol from input and compares against expected token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 is the End-of-File; typical convention in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LL parsing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6" y="0"/>
            <a:ext cx="10515600" cy="1325563"/>
          </a:xfrm>
        </p:spPr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273615"/>
            <a:ext cx="7928328" cy="4310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t in 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Eps(t) =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First(t) = { t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X in N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Eps(X) = if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First(X) = {}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foreach production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Y1 Y2 …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Yk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for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until no further progress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6348639" y="1642092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6CF8-B19F-BC4D-A5DB-334FD034BA54}"/>
              </a:ext>
            </a:extLst>
          </p:cNvPr>
          <p:cNvSpPr txBox="1"/>
          <p:nvPr/>
        </p:nvSpPr>
        <p:spPr>
          <a:xfrm>
            <a:off x="3049835" y="163707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Non-terminal set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52C0EFF-A666-E841-BF63-5A7F893BFADE}"/>
              </a:ext>
            </a:extLst>
          </p:cNvPr>
          <p:cNvSpPr/>
          <p:nvPr/>
        </p:nvSpPr>
        <p:spPr>
          <a:xfrm rot="3048901">
            <a:off x="2512587" y="1459760"/>
            <a:ext cx="287688" cy="8097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3" y="1690688"/>
            <a:ext cx="11466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</a:t>
            </a:r>
            <a:r>
              <a:rPr lang="en-US" b="1" dirty="0"/>
              <a:t>Follow</a:t>
            </a:r>
            <a:r>
              <a:rPr lang="en-US" dirty="0"/>
              <a:t> sets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362953" y="2300958"/>
            <a:ext cx="11466094" cy="40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If $ is the input end-marker, and S is the start symbol, $ ∈ FOLLOW(S).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D09F4"/>
                </a:solidFill>
              </a:rPr>
              <a:t>	Intuition</a:t>
            </a:r>
            <a:r>
              <a:rPr lang="en-US" sz="2400" dirty="0">
                <a:solidFill>
                  <a:srgbClr val="0D09F4"/>
                </a:solidFill>
              </a:rPr>
              <a:t>: The only symbol that can follow a complete program, is the end of file.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The symbols that follow B are those that start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b</a:t>
            </a:r>
            <a:r>
              <a:rPr lang="en-US" sz="2400" dirty="0">
                <a:solidFill>
                  <a:srgbClr val="0D09F4"/>
                </a:solidFill>
              </a:rPr>
              <a:t> (skip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e</a:t>
            </a:r>
            <a:r>
              <a:rPr lang="en-US" sz="2400" dirty="0">
                <a:solidFill>
                  <a:srgbClr val="0D09F4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n-US" sz="2400" dirty="0"/>
              <a:t>, or a production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where  </a:t>
            </a:r>
            <a:r>
              <a:rPr lang="el-GR" sz="2400" dirty="0"/>
              <a:t>ε ∈ </a:t>
            </a:r>
            <a:r>
              <a:rPr lang="en-US" sz="2400" dirty="0"/>
              <a:t>FIRST(</a:t>
            </a:r>
            <a:r>
              <a:rPr lang="el-GR" sz="2400" dirty="0"/>
              <a:t>β), </a:t>
            </a:r>
            <a:r>
              <a:rPr lang="en-US" sz="2400" dirty="0"/>
              <a:t>then Follow(A) ⊆ Follow(B).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B is (effectively) the last symbol on the right-hand side of the production,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so its Follow set should include the Follow of A</a:t>
            </a:r>
          </a:p>
          <a:p>
            <a:pPr lvl="1">
              <a:lnSpc>
                <a:spcPct val="120000"/>
              </a:lnSpc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11514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foreach symbol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Follow(X) = { }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// Initialize to empty set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foreach production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" pitchFamily="2" charset="0"/>
                <a:sym typeface="Wingdings" pitchFamily="2" charset="2"/>
              </a:rPr>
              <a:t>    Follow(B) = Follow(B) U First(b)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sym typeface="Wingdings" pitchFamily="2" charset="2"/>
              </a:rPr>
              <a:t>  foreach production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or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with Eps(b)=True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Follow(B) = Follow(B) U Follow(A)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F024C9-E2F0-FD4B-B4C8-0283339C8CA7}"/>
              </a:ext>
            </a:extLst>
          </p:cNvPr>
          <p:cNvSpPr/>
          <p:nvPr/>
        </p:nvSpPr>
        <p:spPr>
          <a:xfrm>
            <a:off x="9529011" y="3296653"/>
            <a:ext cx="397042" cy="1179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8F95-773F-6F4C-95F8-5E6E103C12BF}"/>
              </a:ext>
            </a:extLst>
          </p:cNvPr>
          <p:cNvSpPr txBox="1"/>
          <p:nvPr/>
        </p:nvSpPr>
        <p:spPr>
          <a:xfrm>
            <a:off x="8993745" y="2255640"/>
            <a:ext cx="2811667" cy="1015663"/>
          </a:xfrm>
          <a:custGeom>
            <a:avLst/>
            <a:gdLst>
              <a:gd name="connsiteX0" fmla="*/ 0 w 2811667"/>
              <a:gd name="connsiteY0" fmla="*/ 0 h 1015663"/>
              <a:gd name="connsiteX1" fmla="*/ 534217 w 2811667"/>
              <a:gd name="connsiteY1" fmla="*/ 0 h 1015663"/>
              <a:gd name="connsiteX2" fmla="*/ 1012200 w 2811667"/>
              <a:gd name="connsiteY2" fmla="*/ 0 h 1015663"/>
              <a:gd name="connsiteX3" fmla="*/ 1630767 w 2811667"/>
              <a:gd name="connsiteY3" fmla="*/ 0 h 1015663"/>
              <a:gd name="connsiteX4" fmla="*/ 2164984 w 2811667"/>
              <a:gd name="connsiteY4" fmla="*/ 0 h 1015663"/>
              <a:gd name="connsiteX5" fmla="*/ 2811667 w 2811667"/>
              <a:gd name="connsiteY5" fmla="*/ 0 h 1015663"/>
              <a:gd name="connsiteX6" fmla="*/ 2811667 w 2811667"/>
              <a:gd name="connsiteY6" fmla="*/ 528145 h 1015663"/>
              <a:gd name="connsiteX7" fmla="*/ 2811667 w 2811667"/>
              <a:gd name="connsiteY7" fmla="*/ 1015663 h 1015663"/>
              <a:gd name="connsiteX8" fmla="*/ 2249334 w 2811667"/>
              <a:gd name="connsiteY8" fmla="*/ 1015663 h 1015663"/>
              <a:gd name="connsiteX9" fmla="*/ 1771350 w 2811667"/>
              <a:gd name="connsiteY9" fmla="*/ 1015663 h 1015663"/>
              <a:gd name="connsiteX10" fmla="*/ 1209017 w 2811667"/>
              <a:gd name="connsiteY10" fmla="*/ 1015663 h 1015663"/>
              <a:gd name="connsiteX11" fmla="*/ 646683 w 2811667"/>
              <a:gd name="connsiteY11" fmla="*/ 1015663 h 1015663"/>
              <a:gd name="connsiteX12" fmla="*/ 0 w 2811667"/>
              <a:gd name="connsiteY12" fmla="*/ 1015663 h 1015663"/>
              <a:gd name="connsiteX13" fmla="*/ 0 w 2811667"/>
              <a:gd name="connsiteY13" fmla="*/ 487518 h 1015663"/>
              <a:gd name="connsiteX14" fmla="*/ 0 w 2811667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667" h="1015663" extrusionOk="0">
                <a:moveTo>
                  <a:pt x="0" y="0"/>
                </a:moveTo>
                <a:cubicBezTo>
                  <a:pt x="183900" y="-57156"/>
                  <a:pt x="406309" y="62243"/>
                  <a:pt x="534217" y="0"/>
                </a:cubicBezTo>
                <a:cubicBezTo>
                  <a:pt x="662125" y="-62243"/>
                  <a:pt x="896868" y="24006"/>
                  <a:pt x="1012200" y="0"/>
                </a:cubicBezTo>
                <a:cubicBezTo>
                  <a:pt x="1127532" y="-24006"/>
                  <a:pt x="1446451" y="66784"/>
                  <a:pt x="1630767" y="0"/>
                </a:cubicBezTo>
                <a:cubicBezTo>
                  <a:pt x="1815083" y="-66784"/>
                  <a:pt x="1917153" y="48210"/>
                  <a:pt x="2164984" y="0"/>
                </a:cubicBezTo>
                <a:cubicBezTo>
                  <a:pt x="2412815" y="-48210"/>
                  <a:pt x="2618788" y="32457"/>
                  <a:pt x="2811667" y="0"/>
                </a:cubicBezTo>
                <a:cubicBezTo>
                  <a:pt x="2848714" y="247890"/>
                  <a:pt x="2757611" y="368422"/>
                  <a:pt x="2811667" y="528145"/>
                </a:cubicBezTo>
                <a:cubicBezTo>
                  <a:pt x="2865723" y="687869"/>
                  <a:pt x="2807248" y="800329"/>
                  <a:pt x="2811667" y="1015663"/>
                </a:cubicBezTo>
                <a:cubicBezTo>
                  <a:pt x="2629601" y="1059418"/>
                  <a:pt x="2472679" y="961570"/>
                  <a:pt x="2249334" y="1015663"/>
                </a:cubicBezTo>
                <a:cubicBezTo>
                  <a:pt x="2025989" y="1069756"/>
                  <a:pt x="1962413" y="990853"/>
                  <a:pt x="1771350" y="1015663"/>
                </a:cubicBezTo>
                <a:cubicBezTo>
                  <a:pt x="1580287" y="1040473"/>
                  <a:pt x="1457313" y="961551"/>
                  <a:pt x="1209017" y="1015663"/>
                </a:cubicBezTo>
                <a:cubicBezTo>
                  <a:pt x="960721" y="1069775"/>
                  <a:pt x="877605" y="1013547"/>
                  <a:pt x="646683" y="1015663"/>
                </a:cubicBezTo>
                <a:cubicBezTo>
                  <a:pt x="415761" y="1017779"/>
                  <a:pt x="311602" y="952325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Predicate that evaluates</a:t>
            </a:r>
          </a:p>
          <a:p>
            <a:r>
              <a:rPr lang="en-US" dirty="0"/>
              <a:t>if a symbol can derive in the</a:t>
            </a:r>
          </a:p>
          <a:p>
            <a:r>
              <a:rPr lang="en-US" dirty="0"/>
              <a:t>empty string </a:t>
            </a:r>
            <a:r>
              <a:rPr lang="en-US" sz="2400" dirty="0">
                <a:latin typeface="Symbol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BA24DC-14DB-734F-8C01-02C45F4045B8}"/>
              </a:ext>
            </a:extLst>
          </p:cNvPr>
          <p:cNvSpPr/>
          <p:nvPr/>
        </p:nvSpPr>
        <p:spPr>
          <a:xfrm>
            <a:off x="7363326" y="5113421"/>
            <a:ext cx="4608095" cy="117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This is a fixed point</a:t>
            </a:r>
          </a:p>
          <a:p>
            <a:pPr algn="ctr"/>
            <a:r>
              <a:rPr lang="en-US" sz="2200" dirty="0"/>
              <a:t>algorithm: continue to (re-)compute until 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94FF-3D37-F54E-86AB-73C5E2FEAB4C}"/>
              </a:ext>
            </a:extLst>
          </p:cNvPr>
          <p:cNvSpPr txBox="1"/>
          <p:nvPr/>
        </p:nvSpPr>
        <p:spPr>
          <a:xfrm>
            <a:off x="3864968" y="5027902"/>
            <a:ext cx="661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Reminder</a:t>
            </a:r>
            <a:r>
              <a:rPr lang="en-US" sz="2400" dirty="0"/>
              <a:t>: </a:t>
            </a:r>
            <a:r>
              <a:rPr lang="en-US" sz="2400" i="1" dirty="0"/>
              <a:t>int</a:t>
            </a:r>
            <a:r>
              <a:rPr lang="en-US" sz="2400" dirty="0"/>
              <a:t> here is a token representing numbers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12F2BB-6900-C34F-AE49-6BDBB878EA0D}"/>
              </a:ext>
            </a:extLst>
          </p:cNvPr>
          <p:cNvSpPr/>
          <p:nvPr/>
        </p:nvSpPr>
        <p:spPr>
          <a:xfrm>
            <a:off x="3409915" y="4519894"/>
            <a:ext cx="368001" cy="1428946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occurrences of  non-terminals on the right-hand side of  productions which are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First(‘)’)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2A0D-C370-F64E-ACEA-62B263F24962}"/>
              </a:ext>
            </a:extLst>
          </p:cNvPr>
          <p:cNvSpPr txBox="1"/>
          <p:nvPr/>
        </p:nvSpPr>
        <p:spPr>
          <a:xfrm>
            <a:off x="7415505" y="3429000"/>
            <a:ext cx="2606800" cy="2123658"/>
          </a:xfrm>
          <a:custGeom>
            <a:avLst/>
            <a:gdLst>
              <a:gd name="connsiteX0" fmla="*/ 0 w 2606800"/>
              <a:gd name="connsiteY0" fmla="*/ 0 h 2123658"/>
              <a:gd name="connsiteX1" fmla="*/ 521360 w 2606800"/>
              <a:gd name="connsiteY1" fmla="*/ 0 h 2123658"/>
              <a:gd name="connsiteX2" fmla="*/ 1068788 w 2606800"/>
              <a:gd name="connsiteY2" fmla="*/ 0 h 2123658"/>
              <a:gd name="connsiteX3" fmla="*/ 1590148 w 2606800"/>
              <a:gd name="connsiteY3" fmla="*/ 0 h 2123658"/>
              <a:gd name="connsiteX4" fmla="*/ 2137576 w 2606800"/>
              <a:gd name="connsiteY4" fmla="*/ 0 h 2123658"/>
              <a:gd name="connsiteX5" fmla="*/ 2606800 w 2606800"/>
              <a:gd name="connsiteY5" fmla="*/ 0 h 2123658"/>
              <a:gd name="connsiteX6" fmla="*/ 2606800 w 2606800"/>
              <a:gd name="connsiteY6" fmla="*/ 530915 h 2123658"/>
              <a:gd name="connsiteX7" fmla="*/ 2606800 w 2606800"/>
              <a:gd name="connsiteY7" fmla="*/ 1083066 h 2123658"/>
              <a:gd name="connsiteX8" fmla="*/ 2606800 w 2606800"/>
              <a:gd name="connsiteY8" fmla="*/ 1592744 h 2123658"/>
              <a:gd name="connsiteX9" fmla="*/ 2606800 w 2606800"/>
              <a:gd name="connsiteY9" fmla="*/ 2123658 h 2123658"/>
              <a:gd name="connsiteX10" fmla="*/ 2085440 w 2606800"/>
              <a:gd name="connsiteY10" fmla="*/ 2123658 h 2123658"/>
              <a:gd name="connsiteX11" fmla="*/ 1590148 w 2606800"/>
              <a:gd name="connsiteY11" fmla="*/ 2123658 h 2123658"/>
              <a:gd name="connsiteX12" fmla="*/ 1042720 w 2606800"/>
              <a:gd name="connsiteY12" fmla="*/ 2123658 h 2123658"/>
              <a:gd name="connsiteX13" fmla="*/ 469224 w 2606800"/>
              <a:gd name="connsiteY13" fmla="*/ 2123658 h 2123658"/>
              <a:gd name="connsiteX14" fmla="*/ 0 w 2606800"/>
              <a:gd name="connsiteY14" fmla="*/ 2123658 h 2123658"/>
              <a:gd name="connsiteX15" fmla="*/ 0 w 2606800"/>
              <a:gd name="connsiteY15" fmla="*/ 1592744 h 2123658"/>
              <a:gd name="connsiteX16" fmla="*/ 0 w 2606800"/>
              <a:gd name="connsiteY16" fmla="*/ 1019356 h 2123658"/>
              <a:gd name="connsiteX17" fmla="*/ 0 w 2606800"/>
              <a:gd name="connsiteY17" fmla="*/ 467205 h 2123658"/>
              <a:gd name="connsiteX18" fmla="*/ 0 w 2606800"/>
              <a:gd name="connsiteY18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6800" h="2123658" extrusionOk="0">
                <a:moveTo>
                  <a:pt x="0" y="0"/>
                </a:moveTo>
                <a:cubicBezTo>
                  <a:pt x="172578" y="-62510"/>
                  <a:pt x="324456" y="8001"/>
                  <a:pt x="521360" y="0"/>
                </a:cubicBezTo>
                <a:cubicBezTo>
                  <a:pt x="718264" y="-8001"/>
                  <a:pt x="916096" y="6479"/>
                  <a:pt x="1068788" y="0"/>
                </a:cubicBezTo>
                <a:cubicBezTo>
                  <a:pt x="1221480" y="-6479"/>
                  <a:pt x="1385984" y="51492"/>
                  <a:pt x="1590148" y="0"/>
                </a:cubicBezTo>
                <a:cubicBezTo>
                  <a:pt x="1794312" y="-51492"/>
                  <a:pt x="2019010" y="16539"/>
                  <a:pt x="2137576" y="0"/>
                </a:cubicBezTo>
                <a:cubicBezTo>
                  <a:pt x="2256142" y="-16539"/>
                  <a:pt x="2466688" y="30888"/>
                  <a:pt x="2606800" y="0"/>
                </a:cubicBezTo>
                <a:cubicBezTo>
                  <a:pt x="2639539" y="197593"/>
                  <a:pt x="2582660" y="283411"/>
                  <a:pt x="2606800" y="530915"/>
                </a:cubicBezTo>
                <a:cubicBezTo>
                  <a:pt x="2630940" y="778420"/>
                  <a:pt x="2566370" y="859713"/>
                  <a:pt x="2606800" y="1083066"/>
                </a:cubicBezTo>
                <a:cubicBezTo>
                  <a:pt x="2647230" y="1306419"/>
                  <a:pt x="2591728" y="1386663"/>
                  <a:pt x="2606800" y="1592744"/>
                </a:cubicBezTo>
                <a:cubicBezTo>
                  <a:pt x="2621872" y="1798825"/>
                  <a:pt x="2593706" y="1945513"/>
                  <a:pt x="2606800" y="2123658"/>
                </a:cubicBezTo>
                <a:cubicBezTo>
                  <a:pt x="2350155" y="2170239"/>
                  <a:pt x="2271575" y="2072960"/>
                  <a:pt x="2085440" y="2123658"/>
                </a:cubicBezTo>
                <a:cubicBezTo>
                  <a:pt x="1899305" y="2174356"/>
                  <a:pt x="1739327" y="2085643"/>
                  <a:pt x="1590148" y="2123658"/>
                </a:cubicBezTo>
                <a:cubicBezTo>
                  <a:pt x="1440969" y="2161673"/>
                  <a:pt x="1163145" y="2082987"/>
                  <a:pt x="1042720" y="2123658"/>
                </a:cubicBezTo>
                <a:cubicBezTo>
                  <a:pt x="922295" y="2164329"/>
                  <a:pt x="746180" y="2063860"/>
                  <a:pt x="469224" y="2123658"/>
                </a:cubicBezTo>
                <a:cubicBezTo>
                  <a:pt x="192268" y="2183456"/>
                  <a:pt x="146737" y="2095923"/>
                  <a:pt x="0" y="2123658"/>
                </a:cubicBezTo>
                <a:cubicBezTo>
                  <a:pt x="-28730" y="1944954"/>
                  <a:pt x="42510" y="1709571"/>
                  <a:pt x="0" y="1592744"/>
                </a:cubicBezTo>
                <a:cubicBezTo>
                  <a:pt x="-42510" y="1475917"/>
                  <a:pt x="37107" y="1136230"/>
                  <a:pt x="0" y="1019356"/>
                </a:cubicBezTo>
                <a:cubicBezTo>
                  <a:pt x="-37107" y="902482"/>
                  <a:pt x="1969" y="675382"/>
                  <a:pt x="0" y="467205"/>
                </a:cubicBezTo>
                <a:cubicBezTo>
                  <a:pt x="-1969" y="259028"/>
                  <a:pt x="34125" y="1312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. (DOT) is not part of the grammar.</a:t>
            </a:r>
          </a:p>
          <a:p>
            <a:r>
              <a:rPr lang="en-US" sz="2200" dirty="0"/>
              <a:t>It marks the end of a</a:t>
            </a:r>
          </a:p>
          <a:p>
            <a:r>
              <a:rPr lang="en-US" sz="2200" dirty="0"/>
              <a:t>non-terminal,</a:t>
            </a:r>
          </a:p>
          <a:p>
            <a:r>
              <a:rPr lang="en-US" sz="2200" dirty="0"/>
              <a:t>i.e. what we are trying to compute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EEE31F-861A-6B49-89C5-C09F231BA6DA}"/>
              </a:ext>
            </a:extLst>
          </p:cNvPr>
          <p:cNvSpPr/>
          <p:nvPr/>
        </p:nvSpPr>
        <p:spPr>
          <a:xfrm>
            <a:off x="6906126" y="3561347"/>
            <a:ext cx="324853" cy="1287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825625"/>
            <a:ext cx="11658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/>
              <a:t>E → T E’ .</a:t>
            </a:r>
            <a:br>
              <a:rPr lang="en-US" sz="2400" dirty="0"/>
            </a:br>
            <a:r>
              <a:rPr lang="en-US" sz="2400" dirty="0"/>
              <a:t>Follow( E’ ) contains (at least) Follow( E ), so Follow(E’)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so Follow(T)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E’ →+ E .</a:t>
            </a:r>
            <a:br>
              <a:rPr lang="en-US" sz="2400" dirty="0"/>
            </a:br>
            <a:r>
              <a:rPr lang="en-US" sz="2400" dirty="0"/>
              <a:t>Follow( E ) contains (at least) Follow( E’ ), so Follow(E)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so Follow(T’)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T’→*T .</a:t>
            </a:r>
            <a:br>
              <a:rPr lang="en-US" sz="2400" b="1" dirty="0"/>
            </a:br>
            <a:r>
              <a:rPr lang="en-US" sz="2400" dirty="0"/>
              <a:t>Follow( T ) contains (at least) Follow( T’ ), so Follow(T) = { ), $ } (from step 3d)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825625"/>
            <a:ext cx="11526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E→T E’ .</a:t>
            </a:r>
            <a:br>
              <a:rPr lang="en-US" sz="2400" dirty="0"/>
            </a:br>
            <a:r>
              <a:rPr lang="en-US" sz="2400" dirty="0"/>
              <a:t>Follow( E’ ) contains (at least) Follow( E ), Follow(E’)= { ), $ }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Follow(T)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E’ → + E .</a:t>
            </a:r>
            <a:br>
              <a:rPr lang="en-US" sz="2400" dirty="0"/>
            </a:br>
            <a:r>
              <a:rPr lang="en-US" sz="2400" dirty="0"/>
              <a:t>Follow( E ) contains (at least) Follow( E’ ), Follow(E) = { ), $ 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Follow(T’)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T’ →* T .</a:t>
            </a:r>
            <a:br>
              <a:rPr lang="en-US" sz="2400" dirty="0"/>
            </a:br>
            <a:r>
              <a:rPr lang="en-US" sz="2400" dirty="0"/>
              <a:t>Follow( T ) contains (at least) Follow( T’ ), Follow(T) = { ), $ } (no change)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stored in a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Produces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483429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4059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Shift action: performed when a new token is found in the input, it’s shifted to the stack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 action: performed when the right-hand side of a production is recognized, pop symbols from stack and insert non-terminal of the left-hand side of the production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Role of stack is the main difference between LL and LR parsing: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Top-down parsing: stack contains symbols that expects to see in the future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Bottom-up parsing: stack contains symbols of what the parsing already has seen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72700"/>
              </p:ext>
            </p:extLst>
          </p:nvPr>
        </p:nvGraphicFramePr>
        <p:xfrm>
          <a:off x="4699612" y="1475313"/>
          <a:ext cx="7203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56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  <a:gridCol w="1447400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 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, ID (C)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(B)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ID (A)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4292201" cy="1938992"/>
          </a:xfrm>
          <a:custGeom>
            <a:avLst/>
            <a:gdLst>
              <a:gd name="connsiteX0" fmla="*/ 0 w 4292201"/>
              <a:gd name="connsiteY0" fmla="*/ 0 h 1938992"/>
              <a:gd name="connsiteX1" fmla="*/ 536525 w 4292201"/>
              <a:gd name="connsiteY1" fmla="*/ 0 h 1938992"/>
              <a:gd name="connsiteX2" fmla="*/ 1030128 w 4292201"/>
              <a:gd name="connsiteY2" fmla="*/ 0 h 1938992"/>
              <a:gd name="connsiteX3" fmla="*/ 1523731 w 4292201"/>
              <a:gd name="connsiteY3" fmla="*/ 0 h 1938992"/>
              <a:gd name="connsiteX4" fmla="*/ 2017334 w 4292201"/>
              <a:gd name="connsiteY4" fmla="*/ 0 h 1938992"/>
              <a:gd name="connsiteX5" fmla="*/ 2596782 w 4292201"/>
              <a:gd name="connsiteY5" fmla="*/ 0 h 1938992"/>
              <a:gd name="connsiteX6" fmla="*/ 3004541 w 4292201"/>
              <a:gd name="connsiteY6" fmla="*/ 0 h 1938992"/>
              <a:gd name="connsiteX7" fmla="*/ 3626910 w 4292201"/>
              <a:gd name="connsiteY7" fmla="*/ 0 h 1938992"/>
              <a:gd name="connsiteX8" fmla="*/ 4292201 w 4292201"/>
              <a:gd name="connsiteY8" fmla="*/ 0 h 1938992"/>
              <a:gd name="connsiteX9" fmla="*/ 4292201 w 4292201"/>
              <a:gd name="connsiteY9" fmla="*/ 484748 h 1938992"/>
              <a:gd name="connsiteX10" fmla="*/ 4292201 w 4292201"/>
              <a:gd name="connsiteY10" fmla="*/ 969496 h 1938992"/>
              <a:gd name="connsiteX11" fmla="*/ 4292201 w 4292201"/>
              <a:gd name="connsiteY11" fmla="*/ 1415464 h 1938992"/>
              <a:gd name="connsiteX12" fmla="*/ 4292201 w 4292201"/>
              <a:gd name="connsiteY12" fmla="*/ 1938992 h 1938992"/>
              <a:gd name="connsiteX13" fmla="*/ 3841520 w 4292201"/>
              <a:gd name="connsiteY13" fmla="*/ 1938992 h 1938992"/>
              <a:gd name="connsiteX14" fmla="*/ 3304995 w 4292201"/>
              <a:gd name="connsiteY14" fmla="*/ 1938992 h 1938992"/>
              <a:gd name="connsiteX15" fmla="*/ 2725548 w 4292201"/>
              <a:gd name="connsiteY15" fmla="*/ 1938992 h 1938992"/>
              <a:gd name="connsiteX16" fmla="*/ 2231945 w 4292201"/>
              <a:gd name="connsiteY16" fmla="*/ 1938992 h 1938992"/>
              <a:gd name="connsiteX17" fmla="*/ 1781263 w 4292201"/>
              <a:gd name="connsiteY17" fmla="*/ 1938992 h 1938992"/>
              <a:gd name="connsiteX18" fmla="*/ 1287660 w 4292201"/>
              <a:gd name="connsiteY18" fmla="*/ 1938992 h 1938992"/>
              <a:gd name="connsiteX19" fmla="*/ 751135 w 4292201"/>
              <a:gd name="connsiteY19" fmla="*/ 1938992 h 1938992"/>
              <a:gd name="connsiteX20" fmla="*/ 0 w 4292201"/>
              <a:gd name="connsiteY20" fmla="*/ 1938992 h 1938992"/>
              <a:gd name="connsiteX21" fmla="*/ 0 w 4292201"/>
              <a:gd name="connsiteY21" fmla="*/ 1512414 h 1938992"/>
              <a:gd name="connsiteX22" fmla="*/ 0 w 4292201"/>
              <a:gd name="connsiteY22" fmla="*/ 1027666 h 1938992"/>
              <a:gd name="connsiteX23" fmla="*/ 0 w 4292201"/>
              <a:gd name="connsiteY23" fmla="*/ 562308 h 1938992"/>
              <a:gd name="connsiteX24" fmla="*/ 0 w 4292201"/>
              <a:gd name="connsiteY2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2201" h="1938992" extrusionOk="0">
                <a:moveTo>
                  <a:pt x="0" y="0"/>
                </a:moveTo>
                <a:cubicBezTo>
                  <a:pt x="174055" y="-13578"/>
                  <a:pt x="363144" y="33948"/>
                  <a:pt x="536525" y="0"/>
                </a:cubicBezTo>
                <a:cubicBezTo>
                  <a:pt x="709906" y="-33948"/>
                  <a:pt x="897412" y="37147"/>
                  <a:pt x="1030128" y="0"/>
                </a:cubicBezTo>
                <a:cubicBezTo>
                  <a:pt x="1162844" y="-37147"/>
                  <a:pt x="1287932" y="13959"/>
                  <a:pt x="1523731" y="0"/>
                </a:cubicBezTo>
                <a:cubicBezTo>
                  <a:pt x="1759530" y="-13959"/>
                  <a:pt x="1817368" y="55121"/>
                  <a:pt x="2017334" y="0"/>
                </a:cubicBezTo>
                <a:cubicBezTo>
                  <a:pt x="2217300" y="-55121"/>
                  <a:pt x="2340854" y="56790"/>
                  <a:pt x="2596782" y="0"/>
                </a:cubicBezTo>
                <a:cubicBezTo>
                  <a:pt x="2852710" y="-56790"/>
                  <a:pt x="2812683" y="13781"/>
                  <a:pt x="3004541" y="0"/>
                </a:cubicBezTo>
                <a:cubicBezTo>
                  <a:pt x="3196399" y="-13781"/>
                  <a:pt x="3318817" y="23454"/>
                  <a:pt x="3626910" y="0"/>
                </a:cubicBezTo>
                <a:cubicBezTo>
                  <a:pt x="3935003" y="-23454"/>
                  <a:pt x="4046995" y="48898"/>
                  <a:pt x="4292201" y="0"/>
                </a:cubicBezTo>
                <a:cubicBezTo>
                  <a:pt x="4330056" y="104251"/>
                  <a:pt x="4242938" y="319233"/>
                  <a:pt x="4292201" y="484748"/>
                </a:cubicBezTo>
                <a:cubicBezTo>
                  <a:pt x="4341464" y="650263"/>
                  <a:pt x="4282693" y="810436"/>
                  <a:pt x="4292201" y="969496"/>
                </a:cubicBezTo>
                <a:cubicBezTo>
                  <a:pt x="4301709" y="1128556"/>
                  <a:pt x="4278891" y="1229604"/>
                  <a:pt x="4292201" y="1415464"/>
                </a:cubicBezTo>
                <a:cubicBezTo>
                  <a:pt x="4305511" y="1601324"/>
                  <a:pt x="4287261" y="1731524"/>
                  <a:pt x="4292201" y="1938992"/>
                </a:cubicBezTo>
                <a:cubicBezTo>
                  <a:pt x="4130094" y="1940349"/>
                  <a:pt x="4002164" y="1929420"/>
                  <a:pt x="3841520" y="1938992"/>
                </a:cubicBezTo>
                <a:cubicBezTo>
                  <a:pt x="3680876" y="1948564"/>
                  <a:pt x="3435409" y="1882501"/>
                  <a:pt x="3304995" y="1938992"/>
                </a:cubicBezTo>
                <a:cubicBezTo>
                  <a:pt x="3174581" y="1995483"/>
                  <a:pt x="2975782" y="1918710"/>
                  <a:pt x="2725548" y="1938992"/>
                </a:cubicBezTo>
                <a:cubicBezTo>
                  <a:pt x="2475314" y="1959274"/>
                  <a:pt x="2355268" y="1925471"/>
                  <a:pt x="2231945" y="1938992"/>
                </a:cubicBezTo>
                <a:cubicBezTo>
                  <a:pt x="2108622" y="1952513"/>
                  <a:pt x="1947392" y="1895424"/>
                  <a:pt x="1781263" y="1938992"/>
                </a:cubicBezTo>
                <a:cubicBezTo>
                  <a:pt x="1615134" y="1982560"/>
                  <a:pt x="1516992" y="1888536"/>
                  <a:pt x="1287660" y="1938992"/>
                </a:cubicBezTo>
                <a:cubicBezTo>
                  <a:pt x="1058328" y="1989448"/>
                  <a:pt x="941809" y="1933544"/>
                  <a:pt x="751135" y="1938992"/>
                </a:cubicBezTo>
                <a:cubicBezTo>
                  <a:pt x="560462" y="1944440"/>
                  <a:pt x="332988" y="1898790"/>
                  <a:pt x="0" y="1938992"/>
                </a:cubicBezTo>
                <a:cubicBezTo>
                  <a:pt x="-35073" y="1841160"/>
                  <a:pt x="11204" y="1644564"/>
                  <a:pt x="0" y="1512414"/>
                </a:cubicBezTo>
                <a:cubicBezTo>
                  <a:pt x="-11204" y="1380264"/>
                  <a:pt x="3008" y="1198849"/>
                  <a:pt x="0" y="1027666"/>
                </a:cubicBezTo>
                <a:cubicBezTo>
                  <a:pt x="-3008" y="856483"/>
                  <a:pt x="30223" y="773515"/>
                  <a:pt x="0" y="562308"/>
                </a:cubicBezTo>
                <a:cubicBezTo>
                  <a:pt x="-30223" y="351101"/>
                  <a:pt x="23044" y="1140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grammar producing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49" y="1491900"/>
            <a:ext cx="3566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 (contrast with previous example by trying a list from 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/>
              <a:t>e +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A5C00-5942-8D4D-8162-61C8F723F10C}"/>
              </a:ext>
            </a:extLst>
          </p:cNvPr>
          <p:cNvSpPr txBox="1"/>
          <p:nvPr/>
        </p:nvSpPr>
        <p:spPr>
          <a:xfrm>
            <a:off x="1275347" y="5690937"/>
            <a:ext cx="17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LL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311D-2747-9143-95AD-C819EE261EDB}"/>
              </a:ext>
            </a:extLst>
          </p:cNvPr>
          <p:cNvSpPr txBox="1"/>
          <p:nvPr/>
        </p:nvSpPr>
        <p:spPr>
          <a:xfrm>
            <a:off x="5587322" y="5672210"/>
            <a:ext cx="17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LR Grammar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15146"/>
              </p:ext>
            </p:extLst>
          </p:nvPr>
        </p:nvGraphicFramePr>
        <p:xfrm>
          <a:off x="316832" y="1126397"/>
          <a:ext cx="113698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to state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2 (expr </a:t>
                      </a:r>
                      <a:r>
                        <a:rPr lang="en-US" dirty="0">
                          <a:sym typeface="Wingdings" pitchFamily="2" charset="2"/>
                        </a:rPr>
                        <a:t>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+, GOTO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NUM, GOTO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NUM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by 5 (fact </a:t>
                      </a:r>
                      <a:r>
                        <a:rPr lang="en-US" dirty="0">
                          <a:sym typeface="Wingdings" pitchFamily="2" charset="2"/>
                        </a:rPr>
                        <a:t> 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7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9BF947-811D-1C4F-BD34-7AD2C966FB99}"/>
              </a:ext>
            </a:extLst>
          </p:cNvPr>
          <p:cNvSpPr txBox="1"/>
          <p:nvPr/>
        </p:nvSpPr>
        <p:spPr>
          <a:xfrm>
            <a:off x="316832" y="5987018"/>
            <a:ext cx="492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together with grammar in canvas (.output file)</a:t>
            </a:r>
          </a:p>
        </p:txBody>
      </p:sp>
    </p:spTree>
    <p:extLst>
      <p:ext uri="{BB962C8B-B14F-4D97-AF65-F5344CB8AC3E}">
        <p14:creationId xmlns:p14="http://schemas.microsoft.com/office/powerpoint/2010/main" val="41707767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7446"/>
              </p:ext>
            </p:extLst>
          </p:nvPr>
        </p:nvGraphicFramePr>
        <p:xfrm>
          <a:off x="505327" y="1164590"/>
          <a:ext cx="113698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58403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*, GOTO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3 (term </a:t>
                      </a:r>
                      <a:r>
                        <a:rPr lang="en-US" dirty="0">
                          <a:sym typeface="Wingdings" pitchFamily="2" charset="2"/>
                        </a:rPr>
                        <a:t> term *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1 (expr </a:t>
                      </a:r>
                      <a:r>
                        <a:rPr lang="en-US" dirty="0">
                          <a:sym typeface="Wingdings" pitchFamily="2" charset="2"/>
                        </a:rPr>
                        <a:t> expr +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$, GOTO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$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6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21283</TotalTime>
  <Words>7251</Words>
  <Application>Microsoft Macintosh PowerPoint</Application>
  <PresentationFormat>Widescreen</PresentationFormat>
  <Paragraphs>1342</Paragraphs>
  <Slides>85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LL vs LR Parsing: Visually</vt:lpstr>
      <vt:lpstr>Parsing</vt:lpstr>
      <vt:lpstr>Parsing</vt:lpstr>
      <vt:lpstr>Parsing</vt:lpstr>
      <vt:lpstr>Top-down and Bottom-up Parsing</vt:lpstr>
      <vt:lpstr>Top-Down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Example of LL parsing Table</vt:lpstr>
      <vt:lpstr>LL Parsing</vt:lpstr>
      <vt:lpstr>LL Parsing: Building the First Sets</vt:lpstr>
      <vt:lpstr>LL Parsing: Building the First Sets</vt:lpstr>
      <vt:lpstr>Building the First Sets: Example</vt:lpstr>
      <vt:lpstr>Building the First Sets: Example</vt:lpstr>
      <vt:lpstr>Building the First Sets: Example</vt:lpstr>
      <vt:lpstr>Building the First Sets: Example</vt:lpstr>
      <vt:lpstr>Building the First Sets: Example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First and Follow Sets</vt:lpstr>
      <vt:lpstr>LR Parsing</vt:lpstr>
      <vt:lpstr>LL vs LR Parsing: Visually</vt:lpstr>
      <vt:lpstr>LR Parsing</vt:lpstr>
      <vt:lpstr>LR Parsing</vt:lpstr>
      <vt:lpstr>LR Parsing</vt:lpstr>
      <vt:lpstr>LR Parsing Example</vt:lpstr>
      <vt:lpstr>LR Parsing Example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351</cp:revision>
  <dcterms:created xsi:type="dcterms:W3CDTF">2020-01-05T02:11:54Z</dcterms:created>
  <dcterms:modified xsi:type="dcterms:W3CDTF">2020-10-05T14:25:18Z</dcterms:modified>
</cp:coreProperties>
</file>