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6" r:id="rId6"/>
    <p:sldId id="261" r:id="rId7"/>
    <p:sldId id="260" r:id="rId8"/>
    <p:sldId id="262" r:id="rId9"/>
    <p:sldId id="268" r:id="rId10"/>
    <p:sldId id="264" r:id="rId11"/>
    <p:sldId id="265" r:id="rId12"/>
    <p:sldId id="270" r:id="rId13"/>
    <p:sldId id="269" r:id="rId14"/>
    <p:sldId id="267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05F56-3A3C-9F45-82E1-974975E83314}" type="datetimeFigureOut">
              <a:rPr lang="en-US" smtClean="0"/>
              <a:t>1/12/20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AEB2A-D379-AD44-B299-CDC7DFAE2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79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EE4B-8E42-204E-ADCA-55CDBE518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95DA4-0A70-A048-BE2C-04E0D3986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0F214-5B02-C145-A1B2-F1B4EDAA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A413-A1CC-CD48-9584-751D89CE81E1}" type="datetime1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3AC76-26EB-AF4F-9FE3-08E2433C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3DFAD-5CD6-2442-AE6D-DA661F14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FE01-FCF0-584F-91E9-3DAAC56C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89ACE-6047-C641-B96A-5409D262D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85E83-C484-3A44-B620-F8654CC1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4D63-68F0-9647-B536-4263FBF27E9F}" type="datetime1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65811-D945-BC42-A069-F2176EE5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45E85-5832-B645-A8E6-80D09C54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2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9D6F9D-3D7D-B048-949E-DA7A0AF85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E5279-8DB9-B846-A4DB-7F00988AB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19E85-1282-BE45-A79F-72192634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FB9-61F7-8A4C-AD69-67C2D113D776}" type="datetime1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F8E60-C2BE-2E43-BFED-67D91FFA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032C9-C580-5C4F-8147-22345290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2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B0EB-3A15-594E-B2AE-184D66C1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746EC-C00C-3841-AF58-5A49267E3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EF18A-0A60-1A46-888C-B58371EC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71EC-F5A0-FD49-8239-D310E199B9F3}" type="datetime1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03F2A-567B-DB4B-BA59-A50C5051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992A4-D8BE-BD46-A6DC-50297FAC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6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75A3-FB0D-5A43-96DE-B13C924D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AFC73-0B24-7E40-9307-632773647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F22CD-293D-0C44-B0BB-D402A1ED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F984-79D0-D341-8C08-3C6D93E11D18}" type="datetime1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16042-6C4F-284C-8AE3-10F97BD6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B32AE-906B-0545-B9C0-E41ACF0F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2445-3C6B-DF47-93A2-6C5DB3AD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1759C-6C2B-8A49-946E-CC073D234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550B7-611B-D146-9662-72657DBDB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BC72E-7D97-014B-A22C-228B761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3D16-5D9A-6D4D-85BF-98D6AFE50F81}" type="datetime1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47B86-D492-B14D-A267-C4CA73A2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C6A77-94F2-7044-878C-ADC1444D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6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21D7-E4EA-AF4F-818F-B6B600480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F426D-DEC8-AD42-A681-5EA87D94E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65C2D-B6A8-D24A-8735-A811A3518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41107-2493-2A45-A2FB-793998216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DE2E5-D3DA-744F-A540-04EB3F3E5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E406A-1BF4-5C48-8468-1EB06BE5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073C-E934-844C-850F-5144159CD358}" type="datetime1">
              <a:rPr lang="en-US" smtClean="0"/>
              <a:t>1/12/20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80AC8A-345F-D142-BE6B-980C4E7F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D74C11-E55A-4E4C-8ED6-029538A6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2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C66C-74B9-8043-B0A0-2E58D2F4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9C39C-5245-3945-8979-6868ACA3E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2EF1-264C-B948-B02C-28DB295F8177}" type="datetime1">
              <a:rPr lang="en-US" smtClean="0"/>
              <a:t>1/12/20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8C2AB-AF0A-FC4D-AE87-CFBA8EF4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AFF3B-A697-4642-B236-638DC28A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0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62E11-3EDC-FF4F-899A-32EBB0F6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370F-BC0F-4547-BA0C-9B1A91BB0139}" type="datetime1">
              <a:rPr lang="en-US" smtClean="0"/>
              <a:t>1/12/20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FF4F7B-D63C-B049-BA92-D251F5CD8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7C02C-9B6A-1243-8D33-87918A1A1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3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4D05-0587-C745-9680-7E89B28A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B2829-CBC1-B840-8129-04C6C34AF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21D71-7888-664F-817D-9C83BEED2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87199-B847-7E43-BBBA-23DACBFC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B318A-D3FE-0A45-8302-770BB2BBADA1}" type="datetime1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5A976-FBC0-694E-8A58-CAF349A8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F35C6-96B6-7948-A073-D397D150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0609-76CA-E241-A2FE-112B578E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72FA0-5BE4-4C46-9C62-6C854C8F8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0EBE5-CF95-964D-998C-D16B494C8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748FB-01C5-B049-B91A-775A655F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B0EA-B374-764B-A3CE-44052DF0C9A6}" type="datetime1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C050B-62D5-9B44-9886-212E548C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D02AC-2CA4-8D4D-BA4A-86AA5925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4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6E69CE-0D2F-004A-8FFD-60A6F0B1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0A782-F500-AC4D-BF27-1DE11D380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5DADA-4DC3-764A-A953-528A9CD2E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A4360-EFAF-A345-A6F4-DC5461235985}" type="datetime1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0222D-53FA-1040-9D7E-E610F5A7F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398CA-7B3B-E147-8E9A-E3D56B554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6834E-C558-0A46-B29B-8DEF3296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9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kong@o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A346-095C-BE46-A24C-E31CB1364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233408"/>
          </a:xfrm>
        </p:spPr>
        <p:txBody>
          <a:bodyPr>
            <a:normAutofit/>
          </a:bodyPr>
          <a:lstStyle/>
          <a:p>
            <a:r>
              <a:rPr lang="en-US" dirty="0"/>
              <a:t>Principles of Programming Languages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CS 3323</a:t>
            </a:r>
          </a:p>
        </p:txBody>
      </p:sp>
    </p:spTree>
    <p:extLst>
      <p:ext uri="{BB962C8B-B14F-4D97-AF65-F5344CB8AC3E}">
        <p14:creationId xmlns:p14="http://schemas.microsoft.com/office/powerpoint/2010/main" val="1460142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169F-39ED-1246-A683-412887E8C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Heads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2B9DE-392A-2B42-BEF1-B1417A702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Highly recommend having access to a laptop or desktop either with Linux or with Mac OS, if you use Windows you might have more trouble</a:t>
            </a:r>
          </a:p>
          <a:p>
            <a:r>
              <a:rPr lang="en-US" sz="2400" dirty="0"/>
              <a:t>Recommend checking that you have the following tools installed and accessible somewhere:</a:t>
            </a:r>
          </a:p>
          <a:p>
            <a:pPr lvl="1"/>
            <a:r>
              <a:rPr lang="en-US" dirty="0"/>
              <a:t>A good C compiler (GCC, Clang, ICC,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Scheme 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Flex (Scanner generator) and Bison (Parser Generator)</a:t>
            </a:r>
          </a:p>
          <a:p>
            <a:r>
              <a:rPr lang="en-US" sz="2400" dirty="0"/>
              <a:t>You will need some knowledge of 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728CA-165D-5847-AD70-179597AC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074B1-AA7E-844C-BB47-7D06AA51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16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BADF-A8CD-D44D-8443-4EBE734C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Course is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405B1-772E-374B-BA5B-A5B9B5932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some fundamentals of programming language and compiler design</a:t>
            </a:r>
          </a:p>
          <a:p>
            <a:r>
              <a:rPr lang="en-US" dirty="0"/>
              <a:t>Learning how stuff works</a:t>
            </a:r>
          </a:p>
          <a:p>
            <a:r>
              <a:rPr lang="en-US" dirty="0"/>
              <a:t>Can be a bit boring at times </a:t>
            </a:r>
          </a:p>
          <a:p>
            <a:r>
              <a:rPr lang="en-US" dirty="0"/>
              <a:t>Will try to make it a bit hands on, but time is limited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0D60-E348-8440-86AF-AD86C3EDA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13AE2-2C9C-0548-A57D-41C4CB9E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01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7FAE-1994-E840-ABC0-C467BEB1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67FE1-EEFD-0E43-A281-4E2E66C8E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“Programming Language Pragmatics”, by Michael L. Scott, 4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Alternative books:</a:t>
            </a:r>
          </a:p>
          <a:p>
            <a:r>
              <a:rPr lang="en-US" dirty="0"/>
              <a:t>“Compilers: Principles, Techniques and Tools”, by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Ullman (1986) or by </a:t>
            </a:r>
            <a:r>
              <a:rPr lang="en-US" dirty="0" err="1"/>
              <a:t>Aho</a:t>
            </a:r>
            <a:r>
              <a:rPr lang="en-US" dirty="0"/>
              <a:t>, Lam, </a:t>
            </a:r>
            <a:r>
              <a:rPr lang="en-US" dirty="0" err="1"/>
              <a:t>Sethi</a:t>
            </a:r>
            <a:r>
              <a:rPr lang="en-US" dirty="0"/>
              <a:t> and Ulman (2006)</a:t>
            </a:r>
          </a:p>
          <a:p>
            <a:r>
              <a:rPr lang="en-US" dirty="0"/>
              <a:t>“Engineering: A Compiler”, Cooper and </a:t>
            </a:r>
            <a:r>
              <a:rPr lang="en-US" dirty="0" err="1"/>
              <a:t>Torczon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Any of the above books will do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EF927-D631-FF4B-91A1-F6DA5935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A53D0-7E6F-7249-A369-A2BCC1F8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41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1F760-4505-424F-82B4-CBF0452D0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DB0C1-AE91-3641-82A5-7C8754F91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 (Chapter 1)   - 1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Lexical Analysis (Chapter 2) – 1 week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Syntactic Analysis (Chapter 2) – 1.5 weeks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Runtime environment (Chapter 3) – 1 week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Semantic Analysis (Chapter 4) – 1.5 weeks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 Flow (Chapter 6) – 1.5 weeks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 Systems (Chapter 7 and 8): 1.5 weeks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Subroutines (Chapter 9): 1 week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Functional Languages (Chapter 11): 1.5 weeks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Scripting Languages (Chapter 14): 1.5 weeks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E7D0D-DD59-F347-9491-B16FC54E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9F28D-2C27-004A-80EA-B8A5FCDC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13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CAD5A2-CA7E-FB4F-BB6B-F7EC3DBD2DFC}"/>
              </a:ext>
            </a:extLst>
          </p:cNvPr>
          <p:cNvCxnSpPr/>
          <p:nvPr/>
        </p:nvCxnSpPr>
        <p:spPr>
          <a:xfrm>
            <a:off x="576943" y="4267200"/>
            <a:ext cx="913311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A722FF-C558-C546-A50F-EB6020F47AF1}"/>
              </a:ext>
            </a:extLst>
          </p:cNvPr>
          <p:cNvSpPr txBox="1"/>
          <p:nvPr/>
        </p:nvSpPr>
        <p:spPr>
          <a:xfrm>
            <a:off x="7609114" y="2625001"/>
            <a:ext cx="28702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Pre-Midterm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1EE2E3-DA8C-3345-B009-397A45EA494C}"/>
              </a:ext>
            </a:extLst>
          </p:cNvPr>
          <p:cNvSpPr txBox="1"/>
          <p:nvPr/>
        </p:nvSpPr>
        <p:spPr>
          <a:xfrm>
            <a:off x="7609114" y="4847571"/>
            <a:ext cx="3053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Post-Midterm</a:t>
            </a:r>
          </a:p>
        </p:txBody>
      </p:sp>
    </p:spTree>
    <p:extLst>
      <p:ext uri="{BB962C8B-B14F-4D97-AF65-F5344CB8AC3E}">
        <p14:creationId xmlns:p14="http://schemas.microsoft.com/office/powerpoint/2010/main" val="256963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B25B-F24B-CA4D-A4A3-69F5B6DC3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EB765-DEE3-274A-93AB-C7E10DF05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be respectful</a:t>
            </a:r>
          </a:p>
          <a:p>
            <a:r>
              <a:rPr lang="en-US" dirty="0"/>
              <a:t>Please avoid leaving classroom in the middle of the class: it disrupts the class</a:t>
            </a:r>
          </a:p>
          <a:p>
            <a:r>
              <a:rPr lang="en-US" dirty="0"/>
              <a:t>Please avoid taking phone / video calls</a:t>
            </a:r>
          </a:p>
          <a:p>
            <a:r>
              <a:rPr lang="en-US" dirty="0"/>
              <a:t>Feel free to use your laptop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8590A-B5EE-8B4D-B0F3-60484F41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49D8-2E4B-2446-8692-D142238E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85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425F-ABAC-3049-A2E9-469AE474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A2864-8C97-9C49-9255-835CC1B97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79833-59FE-894A-B05F-47F39D9E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01FD9-6E7E-744C-8E18-EF056B28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6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630C-299B-C148-A3FD-D9457143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B0A19-5872-824F-97FB-65C5324D7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890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Name: Martin Kong</a:t>
            </a:r>
          </a:p>
          <a:p>
            <a:r>
              <a:rPr lang="en-US" dirty="0"/>
              <a:t>Please omit using my other last name (“Moreno”) in any way (not Mr. Moreno, nor Mr. Kong-Moreno)</a:t>
            </a:r>
          </a:p>
          <a:p>
            <a:r>
              <a:rPr lang="en-US" dirty="0"/>
              <a:t>Mini bio: Born in Venezuela, grew up in Peru (Lima), BS in Peru, CS PhD at Ohio State, Post-Doc at Rice Univ, Assistant Scientist at Brookhaven National Lab (Long Island, NY)</a:t>
            </a:r>
          </a:p>
          <a:p>
            <a:r>
              <a:rPr lang="en-US" dirty="0"/>
              <a:t>Class hours: M W, 3pm – 4:15pm</a:t>
            </a:r>
          </a:p>
          <a:p>
            <a:r>
              <a:rPr lang="en-US" dirty="0"/>
              <a:t>Office hours: DEH 230, M W, 11am – 12:30pm</a:t>
            </a:r>
          </a:p>
          <a:p>
            <a:r>
              <a:rPr lang="en-US" dirty="0"/>
              <a:t>My email: </a:t>
            </a:r>
            <a:r>
              <a:rPr lang="en-US" dirty="0">
                <a:hlinkClick r:id="rId2"/>
              </a:rPr>
              <a:t>mkong@ou.edu</a:t>
            </a:r>
            <a:endParaRPr lang="en-US" dirty="0"/>
          </a:p>
          <a:p>
            <a:r>
              <a:rPr lang="en-US" dirty="0"/>
              <a:t>I’ll reply to emails from 8am to 8:30am, Monday to Friday</a:t>
            </a:r>
          </a:p>
          <a:p>
            <a:r>
              <a:rPr lang="en-US" dirty="0"/>
              <a:t>My accent: I may talk a little too fast at times, if so, please ask me to slow down; if something is not clear, please mention it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2133D-F8E4-5647-832C-F9C17ED7F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E3AAB-2570-B442-ADB7-63D2E6A5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94B6-0B31-0343-8722-D39A3F50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Assistants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7CE96-9128-0D4B-858C-26237A128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still haven’t met them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/>
              <a:t>Still don’t have their office hours</a:t>
            </a:r>
          </a:p>
          <a:p>
            <a:r>
              <a:rPr lang="en-US" dirty="0"/>
              <a:t>Still don’t have their emails</a:t>
            </a:r>
          </a:p>
          <a:p>
            <a:r>
              <a:rPr lang="en-US" dirty="0"/>
              <a:t>I hope to have two of them</a:t>
            </a:r>
          </a:p>
          <a:p>
            <a:r>
              <a:rPr lang="en-US" dirty="0"/>
              <a:t>I hope they know the topics of this course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1FDAA-390A-CA46-94B7-708E7FF7B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4A9F3-E331-A84E-8686-8E156B78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47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2952-D3F8-F44F-A324-E37C5844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39A78-BF28-DE45-91E8-DB4623C7B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class: January 13th</a:t>
            </a:r>
          </a:p>
          <a:p>
            <a:r>
              <a:rPr lang="en-US" dirty="0">
                <a:highlight>
                  <a:srgbClr val="00FF00"/>
                </a:highlight>
              </a:rPr>
              <a:t>January 20</a:t>
            </a:r>
            <a:r>
              <a:rPr lang="en-US" baseline="30000" dirty="0">
                <a:highlight>
                  <a:srgbClr val="00FF00"/>
                </a:highlight>
              </a:rPr>
              <a:t>th</a:t>
            </a:r>
            <a:r>
              <a:rPr lang="en-US" dirty="0">
                <a:highlight>
                  <a:srgbClr val="00FF00"/>
                </a:highlight>
              </a:rPr>
              <a:t> (Martin Luther King Day): holiday</a:t>
            </a:r>
          </a:p>
          <a:p>
            <a:r>
              <a:rPr lang="en-US" dirty="0">
                <a:highlight>
                  <a:srgbClr val="00FF00"/>
                </a:highlight>
              </a:rPr>
              <a:t>February 17</a:t>
            </a:r>
            <a:r>
              <a:rPr lang="en-US" baseline="30000" dirty="0">
                <a:highlight>
                  <a:srgbClr val="00FF00"/>
                </a:highlight>
              </a:rPr>
              <a:t>th</a:t>
            </a:r>
            <a:r>
              <a:rPr lang="en-US" dirty="0">
                <a:highlight>
                  <a:srgbClr val="00FF00"/>
                </a:highlight>
              </a:rPr>
              <a:t> (Presidents’ Day): Holiday </a:t>
            </a:r>
          </a:p>
          <a:p>
            <a:r>
              <a:rPr lang="en-US" dirty="0"/>
              <a:t>Midterm review: March 2</a:t>
            </a:r>
            <a:r>
              <a:rPr lang="en-US" baseline="30000" dirty="0"/>
              <a:t>nd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Midterm: March 4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highlight>
                  <a:srgbClr val="00FF00"/>
                </a:highlight>
              </a:rPr>
              <a:t>Spring vacation: March 14</a:t>
            </a:r>
            <a:r>
              <a:rPr lang="en-US" baseline="30000" dirty="0">
                <a:highlight>
                  <a:srgbClr val="00FF00"/>
                </a:highlight>
              </a:rPr>
              <a:t>th</a:t>
            </a:r>
            <a:r>
              <a:rPr lang="en-US" dirty="0">
                <a:highlight>
                  <a:srgbClr val="00FF00"/>
                </a:highlight>
              </a:rPr>
              <a:t> – March 22</a:t>
            </a:r>
            <a:r>
              <a:rPr lang="en-US" baseline="30000" dirty="0">
                <a:highlight>
                  <a:srgbClr val="00FF00"/>
                </a:highlight>
              </a:rPr>
              <a:t>nd</a:t>
            </a:r>
            <a:endParaRPr lang="en-US" dirty="0">
              <a:highlight>
                <a:srgbClr val="00FF00"/>
              </a:highlight>
            </a:endParaRPr>
          </a:p>
          <a:p>
            <a:r>
              <a:rPr lang="en-US" dirty="0"/>
              <a:t>Last class: April 29</a:t>
            </a:r>
            <a:r>
              <a:rPr lang="en-US" baseline="30000" dirty="0"/>
              <a:t>th</a:t>
            </a:r>
            <a:r>
              <a:rPr lang="en-US" dirty="0"/>
              <a:t> (Final Exam Review)</a:t>
            </a:r>
          </a:p>
          <a:p>
            <a:r>
              <a:rPr lang="en-US" dirty="0">
                <a:solidFill>
                  <a:srgbClr val="FF0000"/>
                </a:solidFill>
              </a:rPr>
              <a:t>Final Exam: May 6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rgbClr val="FF0000"/>
                </a:solidFill>
              </a:rPr>
              <a:t>, 4:30pm – 6:30pm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DE48F-CDCD-9D49-B2E8-911F4D2A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DF49A-79AE-1647-B8BD-8E253F95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3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B8C0-BFCE-EA4A-800D-195337FB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CCC5B-B459-0641-80A2-638A21631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not drop students from the course</a:t>
            </a:r>
          </a:p>
          <a:p>
            <a:r>
              <a:rPr lang="en-US" dirty="0"/>
              <a:t>No grade for attending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908F0-41BD-8944-BC1C-62CE2350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89E72-94DF-AA46-9422-B3865792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4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F7C7-34D5-3941-A41D-8E00CE870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C5E14-6DCC-434E-99FA-AD368AB9F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quizzes: 30%</a:t>
            </a:r>
          </a:p>
          <a:p>
            <a:r>
              <a:rPr lang="en-US" dirty="0"/>
              <a:t>Homework: 20%</a:t>
            </a:r>
          </a:p>
          <a:p>
            <a:r>
              <a:rPr lang="en-US" dirty="0"/>
              <a:t>Midterm: 20%</a:t>
            </a:r>
          </a:p>
          <a:p>
            <a:r>
              <a:rPr lang="en-US" dirty="0"/>
              <a:t>Final Exam: 30%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39867-3CC8-7C40-AF5F-C6CB712ED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9255C-7036-994D-8FDF-7FF99D78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4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F7C7-34D5-3941-A41D-8E00CE870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C5E14-6DCC-434E-99FA-AD368AB9F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class, online</a:t>
            </a:r>
          </a:p>
          <a:p>
            <a:r>
              <a:rPr lang="en-US" dirty="0"/>
              <a:t>Held at the beginning of the class</a:t>
            </a:r>
          </a:p>
          <a:p>
            <a:r>
              <a:rPr lang="en-US" dirty="0"/>
              <a:t>Lasts 15 minutes</a:t>
            </a:r>
          </a:p>
          <a:p>
            <a:r>
              <a:rPr lang="en-US" dirty="0"/>
              <a:t>No make-up quizzes</a:t>
            </a:r>
          </a:p>
          <a:p>
            <a:r>
              <a:rPr lang="en-US" dirty="0"/>
              <a:t>If you arrive late, you only have whatever time remains</a:t>
            </a:r>
          </a:p>
          <a:p>
            <a:r>
              <a:rPr lang="en-US" dirty="0"/>
              <a:t>Quizzes will start 5 minutes after start of class</a:t>
            </a:r>
          </a:p>
          <a:p>
            <a:r>
              <a:rPr lang="en-US" dirty="0"/>
              <a:t>Open book</a:t>
            </a:r>
          </a:p>
          <a:p>
            <a:r>
              <a:rPr lang="en-US" dirty="0"/>
              <a:t>Quizzes with lowest two grades do not count towards final grade </a:t>
            </a:r>
          </a:p>
          <a:p>
            <a:r>
              <a:rPr lang="en-US" dirty="0"/>
              <a:t>Will have 8 (5+3) quizzes</a:t>
            </a:r>
          </a:p>
          <a:p>
            <a:r>
              <a:rPr lang="en-US" dirty="0"/>
              <a:t>Each quiz will be worth 5 pts; each question is all or nothing, no partial grade</a:t>
            </a:r>
          </a:p>
          <a:p>
            <a:r>
              <a:rPr lang="en-US" dirty="0"/>
              <a:t>Pre-midterm quizzes: January 27</a:t>
            </a:r>
            <a:r>
              <a:rPr lang="en-US" baseline="30000" dirty="0"/>
              <a:t>th</a:t>
            </a:r>
            <a:r>
              <a:rPr lang="en-US" dirty="0"/>
              <a:t>, February 3</a:t>
            </a:r>
            <a:r>
              <a:rPr lang="en-US" baseline="30000" dirty="0"/>
              <a:t>rd</a:t>
            </a:r>
            <a:r>
              <a:rPr lang="en-US" dirty="0"/>
              <a:t>, February 10</a:t>
            </a:r>
            <a:r>
              <a:rPr lang="en-US" baseline="30000" dirty="0"/>
              <a:t>th</a:t>
            </a:r>
            <a:r>
              <a:rPr lang="en-US" dirty="0"/>
              <a:t>, February 19</a:t>
            </a:r>
            <a:r>
              <a:rPr lang="en-US" baseline="30000" dirty="0"/>
              <a:t>th</a:t>
            </a:r>
            <a:r>
              <a:rPr lang="en-US" dirty="0"/>
              <a:t>, February 26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Post-midterm quizzes: April 1</a:t>
            </a:r>
            <a:r>
              <a:rPr lang="en-US" baseline="30000" dirty="0"/>
              <a:t>st</a:t>
            </a:r>
            <a:r>
              <a:rPr lang="en-US" dirty="0"/>
              <a:t>, April 13</a:t>
            </a:r>
            <a:r>
              <a:rPr lang="en-US" baseline="30000" dirty="0"/>
              <a:t>th</a:t>
            </a:r>
            <a:r>
              <a:rPr lang="en-US" dirty="0"/>
              <a:t>, April 22</a:t>
            </a:r>
            <a:r>
              <a:rPr lang="en-US" baseline="30000" dirty="0"/>
              <a:t>nd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26CA2-7C28-C849-9A7C-3CA355E7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6F211-73F3-104C-B782-27E6318A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1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F001-8611-3140-A5CE-4B3C0BFF6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47DED-5E8F-614B-B4ED-A517DF878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Actually, a mini-compiler project</a:t>
            </a:r>
          </a:p>
          <a:p>
            <a:r>
              <a:rPr lang="en-US" dirty="0"/>
              <a:t>Two pre-midterm homework</a:t>
            </a:r>
          </a:p>
          <a:p>
            <a:r>
              <a:rPr lang="en-US" dirty="0"/>
              <a:t>Two post-midterm homework</a:t>
            </a:r>
          </a:p>
          <a:p>
            <a:r>
              <a:rPr lang="en-US" dirty="0"/>
              <a:t>I provide skeleton code; you complete it; output determines grade</a:t>
            </a:r>
          </a:p>
          <a:p>
            <a:r>
              <a:rPr lang="en-US" dirty="0"/>
              <a:t>Will have to code a bit in C</a:t>
            </a:r>
          </a:p>
          <a:p>
            <a:r>
              <a:rPr lang="en-US" dirty="0"/>
              <a:t>Will have to upload code to canvas</a:t>
            </a:r>
          </a:p>
          <a:p>
            <a:r>
              <a:rPr lang="en-US" dirty="0"/>
              <a:t>All homework count towards your final grade</a:t>
            </a:r>
          </a:p>
          <a:p>
            <a:r>
              <a:rPr lang="en-US" dirty="0"/>
              <a:t>Will have 2-4 weeks for each homework</a:t>
            </a:r>
          </a:p>
          <a:p>
            <a:r>
              <a:rPr lang="en-US" dirty="0"/>
              <a:t>Each homework worth 5 points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D3868-B5C8-F24C-B5E0-56B451B1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EE4C4-B0F6-9F49-991B-2E6C02F8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22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5D48-26E8-4641-ADCA-2D511FDE8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063A5-EF98-4345-8B08-9EB1E5179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8E679-061D-F649-930A-319A944DE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8EB1B94-2B74-5040-8755-541CE78AA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457921"/>
              </p:ext>
            </p:extLst>
          </p:nvPr>
        </p:nvGraphicFramePr>
        <p:xfrm>
          <a:off x="1447800" y="1690688"/>
          <a:ext cx="8712201" cy="279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067">
                  <a:extLst>
                    <a:ext uri="{9D8B030D-6E8A-4147-A177-3AD203B41FA5}">
                      <a16:colId xmlns:a16="http://schemas.microsoft.com/office/drawing/2014/main" val="3558126180"/>
                    </a:ext>
                  </a:extLst>
                </a:gridCol>
                <a:gridCol w="2904067">
                  <a:extLst>
                    <a:ext uri="{9D8B030D-6E8A-4147-A177-3AD203B41FA5}">
                      <a16:colId xmlns:a16="http://schemas.microsoft.com/office/drawing/2014/main" val="1636752988"/>
                    </a:ext>
                  </a:extLst>
                </a:gridCol>
                <a:gridCol w="2904067">
                  <a:extLst>
                    <a:ext uri="{9D8B030D-6E8A-4147-A177-3AD203B41FA5}">
                      <a16:colId xmlns:a16="http://schemas.microsoft.com/office/drawing/2014/main" val="2923833230"/>
                    </a:ext>
                  </a:extLst>
                </a:gridCol>
              </a:tblGrid>
              <a:tr h="559284">
                <a:tc>
                  <a:txBody>
                    <a:bodyPr/>
                    <a:lstStyle/>
                    <a:p>
                      <a:r>
                        <a:rPr lang="en-US" sz="2800" dirty="0"/>
                        <a:t>Homework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Given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085180"/>
                  </a:ext>
                </a:extLst>
              </a:tr>
              <a:tr h="559284">
                <a:tc>
                  <a:txBody>
                    <a:bodyPr/>
                    <a:lstStyle/>
                    <a:p>
                      <a:r>
                        <a:rPr lang="en-US" sz="2800" dirty="0"/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Jan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Feb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53957"/>
                  </a:ext>
                </a:extLst>
              </a:tr>
              <a:tr h="559284">
                <a:tc>
                  <a:txBody>
                    <a:bodyPr/>
                    <a:lstStyle/>
                    <a:p>
                      <a:r>
                        <a:rPr lang="en-US" sz="2800" dirty="0"/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Feb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Mar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907567"/>
                  </a:ext>
                </a:extLst>
              </a:tr>
              <a:tr h="559284">
                <a:tc>
                  <a:txBody>
                    <a:bodyPr/>
                    <a:lstStyle/>
                    <a:p>
                      <a:r>
                        <a:rPr lang="en-US" sz="2800" dirty="0"/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Mar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Apr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2542"/>
                  </a:ext>
                </a:extLst>
              </a:tr>
              <a:tr h="559284">
                <a:tc>
                  <a:txBody>
                    <a:bodyPr/>
                    <a:lstStyle/>
                    <a:p>
                      <a:r>
                        <a:rPr lang="en-US" sz="2800" dirty="0"/>
                        <a:t>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Apr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Apr 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18327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C6AAA33-D2A8-D844-BC4E-B62E142C93AB}"/>
              </a:ext>
            </a:extLst>
          </p:cNvPr>
          <p:cNvSpPr txBox="1"/>
          <p:nvPr/>
        </p:nvSpPr>
        <p:spPr>
          <a:xfrm>
            <a:off x="834975" y="5006230"/>
            <a:ext cx="99378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Homework due at 11:59pm of the due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Deduct 1pt for each passed day after due date </a:t>
            </a:r>
            <a:r>
              <a:rPr lang="en-US" sz="2400" dirty="0">
                <a:sym typeface="Wingdings" pitchFamily="2" charset="2"/>
              </a:rPr>
              <a:t> after 5 days, no grade left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3883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868</Words>
  <Application>Microsoft Macintosh PowerPoint</Application>
  <PresentationFormat>Widescreen</PresentationFormat>
  <Paragraphs>144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Principles of Programming Languages  CS 3323</vt:lpstr>
      <vt:lpstr>About Me</vt:lpstr>
      <vt:lpstr>Teaching Assistants</vt:lpstr>
      <vt:lpstr>Dates</vt:lpstr>
      <vt:lpstr>Attendance Policy</vt:lpstr>
      <vt:lpstr>Course Grade</vt:lpstr>
      <vt:lpstr>Quizzes</vt:lpstr>
      <vt:lpstr>Homework</vt:lpstr>
      <vt:lpstr>Homework</vt:lpstr>
      <vt:lpstr>Heads up</vt:lpstr>
      <vt:lpstr>What the Course is about</vt:lpstr>
      <vt:lpstr>Textbook</vt:lpstr>
      <vt:lpstr>Topics Overview</vt:lpstr>
      <vt:lpstr>Other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Programming Language</dc:title>
  <dc:creator>Kong Moreno, Martin R.</dc:creator>
  <cp:lastModifiedBy>Kong Moreno, Martin R.</cp:lastModifiedBy>
  <cp:revision>80</cp:revision>
  <dcterms:created xsi:type="dcterms:W3CDTF">2020-01-12T15:25:43Z</dcterms:created>
  <dcterms:modified xsi:type="dcterms:W3CDTF">2020-01-12T18:18:03Z</dcterms:modified>
</cp:coreProperties>
</file>