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333" r:id="rId3"/>
    <p:sldId id="334" r:id="rId4"/>
    <p:sldId id="335" r:id="rId5"/>
    <p:sldId id="336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37" r:id="rId21"/>
    <p:sldId id="273" r:id="rId22"/>
    <p:sldId id="338" r:id="rId23"/>
    <p:sldId id="339" r:id="rId24"/>
    <p:sldId id="272" r:id="rId25"/>
    <p:sldId id="271" r:id="rId26"/>
    <p:sldId id="274" r:id="rId27"/>
    <p:sldId id="275" r:id="rId28"/>
    <p:sldId id="276" r:id="rId29"/>
    <p:sldId id="277" r:id="rId30"/>
    <p:sldId id="278" r:id="rId31"/>
    <p:sldId id="283" r:id="rId32"/>
    <p:sldId id="284" r:id="rId33"/>
    <p:sldId id="279" r:id="rId34"/>
    <p:sldId id="280" r:id="rId35"/>
    <p:sldId id="281" r:id="rId36"/>
    <p:sldId id="282" r:id="rId37"/>
    <p:sldId id="285" r:id="rId38"/>
    <p:sldId id="340" r:id="rId39"/>
    <p:sldId id="286" r:id="rId40"/>
    <p:sldId id="287" r:id="rId41"/>
    <p:sldId id="289" r:id="rId42"/>
    <p:sldId id="288" r:id="rId43"/>
    <p:sldId id="290" r:id="rId44"/>
    <p:sldId id="293" r:id="rId45"/>
    <p:sldId id="292" r:id="rId46"/>
    <p:sldId id="291" r:id="rId47"/>
    <p:sldId id="295" r:id="rId48"/>
    <p:sldId id="294" r:id="rId49"/>
    <p:sldId id="296" r:id="rId50"/>
    <p:sldId id="298" r:id="rId51"/>
    <p:sldId id="297" r:id="rId52"/>
    <p:sldId id="311" r:id="rId53"/>
    <p:sldId id="299" r:id="rId54"/>
    <p:sldId id="300" r:id="rId55"/>
    <p:sldId id="301" r:id="rId56"/>
    <p:sldId id="302" r:id="rId57"/>
    <p:sldId id="303" r:id="rId58"/>
    <p:sldId id="304" r:id="rId59"/>
    <p:sldId id="312" r:id="rId60"/>
    <p:sldId id="305" r:id="rId61"/>
    <p:sldId id="306" r:id="rId62"/>
    <p:sldId id="310" r:id="rId63"/>
    <p:sldId id="308" r:id="rId64"/>
    <p:sldId id="307" r:id="rId65"/>
    <p:sldId id="314" r:id="rId66"/>
    <p:sldId id="341" r:id="rId67"/>
    <p:sldId id="313" r:id="rId68"/>
    <p:sldId id="316" r:id="rId69"/>
    <p:sldId id="317" r:id="rId70"/>
    <p:sldId id="342" r:id="rId71"/>
    <p:sldId id="343" r:id="rId72"/>
    <p:sldId id="318" r:id="rId73"/>
    <p:sldId id="319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23" r:id="rId82"/>
    <p:sldId id="324" r:id="rId83"/>
    <p:sldId id="325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02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8986-3F33-4817-80C2-F15BACF05D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348BA2-9E5A-40DC-9ED7-9875DDD4CC72}">
      <dgm:prSet/>
      <dgm:spPr/>
      <dgm:t>
        <a:bodyPr/>
        <a:lstStyle/>
        <a:p>
          <a:r>
            <a:rPr lang="en-US"/>
            <a:t>To keep track of the left-most non-terminal, you push the as-yet-unseen portions of productions onto a stack</a:t>
          </a:r>
        </a:p>
      </dgm:t>
    </dgm:pt>
    <dgm:pt modelId="{D218AD51-C774-4D2E-A3D2-77D6197F9038}" type="parTrans" cxnId="{3BB5AB81-C9C4-4527-B199-AD17E7FA1E00}">
      <dgm:prSet/>
      <dgm:spPr/>
      <dgm:t>
        <a:bodyPr/>
        <a:lstStyle/>
        <a:p>
          <a:endParaRPr lang="en-US"/>
        </a:p>
      </dgm:t>
    </dgm:pt>
    <dgm:pt modelId="{679D03C0-4748-412C-B178-863D2397FFCD}" type="sibTrans" cxnId="{3BB5AB81-C9C4-4527-B199-AD17E7FA1E00}">
      <dgm:prSet/>
      <dgm:spPr/>
      <dgm:t>
        <a:bodyPr/>
        <a:lstStyle/>
        <a:p>
          <a:endParaRPr lang="en-US"/>
        </a:p>
      </dgm:t>
    </dgm:pt>
    <dgm:pt modelId="{B0692F43-302B-4D29-8E55-128B272888A2}">
      <dgm:prSet/>
      <dgm:spPr/>
      <dgm:t>
        <a:bodyPr/>
        <a:lstStyle/>
        <a:p>
          <a:r>
            <a:rPr lang="en-US"/>
            <a:t>for details see Figure 2.21</a:t>
          </a:r>
        </a:p>
      </dgm:t>
    </dgm:pt>
    <dgm:pt modelId="{4395BB6C-6510-4A35-B786-40454266F4B7}" type="parTrans" cxnId="{F07C3124-6AF7-4C8B-A6E7-81752DA7E6C5}">
      <dgm:prSet/>
      <dgm:spPr/>
      <dgm:t>
        <a:bodyPr/>
        <a:lstStyle/>
        <a:p>
          <a:endParaRPr lang="en-US"/>
        </a:p>
      </dgm:t>
    </dgm:pt>
    <dgm:pt modelId="{2C3EEA8D-2EDC-47FD-A349-161BC0AE1E65}" type="sibTrans" cxnId="{F07C3124-6AF7-4C8B-A6E7-81752DA7E6C5}">
      <dgm:prSet/>
      <dgm:spPr/>
      <dgm:t>
        <a:bodyPr/>
        <a:lstStyle/>
        <a:p>
          <a:endParaRPr lang="en-US"/>
        </a:p>
      </dgm:t>
    </dgm:pt>
    <dgm:pt modelId="{01F5AB0E-C43C-4A5C-B6EA-06C2022F31D1}">
      <dgm:prSet/>
      <dgm:spPr/>
      <dgm:t>
        <a:bodyPr/>
        <a:lstStyle/>
        <a:p>
          <a:r>
            <a:rPr lang="en-US"/>
            <a:t>The key thing to keep in mind is that the stack contains all the stuff you expect to see between now and the end of the program </a:t>
          </a:r>
        </a:p>
      </dgm:t>
    </dgm:pt>
    <dgm:pt modelId="{E6A5ED12-DE63-4778-B349-71F389EF9363}" type="parTrans" cxnId="{EECCF5EB-9E9E-4B0D-919C-6B2B5100161D}">
      <dgm:prSet/>
      <dgm:spPr/>
      <dgm:t>
        <a:bodyPr/>
        <a:lstStyle/>
        <a:p>
          <a:endParaRPr lang="en-US"/>
        </a:p>
      </dgm:t>
    </dgm:pt>
    <dgm:pt modelId="{E2DED4FD-FB2D-4368-B721-366CAD041D11}" type="sibTrans" cxnId="{EECCF5EB-9E9E-4B0D-919C-6B2B5100161D}">
      <dgm:prSet/>
      <dgm:spPr/>
      <dgm:t>
        <a:bodyPr/>
        <a:lstStyle/>
        <a:p>
          <a:endParaRPr lang="en-US"/>
        </a:p>
      </dgm:t>
    </dgm:pt>
    <dgm:pt modelId="{699C56D0-77AA-4648-83DD-0BBEB9E372F6}">
      <dgm:prSet/>
      <dgm:spPr/>
      <dgm:t>
        <a:bodyPr/>
        <a:lstStyle/>
        <a:p>
          <a:r>
            <a:rPr lang="en-US"/>
            <a:t>what you </a:t>
          </a:r>
          <a:r>
            <a:rPr lang="en-US" i="1"/>
            <a:t>predict</a:t>
          </a:r>
          <a:r>
            <a:rPr lang="en-US"/>
            <a:t> you will see </a:t>
          </a:r>
        </a:p>
      </dgm:t>
    </dgm:pt>
    <dgm:pt modelId="{3A5FC949-0F58-49DD-B551-3253A485525A}" type="parTrans" cxnId="{34F090F4-32C4-43A1-B9C4-E5FD593B0799}">
      <dgm:prSet/>
      <dgm:spPr/>
      <dgm:t>
        <a:bodyPr/>
        <a:lstStyle/>
        <a:p>
          <a:endParaRPr lang="en-US"/>
        </a:p>
      </dgm:t>
    </dgm:pt>
    <dgm:pt modelId="{1E2824A0-B657-4A16-8788-BB5C395C33E0}" type="sibTrans" cxnId="{34F090F4-32C4-43A1-B9C4-E5FD593B0799}">
      <dgm:prSet/>
      <dgm:spPr/>
      <dgm:t>
        <a:bodyPr/>
        <a:lstStyle/>
        <a:p>
          <a:endParaRPr lang="en-US"/>
        </a:p>
      </dgm:t>
    </dgm:pt>
    <dgm:pt modelId="{21602072-EED0-1C47-B493-6815B8DB238C}" type="pres">
      <dgm:prSet presAssocID="{CCAB8986-3F33-4817-80C2-F15BACF05D46}" presName="linear" presStyleCnt="0">
        <dgm:presLayoutVars>
          <dgm:animLvl val="lvl"/>
          <dgm:resizeHandles val="exact"/>
        </dgm:presLayoutVars>
      </dgm:prSet>
      <dgm:spPr/>
    </dgm:pt>
    <dgm:pt modelId="{D3CBE793-D1F2-134F-8737-2D1A0129DFFD}" type="pres">
      <dgm:prSet presAssocID="{79348BA2-9E5A-40DC-9ED7-9875DDD4CC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BA2CCE-DAB3-8948-8887-FB31BFB27400}" type="pres">
      <dgm:prSet presAssocID="{79348BA2-9E5A-40DC-9ED7-9875DDD4CC72}" presName="childText" presStyleLbl="revTx" presStyleIdx="0" presStyleCnt="2">
        <dgm:presLayoutVars>
          <dgm:bulletEnabled val="1"/>
        </dgm:presLayoutVars>
      </dgm:prSet>
      <dgm:spPr/>
    </dgm:pt>
    <dgm:pt modelId="{6381C002-6656-C641-94BA-BD26BEBCEAB3}" type="pres">
      <dgm:prSet presAssocID="{01F5AB0E-C43C-4A5C-B6EA-06C2022F31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A93253-4B76-6D4E-AAD4-BCCB4006507F}" type="pres">
      <dgm:prSet presAssocID="{01F5AB0E-C43C-4A5C-B6EA-06C2022F31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7C3124-6AF7-4C8B-A6E7-81752DA7E6C5}" srcId="{79348BA2-9E5A-40DC-9ED7-9875DDD4CC72}" destId="{B0692F43-302B-4D29-8E55-128B272888A2}" srcOrd="0" destOrd="0" parTransId="{4395BB6C-6510-4A35-B786-40454266F4B7}" sibTransId="{2C3EEA8D-2EDC-47FD-A349-161BC0AE1E65}"/>
    <dgm:cxn modelId="{E4899C5D-A29E-B543-BEC3-A0BA4B7131BB}" type="presOf" srcId="{01F5AB0E-C43C-4A5C-B6EA-06C2022F31D1}" destId="{6381C002-6656-C641-94BA-BD26BEBCEAB3}" srcOrd="0" destOrd="0" presId="urn:microsoft.com/office/officeart/2005/8/layout/vList2"/>
    <dgm:cxn modelId="{05FB6D7B-5FA3-BD49-876A-A99B9FED3B6E}" type="presOf" srcId="{79348BA2-9E5A-40DC-9ED7-9875DDD4CC72}" destId="{D3CBE793-D1F2-134F-8737-2D1A0129DFFD}" srcOrd="0" destOrd="0" presId="urn:microsoft.com/office/officeart/2005/8/layout/vList2"/>
    <dgm:cxn modelId="{D1783D7C-06D3-8E46-A9CC-95F7B39C436E}" type="presOf" srcId="{699C56D0-77AA-4648-83DD-0BBEB9E372F6}" destId="{28A93253-4B76-6D4E-AAD4-BCCB4006507F}" srcOrd="0" destOrd="0" presId="urn:microsoft.com/office/officeart/2005/8/layout/vList2"/>
    <dgm:cxn modelId="{3BB5AB81-C9C4-4527-B199-AD17E7FA1E00}" srcId="{CCAB8986-3F33-4817-80C2-F15BACF05D46}" destId="{79348BA2-9E5A-40DC-9ED7-9875DDD4CC72}" srcOrd="0" destOrd="0" parTransId="{D218AD51-C774-4D2E-A3D2-77D6197F9038}" sibTransId="{679D03C0-4748-412C-B178-863D2397FFCD}"/>
    <dgm:cxn modelId="{6A2B1591-54C7-0047-9A63-56956197DE6B}" type="presOf" srcId="{CCAB8986-3F33-4817-80C2-F15BACF05D46}" destId="{21602072-EED0-1C47-B493-6815B8DB238C}" srcOrd="0" destOrd="0" presId="urn:microsoft.com/office/officeart/2005/8/layout/vList2"/>
    <dgm:cxn modelId="{3C105AB2-8262-3446-B257-15ADFD908899}" type="presOf" srcId="{B0692F43-302B-4D29-8E55-128B272888A2}" destId="{EEBA2CCE-DAB3-8948-8887-FB31BFB27400}" srcOrd="0" destOrd="0" presId="urn:microsoft.com/office/officeart/2005/8/layout/vList2"/>
    <dgm:cxn modelId="{EECCF5EB-9E9E-4B0D-919C-6B2B5100161D}" srcId="{CCAB8986-3F33-4817-80C2-F15BACF05D46}" destId="{01F5AB0E-C43C-4A5C-B6EA-06C2022F31D1}" srcOrd="1" destOrd="0" parTransId="{E6A5ED12-DE63-4778-B349-71F389EF9363}" sibTransId="{E2DED4FD-FB2D-4368-B721-366CAD041D11}"/>
    <dgm:cxn modelId="{34F090F4-32C4-43A1-B9C4-E5FD593B0799}" srcId="{01F5AB0E-C43C-4A5C-B6EA-06C2022F31D1}" destId="{699C56D0-77AA-4648-83DD-0BBEB9E372F6}" srcOrd="0" destOrd="0" parTransId="{3A5FC949-0F58-49DD-B551-3253A485525A}" sibTransId="{1E2824A0-B657-4A16-8788-BB5C395C33E0}"/>
    <dgm:cxn modelId="{BBEE616E-581A-9D44-A0D7-88D7836BC04F}" type="presParOf" srcId="{21602072-EED0-1C47-B493-6815B8DB238C}" destId="{D3CBE793-D1F2-134F-8737-2D1A0129DFFD}" srcOrd="0" destOrd="0" presId="urn:microsoft.com/office/officeart/2005/8/layout/vList2"/>
    <dgm:cxn modelId="{5F0789B0-6011-3C4C-901E-A403DF30BF1D}" type="presParOf" srcId="{21602072-EED0-1C47-B493-6815B8DB238C}" destId="{EEBA2CCE-DAB3-8948-8887-FB31BFB27400}" srcOrd="1" destOrd="0" presId="urn:microsoft.com/office/officeart/2005/8/layout/vList2"/>
    <dgm:cxn modelId="{948190AC-8E8A-5A48-9A37-A6C2EB0573BA}" type="presParOf" srcId="{21602072-EED0-1C47-B493-6815B8DB238C}" destId="{6381C002-6656-C641-94BA-BD26BEBCEAB3}" srcOrd="2" destOrd="0" presId="urn:microsoft.com/office/officeart/2005/8/layout/vList2"/>
    <dgm:cxn modelId="{DA6E2BE6-90F5-BD48-A873-470E6E1AF009}" type="presParOf" srcId="{21602072-EED0-1C47-B493-6815B8DB238C}" destId="{28A93253-4B76-6D4E-AAD4-BCCB400650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BE793-D1F2-134F-8737-2D1A0129DFFD}">
      <dsp:nvSpPr>
        <dsp:cNvPr id="0" name=""/>
        <dsp:cNvSpPr/>
      </dsp:nvSpPr>
      <dsp:spPr>
        <a:xfrm>
          <a:off x="0" y="41022"/>
          <a:ext cx="6513603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keep track of the left-most non-terminal, you push the as-yet-unseen portions of productions onto a stack</a:t>
          </a:r>
        </a:p>
      </dsp:txBody>
      <dsp:txXfrm>
        <a:off x="114972" y="155994"/>
        <a:ext cx="6283659" cy="2125266"/>
      </dsp:txXfrm>
    </dsp:sp>
    <dsp:sp modelId="{EEBA2CCE-DAB3-8948-8887-FB31BFB27400}">
      <dsp:nvSpPr>
        <dsp:cNvPr id="0" name=""/>
        <dsp:cNvSpPr/>
      </dsp:nvSpPr>
      <dsp:spPr>
        <a:xfrm>
          <a:off x="0" y="2396232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 details see Figure 2.21</a:t>
          </a:r>
        </a:p>
      </dsp:txBody>
      <dsp:txXfrm>
        <a:off x="0" y="2396232"/>
        <a:ext cx="6513603" cy="546480"/>
      </dsp:txXfrm>
    </dsp:sp>
    <dsp:sp modelId="{6381C002-6656-C641-94BA-BD26BEBCEAB3}">
      <dsp:nvSpPr>
        <dsp:cNvPr id="0" name=""/>
        <dsp:cNvSpPr/>
      </dsp:nvSpPr>
      <dsp:spPr>
        <a:xfrm>
          <a:off x="0" y="2942713"/>
          <a:ext cx="6513603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key thing to keep in mind is that the stack contains all the stuff you expect to see between now and the end of the program </a:t>
          </a:r>
        </a:p>
      </dsp:txBody>
      <dsp:txXfrm>
        <a:off x="114972" y="3057685"/>
        <a:ext cx="6283659" cy="2125266"/>
      </dsp:txXfrm>
    </dsp:sp>
    <dsp:sp modelId="{28A93253-4B76-6D4E-AAD4-BCCB4006507F}">
      <dsp:nvSpPr>
        <dsp:cNvPr id="0" name=""/>
        <dsp:cNvSpPr/>
      </dsp:nvSpPr>
      <dsp:spPr>
        <a:xfrm>
          <a:off x="0" y="5297923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what you </a:t>
          </a:r>
          <a:r>
            <a:rPr lang="en-US" sz="2600" i="1" kern="1200"/>
            <a:t>predict</a:t>
          </a:r>
          <a:r>
            <a:rPr lang="en-US" sz="2600" kern="1200"/>
            <a:t> you will see </a:t>
          </a:r>
        </a:p>
      </dsp:txBody>
      <dsp:txXfrm>
        <a:off x="0" y="5297923"/>
        <a:ext cx="6513603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E7ED-353E-A94D-BC06-22819EE220C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03E8-2DFB-AA4D-A4CA-FB4E50A7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7E4-AA28-E441-A64E-10EEA5C5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9FB7-A75F-464E-9C4B-D4E83AB9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6445-BD12-D34F-A7D7-7E83A857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434A-6A93-8749-A7D6-C22C2968F52C}" type="datetime1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8E87-55CD-CF49-A408-759D7F9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E725-4908-C04A-89AA-9819333E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0231-A2A7-DF45-BBA7-2738592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D3B1-FA97-4845-994E-F1B6FCCE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5962-9153-E647-98E6-49E8487D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5CC-3354-C244-8DE9-6EF574803364}" type="datetime1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62A2-3A47-AD4D-838F-CB1E652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17B6-D43F-C04A-A93E-CE5AE37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6389-FCD3-BA49-A4BC-F9681C82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067D-1E76-154B-BA4A-CD0E57C2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FCFF-2EBA-0141-BB27-55EA414E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B57D-AC49-EC44-801D-5B546E161BDA}" type="datetime1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C8A6-5335-6C4A-AD53-25F2300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F82F-03C6-6A47-BBF3-449B4E9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510-1F74-1E4D-BF31-6275617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DF8-A200-4346-84D6-4F87D04B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6A74-B28A-3E48-9478-5E0D22B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77F7-A574-844E-A73E-165230AD9450}" type="datetime1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D5C6-DB33-3443-8DB9-D78B17C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DC1-9CBB-6640-A7A3-1252CB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8ED0-7A05-FD4A-A5BC-7E34C650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01B6-3A96-6B4D-BA23-2A6205E0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7FC-3136-0F4C-B340-C8C0E95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E37-36B1-9A4A-933F-4DCB7DBF0884}" type="datetime1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E2C6-15E0-5142-AAFA-CD6FF52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108D-59C4-A648-BFF8-EFD7053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A32-83B8-7243-97C4-49F54462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EE5-8092-C24D-978E-5FC1FC2C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C3E6-6D8D-2043-BF1C-EC1CACC2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5E8B-78E7-3448-A5E2-48EFA9EA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95D-42E1-3C4C-8F56-9D5F71DE1CF6}" type="datetime1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1159-FCBD-B849-9851-DA9AA10B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53BF-9077-E043-B1AA-600D0722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5751-15C5-A740-9378-F108F57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44B1-8DD9-C645-906A-9895991B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8D3B-2836-4948-9142-1D047341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90AA-C5EC-6F47-BA56-06471D05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E956B-1A2B-2F4D-A208-8E150A92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D442B-45CA-6449-ABB0-8F980561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A394-E32A-D74A-8FCA-19C855AECD15}" type="datetime1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74D4C-4820-1140-9B38-E17C621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C691-C54B-6B48-8F08-34AA125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5AC-43B9-6D42-B0EC-0F6AE03A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9971-8974-CE41-835E-684E594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ED8F-170A-9641-A383-F940CDB31B17}" type="datetime1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5D3E-377D-3B4B-A781-3629DB0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FE31-35FD-9C4D-8BEA-13FD841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9C5B-464A-064A-A426-E765266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514B-AF21-DD4B-9ED7-AF207B1C3F26}" type="datetime1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F325-DE95-FA4A-9C30-6B46E55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7CC8-98CD-4741-91FC-81436E6D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39D-9E4B-3949-8F33-EB46671A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FBDE-DF10-C440-B7CD-7B7EFE2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9735-DCB7-6846-87F5-8F1ED21D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A011-A8B5-0E40-BF35-EEC76393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5ABE-DFDD-C848-95A4-ACF4E265A940}" type="datetime1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919F-DB8D-F547-8931-53DA694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5A8E-D024-B64D-BF31-E7B7DC8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B05-B7C1-6044-A7EA-0D8EA9EC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F0AF8-5BB8-5645-98D6-D608391CC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89E3-A12D-F44C-AD87-4F0D9B4C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D535-C889-0444-88E4-8EE66E0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72D-B411-0F47-BC0F-CD8374DE3D83}" type="datetime1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227F-3554-7A43-B0E3-370373AF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3234-4BCC-7646-B739-C997C4F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453A2-B913-4A4A-83B3-9037FF1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8B7E-6640-6047-93B1-AC76CCF3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E2E9-B53C-9048-A56A-83CD0C42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FA0-EC05-AB4E-A9AA-717A047DF183}" type="datetime1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03FA-CE1C-4447-BEDD-D4360E3D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6CD3-3C38-DB43-A9B0-BCEA9F19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03F-74C3-CC47-807B-82B5CC13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</p:spTree>
    <p:extLst>
      <p:ext uri="{BB962C8B-B14F-4D97-AF65-F5344CB8AC3E}">
        <p14:creationId xmlns:p14="http://schemas.microsoft.com/office/powerpoint/2010/main" val="16454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822-A015-C346-B08E-1354CE2C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ED2-0338-A54B-AA2C-BE72A859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Recall that tokens such as IDENTIFIER and NUMBER actually represent sets of strings acceptable by a language</a:t>
            </a:r>
          </a:p>
          <a:p>
            <a:pPr>
              <a:lnSpc>
                <a:spcPct val="125000"/>
              </a:lnSpc>
            </a:pPr>
            <a:r>
              <a:rPr lang="en-US" dirty="0"/>
              <a:t>The parser, however, does not distinguish between “1.5”, “1” or “10000.0000”.</a:t>
            </a:r>
          </a:p>
          <a:p>
            <a:pPr>
              <a:lnSpc>
                <a:spcPct val="125000"/>
              </a:lnSpc>
            </a:pPr>
            <a:r>
              <a:rPr lang="en-US" dirty="0"/>
              <a:t>The actual values (as number, strings or names) are stored in the symbol table along the parsing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5520-1D6D-8B48-95C4-0F71EFD7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D6F0-D5EE-FF4F-9BAA-5FC4699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668F-D44C-1B43-B094-AAE8AC1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and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415-9FB9-5B49-85D1-9029676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CFG allows to generate syntactically valid string of terminals, i.e. a valid program: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Begin with start symbol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with the start symbol on the left-hand side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Replace start symbol with right-hand side  of production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non-terminal A in resulting string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P with A on the left-hand side, and replace A with the right-hand side of 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D32A-127B-9C4C-B6BE-3B7EA5D4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F1FCF-0762-4A48-8FED-A7C178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11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9FB1F89-E932-5347-88AF-DE177BB43E64}"/>
              </a:ext>
            </a:extLst>
          </p:cNvPr>
          <p:cNvSpPr/>
          <p:nvPr/>
        </p:nvSpPr>
        <p:spPr>
          <a:xfrm rot="10800000">
            <a:off x="243289" y="3888983"/>
            <a:ext cx="594911" cy="1575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A6C-3FB0-2C48-98EF-393488E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C55-92B0-954C-BDC8-33552BC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C8E3-E072-C84B-A15D-08AC610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C725026-FED7-E845-9127-482DAA85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51" y="2902585"/>
            <a:ext cx="8251698" cy="181356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AD510-7810-8842-9689-93329E9E22C0}"/>
              </a:ext>
            </a:extLst>
          </p:cNvPr>
          <p:cNvSpPr txBox="1"/>
          <p:nvPr/>
        </p:nvSpPr>
        <p:spPr>
          <a:xfrm>
            <a:off x="757777" y="2184818"/>
            <a:ext cx="882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previous grammar for arithmetic expressions: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2C908-BBD5-AE4D-B757-EDD7F3890E01}"/>
              </a:ext>
            </a:extLst>
          </p:cNvPr>
          <p:cNvSpPr txBox="1"/>
          <p:nvPr/>
        </p:nvSpPr>
        <p:spPr>
          <a:xfrm>
            <a:off x="838200" y="5168553"/>
            <a:ext cx="8582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could we produce the string “slope * x + intercept” ?</a:t>
            </a:r>
          </a:p>
        </p:txBody>
      </p:sp>
    </p:spTree>
    <p:extLst>
      <p:ext uri="{BB962C8B-B14F-4D97-AF65-F5344CB8AC3E}">
        <p14:creationId xmlns:p14="http://schemas.microsoft.com/office/powerpoint/2010/main" val="188666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6244209" y="2123942"/>
            <a:ext cx="5617410" cy="379915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1" y="2978785"/>
            <a:ext cx="6055179" cy="1330809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1788743" y="4902827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</p:spTree>
    <p:extLst>
      <p:ext uri="{BB962C8B-B14F-4D97-AF65-F5344CB8AC3E}">
        <p14:creationId xmlns:p14="http://schemas.microsoft.com/office/powerpoint/2010/main" val="19175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478590" y="2812385"/>
            <a:ext cx="5132617" cy="3471279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0" y="1526789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72F222C-21AF-5341-BA02-6631AAFD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60" y="3115663"/>
            <a:ext cx="5671648" cy="211899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9474507" y="5431316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 parse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F07F-23D2-1A48-8DD7-B50949CCC372}"/>
              </a:ext>
            </a:extLst>
          </p:cNvPr>
          <p:cNvSpPr txBox="1"/>
          <p:nvPr/>
        </p:nvSpPr>
        <p:spPr>
          <a:xfrm>
            <a:off x="6096000" y="5564669"/>
            <a:ext cx="223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Sentential forms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AD1C4B8-4D45-314B-95D2-AAE6F295E531}"/>
              </a:ext>
            </a:extLst>
          </p:cNvPr>
          <p:cNvSpPr/>
          <p:nvPr/>
        </p:nvSpPr>
        <p:spPr>
          <a:xfrm rot="1968152">
            <a:off x="4623508" y="5028688"/>
            <a:ext cx="1553378" cy="481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700070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6442442" y="5745918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Another parse tree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2" y="2958185"/>
            <a:ext cx="8229600" cy="2778125"/>
          </a:xfrm>
          <a:custGeom>
            <a:avLst/>
            <a:gdLst>
              <a:gd name="connsiteX0" fmla="*/ 0 w 8229600"/>
              <a:gd name="connsiteY0" fmla="*/ 0 h 2778125"/>
              <a:gd name="connsiteX1" fmla="*/ 752421 w 8229600"/>
              <a:gd name="connsiteY1" fmla="*/ 0 h 2778125"/>
              <a:gd name="connsiteX2" fmla="*/ 1504841 w 8229600"/>
              <a:gd name="connsiteY2" fmla="*/ 0 h 2778125"/>
              <a:gd name="connsiteX3" fmla="*/ 1928078 w 8229600"/>
              <a:gd name="connsiteY3" fmla="*/ 0 h 2778125"/>
              <a:gd name="connsiteX4" fmla="*/ 2269018 w 8229600"/>
              <a:gd name="connsiteY4" fmla="*/ 0 h 2778125"/>
              <a:gd name="connsiteX5" fmla="*/ 2692255 w 8229600"/>
              <a:gd name="connsiteY5" fmla="*/ 0 h 2778125"/>
              <a:gd name="connsiteX6" fmla="*/ 3115491 w 8229600"/>
              <a:gd name="connsiteY6" fmla="*/ 0 h 2778125"/>
              <a:gd name="connsiteX7" fmla="*/ 3867912 w 8229600"/>
              <a:gd name="connsiteY7" fmla="*/ 0 h 2778125"/>
              <a:gd name="connsiteX8" fmla="*/ 4538037 w 8229600"/>
              <a:gd name="connsiteY8" fmla="*/ 0 h 2778125"/>
              <a:gd name="connsiteX9" fmla="*/ 4878977 w 8229600"/>
              <a:gd name="connsiteY9" fmla="*/ 0 h 2778125"/>
              <a:gd name="connsiteX10" fmla="*/ 5384510 w 8229600"/>
              <a:gd name="connsiteY10" fmla="*/ 0 h 2778125"/>
              <a:gd name="connsiteX11" fmla="*/ 5890042 w 8229600"/>
              <a:gd name="connsiteY11" fmla="*/ 0 h 2778125"/>
              <a:gd name="connsiteX12" fmla="*/ 6313279 w 8229600"/>
              <a:gd name="connsiteY12" fmla="*/ 0 h 2778125"/>
              <a:gd name="connsiteX13" fmla="*/ 6983403 w 8229600"/>
              <a:gd name="connsiteY13" fmla="*/ 0 h 2778125"/>
              <a:gd name="connsiteX14" fmla="*/ 7653528 w 8229600"/>
              <a:gd name="connsiteY14" fmla="*/ 0 h 2778125"/>
              <a:gd name="connsiteX15" fmla="*/ 8229600 w 8229600"/>
              <a:gd name="connsiteY15" fmla="*/ 0 h 2778125"/>
              <a:gd name="connsiteX16" fmla="*/ 8229600 w 8229600"/>
              <a:gd name="connsiteY16" fmla="*/ 472281 h 2778125"/>
              <a:gd name="connsiteX17" fmla="*/ 8229600 w 8229600"/>
              <a:gd name="connsiteY17" fmla="*/ 944563 h 2778125"/>
              <a:gd name="connsiteX18" fmla="*/ 8229600 w 8229600"/>
              <a:gd name="connsiteY18" fmla="*/ 1555750 h 2778125"/>
              <a:gd name="connsiteX19" fmla="*/ 8229600 w 8229600"/>
              <a:gd name="connsiteY19" fmla="*/ 2055813 h 2778125"/>
              <a:gd name="connsiteX20" fmla="*/ 8229600 w 8229600"/>
              <a:gd name="connsiteY20" fmla="*/ 2778125 h 2778125"/>
              <a:gd name="connsiteX21" fmla="*/ 7888659 w 8229600"/>
              <a:gd name="connsiteY21" fmla="*/ 2778125 h 2778125"/>
              <a:gd name="connsiteX22" fmla="*/ 7300831 w 8229600"/>
              <a:gd name="connsiteY22" fmla="*/ 2778125 h 2778125"/>
              <a:gd name="connsiteX23" fmla="*/ 6548410 w 8229600"/>
              <a:gd name="connsiteY23" fmla="*/ 2778125 h 2778125"/>
              <a:gd name="connsiteX24" fmla="*/ 6207470 w 8229600"/>
              <a:gd name="connsiteY24" fmla="*/ 2778125 h 2778125"/>
              <a:gd name="connsiteX25" fmla="*/ 5784233 w 8229600"/>
              <a:gd name="connsiteY25" fmla="*/ 2778125 h 2778125"/>
              <a:gd name="connsiteX26" fmla="*/ 5443293 w 8229600"/>
              <a:gd name="connsiteY26" fmla="*/ 2778125 h 2778125"/>
              <a:gd name="connsiteX27" fmla="*/ 4937760 w 8229600"/>
              <a:gd name="connsiteY27" fmla="*/ 2778125 h 2778125"/>
              <a:gd name="connsiteX28" fmla="*/ 4185339 w 8229600"/>
              <a:gd name="connsiteY28" fmla="*/ 2778125 h 2778125"/>
              <a:gd name="connsiteX29" fmla="*/ 3515215 w 8229600"/>
              <a:gd name="connsiteY29" fmla="*/ 2778125 h 2778125"/>
              <a:gd name="connsiteX30" fmla="*/ 3091978 w 8229600"/>
              <a:gd name="connsiteY30" fmla="*/ 2778125 h 2778125"/>
              <a:gd name="connsiteX31" fmla="*/ 2421854 w 8229600"/>
              <a:gd name="connsiteY31" fmla="*/ 2778125 h 2778125"/>
              <a:gd name="connsiteX32" fmla="*/ 1669433 w 8229600"/>
              <a:gd name="connsiteY32" fmla="*/ 2778125 h 2778125"/>
              <a:gd name="connsiteX33" fmla="*/ 999309 w 8229600"/>
              <a:gd name="connsiteY33" fmla="*/ 2778125 h 2778125"/>
              <a:gd name="connsiteX34" fmla="*/ 576072 w 8229600"/>
              <a:gd name="connsiteY34" fmla="*/ 2778125 h 2778125"/>
              <a:gd name="connsiteX35" fmla="*/ 0 w 8229600"/>
              <a:gd name="connsiteY35" fmla="*/ 2778125 h 2778125"/>
              <a:gd name="connsiteX36" fmla="*/ 0 w 8229600"/>
              <a:gd name="connsiteY36" fmla="*/ 2194719 h 2778125"/>
              <a:gd name="connsiteX37" fmla="*/ 0 w 8229600"/>
              <a:gd name="connsiteY37" fmla="*/ 1639094 h 2778125"/>
              <a:gd name="connsiteX38" fmla="*/ 0 w 8229600"/>
              <a:gd name="connsiteY38" fmla="*/ 1111250 h 2778125"/>
              <a:gd name="connsiteX39" fmla="*/ 0 w 8229600"/>
              <a:gd name="connsiteY39" fmla="*/ 527844 h 2778125"/>
              <a:gd name="connsiteX40" fmla="*/ 0 w 8229600"/>
              <a:gd name="connsiteY40" fmla="*/ 0 h 27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29600" h="2778125" extrusionOk="0">
                <a:moveTo>
                  <a:pt x="0" y="0"/>
                </a:moveTo>
                <a:cubicBezTo>
                  <a:pt x="291185" y="-48433"/>
                  <a:pt x="455529" y="9724"/>
                  <a:pt x="752421" y="0"/>
                </a:cubicBezTo>
                <a:cubicBezTo>
                  <a:pt x="1049313" y="-9724"/>
                  <a:pt x="1129510" y="47651"/>
                  <a:pt x="1504841" y="0"/>
                </a:cubicBezTo>
                <a:cubicBezTo>
                  <a:pt x="1880172" y="-47651"/>
                  <a:pt x="1786489" y="24464"/>
                  <a:pt x="1928078" y="0"/>
                </a:cubicBezTo>
                <a:cubicBezTo>
                  <a:pt x="2069667" y="-24464"/>
                  <a:pt x="2105085" y="8164"/>
                  <a:pt x="2269018" y="0"/>
                </a:cubicBezTo>
                <a:cubicBezTo>
                  <a:pt x="2432951" y="-8164"/>
                  <a:pt x="2605619" y="6544"/>
                  <a:pt x="2692255" y="0"/>
                </a:cubicBezTo>
                <a:cubicBezTo>
                  <a:pt x="2778891" y="-6544"/>
                  <a:pt x="2994115" y="43034"/>
                  <a:pt x="3115491" y="0"/>
                </a:cubicBezTo>
                <a:cubicBezTo>
                  <a:pt x="3236867" y="-43034"/>
                  <a:pt x="3669441" y="437"/>
                  <a:pt x="3867912" y="0"/>
                </a:cubicBezTo>
                <a:cubicBezTo>
                  <a:pt x="4066383" y="-437"/>
                  <a:pt x="4213458" y="10966"/>
                  <a:pt x="4538037" y="0"/>
                </a:cubicBezTo>
                <a:cubicBezTo>
                  <a:pt x="4862617" y="-10966"/>
                  <a:pt x="4786465" y="20815"/>
                  <a:pt x="4878977" y="0"/>
                </a:cubicBezTo>
                <a:cubicBezTo>
                  <a:pt x="4971489" y="-20815"/>
                  <a:pt x="5145705" y="52724"/>
                  <a:pt x="5384510" y="0"/>
                </a:cubicBezTo>
                <a:cubicBezTo>
                  <a:pt x="5623315" y="-52724"/>
                  <a:pt x="5727351" y="1691"/>
                  <a:pt x="5890042" y="0"/>
                </a:cubicBezTo>
                <a:cubicBezTo>
                  <a:pt x="6052733" y="-1691"/>
                  <a:pt x="6134167" y="41856"/>
                  <a:pt x="6313279" y="0"/>
                </a:cubicBezTo>
                <a:cubicBezTo>
                  <a:pt x="6492391" y="-41856"/>
                  <a:pt x="6691284" y="49258"/>
                  <a:pt x="6983403" y="0"/>
                </a:cubicBezTo>
                <a:cubicBezTo>
                  <a:pt x="7275522" y="-49258"/>
                  <a:pt x="7515083" y="78988"/>
                  <a:pt x="7653528" y="0"/>
                </a:cubicBezTo>
                <a:cubicBezTo>
                  <a:pt x="7791973" y="-78988"/>
                  <a:pt x="8041151" y="38051"/>
                  <a:pt x="8229600" y="0"/>
                </a:cubicBezTo>
                <a:cubicBezTo>
                  <a:pt x="8245920" y="158698"/>
                  <a:pt x="8185845" y="368934"/>
                  <a:pt x="8229600" y="472281"/>
                </a:cubicBezTo>
                <a:cubicBezTo>
                  <a:pt x="8273355" y="575628"/>
                  <a:pt x="8177614" y="756139"/>
                  <a:pt x="8229600" y="944563"/>
                </a:cubicBezTo>
                <a:cubicBezTo>
                  <a:pt x="8281586" y="1132987"/>
                  <a:pt x="8187940" y="1305422"/>
                  <a:pt x="8229600" y="1555750"/>
                </a:cubicBezTo>
                <a:cubicBezTo>
                  <a:pt x="8271260" y="1806078"/>
                  <a:pt x="8204868" y="1942802"/>
                  <a:pt x="8229600" y="2055813"/>
                </a:cubicBezTo>
                <a:cubicBezTo>
                  <a:pt x="8254332" y="2168824"/>
                  <a:pt x="8162101" y="2461754"/>
                  <a:pt x="8229600" y="2778125"/>
                </a:cubicBezTo>
                <a:cubicBezTo>
                  <a:pt x="8120924" y="2815505"/>
                  <a:pt x="8033020" y="2748085"/>
                  <a:pt x="7888659" y="2778125"/>
                </a:cubicBezTo>
                <a:cubicBezTo>
                  <a:pt x="7744298" y="2808165"/>
                  <a:pt x="7557961" y="2769275"/>
                  <a:pt x="7300831" y="2778125"/>
                </a:cubicBezTo>
                <a:cubicBezTo>
                  <a:pt x="7043701" y="2786975"/>
                  <a:pt x="6907115" y="2761006"/>
                  <a:pt x="6548410" y="2778125"/>
                </a:cubicBezTo>
                <a:cubicBezTo>
                  <a:pt x="6189705" y="2795244"/>
                  <a:pt x="6347025" y="2754556"/>
                  <a:pt x="6207470" y="2778125"/>
                </a:cubicBezTo>
                <a:cubicBezTo>
                  <a:pt x="6067915" y="2801694"/>
                  <a:pt x="5951204" y="2774660"/>
                  <a:pt x="5784233" y="2778125"/>
                </a:cubicBezTo>
                <a:cubicBezTo>
                  <a:pt x="5617262" y="2781590"/>
                  <a:pt x="5526733" y="2745328"/>
                  <a:pt x="5443293" y="2778125"/>
                </a:cubicBezTo>
                <a:cubicBezTo>
                  <a:pt x="5359853" y="2810922"/>
                  <a:pt x="5128407" y="2729719"/>
                  <a:pt x="4937760" y="2778125"/>
                </a:cubicBezTo>
                <a:cubicBezTo>
                  <a:pt x="4747113" y="2826531"/>
                  <a:pt x="4484475" y="2758981"/>
                  <a:pt x="4185339" y="2778125"/>
                </a:cubicBezTo>
                <a:cubicBezTo>
                  <a:pt x="3886203" y="2797269"/>
                  <a:pt x="3738187" y="2726603"/>
                  <a:pt x="3515215" y="2778125"/>
                </a:cubicBezTo>
                <a:cubicBezTo>
                  <a:pt x="3292243" y="2829647"/>
                  <a:pt x="3181358" y="2752304"/>
                  <a:pt x="3091978" y="2778125"/>
                </a:cubicBezTo>
                <a:cubicBezTo>
                  <a:pt x="3002598" y="2803946"/>
                  <a:pt x="2721991" y="2713309"/>
                  <a:pt x="2421854" y="2778125"/>
                </a:cubicBezTo>
                <a:cubicBezTo>
                  <a:pt x="2121717" y="2842941"/>
                  <a:pt x="1949663" y="2694096"/>
                  <a:pt x="1669433" y="2778125"/>
                </a:cubicBezTo>
                <a:cubicBezTo>
                  <a:pt x="1389203" y="2862154"/>
                  <a:pt x="1253857" y="2757194"/>
                  <a:pt x="999309" y="2778125"/>
                </a:cubicBezTo>
                <a:cubicBezTo>
                  <a:pt x="744761" y="2799056"/>
                  <a:pt x="660981" y="2729571"/>
                  <a:pt x="576072" y="2778125"/>
                </a:cubicBezTo>
                <a:cubicBezTo>
                  <a:pt x="491163" y="2826679"/>
                  <a:pt x="260906" y="2712480"/>
                  <a:pt x="0" y="2778125"/>
                </a:cubicBezTo>
                <a:cubicBezTo>
                  <a:pt x="-9928" y="2615646"/>
                  <a:pt x="51976" y="2474990"/>
                  <a:pt x="0" y="2194719"/>
                </a:cubicBezTo>
                <a:cubicBezTo>
                  <a:pt x="-51976" y="1914448"/>
                  <a:pt x="44904" y="1759352"/>
                  <a:pt x="0" y="1639094"/>
                </a:cubicBezTo>
                <a:cubicBezTo>
                  <a:pt x="-44904" y="1518836"/>
                  <a:pt x="63177" y="1299520"/>
                  <a:pt x="0" y="1111250"/>
                </a:cubicBezTo>
                <a:cubicBezTo>
                  <a:pt x="-63177" y="922980"/>
                  <a:pt x="12633" y="678609"/>
                  <a:pt x="0" y="527844"/>
                </a:cubicBezTo>
                <a:cubicBezTo>
                  <a:pt x="-12633" y="377079"/>
                  <a:pt x="13633" y="13376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4" y="1671803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814969" y="2011393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41" y="3103482"/>
            <a:ext cx="6169597" cy="2082715"/>
          </a:xfrm>
          <a:custGeom>
            <a:avLst/>
            <a:gdLst>
              <a:gd name="connsiteX0" fmla="*/ 0 w 6169597"/>
              <a:gd name="connsiteY0" fmla="*/ 0 h 2082715"/>
              <a:gd name="connsiteX1" fmla="*/ 684264 w 6169597"/>
              <a:gd name="connsiteY1" fmla="*/ 0 h 2082715"/>
              <a:gd name="connsiteX2" fmla="*/ 1368529 w 6169597"/>
              <a:gd name="connsiteY2" fmla="*/ 0 h 2082715"/>
              <a:gd name="connsiteX3" fmla="*/ 1806009 w 6169597"/>
              <a:gd name="connsiteY3" fmla="*/ 0 h 2082715"/>
              <a:gd name="connsiteX4" fmla="*/ 2181794 w 6169597"/>
              <a:gd name="connsiteY4" fmla="*/ 0 h 2082715"/>
              <a:gd name="connsiteX5" fmla="*/ 2619274 w 6169597"/>
              <a:gd name="connsiteY5" fmla="*/ 0 h 2082715"/>
              <a:gd name="connsiteX6" fmla="*/ 3056755 w 6169597"/>
              <a:gd name="connsiteY6" fmla="*/ 0 h 2082715"/>
              <a:gd name="connsiteX7" fmla="*/ 3741019 w 6169597"/>
              <a:gd name="connsiteY7" fmla="*/ 0 h 2082715"/>
              <a:gd name="connsiteX8" fmla="*/ 4363588 w 6169597"/>
              <a:gd name="connsiteY8" fmla="*/ 0 h 2082715"/>
              <a:gd name="connsiteX9" fmla="*/ 4739372 w 6169597"/>
              <a:gd name="connsiteY9" fmla="*/ 0 h 2082715"/>
              <a:gd name="connsiteX10" fmla="*/ 5238549 w 6169597"/>
              <a:gd name="connsiteY10" fmla="*/ 0 h 2082715"/>
              <a:gd name="connsiteX11" fmla="*/ 6169597 w 6169597"/>
              <a:gd name="connsiteY11" fmla="*/ 0 h 2082715"/>
              <a:gd name="connsiteX12" fmla="*/ 6169597 w 6169597"/>
              <a:gd name="connsiteY12" fmla="*/ 479024 h 2082715"/>
              <a:gd name="connsiteX13" fmla="*/ 6169597 w 6169597"/>
              <a:gd name="connsiteY13" fmla="*/ 937222 h 2082715"/>
              <a:gd name="connsiteX14" fmla="*/ 6169597 w 6169597"/>
              <a:gd name="connsiteY14" fmla="*/ 1416246 h 2082715"/>
              <a:gd name="connsiteX15" fmla="*/ 6169597 w 6169597"/>
              <a:gd name="connsiteY15" fmla="*/ 2082715 h 2082715"/>
              <a:gd name="connsiteX16" fmla="*/ 5608725 w 6169597"/>
              <a:gd name="connsiteY16" fmla="*/ 2082715 h 2082715"/>
              <a:gd name="connsiteX17" fmla="*/ 5109548 w 6169597"/>
              <a:gd name="connsiteY17" fmla="*/ 2082715 h 2082715"/>
              <a:gd name="connsiteX18" fmla="*/ 4486980 w 6169597"/>
              <a:gd name="connsiteY18" fmla="*/ 2082715 h 2082715"/>
              <a:gd name="connsiteX19" fmla="*/ 4111195 w 6169597"/>
              <a:gd name="connsiteY19" fmla="*/ 2082715 h 2082715"/>
              <a:gd name="connsiteX20" fmla="*/ 3488627 w 6169597"/>
              <a:gd name="connsiteY20" fmla="*/ 2082715 h 2082715"/>
              <a:gd name="connsiteX21" fmla="*/ 3112842 w 6169597"/>
              <a:gd name="connsiteY21" fmla="*/ 2082715 h 2082715"/>
              <a:gd name="connsiteX22" fmla="*/ 2551970 w 6169597"/>
              <a:gd name="connsiteY22" fmla="*/ 2082715 h 2082715"/>
              <a:gd name="connsiteX23" fmla="*/ 1867705 w 6169597"/>
              <a:gd name="connsiteY23" fmla="*/ 2082715 h 2082715"/>
              <a:gd name="connsiteX24" fmla="*/ 1491921 w 6169597"/>
              <a:gd name="connsiteY24" fmla="*/ 2082715 h 2082715"/>
              <a:gd name="connsiteX25" fmla="*/ 1054440 w 6169597"/>
              <a:gd name="connsiteY25" fmla="*/ 2082715 h 2082715"/>
              <a:gd name="connsiteX26" fmla="*/ 678656 w 6169597"/>
              <a:gd name="connsiteY26" fmla="*/ 2082715 h 2082715"/>
              <a:gd name="connsiteX27" fmla="*/ 0 w 6169597"/>
              <a:gd name="connsiteY27" fmla="*/ 2082715 h 2082715"/>
              <a:gd name="connsiteX28" fmla="*/ 0 w 6169597"/>
              <a:gd name="connsiteY28" fmla="*/ 1520382 h 2082715"/>
              <a:gd name="connsiteX29" fmla="*/ 0 w 6169597"/>
              <a:gd name="connsiteY29" fmla="*/ 1062185 h 2082715"/>
              <a:gd name="connsiteX30" fmla="*/ 0 w 6169597"/>
              <a:gd name="connsiteY30" fmla="*/ 562333 h 2082715"/>
              <a:gd name="connsiteX31" fmla="*/ 0 w 6169597"/>
              <a:gd name="connsiteY31" fmla="*/ 0 h 20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69597" h="2082715" extrusionOk="0">
                <a:moveTo>
                  <a:pt x="0" y="0"/>
                </a:moveTo>
                <a:cubicBezTo>
                  <a:pt x="215818" y="-80657"/>
                  <a:pt x="351504" y="26577"/>
                  <a:pt x="684264" y="0"/>
                </a:cubicBezTo>
                <a:cubicBezTo>
                  <a:pt x="1017024" y="-26577"/>
                  <a:pt x="1188572" y="67355"/>
                  <a:pt x="1368529" y="0"/>
                </a:cubicBezTo>
                <a:cubicBezTo>
                  <a:pt x="1548487" y="-67355"/>
                  <a:pt x="1627994" y="69"/>
                  <a:pt x="1806009" y="0"/>
                </a:cubicBezTo>
                <a:cubicBezTo>
                  <a:pt x="1984024" y="-69"/>
                  <a:pt x="2074997" y="17643"/>
                  <a:pt x="2181794" y="0"/>
                </a:cubicBezTo>
                <a:cubicBezTo>
                  <a:pt x="2288592" y="-17643"/>
                  <a:pt x="2472293" y="37637"/>
                  <a:pt x="2619274" y="0"/>
                </a:cubicBezTo>
                <a:cubicBezTo>
                  <a:pt x="2766255" y="-37637"/>
                  <a:pt x="2933155" y="15274"/>
                  <a:pt x="3056755" y="0"/>
                </a:cubicBezTo>
                <a:cubicBezTo>
                  <a:pt x="3180355" y="-15274"/>
                  <a:pt x="3601593" y="2072"/>
                  <a:pt x="3741019" y="0"/>
                </a:cubicBezTo>
                <a:cubicBezTo>
                  <a:pt x="3880445" y="-2072"/>
                  <a:pt x="4063726" y="27639"/>
                  <a:pt x="4363588" y="0"/>
                </a:cubicBezTo>
                <a:cubicBezTo>
                  <a:pt x="4663450" y="-27639"/>
                  <a:pt x="4639417" y="43715"/>
                  <a:pt x="4739372" y="0"/>
                </a:cubicBezTo>
                <a:cubicBezTo>
                  <a:pt x="4839327" y="-43715"/>
                  <a:pt x="5010540" y="13608"/>
                  <a:pt x="5238549" y="0"/>
                </a:cubicBezTo>
                <a:cubicBezTo>
                  <a:pt x="5466558" y="-13608"/>
                  <a:pt x="5915469" y="6957"/>
                  <a:pt x="6169597" y="0"/>
                </a:cubicBezTo>
                <a:cubicBezTo>
                  <a:pt x="6204841" y="124336"/>
                  <a:pt x="6131596" y="379557"/>
                  <a:pt x="6169597" y="479024"/>
                </a:cubicBezTo>
                <a:cubicBezTo>
                  <a:pt x="6207598" y="578491"/>
                  <a:pt x="6127288" y="774346"/>
                  <a:pt x="6169597" y="937222"/>
                </a:cubicBezTo>
                <a:cubicBezTo>
                  <a:pt x="6211906" y="1100098"/>
                  <a:pt x="6124924" y="1284929"/>
                  <a:pt x="6169597" y="1416246"/>
                </a:cubicBezTo>
                <a:cubicBezTo>
                  <a:pt x="6214270" y="1547563"/>
                  <a:pt x="6142606" y="1887379"/>
                  <a:pt x="6169597" y="2082715"/>
                </a:cubicBezTo>
                <a:cubicBezTo>
                  <a:pt x="5942136" y="2146534"/>
                  <a:pt x="5744928" y="2026406"/>
                  <a:pt x="5608725" y="2082715"/>
                </a:cubicBezTo>
                <a:cubicBezTo>
                  <a:pt x="5472522" y="2139024"/>
                  <a:pt x="5345843" y="2033894"/>
                  <a:pt x="5109548" y="2082715"/>
                </a:cubicBezTo>
                <a:cubicBezTo>
                  <a:pt x="4873253" y="2131536"/>
                  <a:pt x="4770868" y="2040281"/>
                  <a:pt x="4486980" y="2082715"/>
                </a:cubicBezTo>
                <a:cubicBezTo>
                  <a:pt x="4203092" y="2125149"/>
                  <a:pt x="4245427" y="2079811"/>
                  <a:pt x="4111195" y="2082715"/>
                </a:cubicBezTo>
                <a:cubicBezTo>
                  <a:pt x="3976964" y="2085619"/>
                  <a:pt x="3630701" y="2058075"/>
                  <a:pt x="3488627" y="2082715"/>
                </a:cubicBezTo>
                <a:cubicBezTo>
                  <a:pt x="3346553" y="2107355"/>
                  <a:pt x="3284246" y="2058801"/>
                  <a:pt x="3112842" y="2082715"/>
                </a:cubicBezTo>
                <a:cubicBezTo>
                  <a:pt x="2941438" y="2106629"/>
                  <a:pt x="2816138" y="2043575"/>
                  <a:pt x="2551970" y="2082715"/>
                </a:cubicBezTo>
                <a:cubicBezTo>
                  <a:pt x="2287802" y="2121855"/>
                  <a:pt x="2045457" y="2028572"/>
                  <a:pt x="1867705" y="2082715"/>
                </a:cubicBezTo>
                <a:cubicBezTo>
                  <a:pt x="1689953" y="2136858"/>
                  <a:pt x="1586124" y="2056930"/>
                  <a:pt x="1491921" y="2082715"/>
                </a:cubicBezTo>
                <a:cubicBezTo>
                  <a:pt x="1397718" y="2108500"/>
                  <a:pt x="1221104" y="2067899"/>
                  <a:pt x="1054440" y="2082715"/>
                </a:cubicBezTo>
                <a:cubicBezTo>
                  <a:pt x="887776" y="2097531"/>
                  <a:pt x="827908" y="2075706"/>
                  <a:pt x="678656" y="2082715"/>
                </a:cubicBezTo>
                <a:cubicBezTo>
                  <a:pt x="529404" y="2089724"/>
                  <a:pt x="177720" y="2016247"/>
                  <a:pt x="0" y="2082715"/>
                </a:cubicBezTo>
                <a:cubicBezTo>
                  <a:pt x="-40190" y="1952746"/>
                  <a:pt x="18787" y="1726628"/>
                  <a:pt x="0" y="1520382"/>
                </a:cubicBezTo>
                <a:cubicBezTo>
                  <a:pt x="-18787" y="1314136"/>
                  <a:pt x="12943" y="1275755"/>
                  <a:pt x="0" y="1062185"/>
                </a:cubicBezTo>
                <a:cubicBezTo>
                  <a:pt x="-12943" y="848615"/>
                  <a:pt x="35578" y="774134"/>
                  <a:pt x="0" y="562333"/>
                </a:cubicBezTo>
                <a:cubicBezTo>
                  <a:pt x="-35578" y="350532"/>
                  <a:pt x="66158" y="17923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5466E272-B694-FB42-84C7-7596385F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" y="3103482"/>
            <a:ext cx="5671648" cy="2118990"/>
          </a:xfrm>
          <a:custGeom>
            <a:avLst/>
            <a:gdLst>
              <a:gd name="connsiteX0" fmla="*/ 0 w 5671648"/>
              <a:gd name="connsiteY0" fmla="*/ 0 h 2118990"/>
              <a:gd name="connsiteX1" fmla="*/ 397015 w 5671648"/>
              <a:gd name="connsiteY1" fmla="*/ 0 h 2118990"/>
              <a:gd name="connsiteX2" fmla="*/ 964180 w 5671648"/>
              <a:gd name="connsiteY2" fmla="*/ 0 h 2118990"/>
              <a:gd name="connsiteX3" fmla="*/ 1474628 w 5671648"/>
              <a:gd name="connsiteY3" fmla="*/ 0 h 2118990"/>
              <a:gd name="connsiteX4" fmla="*/ 2098510 w 5671648"/>
              <a:gd name="connsiteY4" fmla="*/ 0 h 2118990"/>
              <a:gd name="connsiteX5" fmla="*/ 2665675 w 5671648"/>
              <a:gd name="connsiteY5" fmla="*/ 0 h 2118990"/>
              <a:gd name="connsiteX6" fmla="*/ 3232839 w 5671648"/>
              <a:gd name="connsiteY6" fmla="*/ 0 h 2118990"/>
              <a:gd name="connsiteX7" fmla="*/ 3629855 w 5671648"/>
              <a:gd name="connsiteY7" fmla="*/ 0 h 2118990"/>
              <a:gd name="connsiteX8" fmla="*/ 4026870 w 5671648"/>
              <a:gd name="connsiteY8" fmla="*/ 0 h 2118990"/>
              <a:gd name="connsiteX9" fmla="*/ 4537318 w 5671648"/>
              <a:gd name="connsiteY9" fmla="*/ 0 h 2118990"/>
              <a:gd name="connsiteX10" fmla="*/ 4934334 w 5671648"/>
              <a:gd name="connsiteY10" fmla="*/ 0 h 2118990"/>
              <a:gd name="connsiteX11" fmla="*/ 5671648 w 5671648"/>
              <a:gd name="connsiteY11" fmla="*/ 0 h 2118990"/>
              <a:gd name="connsiteX12" fmla="*/ 5671648 w 5671648"/>
              <a:gd name="connsiteY12" fmla="*/ 466178 h 2118990"/>
              <a:gd name="connsiteX13" fmla="*/ 5671648 w 5671648"/>
              <a:gd name="connsiteY13" fmla="*/ 995925 h 2118990"/>
              <a:gd name="connsiteX14" fmla="*/ 5671648 w 5671648"/>
              <a:gd name="connsiteY14" fmla="*/ 1483293 h 2118990"/>
              <a:gd name="connsiteX15" fmla="*/ 5671648 w 5671648"/>
              <a:gd name="connsiteY15" fmla="*/ 2118990 h 2118990"/>
              <a:gd name="connsiteX16" fmla="*/ 5161200 w 5671648"/>
              <a:gd name="connsiteY16" fmla="*/ 2118990 h 2118990"/>
              <a:gd name="connsiteX17" fmla="*/ 4650751 w 5671648"/>
              <a:gd name="connsiteY17" fmla="*/ 2118990 h 2118990"/>
              <a:gd name="connsiteX18" fmla="*/ 4140303 w 5671648"/>
              <a:gd name="connsiteY18" fmla="*/ 2118990 h 2118990"/>
              <a:gd name="connsiteX19" fmla="*/ 3573138 w 5671648"/>
              <a:gd name="connsiteY19" fmla="*/ 2118990 h 2118990"/>
              <a:gd name="connsiteX20" fmla="*/ 3062690 w 5671648"/>
              <a:gd name="connsiteY20" fmla="*/ 2118990 h 2118990"/>
              <a:gd name="connsiteX21" fmla="*/ 2608958 w 5671648"/>
              <a:gd name="connsiteY21" fmla="*/ 2118990 h 2118990"/>
              <a:gd name="connsiteX22" fmla="*/ 1985077 w 5671648"/>
              <a:gd name="connsiteY22" fmla="*/ 2118990 h 2118990"/>
              <a:gd name="connsiteX23" fmla="*/ 1361196 w 5671648"/>
              <a:gd name="connsiteY23" fmla="*/ 2118990 h 2118990"/>
              <a:gd name="connsiteX24" fmla="*/ 907464 w 5671648"/>
              <a:gd name="connsiteY24" fmla="*/ 2118990 h 2118990"/>
              <a:gd name="connsiteX25" fmla="*/ 0 w 5671648"/>
              <a:gd name="connsiteY25" fmla="*/ 2118990 h 2118990"/>
              <a:gd name="connsiteX26" fmla="*/ 0 w 5671648"/>
              <a:gd name="connsiteY26" fmla="*/ 1610432 h 2118990"/>
              <a:gd name="connsiteX27" fmla="*/ 0 w 5671648"/>
              <a:gd name="connsiteY27" fmla="*/ 1038305 h 2118990"/>
              <a:gd name="connsiteX28" fmla="*/ 0 w 5671648"/>
              <a:gd name="connsiteY28" fmla="*/ 487368 h 2118990"/>
              <a:gd name="connsiteX29" fmla="*/ 0 w 5671648"/>
              <a:gd name="connsiteY29" fmla="*/ 0 h 211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71648" h="2118990" extrusionOk="0">
                <a:moveTo>
                  <a:pt x="0" y="0"/>
                </a:moveTo>
                <a:cubicBezTo>
                  <a:pt x="88285" y="-4977"/>
                  <a:pt x="304819" y="16437"/>
                  <a:pt x="397015" y="0"/>
                </a:cubicBezTo>
                <a:cubicBezTo>
                  <a:pt x="489212" y="-16437"/>
                  <a:pt x="787061" y="19898"/>
                  <a:pt x="964180" y="0"/>
                </a:cubicBezTo>
                <a:cubicBezTo>
                  <a:pt x="1141299" y="-19898"/>
                  <a:pt x="1357000" y="17597"/>
                  <a:pt x="1474628" y="0"/>
                </a:cubicBezTo>
                <a:cubicBezTo>
                  <a:pt x="1592256" y="-17597"/>
                  <a:pt x="1803426" y="28217"/>
                  <a:pt x="2098510" y="0"/>
                </a:cubicBezTo>
                <a:cubicBezTo>
                  <a:pt x="2393594" y="-28217"/>
                  <a:pt x="2384654" y="17803"/>
                  <a:pt x="2665675" y="0"/>
                </a:cubicBezTo>
                <a:cubicBezTo>
                  <a:pt x="2946697" y="-17803"/>
                  <a:pt x="3011449" y="34999"/>
                  <a:pt x="3232839" y="0"/>
                </a:cubicBezTo>
                <a:cubicBezTo>
                  <a:pt x="3454229" y="-34999"/>
                  <a:pt x="3497002" y="35998"/>
                  <a:pt x="3629855" y="0"/>
                </a:cubicBezTo>
                <a:cubicBezTo>
                  <a:pt x="3762708" y="-35998"/>
                  <a:pt x="3868527" y="23750"/>
                  <a:pt x="4026870" y="0"/>
                </a:cubicBezTo>
                <a:cubicBezTo>
                  <a:pt x="4185214" y="-23750"/>
                  <a:pt x="4344016" y="5952"/>
                  <a:pt x="4537318" y="0"/>
                </a:cubicBezTo>
                <a:cubicBezTo>
                  <a:pt x="4730620" y="-5952"/>
                  <a:pt x="4779710" y="4467"/>
                  <a:pt x="4934334" y="0"/>
                </a:cubicBezTo>
                <a:cubicBezTo>
                  <a:pt x="5088958" y="-4467"/>
                  <a:pt x="5397669" y="61372"/>
                  <a:pt x="5671648" y="0"/>
                </a:cubicBezTo>
                <a:cubicBezTo>
                  <a:pt x="5677693" y="174812"/>
                  <a:pt x="5669880" y="234639"/>
                  <a:pt x="5671648" y="466178"/>
                </a:cubicBezTo>
                <a:cubicBezTo>
                  <a:pt x="5673416" y="697717"/>
                  <a:pt x="5638322" y="757903"/>
                  <a:pt x="5671648" y="995925"/>
                </a:cubicBezTo>
                <a:cubicBezTo>
                  <a:pt x="5704974" y="1233947"/>
                  <a:pt x="5667937" y="1288672"/>
                  <a:pt x="5671648" y="1483293"/>
                </a:cubicBezTo>
                <a:cubicBezTo>
                  <a:pt x="5675359" y="1677914"/>
                  <a:pt x="5631136" y="1941509"/>
                  <a:pt x="5671648" y="2118990"/>
                </a:cubicBezTo>
                <a:cubicBezTo>
                  <a:pt x="5477513" y="2157749"/>
                  <a:pt x="5286202" y="2079320"/>
                  <a:pt x="5161200" y="2118990"/>
                </a:cubicBezTo>
                <a:cubicBezTo>
                  <a:pt x="5036198" y="2158660"/>
                  <a:pt x="4870295" y="2118587"/>
                  <a:pt x="4650751" y="2118990"/>
                </a:cubicBezTo>
                <a:cubicBezTo>
                  <a:pt x="4431207" y="2119393"/>
                  <a:pt x="4288623" y="2086394"/>
                  <a:pt x="4140303" y="2118990"/>
                </a:cubicBezTo>
                <a:cubicBezTo>
                  <a:pt x="3991983" y="2151586"/>
                  <a:pt x="3844481" y="2071228"/>
                  <a:pt x="3573138" y="2118990"/>
                </a:cubicBezTo>
                <a:cubicBezTo>
                  <a:pt x="3301795" y="2166752"/>
                  <a:pt x="3287953" y="2077277"/>
                  <a:pt x="3062690" y="2118990"/>
                </a:cubicBezTo>
                <a:cubicBezTo>
                  <a:pt x="2837427" y="2160703"/>
                  <a:pt x="2732219" y="2117391"/>
                  <a:pt x="2608958" y="2118990"/>
                </a:cubicBezTo>
                <a:cubicBezTo>
                  <a:pt x="2485697" y="2120589"/>
                  <a:pt x="2223110" y="2076781"/>
                  <a:pt x="1985077" y="2118990"/>
                </a:cubicBezTo>
                <a:cubicBezTo>
                  <a:pt x="1747044" y="2161199"/>
                  <a:pt x="1577716" y="2082154"/>
                  <a:pt x="1361196" y="2118990"/>
                </a:cubicBezTo>
                <a:cubicBezTo>
                  <a:pt x="1144676" y="2155826"/>
                  <a:pt x="1059318" y="2113910"/>
                  <a:pt x="907464" y="2118990"/>
                </a:cubicBezTo>
                <a:cubicBezTo>
                  <a:pt x="755610" y="2124070"/>
                  <a:pt x="232372" y="2097963"/>
                  <a:pt x="0" y="2118990"/>
                </a:cubicBezTo>
                <a:cubicBezTo>
                  <a:pt x="-50681" y="1904355"/>
                  <a:pt x="52006" y="1815288"/>
                  <a:pt x="0" y="1610432"/>
                </a:cubicBezTo>
                <a:cubicBezTo>
                  <a:pt x="-52006" y="1405576"/>
                  <a:pt x="38880" y="1186827"/>
                  <a:pt x="0" y="1038305"/>
                </a:cubicBezTo>
                <a:cubicBezTo>
                  <a:pt x="-38880" y="889783"/>
                  <a:pt x="40286" y="630042"/>
                  <a:pt x="0" y="487368"/>
                </a:cubicBezTo>
                <a:cubicBezTo>
                  <a:pt x="-40286" y="344694"/>
                  <a:pt x="14177" y="16552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5580246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31D68-B0E4-584F-95AE-0C902355BD00}"/>
              </a:ext>
            </a:extLst>
          </p:cNvPr>
          <p:cNvSpPr txBox="1"/>
          <p:nvPr/>
        </p:nvSpPr>
        <p:spPr>
          <a:xfrm>
            <a:off x="3547431" y="5464366"/>
            <a:ext cx="311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09F4"/>
                </a:solidFill>
              </a:rPr>
              <a:t>Is there any difference?</a:t>
            </a:r>
          </a:p>
          <a:p>
            <a:pPr algn="ctr"/>
            <a:r>
              <a:rPr lang="en-US" sz="2400" dirty="0">
                <a:solidFill>
                  <a:srgbClr val="0D09F4"/>
                </a:solidFill>
              </a:rPr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74532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6" y="2582069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831EB-A909-9D47-8B0D-3D76028BC380}"/>
              </a:ext>
            </a:extLst>
          </p:cNvPr>
          <p:cNvSpPr txBox="1"/>
          <p:nvPr/>
        </p:nvSpPr>
        <p:spPr>
          <a:xfrm>
            <a:off x="760164" y="1872868"/>
            <a:ext cx="602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we re-write the grammar as:</a:t>
            </a:r>
          </a:p>
        </p:txBody>
      </p:sp>
    </p:spTree>
    <p:extLst>
      <p:ext uri="{BB962C8B-B14F-4D97-AF65-F5344CB8AC3E}">
        <p14:creationId xmlns:p14="http://schemas.microsoft.com/office/powerpoint/2010/main" val="409699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44850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83D08B54-8DF0-F840-BD68-D87A3569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690688"/>
            <a:ext cx="6031312" cy="1325563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7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904048"/>
            <a:ext cx="6187440" cy="2265401"/>
          </a:xfrm>
          <a:custGeom>
            <a:avLst/>
            <a:gdLst>
              <a:gd name="connsiteX0" fmla="*/ 0 w 6187440"/>
              <a:gd name="connsiteY0" fmla="*/ 0 h 2265401"/>
              <a:gd name="connsiteX1" fmla="*/ 562495 w 6187440"/>
              <a:gd name="connsiteY1" fmla="*/ 0 h 2265401"/>
              <a:gd name="connsiteX2" fmla="*/ 1248738 w 6187440"/>
              <a:gd name="connsiteY2" fmla="*/ 0 h 2265401"/>
              <a:gd name="connsiteX3" fmla="*/ 1811232 w 6187440"/>
              <a:gd name="connsiteY3" fmla="*/ 0 h 2265401"/>
              <a:gd name="connsiteX4" fmla="*/ 2497476 w 6187440"/>
              <a:gd name="connsiteY4" fmla="*/ 0 h 2265401"/>
              <a:gd name="connsiteX5" fmla="*/ 2936222 w 6187440"/>
              <a:gd name="connsiteY5" fmla="*/ 0 h 2265401"/>
              <a:gd name="connsiteX6" fmla="*/ 3436842 w 6187440"/>
              <a:gd name="connsiteY6" fmla="*/ 0 h 2265401"/>
              <a:gd name="connsiteX7" fmla="*/ 4123085 w 6187440"/>
              <a:gd name="connsiteY7" fmla="*/ 0 h 2265401"/>
              <a:gd name="connsiteX8" fmla="*/ 4499956 w 6187440"/>
              <a:gd name="connsiteY8" fmla="*/ 0 h 2265401"/>
              <a:gd name="connsiteX9" fmla="*/ 5186200 w 6187440"/>
              <a:gd name="connsiteY9" fmla="*/ 0 h 2265401"/>
              <a:gd name="connsiteX10" fmla="*/ 5624945 w 6187440"/>
              <a:gd name="connsiteY10" fmla="*/ 0 h 2265401"/>
              <a:gd name="connsiteX11" fmla="*/ 6187440 w 6187440"/>
              <a:gd name="connsiteY11" fmla="*/ 0 h 2265401"/>
              <a:gd name="connsiteX12" fmla="*/ 6187440 w 6187440"/>
              <a:gd name="connsiteY12" fmla="*/ 498388 h 2265401"/>
              <a:gd name="connsiteX13" fmla="*/ 6187440 w 6187440"/>
              <a:gd name="connsiteY13" fmla="*/ 1087392 h 2265401"/>
              <a:gd name="connsiteX14" fmla="*/ 6187440 w 6187440"/>
              <a:gd name="connsiteY14" fmla="*/ 1585781 h 2265401"/>
              <a:gd name="connsiteX15" fmla="*/ 6187440 w 6187440"/>
              <a:gd name="connsiteY15" fmla="*/ 2265401 h 2265401"/>
              <a:gd name="connsiteX16" fmla="*/ 5624945 w 6187440"/>
              <a:gd name="connsiteY16" fmla="*/ 2265401 h 2265401"/>
              <a:gd name="connsiteX17" fmla="*/ 5186200 w 6187440"/>
              <a:gd name="connsiteY17" fmla="*/ 2265401 h 2265401"/>
              <a:gd name="connsiteX18" fmla="*/ 4809328 w 6187440"/>
              <a:gd name="connsiteY18" fmla="*/ 2265401 h 2265401"/>
              <a:gd name="connsiteX19" fmla="*/ 4246834 w 6187440"/>
              <a:gd name="connsiteY19" fmla="*/ 2265401 h 2265401"/>
              <a:gd name="connsiteX20" fmla="*/ 3869962 w 6187440"/>
              <a:gd name="connsiteY20" fmla="*/ 2265401 h 2265401"/>
              <a:gd name="connsiteX21" fmla="*/ 3245594 w 6187440"/>
              <a:gd name="connsiteY21" fmla="*/ 2265401 h 2265401"/>
              <a:gd name="connsiteX22" fmla="*/ 2559350 w 6187440"/>
              <a:gd name="connsiteY22" fmla="*/ 2265401 h 2265401"/>
              <a:gd name="connsiteX23" fmla="*/ 2058730 w 6187440"/>
              <a:gd name="connsiteY23" fmla="*/ 2265401 h 2265401"/>
              <a:gd name="connsiteX24" fmla="*/ 1619984 w 6187440"/>
              <a:gd name="connsiteY24" fmla="*/ 2265401 h 2265401"/>
              <a:gd name="connsiteX25" fmla="*/ 995615 w 6187440"/>
              <a:gd name="connsiteY25" fmla="*/ 2265401 h 2265401"/>
              <a:gd name="connsiteX26" fmla="*/ 0 w 6187440"/>
              <a:gd name="connsiteY26" fmla="*/ 2265401 h 2265401"/>
              <a:gd name="connsiteX27" fmla="*/ 0 w 6187440"/>
              <a:gd name="connsiteY27" fmla="*/ 1676397 h 2265401"/>
              <a:gd name="connsiteX28" fmla="*/ 0 w 6187440"/>
              <a:gd name="connsiteY28" fmla="*/ 1064738 h 2265401"/>
              <a:gd name="connsiteX29" fmla="*/ 0 w 6187440"/>
              <a:gd name="connsiteY29" fmla="*/ 498388 h 2265401"/>
              <a:gd name="connsiteX30" fmla="*/ 0 w 6187440"/>
              <a:gd name="connsiteY30" fmla="*/ 0 h 22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87440" h="2265401" extrusionOk="0">
                <a:moveTo>
                  <a:pt x="0" y="0"/>
                </a:moveTo>
                <a:cubicBezTo>
                  <a:pt x="154312" y="-15258"/>
                  <a:pt x="372880" y="5168"/>
                  <a:pt x="562495" y="0"/>
                </a:cubicBezTo>
                <a:cubicBezTo>
                  <a:pt x="752111" y="-5168"/>
                  <a:pt x="944854" y="63378"/>
                  <a:pt x="1248738" y="0"/>
                </a:cubicBezTo>
                <a:cubicBezTo>
                  <a:pt x="1552622" y="-63378"/>
                  <a:pt x="1579831" y="1821"/>
                  <a:pt x="1811232" y="0"/>
                </a:cubicBezTo>
                <a:cubicBezTo>
                  <a:pt x="2042633" y="-1821"/>
                  <a:pt x="2331387" y="55092"/>
                  <a:pt x="2497476" y="0"/>
                </a:cubicBezTo>
                <a:cubicBezTo>
                  <a:pt x="2663565" y="-55092"/>
                  <a:pt x="2837343" y="14685"/>
                  <a:pt x="2936222" y="0"/>
                </a:cubicBezTo>
                <a:cubicBezTo>
                  <a:pt x="3035101" y="-14685"/>
                  <a:pt x="3324359" y="44004"/>
                  <a:pt x="3436842" y="0"/>
                </a:cubicBezTo>
                <a:cubicBezTo>
                  <a:pt x="3549325" y="-44004"/>
                  <a:pt x="3980539" y="71126"/>
                  <a:pt x="4123085" y="0"/>
                </a:cubicBezTo>
                <a:cubicBezTo>
                  <a:pt x="4265631" y="-71126"/>
                  <a:pt x="4337030" y="14693"/>
                  <a:pt x="4499956" y="0"/>
                </a:cubicBezTo>
                <a:cubicBezTo>
                  <a:pt x="4662882" y="-14693"/>
                  <a:pt x="4976048" y="52660"/>
                  <a:pt x="5186200" y="0"/>
                </a:cubicBezTo>
                <a:cubicBezTo>
                  <a:pt x="5396352" y="-52660"/>
                  <a:pt x="5443188" y="37674"/>
                  <a:pt x="5624945" y="0"/>
                </a:cubicBezTo>
                <a:cubicBezTo>
                  <a:pt x="5806703" y="-37674"/>
                  <a:pt x="6038089" y="50583"/>
                  <a:pt x="6187440" y="0"/>
                </a:cubicBezTo>
                <a:cubicBezTo>
                  <a:pt x="6194737" y="157626"/>
                  <a:pt x="6181346" y="303673"/>
                  <a:pt x="6187440" y="498388"/>
                </a:cubicBezTo>
                <a:cubicBezTo>
                  <a:pt x="6193534" y="693103"/>
                  <a:pt x="6178310" y="942316"/>
                  <a:pt x="6187440" y="1087392"/>
                </a:cubicBezTo>
                <a:cubicBezTo>
                  <a:pt x="6196570" y="1232468"/>
                  <a:pt x="6156631" y="1352463"/>
                  <a:pt x="6187440" y="1585781"/>
                </a:cubicBezTo>
                <a:cubicBezTo>
                  <a:pt x="6218249" y="1819099"/>
                  <a:pt x="6144600" y="1969242"/>
                  <a:pt x="6187440" y="2265401"/>
                </a:cubicBezTo>
                <a:cubicBezTo>
                  <a:pt x="6005133" y="2324620"/>
                  <a:pt x="5743833" y="2211461"/>
                  <a:pt x="5624945" y="2265401"/>
                </a:cubicBezTo>
                <a:cubicBezTo>
                  <a:pt x="5506058" y="2319341"/>
                  <a:pt x="5362321" y="2232778"/>
                  <a:pt x="5186200" y="2265401"/>
                </a:cubicBezTo>
                <a:cubicBezTo>
                  <a:pt x="5010080" y="2298024"/>
                  <a:pt x="4888953" y="2238682"/>
                  <a:pt x="4809328" y="2265401"/>
                </a:cubicBezTo>
                <a:cubicBezTo>
                  <a:pt x="4729703" y="2292120"/>
                  <a:pt x="4429626" y="2224482"/>
                  <a:pt x="4246834" y="2265401"/>
                </a:cubicBezTo>
                <a:cubicBezTo>
                  <a:pt x="4064042" y="2306320"/>
                  <a:pt x="4021170" y="2237246"/>
                  <a:pt x="3869962" y="2265401"/>
                </a:cubicBezTo>
                <a:cubicBezTo>
                  <a:pt x="3718754" y="2293556"/>
                  <a:pt x="3464185" y="2213340"/>
                  <a:pt x="3245594" y="2265401"/>
                </a:cubicBezTo>
                <a:cubicBezTo>
                  <a:pt x="3027003" y="2317462"/>
                  <a:pt x="2758993" y="2209364"/>
                  <a:pt x="2559350" y="2265401"/>
                </a:cubicBezTo>
                <a:cubicBezTo>
                  <a:pt x="2359707" y="2321438"/>
                  <a:pt x="2253637" y="2217378"/>
                  <a:pt x="2058730" y="2265401"/>
                </a:cubicBezTo>
                <a:cubicBezTo>
                  <a:pt x="1863823" y="2313424"/>
                  <a:pt x="1746441" y="2241061"/>
                  <a:pt x="1619984" y="2265401"/>
                </a:cubicBezTo>
                <a:cubicBezTo>
                  <a:pt x="1493527" y="2289741"/>
                  <a:pt x="1297388" y="2236044"/>
                  <a:pt x="995615" y="2265401"/>
                </a:cubicBezTo>
                <a:cubicBezTo>
                  <a:pt x="693842" y="2294758"/>
                  <a:pt x="370784" y="2228657"/>
                  <a:pt x="0" y="2265401"/>
                </a:cubicBezTo>
                <a:cubicBezTo>
                  <a:pt x="-50649" y="2089764"/>
                  <a:pt x="16900" y="1895010"/>
                  <a:pt x="0" y="1676397"/>
                </a:cubicBezTo>
                <a:cubicBezTo>
                  <a:pt x="-16900" y="1457784"/>
                  <a:pt x="45286" y="1348359"/>
                  <a:pt x="0" y="1064738"/>
                </a:cubicBezTo>
                <a:cubicBezTo>
                  <a:pt x="-45286" y="781117"/>
                  <a:pt x="17809" y="690630"/>
                  <a:pt x="0" y="498388"/>
                </a:cubicBezTo>
                <a:cubicBezTo>
                  <a:pt x="-17809" y="306146"/>
                  <a:pt x="8247" y="13074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A7F30951-B67F-784A-9811-EFAA1C48D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40" y="3141971"/>
            <a:ext cx="762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4CC501-480B-C741-B5DF-14B6AFE47598}"/>
              </a:ext>
            </a:extLst>
          </p:cNvPr>
          <p:cNvSpPr/>
          <p:nvPr/>
        </p:nvSpPr>
        <p:spPr>
          <a:xfrm>
            <a:off x="3611088" y="1872418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4B357-8EB0-0A4A-8EFE-5280E352E8A6}"/>
              </a:ext>
            </a:extLst>
          </p:cNvPr>
          <p:cNvSpPr/>
          <p:nvPr/>
        </p:nvSpPr>
        <p:spPr>
          <a:xfrm>
            <a:off x="3804128" y="2284703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CB021-8AFF-E242-B5F1-F3E69753B7C9}"/>
              </a:ext>
            </a:extLst>
          </p:cNvPr>
          <p:cNvSpPr txBox="1"/>
          <p:nvPr/>
        </p:nvSpPr>
        <p:spPr>
          <a:xfrm>
            <a:off x="8107132" y="1928083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Left-recursion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2C4E9184-743F-8849-9A9F-D680943998EC}"/>
              </a:ext>
            </a:extLst>
          </p:cNvPr>
          <p:cNvSpPr/>
          <p:nvPr/>
        </p:nvSpPr>
        <p:spPr>
          <a:xfrm rot="5400000">
            <a:off x="6027872" y="-630100"/>
            <a:ext cx="581623" cy="4560166"/>
          </a:xfrm>
          <a:prstGeom prst="curvedRightArrow">
            <a:avLst>
              <a:gd name="adj1" fmla="val 13664"/>
              <a:gd name="adj2" fmla="val 270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2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68649" y="2736480"/>
            <a:ext cx="14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Syntactic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Analysis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80298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7FA-E4E8-EC43-9CE0-234A5906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E766-D78C-5E4C-9425-40C7F683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Left-most vs right-most derivation: which non-terminal is chosen for the next derivation step</a:t>
            </a:r>
          </a:p>
          <a:p>
            <a:r>
              <a:rPr lang="en-US" dirty="0"/>
              <a:t>Left-most derivation: always derive the first non-terminal found in the sentential form, moving from left-to-right</a:t>
            </a:r>
          </a:p>
          <a:p>
            <a:r>
              <a:rPr lang="en-US" dirty="0"/>
              <a:t>Right-most derivation: always derive the first non-terminal found in the sentential form, moving from right-to-left</a:t>
            </a:r>
          </a:p>
          <a:p>
            <a:r>
              <a:rPr lang="en-US" dirty="0">
                <a:solidFill>
                  <a:srgbClr val="FF0000"/>
                </a:solidFill>
              </a:rPr>
              <a:t>Do not confuse </a:t>
            </a:r>
            <a:r>
              <a:rPr lang="en-US" i="1" dirty="0">
                <a:solidFill>
                  <a:srgbClr val="FF0000"/>
                </a:solidFill>
              </a:rPr>
              <a:t>left-recursion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right-recursion</a:t>
            </a:r>
            <a:r>
              <a:rPr lang="en-US" dirty="0">
                <a:solidFill>
                  <a:srgbClr val="FF0000"/>
                </a:solidFill>
              </a:rPr>
              <a:t> with </a:t>
            </a:r>
            <a:r>
              <a:rPr lang="en-US" i="1" dirty="0">
                <a:solidFill>
                  <a:srgbClr val="FF0000"/>
                </a:solidFill>
              </a:rPr>
              <a:t>left-most derivation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right-most derivation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8076-154F-234A-9387-889E201F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395C3-EB88-154B-8162-F16E6B3D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4623585"/>
          </a:xfrm>
        </p:spPr>
        <p:txBody>
          <a:bodyPr>
            <a:normAutofit fontScale="92500"/>
          </a:bodyPr>
          <a:lstStyle/>
          <a:p>
            <a:r>
              <a:rPr lang="en-US" dirty="0"/>
              <a:t>Languages can be designed to capture several aspects, for example associativity and precedence</a:t>
            </a:r>
          </a:p>
          <a:p>
            <a:r>
              <a:rPr lang="en-US" dirty="0"/>
              <a:t>Associativity: the order in which a sequence of instances of the same operator is computed</a:t>
            </a:r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/>
              <a:t>	10 – 4 – 3 is computed as (10 – 4 ) – 3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left associative operator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rather than 10 – (4 – 3) 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right associative operator</a:t>
            </a:r>
            <a:r>
              <a:rPr lang="en-US" dirty="0"/>
              <a:t>)</a:t>
            </a:r>
          </a:p>
          <a:p>
            <a:r>
              <a:rPr lang="en-US" dirty="0"/>
              <a:t>Precedence: some operators are applied before others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3 + 4 * 5 = 3 + (4 * 5) instead of (3 + 4) *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5C4-DE1E-F14D-9493-CC9205CC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5C13-99C7-4246-9D87-F31B7B6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In a parse tree, operators with higher precedence appear closer to the leaves of the tree</a:t>
            </a:r>
          </a:p>
          <a:p>
            <a:r>
              <a:rPr lang="en-US" dirty="0"/>
              <a:t>Equivalently, operators with lower precedence appear closer to the root of the tree</a:t>
            </a:r>
          </a:p>
          <a:p>
            <a:r>
              <a:rPr lang="en-US" dirty="0"/>
              <a:t>In bison/</a:t>
            </a:r>
            <a:r>
              <a:rPr lang="en-US" dirty="0" err="1"/>
              <a:t>yacc</a:t>
            </a:r>
            <a:r>
              <a:rPr lang="en-US" dirty="0"/>
              <a:t>, associativity is managed with a directive: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3D60A-ACB9-234E-825B-D2665A4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800A-CE11-B24C-B9A5-EF76ED9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39857BB-E677-E044-A503-20331D7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0" y="1825625"/>
            <a:ext cx="5617095" cy="22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B3EEC08-E07D-8547-A66B-D8E03EAE8663}"/>
              </a:ext>
            </a:extLst>
          </p:cNvPr>
          <p:cNvSpPr/>
          <p:nvPr/>
        </p:nvSpPr>
        <p:spPr>
          <a:xfrm>
            <a:off x="9994076" y="3125256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E8A3EC-69D6-764B-A98F-611B78E0BDB9}"/>
              </a:ext>
            </a:extLst>
          </p:cNvPr>
          <p:cNvSpPr/>
          <p:nvPr/>
        </p:nvSpPr>
        <p:spPr>
          <a:xfrm>
            <a:off x="7798131" y="2692327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68634-CD0D-134B-B7BF-CBDFB2702F5B}"/>
              </a:ext>
            </a:extLst>
          </p:cNvPr>
          <p:cNvSpPr txBox="1"/>
          <p:nvPr/>
        </p:nvSpPr>
        <p:spPr>
          <a:xfrm>
            <a:off x="961901" y="5569527"/>
            <a:ext cx="593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 in: http://</a:t>
            </a:r>
            <a:r>
              <a:rPr lang="en-US" dirty="0" err="1"/>
              <a:t>web.mit.edu</a:t>
            </a:r>
            <a:r>
              <a:rPr lang="en-US" dirty="0"/>
              <a:t>/gnu/doc/html/bison_8.html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13514-CB37-BA44-A2E3-A5BF2EC5F52C}"/>
              </a:ext>
            </a:extLst>
          </p:cNvPr>
          <p:cNvSpPr txBox="1"/>
          <p:nvPr/>
        </p:nvSpPr>
        <p:spPr>
          <a:xfrm>
            <a:off x="6176159" y="4408093"/>
            <a:ext cx="2434441" cy="923330"/>
          </a:xfrm>
          <a:custGeom>
            <a:avLst/>
            <a:gdLst>
              <a:gd name="connsiteX0" fmla="*/ 0 w 2434441"/>
              <a:gd name="connsiteY0" fmla="*/ 0 h 923330"/>
              <a:gd name="connsiteX1" fmla="*/ 462544 w 2434441"/>
              <a:gd name="connsiteY1" fmla="*/ 0 h 923330"/>
              <a:gd name="connsiteX2" fmla="*/ 876399 w 2434441"/>
              <a:gd name="connsiteY2" fmla="*/ 0 h 923330"/>
              <a:gd name="connsiteX3" fmla="*/ 1411976 w 2434441"/>
              <a:gd name="connsiteY3" fmla="*/ 0 h 923330"/>
              <a:gd name="connsiteX4" fmla="*/ 1874520 w 2434441"/>
              <a:gd name="connsiteY4" fmla="*/ 0 h 923330"/>
              <a:gd name="connsiteX5" fmla="*/ 2434441 w 2434441"/>
              <a:gd name="connsiteY5" fmla="*/ 0 h 923330"/>
              <a:gd name="connsiteX6" fmla="*/ 2434441 w 2434441"/>
              <a:gd name="connsiteY6" fmla="*/ 480132 h 923330"/>
              <a:gd name="connsiteX7" fmla="*/ 2434441 w 2434441"/>
              <a:gd name="connsiteY7" fmla="*/ 923330 h 923330"/>
              <a:gd name="connsiteX8" fmla="*/ 1947553 w 2434441"/>
              <a:gd name="connsiteY8" fmla="*/ 923330 h 923330"/>
              <a:gd name="connsiteX9" fmla="*/ 1533698 w 2434441"/>
              <a:gd name="connsiteY9" fmla="*/ 923330 h 923330"/>
              <a:gd name="connsiteX10" fmla="*/ 1046810 w 2434441"/>
              <a:gd name="connsiteY10" fmla="*/ 923330 h 923330"/>
              <a:gd name="connsiteX11" fmla="*/ 559921 w 2434441"/>
              <a:gd name="connsiteY11" fmla="*/ 923330 h 923330"/>
              <a:gd name="connsiteX12" fmla="*/ 0 w 2434441"/>
              <a:gd name="connsiteY12" fmla="*/ 923330 h 923330"/>
              <a:gd name="connsiteX13" fmla="*/ 0 w 2434441"/>
              <a:gd name="connsiteY13" fmla="*/ 443198 h 923330"/>
              <a:gd name="connsiteX14" fmla="*/ 0 w 2434441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4441" h="923330" extrusionOk="0">
                <a:moveTo>
                  <a:pt x="0" y="0"/>
                </a:moveTo>
                <a:cubicBezTo>
                  <a:pt x="212232" y="-13493"/>
                  <a:pt x="309184" y="11319"/>
                  <a:pt x="462544" y="0"/>
                </a:cubicBezTo>
                <a:cubicBezTo>
                  <a:pt x="615904" y="-11319"/>
                  <a:pt x="752665" y="8347"/>
                  <a:pt x="876399" y="0"/>
                </a:cubicBezTo>
                <a:cubicBezTo>
                  <a:pt x="1000134" y="-8347"/>
                  <a:pt x="1278111" y="2087"/>
                  <a:pt x="1411976" y="0"/>
                </a:cubicBezTo>
                <a:cubicBezTo>
                  <a:pt x="1545841" y="-2087"/>
                  <a:pt x="1671836" y="32799"/>
                  <a:pt x="1874520" y="0"/>
                </a:cubicBezTo>
                <a:cubicBezTo>
                  <a:pt x="2077204" y="-32799"/>
                  <a:pt x="2230017" y="21313"/>
                  <a:pt x="2434441" y="0"/>
                </a:cubicBezTo>
                <a:cubicBezTo>
                  <a:pt x="2455312" y="162923"/>
                  <a:pt x="2409795" y="370604"/>
                  <a:pt x="2434441" y="480132"/>
                </a:cubicBezTo>
                <a:cubicBezTo>
                  <a:pt x="2459087" y="589660"/>
                  <a:pt x="2434177" y="809124"/>
                  <a:pt x="2434441" y="923330"/>
                </a:cubicBezTo>
                <a:cubicBezTo>
                  <a:pt x="2276246" y="968637"/>
                  <a:pt x="2108650" y="871195"/>
                  <a:pt x="1947553" y="923330"/>
                </a:cubicBezTo>
                <a:cubicBezTo>
                  <a:pt x="1786456" y="975465"/>
                  <a:pt x="1634910" y="887900"/>
                  <a:pt x="1533698" y="923330"/>
                </a:cubicBezTo>
                <a:cubicBezTo>
                  <a:pt x="1432487" y="958760"/>
                  <a:pt x="1192707" y="877050"/>
                  <a:pt x="1046810" y="923330"/>
                </a:cubicBezTo>
                <a:cubicBezTo>
                  <a:pt x="900913" y="969610"/>
                  <a:pt x="797666" y="907905"/>
                  <a:pt x="559921" y="923330"/>
                </a:cubicBezTo>
                <a:cubicBezTo>
                  <a:pt x="322176" y="938755"/>
                  <a:pt x="243694" y="890328"/>
                  <a:pt x="0" y="923330"/>
                </a:cubicBezTo>
                <a:cubicBezTo>
                  <a:pt x="-12020" y="714129"/>
                  <a:pt x="45552" y="562566"/>
                  <a:pt x="0" y="443198"/>
                </a:cubicBezTo>
                <a:cubicBezTo>
                  <a:pt x="-45552" y="323830"/>
                  <a:pt x="13285" y="895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%left '&lt;‘ </a:t>
            </a:r>
          </a:p>
          <a:p>
            <a:r>
              <a:rPr lang="en-US" dirty="0">
                <a:latin typeface="Courier" pitchFamily="2" charset="0"/>
              </a:rPr>
              <a:t>%left '-’ </a:t>
            </a:r>
          </a:p>
          <a:p>
            <a:r>
              <a:rPr lang="en-US" dirty="0">
                <a:latin typeface="Courier" pitchFamily="2" charset="0"/>
              </a:rPr>
              <a:t>%left '*'</a:t>
            </a:r>
          </a:p>
        </p:txBody>
      </p:sp>
    </p:spTree>
    <p:extLst>
      <p:ext uri="{BB962C8B-B14F-4D97-AF65-F5344CB8AC3E}">
        <p14:creationId xmlns:p14="http://schemas.microsoft.com/office/powerpoint/2010/main" val="210600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FBDF-BEBD-3346-8A69-C3E4180A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DF130-939B-3C4C-8DF4-EB7EC39D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C8BB-9EE4-CA4E-9092-BE569E4C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C6C-281B-FA4A-B8C8-DB32CFE94BBC}"/>
              </a:ext>
            </a:extLst>
          </p:cNvPr>
          <p:cNvSpPr txBox="1"/>
          <p:nvPr/>
        </p:nvSpPr>
        <p:spPr>
          <a:xfrm>
            <a:off x="838200" y="1992193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Design a grammar for defining lists of equalities, inequalities and logical expressions.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Create a grammar for drawing points, lines, circles, rectangles. Language should allow to place figures in a plane.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Define a grammar for set operations, with variables and assignments.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Extend the arithmetic grammar to handle rational numbers.</a:t>
            </a:r>
          </a:p>
        </p:txBody>
      </p:sp>
    </p:spTree>
    <p:extLst>
      <p:ext uri="{BB962C8B-B14F-4D97-AF65-F5344CB8AC3E}">
        <p14:creationId xmlns:p14="http://schemas.microsoft.com/office/powerpoint/2010/main" val="266873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Grammar (CFG)</a:t>
            </a:r>
          </a:p>
          <a:p>
            <a:r>
              <a:rPr lang="en-US" dirty="0"/>
              <a:t>Symbols: terminals (tokens) and non-terminals</a:t>
            </a:r>
          </a:p>
          <a:p>
            <a:r>
              <a:rPr lang="en-US" dirty="0"/>
              <a:t>Productions</a:t>
            </a:r>
          </a:p>
          <a:p>
            <a:r>
              <a:rPr lang="en-US" dirty="0"/>
              <a:t>Derivations (left-most and right-most)</a:t>
            </a:r>
          </a:p>
          <a:p>
            <a:r>
              <a:rPr lang="en-US" dirty="0"/>
              <a:t>Parse trees</a:t>
            </a:r>
          </a:p>
          <a:p>
            <a:r>
              <a:rPr lang="en-US" dirty="0"/>
              <a:t>Sentential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By analogy to RE and DFAs, a context-free grammar (CFG) is a </a:t>
            </a:r>
            <a:r>
              <a:rPr lang="en-US" sz="3200" i="1" dirty="0">
                <a:sym typeface="Times New Roman" charset="0"/>
              </a:rPr>
              <a:t>generator</a:t>
            </a:r>
            <a:r>
              <a:rPr lang="en-US" sz="3200" dirty="0">
                <a:sym typeface="Times New Roman" charset="0"/>
              </a:rPr>
              <a:t> for a context-free language (CFL)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 parser is a language </a:t>
            </a:r>
            <a:r>
              <a:rPr lang="en-US" sz="2800" i="1" dirty="0">
                <a:sym typeface="Times New Roman" charset="0"/>
              </a:rPr>
              <a:t>recognizer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is an infinite number of grammars for every context-free language 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not all grammars are created equal, however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74F1-7498-EF4D-BE4B-813267D8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A86-F55F-8A4F-93C8-1F45A83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We can create parsers that run in O(n^3) time for any CFG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Two well-known parsing algorithms that permit this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Early's algorithm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Cooke-Younger-</a:t>
            </a:r>
            <a:r>
              <a:rPr lang="en-US" sz="2500" dirty="0" err="1">
                <a:sym typeface="Times New Roman" charset="0"/>
              </a:rPr>
              <a:t>Kasami</a:t>
            </a:r>
            <a:r>
              <a:rPr lang="en-US" sz="2500" dirty="0">
                <a:sym typeface="Times New Roman" charset="0"/>
              </a:rPr>
              <a:t> (CYK) algorithm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O(n^3) time is clearly unacceptable for a parser in a compiler - too slow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224-2390-3E44-B488-2B07FC2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7775F-0729-F444-9B6B-9FAC8B95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C36-B493-8D45-B058-1A458DE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8B96-C6E8-CC4C-BE34-4C7A928C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Fortunately, there are large classes of grammars for which we can build parsers that run in linear time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dirty="0">
                <a:sym typeface="Times New Roman" charset="0"/>
              </a:rPr>
              <a:t>The two most important classes are called </a:t>
            </a:r>
            <a:r>
              <a:rPr lang="en-US" b="1" dirty="0">
                <a:sym typeface="Times New Roman" charset="0"/>
              </a:rPr>
              <a:t>LL</a:t>
            </a:r>
            <a:r>
              <a:rPr lang="en-US" dirty="0">
                <a:sym typeface="Times New Roman" charset="0"/>
              </a:rPr>
              <a:t> and </a:t>
            </a:r>
            <a:r>
              <a:rPr lang="en-US" b="1" dirty="0">
                <a:sym typeface="Times New Roman" charset="0"/>
              </a:rPr>
              <a:t>LR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LL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Leftmost derivation'.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LR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Rightmost derivation</a:t>
            </a:r>
            <a:r>
              <a:rPr lang="ja-JP" altLang="en-US" sz="2400">
                <a:latin typeface="Arial"/>
                <a:sym typeface="Times New Roman" charset="0"/>
              </a:rPr>
              <a:t>’</a:t>
            </a:r>
            <a:endParaRPr lang="en-US" sz="2400" dirty="0">
              <a:sym typeface="Times New Roman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CB2B-3BE9-8041-8687-98C995C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B948-D1EA-9E48-8126-B8C7CE4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C53C-E1AD-8F4B-89D2-12D7045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9CA-9F36-FD4C-BAE0-B0B5BD1F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LL parsers are also called 'top-down', or 'predictive' parsers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LR parsers are also called 'bottom-up', or 'shift-reduce' parsers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are several important sub-classes of LR parsers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SLR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LALR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We won't be going into detail on the differences between them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6E76-706C-7049-86BA-9A1A8983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E8FD-A59E-F04C-884D-A354B63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9D4-4C6F-1B44-BE43-A19F2DD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13B-455F-FD47-A602-A7365BB0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LL(1) grammar is also LR(1), though right recursion in production tends to require very deep stacks and complicates semantic analysis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CFL that can be parsed deterministically has an SLR(1) grammar (which is LR(1))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deterministic CFL with the </a:t>
            </a:r>
            <a:r>
              <a:rPr lang="en-US" i="1" dirty="0">
                <a:sym typeface="Times New Roman" charset="0"/>
              </a:rPr>
              <a:t>prefix property</a:t>
            </a:r>
            <a:r>
              <a:rPr lang="en-US" dirty="0">
                <a:sym typeface="Times New Roman" charset="0"/>
              </a:rPr>
              <a:t> (no valid string is a prefix of another valid string) has an LR(0) grammar</a:t>
            </a:r>
          </a:p>
          <a:p>
            <a:pPr>
              <a:lnSpc>
                <a:spcPct val="125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856-CEA5-F240-9A95-3FBBE8A8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DF73-DA32-DF4D-849F-7F7EB30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3877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FCE-DAE6-B441-AE50-6EC15BF2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478-76B8-ED48-9F14-F9D59FD5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Will commonly see LL(K) or LR (K)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K indicates how many tokens of look-ahead are required in order to parse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Almost all real compilers use one token of look-ahead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 expression grammar (with precedence and associativity) previously seen is LR(1), but not LL(1)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BDC3-CEB0-5E48-AB61-39174402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B2D-A104-3F43-9B40-3E0ADC6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4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08C-716A-7144-8D73-0B4CDD2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F5DC-1609-7340-8C49-0871B60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3CB5-7589-B540-9A20-E8F3978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63D7C-B934-7A44-9579-8DA8CF06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24891"/>
              </p:ext>
            </p:extLst>
          </p:nvPr>
        </p:nvGraphicFramePr>
        <p:xfrm>
          <a:off x="643875" y="1842396"/>
          <a:ext cx="10709925" cy="362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85">
                  <a:extLst>
                    <a:ext uri="{9D8B030D-6E8A-4147-A177-3AD203B41FA5}">
                      <a16:colId xmlns:a16="http://schemas.microsoft.com/office/drawing/2014/main" val="2480339456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389129092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1975346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704158545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42483982"/>
                    </a:ext>
                  </a:extLst>
                </a:gridCol>
              </a:tblGrid>
              <a:tr h="1525463"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Direction of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Derivation Discovered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Parse Tree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56869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Predictive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43232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Right-most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Bottom-up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Shift-reduce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84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1B15A3-8659-8743-890F-35AD0FBE6248}"/>
              </a:ext>
            </a:extLst>
          </p:cNvPr>
          <p:cNvSpPr txBox="1"/>
          <p:nvPr/>
        </p:nvSpPr>
        <p:spPr>
          <a:xfrm>
            <a:off x="4494883" y="5728313"/>
            <a:ext cx="38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classes of O(n)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50732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702A-0965-634D-80BD-B9F816F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546-C6EE-7B4C-AF91-586BF14F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over the string: </a:t>
            </a:r>
          </a:p>
          <a:p>
            <a:pPr marL="0" indent="0">
              <a:buNone/>
            </a:pPr>
            <a:r>
              <a:rPr lang="en-US" dirty="0"/>
              <a:t>	“A, B, C;”</a:t>
            </a:r>
          </a:p>
          <a:p>
            <a:pPr marL="0" indent="0">
              <a:buNone/>
            </a:pPr>
            <a:r>
              <a:rPr lang="en-US" dirty="0"/>
              <a:t>With the grammar: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id_list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,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B8C0-1235-6542-9EDD-5DFC8D0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C3BA-A895-7F41-9895-BCF36C5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134-9A8D-C440-9A41-A12284B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A13-FCFB-F44B-9168-49CB987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7" y="1442954"/>
            <a:ext cx="5559855" cy="4913396"/>
          </a:xfrm>
          <a:custGeom>
            <a:avLst/>
            <a:gdLst>
              <a:gd name="connsiteX0" fmla="*/ 0 w 5559855"/>
              <a:gd name="connsiteY0" fmla="*/ 0 h 4913396"/>
              <a:gd name="connsiteX1" fmla="*/ 500387 w 5559855"/>
              <a:gd name="connsiteY1" fmla="*/ 0 h 4913396"/>
              <a:gd name="connsiteX2" fmla="*/ 1000774 w 5559855"/>
              <a:gd name="connsiteY2" fmla="*/ 0 h 4913396"/>
              <a:gd name="connsiteX3" fmla="*/ 1667957 w 5559855"/>
              <a:gd name="connsiteY3" fmla="*/ 0 h 4913396"/>
              <a:gd name="connsiteX4" fmla="*/ 2279541 w 5559855"/>
              <a:gd name="connsiteY4" fmla="*/ 0 h 4913396"/>
              <a:gd name="connsiteX5" fmla="*/ 2946723 w 5559855"/>
              <a:gd name="connsiteY5" fmla="*/ 0 h 4913396"/>
              <a:gd name="connsiteX6" fmla="*/ 3447110 w 5559855"/>
              <a:gd name="connsiteY6" fmla="*/ 0 h 4913396"/>
              <a:gd name="connsiteX7" fmla="*/ 3836300 w 5559855"/>
              <a:gd name="connsiteY7" fmla="*/ 0 h 4913396"/>
              <a:gd name="connsiteX8" fmla="*/ 4225490 w 5559855"/>
              <a:gd name="connsiteY8" fmla="*/ 0 h 4913396"/>
              <a:gd name="connsiteX9" fmla="*/ 4614680 w 5559855"/>
              <a:gd name="connsiteY9" fmla="*/ 0 h 4913396"/>
              <a:gd name="connsiteX10" fmla="*/ 5059468 w 5559855"/>
              <a:gd name="connsiteY10" fmla="*/ 0 h 4913396"/>
              <a:gd name="connsiteX11" fmla="*/ 5559855 w 5559855"/>
              <a:gd name="connsiteY11" fmla="*/ 0 h 4913396"/>
              <a:gd name="connsiteX12" fmla="*/ 5559855 w 5559855"/>
              <a:gd name="connsiteY12" fmla="*/ 447665 h 4913396"/>
              <a:gd name="connsiteX13" fmla="*/ 5559855 w 5559855"/>
              <a:gd name="connsiteY13" fmla="*/ 993598 h 4913396"/>
              <a:gd name="connsiteX14" fmla="*/ 5559855 w 5559855"/>
              <a:gd name="connsiteY14" fmla="*/ 1539531 h 4913396"/>
              <a:gd name="connsiteX15" fmla="*/ 5559855 w 5559855"/>
              <a:gd name="connsiteY15" fmla="*/ 1987196 h 4913396"/>
              <a:gd name="connsiteX16" fmla="*/ 5559855 w 5559855"/>
              <a:gd name="connsiteY16" fmla="*/ 2385727 h 4913396"/>
              <a:gd name="connsiteX17" fmla="*/ 5559855 w 5559855"/>
              <a:gd name="connsiteY17" fmla="*/ 2931660 h 4913396"/>
              <a:gd name="connsiteX18" fmla="*/ 5559855 w 5559855"/>
              <a:gd name="connsiteY18" fmla="*/ 3575860 h 4913396"/>
              <a:gd name="connsiteX19" fmla="*/ 5559855 w 5559855"/>
              <a:gd name="connsiteY19" fmla="*/ 4220061 h 4913396"/>
              <a:gd name="connsiteX20" fmla="*/ 5559855 w 5559855"/>
              <a:gd name="connsiteY20" fmla="*/ 4913396 h 4913396"/>
              <a:gd name="connsiteX21" fmla="*/ 4892672 w 5559855"/>
              <a:gd name="connsiteY21" fmla="*/ 4913396 h 4913396"/>
              <a:gd name="connsiteX22" fmla="*/ 4225490 w 5559855"/>
              <a:gd name="connsiteY22" fmla="*/ 4913396 h 4913396"/>
              <a:gd name="connsiteX23" fmla="*/ 3669504 w 5559855"/>
              <a:gd name="connsiteY23" fmla="*/ 4913396 h 4913396"/>
              <a:gd name="connsiteX24" fmla="*/ 3057920 w 5559855"/>
              <a:gd name="connsiteY24" fmla="*/ 4913396 h 4913396"/>
              <a:gd name="connsiteX25" fmla="*/ 2613132 w 5559855"/>
              <a:gd name="connsiteY25" fmla="*/ 4913396 h 4913396"/>
              <a:gd name="connsiteX26" fmla="*/ 2168343 w 5559855"/>
              <a:gd name="connsiteY26" fmla="*/ 4913396 h 4913396"/>
              <a:gd name="connsiteX27" fmla="*/ 1612358 w 5559855"/>
              <a:gd name="connsiteY27" fmla="*/ 4913396 h 4913396"/>
              <a:gd name="connsiteX28" fmla="*/ 1167570 w 5559855"/>
              <a:gd name="connsiteY28" fmla="*/ 4913396 h 4913396"/>
              <a:gd name="connsiteX29" fmla="*/ 722781 w 5559855"/>
              <a:gd name="connsiteY29" fmla="*/ 4913396 h 4913396"/>
              <a:gd name="connsiteX30" fmla="*/ 0 w 5559855"/>
              <a:gd name="connsiteY30" fmla="*/ 4913396 h 4913396"/>
              <a:gd name="connsiteX31" fmla="*/ 0 w 5559855"/>
              <a:gd name="connsiteY31" fmla="*/ 4416597 h 4913396"/>
              <a:gd name="connsiteX32" fmla="*/ 0 w 5559855"/>
              <a:gd name="connsiteY32" fmla="*/ 3919798 h 4913396"/>
              <a:gd name="connsiteX33" fmla="*/ 0 w 5559855"/>
              <a:gd name="connsiteY33" fmla="*/ 3472133 h 4913396"/>
              <a:gd name="connsiteX34" fmla="*/ 0 w 5559855"/>
              <a:gd name="connsiteY34" fmla="*/ 2975334 h 4913396"/>
              <a:gd name="connsiteX35" fmla="*/ 0 w 5559855"/>
              <a:gd name="connsiteY35" fmla="*/ 2429401 h 4913396"/>
              <a:gd name="connsiteX36" fmla="*/ 0 w 5559855"/>
              <a:gd name="connsiteY36" fmla="*/ 1834335 h 4913396"/>
              <a:gd name="connsiteX37" fmla="*/ 0 w 5559855"/>
              <a:gd name="connsiteY37" fmla="*/ 1386670 h 4913396"/>
              <a:gd name="connsiteX38" fmla="*/ 0 w 5559855"/>
              <a:gd name="connsiteY38" fmla="*/ 742469 h 4913396"/>
              <a:gd name="connsiteX39" fmla="*/ 0 w 5559855"/>
              <a:gd name="connsiteY39" fmla="*/ 0 h 491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559855" h="4913396" extrusionOk="0">
                <a:moveTo>
                  <a:pt x="0" y="0"/>
                </a:moveTo>
                <a:cubicBezTo>
                  <a:pt x="149374" y="-28642"/>
                  <a:pt x="328126" y="7314"/>
                  <a:pt x="500387" y="0"/>
                </a:cubicBezTo>
                <a:cubicBezTo>
                  <a:pt x="672648" y="-7314"/>
                  <a:pt x="860937" y="31848"/>
                  <a:pt x="1000774" y="0"/>
                </a:cubicBezTo>
                <a:cubicBezTo>
                  <a:pt x="1140611" y="-31848"/>
                  <a:pt x="1348769" y="3160"/>
                  <a:pt x="1667957" y="0"/>
                </a:cubicBezTo>
                <a:cubicBezTo>
                  <a:pt x="1987145" y="-3160"/>
                  <a:pt x="2015857" y="5781"/>
                  <a:pt x="2279541" y="0"/>
                </a:cubicBezTo>
                <a:cubicBezTo>
                  <a:pt x="2543225" y="-5781"/>
                  <a:pt x="2666452" y="75320"/>
                  <a:pt x="2946723" y="0"/>
                </a:cubicBezTo>
                <a:cubicBezTo>
                  <a:pt x="3226994" y="-75320"/>
                  <a:pt x="3328491" y="1682"/>
                  <a:pt x="3447110" y="0"/>
                </a:cubicBezTo>
                <a:cubicBezTo>
                  <a:pt x="3565729" y="-1682"/>
                  <a:pt x="3666276" y="25674"/>
                  <a:pt x="3836300" y="0"/>
                </a:cubicBezTo>
                <a:cubicBezTo>
                  <a:pt x="4006324" y="-25674"/>
                  <a:pt x="4042230" y="4839"/>
                  <a:pt x="4225490" y="0"/>
                </a:cubicBezTo>
                <a:cubicBezTo>
                  <a:pt x="4408750" y="-4839"/>
                  <a:pt x="4532563" y="14841"/>
                  <a:pt x="4614680" y="0"/>
                </a:cubicBezTo>
                <a:cubicBezTo>
                  <a:pt x="4696797" y="-14841"/>
                  <a:pt x="4848946" y="52275"/>
                  <a:pt x="5059468" y="0"/>
                </a:cubicBezTo>
                <a:cubicBezTo>
                  <a:pt x="5269990" y="-52275"/>
                  <a:pt x="5450408" y="20412"/>
                  <a:pt x="5559855" y="0"/>
                </a:cubicBezTo>
                <a:cubicBezTo>
                  <a:pt x="5610936" y="210004"/>
                  <a:pt x="5529324" y="328212"/>
                  <a:pt x="5559855" y="447665"/>
                </a:cubicBezTo>
                <a:cubicBezTo>
                  <a:pt x="5590386" y="567119"/>
                  <a:pt x="5558315" y="818148"/>
                  <a:pt x="5559855" y="993598"/>
                </a:cubicBezTo>
                <a:cubicBezTo>
                  <a:pt x="5561395" y="1169048"/>
                  <a:pt x="5521225" y="1426725"/>
                  <a:pt x="5559855" y="1539531"/>
                </a:cubicBezTo>
                <a:cubicBezTo>
                  <a:pt x="5598485" y="1652337"/>
                  <a:pt x="5550918" y="1851441"/>
                  <a:pt x="5559855" y="1987196"/>
                </a:cubicBezTo>
                <a:cubicBezTo>
                  <a:pt x="5568792" y="2122952"/>
                  <a:pt x="5553984" y="2270429"/>
                  <a:pt x="5559855" y="2385727"/>
                </a:cubicBezTo>
                <a:cubicBezTo>
                  <a:pt x="5565726" y="2501025"/>
                  <a:pt x="5549851" y="2675344"/>
                  <a:pt x="5559855" y="2931660"/>
                </a:cubicBezTo>
                <a:cubicBezTo>
                  <a:pt x="5569859" y="3187976"/>
                  <a:pt x="5531063" y="3444468"/>
                  <a:pt x="5559855" y="3575860"/>
                </a:cubicBezTo>
                <a:cubicBezTo>
                  <a:pt x="5588647" y="3707252"/>
                  <a:pt x="5516278" y="4087493"/>
                  <a:pt x="5559855" y="4220061"/>
                </a:cubicBezTo>
                <a:cubicBezTo>
                  <a:pt x="5603432" y="4352629"/>
                  <a:pt x="5555732" y="4738401"/>
                  <a:pt x="5559855" y="4913396"/>
                </a:cubicBezTo>
                <a:cubicBezTo>
                  <a:pt x="5315326" y="4967691"/>
                  <a:pt x="5121775" y="4874798"/>
                  <a:pt x="4892672" y="4913396"/>
                </a:cubicBezTo>
                <a:cubicBezTo>
                  <a:pt x="4663569" y="4951994"/>
                  <a:pt x="4404856" y="4896642"/>
                  <a:pt x="4225490" y="4913396"/>
                </a:cubicBezTo>
                <a:cubicBezTo>
                  <a:pt x="4046124" y="4930150"/>
                  <a:pt x="3909725" y="4882942"/>
                  <a:pt x="3669504" y="4913396"/>
                </a:cubicBezTo>
                <a:cubicBezTo>
                  <a:pt x="3429283" y="4943850"/>
                  <a:pt x="3270309" y="4879233"/>
                  <a:pt x="3057920" y="4913396"/>
                </a:cubicBezTo>
                <a:cubicBezTo>
                  <a:pt x="2845531" y="4947559"/>
                  <a:pt x="2730052" y="4864095"/>
                  <a:pt x="2613132" y="4913396"/>
                </a:cubicBezTo>
                <a:cubicBezTo>
                  <a:pt x="2496212" y="4962697"/>
                  <a:pt x="2344348" y="4863745"/>
                  <a:pt x="2168343" y="4913396"/>
                </a:cubicBezTo>
                <a:cubicBezTo>
                  <a:pt x="1992338" y="4963047"/>
                  <a:pt x="1777619" y="4891476"/>
                  <a:pt x="1612358" y="4913396"/>
                </a:cubicBezTo>
                <a:cubicBezTo>
                  <a:pt x="1447098" y="4935316"/>
                  <a:pt x="1351678" y="4902900"/>
                  <a:pt x="1167570" y="4913396"/>
                </a:cubicBezTo>
                <a:cubicBezTo>
                  <a:pt x="983462" y="4923892"/>
                  <a:pt x="857216" y="4899684"/>
                  <a:pt x="722781" y="4913396"/>
                </a:cubicBezTo>
                <a:cubicBezTo>
                  <a:pt x="588346" y="4927108"/>
                  <a:pt x="235611" y="4843166"/>
                  <a:pt x="0" y="4913396"/>
                </a:cubicBezTo>
                <a:cubicBezTo>
                  <a:pt x="-42770" y="4763150"/>
                  <a:pt x="59019" y="4589201"/>
                  <a:pt x="0" y="4416597"/>
                </a:cubicBezTo>
                <a:cubicBezTo>
                  <a:pt x="-59019" y="4243993"/>
                  <a:pt x="50967" y="4162312"/>
                  <a:pt x="0" y="3919798"/>
                </a:cubicBezTo>
                <a:cubicBezTo>
                  <a:pt x="-50967" y="3677284"/>
                  <a:pt x="11522" y="3662108"/>
                  <a:pt x="0" y="3472133"/>
                </a:cubicBezTo>
                <a:cubicBezTo>
                  <a:pt x="-11522" y="3282158"/>
                  <a:pt x="17353" y="3193831"/>
                  <a:pt x="0" y="2975334"/>
                </a:cubicBezTo>
                <a:cubicBezTo>
                  <a:pt x="-17353" y="2756837"/>
                  <a:pt x="33399" y="2558346"/>
                  <a:pt x="0" y="2429401"/>
                </a:cubicBezTo>
                <a:cubicBezTo>
                  <a:pt x="-33399" y="2300456"/>
                  <a:pt x="47212" y="2110783"/>
                  <a:pt x="0" y="1834335"/>
                </a:cubicBezTo>
                <a:cubicBezTo>
                  <a:pt x="-47212" y="1557887"/>
                  <a:pt x="1564" y="1518987"/>
                  <a:pt x="0" y="1386670"/>
                </a:cubicBezTo>
                <a:cubicBezTo>
                  <a:pt x="-1564" y="1254353"/>
                  <a:pt x="52028" y="1037284"/>
                  <a:pt x="0" y="742469"/>
                </a:cubicBezTo>
                <a:cubicBezTo>
                  <a:pt x="-52028" y="447654"/>
                  <a:pt x="36043" y="2356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845531231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9688" indent="0">
              <a:lnSpc>
                <a:spcPct val="12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 example of an LL(1) grammar: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program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$$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:=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read id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write expr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 op 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95C9-9EE4-6645-9450-EF54EDB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2DAB-FBCD-BC41-BA2C-DD78530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66AE-B23E-674D-9479-837E6259E16E}"/>
              </a:ext>
            </a:extLst>
          </p:cNvPr>
          <p:cNvSpPr txBox="1"/>
          <p:nvPr/>
        </p:nvSpPr>
        <p:spPr>
          <a:xfrm>
            <a:off x="5971142" y="2060154"/>
            <a:ext cx="5559855" cy="3759234"/>
          </a:xfrm>
          <a:custGeom>
            <a:avLst/>
            <a:gdLst>
              <a:gd name="connsiteX0" fmla="*/ 0 w 5559855"/>
              <a:gd name="connsiteY0" fmla="*/ 0 h 3759234"/>
              <a:gd name="connsiteX1" fmla="*/ 389190 w 5559855"/>
              <a:gd name="connsiteY1" fmla="*/ 0 h 3759234"/>
              <a:gd name="connsiteX2" fmla="*/ 945175 w 5559855"/>
              <a:gd name="connsiteY2" fmla="*/ 0 h 3759234"/>
              <a:gd name="connsiteX3" fmla="*/ 1501161 w 5559855"/>
              <a:gd name="connsiteY3" fmla="*/ 0 h 3759234"/>
              <a:gd name="connsiteX4" fmla="*/ 2112745 w 5559855"/>
              <a:gd name="connsiteY4" fmla="*/ 0 h 3759234"/>
              <a:gd name="connsiteX5" fmla="*/ 2613132 w 5559855"/>
              <a:gd name="connsiteY5" fmla="*/ 0 h 3759234"/>
              <a:gd name="connsiteX6" fmla="*/ 3280314 w 5559855"/>
              <a:gd name="connsiteY6" fmla="*/ 0 h 3759234"/>
              <a:gd name="connsiteX7" fmla="*/ 3836300 w 5559855"/>
              <a:gd name="connsiteY7" fmla="*/ 0 h 3759234"/>
              <a:gd name="connsiteX8" fmla="*/ 4392285 w 5559855"/>
              <a:gd name="connsiteY8" fmla="*/ 0 h 3759234"/>
              <a:gd name="connsiteX9" fmla="*/ 4892672 w 5559855"/>
              <a:gd name="connsiteY9" fmla="*/ 0 h 3759234"/>
              <a:gd name="connsiteX10" fmla="*/ 5559855 w 5559855"/>
              <a:gd name="connsiteY10" fmla="*/ 0 h 3759234"/>
              <a:gd name="connsiteX11" fmla="*/ 5559855 w 5559855"/>
              <a:gd name="connsiteY11" fmla="*/ 499441 h 3759234"/>
              <a:gd name="connsiteX12" fmla="*/ 5559855 w 5559855"/>
              <a:gd name="connsiteY12" fmla="*/ 961290 h 3759234"/>
              <a:gd name="connsiteX13" fmla="*/ 5559855 w 5559855"/>
              <a:gd name="connsiteY13" fmla="*/ 1423139 h 3759234"/>
              <a:gd name="connsiteX14" fmla="*/ 5559855 w 5559855"/>
              <a:gd name="connsiteY14" fmla="*/ 1847395 h 3759234"/>
              <a:gd name="connsiteX15" fmla="*/ 5559855 w 5559855"/>
              <a:gd name="connsiteY15" fmla="*/ 2271651 h 3759234"/>
              <a:gd name="connsiteX16" fmla="*/ 5559855 w 5559855"/>
              <a:gd name="connsiteY16" fmla="*/ 2695908 h 3759234"/>
              <a:gd name="connsiteX17" fmla="*/ 5559855 w 5559855"/>
              <a:gd name="connsiteY17" fmla="*/ 3232941 h 3759234"/>
              <a:gd name="connsiteX18" fmla="*/ 5559855 w 5559855"/>
              <a:gd name="connsiteY18" fmla="*/ 3759234 h 3759234"/>
              <a:gd name="connsiteX19" fmla="*/ 4948271 w 5559855"/>
              <a:gd name="connsiteY19" fmla="*/ 3759234 h 3759234"/>
              <a:gd name="connsiteX20" fmla="*/ 4559081 w 5559855"/>
              <a:gd name="connsiteY20" fmla="*/ 3759234 h 3759234"/>
              <a:gd name="connsiteX21" fmla="*/ 4114293 w 5559855"/>
              <a:gd name="connsiteY21" fmla="*/ 3759234 h 3759234"/>
              <a:gd name="connsiteX22" fmla="*/ 3447110 w 5559855"/>
              <a:gd name="connsiteY22" fmla="*/ 3759234 h 3759234"/>
              <a:gd name="connsiteX23" fmla="*/ 3057920 w 5559855"/>
              <a:gd name="connsiteY23" fmla="*/ 3759234 h 3759234"/>
              <a:gd name="connsiteX24" fmla="*/ 2557533 w 5559855"/>
              <a:gd name="connsiteY24" fmla="*/ 3759234 h 3759234"/>
              <a:gd name="connsiteX25" fmla="*/ 2057146 w 5559855"/>
              <a:gd name="connsiteY25" fmla="*/ 3759234 h 3759234"/>
              <a:gd name="connsiteX26" fmla="*/ 1612358 w 5559855"/>
              <a:gd name="connsiteY26" fmla="*/ 3759234 h 3759234"/>
              <a:gd name="connsiteX27" fmla="*/ 1223168 w 5559855"/>
              <a:gd name="connsiteY27" fmla="*/ 3759234 h 3759234"/>
              <a:gd name="connsiteX28" fmla="*/ 611584 w 5559855"/>
              <a:gd name="connsiteY28" fmla="*/ 3759234 h 3759234"/>
              <a:gd name="connsiteX29" fmla="*/ 0 w 5559855"/>
              <a:gd name="connsiteY29" fmla="*/ 3759234 h 3759234"/>
              <a:gd name="connsiteX30" fmla="*/ 0 w 5559855"/>
              <a:gd name="connsiteY30" fmla="*/ 3147016 h 3759234"/>
              <a:gd name="connsiteX31" fmla="*/ 0 w 5559855"/>
              <a:gd name="connsiteY31" fmla="*/ 2534798 h 3759234"/>
              <a:gd name="connsiteX32" fmla="*/ 0 w 5559855"/>
              <a:gd name="connsiteY32" fmla="*/ 2072949 h 3759234"/>
              <a:gd name="connsiteX33" fmla="*/ 0 w 5559855"/>
              <a:gd name="connsiteY33" fmla="*/ 1611100 h 3759234"/>
              <a:gd name="connsiteX34" fmla="*/ 0 w 5559855"/>
              <a:gd name="connsiteY34" fmla="*/ 1074067 h 3759234"/>
              <a:gd name="connsiteX35" fmla="*/ 0 w 5559855"/>
              <a:gd name="connsiteY35" fmla="*/ 499441 h 3759234"/>
              <a:gd name="connsiteX36" fmla="*/ 0 w 5559855"/>
              <a:gd name="connsiteY36" fmla="*/ 0 h 375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59855" h="3759234" extrusionOk="0">
                <a:moveTo>
                  <a:pt x="0" y="0"/>
                </a:moveTo>
                <a:cubicBezTo>
                  <a:pt x="96253" y="-18235"/>
                  <a:pt x="275204" y="18495"/>
                  <a:pt x="389190" y="0"/>
                </a:cubicBezTo>
                <a:cubicBezTo>
                  <a:pt x="503176" y="-18495"/>
                  <a:pt x="696855" y="4692"/>
                  <a:pt x="945175" y="0"/>
                </a:cubicBezTo>
                <a:cubicBezTo>
                  <a:pt x="1193496" y="-4692"/>
                  <a:pt x="1257859" y="42267"/>
                  <a:pt x="1501161" y="0"/>
                </a:cubicBezTo>
                <a:cubicBezTo>
                  <a:pt x="1744463" y="-42267"/>
                  <a:pt x="1902498" y="58017"/>
                  <a:pt x="2112745" y="0"/>
                </a:cubicBezTo>
                <a:cubicBezTo>
                  <a:pt x="2322992" y="-58017"/>
                  <a:pt x="2374766" y="4465"/>
                  <a:pt x="2613132" y="0"/>
                </a:cubicBezTo>
                <a:cubicBezTo>
                  <a:pt x="2851498" y="-4465"/>
                  <a:pt x="2954768" y="13132"/>
                  <a:pt x="3280314" y="0"/>
                </a:cubicBezTo>
                <a:cubicBezTo>
                  <a:pt x="3605860" y="-13132"/>
                  <a:pt x="3621001" y="37633"/>
                  <a:pt x="3836300" y="0"/>
                </a:cubicBezTo>
                <a:cubicBezTo>
                  <a:pt x="4051599" y="-37633"/>
                  <a:pt x="4261103" y="11969"/>
                  <a:pt x="4392285" y="0"/>
                </a:cubicBezTo>
                <a:cubicBezTo>
                  <a:pt x="4523468" y="-11969"/>
                  <a:pt x="4757587" y="29933"/>
                  <a:pt x="4892672" y="0"/>
                </a:cubicBezTo>
                <a:cubicBezTo>
                  <a:pt x="5027757" y="-29933"/>
                  <a:pt x="5414248" y="33050"/>
                  <a:pt x="5559855" y="0"/>
                </a:cubicBezTo>
                <a:cubicBezTo>
                  <a:pt x="5604323" y="202901"/>
                  <a:pt x="5557314" y="394587"/>
                  <a:pt x="5559855" y="499441"/>
                </a:cubicBezTo>
                <a:cubicBezTo>
                  <a:pt x="5562396" y="604295"/>
                  <a:pt x="5548205" y="804432"/>
                  <a:pt x="5559855" y="961290"/>
                </a:cubicBezTo>
                <a:cubicBezTo>
                  <a:pt x="5571505" y="1118148"/>
                  <a:pt x="5526440" y="1275550"/>
                  <a:pt x="5559855" y="1423139"/>
                </a:cubicBezTo>
                <a:cubicBezTo>
                  <a:pt x="5593270" y="1570728"/>
                  <a:pt x="5557099" y="1645644"/>
                  <a:pt x="5559855" y="1847395"/>
                </a:cubicBezTo>
                <a:cubicBezTo>
                  <a:pt x="5562611" y="2049146"/>
                  <a:pt x="5540329" y="2149337"/>
                  <a:pt x="5559855" y="2271651"/>
                </a:cubicBezTo>
                <a:cubicBezTo>
                  <a:pt x="5579381" y="2393965"/>
                  <a:pt x="5543609" y="2487228"/>
                  <a:pt x="5559855" y="2695908"/>
                </a:cubicBezTo>
                <a:cubicBezTo>
                  <a:pt x="5576101" y="2904588"/>
                  <a:pt x="5505679" y="3089384"/>
                  <a:pt x="5559855" y="3232941"/>
                </a:cubicBezTo>
                <a:cubicBezTo>
                  <a:pt x="5614031" y="3376498"/>
                  <a:pt x="5531539" y="3645107"/>
                  <a:pt x="5559855" y="3759234"/>
                </a:cubicBezTo>
                <a:cubicBezTo>
                  <a:pt x="5260900" y="3830120"/>
                  <a:pt x="5133182" y="3730816"/>
                  <a:pt x="4948271" y="3759234"/>
                </a:cubicBezTo>
                <a:cubicBezTo>
                  <a:pt x="4763360" y="3787652"/>
                  <a:pt x="4728924" y="3735563"/>
                  <a:pt x="4559081" y="3759234"/>
                </a:cubicBezTo>
                <a:cubicBezTo>
                  <a:pt x="4389238" y="3782905"/>
                  <a:pt x="4207412" y="3714495"/>
                  <a:pt x="4114293" y="3759234"/>
                </a:cubicBezTo>
                <a:cubicBezTo>
                  <a:pt x="4021174" y="3803973"/>
                  <a:pt x="3733747" y="3697378"/>
                  <a:pt x="3447110" y="3759234"/>
                </a:cubicBezTo>
                <a:cubicBezTo>
                  <a:pt x="3160473" y="3821090"/>
                  <a:pt x="3145402" y="3721717"/>
                  <a:pt x="3057920" y="3759234"/>
                </a:cubicBezTo>
                <a:cubicBezTo>
                  <a:pt x="2970438" y="3796751"/>
                  <a:pt x="2748459" y="3715940"/>
                  <a:pt x="2557533" y="3759234"/>
                </a:cubicBezTo>
                <a:cubicBezTo>
                  <a:pt x="2366607" y="3802528"/>
                  <a:pt x="2218718" y="3699884"/>
                  <a:pt x="2057146" y="3759234"/>
                </a:cubicBezTo>
                <a:cubicBezTo>
                  <a:pt x="1895574" y="3818584"/>
                  <a:pt x="1789173" y="3750087"/>
                  <a:pt x="1612358" y="3759234"/>
                </a:cubicBezTo>
                <a:cubicBezTo>
                  <a:pt x="1435543" y="3768381"/>
                  <a:pt x="1310536" y="3727983"/>
                  <a:pt x="1223168" y="3759234"/>
                </a:cubicBezTo>
                <a:cubicBezTo>
                  <a:pt x="1135800" y="3790485"/>
                  <a:pt x="881102" y="3728559"/>
                  <a:pt x="611584" y="3759234"/>
                </a:cubicBezTo>
                <a:cubicBezTo>
                  <a:pt x="342066" y="3789909"/>
                  <a:pt x="222077" y="3743767"/>
                  <a:pt x="0" y="3759234"/>
                </a:cubicBezTo>
                <a:cubicBezTo>
                  <a:pt x="-8455" y="3535466"/>
                  <a:pt x="11964" y="3313845"/>
                  <a:pt x="0" y="3147016"/>
                </a:cubicBezTo>
                <a:cubicBezTo>
                  <a:pt x="-11964" y="2980187"/>
                  <a:pt x="67388" y="2741617"/>
                  <a:pt x="0" y="2534798"/>
                </a:cubicBezTo>
                <a:cubicBezTo>
                  <a:pt x="-67388" y="2327979"/>
                  <a:pt x="26593" y="2246627"/>
                  <a:pt x="0" y="2072949"/>
                </a:cubicBezTo>
                <a:cubicBezTo>
                  <a:pt x="-26593" y="1899271"/>
                  <a:pt x="35380" y="1716111"/>
                  <a:pt x="0" y="1611100"/>
                </a:cubicBezTo>
                <a:cubicBezTo>
                  <a:pt x="-35380" y="1506089"/>
                  <a:pt x="24842" y="1292251"/>
                  <a:pt x="0" y="1074067"/>
                </a:cubicBezTo>
                <a:cubicBezTo>
                  <a:pt x="-24842" y="855883"/>
                  <a:pt x="29198" y="646597"/>
                  <a:pt x="0" y="499441"/>
                </a:cubicBezTo>
                <a:cubicBezTo>
                  <a:pt x="-29198" y="352285"/>
                  <a:pt x="18690" y="19423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6200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fact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id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number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+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-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*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3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1EA-7E6C-7A42-848D-2907FFC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D3D5-529A-5843-AA20-D5248242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program: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read A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read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sum := A +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 /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C3F1-4067-E042-AB2B-52A8B58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7AD4-33E9-6244-B412-80F72AC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0F6F-39D0-5143-BE56-4B6C56D7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FF2-BE18-8F4E-A197-C8E7BA3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5AFB-9ABE-2843-A615-4E77123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E2B97479-D9A3-BB47-AC1C-BB52C9341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3" y="1464669"/>
            <a:ext cx="6173787" cy="4522787"/>
          </a:xfrm>
          <a:custGeom>
            <a:avLst/>
            <a:gdLst>
              <a:gd name="connsiteX0" fmla="*/ 0 w 6173787"/>
              <a:gd name="connsiteY0" fmla="*/ 0 h 4522787"/>
              <a:gd name="connsiteX1" fmla="*/ 499515 w 6173787"/>
              <a:gd name="connsiteY1" fmla="*/ 0 h 4522787"/>
              <a:gd name="connsiteX2" fmla="*/ 875555 w 6173787"/>
              <a:gd name="connsiteY2" fmla="*/ 0 h 4522787"/>
              <a:gd name="connsiteX3" fmla="*/ 1313333 w 6173787"/>
              <a:gd name="connsiteY3" fmla="*/ 0 h 4522787"/>
              <a:gd name="connsiteX4" fmla="*/ 1689373 w 6173787"/>
              <a:gd name="connsiteY4" fmla="*/ 0 h 4522787"/>
              <a:gd name="connsiteX5" fmla="*/ 2374102 w 6173787"/>
              <a:gd name="connsiteY5" fmla="*/ 0 h 4522787"/>
              <a:gd name="connsiteX6" fmla="*/ 2997093 w 6173787"/>
              <a:gd name="connsiteY6" fmla="*/ 0 h 4522787"/>
              <a:gd name="connsiteX7" fmla="*/ 3373133 w 6173787"/>
              <a:gd name="connsiteY7" fmla="*/ 0 h 4522787"/>
              <a:gd name="connsiteX8" fmla="*/ 3749172 w 6173787"/>
              <a:gd name="connsiteY8" fmla="*/ 0 h 4522787"/>
              <a:gd name="connsiteX9" fmla="*/ 4186950 w 6173787"/>
              <a:gd name="connsiteY9" fmla="*/ 0 h 4522787"/>
              <a:gd name="connsiteX10" fmla="*/ 4748203 w 6173787"/>
              <a:gd name="connsiteY10" fmla="*/ 0 h 4522787"/>
              <a:gd name="connsiteX11" fmla="*/ 5185981 w 6173787"/>
              <a:gd name="connsiteY11" fmla="*/ 0 h 4522787"/>
              <a:gd name="connsiteX12" fmla="*/ 6173787 w 6173787"/>
              <a:gd name="connsiteY12" fmla="*/ 0 h 4522787"/>
              <a:gd name="connsiteX13" fmla="*/ 6173787 w 6173787"/>
              <a:gd name="connsiteY13" fmla="*/ 429665 h 4522787"/>
              <a:gd name="connsiteX14" fmla="*/ 6173787 w 6173787"/>
              <a:gd name="connsiteY14" fmla="*/ 949785 h 4522787"/>
              <a:gd name="connsiteX15" fmla="*/ 6173787 w 6173787"/>
              <a:gd name="connsiteY15" fmla="*/ 1379450 h 4522787"/>
              <a:gd name="connsiteX16" fmla="*/ 6173787 w 6173787"/>
              <a:gd name="connsiteY16" fmla="*/ 1899571 h 4522787"/>
              <a:gd name="connsiteX17" fmla="*/ 6173787 w 6173787"/>
              <a:gd name="connsiteY17" fmla="*/ 2374463 h 4522787"/>
              <a:gd name="connsiteX18" fmla="*/ 6173787 w 6173787"/>
              <a:gd name="connsiteY18" fmla="*/ 2804128 h 4522787"/>
              <a:gd name="connsiteX19" fmla="*/ 6173787 w 6173787"/>
              <a:gd name="connsiteY19" fmla="*/ 3233793 h 4522787"/>
              <a:gd name="connsiteX20" fmla="*/ 6173787 w 6173787"/>
              <a:gd name="connsiteY20" fmla="*/ 3844369 h 4522787"/>
              <a:gd name="connsiteX21" fmla="*/ 6173787 w 6173787"/>
              <a:gd name="connsiteY21" fmla="*/ 4522787 h 4522787"/>
              <a:gd name="connsiteX22" fmla="*/ 5489058 w 6173787"/>
              <a:gd name="connsiteY22" fmla="*/ 4522787 h 4522787"/>
              <a:gd name="connsiteX23" fmla="*/ 4927805 w 6173787"/>
              <a:gd name="connsiteY23" fmla="*/ 4522787 h 4522787"/>
              <a:gd name="connsiteX24" fmla="*/ 4243075 w 6173787"/>
              <a:gd name="connsiteY24" fmla="*/ 4522787 h 4522787"/>
              <a:gd name="connsiteX25" fmla="*/ 3681822 w 6173787"/>
              <a:gd name="connsiteY25" fmla="*/ 4522787 h 4522787"/>
              <a:gd name="connsiteX26" fmla="*/ 3058831 w 6173787"/>
              <a:gd name="connsiteY26" fmla="*/ 4522787 h 4522787"/>
              <a:gd name="connsiteX27" fmla="*/ 2374102 w 6173787"/>
              <a:gd name="connsiteY27" fmla="*/ 4522787 h 4522787"/>
              <a:gd name="connsiteX28" fmla="*/ 1998062 w 6173787"/>
              <a:gd name="connsiteY28" fmla="*/ 4522787 h 4522787"/>
              <a:gd name="connsiteX29" fmla="*/ 1436809 w 6173787"/>
              <a:gd name="connsiteY29" fmla="*/ 4522787 h 4522787"/>
              <a:gd name="connsiteX30" fmla="*/ 875555 w 6173787"/>
              <a:gd name="connsiteY30" fmla="*/ 4522787 h 4522787"/>
              <a:gd name="connsiteX31" fmla="*/ 0 w 6173787"/>
              <a:gd name="connsiteY31" fmla="*/ 4522787 h 4522787"/>
              <a:gd name="connsiteX32" fmla="*/ 0 w 6173787"/>
              <a:gd name="connsiteY32" fmla="*/ 3957439 h 4522787"/>
              <a:gd name="connsiteX33" fmla="*/ 0 w 6173787"/>
              <a:gd name="connsiteY33" fmla="*/ 3346862 h 4522787"/>
              <a:gd name="connsiteX34" fmla="*/ 0 w 6173787"/>
              <a:gd name="connsiteY34" fmla="*/ 2691058 h 4522787"/>
              <a:gd name="connsiteX35" fmla="*/ 0 w 6173787"/>
              <a:gd name="connsiteY35" fmla="*/ 2035254 h 4522787"/>
              <a:gd name="connsiteX36" fmla="*/ 0 w 6173787"/>
              <a:gd name="connsiteY36" fmla="*/ 1379450 h 4522787"/>
              <a:gd name="connsiteX37" fmla="*/ 0 w 6173787"/>
              <a:gd name="connsiteY37" fmla="*/ 949785 h 4522787"/>
              <a:gd name="connsiteX38" fmla="*/ 0 w 6173787"/>
              <a:gd name="connsiteY38" fmla="*/ 0 h 45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73787" h="4522787" extrusionOk="0">
                <a:moveTo>
                  <a:pt x="0" y="0"/>
                </a:moveTo>
                <a:cubicBezTo>
                  <a:pt x="164787" y="-18092"/>
                  <a:pt x="291171" y="6773"/>
                  <a:pt x="499515" y="0"/>
                </a:cubicBezTo>
                <a:cubicBezTo>
                  <a:pt x="707859" y="-6773"/>
                  <a:pt x="744548" y="20024"/>
                  <a:pt x="875555" y="0"/>
                </a:cubicBezTo>
                <a:cubicBezTo>
                  <a:pt x="1006562" y="-20024"/>
                  <a:pt x="1101797" y="2089"/>
                  <a:pt x="1313333" y="0"/>
                </a:cubicBezTo>
                <a:cubicBezTo>
                  <a:pt x="1524869" y="-2089"/>
                  <a:pt x="1525651" y="16260"/>
                  <a:pt x="1689373" y="0"/>
                </a:cubicBezTo>
                <a:cubicBezTo>
                  <a:pt x="1853095" y="-16260"/>
                  <a:pt x="2191647" y="23799"/>
                  <a:pt x="2374102" y="0"/>
                </a:cubicBezTo>
                <a:cubicBezTo>
                  <a:pt x="2556557" y="-23799"/>
                  <a:pt x="2835442" y="12288"/>
                  <a:pt x="2997093" y="0"/>
                </a:cubicBezTo>
                <a:cubicBezTo>
                  <a:pt x="3158744" y="-12288"/>
                  <a:pt x="3287852" y="7185"/>
                  <a:pt x="3373133" y="0"/>
                </a:cubicBezTo>
                <a:cubicBezTo>
                  <a:pt x="3458414" y="-7185"/>
                  <a:pt x="3609259" y="18486"/>
                  <a:pt x="3749172" y="0"/>
                </a:cubicBezTo>
                <a:cubicBezTo>
                  <a:pt x="3889085" y="-18486"/>
                  <a:pt x="3994056" y="45924"/>
                  <a:pt x="4186950" y="0"/>
                </a:cubicBezTo>
                <a:cubicBezTo>
                  <a:pt x="4379844" y="-45924"/>
                  <a:pt x="4481960" y="28093"/>
                  <a:pt x="4748203" y="0"/>
                </a:cubicBezTo>
                <a:cubicBezTo>
                  <a:pt x="5014446" y="-28093"/>
                  <a:pt x="5088770" y="2972"/>
                  <a:pt x="5185981" y="0"/>
                </a:cubicBezTo>
                <a:cubicBezTo>
                  <a:pt x="5283192" y="-2972"/>
                  <a:pt x="5866838" y="11819"/>
                  <a:pt x="6173787" y="0"/>
                </a:cubicBezTo>
                <a:cubicBezTo>
                  <a:pt x="6195373" y="148831"/>
                  <a:pt x="6139985" y="340777"/>
                  <a:pt x="6173787" y="429665"/>
                </a:cubicBezTo>
                <a:cubicBezTo>
                  <a:pt x="6207589" y="518553"/>
                  <a:pt x="6120903" y="802956"/>
                  <a:pt x="6173787" y="949785"/>
                </a:cubicBezTo>
                <a:cubicBezTo>
                  <a:pt x="6226671" y="1096614"/>
                  <a:pt x="6148223" y="1183405"/>
                  <a:pt x="6173787" y="1379450"/>
                </a:cubicBezTo>
                <a:cubicBezTo>
                  <a:pt x="6199351" y="1575496"/>
                  <a:pt x="6155848" y="1680727"/>
                  <a:pt x="6173787" y="1899571"/>
                </a:cubicBezTo>
                <a:cubicBezTo>
                  <a:pt x="6191726" y="2118415"/>
                  <a:pt x="6126034" y="2177740"/>
                  <a:pt x="6173787" y="2374463"/>
                </a:cubicBezTo>
                <a:cubicBezTo>
                  <a:pt x="6221540" y="2571186"/>
                  <a:pt x="6130415" y="2710343"/>
                  <a:pt x="6173787" y="2804128"/>
                </a:cubicBezTo>
                <a:cubicBezTo>
                  <a:pt x="6217159" y="2897914"/>
                  <a:pt x="6163864" y="3137816"/>
                  <a:pt x="6173787" y="3233793"/>
                </a:cubicBezTo>
                <a:cubicBezTo>
                  <a:pt x="6183710" y="3329770"/>
                  <a:pt x="6164497" y="3640710"/>
                  <a:pt x="6173787" y="3844369"/>
                </a:cubicBezTo>
                <a:cubicBezTo>
                  <a:pt x="6183077" y="4048028"/>
                  <a:pt x="6155250" y="4296194"/>
                  <a:pt x="6173787" y="4522787"/>
                </a:cubicBezTo>
                <a:cubicBezTo>
                  <a:pt x="5982769" y="4593152"/>
                  <a:pt x="5783600" y="4444815"/>
                  <a:pt x="5489058" y="4522787"/>
                </a:cubicBezTo>
                <a:cubicBezTo>
                  <a:pt x="5194516" y="4600759"/>
                  <a:pt x="5185564" y="4520868"/>
                  <a:pt x="4927805" y="4522787"/>
                </a:cubicBezTo>
                <a:cubicBezTo>
                  <a:pt x="4670046" y="4524706"/>
                  <a:pt x="4450116" y="4440775"/>
                  <a:pt x="4243075" y="4522787"/>
                </a:cubicBezTo>
                <a:cubicBezTo>
                  <a:pt x="4036034" y="4604799"/>
                  <a:pt x="3845236" y="4493856"/>
                  <a:pt x="3681822" y="4522787"/>
                </a:cubicBezTo>
                <a:cubicBezTo>
                  <a:pt x="3518408" y="4551718"/>
                  <a:pt x="3272893" y="4448874"/>
                  <a:pt x="3058831" y="4522787"/>
                </a:cubicBezTo>
                <a:cubicBezTo>
                  <a:pt x="2844769" y="4596700"/>
                  <a:pt x="2532523" y="4515286"/>
                  <a:pt x="2374102" y="4522787"/>
                </a:cubicBezTo>
                <a:cubicBezTo>
                  <a:pt x="2215681" y="4530288"/>
                  <a:pt x="2178729" y="4521778"/>
                  <a:pt x="1998062" y="4522787"/>
                </a:cubicBezTo>
                <a:cubicBezTo>
                  <a:pt x="1817395" y="4523796"/>
                  <a:pt x="1676118" y="4505291"/>
                  <a:pt x="1436809" y="4522787"/>
                </a:cubicBezTo>
                <a:cubicBezTo>
                  <a:pt x="1197500" y="4540283"/>
                  <a:pt x="1017397" y="4496073"/>
                  <a:pt x="875555" y="4522787"/>
                </a:cubicBezTo>
                <a:cubicBezTo>
                  <a:pt x="733713" y="4549501"/>
                  <a:pt x="206414" y="4455602"/>
                  <a:pt x="0" y="4522787"/>
                </a:cubicBezTo>
                <a:cubicBezTo>
                  <a:pt x="-56249" y="4287353"/>
                  <a:pt x="13406" y="4188324"/>
                  <a:pt x="0" y="3957439"/>
                </a:cubicBezTo>
                <a:cubicBezTo>
                  <a:pt x="-13406" y="3726554"/>
                  <a:pt x="26615" y="3497911"/>
                  <a:pt x="0" y="3346862"/>
                </a:cubicBezTo>
                <a:cubicBezTo>
                  <a:pt x="-26615" y="3195813"/>
                  <a:pt x="60990" y="2945091"/>
                  <a:pt x="0" y="2691058"/>
                </a:cubicBezTo>
                <a:cubicBezTo>
                  <a:pt x="-60990" y="2437025"/>
                  <a:pt x="59068" y="2265093"/>
                  <a:pt x="0" y="2035254"/>
                </a:cubicBezTo>
                <a:cubicBezTo>
                  <a:pt x="-59068" y="1805415"/>
                  <a:pt x="55277" y="1515761"/>
                  <a:pt x="0" y="1379450"/>
                </a:cubicBezTo>
                <a:cubicBezTo>
                  <a:pt x="-55277" y="1243139"/>
                  <a:pt x="13005" y="1117360"/>
                  <a:pt x="0" y="949785"/>
                </a:cubicBezTo>
                <a:cubicBezTo>
                  <a:pt x="-13005" y="782211"/>
                  <a:pt x="82722" y="40798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393573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7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57D0-2A5E-EE41-A55E-C4E8F4F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854F-5006-D845-88FC-E1EBF2CC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920" y="1486639"/>
            <a:ext cx="5867400" cy="4351338"/>
          </a:xfrm>
        </p:spPr>
        <p:txBody>
          <a:bodyPr>
            <a:normAutofit/>
          </a:bodyPr>
          <a:lstStyle/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Process tokens in a loop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Repeatedly look up an action in a two-dimensional table based on current leftmost non-terminal and current input token. 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The actions are 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(1) match a terminal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(2) predict a production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(3) announce a syntax error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51F7A-23F5-3447-A6AF-AA5A785D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94E51-06A9-474A-BD3A-BB745D4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448B9CE-EC51-6C40-B186-FDDD75A476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" y="1902036"/>
            <a:ext cx="4786579" cy="37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0F564-DD9E-544F-AF9F-500CD146E67D}"/>
              </a:ext>
            </a:extLst>
          </p:cNvPr>
          <p:cNvSpPr/>
          <p:nvPr/>
        </p:nvSpPr>
        <p:spPr>
          <a:xfrm>
            <a:off x="5607586" y="1266940"/>
            <a:ext cx="6455884" cy="4979624"/>
          </a:xfrm>
          <a:prstGeom prst="roundRect">
            <a:avLst>
              <a:gd name="adj" fmla="val 781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3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90688"/>
            <a:ext cx="9505950" cy="37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486977" y="5552489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</p:spTree>
    <p:extLst>
      <p:ext uri="{BB962C8B-B14F-4D97-AF65-F5344CB8AC3E}">
        <p14:creationId xmlns:p14="http://schemas.microsoft.com/office/powerpoint/2010/main" val="2543883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6" y="1690688"/>
            <a:ext cx="5918034" cy="268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038599" y="5534676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529DA7-F3A0-8546-BF3F-F644AFF9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501089"/>
            <a:ext cx="3210936" cy="3178393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4863A82-22EA-2D48-A564-54D904A6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8" y="1462136"/>
            <a:ext cx="2676722" cy="3518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841988-2DE2-3F47-90A4-641151A51AEE}"/>
              </a:ext>
            </a:extLst>
          </p:cNvPr>
          <p:cNvSpPr txBox="1"/>
          <p:nvPr/>
        </p:nvSpPr>
        <p:spPr>
          <a:xfrm>
            <a:off x="6277300" y="1140344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Grammar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02461-AF5F-C744-A33C-1F41F60C7B26}"/>
              </a:ext>
            </a:extLst>
          </p:cNvPr>
          <p:cNvSpPr txBox="1"/>
          <p:nvPr/>
        </p:nvSpPr>
        <p:spPr>
          <a:xfrm>
            <a:off x="9194241" y="1112281"/>
            <a:ext cx="12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Predict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CB324-0F17-A345-833C-ECF41FD36AA0}"/>
              </a:ext>
            </a:extLst>
          </p:cNvPr>
          <p:cNvSpPr txBox="1"/>
          <p:nvPr/>
        </p:nvSpPr>
        <p:spPr>
          <a:xfrm>
            <a:off x="637674" y="4836695"/>
            <a:ext cx="1673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Example string: </a:t>
            </a:r>
          </a:p>
          <a:p>
            <a:r>
              <a:rPr lang="en-US" dirty="0">
                <a:solidFill>
                  <a:srgbClr val="0D09F4"/>
                </a:solidFill>
              </a:rPr>
              <a:t>read a;</a:t>
            </a:r>
          </a:p>
          <a:p>
            <a:r>
              <a:rPr lang="en-US" dirty="0">
                <a:solidFill>
                  <a:srgbClr val="0D09F4"/>
                </a:solidFill>
              </a:rPr>
              <a:t>write a + b * 2;</a:t>
            </a:r>
          </a:p>
        </p:txBody>
      </p:sp>
    </p:spTree>
    <p:extLst>
      <p:ext uri="{BB962C8B-B14F-4D97-AF65-F5344CB8AC3E}">
        <p14:creationId xmlns:p14="http://schemas.microsoft.com/office/powerpoint/2010/main" val="2282889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51B4B-5517-944B-8DC1-BC8B1F2D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5B72-B4BF-C348-B228-05EAB3E6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A699-704D-B343-A8D6-19142F2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E2C464-7E29-2A46-93D0-A6B1DC0F0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0396B2-5EF0-40BA-BAEE-0536E8A3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746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5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1780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7B5C-86BA-1742-A7C2-0054A268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539B-F2F9-AD42-9DA8-576EA122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issues with LL parsing:</a:t>
            </a:r>
          </a:p>
          <a:p>
            <a:r>
              <a:rPr lang="en-US" dirty="0"/>
              <a:t>Left-recursion</a:t>
            </a:r>
          </a:p>
          <a:p>
            <a:r>
              <a:rPr lang="en-US" dirty="0"/>
              <a:t>Common prefixes</a:t>
            </a:r>
          </a:p>
          <a:p>
            <a:r>
              <a:rPr lang="en-US" dirty="0"/>
              <a:t>Dangling else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600" dirty="0">
                <a:sym typeface="Times New Roman" charset="0"/>
              </a:rPr>
              <a:t>NOTE: eliminating left recursion and common prefixes does NOT make a grammar LL: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there are infinitely many non-LL LANGUAGES, and the mechanical transformations work on them just fine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 few that arise in practice, however, can generally be handled with kludges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DCC-049F-784E-AD0A-9C95F9D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5C33-C167-5740-B49B-86C8B7E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7FC4-7FB7-7240-B20A-45DE6C2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70E77-5F71-DD4C-9B70-07B9807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87A2-1523-F94C-A529-050E91B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51A06-B408-9F4D-8808-890BD33A33B3}"/>
              </a:ext>
            </a:extLst>
          </p:cNvPr>
          <p:cNvSpPr txBox="1">
            <a:spLocks/>
          </p:cNvSpPr>
          <p:nvPr/>
        </p:nvSpPr>
        <p:spPr>
          <a:xfrm>
            <a:off x="571958" y="157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indent="0">
              <a:buFont typeface="Arial" panose="020B0604020202020204" pitchFamily="34" charset="0"/>
              <a:buNone/>
              <a:defRPr/>
            </a:pPr>
            <a:r>
              <a:rPr lang="en-US" dirty="0">
                <a:sym typeface="Times New Roman" charset="0"/>
              </a:rPr>
              <a:t>Fixing left recursion: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	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, id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96838" indent="0">
              <a:lnSpc>
                <a:spcPct val="100000"/>
              </a:lnSpc>
              <a:buNone/>
              <a:defRPr/>
            </a:pPr>
            <a:r>
              <a:rPr lang="en-US" dirty="0">
                <a:sym typeface="Times New Roman" charset="0"/>
              </a:rPr>
              <a:t>Becomes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epsilon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220AE8-D0DB-3F41-AF12-7BE901A50E33}"/>
              </a:ext>
            </a:extLst>
          </p:cNvPr>
          <p:cNvSpPr/>
          <p:nvPr/>
        </p:nvSpPr>
        <p:spPr>
          <a:xfrm>
            <a:off x="571958" y="2137272"/>
            <a:ext cx="6809343" cy="1443544"/>
          </a:xfrm>
          <a:custGeom>
            <a:avLst/>
            <a:gdLst>
              <a:gd name="connsiteX0" fmla="*/ 0 w 6809343"/>
              <a:gd name="connsiteY0" fmla="*/ 240595 h 1443544"/>
              <a:gd name="connsiteX1" fmla="*/ 240595 w 6809343"/>
              <a:gd name="connsiteY1" fmla="*/ 0 h 1443544"/>
              <a:gd name="connsiteX2" fmla="*/ 879163 w 6809343"/>
              <a:gd name="connsiteY2" fmla="*/ 0 h 1443544"/>
              <a:gd name="connsiteX3" fmla="*/ 1454450 w 6809343"/>
              <a:gd name="connsiteY3" fmla="*/ 0 h 1443544"/>
              <a:gd name="connsiteX4" fmla="*/ 2093018 w 6809343"/>
              <a:gd name="connsiteY4" fmla="*/ 0 h 1443544"/>
              <a:gd name="connsiteX5" fmla="*/ 2478460 w 6809343"/>
              <a:gd name="connsiteY5" fmla="*/ 0 h 1443544"/>
              <a:gd name="connsiteX6" fmla="*/ 2990465 w 6809343"/>
              <a:gd name="connsiteY6" fmla="*/ 0 h 1443544"/>
              <a:gd name="connsiteX7" fmla="*/ 3439189 w 6809343"/>
              <a:gd name="connsiteY7" fmla="*/ 0 h 1443544"/>
              <a:gd name="connsiteX8" fmla="*/ 4014475 w 6809343"/>
              <a:gd name="connsiteY8" fmla="*/ 0 h 1443544"/>
              <a:gd name="connsiteX9" fmla="*/ 4463199 w 6809343"/>
              <a:gd name="connsiteY9" fmla="*/ 0 h 1443544"/>
              <a:gd name="connsiteX10" fmla="*/ 4848641 w 6809343"/>
              <a:gd name="connsiteY10" fmla="*/ 0 h 1443544"/>
              <a:gd name="connsiteX11" fmla="*/ 5550491 w 6809343"/>
              <a:gd name="connsiteY11" fmla="*/ 0 h 1443544"/>
              <a:gd name="connsiteX12" fmla="*/ 6568748 w 6809343"/>
              <a:gd name="connsiteY12" fmla="*/ 0 h 1443544"/>
              <a:gd name="connsiteX13" fmla="*/ 6809343 w 6809343"/>
              <a:gd name="connsiteY13" fmla="*/ 240595 h 1443544"/>
              <a:gd name="connsiteX14" fmla="*/ 6809343 w 6809343"/>
              <a:gd name="connsiteY14" fmla="*/ 731396 h 1443544"/>
              <a:gd name="connsiteX15" fmla="*/ 6809343 w 6809343"/>
              <a:gd name="connsiteY15" fmla="*/ 1202949 h 1443544"/>
              <a:gd name="connsiteX16" fmla="*/ 6568748 w 6809343"/>
              <a:gd name="connsiteY16" fmla="*/ 1443544 h 1443544"/>
              <a:gd name="connsiteX17" fmla="*/ 6056743 w 6809343"/>
              <a:gd name="connsiteY17" fmla="*/ 1443544 h 1443544"/>
              <a:gd name="connsiteX18" fmla="*/ 5608019 w 6809343"/>
              <a:gd name="connsiteY18" fmla="*/ 1443544 h 1443544"/>
              <a:gd name="connsiteX19" fmla="*/ 4906170 w 6809343"/>
              <a:gd name="connsiteY19" fmla="*/ 1443544 h 1443544"/>
              <a:gd name="connsiteX20" fmla="*/ 4330883 w 6809343"/>
              <a:gd name="connsiteY20" fmla="*/ 1443544 h 1443544"/>
              <a:gd name="connsiteX21" fmla="*/ 3755596 w 6809343"/>
              <a:gd name="connsiteY21" fmla="*/ 1443544 h 1443544"/>
              <a:gd name="connsiteX22" fmla="*/ 3053747 w 6809343"/>
              <a:gd name="connsiteY22" fmla="*/ 1443544 h 1443544"/>
              <a:gd name="connsiteX23" fmla="*/ 2478460 w 6809343"/>
              <a:gd name="connsiteY23" fmla="*/ 1443544 h 1443544"/>
              <a:gd name="connsiteX24" fmla="*/ 2093018 w 6809343"/>
              <a:gd name="connsiteY24" fmla="*/ 1443544 h 1443544"/>
              <a:gd name="connsiteX25" fmla="*/ 1454450 w 6809343"/>
              <a:gd name="connsiteY25" fmla="*/ 1443544 h 1443544"/>
              <a:gd name="connsiteX26" fmla="*/ 879163 w 6809343"/>
              <a:gd name="connsiteY26" fmla="*/ 1443544 h 1443544"/>
              <a:gd name="connsiteX27" fmla="*/ 240595 w 6809343"/>
              <a:gd name="connsiteY27" fmla="*/ 1443544 h 1443544"/>
              <a:gd name="connsiteX28" fmla="*/ 0 w 6809343"/>
              <a:gd name="connsiteY28" fmla="*/ 1202949 h 1443544"/>
              <a:gd name="connsiteX29" fmla="*/ 0 w 6809343"/>
              <a:gd name="connsiteY29" fmla="*/ 741019 h 1443544"/>
              <a:gd name="connsiteX30" fmla="*/ 0 w 6809343"/>
              <a:gd name="connsiteY30" fmla="*/ 240595 h 14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09343" h="1443544" extrusionOk="0">
                <a:moveTo>
                  <a:pt x="0" y="240595"/>
                </a:moveTo>
                <a:cubicBezTo>
                  <a:pt x="13464" y="71334"/>
                  <a:pt x="106409" y="17682"/>
                  <a:pt x="240595" y="0"/>
                </a:cubicBezTo>
                <a:cubicBezTo>
                  <a:pt x="516767" y="-59616"/>
                  <a:pt x="712161" y="22442"/>
                  <a:pt x="879163" y="0"/>
                </a:cubicBezTo>
                <a:cubicBezTo>
                  <a:pt x="1046165" y="-22442"/>
                  <a:pt x="1304075" y="64109"/>
                  <a:pt x="1454450" y="0"/>
                </a:cubicBezTo>
                <a:cubicBezTo>
                  <a:pt x="1604825" y="-64109"/>
                  <a:pt x="1867646" y="50910"/>
                  <a:pt x="2093018" y="0"/>
                </a:cubicBezTo>
                <a:cubicBezTo>
                  <a:pt x="2318390" y="-50910"/>
                  <a:pt x="2357553" y="25128"/>
                  <a:pt x="2478460" y="0"/>
                </a:cubicBezTo>
                <a:cubicBezTo>
                  <a:pt x="2599367" y="-25128"/>
                  <a:pt x="2778787" y="11526"/>
                  <a:pt x="2990465" y="0"/>
                </a:cubicBezTo>
                <a:cubicBezTo>
                  <a:pt x="3202143" y="-11526"/>
                  <a:pt x="3346041" y="1064"/>
                  <a:pt x="3439189" y="0"/>
                </a:cubicBezTo>
                <a:cubicBezTo>
                  <a:pt x="3532337" y="-1064"/>
                  <a:pt x="3780286" y="11616"/>
                  <a:pt x="4014475" y="0"/>
                </a:cubicBezTo>
                <a:cubicBezTo>
                  <a:pt x="4248664" y="-11616"/>
                  <a:pt x="4293051" y="41847"/>
                  <a:pt x="4463199" y="0"/>
                </a:cubicBezTo>
                <a:cubicBezTo>
                  <a:pt x="4633347" y="-41847"/>
                  <a:pt x="4745196" y="38559"/>
                  <a:pt x="4848641" y="0"/>
                </a:cubicBezTo>
                <a:cubicBezTo>
                  <a:pt x="4952086" y="-38559"/>
                  <a:pt x="5341862" y="62660"/>
                  <a:pt x="5550491" y="0"/>
                </a:cubicBezTo>
                <a:cubicBezTo>
                  <a:pt x="5759120" y="-62660"/>
                  <a:pt x="6289247" y="40768"/>
                  <a:pt x="6568748" y="0"/>
                </a:cubicBezTo>
                <a:cubicBezTo>
                  <a:pt x="6695786" y="16710"/>
                  <a:pt x="6796232" y="79884"/>
                  <a:pt x="6809343" y="240595"/>
                </a:cubicBezTo>
                <a:cubicBezTo>
                  <a:pt x="6818449" y="347926"/>
                  <a:pt x="6767842" y="602001"/>
                  <a:pt x="6809343" y="731396"/>
                </a:cubicBezTo>
                <a:cubicBezTo>
                  <a:pt x="6850844" y="860791"/>
                  <a:pt x="6762799" y="1056264"/>
                  <a:pt x="6809343" y="1202949"/>
                </a:cubicBezTo>
                <a:cubicBezTo>
                  <a:pt x="6815958" y="1344819"/>
                  <a:pt x="6704541" y="1443045"/>
                  <a:pt x="6568748" y="1443544"/>
                </a:cubicBezTo>
                <a:cubicBezTo>
                  <a:pt x="6321315" y="1502708"/>
                  <a:pt x="6208307" y="1407309"/>
                  <a:pt x="6056743" y="1443544"/>
                </a:cubicBezTo>
                <a:cubicBezTo>
                  <a:pt x="5905179" y="1479779"/>
                  <a:pt x="5815352" y="1431946"/>
                  <a:pt x="5608019" y="1443544"/>
                </a:cubicBezTo>
                <a:cubicBezTo>
                  <a:pt x="5400686" y="1455142"/>
                  <a:pt x="5092762" y="1424357"/>
                  <a:pt x="4906170" y="1443544"/>
                </a:cubicBezTo>
                <a:cubicBezTo>
                  <a:pt x="4719578" y="1462731"/>
                  <a:pt x="4609151" y="1439714"/>
                  <a:pt x="4330883" y="1443544"/>
                </a:cubicBezTo>
                <a:cubicBezTo>
                  <a:pt x="4052615" y="1447374"/>
                  <a:pt x="3884167" y="1423072"/>
                  <a:pt x="3755596" y="1443544"/>
                </a:cubicBezTo>
                <a:cubicBezTo>
                  <a:pt x="3627025" y="1464016"/>
                  <a:pt x="3221608" y="1397642"/>
                  <a:pt x="3053747" y="1443544"/>
                </a:cubicBezTo>
                <a:cubicBezTo>
                  <a:pt x="2885886" y="1489446"/>
                  <a:pt x="2713610" y="1429915"/>
                  <a:pt x="2478460" y="1443544"/>
                </a:cubicBezTo>
                <a:cubicBezTo>
                  <a:pt x="2243310" y="1457173"/>
                  <a:pt x="2246715" y="1420613"/>
                  <a:pt x="2093018" y="1443544"/>
                </a:cubicBezTo>
                <a:cubicBezTo>
                  <a:pt x="1939321" y="1466475"/>
                  <a:pt x="1656467" y="1432461"/>
                  <a:pt x="1454450" y="1443544"/>
                </a:cubicBezTo>
                <a:cubicBezTo>
                  <a:pt x="1252433" y="1454627"/>
                  <a:pt x="1092186" y="1421257"/>
                  <a:pt x="879163" y="1443544"/>
                </a:cubicBezTo>
                <a:cubicBezTo>
                  <a:pt x="666140" y="1465831"/>
                  <a:pt x="389728" y="1423818"/>
                  <a:pt x="240595" y="1443544"/>
                </a:cubicBezTo>
                <a:cubicBezTo>
                  <a:pt x="108144" y="1451380"/>
                  <a:pt x="20867" y="1347104"/>
                  <a:pt x="0" y="1202949"/>
                </a:cubicBezTo>
                <a:cubicBezTo>
                  <a:pt x="-46848" y="986504"/>
                  <a:pt x="15901" y="966741"/>
                  <a:pt x="0" y="741019"/>
                </a:cubicBezTo>
                <a:cubicBezTo>
                  <a:pt x="-15901" y="515297"/>
                  <a:pt x="36467" y="340810"/>
                  <a:pt x="0" y="240595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3354BF-2179-AC48-863E-E3F552ED684B}"/>
              </a:ext>
            </a:extLst>
          </p:cNvPr>
          <p:cNvSpPr/>
          <p:nvPr/>
        </p:nvSpPr>
        <p:spPr>
          <a:xfrm>
            <a:off x="838200" y="4612874"/>
            <a:ext cx="7315200" cy="1655724"/>
          </a:xfrm>
          <a:custGeom>
            <a:avLst/>
            <a:gdLst>
              <a:gd name="connsiteX0" fmla="*/ 0 w 7315200"/>
              <a:gd name="connsiteY0" fmla="*/ 275960 h 1655724"/>
              <a:gd name="connsiteX1" fmla="*/ 275960 w 7315200"/>
              <a:gd name="connsiteY1" fmla="*/ 0 h 1655724"/>
              <a:gd name="connsiteX2" fmla="*/ 907199 w 7315200"/>
              <a:gd name="connsiteY2" fmla="*/ 0 h 1655724"/>
              <a:gd name="connsiteX3" fmla="*/ 1470806 w 7315200"/>
              <a:gd name="connsiteY3" fmla="*/ 0 h 1655724"/>
              <a:gd name="connsiteX4" fmla="*/ 2102046 w 7315200"/>
              <a:gd name="connsiteY4" fmla="*/ 0 h 1655724"/>
              <a:gd name="connsiteX5" fmla="*/ 2462754 w 7315200"/>
              <a:gd name="connsiteY5" fmla="*/ 0 h 1655724"/>
              <a:gd name="connsiteX6" fmla="*/ 2958728 w 7315200"/>
              <a:gd name="connsiteY6" fmla="*/ 0 h 1655724"/>
              <a:gd name="connsiteX7" fmla="*/ 3387069 w 7315200"/>
              <a:gd name="connsiteY7" fmla="*/ 0 h 1655724"/>
              <a:gd name="connsiteX8" fmla="*/ 3950675 w 7315200"/>
              <a:gd name="connsiteY8" fmla="*/ 0 h 1655724"/>
              <a:gd name="connsiteX9" fmla="*/ 4379017 w 7315200"/>
              <a:gd name="connsiteY9" fmla="*/ 0 h 1655724"/>
              <a:gd name="connsiteX10" fmla="*/ 4739725 w 7315200"/>
              <a:gd name="connsiteY10" fmla="*/ 0 h 1655724"/>
              <a:gd name="connsiteX11" fmla="*/ 5438597 w 7315200"/>
              <a:gd name="connsiteY11" fmla="*/ 0 h 1655724"/>
              <a:gd name="connsiteX12" fmla="*/ 6069837 w 7315200"/>
              <a:gd name="connsiteY12" fmla="*/ 0 h 1655724"/>
              <a:gd name="connsiteX13" fmla="*/ 7039240 w 7315200"/>
              <a:gd name="connsiteY13" fmla="*/ 0 h 1655724"/>
              <a:gd name="connsiteX14" fmla="*/ 7315200 w 7315200"/>
              <a:gd name="connsiteY14" fmla="*/ 275960 h 1655724"/>
              <a:gd name="connsiteX15" fmla="*/ 7315200 w 7315200"/>
              <a:gd name="connsiteY15" fmla="*/ 794748 h 1655724"/>
              <a:gd name="connsiteX16" fmla="*/ 7315200 w 7315200"/>
              <a:gd name="connsiteY16" fmla="*/ 1379764 h 1655724"/>
              <a:gd name="connsiteX17" fmla="*/ 7039240 w 7315200"/>
              <a:gd name="connsiteY17" fmla="*/ 1655724 h 1655724"/>
              <a:gd name="connsiteX18" fmla="*/ 6543266 w 7315200"/>
              <a:gd name="connsiteY18" fmla="*/ 1655724 h 1655724"/>
              <a:gd name="connsiteX19" fmla="*/ 5844394 w 7315200"/>
              <a:gd name="connsiteY19" fmla="*/ 1655724 h 1655724"/>
              <a:gd name="connsiteX20" fmla="*/ 5280787 w 7315200"/>
              <a:gd name="connsiteY20" fmla="*/ 1655724 h 1655724"/>
              <a:gd name="connsiteX21" fmla="*/ 4717181 w 7315200"/>
              <a:gd name="connsiteY21" fmla="*/ 1655724 h 1655724"/>
              <a:gd name="connsiteX22" fmla="*/ 4018308 w 7315200"/>
              <a:gd name="connsiteY22" fmla="*/ 1655724 h 1655724"/>
              <a:gd name="connsiteX23" fmla="*/ 3454702 w 7315200"/>
              <a:gd name="connsiteY23" fmla="*/ 1655724 h 1655724"/>
              <a:gd name="connsiteX24" fmla="*/ 3093993 w 7315200"/>
              <a:gd name="connsiteY24" fmla="*/ 1655724 h 1655724"/>
              <a:gd name="connsiteX25" fmla="*/ 2462754 w 7315200"/>
              <a:gd name="connsiteY25" fmla="*/ 1655724 h 1655724"/>
              <a:gd name="connsiteX26" fmla="*/ 1899147 w 7315200"/>
              <a:gd name="connsiteY26" fmla="*/ 1655724 h 1655724"/>
              <a:gd name="connsiteX27" fmla="*/ 1335541 w 7315200"/>
              <a:gd name="connsiteY27" fmla="*/ 1655724 h 1655724"/>
              <a:gd name="connsiteX28" fmla="*/ 275960 w 7315200"/>
              <a:gd name="connsiteY28" fmla="*/ 1655724 h 1655724"/>
              <a:gd name="connsiteX29" fmla="*/ 0 w 7315200"/>
              <a:gd name="connsiteY29" fmla="*/ 1379764 h 1655724"/>
              <a:gd name="connsiteX30" fmla="*/ 0 w 7315200"/>
              <a:gd name="connsiteY30" fmla="*/ 827862 h 1655724"/>
              <a:gd name="connsiteX31" fmla="*/ 0 w 7315200"/>
              <a:gd name="connsiteY31" fmla="*/ 275960 h 16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15200" h="1655724" extrusionOk="0">
                <a:moveTo>
                  <a:pt x="0" y="275960"/>
                </a:moveTo>
                <a:cubicBezTo>
                  <a:pt x="14093" y="85468"/>
                  <a:pt x="123140" y="5559"/>
                  <a:pt x="275960" y="0"/>
                </a:cubicBezTo>
                <a:cubicBezTo>
                  <a:pt x="434114" y="-49665"/>
                  <a:pt x="772936" y="17737"/>
                  <a:pt x="907199" y="0"/>
                </a:cubicBezTo>
                <a:cubicBezTo>
                  <a:pt x="1041462" y="-17737"/>
                  <a:pt x="1296625" y="38226"/>
                  <a:pt x="1470806" y="0"/>
                </a:cubicBezTo>
                <a:cubicBezTo>
                  <a:pt x="1644987" y="-38226"/>
                  <a:pt x="1884214" y="63968"/>
                  <a:pt x="2102046" y="0"/>
                </a:cubicBezTo>
                <a:cubicBezTo>
                  <a:pt x="2319878" y="-63968"/>
                  <a:pt x="2318660" y="31873"/>
                  <a:pt x="2462754" y="0"/>
                </a:cubicBezTo>
                <a:cubicBezTo>
                  <a:pt x="2606848" y="-31873"/>
                  <a:pt x="2818034" y="54755"/>
                  <a:pt x="2958728" y="0"/>
                </a:cubicBezTo>
                <a:cubicBezTo>
                  <a:pt x="3099422" y="-54755"/>
                  <a:pt x="3248852" y="49039"/>
                  <a:pt x="3387069" y="0"/>
                </a:cubicBezTo>
                <a:cubicBezTo>
                  <a:pt x="3525286" y="-49039"/>
                  <a:pt x="3835475" y="57005"/>
                  <a:pt x="3950675" y="0"/>
                </a:cubicBezTo>
                <a:cubicBezTo>
                  <a:pt x="4065875" y="-57005"/>
                  <a:pt x="4183486" y="10584"/>
                  <a:pt x="4379017" y="0"/>
                </a:cubicBezTo>
                <a:cubicBezTo>
                  <a:pt x="4574548" y="-10584"/>
                  <a:pt x="4621308" y="35046"/>
                  <a:pt x="4739725" y="0"/>
                </a:cubicBezTo>
                <a:cubicBezTo>
                  <a:pt x="4858142" y="-35046"/>
                  <a:pt x="5225148" y="53490"/>
                  <a:pt x="5438597" y="0"/>
                </a:cubicBezTo>
                <a:cubicBezTo>
                  <a:pt x="5652046" y="-53490"/>
                  <a:pt x="5928869" y="49672"/>
                  <a:pt x="6069837" y="0"/>
                </a:cubicBezTo>
                <a:cubicBezTo>
                  <a:pt x="6210805" y="-49672"/>
                  <a:pt x="6693725" y="44434"/>
                  <a:pt x="7039240" y="0"/>
                </a:cubicBezTo>
                <a:cubicBezTo>
                  <a:pt x="7211104" y="-5899"/>
                  <a:pt x="7337256" y="124205"/>
                  <a:pt x="7315200" y="275960"/>
                </a:cubicBezTo>
                <a:cubicBezTo>
                  <a:pt x="7354362" y="470028"/>
                  <a:pt x="7268147" y="687590"/>
                  <a:pt x="7315200" y="794748"/>
                </a:cubicBezTo>
                <a:cubicBezTo>
                  <a:pt x="7362253" y="901906"/>
                  <a:pt x="7254232" y="1131341"/>
                  <a:pt x="7315200" y="1379764"/>
                </a:cubicBezTo>
                <a:cubicBezTo>
                  <a:pt x="7310480" y="1517642"/>
                  <a:pt x="7212813" y="1672746"/>
                  <a:pt x="7039240" y="1655724"/>
                </a:cubicBezTo>
                <a:cubicBezTo>
                  <a:pt x="6881143" y="1675109"/>
                  <a:pt x="6765189" y="1615535"/>
                  <a:pt x="6543266" y="1655724"/>
                </a:cubicBezTo>
                <a:cubicBezTo>
                  <a:pt x="6321343" y="1695913"/>
                  <a:pt x="6014315" y="1618134"/>
                  <a:pt x="5844394" y="1655724"/>
                </a:cubicBezTo>
                <a:cubicBezTo>
                  <a:pt x="5674473" y="1693314"/>
                  <a:pt x="5553304" y="1589536"/>
                  <a:pt x="5280787" y="1655724"/>
                </a:cubicBezTo>
                <a:cubicBezTo>
                  <a:pt x="5008270" y="1721912"/>
                  <a:pt x="4902145" y="1613637"/>
                  <a:pt x="4717181" y="1655724"/>
                </a:cubicBezTo>
                <a:cubicBezTo>
                  <a:pt x="4532217" y="1697811"/>
                  <a:pt x="4249733" y="1572012"/>
                  <a:pt x="4018308" y="1655724"/>
                </a:cubicBezTo>
                <a:cubicBezTo>
                  <a:pt x="3786883" y="1739436"/>
                  <a:pt x="3720054" y="1619401"/>
                  <a:pt x="3454702" y="1655724"/>
                </a:cubicBezTo>
                <a:cubicBezTo>
                  <a:pt x="3189350" y="1692047"/>
                  <a:pt x="3266488" y="1638665"/>
                  <a:pt x="3093993" y="1655724"/>
                </a:cubicBezTo>
                <a:cubicBezTo>
                  <a:pt x="2921498" y="1672783"/>
                  <a:pt x="2654012" y="1613569"/>
                  <a:pt x="2462754" y="1655724"/>
                </a:cubicBezTo>
                <a:cubicBezTo>
                  <a:pt x="2271496" y="1697879"/>
                  <a:pt x="2043739" y="1636436"/>
                  <a:pt x="1899147" y="1655724"/>
                </a:cubicBezTo>
                <a:cubicBezTo>
                  <a:pt x="1754555" y="1675012"/>
                  <a:pt x="1581099" y="1615634"/>
                  <a:pt x="1335541" y="1655724"/>
                </a:cubicBezTo>
                <a:cubicBezTo>
                  <a:pt x="1089983" y="1695814"/>
                  <a:pt x="572501" y="1553625"/>
                  <a:pt x="275960" y="1655724"/>
                </a:cubicBezTo>
                <a:cubicBezTo>
                  <a:pt x="141916" y="1665481"/>
                  <a:pt x="11825" y="1518359"/>
                  <a:pt x="0" y="1379764"/>
                </a:cubicBezTo>
                <a:cubicBezTo>
                  <a:pt x="-29223" y="1165864"/>
                  <a:pt x="31675" y="991616"/>
                  <a:pt x="0" y="827862"/>
                </a:cubicBezTo>
                <a:cubicBezTo>
                  <a:pt x="-31675" y="664108"/>
                  <a:pt x="43190" y="546372"/>
                  <a:pt x="0" y="27596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13-4F80-0049-A2FB-4E3AB651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82E-EBBD-CB43-9847-595462AB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Common prefixes: solved by "left-factoring</a:t>
            </a:r>
            <a:r>
              <a:rPr lang="ja-JP" altLang="en-US">
                <a:latin typeface="Arial"/>
                <a:sym typeface="Times New Roman" charset="0"/>
              </a:rPr>
              <a:t>”</a:t>
            </a:r>
            <a:endParaRPr lang="en-US" dirty="0">
              <a:sym typeface="Times New Roman" charset="0"/>
            </a:endParaRP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Example:</a:t>
            </a:r>
          </a:p>
          <a:p>
            <a:pPr marL="268288">
              <a:buNone/>
              <a:defRPr/>
            </a:pPr>
            <a:r>
              <a:rPr lang="en-US" dirty="0"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id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equivalently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)</a:t>
            </a: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we can eliminate left-factor mechanically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FBAF-C611-B74C-87FE-EE033A9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F836-0160-6447-A25F-1BDBF824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358CFB-D24D-6947-99C5-C67265DF835F}"/>
              </a:ext>
            </a:extLst>
          </p:cNvPr>
          <p:cNvSpPr/>
          <p:nvPr/>
        </p:nvSpPr>
        <p:spPr>
          <a:xfrm>
            <a:off x="1023650" y="2718851"/>
            <a:ext cx="7690692" cy="710149"/>
          </a:xfrm>
          <a:custGeom>
            <a:avLst/>
            <a:gdLst>
              <a:gd name="connsiteX0" fmla="*/ 0 w 7690692"/>
              <a:gd name="connsiteY0" fmla="*/ 118361 h 710149"/>
              <a:gd name="connsiteX1" fmla="*/ 118361 w 7690692"/>
              <a:gd name="connsiteY1" fmla="*/ 0 h 710149"/>
              <a:gd name="connsiteX2" fmla="*/ 766283 w 7690692"/>
              <a:gd name="connsiteY2" fmla="*/ 0 h 710149"/>
              <a:gd name="connsiteX3" fmla="*/ 1339665 w 7690692"/>
              <a:gd name="connsiteY3" fmla="*/ 0 h 710149"/>
              <a:gd name="connsiteX4" fmla="*/ 1987587 w 7690692"/>
              <a:gd name="connsiteY4" fmla="*/ 0 h 710149"/>
              <a:gd name="connsiteX5" fmla="*/ 2337351 w 7690692"/>
              <a:gd name="connsiteY5" fmla="*/ 0 h 710149"/>
              <a:gd name="connsiteX6" fmla="*/ 2836193 w 7690692"/>
              <a:gd name="connsiteY6" fmla="*/ 0 h 710149"/>
              <a:gd name="connsiteX7" fmla="*/ 3260496 w 7690692"/>
              <a:gd name="connsiteY7" fmla="*/ 0 h 710149"/>
              <a:gd name="connsiteX8" fmla="*/ 3833878 w 7690692"/>
              <a:gd name="connsiteY8" fmla="*/ 0 h 710149"/>
              <a:gd name="connsiteX9" fmla="*/ 4258181 w 7690692"/>
              <a:gd name="connsiteY9" fmla="*/ 0 h 710149"/>
              <a:gd name="connsiteX10" fmla="*/ 4607944 w 7690692"/>
              <a:gd name="connsiteY10" fmla="*/ 0 h 710149"/>
              <a:gd name="connsiteX11" fmla="*/ 5330406 w 7690692"/>
              <a:gd name="connsiteY11" fmla="*/ 0 h 710149"/>
              <a:gd name="connsiteX12" fmla="*/ 5978328 w 7690692"/>
              <a:gd name="connsiteY12" fmla="*/ 0 h 710149"/>
              <a:gd name="connsiteX13" fmla="*/ 6551710 w 7690692"/>
              <a:gd name="connsiteY13" fmla="*/ 0 h 710149"/>
              <a:gd name="connsiteX14" fmla="*/ 7050553 w 7690692"/>
              <a:gd name="connsiteY14" fmla="*/ 0 h 710149"/>
              <a:gd name="connsiteX15" fmla="*/ 7572331 w 7690692"/>
              <a:gd name="connsiteY15" fmla="*/ 0 h 710149"/>
              <a:gd name="connsiteX16" fmla="*/ 7690692 w 7690692"/>
              <a:gd name="connsiteY16" fmla="*/ 118361 h 710149"/>
              <a:gd name="connsiteX17" fmla="*/ 7690692 w 7690692"/>
              <a:gd name="connsiteY17" fmla="*/ 591788 h 710149"/>
              <a:gd name="connsiteX18" fmla="*/ 7572331 w 7690692"/>
              <a:gd name="connsiteY18" fmla="*/ 710149 h 710149"/>
              <a:gd name="connsiteX19" fmla="*/ 7222568 w 7690692"/>
              <a:gd name="connsiteY19" fmla="*/ 710149 h 710149"/>
              <a:gd name="connsiteX20" fmla="*/ 6649185 w 7690692"/>
              <a:gd name="connsiteY20" fmla="*/ 710149 h 710149"/>
              <a:gd name="connsiteX21" fmla="*/ 6075803 w 7690692"/>
              <a:gd name="connsiteY21" fmla="*/ 710149 h 710149"/>
              <a:gd name="connsiteX22" fmla="*/ 5353341 w 7690692"/>
              <a:gd name="connsiteY22" fmla="*/ 710149 h 710149"/>
              <a:gd name="connsiteX23" fmla="*/ 4779959 w 7690692"/>
              <a:gd name="connsiteY23" fmla="*/ 710149 h 710149"/>
              <a:gd name="connsiteX24" fmla="*/ 4430196 w 7690692"/>
              <a:gd name="connsiteY24" fmla="*/ 710149 h 710149"/>
              <a:gd name="connsiteX25" fmla="*/ 3782274 w 7690692"/>
              <a:gd name="connsiteY25" fmla="*/ 710149 h 710149"/>
              <a:gd name="connsiteX26" fmla="*/ 3208892 w 7690692"/>
              <a:gd name="connsiteY26" fmla="*/ 710149 h 710149"/>
              <a:gd name="connsiteX27" fmla="*/ 2635509 w 7690692"/>
              <a:gd name="connsiteY27" fmla="*/ 710149 h 710149"/>
              <a:gd name="connsiteX28" fmla="*/ 1987587 w 7690692"/>
              <a:gd name="connsiteY28" fmla="*/ 710149 h 710149"/>
              <a:gd name="connsiteX29" fmla="*/ 1339665 w 7690692"/>
              <a:gd name="connsiteY29" fmla="*/ 710149 h 710149"/>
              <a:gd name="connsiteX30" fmla="*/ 989902 w 7690692"/>
              <a:gd name="connsiteY30" fmla="*/ 710149 h 710149"/>
              <a:gd name="connsiteX31" fmla="*/ 118361 w 7690692"/>
              <a:gd name="connsiteY31" fmla="*/ 710149 h 710149"/>
              <a:gd name="connsiteX32" fmla="*/ 0 w 7690692"/>
              <a:gd name="connsiteY32" fmla="*/ 591788 h 710149"/>
              <a:gd name="connsiteX33" fmla="*/ 0 w 7690692"/>
              <a:gd name="connsiteY33" fmla="*/ 118361 h 71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690692" h="710149" extrusionOk="0">
                <a:moveTo>
                  <a:pt x="0" y="118361"/>
                </a:moveTo>
                <a:cubicBezTo>
                  <a:pt x="4088" y="41946"/>
                  <a:pt x="52530" y="6233"/>
                  <a:pt x="118361" y="0"/>
                </a:cubicBezTo>
                <a:cubicBezTo>
                  <a:pt x="304385" y="-29087"/>
                  <a:pt x="467961" y="41247"/>
                  <a:pt x="766283" y="0"/>
                </a:cubicBezTo>
                <a:cubicBezTo>
                  <a:pt x="1064605" y="-41247"/>
                  <a:pt x="1055287" y="32158"/>
                  <a:pt x="1339665" y="0"/>
                </a:cubicBezTo>
                <a:cubicBezTo>
                  <a:pt x="1624043" y="-32158"/>
                  <a:pt x="1806965" y="55766"/>
                  <a:pt x="1987587" y="0"/>
                </a:cubicBezTo>
                <a:cubicBezTo>
                  <a:pt x="2168209" y="-55766"/>
                  <a:pt x="2217384" y="12390"/>
                  <a:pt x="2337351" y="0"/>
                </a:cubicBezTo>
                <a:cubicBezTo>
                  <a:pt x="2457318" y="-12390"/>
                  <a:pt x="2687870" y="51074"/>
                  <a:pt x="2836193" y="0"/>
                </a:cubicBezTo>
                <a:cubicBezTo>
                  <a:pt x="2984516" y="-51074"/>
                  <a:pt x="3129937" y="48773"/>
                  <a:pt x="3260496" y="0"/>
                </a:cubicBezTo>
                <a:cubicBezTo>
                  <a:pt x="3391055" y="-48773"/>
                  <a:pt x="3683283" y="39716"/>
                  <a:pt x="3833878" y="0"/>
                </a:cubicBezTo>
                <a:cubicBezTo>
                  <a:pt x="3984473" y="-39716"/>
                  <a:pt x="4100000" y="7387"/>
                  <a:pt x="4258181" y="0"/>
                </a:cubicBezTo>
                <a:cubicBezTo>
                  <a:pt x="4416362" y="-7387"/>
                  <a:pt x="4502739" y="13695"/>
                  <a:pt x="4607944" y="0"/>
                </a:cubicBezTo>
                <a:cubicBezTo>
                  <a:pt x="4713149" y="-13695"/>
                  <a:pt x="5034163" y="32088"/>
                  <a:pt x="5330406" y="0"/>
                </a:cubicBezTo>
                <a:cubicBezTo>
                  <a:pt x="5626649" y="-32088"/>
                  <a:pt x="5690957" y="59263"/>
                  <a:pt x="5978328" y="0"/>
                </a:cubicBezTo>
                <a:cubicBezTo>
                  <a:pt x="6265699" y="-59263"/>
                  <a:pt x="6350254" y="23281"/>
                  <a:pt x="6551710" y="0"/>
                </a:cubicBezTo>
                <a:cubicBezTo>
                  <a:pt x="6753166" y="-23281"/>
                  <a:pt x="6880392" y="19277"/>
                  <a:pt x="7050553" y="0"/>
                </a:cubicBezTo>
                <a:cubicBezTo>
                  <a:pt x="7220714" y="-19277"/>
                  <a:pt x="7374308" y="21463"/>
                  <a:pt x="7572331" y="0"/>
                </a:cubicBezTo>
                <a:cubicBezTo>
                  <a:pt x="7632107" y="-3064"/>
                  <a:pt x="7701692" y="49274"/>
                  <a:pt x="7690692" y="118361"/>
                </a:cubicBezTo>
                <a:cubicBezTo>
                  <a:pt x="7705900" y="226268"/>
                  <a:pt x="7656421" y="460297"/>
                  <a:pt x="7690692" y="591788"/>
                </a:cubicBezTo>
                <a:cubicBezTo>
                  <a:pt x="7689334" y="655113"/>
                  <a:pt x="7622994" y="709780"/>
                  <a:pt x="7572331" y="710149"/>
                </a:cubicBezTo>
                <a:cubicBezTo>
                  <a:pt x="7412855" y="711572"/>
                  <a:pt x="7326217" y="675606"/>
                  <a:pt x="7222568" y="710149"/>
                </a:cubicBezTo>
                <a:cubicBezTo>
                  <a:pt x="7118919" y="744692"/>
                  <a:pt x="6802153" y="685602"/>
                  <a:pt x="6649185" y="710149"/>
                </a:cubicBezTo>
                <a:cubicBezTo>
                  <a:pt x="6496217" y="734696"/>
                  <a:pt x="6235903" y="648368"/>
                  <a:pt x="6075803" y="710149"/>
                </a:cubicBezTo>
                <a:cubicBezTo>
                  <a:pt x="5915703" y="771930"/>
                  <a:pt x="5709873" y="659545"/>
                  <a:pt x="5353341" y="710149"/>
                </a:cubicBezTo>
                <a:cubicBezTo>
                  <a:pt x="4996809" y="760753"/>
                  <a:pt x="4945223" y="666595"/>
                  <a:pt x="4779959" y="710149"/>
                </a:cubicBezTo>
                <a:cubicBezTo>
                  <a:pt x="4614695" y="753703"/>
                  <a:pt x="4533361" y="698865"/>
                  <a:pt x="4430196" y="710149"/>
                </a:cubicBezTo>
                <a:cubicBezTo>
                  <a:pt x="4327031" y="721433"/>
                  <a:pt x="3967878" y="677862"/>
                  <a:pt x="3782274" y="710149"/>
                </a:cubicBezTo>
                <a:cubicBezTo>
                  <a:pt x="3596670" y="742436"/>
                  <a:pt x="3493642" y="658733"/>
                  <a:pt x="3208892" y="710149"/>
                </a:cubicBezTo>
                <a:cubicBezTo>
                  <a:pt x="2924142" y="761565"/>
                  <a:pt x="2765790" y="708795"/>
                  <a:pt x="2635509" y="710149"/>
                </a:cubicBezTo>
                <a:cubicBezTo>
                  <a:pt x="2505228" y="711503"/>
                  <a:pt x="2231715" y="652307"/>
                  <a:pt x="1987587" y="710149"/>
                </a:cubicBezTo>
                <a:cubicBezTo>
                  <a:pt x="1743459" y="767991"/>
                  <a:pt x="1541337" y="700754"/>
                  <a:pt x="1339665" y="710149"/>
                </a:cubicBezTo>
                <a:cubicBezTo>
                  <a:pt x="1137993" y="719544"/>
                  <a:pt x="1097454" y="707870"/>
                  <a:pt x="989902" y="710149"/>
                </a:cubicBezTo>
                <a:cubicBezTo>
                  <a:pt x="882350" y="712428"/>
                  <a:pt x="504385" y="680785"/>
                  <a:pt x="118361" y="710149"/>
                </a:cubicBezTo>
                <a:cubicBezTo>
                  <a:pt x="59108" y="705061"/>
                  <a:pt x="-8430" y="656206"/>
                  <a:pt x="0" y="591788"/>
                </a:cubicBezTo>
                <a:cubicBezTo>
                  <a:pt x="-44553" y="449163"/>
                  <a:pt x="49952" y="216632"/>
                  <a:pt x="0" y="118361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D19C22-65D2-2044-A78C-9B6B7B4DB3BA}"/>
              </a:ext>
            </a:extLst>
          </p:cNvPr>
          <p:cNvSpPr/>
          <p:nvPr/>
        </p:nvSpPr>
        <p:spPr>
          <a:xfrm>
            <a:off x="1023650" y="4139149"/>
            <a:ext cx="7586950" cy="1413352"/>
          </a:xfrm>
          <a:custGeom>
            <a:avLst/>
            <a:gdLst>
              <a:gd name="connsiteX0" fmla="*/ 0 w 7586950"/>
              <a:gd name="connsiteY0" fmla="*/ 235563 h 1413352"/>
              <a:gd name="connsiteX1" fmla="*/ 235563 w 7586950"/>
              <a:gd name="connsiteY1" fmla="*/ 0 h 1413352"/>
              <a:gd name="connsiteX2" fmla="*/ 899707 w 7586950"/>
              <a:gd name="connsiteY2" fmla="*/ 0 h 1413352"/>
              <a:gd name="connsiteX3" fmla="*/ 1492692 w 7586950"/>
              <a:gd name="connsiteY3" fmla="*/ 0 h 1413352"/>
              <a:gd name="connsiteX4" fmla="*/ 2156835 w 7586950"/>
              <a:gd name="connsiteY4" fmla="*/ 0 h 1413352"/>
              <a:gd name="connsiteX5" fmla="*/ 2536346 w 7586950"/>
              <a:gd name="connsiteY5" fmla="*/ 0 h 1413352"/>
              <a:gd name="connsiteX6" fmla="*/ 3058173 w 7586950"/>
              <a:gd name="connsiteY6" fmla="*/ 0 h 1413352"/>
              <a:gd name="connsiteX7" fmla="*/ 3508842 w 7586950"/>
              <a:gd name="connsiteY7" fmla="*/ 0 h 1413352"/>
              <a:gd name="connsiteX8" fmla="*/ 4101827 w 7586950"/>
              <a:gd name="connsiteY8" fmla="*/ 0 h 1413352"/>
              <a:gd name="connsiteX9" fmla="*/ 4552496 w 7586950"/>
              <a:gd name="connsiteY9" fmla="*/ 0 h 1413352"/>
              <a:gd name="connsiteX10" fmla="*/ 4932007 w 7586950"/>
              <a:gd name="connsiteY10" fmla="*/ 0 h 1413352"/>
              <a:gd name="connsiteX11" fmla="*/ 5667309 w 7586950"/>
              <a:gd name="connsiteY11" fmla="*/ 0 h 1413352"/>
              <a:gd name="connsiteX12" fmla="*/ 6331452 w 7586950"/>
              <a:gd name="connsiteY12" fmla="*/ 0 h 1413352"/>
              <a:gd name="connsiteX13" fmla="*/ 7351387 w 7586950"/>
              <a:gd name="connsiteY13" fmla="*/ 0 h 1413352"/>
              <a:gd name="connsiteX14" fmla="*/ 7586950 w 7586950"/>
              <a:gd name="connsiteY14" fmla="*/ 235563 h 1413352"/>
              <a:gd name="connsiteX15" fmla="*/ 7586950 w 7586950"/>
              <a:gd name="connsiteY15" fmla="*/ 678409 h 1413352"/>
              <a:gd name="connsiteX16" fmla="*/ 7586950 w 7586950"/>
              <a:gd name="connsiteY16" fmla="*/ 1177789 h 1413352"/>
              <a:gd name="connsiteX17" fmla="*/ 7351387 w 7586950"/>
              <a:gd name="connsiteY17" fmla="*/ 1413352 h 1413352"/>
              <a:gd name="connsiteX18" fmla="*/ 6829560 w 7586950"/>
              <a:gd name="connsiteY18" fmla="*/ 1413352 h 1413352"/>
              <a:gd name="connsiteX19" fmla="*/ 6094258 w 7586950"/>
              <a:gd name="connsiteY19" fmla="*/ 1413352 h 1413352"/>
              <a:gd name="connsiteX20" fmla="*/ 5501273 w 7586950"/>
              <a:gd name="connsiteY20" fmla="*/ 1413352 h 1413352"/>
              <a:gd name="connsiteX21" fmla="*/ 4908287 w 7586950"/>
              <a:gd name="connsiteY21" fmla="*/ 1413352 h 1413352"/>
              <a:gd name="connsiteX22" fmla="*/ 4172986 w 7586950"/>
              <a:gd name="connsiteY22" fmla="*/ 1413352 h 1413352"/>
              <a:gd name="connsiteX23" fmla="*/ 3580000 w 7586950"/>
              <a:gd name="connsiteY23" fmla="*/ 1413352 h 1413352"/>
              <a:gd name="connsiteX24" fmla="*/ 3200490 w 7586950"/>
              <a:gd name="connsiteY24" fmla="*/ 1413352 h 1413352"/>
              <a:gd name="connsiteX25" fmla="*/ 2536346 w 7586950"/>
              <a:gd name="connsiteY25" fmla="*/ 1413352 h 1413352"/>
              <a:gd name="connsiteX26" fmla="*/ 1943361 w 7586950"/>
              <a:gd name="connsiteY26" fmla="*/ 1413352 h 1413352"/>
              <a:gd name="connsiteX27" fmla="*/ 1350375 w 7586950"/>
              <a:gd name="connsiteY27" fmla="*/ 1413352 h 1413352"/>
              <a:gd name="connsiteX28" fmla="*/ 235563 w 7586950"/>
              <a:gd name="connsiteY28" fmla="*/ 1413352 h 1413352"/>
              <a:gd name="connsiteX29" fmla="*/ 0 w 7586950"/>
              <a:gd name="connsiteY29" fmla="*/ 1177789 h 1413352"/>
              <a:gd name="connsiteX30" fmla="*/ 0 w 7586950"/>
              <a:gd name="connsiteY30" fmla="*/ 706676 h 1413352"/>
              <a:gd name="connsiteX31" fmla="*/ 0 w 7586950"/>
              <a:gd name="connsiteY31" fmla="*/ 235563 h 14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86950" h="1413352" extrusionOk="0">
                <a:moveTo>
                  <a:pt x="0" y="235563"/>
                </a:moveTo>
                <a:cubicBezTo>
                  <a:pt x="8861" y="81520"/>
                  <a:pt x="105223" y="3267"/>
                  <a:pt x="235563" y="0"/>
                </a:cubicBezTo>
                <a:cubicBezTo>
                  <a:pt x="375849" y="-77072"/>
                  <a:pt x="638217" y="69036"/>
                  <a:pt x="899707" y="0"/>
                </a:cubicBezTo>
                <a:cubicBezTo>
                  <a:pt x="1161197" y="-69036"/>
                  <a:pt x="1234673" y="27913"/>
                  <a:pt x="1492692" y="0"/>
                </a:cubicBezTo>
                <a:cubicBezTo>
                  <a:pt x="1750712" y="-27913"/>
                  <a:pt x="1966807" y="72011"/>
                  <a:pt x="2156835" y="0"/>
                </a:cubicBezTo>
                <a:cubicBezTo>
                  <a:pt x="2346863" y="-72011"/>
                  <a:pt x="2405956" y="28819"/>
                  <a:pt x="2536346" y="0"/>
                </a:cubicBezTo>
                <a:cubicBezTo>
                  <a:pt x="2666736" y="-28819"/>
                  <a:pt x="2884280" y="50077"/>
                  <a:pt x="3058173" y="0"/>
                </a:cubicBezTo>
                <a:cubicBezTo>
                  <a:pt x="3232066" y="-50077"/>
                  <a:pt x="3412008" y="36419"/>
                  <a:pt x="3508842" y="0"/>
                </a:cubicBezTo>
                <a:cubicBezTo>
                  <a:pt x="3605676" y="-36419"/>
                  <a:pt x="3876477" y="43168"/>
                  <a:pt x="4101827" y="0"/>
                </a:cubicBezTo>
                <a:cubicBezTo>
                  <a:pt x="4327178" y="-43168"/>
                  <a:pt x="4346187" y="29601"/>
                  <a:pt x="4552496" y="0"/>
                </a:cubicBezTo>
                <a:cubicBezTo>
                  <a:pt x="4758805" y="-29601"/>
                  <a:pt x="4772704" y="41669"/>
                  <a:pt x="4932007" y="0"/>
                </a:cubicBezTo>
                <a:cubicBezTo>
                  <a:pt x="5091310" y="-41669"/>
                  <a:pt x="5519033" y="50798"/>
                  <a:pt x="5667309" y="0"/>
                </a:cubicBezTo>
                <a:cubicBezTo>
                  <a:pt x="5815585" y="-50798"/>
                  <a:pt x="6127084" y="31818"/>
                  <a:pt x="6331452" y="0"/>
                </a:cubicBezTo>
                <a:cubicBezTo>
                  <a:pt x="6535820" y="-31818"/>
                  <a:pt x="7145237" y="36108"/>
                  <a:pt x="7351387" y="0"/>
                </a:cubicBezTo>
                <a:cubicBezTo>
                  <a:pt x="7502246" y="-6294"/>
                  <a:pt x="7624156" y="106567"/>
                  <a:pt x="7586950" y="235563"/>
                </a:cubicBezTo>
                <a:cubicBezTo>
                  <a:pt x="7589683" y="343276"/>
                  <a:pt x="7567141" y="468314"/>
                  <a:pt x="7586950" y="678409"/>
                </a:cubicBezTo>
                <a:cubicBezTo>
                  <a:pt x="7606759" y="888504"/>
                  <a:pt x="7575146" y="951452"/>
                  <a:pt x="7586950" y="1177789"/>
                </a:cubicBezTo>
                <a:cubicBezTo>
                  <a:pt x="7576827" y="1276728"/>
                  <a:pt x="7483639" y="1415085"/>
                  <a:pt x="7351387" y="1413352"/>
                </a:cubicBezTo>
                <a:cubicBezTo>
                  <a:pt x="7206509" y="1421711"/>
                  <a:pt x="7081270" y="1408641"/>
                  <a:pt x="6829560" y="1413352"/>
                </a:cubicBezTo>
                <a:cubicBezTo>
                  <a:pt x="6577850" y="1418063"/>
                  <a:pt x="6247596" y="1359922"/>
                  <a:pt x="6094258" y="1413352"/>
                </a:cubicBezTo>
                <a:cubicBezTo>
                  <a:pt x="5940920" y="1466782"/>
                  <a:pt x="5756346" y="1345574"/>
                  <a:pt x="5501273" y="1413352"/>
                </a:cubicBezTo>
                <a:cubicBezTo>
                  <a:pt x="5246201" y="1481130"/>
                  <a:pt x="5053225" y="1399262"/>
                  <a:pt x="4908287" y="1413352"/>
                </a:cubicBezTo>
                <a:cubicBezTo>
                  <a:pt x="4763349" y="1427442"/>
                  <a:pt x="4461518" y="1379531"/>
                  <a:pt x="4172986" y="1413352"/>
                </a:cubicBezTo>
                <a:cubicBezTo>
                  <a:pt x="3884454" y="1447173"/>
                  <a:pt x="3756384" y="1351741"/>
                  <a:pt x="3580000" y="1413352"/>
                </a:cubicBezTo>
                <a:cubicBezTo>
                  <a:pt x="3403616" y="1474963"/>
                  <a:pt x="3387354" y="1376515"/>
                  <a:pt x="3200490" y="1413352"/>
                </a:cubicBezTo>
                <a:cubicBezTo>
                  <a:pt x="3013626" y="1450189"/>
                  <a:pt x="2727532" y="1377111"/>
                  <a:pt x="2536346" y="1413352"/>
                </a:cubicBezTo>
                <a:cubicBezTo>
                  <a:pt x="2345160" y="1449593"/>
                  <a:pt x="2139984" y="1406287"/>
                  <a:pt x="1943361" y="1413352"/>
                </a:cubicBezTo>
                <a:cubicBezTo>
                  <a:pt x="1746738" y="1420417"/>
                  <a:pt x="1638990" y="1358653"/>
                  <a:pt x="1350375" y="1413352"/>
                </a:cubicBezTo>
                <a:cubicBezTo>
                  <a:pt x="1061760" y="1468051"/>
                  <a:pt x="716636" y="1300469"/>
                  <a:pt x="235563" y="1413352"/>
                </a:cubicBezTo>
                <a:cubicBezTo>
                  <a:pt x="137338" y="1430286"/>
                  <a:pt x="7491" y="1299136"/>
                  <a:pt x="0" y="1177789"/>
                </a:cubicBezTo>
                <a:cubicBezTo>
                  <a:pt x="-30286" y="1033432"/>
                  <a:pt x="23707" y="848414"/>
                  <a:pt x="0" y="706676"/>
                </a:cubicBezTo>
                <a:cubicBezTo>
                  <a:pt x="-23707" y="564938"/>
                  <a:pt x="31680" y="443093"/>
                  <a:pt x="0" y="23556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3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A77-3644-2648-9A33-10DDF71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402-CDEE-1B4F-9E10-337F9CDA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4038" indent="-457200">
              <a:lnSpc>
                <a:spcPct val="150000"/>
              </a:lnSpc>
              <a:defRPr/>
            </a:pPr>
            <a:r>
              <a:rPr lang="en-US" sz="2600" dirty="0" err="1">
                <a:sym typeface="Times New Roman" charset="0"/>
              </a:rPr>
              <a:t>The"dangling</a:t>
            </a:r>
            <a:r>
              <a:rPr lang="en-US" sz="2600" dirty="0">
                <a:sym typeface="Times New Roman" charset="0"/>
              </a:rPr>
              <a:t> else" problem prevents grammars from being LL(1) (or in fact LL(k) for any k)</a:t>
            </a:r>
          </a:p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following natural grammar fragment is ambiguous (Pascal)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|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else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epsilon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8BB0-ADB9-5E43-967B-590BA22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484B-4F1F-B849-B521-BAA0120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5F64C2-ACE9-2445-801C-2AAB27A86FA9}"/>
              </a:ext>
            </a:extLst>
          </p:cNvPr>
          <p:cNvSpPr/>
          <p:nvPr/>
        </p:nvSpPr>
        <p:spPr>
          <a:xfrm>
            <a:off x="1464324" y="3523082"/>
            <a:ext cx="8413601" cy="2653881"/>
          </a:xfrm>
          <a:custGeom>
            <a:avLst/>
            <a:gdLst>
              <a:gd name="connsiteX0" fmla="*/ 0 w 8413601"/>
              <a:gd name="connsiteY0" fmla="*/ 442322 h 2653881"/>
              <a:gd name="connsiteX1" fmla="*/ 442322 w 8413601"/>
              <a:gd name="connsiteY1" fmla="*/ 0 h 2653881"/>
              <a:gd name="connsiteX2" fmla="*/ 1096762 w 8413601"/>
              <a:gd name="connsiteY2" fmla="*/ 0 h 2653881"/>
              <a:gd name="connsiteX3" fmla="*/ 1675913 w 8413601"/>
              <a:gd name="connsiteY3" fmla="*/ 0 h 2653881"/>
              <a:gd name="connsiteX4" fmla="*/ 2330353 w 8413601"/>
              <a:gd name="connsiteY4" fmla="*/ 0 h 2653881"/>
              <a:gd name="connsiteX5" fmla="*/ 2683635 w 8413601"/>
              <a:gd name="connsiteY5" fmla="*/ 0 h 2653881"/>
              <a:gd name="connsiteX6" fmla="*/ 3187496 w 8413601"/>
              <a:gd name="connsiteY6" fmla="*/ 0 h 2653881"/>
              <a:gd name="connsiteX7" fmla="*/ 3616067 w 8413601"/>
              <a:gd name="connsiteY7" fmla="*/ 0 h 2653881"/>
              <a:gd name="connsiteX8" fmla="*/ 4195217 w 8413601"/>
              <a:gd name="connsiteY8" fmla="*/ 0 h 2653881"/>
              <a:gd name="connsiteX9" fmla="*/ 4623789 w 8413601"/>
              <a:gd name="connsiteY9" fmla="*/ 0 h 2653881"/>
              <a:gd name="connsiteX10" fmla="*/ 4977071 w 8413601"/>
              <a:gd name="connsiteY10" fmla="*/ 0 h 2653881"/>
              <a:gd name="connsiteX11" fmla="*/ 5706800 w 8413601"/>
              <a:gd name="connsiteY11" fmla="*/ 0 h 2653881"/>
              <a:gd name="connsiteX12" fmla="*/ 6361241 w 8413601"/>
              <a:gd name="connsiteY12" fmla="*/ 0 h 2653881"/>
              <a:gd name="connsiteX13" fmla="*/ 6940391 w 8413601"/>
              <a:gd name="connsiteY13" fmla="*/ 0 h 2653881"/>
              <a:gd name="connsiteX14" fmla="*/ 7444252 w 8413601"/>
              <a:gd name="connsiteY14" fmla="*/ 0 h 2653881"/>
              <a:gd name="connsiteX15" fmla="*/ 7971279 w 8413601"/>
              <a:gd name="connsiteY15" fmla="*/ 0 h 2653881"/>
              <a:gd name="connsiteX16" fmla="*/ 8413601 w 8413601"/>
              <a:gd name="connsiteY16" fmla="*/ 442322 h 2653881"/>
              <a:gd name="connsiteX17" fmla="*/ 8413601 w 8413601"/>
              <a:gd name="connsiteY17" fmla="*/ 1049760 h 2653881"/>
              <a:gd name="connsiteX18" fmla="*/ 8413601 w 8413601"/>
              <a:gd name="connsiteY18" fmla="*/ 1586429 h 2653881"/>
              <a:gd name="connsiteX19" fmla="*/ 8413601 w 8413601"/>
              <a:gd name="connsiteY19" fmla="*/ 2211559 h 2653881"/>
              <a:gd name="connsiteX20" fmla="*/ 7971279 w 8413601"/>
              <a:gd name="connsiteY20" fmla="*/ 2653881 h 2653881"/>
              <a:gd name="connsiteX21" fmla="*/ 7467418 w 8413601"/>
              <a:gd name="connsiteY21" fmla="*/ 2653881 h 2653881"/>
              <a:gd name="connsiteX22" fmla="*/ 6737688 w 8413601"/>
              <a:gd name="connsiteY22" fmla="*/ 2653881 h 2653881"/>
              <a:gd name="connsiteX23" fmla="*/ 6158538 w 8413601"/>
              <a:gd name="connsiteY23" fmla="*/ 2653881 h 2653881"/>
              <a:gd name="connsiteX24" fmla="*/ 5805256 w 8413601"/>
              <a:gd name="connsiteY24" fmla="*/ 2653881 h 2653881"/>
              <a:gd name="connsiteX25" fmla="*/ 5150816 w 8413601"/>
              <a:gd name="connsiteY25" fmla="*/ 2653881 h 2653881"/>
              <a:gd name="connsiteX26" fmla="*/ 4571665 w 8413601"/>
              <a:gd name="connsiteY26" fmla="*/ 2653881 h 2653881"/>
              <a:gd name="connsiteX27" fmla="*/ 3992515 w 8413601"/>
              <a:gd name="connsiteY27" fmla="*/ 2653881 h 2653881"/>
              <a:gd name="connsiteX28" fmla="*/ 3338075 w 8413601"/>
              <a:gd name="connsiteY28" fmla="*/ 2653881 h 2653881"/>
              <a:gd name="connsiteX29" fmla="*/ 2683635 w 8413601"/>
              <a:gd name="connsiteY29" fmla="*/ 2653881 h 2653881"/>
              <a:gd name="connsiteX30" fmla="*/ 2330353 w 8413601"/>
              <a:gd name="connsiteY30" fmla="*/ 2653881 h 2653881"/>
              <a:gd name="connsiteX31" fmla="*/ 1901781 w 8413601"/>
              <a:gd name="connsiteY31" fmla="*/ 2653881 h 2653881"/>
              <a:gd name="connsiteX32" fmla="*/ 1247341 w 8413601"/>
              <a:gd name="connsiteY32" fmla="*/ 2653881 h 2653881"/>
              <a:gd name="connsiteX33" fmla="*/ 442322 w 8413601"/>
              <a:gd name="connsiteY33" fmla="*/ 2653881 h 2653881"/>
              <a:gd name="connsiteX34" fmla="*/ 0 w 8413601"/>
              <a:gd name="connsiteY34" fmla="*/ 2211559 h 2653881"/>
              <a:gd name="connsiteX35" fmla="*/ 0 w 8413601"/>
              <a:gd name="connsiteY35" fmla="*/ 1586429 h 2653881"/>
              <a:gd name="connsiteX36" fmla="*/ 0 w 8413601"/>
              <a:gd name="connsiteY36" fmla="*/ 978991 h 2653881"/>
              <a:gd name="connsiteX37" fmla="*/ 0 w 8413601"/>
              <a:gd name="connsiteY37" fmla="*/ 442322 h 265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13601" h="2653881" extrusionOk="0">
                <a:moveTo>
                  <a:pt x="0" y="442322"/>
                </a:moveTo>
                <a:cubicBezTo>
                  <a:pt x="14386" y="159158"/>
                  <a:pt x="193555" y="60484"/>
                  <a:pt x="442322" y="0"/>
                </a:cubicBezTo>
                <a:cubicBezTo>
                  <a:pt x="717141" y="-74900"/>
                  <a:pt x="950505" y="26328"/>
                  <a:pt x="1096762" y="0"/>
                </a:cubicBezTo>
                <a:cubicBezTo>
                  <a:pt x="1243019" y="-26328"/>
                  <a:pt x="1506182" y="48669"/>
                  <a:pt x="1675913" y="0"/>
                </a:cubicBezTo>
                <a:cubicBezTo>
                  <a:pt x="1845644" y="-48669"/>
                  <a:pt x="2112782" y="39483"/>
                  <a:pt x="2330353" y="0"/>
                </a:cubicBezTo>
                <a:cubicBezTo>
                  <a:pt x="2547924" y="-39483"/>
                  <a:pt x="2555830" y="36134"/>
                  <a:pt x="2683635" y="0"/>
                </a:cubicBezTo>
                <a:cubicBezTo>
                  <a:pt x="2811440" y="-36134"/>
                  <a:pt x="3018489" y="38770"/>
                  <a:pt x="3187496" y="0"/>
                </a:cubicBezTo>
                <a:cubicBezTo>
                  <a:pt x="3356503" y="-38770"/>
                  <a:pt x="3502522" y="14243"/>
                  <a:pt x="3616067" y="0"/>
                </a:cubicBezTo>
                <a:cubicBezTo>
                  <a:pt x="3729612" y="-14243"/>
                  <a:pt x="3907583" y="32207"/>
                  <a:pt x="4195217" y="0"/>
                </a:cubicBezTo>
                <a:cubicBezTo>
                  <a:pt x="4482851" y="-32207"/>
                  <a:pt x="4486842" y="16748"/>
                  <a:pt x="4623789" y="0"/>
                </a:cubicBezTo>
                <a:cubicBezTo>
                  <a:pt x="4760736" y="-16748"/>
                  <a:pt x="4888102" y="15496"/>
                  <a:pt x="4977071" y="0"/>
                </a:cubicBezTo>
                <a:cubicBezTo>
                  <a:pt x="5066040" y="-15496"/>
                  <a:pt x="5556537" y="47117"/>
                  <a:pt x="5706800" y="0"/>
                </a:cubicBezTo>
                <a:cubicBezTo>
                  <a:pt x="5857063" y="-47117"/>
                  <a:pt x="6096340" y="1608"/>
                  <a:pt x="6361241" y="0"/>
                </a:cubicBezTo>
                <a:cubicBezTo>
                  <a:pt x="6626142" y="-1608"/>
                  <a:pt x="6680636" y="22231"/>
                  <a:pt x="6940391" y="0"/>
                </a:cubicBezTo>
                <a:cubicBezTo>
                  <a:pt x="7200146" y="-22231"/>
                  <a:pt x="7304023" y="33578"/>
                  <a:pt x="7444252" y="0"/>
                </a:cubicBezTo>
                <a:cubicBezTo>
                  <a:pt x="7584481" y="-33578"/>
                  <a:pt x="7825060" y="19476"/>
                  <a:pt x="7971279" y="0"/>
                </a:cubicBezTo>
                <a:cubicBezTo>
                  <a:pt x="8183112" y="-17779"/>
                  <a:pt x="8476492" y="176776"/>
                  <a:pt x="8413601" y="442322"/>
                </a:cubicBezTo>
                <a:cubicBezTo>
                  <a:pt x="8417002" y="731548"/>
                  <a:pt x="8403994" y="832868"/>
                  <a:pt x="8413601" y="1049760"/>
                </a:cubicBezTo>
                <a:cubicBezTo>
                  <a:pt x="8423208" y="1266652"/>
                  <a:pt x="8379866" y="1392855"/>
                  <a:pt x="8413601" y="1586429"/>
                </a:cubicBezTo>
                <a:cubicBezTo>
                  <a:pt x="8447336" y="1780003"/>
                  <a:pt x="8359546" y="2047546"/>
                  <a:pt x="8413601" y="2211559"/>
                </a:cubicBezTo>
                <a:cubicBezTo>
                  <a:pt x="8433134" y="2447203"/>
                  <a:pt x="8152372" y="2616798"/>
                  <a:pt x="7971279" y="2653881"/>
                </a:cubicBezTo>
                <a:cubicBezTo>
                  <a:pt x="7853017" y="2656442"/>
                  <a:pt x="7617904" y="2651654"/>
                  <a:pt x="7467418" y="2653881"/>
                </a:cubicBezTo>
                <a:cubicBezTo>
                  <a:pt x="7316932" y="2656108"/>
                  <a:pt x="6924605" y="2640699"/>
                  <a:pt x="6737688" y="2653881"/>
                </a:cubicBezTo>
                <a:cubicBezTo>
                  <a:pt x="6550771" y="2667063"/>
                  <a:pt x="6441156" y="2645674"/>
                  <a:pt x="6158538" y="2653881"/>
                </a:cubicBezTo>
                <a:cubicBezTo>
                  <a:pt x="5875920" y="2662088"/>
                  <a:pt x="5893612" y="2624246"/>
                  <a:pt x="5805256" y="2653881"/>
                </a:cubicBezTo>
                <a:cubicBezTo>
                  <a:pt x="5716900" y="2683516"/>
                  <a:pt x="5305604" y="2606415"/>
                  <a:pt x="5150816" y="2653881"/>
                </a:cubicBezTo>
                <a:cubicBezTo>
                  <a:pt x="4996028" y="2701347"/>
                  <a:pt x="4752370" y="2640984"/>
                  <a:pt x="4571665" y="2653881"/>
                </a:cubicBezTo>
                <a:cubicBezTo>
                  <a:pt x="4390960" y="2666778"/>
                  <a:pt x="4276351" y="2652280"/>
                  <a:pt x="3992515" y="2653881"/>
                </a:cubicBezTo>
                <a:cubicBezTo>
                  <a:pt x="3708679" y="2655482"/>
                  <a:pt x="3632460" y="2599743"/>
                  <a:pt x="3338075" y="2653881"/>
                </a:cubicBezTo>
                <a:cubicBezTo>
                  <a:pt x="3043690" y="2708019"/>
                  <a:pt x="2868613" y="2603034"/>
                  <a:pt x="2683635" y="2653881"/>
                </a:cubicBezTo>
                <a:cubicBezTo>
                  <a:pt x="2498657" y="2704728"/>
                  <a:pt x="2493805" y="2623272"/>
                  <a:pt x="2330353" y="2653881"/>
                </a:cubicBezTo>
                <a:cubicBezTo>
                  <a:pt x="2166901" y="2684490"/>
                  <a:pt x="2038121" y="2620908"/>
                  <a:pt x="1901781" y="2653881"/>
                </a:cubicBezTo>
                <a:cubicBezTo>
                  <a:pt x="1765441" y="2686854"/>
                  <a:pt x="1501296" y="2642367"/>
                  <a:pt x="1247341" y="2653881"/>
                </a:cubicBezTo>
                <a:cubicBezTo>
                  <a:pt x="993386" y="2665395"/>
                  <a:pt x="623877" y="2614063"/>
                  <a:pt x="442322" y="2653881"/>
                </a:cubicBezTo>
                <a:cubicBezTo>
                  <a:pt x="204006" y="2645047"/>
                  <a:pt x="-42780" y="2512181"/>
                  <a:pt x="0" y="2211559"/>
                </a:cubicBezTo>
                <a:cubicBezTo>
                  <a:pt x="-55394" y="1962291"/>
                  <a:pt x="13576" y="1812607"/>
                  <a:pt x="0" y="1586429"/>
                </a:cubicBezTo>
                <a:cubicBezTo>
                  <a:pt x="-13576" y="1360251"/>
                  <a:pt x="47438" y="1114257"/>
                  <a:pt x="0" y="978991"/>
                </a:cubicBezTo>
                <a:cubicBezTo>
                  <a:pt x="-47438" y="843725"/>
                  <a:pt x="16286" y="584870"/>
                  <a:pt x="0" y="442322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7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536-B9A0-DD43-A865-B40BE996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A00-BC16-6F41-8BEB-00F5812B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>
                <a:sym typeface="Times New Roman" charset="0"/>
              </a:rPr>
              <a:t>The less natural grammar fragment can be parsed bottom-up but not top-down</a:t>
            </a: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" charset="0"/>
            </a:endParaRP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u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29E1-ED9A-0549-8380-FFEF6F8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3382-D420-AB41-AE75-03E43399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F617A7-B31B-F640-8C3C-B27F2C38A4ED}"/>
              </a:ext>
            </a:extLst>
          </p:cNvPr>
          <p:cNvSpPr/>
          <p:nvPr/>
        </p:nvSpPr>
        <p:spPr>
          <a:xfrm>
            <a:off x="1013552" y="2787268"/>
            <a:ext cx="8912646" cy="2721166"/>
          </a:xfrm>
          <a:custGeom>
            <a:avLst/>
            <a:gdLst>
              <a:gd name="connsiteX0" fmla="*/ 0 w 8912646"/>
              <a:gd name="connsiteY0" fmla="*/ 453537 h 2721166"/>
              <a:gd name="connsiteX1" fmla="*/ 453537 w 8912646"/>
              <a:gd name="connsiteY1" fmla="*/ 0 h 2721166"/>
              <a:gd name="connsiteX2" fmla="*/ 1105419 w 8912646"/>
              <a:gd name="connsiteY2" fmla="*/ 0 h 2721166"/>
              <a:gd name="connsiteX3" fmla="*/ 1677246 w 8912646"/>
              <a:gd name="connsiteY3" fmla="*/ 0 h 2721166"/>
              <a:gd name="connsiteX4" fmla="*/ 2329128 w 8912646"/>
              <a:gd name="connsiteY4" fmla="*/ 0 h 2721166"/>
              <a:gd name="connsiteX5" fmla="*/ 2660788 w 8912646"/>
              <a:gd name="connsiteY5" fmla="*/ 0 h 2721166"/>
              <a:gd name="connsiteX6" fmla="*/ 3152558 w 8912646"/>
              <a:gd name="connsiteY6" fmla="*/ 0 h 2721166"/>
              <a:gd name="connsiteX7" fmla="*/ 3564274 w 8912646"/>
              <a:gd name="connsiteY7" fmla="*/ 0 h 2721166"/>
              <a:gd name="connsiteX8" fmla="*/ 4136100 w 8912646"/>
              <a:gd name="connsiteY8" fmla="*/ 0 h 2721166"/>
              <a:gd name="connsiteX9" fmla="*/ 4547815 w 8912646"/>
              <a:gd name="connsiteY9" fmla="*/ 0 h 2721166"/>
              <a:gd name="connsiteX10" fmla="*/ 4879475 w 8912646"/>
              <a:gd name="connsiteY10" fmla="*/ 0 h 2721166"/>
              <a:gd name="connsiteX11" fmla="*/ 5611413 w 8912646"/>
              <a:gd name="connsiteY11" fmla="*/ 0 h 2721166"/>
              <a:gd name="connsiteX12" fmla="*/ 6263295 w 8912646"/>
              <a:gd name="connsiteY12" fmla="*/ 0 h 2721166"/>
              <a:gd name="connsiteX13" fmla="*/ 6835122 w 8912646"/>
              <a:gd name="connsiteY13" fmla="*/ 0 h 2721166"/>
              <a:gd name="connsiteX14" fmla="*/ 7326892 w 8912646"/>
              <a:gd name="connsiteY14" fmla="*/ 0 h 2721166"/>
              <a:gd name="connsiteX15" fmla="*/ 8459109 w 8912646"/>
              <a:gd name="connsiteY15" fmla="*/ 0 h 2721166"/>
              <a:gd name="connsiteX16" fmla="*/ 8912646 w 8912646"/>
              <a:gd name="connsiteY16" fmla="*/ 453537 h 2721166"/>
              <a:gd name="connsiteX17" fmla="*/ 8912646 w 8912646"/>
              <a:gd name="connsiteY17" fmla="*/ 925201 h 2721166"/>
              <a:gd name="connsiteX18" fmla="*/ 8912646 w 8912646"/>
              <a:gd name="connsiteY18" fmla="*/ 1324301 h 2721166"/>
              <a:gd name="connsiteX19" fmla="*/ 8912646 w 8912646"/>
              <a:gd name="connsiteY19" fmla="*/ 1741542 h 2721166"/>
              <a:gd name="connsiteX20" fmla="*/ 8912646 w 8912646"/>
              <a:gd name="connsiteY20" fmla="*/ 2267629 h 2721166"/>
              <a:gd name="connsiteX21" fmla="*/ 8459109 w 8912646"/>
              <a:gd name="connsiteY21" fmla="*/ 2721166 h 2721166"/>
              <a:gd name="connsiteX22" fmla="*/ 7727171 w 8912646"/>
              <a:gd name="connsiteY22" fmla="*/ 2721166 h 2721166"/>
              <a:gd name="connsiteX23" fmla="*/ 7155344 w 8912646"/>
              <a:gd name="connsiteY23" fmla="*/ 2721166 h 2721166"/>
              <a:gd name="connsiteX24" fmla="*/ 6823685 w 8912646"/>
              <a:gd name="connsiteY24" fmla="*/ 2721166 h 2721166"/>
              <a:gd name="connsiteX25" fmla="*/ 6171803 w 8912646"/>
              <a:gd name="connsiteY25" fmla="*/ 2721166 h 2721166"/>
              <a:gd name="connsiteX26" fmla="*/ 5599976 w 8912646"/>
              <a:gd name="connsiteY26" fmla="*/ 2721166 h 2721166"/>
              <a:gd name="connsiteX27" fmla="*/ 5028150 w 8912646"/>
              <a:gd name="connsiteY27" fmla="*/ 2721166 h 2721166"/>
              <a:gd name="connsiteX28" fmla="*/ 4376267 w 8912646"/>
              <a:gd name="connsiteY28" fmla="*/ 2721166 h 2721166"/>
              <a:gd name="connsiteX29" fmla="*/ 3724385 w 8912646"/>
              <a:gd name="connsiteY29" fmla="*/ 2721166 h 2721166"/>
              <a:gd name="connsiteX30" fmla="*/ 3392726 w 8912646"/>
              <a:gd name="connsiteY30" fmla="*/ 2721166 h 2721166"/>
              <a:gd name="connsiteX31" fmla="*/ 2981010 w 8912646"/>
              <a:gd name="connsiteY31" fmla="*/ 2721166 h 2721166"/>
              <a:gd name="connsiteX32" fmla="*/ 2329128 w 8912646"/>
              <a:gd name="connsiteY32" fmla="*/ 2721166 h 2721166"/>
              <a:gd name="connsiteX33" fmla="*/ 1917413 w 8912646"/>
              <a:gd name="connsiteY33" fmla="*/ 2721166 h 2721166"/>
              <a:gd name="connsiteX34" fmla="*/ 1345586 w 8912646"/>
              <a:gd name="connsiteY34" fmla="*/ 2721166 h 2721166"/>
              <a:gd name="connsiteX35" fmla="*/ 453537 w 8912646"/>
              <a:gd name="connsiteY35" fmla="*/ 2721166 h 2721166"/>
              <a:gd name="connsiteX36" fmla="*/ 0 w 8912646"/>
              <a:gd name="connsiteY36" fmla="*/ 2267629 h 2721166"/>
              <a:gd name="connsiteX37" fmla="*/ 0 w 8912646"/>
              <a:gd name="connsiteY37" fmla="*/ 1777824 h 2721166"/>
              <a:gd name="connsiteX38" fmla="*/ 0 w 8912646"/>
              <a:gd name="connsiteY38" fmla="*/ 1288019 h 2721166"/>
              <a:gd name="connsiteX39" fmla="*/ 0 w 8912646"/>
              <a:gd name="connsiteY39" fmla="*/ 453537 h 272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2646" h="2721166" extrusionOk="0">
                <a:moveTo>
                  <a:pt x="0" y="453537"/>
                </a:moveTo>
                <a:cubicBezTo>
                  <a:pt x="6201" y="186299"/>
                  <a:pt x="198475" y="61845"/>
                  <a:pt x="453537" y="0"/>
                </a:cubicBezTo>
                <a:cubicBezTo>
                  <a:pt x="737829" y="-8788"/>
                  <a:pt x="966056" y="16006"/>
                  <a:pt x="1105419" y="0"/>
                </a:cubicBezTo>
                <a:cubicBezTo>
                  <a:pt x="1244782" y="-16006"/>
                  <a:pt x="1482584" y="47456"/>
                  <a:pt x="1677246" y="0"/>
                </a:cubicBezTo>
                <a:cubicBezTo>
                  <a:pt x="1871908" y="-47456"/>
                  <a:pt x="2160666" y="19738"/>
                  <a:pt x="2329128" y="0"/>
                </a:cubicBezTo>
                <a:cubicBezTo>
                  <a:pt x="2497590" y="-19738"/>
                  <a:pt x="2580810" y="9427"/>
                  <a:pt x="2660788" y="0"/>
                </a:cubicBezTo>
                <a:cubicBezTo>
                  <a:pt x="2740766" y="-9427"/>
                  <a:pt x="2927238" y="42517"/>
                  <a:pt x="3152558" y="0"/>
                </a:cubicBezTo>
                <a:cubicBezTo>
                  <a:pt x="3377878" y="-42517"/>
                  <a:pt x="3385408" y="25998"/>
                  <a:pt x="3564274" y="0"/>
                </a:cubicBezTo>
                <a:cubicBezTo>
                  <a:pt x="3743140" y="-25998"/>
                  <a:pt x="3984888" y="57772"/>
                  <a:pt x="4136100" y="0"/>
                </a:cubicBezTo>
                <a:cubicBezTo>
                  <a:pt x="4287312" y="-57772"/>
                  <a:pt x="4379851" y="47513"/>
                  <a:pt x="4547815" y="0"/>
                </a:cubicBezTo>
                <a:cubicBezTo>
                  <a:pt x="4715779" y="-47513"/>
                  <a:pt x="4776822" y="32060"/>
                  <a:pt x="4879475" y="0"/>
                </a:cubicBezTo>
                <a:cubicBezTo>
                  <a:pt x="4982128" y="-32060"/>
                  <a:pt x="5439002" y="32466"/>
                  <a:pt x="5611413" y="0"/>
                </a:cubicBezTo>
                <a:cubicBezTo>
                  <a:pt x="5783824" y="-32466"/>
                  <a:pt x="6015086" y="62819"/>
                  <a:pt x="6263295" y="0"/>
                </a:cubicBezTo>
                <a:cubicBezTo>
                  <a:pt x="6511504" y="-62819"/>
                  <a:pt x="6672947" y="39791"/>
                  <a:pt x="6835122" y="0"/>
                </a:cubicBezTo>
                <a:cubicBezTo>
                  <a:pt x="6997297" y="-39791"/>
                  <a:pt x="7094223" y="56173"/>
                  <a:pt x="7326892" y="0"/>
                </a:cubicBezTo>
                <a:cubicBezTo>
                  <a:pt x="7559561" y="-56173"/>
                  <a:pt x="8093884" y="134439"/>
                  <a:pt x="8459109" y="0"/>
                </a:cubicBezTo>
                <a:cubicBezTo>
                  <a:pt x="8693518" y="-8805"/>
                  <a:pt x="8960391" y="186916"/>
                  <a:pt x="8912646" y="453537"/>
                </a:cubicBezTo>
                <a:cubicBezTo>
                  <a:pt x="8959603" y="576977"/>
                  <a:pt x="8868761" y="763231"/>
                  <a:pt x="8912646" y="925201"/>
                </a:cubicBezTo>
                <a:cubicBezTo>
                  <a:pt x="8956531" y="1087171"/>
                  <a:pt x="8885022" y="1163471"/>
                  <a:pt x="8912646" y="1324301"/>
                </a:cubicBezTo>
                <a:cubicBezTo>
                  <a:pt x="8940270" y="1485131"/>
                  <a:pt x="8866148" y="1585024"/>
                  <a:pt x="8912646" y="1741542"/>
                </a:cubicBezTo>
                <a:cubicBezTo>
                  <a:pt x="8959144" y="1898060"/>
                  <a:pt x="8861902" y="2118341"/>
                  <a:pt x="8912646" y="2267629"/>
                </a:cubicBezTo>
                <a:cubicBezTo>
                  <a:pt x="8964262" y="2494846"/>
                  <a:pt x="8755684" y="2709996"/>
                  <a:pt x="8459109" y="2721166"/>
                </a:cubicBezTo>
                <a:cubicBezTo>
                  <a:pt x="8228994" y="2798279"/>
                  <a:pt x="8037749" y="2655237"/>
                  <a:pt x="7727171" y="2721166"/>
                </a:cubicBezTo>
                <a:cubicBezTo>
                  <a:pt x="7416593" y="2787095"/>
                  <a:pt x="7388325" y="2670236"/>
                  <a:pt x="7155344" y="2721166"/>
                </a:cubicBezTo>
                <a:cubicBezTo>
                  <a:pt x="6922363" y="2772096"/>
                  <a:pt x="6977909" y="2702303"/>
                  <a:pt x="6823685" y="2721166"/>
                </a:cubicBezTo>
                <a:cubicBezTo>
                  <a:pt x="6669461" y="2740029"/>
                  <a:pt x="6315201" y="2676975"/>
                  <a:pt x="6171803" y="2721166"/>
                </a:cubicBezTo>
                <a:cubicBezTo>
                  <a:pt x="6028405" y="2765357"/>
                  <a:pt x="5823712" y="2663648"/>
                  <a:pt x="5599976" y="2721166"/>
                </a:cubicBezTo>
                <a:cubicBezTo>
                  <a:pt x="5376240" y="2778684"/>
                  <a:pt x="5175920" y="2675249"/>
                  <a:pt x="5028150" y="2721166"/>
                </a:cubicBezTo>
                <a:cubicBezTo>
                  <a:pt x="4880380" y="2767083"/>
                  <a:pt x="4688444" y="2707695"/>
                  <a:pt x="4376267" y="2721166"/>
                </a:cubicBezTo>
                <a:cubicBezTo>
                  <a:pt x="4064090" y="2734637"/>
                  <a:pt x="4010300" y="2665082"/>
                  <a:pt x="3724385" y="2721166"/>
                </a:cubicBezTo>
                <a:cubicBezTo>
                  <a:pt x="3438470" y="2777250"/>
                  <a:pt x="3550748" y="2704551"/>
                  <a:pt x="3392726" y="2721166"/>
                </a:cubicBezTo>
                <a:cubicBezTo>
                  <a:pt x="3234704" y="2737781"/>
                  <a:pt x="3090260" y="2672089"/>
                  <a:pt x="2981010" y="2721166"/>
                </a:cubicBezTo>
                <a:cubicBezTo>
                  <a:pt x="2871760" y="2770243"/>
                  <a:pt x="2587770" y="2648371"/>
                  <a:pt x="2329128" y="2721166"/>
                </a:cubicBezTo>
                <a:cubicBezTo>
                  <a:pt x="2070486" y="2793961"/>
                  <a:pt x="2081696" y="2695971"/>
                  <a:pt x="1917413" y="2721166"/>
                </a:cubicBezTo>
                <a:cubicBezTo>
                  <a:pt x="1753130" y="2746361"/>
                  <a:pt x="1567165" y="2684645"/>
                  <a:pt x="1345586" y="2721166"/>
                </a:cubicBezTo>
                <a:cubicBezTo>
                  <a:pt x="1124007" y="2757687"/>
                  <a:pt x="671794" y="2661752"/>
                  <a:pt x="453537" y="2721166"/>
                </a:cubicBezTo>
                <a:cubicBezTo>
                  <a:pt x="230445" y="2745491"/>
                  <a:pt x="52216" y="2537892"/>
                  <a:pt x="0" y="2267629"/>
                </a:cubicBezTo>
                <a:cubicBezTo>
                  <a:pt x="-39706" y="2145394"/>
                  <a:pt x="10047" y="1876237"/>
                  <a:pt x="0" y="1777824"/>
                </a:cubicBezTo>
                <a:cubicBezTo>
                  <a:pt x="-10047" y="1679412"/>
                  <a:pt x="21815" y="1403146"/>
                  <a:pt x="0" y="1288019"/>
                </a:cubicBezTo>
                <a:cubicBezTo>
                  <a:pt x="-21815" y="1172893"/>
                  <a:pt x="64015" y="719383"/>
                  <a:pt x="0" y="453537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68C9-D483-5E4D-A14A-0B07FEB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F120-0D06-3141-9D4D-7EB4F74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>
                <a:sym typeface="Times New Roman" charset="0"/>
              </a:rPr>
              <a:t>Usual fix (top-down OR bottom-up): use the ambiguous grammar together with a </a:t>
            </a:r>
            <a:r>
              <a:rPr lang="en-US" i="1" dirty="0">
                <a:sym typeface="Times New Roman" charset="0"/>
              </a:rPr>
              <a:t>disambiguating rule</a:t>
            </a:r>
            <a:r>
              <a:rPr lang="en-US" dirty="0">
                <a:sym typeface="Times New Roman" charset="0"/>
              </a:rPr>
              <a:t> that says 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else goes with the closest then or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more generally, the first of two possible productions is the one to predict (or reduce)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3431-1F78-8848-90F5-EB02BE7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9215-BE46-694C-B1C6-2C4485A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49F1-A68C-2845-B9EC-B63F256C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830-B4A8-4347-B3FF-00F176FD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Better yet, languages (since Pascal) generally employ explicit end-markers, which eliminate this problem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In Modula-2, for example, one says:</a:t>
            </a:r>
          </a:p>
          <a:p>
            <a:pPr marL="782638" lvl="1">
              <a:buNone/>
              <a:defRPr/>
            </a:pPr>
            <a:r>
              <a:rPr lang="en-US" dirty="0">
                <a:latin typeface="Courier New" charset="0"/>
                <a:sym typeface="Courier New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if A = B then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if C = D then E := F end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else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G := H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end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Ada says 'end if'; other languages say 'fi'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974E-8F89-974E-9681-A3AB8E60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A340-E9BB-6A44-88C8-0135AA28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FD37DA-9729-8B47-A78A-DF9243635D08}"/>
              </a:ext>
            </a:extLst>
          </p:cNvPr>
          <p:cNvSpPr/>
          <p:nvPr/>
        </p:nvSpPr>
        <p:spPr>
          <a:xfrm>
            <a:off x="1376190" y="3147630"/>
            <a:ext cx="7569506" cy="1986229"/>
          </a:xfrm>
          <a:custGeom>
            <a:avLst/>
            <a:gdLst>
              <a:gd name="connsiteX0" fmla="*/ 0 w 7569506"/>
              <a:gd name="connsiteY0" fmla="*/ 331045 h 1986229"/>
              <a:gd name="connsiteX1" fmla="*/ 331045 w 7569506"/>
              <a:gd name="connsiteY1" fmla="*/ 0 h 1986229"/>
              <a:gd name="connsiteX2" fmla="*/ 975737 w 7569506"/>
              <a:gd name="connsiteY2" fmla="*/ 0 h 1986229"/>
              <a:gd name="connsiteX3" fmla="*/ 1551355 w 7569506"/>
              <a:gd name="connsiteY3" fmla="*/ 0 h 1986229"/>
              <a:gd name="connsiteX4" fmla="*/ 2196047 w 7569506"/>
              <a:gd name="connsiteY4" fmla="*/ 0 h 1986229"/>
              <a:gd name="connsiteX5" fmla="*/ 2564443 w 7569506"/>
              <a:gd name="connsiteY5" fmla="*/ 0 h 1986229"/>
              <a:gd name="connsiteX6" fmla="*/ 3070987 w 7569506"/>
              <a:gd name="connsiteY6" fmla="*/ 0 h 1986229"/>
              <a:gd name="connsiteX7" fmla="*/ 3508456 w 7569506"/>
              <a:gd name="connsiteY7" fmla="*/ 0 h 1986229"/>
              <a:gd name="connsiteX8" fmla="*/ 4084074 w 7569506"/>
              <a:gd name="connsiteY8" fmla="*/ 0 h 1986229"/>
              <a:gd name="connsiteX9" fmla="*/ 4521544 w 7569506"/>
              <a:gd name="connsiteY9" fmla="*/ 0 h 1986229"/>
              <a:gd name="connsiteX10" fmla="*/ 4889940 w 7569506"/>
              <a:gd name="connsiteY10" fmla="*/ 0 h 1986229"/>
              <a:gd name="connsiteX11" fmla="*/ 5603706 w 7569506"/>
              <a:gd name="connsiteY11" fmla="*/ 0 h 1986229"/>
              <a:gd name="connsiteX12" fmla="*/ 6248398 w 7569506"/>
              <a:gd name="connsiteY12" fmla="*/ 0 h 1986229"/>
              <a:gd name="connsiteX13" fmla="*/ 7238461 w 7569506"/>
              <a:gd name="connsiteY13" fmla="*/ 0 h 1986229"/>
              <a:gd name="connsiteX14" fmla="*/ 7569506 w 7569506"/>
              <a:gd name="connsiteY14" fmla="*/ 331045 h 1986229"/>
              <a:gd name="connsiteX15" fmla="*/ 7569506 w 7569506"/>
              <a:gd name="connsiteY15" fmla="*/ 732700 h 1986229"/>
              <a:gd name="connsiteX16" fmla="*/ 7569506 w 7569506"/>
              <a:gd name="connsiteY16" fmla="*/ 1200563 h 1986229"/>
              <a:gd name="connsiteX17" fmla="*/ 7569506 w 7569506"/>
              <a:gd name="connsiteY17" fmla="*/ 1655184 h 1986229"/>
              <a:gd name="connsiteX18" fmla="*/ 7238461 w 7569506"/>
              <a:gd name="connsiteY18" fmla="*/ 1986229 h 1986229"/>
              <a:gd name="connsiteX19" fmla="*/ 6870065 w 7569506"/>
              <a:gd name="connsiteY19" fmla="*/ 1986229 h 1986229"/>
              <a:gd name="connsiteX20" fmla="*/ 6294447 w 7569506"/>
              <a:gd name="connsiteY20" fmla="*/ 1986229 h 1986229"/>
              <a:gd name="connsiteX21" fmla="*/ 5718829 w 7569506"/>
              <a:gd name="connsiteY21" fmla="*/ 1986229 h 1986229"/>
              <a:gd name="connsiteX22" fmla="*/ 5005063 w 7569506"/>
              <a:gd name="connsiteY22" fmla="*/ 1986229 h 1986229"/>
              <a:gd name="connsiteX23" fmla="*/ 4429445 w 7569506"/>
              <a:gd name="connsiteY23" fmla="*/ 1986229 h 1986229"/>
              <a:gd name="connsiteX24" fmla="*/ 4061050 w 7569506"/>
              <a:gd name="connsiteY24" fmla="*/ 1986229 h 1986229"/>
              <a:gd name="connsiteX25" fmla="*/ 3416357 w 7569506"/>
              <a:gd name="connsiteY25" fmla="*/ 1986229 h 1986229"/>
              <a:gd name="connsiteX26" fmla="*/ 2840739 w 7569506"/>
              <a:gd name="connsiteY26" fmla="*/ 1986229 h 1986229"/>
              <a:gd name="connsiteX27" fmla="*/ 2265121 w 7569506"/>
              <a:gd name="connsiteY27" fmla="*/ 1986229 h 1986229"/>
              <a:gd name="connsiteX28" fmla="*/ 1620429 w 7569506"/>
              <a:gd name="connsiteY28" fmla="*/ 1986229 h 1986229"/>
              <a:gd name="connsiteX29" fmla="*/ 975737 w 7569506"/>
              <a:gd name="connsiteY29" fmla="*/ 1986229 h 1986229"/>
              <a:gd name="connsiteX30" fmla="*/ 331045 w 7569506"/>
              <a:gd name="connsiteY30" fmla="*/ 1986229 h 1986229"/>
              <a:gd name="connsiteX31" fmla="*/ 0 w 7569506"/>
              <a:gd name="connsiteY31" fmla="*/ 1655184 h 1986229"/>
              <a:gd name="connsiteX32" fmla="*/ 0 w 7569506"/>
              <a:gd name="connsiteY32" fmla="*/ 1240287 h 1986229"/>
              <a:gd name="connsiteX33" fmla="*/ 0 w 7569506"/>
              <a:gd name="connsiteY33" fmla="*/ 798907 h 1986229"/>
              <a:gd name="connsiteX34" fmla="*/ 0 w 7569506"/>
              <a:gd name="connsiteY34" fmla="*/ 331045 h 198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69506" h="1986229" extrusionOk="0">
                <a:moveTo>
                  <a:pt x="0" y="331045"/>
                </a:moveTo>
                <a:cubicBezTo>
                  <a:pt x="8676" y="124768"/>
                  <a:pt x="145365" y="38480"/>
                  <a:pt x="331045" y="0"/>
                </a:cubicBezTo>
                <a:cubicBezTo>
                  <a:pt x="530757" y="-38194"/>
                  <a:pt x="799000" y="13362"/>
                  <a:pt x="975737" y="0"/>
                </a:cubicBezTo>
                <a:cubicBezTo>
                  <a:pt x="1152474" y="-13362"/>
                  <a:pt x="1361146" y="49734"/>
                  <a:pt x="1551355" y="0"/>
                </a:cubicBezTo>
                <a:cubicBezTo>
                  <a:pt x="1741564" y="-49734"/>
                  <a:pt x="1997663" y="3126"/>
                  <a:pt x="2196047" y="0"/>
                </a:cubicBezTo>
                <a:cubicBezTo>
                  <a:pt x="2394431" y="-3126"/>
                  <a:pt x="2447869" y="9508"/>
                  <a:pt x="2564443" y="0"/>
                </a:cubicBezTo>
                <a:cubicBezTo>
                  <a:pt x="2681017" y="-9508"/>
                  <a:pt x="2854815" y="3308"/>
                  <a:pt x="3070987" y="0"/>
                </a:cubicBezTo>
                <a:cubicBezTo>
                  <a:pt x="3287159" y="-3308"/>
                  <a:pt x="3305294" y="22712"/>
                  <a:pt x="3508456" y="0"/>
                </a:cubicBezTo>
                <a:cubicBezTo>
                  <a:pt x="3711618" y="-22712"/>
                  <a:pt x="3964318" y="29202"/>
                  <a:pt x="4084074" y="0"/>
                </a:cubicBezTo>
                <a:cubicBezTo>
                  <a:pt x="4203830" y="-29202"/>
                  <a:pt x="4315264" y="34953"/>
                  <a:pt x="4521544" y="0"/>
                </a:cubicBezTo>
                <a:cubicBezTo>
                  <a:pt x="4727824" y="-34953"/>
                  <a:pt x="4721132" y="28461"/>
                  <a:pt x="4889940" y="0"/>
                </a:cubicBezTo>
                <a:cubicBezTo>
                  <a:pt x="5058748" y="-28461"/>
                  <a:pt x="5317299" y="50566"/>
                  <a:pt x="5603706" y="0"/>
                </a:cubicBezTo>
                <a:cubicBezTo>
                  <a:pt x="5890113" y="-50566"/>
                  <a:pt x="6058934" y="13564"/>
                  <a:pt x="6248398" y="0"/>
                </a:cubicBezTo>
                <a:cubicBezTo>
                  <a:pt x="6437862" y="-13564"/>
                  <a:pt x="7010956" y="114279"/>
                  <a:pt x="7238461" y="0"/>
                </a:cubicBezTo>
                <a:cubicBezTo>
                  <a:pt x="7456355" y="-10631"/>
                  <a:pt x="7590607" y="148839"/>
                  <a:pt x="7569506" y="331045"/>
                </a:cubicBezTo>
                <a:cubicBezTo>
                  <a:pt x="7572847" y="484548"/>
                  <a:pt x="7550456" y="587729"/>
                  <a:pt x="7569506" y="732700"/>
                </a:cubicBezTo>
                <a:cubicBezTo>
                  <a:pt x="7588556" y="877672"/>
                  <a:pt x="7520433" y="1081851"/>
                  <a:pt x="7569506" y="1200563"/>
                </a:cubicBezTo>
                <a:cubicBezTo>
                  <a:pt x="7618579" y="1319275"/>
                  <a:pt x="7551213" y="1544374"/>
                  <a:pt x="7569506" y="1655184"/>
                </a:cubicBezTo>
                <a:cubicBezTo>
                  <a:pt x="7565010" y="1831248"/>
                  <a:pt x="7369951" y="1984939"/>
                  <a:pt x="7238461" y="1986229"/>
                </a:cubicBezTo>
                <a:cubicBezTo>
                  <a:pt x="7113217" y="2010973"/>
                  <a:pt x="6957637" y="1969277"/>
                  <a:pt x="6870065" y="1986229"/>
                </a:cubicBezTo>
                <a:cubicBezTo>
                  <a:pt x="6782493" y="2003181"/>
                  <a:pt x="6542259" y="1962410"/>
                  <a:pt x="6294447" y="1986229"/>
                </a:cubicBezTo>
                <a:cubicBezTo>
                  <a:pt x="6046635" y="2010048"/>
                  <a:pt x="5974762" y="1931769"/>
                  <a:pt x="5718829" y="1986229"/>
                </a:cubicBezTo>
                <a:cubicBezTo>
                  <a:pt x="5462896" y="2040689"/>
                  <a:pt x="5227964" y="1947759"/>
                  <a:pt x="5005063" y="1986229"/>
                </a:cubicBezTo>
                <a:cubicBezTo>
                  <a:pt x="4782162" y="2024699"/>
                  <a:pt x="4570485" y="1932651"/>
                  <a:pt x="4429445" y="1986229"/>
                </a:cubicBezTo>
                <a:cubicBezTo>
                  <a:pt x="4288405" y="2039807"/>
                  <a:pt x="4244963" y="1950343"/>
                  <a:pt x="4061050" y="1986229"/>
                </a:cubicBezTo>
                <a:cubicBezTo>
                  <a:pt x="3877137" y="2022115"/>
                  <a:pt x="3630730" y="1919956"/>
                  <a:pt x="3416357" y="1986229"/>
                </a:cubicBezTo>
                <a:cubicBezTo>
                  <a:pt x="3201984" y="2052502"/>
                  <a:pt x="3014751" y="1972992"/>
                  <a:pt x="2840739" y="1986229"/>
                </a:cubicBezTo>
                <a:cubicBezTo>
                  <a:pt x="2666727" y="1999466"/>
                  <a:pt x="2440748" y="1940646"/>
                  <a:pt x="2265121" y="1986229"/>
                </a:cubicBezTo>
                <a:cubicBezTo>
                  <a:pt x="2089494" y="2031812"/>
                  <a:pt x="1758415" y="1975316"/>
                  <a:pt x="1620429" y="1986229"/>
                </a:cubicBezTo>
                <a:cubicBezTo>
                  <a:pt x="1482443" y="1997142"/>
                  <a:pt x="1218221" y="1953236"/>
                  <a:pt x="975737" y="1986229"/>
                </a:cubicBezTo>
                <a:cubicBezTo>
                  <a:pt x="733253" y="2019222"/>
                  <a:pt x="621267" y="1912867"/>
                  <a:pt x="331045" y="1986229"/>
                </a:cubicBezTo>
                <a:cubicBezTo>
                  <a:pt x="162443" y="1975332"/>
                  <a:pt x="-12113" y="1870026"/>
                  <a:pt x="0" y="1655184"/>
                </a:cubicBezTo>
                <a:cubicBezTo>
                  <a:pt x="-49598" y="1546714"/>
                  <a:pt x="30776" y="1396763"/>
                  <a:pt x="0" y="1240287"/>
                </a:cubicBezTo>
                <a:cubicBezTo>
                  <a:pt x="-30776" y="1083811"/>
                  <a:pt x="36409" y="941215"/>
                  <a:pt x="0" y="798907"/>
                </a:cubicBezTo>
                <a:cubicBezTo>
                  <a:pt x="-36409" y="656599"/>
                  <a:pt x="10589" y="549264"/>
                  <a:pt x="0" y="331045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1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Overall parsing algorithm</a:t>
            </a:r>
          </a:p>
          <a:p>
            <a:r>
              <a:rPr lang="en-US" sz="2600" dirty="0"/>
              <a:t>Build </a:t>
            </a:r>
            <a:r>
              <a:rPr lang="en-US" sz="2600" b="1" u="sng" dirty="0"/>
              <a:t>First</a:t>
            </a:r>
            <a:r>
              <a:rPr lang="en-US" sz="2600" dirty="0"/>
              <a:t> and </a:t>
            </a:r>
            <a:r>
              <a:rPr lang="en-US" sz="2600" b="1" u="sng" dirty="0"/>
              <a:t>Follow</a:t>
            </a:r>
            <a:r>
              <a:rPr lang="en-US" sz="2600" dirty="0"/>
              <a:t>  sets</a:t>
            </a:r>
          </a:p>
          <a:p>
            <a:pPr lvl="1"/>
            <a:r>
              <a:rPr lang="en-US" sz="2600" b="1" dirty="0"/>
              <a:t>First</a:t>
            </a:r>
            <a:r>
              <a:rPr lang="en-US" sz="2600" dirty="0"/>
              <a:t> set: terminals that can start some symbol (including terminals)</a:t>
            </a:r>
          </a:p>
          <a:p>
            <a:pPr lvl="1"/>
            <a:r>
              <a:rPr lang="en-US" sz="2600" b="1" dirty="0"/>
              <a:t>Follow</a:t>
            </a:r>
            <a:r>
              <a:rPr lang="en-US" sz="2600" dirty="0"/>
              <a:t> set: terminals that can appear after replacing some non-terminal; focuses on the right-hand side of a production.</a:t>
            </a:r>
          </a:p>
          <a:p>
            <a:r>
              <a:rPr lang="en-US" sz="2600" dirty="0">
                <a:solidFill>
                  <a:srgbClr val="0D09F4"/>
                </a:solidFill>
              </a:rPr>
              <a:t>Example: A 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 B C D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will </a:t>
            </a:r>
            <a:r>
              <a:rPr lang="en-US" sz="2600" b="1" u="sng" dirty="0">
                <a:solidFill>
                  <a:srgbClr val="0D09F4"/>
                </a:solidFill>
                <a:sym typeface="Wingdings" pitchFamily="2" charset="2"/>
              </a:rPr>
              <a:t>Follow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 C? Intuitively, those that D can start with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can A start with? By inspection, </a:t>
            </a:r>
            <a:r>
              <a:rPr lang="en-US" sz="2600" i="1" u="sng" dirty="0">
                <a:solidFill>
                  <a:srgbClr val="0D09F4"/>
                </a:solidFill>
                <a:sym typeface="Wingdings" pitchFamily="2" charset="2"/>
              </a:rPr>
              <a:t>at leas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t the same as B</a:t>
            </a:r>
            <a:endParaRPr lang="en-US" sz="2600" dirty="0">
              <a:solidFill>
                <a:srgbClr val="0D09F4"/>
              </a:solidFill>
            </a:endParaRPr>
          </a:p>
          <a:p>
            <a:r>
              <a:rPr lang="en-US" sz="2600" dirty="0"/>
              <a:t>Build parsing table and driver with sets (</a:t>
            </a:r>
            <a:r>
              <a:rPr lang="en-US" sz="2600" u="sng" dirty="0"/>
              <a:t>NOTE: We will not cover this in class, but please try to read about this somewhere</a:t>
            </a:r>
            <a:r>
              <a:rPr lang="en-US" sz="26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6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5" y="1825625"/>
            <a:ext cx="116104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Terminals)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match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removes symbol from input and compares against expected token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$) return ACCEPT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 if (table[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].action == ERROR)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parse_error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prod = 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].prod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foreach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reverse(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(prod))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tack.push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until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 == $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 is the End-of-File; typical convention in compilers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223-4B2B-6448-A0C5-59AEDF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LL parsing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1661C-B9D9-2B43-A64C-E744D13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9C90-C9AC-5E47-8323-5A7DF73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F09ED-D40C-0B4C-BC7C-B13034D5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1541"/>
              </p:ext>
            </p:extLst>
          </p:nvPr>
        </p:nvGraphicFramePr>
        <p:xfrm>
          <a:off x="1145753" y="1843386"/>
          <a:ext cx="99922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02">
                  <a:extLst>
                    <a:ext uri="{9D8B030D-6E8A-4147-A177-3AD203B41FA5}">
                      <a16:colId xmlns:a16="http://schemas.microsoft.com/office/drawing/2014/main" val="2244909954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1192907453"/>
                    </a:ext>
                  </a:extLst>
                </a:gridCol>
                <a:gridCol w="675416">
                  <a:extLst>
                    <a:ext uri="{9D8B030D-6E8A-4147-A177-3AD203B41FA5}">
                      <a16:colId xmlns:a16="http://schemas.microsoft.com/office/drawing/2014/main" val="2439516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19392114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47488794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96969147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01367439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608032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209439504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08711904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2234705018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73394733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6526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8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0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21ED-6C37-FF42-AD9C-88A27BE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A67D-8FAC-644F-9D1A-46DBBF1A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  <a:p>
            <a:r>
              <a:rPr lang="en-US" dirty="0"/>
              <a:t>Parsing and derivation trees</a:t>
            </a:r>
          </a:p>
          <a:p>
            <a:r>
              <a:rPr lang="en-US"/>
              <a:t>Building LL and LR parsers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AB5-2586-5A4A-8680-CC2DB99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B6EB-FBE8-2A48-9D13-684207B6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1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simpler grammar: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+ 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int T’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( E 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* 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4126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Building the FIRST set</a:t>
            </a:r>
          </a:p>
          <a:p>
            <a:r>
              <a:rPr lang="en-US" sz="2000" dirty="0"/>
              <a:t>FIRST(a): set of terminals that can start a string of terminals</a:t>
            </a:r>
          </a:p>
          <a:p>
            <a:r>
              <a:rPr lang="en-US" sz="2000" dirty="0"/>
              <a:t>T: Set of terminal symbols</a:t>
            </a:r>
          </a:p>
          <a:p>
            <a:r>
              <a:rPr lang="en-US" sz="2000" dirty="0"/>
              <a:t>N: Set of non-terminal symbols</a:t>
            </a:r>
          </a:p>
          <a:p>
            <a:pPr marL="0" indent="0">
              <a:buNone/>
            </a:pPr>
            <a:r>
              <a:rPr lang="en-US" sz="2000" dirty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t in T: First(t) = {t}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exists: add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to First(X)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75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795-6CAB-BE49-9C2D-A91B652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86" y="0"/>
            <a:ext cx="10515600" cy="1325563"/>
          </a:xfrm>
        </p:spPr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E5CC-9B6D-DE45-B1D4-332697E2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0" y="1273615"/>
            <a:ext cx="7928328" cy="4310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t in 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Eps(t) =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First(t) = { t 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X in N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Eps(X) = if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then true else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First(X) = {}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foreach production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Y1 Y2 …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Yk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for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in 1..k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add First(Yi) to First(X)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if (not Eps(Yi)) continue with foreach loop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Eps(X) = true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until no further progress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0DB4-D32D-264D-9019-A1A7C79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3C4D-B6FE-BC47-9A3C-6A54C439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4161-AD13-3D4A-84AD-5C61DFF3A2A9}"/>
              </a:ext>
            </a:extLst>
          </p:cNvPr>
          <p:cNvSpPr txBox="1"/>
          <p:nvPr/>
        </p:nvSpPr>
        <p:spPr>
          <a:xfrm>
            <a:off x="6348639" y="1642092"/>
            <a:ext cx="533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First sets</a:t>
            </a:r>
          </a:p>
        </p:txBody>
      </p:sp>
    </p:spTree>
    <p:extLst>
      <p:ext uri="{BB962C8B-B14F-4D97-AF65-F5344CB8AC3E}">
        <p14:creationId xmlns:p14="http://schemas.microsoft.com/office/powerpoint/2010/main" val="770879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(1):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17835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5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(2), we have </a:t>
            </a: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and</a:t>
            </a:r>
            <a:r>
              <a:rPr lang="en-US" dirty="0">
                <a:latin typeface="Symbol" pitchFamily="2" charset="2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6612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53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 N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13169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3987264" y="3874057"/>
            <a:ext cx="4911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</a:t>
            </a:r>
          </a:p>
          <a:p>
            <a:r>
              <a:rPr lang="en-US" dirty="0">
                <a:sym typeface="Wingdings" pitchFamily="2" charset="2"/>
              </a:rPr>
              <a:t>First(E) = First(E) U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Computing First(T) = {int, ( } (By rule a)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 First(E) =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don’t include First(E’) because T is not nullable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3B84-090C-0442-A2AD-E2C7DE7E51D4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F15F23-C8C0-B845-8771-30B213F38E5D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B6CF8-B19F-BC4D-A5DB-334FD034BA54}"/>
              </a:ext>
            </a:extLst>
          </p:cNvPr>
          <p:cNvSpPr txBox="1"/>
          <p:nvPr/>
        </p:nvSpPr>
        <p:spPr>
          <a:xfrm>
            <a:off x="3049835" y="1637070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Non-terminal set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E52C0EFF-A666-E841-BF63-5A7F893BFADE}"/>
              </a:ext>
            </a:extLst>
          </p:cNvPr>
          <p:cNvSpPr/>
          <p:nvPr/>
        </p:nvSpPr>
        <p:spPr>
          <a:xfrm rot="3048901">
            <a:off x="2512587" y="1459760"/>
            <a:ext cx="287688" cy="8097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27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6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(E’)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+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67131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+|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+ E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</a:t>
            </a:r>
            <a:r>
              <a:rPr lang="en-US" dirty="0">
                <a:highlight>
                  <a:srgbClr val="00FF00"/>
                </a:highlight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7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5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(T’)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*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62213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</a:t>
            </a:r>
            <a:r>
              <a:rPr lang="en-US" b="1" dirty="0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* T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4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53" y="1690688"/>
            <a:ext cx="114660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Computing the </a:t>
            </a:r>
            <a:r>
              <a:rPr lang="en-US" b="1" dirty="0"/>
              <a:t>Follow</a:t>
            </a:r>
            <a:r>
              <a:rPr lang="en-US" dirty="0"/>
              <a:t> sets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362953" y="2300958"/>
            <a:ext cx="11466094" cy="404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If $ is the input end-marker, and S is the start symbol, $ ∈ FOLLOW(S).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D09F4"/>
                </a:solidFill>
              </a:rPr>
              <a:t>	Intuition</a:t>
            </a:r>
            <a:r>
              <a:rPr lang="en-US" sz="2400" dirty="0">
                <a:solidFill>
                  <a:srgbClr val="0D09F4"/>
                </a:solidFill>
              </a:rPr>
              <a:t>: The only symbol that can follow a complete program, is the end of file.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The symbols that follow B are those that start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b</a:t>
            </a:r>
            <a:r>
              <a:rPr lang="en-US" sz="2400" dirty="0">
                <a:solidFill>
                  <a:srgbClr val="0D09F4"/>
                </a:solidFill>
              </a:rPr>
              <a:t> (skip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e</a:t>
            </a:r>
            <a:r>
              <a:rPr lang="en-US" sz="2400" dirty="0">
                <a:solidFill>
                  <a:srgbClr val="0D09F4"/>
                </a:solidFill>
              </a:rPr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n-US" sz="2400" dirty="0"/>
              <a:t>, or a production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where  </a:t>
            </a:r>
            <a:r>
              <a:rPr lang="el-GR" sz="2400" dirty="0"/>
              <a:t>ε ∈ </a:t>
            </a:r>
            <a:r>
              <a:rPr lang="en-US" sz="2400" dirty="0"/>
              <a:t>FIRST(</a:t>
            </a:r>
            <a:r>
              <a:rPr lang="el-GR" sz="2400" dirty="0"/>
              <a:t>β), </a:t>
            </a:r>
            <a:r>
              <a:rPr lang="en-US" sz="2400" dirty="0"/>
              <a:t>then Follow(A) ⊆ Follow(B).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B is (effectively) the last symbol on the right-hand side of the production,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so its Follow set should include the Follow of A</a:t>
            </a:r>
          </a:p>
          <a:p>
            <a:pPr lvl="1">
              <a:lnSpc>
                <a:spcPct val="120000"/>
              </a:lnSpc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3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F7-8B02-5F4B-B6B7-3D24ABB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1841-30CF-9D4B-BD60-DCBD761E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825625"/>
            <a:ext cx="115142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foreach symbol X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Follow(X) = { } </a:t>
            </a:r>
            <a:r>
              <a:rPr lang="en-US" sz="2400" b="1" dirty="0">
                <a:solidFill>
                  <a:srgbClr val="0070C0"/>
                </a:solidFill>
                <a:latin typeface="Courier" pitchFamily="2" charset="0"/>
              </a:rPr>
              <a:t>// Initialize to empty set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foreach production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 b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" pitchFamily="2" charset="0"/>
                <a:sym typeface="Wingdings" pitchFamily="2" charset="2"/>
              </a:rPr>
              <a:t>    Follow(B) = Follow(B) U First(b)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sym typeface="Wingdings" pitchFamily="2" charset="2"/>
              </a:rPr>
              <a:t>  foreach production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or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with Eps(b)=True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Follow(B) = Follow(B) U Follow(A)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until no further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340F1-F841-0444-B706-A6930FC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C7D3F-FE11-3649-8F0C-C5ED83F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59</a:t>
            </a:fld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4F024C9-E2F0-FD4B-B4C8-0283339C8CA7}"/>
              </a:ext>
            </a:extLst>
          </p:cNvPr>
          <p:cNvSpPr/>
          <p:nvPr/>
        </p:nvSpPr>
        <p:spPr>
          <a:xfrm>
            <a:off x="9529011" y="3296653"/>
            <a:ext cx="397042" cy="1179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88F95-773F-6F4C-95F8-5E6E103C12BF}"/>
              </a:ext>
            </a:extLst>
          </p:cNvPr>
          <p:cNvSpPr txBox="1"/>
          <p:nvPr/>
        </p:nvSpPr>
        <p:spPr>
          <a:xfrm>
            <a:off x="8993745" y="2255640"/>
            <a:ext cx="2811667" cy="1015663"/>
          </a:xfrm>
          <a:custGeom>
            <a:avLst/>
            <a:gdLst>
              <a:gd name="connsiteX0" fmla="*/ 0 w 2811667"/>
              <a:gd name="connsiteY0" fmla="*/ 0 h 1015663"/>
              <a:gd name="connsiteX1" fmla="*/ 534217 w 2811667"/>
              <a:gd name="connsiteY1" fmla="*/ 0 h 1015663"/>
              <a:gd name="connsiteX2" fmla="*/ 1012200 w 2811667"/>
              <a:gd name="connsiteY2" fmla="*/ 0 h 1015663"/>
              <a:gd name="connsiteX3" fmla="*/ 1630767 w 2811667"/>
              <a:gd name="connsiteY3" fmla="*/ 0 h 1015663"/>
              <a:gd name="connsiteX4" fmla="*/ 2164984 w 2811667"/>
              <a:gd name="connsiteY4" fmla="*/ 0 h 1015663"/>
              <a:gd name="connsiteX5" fmla="*/ 2811667 w 2811667"/>
              <a:gd name="connsiteY5" fmla="*/ 0 h 1015663"/>
              <a:gd name="connsiteX6" fmla="*/ 2811667 w 2811667"/>
              <a:gd name="connsiteY6" fmla="*/ 528145 h 1015663"/>
              <a:gd name="connsiteX7" fmla="*/ 2811667 w 2811667"/>
              <a:gd name="connsiteY7" fmla="*/ 1015663 h 1015663"/>
              <a:gd name="connsiteX8" fmla="*/ 2249334 w 2811667"/>
              <a:gd name="connsiteY8" fmla="*/ 1015663 h 1015663"/>
              <a:gd name="connsiteX9" fmla="*/ 1771350 w 2811667"/>
              <a:gd name="connsiteY9" fmla="*/ 1015663 h 1015663"/>
              <a:gd name="connsiteX10" fmla="*/ 1209017 w 2811667"/>
              <a:gd name="connsiteY10" fmla="*/ 1015663 h 1015663"/>
              <a:gd name="connsiteX11" fmla="*/ 646683 w 2811667"/>
              <a:gd name="connsiteY11" fmla="*/ 1015663 h 1015663"/>
              <a:gd name="connsiteX12" fmla="*/ 0 w 2811667"/>
              <a:gd name="connsiteY12" fmla="*/ 1015663 h 1015663"/>
              <a:gd name="connsiteX13" fmla="*/ 0 w 2811667"/>
              <a:gd name="connsiteY13" fmla="*/ 487518 h 1015663"/>
              <a:gd name="connsiteX14" fmla="*/ 0 w 2811667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667" h="1015663" extrusionOk="0">
                <a:moveTo>
                  <a:pt x="0" y="0"/>
                </a:moveTo>
                <a:cubicBezTo>
                  <a:pt x="183900" y="-57156"/>
                  <a:pt x="406309" y="62243"/>
                  <a:pt x="534217" y="0"/>
                </a:cubicBezTo>
                <a:cubicBezTo>
                  <a:pt x="662125" y="-62243"/>
                  <a:pt x="896868" y="24006"/>
                  <a:pt x="1012200" y="0"/>
                </a:cubicBezTo>
                <a:cubicBezTo>
                  <a:pt x="1127532" y="-24006"/>
                  <a:pt x="1446451" y="66784"/>
                  <a:pt x="1630767" y="0"/>
                </a:cubicBezTo>
                <a:cubicBezTo>
                  <a:pt x="1815083" y="-66784"/>
                  <a:pt x="1917153" y="48210"/>
                  <a:pt x="2164984" y="0"/>
                </a:cubicBezTo>
                <a:cubicBezTo>
                  <a:pt x="2412815" y="-48210"/>
                  <a:pt x="2618788" y="32457"/>
                  <a:pt x="2811667" y="0"/>
                </a:cubicBezTo>
                <a:cubicBezTo>
                  <a:pt x="2848714" y="247890"/>
                  <a:pt x="2757611" y="368422"/>
                  <a:pt x="2811667" y="528145"/>
                </a:cubicBezTo>
                <a:cubicBezTo>
                  <a:pt x="2865723" y="687869"/>
                  <a:pt x="2807248" y="800329"/>
                  <a:pt x="2811667" y="1015663"/>
                </a:cubicBezTo>
                <a:cubicBezTo>
                  <a:pt x="2629601" y="1059418"/>
                  <a:pt x="2472679" y="961570"/>
                  <a:pt x="2249334" y="1015663"/>
                </a:cubicBezTo>
                <a:cubicBezTo>
                  <a:pt x="2025989" y="1069756"/>
                  <a:pt x="1962413" y="990853"/>
                  <a:pt x="1771350" y="1015663"/>
                </a:cubicBezTo>
                <a:cubicBezTo>
                  <a:pt x="1580287" y="1040473"/>
                  <a:pt x="1457313" y="961551"/>
                  <a:pt x="1209017" y="1015663"/>
                </a:cubicBezTo>
                <a:cubicBezTo>
                  <a:pt x="960721" y="1069775"/>
                  <a:pt x="877605" y="1013547"/>
                  <a:pt x="646683" y="1015663"/>
                </a:cubicBezTo>
                <a:cubicBezTo>
                  <a:pt x="415761" y="1017779"/>
                  <a:pt x="311602" y="952325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Predicate that evaluates</a:t>
            </a:r>
          </a:p>
          <a:p>
            <a:r>
              <a:rPr lang="en-US" dirty="0"/>
              <a:t>if a symbol can derive in the</a:t>
            </a:r>
          </a:p>
          <a:p>
            <a:r>
              <a:rPr lang="en-US" dirty="0"/>
              <a:t>empty string </a:t>
            </a:r>
            <a:r>
              <a:rPr lang="en-US" sz="2400" dirty="0">
                <a:latin typeface="Symbol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BA24DC-14DB-734F-8C01-02C45F4045B8}"/>
              </a:ext>
            </a:extLst>
          </p:cNvPr>
          <p:cNvSpPr/>
          <p:nvPr/>
        </p:nvSpPr>
        <p:spPr>
          <a:xfrm>
            <a:off x="7363326" y="5113421"/>
            <a:ext cx="4608095" cy="1179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This is a fixed point</a:t>
            </a:r>
          </a:p>
          <a:p>
            <a:pPr algn="ctr"/>
            <a:r>
              <a:rPr lang="en-US" sz="2200" dirty="0"/>
              <a:t>algorithm: continue to (re-)compute until 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60319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277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Regular Expressions are unable to specify nested constructs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Consider the following: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/>
              <a:t>expr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id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b="1" dirty="0">
                <a:sym typeface="Wingdings" pitchFamily="2" charset="2"/>
              </a:rPr>
              <a:t>number</a:t>
            </a:r>
            <a:r>
              <a:rPr lang="en-US" sz="2200" dirty="0">
                <a:sym typeface="Wingdings" pitchFamily="2" charset="2"/>
              </a:rPr>
              <a:t> | -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| (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dirty="0">
                <a:sym typeface="Wingdings" pitchFamily="2" charset="2"/>
              </a:rPr>
              <a:t>	| </a:t>
            </a:r>
            <a:r>
              <a:rPr lang="en-US" sz="2200" i="1" dirty="0">
                <a:sym typeface="Wingdings" pitchFamily="2" charset="2"/>
              </a:rPr>
              <a:t>expr op expr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>
                <a:sym typeface="Wingdings" pitchFamily="2" charset="2"/>
              </a:rPr>
              <a:t>op</a:t>
            </a:r>
            <a:r>
              <a:rPr lang="en-US" sz="2200" dirty="0">
                <a:sym typeface="Wingdings" pitchFamily="2" charset="2"/>
              </a:rPr>
              <a:t>  + | - | * | /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Need the ability to represent recursion, something in terms of itself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For instance, cannot describe matching parenthesis with RE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57EA-913A-8445-A88C-8CB83D5AD86D}"/>
              </a:ext>
            </a:extLst>
          </p:cNvPr>
          <p:cNvSpPr txBox="1"/>
          <p:nvPr/>
        </p:nvSpPr>
        <p:spPr>
          <a:xfrm>
            <a:off x="7606283" y="2731928"/>
            <a:ext cx="4011867" cy="14465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D09F4"/>
                </a:solidFill>
              </a:rPr>
              <a:t>Tokens in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D09F4"/>
                </a:solidFill>
              </a:rPr>
              <a:t>Non-terminals in 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</a:rPr>
              <a:t>| means “or”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  <a:sym typeface="Wingdings" pitchFamily="2" charset="2"/>
              </a:rPr>
              <a:t> means “can be replaced by”</a:t>
            </a:r>
            <a:endParaRPr lang="en-US" sz="2200" dirty="0">
              <a:solidFill>
                <a:srgbClr val="0D09F4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572B8C-797B-F340-A027-8AC17DD60F5C}"/>
              </a:ext>
            </a:extLst>
          </p:cNvPr>
          <p:cNvSpPr/>
          <p:nvPr/>
        </p:nvSpPr>
        <p:spPr>
          <a:xfrm>
            <a:off x="6334699" y="2731928"/>
            <a:ext cx="848299" cy="1575412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D7D0-3ECF-744A-A55F-5DD9AC4F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A5B79-DABD-7F4F-8151-F90E537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1028255" y="2524625"/>
            <a:ext cx="9541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r>
              <a:rPr lang="en-US" sz="2800" dirty="0">
                <a:highlight>
                  <a:srgbClr val="00FF00"/>
                </a:highlight>
                <a:sym typeface="Wingdings" pitchFamily="2" charset="2"/>
              </a:rPr>
              <a:t> Include $ in Follow(S)</a:t>
            </a:r>
            <a:endParaRPr lang="en-US" sz="2800" dirty="0">
              <a:highlight>
                <a:srgbClr val="00FF00"/>
              </a:highlight>
            </a:endParaRP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64349F-BBCA-614C-ABFD-A3D54111FEFA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6775B-EE9F-1E49-B8D2-9C3082AEB55D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94FF-3D37-F54E-86AB-73C5E2FEAB4C}"/>
              </a:ext>
            </a:extLst>
          </p:cNvPr>
          <p:cNvSpPr txBox="1"/>
          <p:nvPr/>
        </p:nvSpPr>
        <p:spPr>
          <a:xfrm>
            <a:off x="3864968" y="5027902"/>
            <a:ext cx="661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Reminder</a:t>
            </a:r>
            <a:r>
              <a:rPr lang="en-US" sz="2400" dirty="0"/>
              <a:t>: </a:t>
            </a:r>
            <a:r>
              <a:rPr lang="en-US" sz="2400" i="1" dirty="0"/>
              <a:t>int</a:t>
            </a:r>
            <a:r>
              <a:rPr lang="en-US" sz="2400" dirty="0"/>
              <a:t> here is a token representing numbers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A12F2BB-6900-C34F-AE49-6BDBB878EA0D}"/>
              </a:ext>
            </a:extLst>
          </p:cNvPr>
          <p:cNvSpPr/>
          <p:nvPr/>
        </p:nvSpPr>
        <p:spPr>
          <a:xfrm>
            <a:off x="3409915" y="4519894"/>
            <a:ext cx="368001" cy="1428946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838200" y="1776140"/>
            <a:ext cx="9541525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We look at the occurrences of  non-terminals on the right-hand side of  productions which are followed by something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2a. E </a:t>
            </a:r>
            <a:r>
              <a:rPr lang="en-US" sz="2400" dirty="0">
                <a:sym typeface="Wingdings" pitchFamily="2" charset="2"/>
              </a:rPr>
              <a:t> T . E’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Follow(T) contains First(E’) =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,+} –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} = {+}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2b. T </a:t>
            </a:r>
            <a:r>
              <a:rPr lang="en-US" sz="2400" dirty="0">
                <a:sym typeface="Wingdings" pitchFamily="2" charset="2"/>
              </a:rPr>
              <a:t> ( E . 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contains (at least) First(‘)’) = { ) 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now becomes {$, ) }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22A0D-C370-F64E-ACEA-62B263F24962}"/>
              </a:ext>
            </a:extLst>
          </p:cNvPr>
          <p:cNvSpPr txBox="1"/>
          <p:nvPr/>
        </p:nvSpPr>
        <p:spPr>
          <a:xfrm>
            <a:off x="7415505" y="3429000"/>
            <a:ext cx="2606800" cy="2123658"/>
          </a:xfrm>
          <a:custGeom>
            <a:avLst/>
            <a:gdLst>
              <a:gd name="connsiteX0" fmla="*/ 0 w 2606800"/>
              <a:gd name="connsiteY0" fmla="*/ 0 h 2123658"/>
              <a:gd name="connsiteX1" fmla="*/ 521360 w 2606800"/>
              <a:gd name="connsiteY1" fmla="*/ 0 h 2123658"/>
              <a:gd name="connsiteX2" fmla="*/ 1068788 w 2606800"/>
              <a:gd name="connsiteY2" fmla="*/ 0 h 2123658"/>
              <a:gd name="connsiteX3" fmla="*/ 1590148 w 2606800"/>
              <a:gd name="connsiteY3" fmla="*/ 0 h 2123658"/>
              <a:gd name="connsiteX4" fmla="*/ 2137576 w 2606800"/>
              <a:gd name="connsiteY4" fmla="*/ 0 h 2123658"/>
              <a:gd name="connsiteX5" fmla="*/ 2606800 w 2606800"/>
              <a:gd name="connsiteY5" fmla="*/ 0 h 2123658"/>
              <a:gd name="connsiteX6" fmla="*/ 2606800 w 2606800"/>
              <a:gd name="connsiteY6" fmla="*/ 530915 h 2123658"/>
              <a:gd name="connsiteX7" fmla="*/ 2606800 w 2606800"/>
              <a:gd name="connsiteY7" fmla="*/ 1083066 h 2123658"/>
              <a:gd name="connsiteX8" fmla="*/ 2606800 w 2606800"/>
              <a:gd name="connsiteY8" fmla="*/ 1592744 h 2123658"/>
              <a:gd name="connsiteX9" fmla="*/ 2606800 w 2606800"/>
              <a:gd name="connsiteY9" fmla="*/ 2123658 h 2123658"/>
              <a:gd name="connsiteX10" fmla="*/ 2085440 w 2606800"/>
              <a:gd name="connsiteY10" fmla="*/ 2123658 h 2123658"/>
              <a:gd name="connsiteX11" fmla="*/ 1590148 w 2606800"/>
              <a:gd name="connsiteY11" fmla="*/ 2123658 h 2123658"/>
              <a:gd name="connsiteX12" fmla="*/ 1042720 w 2606800"/>
              <a:gd name="connsiteY12" fmla="*/ 2123658 h 2123658"/>
              <a:gd name="connsiteX13" fmla="*/ 469224 w 2606800"/>
              <a:gd name="connsiteY13" fmla="*/ 2123658 h 2123658"/>
              <a:gd name="connsiteX14" fmla="*/ 0 w 2606800"/>
              <a:gd name="connsiteY14" fmla="*/ 2123658 h 2123658"/>
              <a:gd name="connsiteX15" fmla="*/ 0 w 2606800"/>
              <a:gd name="connsiteY15" fmla="*/ 1592744 h 2123658"/>
              <a:gd name="connsiteX16" fmla="*/ 0 w 2606800"/>
              <a:gd name="connsiteY16" fmla="*/ 1019356 h 2123658"/>
              <a:gd name="connsiteX17" fmla="*/ 0 w 2606800"/>
              <a:gd name="connsiteY17" fmla="*/ 467205 h 2123658"/>
              <a:gd name="connsiteX18" fmla="*/ 0 w 2606800"/>
              <a:gd name="connsiteY18" fmla="*/ 0 h 21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06800" h="2123658" extrusionOk="0">
                <a:moveTo>
                  <a:pt x="0" y="0"/>
                </a:moveTo>
                <a:cubicBezTo>
                  <a:pt x="172578" y="-62510"/>
                  <a:pt x="324456" y="8001"/>
                  <a:pt x="521360" y="0"/>
                </a:cubicBezTo>
                <a:cubicBezTo>
                  <a:pt x="718264" y="-8001"/>
                  <a:pt x="916096" y="6479"/>
                  <a:pt x="1068788" y="0"/>
                </a:cubicBezTo>
                <a:cubicBezTo>
                  <a:pt x="1221480" y="-6479"/>
                  <a:pt x="1385984" y="51492"/>
                  <a:pt x="1590148" y="0"/>
                </a:cubicBezTo>
                <a:cubicBezTo>
                  <a:pt x="1794312" y="-51492"/>
                  <a:pt x="2019010" y="16539"/>
                  <a:pt x="2137576" y="0"/>
                </a:cubicBezTo>
                <a:cubicBezTo>
                  <a:pt x="2256142" y="-16539"/>
                  <a:pt x="2466688" y="30888"/>
                  <a:pt x="2606800" y="0"/>
                </a:cubicBezTo>
                <a:cubicBezTo>
                  <a:pt x="2639539" y="197593"/>
                  <a:pt x="2582660" y="283411"/>
                  <a:pt x="2606800" y="530915"/>
                </a:cubicBezTo>
                <a:cubicBezTo>
                  <a:pt x="2630940" y="778420"/>
                  <a:pt x="2566370" y="859713"/>
                  <a:pt x="2606800" y="1083066"/>
                </a:cubicBezTo>
                <a:cubicBezTo>
                  <a:pt x="2647230" y="1306419"/>
                  <a:pt x="2591728" y="1386663"/>
                  <a:pt x="2606800" y="1592744"/>
                </a:cubicBezTo>
                <a:cubicBezTo>
                  <a:pt x="2621872" y="1798825"/>
                  <a:pt x="2593706" y="1945513"/>
                  <a:pt x="2606800" y="2123658"/>
                </a:cubicBezTo>
                <a:cubicBezTo>
                  <a:pt x="2350155" y="2170239"/>
                  <a:pt x="2271575" y="2072960"/>
                  <a:pt x="2085440" y="2123658"/>
                </a:cubicBezTo>
                <a:cubicBezTo>
                  <a:pt x="1899305" y="2174356"/>
                  <a:pt x="1739327" y="2085643"/>
                  <a:pt x="1590148" y="2123658"/>
                </a:cubicBezTo>
                <a:cubicBezTo>
                  <a:pt x="1440969" y="2161673"/>
                  <a:pt x="1163145" y="2082987"/>
                  <a:pt x="1042720" y="2123658"/>
                </a:cubicBezTo>
                <a:cubicBezTo>
                  <a:pt x="922295" y="2164329"/>
                  <a:pt x="746180" y="2063860"/>
                  <a:pt x="469224" y="2123658"/>
                </a:cubicBezTo>
                <a:cubicBezTo>
                  <a:pt x="192268" y="2183456"/>
                  <a:pt x="146737" y="2095923"/>
                  <a:pt x="0" y="2123658"/>
                </a:cubicBezTo>
                <a:cubicBezTo>
                  <a:pt x="-28730" y="1944954"/>
                  <a:pt x="42510" y="1709571"/>
                  <a:pt x="0" y="1592744"/>
                </a:cubicBezTo>
                <a:cubicBezTo>
                  <a:pt x="-42510" y="1475917"/>
                  <a:pt x="37107" y="1136230"/>
                  <a:pt x="0" y="1019356"/>
                </a:cubicBezTo>
                <a:cubicBezTo>
                  <a:pt x="-37107" y="902482"/>
                  <a:pt x="1969" y="675382"/>
                  <a:pt x="0" y="467205"/>
                </a:cubicBezTo>
                <a:cubicBezTo>
                  <a:pt x="-1969" y="259028"/>
                  <a:pt x="34125" y="13128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. (DOT) is not part of the grammar.</a:t>
            </a:r>
          </a:p>
          <a:p>
            <a:r>
              <a:rPr lang="en-US" sz="2200" dirty="0"/>
              <a:t>It marks the end of a</a:t>
            </a:r>
          </a:p>
          <a:p>
            <a:r>
              <a:rPr lang="en-US" sz="2200" dirty="0"/>
              <a:t>non-terminal,</a:t>
            </a:r>
          </a:p>
          <a:p>
            <a:r>
              <a:rPr lang="en-US" sz="2200" dirty="0"/>
              <a:t>i.e. what we are trying to compute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BEEE31F-861A-6B49-89C5-C09F231BA6DA}"/>
              </a:ext>
            </a:extLst>
          </p:cNvPr>
          <p:cNvSpPr/>
          <p:nvPr/>
        </p:nvSpPr>
        <p:spPr>
          <a:xfrm>
            <a:off x="6906126" y="3561347"/>
            <a:ext cx="324853" cy="128737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7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825625"/>
            <a:ext cx="11658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400" dirty="0"/>
              <a:t>E → T E’ .</a:t>
            </a:r>
            <a:br>
              <a:rPr lang="en-US" sz="2400" dirty="0"/>
            </a:br>
            <a:r>
              <a:rPr lang="en-US" sz="2400" dirty="0"/>
              <a:t>Follow( E’ ) contains (at least) Follow( E ), so Follow(E’) = { ), $ }      (from step 2b)</a:t>
            </a:r>
          </a:p>
          <a:p>
            <a:pPr marL="514350" indent="-514350">
              <a:buFont typeface="+mj-lt"/>
              <a:buAutoNum type="alphaLcPeriod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so Follow(T) = { ), $, +} (from step 2a and 2b)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E’ →+ E .</a:t>
            </a:r>
            <a:br>
              <a:rPr lang="en-US" sz="2400" dirty="0"/>
            </a:br>
            <a:r>
              <a:rPr lang="en-US" sz="2400" dirty="0"/>
              <a:t>Follow( E ) contains (at least) Follow( E’ ), so Follow(E) = { ), $ } (from step 3a)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so Follow(T’) = { ), $, +}. (from step 3b)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T’→*T .</a:t>
            </a:r>
            <a:br>
              <a:rPr lang="en-US" sz="2400" b="1" dirty="0"/>
            </a:br>
            <a:r>
              <a:rPr lang="en-US" sz="2400" dirty="0"/>
              <a:t>Follow( T ) contains (at least) Follow( T’ ), so Follow(T) = { ), $ } (from step 3d)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825625"/>
            <a:ext cx="115262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do this whole process again until no more additions happen: 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E→T E’ .</a:t>
            </a:r>
            <a:br>
              <a:rPr lang="en-US" sz="2400" dirty="0"/>
            </a:br>
            <a:r>
              <a:rPr lang="en-US" sz="2400" dirty="0"/>
              <a:t>Follow( E’ ) contains (at least) Follow( E ), Follow(E’)= { ), $ } 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Follow(T)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E’ → + E .</a:t>
            </a:r>
            <a:br>
              <a:rPr lang="en-US" sz="2400" dirty="0"/>
            </a:br>
            <a:r>
              <a:rPr lang="en-US" sz="2400" dirty="0"/>
              <a:t>Follow( E ) contains (at least) Follow( E’ ), Follow(E) = { ), $ 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Follow(T’)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T’ →* T .</a:t>
            </a:r>
            <a:br>
              <a:rPr lang="en-US" sz="2400" dirty="0"/>
            </a:br>
            <a:r>
              <a:rPr lang="en-US" sz="2400" dirty="0"/>
              <a:t>Follow( T ) contains (at least) Follow( T’ ), Follow(T) = { ), $ } (no change)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10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2AD119-5E29-A343-97A0-5B0F1FC4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26868"/>
              </p:ext>
            </p:extLst>
          </p:nvPr>
        </p:nvGraphicFramePr>
        <p:xfrm>
          <a:off x="1064352" y="1821186"/>
          <a:ext cx="4400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31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54084019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D3EE61-CD2E-4647-9AE1-30ECC2F722C0}"/>
              </a:ext>
            </a:extLst>
          </p:cNvPr>
          <p:cNvSpPr txBox="1"/>
          <p:nvPr/>
        </p:nvSpPr>
        <p:spPr>
          <a:xfrm>
            <a:off x="6016249" y="2666081"/>
            <a:ext cx="496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Final 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80119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Builds a forest of partial subtrees of the parse tree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Performs a replacement of the form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 when the production A 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is recognized</a:t>
            </a:r>
          </a:p>
          <a:p>
            <a:pPr>
              <a:lnSpc>
                <a:spcPct val="120000"/>
              </a:lnSpc>
            </a:pPr>
            <a:r>
              <a:rPr lang="en-US" dirty="0"/>
              <a:t>Table driven</a:t>
            </a:r>
          </a:p>
          <a:p>
            <a:pPr>
              <a:lnSpc>
                <a:spcPct val="120000"/>
              </a:lnSpc>
            </a:pPr>
            <a:r>
              <a:rPr lang="en-US" dirty="0"/>
              <a:t>Roots of partially recognized sub-trees stored in a stack</a:t>
            </a:r>
          </a:p>
          <a:p>
            <a:pPr>
              <a:lnSpc>
                <a:spcPct val="120000"/>
              </a:lnSpc>
            </a:pPr>
            <a:r>
              <a:rPr lang="en-US" dirty="0"/>
              <a:t>Produces reversed right-most (canonical) derivations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57" y="196724"/>
            <a:ext cx="10515600" cy="1325563"/>
          </a:xfrm>
        </p:spPr>
        <p:txBody>
          <a:bodyPr/>
          <a:lstStyle/>
          <a:p>
            <a:r>
              <a:rPr lang="en-US" dirty="0"/>
              <a:t>LL vs LR Parsing: Visually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66</a:t>
            </a:fld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779A122-2644-CA4F-A183-DE830D98EB5C}"/>
              </a:ext>
            </a:extLst>
          </p:cNvPr>
          <p:cNvSpPr/>
          <p:nvPr/>
        </p:nvSpPr>
        <p:spPr>
          <a:xfrm>
            <a:off x="790073" y="2574759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E858296-BA41-9D46-B657-511E4EBD5FED}"/>
              </a:ext>
            </a:extLst>
          </p:cNvPr>
          <p:cNvSpPr/>
          <p:nvPr/>
        </p:nvSpPr>
        <p:spPr>
          <a:xfrm>
            <a:off x="1740566" y="2574759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BC9C868-CDC9-6E48-B978-07831E122BE6}"/>
              </a:ext>
            </a:extLst>
          </p:cNvPr>
          <p:cNvSpPr/>
          <p:nvPr/>
        </p:nvSpPr>
        <p:spPr>
          <a:xfrm>
            <a:off x="1556084" y="4138866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264D19-5F21-A048-A0BD-9C85E20D4139}"/>
              </a:ext>
            </a:extLst>
          </p:cNvPr>
          <p:cNvSpPr/>
          <p:nvPr/>
        </p:nvSpPr>
        <p:spPr>
          <a:xfrm>
            <a:off x="2602832" y="416894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67DB10A-EAE8-3440-A0BC-92DD6653F86D}"/>
              </a:ext>
            </a:extLst>
          </p:cNvPr>
          <p:cNvSpPr/>
          <p:nvPr/>
        </p:nvSpPr>
        <p:spPr>
          <a:xfrm>
            <a:off x="1371597" y="5161551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38421D5-3AA7-3345-9EC0-881AF733DB65}"/>
              </a:ext>
            </a:extLst>
          </p:cNvPr>
          <p:cNvSpPr/>
          <p:nvPr/>
        </p:nvSpPr>
        <p:spPr>
          <a:xfrm>
            <a:off x="2147634" y="516155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015B788-819A-6144-8A97-2C2973E31DAF}"/>
              </a:ext>
            </a:extLst>
          </p:cNvPr>
          <p:cNvSpPr/>
          <p:nvPr/>
        </p:nvSpPr>
        <p:spPr>
          <a:xfrm>
            <a:off x="818147" y="3615495"/>
            <a:ext cx="737937" cy="6436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7EF83E8-92B2-374C-8CAB-3DE3339E0B4B}"/>
              </a:ext>
            </a:extLst>
          </p:cNvPr>
          <p:cNvSpPr/>
          <p:nvPr/>
        </p:nvSpPr>
        <p:spPr>
          <a:xfrm>
            <a:off x="1187114" y="1474123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9A556B5-1C83-3D46-87C4-77996164A12D}"/>
              </a:ext>
            </a:extLst>
          </p:cNvPr>
          <p:cNvSpPr/>
          <p:nvPr/>
        </p:nvSpPr>
        <p:spPr>
          <a:xfrm>
            <a:off x="6710866" y="2574758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41B0F2F-1845-EA4A-BB81-CCD8F5D5DA41}"/>
              </a:ext>
            </a:extLst>
          </p:cNvPr>
          <p:cNvSpPr/>
          <p:nvPr/>
        </p:nvSpPr>
        <p:spPr>
          <a:xfrm>
            <a:off x="7661359" y="2574758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9E79818-707D-8742-BBA0-A05E728735CE}"/>
              </a:ext>
            </a:extLst>
          </p:cNvPr>
          <p:cNvSpPr/>
          <p:nvPr/>
        </p:nvSpPr>
        <p:spPr>
          <a:xfrm>
            <a:off x="7476877" y="4138865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16A4D18-9D89-594C-A0CA-F334120D0B31}"/>
              </a:ext>
            </a:extLst>
          </p:cNvPr>
          <p:cNvSpPr/>
          <p:nvPr/>
        </p:nvSpPr>
        <p:spPr>
          <a:xfrm>
            <a:off x="8523625" y="416894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192FF13-B2BC-6D43-9447-B5C58BFEBCCE}"/>
              </a:ext>
            </a:extLst>
          </p:cNvPr>
          <p:cNvSpPr/>
          <p:nvPr/>
        </p:nvSpPr>
        <p:spPr>
          <a:xfrm>
            <a:off x="7292390" y="5161550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66F0532B-9C6E-8C4B-913C-1ABE61920C90}"/>
              </a:ext>
            </a:extLst>
          </p:cNvPr>
          <p:cNvSpPr/>
          <p:nvPr/>
        </p:nvSpPr>
        <p:spPr>
          <a:xfrm>
            <a:off x="8068427" y="516155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0D8FB81-77C3-B14C-9175-4FFBDD7073E9}"/>
              </a:ext>
            </a:extLst>
          </p:cNvPr>
          <p:cNvSpPr/>
          <p:nvPr/>
        </p:nvSpPr>
        <p:spPr>
          <a:xfrm>
            <a:off x="6738940" y="3615494"/>
            <a:ext cx="737937" cy="643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D29AAA0-710A-D64D-9B1D-1F19566FB291}"/>
              </a:ext>
            </a:extLst>
          </p:cNvPr>
          <p:cNvSpPr/>
          <p:nvPr/>
        </p:nvSpPr>
        <p:spPr>
          <a:xfrm>
            <a:off x="7107907" y="1474122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23145-8218-4047-BE4F-3A4CAD4E7D93}"/>
              </a:ext>
            </a:extLst>
          </p:cNvPr>
          <p:cNvCxnSpPr/>
          <p:nvPr/>
        </p:nvCxnSpPr>
        <p:spPr>
          <a:xfrm flipH="1">
            <a:off x="541420" y="2081463"/>
            <a:ext cx="645694" cy="11550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C907A-64AA-9641-852D-0FC6AB3C7420}"/>
              </a:ext>
            </a:extLst>
          </p:cNvPr>
          <p:cNvCxnSpPr>
            <a:cxnSpLocks/>
          </p:cNvCxnSpPr>
          <p:nvPr/>
        </p:nvCxnSpPr>
        <p:spPr>
          <a:xfrm flipH="1">
            <a:off x="283743" y="3741824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FBC19D-CF42-5443-932C-6EA6EF450543}"/>
              </a:ext>
            </a:extLst>
          </p:cNvPr>
          <p:cNvCxnSpPr>
            <a:cxnSpLocks/>
          </p:cNvCxnSpPr>
          <p:nvPr/>
        </p:nvCxnSpPr>
        <p:spPr>
          <a:xfrm>
            <a:off x="698834" y="4535656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EB0C0-74B1-5E48-B21A-3C53DF49EAF2}"/>
              </a:ext>
            </a:extLst>
          </p:cNvPr>
          <p:cNvCxnSpPr>
            <a:cxnSpLocks/>
          </p:cNvCxnSpPr>
          <p:nvPr/>
        </p:nvCxnSpPr>
        <p:spPr>
          <a:xfrm flipH="1">
            <a:off x="879303" y="4824167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D95B12-2231-CD46-8E38-BEA2089DED13}"/>
              </a:ext>
            </a:extLst>
          </p:cNvPr>
          <p:cNvCxnSpPr>
            <a:cxnSpLocks/>
          </p:cNvCxnSpPr>
          <p:nvPr/>
        </p:nvCxnSpPr>
        <p:spPr>
          <a:xfrm>
            <a:off x="1427246" y="5939340"/>
            <a:ext cx="117558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0BA260-2AC0-D14D-9EF0-912CAAFB43E7}"/>
              </a:ext>
            </a:extLst>
          </p:cNvPr>
          <p:cNvCxnSpPr>
            <a:cxnSpLocks/>
          </p:cNvCxnSpPr>
          <p:nvPr/>
        </p:nvCxnSpPr>
        <p:spPr>
          <a:xfrm flipH="1" flipV="1">
            <a:off x="2696324" y="5066549"/>
            <a:ext cx="416594" cy="7672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3291E9-649A-7D49-A88D-C47E5AE35064}"/>
              </a:ext>
            </a:extLst>
          </p:cNvPr>
          <p:cNvCxnSpPr>
            <a:cxnSpLocks/>
          </p:cNvCxnSpPr>
          <p:nvPr/>
        </p:nvCxnSpPr>
        <p:spPr>
          <a:xfrm>
            <a:off x="2602832" y="4928691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D16650-BBF8-944B-8BDA-8751D2E8B3B3}"/>
              </a:ext>
            </a:extLst>
          </p:cNvPr>
          <p:cNvCxnSpPr>
            <a:cxnSpLocks/>
          </p:cNvCxnSpPr>
          <p:nvPr/>
        </p:nvCxnSpPr>
        <p:spPr>
          <a:xfrm flipH="1">
            <a:off x="8700087" y="4928691"/>
            <a:ext cx="56147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DF36EC-3948-BC45-9CD2-687F2AFA46F0}"/>
              </a:ext>
            </a:extLst>
          </p:cNvPr>
          <p:cNvCxnSpPr>
            <a:cxnSpLocks/>
          </p:cNvCxnSpPr>
          <p:nvPr/>
        </p:nvCxnSpPr>
        <p:spPr>
          <a:xfrm>
            <a:off x="8700086" y="5022932"/>
            <a:ext cx="445168" cy="7096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11DE5F-FA4D-4345-AA46-8DBA87F3BDEA}"/>
              </a:ext>
            </a:extLst>
          </p:cNvPr>
          <p:cNvCxnSpPr>
            <a:cxnSpLocks/>
          </p:cNvCxnSpPr>
          <p:nvPr/>
        </p:nvCxnSpPr>
        <p:spPr>
          <a:xfrm flipH="1">
            <a:off x="6975557" y="5939343"/>
            <a:ext cx="1830807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9F0796-2058-924B-A10F-8BBF34303742}"/>
              </a:ext>
            </a:extLst>
          </p:cNvPr>
          <p:cNvCxnSpPr>
            <a:cxnSpLocks/>
          </p:cNvCxnSpPr>
          <p:nvPr/>
        </p:nvCxnSpPr>
        <p:spPr>
          <a:xfrm flipV="1">
            <a:off x="6953500" y="4432550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CDC0D-F0F7-7B4B-AA26-73BF645B0192}"/>
              </a:ext>
            </a:extLst>
          </p:cNvPr>
          <p:cNvCxnSpPr>
            <a:cxnSpLocks/>
          </p:cNvCxnSpPr>
          <p:nvPr/>
        </p:nvCxnSpPr>
        <p:spPr>
          <a:xfrm flipH="1">
            <a:off x="6193512" y="4527389"/>
            <a:ext cx="100663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9A5862-6B35-DD47-9A84-CC206D024A8E}"/>
              </a:ext>
            </a:extLst>
          </p:cNvPr>
          <p:cNvCxnSpPr>
            <a:cxnSpLocks/>
          </p:cNvCxnSpPr>
          <p:nvPr/>
        </p:nvCxnSpPr>
        <p:spPr>
          <a:xfrm flipV="1">
            <a:off x="6292272" y="2805443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FB5A3C-9573-154D-B558-EF2F172DEB15}"/>
              </a:ext>
            </a:extLst>
          </p:cNvPr>
          <p:cNvSpPr txBox="1"/>
          <p:nvPr/>
        </p:nvSpPr>
        <p:spPr>
          <a:xfrm>
            <a:off x="3372348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left-most</a:t>
            </a:r>
            <a:r>
              <a:rPr lang="en-US" sz="2200" dirty="0"/>
              <a:t>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Top-down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down and right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48C5C-5BD3-884E-BF8F-C35027A82AF4}"/>
              </a:ext>
            </a:extLst>
          </p:cNvPr>
          <p:cNvSpPr txBox="1"/>
          <p:nvPr/>
        </p:nvSpPr>
        <p:spPr>
          <a:xfrm>
            <a:off x="9585056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right-most</a:t>
            </a:r>
            <a:r>
              <a:rPr lang="en-US" sz="2200" dirty="0"/>
              <a:t> derivation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Bottom-up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up and left</a:t>
            </a:r>
          </a:p>
        </p:txBody>
      </p:sp>
    </p:spTree>
    <p:extLst>
      <p:ext uri="{BB962C8B-B14F-4D97-AF65-F5344CB8AC3E}">
        <p14:creationId xmlns:p14="http://schemas.microsoft.com/office/powerpoint/2010/main" val="483429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825625"/>
            <a:ext cx="1140593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Shift action: performed when a new token is found in the input, it’s shifted to the stack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Reduce action: performed when the right-hand side of a production is recognized, pop symbols from stack and insert non-terminal of the left-hand side of the production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Role of stack is the main difference between LL and LR parsing: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Top-down parsing: stack contains symbols that expects to see in the future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Bottom-up parsing: stack contains symbols of what the parsing already has seen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5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C7F77-F94D-BA4B-88DB-8863B8FE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72700"/>
              </p:ext>
            </p:extLst>
          </p:nvPr>
        </p:nvGraphicFramePr>
        <p:xfrm>
          <a:off x="4699612" y="1475313"/>
          <a:ext cx="720323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56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1224193136"/>
                    </a:ext>
                  </a:extLst>
                </a:gridCol>
                <a:gridCol w="1447400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 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4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 , ID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, ID (C)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(C)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(B)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ID (A)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</a:t>
                      </a:r>
                      <a:r>
                        <a:rPr lang="en-US" dirty="0" err="1"/>
                        <a:t>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918A25-AAD4-F048-BD67-3EE8A7BCF6E3}"/>
              </a:ext>
            </a:extLst>
          </p:cNvPr>
          <p:cNvSpPr txBox="1"/>
          <p:nvPr/>
        </p:nvSpPr>
        <p:spPr>
          <a:xfrm>
            <a:off x="289157" y="2183407"/>
            <a:ext cx="4292201" cy="1938992"/>
          </a:xfrm>
          <a:custGeom>
            <a:avLst/>
            <a:gdLst>
              <a:gd name="connsiteX0" fmla="*/ 0 w 4292201"/>
              <a:gd name="connsiteY0" fmla="*/ 0 h 1938992"/>
              <a:gd name="connsiteX1" fmla="*/ 536525 w 4292201"/>
              <a:gd name="connsiteY1" fmla="*/ 0 h 1938992"/>
              <a:gd name="connsiteX2" fmla="*/ 1030128 w 4292201"/>
              <a:gd name="connsiteY2" fmla="*/ 0 h 1938992"/>
              <a:gd name="connsiteX3" fmla="*/ 1523731 w 4292201"/>
              <a:gd name="connsiteY3" fmla="*/ 0 h 1938992"/>
              <a:gd name="connsiteX4" fmla="*/ 2017334 w 4292201"/>
              <a:gd name="connsiteY4" fmla="*/ 0 h 1938992"/>
              <a:gd name="connsiteX5" fmla="*/ 2596782 w 4292201"/>
              <a:gd name="connsiteY5" fmla="*/ 0 h 1938992"/>
              <a:gd name="connsiteX6" fmla="*/ 3004541 w 4292201"/>
              <a:gd name="connsiteY6" fmla="*/ 0 h 1938992"/>
              <a:gd name="connsiteX7" fmla="*/ 3626910 w 4292201"/>
              <a:gd name="connsiteY7" fmla="*/ 0 h 1938992"/>
              <a:gd name="connsiteX8" fmla="*/ 4292201 w 4292201"/>
              <a:gd name="connsiteY8" fmla="*/ 0 h 1938992"/>
              <a:gd name="connsiteX9" fmla="*/ 4292201 w 4292201"/>
              <a:gd name="connsiteY9" fmla="*/ 484748 h 1938992"/>
              <a:gd name="connsiteX10" fmla="*/ 4292201 w 4292201"/>
              <a:gd name="connsiteY10" fmla="*/ 969496 h 1938992"/>
              <a:gd name="connsiteX11" fmla="*/ 4292201 w 4292201"/>
              <a:gd name="connsiteY11" fmla="*/ 1415464 h 1938992"/>
              <a:gd name="connsiteX12" fmla="*/ 4292201 w 4292201"/>
              <a:gd name="connsiteY12" fmla="*/ 1938992 h 1938992"/>
              <a:gd name="connsiteX13" fmla="*/ 3841520 w 4292201"/>
              <a:gd name="connsiteY13" fmla="*/ 1938992 h 1938992"/>
              <a:gd name="connsiteX14" fmla="*/ 3304995 w 4292201"/>
              <a:gd name="connsiteY14" fmla="*/ 1938992 h 1938992"/>
              <a:gd name="connsiteX15" fmla="*/ 2725548 w 4292201"/>
              <a:gd name="connsiteY15" fmla="*/ 1938992 h 1938992"/>
              <a:gd name="connsiteX16" fmla="*/ 2231945 w 4292201"/>
              <a:gd name="connsiteY16" fmla="*/ 1938992 h 1938992"/>
              <a:gd name="connsiteX17" fmla="*/ 1781263 w 4292201"/>
              <a:gd name="connsiteY17" fmla="*/ 1938992 h 1938992"/>
              <a:gd name="connsiteX18" fmla="*/ 1287660 w 4292201"/>
              <a:gd name="connsiteY18" fmla="*/ 1938992 h 1938992"/>
              <a:gd name="connsiteX19" fmla="*/ 751135 w 4292201"/>
              <a:gd name="connsiteY19" fmla="*/ 1938992 h 1938992"/>
              <a:gd name="connsiteX20" fmla="*/ 0 w 4292201"/>
              <a:gd name="connsiteY20" fmla="*/ 1938992 h 1938992"/>
              <a:gd name="connsiteX21" fmla="*/ 0 w 4292201"/>
              <a:gd name="connsiteY21" fmla="*/ 1512414 h 1938992"/>
              <a:gd name="connsiteX22" fmla="*/ 0 w 4292201"/>
              <a:gd name="connsiteY22" fmla="*/ 1027666 h 1938992"/>
              <a:gd name="connsiteX23" fmla="*/ 0 w 4292201"/>
              <a:gd name="connsiteY23" fmla="*/ 562308 h 1938992"/>
              <a:gd name="connsiteX24" fmla="*/ 0 w 4292201"/>
              <a:gd name="connsiteY2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92201" h="1938992" extrusionOk="0">
                <a:moveTo>
                  <a:pt x="0" y="0"/>
                </a:moveTo>
                <a:cubicBezTo>
                  <a:pt x="174055" y="-13578"/>
                  <a:pt x="363144" y="33948"/>
                  <a:pt x="536525" y="0"/>
                </a:cubicBezTo>
                <a:cubicBezTo>
                  <a:pt x="709906" y="-33948"/>
                  <a:pt x="897412" y="37147"/>
                  <a:pt x="1030128" y="0"/>
                </a:cubicBezTo>
                <a:cubicBezTo>
                  <a:pt x="1162844" y="-37147"/>
                  <a:pt x="1287932" y="13959"/>
                  <a:pt x="1523731" y="0"/>
                </a:cubicBezTo>
                <a:cubicBezTo>
                  <a:pt x="1759530" y="-13959"/>
                  <a:pt x="1817368" y="55121"/>
                  <a:pt x="2017334" y="0"/>
                </a:cubicBezTo>
                <a:cubicBezTo>
                  <a:pt x="2217300" y="-55121"/>
                  <a:pt x="2340854" y="56790"/>
                  <a:pt x="2596782" y="0"/>
                </a:cubicBezTo>
                <a:cubicBezTo>
                  <a:pt x="2852710" y="-56790"/>
                  <a:pt x="2812683" y="13781"/>
                  <a:pt x="3004541" y="0"/>
                </a:cubicBezTo>
                <a:cubicBezTo>
                  <a:pt x="3196399" y="-13781"/>
                  <a:pt x="3318817" y="23454"/>
                  <a:pt x="3626910" y="0"/>
                </a:cubicBezTo>
                <a:cubicBezTo>
                  <a:pt x="3935003" y="-23454"/>
                  <a:pt x="4046995" y="48898"/>
                  <a:pt x="4292201" y="0"/>
                </a:cubicBezTo>
                <a:cubicBezTo>
                  <a:pt x="4330056" y="104251"/>
                  <a:pt x="4242938" y="319233"/>
                  <a:pt x="4292201" y="484748"/>
                </a:cubicBezTo>
                <a:cubicBezTo>
                  <a:pt x="4341464" y="650263"/>
                  <a:pt x="4282693" y="810436"/>
                  <a:pt x="4292201" y="969496"/>
                </a:cubicBezTo>
                <a:cubicBezTo>
                  <a:pt x="4301709" y="1128556"/>
                  <a:pt x="4278891" y="1229604"/>
                  <a:pt x="4292201" y="1415464"/>
                </a:cubicBezTo>
                <a:cubicBezTo>
                  <a:pt x="4305511" y="1601324"/>
                  <a:pt x="4287261" y="1731524"/>
                  <a:pt x="4292201" y="1938992"/>
                </a:cubicBezTo>
                <a:cubicBezTo>
                  <a:pt x="4130094" y="1940349"/>
                  <a:pt x="4002164" y="1929420"/>
                  <a:pt x="3841520" y="1938992"/>
                </a:cubicBezTo>
                <a:cubicBezTo>
                  <a:pt x="3680876" y="1948564"/>
                  <a:pt x="3435409" y="1882501"/>
                  <a:pt x="3304995" y="1938992"/>
                </a:cubicBezTo>
                <a:cubicBezTo>
                  <a:pt x="3174581" y="1995483"/>
                  <a:pt x="2975782" y="1918710"/>
                  <a:pt x="2725548" y="1938992"/>
                </a:cubicBezTo>
                <a:cubicBezTo>
                  <a:pt x="2475314" y="1959274"/>
                  <a:pt x="2355268" y="1925471"/>
                  <a:pt x="2231945" y="1938992"/>
                </a:cubicBezTo>
                <a:cubicBezTo>
                  <a:pt x="2108622" y="1952513"/>
                  <a:pt x="1947392" y="1895424"/>
                  <a:pt x="1781263" y="1938992"/>
                </a:cubicBezTo>
                <a:cubicBezTo>
                  <a:pt x="1615134" y="1982560"/>
                  <a:pt x="1516992" y="1888536"/>
                  <a:pt x="1287660" y="1938992"/>
                </a:cubicBezTo>
                <a:cubicBezTo>
                  <a:pt x="1058328" y="1989448"/>
                  <a:pt x="941809" y="1933544"/>
                  <a:pt x="751135" y="1938992"/>
                </a:cubicBezTo>
                <a:cubicBezTo>
                  <a:pt x="560462" y="1944440"/>
                  <a:pt x="332988" y="1898790"/>
                  <a:pt x="0" y="1938992"/>
                </a:cubicBezTo>
                <a:cubicBezTo>
                  <a:pt x="-35073" y="1841160"/>
                  <a:pt x="11204" y="1644564"/>
                  <a:pt x="0" y="1512414"/>
                </a:cubicBezTo>
                <a:cubicBezTo>
                  <a:pt x="-11204" y="1380264"/>
                  <a:pt x="3008" y="1198849"/>
                  <a:pt x="0" y="1027666"/>
                </a:cubicBezTo>
                <a:cubicBezTo>
                  <a:pt x="-3008" y="856483"/>
                  <a:pt x="30223" y="773515"/>
                  <a:pt x="0" y="562308"/>
                </a:cubicBezTo>
                <a:cubicBezTo>
                  <a:pt x="-30223" y="351101"/>
                  <a:pt x="23044" y="11401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73930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grammar producing list of 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id_list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,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79C-18A6-2E43-85EE-35F997CACA9D}"/>
              </a:ext>
            </a:extLst>
          </p:cNvPr>
          <p:cNvSpPr txBox="1"/>
          <p:nvPr/>
        </p:nvSpPr>
        <p:spPr>
          <a:xfrm>
            <a:off x="289157" y="4728269"/>
            <a:ext cx="429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Symbols in right-hand side of</a:t>
            </a:r>
          </a:p>
          <a:p>
            <a:r>
              <a:rPr lang="en-US" dirty="0"/>
              <a:t>production that are being replaced</a:t>
            </a:r>
          </a:p>
          <a:p>
            <a:r>
              <a:rPr lang="en-US" dirty="0"/>
              <a:t>by the left-hand side (non-terminal) </a:t>
            </a:r>
          </a:p>
          <a:p>
            <a:r>
              <a:rPr lang="en-US" dirty="0"/>
              <a:t>constitute the </a:t>
            </a:r>
            <a:r>
              <a:rPr lang="en-US" u="sng" dirty="0"/>
              <a:t>handle</a:t>
            </a:r>
            <a:r>
              <a:rPr lang="en-US" dirty="0"/>
              <a:t> of the sentential form</a:t>
            </a:r>
          </a:p>
        </p:txBody>
      </p:sp>
    </p:spTree>
    <p:extLst>
      <p:ext uri="{BB962C8B-B14F-4D97-AF65-F5344CB8AC3E}">
        <p14:creationId xmlns:p14="http://schemas.microsoft.com/office/powerpoint/2010/main" val="17487691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0030-209F-2D4D-A5A3-4934DA979E25}"/>
              </a:ext>
            </a:extLst>
          </p:cNvPr>
          <p:cNvSpPr txBox="1"/>
          <p:nvPr/>
        </p:nvSpPr>
        <p:spPr>
          <a:xfrm>
            <a:off x="954729" y="2030509"/>
            <a:ext cx="1941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+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 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9A4-0AE5-224F-879C-05E0DD5A0A93}"/>
              </a:ext>
            </a:extLst>
          </p:cNvPr>
          <p:cNvSpPr txBox="1"/>
          <p:nvPr/>
        </p:nvSpPr>
        <p:spPr>
          <a:xfrm>
            <a:off x="5587322" y="2154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C280E77-E8E2-BE4F-B206-9C5C88A6C436}"/>
              </a:ext>
            </a:extLst>
          </p:cNvPr>
          <p:cNvSpPr/>
          <p:nvPr/>
        </p:nvSpPr>
        <p:spPr>
          <a:xfrm>
            <a:off x="3197481" y="3109511"/>
            <a:ext cx="1941558" cy="109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1F30-6064-CE4C-AD61-26A22F17024D}"/>
              </a:ext>
            </a:extLst>
          </p:cNvPr>
          <p:cNvSpPr txBox="1"/>
          <p:nvPr/>
        </p:nvSpPr>
        <p:spPr>
          <a:xfrm>
            <a:off x="8088149" y="1491900"/>
            <a:ext cx="3566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allows the parser to collapse lists as it goes along (contrast with previous example by trying a list from e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/>
              <a:t>e +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also captures left associativity while keeping operators and operands together in the same right-hand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wasn’t possible in top-down grammars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A5C00-5942-8D4D-8162-61C8F723F10C}"/>
              </a:ext>
            </a:extLst>
          </p:cNvPr>
          <p:cNvSpPr txBox="1"/>
          <p:nvPr/>
        </p:nvSpPr>
        <p:spPr>
          <a:xfrm>
            <a:off x="1275347" y="5690937"/>
            <a:ext cx="172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LL Grammar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8311D-2747-9143-95AD-C819EE261EDB}"/>
              </a:ext>
            </a:extLst>
          </p:cNvPr>
          <p:cNvSpPr txBox="1"/>
          <p:nvPr/>
        </p:nvSpPr>
        <p:spPr>
          <a:xfrm>
            <a:off x="5587322" y="5672210"/>
            <a:ext cx="176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LR Grammar</a:t>
            </a:r>
          </a:p>
        </p:txBody>
      </p:sp>
    </p:spTree>
    <p:extLst>
      <p:ext uri="{BB962C8B-B14F-4D97-AF65-F5344CB8AC3E}">
        <p14:creationId xmlns:p14="http://schemas.microsoft.com/office/powerpoint/2010/main" val="335719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22" y="1509311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-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21C6F1-CAFA-EA4B-9D07-AD80D25F3022}"/>
              </a:ext>
            </a:extLst>
          </p:cNvPr>
          <p:cNvSpPr/>
          <p:nvPr/>
        </p:nvSpPr>
        <p:spPr>
          <a:xfrm>
            <a:off x="4770303" y="1509311"/>
            <a:ext cx="7220639" cy="4686190"/>
          </a:xfrm>
          <a:custGeom>
            <a:avLst/>
            <a:gdLst>
              <a:gd name="connsiteX0" fmla="*/ 0 w 7220639"/>
              <a:gd name="connsiteY0" fmla="*/ 781047 h 4686190"/>
              <a:gd name="connsiteX1" fmla="*/ 781047 w 7220639"/>
              <a:gd name="connsiteY1" fmla="*/ 0 h 4686190"/>
              <a:gd name="connsiteX2" fmla="*/ 1460072 w 7220639"/>
              <a:gd name="connsiteY2" fmla="*/ 0 h 4686190"/>
              <a:gd name="connsiteX3" fmla="*/ 1969341 w 7220639"/>
              <a:gd name="connsiteY3" fmla="*/ 0 h 4686190"/>
              <a:gd name="connsiteX4" fmla="*/ 2422025 w 7220639"/>
              <a:gd name="connsiteY4" fmla="*/ 0 h 4686190"/>
              <a:gd name="connsiteX5" fmla="*/ 3044465 w 7220639"/>
              <a:gd name="connsiteY5" fmla="*/ 0 h 4686190"/>
              <a:gd name="connsiteX6" fmla="*/ 3553734 w 7220639"/>
              <a:gd name="connsiteY6" fmla="*/ 0 h 4686190"/>
              <a:gd name="connsiteX7" fmla="*/ 4232759 w 7220639"/>
              <a:gd name="connsiteY7" fmla="*/ 0 h 4686190"/>
              <a:gd name="connsiteX8" fmla="*/ 4685443 w 7220639"/>
              <a:gd name="connsiteY8" fmla="*/ 0 h 4686190"/>
              <a:gd name="connsiteX9" fmla="*/ 5364468 w 7220639"/>
              <a:gd name="connsiteY9" fmla="*/ 0 h 4686190"/>
              <a:gd name="connsiteX10" fmla="*/ 5760567 w 7220639"/>
              <a:gd name="connsiteY10" fmla="*/ 0 h 4686190"/>
              <a:gd name="connsiteX11" fmla="*/ 6439592 w 7220639"/>
              <a:gd name="connsiteY11" fmla="*/ 0 h 4686190"/>
              <a:gd name="connsiteX12" fmla="*/ 7220639 w 7220639"/>
              <a:gd name="connsiteY12" fmla="*/ 781047 h 4686190"/>
              <a:gd name="connsiteX13" fmla="*/ 7220639 w 7220639"/>
              <a:gd name="connsiteY13" fmla="*/ 1208007 h 4686190"/>
              <a:gd name="connsiteX14" fmla="*/ 7220639 w 7220639"/>
              <a:gd name="connsiteY14" fmla="*/ 1791171 h 4686190"/>
              <a:gd name="connsiteX15" fmla="*/ 7220639 w 7220639"/>
              <a:gd name="connsiteY15" fmla="*/ 2249372 h 4686190"/>
              <a:gd name="connsiteX16" fmla="*/ 7220639 w 7220639"/>
              <a:gd name="connsiteY16" fmla="*/ 2770055 h 4686190"/>
              <a:gd name="connsiteX17" fmla="*/ 7220639 w 7220639"/>
              <a:gd name="connsiteY17" fmla="*/ 3353219 h 4686190"/>
              <a:gd name="connsiteX18" fmla="*/ 7220639 w 7220639"/>
              <a:gd name="connsiteY18" fmla="*/ 3905143 h 4686190"/>
              <a:gd name="connsiteX19" fmla="*/ 6439592 w 7220639"/>
              <a:gd name="connsiteY19" fmla="*/ 4686190 h 4686190"/>
              <a:gd name="connsiteX20" fmla="*/ 5986908 w 7220639"/>
              <a:gd name="connsiteY20" fmla="*/ 4686190 h 4686190"/>
              <a:gd name="connsiteX21" fmla="*/ 5421054 w 7220639"/>
              <a:gd name="connsiteY21" fmla="*/ 4686190 h 4686190"/>
              <a:gd name="connsiteX22" fmla="*/ 4968370 w 7220639"/>
              <a:gd name="connsiteY22" fmla="*/ 4686190 h 4686190"/>
              <a:gd name="connsiteX23" fmla="*/ 4402516 w 7220639"/>
              <a:gd name="connsiteY23" fmla="*/ 4686190 h 4686190"/>
              <a:gd name="connsiteX24" fmla="*/ 4006418 w 7220639"/>
              <a:gd name="connsiteY24" fmla="*/ 4686190 h 4686190"/>
              <a:gd name="connsiteX25" fmla="*/ 3610320 w 7220639"/>
              <a:gd name="connsiteY25" fmla="*/ 4686190 h 4686190"/>
              <a:gd name="connsiteX26" fmla="*/ 3044465 w 7220639"/>
              <a:gd name="connsiteY26" fmla="*/ 4686190 h 4686190"/>
              <a:gd name="connsiteX27" fmla="*/ 2591781 w 7220639"/>
              <a:gd name="connsiteY27" fmla="*/ 4686190 h 4686190"/>
              <a:gd name="connsiteX28" fmla="*/ 1969341 w 7220639"/>
              <a:gd name="connsiteY28" fmla="*/ 4686190 h 4686190"/>
              <a:gd name="connsiteX29" fmla="*/ 1516658 w 7220639"/>
              <a:gd name="connsiteY29" fmla="*/ 4686190 h 4686190"/>
              <a:gd name="connsiteX30" fmla="*/ 781047 w 7220639"/>
              <a:gd name="connsiteY30" fmla="*/ 4686190 h 4686190"/>
              <a:gd name="connsiteX31" fmla="*/ 0 w 7220639"/>
              <a:gd name="connsiteY31" fmla="*/ 3905143 h 4686190"/>
              <a:gd name="connsiteX32" fmla="*/ 0 w 7220639"/>
              <a:gd name="connsiteY32" fmla="*/ 3353219 h 4686190"/>
              <a:gd name="connsiteX33" fmla="*/ 0 w 7220639"/>
              <a:gd name="connsiteY33" fmla="*/ 2926260 h 4686190"/>
              <a:gd name="connsiteX34" fmla="*/ 0 w 7220639"/>
              <a:gd name="connsiteY34" fmla="*/ 2468059 h 4686190"/>
              <a:gd name="connsiteX35" fmla="*/ 0 w 7220639"/>
              <a:gd name="connsiteY35" fmla="*/ 1916135 h 4686190"/>
              <a:gd name="connsiteX36" fmla="*/ 0 w 7220639"/>
              <a:gd name="connsiteY36" fmla="*/ 1457934 h 4686190"/>
              <a:gd name="connsiteX37" fmla="*/ 0 w 7220639"/>
              <a:gd name="connsiteY37" fmla="*/ 781047 h 468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20639" h="4686190" extrusionOk="0">
                <a:moveTo>
                  <a:pt x="0" y="781047"/>
                </a:moveTo>
                <a:cubicBezTo>
                  <a:pt x="-46231" y="321171"/>
                  <a:pt x="337610" y="4533"/>
                  <a:pt x="781047" y="0"/>
                </a:cubicBezTo>
                <a:cubicBezTo>
                  <a:pt x="970788" y="-33146"/>
                  <a:pt x="1283856" y="30341"/>
                  <a:pt x="1460072" y="0"/>
                </a:cubicBezTo>
                <a:cubicBezTo>
                  <a:pt x="1636288" y="-30341"/>
                  <a:pt x="1865753" y="29351"/>
                  <a:pt x="1969341" y="0"/>
                </a:cubicBezTo>
                <a:cubicBezTo>
                  <a:pt x="2072929" y="-29351"/>
                  <a:pt x="2292612" y="50970"/>
                  <a:pt x="2422025" y="0"/>
                </a:cubicBezTo>
                <a:cubicBezTo>
                  <a:pt x="2551438" y="-50970"/>
                  <a:pt x="2835502" y="55470"/>
                  <a:pt x="3044465" y="0"/>
                </a:cubicBezTo>
                <a:cubicBezTo>
                  <a:pt x="3253428" y="-55470"/>
                  <a:pt x="3404137" y="2529"/>
                  <a:pt x="3553734" y="0"/>
                </a:cubicBezTo>
                <a:cubicBezTo>
                  <a:pt x="3703331" y="-2529"/>
                  <a:pt x="3962142" y="63929"/>
                  <a:pt x="4232759" y="0"/>
                </a:cubicBezTo>
                <a:cubicBezTo>
                  <a:pt x="4503376" y="-63929"/>
                  <a:pt x="4526433" y="8687"/>
                  <a:pt x="4685443" y="0"/>
                </a:cubicBezTo>
                <a:cubicBezTo>
                  <a:pt x="4844453" y="-8687"/>
                  <a:pt x="5157120" y="77637"/>
                  <a:pt x="5364468" y="0"/>
                </a:cubicBezTo>
                <a:cubicBezTo>
                  <a:pt x="5571816" y="-77637"/>
                  <a:pt x="5669775" y="42257"/>
                  <a:pt x="5760567" y="0"/>
                </a:cubicBezTo>
                <a:cubicBezTo>
                  <a:pt x="5851359" y="-42257"/>
                  <a:pt x="6278845" y="62693"/>
                  <a:pt x="6439592" y="0"/>
                </a:cubicBezTo>
                <a:cubicBezTo>
                  <a:pt x="6939924" y="102672"/>
                  <a:pt x="7232178" y="469201"/>
                  <a:pt x="7220639" y="781047"/>
                </a:cubicBezTo>
                <a:cubicBezTo>
                  <a:pt x="7246144" y="952558"/>
                  <a:pt x="7197166" y="1064326"/>
                  <a:pt x="7220639" y="1208007"/>
                </a:cubicBezTo>
                <a:cubicBezTo>
                  <a:pt x="7244112" y="1351688"/>
                  <a:pt x="7218167" y="1540879"/>
                  <a:pt x="7220639" y="1791171"/>
                </a:cubicBezTo>
                <a:cubicBezTo>
                  <a:pt x="7223111" y="2041463"/>
                  <a:pt x="7186605" y="2028210"/>
                  <a:pt x="7220639" y="2249372"/>
                </a:cubicBezTo>
                <a:cubicBezTo>
                  <a:pt x="7254673" y="2470534"/>
                  <a:pt x="7166258" y="2618337"/>
                  <a:pt x="7220639" y="2770055"/>
                </a:cubicBezTo>
                <a:cubicBezTo>
                  <a:pt x="7275020" y="2921773"/>
                  <a:pt x="7166703" y="3063871"/>
                  <a:pt x="7220639" y="3353219"/>
                </a:cubicBezTo>
                <a:cubicBezTo>
                  <a:pt x="7274575" y="3642567"/>
                  <a:pt x="7188664" y="3679611"/>
                  <a:pt x="7220639" y="3905143"/>
                </a:cubicBezTo>
                <a:cubicBezTo>
                  <a:pt x="7194206" y="4383766"/>
                  <a:pt x="6932131" y="4731651"/>
                  <a:pt x="6439592" y="4686190"/>
                </a:cubicBezTo>
                <a:cubicBezTo>
                  <a:pt x="6313268" y="4691269"/>
                  <a:pt x="6156750" y="4664281"/>
                  <a:pt x="5986908" y="4686190"/>
                </a:cubicBezTo>
                <a:cubicBezTo>
                  <a:pt x="5817066" y="4708099"/>
                  <a:pt x="5578345" y="4652563"/>
                  <a:pt x="5421054" y="4686190"/>
                </a:cubicBezTo>
                <a:cubicBezTo>
                  <a:pt x="5263763" y="4719817"/>
                  <a:pt x="5124830" y="4639462"/>
                  <a:pt x="4968370" y="4686190"/>
                </a:cubicBezTo>
                <a:cubicBezTo>
                  <a:pt x="4811910" y="4732918"/>
                  <a:pt x="4631737" y="4663514"/>
                  <a:pt x="4402516" y="4686190"/>
                </a:cubicBezTo>
                <a:cubicBezTo>
                  <a:pt x="4173295" y="4708866"/>
                  <a:pt x="4106717" y="4673318"/>
                  <a:pt x="4006418" y="4686190"/>
                </a:cubicBezTo>
                <a:cubicBezTo>
                  <a:pt x="3906119" y="4699062"/>
                  <a:pt x="3752344" y="4679822"/>
                  <a:pt x="3610320" y="4686190"/>
                </a:cubicBezTo>
                <a:cubicBezTo>
                  <a:pt x="3468296" y="4692558"/>
                  <a:pt x="3277068" y="4686107"/>
                  <a:pt x="3044465" y="4686190"/>
                </a:cubicBezTo>
                <a:cubicBezTo>
                  <a:pt x="2811862" y="4686273"/>
                  <a:pt x="2762168" y="4661190"/>
                  <a:pt x="2591781" y="4686190"/>
                </a:cubicBezTo>
                <a:cubicBezTo>
                  <a:pt x="2421394" y="4711190"/>
                  <a:pt x="2257998" y="4670861"/>
                  <a:pt x="1969341" y="4686190"/>
                </a:cubicBezTo>
                <a:cubicBezTo>
                  <a:pt x="1680684" y="4701519"/>
                  <a:pt x="1664782" y="4658868"/>
                  <a:pt x="1516658" y="4686190"/>
                </a:cubicBezTo>
                <a:cubicBezTo>
                  <a:pt x="1368534" y="4713512"/>
                  <a:pt x="952531" y="4608855"/>
                  <a:pt x="781047" y="4686190"/>
                </a:cubicBezTo>
                <a:cubicBezTo>
                  <a:pt x="339191" y="4696814"/>
                  <a:pt x="-31027" y="4402901"/>
                  <a:pt x="0" y="3905143"/>
                </a:cubicBezTo>
                <a:cubicBezTo>
                  <a:pt x="-18045" y="3644808"/>
                  <a:pt x="44804" y="3498610"/>
                  <a:pt x="0" y="3353219"/>
                </a:cubicBezTo>
                <a:cubicBezTo>
                  <a:pt x="-44804" y="3207828"/>
                  <a:pt x="29191" y="3027680"/>
                  <a:pt x="0" y="2926260"/>
                </a:cubicBezTo>
                <a:cubicBezTo>
                  <a:pt x="-29191" y="2824840"/>
                  <a:pt x="54372" y="2661540"/>
                  <a:pt x="0" y="2468059"/>
                </a:cubicBezTo>
                <a:cubicBezTo>
                  <a:pt x="-54372" y="2274578"/>
                  <a:pt x="8796" y="2170363"/>
                  <a:pt x="0" y="1916135"/>
                </a:cubicBezTo>
                <a:cubicBezTo>
                  <a:pt x="-8796" y="1661907"/>
                  <a:pt x="43644" y="1607518"/>
                  <a:pt x="0" y="1457934"/>
                </a:cubicBezTo>
                <a:cubicBezTo>
                  <a:pt x="-43644" y="1308350"/>
                  <a:pt x="65362" y="1007769"/>
                  <a:pt x="0" y="78104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5023002" y="1701963"/>
            <a:ext cx="68733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CFG or grammar for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”Context Free” means that rules are applicable independently of the context or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rule in a CFG is a </a:t>
            </a:r>
            <a:r>
              <a:rPr lang="en-US" sz="2200" i="1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on the left-hand side are </a:t>
            </a:r>
            <a:r>
              <a:rPr lang="en-US" sz="2200" i="1" dirty="0"/>
              <a:t>variables</a:t>
            </a:r>
            <a:r>
              <a:rPr lang="en-US" sz="2200" dirty="0"/>
              <a:t> or </a:t>
            </a:r>
            <a:r>
              <a:rPr lang="en-US" sz="2200" i="1" dirty="0"/>
              <a:t>non-terminals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variable can have any number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Tokens</a:t>
            </a:r>
            <a:r>
              <a:rPr lang="en-US" sz="2200" dirty="0"/>
              <a:t> (symbols in bold) are also known as </a:t>
            </a:r>
            <a:r>
              <a:rPr lang="en-US" sz="2200" i="1" dirty="0"/>
              <a:t>terminals</a:t>
            </a:r>
            <a:r>
              <a:rPr lang="en-US" sz="2200" dirty="0"/>
              <a:t> (because they don’t have a right-hand sides or productions)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Tokens cannot appear on the left-hand side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Some non-terminal is chosen as the </a:t>
            </a:r>
            <a:r>
              <a:rPr lang="en-US" sz="2200" i="1" dirty="0"/>
              <a:t>start symbol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A235972-5EBD-C049-BC6F-D372AA37ACD7}"/>
              </a:ext>
            </a:extLst>
          </p:cNvPr>
          <p:cNvSpPr/>
          <p:nvPr/>
        </p:nvSpPr>
        <p:spPr>
          <a:xfrm>
            <a:off x="215517" y="5151409"/>
            <a:ext cx="4348450" cy="1204941"/>
          </a:xfrm>
          <a:prstGeom prst="wedgeRoundRectCallout">
            <a:avLst>
              <a:gd name="adj1" fmla="val 4960"/>
              <a:gd name="adj2" fmla="val -103805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AF4F0-CDD1-F04C-BFCF-03D5DD2E87C9}"/>
              </a:ext>
            </a:extLst>
          </p:cNvPr>
          <p:cNvSpPr txBox="1"/>
          <p:nvPr/>
        </p:nvSpPr>
        <p:spPr>
          <a:xfrm>
            <a:off x="331421" y="5151409"/>
            <a:ext cx="421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Notation known as Backus-Naur Form (BNF)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Owed to John Backus and Peter </a:t>
            </a:r>
            <a:r>
              <a:rPr lang="en-US" dirty="0" err="1"/>
              <a:t>Naur</a:t>
            </a:r>
            <a:r>
              <a:rPr lang="en-US" dirty="0"/>
              <a:t> who designed it for Algol-60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0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15146"/>
              </p:ext>
            </p:extLst>
          </p:nvPr>
        </p:nvGraphicFramePr>
        <p:xfrm>
          <a:off x="316832" y="1126397"/>
          <a:ext cx="1136984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05464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to state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2 (expr </a:t>
                      </a:r>
                      <a:r>
                        <a:rPr lang="en-US" dirty="0">
                          <a:sym typeface="Wingdings" pitchFamily="2" charset="2"/>
                        </a:rPr>
                        <a:t>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1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1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+, GOTO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SHIFT NUM, GOTO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6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NUM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REDUCE by 5 (fact </a:t>
                      </a:r>
                      <a:r>
                        <a:rPr lang="en-US" dirty="0">
                          <a:sym typeface="Wingdings" pitchFamily="2" charset="2"/>
                        </a:rPr>
                        <a:t> NUM)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6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972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9BF947-811D-1C4F-BD34-7AD2C966FB99}"/>
              </a:ext>
            </a:extLst>
          </p:cNvPr>
          <p:cNvSpPr txBox="1"/>
          <p:nvPr/>
        </p:nvSpPr>
        <p:spPr>
          <a:xfrm>
            <a:off x="316832" y="5987018"/>
            <a:ext cx="492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together with grammar in canvas (.output file)</a:t>
            </a:r>
          </a:p>
        </p:txBody>
      </p:sp>
    </p:spTree>
    <p:extLst>
      <p:ext uri="{BB962C8B-B14F-4D97-AF65-F5344CB8AC3E}">
        <p14:creationId xmlns:p14="http://schemas.microsoft.com/office/powerpoint/2010/main" val="41707767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37446"/>
              </p:ext>
            </p:extLst>
          </p:nvPr>
        </p:nvGraphicFramePr>
        <p:xfrm>
          <a:off x="505327" y="1164590"/>
          <a:ext cx="1136984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58403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21105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*, GOTO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8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2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3 (term </a:t>
                      </a:r>
                      <a:r>
                        <a:rPr lang="en-US" dirty="0">
                          <a:sym typeface="Wingdings" pitchFamily="2" charset="2"/>
                        </a:rPr>
                        <a:t> term *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4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1 (expr </a:t>
                      </a:r>
                      <a:r>
                        <a:rPr lang="en-US" dirty="0">
                          <a:sym typeface="Wingdings" pitchFamily="2" charset="2"/>
                        </a:rPr>
                        <a:t> expr +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4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$, GOTO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1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$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56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keeping track of the set of productions on which the parser might be, and the position within the productions</a:t>
            </a:r>
          </a:p>
          <a:p>
            <a:r>
              <a:rPr lang="en-US" dirty="0"/>
              <a:t>At the beginning, the stack’s parser is empty; our state is at the beginning of the start non-terminal symbol</a:t>
            </a:r>
          </a:p>
          <a:p>
            <a:r>
              <a:rPr lang="en-US" dirty="0"/>
              <a:t>We represent the position in some production (i.e. the location associated to the top of the parser stack) with a dot symbol (.) in some position of the right-hand side of a production: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itchFamily="2" charset="2"/>
              </a:rPr>
              <a:t> .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A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.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67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augmented with a (.) a production becomes an LR item</a:t>
            </a:r>
          </a:p>
          <a:p>
            <a:r>
              <a:rPr lang="en-US" dirty="0"/>
              <a:t>The LR item tells us in which production we can be, and it what position: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255158" y="3286125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274313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176517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66449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979969" y="3286125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</p:spTree>
    <p:extLst>
      <p:ext uri="{BB962C8B-B14F-4D97-AF65-F5344CB8AC3E}">
        <p14:creationId xmlns:p14="http://schemas.microsoft.com/office/powerpoint/2010/main" val="2532058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838200" y="1613570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3216205" y="342900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440348" y="3482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532289" y="344311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624230" y="3341209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4368646" y="1711805"/>
            <a:ext cx="418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item is the </a:t>
            </a:r>
            <a:r>
              <a:rPr lang="en-US" i="1" u="sng" dirty="0"/>
              <a:t>basis</a:t>
            </a:r>
            <a:r>
              <a:rPr lang="en-US" dirty="0"/>
              <a:t> of the list</a:t>
            </a:r>
          </a:p>
          <a:p>
            <a:endParaRPr lang="en-US" dirty="0"/>
          </a:p>
          <a:p>
            <a:r>
              <a:rPr lang="en-US" dirty="0"/>
              <a:t>	Remaining items are the </a:t>
            </a:r>
            <a:r>
              <a:rPr lang="en-US" i="1" u="sng" dirty="0"/>
              <a:t>closure</a:t>
            </a:r>
            <a:r>
              <a:rPr lang="en-US" dirty="0"/>
              <a:t>: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5156DE54-BD8D-694A-9BF1-5A989819F9AD}"/>
              </a:ext>
            </a:extLst>
          </p:cNvPr>
          <p:cNvSpPr/>
          <p:nvPr/>
        </p:nvSpPr>
        <p:spPr>
          <a:xfrm>
            <a:off x="2897436" y="1702306"/>
            <a:ext cx="1288974" cy="380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D49BB25-9D89-BF4D-8574-4DDD87E72710}"/>
              </a:ext>
            </a:extLst>
          </p:cNvPr>
          <p:cNvSpPr/>
          <p:nvPr/>
        </p:nvSpPr>
        <p:spPr>
          <a:xfrm rot="16200000">
            <a:off x="7199043" y="-866102"/>
            <a:ext cx="716096" cy="78890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67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 of LR items represents the state of the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 shifting and reducing, the set of items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a state in which some item has the (.) at the end of the right-hand side of a production, we reduce by that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we need to shift, but the next token cannot follow the (.) in any item of the current state, then we detect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4501443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.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Suppose the input string is: ID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ID, which is shifted into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Our options are now narrowed down to #6 </a:t>
            </a:r>
            <a:r>
              <a:rPr lang="en-US" sz="2200" dirty="0">
                <a:sym typeface="Wingdings" pitchFamily="2" charset="2"/>
              </a:rPr>
              <a:t> single basis and empty 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Since the (.) is at the end #6, we must reduce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19F3-17DC-EB4F-BE78-AF656EA46FE3}"/>
              </a:ext>
            </a:extLst>
          </p:cNvPr>
          <p:cNvSpPr txBox="1"/>
          <p:nvPr/>
        </p:nvSpPr>
        <p:spPr>
          <a:xfrm>
            <a:off x="4647525" y="435724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6.   f  ID 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68C6706-4C5E-8E46-A599-89BEE62E1FF7}"/>
              </a:ext>
            </a:extLst>
          </p:cNvPr>
          <p:cNvSpPr/>
          <p:nvPr/>
        </p:nvSpPr>
        <p:spPr>
          <a:xfrm>
            <a:off x="3216925" y="4357242"/>
            <a:ext cx="113473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9AF7-24C9-7A40-9666-2FBAF765BD5E}"/>
              </a:ext>
            </a:extLst>
          </p:cNvPr>
          <p:cNvSpPr txBox="1"/>
          <p:nvPr/>
        </p:nvSpPr>
        <p:spPr>
          <a:xfrm>
            <a:off x="1167788" y="5596569"/>
            <a:ext cx="114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9984F-3E64-3F4D-9C0E-5370F82675FC}"/>
              </a:ext>
            </a:extLst>
          </p:cNvPr>
          <p:cNvSpPr txBox="1"/>
          <p:nvPr/>
        </p:nvSpPr>
        <p:spPr>
          <a:xfrm>
            <a:off x="4647525" y="559656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7243792" y="5596569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7062974" y="4005791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f .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2461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 or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(.) is at the end of #4, so reduce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*, so we shift it into the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2146735" y="4940615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2146735" y="3740286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E77D-8BDB-AE42-ACF3-A854C2B8FB92}"/>
              </a:ext>
            </a:extLst>
          </p:cNvPr>
          <p:cNvSpPr txBox="1"/>
          <p:nvPr/>
        </p:nvSpPr>
        <p:spPr>
          <a:xfrm>
            <a:off x="4619465" y="4940615"/>
            <a:ext cx="138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C347A-F1AD-414B-A0CC-DAADFAF46962}"/>
              </a:ext>
            </a:extLst>
          </p:cNvPr>
          <p:cNvSpPr txBox="1"/>
          <p:nvPr/>
        </p:nvSpPr>
        <p:spPr>
          <a:xfrm>
            <a:off x="4619465" y="3740286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.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 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0D24-5EED-8542-B2C0-54776EAAC710}"/>
              </a:ext>
            </a:extLst>
          </p:cNvPr>
          <p:cNvSpPr txBox="1"/>
          <p:nvPr/>
        </p:nvSpPr>
        <p:spPr>
          <a:xfrm>
            <a:off x="6997272" y="494033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34A60-DEC0-2248-BF66-7E186DCCE4F6}"/>
              </a:ext>
            </a:extLst>
          </p:cNvPr>
          <p:cNvSpPr txBox="1"/>
          <p:nvPr/>
        </p:nvSpPr>
        <p:spPr>
          <a:xfrm>
            <a:off x="6997272" y="3740006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83230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#3, #5, #6 or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NUM, we should then be in #7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Shift token from input to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4916B-2F9C-AD48-8776-94B525470738}"/>
              </a:ext>
            </a:extLst>
          </p:cNvPr>
          <p:cNvSpPr txBox="1"/>
          <p:nvPr/>
        </p:nvSpPr>
        <p:spPr>
          <a:xfrm>
            <a:off x="1092230" y="520218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7B286-7FAE-6945-B1CE-8E7EAFF2B961}"/>
              </a:ext>
            </a:extLst>
          </p:cNvPr>
          <p:cNvSpPr txBox="1"/>
          <p:nvPr/>
        </p:nvSpPr>
        <p:spPr>
          <a:xfrm>
            <a:off x="960028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AFADE-E01C-AA4A-AC7B-870830B05ADF}"/>
              </a:ext>
            </a:extLst>
          </p:cNvPr>
          <p:cNvSpPr txBox="1"/>
          <p:nvPr/>
        </p:nvSpPr>
        <p:spPr>
          <a:xfrm>
            <a:off x="3822577" y="5202185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234F5-2FA1-1C40-B608-09809550A6C1}"/>
              </a:ext>
            </a:extLst>
          </p:cNvPr>
          <p:cNvSpPr txBox="1"/>
          <p:nvPr/>
        </p:nvSpPr>
        <p:spPr>
          <a:xfrm>
            <a:off x="3690375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 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NUM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72988-E0DE-6846-8C85-35B15E17CFDC}"/>
              </a:ext>
            </a:extLst>
          </p:cNvPr>
          <p:cNvSpPr txBox="1"/>
          <p:nvPr/>
        </p:nvSpPr>
        <p:spPr>
          <a:xfrm>
            <a:off x="6624767" y="5202185"/>
            <a:ext cx="1705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E5B9-F2E9-A74E-8C8A-F0D7CF3F35AC}"/>
              </a:ext>
            </a:extLst>
          </p:cNvPr>
          <p:cNvSpPr txBox="1"/>
          <p:nvPr/>
        </p:nvSpPr>
        <p:spPr>
          <a:xfrm>
            <a:off x="6492565" y="3531057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3.     t  t * f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9387638" y="515145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9255436" y="348032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t 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</p:spTree>
    <p:extLst>
      <p:ext uri="{BB962C8B-B14F-4D97-AF65-F5344CB8AC3E}">
        <p14:creationId xmlns:p14="http://schemas.microsoft.com/office/powerpoint/2010/main" val="9256348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have reached the end of #2: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+, shift it to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New item list mark the beginning with 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783464" y="5100128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651262" y="3429000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e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EF618-0D24-4548-AA2C-B5E762629FE5}"/>
              </a:ext>
            </a:extLst>
          </p:cNvPr>
          <p:cNvSpPr txBox="1"/>
          <p:nvPr/>
        </p:nvSpPr>
        <p:spPr>
          <a:xfrm>
            <a:off x="3242503" y="5100128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A4943-4DF0-B34C-8053-1DEC8A9E43FA}"/>
              </a:ext>
            </a:extLst>
          </p:cNvPr>
          <p:cNvSpPr txBox="1"/>
          <p:nvPr/>
        </p:nvSpPr>
        <p:spPr>
          <a:xfrm>
            <a:off x="3110301" y="3429000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.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C9D06-1145-4048-9EA8-29D34D21D119}"/>
              </a:ext>
            </a:extLst>
          </p:cNvPr>
          <p:cNvSpPr txBox="1"/>
          <p:nvPr/>
        </p:nvSpPr>
        <p:spPr>
          <a:xfrm>
            <a:off x="6038951" y="5038931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DB586-6CF7-204D-8521-D1F830BE97FC}"/>
              </a:ext>
            </a:extLst>
          </p:cNvPr>
          <p:cNvSpPr txBox="1"/>
          <p:nvPr/>
        </p:nvSpPr>
        <p:spPr>
          <a:xfrm>
            <a:off x="5906749" y="336780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8932135" y="5724107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8736280" y="3245206"/>
            <a:ext cx="1984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3.   t  . t *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60EE1-AFFD-C84C-8582-25F4887E1314}"/>
              </a:ext>
            </a:extLst>
          </p:cNvPr>
          <p:cNvSpPr/>
          <p:nvPr/>
        </p:nvSpPr>
        <p:spPr>
          <a:xfrm>
            <a:off x="8610600" y="3106757"/>
            <a:ext cx="2461352" cy="6169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A2C17-B608-4E4D-B622-912C4FC429FE}"/>
              </a:ext>
            </a:extLst>
          </p:cNvPr>
          <p:cNvSpPr txBox="1"/>
          <p:nvPr/>
        </p:nvSpPr>
        <p:spPr>
          <a:xfrm>
            <a:off x="9083697" y="2083682"/>
            <a:ext cx="288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item is the basis;</a:t>
            </a:r>
          </a:p>
          <a:p>
            <a:r>
              <a:rPr lang="en-US" dirty="0"/>
              <a:t>remaining items form the closure</a:t>
            </a:r>
          </a:p>
        </p:txBody>
      </p:sp>
    </p:spTree>
    <p:extLst>
      <p:ext uri="{BB962C8B-B14F-4D97-AF65-F5344CB8AC3E}">
        <p14:creationId xmlns:p14="http://schemas.microsoft.com/office/powerpoint/2010/main" val="214157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10" y="1924588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à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- 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4205692" y="2279871"/>
            <a:ext cx="687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If I forget to mark some symbol in bold or italic, the role of the symbol can be easily determined from its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D09F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It’s totally fine to write productions either with </a:t>
            </a:r>
            <a:r>
              <a:rPr lang="en-US" sz="3000" dirty="0">
                <a:solidFill>
                  <a:srgbClr val="0D09F4"/>
                </a:solidFill>
                <a:sym typeface="Wingdings" pitchFamily="2" charset="2"/>
              </a:rPr>
              <a:t> or with |</a:t>
            </a:r>
            <a:endParaRPr lang="en-US" sz="3000" dirty="0">
              <a:solidFill>
                <a:srgbClr val="0D09F4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03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 ID, we shift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ID by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f by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e + t by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304494" y="5075583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327962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.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5ABE-11CA-4C4F-9007-C6E8AD95240D}"/>
              </a:ext>
            </a:extLst>
          </p:cNvPr>
          <p:cNvSpPr txBox="1"/>
          <p:nvPr/>
        </p:nvSpPr>
        <p:spPr>
          <a:xfrm>
            <a:off x="2526421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ID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05632-7405-1F4E-AC62-AC7632B935BC}"/>
              </a:ext>
            </a:extLst>
          </p:cNvPr>
          <p:cNvSpPr txBox="1"/>
          <p:nvPr/>
        </p:nvSpPr>
        <p:spPr>
          <a:xfrm>
            <a:off x="2412693" y="5075582"/>
            <a:ext cx="192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07E0F-D50F-C344-9EAA-F67F2FB3622B}"/>
              </a:ext>
            </a:extLst>
          </p:cNvPr>
          <p:cNvSpPr txBox="1"/>
          <p:nvPr/>
        </p:nvSpPr>
        <p:spPr>
          <a:xfrm>
            <a:off x="4838608" y="40145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t  f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C9F1-A6E8-3A45-9801-A92BE3C08BAC}"/>
              </a:ext>
            </a:extLst>
          </p:cNvPr>
          <p:cNvSpPr txBox="1"/>
          <p:nvPr/>
        </p:nvSpPr>
        <p:spPr>
          <a:xfrm>
            <a:off x="4724880" y="5072283"/>
            <a:ext cx="17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E6EF0-7923-E14D-B28E-9CC0FB0EBE09}"/>
              </a:ext>
            </a:extLst>
          </p:cNvPr>
          <p:cNvSpPr txBox="1"/>
          <p:nvPr/>
        </p:nvSpPr>
        <p:spPr>
          <a:xfrm>
            <a:off x="7076206" y="402557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1.   e   e + 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7B50A-85FE-E440-B32D-23B39D2B8AA8}"/>
              </a:ext>
            </a:extLst>
          </p:cNvPr>
          <p:cNvSpPr txBox="1"/>
          <p:nvPr/>
        </p:nvSpPr>
        <p:spPr>
          <a:xfrm>
            <a:off x="6962478" y="5083301"/>
            <a:ext cx="1764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07C35-5007-D94B-9B8F-79C915C422F7}"/>
              </a:ext>
            </a:extLst>
          </p:cNvPr>
          <p:cNvSpPr txBox="1"/>
          <p:nvPr/>
        </p:nvSpPr>
        <p:spPr>
          <a:xfrm>
            <a:off x="9818784" y="4014559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e   t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4A8F7-9DAA-C841-A3F3-2139E5418545}"/>
              </a:ext>
            </a:extLst>
          </p:cNvPr>
          <p:cNvSpPr txBox="1"/>
          <p:nvPr/>
        </p:nvSpPr>
        <p:spPr>
          <a:xfrm>
            <a:off x="9705056" y="5072283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</p:spTree>
    <p:extLst>
      <p:ext uri="{BB962C8B-B14F-4D97-AF65-F5344CB8AC3E}">
        <p14:creationId xmlns:p14="http://schemas.microsoft.com/office/powerpoint/2010/main" val="20798795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rules work as transition functions in the automaton</a:t>
            </a:r>
          </a:p>
          <a:p>
            <a:r>
              <a:rPr lang="en-US" dirty="0"/>
              <a:t>Each state of the automaton corresponds to a list of items</a:t>
            </a:r>
          </a:p>
          <a:p>
            <a:r>
              <a:rPr lang="en-US" dirty="0"/>
              <a:t>Set of items represent where we can be at some point in the parsing process</a:t>
            </a:r>
          </a:p>
          <a:p>
            <a:r>
              <a:rPr lang="en-US" dirty="0"/>
              <a:t>Sets of items constructed during the parser construction, but not needed during actual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00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Family of parsers: </a:t>
            </a:r>
          </a:p>
          <a:p>
            <a:r>
              <a:rPr lang="en-US" sz="2200" dirty="0"/>
              <a:t>LR(0): cannot handle shift-reduce conflicts</a:t>
            </a:r>
          </a:p>
          <a:p>
            <a:r>
              <a:rPr lang="en-US" sz="2200" dirty="0"/>
              <a:t>SLR(1) or Simple LR: parser peeks at input and use Follow sets to resolve conflicts (reduction A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200" dirty="0">
                <a:sym typeface="Wingdings" pitchFamily="2" charset="2"/>
              </a:rPr>
              <a:t> is applied </a:t>
            </a:r>
            <a:r>
              <a:rPr lang="en-US" sz="2200" dirty="0"/>
              <a:t>if the next token is in Follow(</a:t>
            </a:r>
            <a:r>
              <a:rPr lang="en-US" sz="2200" dirty="0">
                <a:latin typeface="Symbol" pitchFamily="2" charset="2"/>
              </a:rPr>
              <a:t>a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Issues arise when the token is also in the First set of the symbols following a (.) </a:t>
            </a:r>
          </a:p>
          <a:p>
            <a:r>
              <a:rPr lang="en-US" sz="2200" dirty="0"/>
              <a:t>LALR(1): </a:t>
            </a:r>
          </a:p>
          <a:p>
            <a:pPr lvl="1"/>
            <a:r>
              <a:rPr lang="en-US" sz="2200" dirty="0"/>
              <a:t>Use state-specific look-ahead to disambiguate</a:t>
            </a:r>
          </a:p>
          <a:p>
            <a:pPr lvl="1"/>
            <a:r>
              <a:rPr lang="en-US" sz="2200" dirty="0"/>
              <a:t>Most common parsers; resolve more conflicts</a:t>
            </a:r>
          </a:p>
          <a:p>
            <a:r>
              <a:rPr lang="en-US" sz="2200" dirty="0"/>
              <a:t>Full LR:</a:t>
            </a:r>
          </a:p>
          <a:p>
            <a:pPr lvl="1"/>
            <a:r>
              <a:rPr lang="en-US" sz="2200" dirty="0"/>
              <a:t>Much larger and complex than LALR and </a:t>
            </a:r>
          </a:p>
          <a:p>
            <a:pPr lvl="1"/>
            <a:r>
              <a:rPr lang="en-US" sz="2200" dirty="0"/>
              <a:t>Duplicates states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3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LR Parsing algorithm:</a:t>
            </a:r>
          </a:p>
          <a:p>
            <a:pPr marL="0" indent="0">
              <a:buNone/>
            </a:pPr>
            <a:r>
              <a:rPr lang="en-US" dirty="0"/>
              <a:t>loop </a:t>
            </a:r>
          </a:p>
          <a:p>
            <a:pPr marL="0" indent="0">
              <a:buNone/>
            </a:pPr>
            <a:r>
              <a:rPr lang="en-US" dirty="0"/>
              <a:t>  state = </a:t>
            </a:r>
            <a:r>
              <a:rPr lang="en-US" dirty="0" err="1"/>
              <a:t>stack.top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if (state == </a:t>
            </a:r>
            <a:r>
              <a:rPr lang="en-US" dirty="0" err="1"/>
              <a:t>start_state</a:t>
            </a:r>
            <a:r>
              <a:rPr lang="en-US" dirty="0"/>
              <a:t> and </a:t>
            </a:r>
            <a:r>
              <a:rPr lang="en-US" dirty="0" err="1"/>
              <a:t>sym</a:t>
            </a:r>
            <a:r>
              <a:rPr lang="en-US" dirty="0"/>
              <a:t> == </a:t>
            </a:r>
            <a:r>
              <a:rPr lang="en-US" dirty="0" err="1"/>
              <a:t>start_sym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accept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407D-C0CF-2F42-9FC5-9A2CEF4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BA14-90E3-C642-8B45-1B54214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a CFG consists of:</a:t>
            </a:r>
          </a:p>
          <a:p>
            <a:r>
              <a:rPr lang="en-US" dirty="0"/>
              <a:t>a set of terminals T</a:t>
            </a:r>
          </a:p>
          <a:p>
            <a:r>
              <a:rPr lang="en-US" dirty="0"/>
              <a:t>a set of non-terminals N</a:t>
            </a:r>
          </a:p>
          <a:p>
            <a:r>
              <a:rPr lang="en-US" dirty="0"/>
              <a:t>a non-terminal S identified as the start symbol</a:t>
            </a:r>
          </a:p>
          <a:p>
            <a:r>
              <a:rPr lang="en-US" dirty="0"/>
              <a:t>a set of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E0B4-16B8-AC4F-AADE-C507B4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EFB8-5331-4A46-B1D3-C5BE098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21163</TotalTime>
  <Words>7064</Words>
  <Application>Microsoft Macintosh PowerPoint</Application>
  <PresentationFormat>Widescreen</PresentationFormat>
  <Paragraphs>1298</Paragraphs>
  <Slides>83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Arial</vt:lpstr>
      <vt:lpstr>Calibri</vt:lpstr>
      <vt:lpstr>Calibri Light</vt:lpstr>
      <vt:lpstr>Consolas</vt:lpstr>
      <vt:lpstr>Courier</vt:lpstr>
      <vt:lpstr>Courier New</vt:lpstr>
      <vt:lpstr>Symbol</vt:lpstr>
      <vt:lpstr>Times New Roman</vt:lpstr>
      <vt:lpstr>Wingdings</vt:lpstr>
      <vt:lpstr>Zapf Dingbats</vt:lpstr>
      <vt:lpstr>Office Theme</vt:lpstr>
      <vt:lpstr>Syntactic Analysis</vt:lpstr>
      <vt:lpstr>Compilation Overview</vt:lpstr>
      <vt:lpstr>Syntactic Analysis (Parsing)</vt:lpstr>
      <vt:lpstr>Syntactic Analysis (Parsing)</vt:lpstr>
      <vt:lpstr>Overview</vt:lpstr>
      <vt:lpstr>Context Free Grammars</vt:lpstr>
      <vt:lpstr>Context Free Grammars (CFG)</vt:lpstr>
      <vt:lpstr>Context Free Grammars (CFG)</vt:lpstr>
      <vt:lpstr>Context-Free Grammars</vt:lpstr>
      <vt:lpstr>Scanning and Parsing</vt:lpstr>
      <vt:lpstr>Derivation and Parse Trees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Derivations</vt:lpstr>
      <vt:lpstr>Capturing Structure</vt:lpstr>
      <vt:lpstr>Capturing Structure</vt:lpstr>
      <vt:lpstr>Exercises</vt:lpstr>
      <vt:lpstr>Recapping Terminology</vt:lpstr>
      <vt:lpstr>Context-Free Grammars</vt:lpstr>
      <vt:lpstr>Parsing</vt:lpstr>
      <vt:lpstr>Parsing</vt:lpstr>
      <vt:lpstr>Parsing</vt:lpstr>
      <vt:lpstr>Parsing</vt:lpstr>
      <vt:lpstr>Parsing</vt:lpstr>
      <vt:lpstr>Parsing</vt:lpstr>
      <vt:lpstr>Top-down and Bottom-up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Example of LL parsing Table</vt:lpstr>
      <vt:lpstr>LL Parsing</vt:lpstr>
      <vt:lpstr>LL Parsing: Building the First Sets</vt:lpstr>
      <vt:lpstr>LL Parsing: Building the First Sets</vt:lpstr>
      <vt:lpstr>Building the First Sets: Example</vt:lpstr>
      <vt:lpstr>Building the First Sets: Example</vt:lpstr>
      <vt:lpstr>Building the First Sets: Example</vt:lpstr>
      <vt:lpstr>Building the First Sets: Example</vt:lpstr>
      <vt:lpstr>Building the First Sets: Example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First and Follow Sets</vt:lpstr>
      <vt:lpstr>LR Parsing</vt:lpstr>
      <vt:lpstr>LL vs LR Parsing: Visually</vt:lpstr>
      <vt:lpstr>LR Parsing</vt:lpstr>
      <vt:lpstr>LR Parsing</vt:lpstr>
      <vt:lpstr>LR Parsing</vt:lpstr>
      <vt:lpstr>LR Parsing Example</vt:lpstr>
      <vt:lpstr>LR Parsing Example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Analysis</dc:title>
  <dc:creator>Kong Moreno, Martin R.</dc:creator>
  <cp:lastModifiedBy>Kong Moreno, Martin R.</cp:lastModifiedBy>
  <cp:revision>334</cp:revision>
  <dcterms:created xsi:type="dcterms:W3CDTF">2020-01-05T02:11:54Z</dcterms:created>
  <dcterms:modified xsi:type="dcterms:W3CDTF">2020-02-24T19:13:59Z</dcterms:modified>
</cp:coreProperties>
</file>