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7"/>
  </p:notesMasterIdLst>
  <p:sldIdLst>
    <p:sldId id="256" r:id="rId2"/>
    <p:sldId id="333" r:id="rId3"/>
    <p:sldId id="334" r:id="rId4"/>
    <p:sldId id="335" r:id="rId5"/>
    <p:sldId id="33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37" r:id="rId21"/>
    <p:sldId id="273" r:id="rId22"/>
    <p:sldId id="338" r:id="rId23"/>
    <p:sldId id="339" r:id="rId24"/>
    <p:sldId id="272" r:id="rId25"/>
    <p:sldId id="271" r:id="rId26"/>
    <p:sldId id="274" r:id="rId27"/>
    <p:sldId id="275" r:id="rId28"/>
    <p:sldId id="276" r:id="rId29"/>
    <p:sldId id="344" r:id="rId30"/>
    <p:sldId id="283" r:id="rId31"/>
    <p:sldId id="278" r:id="rId32"/>
    <p:sldId id="277" r:id="rId33"/>
    <p:sldId id="284" r:id="rId34"/>
    <p:sldId id="345" r:id="rId35"/>
    <p:sldId id="279" r:id="rId36"/>
    <p:sldId id="280" r:id="rId37"/>
    <p:sldId id="281" r:id="rId38"/>
    <p:sldId id="282" r:id="rId39"/>
    <p:sldId id="285" r:id="rId40"/>
    <p:sldId id="340" r:id="rId41"/>
    <p:sldId id="286" r:id="rId42"/>
    <p:sldId id="287" r:id="rId43"/>
    <p:sldId id="289" r:id="rId44"/>
    <p:sldId id="288" r:id="rId45"/>
    <p:sldId id="290" r:id="rId46"/>
    <p:sldId id="293" r:id="rId47"/>
    <p:sldId id="292" r:id="rId48"/>
    <p:sldId id="291" r:id="rId49"/>
    <p:sldId id="295" r:id="rId50"/>
    <p:sldId id="294" r:id="rId51"/>
    <p:sldId id="296" r:id="rId52"/>
    <p:sldId id="298" r:id="rId53"/>
    <p:sldId id="297" r:id="rId54"/>
    <p:sldId id="311" r:id="rId55"/>
    <p:sldId id="299" r:id="rId56"/>
    <p:sldId id="300" r:id="rId57"/>
    <p:sldId id="301" r:id="rId58"/>
    <p:sldId id="302" r:id="rId59"/>
    <p:sldId id="303" r:id="rId60"/>
    <p:sldId id="304" r:id="rId61"/>
    <p:sldId id="312" r:id="rId62"/>
    <p:sldId id="305" r:id="rId63"/>
    <p:sldId id="306" r:id="rId64"/>
    <p:sldId id="310" r:id="rId65"/>
    <p:sldId id="308" r:id="rId66"/>
    <p:sldId id="307" r:id="rId67"/>
    <p:sldId id="314" r:id="rId68"/>
    <p:sldId id="341" r:id="rId69"/>
    <p:sldId id="313" r:id="rId70"/>
    <p:sldId id="316" r:id="rId71"/>
    <p:sldId id="317" r:id="rId72"/>
    <p:sldId id="342" r:id="rId73"/>
    <p:sldId id="343" r:id="rId74"/>
    <p:sldId id="318" r:id="rId75"/>
    <p:sldId id="319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23" r:id="rId84"/>
    <p:sldId id="324" r:id="rId85"/>
    <p:sldId id="325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4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34A-6A93-8749-A7D6-C22C2968F52C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5CC-3354-C244-8DE9-6EF574803364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57D-AC49-EC44-801D-5B546E161BDA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77F7-A574-844E-A73E-165230AD9450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4E37-36B1-9A4A-933F-4DCB7DBF0884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95D-42E1-3C4C-8F56-9D5F71DE1CF6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A394-E32A-D74A-8FCA-19C855AECD15}" type="datetime1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ED8F-170A-9641-A383-F940CDB31B17}" type="datetime1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14B-AF21-DD4B-9ED7-AF207B1C3F26}" type="datetime1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5ABE-DFDD-C848-95A4-ACF4E265A940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72D-B411-0F47-BC0F-CD8374DE3D83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FA0-EC05-AB4E-A9AA-717A047DF183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40" y="3141971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4CC501-480B-C741-B5DF-14B6AFE47598}"/>
              </a:ext>
            </a:extLst>
          </p:cNvPr>
          <p:cNvSpPr/>
          <p:nvPr/>
        </p:nvSpPr>
        <p:spPr>
          <a:xfrm>
            <a:off x="3611088" y="1872418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C4B357-8EB0-0A4A-8EFE-5280E352E8A6}"/>
              </a:ext>
            </a:extLst>
          </p:cNvPr>
          <p:cNvSpPr/>
          <p:nvPr/>
        </p:nvSpPr>
        <p:spPr>
          <a:xfrm>
            <a:off x="3804128" y="2284703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CB021-8AFF-E242-B5F1-F3E69753B7C9}"/>
              </a:ext>
            </a:extLst>
          </p:cNvPr>
          <p:cNvSpPr txBox="1"/>
          <p:nvPr/>
        </p:nvSpPr>
        <p:spPr>
          <a:xfrm>
            <a:off x="8107132" y="1928083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Left-recursion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2C4E9184-743F-8849-9A9F-D680943998EC}"/>
              </a:ext>
            </a:extLst>
          </p:cNvPr>
          <p:cNvSpPr/>
          <p:nvPr/>
        </p:nvSpPr>
        <p:spPr>
          <a:xfrm rot="5400000">
            <a:off x="6027872" y="-630100"/>
            <a:ext cx="581623" cy="4560166"/>
          </a:xfrm>
          <a:prstGeom prst="curvedRightArrow">
            <a:avLst>
              <a:gd name="adj1" fmla="val 13664"/>
              <a:gd name="adj2" fmla="val 270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68649" y="2736480"/>
            <a:ext cx="14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Syntactic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Analysis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380298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7FA-E4E8-EC43-9CE0-234A590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E766-D78C-5E4C-9425-40C7F683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Left-most vs right-most derivation: which non-terminal is chosen for the next derivation step</a:t>
            </a:r>
          </a:p>
          <a:p>
            <a:r>
              <a:rPr lang="en-US" dirty="0"/>
              <a:t>Left-most derivation: always derive the first non-terminal found in the sentential form, moving from left-to-right</a:t>
            </a:r>
          </a:p>
          <a:p>
            <a:r>
              <a:rPr lang="en-US" dirty="0"/>
              <a:t>Right-most derivation: always derive the first non-terminal found in the sentential form, moving from right-to-left</a:t>
            </a:r>
          </a:p>
          <a:p>
            <a:r>
              <a:rPr lang="en-US" dirty="0">
                <a:solidFill>
                  <a:srgbClr val="FF0000"/>
                </a:solidFill>
              </a:rPr>
              <a:t>Do not confuse </a:t>
            </a:r>
            <a:r>
              <a:rPr lang="en-US" i="1" dirty="0">
                <a:solidFill>
                  <a:srgbClr val="FF0000"/>
                </a:solidFill>
              </a:rPr>
              <a:t>left-recursion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right-recursion</a:t>
            </a:r>
            <a:r>
              <a:rPr lang="en-US" dirty="0">
                <a:solidFill>
                  <a:srgbClr val="FF0000"/>
                </a:solidFill>
              </a:rPr>
              <a:t> with </a:t>
            </a:r>
            <a:r>
              <a:rPr lang="en-US" i="1" dirty="0">
                <a:solidFill>
                  <a:srgbClr val="FF0000"/>
                </a:solidFill>
              </a:rPr>
              <a:t>left-most derivation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right-most derivation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8076-154F-234A-9387-889E201F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395C3-EB88-154B-8162-F16E6B3D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 fontScale="92500"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a sequence of instances of the same operator is computed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left associative operator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rather than 10 – (4 – 3) 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(</a:t>
            </a:r>
            <a:r>
              <a:rPr lang="en-US" dirty="0">
                <a:solidFill>
                  <a:srgbClr val="0D09F4"/>
                </a:solidFill>
              </a:rPr>
              <a:t>right associative operator</a:t>
            </a:r>
            <a:r>
              <a:rPr lang="en-US" dirty="0"/>
              <a:t>)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5C4-DE1E-F14D-9493-CC9205C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C13-99C7-4246-9D87-F31B7B6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In a parse tree, operators with higher precedence appear closer to the leaves of the tree</a:t>
            </a:r>
          </a:p>
          <a:p>
            <a:r>
              <a:rPr lang="en-US" dirty="0"/>
              <a:t>Equivalently, operators with lower precedence appear closer to the root of the tree</a:t>
            </a:r>
          </a:p>
          <a:p>
            <a:r>
              <a:rPr lang="en-US" dirty="0"/>
              <a:t>In bison/</a:t>
            </a:r>
            <a:r>
              <a:rPr lang="en-US" dirty="0" err="1"/>
              <a:t>yacc</a:t>
            </a:r>
            <a:r>
              <a:rPr lang="en-US" dirty="0"/>
              <a:t>, associativity is managed with a directive: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D60A-ACB9-234E-825B-D2665A4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800A-CE11-B24C-B9A5-EF76ED9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39857BB-E677-E044-A503-20331D7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0" y="1825625"/>
            <a:ext cx="5617095" cy="22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B3EEC08-E07D-8547-A66B-D8E03EAE8663}"/>
              </a:ext>
            </a:extLst>
          </p:cNvPr>
          <p:cNvSpPr/>
          <p:nvPr/>
        </p:nvSpPr>
        <p:spPr>
          <a:xfrm>
            <a:off x="9994076" y="3125256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A3EC-69D6-764B-A98F-611B78E0BDB9}"/>
              </a:ext>
            </a:extLst>
          </p:cNvPr>
          <p:cNvSpPr/>
          <p:nvPr/>
        </p:nvSpPr>
        <p:spPr>
          <a:xfrm>
            <a:off x="7798131" y="2692327"/>
            <a:ext cx="855024" cy="397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68634-CD0D-134B-B7BF-CBDFB2702F5B}"/>
              </a:ext>
            </a:extLst>
          </p:cNvPr>
          <p:cNvSpPr txBox="1"/>
          <p:nvPr/>
        </p:nvSpPr>
        <p:spPr>
          <a:xfrm>
            <a:off x="961901" y="5569527"/>
            <a:ext cx="593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in: http://</a:t>
            </a:r>
            <a:r>
              <a:rPr lang="en-US" dirty="0" err="1"/>
              <a:t>web.mit.edu</a:t>
            </a:r>
            <a:r>
              <a:rPr lang="en-US" dirty="0"/>
              <a:t>/gnu/doc/html/bison_8.html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13514-CB37-BA44-A2E3-A5BF2EC5F52C}"/>
              </a:ext>
            </a:extLst>
          </p:cNvPr>
          <p:cNvSpPr txBox="1"/>
          <p:nvPr/>
        </p:nvSpPr>
        <p:spPr>
          <a:xfrm>
            <a:off x="6176159" y="4408093"/>
            <a:ext cx="2434441" cy="923330"/>
          </a:xfrm>
          <a:custGeom>
            <a:avLst/>
            <a:gdLst>
              <a:gd name="connsiteX0" fmla="*/ 0 w 2434441"/>
              <a:gd name="connsiteY0" fmla="*/ 0 h 923330"/>
              <a:gd name="connsiteX1" fmla="*/ 462544 w 2434441"/>
              <a:gd name="connsiteY1" fmla="*/ 0 h 923330"/>
              <a:gd name="connsiteX2" fmla="*/ 876399 w 2434441"/>
              <a:gd name="connsiteY2" fmla="*/ 0 h 923330"/>
              <a:gd name="connsiteX3" fmla="*/ 1411976 w 2434441"/>
              <a:gd name="connsiteY3" fmla="*/ 0 h 923330"/>
              <a:gd name="connsiteX4" fmla="*/ 1874520 w 2434441"/>
              <a:gd name="connsiteY4" fmla="*/ 0 h 923330"/>
              <a:gd name="connsiteX5" fmla="*/ 2434441 w 2434441"/>
              <a:gd name="connsiteY5" fmla="*/ 0 h 923330"/>
              <a:gd name="connsiteX6" fmla="*/ 2434441 w 2434441"/>
              <a:gd name="connsiteY6" fmla="*/ 480132 h 923330"/>
              <a:gd name="connsiteX7" fmla="*/ 2434441 w 2434441"/>
              <a:gd name="connsiteY7" fmla="*/ 923330 h 923330"/>
              <a:gd name="connsiteX8" fmla="*/ 1947553 w 2434441"/>
              <a:gd name="connsiteY8" fmla="*/ 923330 h 923330"/>
              <a:gd name="connsiteX9" fmla="*/ 1533698 w 2434441"/>
              <a:gd name="connsiteY9" fmla="*/ 923330 h 923330"/>
              <a:gd name="connsiteX10" fmla="*/ 1046810 w 2434441"/>
              <a:gd name="connsiteY10" fmla="*/ 923330 h 923330"/>
              <a:gd name="connsiteX11" fmla="*/ 559921 w 2434441"/>
              <a:gd name="connsiteY11" fmla="*/ 923330 h 923330"/>
              <a:gd name="connsiteX12" fmla="*/ 0 w 2434441"/>
              <a:gd name="connsiteY12" fmla="*/ 923330 h 923330"/>
              <a:gd name="connsiteX13" fmla="*/ 0 w 2434441"/>
              <a:gd name="connsiteY13" fmla="*/ 443198 h 923330"/>
              <a:gd name="connsiteX14" fmla="*/ 0 w 2434441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4441" h="923330" extrusionOk="0">
                <a:moveTo>
                  <a:pt x="0" y="0"/>
                </a:moveTo>
                <a:cubicBezTo>
                  <a:pt x="212232" y="-13493"/>
                  <a:pt x="309184" y="11319"/>
                  <a:pt x="462544" y="0"/>
                </a:cubicBezTo>
                <a:cubicBezTo>
                  <a:pt x="615904" y="-11319"/>
                  <a:pt x="752665" y="8347"/>
                  <a:pt x="876399" y="0"/>
                </a:cubicBezTo>
                <a:cubicBezTo>
                  <a:pt x="1000134" y="-8347"/>
                  <a:pt x="1278111" y="2087"/>
                  <a:pt x="1411976" y="0"/>
                </a:cubicBezTo>
                <a:cubicBezTo>
                  <a:pt x="1545841" y="-2087"/>
                  <a:pt x="1671836" y="32799"/>
                  <a:pt x="1874520" y="0"/>
                </a:cubicBezTo>
                <a:cubicBezTo>
                  <a:pt x="2077204" y="-32799"/>
                  <a:pt x="2230017" y="21313"/>
                  <a:pt x="2434441" y="0"/>
                </a:cubicBezTo>
                <a:cubicBezTo>
                  <a:pt x="2455312" y="162923"/>
                  <a:pt x="2409795" y="370604"/>
                  <a:pt x="2434441" y="480132"/>
                </a:cubicBezTo>
                <a:cubicBezTo>
                  <a:pt x="2459087" y="589660"/>
                  <a:pt x="2434177" y="809124"/>
                  <a:pt x="2434441" y="923330"/>
                </a:cubicBezTo>
                <a:cubicBezTo>
                  <a:pt x="2276246" y="968637"/>
                  <a:pt x="2108650" y="871195"/>
                  <a:pt x="1947553" y="923330"/>
                </a:cubicBezTo>
                <a:cubicBezTo>
                  <a:pt x="1786456" y="975465"/>
                  <a:pt x="1634910" y="887900"/>
                  <a:pt x="1533698" y="923330"/>
                </a:cubicBezTo>
                <a:cubicBezTo>
                  <a:pt x="1432487" y="958760"/>
                  <a:pt x="1192707" y="877050"/>
                  <a:pt x="1046810" y="923330"/>
                </a:cubicBezTo>
                <a:cubicBezTo>
                  <a:pt x="900913" y="969610"/>
                  <a:pt x="797666" y="907905"/>
                  <a:pt x="559921" y="923330"/>
                </a:cubicBezTo>
                <a:cubicBezTo>
                  <a:pt x="322176" y="938755"/>
                  <a:pt x="243694" y="890328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%left '&lt;‘ </a:t>
            </a:r>
          </a:p>
          <a:p>
            <a:r>
              <a:rPr lang="en-US" dirty="0">
                <a:latin typeface="Courier" pitchFamily="2" charset="0"/>
              </a:rPr>
              <a:t>%left '-’ </a:t>
            </a:r>
          </a:p>
          <a:p>
            <a:r>
              <a:rPr lang="en-US" dirty="0">
                <a:latin typeface="Courier" pitchFamily="2" charset="0"/>
              </a:rPr>
              <a:t>%left '*'</a:t>
            </a:r>
          </a:p>
        </p:txBody>
      </p:sp>
    </p:spTree>
    <p:extLst>
      <p:ext uri="{BB962C8B-B14F-4D97-AF65-F5344CB8AC3E}">
        <p14:creationId xmlns:p14="http://schemas.microsoft.com/office/powerpoint/2010/main" val="210600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BDF-BEBD-3346-8A69-C3E4180A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DF130-939B-3C4C-8DF4-EB7EC39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C8BB-9EE4-CA4E-9092-BE569E4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7C6C-281B-FA4A-B8C8-DB32CFE94BBC}"/>
              </a:ext>
            </a:extLst>
          </p:cNvPr>
          <p:cNvSpPr txBox="1"/>
          <p:nvPr/>
        </p:nvSpPr>
        <p:spPr>
          <a:xfrm>
            <a:off x="838200" y="1992193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Design a grammar for defining lists of equalities, inequalities and logical expressions.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a grammar for drawing points, lines, circles, rectangles. Language should allow to place figures in a plane.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Define a grammar for set operations, with variables and assignments.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Extend the arithmetic grammar to handle rational numbers.</a:t>
            </a:r>
          </a:p>
        </p:txBody>
      </p:sp>
    </p:spTree>
    <p:extLst>
      <p:ext uri="{BB962C8B-B14F-4D97-AF65-F5344CB8AC3E}">
        <p14:creationId xmlns:p14="http://schemas.microsoft.com/office/powerpoint/2010/main" val="266873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825625"/>
            <a:ext cx="11615352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LL parsers are also called “top-down”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LR parsers are also called “bottom-up”, include “shift-reduce” parsers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There are several important sub-classes of LR parsers, for example:</a:t>
            </a:r>
          </a:p>
          <a:p>
            <a:pPr marL="782638" lvl="1">
              <a:lnSpc>
                <a:spcPct val="12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SLR (Simple LR)</a:t>
            </a:r>
          </a:p>
          <a:p>
            <a:pPr marL="782638" lvl="1">
              <a:lnSpc>
                <a:spcPct val="12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LALR (Look-Ahead LR)</a:t>
            </a:r>
          </a:p>
          <a:p>
            <a:pPr>
              <a:lnSpc>
                <a:spcPct val="12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We won't be going into detail on the differences between them</a:t>
            </a:r>
          </a:p>
          <a:p>
            <a:pPr>
              <a:lnSpc>
                <a:spcPct val="120000"/>
              </a:lnSpc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240016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2809231" cy="2585323"/>
          </a:xfrm>
          <a:custGeom>
            <a:avLst/>
            <a:gdLst>
              <a:gd name="connsiteX0" fmla="*/ 0 w 2809231"/>
              <a:gd name="connsiteY0" fmla="*/ 0 h 2585323"/>
              <a:gd name="connsiteX1" fmla="*/ 477569 w 2809231"/>
              <a:gd name="connsiteY1" fmla="*/ 0 h 2585323"/>
              <a:gd name="connsiteX2" fmla="*/ 1039415 w 2809231"/>
              <a:gd name="connsiteY2" fmla="*/ 0 h 2585323"/>
              <a:gd name="connsiteX3" fmla="*/ 1545077 w 2809231"/>
              <a:gd name="connsiteY3" fmla="*/ 0 h 2585323"/>
              <a:gd name="connsiteX4" fmla="*/ 2022646 w 2809231"/>
              <a:gd name="connsiteY4" fmla="*/ 0 h 2585323"/>
              <a:gd name="connsiteX5" fmla="*/ 2809231 w 2809231"/>
              <a:gd name="connsiteY5" fmla="*/ 0 h 2585323"/>
              <a:gd name="connsiteX6" fmla="*/ 2809231 w 2809231"/>
              <a:gd name="connsiteY6" fmla="*/ 672184 h 2585323"/>
              <a:gd name="connsiteX7" fmla="*/ 2809231 w 2809231"/>
              <a:gd name="connsiteY7" fmla="*/ 1240955 h 2585323"/>
              <a:gd name="connsiteX8" fmla="*/ 2809231 w 2809231"/>
              <a:gd name="connsiteY8" fmla="*/ 1938992 h 2585323"/>
              <a:gd name="connsiteX9" fmla="*/ 2809231 w 2809231"/>
              <a:gd name="connsiteY9" fmla="*/ 2585323 h 2585323"/>
              <a:gd name="connsiteX10" fmla="*/ 2247385 w 2809231"/>
              <a:gd name="connsiteY10" fmla="*/ 2585323 h 2585323"/>
              <a:gd name="connsiteX11" fmla="*/ 1685539 w 2809231"/>
              <a:gd name="connsiteY11" fmla="*/ 2585323 h 2585323"/>
              <a:gd name="connsiteX12" fmla="*/ 1207969 w 2809231"/>
              <a:gd name="connsiteY12" fmla="*/ 2585323 h 2585323"/>
              <a:gd name="connsiteX13" fmla="*/ 730400 w 2809231"/>
              <a:gd name="connsiteY13" fmla="*/ 2585323 h 2585323"/>
              <a:gd name="connsiteX14" fmla="*/ 0 w 2809231"/>
              <a:gd name="connsiteY14" fmla="*/ 2585323 h 2585323"/>
              <a:gd name="connsiteX15" fmla="*/ 0 w 2809231"/>
              <a:gd name="connsiteY15" fmla="*/ 1964845 h 2585323"/>
              <a:gd name="connsiteX16" fmla="*/ 0 w 2809231"/>
              <a:gd name="connsiteY16" fmla="*/ 1292662 h 2585323"/>
              <a:gd name="connsiteX17" fmla="*/ 0 w 2809231"/>
              <a:gd name="connsiteY17" fmla="*/ 620478 h 2585323"/>
              <a:gd name="connsiteX18" fmla="*/ 0 w 2809231"/>
              <a:gd name="connsiteY18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09231" h="2585323" extrusionOk="0">
                <a:moveTo>
                  <a:pt x="0" y="0"/>
                </a:moveTo>
                <a:cubicBezTo>
                  <a:pt x="105647" y="-23109"/>
                  <a:pt x="329906" y="16425"/>
                  <a:pt x="477569" y="0"/>
                </a:cubicBezTo>
                <a:cubicBezTo>
                  <a:pt x="625232" y="-16425"/>
                  <a:pt x="901395" y="-6406"/>
                  <a:pt x="1039415" y="0"/>
                </a:cubicBezTo>
                <a:cubicBezTo>
                  <a:pt x="1177435" y="6406"/>
                  <a:pt x="1323983" y="1866"/>
                  <a:pt x="1545077" y="0"/>
                </a:cubicBezTo>
                <a:cubicBezTo>
                  <a:pt x="1766171" y="-1866"/>
                  <a:pt x="1787533" y="6109"/>
                  <a:pt x="2022646" y="0"/>
                </a:cubicBezTo>
                <a:cubicBezTo>
                  <a:pt x="2257759" y="-6109"/>
                  <a:pt x="2487013" y="-22380"/>
                  <a:pt x="2809231" y="0"/>
                </a:cubicBezTo>
                <a:cubicBezTo>
                  <a:pt x="2799173" y="270031"/>
                  <a:pt x="2830030" y="452542"/>
                  <a:pt x="2809231" y="672184"/>
                </a:cubicBezTo>
                <a:cubicBezTo>
                  <a:pt x="2788432" y="891826"/>
                  <a:pt x="2834613" y="1067067"/>
                  <a:pt x="2809231" y="1240955"/>
                </a:cubicBezTo>
                <a:cubicBezTo>
                  <a:pt x="2783849" y="1414843"/>
                  <a:pt x="2802415" y="1754041"/>
                  <a:pt x="2809231" y="1938992"/>
                </a:cubicBezTo>
                <a:cubicBezTo>
                  <a:pt x="2816047" y="2123943"/>
                  <a:pt x="2811605" y="2363122"/>
                  <a:pt x="2809231" y="2585323"/>
                </a:cubicBezTo>
                <a:cubicBezTo>
                  <a:pt x="2586554" y="2606298"/>
                  <a:pt x="2462590" y="2566868"/>
                  <a:pt x="2247385" y="2585323"/>
                </a:cubicBezTo>
                <a:cubicBezTo>
                  <a:pt x="2032180" y="2603778"/>
                  <a:pt x="1885730" y="2588242"/>
                  <a:pt x="1685539" y="2585323"/>
                </a:cubicBezTo>
                <a:cubicBezTo>
                  <a:pt x="1485348" y="2582404"/>
                  <a:pt x="1336165" y="2598503"/>
                  <a:pt x="1207969" y="2585323"/>
                </a:cubicBezTo>
                <a:cubicBezTo>
                  <a:pt x="1079773" y="2572144"/>
                  <a:pt x="891625" y="2596048"/>
                  <a:pt x="730400" y="2585323"/>
                </a:cubicBezTo>
                <a:cubicBezTo>
                  <a:pt x="569175" y="2574598"/>
                  <a:pt x="176801" y="2617884"/>
                  <a:pt x="0" y="2585323"/>
                </a:cubicBezTo>
                <a:cubicBezTo>
                  <a:pt x="-10026" y="2433268"/>
                  <a:pt x="18894" y="2206025"/>
                  <a:pt x="0" y="1964845"/>
                </a:cubicBezTo>
                <a:cubicBezTo>
                  <a:pt x="-18894" y="1723665"/>
                  <a:pt x="22015" y="1524742"/>
                  <a:pt x="0" y="1292662"/>
                </a:cubicBezTo>
                <a:cubicBezTo>
                  <a:pt x="-22015" y="1060582"/>
                  <a:pt x="-26728" y="896915"/>
                  <a:pt x="0" y="620478"/>
                </a:cubicBezTo>
                <a:cubicBezTo>
                  <a:pt x="26728" y="344041"/>
                  <a:pt x="26310" y="2675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y;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938237" y="48166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8810638" y="4135339"/>
            <a:ext cx="320120" cy="6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107931" y="3013926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8000" dirty="0">
                <a:solidFill>
                  <a:srgbClr val="00B05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8774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724"/>
              </p:ext>
            </p:extLst>
          </p:nvPr>
        </p:nvGraphicFramePr>
        <p:xfrm>
          <a:off x="643875" y="1842396"/>
          <a:ext cx="10709925" cy="394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Predictive,</a:t>
                      </a:r>
                    </a:p>
                    <a:p>
                      <a:r>
                        <a:rPr lang="en-US" sz="2800" dirty="0"/>
                        <a:t>Recursive-Descent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(Context Free Language)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4F64-EBE3-9C43-A4C4-099B81EA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07A4-138E-8E45-A7C7-A684C1CA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8" y="1433384"/>
            <a:ext cx="11679195" cy="4922966"/>
          </a:xfrm>
        </p:spPr>
        <p:txBody>
          <a:bodyPr>
            <a:noAutofit/>
          </a:bodyPr>
          <a:lstStyle/>
          <a:p>
            <a:r>
              <a:rPr lang="en-US" sz="2300" dirty="0"/>
              <a:t>Starts at the root of the parsing tree</a:t>
            </a:r>
          </a:p>
          <a:p>
            <a:r>
              <a:rPr lang="en-US" sz="2300" dirty="0"/>
              <a:t>Reads input from left to right</a:t>
            </a:r>
          </a:p>
          <a:p>
            <a:r>
              <a:rPr lang="en-US" sz="2300" dirty="0"/>
              <a:t>Recursive Descent Parsers: Use one procedure (function/sub-routine) for each non-terminal (can use for terminals too, but that’s overkill)</a:t>
            </a:r>
          </a:p>
          <a:p>
            <a:r>
              <a:rPr lang="en-US" sz="2300" dirty="0"/>
              <a:t>Recursive rules </a:t>
            </a:r>
            <a:r>
              <a:rPr lang="en-US" sz="2300" dirty="0">
                <a:sym typeface="Wingdings" pitchFamily="2" charset="2"/>
              </a:rPr>
              <a:t> recursive procedural calls</a:t>
            </a:r>
            <a:endParaRPr lang="en-US" sz="2300" dirty="0"/>
          </a:p>
          <a:p>
            <a:r>
              <a:rPr lang="en-US" sz="2300" dirty="0"/>
              <a:t>Optional  use of back-tracking: </a:t>
            </a:r>
          </a:p>
          <a:p>
            <a:pPr lvl="1"/>
            <a:r>
              <a:rPr lang="en-US" sz="2300" dirty="0"/>
              <a:t>Trial and Error</a:t>
            </a:r>
          </a:p>
          <a:p>
            <a:pPr lvl="1"/>
            <a:r>
              <a:rPr lang="en-US" sz="2300" dirty="0"/>
              <a:t>Make recursive call, if error found, back-track and test another production</a:t>
            </a:r>
          </a:p>
          <a:p>
            <a:r>
              <a:rPr lang="en-US" sz="2300" dirty="0"/>
              <a:t>Certain assumptions on grammar: left-factored, no left-recursion, not ambiguous</a:t>
            </a:r>
          </a:p>
          <a:p>
            <a:r>
              <a:rPr lang="en-US" sz="2300" dirty="0"/>
              <a:t>If no back-tracking, then must be a predictive parser:</a:t>
            </a:r>
          </a:p>
          <a:p>
            <a:pPr lvl="1"/>
            <a:r>
              <a:rPr lang="en-US" sz="2300" dirty="0"/>
              <a:t>Uses token to “predict”, really just decide wisely</a:t>
            </a:r>
          </a:p>
          <a:p>
            <a:pPr lvl="1"/>
            <a:r>
              <a:rPr lang="en-US" sz="2300" dirty="0"/>
              <a:t>Leverage parsing table (every possible decision appears in table)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ED1A3-1FEF-F540-9792-ABC46A1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411A1-F5CB-E043-85EA-B31984F9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8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486977" y="5552489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49D-6D5E-3D46-8098-87CE019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Syntactic Analysis (Parsing)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C550-A809-8147-8E70-F49F5BA6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BC6C-617C-E94E-A9DA-18B5B2F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9894E-08A1-7344-A4E7-C86C70200D84}"/>
              </a:ext>
            </a:extLst>
          </p:cNvPr>
          <p:cNvSpPr txBox="1"/>
          <p:nvPr/>
        </p:nvSpPr>
        <p:spPr>
          <a:xfrm>
            <a:off x="488691" y="2007398"/>
            <a:ext cx="59568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Syntactic rules of programming language defined in a Context Free Grammar (or just </a:t>
            </a:r>
            <a:r>
              <a:rPr lang="en-US" i="1" dirty="0"/>
              <a:t>grammar</a:t>
            </a:r>
            <a:r>
              <a:rPr lang="en-US" dirty="0"/>
              <a:t>)</a:t>
            </a:r>
          </a:p>
          <a:p>
            <a:pPr marL="2286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Conceptually, attempts to construct a parsing tree: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FEB87-3C2D-224C-A674-293A48AC50C6}"/>
              </a:ext>
            </a:extLst>
          </p:cNvPr>
          <p:cNvSpPr txBox="1"/>
          <p:nvPr/>
        </p:nvSpPr>
        <p:spPr>
          <a:xfrm>
            <a:off x="657869" y="3675646"/>
            <a:ext cx="4218527" cy="2585323"/>
          </a:xfrm>
          <a:custGeom>
            <a:avLst/>
            <a:gdLst>
              <a:gd name="connsiteX0" fmla="*/ 0 w 4218527"/>
              <a:gd name="connsiteY0" fmla="*/ 0 h 2585323"/>
              <a:gd name="connsiteX1" fmla="*/ 476091 w 4218527"/>
              <a:gd name="connsiteY1" fmla="*/ 0 h 2585323"/>
              <a:gd name="connsiteX2" fmla="*/ 1078738 w 4218527"/>
              <a:gd name="connsiteY2" fmla="*/ 0 h 2585323"/>
              <a:gd name="connsiteX3" fmla="*/ 1597014 w 4218527"/>
              <a:gd name="connsiteY3" fmla="*/ 0 h 2585323"/>
              <a:gd name="connsiteX4" fmla="*/ 2073105 w 4218527"/>
              <a:gd name="connsiteY4" fmla="*/ 0 h 2585323"/>
              <a:gd name="connsiteX5" fmla="*/ 2760122 w 4218527"/>
              <a:gd name="connsiteY5" fmla="*/ 0 h 2585323"/>
              <a:gd name="connsiteX6" fmla="*/ 3404954 w 4218527"/>
              <a:gd name="connsiteY6" fmla="*/ 0 h 2585323"/>
              <a:gd name="connsiteX7" fmla="*/ 4218527 w 4218527"/>
              <a:gd name="connsiteY7" fmla="*/ 0 h 2585323"/>
              <a:gd name="connsiteX8" fmla="*/ 4218527 w 4218527"/>
              <a:gd name="connsiteY8" fmla="*/ 698037 h 2585323"/>
              <a:gd name="connsiteX9" fmla="*/ 4218527 w 4218527"/>
              <a:gd name="connsiteY9" fmla="*/ 1318515 h 2585323"/>
              <a:gd name="connsiteX10" fmla="*/ 4218527 w 4218527"/>
              <a:gd name="connsiteY10" fmla="*/ 1964845 h 2585323"/>
              <a:gd name="connsiteX11" fmla="*/ 4218527 w 4218527"/>
              <a:gd name="connsiteY11" fmla="*/ 2585323 h 2585323"/>
              <a:gd name="connsiteX12" fmla="*/ 3573695 w 4218527"/>
              <a:gd name="connsiteY12" fmla="*/ 2585323 h 2585323"/>
              <a:gd name="connsiteX13" fmla="*/ 3097604 w 4218527"/>
              <a:gd name="connsiteY13" fmla="*/ 2585323 h 2585323"/>
              <a:gd name="connsiteX14" fmla="*/ 2621513 w 4218527"/>
              <a:gd name="connsiteY14" fmla="*/ 2585323 h 2585323"/>
              <a:gd name="connsiteX15" fmla="*/ 2061052 w 4218527"/>
              <a:gd name="connsiteY15" fmla="*/ 2585323 h 2585323"/>
              <a:gd name="connsiteX16" fmla="*/ 1458405 w 4218527"/>
              <a:gd name="connsiteY16" fmla="*/ 2585323 h 2585323"/>
              <a:gd name="connsiteX17" fmla="*/ 771388 w 4218527"/>
              <a:gd name="connsiteY17" fmla="*/ 2585323 h 2585323"/>
              <a:gd name="connsiteX18" fmla="*/ 0 w 4218527"/>
              <a:gd name="connsiteY18" fmla="*/ 2585323 h 2585323"/>
              <a:gd name="connsiteX19" fmla="*/ 0 w 4218527"/>
              <a:gd name="connsiteY19" fmla="*/ 2016552 h 2585323"/>
              <a:gd name="connsiteX20" fmla="*/ 0 w 4218527"/>
              <a:gd name="connsiteY20" fmla="*/ 1370221 h 2585323"/>
              <a:gd name="connsiteX21" fmla="*/ 0 w 4218527"/>
              <a:gd name="connsiteY21" fmla="*/ 672184 h 2585323"/>
              <a:gd name="connsiteX22" fmla="*/ 0 w 4218527"/>
              <a:gd name="connsiteY22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18527" h="2585323" extrusionOk="0">
                <a:moveTo>
                  <a:pt x="0" y="0"/>
                </a:moveTo>
                <a:cubicBezTo>
                  <a:pt x="134043" y="7952"/>
                  <a:pt x="346200" y="5297"/>
                  <a:pt x="476091" y="0"/>
                </a:cubicBezTo>
                <a:cubicBezTo>
                  <a:pt x="605982" y="-5297"/>
                  <a:pt x="948130" y="22960"/>
                  <a:pt x="1078738" y="0"/>
                </a:cubicBezTo>
                <a:cubicBezTo>
                  <a:pt x="1209346" y="-22960"/>
                  <a:pt x="1491506" y="-6382"/>
                  <a:pt x="1597014" y="0"/>
                </a:cubicBezTo>
                <a:cubicBezTo>
                  <a:pt x="1702522" y="6382"/>
                  <a:pt x="1888370" y="18871"/>
                  <a:pt x="2073105" y="0"/>
                </a:cubicBezTo>
                <a:cubicBezTo>
                  <a:pt x="2257840" y="-18871"/>
                  <a:pt x="2606785" y="7718"/>
                  <a:pt x="2760122" y="0"/>
                </a:cubicBezTo>
                <a:cubicBezTo>
                  <a:pt x="2913459" y="-7718"/>
                  <a:pt x="3091769" y="-24258"/>
                  <a:pt x="3404954" y="0"/>
                </a:cubicBezTo>
                <a:cubicBezTo>
                  <a:pt x="3718139" y="24258"/>
                  <a:pt x="3950468" y="26206"/>
                  <a:pt x="4218527" y="0"/>
                </a:cubicBezTo>
                <a:cubicBezTo>
                  <a:pt x="4231662" y="143388"/>
                  <a:pt x="4211711" y="513086"/>
                  <a:pt x="4218527" y="698037"/>
                </a:cubicBezTo>
                <a:cubicBezTo>
                  <a:pt x="4225343" y="882988"/>
                  <a:pt x="4236144" y="1093040"/>
                  <a:pt x="4218527" y="1318515"/>
                </a:cubicBezTo>
                <a:cubicBezTo>
                  <a:pt x="4200910" y="1543990"/>
                  <a:pt x="4219647" y="1704033"/>
                  <a:pt x="4218527" y="1964845"/>
                </a:cubicBezTo>
                <a:cubicBezTo>
                  <a:pt x="4217408" y="2225657"/>
                  <a:pt x="4248235" y="2354142"/>
                  <a:pt x="4218527" y="2585323"/>
                </a:cubicBezTo>
                <a:cubicBezTo>
                  <a:pt x="4035297" y="2582670"/>
                  <a:pt x="3849919" y="2566556"/>
                  <a:pt x="3573695" y="2585323"/>
                </a:cubicBezTo>
                <a:cubicBezTo>
                  <a:pt x="3297471" y="2604090"/>
                  <a:pt x="3311702" y="2583511"/>
                  <a:pt x="3097604" y="2585323"/>
                </a:cubicBezTo>
                <a:cubicBezTo>
                  <a:pt x="2883506" y="2587135"/>
                  <a:pt x="2742677" y="2600794"/>
                  <a:pt x="2621513" y="2585323"/>
                </a:cubicBezTo>
                <a:cubicBezTo>
                  <a:pt x="2500349" y="2569852"/>
                  <a:pt x="2290066" y="2567589"/>
                  <a:pt x="2061052" y="2585323"/>
                </a:cubicBezTo>
                <a:cubicBezTo>
                  <a:pt x="1832038" y="2603057"/>
                  <a:pt x="1653437" y="2581440"/>
                  <a:pt x="1458405" y="2585323"/>
                </a:cubicBezTo>
                <a:cubicBezTo>
                  <a:pt x="1263373" y="2589206"/>
                  <a:pt x="1094217" y="2553405"/>
                  <a:pt x="771388" y="2585323"/>
                </a:cubicBezTo>
                <a:cubicBezTo>
                  <a:pt x="448559" y="2617241"/>
                  <a:pt x="177954" y="2581445"/>
                  <a:pt x="0" y="2585323"/>
                </a:cubicBezTo>
                <a:cubicBezTo>
                  <a:pt x="10336" y="2308278"/>
                  <a:pt x="-14883" y="2283562"/>
                  <a:pt x="0" y="2016552"/>
                </a:cubicBezTo>
                <a:cubicBezTo>
                  <a:pt x="14883" y="1749542"/>
                  <a:pt x="-166" y="1606876"/>
                  <a:pt x="0" y="1370221"/>
                </a:cubicBezTo>
                <a:cubicBezTo>
                  <a:pt x="166" y="1133566"/>
                  <a:pt x="24894" y="834141"/>
                  <a:pt x="0" y="672184"/>
                </a:cubicBezTo>
                <a:cubicBezTo>
                  <a:pt x="-24894" y="510227"/>
                  <a:pt x="-11222" y="3262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07309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Simple arithmetic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>
                <a:sym typeface="Wingdings" pitchFamily="2" charset="2"/>
              </a:rPr>
              <a:t>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 +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t *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  NUM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rule f does not produce the empty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11BA4-3644-EF4A-99DA-F6A1E80D611F}"/>
              </a:ext>
            </a:extLst>
          </p:cNvPr>
          <p:cNvSpPr txBox="1"/>
          <p:nvPr/>
        </p:nvSpPr>
        <p:spPr>
          <a:xfrm>
            <a:off x="6336551" y="2893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D4282-89EE-E446-B117-70E4614D525C}"/>
              </a:ext>
            </a:extLst>
          </p:cNvPr>
          <p:cNvSpPr txBox="1"/>
          <p:nvPr/>
        </p:nvSpPr>
        <p:spPr>
          <a:xfrm>
            <a:off x="5803151" y="3674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C8CAF-2FD5-9B44-951F-E54791040DF5}"/>
              </a:ext>
            </a:extLst>
          </p:cNvPr>
          <p:cNvSpPr txBox="1"/>
          <p:nvPr/>
        </p:nvSpPr>
        <p:spPr>
          <a:xfrm>
            <a:off x="5345951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03EBC-0428-EA45-A37E-815C5DC65DBB}"/>
              </a:ext>
            </a:extLst>
          </p:cNvPr>
          <p:cNvSpPr txBox="1"/>
          <p:nvPr/>
        </p:nvSpPr>
        <p:spPr>
          <a:xfrm>
            <a:off x="5128237" y="54157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48CBE-28B4-1140-9C7F-032E1A21813A}"/>
              </a:ext>
            </a:extLst>
          </p:cNvPr>
          <p:cNvSpPr txBox="1"/>
          <p:nvPr/>
        </p:nvSpPr>
        <p:spPr>
          <a:xfrm>
            <a:off x="10226951" y="791182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 + 4 *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C99C3-4B25-EE42-A86A-9EF6D86A7394}"/>
              </a:ext>
            </a:extLst>
          </p:cNvPr>
          <p:cNvSpPr txBox="1"/>
          <p:nvPr/>
        </p:nvSpPr>
        <p:spPr>
          <a:xfrm>
            <a:off x="7099418" y="21931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BBE41-D148-1F4C-9D25-A87D20B4A00E}"/>
              </a:ext>
            </a:extLst>
          </p:cNvPr>
          <p:cNvSpPr txBox="1"/>
          <p:nvPr/>
        </p:nvSpPr>
        <p:spPr>
          <a:xfrm>
            <a:off x="7980294" y="289365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D0779-75B5-2B45-A97A-86E5A16F8F9A}"/>
              </a:ext>
            </a:extLst>
          </p:cNvPr>
          <p:cNvSpPr txBox="1"/>
          <p:nvPr/>
        </p:nvSpPr>
        <p:spPr>
          <a:xfrm>
            <a:off x="7185637" y="377199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BB12C-BB0D-A549-8B71-6CF7283B8EF1}"/>
              </a:ext>
            </a:extLst>
          </p:cNvPr>
          <p:cNvSpPr txBox="1"/>
          <p:nvPr/>
        </p:nvSpPr>
        <p:spPr>
          <a:xfrm>
            <a:off x="8683039" y="37660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6FA97-7939-F046-BF56-70E3D3079674}"/>
              </a:ext>
            </a:extLst>
          </p:cNvPr>
          <p:cNvSpPr txBox="1"/>
          <p:nvPr/>
        </p:nvSpPr>
        <p:spPr>
          <a:xfrm>
            <a:off x="7080943" y="4631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8F477-DC47-E946-A6A4-275ED3CA91FB}"/>
              </a:ext>
            </a:extLst>
          </p:cNvPr>
          <p:cNvSpPr txBox="1"/>
          <p:nvPr/>
        </p:nvSpPr>
        <p:spPr>
          <a:xfrm>
            <a:off x="7080943" y="560040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171342-93DC-2F4C-A8FE-03895B165D66}"/>
              </a:ext>
            </a:extLst>
          </p:cNvPr>
          <p:cNvSpPr txBox="1"/>
          <p:nvPr/>
        </p:nvSpPr>
        <p:spPr>
          <a:xfrm>
            <a:off x="8839652" y="4797618"/>
            <a:ext cx="452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5EC8E-0A63-3142-9C5F-B7E2C545E088}"/>
              </a:ext>
            </a:extLst>
          </p:cNvPr>
          <p:cNvSpPr txBox="1"/>
          <p:nvPr/>
        </p:nvSpPr>
        <p:spPr>
          <a:xfrm>
            <a:off x="7120056" y="29033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FAE26-418D-5C43-B4EB-1B188C5A7016}"/>
              </a:ext>
            </a:extLst>
          </p:cNvPr>
          <p:cNvSpPr txBox="1"/>
          <p:nvPr/>
        </p:nvSpPr>
        <p:spPr>
          <a:xfrm>
            <a:off x="7980294" y="3858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77E56-7DA1-9A47-ABE9-C1A52E920EA1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6486592" y="2377833"/>
            <a:ext cx="612826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D57F7-2979-1E45-8801-AAF751E20DD2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7399500" y="2377833"/>
            <a:ext cx="711599" cy="51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8E8181-0A72-5948-9377-FA287268DDD1}"/>
              </a:ext>
            </a:extLst>
          </p:cNvPr>
          <p:cNvCxnSpPr>
            <a:cxnSpLocks/>
          </p:cNvCxnSpPr>
          <p:nvPr/>
        </p:nvCxnSpPr>
        <p:spPr>
          <a:xfrm flipH="1">
            <a:off x="5920739" y="3237816"/>
            <a:ext cx="398047" cy="44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3758FD-3CDC-0F4F-B98D-D26F53A9892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473550" y="3977556"/>
            <a:ext cx="365924" cy="6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E36D8-94A7-3D41-A432-DD733CF87C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313538" y="5001302"/>
            <a:ext cx="160012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EEFE0-E159-B14A-9E70-3446522C6DE0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7249459" y="2562499"/>
            <a:ext cx="20638" cy="34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97C966-5D6A-6841-A1CC-5792690B1DA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80376" y="3237816"/>
            <a:ext cx="530262" cy="5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E2EDD5-381E-D245-8AB4-2E5722FA3177}"/>
              </a:ext>
            </a:extLst>
          </p:cNvPr>
          <p:cNvCxnSpPr>
            <a:endCxn id="28" idx="0"/>
          </p:cNvCxnSpPr>
          <p:nvPr/>
        </p:nvCxnSpPr>
        <p:spPr>
          <a:xfrm flipH="1">
            <a:off x="7316442" y="3237816"/>
            <a:ext cx="663852" cy="5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2A6B43-75AF-8249-961D-761252C98B7D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>
            <a:off x="8111099" y="3262990"/>
            <a:ext cx="19236" cy="59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924CB0-4093-D24B-929C-208B1756835F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7208542" y="4141330"/>
            <a:ext cx="107900" cy="49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3DA79E-CC86-7C4B-B47D-A9EC35CFB4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208542" y="5001302"/>
            <a:ext cx="211597" cy="59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41170C-0FEA-0247-B64D-A172C25341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810638" y="4135339"/>
            <a:ext cx="255198" cy="9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00604A4-9C99-1B48-8DAE-8DB4B940BDBE}"/>
              </a:ext>
            </a:extLst>
          </p:cNvPr>
          <p:cNvSpPr txBox="1"/>
          <p:nvPr/>
        </p:nvSpPr>
        <p:spPr>
          <a:xfrm>
            <a:off x="6942612" y="135946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D8E68A-8245-D541-95FC-C16B0B002BBD}"/>
              </a:ext>
            </a:extLst>
          </p:cNvPr>
          <p:cNvCxnSpPr>
            <a:stCxn id="61" idx="2"/>
            <a:endCxn id="26" idx="0"/>
          </p:cNvCxnSpPr>
          <p:nvPr/>
        </p:nvCxnSpPr>
        <p:spPr>
          <a:xfrm>
            <a:off x="7249459" y="1728798"/>
            <a:ext cx="0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Notched Right Arrow 64">
            <a:extLst>
              <a:ext uri="{FF2B5EF4-FFF2-40B4-BE49-F238E27FC236}">
                <a16:creationId xmlns:a16="http://schemas.microsoft.com/office/drawing/2014/main" id="{B0261ED1-68C5-DA45-A295-57367D96B467}"/>
              </a:ext>
            </a:extLst>
          </p:cNvPr>
          <p:cNvSpPr/>
          <p:nvPr/>
        </p:nvSpPr>
        <p:spPr>
          <a:xfrm rot="9404364">
            <a:off x="8195809" y="1339705"/>
            <a:ext cx="1905000" cy="772385"/>
          </a:xfrm>
          <a:prstGeom prst="notched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3BCCDD-7B59-AA46-BBA2-677D9B4C130E}"/>
              </a:ext>
            </a:extLst>
          </p:cNvPr>
          <p:cNvSpPr txBox="1"/>
          <p:nvPr/>
        </p:nvSpPr>
        <p:spPr>
          <a:xfrm>
            <a:off x="9065836" y="2965517"/>
            <a:ext cx="3034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Zapf Dingbats"/>
              <a:buChar char="✘"/>
            </a:pPr>
            <a:r>
              <a:rPr lang="en-US" sz="8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1780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6" y="1690688"/>
            <a:ext cx="5918034" cy="268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038599" y="5534676"/>
            <a:ext cx="515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  <a:p>
            <a:r>
              <a:rPr lang="en-US" dirty="0"/>
              <a:t>Taken from book: Programming Language Pragmatics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529DA7-F3A0-8546-BF3F-F644AF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501089"/>
            <a:ext cx="3210936" cy="3178393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4863A82-22EA-2D48-A564-54D904A6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8" y="1462136"/>
            <a:ext cx="2676722" cy="351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841988-2DE2-3F47-90A4-641151A51AEE}"/>
              </a:ext>
            </a:extLst>
          </p:cNvPr>
          <p:cNvSpPr txBox="1"/>
          <p:nvPr/>
        </p:nvSpPr>
        <p:spPr>
          <a:xfrm>
            <a:off x="6277300" y="1140344"/>
            <a:ext cx="107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02461-AF5F-C744-A33C-1F41F60C7B26}"/>
              </a:ext>
            </a:extLst>
          </p:cNvPr>
          <p:cNvSpPr txBox="1"/>
          <p:nvPr/>
        </p:nvSpPr>
        <p:spPr>
          <a:xfrm>
            <a:off x="9194241" y="1112281"/>
            <a:ext cx="12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Predict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B324-0F17-A345-833C-ECF41FD36AA0}"/>
              </a:ext>
            </a:extLst>
          </p:cNvPr>
          <p:cNvSpPr txBox="1"/>
          <p:nvPr/>
        </p:nvSpPr>
        <p:spPr>
          <a:xfrm>
            <a:off x="637674" y="4836695"/>
            <a:ext cx="167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9F4"/>
                </a:solidFill>
              </a:rPr>
              <a:t>Example string: </a:t>
            </a:r>
          </a:p>
          <a:p>
            <a:r>
              <a:rPr lang="en-US" dirty="0">
                <a:solidFill>
                  <a:srgbClr val="0D09F4"/>
                </a:solidFill>
              </a:rPr>
              <a:t>read a;</a:t>
            </a:r>
          </a:p>
          <a:p>
            <a:r>
              <a:rPr lang="en-US" dirty="0">
                <a:solidFill>
                  <a:srgbClr val="0D09F4"/>
                </a:solidFill>
              </a:rPr>
              <a:t>write a + b * 2;</a:t>
            </a:r>
          </a:p>
        </p:txBody>
      </p:sp>
    </p:spTree>
    <p:extLst>
      <p:ext uri="{BB962C8B-B14F-4D97-AF65-F5344CB8AC3E}">
        <p14:creationId xmlns:p14="http://schemas.microsoft.com/office/powerpoint/2010/main" val="2282889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>
                <a:solidFill>
                  <a:srgbClr val="0070C0"/>
                </a:solidFill>
              </a:rPr>
              <a:t>Left-recursion</a:t>
            </a:r>
          </a:p>
          <a:p>
            <a:r>
              <a:rPr lang="en-US" dirty="0">
                <a:solidFill>
                  <a:srgbClr val="0070C0"/>
                </a:solidFill>
              </a:rPr>
              <a:t>Common prefixes</a:t>
            </a:r>
          </a:p>
          <a:p>
            <a:r>
              <a:rPr lang="en-US" dirty="0">
                <a:solidFill>
                  <a:srgbClr val="0070C0"/>
                </a:solidFill>
              </a:rPr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alone does NOT guarantee that the resulting grammar will be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u="sng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  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507524"/>
            <a:ext cx="10921314" cy="4669439"/>
          </a:xfrm>
        </p:spPr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     |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the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665305" y="2383358"/>
            <a:ext cx="7700220" cy="1036675"/>
          </a:xfrm>
          <a:custGeom>
            <a:avLst/>
            <a:gdLst>
              <a:gd name="connsiteX0" fmla="*/ 0 w 7700220"/>
              <a:gd name="connsiteY0" fmla="*/ 172783 h 1036675"/>
              <a:gd name="connsiteX1" fmla="*/ 172783 w 7700220"/>
              <a:gd name="connsiteY1" fmla="*/ 0 h 1036675"/>
              <a:gd name="connsiteX2" fmla="*/ 812072 w 7700220"/>
              <a:gd name="connsiteY2" fmla="*/ 0 h 1036675"/>
              <a:gd name="connsiteX3" fmla="*/ 1377815 w 7700220"/>
              <a:gd name="connsiteY3" fmla="*/ 0 h 1036675"/>
              <a:gd name="connsiteX4" fmla="*/ 2017104 w 7700220"/>
              <a:gd name="connsiteY4" fmla="*/ 0 h 1036675"/>
              <a:gd name="connsiteX5" fmla="*/ 2362207 w 7700220"/>
              <a:gd name="connsiteY5" fmla="*/ 0 h 1036675"/>
              <a:gd name="connsiteX6" fmla="*/ 2854403 w 7700220"/>
              <a:gd name="connsiteY6" fmla="*/ 0 h 1036675"/>
              <a:gd name="connsiteX7" fmla="*/ 3273053 w 7700220"/>
              <a:gd name="connsiteY7" fmla="*/ 0 h 1036675"/>
              <a:gd name="connsiteX8" fmla="*/ 3838795 w 7700220"/>
              <a:gd name="connsiteY8" fmla="*/ 0 h 1036675"/>
              <a:gd name="connsiteX9" fmla="*/ 4257445 w 7700220"/>
              <a:gd name="connsiteY9" fmla="*/ 0 h 1036675"/>
              <a:gd name="connsiteX10" fmla="*/ 4602548 w 7700220"/>
              <a:gd name="connsiteY10" fmla="*/ 0 h 1036675"/>
              <a:gd name="connsiteX11" fmla="*/ 5315383 w 7700220"/>
              <a:gd name="connsiteY11" fmla="*/ 0 h 1036675"/>
              <a:gd name="connsiteX12" fmla="*/ 5954673 w 7700220"/>
              <a:gd name="connsiteY12" fmla="*/ 0 h 1036675"/>
              <a:gd name="connsiteX13" fmla="*/ 6520415 w 7700220"/>
              <a:gd name="connsiteY13" fmla="*/ 0 h 1036675"/>
              <a:gd name="connsiteX14" fmla="*/ 7012611 w 7700220"/>
              <a:gd name="connsiteY14" fmla="*/ 0 h 1036675"/>
              <a:gd name="connsiteX15" fmla="*/ 7527437 w 7700220"/>
              <a:gd name="connsiteY15" fmla="*/ 0 h 1036675"/>
              <a:gd name="connsiteX16" fmla="*/ 7700220 w 7700220"/>
              <a:gd name="connsiteY16" fmla="*/ 172783 h 1036675"/>
              <a:gd name="connsiteX17" fmla="*/ 7700220 w 7700220"/>
              <a:gd name="connsiteY17" fmla="*/ 525249 h 1036675"/>
              <a:gd name="connsiteX18" fmla="*/ 7700220 w 7700220"/>
              <a:gd name="connsiteY18" fmla="*/ 863892 h 1036675"/>
              <a:gd name="connsiteX19" fmla="*/ 7527437 w 7700220"/>
              <a:gd name="connsiteY19" fmla="*/ 1036675 h 1036675"/>
              <a:gd name="connsiteX20" fmla="*/ 7108787 w 7700220"/>
              <a:gd name="connsiteY20" fmla="*/ 1036675 h 1036675"/>
              <a:gd name="connsiteX21" fmla="*/ 6543045 w 7700220"/>
              <a:gd name="connsiteY21" fmla="*/ 1036675 h 1036675"/>
              <a:gd name="connsiteX22" fmla="*/ 5830209 w 7700220"/>
              <a:gd name="connsiteY22" fmla="*/ 1036675 h 1036675"/>
              <a:gd name="connsiteX23" fmla="*/ 5264467 w 7700220"/>
              <a:gd name="connsiteY23" fmla="*/ 1036675 h 1036675"/>
              <a:gd name="connsiteX24" fmla="*/ 4919364 w 7700220"/>
              <a:gd name="connsiteY24" fmla="*/ 1036675 h 1036675"/>
              <a:gd name="connsiteX25" fmla="*/ 4280074 w 7700220"/>
              <a:gd name="connsiteY25" fmla="*/ 1036675 h 1036675"/>
              <a:gd name="connsiteX26" fmla="*/ 3714332 w 7700220"/>
              <a:gd name="connsiteY26" fmla="*/ 1036675 h 1036675"/>
              <a:gd name="connsiteX27" fmla="*/ 3148589 w 7700220"/>
              <a:gd name="connsiteY27" fmla="*/ 1036675 h 1036675"/>
              <a:gd name="connsiteX28" fmla="*/ 2509300 w 7700220"/>
              <a:gd name="connsiteY28" fmla="*/ 1036675 h 1036675"/>
              <a:gd name="connsiteX29" fmla="*/ 1870011 w 7700220"/>
              <a:gd name="connsiteY29" fmla="*/ 1036675 h 1036675"/>
              <a:gd name="connsiteX30" fmla="*/ 1524908 w 7700220"/>
              <a:gd name="connsiteY30" fmla="*/ 1036675 h 1036675"/>
              <a:gd name="connsiteX31" fmla="*/ 1106258 w 7700220"/>
              <a:gd name="connsiteY31" fmla="*/ 1036675 h 1036675"/>
              <a:gd name="connsiteX32" fmla="*/ 172783 w 7700220"/>
              <a:gd name="connsiteY32" fmla="*/ 1036675 h 1036675"/>
              <a:gd name="connsiteX33" fmla="*/ 0 w 7700220"/>
              <a:gd name="connsiteY33" fmla="*/ 863892 h 1036675"/>
              <a:gd name="connsiteX34" fmla="*/ 0 w 7700220"/>
              <a:gd name="connsiteY34" fmla="*/ 525249 h 1036675"/>
              <a:gd name="connsiteX35" fmla="*/ 0 w 7700220"/>
              <a:gd name="connsiteY35" fmla="*/ 172783 h 103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700220" h="1036675" extrusionOk="0">
                <a:moveTo>
                  <a:pt x="0" y="172783"/>
                </a:moveTo>
                <a:cubicBezTo>
                  <a:pt x="9236" y="52398"/>
                  <a:pt x="75269" y="28216"/>
                  <a:pt x="172783" y="0"/>
                </a:cubicBezTo>
                <a:cubicBezTo>
                  <a:pt x="409175" y="-62974"/>
                  <a:pt x="530070" y="66030"/>
                  <a:pt x="812072" y="0"/>
                </a:cubicBezTo>
                <a:cubicBezTo>
                  <a:pt x="1094074" y="-66030"/>
                  <a:pt x="1140369" y="4156"/>
                  <a:pt x="1377815" y="0"/>
                </a:cubicBezTo>
                <a:cubicBezTo>
                  <a:pt x="1615261" y="-4156"/>
                  <a:pt x="1819294" y="49014"/>
                  <a:pt x="2017104" y="0"/>
                </a:cubicBezTo>
                <a:cubicBezTo>
                  <a:pt x="2214914" y="-49014"/>
                  <a:pt x="2204364" y="31536"/>
                  <a:pt x="2362207" y="0"/>
                </a:cubicBezTo>
                <a:cubicBezTo>
                  <a:pt x="2520050" y="-31536"/>
                  <a:pt x="2608620" y="26558"/>
                  <a:pt x="2854403" y="0"/>
                </a:cubicBezTo>
                <a:cubicBezTo>
                  <a:pt x="3100186" y="-26558"/>
                  <a:pt x="3133403" y="7969"/>
                  <a:pt x="3273053" y="0"/>
                </a:cubicBezTo>
                <a:cubicBezTo>
                  <a:pt x="3412703" y="-7969"/>
                  <a:pt x="3665627" y="64790"/>
                  <a:pt x="3838795" y="0"/>
                </a:cubicBezTo>
                <a:cubicBezTo>
                  <a:pt x="4011963" y="-64790"/>
                  <a:pt x="4152655" y="5398"/>
                  <a:pt x="4257445" y="0"/>
                </a:cubicBezTo>
                <a:cubicBezTo>
                  <a:pt x="4362235" y="-5398"/>
                  <a:pt x="4467039" y="14248"/>
                  <a:pt x="4602548" y="0"/>
                </a:cubicBezTo>
                <a:cubicBezTo>
                  <a:pt x="4738057" y="-14248"/>
                  <a:pt x="5100936" y="71463"/>
                  <a:pt x="5315383" y="0"/>
                </a:cubicBezTo>
                <a:cubicBezTo>
                  <a:pt x="5529831" y="-71463"/>
                  <a:pt x="5742468" y="21317"/>
                  <a:pt x="5954673" y="0"/>
                </a:cubicBezTo>
                <a:cubicBezTo>
                  <a:pt x="6166878" y="-21317"/>
                  <a:pt x="6281323" y="63895"/>
                  <a:pt x="6520415" y="0"/>
                </a:cubicBezTo>
                <a:cubicBezTo>
                  <a:pt x="6759507" y="-63895"/>
                  <a:pt x="6796672" y="51076"/>
                  <a:pt x="7012611" y="0"/>
                </a:cubicBezTo>
                <a:cubicBezTo>
                  <a:pt x="7228550" y="-51076"/>
                  <a:pt x="7401134" y="54105"/>
                  <a:pt x="7527437" y="0"/>
                </a:cubicBezTo>
                <a:cubicBezTo>
                  <a:pt x="7618944" y="-2146"/>
                  <a:pt x="7726996" y="68307"/>
                  <a:pt x="7700220" y="172783"/>
                </a:cubicBezTo>
                <a:cubicBezTo>
                  <a:pt x="7710295" y="343855"/>
                  <a:pt x="7682218" y="365519"/>
                  <a:pt x="7700220" y="525249"/>
                </a:cubicBezTo>
                <a:cubicBezTo>
                  <a:pt x="7718222" y="684979"/>
                  <a:pt x="7669829" y="710961"/>
                  <a:pt x="7700220" y="863892"/>
                </a:cubicBezTo>
                <a:cubicBezTo>
                  <a:pt x="7692955" y="954880"/>
                  <a:pt x="7631556" y="1051960"/>
                  <a:pt x="7527437" y="1036675"/>
                </a:cubicBezTo>
                <a:cubicBezTo>
                  <a:pt x="7386556" y="1050478"/>
                  <a:pt x="7290802" y="1003118"/>
                  <a:pt x="7108787" y="1036675"/>
                </a:cubicBezTo>
                <a:cubicBezTo>
                  <a:pt x="6926772" y="1070232"/>
                  <a:pt x="6787059" y="1011475"/>
                  <a:pt x="6543045" y="1036675"/>
                </a:cubicBezTo>
                <a:cubicBezTo>
                  <a:pt x="6299031" y="1061875"/>
                  <a:pt x="6049294" y="967539"/>
                  <a:pt x="5830209" y="1036675"/>
                </a:cubicBezTo>
                <a:cubicBezTo>
                  <a:pt x="5611124" y="1105811"/>
                  <a:pt x="5541560" y="985145"/>
                  <a:pt x="5264467" y="1036675"/>
                </a:cubicBezTo>
                <a:cubicBezTo>
                  <a:pt x="4987374" y="1088205"/>
                  <a:pt x="5079558" y="1020110"/>
                  <a:pt x="4919364" y="1036675"/>
                </a:cubicBezTo>
                <a:cubicBezTo>
                  <a:pt x="4759170" y="1053240"/>
                  <a:pt x="4506145" y="970609"/>
                  <a:pt x="4280074" y="1036675"/>
                </a:cubicBezTo>
                <a:cubicBezTo>
                  <a:pt x="4054003" y="1102741"/>
                  <a:pt x="3904365" y="1022161"/>
                  <a:pt x="3714332" y="1036675"/>
                </a:cubicBezTo>
                <a:cubicBezTo>
                  <a:pt x="3524299" y="1051189"/>
                  <a:pt x="3419498" y="979599"/>
                  <a:pt x="3148589" y="1036675"/>
                </a:cubicBezTo>
                <a:cubicBezTo>
                  <a:pt x="2877680" y="1093751"/>
                  <a:pt x="2665599" y="962863"/>
                  <a:pt x="2509300" y="1036675"/>
                </a:cubicBezTo>
                <a:cubicBezTo>
                  <a:pt x="2353001" y="1110487"/>
                  <a:pt x="2133980" y="1033695"/>
                  <a:pt x="1870011" y="1036675"/>
                </a:cubicBezTo>
                <a:cubicBezTo>
                  <a:pt x="1606042" y="1039655"/>
                  <a:pt x="1661645" y="1020155"/>
                  <a:pt x="1524908" y="1036675"/>
                </a:cubicBezTo>
                <a:cubicBezTo>
                  <a:pt x="1388171" y="1053195"/>
                  <a:pt x="1277993" y="1010277"/>
                  <a:pt x="1106258" y="1036675"/>
                </a:cubicBezTo>
                <a:cubicBezTo>
                  <a:pt x="934523" y="1063073"/>
                  <a:pt x="535901" y="956196"/>
                  <a:pt x="172783" y="1036675"/>
                </a:cubicBezTo>
                <a:cubicBezTo>
                  <a:pt x="56704" y="1027733"/>
                  <a:pt x="-4982" y="967007"/>
                  <a:pt x="0" y="863892"/>
                </a:cubicBezTo>
                <a:cubicBezTo>
                  <a:pt x="-29608" y="723181"/>
                  <a:pt x="15349" y="595107"/>
                  <a:pt x="0" y="525249"/>
                </a:cubicBezTo>
                <a:cubicBezTo>
                  <a:pt x="-15349" y="455391"/>
                  <a:pt x="3859" y="317986"/>
                  <a:pt x="0" y="172783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665305" y="4295867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1825625"/>
            <a:ext cx="11454714" cy="4351338"/>
          </a:xfrm>
        </p:spPr>
        <p:txBody>
          <a:bodyPr>
            <a:normAutofit fontScale="85000" lnSpcReduction="1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“dangling else”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sz="3200" dirty="0">
                <a:latin typeface="Symbol" pitchFamily="2" charset="2"/>
                <a:cs typeface="Consolas" panose="020B0609020204030204" pitchFamily="49" charset="0"/>
                <a:sym typeface="Courier New" charset="0"/>
              </a:rPr>
              <a:t>e</a:t>
            </a:r>
            <a:endParaRPr lang="en-US" sz="3200" dirty="0">
              <a:latin typeface="Symbol" pitchFamily="2" charset="2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173894" y="3053525"/>
            <a:ext cx="8592822" cy="2653881"/>
          </a:xfrm>
          <a:custGeom>
            <a:avLst/>
            <a:gdLst>
              <a:gd name="connsiteX0" fmla="*/ 0 w 8592822"/>
              <a:gd name="connsiteY0" fmla="*/ 442322 h 2653881"/>
              <a:gd name="connsiteX1" fmla="*/ 442322 w 8592822"/>
              <a:gd name="connsiteY1" fmla="*/ 0 h 2653881"/>
              <a:gd name="connsiteX2" fmla="*/ 1112341 w 8592822"/>
              <a:gd name="connsiteY2" fmla="*/ 0 h 2653881"/>
              <a:gd name="connsiteX3" fmla="*/ 1705277 w 8592822"/>
              <a:gd name="connsiteY3" fmla="*/ 0 h 2653881"/>
              <a:gd name="connsiteX4" fmla="*/ 2375296 w 8592822"/>
              <a:gd name="connsiteY4" fmla="*/ 0 h 2653881"/>
              <a:gd name="connsiteX5" fmla="*/ 2736987 w 8592822"/>
              <a:gd name="connsiteY5" fmla="*/ 0 h 2653881"/>
              <a:gd name="connsiteX6" fmla="*/ 3252842 w 8592822"/>
              <a:gd name="connsiteY6" fmla="*/ 0 h 2653881"/>
              <a:gd name="connsiteX7" fmla="*/ 3691615 w 8592822"/>
              <a:gd name="connsiteY7" fmla="*/ 0 h 2653881"/>
              <a:gd name="connsiteX8" fmla="*/ 4284552 w 8592822"/>
              <a:gd name="connsiteY8" fmla="*/ 0 h 2653881"/>
              <a:gd name="connsiteX9" fmla="*/ 4723325 w 8592822"/>
              <a:gd name="connsiteY9" fmla="*/ 0 h 2653881"/>
              <a:gd name="connsiteX10" fmla="*/ 5085017 w 8592822"/>
              <a:gd name="connsiteY10" fmla="*/ 0 h 2653881"/>
              <a:gd name="connsiteX11" fmla="*/ 5832117 w 8592822"/>
              <a:gd name="connsiteY11" fmla="*/ 0 h 2653881"/>
              <a:gd name="connsiteX12" fmla="*/ 6502136 w 8592822"/>
              <a:gd name="connsiteY12" fmla="*/ 0 h 2653881"/>
              <a:gd name="connsiteX13" fmla="*/ 7095073 w 8592822"/>
              <a:gd name="connsiteY13" fmla="*/ 0 h 2653881"/>
              <a:gd name="connsiteX14" fmla="*/ 7610928 w 8592822"/>
              <a:gd name="connsiteY14" fmla="*/ 0 h 2653881"/>
              <a:gd name="connsiteX15" fmla="*/ 8150500 w 8592822"/>
              <a:gd name="connsiteY15" fmla="*/ 0 h 2653881"/>
              <a:gd name="connsiteX16" fmla="*/ 8592822 w 8592822"/>
              <a:gd name="connsiteY16" fmla="*/ 442322 h 2653881"/>
              <a:gd name="connsiteX17" fmla="*/ 8592822 w 8592822"/>
              <a:gd name="connsiteY17" fmla="*/ 1049760 h 2653881"/>
              <a:gd name="connsiteX18" fmla="*/ 8592822 w 8592822"/>
              <a:gd name="connsiteY18" fmla="*/ 1586429 h 2653881"/>
              <a:gd name="connsiteX19" fmla="*/ 8592822 w 8592822"/>
              <a:gd name="connsiteY19" fmla="*/ 2211559 h 2653881"/>
              <a:gd name="connsiteX20" fmla="*/ 8150500 w 8592822"/>
              <a:gd name="connsiteY20" fmla="*/ 2653881 h 2653881"/>
              <a:gd name="connsiteX21" fmla="*/ 7634645 w 8592822"/>
              <a:gd name="connsiteY21" fmla="*/ 2653881 h 2653881"/>
              <a:gd name="connsiteX22" fmla="*/ 6887545 w 8592822"/>
              <a:gd name="connsiteY22" fmla="*/ 2653881 h 2653881"/>
              <a:gd name="connsiteX23" fmla="*/ 6294608 w 8592822"/>
              <a:gd name="connsiteY23" fmla="*/ 2653881 h 2653881"/>
              <a:gd name="connsiteX24" fmla="*/ 5932916 w 8592822"/>
              <a:gd name="connsiteY24" fmla="*/ 2653881 h 2653881"/>
              <a:gd name="connsiteX25" fmla="*/ 5262898 w 8592822"/>
              <a:gd name="connsiteY25" fmla="*/ 2653881 h 2653881"/>
              <a:gd name="connsiteX26" fmla="*/ 4669961 w 8592822"/>
              <a:gd name="connsiteY26" fmla="*/ 2653881 h 2653881"/>
              <a:gd name="connsiteX27" fmla="*/ 4077024 w 8592822"/>
              <a:gd name="connsiteY27" fmla="*/ 2653881 h 2653881"/>
              <a:gd name="connsiteX28" fmla="*/ 3407006 w 8592822"/>
              <a:gd name="connsiteY28" fmla="*/ 2653881 h 2653881"/>
              <a:gd name="connsiteX29" fmla="*/ 2736987 w 8592822"/>
              <a:gd name="connsiteY29" fmla="*/ 2653881 h 2653881"/>
              <a:gd name="connsiteX30" fmla="*/ 2375296 w 8592822"/>
              <a:gd name="connsiteY30" fmla="*/ 2653881 h 2653881"/>
              <a:gd name="connsiteX31" fmla="*/ 1936523 w 8592822"/>
              <a:gd name="connsiteY31" fmla="*/ 2653881 h 2653881"/>
              <a:gd name="connsiteX32" fmla="*/ 1266504 w 8592822"/>
              <a:gd name="connsiteY32" fmla="*/ 2653881 h 2653881"/>
              <a:gd name="connsiteX33" fmla="*/ 442322 w 8592822"/>
              <a:gd name="connsiteY33" fmla="*/ 2653881 h 2653881"/>
              <a:gd name="connsiteX34" fmla="*/ 0 w 8592822"/>
              <a:gd name="connsiteY34" fmla="*/ 2211559 h 2653881"/>
              <a:gd name="connsiteX35" fmla="*/ 0 w 8592822"/>
              <a:gd name="connsiteY35" fmla="*/ 1586429 h 2653881"/>
              <a:gd name="connsiteX36" fmla="*/ 0 w 8592822"/>
              <a:gd name="connsiteY36" fmla="*/ 978991 h 2653881"/>
              <a:gd name="connsiteX37" fmla="*/ 0 w 8592822"/>
              <a:gd name="connsiteY37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592822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625895" y="-64693"/>
                  <a:pt x="954072" y="8026"/>
                  <a:pt x="1112341" y="0"/>
                </a:cubicBezTo>
                <a:cubicBezTo>
                  <a:pt x="1270610" y="-8026"/>
                  <a:pt x="1444436" y="59742"/>
                  <a:pt x="1705277" y="0"/>
                </a:cubicBezTo>
                <a:cubicBezTo>
                  <a:pt x="1966118" y="-59742"/>
                  <a:pt x="2056063" y="68012"/>
                  <a:pt x="2375296" y="0"/>
                </a:cubicBezTo>
                <a:cubicBezTo>
                  <a:pt x="2694529" y="-68012"/>
                  <a:pt x="2576774" y="15340"/>
                  <a:pt x="2736987" y="0"/>
                </a:cubicBezTo>
                <a:cubicBezTo>
                  <a:pt x="2897200" y="-15340"/>
                  <a:pt x="3116947" y="13510"/>
                  <a:pt x="3252842" y="0"/>
                </a:cubicBezTo>
                <a:cubicBezTo>
                  <a:pt x="3388738" y="-13510"/>
                  <a:pt x="3601880" y="22556"/>
                  <a:pt x="3691615" y="0"/>
                </a:cubicBezTo>
                <a:cubicBezTo>
                  <a:pt x="3781350" y="-22556"/>
                  <a:pt x="4034819" y="63099"/>
                  <a:pt x="4284552" y="0"/>
                </a:cubicBezTo>
                <a:cubicBezTo>
                  <a:pt x="4534285" y="-63099"/>
                  <a:pt x="4554954" y="2312"/>
                  <a:pt x="4723325" y="0"/>
                </a:cubicBezTo>
                <a:cubicBezTo>
                  <a:pt x="4891696" y="-2312"/>
                  <a:pt x="4989325" y="36721"/>
                  <a:pt x="5085017" y="0"/>
                </a:cubicBezTo>
                <a:cubicBezTo>
                  <a:pt x="5180709" y="-36721"/>
                  <a:pt x="5555403" y="42692"/>
                  <a:pt x="5832117" y="0"/>
                </a:cubicBezTo>
                <a:cubicBezTo>
                  <a:pt x="6108831" y="-42692"/>
                  <a:pt x="6279656" y="79619"/>
                  <a:pt x="6502136" y="0"/>
                </a:cubicBezTo>
                <a:cubicBezTo>
                  <a:pt x="6724616" y="-79619"/>
                  <a:pt x="6913036" y="28493"/>
                  <a:pt x="7095073" y="0"/>
                </a:cubicBezTo>
                <a:cubicBezTo>
                  <a:pt x="7277110" y="-28493"/>
                  <a:pt x="7472834" y="53356"/>
                  <a:pt x="7610928" y="0"/>
                </a:cubicBezTo>
                <a:cubicBezTo>
                  <a:pt x="7749023" y="-53356"/>
                  <a:pt x="7885130" y="16306"/>
                  <a:pt x="8150500" y="0"/>
                </a:cubicBezTo>
                <a:cubicBezTo>
                  <a:pt x="8362333" y="-17779"/>
                  <a:pt x="8655713" y="176776"/>
                  <a:pt x="8592822" y="442322"/>
                </a:cubicBezTo>
                <a:cubicBezTo>
                  <a:pt x="8596223" y="731548"/>
                  <a:pt x="8583215" y="832868"/>
                  <a:pt x="8592822" y="1049760"/>
                </a:cubicBezTo>
                <a:cubicBezTo>
                  <a:pt x="8602429" y="1266652"/>
                  <a:pt x="8559087" y="1392855"/>
                  <a:pt x="8592822" y="1586429"/>
                </a:cubicBezTo>
                <a:cubicBezTo>
                  <a:pt x="8626557" y="1780003"/>
                  <a:pt x="8538767" y="2047546"/>
                  <a:pt x="8592822" y="2211559"/>
                </a:cubicBezTo>
                <a:cubicBezTo>
                  <a:pt x="8612355" y="2447203"/>
                  <a:pt x="8331593" y="2616798"/>
                  <a:pt x="8150500" y="2653881"/>
                </a:cubicBezTo>
                <a:cubicBezTo>
                  <a:pt x="8006230" y="2656655"/>
                  <a:pt x="7844302" y="2616154"/>
                  <a:pt x="7634645" y="2653881"/>
                </a:cubicBezTo>
                <a:cubicBezTo>
                  <a:pt x="7424989" y="2691608"/>
                  <a:pt x="7112383" y="2618603"/>
                  <a:pt x="6887545" y="2653881"/>
                </a:cubicBezTo>
                <a:cubicBezTo>
                  <a:pt x="6662707" y="2689159"/>
                  <a:pt x="6567467" y="2604853"/>
                  <a:pt x="6294608" y="2653881"/>
                </a:cubicBezTo>
                <a:cubicBezTo>
                  <a:pt x="6021749" y="2702909"/>
                  <a:pt x="6097976" y="2650698"/>
                  <a:pt x="5932916" y="2653881"/>
                </a:cubicBezTo>
                <a:cubicBezTo>
                  <a:pt x="5767856" y="2657064"/>
                  <a:pt x="5417553" y="2627487"/>
                  <a:pt x="5262898" y="2653881"/>
                </a:cubicBezTo>
                <a:cubicBezTo>
                  <a:pt x="5108243" y="2680275"/>
                  <a:pt x="4887711" y="2587234"/>
                  <a:pt x="4669961" y="2653881"/>
                </a:cubicBezTo>
                <a:cubicBezTo>
                  <a:pt x="4452211" y="2720528"/>
                  <a:pt x="4324396" y="2583684"/>
                  <a:pt x="4077024" y="2653881"/>
                </a:cubicBezTo>
                <a:cubicBezTo>
                  <a:pt x="3829652" y="2724078"/>
                  <a:pt x="3608995" y="2611055"/>
                  <a:pt x="3407006" y="2653881"/>
                </a:cubicBezTo>
                <a:cubicBezTo>
                  <a:pt x="3205017" y="2696707"/>
                  <a:pt x="3069875" y="2636074"/>
                  <a:pt x="2736987" y="2653881"/>
                </a:cubicBezTo>
                <a:cubicBezTo>
                  <a:pt x="2404099" y="2671688"/>
                  <a:pt x="2453768" y="2612762"/>
                  <a:pt x="2375296" y="2653881"/>
                </a:cubicBezTo>
                <a:cubicBezTo>
                  <a:pt x="2296824" y="2695000"/>
                  <a:pt x="2035981" y="2608203"/>
                  <a:pt x="1936523" y="2653881"/>
                </a:cubicBezTo>
                <a:cubicBezTo>
                  <a:pt x="1837065" y="2699559"/>
                  <a:pt x="1516668" y="2589597"/>
                  <a:pt x="1266504" y="2653881"/>
                </a:cubicBezTo>
                <a:cubicBezTo>
                  <a:pt x="1016340" y="2718165"/>
                  <a:pt x="782648" y="2584269"/>
                  <a:pt x="442322" y="2653881"/>
                </a:cubicBezTo>
                <a:cubicBezTo>
                  <a:pt x="204006" y="2645047"/>
                  <a:pt x="-42780" y="2512181"/>
                  <a:pt x="0" y="2211559"/>
                </a:cubicBezTo>
                <a:cubicBezTo>
                  <a:pt x="-55394" y="1962291"/>
                  <a:pt x="13576" y="1812607"/>
                  <a:pt x="0" y="1586429"/>
                </a:cubicBezTo>
                <a:cubicBezTo>
                  <a:pt x="-13576" y="1360251"/>
                  <a:pt x="47438" y="1114257"/>
                  <a:pt x="0" y="978991"/>
                </a:cubicBezTo>
                <a:cubicBezTo>
                  <a:pt x="-47438" y="843725"/>
                  <a:pt x="16286" y="584870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   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   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   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     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7"/>
            <a:ext cx="8912646" cy="3069835"/>
          </a:xfrm>
          <a:custGeom>
            <a:avLst/>
            <a:gdLst>
              <a:gd name="connsiteX0" fmla="*/ 0 w 8912646"/>
              <a:gd name="connsiteY0" fmla="*/ 511649 h 3069835"/>
              <a:gd name="connsiteX1" fmla="*/ 511649 w 8912646"/>
              <a:gd name="connsiteY1" fmla="*/ 0 h 3069835"/>
              <a:gd name="connsiteX2" fmla="*/ 1154067 w 8912646"/>
              <a:gd name="connsiteY2" fmla="*/ 0 h 3069835"/>
              <a:gd name="connsiteX3" fmla="*/ 1717592 w 8912646"/>
              <a:gd name="connsiteY3" fmla="*/ 0 h 3069835"/>
              <a:gd name="connsiteX4" fmla="*/ 2360011 w 8912646"/>
              <a:gd name="connsiteY4" fmla="*/ 0 h 3069835"/>
              <a:gd name="connsiteX5" fmla="*/ 2686855 w 8912646"/>
              <a:gd name="connsiteY5" fmla="*/ 0 h 3069835"/>
              <a:gd name="connsiteX6" fmla="*/ 3171486 w 8912646"/>
              <a:gd name="connsiteY6" fmla="*/ 0 h 3069835"/>
              <a:gd name="connsiteX7" fmla="*/ 3577224 w 8912646"/>
              <a:gd name="connsiteY7" fmla="*/ 0 h 3069835"/>
              <a:gd name="connsiteX8" fmla="*/ 4140749 w 8912646"/>
              <a:gd name="connsiteY8" fmla="*/ 0 h 3069835"/>
              <a:gd name="connsiteX9" fmla="*/ 4546487 w 8912646"/>
              <a:gd name="connsiteY9" fmla="*/ 0 h 3069835"/>
              <a:gd name="connsiteX10" fmla="*/ 4873331 w 8912646"/>
              <a:gd name="connsiteY10" fmla="*/ 0 h 3069835"/>
              <a:gd name="connsiteX11" fmla="*/ 5594643 w 8912646"/>
              <a:gd name="connsiteY11" fmla="*/ 0 h 3069835"/>
              <a:gd name="connsiteX12" fmla="*/ 6237062 w 8912646"/>
              <a:gd name="connsiteY12" fmla="*/ 0 h 3069835"/>
              <a:gd name="connsiteX13" fmla="*/ 6800586 w 8912646"/>
              <a:gd name="connsiteY13" fmla="*/ 0 h 3069835"/>
              <a:gd name="connsiteX14" fmla="*/ 7285218 w 8912646"/>
              <a:gd name="connsiteY14" fmla="*/ 0 h 3069835"/>
              <a:gd name="connsiteX15" fmla="*/ 8400997 w 8912646"/>
              <a:gd name="connsiteY15" fmla="*/ 0 h 3069835"/>
              <a:gd name="connsiteX16" fmla="*/ 8912646 w 8912646"/>
              <a:gd name="connsiteY16" fmla="*/ 511649 h 3069835"/>
              <a:gd name="connsiteX17" fmla="*/ 8912646 w 8912646"/>
              <a:gd name="connsiteY17" fmla="*/ 1043749 h 3069835"/>
              <a:gd name="connsiteX18" fmla="*/ 8912646 w 8912646"/>
              <a:gd name="connsiteY18" fmla="*/ 1493987 h 3069835"/>
              <a:gd name="connsiteX19" fmla="*/ 8912646 w 8912646"/>
              <a:gd name="connsiteY19" fmla="*/ 1964690 h 3069835"/>
              <a:gd name="connsiteX20" fmla="*/ 8912646 w 8912646"/>
              <a:gd name="connsiteY20" fmla="*/ 2558186 h 3069835"/>
              <a:gd name="connsiteX21" fmla="*/ 8400997 w 8912646"/>
              <a:gd name="connsiteY21" fmla="*/ 3069835 h 3069835"/>
              <a:gd name="connsiteX22" fmla="*/ 7679685 w 8912646"/>
              <a:gd name="connsiteY22" fmla="*/ 3069835 h 3069835"/>
              <a:gd name="connsiteX23" fmla="*/ 7116160 w 8912646"/>
              <a:gd name="connsiteY23" fmla="*/ 3069835 h 3069835"/>
              <a:gd name="connsiteX24" fmla="*/ 6789316 w 8912646"/>
              <a:gd name="connsiteY24" fmla="*/ 3069835 h 3069835"/>
              <a:gd name="connsiteX25" fmla="*/ 6146898 w 8912646"/>
              <a:gd name="connsiteY25" fmla="*/ 3069835 h 3069835"/>
              <a:gd name="connsiteX26" fmla="*/ 5583373 w 8912646"/>
              <a:gd name="connsiteY26" fmla="*/ 3069835 h 3069835"/>
              <a:gd name="connsiteX27" fmla="*/ 5019848 w 8912646"/>
              <a:gd name="connsiteY27" fmla="*/ 3069835 h 3069835"/>
              <a:gd name="connsiteX28" fmla="*/ 4377430 w 8912646"/>
              <a:gd name="connsiteY28" fmla="*/ 3069835 h 3069835"/>
              <a:gd name="connsiteX29" fmla="*/ 3735011 w 8912646"/>
              <a:gd name="connsiteY29" fmla="*/ 3069835 h 3069835"/>
              <a:gd name="connsiteX30" fmla="*/ 3408167 w 8912646"/>
              <a:gd name="connsiteY30" fmla="*/ 3069835 h 3069835"/>
              <a:gd name="connsiteX31" fmla="*/ 3002429 w 8912646"/>
              <a:gd name="connsiteY31" fmla="*/ 3069835 h 3069835"/>
              <a:gd name="connsiteX32" fmla="*/ 2360011 w 8912646"/>
              <a:gd name="connsiteY32" fmla="*/ 3069835 h 3069835"/>
              <a:gd name="connsiteX33" fmla="*/ 1954273 w 8912646"/>
              <a:gd name="connsiteY33" fmla="*/ 3069835 h 3069835"/>
              <a:gd name="connsiteX34" fmla="*/ 1390748 w 8912646"/>
              <a:gd name="connsiteY34" fmla="*/ 3069835 h 3069835"/>
              <a:gd name="connsiteX35" fmla="*/ 511649 w 8912646"/>
              <a:gd name="connsiteY35" fmla="*/ 3069835 h 3069835"/>
              <a:gd name="connsiteX36" fmla="*/ 0 w 8912646"/>
              <a:gd name="connsiteY36" fmla="*/ 2558186 h 3069835"/>
              <a:gd name="connsiteX37" fmla="*/ 0 w 8912646"/>
              <a:gd name="connsiteY37" fmla="*/ 2005621 h 3069835"/>
              <a:gd name="connsiteX38" fmla="*/ 0 w 8912646"/>
              <a:gd name="connsiteY38" fmla="*/ 1453056 h 3069835"/>
              <a:gd name="connsiteX39" fmla="*/ 0 w 8912646"/>
              <a:gd name="connsiteY39" fmla="*/ 511649 h 306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3069835" extrusionOk="0">
                <a:moveTo>
                  <a:pt x="0" y="511649"/>
                </a:moveTo>
                <a:cubicBezTo>
                  <a:pt x="10126" y="201709"/>
                  <a:pt x="227073" y="27002"/>
                  <a:pt x="511649" y="0"/>
                </a:cubicBezTo>
                <a:cubicBezTo>
                  <a:pt x="681059" y="-64273"/>
                  <a:pt x="951169" y="58470"/>
                  <a:pt x="1154067" y="0"/>
                </a:cubicBezTo>
                <a:cubicBezTo>
                  <a:pt x="1356965" y="-58470"/>
                  <a:pt x="1488589" y="26642"/>
                  <a:pt x="1717592" y="0"/>
                </a:cubicBezTo>
                <a:cubicBezTo>
                  <a:pt x="1946595" y="-26642"/>
                  <a:pt x="2131137" y="1501"/>
                  <a:pt x="2360011" y="0"/>
                </a:cubicBezTo>
                <a:cubicBezTo>
                  <a:pt x="2588885" y="-1501"/>
                  <a:pt x="2576234" y="9249"/>
                  <a:pt x="2686855" y="0"/>
                </a:cubicBezTo>
                <a:cubicBezTo>
                  <a:pt x="2797476" y="-9249"/>
                  <a:pt x="3053017" y="4807"/>
                  <a:pt x="3171486" y="0"/>
                </a:cubicBezTo>
                <a:cubicBezTo>
                  <a:pt x="3289955" y="-4807"/>
                  <a:pt x="3408947" y="14811"/>
                  <a:pt x="3577224" y="0"/>
                </a:cubicBezTo>
                <a:cubicBezTo>
                  <a:pt x="3745501" y="-14811"/>
                  <a:pt x="3959948" y="6932"/>
                  <a:pt x="4140749" y="0"/>
                </a:cubicBezTo>
                <a:cubicBezTo>
                  <a:pt x="4321550" y="-6932"/>
                  <a:pt x="4447162" y="44380"/>
                  <a:pt x="4546487" y="0"/>
                </a:cubicBezTo>
                <a:cubicBezTo>
                  <a:pt x="4645812" y="-44380"/>
                  <a:pt x="4782583" y="4528"/>
                  <a:pt x="4873331" y="0"/>
                </a:cubicBezTo>
                <a:cubicBezTo>
                  <a:pt x="4964079" y="-4528"/>
                  <a:pt x="5354680" y="2331"/>
                  <a:pt x="5594643" y="0"/>
                </a:cubicBezTo>
                <a:cubicBezTo>
                  <a:pt x="5834606" y="-2331"/>
                  <a:pt x="6005796" y="54852"/>
                  <a:pt x="6237062" y="0"/>
                </a:cubicBezTo>
                <a:cubicBezTo>
                  <a:pt x="6468328" y="-54852"/>
                  <a:pt x="6563846" y="16306"/>
                  <a:pt x="6800586" y="0"/>
                </a:cubicBezTo>
                <a:cubicBezTo>
                  <a:pt x="7037326" y="-16306"/>
                  <a:pt x="7085750" y="36397"/>
                  <a:pt x="7285218" y="0"/>
                </a:cubicBezTo>
                <a:cubicBezTo>
                  <a:pt x="7484686" y="-36397"/>
                  <a:pt x="7907695" y="31253"/>
                  <a:pt x="8400997" y="0"/>
                </a:cubicBezTo>
                <a:cubicBezTo>
                  <a:pt x="8645961" y="-20604"/>
                  <a:pt x="8982438" y="205482"/>
                  <a:pt x="8912646" y="511649"/>
                </a:cubicBezTo>
                <a:cubicBezTo>
                  <a:pt x="8959327" y="658556"/>
                  <a:pt x="8880581" y="808867"/>
                  <a:pt x="8912646" y="1043749"/>
                </a:cubicBezTo>
                <a:cubicBezTo>
                  <a:pt x="8944711" y="1278631"/>
                  <a:pt x="8912194" y="1398088"/>
                  <a:pt x="8912646" y="1493987"/>
                </a:cubicBezTo>
                <a:cubicBezTo>
                  <a:pt x="8913098" y="1589886"/>
                  <a:pt x="8882995" y="1792943"/>
                  <a:pt x="8912646" y="1964690"/>
                </a:cubicBezTo>
                <a:cubicBezTo>
                  <a:pt x="8942297" y="2136437"/>
                  <a:pt x="8906540" y="2266171"/>
                  <a:pt x="8912646" y="2558186"/>
                </a:cubicBezTo>
                <a:cubicBezTo>
                  <a:pt x="8920975" y="2837008"/>
                  <a:pt x="8697719" y="3066407"/>
                  <a:pt x="8400997" y="3069835"/>
                </a:cubicBezTo>
                <a:cubicBezTo>
                  <a:pt x="8089411" y="3132756"/>
                  <a:pt x="7941616" y="3067283"/>
                  <a:pt x="7679685" y="3069835"/>
                </a:cubicBezTo>
                <a:cubicBezTo>
                  <a:pt x="7417754" y="3072387"/>
                  <a:pt x="7268653" y="3033752"/>
                  <a:pt x="7116160" y="3069835"/>
                </a:cubicBezTo>
                <a:cubicBezTo>
                  <a:pt x="6963667" y="3105918"/>
                  <a:pt x="6943842" y="3065572"/>
                  <a:pt x="6789316" y="3069835"/>
                </a:cubicBezTo>
                <a:cubicBezTo>
                  <a:pt x="6634790" y="3074098"/>
                  <a:pt x="6324847" y="3063955"/>
                  <a:pt x="6146898" y="3069835"/>
                </a:cubicBezTo>
                <a:cubicBezTo>
                  <a:pt x="5968949" y="3075715"/>
                  <a:pt x="5802738" y="3011081"/>
                  <a:pt x="5583373" y="3069835"/>
                </a:cubicBezTo>
                <a:cubicBezTo>
                  <a:pt x="5364009" y="3128589"/>
                  <a:pt x="5193681" y="3037274"/>
                  <a:pt x="5019848" y="3069835"/>
                </a:cubicBezTo>
                <a:cubicBezTo>
                  <a:pt x="4846016" y="3102396"/>
                  <a:pt x="4634592" y="3000775"/>
                  <a:pt x="4377430" y="3069835"/>
                </a:cubicBezTo>
                <a:cubicBezTo>
                  <a:pt x="4120268" y="3138895"/>
                  <a:pt x="3999301" y="3033842"/>
                  <a:pt x="3735011" y="3069835"/>
                </a:cubicBezTo>
                <a:cubicBezTo>
                  <a:pt x="3470721" y="3105828"/>
                  <a:pt x="3564584" y="3059849"/>
                  <a:pt x="3408167" y="3069835"/>
                </a:cubicBezTo>
                <a:cubicBezTo>
                  <a:pt x="3251750" y="3079821"/>
                  <a:pt x="3117005" y="3030293"/>
                  <a:pt x="3002429" y="3069835"/>
                </a:cubicBezTo>
                <a:cubicBezTo>
                  <a:pt x="2887853" y="3109377"/>
                  <a:pt x="2638292" y="2995727"/>
                  <a:pt x="2360011" y="3069835"/>
                </a:cubicBezTo>
                <a:cubicBezTo>
                  <a:pt x="2081730" y="3143943"/>
                  <a:pt x="2116457" y="3057256"/>
                  <a:pt x="1954273" y="3069835"/>
                </a:cubicBezTo>
                <a:cubicBezTo>
                  <a:pt x="1792089" y="3082414"/>
                  <a:pt x="1597113" y="3068419"/>
                  <a:pt x="1390748" y="3069835"/>
                </a:cubicBezTo>
                <a:cubicBezTo>
                  <a:pt x="1184383" y="3071251"/>
                  <a:pt x="823779" y="2984413"/>
                  <a:pt x="511649" y="3069835"/>
                </a:cubicBezTo>
                <a:cubicBezTo>
                  <a:pt x="250483" y="3088850"/>
                  <a:pt x="21822" y="2849029"/>
                  <a:pt x="0" y="2558186"/>
                </a:cubicBezTo>
                <a:cubicBezTo>
                  <a:pt x="-34868" y="2413091"/>
                  <a:pt x="62075" y="2262953"/>
                  <a:pt x="0" y="2005621"/>
                </a:cubicBezTo>
                <a:cubicBezTo>
                  <a:pt x="-62075" y="1748290"/>
                  <a:pt x="52375" y="1573509"/>
                  <a:pt x="0" y="1453056"/>
                </a:cubicBezTo>
                <a:cubicBezTo>
                  <a:pt x="-52375" y="1332604"/>
                  <a:pt x="14884" y="974547"/>
                  <a:pt x="0" y="511649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Overall parsing algorithm</a:t>
            </a:r>
          </a:p>
          <a:p>
            <a:r>
              <a:rPr lang="en-US" sz="2600" dirty="0"/>
              <a:t>Build </a:t>
            </a:r>
            <a:r>
              <a:rPr lang="en-US" sz="2600" b="1" u="sng" dirty="0"/>
              <a:t>First</a:t>
            </a:r>
            <a:r>
              <a:rPr lang="en-US" sz="2600" dirty="0"/>
              <a:t> and </a:t>
            </a:r>
            <a:r>
              <a:rPr lang="en-US" sz="2600" b="1" u="sng" dirty="0"/>
              <a:t>Follow</a:t>
            </a:r>
            <a:r>
              <a:rPr lang="en-US" sz="2600" dirty="0"/>
              <a:t>  sets</a:t>
            </a:r>
          </a:p>
          <a:p>
            <a:pPr lvl="1"/>
            <a:r>
              <a:rPr lang="en-US" sz="2600" b="1" dirty="0"/>
              <a:t>First</a:t>
            </a:r>
            <a:r>
              <a:rPr lang="en-US" sz="2600" dirty="0"/>
              <a:t> set: terminals that can start some symbol (including terminals)</a:t>
            </a:r>
          </a:p>
          <a:p>
            <a:pPr lvl="1"/>
            <a:r>
              <a:rPr lang="en-US" sz="2600" b="1" dirty="0"/>
              <a:t>Follow</a:t>
            </a:r>
            <a:r>
              <a:rPr lang="en-US" sz="2600" dirty="0"/>
              <a:t> set: terminals that can appear after replacing some non-terminal; focuses on the right-hand side of a production.</a:t>
            </a:r>
          </a:p>
          <a:p>
            <a:r>
              <a:rPr lang="en-US" sz="2600" dirty="0">
                <a:solidFill>
                  <a:srgbClr val="0D09F4"/>
                </a:solidFill>
              </a:rPr>
              <a:t>Example: A 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 B C D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will </a:t>
            </a:r>
            <a:r>
              <a:rPr lang="en-US" sz="2600" b="1" u="sng" dirty="0">
                <a:solidFill>
                  <a:srgbClr val="0D09F4"/>
                </a:solidFill>
                <a:sym typeface="Wingdings" pitchFamily="2" charset="2"/>
              </a:rPr>
              <a:t>Follow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 C? Intuitively, those that D can start with</a:t>
            </a:r>
          </a:p>
          <a:p>
            <a:pPr lvl="1"/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What terminals can A start with? By inspection, </a:t>
            </a:r>
            <a:r>
              <a:rPr lang="en-US" sz="2600" i="1" u="sng" dirty="0">
                <a:solidFill>
                  <a:srgbClr val="0D09F4"/>
                </a:solidFill>
                <a:sym typeface="Wingdings" pitchFamily="2" charset="2"/>
              </a:rPr>
              <a:t>at leas</a:t>
            </a:r>
            <a:r>
              <a:rPr lang="en-US" sz="2600" dirty="0">
                <a:solidFill>
                  <a:srgbClr val="0D09F4"/>
                </a:solidFill>
                <a:sym typeface="Wingdings" pitchFamily="2" charset="2"/>
              </a:rPr>
              <a:t>t the same as B</a:t>
            </a:r>
            <a:endParaRPr lang="en-US" sz="2600" dirty="0">
              <a:solidFill>
                <a:srgbClr val="0D09F4"/>
              </a:solidFill>
            </a:endParaRPr>
          </a:p>
          <a:p>
            <a:r>
              <a:rPr lang="en-US" sz="2600" dirty="0"/>
              <a:t>Build parsing table and driver with sets (</a:t>
            </a:r>
            <a:r>
              <a:rPr lang="en-US" sz="2600" u="sng" dirty="0"/>
              <a:t>NOTE: We will not cover this in class, but please try to read about this somewhere</a:t>
            </a:r>
            <a:r>
              <a:rPr lang="en-US" sz="2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21ED-6C37-FF42-AD9C-88A27BE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A67D-8FAC-644F-9D1A-46DBBF1A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  <a:p>
            <a:r>
              <a:rPr lang="en-US" dirty="0"/>
              <a:t>Parsing and derivation trees</a:t>
            </a:r>
          </a:p>
          <a:p>
            <a:r>
              <a:rPr lang="en-US"/>
              <a:t>Building LL and LR parsers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AB5-2586-5A4A-8680-CC2DB99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B6EB-FBE8-2A48-9D13-684207B6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1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5" y="1825625"/>
            <a:ext cx="116104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symbol from input and compares against expected token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until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 </a:t>
            </a:r>
            <a:r>
              <a:rPr lang="en-US" sz="1800" dirty="0">
                <a:solidFill>
                  <a:srgbClr val="0D09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$ is the End-of-File; typical convention in compilers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LL parsing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86" y="0"/>
            <a:ext cx="10515600" cy="1325563"/>
          </a:xfrm>
        </p:spPr>
        <p:txBody>
          <a:bodyPr/>
          <a:lstStyle/>
          <a:p>
            <a:r>
              <a:rPr lang="en-US" dirty="0"/>
              <a:t>LL Parsing: Building the </a:t>
            </a:r>
            <a:r>
              <a:rPr lang="en-US" b="1" u="sng" dirty="0"/>
              <a:t>First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273615"/>
            <a:ext cx="7928328" cy="4310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t in 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Eps(t) =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First(t) = { t 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foreach X in N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Eps(X) = if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First(X) = {}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foreach production X 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 Y1 Y2 …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Yk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for </a:t>
            </a:r>
            <a:r>
              <a:rPr lang="en-US" sz="18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sz="1800" dirty="0">
                <a:latin typeface="Courier" pitchFamily="2" charset="0"/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  <a:sym typeface="Wingdings" pitchFamily="2" charset="2"/>
              </a:rPr>
              <a:t>until no further progress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6348639" y="1642092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B6CF8-B19F-BC4D-A5DB-334FD034BA54}"/>
              </a:ext>
            </a:extLst>
          </p:cNvPr>
          <p:cNvSpPr txBox="1"/>
          <p:nvPr/>
        </p:nvSpPr>
        <p:spPr>
          <a:xfrm>
            <a:off x="3049835" y="1637070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Non-terminal set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E52C0EFF-A666-E841-BF63-5A7F893BFADE}"/>
              </a:ext>
            </a:extLst>
          </p:cNvPr>
          <p:cNvSpPr/>
          <p:nvPr/>
        </p:nvSpPr>
        <p:spPr>
          <a:xfrm rot="3048901">
            <a:off x="2512587" y="1459760"/>
            <a:ext cx="287688" cy="8097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First Sets: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3" y="1690688"/>
            <a:ext cx="114660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Computing the </a:t>
            </a:r>
            <a:r>
              <a:rPr lang="en-US" b="1" dirty="0"/>
              <a:t>Follow</a:t>
            </a:r>
            <a:r>
              <a:rPr lang="en-US" dirty="0"/>
              <a:t> sets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362953" y="2300958"/>
            <a:ext cx="11466094" cy="404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If $ is the input end-marker, and S is the start symbol, $ ∈ FOLLOW(S).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D09F4"/>
                </a:solidFill>
              </a:rPr>
              <a:t>	Intuition</a:t>
            </a:r>
            <a:r>
              <a:rPr lang="en-US" sz="2400" dirty="0">
                <a:solidFill>
                  <a:srgbClr val="0D09F4"/>
                </a:solidFill>
              </a:rPr>
              <a:t>: The only symbol that can follow a complete program, is the end of file.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The symbols that follow B are those that start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b</a:t>
            </a:r>
            <a:r>
              <a:rPr lang="en-US" sz="2400" dirty="0">
                <a:solidFill>
                  <a:srgbClr val="0D09F4"/>
                </a:solidFill>
              </a:rPr>
              <a:t> (skip </a:t>
            </a:r>
            <a:r>
              <a:rPr lang="en-US" sz="2400" dirty="0">
                <a:solidFill>
                  <a:srgbClr val="0D09F4"/>
                </a:solidFill>
                <a:latin typeface="Symbol" pitchFamily="2" charset="2"/>
              </a:rPr>
              <a:t>e</a:t>
            </a:r>
            <a:r>
              <a:rPr lang="en-US" sz="2400" dirty="0">
                <a:solidFill>
                  <a:srgbClr val="0D09F4"/>
                </a:solidFill>
              </a:rPr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n-US" sz="2400" dirty="0"/>
              <a:t>, or a production A → </a:t>
            </a:r>
            <a:r>
              <a:rPr lang="el-GR" sz="2400" dirty="0"/>
              <a:t>α</a:t>
            </a:r>
            <a:r>
              <a:rPr lang="en-US" sz="2400" u="sng" dirty="0"/>
              <a:t>B</a:t>
            </a:r>
            <a:r>
              <a:rPr lang="el-GR" sz="2400" dirty="0"/>
              <a:t>β, </a:t>
            </a:r>
            <a:r>
              <a:rPr lang="en-US" sz="2400" dirty="0"/>
              <a:t>where  </a:t>
            </a:r>
            <a:r>
              <a:rPr lang="el-GR" sz="2400" dirty="0"/>
              <a:t>ε ∈ </a:t>
            </a:r>
            <a:r>
              <a:rPr lang="en-US" sz="2400" dirty="0"/>
              <a:t>FIRST(</a:t>
            </a:r>
            <a:r>
              <a:rPr lang="el-GR" sz="2400" dirty="0"/>
              <a:t>β), </a:t>
            </a:r>
            <a:r>
              <a:rPr lang="en-US" sz="2400" dirty="0"/>
              <a:t>then Follow(A) ⊆ Follow(B).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D09F4"/>
                </a:solidFill>
              </a:rPr>
              <a:t>Intuition</a:t>
            </a:r>
            <a:r>
              <a:rPr lang="en-US" sz="2400" dirty="0">
                <a:solidFill>
                  <a:srgbClr val="0D09F4"/>
                </a:solidFill>
              </a:rPr>
              <a:t>: B is (effectively) the last symbol on the right-hand side of the production,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D09F4"/>
                </a:solidFill>
              </a:rPr>
              <a:t>	so its Follow set should include the Follow of A</a:t>
            </a:r>
          </a:p>
          <a:p>
            <a:pPr lvl="1">
              <a:lnSpc>
                <a:spcPct val="120000"/>
              </a:lnSpc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5"/>
            <a:ext cx="115142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foreach symbol X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Follow(X) = { } </a:t>
            </a:r>
            <a:r>
              <a:rPr lang="en-US" sz="2400" b="1" dirty="0">
                <a:solidFill>
                  <a:srgbClr val="0070C0"/>
                </a:solidFill>
                <a:latin typeface="Courier" pitchFamily="2" charset="0"/>
              </a:rPr>
              <a:t>// Initialize to empty set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repeat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foreach production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" pitchFamily="2" charset="0"/>
                <a:sym typeface="Wingdings" pitchFamily="2" charset="2"/>
              </a:rPr>
              <a:t>    Follow(B) = Follow(B) U First(b)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sym typeface="Wingdings" pitchFamily="2" charset="2"/>
              </a:rPr>
              <a:t>  foreach production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or </a:t>
            </a:r>
            <a:r>
              <a:rPr lang="en-US" sz="2400" b="1" u="sng" dirty="0">
                <a:latin typeface="Courier" pitchFamily="2" charset="0"/>
              </a:rPr>
              <a:t>A </a:t>
            </a:r>
            <a:r>
              <a:rPr lang="en-US" sz="2400" b="1" u="sng" dirty="0">
                <a:latin typeface="Courier" pitchFamily="2" charset="0"/>
                <a:sym typeface="Wingdings" pitchFamily="2" charset="2"/>
              </a:rPr>
              <a:t> a B b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with Eps(b)=True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Follow(B) = Follow(B) U Follow(A)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4F024C9-E2F0-FD4B-B4C8-0283339C8CA7}"/>
              </a:ext>
            </a:extLst>
          </p:cNvPr>
          <p:cNvSpPr/>
          <p:nvPr/>
        </p:nvSpPr>
        <p:spPr>
          <a:xfrm>
            <a:off x="9529011" y="3296653"/>
            <a:ext cx="397042" cy="1179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88F95-773F-6F4C-95F8-5E6E103C12BF}"/>
              </a:ext>
            </a:extLst>
          </p:cNvPr>
          <p:cNvSpPr txBox="1"/>
          <p:nvPr/>
        </p:nvSpPr>
        <p:spPr>
          <a:xfrm>
            <a:off x="8993745" y="2255640"/>
            <a:ext cx="2811667" cy="1015663"/>
          </a:xfrm>
          <a:custGeom>
            <a:avLst/>
            <a:gdLst>
              <a:gd name="connsiteX0" fmla="*/ 0 w 2811667"/>
              <a:gd name="connsiteY0" fmla="*/ 0 h 1015663"/>
              <a:gd name="connsiteX1" fmla="*/ 534217 w 2811667"/>
              <a:gd name="connsiteY1" fmla="*/ 0 h 1015663"/>
              <a:gd name="connsiteX2" fmla="*/ 1012200 w 2811667"/>
              <a:gd name="connsiteY2" fmla="*/ 0 h 1015663"/>
              <a:gd name="connsiteX3" fmla="*/ 1630767 w 2811667"/>
              <a:gd name="connsiteY3" fmla="*/ 0 h 1015663"/>
              <a:gd name="connsiteX4" fmla="*/ 2164984 w 2811667"/>
              <a:gd name="connsiteY4" fmla="*/ 0 h 1015663"/>
              <a:gd name="connsiteX5" fmla="*/ 2811667 w 2811667"/>
              <a:gd name="connsiteY5" fmla="*/ 0 h 1015663"/>
              <a:gd name="connsiteX6" fmla="*/ 2811667 w 2811667"/>
              <a:gd name="connsiteY6" fmla="*/ 528145 h 1015663"/>
              <a:gd name="connsiteX7" fmla="*/ 2811667 w 2811667"/>
              <a:gd name="connsiteY7" fmla="*/ 1015663 h 1015663"/>
              <a:gd name="connsiteX8" fmla="*/ 2249334 w 2811667"/>
              <a:gd name="connsiteY8" fmla="*/ 1015663 h 1015663"/>
              <a:gd name="connsiteX9" fmla="*/ 1771350 w 2811667"/>
              <a:gd name="connsiteY9" fmla="*/ 1015663 h 1015663"/>
              <a:gd name="connsiteX10" fmla="*/ 1209017 w 2811667"/>
              <a:gd name="connsiteY10" fmla="*/ 1015663 h 1015663"/>
              <a:gd name="connsiteX11" fmla="*/ 646683 w 2811667"/>
              <a:gd name="connsiteY11" fmla="*/ 1015663 h 1015663"/>
              <a:gd name="connsiteX12" fmla="*/ 0 w 2811667"/>
              <a:gd name="connsiteY12" fmla="*/ 1015663 h 1015663"/>
              <a:gd name="connsiteX13" fmla="*/ 0 w 2811667"/>
              <a:gd name="connsiteY13" fmla="*/ 487518 h 1015663"/>
              <a:gd name="connsiteX14" fmla="*/ 0 w 2811667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667" h="1015663" extrusionOk="0">
                <a:moveTo>
                  <a:pt x="0" y="0"/>
                </a:moveTo>
                <a:cubicBezTo>
                  <a:pt x="183900" y="-57156"/>
                  <a:pt x="406309" y="62243"/>
                  <a:pt x="534217" y="0"/>
                </a:cubicBezTo>
                <a:cubicBezTo>
                  <a:pt x="662125" y="-62243"/>
                  <a:pt x="896868" y="24006"/>
                  <a:pt x="1012200" y="0"/>
                </a:cubicBezTo>
                <a:cubicBezTo>
                  <a:pt x="1127532" y="-24006"/>
                  <a:pt x="1446451" y="66784"/>
                  <a:pt x="1630767" y="0"/>
                </a:cubicBezTo>
                <a:cubicBezTo>
                  <a:pt x="1815083" y="-66784"/>
                  <a:pt x="1917153" y="48210"/>
                  <a:pt x="2164984" y="0"/>
                </a:cubicBezTo>
                <a:cubicBezTo>
                  <a:pt x="2412815" y="-48210"/>
                  <a:pt x="2618788" y="32457"/>
                  <a:pt x="2811667" y="0"/>
                </a:cubicBezTo>
                <a:cubicBezTo>
                  <a:pt x="2848714" y="247890"/>
                  <a:pt x="2757611" y="368422"/>
                  <a:pt x="2811667" y="528145"/>
                </a:cubicBezTo>
                <a:cubicBezTo>
                  <a:pt x="2865723" y="687869"/>
                  <a:pt x="2807248" y="800329"/>
                  <a:pt x="2811667" y="1015663"/>
                </a:cubicBezTo>
                <a:cubicBezTo>
                  <a:pt x="2629601" y="1059418"/>
                  <a:pt x="2472679" y="961570"/>
                  <a:pt x="2249334" y="1015663"/>
                </a:cubicBezTo>
                <a:cubicBezTo>
                  <a:pt x="2025989" y="1069756"/>
                  <a:pt x="1962413" y="990853"/>
                  <a:pt x="1771350" y="1015663"/>
                </a:cubicBezTo>
                <a:cubicBezTo>
                  <a:pt x="1580287" y="1040473"/>
                  <a:pt x="1457313" y="961551"/>
                  <a:pt x="1209017" y="1015663"/>
                </a:cubicBezTo>
                <a:cubicBezTo>
                  <a:pt x="960721" y="1069775"/>
                  <a:pt x="877605" y="1013547"/>
                  <a:pt x="646683" y="1015663"/>
                </a:cubicBezTo>
                <a:cubicBezTo>
                  <a:pt x="415761" y="1017779"/>
                  <a:pt x="311602" y="952325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Predicate that evaluates</a:t>
            </a:r>
          </a:p>
          <a:p>
            <a:r>
              <a:rPr lang="en-US" dirty="0"/>
              <a:t>if a symbol can derive in the</a:t>
            </a:r>
          </a:p>
          <a:p>
            <a:r>
              <a:rPr lang="en-US" dirty="0"/>
              <a:t>empty string </a:t>
            </a:r>
            <a:r>
              <a:rPr lang="en-US" sz="2400" dirty="0">
                <a:latin typeface="Symbol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BA24DC-14DB-734F-8C01-02C45F4045B8}"/>
              </a:ext>
            </a:extLst>
          </p:cNvPr>
          <p:cNvSpPr/>
          <p:nvPr/>
        </p:nvSpPr>
        <p:spPr>
          <a:xfrm>
            <a:off x="7363326" y="5113421"/>
            <a:ext cx="4608095" cy="1179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This is a fixed point</a:t>
            </a:r>
          </a:p>
          <a:p>
            <a:pPr algn="ctr"/>
            <a:r>
              <a:rPr lang="en-US" sz="2200" dirty="0"/>
              <a:t>algorithm: continue to (re-)compute until 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603198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94FF-3D37-F54E-86AB-73C5E2FEAB4C}"/>
              </a:ext>
            </a:extLst>
          </p:cNvPr>
          <p:cNvSpPr txBox="1"/>
          <p:nvPr/>
        </p:nvSpPr>
        <p:spPr>
          <a:xfrm>
            <a:off x="3864968" y="5027902"/>
            <a:ext cx="661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Reminder</a:t>
            </a:r>
            <a:r>
              <a:rPr lang="en-US" sz="2400" dirty="0"/>
              <a:t>: </a:t>
            </a:r>
            <a:r>
              <a:rPr lang="en-US" sz="2400" i="1" dirty="0"/>
              <a:t>int</a:t>
            </a:r>
            <a:r>
              <a:rPr lang="en-US" sz="2400" dirty="0"/>
              <a:t> here is a token representing numbers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12F2BB-6900-C34F-AE49-6BDBB878EA0D}"/>
              </a:ext>
            </a:extLst>
          </p:cNvPr>
          <p:cNvSpPr/>
          <p:nvPr/>
        </p:nvSpPr>
        <p:spPr>
          <a:xfrm>
            <a:off x="3409915" y="4519894"/>
            <a:ext cx="368001" cy="1428946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occurrences of  non-terminals on the right-hand side of  productions which are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First(‘)’)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2A0D-C370-F64E-ACEA-62B263F24962}"/>
              </a:ext>
            </a:extLst>
          </p:cNvPr>
          <p:cNvSpPr txBox="1"/>
          <p:nvPr/>
        </p:nvSpPr>
        <p:spPr>
          <a:xfrm>
            <a:off x="7415505" y="3429000"/>
            <a:ext cx="2606800" cy="2123658"/>
          </a:xfrm>
          <a:custGeom>
            <a:avLst/>
            <a:gdLst>
              <a:gd name="connsiteX0" fmla="*/ 0 w 2606800"/>
              <a:gd name="connsiteY0" fmla="*/ 0 h 2123658"/>
              <a:gd name="connsiteX1" fmla="*/ 521360 w 2606800"/>
              <a:gd name="connsiteY1" fmla="*/ 0 h 2123658"/>
              <a:gd name="connsiteX2" fmla="*/ 1068788 w 2606800"/>
              <a:gd name="connsiteY2" fmla="*/ 0 h 2123658"/>
              <a:gd name="connsiteX3" fmla="*/ 1590148 w 2606800"/>
              <a:gd name="connsiteY3" fmla="*/ 0 h 2123658"/>
              <a:gd name="connsiteX4" fmla="*/ 2137576 w 2606800"/>
              <a:gd name="connsiteY4" fmla="*/ 0 h 2123658"/>
              <a:gd name="connsiteX5" fmla="*/ 2606800 w 2606800"/>
              <a:gd name="connsiteY5" fmla="*/ 0 h 2123658"/>
              <a:gd name="connsiteX6" fmla="*/ 2606800 w 2606800"/>
              <a:gd name="connsiteY6" fmla="*/ 530915 h 2123658"/>
              <a:gd name="connsiteX7" fmla="*/ 2606800 w 2606800"/>
              <a:gd name="connsiteY7" fmla="*/ 1083066 h 2123658"/>
              <a:gd name="connsiteX8" fmla="*/ 2606800 w 2606800"/>
              <a:gd name="connsiteY8" fmla="*/ 1592744 h 2123658"/>
              <a:gd name="connsiteX9" fmla="*/ 2606800 w 2606800"/>
              <a:gd name="connsiteY9" fmla="*/ 2123658 h 2123658"/>
              <a:gd name="connsiteX10" fmla="*/ 2085440 w 2606800"/>
              <a:gd name="connsiteY10" fmla="*/ 2123658 h 2123658"/>
              <a:gd name="connsiteX11" fmla="*/ 1590148 w 2606800"/>
              <a:gd name="connsiteY11" fmla="*/ 2123658 h 2123658"/>
              <a:gd name="connsiteX12" fmla="*/ 1042720 w 2606800"/>
              <a:gd name="connsiteY12" fmla="*/ 2123658 h 2123658"/>
              <a:gd name="connsiteX13" fmla="*/ 469224 w 2606800"/>
              <a:gd name="connsiteY13" fmla="*/ 2123658 h 2123658"/>
              <a:gd name="connsiteX14" fmla="*/ 0 w 2606800"/>
              <a:gd name="connsiteY14" fmla="*/ 2123658 h 2123658"/>
              <a:gd name="connsiteX15" fmla="*/ 0 w 2606800"/>
              <a:gd name="connsiteY15" fmla="*/ 1592744 h 2123658"/>
              <a:gd name="connsiteX16" fmla="*/ 0 w 2606800"/>
              <a:gd name="connsiteY16" fmla="*/ 1019356 h 2123658"/>
              <a:gd name="connsiteX17" fmla="*/ 0 w 2606800"/>
              <a:gd name="connsiteY17" fmla="*/ 467205 h 2123658"/>
              <a:gd name="connsiteX18" fmla="*/ 0 w 2606800"/>
              <a:gd name="connsiteY18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6800" h="2123658" extrusionOk="0">
                <a:moveTo>
                  <a:pt x="0" y="0"/>
                </a:moveTo>
                <a:cubicBezTo>
                  <a:pt x="172578" y="-62510"/>
                  <a:pt x="324456" y="8001"/>
                  <a:pt x="521360" y="0"/>
                </a:cubicBezTo>
                <a:cubicBezTo>
                  <a:pt x="718264" y="-8001"/>
                  <a:pt x="916096" y="6479"/>
                  <a:pt x="1068788" y="0"/>
                </a:cubicBezTo>
                <a:cubicBezTo>
                  <a:pt x="1221480" y="-6479"/>
                  <a:pt x="1385984" y="51492"/>
                  <a:pt x="1590148" y="0"/>
                </a:cubicBezTo>
                <a:cubicBezTo>
                  <a:pt x="1794312" y="-51492"/>
                  <a:pt x="2019010" y="16539"/>
                  <a:pt x="2137576" y="0"/>
                </a:cubicBezTo>
                <a:cubicBezTo>
                  <a:pt x="2256142" y="-16539"/>
                  <a:pt x="2466688" y="30888"/>
                  <a:pt x="2606800" y="0"/>
                </a:cubicBezTo>
                <a:cubicBezTo>
                  <a:pt x="2639539" y="197593"/>
                  <a:pt x="2582660" y="283411"/>
                  <a:pt x="2606800" y="530915"/>
                </a:cubicBezTo>
                <a:cubicBezTo>
                  <a:pt x="2630940" y="778420"/>
                  <a:pt x="2566370" y="859713"/>
                  <a:pt x="2606800" y="1083066"/>
                </a:cubicBezTo>
                <a:cubicBezTo>
                  <a:pt x="2647230" y="1306419"/>
                  <a:pt x="2591728" y="1386663"/>
                  <a:pt x="2606800" y="1592744"/>
                </a:cubicBezTo>
                <a:cubicBezTo>
                  <a:pt x="2621872" y="1798825"/>
                  <a:pt x="2593706" y="1945513"/>
                  <a:pt x="2606800" y="2123658"/>
                </a:cubicBezTo>
                <a:cubicBezTo>
                  <a:pt x="2350155" y="2170239"/>
                  <a:pt x="2271575" y="2072960"/>
                  <a:pt x="2085440" y="2123658"/>
                </a:cubicBezTo>
                <a:cubicBezTo>
                  <a:pt x="1899305" y="2174356"/>
                  <a:pt x="1739327" y="2085643"/>
                  <a:pt x="1590148" y="2123658"/>
                </a:cubicBezTo>
                <a:cubicBezTo>
                  <a:pt x="1440969" y="2161673"/>
                  <a:pt x="1163145" y="2082987"/>
                  <a:pt x="1042720" y="2123658"/>
                </a:cubicBezTo>
                <a:cubicBezTo>
                  <a:pt x="922295" y="2164329"/>
                  <a:pt x="746180" y="2063860"/>
                  <a:pt x="469224" y="2123658"/>
                </a:cubicBezTo>
                <a:cubicBezTo>
                  <a:pt x="192268" y="2183456"/>
                  <a:pt x="146737" y="2095923"/>
                  <a:pt x="0" y="2123658"/>
                </a:cubicBezTo>
                <a:cubicBezTo>
                  <a:pt x="-28730" y="1944954"/>
                  <a:pt x="42510" y="1709571"/>
                  <a:pt x="0" y="1592744"/>
                </a:cubicBezTo>
                <a:cubicBezTo>
                  <a:pt x="-42510" y="1475917"/>
                  <a:pt x="37107" y="1136230"/>
                  <a:pt x="0" y="1019356"/>
                </a:cubicBezTo>
                <a:cubicBezTo>
                  <a:pt x="-37107" y="902482"/>
                  <a:pt x="1969" y="675382"/>
                  <a:pt x="0" y="467205"/>
                </a:cubicBezTo>
                <a:cubicBezTo>
                  <a:pt x="-1969" y="259028"/>
                  <a:pt x="34125" y="13128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. (DOT) is not part of the grammar.</a:t>
            </a:r>
          </a:p>
          <a:p>
            <a:r>
              <a:rPr lang="en-US" sz="2200" dirty="0"/>
              <a:t>It marks the end of a</a:t>
            </a:r>
          </a:p>
          <a:p>
            <a:r>
              <a:rPr lang="en-US" sz="2200" dirty="0"/>
              <a:t>non-terminal,</a:t>
            </a:r>
          </a:p>
          <a:p>
            <a:r>
              <a:rPr lang="en-US" sz="2200" dirty="0"/>
              <a:t>i.e. what we are trying to compute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EEE31F-861A-6B49-89C5-C09F231BA6DA}"/>
              </a:ext>
            </a:extLst>
          </p:cNvPr>
          <p:cNvSpPr/>
          <p:nvPr/>
        </p:nvSpPr>
        <p:spPr>
          <a:xfrm>
            <a:off x="6906126" y="3561347"/>
            <a:ext cx="324853" cy="12873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825625"/>
            <a:ext cx="11658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400" dirty="0"/>
              <a:t>E → T E’ .</a:t>
            </a:r>
            <a:br>
              <a:rPr lang="en-US" sz="2400" dirty="0"/>
            </a:br>
            <a:r>
              <a:rPr lang="en-US" sz="2400" dirty="0"/>
              <a:t>Follow( E’ ) contains (at least) Follow( E ), so Follow(E’)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so Follow(T)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E’ →+ E .</a:t>
            </a:r>
            <a:br>
              <a:rPr lang="en-US" sz="2400" dirty="0"/>
            </a:br>
            <a:r>
              <a:rPr lang="en-US" sz="2400" dirty="0"/>
              <a:t>Follow( E ) contains (at least) Follow( E’ ), so Follow(E)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so Follow(T’)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T’→*T .</a:t>
            </a:r>
            <a:br>
              <a:rPr lang="en-US" sz="2400" b="1" dirty="0"/>
            </a:br>
            <a:r>
              <a:rPr lang="en-US" sz="2400" dirty="0"/>
              <a:t>Follow( T ) contains (at least) Follow( T’ ), so Follow(T) = { ), $ } (from step 3d)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825625"/>
            <a:ext cx="11526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E→T E’ .</a:t>
            </a:r>
            <a:br>
              <a:rPr lang="en-US" sz="2400" dirty="0"/>
            </a:br>
            <a:r>
              <a:rPr lang="en-US" sz="2400" dirty="0"/>
              <a:t>Follow( E’ ) contains (at least) Follow( E ), Follow(E’)= { ), $ }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sz="2400" dirty="0"/>
              <a:t>ε </a:t>
            </a:r>
            <a:r>
              <a:rPr lang="en-US" sz="2400" dirty="0"/>
              <a:t>in</a:t>
            </a:r>
            <a:r>
              <a:rPr lang="el-GR" sz="2400" dirty="0"/>
              <a:t> </a:t>
            </a:r>
            <a:r>
              <a:rPr lang="en-US" sz="2400" dirty="0"/>
              <a:t>First( E’ ) so:</a:t>
            </a:r>
            <a:br>
              <a:rPr lang="en-US" sz="2400" dirty="0"/>
            </a:br>
            <a:r>
              <a:rPr lang="en-US" sz="2400" dirty="0"/>
              <a:t>Follow( T ) contains (at least) Follow( E ), Follow(T)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E’ → + E .</a:t>
            </a:r>
            <a:br>
              <a:rPr lang="en-US" sz="2400" dirty="0"/>
            </a:br>
            <a:r>
              <a:rPr lang="en-US" sz="2400" dirty="0"/>
              <a:t>Follow( E ) contains (at least) Follow( E’ ), Follow(E) = { ), $ 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 → int T’ .</a:t>
            </a:r>
            <a:br>
              <a:rPr lang="en-US" sz="2400" dirty="0"/>
            </a:br>
            <a:r>
              <a:rPr lang="en-US" sz="2400" dirty="0"/>
              <a:t>Follow( T’ ) contains (at least) Follow( T ), Follow(T’) = { ), $, +}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sz="2400" dirty="0"/>
              <a:t>T’ →* T .</a:t>
            </a:r>
            <a:br>
              <a:rPr lang="en-US" sz="2400" dirty="0"/>
            </a:br>
            <a:r>
              <a:rPr lang="en-US" sz="2400" dirty="0"/>
              <a:t>Follow( T ) contains (at least) Follow( T’ ), Follow(T) = { ), $ } (no change)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Parsing: Building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stored in a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Produces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7" y="196724"/>
            <a:ext cx="10515600" cy="1325563"/>
          </a:xfrm>
        </p:spPr>
        <p:txBody>
          <a:bodyPr/>
          <a:lstStyle/>
          <a:p>
            <a:r>
              <a:rPr lang="en-US" dirty="0"/>
              <a:t>LL vs LR Parsing: Visually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779A122-2644-CA4F-A183-DE830D98EB5C}"/>
              </a:ext>
            </a:extLst>
          </p:cNvPr>
          <p:cNvSpPr/>
          <p:nvPr/>
        </p:nvSpPr>
        <p:spPr>
          <a:xfrm>
            <a:off x="790073" y="2574759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E858296-BA41-9D46-B657-511E4EBD5FED}"/>
              </a:ext>
            </a:extLst>
          </p:cNvPr>
          <p:cNvSpPr/>
          <p:nvPr/>
        </p:nvSpPr>
        <p:spPr>
          <a:xfrm>
            <a:off x="1740566" y="2574759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BC9C868-CDC9-6E48-B978-07831E122BE6}"/>
              </a:ext>
            </a:extLst>
          </p:cNvPr>
          <p:cNvSpPr/>
          <p:nvPr/>
        </p:nvSpPr>
        <p:spPr>
          <a:xfrm>
            <a:off x="1556084" y="4138866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8264D19-5F21-A048-A0BD-9C85E20D4139}"/>
              </a:ext>
            </a:extLst>
          </p:cNvPr>
          <p:cNvSpPr/>
          <p:nvPr/>
        </p:nvSpPr>
        <p:spPr>
          <a:xfrm>
            <a:off x="2602832" y="416894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67DB10A-EAE8-3440-A0BC-92DD6653F86D}"/>
              </a:ext>
            </a:extLst>
          </p:cNvPr>
          <p:cNvSpPr/>
          <p:nvPr/>
        </p:nvSpPr>
        <p:spPr>
          <a:xfrm>
            <a:off x="1371597" y="5161551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38421D5-3AA7-3345-9EC0-881AF733DB65}"/>
              </a:ext>
            </a:extLst>
          </p:cNvPr>
          <p:cNvSpPr/>
          <p:nvPr/>
        </p:nvSpPr>
        <p:spPr>
          <a:xfrm>
            <a:off x="2147634" y="5161555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015B788-819A-6144-8A97-2C2973E31DAF}"/>
              </a:ext>
            </a:extLst>
          </p:cNvPr>
          <p:cNvSpPr/>
          <p:nvPr/>
        </p:nvSpPr>
        <p:spPr>
          <a:xfrm>
            <a:off x="818147" y="3615495"/>
            <a:ext cx="737937" cy="6436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EF83E8-92B2-374C-8CAB-3DE3339E0B4B}"/>
              </a:ext>
            </a:extLst>
          </p:cNvPr>
          <p:cNvSpPr/>
          <p:nvPr/>
        </p:nvSpPr>
        <p:spPr>
          <a:xfrm>
            <a:off x="1187114" y="1474123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9A556B5-1C83-3D46-87C4-77996164A12D}"/>
              </a:ext>
            </a:extLst>
          </p:cNvPr>
          <p:cNvSpPr/>
          <p:nvPr/>
        </p:nvSpPr>
        <p:spPr>
          <a:xfrm>
            <a:off x="6710866" y="2574758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41B0F2F-1845-EA4A-BB81-CCD8F5D5DA41}"/>
              </a:ext>
            </a:extLst>
          </p:cNvPr>
          <p:cNvSpPr/>
          <p:nvPr/>
        </p:nvSpPr>
        <p:spPr>
          <a:xfrm>
            <a:off x="7661359" y="2574758"/>
            <a:ext cx="1483895" cy="15641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5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9E79818-707D-8742-BBA0-A05E728735CE}"/>
              </a:ext>
            </a:extLst>
          </p:cNvPr>
          <p:cNvSpPr/>
          <p:nvPr/>
        </p:nvSpPr>
        <p:spPr>
          <a:xfrm>
            <a:off x="7476877" y="4138865"/>
            <a:ext cx="1046748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4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A4D18-9D89-594C-A0CA-F334120D0B31}"/>
              </a:ext>
            </a:extLst>
          </p:cNvPr>
          <p:cNvSpPr/>
          <p:nvPr/>
        </p:nvSpPr>
        <p:spPr>
          <a:xfrm>
            <a:off x="8523625" y="416894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192FF13-B2BC-6D43-9447-B5C58BFEBCCE}"/>
              </a:ext>
            </a:extLst>
          </p:cNvPr>
          <p:cNvSpPr/>
          <p:nvPr/>
        </p:nvSpPr>
        <p:spPr>
          <a:xfrm>
            <a:off x="7292390" y="5161550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3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66F0532B-9C6E-8C4B-913C-1ABE61920C90}"/>
              </a:ext>
            </a:extLst>
          </p:cNvPr>
          <p:cNvSpPr/>
          <p:nvPr/>
        </p:nvSpPr>
        <p:spPr>
          <a:xfrm>
            <a:off x="8068427" y="5161554"/>
            <a:ext cx="737937" cy="577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2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0D8FB81-77C3-B14C-9175-4FFBDD7073E9}"/>
              </a:ext>
            </a:extLst>
          </p:cNvPr>
          <p:cNvSpPr/>
          <p:nvPr/>
        </p:nvSpPr>
        <p:spPr>
          <a:xfrm>
            <a:off x="6738940" y="3615494"/>
            <a:ext cx="737937" cy="643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6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D29AAA0-710A-D64D-9B1D-1F19566FB291}"/>
              </a:ext>
            </a:extLst>
          </p:cNvPr>
          <p:cNvSpPr/>
          <p:nvPr/>
        </p:nvSpPr>
        <p:spPr>
          <a:xfrm>
            <a:off x="7107907" y="1474122"/>
            <a:ext cx="1592179" cy="10226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23145-8218-4047-BE4F-3A4CAD4E7D93}"/>
              </a:ext>
            </a:extLst>
          </p:cNvPr>
          <p:cNvCxnSpPr/>
          <p:nvPr/>
        </p:nvCxnSpPr>
        <p:spPr>
          <a:xfrm flipH="1">
            <a:off x="541420" y="2081463"/>
            <a:ext cx="645694" cy="1155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C907A-64AA-9641-852D-0FC6AB3C7420}"/>
              </a:ext>
            </a:extLst>
          </p:cNvPr>
          <p:cNvCxnSpPr>
            <a:cxnSpLocks/>
          </p:cNvCxnSpPr>
          <p:nvPr/>
        </p:nvCxnSpPr>
        <p:spPr>
          <a:xfrm flipH="1">
            <a:off x="283743" y="3741824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BC19D-CF42-5443-932C-6EA6EF450543}"/>
              </a:ext>
            </a:extLst>
          </p:cNvPr>
          <p:cNvCxnSpPr>
            <a:cxnSpLocks/>
          </p:cNvCxnSpPr>
          <p:nvPr/>
        </p:nvCxnSpPr>
        <p:spPr>
          <a:xfrm>
            <a:off x="698834" y="4535656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EB0C0-74B1-5E48-B21A-3C53DF49EAF2}"/>
              </a:ext>
            </a:extLst>
          </p:cNvPr>
          <p:cNvCxnSpPr>
            <a:cxnSpLocks/>
          </p:cNvCxnSpPr>
          <p:nvPr/>
        </p:nvCxnSpPr>
        <p:spPr>
          <a:xfrm flipH="1">
            <a:off x="879303" y="4824167"/>
            <a:ext cx="502319" cy="9083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D95B12-2231-CD46-8E38-BEA2089DED13}"/>
              </a:ext>
            </a:extLst>
          </p:cNvPr>
          <p:cNvCxnSpPr>
            <a:cxnSpLocks/>
          </p:cNvCxnSpPr>
          <p:nvPr/>
        </p:nvCxnSpPr>
        <p:spPr>
          <a:xfrm>
            <a:off x="1427246" y="5939340"/>
            <a:ext cx="11755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BA260-2AC0-D14D-9EF0-912CAAFB43E7}"/>
              </a:ext>
            </a:extLst>
          </p:cNvPr>
          <p:cNvCxnSpPr>
            <a:cxnSpLocks/>
          </p:cNvCxnSpPr>
          <p:nvPr/>
        </p:nvCxnSpPr>
        <p:spPr>
          <a:xfrm flipH="1" flipV="1">
            <a:off x="2696324" y="5066549"/>
            <a:ext cx="416594" cy="7672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3291E9-649A-7D49-A88D-C47E5AE35064}"/>
              </a:ext>
            </a:extLst>
          </p:cNvPr>
          <p:cNvCxnSpPr>
            <a:cxnSpLocks/>
          </p:cNvCxnSpPr>
          <p:nvPr/>
        </p:nvCxnSpPr>
        <p:spPr>
          <a:xfrm>
            <a:off x="2602832" y="4928691"/>
            <a:ext cx="8191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D16650-BBF8-944B-8BDA-8751D2E8B3B3}"/>
              </a:ext>
            </a:extLst>
          </p:cNvPr>
          <p:cNvCxnSpPr>
            <a:cxnSpLocks/>
          </p:cNvCxnSpPr>
          <p:nvPr/>
        </p:nvCxnSpPr>
        <p:spPr>
          <a:xfrm flipH="1">
            <a:off x="8700087" y="4928691"/>
            <a:ext cx="56147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F36EC-3948-BC45-9CD2-687F2AFA46F0}"/>
              </a:ext>
            </a:extLst>
          </p:cNvPr>
          <p:cNvCxnSpPr>
            <a:cxnSpLocks/>
          </p:cNvCxnSpPr>
          <p:nvPr/>
        </p:nvCxnSpPr>
        <p:spPr>
          <a:xfrm>
            <a:off x="8700086" y="5022932"/>
            <a:ext cx="445168" cy="70961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11DE5F-FA4D-4345-AA46-8DBA87F3BDEA}"/>
              </a:ext>
            </a:extLst>
          </p:cNvPr>
          <p:cNvCxnSpPr>
            <a:cxnSpLocks/>
          </p:cNvCxnSpPr>
          <p:nvPr/>
        </p:nvCxnSpPr>
        <p:spPr>
          <a:xfrm flipH="1">
            <a:off x="6975557" y="5939343"/>
            <a:ext cx="1830807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9F0796-2058-924B-A10F-8BBF34303742}"/>
              </a:ext>
            </a:extLst>
          </p:cNvPr>
          <p:cNvCxnSpPr>
            <a:cxnSpLocks/>
          </p:cNvCxnSpPr>
          <p:nvPr/>
        </p:nvCxnSpPr>
        <p:spPr>
          <a:xfrm flipV="1">
            <a:off x="6953500" y="4432550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CDC0D-F0F7-7B4B-AA26-73BF645B0192}"/>
              </a:ext>
            </a:extLst>
          </p:cNvPr>
          <p:cNvCxnSpPr>
            <a:cxnSpLocks/>
          </p:cNvCxnSpPr>
          <p:nvPr/>
        </p:nvCxnSpPr>
        <p:spPr>
          <a:xfrm flipH="1">
            <a:off x="6193512" y="4527389"/>
            <a:ext cx="100663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A5862-6B35-DD47-9A84-CC206D024A8E}"/>
              </a:ext>
            </a:extLst>
          </p:cNvPr>
          <p:cNvCxnSpPr>
            <a:cxnSpLocks/>
          </p:cNvCxnSpPr>
          <p:nvPr/>
        </p:nvCxnSpPr>
        <p:spPr>
          <a:xfrm flipV="1">
            <a:off x="6292272" y="2805443"/>
            <a:ext cx="562976" cy="133342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FB5A3C-9573-154D-B558-EF2F172DEB15}"/>
              </a:ext>
            </a:extLst>
          </p:cNvPr>
          <p:cNvSpPr txBox="1"/>
          <p:nvPr/>
        </p:nvSpPr>
        <p:spPr>
          <a:xfrm>
            <a:off x="3372348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left-most</a:t>
            </a:r>
            <a:r>
              <a:rPr lang="en-US" sz="2200" dirty="0"/>
              <a:t>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Top-down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down and right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8C5C-5BD3-884E-BF8F-C35027A82AF4}"/>
              </a:ext>
            </a:extLst>
          </p:cNvPr>
          <p:cNvSpPr txBox="1"/>
          <p:nvPr/>
        </p:nvSpPr>
        <p:spPr>
          <a:xfrm>
            <a:off x="9585056" y="1351508"/>
            <a:ext cx="2456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Assumes input string was produced via a </a:t>
            </a:r>
            <a:r>
              <a:rPr lang="en-US" sz="2200" b="1" i="1" u="sng" dirty="0"/>
              <a:t>right-most</a:t>
            </a:r>
            <a:r>
              <a:rPr lang="en-US" sz="2200" dirty="0"/>
              <a:t> derivation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Bottom-up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general: moves up and left</a:t>
            </a:r>
          </a:p>
        </p:txBody>
      </p:sp>
    </p:spTree>
    <p:extLst>
      <p:ext uri="{BB962C8B-B14F-4D97-AF65-F5344CB8AC3E}">
        <p14:creationId xmlns:p14="http://schemas.microsoft.com/office/powerpoint/2010/main" val="483429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825625"/>
            <a:ext cx="1140593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Shift action: performed when a new token is found in the input, it’s shifted to the stack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Reduce action: performed when the right-hand side of a production is recognized, pop symbols from stack and insert non-terminal of the left-hand side of the production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Role of stack is the main difference between LL and LR parsing: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Top-down parsing: stack contains symbols that expects to see in the future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Bottom-up parsing: stack contains symbols of what the parsing already has seen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72700"/>
              </p:ext>
            </p:extLst>
          </p:nvPr>
        </p:nvGraphicFramePr>
        <p:xfrm>
          <a:off x="4699612" y="1475313"/>
          <a:ext cx="72032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56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237874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  <a:gridCol w="1447400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ID (A) 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, ID (B) 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, ID (C)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(A), ID (B)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ID (A)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(B)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ID (A)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 </a:t>
                      </a:r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4292201" cy="1938992"/>
          </a:xfrm>
          <a:custGeom>
            <a:avLst/>
            <a:gdLst>
              <a:gd name="connsiteX0" fmla="*/ 0 w 4292201"/>
              <a:gd name="connsiteY0" fmla="*/ 0 h 1938992"/>
              <a:gd name="connsiteX1" fmla="*/ 536525 w 4292201"/>
              <a:gd name="connsiteY1" fmla="*/ 0 h 1938992"/>
              <a:gd name="connsiteX2" fmla="*/ 1030128 w 4292201"/>
              <a:gd name="connsiteY2" fmla="*/ 0 h 1938992"/>
              <a:gd name="connsiteX3" fmla="*/ 1523731 w 4292201"/>
              <a:gd name="connsiteY3" fmla="*/ 0 h 1938992"/>
              <a:gd name="connsiteX4" fmla="*/ 2017334 w 4292201"/>
              <a:gd name="connsiteY4" fmla="*/ 0 h 1938992"/>
              <a:gd name="connsiteX5" fmla="*/ 2596782 w 4292201"/>
              <a:gd name="connsiteY5" fmla="*/ 0 h 1938992"/>
              <a:gd name="connsiteX6" fmla="*/ 3004541 w 4292201"/>
              <a:gd name="connsiteY6" fmla="*/ 0 h 1938992"/>
              <a:gd name="connsiteX7" fmla="*/ 3626910 w 4292201"/>
              <a:gd name="connsiteY7" fmla="*/ 0 h 1938992"/>
              <a:gd name="connsiteX8" fmla="*/ 4292201 w 4292201"/>
              <a:gd name="connsiteY8" fmla="*/ 0 h 1938992"/>
              <a:gd name="connsiteX9" fmla="*/ 4292201 w 4292201"/>
              <a:gd name="connsiteY9" fmla="*/ 484748 h 1938992"/>
              <a:gd name="connsiteX10" fmla="*/ 4292201 w 4292201"/>
              <a:gd name="connsiteY10" fmla="*/ 969496 h 1938992"/>
              <a:gd name="connsiteX11" fmla="*/ 4292201 w 4292201"/>
              <a:gd name="connsiteY11" fmla="*/ 1415464 h 1938992"/>
              <a:gd name="connsiteX12" fmla="*/ 4292201 w 4292201"/>
              <a:gd name="connsiteY12" fmla="*/ 1938992 h 1938992"/>
              <a:gd name="connsiteX13" fmla="*/ 3841520 w 4292201"/>
              <a:gd name="connsiteY13" fmla="*/ 1938992 h 1938992"/>
              <a:gd name="connsiteX14" fmla="*/ 3304995 w 4292201"/>
              <a:gd name="connsiteY14" fmla="*/ 1938992 h 1938992"/>
              <a:gd name="connsiteX15" fmla="*/ 2725548 w 4292201"/>
              <a:gd name="connsiteY15" fmla="*/ 1938992 h 1938992"/>
              <a:gd name="connsiteX16" fmla="*/ 2231945 w 4292201"/>
              <a:gd name="connsiteY16" fmla="*/ 1938992 h 1938992"/>
              <a:gd name="connsiteX17" fmla="*/ 1781263 w 4292201"/>
              <a:gd name="connsiteY17" fmla="*/ 1938992 h 1938992"/>
              <a:gd name="connsiteX18" fmla="*/ 1287660 w 4292201"/>
              <a:gd name="connsiteY18" fmla="*/ 1938992 h 1938992"/>
              <a:gd name="connsiteX19" fmla="*/ 751135 w 4292201"/>
              <a:gd name="connsiteY19" fmla="*/ 1938992 h 1938992"/>
              <a:gd name="connsiteX20" fmla="*/ 0 w 4292201"/>
              <a:gd name="connsiteY20" fmla="*/ 1938992 h 1938992"/>
              <a:gd name="connsiteX21" fmla="*/ 0 w 4292201"/>
              <a:gd name="connsiteY21" fmla="*/ 1512414 h 1938992"/>
              <a:gd name="connsiteX22" fmla="*/ 0 w 4292201"/>
              <a:gd name="connsiteY22" fmla="*/ 1027666 h 1938992"/>
              <a:gd name="connsiteX23" fmla="*/ 0 w 4292201"/>
              <a:gd name="connsiteY23" fmla="*/ 562308 h 1938992"/>
              <a:gd name="connsiteX24" fmla="*/ 0 w 4292201"/>
              <a:gd name="connsiteY2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92201" h="1938992" extrusionOk="0">
                <a:moveTo>
                  <a:pt x="0" y="0"/>
                </a:moveTo>
                <a:cubicBezTo>
                  <a:pt x="174055" y="-13578"/>
                  <a:pt x="363144" y="33948"/>
                  <a:pt x="536525" y="0"/>
                </a:cubicBezTo>
                <a:cubicBezTo>
                  <a:pt x="709906" y="-33948"/>
                  <a:pt x="897412" y="37147"/>
                  <a:pt x="1030128" y="0"/>
                </a:cubicBezTo>
                <a:cubicBezTo>
                  <a:pt x="1162844" y="-37147"/>
                  <a:pt x="1287932" y="13959"/>
                  <a:pt x="1523731" y="0"/>
                </a:cubicBezTo>
                <a:cubicBezTo>
                  <a:pt x="1759530" y="-13959"/>
                  <a:pt x="1817368" y="55121"/>
                  <a:pt x="2017334" y="0"/>
                </a:cubicBezTo>
                <a:cubicBezTo>
                  <a:pt x="2217300" y="-55121"/>
                  <a:pt x="2340854" y="56790"/>
                  <a:pt x="2596782" y="0"/>
                </a:cubicBezTo>
                <a:cubicBezTo>
                  <a:pt x="2852710" y="-56790"/>
                  <a:pt x="2812683" y="13781"/>
                  <a:pt x="3004541" y="0"/>
                </a:cubicBezTo>
                <a:cubicBezTo>
                  <a:pt x="3196399" y="-13781"/>
                  <a:pt x="3318817" y="23454"/>
                  <a:pt x="3626910" y="0"/>
                </a:cubicBezTo>
                <a:cubicBezTo>
                  <a:pt x="3935003" y="-23454"/>
                  <a:pt x="4046995" y="48898"/>
                  <a:pt x="4292201" y="0"/>
                </a:cubicBezTo>
                <a:cubicBezTo>
                  <a:pt x="4330056" y="104251"/>
                  <a:pt x="4242938" y="319233"/>
                  <a:pt x="4292201" y="484748"/>
                </a:cubicBezTo>
                <a:cubicBezTo>
                  <a:pt x="4341464" y="650263"/>
                  <a:pt x="4282693" y="810436"/>
                  <a:pt x="4292201" y="969496"/>
                </a:cubicBezTo>
                <a:cubicBezTo>
                  <a:pt x="4301709" y="1128556"/>
                  <a:pt x="4278891" y="1229604"/>
                  <a:pt x="4292201" y="1415464"/>
                </a:cubicBezTo>
                <a:cubicBezTo>
                  <a:pt x="4305511" y="1601324"/>
                  <a:pt x="4287261" y="1731524"/>
                  <a:pt x="4292201" y="1938992"/>
                </a:cubicBezTo>
                <a:cubicBezTo>
                  <a:pt x="4130094" y="1940349"/>
                  <a:pt x="4002164" y="1929420"/>
                  <a:pt x="3841520" y="1938992"/>
                </a:cubicBezTo>
                <a:cubicBezTo>
                  <a:pt x="3680876" y="1948564"/>
                  <a:pt x="3435409" y="1882501"/>
                  <a:pt x="3304995" y="1938992"/>
                </a:cubicBezTo>
                <a:cubicBezTo>
                  <a:pt x="3174581" y="1995483"/>
                  <a:pt x="2975782" y="1918710"/>
                  <a:pt x="2725548" y="1938992"/>
                </a:cubicBezTo>
                <a:cubicBezTo>
                  <a:pt x="2475314" y="1959274"/>
                  <a:pt x="2355268" y="1925471"/>
                  <a:pt x="2231945" y="1938992"/>
                </a:cubicBezTo>
                <a:cubicBezTo>
                  <a:pt x="2108622" y="1952513"/>
                  <a:pt x="1947392" y="1895424"/>
                  <a:pt x="1781263" y="1938992"/>
                </a:cubicBezTo>
                <a:cubicBezTo>
                  <a:pt x="1615134" y="1982560"/>
                  <a:pt x="1516992" y="1888536"/>
                  <a:pt x="1287660" y="1938992"/>
                </a:cubicBezTo>
                <a:cubicBezTo>
                  <a:pt x="1058328" y="1989448"/>
                  <a:pt x="941809" y="1933544"/>
                  <a:pt x="751135" y="1938992"/>
                </a:cubicBezTo>
                <a:cubicBezTo>
                  <a:pt x="560462" y="1944440"/>
                  <a:pt x="332988" y="1898790"/>
                  <a:pt x="0" y="1938992"/>
                </a:cubicBezTo>
                <a:cubicBezTo>
                  <a:pt x="-35073" y="1841160"/>
                  <a:pt x="11204" y="1644564"/>
                  <a:pt x="0" y="1512414"/>
                </a:cubicBezTo>
                <a:cubicBezTo>
                  <a:pt x="-11204" y="1380264"/>
                  <a:pt x="3008" y="1198849"/>
                  <a:pt x="0" y="1027666"/>
                </a:cubicBezTo>
                <a:cubicBezTo>
                  <a:pt x="-3008" y="856483"/>
                  <a:pt x="30223" y="773515"/>
                  <a:pt x="0" y="562308"/>
                </a:cubicBezTo>
                <a:cubicBezTo>
                  <a:pt x="-30223" y="351101"/>
                  <a:pt x="23044" y="11401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grammar producing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49" y="1491900"/>
            <a:ext cx="3566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 (contrast with previous example by trying a list from e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/>
              <a:t>e +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A5C00-5942-8D4D-8162-61C8F723F10C}"/>
              </a:ext>
            </a:extLst>
          </p:cNvPr>
          <p:cNvSpPr txBox="1"/>
          <p:nvPr/>
        </p:nvSpPr>
        <p:spPr>
          <a:xfrm>
            <a:off x="1275347" y="5690937"/>
            <a:ext cx="1724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LL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311D-2747-9143-95AD-C819EE261EDB}"/>
              </a:ext>
            </a:extLst>
          </p:cNvPr>
          <p:cNvSpPr txBox="1"/>
          <p:nvPr/>
        </p:nvSpPr>
        <p:spPr>
          <a:xfrm>
            <a:off x="5587322" y="5672210"/>
            <a:ext cx="176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LR Grammar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15146"/>
              </p:ext>
            </p:extLst>
          </p:nvPr>
        </p:nvGraphicFramePr>
        <p:xfrm>
          <a:off x="316832" y="1126397"/>
          <a:ext cx="1136984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(0)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to state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term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2 (expr </a:t>
                      </a:r>
                      <a:r>
                        <a:rPr lang="en-US" dirty="0">
                          <a:sym typeface="Wingdings" pitchFamily="2" charset="2"/>
                        </a:rPr>
                        <a:t>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1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+, GOTO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 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NUM, GOTO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NUM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 by 5 (fact </a:t>
                      </a:r>
                      <a:r>
                        <a:rPr lang="en-US" dirty="0">
                          <a:sym typeface="Wingdings" pitchFamily="2" charset="2"/>
                        </a:rPr>
                        <a:t> 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6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7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9BF947-811D-1C4F-BD34-7AD2C966FB99}"/>
              </a:ext>
            </a:extLst>
          </p:cNvPr>
          <p:cNvSpPr txBox="1"/>
          <p:nvPr/>
        </p:nvSpPr>
        <p:spPr>
          <a:xfrm>
            <a:off x="316832" y="5987018"/>
            <a:ext cx="492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together with grammar in canvas (.output file)</a:t>
            </a:r>
          </a:p>
        </p:txBody>
      </p:sp>
    </p:spTree>
    <p:extLst>
      <p:ext uri="{BB962C8B-B14F-4D97-AF65-F5344CB8AC3E}">
        <p14:creationId xmlns:p14="http://schemas.microsoft.com/office/powerpoint/2010/main" val="41707767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693-E665-3C4B-80A3-835CFA91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136525"/>
            <a:ext cx="10515600" cy="1325563"/>
          </a:xfrm>
        </p:spPr>
        <p:txBody>
          <a:bodyPr/>
          <a:lstStyle/>
          <a:p>
            <a:r>
              <a:rPr lang="en-US" dirty="0"/>
              <a:t>LR Parsing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E87-93DE-E942-9C7F-3E3200C4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EC5E-3D33-D542-9464-1DC1F479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610C5-2FEB-7F47-93E7-1C1E263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37446"/>
              </p:ext>
            </p:extLst>
          </p:nvPr>
        </p:nvGraphicFramePr>
        <p:xfrm>
          <a:off x="505327" y="1164590"/>
          <a:ext cx="1136984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4584032">
                  <a:extLst>
                    <a:ext uri="{9D8B030D-6E8A-4147-A177-3AD203B41FA5}">
                      <a16:colId xmlns:a16="http://schemas.microsoft.com/office/drawing/2014/main" val="3524485115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4095776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fact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4 (term </a:t>
                      </a:r>
                      <a:r>
                        <a:rPr lang="en-US" dirty="0">
                          <a:sym typeface="Wingdings" pitchFamily="2" charset="2"/>
                        </a:rPr>
                        <a:t>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*, GOTO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ID, GOTO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ID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6 (fact </a:t>
                      </a:r>
                      <a:r>
                        <a:rPr lang="en-US" dirty="0">
                          <a:sym typeface="Wingdings" pitchFamily="2" charset="2"/>
                        </a:rPr>
                        <a:t> ID)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8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 * (12) fact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3 (term </a:t>
                      </a:r>
                      <a:r>
                        <a:rPr lang="en-US" dirty="0">
                          <a:sym typeface="Wingdings" pitchFamily="2" charset="2"/>
                        </a:rPr>
                        <a:t> term *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+ (11) term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by 1 (expr </a:t>
                      </a:r>
                      <a:r>
                        <a:rPr lang="en-US" dirty="0">
                          <a:sym typeface="Wingdings" pitchFamily="2" charset="2"/>
                        </a:rPr>
                        <a:t> expr + term)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4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$(0) expr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$, GOTO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1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 (0) expr (5) $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6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24165</TotalTime>
  <Words>7263</Words>
  <Application>Microsoft Macintosh PowerPoint</Application>
  <PresentationFormat>Widescreen</PresentationFormat>
  <Paragraphs>1344</Paragraphs>
  <Slides>85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Courier</vt:lpstr>
      <vt:lpstr>Courier New</vt:lpstr>
      <vt:lpstr>Symbol</vt:lpstr>
      <vt:lpstr>Times New Roman</vt:lpstr>
      <vt:lpstr>Wingdings</vt:lpstr>
      <vt:lpstr>Zapf Dingbats</vt:lpstr>
      <vt:lpstr>Office Theme</vt:lpstr>
      <vt:lpstr>Syntactic Analysis</vt:lpstr>
      <vt:lpstr>Compilation Overview</vt:lpstr>
      <vt:lpstr>Syntactic Analysis (Parsing)</vt:lpstr>
      <vt:lpstr>Syntactic Analysis (Parsing)</vt:lpstr>
      <vt:lpstr>Overview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Derivations</vt:lpstr>
      <vt:lpstr>Capturing Structure</vt:lpstr>
      <vt:lpstr>Capturing Structure</vt:lpstr>
      <vt:lpstr>Exercises</vt:lpstr>
      <vt:lpstr>Recapping Terminology</vt:lpstr>
      <vt:lpstr>Context-Free Grammars</vt:lpstr>
      <vt:lpstr>Parsing</vt:lpstr>
      <vt:lpstr>Parsing</vt:lpstr>
      <vt:lpstr>Parsing</vt:lpstr>
      <vt:lpstr>LL vs LR Parsing: Visually</vt:lpstr>
      <vt:lpstr>Parsing</vt:lpstr>
      <vt:lpstr>Parsing</vt:lpstr>
      <vt:lpstr>Parsing</vt:lpstr>
      <vt:lpstr>Top-down and Bottom-up Parsing</vt:lpstr>
      <vt:lpstr>Top-Down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Example of LL parsing Table</vt:lpstr>
      <vt:lpstr>LL Parsing</vt:lpstr>
      <vt:lpstr>LL Parsing: Building the First Sets</vt:lpstr>
      <vt:lpstr>LL Parsing: Building the First Sets</vt:lpstr>
      <vt:lpstr>Building the First Sets: Example</vt:lpstr>
      <vt:lpstr>Building the First Sets: Example</vt:lpstr>
      <vt:lpstr>Building the First Sets: Example</vt:lpstr>
      <vt:lpstr>Building the First Sets: Example</vt:lpstr>
      <vt:lpstr>Building the First Sets: Example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Follow Sets</vt:lpstr>
      <vt:lpstr>LL Parsing: Building the First and Follow Sets</vt:lpstr>
      <vt:lpstr>LR Parsing</vt:lpstr>
      <vt:lpstr>LL vs LR Parsing: Visually</vt:lpstr>
      <vt:lpstr>LR Parsing</vt:lpstr>
      <vt:lpstr>LR Parsing</vt:lpstr>
      <vt:lpstr>LR Parsing</vt:lpstr>
      <vt:lpstr>LR Parsing Example</vt:lpstr>
      <vt:lpstr>LR Parsing Example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363</cp:revision>
  <dcterms:created xsi:type="dcterms:W3CDTF">2020-01-05T02:11:54Z</dcterms:created>
  <dcterms:modified xsi:type="dcterms:W3CDTF">2020-10-07T14:27:27Z</dcterms:modified>
</cp:coreProperties>
</file>