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32"/>
  </p:notesMasterIdLst>
  <p:sldIdLst>
    <p:sldId id="256" r:id="rId2"/>
    <p:sldId id="271" r:id="rId3"/>
    <p:sldId id="259" r:id="rId4"/>
    <p:sldId id="262" r:id="rId5"/>
    <p:sldId id="260" r:id="rId6"/>
    <p:sldId id="282" r:id="rId7"/>
    <p:sldId id="263" r:id="rId8"/>
    <p:sldId id="285" r:id="rId9"/>
    <p:sldId id="258" r:id="rId10"/>
    <p:sldId id="257" r:id="rId11"/>
    <p:sldId id="272" r:id="rId12"/>
    <p:sldId id="265" r:id="rId13"/>
    <p:sldId id="264" r:id="rId14"/>
    <p:sldId id="261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81" r:id="rId24"/>
    <p:sldId id="276" r:id="rId25"/>
    <p:sldId id="277" r:id="rId26"/>
    <p:sldId id="278" r:id="rId27"/>
    <p:sldId id="279" r:id="rId28"/>
    <p:sldId id="280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3/22/20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g847HVwRS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B59-DD4F-C441-BA26-89002D1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4CD-A98C-4F48-A030-D8E68C2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48" y="1690688"/>
            <a:ext cx="5094514" cy="4351338"/>
          </a:xfrm>
        </p:spPr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Classical computation model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 of: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Processing Unit: Control Unit, Arithmetic/Logic Unit and Machine Registers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mechanisms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0641-D5CC-4949-9DED-FB0B984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DAC-A3FD-9045-A911-D6C438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DF197-77E7-6548-BDE9-80FDE0A452A6}"/>
              </a:ext>
            </a:extLst>
          </p:cNvPr>
          <p:cNvSpPr/>
          <p:nvPr/>
        </p:nvSpPr>
        <p:spPr>
          <a:xfrm>
            <a:off x="6259288" y="636118"/>
            <a:ext cx="3396342" cy="373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F26F46-C6A9-2144-B81C-F08339277101}"/>
              </a:ext>
            </a:extLst>
          </p:cNvPr>
          <p:cNvSpPr/>
          <p:nvPr/>
        </p:nvSpPr>
        <p:spPr>
          <a:xfrm>
            <a:off x="6471559" y="1385076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2C4439-5133-5E40-BF41-ADD7BE3FC63E}"/>
              </a:ext>
            </a:extLst>
          </p:cNvPr>
          <p:cNvSpPr/>
          <p:nvPr/>
        </p:nvSpPr>
        <p:spPr>
          <a:xfrm>
            <a:off x="6471559" y="2755769"/>
            <a:ext cx="2971800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E6294-E547-6C4C-AEB7-0B7D55818432}"/>
              </a:ext>
            </a:extLst>
          </p:cNvPr>
          <p:cNvSpPr txBox="1"/>
          <p:nvPr/>
        </p:nvSpPr>
        <p:spPr>
          <a:xfrm>
            <a:off x="6631254" y="1655753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3A2615-0732-5944-8BEE-FC1444B9185D}"/>
              </a:ext>
            </a:extLst>
          </p:cNvPr>
          <p:cNvSpPr/>
          <p:nvPr/>
        </p:nvSpPr>
        <p:spPr>
          <a:xfrm>
            <a:off x="8174363" y="1379295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9F2D-BAB1-5441-A6B3-4C0785897699}"/>
              </a:ext>
            </a:extLst>
          </p:cNvPr>
          <p:cNvSpPr txBox="1"/>
          <p:nvPr/>
        </p:nvSpPr>
        <p:spPr>
          <a:xfrm>
            <a:off x="8502222" y="1758405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9ABDB-F14A-9D41-B826-D9073320F772}"/>
              </a:ext>
            </a:extLst>
          </p:cNvPr>
          <p:cNvSpPr/>
          <p:nvPr/>
        </p:nvSpPr>
        <p:spPr>
          <a:xfrm>
            <a:off x="6814459" y="2987431"/>
            <a:ext cx="2373086" cy="398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3D0A8-103C-BC4E-9CF7-BABE990D0CF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8001002" y="2987431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D7EAF-FB03-0D4F-B3A4-2897ED7ED0FE}"/>
              </a:ext>
            </a:extLst>
          </p:cNvPr>
          <p:cNvCxnSpPr/>
          <p:nvPr/>
        </p:nvCxnSpPr>
        <p:spPr>
          <a:xfrm>
            <a:off x="7445831" y="2987430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5FE07-4366-3145-AA8B-6451FFDF48C7}"/>
              </a:ext>
            </a:extLst>
          </p:cNvPr>
          <p:cNvCxnSpPr/>
          <p:nvPr/>
        </p:nvCxnSpPr>
        <p:spPr>
          <a:xfrm>
            <a:off x="8643259" y="2990547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28B47-5855-1946-AE92-F527F9A1D1C1}"/>
              </a:ext>
            </a:extLst>
          </p:cNvPr>
          <p:cNvSpPr txBox="1"/>
          <p:nvPr/>
        </p:nvSpPr>
        <p:spPr>
          <a:xfrm>
            <a:off x="7124701" y="3398835"/>
            <a:ext cx="1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4892-A9FA-5146-8072-BBD8862B6A7B}"/>
              </a:ext>
            </a:extLst>
          </p:cNvPr>
          <p:cNvSpPr txBox="1"/>
          <p:nvPr/>
        </p:nvSpPr>
        <p:spPr>
          <a:xfrm>
            <a:off x="6814459" y="83012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F4645C-0992-0241-A8EF-4DBC982C203F}"/>
              </a:ext>
            </a:extLst>
          </p:cNvPr>
          <p:cNvSpPr/>
          <p:nvPr/>
        </p:nvSpPr>
        <p:spPr>
          <a:xfrm>
            <a:off x="6259288" y="5253718"/>
            <a:ext cx="3396342" cy="724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B14F-1A78-EC48-9151-49CDD1F95999}"/>
              </a:ext>
            </a:extLst>
          </p:cNvPr>
          <p:cNvSpPr txBox="1"/>
          <p:nvPr/>
        </p:nvSpPr>
        <p:spPr>
          <a:xfrm>
            <a:off x="6961138" y="5386890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(DRAM)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A5EC1C-EA4C-5741-884E-3914F70A4742}"/>
              </a:ext>
            </a:extLst>
          </p:cNvPr>
          <p:cNvSpPr/>
          <p:nvPr/>
        </p:nvSpPr>
        <p:spPr>
          <a:xfrm>
            <a:off x="7815944" y="4500322"/>
            <a:ext cx="446315" cy="612773"/>
          </a:xfrm>
          <a:prstGeom prst="up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5AA47-21D0-9446-8E02-BC13F2074C38}"/>
              </a:ext>
            </a:extLst>
          </p:cNvPr>
          <p:cNvSpPr/>
          <p:nvPr/>
        </p:nvSpPr>
        <p:spPr>
          <a:xfrm>
            <a:off x="10711542" y="1542626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25D3F-780A-1D43-BC8F-8EC94379DDC6}"/>
              </a:ext>
            </a:extLst>
          </p:cNvPr>
          <p:cNvSpPr txBox="1"/>
          <p:nvPr/>
        </p:nvSpPr>
        <p:spPr>
          <a:xfrm>
            <a:off x="10888242" y="169571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5E93A-EA00-5C4A-A868-128F2588C870}"/>
              </a:ext>
            </a:extLst>
          </p:cNvPr>
          <p:cNvSpPr/>
          <p:nvPr/>
        </p:nvSpPr>
        <p:spPr>
          <a:xfrm>
            <a:off x="10732503" y="3176400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6E4CD-8612-DD49-83E6-A378256C87EC}"/>
              </a:ext>
            </a:extLst>
          </p:cNvPr>
          <p:cNvSpPr txBox="1"/>
          <p:nvPr/>
        </p:nvSpPr>
        <p:spPr>
          <a:xfrm>
            <a:off x="10909203" y="332948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09C2DD54-4453-2F42-BCD9-9E23C077B1D0}"/>
              </a:ext>
            </a:extLst>
          </p:cNvPr>
          <p:cNvSpPr/>
          <p:nvPr/>
        </p:nvSpPr>
        <p:spPr>
          <a:xfrm>
            <a:off x="9840687" y="1825625"/>
            <a:ext cx="772885" cy="476459"/>
          </a:xfrm>
          <a:prstGeom prst="lef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33CE9-3B74-7B4C-AA4E-668996BF190B}"/>
              </a:ext>
            </a:extLst>
          </p:cNvPr>
          <p:cNvSpPr/>
          <p:nvPr/>
        </p:nvSpPr>
        <p:spPr>
          <a:xfrm>
            <a:off x="9884231" y="3429000"/>
            <a:ext cx="772885" cy="491540"/>
          </a:xfrm>
          <a:prstGeom prst="righ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429239-F1B0-E940-A95B-42AEDC1859A2}"/>
              </a:ext>
            </a:extLst>
          </p:cNvPr>
          <p:cNvSpPr/>
          <p:nvPr/>
        </p:nvSpPr>
        <p:spPr>
          <a:xfrm>
            <a:off x="5932713" y="365125"/>
            <a:ext cx="3875317" cy="5856757"/>
          </a:xfrm>
          <a:prstGeom prst="roundRect">
            <a:avLst>
              <a:gd name="adj" fmla="val 908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8F5-1F22-FD43-BE45-4AE885C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6EF-0C09-9640-A39C-FC830D8C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Historical overview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and spectrum of programming languages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Structure of a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5A18-9C73-594A-A369-38C4752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2F5-F5C6-5C4A-AD67-A7C2BAB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Lexical Analysis (Scanning)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9BA2CC-2ED1-D14E-A4EE-F262AA25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73108"/>
              </p:ext>
            </p:extLst>
          </p:nvPr>
        </p:nvGraphicFramePr>
        <p:xfrm>
          <a:off x="6599076" y="848686"/>
          <a:ext cx="4941888" cy="53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44">
                  <a:extLst>
                    <a:ext uri="{9D8B030D-6E8A-4147-A177-3AD203B41FA5}">
                      <a16:colId xmlns:a16="http://schemas.microsoft.com/office/drawing/2014/main" val="688228599"/>
                    </a:ext>
                  </a:extLst>
                </a:gridCol>
                <a:gridCol w="2470944">
                  <a:extLst>
                    <a:ext uri="{9D8B030D-6E8A-4147-A177-3AD203B41FA5}">
                      <a16:colId xmlns:a16="http://schemas.microsoft.com/office/drawing/2014/main" val="2461147648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String / 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0576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“for”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KEYWORD_FOR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5242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“(“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9601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704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OP_ASSIGN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74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73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PLUS_PLUS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75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82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1354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“[”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LEFT_SQR_BRACKET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44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5009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23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7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”1.0”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6316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SEMICOLON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15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D675-39CE-C947-8AAE-58B49D81667E}"/>
              </a:ext>
            </a:extLst>
          </p:cNvPr>
          <p:cNvSpPr txBox="1"/>
          <p:nvPr/>
        </p:nvSpPr>
        <p:spPr>
          <a:xfrm>
            <a:off x="1172225" y="536173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+ 1.0;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377F-21CD-9F48-AB82-392B47A32138}"/>
              </a:ext>
            </a:extLst>
          </p:cNvPr>
          <p:cNvSpPr txBox="1"/>
          <p:nvPr/>
        </p:nvSpPr>
        <p:spPr>
          <a:xfrm>
            <a:off x="736796" y="492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7380514" y="40089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Recognized strings and 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335125" y="1931697"/>
            <a:ext cx="52578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Decompose the input file (stream of characters) into stream of strings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Ignore white space (tab, return,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Assign token (a category) to each string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Job performed by the scanner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Automatic tools available: Scanner Generators (e.g. Lex, Flex, </a:t>
            </a:r>
            <a:r>
              <a:rPr lang="en-US" dirty="0" err="1"/>
              <a:t>Jflex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take regular expressions (a DFA)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97160CFD-4667-3841-AA75-C20C7F7A52C2}"/>
              </a:ext>
            </a:extLst>
          </p:cNvPr>
          <p:cNvSpPr/>
          <p:nvPr/>
        </p:nvSpPr>
        <p:spPr>
          <a:xfrm>
            <a:off x="4636492" y="5104786"/>
            <a:ext cx="1722276" cy="837695"/>
          </a:xfrm>
          <a:custGeom>
            <a:avLst/>
            <a:gdLst>
              <a:gd name="connsiteX0" fmla="*/ 0 w 1722276"/>
              <a:gd name="connsiteY0" fmla="*/ 209424 h 837695"/>
              <a:gd name="connsiteX1" fmla="*/ 26178 w 1722276"/>
              <a:gd name="connsiteY1" fmla="*/ 209424 h 837695"/>
              <a:gd name="connsiteX2" fmla="*/ 26178 w 1722276"/>
              <a:gd name="connsiteY2" fmla="*/ 628271 h 837695"/>
              <a:gd name="connsiteX3" fmla="*/ 0 w 1722276"/>
              <a:gd name="connsiteY3" fmla="*/ 628271 h 837695"/>
              <a:gd name="connsiteX4" fmla="*/ 0 w 1722276"/>
              <a:gd name="connsiteY4" fmla="*/ 209424 h 837695"/>
              <a:gd name="connsiteX5" fmla="*/ 52356 w 1722276"/>
              <a:gd name="connsiteY5" fmla="*/ 209424 h 837695"/>
              <a:gd name="connsiteX6" fmla="*/ 104712 w 1722276"/>
              <a:gd name="connsiteY6" fmla="*/ 209424 h 837695"/>
              <a:gd name="connsiteX7" fmla="*/ 104712 w 1722276"/>
              <a:gd name="connsiteY7" fmla="*/ 628271 h 837695"/>
              <a:gd name="connsiteX8" fmla="*/ 52356 w 1722276"/>
              <a:gd name="connsiteY8" fmla="*/ 628271 h 837695"/>
              <a:gd name="connsiteX9" fmla="*/ 52356 w 1722276"/>
              <a:gd name="connsiteY9" fmla="*/ 209424 h 837695"/>
              <a:gd name="connsiteX10" fmla="*/ 130890 w 1722276"/>
              <a:gd name="connsiteY10" fmla="*/ 209424 h 837695"/>
              <a:gd name="connsiteX11" fmla="*/ 681983 w 1722276"/>
              <a:gd name="connsiteY11" fmla="*/ 209424 h 837695"/>
              <a:gd name="connsiteX12" fmla="*/ 1303429 w 1722276"/>
              <a:gd name="connsiteY12" fmla="*/ 209424 h 837695"/>
              <a:gd name="connsiteX13" fmla="*/ 1303429 w 1722276"/>
              <a:gd name="connsiteY13" fmla="*/ 0 h 837695"/>
              <a:gd name="connsiteX14" fmla="*/ 1722276 w 1722276"/>
              <a:gd name="connsiteY14" fmla="*/ 418848 h 837695"/>
              <a:gd name="connsiteX15" fmla="*/ 1303429 w 1722276"/>
              <a:gd name="connsiteY15" fmla="*/ 837695 h 837695"/>
              <a:gd name="connsiteX16" fmla="*/ 1303429 w 1722276"/>
              <a:gd name="connsiteY16" fmla="*/ 628271 h 837695"/>
              <a:gd name="connsiteX17" fmla="*/ 728885 w 1722276"/>
              <a:gd name="connsiteY17" fmla="*/ 628271 h 837695"/>
              <a:gd name="connsiteX18" fmla="*/ 130890 w 1722276"/>
              <a:gd name="connsiteY18" fmla="*/ 628271 h 837695"/>
              <a:gd name="connsiteX19" fmla="*/ 130890 w 1722276"/>
              <a:gd name="connsiteY19" fmla="*/ 209424 h 83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2276" h="837695" extrusionOk="0">
                <a:moveTo>
                  <a:pt x="0" y="209424"/>
                </a:moveTo>
                <a:cubicBezTo>
                  <a:pt x="11751" y="207998"/>
                  <a:pt x="14962" y="209652"/>
                  <a:pt x="26178" y="209424"/>
                </a:cubicBezTo>
                <a:cubicBezTo>
                  <a:pt x="38892" y="344374"/>
                  <a:pt x="-21237" y="517092"/>
                  <a:pt x="26178" y="628271"/>
                </a:cubicBezTo>
                <a:cubicBezTo>
                  <a:pt x="17647" y="628465"/>
                  <a:pt x="5260" y="628227"/>
                  <a:pt x="0" y="628271"/>
                </a:cubicBezTo>
                <a:cubicBezTo>
                  <a:pt x="-38256" y="519223"/>
                  <a:pt x="15708" y="339334"/>
                  <a:pt x="0" y="209424"/>
                </a:cubicBezTo>
                <a:close/>
                <a:moveTo>
                  <a:pt x="52356" y="209424"/>
                </a:moveTo>
                <a:cubicBezTo>
                  <a:pt x="68523" y="206025"/>
                  <a:pt x="80839" y="211258"/>
                  <a:pt x="104712" y="209424"/>
                </a:cubicBezTo>
                <a:cubicBezTo>
                  <a:pt x="107332" y="326789"/>
                  <a:pt x="82375" y="444845"/>
                  <a:pt x="104712" y="628271"/>
                </a:cubicBezTo>
                <a:cubicBezTo>
                  <a:pt x="87351" y="631805"/>
                  <a:pt x="77401" y="623897"/>
                  <a:pt x="52356" y="628271"/>
                </a:cubicBezTo>
                <a:cubicBezTo>
                  <a:pt x="49017" y="496496"/>
                  <a:pt x="92482" y="351661"/>
                  <a:pt x="52356" y="209424"/>
                </a:cubicBezTo>
                <a:close/>
                <a:moveTo>
                  <a:pt x="130890" y="209424"/>
                </a:moveTo>
                <a:cubicBezTo>
                  <a:pt x="369921" y="151373"/>
                  <a:pt x="526476" y="256696"/>
                  <a:pt x="681983" y="209424"/>
                </a:cubicBezTo>
                <a:cubicBezTo>
                  <a:pt x="837490" y="162152"/>
                  <a:pt x="1057147" y="259001"/>
                  <a:pt x="1303429" y="209424"/>
                </a:cubicBezTo>
                <a:cubicBezTo>
                  <a:pt x="1294699" y="138752"/>
                  <a:pt x="1308212" y="103191"/>
                  <a:pt x="1303429" y="0"/>
                </a:cubicBezTo>
                <a:cubicBezTo>
                  <a:pt x="1426472" y="64341"/>
                  <a:pt x="1479063" y="268416"/>
                  <a:pt x="1722276" y="418848"/>
                </a:cubicBezTo>
                <a:cubicBezTo>
                  <a:pt x="1622343" y="610459"/>
                  <a:pt x="1385356" y="738906"/>
                  <a:pt x="1303429" y="837695"/>
                </a:cubicBezTo>
                <a:cubicBezTo>
                  <a:pt x="1297568" y="771108"/>
                  <a:pt x="1308567" y="709816"/>
                  <a:pt x="1303429" y="628271"/>
                </a:cubicBezTo>
                <a:cubicBezTo>
                  <a:pt x="1156569" y="635421"/>
                  <a:pt x="973791" y="620525"/>
                  <a:pt x="728885" y="628271"/>
                </a:cubicBezTo>
                <a:cubicBezTo>
                  <a:pt x="483979" y="636017"/>
                  <a:pt x="299329" y="613082"/>
                  <a:pt x="130890" y="628271"/>
                </a:cubicBezTo>
                <a:cubicBezTo>
                  <a:pt x="100134" y="442856"/>
                  <a:pt x="168220" y="306250"/>
                  <a:pt x="130890" y="209424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6945084" y="1130235"/>
            <a:ext cx="4321629" cy="1754326"/>
          </a:xfrm>
          <a:custGeom>
            <a:avLst/>
            <a:gdLst>
              <a:gd name="connsiteX0" fmla="*/ 0 w 4321629"/>
              <a:gd name="connsiteY0" fmla="*/ 0 h 1754326"/>
              <a:gd name="connsiteX1" fmla="*/ 410555 w 4321629"/>
              <a:gd name="connsiteY1" fmla="*/ 0 h 1754326"/>
              <a:gd name="connsiteX2" fmla="*/ 1037191 w 4321629"/>
              <a:gd name="connsiteY2" fmla="*/ 0 h 1754326"/>
              <a:gd name="connsiteX3" fmla="*/ 1447746 w 4321629"/>
              <a:gd name="connsiteY3" fmla="*/ 0 h 1754326"/>
              <a:gd name="connsiteX4" fmla="*/ 1901517 w 4321629"/>
              <a:gd name="connsiteY4" fmla="*/ 0 h 1754326"/>
              <a:gd name="connsiteX5" fmla="*/ 2398504 w 4321629"/>
              <a:gd name="connsiteY5" fmla="*/ 0 h 1754326"/>
              <a:gd name="connsiteX6" fmla="*/ 2809059 w 4321629"/>
              <a:gd name="connsiteY6" fmla="*/ 0 h 1754326"/>
              <a:gd name="connsiteX7" fmla="*/ 3392479 w 4321629"/>
              <a:gd name="connsiteY7" fmla="*/ 0 h 1754326"/>
              <a:gd name="connsiteX8" fmla="*/ 4321629 w 4321629"/>
              <a:gd name="connsiteY8" fmla="*/ 0 h 1754326"/>
              <a:gd name="connsiteX9" fmla="*/ 4321629 w 4321629"/>
              <a:gd name="connsiteY9" fmla="*/ 602319 h 1754326"/>
              <a:gd name="connsiteX10" fmla="*/ 4321629 w 4321629"/>
              <a:gd name="connsiteY10" fmla="*/ 1169551 h 1754326"/>
              <a:gd name="connsiteX11" fmla="*/ 4321629 w 4321629"/>
              <a:gd name="connsiteY11" fmla="*/ 1754326 h 1754326"/>
              <a:gd name="connsiteX12" fmla="*/ 3738209 w 4321629"/>
              <a:gd name="connsiteY12" fmla="*/ 1754326 h 1754326"/>
              <a:gd name="connsiteX13" fmla="*/ 3198005 w 4321629"/>
              <a:gd name="connsiteY13" fmla="*/ 1754326 h 1754326"/>
              <a:gd name="connsiteX14" fmla="*/ 2744234 w 4321629"/>
              <a:gd name="connsiteY14" fmla="*/ 1754326 h 1754326"/>
              <a:gd name="connsiteX15" fmla="*/ 2290463 w 4321629"/>
              <a:gd name="connsiteY15" fmla="*/ 1754326 h 1754326"/>
              <a:gd name="connsiteX16" fmla="*/ 1750260 w 4321629"/>
              <a:gd name="connsiteY16" fmla="*/ 1754326 h 1754326"/>
              <a:gd name="connsiteX17" fmla="*/ 1253272 w 4321629"/>
              <a:gd name="connsiteY17" fmla="*/ 1754326 h 1754326"/>
              <a:gd name="connsiteX18" fmla="*/ 756285 w 4321629"/>
              <a:gd name="connsiteY18" fmla="*/ 1754326 h 1754326"/>
              <a:gd name="connsiteX19" fmla="*/ 0 w 4321629"/>
              <a:gd name="connsiteY19" fmla="*/ 1754326 h 1754326"/>
              <a:gd name="connsiteX20" fmla="*/ 0 w 4321629"/>
              <a:gd name="connsiteY20" fmla="*/ 1222180 h 1754326"/>
              <a:gd name="connsiteX21" fmla="*/ 0 w 4321629"/>
              <a:gd name="connsiteY21" fmla="*/ 654948 h 1754326"/>
              <a:gd name="connsiteX22" fmla="*/ 0 w 4321629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9" h="1754326" extrusionOk="0">
                <a:moveTo>
                  <a:pt x="0" y="0"/>
                </a:moveTo>
                <a:cubicBezTo>
                  <a:pt x="139965" y="-47603"/>
                  <a:pt x="321749" y="42613"/>
                  <a:pt x="410555" y="0"/>
                </a:cubicBezTo>
                <a:cubicBezTo>
                  <a:pt x="499362" y="-42613"/>
                  <a:pt x="898704" y="57490"/>
                  <a:pt x="1037191" y="0"/>
                </a:cubicBezTo>
                <a:cubicBezTo>
                  <a:pt x="1175678" y="-57490"/>
                  <a:pt x="1328626" y="19254"/>
                  <a:pt x="1447746" y="0"/>
                </a:cubicBezTo>
                <a:cubicBezTo>
                  <a:pt x="1566866" y="-19254"/>
                  <a:pt x="1684435" y="23415"/>
                  <a:pt x="1901517" y="0"/>
                </a:cubicBezTo>
                <a:cubicBezTo>
                  <a:pt x="2118599" y="-23415"/>
                  <a:pt x="2157823" y="19413"/>
                  <a:pt x="2398504" y="0"/>
                </a:cubicBezTo>
                <a:cubicBezTo>
                  <a:pt x="2639185" y="-19413"/>
                  <a:pt x="2698265" y="26266"/>
                  <a:pt x="2809059" y="0"/>
                </a:cubicBezTo>
                <a:cubicBezTo>
                  <a:pt x="2919854" y="-26266"/>
                  <a:pt x="3266026" y="33746"/>
                  <a:pt x="3392479" y="0"/>
                </a:cubicBezTo>
                <a:cubicBezTo>
                  <a:pt x="3518932" y="-33746"/>
                  <a:pt x="3885229" y="94570"/>
                  <a:pt x="4321629" y="0"/>
                </a:cubicBezTo>
                <a:cubicBezTo>
                  <a:pt x="4365440" y="171535"/>
                  <a:pt x="4309147" y="328425"/>
                  <a:pt x="4321629" y="602319"/>
                </a:cubicBezTo>
                <a:cubicBezTo>
                  <a:pt x="4334111" y="876213"/>
                  <a:pt x="4278443" y="893077"/>
                  <a:pt x="4321629" y="1169551"/>
                </a:cubicBezTo>
                <a:cubicBezTo>
                  <a:pt x="4364815" y="1446025"/>
                  <a:pt x="4266421" y="1541828"/>
                  <a:pt x="4321629" y="1754326"/>
                </a:cubicBezTo>
                <a:cubicBezTo>
                  <a:pt x="4066447" y="1786877"/>
                  <a:pt x="3971271" y="1708596"/>
                  <a:pt x="3738209" y="1754326"/>
                </a:cubicBezTo>
                <a:cubicBezTo>
                  <a:pt x="3505147" y="1800056"/>
                  <a:pt x="3339485" y="1744088"/>
                  <a:pt x="3198005" y="1754326"/>
                </a:cubicBezTo>
                <a:cubicBezTo>
                  <a:pt x="3056525" y="1764564"/>
                  <a:pt x="2917340" y="1717777"/>
                  <a:pt x="2744234" y="1754326"/>
                </a:cubicBezTo>
                <a:cubicBezTo>
                  <a:pt x="2571128" y="1790875"/>
                  <a:pt x="2418748" y="1748976"/>
                  <a:pt x="2290463" y="1754326"/>
                </a:cubicBezTo>
                <a:cubicBezTo>
                  <a:pt x="2162178" y="1759676"/>
                  <a:pt x="1945647" y="1750911"/>
                  <a:pt x="1750260" y="1754326"/>
                </a:cubicBezTo>
                <a:cubicBezTo>
                  <a:pt x="1554873" y="1757741"/>
                  <a:pt x="1403103" y="1725959"/>
                  <a:pt x="1253272" y="1754326"/>
                </a:cubicBezTo>
                <a:cubicBezTo>
                  <a:pt x="1103441" y="1782693"/>
                  <a:pt x="918374" y="1731925"/>
                  <a:pt x="756285" y="1754326"/>
                </a:cubicBezTo>
                <a:cubicBezTo>
                  <a:pt x="594196" y="1776727"/>
                  <a:pt x="308709" y="1742398"/>
                  <a:pt x="0" y="1754326"/>
                </a:cubicBezTo>
                <a:cubicBezTo>
                  <a:pt x="-55464" y="1595996"/>
                  <a:pt x="8426" y="1329100"/>
                  <a:pt x="0" y="1222180"/>
                </a:cubicBezTo>
                <a:cubicBezTo>
                  <a:pt x="-8426" y="1115260"/>
                  <a:pt x="30484" y="826848"/>
                  <a:pt x="0" y="654948"/>
                </a:cubicBezTo>
                <a:cubicBezTo>
                  <a:pt x="-30484" y="483048"/>
                  <a:pt x="36391" y="25269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198830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1 (Legal token stream): “x = 1.0;”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7525" y="2475983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Checks the high-level structure (syntax) of a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Job performed by the parser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implemented as a PDA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Automatic tools available: Parser Generators (e.g. YACC, Bison, </a:t>
            </a:r>
            <a:r>
              <a:rPr lang="en-US" dirty="0" err="1"/>
              <a:t>etc</a:t>
            </a:r>
            <a:r>
              <a:rPr lang="en-US" dirty="0"/>
              <a:t>) that take Context Free Grammars (CFGs)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either ACCEPTS or REJECTS a stream of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A52-CCDE-E042-9F40-B50290EACF95}"/>
              </a:ext>
            </a:extLst>
          </p:cNvPr>
          <p:cNvSpPr txBox="1"/>
          <p:nvPr/>
        </p:nvSpPr>
        <p:spPr>
          <a:xfrm>
            <a:off x="6945085" y="3220292"/>
            <a:ext cx="4321628" cy="1754326"/>
          </a:xfrm>
          <a:custGeom>
            <a:avLst/>
            <a:gdLst>
              <a:gd name="connsiteX0" fmla="*/ 0 w 4321628"/>
              <a:gd name="connsiteY0" fmla="*/ 0 h 1754326"/>
              <a:gd name="connsiteX1" fmla="*/ 540204 w 4321628"/>
              <a:gd name="connsiteY1" fmla="*/ 0 h 1754326"/>
              <a:gd name="connsiteX2" fmla="*/ 993974 w 4321628"/>
              <a:gd name="connsiteY2" fmla="*/ 0 h 1754326"/>
              <a:gd name="connsiteX3" fmla="*/ 1447745 w 4321628"/>
              <a:gd name="connsiteY3" fmla="*/ 0 h 1754326"/>
              <a:gd name="connsiteX4" fmla="*/ 1987949 w 4321628"/>
              <a:gd name="connsiteY4" fmla="*/ 0 h 1754326"/>
              <a:gd name="connsiteX5" fmla="*/ 2484936 w 4321628"/>
              <a:gd name="connsiteY5" fmla="*/ 0 h 1754326"/>
              <a:gd name="connsiteX6" fmla="*/ 2938707 w 4321628"/>
              <a:gd name="connsiteY6" fmla="*/ 0 h 1754326"/>
              <a:gd name="connsiteX7" fmla="*/ 3478911 w 4321628"/>
              <a:gd name="connsiteY7" fmla="*/ 0 h 1754326"/>
              <a:gd name="connsiteX8" fmla="*/ 4321628 w 4321628"/>
              <a:gd name="connsiteY8" fmla="*/ 0 h 1754326"/>
              <a:gd name="connsiteX9" fmla="*/ 4321628 w 4321628"/>
              <a:gd name="connsiteY9" fmla="*/ 567232 h 1754326"/>
              <a:gd name="connsiteX10" fmla="*/ 4321628 w 4321628"/>
              <a:gd name="connsiteY10" fmla="*/ 1187094 h 1754326"/>
              <a:gd name="connsiteX11" fmla="*/ 4321628 w 4321628"/>
              <a:gd name="connsiteY11" fmla="*/ 1754326 h 1754326"/>
              <a:gd name="connsiteX12" fmla="*/ 3911073 w 4321628"/>
              <a:gd name="connsiteY12" fmla="*/ 1754326 h 1754326"/>
              <a:gd name="connsiteX13" fmla="*/ 3327654 w 4321628"/>
              <a:gd name="connsiteY13" fmla="*/ 1754326 h 1754326"/>
              <a:gd name="connsiteX14" fmla="*/ 2701018 w 4321628"/>
              <a:gd name="connsiteY14" fmla="*/ 1754326 h 1754326"/>
              <a:gd name="connsiteX15" fmla="*/ 2247247 w 4321628"/>
              <a:gd name="connsiteY15" fmla="*/ 1754326 h 1754326"/>
              <a:gd name="connsiteX16" fmla="*/ 1707043 w 4321628"/>
              <a:gd name="connsiteY16" fmla="*/ 1754326 h 1754326"/>
              <a:gd name="connsiteX17" fmla="*/ 1166840 w 4321628"/>
              <a:gd name="connsiteY17" fmla="*/ 1754326 h 1754326"/>
              <a:gd name="connsiteX18" fmla="*/ 756285 w 4321628"/>
              <a:gd name="connsiteY18" fmla="*/ 1754326 h 1754326"/>
              <a:gd name="connsiteX19" fmla="*/ 0 w 4321628"/>
              <a:gd name="connsiteY19" fmla="*/ 1754326 h 1754326"/>
              <a:gd name="connsiteX20" fmla="*/ 0 w 4321628"/>
              <a:gd name="connsiteY20" fmla="*/ 1222180 h 1754326"/>
              <a:gd name="connsiteX21" fmla="*/ 0 w 4321628"/>
              <a:gd name="connsiteY21" fmla="*/ 672492 h 1754326"/>
              <a:gd name="connsiteX22" fmla="*/ 0 w 4321628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8" h="1754326" extrusionOk="0">
                <a:moveTo>
                  <a:pt x="0" y="0"/>
                </a:moveTo>
                <a:cubicBezTo>
                  <a:pt x="190614" y="-37835"/>
                  <a:pt x="385318" y="43141"/>
                  <a:pt x="540204" y="0"/>
                </a:cubicBezTo>
                <a:cubicBezTo>
                  <a:pt x="695090" y="-43141"/>
                  <a:pt x="851042" y="8569"/>
                  <a:pt x="993974" y="0"/>
                </a:cubicBezTo>
                <a:cubicBezTo>
                  <a:pt x="1136906" y="-8569"/>
                  <a:pt x="1316552" y="31356"/>
                  <a:pt x="1447745" y="0"/>
                </a:cubicBezTo>
                <a:cubicBezTo>
                  <a:pt x="1578938" y="-31356"/>
                  <a:pt x="1785951" y="58394"/>
                  <a:pt x="1987949" y="0"/>
                </a:cubicBezTo>
                <a:cubicBezTo>
                  <a:pt x="2189947" y="-58394"/>
                  <a:pt x="2295496" y="15839"/>
                  <a:pt x="2484936" y="0"/>
                </a:cubicBezTo>
                <a:cubicBezTo>
                  <a:pt x="2674376" y="-15839"/>
                  <a:pt x="2818588" y="41179"/>
                  <a:pt x="2938707" y="0"/>
                </a:cubicBezTo>
                <a:cubicBezTo>
                  <a:pt x="3058826" y="-41179"/>
                  <a:pt x="3293215" y="53133"/>
                  <a:pt x="3478911" y="0"/>
                </a:cubicBezTo>
                <a:cubicBezTo>
                  <a:pt x="3664607" y="-53133"/>
                  <a:pt x="4021030" y="52788"/>
                  <a:pt x="4321628" y="0"/>
                </a:cubicBezTo>
                <a:cubicBezTo>
                  <a:pt x="4341505" y="124689"/>
                  <a:pt x="4296010" y="353199"/>
                  <a:pt x="4321628" y="567232"/>
                </a:cubicBezTo>
                <a:cubicBezTo>
                  <a:pt x="4347246" y="781265"/>
                  <a:pt x="4298090" y="955290"/>
                  <a:pt x="4321628" y="1187094"/>
                </a:cubicBezTo>
                <a:cubicBezTo>
                  <a:pt x="4345166" y="1418898"/>
                  <a:pt x="4310423" y="1492424"/>
                  <a:pt x="4321628" y="1754326"/>
                </a:cubicBezTo>
                <a:cubicBezTo>
                  <a:pt x="4239200" y="1758574"/>
                  <a:pt x="4022554" y="1745796"/>
                  <a:pt x="3911073" y="1754326"/>
                </a:cubicBezTo>
                <a:cubicBezTo>
                  <a:pt x="3799593" y="1762856"/>
                  <a:pt x="3604564" y="1689688"/>
                  <a:pt x="3327654" y="1754326"/>
                </a:cubicBezTo>
                <a:cubicBezTo>
                  <a:pt x="3050744" y="1818964"/>
                  <a:pt x="3012420" y="1725984"/>
                  <a:pt x="2701018" y="1754326"/>
                </a:cubicBezTo>
                <a:cubicBezTo>
                  <a:pt x="2389616" y="1782668"/>
                  <a:pt x="2364868" y="1728589"/>
                  <a:pt x="2247247" y="1754326"/>
                </a:cubicBezTo>
                <a:cubicBezTo>
                  <a:pt x="2129626" y="1780063"/>
                  <a:pt x="1894548" y="1691173"/>
                  <a:pt x="1707043" y="1754326"/>
                </a:cubicBezTo>
                <a:cubicBezTo>
                  <a:pt x="1519538" y="1817479"/>
                  <a:pt x="1285698" y="1705208"/>
                  <a:pt x="1166840" y="1754326"/>
                </a:cubicBezTo>
                <a:cubicBezTo>
                  <a:pt x="1047982" y="1803444"/>
                  <a:pt x="935610" y="1754191"/>
                  <a:pt x="756285" y="1754326"/>
                </a:cubicBezTo>
                <a:cubicBezTo>
                  <a:pt x="576961" y="1754461"/>
                  <a:pt x="252678" y="1730118"/>
                  <a:pt x="0" y="1754326"/>
                </a:cubicBezTo>
                <a:cubicBezTo>
                  <a:pt x="-26491" y="1517101"/>
                  <a:pt x="27820" y="1467194"/>
                  <a:pt x="0" y="1222180"/>
                </a:cubicBezTo>
                <a:cubicBezTo>
                  <a:pt x="-27820" y="977166"/>
                  <a:pt x="20478" y="867505"/>
                  <a:pt x="0" y="672492"/>
                </a:cubicBezTo>
                <a:cubicBezTo>
                  <a:pt x="-20478" y="477479"/>
                  <a:pt x="4656" y="2953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74794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2 (Illegal token stream):  “x = ;”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94105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8118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59995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Determine the “meaning” of the program: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for type consistency: 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1 + 2.0 : PASS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sqrt(“hi”) : FAIL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array bounds: A[-1]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variable declaration: query Symbol Table</a:t>
            </a:r>
          </a:p>
          <a:p>
            <a:pPr marL="228600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Actually interleaved with scanning and parsing</a:t>
            </a:r>
          </a:p>
        </p:txBody>
      </p:sp>
    </p:spTree>
    <p:extLst>
      <p:ext uri="{BB962C8B-B14F-4D97-AF65-F5344CB8AC3E}">
        <p14:creationId xmlns:p14="http://schemas.microsoft.com/office/powerpoint/2010/main" val="74090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Construct an intermediate representation (IR) of the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Representation is machine / target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Compiler can have multiple IRs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IR should permit optimizations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Also interleaved with scanning, parsing and semantic analysis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Updates symbol table, creates temporary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7511143" y="2007398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685314" y="3069771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137369">
            <a:off x="9176657" y="1879941"/>
            <a:ext cx="1774372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1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36696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 very similar to assembly code, but machine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High-level program constructs decomposed into simpler operations, e.g. “for” </a:t>
            </a:r>
            <a:r>
              <a:rPr lang="en-US" dirty="0">
                <a:sym typeface="Wingdings" pitchFamily="2" charset="2"/>
              </a:rPr>
              <a:t> JUMPs and conditions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4382702" y="1690688"/>
            <a:ext cx="2475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(“%d”,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6879770" y="2792163"/>
            <a:ext cx="4561115" cy="3446521"/>
          </a:xfrm>
          <a:custGeom>
            <a:avLst/>
            <a:gdLst>
              <a:gd name="connsiteX0" fmla="*/ 0 w 4561115"/>
              <a:gd name="connsiteY0" fmla="*/ 0 h 3446521"/>
              <a:gd name="connsiteX1" fmla="*/ 524528 w 4561115"/>
              <a:gd name="connsiteY1" fmla="*/ 0 h 3446521"/>
              <a:gd name="connsiteX2" fmla="*/ 957834 w 4561115"/>
              <a:gd name="connsiteY2" fmla="*/ 0 h 3446521"/>
              <a:gd name="connsiteX3" fmla="*/ 1619196 w 4561115"/>
              <a:gd name="connsiteY3" fmla="*/ 0 h 3446521"/>
              <a:gd name="connsiteX4" fmla="*/ 2143724 w 4561115"/>
              <a:gd name="connsiteY4" fmla="*/ 0 h 3446521"/>
              <a:gd name="connsiteX5" fmla="*/ 2668252 w 4561115"/>
              <a:gd name="connsiteY5" fmla="*/ 0 h 3446521"/>
              <a:gd name="connsiteX6" fmla="*/ 3329614 w 4561115"/>
              <a:gd name="connsiteY6" fmla="*/ 0 h 3446521"/>
              <a:gd name="connsiteX7" fmla="*/ 3808531 w 4561115"/>
              <a:gd name="connsiteY7" fmla="*/ 0 h 3446521"/>
              <a:gd name="connsiteX8" fmla="*/ 4561115 w 4561115"/>
              <a:gd name="connsiteY8" fmla="*/ 0 h 3446521"/>
              <a:gd name="connsiteX9" fmla="*/ 4561115 w 4561115"/>
              <a:gd name="connsiteY9" fmla="*/ 643351 h 3446521"/>
              <a:gd name="connsiteX10" fmla="*/ 4561115 w 4561115"/>
              <a:gd name="connsiteY10" fmla="*/ 1148840 h 3446521"/>
              <a:gd name="connsiteX11" fmla="*/ 4561115 w 4561115"/>
              <a:gd name="connsiteY11" fmla="*/ 1723261 h 3446521"/>
              <a:gd name="connsiteX12" fmla="*/ 4561115 w 4561115"/>
              <a:gd name="connsiteY12" fmla="*/ 2332146 h 3446521"/>
              <a:gd name="connsiteX13" fmla="*/ 4561115 w 4561115"/>
              <a:gd name="connsiteY13" fmla="*/ 2803170 h 3446521"/>
              <a:gd name="connsiteX14" fmla="*/ 4561115 w 4561115"/>
              <a:gd name="connsiteY14" fmla="*/ 3446521 h 3446521"/>
              <a:gd name="connsiteX15" fmla="*/ 3990976 w 4561115"/>
              <a:gd name="connsiteY15" fmla="*/ 3446521 h 3446521"/>
              <a:gd name="connsiteX16" fmla="*/ 3420836 w 4561115"/>
              <a:gd name="connsiteY16" fmla="*/ 3446521 h 3446521"/>
              <a:gd name="connsiteX17" fmla="*/ 2759475 w 4561115"/>
              <a:gd name="connsiteY17" fmla="*/ 3446521 h 3446521"/>
              <a:gd name="connsiteX18" fmla="*/ 2189335 w 4561115"/>
              <a:gd name="connsiteY18" fmla="*/ 3446521 h 3446521"/>
              <a:gd name="connsiteX19" fmla="*/ 1756029 w 4561115"/>
              <a:gd name="connsiteY19" fmla="*/ 3446521 h 3446521"/>
              <a:gd name="connsiteX20" fmla="*/ 1277112 w 4561115"/>
              <a:gd name="connsiteY20" fmla="*/ 3446521 h 3446521"/>
              <a:gd name="connsiteX21" fmla="*/ 615751 w 4561115"/>
              <a:gd name="connsiteY21" fmla="*/ 3446521 h 3446521"/>
              <a:gd name="connsiteX22" fmla="*/ 0 w 4561115"/>
              <a:gd name="connsiteY22" fmla="*/ 3446521 h 3446521"/>
              <a:gd name="connsiteX23" fmla="*/ 0 w 4561115"/>
              <a:gd name="connsiteY23" fmla="*/ 2941031 h 3446521"/>
              <a:gd name="connsiteX24" fmla="*/ 0 w 4561115"/>
              <a:gd name="connsiteY24" fmla="*/ 2401076 h 3446521"/>
              <a:gd name="connsiteX25" fmla="*/ 0 w 4561115"/>
              <a:gd name="connsiteY25" fmla="*/ 1930052 h 3446521"/>
              <a:gd name="connsiteX26" fmla="*/ 0 w 4561115"/>
              <a:gd name="connsiteY26" fmla="*/ 1459027 h 3446521"/>
              <a:gd name="connsiteX27" fmla="*/ 0 w 4561115"/>
              <a:gd name="connsiteY27" fmla="*/ 850142 h 3446521"/>
              <a:gd name="connsiteX28" fmla="*/ 0 w 4561115"/>
              <a:gd name="connsiteY28" fmla="*/ 0 h 34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1115" h="3446521" extrusionOk="0">
                <a:moveTo>
                  <a:pt x="0" y="0"/>
                </a:moveTo>
                <a:cubicBezTo>
                  <a:pt x="150868" y="-48000"/>
                  <a:pt x="324206" y="26287"/>
                  <a:pt x="524528" y="0"/>
                </a:cubicBezTo>
                <a:cubicBezTo>
                  <a:pt x="724850" y="-26287"/>
                  <a:pt x="792010" y="20365"/>
                  <a:pt x="957834" y="0"/>
                </a:cubicBezTo>
                <a:cubicBezTo>
                  <a:pt x="1123658" y="-20365"/>
                  <a:pt x="1472261" y="30548"/>
                  <a:pt x="1619196" y="0"/>
                </a:cubicBezTo>
                <a:cubicBezTo>
                  <a:pt x="1766131" y="-30548"/>
                  <a:pt x="1974655" y="52385"/>
                  <a:pt x="2143724" y="0"/>
                </a:cubicBezTo>
                <a:cubicBezTo>
                  <a:pt x="2312793" y="-52385"/>
                  <a:pt x="2521002" y="49764"/>
                  <a:pt x="2668252" y="0"/>
                </a:cubicBezTo>
                <a:cubicBezTo>
                  <a:pt x="2815502" y="-49764"/>
                  <a:pt x="3176435" y="75980"/>
                  <a:pt x="3329614" y="0"/>
                </a:cubicBezTo>
                <a:cubicBezTo>
                  <a:pt x="3482793" y="-75980"/>
                  <a:pt x="3610091" y="7939"/>
                  <a:pt x="3808531" y="0"/>
                </a:cubicBezTo>
                <a:cubicBezTo>
                  <a:pt x="4006971" y="-7939"/>
                  <a:pt x="4391753" y="70478"/>
                  <a:pt x="4561115" y="0"/>
                </a:cubicBezTo>
                <a:cubicBezTo>
                  <a:pt x="4603512" y="143274"/>
                  <a:pt x="4491247" y="412981"/>
                  <a:pt x="4561115" y="643351"/>
                </a:cubicBezTo>
                <a:cubicBezTo>
                  <a:pt x="4630983" y="873721"/>
                  <a:pt x="4542482" y="1046240"/>
                  <a:pt x="4561115" y="1148840"/>
                </a:cubicBezTo>
                <a:cubicBezTo>
                  <a:pt x="4579748" y="1251440"/>
                  <a:pt x="4523663" y="1521820"/>
                  <a:pt x="4561115" y="1723261"/>
                </a:cubicBezTo>
                <a:cubicBezTo>
                  <a:pt x="4598567" y="1924702"/>
                  <a:pt x="4535010" y="2198147"/>
                  <a:pt x="4561115" y="2332146"/>
                </a:cubicBezTo>
                <a:cubicBezTo>
                  <a:pt x="4587220" y="2466146"/>
                  <a:pt x="4535004" y="2689724"/>
                  <a:pt x="4561115" y="2803170"/>
                </a:cubicBezTo>
                <a:cubicBezTo>
                  <a:pt x="4587226" y="2916616"/>
                  <a:pt x="4489249" y="3316844"/>
                  <a:pt x="4561115" y="3446521"/>
                </a:cubicBezTo>
                <a:cubicBezTo>
                  <a:pt x="4326677" y="3495366"/>
                  <a:pt x="4247748" y="3381611"/>
                  <a:pt x="3990976" y="3446521"/>
                </a:cubicBezTo>
                <a:cubicBezTo>
                  <a:pt x="3734204" y="3511431"/>
                  <a:pt x="3668169" y="3428559"/>
                  <a:pt x="3420836" y="3446521"/>
                </a:cubicBezTo>
                <a:cubicBezTo>
                  <a:pt x="3173503" y="3464483"/>
                  <a:pt x="3080780" y="3417255"/>
                  <a:pt x="2759475" y="3446521"/>
                </a:cubicBezTo>
                <a:cubicBezTo>
                  <a:pt x="2438170" y="3475787"/>
                  <a:pt x="2418986" y="3389412"/>
                  <a:pt x="2189335" y="3446521"/>
                </a:cubicBezTo>
                <a:cubicBezTo>
                  <a:pt x="1959684" y="3503630"/>
                  <a:pt x="1894724" y="3429637"/>
                  <a:pt x="1756029" y="3446521"/>
                </a:cubicBezTo>
                <a:cubicBezTo>
                  <a:pt x="1617334" y="3463405"/>
                  <a:pt x="1379535" y="3442725"/>
                  <a:pt x="1277112" y="3446521"/>
                </a:cubicBezTo>
                <a:cubicBezTo>
                  <a:pt x="1174689" y="3450317"/>
                  <a:pt x="812734" y="3393059"/>
                  <a:pt x="615751" y="3446521"/>
                </a:cubicBezTo>
                <a:cubicBezTo>
                  <a:pt x="418768" y="3499983"/>
                  <a:pt x="255036" y="3391827"/>
                  <a:pt x="0" y="3446521"/>
                </a:cubicBezTo>
                <a:cubicBezTo>
                  <a:pt x="-31850" y="3342022"/>
                  <a:pt x="38999" y="3157767"/>
                  <a:pt x="0" y="2941031"/>
                </a:cubicBezTo>
                <a:cubicBezTo>
                  <a:pt x="-38999" y="2724295"/>
                  <a:pt x="16139" y="2657758"/>
                  <a:pt x="0" y="2401076"/>
                </a:cubicBezTo>
                <a:cubicBezTo>
                  <a:pt x="-16139" y="2144395"/>
                  <a:pt x="51093" y="2090392"/>
                  <a:pt x="0" y="1930052"/>
                </a:cubicBezTo>
                <a:cubicBezTo>
                  <a:pt x="-51093" y="1769712"/>
                  <a:pt x="27329" y="1596036"/>
                  <a:pt x="0" y="1459027"/>
                </a:cubicBezTo>
                <a:cubicBezTo>
                  <a:pt x="-27329" y="1322019"/>
                  <a:pt x="15500" y="1049054"/>
                  <a:pt x="0" y="850142"/>
                </a:cubicBezTo>
                <a:cubicBezTo>
                  <a:pt x="-15500" y="651230"/>
                  <a:pt x="1232" y="25770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K+Q-1:  </a:t>
            </a:r>
            <a:r>
              <a:rPr lang="en-US" sz="2200" dirty="0" err="1"/>
              <a:t>goto</a:t>
            </a:r>
            <a:r>
              <a:rPr lang="en-US" sz="2200" dirty="0"/>
              <a:t>  __ , __ , K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K+Q:      </a:t>
            </a:r>
            <a:r>
              <a:rPr lang="en-US" sz="2200" dirty="0" err="1"/>
              <a:t>pusharg</a:t>
            </a:r>
            <a:r>
              <a:rPr lang="en-US" sz="2200" dirty="0"/>
              <a:t>   __ , __ , result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K+Q+1:  call  </a:t>
            </a:r>
            <a:r>
              <a:rPr lang="en-US" sz="2200" dirty="0" err="1"/>
              <a:t>printf</a:t>
            </a:r>
            <a:r>
              <a:rPr lang="en-US" sz="2200" dirty="0"/>
              <a:t> , __ , __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023612">
            <a:off x="6764893" y="1898526"/>
            <a:ext cx="205868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2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43258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Perform program transformations that are independent of the target machine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Some optimizations include: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Removal of redundant load and stores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Arithmetic simplification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 general: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Avoid redundant work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Use cheaper operations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Eliminate unused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141028" y="1438254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5400000">
            <a:off x="10354946" y="3144328"/>
            <a:ext cx="2474344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5F69-EC1C-7E4F-B39D-A6F9DFE5CA33}"/>
              </a:ext>
            </a:extLst>
          </p:cNvPr>
          <p:cNvSpPr txBox="1"/>
          <p:nvPr/>
        </p:nvSpPr>
        <p:spPr>
          <a:xfrm>
            <a:off x="7141028" y="3865785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strike="sngStrike" dirty="0">
                <a:solidFill>
                  <a:srgbClr val="FF0000"/>
                </a:solidFill>
              </a:rPr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b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2CB73-FCD6-1C4C-809C-EACBCA6D7221}"/>
              </a:ext>
            </a:extLst>
          </p:cNvPr>
          <p:cNvSpPr txBox="1"/>
          <p:nvPr/>
        </p:nvSpPr>
        <p:spPr>
          <a:xfrm>
            <a:off x="5159828" y="273674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</p:spTree>
    <p:extLst>
      <p:ext uri="{BB962C8B-B14F-4D97-AF65-F5344CB8AC3E}">
        <p14:creationId xmlns:p14="http://schemas.microsoft.com/office/powerpoint/2010/main" val="400529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32372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246009" y="1608904"/>
            <a:ext cx="1991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862531" y="2896168"/>
            <a:ext cx="4466024" cy="3023328"/>
          </a:xfrm>
          <a:custGeom>
            <a:avLst/>
            <a:gdLst>
              <a:gd name="connsiteX0" fmla="*/ 0 w 4466024"/>
              <a:gd name="connsiteY0" fmla="*/ 0 h 3023328"/>
              <a:gd name="connsiteX1" fmla="*/ 513593 w 4466024"/>
              <a:gd name="connsiteY1" fmla="*/ 0 h 3023328"/>
              <a:gd name="connsiteX2" fmla="*/ 937865 w 4466024"/>
              <a:gd name="connsiteY2" fmla="*/ 0 h 3023328"/>
              <a:gd name="connsiteX3" fmla="*/ 1585439 w 4466024"/>
              <a:gd name="connsiteY3" fmla="*/ 0 h 3023328"/>
              <a:gd name="connsiteX4" fmla="*/ 2099031 w 4466024"/>
              <a:gd name="connsiteY4" fmla="*/ 0 h 3023328"/>
              <a:gd name="connsiteX5" fmla="*/ 2612624 w 4466024"/>
              <a:gd name="connsiteY5" fmla="*/ 0 h 3023328"/>
              <a:gd name="connsiteX6" fmla="*/ 3260198 w 4466024"/>
              <a:gd name="connsiteY6" fmla="*/ 0 h 3023328"/>
              <a:gd name="connsiteX7" fmla="*/ 3729130 w 4466024"/>
              <a:gd name="connsiteY7" fmla="*/ 0 h 3023328"/>
              <a:gd name="connsiteX8" fmla="*/ 4466024 w 4466024"/>
              <a:gd name="connsiteY8" fmla="*/ 0 h 3023328"/>
              <a:gd name="connsiteX9" fmla="*/ 4466024 w 4466024"/>
              <a:gd name="connsiteY9" fmla="*/ 564355 h 3023328"/>
              <a:gd name="connsiteX10" fmla="*/ 4466024 w 4466024"/>
              <a:gd name="connsiteY10" fmla="*/ 1007776 h 3023328"/>
              <a:gd name="connsiteX11" fmla="*/ 4466024 w 4466024"/>
              <a:gd name="connsiteY11" fmla="*/ 1511664 h 3023328"/>
              <a:gd name="connsiteX12" fmla="*/ 4466024 w 4466024"/>
              <a:gd name="connsiteY12" fmla="*/ 2045785 h 3023328"/>
              <a:gd name="connsiteX13" fmla="*/ 4466024 w 4466024"/>
              <a:gd name="connsiteY13" fmla="*/ 2458973 h 3023328"/>
              <a:gd name="connsiteX14" fmla="*/ 4466024 w 4466024"/>
              <a:gd name="connsiteY14" fmla="*/ 3023328 h 3023328"/>
              <a:gd name="connsiteX15" fmla="*/ 3907771 w 4466024"/>
              <a:gd name="connsiteY15" fmla="*/ 3023328 h 3023328"/>
              <a:gd name="connsiteX16" fmla="*/ 3349518 w 4466024"/>
              <a:gd name="connsiteY16" fmla="*/ 3023328 h 3023328"/>
              <a:gd name="connsiteX17" fmla="*/ 2701945 w 4466024"/>
              <a:gd name="connsiteY17" fmla="*/ 3023328 h 3023328"/>
              <a:gd name="connsiteX18" fmla="*/ 2143692 w 4466024"/>
              <a:gd name="connsiteY18" fmla="*/ 3023328 h 3023328"/>
              <a:gd name="connsiteX19" fmla="*/ 1719419 w 4466024"/>
              <a:gd name="connsiteY19" fmla="*/ 3023328 h 3023328"/>
              <a:gd name="connsiteX20" fmla="*/ 1250487 w 4466024"/>
              <a:gd name="connsiteY20" fmla="*/ 3023328 h 3023328"/>
              <a:gd name="connsiteX21" fmla="*/ 602913 w 4466024"/>
              <a:gd name="connsiteY21" fmla="*/ 3023328 h 3023328"/>
              <a:gd name="connsiteX22" fmla="*/ 0 w 4466024"/>
              <a:gd name="connsiteY22" fmla="*/ 3023328 h 3023328"/>
              <a:gd name="connsiteX23" fmla="*/ 0 w 4466024"/>
              <a:gd name="connsiteY23" fmla="*/ 2579907 h 3023328"/>
              <a:gd name="connsiteX24" fmla="*/ 0 w 4466024"/>
              <a:gd name="connsiteY24" fmla="*/ 2106252 h 3023328"/>
              <a:gd name="connsiteX25" fmla="*/ 0 w 4466024"/>
              <a:gd name="connsiteY25" fmla="*/ 1693064 h 3023328"/>
              <a:gd name="connsiteX26" fmla="*/ 0 w 4466024"/>
              <a:gd name="connsiteY26" fmla="*/ 1279876 h 3023328"/>
              <a:gd name="connsiteX27" fmla="*/ 0 w 4466024"/>
              <a:gd name="connsiteY27" fmla="*/ 745754 h 3023328"/>
              <a:gd name="connsiteX28" fmla="*/ 0 w 4466024"/>
              <a:gd name="connsiteY28" fmla="*/ 0 h 302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6024" h="3023328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19182" y="139141"/>
                  <a:pt x="4414318" y="304427"/>
                  <a:pt x="4466024" y="564355"/>
                </a:cubicBezTo>
                <a:cubicBezTo>
                  <a:pt x="4517730" y="824284"/>
                  <a:pt x="4463600" y="810299"/>
                  <a:pt x="4466024" y="1007776"/>
                </a:cubicBezTo>
                <a:cubicBezTo>
                  <a:pt x="4468448" y="1205253"/>
                  <a:pt x="4425197" y="1275703"/>
                  <a:pt x="4466024" y="1511664"/>
                </a:cubicBezTo>
                <a:cubicBezTo>
                  <a:pt x="4506851" y="1747625"/>
                  <a:pt x="4424912" y="1843052"/>
                  <a:pt x="4466024" y="2045785"/>
                </a:cubicBezTo>
                <a:cubicBezTo>
                  <a:pt x="4507136" y="2248518"/>
                  <a:pt x="4440620" y="2294640"/>
                  <a:pt x="4466024" y="2458973"/>
                </a:cubicBezTo>
                <a:cubicBezTo>
                  <a:pt x="4491428" y="2623306"/>
                  <a:pt x="4448378" y="2852145"/>
                  <a:pt x="4466024" y="3023328"/>
                </a:cubicBezTo>
                <a:cubicBezTo>
                  <a:pt x="4207803" y="3067110"/>
                  <a:pt x="4131988" y="2998225"/>
                  <a:pt x="3907771" y="3023328"/>
                </a:cubicBezTo>
                <a:cubicBezTo>
                  <a:pt x="3683554" y="3048431"/>
                  <a:pt x="3552466" y="2989026"/>
                  <a:pt x="3349518" y="3023328"/>
                </a:cubicBezTo>
                <a:cubicBezTo>
                  <a:pt x="3146570" y="3057630"/>
                  <a:pt x="2941071" y="3001855"/>
                  <a:pt x="2701945" y="3023328"/>
                </a:cubicBezTo>
                <a:cubicBezTo>
                  <a:pt x="2462819" y="3044801"/>
                  <a:pt x="2413978" y="2982665"/>
                  <a:pt x="2143692" y="3023328"/>
                </a:cubicBezTo>
                <a:cubicBezTo>
                  <a:pt x="1873406" y="3063991"/>
                  <a:pt x="1830059" y="2996782"/>
                  <a:pt x="1719419" y="3023328"/>
                </a:cubicBezTo>
                <a:cubicBezTo>
                  <a:pt x="1608779" y="3049874"/>
                  <a:pt x="1436061" y="3009179"/>
                  <a:pt x="1250487" y="3023328"/>
                </a:cubicBezTo>
                <a:cubicBezTo>
                  <a:pt x="1064913" y="3037477"/>
                  <a:pt x="741445" y="2980053"/>
                  <a:pt x="602913" y="3023328"/>
                </a:cubicBezTo>
                <a:cubicBezTo>
                  <a:pt x="464381" y="3066603"/>
                  <a:pt x="221704" y="3008040"/>
                  <a:pt x="0" y="3023328"/>
                </a:cubicBezTo>
                <a:cubicBezTo>
                  <a:pt x="-36506" y="2808186"/>
                  <a:pt x="47029" y="2717621"/>
                  <a:pt x="0" y="2579907"/>
                </a:cubicBezTo>
                <a:cubicBezTo>
                  <a:pt x="-47029" y="2442193"/>
                  <a:pt x="37690" y="2300074"/>
                  <a:pt x="0" y="2106252"/>
                </a:cubicBezTo>
                <a:cubicBezTo>
                  <a:pt x="-37690" y="1912431"/>
                  <a:pt x="34090" y="1825255"/>
                  <a:pt x="0" y="1693064"/>
                </a:cubicBezTo>
                <a:cubicBezTo>
                  <a:pt x="-34090" y="1560873"/>
                  <a:pt x="28403" y="1411519"/>
                  <a:pt x="0" y="1279876"/>
                </a:cubicBezTo>
                <a:cubicBezTo>
                  <a:pt x="-28403" y="1148233"/>
                  <a:pt x="8629" y="893901"/>
                  <a:pt x="0" y="745754"/>
                </a:cubicBezTo>
                <a:cubicBezTo>
                  <a:pt x="-8629" y="597607"/>
                  <a:pt x="60863" y="23481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K’:  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A72F-1D8C-BA4F-8549-9A0804C994FA}"/>
              </a:ext>
            </a:extLst>
          </p:cNvPr>
          <p:cNvSpPr txBox="1"/>
          <p:nvPr/>
        </p:nvSpPr>
        <p:spPr>
          <a:xfrm>
            <a:off x="6162149" y="1847999"/>
            <a:ext cx="19912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x = 3;</a:t>
            </a:r>
          </a:p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</a:t>
            </a:r>
            <a:r>
              <a:rPr lang="en-US" sz="2200" strike="sngStrike" dirty="0">
                <a:solidFill>
                  <a:srgbClr val="FF0000"/>
                </a:solidFill>
              </a:rPr>
              <a:t>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316-9257-094C-8C48-2D407E6B1162}"/>
              </a:ext>
            </a:extLst>
          </p:cNvPr>
          <p:cNvSpPr txBox="1"/>
          <p:nvPr/>
        </p:nvSpPr>
        <p:spPr>
          <a:xfrm>
            <a:off x="7157774" y="3420108"/>
            <a:ext cx="4466024" cy="2600135"/>
          </a:xfrm>
          <a:custGeom>
            <a:avLst/>
            <a:gdLst>
              <a:gd name="connsiteX0" fmla="*/ 0 w 4466024"/>
              <a:gd name="connsiteY0" fmla="*/ 0 h 2600135"/>
              <a:gd name="connsiteX1" fmla="*/ 513593 w 4466024"/>
              <a:gd name="connsiteY1" fmla="*/ 0 h 2600135"/>
              <a:gd name="connsiteX2" fmla="*/ 937865 w 4466024"/>
              <a:gd name="connsiteY2" fmla="*/ 0 h 2600135"/>
              <a:gd name="connsiteX3" fmla="*/ 1585439 w 4466024"/>
              <a:gd name="connsiteY3" fmla="*/ 0 h 2600135"/>
              <a:gd name="connsiteX4" fmla="*/ 2099031 w 4466024"/>
              <a:gd name="connsiteY4" fmla="*/ 0 h 2600135"/>
              <a:gd name="connsiteX5" fmla="*/ 2612624 w 4466024"/>
              <a:gd name="connsiteY5" fmla="*/ 0 h 2600135"/>
              <a:gd name="connsiteX6" fmla="*/ 3260198 w 4466024"/>
              <a:gd name="connsiteY6" fmla="*/ 0 h 2600135"/>
              <a:gd name="connsiteX7" fmla="*/ 3729130 w 4466024"/>
              <a:gd name="connsiteY7" fmla="*/ 0 h 2600135"/>
              <a:gd name="connsiteX8" fmla="*/ 4466024 w 4466024"/>
              <a:gd name="connsiteY8" fmla="*/ 0 h 2600135"/>
              <a:gd name="connsiteX9" fmla="*/ 4466024 w 4466024"/>
              <a:gd name="connsiteY9" fmla="*/ 572030 h 2600135"/>
              <a:gd name="connsiteX10" fmla="*/ 4466024 w 4466024"/>
              <a:gd name="connsiteY10" fmla="*/ 1040054 h 2600135"/>
              <a:gd name="connsiteX11" fmla="*/ 4466024 w 4466024"/>
              <a:gd name="connsiteY11" fmla="*/ 1560081 h 2600135"/>
              <a:gd name="connsiteX12" fmla="*/ 4466024 w 4466024"/>
              <a:gd name="connsiteY12" fmla="*/ 2106109 h 2600135"/>
              <a:gd name="connsiteX13" fmla="*/ 4466024 w 4466024"/>
              <a:gd name="connsiteY13" fmla="*/ 2600135 h 2600135"/>
              <a:gd name="connsiteX14" fmla="*/ 3907771 w 4466024"/>
              <a:gd name="connsiteY14" fmla="*/ 2600135 h 2600135"/>
              <a:gd name="connsiteX15" fmla="*/ 3438838 w 4466024"/>
              <a:gd name="connsiteY15" fmla="*/ 2600135 h 2600135"/>
              <a:gd name="connsiteX16" fmla="*/ 2880585 w 4466024"/>
              <a:gd name="connsiteY16" fmla="*/ 2600135 h 2600135"/>
              <a:gd name="connsiteX17" fmla="*/ 2233012 w 4466024"/>
              <a:gd name="connsiteY17" fmla="*/ 2600135 h 2600135"/>
              <a:gd name="connsiteX18" fmla="*/ 1674759 w 4466024"/>
              <a:gd name="connsiteY18" fmla="*/ 2600135 h 2600135"/>
              <a:gd name="connsiteX19" fmla="*/ 1250487 w 4466024"/>
              <a:gd name="connsiteY19" fmla="*/ 2600135 h 2600135"/>
              <a:gd name="connsiteX20" fmla="*/ 781554 w 4466024"/>
              <a:gd name="connsiteY20" fmla="*/ 2600135 h 2600135"/>
              <a:gd name="connsiteX21" fmla="*/ 0 w 4466024"/>
              <a:gd name="connsiteY21" fmla="*/ 2600135 h 2600135"/>
              <a:gd name="connsiteX22" fmla="*/ 0 w 4466024"/>
              <a:gd name="connsiteY22" fmla="*/ 2080108 h 2600135"/>
              <a:gd name="connsiteX23" fmla="*/ 0 w 4466024"/>
              <a:gd name="connsiteY23" fmla="*/ 1560081 h 2600135"/>
              <a:gd name="connsiteX24" fmla="*/ 0 w 4466024"/>
              <a:gd name="connsiteY24" fmla="*/ 1066055 h 2600135"/>
              <a:gd name="connsiteX25" fmla="*/ 0 w 4466024"/>
              <a:gd name="connsiteY25" fmla="*/ 624032 h 2600135"/>
              <a:gd name="connsiteX26" fmla="*/ 0 w 4466024"/>
              <a:gd name="connsiteY26" fmla="*/ 0 h 2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66024" h="2600135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27793" y="269301"/>
                  <a:pt x="4456065" y="289574"/>
                  <a:pt x="4466024" y="572030"/>
                </a:cubicBezTo>
                <a:cubicBezTo>
                  <a:pt x="4475983" y="854486"/>
                  <a:pt x="4426723" y="837615"/>
                  <a:pt x="4466024" y="1040054"/>
                </a:cubicBezTo>
                <a:cubicBezTo>
                  <a:pt x="4505325" y="1242493"/>
                  <a:pt x="4426870" y="1393306"/>
                  <a:pt x="4466024" y="1560081"/>
                </a:cubicBezTo>
                <a:cubicBezTo>
                  <a:pt x="4505178" y="1726856"/>
                  <a:pt x="4402968" y="1878713"/>
                  <a:pt x="4466024" y="2106109"/>
                </a:cubicBezTo>
                <a:cubicBezTo>
                  <a:pt x="4529080" y="2333505"/>
                  <a:pt x="4426857" y="2392011"/>
                  <a:pt x="4466024" y="2600135"/>
                </a:cubicBezTo>
                <a:cubicBezTo>
                  <a:pt x="4301057" y="2602438"/>
                  <a:pt x="4078529" y="2550589"/>
                  <a:pt x="3907771" y="2600135"/>
                </a:cubicBezTo>
                <a:cubicBezTo>
                  <a:pt x="3737013" y="2649681"/>
                  <a:pt x="3642488" y="2588840"/>
                  <a:pt x="3438838" y="2600135"/>
                </a:cubicBezTo>
                <a:cubicBezTo>
                  <a:pt x="3235188" y="2611430"/>
                  <a:pt x="3083533" y="2565833"/>
                  <a:pt x="2880585" y="2600135"/>
                </a:cubicBezTo>
                <a:cubicBezTo>
                  <a:pt x="2677637" y="2634437"/>
                  <a:pt x="2472138" y="2578662"/>
                  <a:pt x="2233012" y="2600135"/>
                </a:cubicBezTo>
                <a:cubicBezTo>
                  <a:pt x="1993886" y="2621608"/>
                  <a:pt x="1945045" y="2559472"/>
                  <a:pt x="1674759" y="2600135"/>
                </a:cubicBezTo>
                <a:cubicBezTo>
                  <a:pt x="1404473" y="2640798"/>
                  <a:pt x="1358432" y="2568367"/>
                  <a:pt x="1250487" y="2600135"/>
                </a:cubicBezTo>
                <a:cubicBezTo>
                  <a:pt x="1142542" y="2631903"/>
                  <a:pt x="968947" y="2594955"/>
                  <a:pt x="781554" y="2600135"/>
                </a:cubicBezTo>
                <a:cubicBezTo>
                  <a:pt x="594161" y="2605315"/>
                  <a:pt x="193083" y="2575507"/>
                  <a:pt x="0" y="2600135"/>
                </a:cubicBezTo>
                <a:cubicBezTo>
                  <a:pt x="-28860" y="2490999"/>
                  <a:pt x="11676" y="2226657"/>
                  <a:pt x="0" y="2080108"/>
                </a:cubicBezTo>
                <a:cubicBezTo>
                  <a:pt x="-11676" y="1933559"/>
                  <a:pt x="7867" y="1793903"/>
                  <a:pt x="0" y="1560081"/>
                </a:cubicBezTo>
                <a:cubicBezTo>
                  <a:pt x="-7867" y="1326259"/>
                  <a:pt x="5261" y="1205820"/>
                  <a:pt x="0" y="1066055"/>
                </a:cubicBezTo>
                <a:cubicBezTo>
                  <a:pt x="-5261" y="926290"/>
                  <a:pt x="29977" y="785869"/>
                  <a:pt x="0" y="624032"/>
                </a:cubicBezTo>
                <a:cubicBezTo>
                  <a:pt x="-29977" y="462195"/>
                  <a:pt x="4011" y="15247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K-1: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F8C785-33D7-5B4D-A0D4-12105BD2ECF9}"/>
              </a:ext>
            </a:extLst>
          </p:cNvPr>
          <p:cNvSpPr/>
          <p:nvPr/>
        </p:nvSpPr>
        <p:spPr>
          <a:xfrm>
            <a:off x="5567620" y="4303539"/>
            <a:ext cx="1513119" cy="642258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E9BD9-CD69-6248-A8C4-CB2436947019}"/>
              </a:ext>
            </a:extLst>
          </p:cNvPr>
          <p:cNvSpPr txBox="1"/>
          <p:nvPr/>
        </p:nvSpPr>
        <p:spPr>
          <a:xfrm>
            <a:off x="631371" y="2940482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5883728" y="2920050"/>
            <a:ext cx="5040085" cy="2176943"/>
          </a:xfrm>
          <a:custGeom>
            <a:avLst/>
            <a:gdLst>
              <a:gd name="connsiteX0" fmla="*/ 0 w 5040085"/>
              <a:gd name="connsiteY0" fmla="*/ 0 h 2176943"/>
              <a:gd name="connsiteX1" fmla="*/ 509609 w 5040085"/>
              <a:gd name="connsiteY1" fmla="*/ 0 h 2176943"/>
              <a:gd name="connsiteX2" fmla="*/ 918415 w 5040085"/>
              <a:gd name="connsiteY2" fmla="*/ 0 h 2176943"/>
              <a:gd name="connsiteX3" fmla="*/ 1579227 w 5040085"/>
              <a:gd name="connsiteY3" fmla="*/ 0 h 2176943"/>
              <a:gd name="connsiteX4" fmla="*/ 2088835 w 5040085"/>
              <a:gd name="connsiteY4" fmla="*/ 0 h 2176943"/>
              <a:gd name="connsiteX5" fmla="*/ 2598444 w 5040085"/>
              <a:gd name="connsiteY5" fmla="*/ 0 h 2176943"/>
              <a:gd name="connsiteX6" fmla="*/ 3259255 w 5040085"/>
              <a:gd name="connsiteY6" fmla="*/ 0 h 2176943"/>
              <a:gd name="connsiteX7" fmla="*/ 3718463 w 5040085"/>
              <a:gd name="connsiteY7" fmla="*/ 0 h 2176943"/>
              <a:gd name="connsiteX8" fmla="*/ 4379274 w 5040085"/>
              <a:gd name="connsiteY8" fmla="*/ 0 h 2176943"/>
              <a:gd name="connsiteX9" fmla="*/ 5040085 w 5040085"/>
              <a:gd name="connsiteY9" fmla="*/ 0 h 2176943"/>
              <a:gd name="connsiteX10" fmla="*/ 5040085 w 5040085"/>
              <a:gd name="connsiteY10" fmla="*/ 544236 h 2176943"/>
              <a:gd name="connsiteX11" fmla="*/ 5040085 w 5040085"/>
              <a:gd name="connsiteY11" fmla="*/ 1088472 h 2176943"/>
              <a:gd name="connsiteX12" fmla="*/ 5040085 w 5040085"/>
              <a:gd name="connsiteY12" fmla="*/ 1654477 h 2176943"/>
              <a:gd name="connsiteX13" fmla="*/ 5040085 w 5040085"/>
              <a:gd name="connsiteY13" fmla="*/ 2176943 h 2176943"/>
              <a:gd name="connsiteX14" fmla="*/ 4480076 w 5040085"/>
              <a:gd name="connsiteY14" fmla="*/ 2176943 h 2176943"/>
              <a:gd name="connsiteX15" fmla="*/ 4020868 w 5040085"/>
              <a:gd name="connsiteY15" fmla="*/ 2176943 h 2176943"/>
              <a:gd name="connsiteX16" fmla="*/ 3460858 w 5040085"/>
              <a:gd name="connsiteY16" fmla="*/ 2176943 h 2176943"/>
              <a:gd name="connsiteX17" fmla="*/ 2800047 w 5040085"/>
              <a:gd name="connsiteY17" fmla="*/ 2176943 h 2176943"/>
              <a:gd name="connsiteX18" fmla="*/ 2240038 w 5040085"/>
              <a:gd name="connsiteY18" fmla="*/ 2176943 h 2176943"/>
              <a:gd name="connsiteX19" fmla="*/ 1831231 w 5040085"/>
              <a:gd name="connsiteY19" fmla="*/ 2176943 h 2176943"/>
              <a:gd name="connsiteX20" fmla="*/ 1372023 w 5040085"/>
              <a:gd name="connsiteY20" fmla="*/ 2176943 h 2176943"/>
              <a:gd name="connsiteX21" fmla="*/ 711212 w 5040085"/>
              <a:gd name="connsiteY21" fmla="*/ 2176943 h 2176943"/>
              <a:gd name="connsiteX22" fmla="*/ 0 w 5040085"/>
              <a:gd name="connsiteY22" fmla="*/ 2176943 h 2176943"/>
              <a:gd name="connsiteX23" fmla="*/ 0 w 5040085"/>
              <a:gd name="connsiteY23" fmla="*/ 1676246 h 2176943"/>
              <a:gd name="connsiteX24" fmla="*/ 0 w 5040085"/>
              <a:gd name="connsiteY24" fmla="*/ 1153780 h 2176943"/>
              <a:gd name="connsiteX25" fmla="*/ 0 w 5040085"/>
              <a:gd name="connsiteY25" fmla="*/ 674852 h 2176943"/>
              <a:gd name="connsiteX26" fmla="*/ 0 w 5040085"/>
              <a:gd name="connsiteY26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40085" h="2176943" extrusionOk="0">
                <a:moveTo>
                  <a:pt x="0" y="0"/>
                </a:moveTo>
                <a:cubicBezTo>
                  <a:pt x="166691" y="-56900"/>
                  <a:pt x="326852" y="48841"/>
                  <a:pt x="509609" y="0"/>
                </a:cubicBezTo>
                <a:cubicBezTo>
                  <a:pt x="692366" y="-48841"/>
                  <a:pt x="723118" y="43070"/>
                  <a:pt x="918415" y="0"/>
                </a:cubicBezTo>
                <a:cubicBezTo>
                  <a:pt x="1113712" y="-43070"/>
                  <a:pt x="1317664" y="78420"/>
                  <a:pt x="1579227" y="0"/>
                </a:cubicBezTo>
                <a:cubicBezTo>
                  <a:pt x="1840790" y="-78420"/>
                  <a:pt x="1941906" y="49198"/>
                  <a:pt x="2088835" y="0"/>
                </a:cubicBezTo>
                <a:cubicBezTo>
                  <a:pt x="2235764" y="-49198"/>
                  <a:pt x="2458043" y="25965"/>
                  <a:pt x="2598444" y="0"/>
                </a:cubicBezTo>
                <a:cubicBezTo>
                  <a:pt x="2738845" y="-25965"/>
                  <a:pt x="3089128" y="56731"/>
                  <a:pt x="3259255" y="0"/>
                </a:cubicBezTo>
                <a:cubicBezTo>
                  <a:pt x="3429382" y="-56731"/>
                  <a:pt x="3492638" y="27160"/>
                  <a:pt x="3718463" y="0"/>
                </a:cubicBezTo>
                <a:cubicBezTo>
                  <a:pt x="3944288" y="-27160"/>
                  <a:pt x="4125680" y="8491"/>
                  <a:pt x="4379274" y="0"/>
                </a:cubicBezTo>
                <a:cubicBezTo>
                  <a:pt x="4632868" y="-8491"/>
                  <a:pt x="4904294" y="53437"/>
                  <a:pt x="5040085" y="0"/>
                </a:cubicBezTo>
                <a:cubicBezTo>
                  <a:pt x="5063459" y="228474"/>
                  <a:pt x="4987274" y="284492"/>
                  <a:pt x="5040085" y="544236"/>
                </a:cubicBezTo>
                <a:cubicBezTo>
                  <a:pt x="5092896" y="803980"/>
                  <a:pt x="4986063" y="959361"/>
                  <a:pt x="5040085" y="1088472"/>
                </a:cubicBezTo>
                <a:cubicBezTo>
                  <a:pt x="5094107" y="1217583"/>
                  <a:pt x="5012668" y="1502296"/>
                  <a:pt x="5040085" y="1654477"/>
                </a:cubicBezTo>
                <a:cubicBezTo>
                  <a:pt x="5067502" y="1806658"/>
                  <a:pt x="4984316" y="2011549"/>
                  <a:pt x="5040085" y="2176943"/>
                </a:cubicBezTo>
                <a:cubicBezTo>
                  <a:pt x="4843152" y="2193204"/>
                  <a:pt x="4701529" y="2136539"/>
                  <a:pt x="4480076" y="2176943"/>
                </a:cubicBezTo>
                <a:cubicBezTo>
                  <a:pt x="4258623" y="2217347"/>
                  <a:pt x="4173178" y="2139857"/>
                  <a:pt x="4020868" y="2176943"/>
                </a:cubicBezTo>
                <a:cubicBezTo>
                  <a:pt x="3868558" y="2214029"/>
                  <a:pt x="3732915" y="2170893"/>
                  <a:pt x="3460858" y="2176943"/>
                </a:cubicBezTo>
                <a:cubicBezTo>
                  <a:pt x="3188801" y="2182993"/>
                  <a:pt x="2934614" y="2123630"/>
                  <a:pt x="2800047" y="2176943"/>
                </a:cubicBezTo>
                <a:cubicBezTo>
                  <a:pt x="2665480" y="2230256"/>
                  <a:pt x="2391786" y="2142918"/>
                  <a:pt x="2240038" y="2176943"/>
                </a:cubicBezTo>
                <a:cubicBezTo>
                  <a:pt x="2088290" y="2210968"/>
                  <a:pt x="1972027" y="2133885"/>
                  <a:pt x="1831231" y="2176943"/>
                </a:cubicBezTo>
                <a:cubicBezTo>
                  <a:pt x="1690435" y="2220001"/>
                  <a:pt x="1502384" y="2130897"/>
                  <a:pt x="1372023" y="2176943"/>
                </a:cubicBezTo>
                <a:cubicBezTo>
                  <a:pt x="1241662" y="2222989"/>
                  <a:pt x="1026266" y="2116384"/>
                  <a:pt x="711212" y="2176943"/>
                </a:cubicBezTo>
                <a:cubicBezTo>
                  <a:pt x="396158" y="2237502"/>
                  <a:pt x="331252" y="2121478"/>
                  <a:pt x="0" y="2176943"/>
                </a:cubicBezTo>
                <a:cubicBezTo>
                  <a:pt x="-56106" y="2035400"/>
                  <a:pt x="5891" y="1793262"/>
                  <a:pt x="0" y="1676246"/>
                </a:cubicBezTo>
                <a:cubicBezTo>
                  <a:pt x="-5891" y="1559230"/>
                  <a:pt x="32689" y="1314667"/>
                  <a:pt x="0" y="1153780"/>
                </a:cubicBezTo>
                <a:cubicBezTo>
                  <a:pt x="-32689" y="992893"/>
                  <a:pt x="32732" y="809410"/>
                  <a:pt x="0" y="674852"/>
                </a:cubicBezTo>
                <a:cubicBezTo>
                  <a:pt x="-32732" y="540294"/>
                  <a:pt x="68772" y="154635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E09AE19-5AE3-794C-AC05-6EF9228CD66D}"/>
              </a:ext>
            </a:extLst>
          </p:cNvPr>
          <p:cNvSpPr/>
          <p:nvPr/>
        </p:nvSpPr>
        <p:spPr>
          <a:xfrm>
            <a:off x="4539342" y="3766457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2970-92D1-7741-9B89-CB7CF17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Specific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3535A-058B-7B46-BA9B-C72B5EF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8BAD-10DE-5947-9B30-593F439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ED720-FADA-F44D-90C0-08F9476F5F2F}"/>
              </a:ext>
            </a:extLst>
          </p:cNvPr>
          <p:cNvSpPr txBox="1"/>
          <p:nvPr/>
        </p:nvSpPr>
        <p:spPr>
          <a:xfrm>
            <a:off x="3831771" y="2102411"/>
            <a:ext cx="1776448" cy="43088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CF67-4216-404D-BD44-77F5CAE111F2}"/>
              </a:ext>
            </a:extLst>
          </p:cNvPr>
          <p:cNvSpPr txBox="1"/>
          <p:nvPr/>
        </p:nvSpPr>
        <p:spPr>
          <a:xfrm>
            <a:off x="762000" y="3185088"/>
            <a:ext cx="4365171" cy="2176943"/>
          </a:xfrm>
          <a:custGeom>
            <a:avLst/>
            <a:gdLst>
              <a:gd name="connsiteX0" fmla="*/ 0 w 4365171"/>
              <a:gd name="connsiteY0" fmla="*/ 0 h 2176943"/>
              <a:gd name="connsiteX1" fmla="*/ 501995 w 4365171"/>
              <a:gd name="connsiteY1" fmla="*/ 0 h 2176943"/>
              <a:gd name="connsiteX2" fmla="*/ 916686 w 4365171"/>
              <a:gd name="connsiteY2" fmla="*/ 0 h 2176943"/>
              <a:gd name="connsiteX3" fmla="*/ 1549636 w 4365171"/>
              <a:gd name="connsiteY3" fmla="*/ 0 h 2176943"/>
              <a:gd name="connsiteX4" fmla="*/ 2051630 w 4365171"/>
              <a:gd name="connsiteY4" fmla="*/ 0 h 2176943"/>
              <a:gd name="connsiteX5" fmla="*/ 2553625 w 4365171"/>
              <a:gd name="connsiteY5" fmla="*/ 0 h 2176943"/>
              <a:gd name="connsiteX6" fmla="*/ 3186575 w 4365171"/>
              <a:gd name="connsiteY6" fmla="*/ 0 h 2176943"/>
              <a:gd name="connsiteX7" fmla="*/ 3644918 w 4365171"/>
              <a:gd name="connsiteY7" fmla="*/ 0 h 2176943"/>
              <a:gd name="connsiteX8" fmla="*/ 4365171 w 4365171"/>
              <a:gd name="connsiteY8" fmla="*/ 0 h 2176943"/>
              <a:gd name="connsiteX9" fmla="*/ 4365171 w 4365171"/>
              <a:gd name="connsiteY9" fmla="*/ 587775 h 2176943"/>
              <a:gd name="connsiteX10" fmla="*/ 4365171 w 4365171"/>
              <a:gd name="connsiteY10" fmla="*/ 1088472 h 2176943"/>
              <a:gd name="connsiteX11" fmla="*/ 4365171 w 4365171"/>
              <a:gd name="connsiteY11" fmla="*/ 1632707 h 2176943"/>
              <a:gd name="connsiteX12" fmla="*/ 4365171 w 4365171"/>
              <a:gd name="connsiteY12" fmla="*/ 2176943 h 2176943"/>
              <a:gd name="connsiteX13" fmla="*/ 3950480 w 4365171"/>
              <a:gd name="connsiteY13" fmla="*/ 2176943 h 2176943"/>
              <a:gd name="connsiteX14" fmla="*/ 3317530 w 4365171"/>
              <a:gd name="connsiteY14" fmla="*/ 2176943 h 2176943"/>
              <a:gd name="connsiteX15" fmla="*/ 2859187 w 4365171"/>
              <a:gd name="connsiteY15" fmla="*/ 2176943 h 2176943"/>
              <a:gd name="connsiteX16" fmla="*/ 2313541 w 4365171"/>
              <a:gd name="connsiteY16" fmla="*/ 2176943 h 2176943"/>
              <a:gd name="connsiteX17" fmla="*/ 1680591 w 4365171"/>
              <a:gd name="connsiteY17" fmla="*/ 2176943 h 2176943"/>
              <a:gd name="connsiteX18" fmla="*/ 1134944 w 4365171"/>
              <a:gd name="connsiteY18" fmla="*/ 2176943 h 2176943"/>
              <a:gd name="connsiteX19" fmla="*/ 720253 w 4365171"/>
              <a:gd name="connsiteY19" fmla="*/ 2176943 h 2176943"/>
              <a:gd name="connsiteX20" fmla="*/ 0 w 4365171"/>
              <a:gd name="connsiteY20" fmla="*/ 2176943 h 2176943"/>
              <a:gd name="connsiteX21" fmla="*/ 0 w 4365171"/>
              <a:gd name="connsiteY21" fmla="*/ 1589168 h 2176943"/>
              <a:gd name="connsiteX22" fmla="*/ 0 w 4365171"/>
              <a:gd name="connsiteY22" fmla="*/ 1001394 h 2176943"/>
              <a:gd name="connsiteX23" fmla="*/ 0 w 4365171"/>
              <a:gd name="connsiteY23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65171" h="2176943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378667" y="215190"/>
                  <a:pt x="4298625" y="386899"/>
                  <a:pt x="4365171" y="587775"/>
                </a:cubicBezTo>
                <a:cubicBezTo>
                  <a:pt x="4431717" y="788652"/>
                  <a:pt x="4332643" y="980827"/>
                  <a:pt x="4365171" y="1088472"/>
                </a:cubicBezTo>
                <a:cubicBezTo>
                  <a:pt x="4397699" y="1196117"/>
                  <a:pt x="4308758" y="1509033"/>
                  <a:pt x="4365171" y="1632707"/>
                </a:cubicBezTo>
                <a:cubicBezTo>
                  <a:pt x="4421584" y="1756381"/>
                  <a:pt x="4332416" y="2034008"/>
                  <a:pt x="4365171" y="2176943"/>
                </a:cubicBezTo>
                <a:cubicBezTo>
                  <a:pt x="4207559" y="2224394"/>
                  <a:pt x="4048508" y="2174275"/>
                  <a:pt x="3950480" y="2176943"/>
                </a:cubicBezTo>
                <a:cubicBezTo>
                  <a:pt x="3852452" y="2179611"/>
                  <a:pt x="3621152" y="2149704"/>
                  <a:pt x="3317530" y="2176943"/>
                </a:cubicBezTo>
                <a:cubicBezTo>
                  <a:pt x="3013908" y="2204182"/>
                  <a:pt x="2965913" y="2156804"/>
                  <a:pt x="2859187" y="2176943"/>
                </a:cubicBezTo>
                <a:cubicBezTo>
                  <a:pt x="2752461" y="2197082"/>
                  <a:pt x="2490612" y="2117895"/>
                  <a:pt x="2313541" y="2176943"/>
                </a:cubicBezTo>
                <a:cubicBezTo>
                  <a:pt x="2136470" y="2235991"/>
                  <a:pt x="1903058" y="2119047"/>
                  <a:pt x="1680591" y="2176943"/>
                </a:cubicBezTo>
                <a:cubicBezTo>
                  <a:pt x="1458124" y="2234839"/>
                  <a:pt x="1374134" y="2170065"/>
                  <a:pt x="1134944" y="2176943"/>
                </a:cubicBezTo>
                <a:cubicBezTo>
                  <a:pt x="895754" y="2183821"/>
                  <a:pt x="891995" y="2174307"/>
                  <a:pt x="720253" y="2176943"/>
                </a:cubicBezTo>
                <a:cubicBezTo>
                  <a:pt x="548511" y="2179579"/>
                  <a:pt x="144885" y="2159017"/>
                  <a:pt x="0" y="2176943"/>
                </a:cubicBezTo>
                <a:cubicBezTo>
                  <a:pt x="-25594" y="1990430"/>
                  <a:pt x="69185" y="1787891"/>
                  <a:pt x="0" y="1589168"/>
                </a:cubicBezTo>
                <a:cubicBezTo>
                  <a:pt x="-69185" y="1390445"/>
                  <a:pt x="54789" y="1288560"/>
                  <a:pt x="0" y="1001394"/>
                </a:cubicBezTo>
                <a:cubicBezTo>
                  <a:pt x="-54789" y="714228"/>
                  <a:pt x="5891" y="364800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fmul</a:t>
            </a:r>
            <a:r>
              <a:rPr lang="en-US" sz="2200" dirty="0"/>
              <a:t>     freg3,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fadd</a:t>
            </a:r>
            <a:r>
              <a:rPr lang="en-US" sz="2200" dirty="0"/>
              <a:t>     freg4 , freg1 , freg3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729A59F-90F0-D549-8E5D-6B30E625812B}"/>
              </a:ext>
            </a:extLst>
          </p:cNvPr>
          <p:cNvSpPr/>
          <p:nvPr/>
        </p:nvSpPr>
        <p:spPr>
          <a:xfrm>
            <a:off x="5542905" y="3738226"/>
            <a:ext cx="1230086" cy="849085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F621C-D846-F649-9BB6-64FF619857D9}"/>
              </a:ext>
            </a:extLst>
          </p:cNvPr>
          <p:cNvSpPr txBox="1"/>
          <p:nvPr/>
        </p:nvSpPr>
        <p:spPr>
          <a:xfrm>
            <a:off x="7064829" y="3185087"/>
            <a:ext cx="4365171" cy="1753750"/>
          </a:xfrm>
          <a:custGeom>
            <a:avLst/>
            <a:gdLst>
              <a:gd name="connsiteX0" fmla="*/ 0 w 4365171"/>
              <a:gd name="connsiteY0" fmla="*/ 0 h 1753750"/>
              <a:gd name="connsiteX1" fmla="*/ 501995 w 4365171"/>
              <a:gd name="connsiteY1" fmla="*/ 0 h 1753750"/>
              <a:gd name="connsiteX2" fmla="*/ 916686 w 4365171"/>
              <a:gd name="connsiteY2" fmla="*/ 0 h 1753750"/>
              <a:gd name="connsiteX3" fmla="*/ 1549636 w 4365171"/>
              <a:gd name="connsiteY3" fmla="*/ 0 h 1753750"/>
              <a:gd name="connsiteX4" fmla="*/ 2051630 w 4365171"/>
              <a:gd name="connsiteY4" fmla="*/ 0 h 1753750"/>
              <a:gd name="connsiteX5" fmla="*/ 2553625 w 4365171"/>
              <a:gd name="connsiteY5" fmla="*/ 0 h 1753750"/>
              <a:gd name="connsiteX6" fmla="*/ 3186575 w 4365171"/>
              <a:gd name="connsiteY6" fmla="*/ 0 h 1753750"/>
              <a:gd name="connsiteX7" fmla="*/ 3644918 w 4365171"/>
              <a:gd name="connsiteY7" fmla="*/ 0 h 1753750"/>
              <a:gd name="connsiteX8" fmla="*/ 4365171 w 4365171"/>
              <a:gd name="connsiteY8" fmla="*/ 0 h 1753750"/>
              <a:gd name="connsiteX9" fmla="*/ 4365171 w 4365171"/>
              <a:gd name="connsiteY9" fmla="*/ 619658 h 1753750"/>
              <a:gd name="connsiteX10" fmla="*/ 4365171 w 4365171"/>
              <a:gd name="connsiteY10" fmla="*/ 1169167 h 1753750"/>
              <a:gd name="connsiteX11" fmla="*/ 4365171 w 4365171"/>
              <a:gd name="connsiteY11" fmla="*/ 1753750 h 1753750"/>
              <a:gd name="connsiteX12" fmla="*/ 3775873 w 4365171"/>
              <a:gd name="connsiteY12" fmla="*/ 1753750 h 1753750"/>
              <a:gd name="connsiteX13" fmla="*/ 3142923 w 4365171"/>
              <a:gd name="connsiteY13" fmla="*/ 1753750 h 1753750"/>
              <a:gd name="connsiteX14" fmla="*/ 2509973 w 4365171"/>
              <a:gd name="connsiteY14" fmla="*/ 1753750 h 1753750"/>
              <a:gd name="connsiteX15" fmla="*/ 2051630 w 4365171"/>
              <a:gd name="connsiteY15" fmla="*/ 1753750 h 1753750"/>
              <a:gd name="connsiteX16" fmla="*/ 1505984 w 4365171"/>
              <a:gd name="connsiteY16" fmla="*/ 1753750 h 1753750"/>
              <a:gd name="connsiteX17" fmla="*/ 873034 w 4365171"/>
              <a:gd name="connsiteY17" fmla="*/ 1753750 h 1753750"/>
              <a:gd name="connsiteX18" fmla="*/ 0 w 4365171"/>
              <a:gd name="connsiteY18" fmla="*/ 1753750 h 1753750"/>
              <a:gd name="connsiteX19" fmla="*/ 0 w 4365171"/>
              <a:gd name="connsiteY19" fmla="*/ 1221779 h 1753750"/>
              <a:gd name="connsiteX20" fmla="*/ 0 w 4365171"/>
              <a:gd name="connsiteY20" fmla="*/ 672271 h 1753750"/>
              <a:gd name="connsiteX21" fmla="*/ 0 w 4365171"/>
              <a:gd name="connsiteY21" fmla="*/ 0 h 175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5171" h="1753750" extrusionOk="0">
                <a:moveTo>
                  <a:pt x="0" y="0"/>
                </a:moveTo>
                <a:cubicBezTo>
                  <a:pt x="132187" y="-8083"/>
                  <a:pt x="254783" y="15030"/>
                  <a:pt x="501995" y="0"/>
                </a:cubicBezTo>
                <a:cubicBezTo>
                  <a:pt x="749208" y="-15030"/>
                  <a:pt x="796141" y="10047"/>
                  <a:pt x="916686" y="0"/>
                </a:cubicBezTo>
                <a:cubicBezTo>
                  <a:pt x="1037231" y="-10047"/>
                  <a:pt x="1277515" y="44483"/>
                  <a:pt x="1549636" y="0"/>
                </a:cubicBezTo>
                <a:cubicBezTo>
                  <a:pt x="1821757" y="-44483"/>
                  <a:pt x="1821460" y="27460"/>
                  <a:pt x="2051630" y="0"/>
                </a:cubicBezTo>
                <a:cubicBezTo>
                  <a:pt x="2281800" y="-27460"/>
                  <a:pt x="2314339" y="44829"/>
                  <a:pt x="2553625" y="0"/>
                </a:cubicBezTo>
                <a:cubicBezTo>
                  <a:pt x="2792912" y="-44829"/>
                  <a:pt x="3047778" y="60169"/>
                  <a:pt x="3186575" y="0"/>
                </a:cubicBezTo>
                <a:cubicBezTo>
                  <a:pt x="3325372" y="-60169"/>
                  <a:pt x="3525535" y="12740"/>
                  <a:pt x="3644918" y="0"/>
                </a:cubicBezTo>
                <a:cubicBezTo>
                  <a:pt x="3764301" y="-12740"/>
                  <a:pt x="4099916" y="26746"/>
                  <a:pt x="4365171" y="0"/>
                </a:cubicBezTo>
                <a:cubicBezTo>
                  <a:pt x="4423722" y="252398"/>
                  <a:pt x="4337413" y="446634"/>
                  <a:pt x="4365171" y="619658"/>
                </a:cubicBezTo>
                <a:cubicBezTo>
                  <a:pt x="4392929" y="792682"/>
                  <a:pt x="4336493" y="956336"/>
                  <a:pt x="4365171" y="1169167"/>
                </a:cubicBezTo>
                <a:cubicBezTo>
                  <a:pt x="4393849" y="1381998"/>
                  <a:pt x="4343998" y="1461736"/>
                  <a:pt x="4365171" y="1753750"/>
                </a:cubicBezTo>
                <a:cubicBezTo>
                  <a:pt x="4203047" y="1777194"/>
                  <a:pt x="3983683" y="1748732"/>
                  <a:pt x="3775873" y="1753750"/>
                </a:cubicBezTo>
                <a:cubicBezTo>
                  <a:pt x="3568063" y="1758768"/>
                  <a:pt x="3294769" y="1684100"/>
                  <a:pt x="3142923" y="1753750"/>
                </a:cubicBezTo>
                <a:cubicBezTo>
                  <a:pt x="2991077" y="1823400"/>
                  <a:pt x="2813595" y="1726511"/>
                  <a:pt x="2509973" y="1753750"/>
                </a:cubicBezTo>
                <a:cubicBezTo>
                  <a:pt x="2206351" y="1780989"/>
                  <a:pt x="2158356" y="1733611"/>
                  <a:pt x="2051630" y="1753750"/>
                </a:cubicBezTo>
                <a:cubicBezTo>
                  <a:pt x="1944904" y="1773889"/>
                  <a:pt x="1683055" y="1694702"/>
                  <a:pt x="1505984" y="1753750"/>
                </a:cubicBezTo>
                <a:cubicBezTo>
                  <a:pt x="1328913" y="1812798"/>
                  <a:pt x="1095501" y="1695854"/>
                  <a:pt x="873034" y="1753750"/>
                </a:cubicBezTo>
                <a:cubicBezTo>
                  <a:pt x="650567" y="1811646"/>
                  <a:pt x="327756" y="1679894"/>
                  <a:pt x="0" y="1753750"/>
                </a:cubicBezTo>
                <a:cubicBezTo>
                  <a:pt x="-40813" y="1513160"/>
                  <a:pt x="62618" y="1364044"/>
                  <a:pt x="0" y="1221779"/>
                </a:cubicBezTo>
                <a:cubicBezTo>
                  <a:pt x="-62618" y="1079514"/>
                  <a:pt x="36440" y="893419"/>
                  <a:pt x="0" y="672271"/>
                </a:cubicBezTo>
                <a:cubicBezTo>
                  <a:pt x="-36440" y="451123"/>
                  <a:pt x="15114" y="33406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freg1, __ , #AB100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fload</a:t>
            </a:r>
            <a:r>
              <a:rPr lang="en-US" sz="2200" dirty="0"/>
              <a:t>    freg2, __ , #AB104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fmadd</a:t>
            </a:r>
            <a:r>
              <a:rPr lang="en-US" sz="2200" dirty="0"/>
              <a:t>     freg1 , freg2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fstore</a:t>
            </a:r>
            <a:r>
              <a:rPr lang="en-US" sz="2200" dirty="0"/>
              <a:t>  #AB100 , __ , freg1</a:t>
            </a:r>
          </a:p>
        </p:txBody>
      </p:sp>
    </p:spTree>
    <p:extLst>
      <p:ext uri="{BB962C8B-B14F-4D97-AF65-F5344CB8AC3E}">
        <p14:creationId xmlns:p14="http://schemas.microsoft.com/office/powerpoint/2010/main" val="27524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49-8BB2-BA42-BC4F-EBD8A84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DE2-86E8-734E-B746-43517313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en-US" sz="2000" dirty="0"/>
              <a:t>PLs evolve or disappear</a:t>
            </a:r>
          </a:p>
          <a:p>
            <a:r>
              <a:rPr lang="en-US" sz="2000" dirty="0"/>
              <a:t>Changes come by need:</a:t>
            </a:r>
          </a:p>
          <a:p>
            <a:pPr lvl="1"/>
            <a:r>
              <a:rPr lang="en-US" sz="2000" dirty="0"/>
              <a:t>Productivity: </a:t>
            </a:r>
          </a:p>
          <a:p>
            <a:pPr lvl="2"/>
            <a:r>
              <a:rPr lang="en-US" dirty="0"/>
              <a:t>machine code </a:t>
            </a:r>
            <a:r>
              <a:rPr lang="en-US" dirty="0">
                <a:sym typeface="Wingdings" pitchFamily="2" charset="2"/>
              </a:rPr>
              <a:t> assembly</a:t>
            </a:r>
          </a:p>
          <a:p>
            <a:pPr lvl="2"/>
            <a:r>
              <a:rPr lang="en-US" dirty="0">
                <a:sym typeface="Wingdings" pitchFamily="2" charset="2"/>
              </a:rPr>
              <a:t>writing shorter, more compact code, e.g. array slices</a:t>
            </a:r>
          </a:p>
          <a:p>
            <a:pPr lvl="2"/>
            <a:r>
              <a:rPr lang="en-US" dirty="0">
                <a:sym typeface="Wingdings" pitchFamily="2" charset="2"/>
              </a:rPr>
              <a:t>Code reusability and maintainability: structures, functions, objects</a:t>
            </a:r>
          </a:p>
          <a:p>
            <a:pPr lvl="1"/>
            <a:r>
              <a:rPr lang="en-US" sz="2000" dirty="0">
                <a:sym typeface="Wingdings" pitchFamily="2" charset="2"/>
              </a:rPr>
              <a:t>New areas and domains:</a:t>
            </a:r>
          </a:p>
          <a:p>
            <a:pPr lvl="2"/>
            <a:r>
              <a:rPr lang="en-US" dirty="0">
                <a:sym typeface="Wingdings" pitchFamily="2" charset="2"/>
              </a:rPr>
              <a:t>Classical scientific computations</a:t>
            </a:r>
          </a:p>
          <a:p>
            <a:pPr lvl="2"/>
            <a:r>
              <a:rPr lang="en-US" dirty="0">
                <a:sym typeface="Wingdings" pitchFamily="2" charset="2"/>
              </a:rPr>
              <a:t>Web</a:t>
            </a:r>
          </a:p>
          <a:p>
            <a:pPr lvl="2"/>
            <a:r>
              <a:rPr lang="en-US" dirty="0">
                <a:sym typeface="Wingdings" pitchFamily="2" charset="2"/>
              </a:rPr>
              <a:t>Circuit design</a:t>
            </a:r>
          </a:p>
          <a:p>
            <a:pPr lvl="2"/>
            <a:r>
              <a:rPr lang="en-US" dirty="0">
                <a:sym typeface="Wingdings" pitchFamily="2" charset="2"/>
              </a:rPr>
              <a:t>Quantum computing </a:t>
            </a:r>
          </a:p>
          <a:p>
            <a:r>
              <a:rPr lang="en-US" sz="2000" dirty="0">
                <a:sym typeface="Wingdings" pitchFamily="2" charset="2"/>
              </a:rPr>
              <a:t>Cool video: </a:t>
            </a:r>
            <a:r>
              <a:rPr lang="en-US" sz="2000" dirty="0">
                <a:sym typeface="Wingdings" pitchFamily="2" charset="2"/>
                <a:hlinkClick r:id="rId2"/>
              </a:rPr>
              <a:t>https://</a:t>
            </a:r>
            <a:r>
              <a:rPr lang="en-US" sz="2000" dirty="0" err="1">
                <a:sym typeface="Wingdings" pitchFamily="2" charset="2"/>
                <a:hlinkClick r:id="rId2"/>
              </a:rPr>
              <a:t>youtu.be</a:t>
            </a:r>
            <a:r>
              <a:rPr lang="en-US" sz="2000" dirty="0">
                <a:sym typeface="Wingdings" pitchFamily="2" charset="2"/>
                <a:hlinkClick r:id="rId2"/>
              </a:rPr>
              <a:t>/Og847HVwRSI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83E-6C74-194C-BF9A-6AB689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2D43-41EF-3941-96BC-619E935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0B6-C0B5-C648-AA09-DBF53F1F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4E4B-4172-6C45-831E-30EEC47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8A20-93C7-C34F-B05C-802A472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146A-DE07-164A-89E8-FEEDB0D3F00F}"/>
              </a:ext>
            </a:extLst>
          </p:cNvPr>
          <p:cNvSpPr txBox="1"/>
          <p:nvPr/>
        </p:nvSpPr>
        <p:spPr>
          <a:xfrm>
            <a:off x="287351" y="1568164"/>
            <a:ext cx="4419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a)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("Array Element = %d \n", a);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array[] = {1, 2, 3, 4, 5, 6};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6;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81312-4FC3-9248-A4E3-39C1698653A5}"/>
              </a:ext>
            </a:extLst>
          </p:cNvPr>
          <p:cNvSpPr txBox="1"/>
          <p:nvPr/>
        </p:nvSpPr>
        <p:spPr>
          <a:xfrm>
            <a:off x="169848" y="4129581"/>
            <a:ext cx="2967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m=0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=(1,2,3,4)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[2:]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m&lt;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m=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9F64-5A9B-ED47-ADA0-EBA280991399}"/>
              </a:ext>
            </a:extLst>
          </p:cNvPr>
          <p:cNvSpPr txBox="1"/>
          <p:nvPr/>
        </p:nvSpPr>
        <p:spPr>
          <a:xfrm>
            <a:off x="4590405" y="1551943"/>
            <a:ext cx="2732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 &lt;class T&gt;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(T a, T b)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 result;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= (a&gt;b)? a : b;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(result);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 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=5, j=6, k;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long l=10, m=5, n;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k=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&lt;long&gt;(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l,m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0;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33DEF-A3E1-3B4F-B1BE-7BBCF2E37FC9}"/>
              </a:ext>
            </a:extLst>
          </p:cNvPr>
          <p:cNvSpPr txBox="1"/>
          <p:nvPr/>
        </p:nvSpPr>
        <p:spPr>
          <a:xfrm>
            <a:off x="7550368" y="1902093"/>
            <a:ext cx="3570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(define (my-max3 x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(if (and (&gt; x y) (&gt; x z))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x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(if (&gt; y z)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z)))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5821-CFAC-2C45-B04E-E69094D78177}"/>
              </a:ext>
            </a:extLst>
          </p:cNvPr>
          <p:cNvSpPr txBox="1"/>
          <p:nvPr/>
        </p:nvSpPr>
        <p:spPr>
          <a:xfrm>
            <a:off x="7539482" y="3790453"/>
            <a:ext cx="4184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(int[] numbers)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numbers[0];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numbers[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911B48-087A-FB47-9CA8-4751F2757ACC}"/>
              </a:ext>
            </a:extLst>
          </p:cNvPr>
          <p:cNvSpPr/>
          <p:nvPr/>
        </p:nvSpPr>
        <p:spPr>
          <a:xfrm>
            <a:off x="169848" y="1513351"/>
            <a:ext cx="3868752" cy="23447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49AE10-94E9-1B41-A943-1BB264ACF510}"/>
              </a:ext>
            </a:extLst>
          </p:cNvPr>
          <p:cNvSpPr/>
          <p:nvPr/>
        </p:nvSpPr>
        <p:spPr>
          <a:xfrm>
            <a:off x="169848" y="4103498"/>
            <a:ext cx="2967479" cy="154486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A6540F-E581-9F44-8DBE-FD0A8A97C9BC}"/>
              </a:ext>
            </a:extLst>
          </p:cNvPr>
          <p:cNvSpPr/>
          <p:nvPr/>
        </p:nvSpPr>
        <p:spPr>
          <a:xfrm>
            <a:off x="7478485" y="3714639"/>
            <a:ext cx="4184434" cy="23225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B91948-E917-C846-9862-E48A1E56BA17}"/>
              </a:ext>
            </a:extLst>
          </p:cNvPr>
          <p:cNvSpPr/>
          <p:nvPr/>
        </p:nvSpPr>
        <p:spPr>
          <a:xfrm>
            <a:off x="7478485" y="1775628"/>
            <a:ext cx="4184434" cy="1619883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CEBE553-79E6-374E-822E-A46973240A0F}"/>
              </a:ext>
            </a:extLst>
          </p:cNvPr>
          <p:cNvSpPr/>
          <p:nvPr/>
        </p:nvSpPr>
        <p:spPr>
          <a:xfrm>
            <a:off x="4504440" y="1467639"/>
            <a:ext cx="2732313" cy="3609840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8B789-CABC-F740-BD50-18F55EA9E31F}"/>
              </a:ext>
            </a:extLst>
          </p:cNvPr>
          <p:cNvSpPr txBox="1"/>
          <p:nvPr/>
        </p:nvSpPr>
        <p:spPr>
          <a:xfrm>
            <a:off x="3293094" y="5204992"/>
            <a:ext cx="4596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my @array=(1..10);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for(my $count=0;$count&lt;10;$count++)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"index $count = $array[$count]";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 "\n";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E439A7-5E6D-B341-A2B5-A29C98D922B1}"/>
              </a:ext>
            </a:extLst>
          </p:cNvPr>
          <p:cNvSpPr/>
          <p:nvPr/>
        </p:nvSpPr>
        <p:spPr>
          <a:xfrm>
            <a:off x="3276931" y="5204992"/>
            <a:ext cx="4114800" cy="1151358"/>
          </a:xfrm>
          <a:prstGeom prst="roundRect">
            <a:avLst>
              <a:gd name="adj" fmla="val 69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2661</Words>
  <Application>Microsoft Macintosh PowerPoint</Application>
  <PresentationFormat>Widescreen</PresentationFormat>
  <Paragraphs>513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Symbol</vt:lpstr>
      <vt:lpstr>Wingdings</vt:lpstr>
      <vt:lpstr>Zapf Dingbats</vt:lpstr>
      <vt:lpstr>Office Theme</vt:lpstr>
      <vt:lpstr>Part 1: Introduction</vt:lpstr>
      <vt:lpstr>Summary</vt:lpstr>
      <vt:lpstr>Preliminaries</vt:lpstr>
      <vt:lpstr>Preliminaries</vt:lpstr>
      <vt:lpstr>Brief History</vt:lpstr>
      <vt:lpstr>Evolution of Programming Languages</vt:lpstr>
      <vt:lpstr>PowerPoint Presentation</vt:lpstr>
      <vt:lpstr>Examples of Programming Languages</vt:lpstr>
      <vt:lpstr>Classification</vt:lpstr>
      <vt:lpstr>Classification</vt:lpstr>
      <vt:lpstr>von Neumann Model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  <vt:lpstr>Lexical Analysis (Scanning)</vt:lpstr>
      <vt:lpstr>Syntactic Analysis (Parsing)</vt:lpstr>
      <vt:lpstr>Syntactic Analysis (Parsing)</vt:lpstr>
      <vt:lpstr>Syntactic Analysis (Parsing)</vt:lpstr>
      <vt:lpstr>Semantic Analysis</vt:lpstr>
      <vt:lpstr>Intermediate Code Generation</vt:lpstr>
      <vt:lpstr>Intermediate Code Generation</vt:lpstr>
      <vt:lpstr>Machine Independent Optimizations</vt:lpstr>
      <vt:lpstr>Machine Independent Optimizations</vt:lpstr>
      <vt:lpstr>Machine Code Generation</vt:lpstr>
      <vt:lpstr>Machine Specific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Moreno, Martin R.</dc:creator>
  <cp:lastModifiedBy>Kong Moreno, Martin R.</cp:lastModifiedBy>
  <cp:revision>76</cp:revision>
  <cp:lastPrinted>2020-01-13T03:38:52Z</cp:lastPrinted>
  <dcterms:created xsi:type="dcterms:W3CDTF">2020-01-03T00:24:01Z</dcterms:created>
  <dcterms:modified xsi:type="dcterms:W3CDTF">2020-03-22T17:49:42Z</dcterms:modified>
</cp:coreProperties>
</file>