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6"/>
  </p:notesMasterIdLst>
  <p:sldIdLst>
    <p:sldId id="256" r:id="rId2"/>
    <p:sldId id="257" r:id="rId3"/>
    <p:sldId id="258" r:id="rId4"/>
    <p:sldId id="261" r:id="rId5"/>
    <p:sldId id="262" r:id="rId6"/>
    <p:sldId id="259" r:id="rId7"/>
    <p:sldId id="260" r:id="rId8"/>
    <p:sldId id="263" r:id="rId9"/>
    <p:sldId id="264" r:id="rId10"/>
    <p:sldId id="265" r:id="rId11"/>
    <p:sldId id="266" r:id="rId12"/>
    <p:sldId id="268" r:id="rId13"/>
    <p:sldId id="267" r:id="rId14"/>
    <p:sldId id="269" r:id="rId15"/>
    <p:sldId id="270" r:id="rId16"/>
    <p:sldId id="271" r:id="rId17"/>
    <p:sldId id="272" r:id="rId18"/>
    <p:sldId id="273" r:id="rId19"/>
    <p:sldId id="275" r:id="rId20"/>
    <p:sldId id="274" r:id="rId21"/>
    <p:sldId id="276" r:id="rId22"/>
    <p:sldId id="277" r:id="rId23"/>
    <p:sldId id="278" r:id="rId24"/>
    <p:sldId id="279" r:id="rId25"/>
    <p:sldId id="280" r:id="rId26"/>
    <p:sldId id="281" r:id="rId27"/>
    <p:sldId id="282" r:id="rId28"/>
    <p:sldId id="284" r:id="rId29"/>
    <p:sldId id="285" r:id="rId30"/>
    <p:sldId id="286" r:id="rId31"/>
    <p:sldId id="287" r:id="rId32"/>
    <p:sldId id="288" r:id="rId33"/>
    <p:sldId id="28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82"/>
  </p:normalViewPr>
  <p:slideViewPr>
    <p:cSldViewPr snapToGrid="0" snapToObjects="1">
      <p:cViewPr varScale="1">
        <p:scale>
          <a:sx n="117" d="100"/>
          <a:sy n="117" d="100"/>
        </p:scale>
        <p:origin x="3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ABC273-5BE4-104D-BB6D-49F91D3FD29F}" type="datetimeFigureOut">
              <a:rPr lang="en-US" smtClean="0"/>
              <a:t>3/22/20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1C9F2-9330-7A4A-A539-002327B0F9A8}" type="slidenum">
              <a:rPr lang="en-US" smtClean="0"/>
              <a:t>‹#›</a:t>
            </a:fld>
            <a:endParaRPr lang="en-US"/>
          </a:p>
        </p:txBody>
      </p:sp>
    </p:spTree>
    <p:extLst>
      <p:ext uri="{BB962C8B-B14F-4D97-AF65-F5344CB8AC3E}">
        <p14:creationId xmlns:p14="http://schemas.microsoft.com/office/powerpoint/2010/main" val="2366627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57F7-CFAB-BE4F-BA7E-1BC3CC00E7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CF2BF7-03AD-0E4E-8C2C-1A803A1AA7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36A59D-50A8-2E4C-A21D-FAC1AF9140BF}"/>
              </a:ext>
            </a:extLst>
          </p:cNvPr>
          <p:cNvSpPr>
            <a:spLocks noGrp="1"/>
          </p:cNvSpPr>
          <p:nvPr>
            <p:ph type="dt" sz="half" idx="10"/>
          </p:nvPr>
        </p:nvSpPr>
        <p:spPr/>
        <p:txBody>
          <a:bodyPr/>
          <a:lstStyle/>
          <a:p>
            <a:fld id="{AA341885-AE53-A046-9BA6-B1A86F04676D}" type="datetime1">
              <a:rPr lang="en-US" smtClean="0"/>
              <a:t>3/22/20</a:t>
            </a:fld>
            <a:endParaRPr lang="en-US"/>
          </a:p>
        </p:txBody>
      </p:sp>
      <p:sp>
        <p:nvSpPr>
          <p:cNvPr id="5" name="Footer Placeholder 4">
            <a:extLst>
              <a:ext uri="{FF2B5EF4-FFF2-40B4-BE49-F238E27FC236}">
                <a16:creationId xmlns:a16="http://schemas.microsoft.com/office/drawing/2014/main" id="{92CE6B5C-573E-5A49-8D9C-695A5A503619}"/>
              </a:ext>
            </a:extLst>
          </p:cNvPr>
          <p:cNvSpPr>
            <a:spLocks noGrp="1"/>
          </p:cNvSpPr>
          <p:nvPr>
            <p:ph type="ftr" sz="quarter" idx="11"/>
          </p:nvPr>
        </p:nvSpPr>
        <p:spPr/>
        <p:txBody>
          <a:bodyPr/>
          <a:lstStyle/>
          <a:p>
            <a:r>
              <a:rPr lang="en-US"/>
              <a:t>Principles of Programming Languages</a:t>
            </a:r>
          </a:p>
        </p:txBody>
      </p:sp>
      <p:sp>
        <p:nvSpPr>
          <p:cNvPr id="6" name="Slide Number Placeholder 5">
            <a:extLst>
              <a:ext uri="{FF2B5EF4-FFF2-40B4-BE49-F238E27FC236}">
                <a16:creationId xmlns:a16="http://schemas.microsoft.com/office/drawing/2014/main" id="{68F555DC-A129-5C48-9207-827C1AB42191}"/>
              </a:ext>
            </a:extLst>
          </p:cNvPr>
          <p:cNvSpPr>
            <a:spLocks noGrp="1"/>
          </p:cNvSpPr>
          <p:nvPr>
            <p:ph type="sldNum" sz="quarter" idx="12"/>
          </p:nvPr>
        </p:nvSpPr>
        <p:spPr/>
        <p:txBody>
          <a:bodyPr/>
          <a:lstStyle/>
          <a:p>
            <a:fld id="{7768821B-CCF3-6D4B-91A2-1AB93FB3D042}" type="slidenum">
              <a:rPr lang="en-US" smtClean="0"/>
              <a:t>‹#›</a:t>
            </a:fld>
            <a:endParaRPr lang="en-US"/>
          </a:p>
        </p:txBody>
      </p:sp>
    </p:spTree>
    <p:extLst>
      <p:ext uri="{BB962C8B-B14F-4D97-AF65-F5344CB8AC3E}">
        <p14:creationId xmlns:p14="http://schemas.microsoft.com/office/powerpoint/2010/main" val="526957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095A-46D4-FB47-B6E9-AD0072B57B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FC739C-9040-9E47-8711-E5D3B454D2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515ABB-7496-EB4C-9579-68287D1A6268}"/>
              </a:ext>
            </a:extLst>
          </p:cNvPr>
          <p:cNvSpPr>
            <a:spLocks noGrp="1"/>
          </p:cNvSpPr>
          <p:nvPr>
            <p:ph type="dt" sz="half" idx="10"/>
          </p:nvPr>
        </p:nvSpPr>
        <p:spPr/>
        <p:txBody>
          <a:bodyPr/>
          <a:lstStyle/>
          <a:p>
            <a:fld id="{0A4EE999-681A-414E-9EFE-10FC379A2F5D}" type="datetime1">
              <a:rPr lang="en-US" smtClean="0"/>
              <a:t>3/22/20</a:t>
            </a:fld>
            <a:endParaRPr lang="en-US"/>
          </a:p>
        </p:txBody>
      </p:sp>
      <p:sp>
        <p:nvSpPr>
          <p:cNvPr id="5" name="Footer Placeholder 4">
            <a:extLst>
              <a:ext uri="{FF2B5EF4-FFF2-40B4-BE49-F238E27FC236}">
                <a16:creationId xmlns:a16="http://schemas.microsoft.com/office/drawing/2014/main" id="{41E6BB3B-350E-E74C-9EE8-BCDDAEBB896C}"/>
              </a:ext>
            </a:extLst>
          </p:cNvPr>
          <p:cNvSpPr>
            <a:spLocks noGrp="1"/>
          </p:cNvSpPr>
          <p:nvPr>
            <p:ph type="ftr" sz="quarter" idx="11"/>
          </p:nvPr>
        </p:nvSpPr>
        <p:spPr/>
        <p:txBody>
          <a:bodyPr/>
          <a:lstStyle/>
          <a:p>
            <a:r>
              <a:rPr lang="en-US"/>
              <a:t>Principles of Programming Languages</a:t>
            </a:r>
          </a:p>
        </p:txBody>
      </p:sp>
      <p:sp>
        <p:nvSpPr>
          <p:cNvPr id="6" name="Slide Number Placeholder 5">
            <a:extLst>
              <a:ext uri="{FF2B5EF4-FFF2-40B4-BE49-F238E27FC236}">
                <a16:creationId xmlns:a16="http://schemas.microsoft.com/office/drawing/2014/main" id="{1C36154D-1CFE-914B-BEE7-43D75EE38ACB}"/>
              </a:ext>
            </a:extLst>
          </p:cNvPr>
          <p:cNvSpPr>
            <a:spLocks noGrp="1"/>
          </p:cNvSpPr>
          <p:nvPr>
            <p:ph type="sldNum" sz="quarter" idx="12"/>
          </p:nvPr>
        </p:nvSpPr>
        <p:spPr/>
        <p:txBody>
          <a:bodyPr/>
          <a:lstStyle/>
          <a:p>
            <a:fld id="{7768821B-CCF3-6D4B-91A2-1AB93FB3D042}" type="slidenum">
              <a:rPr lang="en-US" smtClean="0"/>
              <a:t>‹#›</a:t>
            </a:fld>
            <a:endParaRPr lang="en-US"/>
          </a:p>
        </p:txBody>
      </p:sp>
    </p:spTree>
    <p:extLst>
      <p:ext uri="{BB962C8B-B14F-4D97-AF65-F5344CB8AC3E}">
        <p14:creationId xmlns:p14="http://schemas.microsoft.com/office/powerpoint/2010/main" val="206797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E9A6F-2878-6249-BD59-4920A10EA4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0D214E-1C6E-7443-918F-347EF48A5E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439F2B-4E98-E240-B557-3FCA9CC23F32}"/>
              </a:ext>
            </a:extLst>
          </p:cNvPr>
          <p:cNvSpPr>
            <a:spLocks noGrp="1"/>
          </p:cNvSpPr>
          <p:nvPr>
            <p:ph type="dt" sz="half" idx="10"/>
          </p:nvPr>
        </p:nvSpPr>
        <p:spPr/>
        <p:txBody>
          <a:bodyPr/>
          <a:lstStyle/>
          <a:p>
            <a:fld id="{EEF16664-A611-314E-BB8E-BD720CF2B1FB}" type="datetime1">
              <a:rPr lang="en-US" smtClean="0"/>
              <a:t>3/22/20</a:t>
            </a:fld>
            <a:endParaRPr lang="en-US"/>
          </a:p>
        </p:txBody>
      </p:sp>
      <p:sp>
        <p:nvSpPr>
          <p:cNvPr id="5" name="Footer Placeholder 4">
            <a:extLst>
              <a:ext uri="{FF2B5EF4-FFF2-40B4-BE49-F238E27FC236}">
                <a16:creationId xmlns:a16="http://schemas.microsoft.com/office/drawing/2014/main" id="{FF9382B3-D030-BA4E-B8A4-4850738DE2FE}"/>
              </a:ext>
            </a:extLst>
          </p:cNvPr>
          <p:cNvSpPr>
            <a:spLocks noGrp="1"/>
          </p:cNvSpPr>
          <p:nvPr>
            <p:ph type="ftr" sz="quarter" idx="11"/>
          </p:nvPr>
        </p:nvSpPr>
        <p:spPr/>
        <p:txBody>
          <a:bodyPr/>
          <a:lstStyle/>
          <a:p>
            <a:r>
              <a:rPr lang="en-US"/>
              <a:t>Principles of Programming Languages</a:t>
            </a:r>
          </a:p>
        </p:txBody>
      </p:sp>
      <p:sp>
        <p:nvSpPr>
          <p:cNvPr id="6" name="Slide Number Placeholder 5">
            <a:extLst>
              <a:ext uri="{FF2B5EF4-FFF2-40B4-BE49-F238E27FC236}">
                <a16:creationId xmlns:a16="http://schemas.microsoft.com/office/drawing/2014/main" id="{58A5F736-B63D-DC41-9B23-3F3FBFBC61A0}"/>
              </a:ext>
            </a:extLst>
          </p:cNvPr>
          <p:cNvSpPr>
            <a:spLocks noGrp="1"/>
          </p:cNvSpPr>
          <p:nvPr>
            <p:ph type="sldNum" sz="quarter" idx="12"/>
          </p:nvPr>
        </p:nvSpPr>
        <p:spPr/>
        <p:txBody>
          <a:bodyPr/>
          <a:lstStyle/>
          <a:p>
            <a:fld id="{7768821B-CCF3-6D4B-91A2-1AB93FB3D042}" type="slidenum">
              <a:rPr lang="en-US" smtClean="0"/>
              <a:t>‹#›</a:t>
            </a:fld>
            <a:endParaRPr lang="en-US"/>
          </a:p>
        </p:txBody>
      </p:sp>
    </p:spTree>
    <p:extLst>
      <p:ext uri="{BB962C8B-B14F-4D97-AF65-F5344CB8AC3E}">
        <p14:creationId xmlns:p14="http://schemas.microsoft.com/office/powerpoint/2010/main" val="1097330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9D196-C0F9-BB49-B228-6E5461ACF0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A1E5A2-553C-F145-8A84-C09F57F7B4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07E8E0-8AD1-2343-8C78-3BC6A6677EB0}"/>
              </a:ext>
            </a:extLst>
          </p:cNvPr>
          <p:cNvSpPr>
            <a:spLocks noGrp="1"/>
          </p:cNvSpPr>
          <p:nvPr>
            <p:ph type="dt" sz="half" idx="10"/>
          </p:nvPr>
        </p:nvSpPr>
        <p:spPr/>
        <p:txBody>
          <a:bodyPr/>
          <a:lstStyle/>
          <a:p>
            <a:fld id="{E61D417A-773F-3D44-85E4-4E4DE1361FD6}" type="datetime1">
              <a:rPr lang="en-US" smtClean="0"/>
              <a:t>3/22/20</a:t>
            </a:fld>
            <a:endParaRPr lang="en-US"/>
          </a:p>
        </p:txBody>
      </p:sp>
      <p:sp>
        <p:nvSpPr>
          <p:cNvPr id="5" name="Footer Placeholder 4">
            <a:extLst>
              <a:ext uri="{FF2B5EF4-FFF2-40B4-BE49-F238E27FC236}">
                <a16:creationId xmlns:a16="http://schemas.microsoft.com/office/drawing/2014/main" id="{B3D122D2-ED13-4C43-B6F3-AD7F57E1BDEA}"/>
              </a:ext>
            </a:extLst>
          </p:cNvPr>
          <p:cNvSpPr>
            <a:spLocks noGrp="1"/>
          </p:cNvSpPr>
          <p:nvPr>
            <p:ph type="ftr" sz="quarter" idx="11"/>
          </p:nvPr>
        </p:nvSpPr>
        <p:spPr/>
        <p:txBody>
          <a:bodyPr/>
          <a:lstStyle/>
          <a:p>
            <a:r>
              <a:rPr lang="en-US"/>
              <a:t>Principles of Programming Languages</a:t>
            </a:r>
          </a:p>
        </p:txBody>
      </p:sp>
      <p:sp>
        <p:nvSpPr>
          <p:cNvPr id="6" name="Slide Number Placeholder 5">
            <a:extLst>
              <a:ext uri="{FF2B5EF4-FFF2-40B4-BE49-F238E27FC236}">
                <a16:creationId xmlns:a16="http://schemas.microsoft.com/office/drawing/2014/main" id="{97064C50-943B-E34F-8ACE-B17EAA089994}"/>
              </a:ext>
            </a:extLst>
          </p:cNvPr>
          <p:cNvSpPr>
            <a:spLocks noGrp="1"/>
          </p:cNvSpPr>
          <p:nvPr>
            <p:ph type="sldNum" sz="quarter" idx="12"/>
          </p:nvPr>
        </p:nvSpPr>
        <p:spPr/>
        <p:txBody>
          <a:bodyPr/>
          <a:lstStyle/>
          <a:p>
            <a:fld id="{7768821B-CCF3-6D4B-91A2-1AB93FB3D042}" type="slidenum">
              <a:rPr lang="en-US" smtClean="0"/>
              <a:t>‹#›</a:t>
            </a:fld>
            <a:endParaRPr lang="en-US"/>
          </a:p>
        </p:txBody>
      </p:sp>
    </p:spTree>
    <p:extLst>
      <p:ext uri="{BB962C8B-B14F-4D97-AF65-F5344CB8AC3E}">
        <p14:creationId xmlns:p14="http://schemas.microsoft.com/office/powerpoint/2010/main" val="2670715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A7947-8214-8648-AC7C-4CBB800987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2D1F63-C4CA-EE49-BA2D-951072F963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F1127A-B910-0D4E-AA1F-D72485CF33C5}"/>
              </a:ext>
            </a:extLst>
          </p:cNvPr>
          <p:cNvSpPr>
            <a:spLocks noGrp="1"/>
          </p:cNvSpPr>
          <p:nvPr>
            <p:ph type="dt" sz="half" idx="10"/>
          </p:nvPr>
        </p:nvSpPr>
        <p:spPr/>
        <p:txBody>
          <a:bodyPr/>
          <a:lstStyle/>
          <a:p>
            <a:fld id="{452CDF95-E6C3-8649-99FC-74D55311803D}" type="datetime1">
              <a:rPr lang="en-US" smtClean="0"/>
              <a:t>3/22/20</a:t>
            </a:fld>
            <a:endParaRPr lang="en-US"/>
          </a:p>
        </p:txBody>
      </p:sp>
      <p:sp>
        <p:nvSpPr>
          <p:cNvPr id="5" name="Footer Placeholder 4">
            <a:extLst>
              <a:ext uri="{FF2B5EF4-FFF2-40B4-BE49-F238E27FC236}">
                <a16:creationId xmlns:a16="http://schemas.microsoft.com/office/drawing/2014/main" id="{44EE0711-D527-014A-9893-9C7E24A5B2D9}"/>
              </a:ext>
            </a:extLst>
          </p:cNvPr>
          <p:cNvSpPr>
            <a:spLocks noGrp="1"/>
          </p:cNvSpPr>
          <p:nvPr>
            <p:ph type="ftr" sz="quarter" idx="11"/>
          </p:nvPr>
        </p:nvSpPr>
        <p:spPr/>
        <p:txBody>
          <a:bodyPr/>
          <a:lstStyle/>
          <a:p>
            <a:r>
              <a:rPr lang="en-US"/>
              <a:t>Principles of Programming Languages</a:t>
            </a:r>
          </a:p>
        </p:txBody>
      </p:sp>
      <p:sp>
        <p:nvSpPr>
          <p:cNvPr id="6" name="Slide Number Placeholder 5">
            <a:extLst>
              <a:ext uri="{FF2B5EF4-FFF2-40B4-BE49-F238E27FC236}">
                <a16:creationId xmlns:a16="http://schemas.microsoft.com/office/drawing/2014/main" id="{705F7E6D-78C4-064F-B499-0C1E4D0EF153}"/>
              </a:ext>
            </a:extLst>
          </p:cNvPr>
          <p:cNvSpPr>
            <a:spLocks noGrp="1"/>
          </p:cNvSpPr>
          <p:nvPr>
            <p:ph type="sldNum" sz="quarter" idx="12"/>
          </p:nvPr>
        </p:nvSpPr>
        <p:spPr/>
        <p:txBody>
          <a:bodyPr/>
          <a:lstStyle/>
          <a:p>
            <a:fld id="{7768821B-CCF3-6D4B-91A2-1AB93FB3D042}" type="slidenum">
              <a:rPr lang="en-US" smtClean="0"/>
              <a:t>‹#›</a:t>
            </a:fld>
            <a:endParaRPr lang="en-US"/>
          </a:p>
        </p:txBody>
      </p:sp>
    </p:spTree>
    <p:extLst>
      <p:ext uri="{BB962C8B-B14F-4D97-AF65-F5344CB8AC3E}">
        <p14:creationId xmlns:p14="http://schemas.microsoft.com/office/powerpoint/2010/main" val="203173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776CC-DC84-A34E-ACAA-5BC5146D0A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A1ECDA-76B5-394D-B7BC-CC9E05BA48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CE4B4-D3AB-5740-873A-89E60297E7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E40171-3894-B14E-AAF8-658DDB636D1E}"/>
              </a:ext>
            </a:extLst>
          </p:cNvPr>
          <p:cNvSpPr>
            <a:spLocks noGrp="1"/>
          </p:cNvSpPr>
          <p:nvPr>
            <p:ph type="dt" sz="half" idx="10"/>
          </p:nvPr>
        </p:nvSpPr>
        <p:spPr/>
        <p:txBody>
          <a:bodyPr/>
          <a:lstStyle/>
          <a:p>
            <a:fld id="{B34D57C4-12C3-214C-BEF6-2AC972A86A64}" type="datetime1">
              <a:rPr lang="en-US" smtClean="0"/>
              <a:t>3/22/20</a:t>
            </a:fld>
            <a:endParaRPr lang="en-US"/>
          </a:p>
        </p:txBody>
      </p:sp>
      <p:sp>
        <p:nvSpPr>
          <p:cNvPr id="6" name="Footer Placeholder 5">
            <a:extLst>
              <a:ext uri="{FF2B5EF4-FFF2-40B4-BE49-F238E27FC236}">
                <a16:creationId xmlns:a16="http://schemas.microsoft.com/office/drawing/2014/main" id="{0B3D0C62-EBC4-2743-A492-78A732F30424}"/>
              </a:ext>
            </a:extLst>
          </p:cNvPr>
          <p:cNvSpPr>
            <a:spLocks noGrp="1"/>
          </p:cNvSpPr>
          <p:nvPr>
            <p:ph type="ftr" sz="quarter" idx="11"/>
          </p:nvPr>
        </p:nvSpPr>
        <p:spPr/>
        <p:txBody>
          <a:bodyPr/>
          <a:lstStyle/>
          <a:p>
            <a:r>
              <a:rPr lang="en-US"/>
              <a:t>Principles of Programming Languages</a:t>
            </a:r>
          </a:p>
        </p:txBody>
      </p:sp>
      <p:sp>
        <p:nvSpPr>
          <p:cNvPr id="7" name="Slide Number Placeholder 6">
            <a:extLst>
              <a:ext uri="{FF2B5EF4-FFF2-40B4-BE49-F238E27FC236}">
                <a16:creationId xmlns:a16="http://schemas.microsoft.com/office/drawing/2014/main" id="{AF129DFB-03E7-5641-9EA1-65B86AD91A39}"/>
              </a:ext>
            </a:extLst>
          </p:cNvPr>
          <p:cNvSpPr>
            <a:spLocks noGrp="1"/>
          </p:cNvSpPr>
          <p:nvPr>
            <p:ph type="sldNum" sz="quarter" idx="12"/>
          </p:nvPr>
        </p:nvSpPr>
        <p:spPr/>
        <p:txBody>
          <a:bodyPr/>
          <a:lstStyle/>
          <a:p>
            <a:fld id="{7768821B-CCF3-6D4B-91A2-1AB93FB3D042}" type="slidenum">
              <a:rPr lang="en-US" smtClean="0"/>
              <a:t>‹#›</a:t>
            </a:fld>
            <a:endParaRPr lang="en-US"/>
          </a:p>
        </p:txBody>
      </p:sp>
    </p:spTree>
    <p:extLst>
      <p:ext uri="{BB962C8B-B14F-4D97-AF65-F5344CB8AC3E}">
        <p14:creationId xmlns:p14="http://schemas.microsoft.com/office/powerpoint/2010/main" val="365030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CA99-EF3F-9045-8629-8183F8EB5D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1D3CE1-C492-3049-A395-632ACF0195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5AF2A9-5DA5-C34E-BF4E-6C18296C3C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2E1478-5E2B-F54B-889E-44BC949000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37251B-B372-8942-A2B2-7758F61356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CF6791-AC72-BB4E-89D8-527932B8E59B}"/>
              </a:ext>
            </a:extLst>
          </p:cNvPr>
          <p:cNvSpPr>
            <a:spLocks noGrp="1"/>
          </p:cNvSpPr>
          <p:nvPr>
            <p:ph type="dt" sz="half" idx="10"/>
          </p:nvPr>
        </p:nvSpPr>
        <p:spPr/>
        <p:txBody>
          <a:bodyPr/>
          <a:lstStyle/>
          <a:p>
            <a:fld id="{67898B50-F8BB-BD49-B9D6-A0D8D9B47679}" type="datetime1">
              <a:rPr lang="en-US" smtClean="0"/>
              <a:t>3/22/20</a:t>
            </a:fld>
            <a:endParaRPr lang="en-US"/>
          </a:p>
        </p:txBody>
      </p:sp>
      <p:sp>
        <p:nvSpPr>
          <p:cNvPr id="8" name="Footer Placeholder 7">
            <a:extLst>
              <a:ext uri="{FF2B5EF4-FFF2-40B4-BE49-F238E27FC236}">
                <a16:creationId xmlns:a16="http://schemas.microsoft.com/office/drawing/2014/main" id="{6CD113CC-DBE6-4842-8EC9-054DF1433712}"/>
              </a:ext>
            </a:extLst>
          </p:cNvPr>
          <p:cNvSpPr>
            <a:spLocks noGrp="1"/>
          </p:cNvSpPr>
          <p:nvPr>
            <p:ph type="ftr" sz="quarter" idx="11"/>
          </p:nvPr>
        </p:nvSpPr>
        <p:spPr/>
        <p:txBody>
          <a:bodyPr/>
          <a:lstStyle/>
          <a:p>
            <a:r>
              <a:rPr lang="en-US"/>
              <a:t>Principles of Programming Languages</a:t>
            </a:r>
          </a:p>
        </p:txBody>
      </p:sp>
      <p:sp>
        <p:nvSpPr>
          <p:cNvPr id="9" name="Slide Number Placeholder 8">
            <a:extLst>
              <a:ext uri="{FF2B5EF4-FFF2-40B4-BE49-F238E27FC236}">
                <a16:creationId xmlns:a16="http://schemas.microsoft.com/office/drawing/2014/main" id="{39DF745C-1476-C342-91FD-5204AF8B075C}"/>
              </a:ext>
            </a:extLst>
          </p:cNvPr>
          <p:cNvSpPr>
            <a:spLocks noGrp="1"/>
          </p:cNvSpPr>
          <p:nvPr>
            <p:ph type="sldNum" sz="quarter" idx="12"/>
          </p:nvPr>
        </p:nvSpPr>
        <p:spPr/>
        <p:txBody>
          <a:bodyPr/>
          <a:lstStyle/>
          <a:p>
            <a:fld id="{7768821B-CCF3-6D4B-91A2-1AB93FB3D042}" type="slidenum">
              <a:rPr lang="en-US" smtClean="0"/>
              <a:t>‹#›</a:t>
            </a:fld>
            <a:endParaRPr lang="en-US"/>
          </a:p>
        </p:txBody>
      </p:sp>
    </p:spTree>
    <p:extLst>
      <p:ext uri="{BB962C8B-B14F-4D97-AF65-F5344CB8AC3E}">
        <p14:creationId xmlns:p14="http://schemas.microsoft.com/office/powerpoint/2010/main" val="47921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1ADED-60CA-1A42-980D-C12102295D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29E8A1-2AE9-0747-9B7C-45694F47C027}"/>
              </a:ext>
            </a:extLst>
          </p:cNvPr>
          <p:cNvSpPr>
            <a:spLocks noGrp="1"/>
          </p:cNvSpPr>
          <p:nvPr>
            <p:ph type="dt" sz="half" idx="10"/>
          </p:nvPr>
        </p:nvSpPr>
        <p:spPr/>
        <p:txBody>
          <a:bodyPr/>
          <a:lstStyle/>
          <a:p>
            <a:fld id="{C8F84884-C82D-6747-B8EE-A9EA0C5BA6D1}" type="datetime1">
              <a:rPr lang="en-US" smtClean="0"/>
              <a:t>3/22/20</a:t>
            </a:fld>
            <a:endParaRPr lang="en-US"/>
          </a:p>
        </p:txBody>
      </p:sp>
      <p:sp>
        <p:nvSpPr>
          <p:cNvPr id="4" name="Footer Placeholder 3">
            <a:extLst>
              <a:ext uri="{FF2B5EF4-FFF2-40B4-BE49-F238E27FC236}">
                <a16:creationId xmlns:a16="http://schemas.microsoft.com/office/drawing/2014/main" id="{20E72686-5478-D648-B477-FD27A95EAD0D}"/>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ABCF8549-EAC1-DF4A-A723-9F537D2401D2}"/>
              </a:ext>
            </a:extLst>
          </p:cNvPr>
          <p:cNvSpPr>
            <a:spLocks noGrp="1"/>
          </p:cNvSpPr>
          <p:nvPr>
            <p:ph type="sldNum" sz="quarter" idx="12"/>
          </p:nvPr>
        </p:nvSpPr>
        <p:spPr/>
        <p:txBody>
          <a:bodyPr/>
          <a:lstStyle/>
          <a:p>
            <a:fld id="{7768821B-CCF3-6D4B-91A2-1AB93FB3D042}" type="slidenum">
              <a:rPr lang="en-US" smtClean="0"/>
              <a:t>‹#›</a:t>
            </a:fld>
            <a:endParaRPr lang="en-US"/>
          </a:p>
        </p:txBody>
      </p:sp>
    </p:spTree>
    <p:extLst>
      <p:ext uri="{BB962C8B-B14F-4D97-AF65-F5344CB8AC3E}">
        <p14:creationId xmlns:p14="http://schemas.microsoft.com/office/powerpoint/2010/main" val="2545493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06A69D-082A-CA47-87A1-CE749B5EB145}"/>
              </a:ext>
            </a:extLst>
          </p:cNvPr>
          <p:cNvSpPr>
            <a:spLocks noGrp="1"/>
          </p:cNvSpPr>
          <p:nvPr>
            <p:ph type="dt" sz="half" idx="10"/>
          </p:nvPr>
        </p:nvSpPr>
        <p:spPr/>
        <p:txBody>
          <a:bodyPr/>
          <a:lstStyle/>
          <a:p>
            <a:fld id="{D9A2B53F-0001-D04E-9C38-94DAEE620224}" type="datetime1">
              <a:rPr lang="en-US" smtClean="0"/>
              <a:t>3/22/20</a:t>
            </a:fld>
            <a:endParaRPr lang="en-US"/>
          </a:p>
        </p:txBody>
      </p:sp>
      <p:sp>
        <p:nvSpPr>
          <p:cNvPr id="3" name="Footer Placeholder 2">
            <a:extLst>
              <a:ext uri="{FF2B5EF4-FFF2-40B4-BE49-F238E27FC236}">
                <a16:creationId xmlns:a16="http://schemas.microsoft.com/office/drawing/2014/main" id="{3DB03DBF-9069-614D-81F1-830B2A80404E}"/>
              </a:ext>
            </a:extLst>
          </p:cNvPr>
          <p:cNvSpPr>
            <a:spLocks noGrp="1"/>
          </p:cNvSpPr>
          <p:nvPr>
            <p:ph type="ftr" sz="quarter" idx="11"/>
          </p:nvPr>
        </p:nvSpPr>
        <p:spPr/>
        <p:txBody>
          <a:bodyPr/>
          <a:lstStyle/>
          <a:p>
            <a:r>
              <a:rPr lang="en-US"/>
              <a:t>Principles of Programming Languages</a:t>
            </a:r>
          </a:p>
        </p:txBody>
      </p:sp>
      <p:sp>
        <p:nvSpPr>
          <p:cNvPr id="4" name="Slide Number Placeholder 3">
            <a:extLst>
              <a:ext uri="{FF2B5EF4-FFF2-40B4-BE49-F238E27FC236}">
                <a16:creationId xmlns:a16="http://schemas.microsoft.com/office/drawing/2014/main" id="{CBA0A412-1A89-B240-AAE7-F0A3B3F343DB}"/>
              </a:ext>
            </a:extLst>
          </p:cNvPr>
          <p:cNvSpPr>
            <a:spLocks noGrp="1"/>
          </p:cNvSpPr>
          <p:nvPr>
            <p:ph type="sldNum" sz="quarter" idx="12"/>
          </p:nvPr>
        </p:nvSpPr>
        <p:spPr/>
        <p:txBody>
          <a:bodyPr/>
          <a:lstStyle/>
          <a:p>
            <a:fld id="{7768821B-CCF3-6D4B-91A2-1AB93FB3D042}" type="slidenum">
              <a:rPr lang="en-US" smtClean="0"/>
              <a:t>‹#›</a:t>
            </a:fld>
            <a:endParaRPr lang="en-US"/>
          </a:p>
        </p:txBody>
      </p:sp>
    </p:spTree>
    <p:extLst>
      <p:ext uri="{BB962C8B-B14F-4D97-AF65-F5344CB8AC3E}">
        <p14:creationId xmlns:p14="http://schemas.microsoft.com/office/powerpoint/2010/main" val="2456904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541A5-8CFF-4741-AC1D-F852979520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95079E-82CC-D540-9AA3-C088386C2C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E684EB-6808-1543-AFFC-42624684A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DB5FAF-FE69-9F41-90F0-B42DB0D67903}"/>
              </a:ext>
            </a:extLst>
          </p:cNvPr>
          <p:cNvSpPr>
            <a:spLocks noGrp="1"/>
          </p:cNvSpPr>
          <p:nvPr>
            <p:ph type="dt" sz="half" idx="10"/>
          </p:nvPr>
        </p:nvSpPr>
        <p:spPr/>
        <p:txBody>
          <a:bodyPr/>
          <a:lstStyle/>
          <a:p>
            <a:fld id="{5DDC5BEF-3899-B042-8F00-A26EA5D027D0}" type="datetime1">
              <a:rPr lang="en-US" smtClean="0"/>
              <a:t>3/22/20</a:t>
            </a:fld>
            <a:endParaRPr lang="en-US"/>
          </a:p>
        </p:txBody>
      </p:sp>
      <p:sp>
        <p:nvSpPr>
          <p:cNvPr id="6" name="Footer Placeholder 5">
            <a:extLst>
              <a:ext uri="{FF2B5EF4-FFF2-40B4-BE49-F238E27FC236}">
                <a16:creationId xmlns:a16="http://schemas.microsoft.com/office/drawing/2014/main" id="{5F41C564-D642-8042-9AC6-83CCBCDD3A30}"/>
              </a:ext>
            </a:extLst>
          </p:cNvPr>
          <p:cNvSpPr>
            <a:spLocks noGrp="1"/>
          </p:cNvSpPr>
          <p:nvPr>
            <p:ph type="ftr" sz="quarter" idx="11"/>
          </p:nvPr>
        </p:nvSpPr>
        <p:spPr/>
        <p:txBody>
          <a:bodyPr/>
          <a:lstStyle/>
          <a:p>
            <a:r>
              <a:rPr lang="en-US"/>
              <a:t>Principles of Programming Languages</a:t>
            </a:r>
          </a:p>
        </p:txBody>
      </p:sp>
      <p:sp>
        <p:nvSpPr>
          <p:cNvPr id="7" name="Slide Number Placeholder 6">
            <a:extLst>
              <a:ext uri="{FF2B5EF4-FFF2-40B4-BE49-F238E27FC236}">
                <a16:creationId xmlns:a16="http://schemas.microsoft.com/office/drawing/2014/main" id="{6A3697E6-1D09-1343-9C4B-14A7F2600EE5}"/>
              </a:ext>
            </a:extLst>
          </p:cNvPr>
          <p:cNvSpPr>
            <a:spLocks noGrp="1"/>
          </p:cNvSpPr>
          <p:nvPr>
            <p:ph type="sldNum" sz="quarter" idx="12"/>
          </p:nvPr>
        </p:nvSpPr>
        <p:spPr/>
        <p:txBody>
          <a:bodyPr/>
          <a:lstStyle/>
          <a:p>
            <a:fld id="{7768821B-CCF3-6D4B-91A2-1AB93FB3D042}" type="slidenum">
              <a:rPr lang="en-US" smtClean="0"/>
              <a:t>‹#›</a:t>
            </a:fld>
            <a:endParaRPr lang="en-US"/>
          </a:p>
        </p:txBody>
      </p:sp>
    </p:spTree>
    <p:extLst>
      <p:ext uri="{BB962C8B-B14F-4D97-AF65-F5344CB8AC3E}">
        <p14:creationId xmlns:p14="http://schemas.microsoft.com/office/powerpoint/2010/main" val="4004510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7FDA6-8CFE-B043-A4E0-DDEF3DA2B1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5446AE-35B4-3840-8AA0-2E92B2F648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D2DB1A-1666-B345-8B13-C1FE7FEB8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3C754F-EE81-3F42-86C8-66A1359E4127}"/>
              </a:ext>
            </a:extLst>
          </p:cNvPr>
          <p:cNvSpPr>
            <a:spLocks noGrp="1"/>
          </p:cNvSpPr>
          <p:nvPr>
            <p:ph type="dt" sz="half" idx="10"/>
          </p:nvPr>
        </p:nvSpPr>
        <p:spPr/>
        <p:txBody>
          <a:bodyPr/>
          <a:lstStyle/>
          <a:p>
            <a:fld id="{FD330225-7121-0C4E-BEF6-6CACFF7F892F}" type="datetime1">
              <a:rPr lang="en-US" smtClean="0"/>
              <a:t>3/22/20</a:t>
            </a:fld>
            <a:endParaRPr lang="en-US"/>
          </a:p>
        </p:txBody>
      </p:sp>
      <p:sp>
        <p:nvSpPr>
          <p:cNvPr id="6" name="Footer Placeholder 5">
            <a:extLst>
              <a:ext uri="{FF2B5EF4-FFF2-40B4-BE49-F238E27FC236}">
                <a16:creationId xmlns:a16="http://schemas.microsoft.com/office/drawing/2014/main" id="{A9E0DD86-C3C2-F846-AE98-2F5515A487FA}"/>
              </a:ext>
            </a:extLst>
          </p:cNvPr>
          <p:cNvSpPr>
            <a:spLocks noGrp="1"/>
          </p:cNvSpPr>
          <p:nvPr>
            <p:ph type="ftr" sz="quarter" idx="11"/>
          </p:nvPr>
        </p:nvSpPr>
        <p:spPr/>
        <p:txBody>
          <a:bodyPr/>
          <a:lstStyle/>
          <a:p>
            <a:r>
              <a:rPr lang="en-US"/>
              <a:t>Principles of Programming Languages</a:t>
            </a:r>
          </a:p>
        </p:txBody>
      </p:sp>
      <p:sp>
        <p:nvSpPr>
          <p:cNvPr id="7" name="Slide Number Placeholder 6">
            <a:extLst>
              <a:ext uri="{FF2B5EF4-FFF2-40B4-BE49-F238E27FC236}">
                <a16:creationId xmlns:a16="http://schemas.microsoft.com/office/drawing/2014/main" id="{4C4A2D3F-4A8C-DE47-93CF-E00E3F20B778}"/>
              </a:ext>
            </a:extLst>
          </p:cNvPr>
          <p:cNvSpPr>
            <a:spLocks noGrp="1"/>
          </p:cNvSpPr>
          <p:nvPr>
            <p:ph type="sldNum" sz="quarter" idx="12"/>
          </p:nvPr>
        </p:nvSpPr>
        <p:spPr/>
        <p:txBody>
          <a:bodyPr/>
          <a:lstStyle/>
          <a:p>
            <a:fld id="{7768821B-CCF3-6D4B-91A2-1AB93FB3D042}" type="slidenum">
              <a:rPr lang="en-US" smtClean="0"/>
              <a:t>‹#›</a:t>
            </a:fld>
            <a:endParaRPr lang="en-US"/>
          </a:p>
        </p:txBody>
      </p:sp>
    </p:spTree>
    <p:extLst>
      <p:ext uri="{BB962C8B-B14F-4D97-AF65-F5344CB8AC3E}">
        <p14:creationId xmlns:p14="http://schemas.microsoft.com/office/powerpoint/2010/main" val="3230114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9D508B-53E2-A44E-A369-390BC7BC89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56A4D8-512F-5F4E-97C3-8CABDDD074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22A9D4-9B28-5B4D-9060-729A80BD6B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97E010-DBC2-8C4B-A143-7CDEF15095B1}" type="datetime1">
              <a:rPr lang="en-US" smtClean="0"/>
              <a:t>3/22/20</a:t>
            </a:fld>
            <a:endParaRPr lang="en-US"/>
          </a:p>
        </p:txBody>
      </p:sp>
      <p:sp>
        <p:nvSpPr>
          <p:cNvPr id="5" name="Footer Placeholder 4">
            <a:extLst>
              <a:ext uri="{FF2B5EF4-FFF2-40B4-BE49-F238E27FC236}">
                <a16:creationId xmlns:a16="http://schemas.microsoft.com/office/drawing/2014/main" id="{3900049A-B6B3-0742-B2FA-906BA7AC26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Principles of Programming Languages</a:t>
            </a:r>
          </a:p>
        </p:txBody>
      </p:sp>
      <p:sp>
        <p:nvSpPr>
          <p:cNvPr id="6" name="Slide Number Placeholder 5">
            <a:extLst>
              <a:ext uri="{FF2B5EF4-FFF2-40B4-BE49-F238E27FC236}">
                <a16:creationId xmlns:a16="http://schemas.microsoft.com/office/drawing/2014/main" id="{99349EEE-8552-9942-A861-16D0D3EB89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68821B-CCF3-6D4B-91A2-1AB93FB3D042}" type="slidenum">
              <a:rPr lang="en-US" smtClean="0"/>
              <a:t>‹#›</a:t>
            </a:fld>
            <a:endParaRPr lang="en-US"/>
          </a:p>
        </p:txBody>
      </p:sp>
    </p:spTree>
    <p:extLst>
      <p:ext uri="{BB962C8B-B14F-4D97-AF65-F5344CB8AC3E}">
        <p14:creationId xmlns:p14="http://schemas.microsoft.com/office/powerpoint/2010/main" val="3830645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en.wikipedia.org/wiki/COBO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unsaf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lambda.uta.edu/cse5317/notes/node47.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2.cs.sfu.ca/CourseCentral/383/tjd/heap-management-notes.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en.cppreference.com/book/intro/smart_pointe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DDC6E-0022-4D49-9ACD-7C71E257330B}"/>
              </a:ext>
            </a:extLst>
          </p:cNvPr>
          <p:cNvSpPr>
            <a:spLocks noGrp="1"/>
          </p:cNvSpPr>
          <p:nvPr>
            <p:ph type="ctrTitle"/>
          </p:nvPr>
        </p:nvSpPr>
        <p:spPr/>
        <p:txBody>
          <a:bodyPr/>
          <a:lstStyle/>
          <a:p>
            <a:r>
              <a:rPr lang="en-US" dirty="0"/>
              <a:t>Type Systems</a:t>
            </a:r>
          </a:p>
        </p:txBody>
      </p:sp>
      <p:sp>
        <p:nvSpPr>
          <p:cNvPr id="3" name="Subtitle 2">
            <a:extLst>
              <a:ext uri="{FF2B5EF4-FFF2-40B4-BE49-F238E27FC236}">
                <a16:creationId xmlns:a16="http://schemas.microsoft.com/office/drawing/2014/main" id="{84734FB3-8F2E-DC4B-8ECC-8D324F2E2191}"/>
              </a:ext>
            </a:extLst>
          </p:cNvPr>
          <p:cNvSpPr>
            <a:spLocks noGrp="1"/>
          </p:cNvSpPr>
          <p:nvPr>
            <p:ph type="subTitle" idx="1"/>
          </p:nvPr>
        </p:nvSpPr>
        <p:spPr/>
        <p:txBody>
          <a:bodyPr/>
          <a:lstStyle/>
          <a:p>
            <a:r>
              <a:rPr lang="en-US" dirty="0"/>
              <a:t>(</a:t>
            </a:r>
            <a:r>
              <a:rPr lang="en-US"/>
              <a:t>Chapter 7 and 8 </a:t>
            </a:r>
            <a:r>
              <a:rPr lang="en-US" dirty="0"/>
              <a:t>in book)</a:t>
            </a:r>
          </a:p>
        </p:txBody>
      </p:sp>
    </p:spTree>
    <p:extLst>
      <p:ext uri="{BB962C8B-B14F-4D97-AF65-F5344CB8AC3E}">
        <p14:creationId xmlns:p14="http://schemas.microsoft.com/office/powerpoint/2010/main" val="829648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E63D-792D-D84E-983B-EA74BBBFEE93}"/>
              </a:ext>
            </a:extLst>
          </p:cNvPr>
          <p:cNvSpPr>
            <a:spLocks noGrp="1"/>
          </p:cNvSpPr>
          <p:nvPr>
            <p:ph type="title"/>
          </p:nvPr>
        </p:nvSpPr>
        <p:spPr/>
        <p:txBody>
          <a:bodyPr/>
          <a:lstStyle/>
          <a:p>
            <a:r>
              <a:rPr lang="en-US" dirty="0"/>
              <a:t>Type Checking</a:t>
            </a:r>
          </a:p>
        </p:txBody>
      </p:sp>
      <p:sp>
        <p:nvSpPr>
          <p:cNvPr id="3" name="Content Placeholder 2">
            <a:extLst>
              <a:ext uri="{FF2B5EF4-FFF2-40B4-BE49-F238E27FC236}">
                <a16:creationId xmlns:a16="http://schemas.microsoft.com/office/drawing/2014/main" id="{9F5712D5-7578-FC46-AD29-36201DC30639}"/>
              </a:ext>
            </a:extLst>
          </p:cNvPr>
          <p:cNvSpPr>
            <a:spLocks noGrp="1"/>
          </p:cNvSpPr>
          <p:nvPr>
            <p:ph idx="1"/>
          </p:nvPr>
        </p:nvSpPr>
        <p:spPr/>
        <p:txBody>
          <a:bodyPr>
            <a:normAutofit/>
          </a:bodyPr>
          <a:lstStyle/>
          <a:p>
            <a:pPr>
              <a:lnSpc>
                <a:spcPct val="120000"/>
              </a:lnSpc>
            </a:pPr>
            <a:r>
              <a:rPr lang="en-US" sz="2400" dirty="0"/>
              <a:t>Most common in statically typed languages</a:t>
            </a:r>
          </a:p>
          <a:p>
            <a:pPr>
              <a:lnSpc>
                <a:spcPct val="120000"/>
              </a:lnSpc>
            </a:pPr>
            <a:r>
              <a:rPr lang="en-US" sz="2400" dirty="0"/>
              <a:t>Type required when defining variables, constants, functions</a:t>
            </a:r>
          </a:p>
          <a:p>
            <a:pPr>
              <a:lnSpc>
                <a:spcPct val="120000"/>
              </a:lnSpc>
            </a:pPr>
            <a:r>
              <a:rPr lang="en-US" sz="2400" dirty="0"/>
              <a:t>Involves checking for:</a:t>
            </a:r>
          </a:p>
          <a:p>
            <a:pPr lvl="1">
              <a:lnSpc>
                <a:spcPct val="120000"/>
              </a:lnSpc>
            </a:pPr>
            <a:r>
              <a:rPr lang="en-US" dirty="0"/>
              <a:t>type compatibility: conversion, coercion, </a:t>
            </a:r>
            <a:r>
              <a:rPr lang="en-US" dirty="0" err="1"/>
              <a:t>nonconverting</a:t>
            </a:r>
            <a:r>
              <a:rPr lang="en-US" dirty="0"/>
              <a:t> type casts</a:t>
            </a:r>
          </a:p>
          <a:p>
            <a:pPr lvl="1">
              <a:lnSpc>
                <a:spcPct val="120000"/>
              </a:lnSpc>
            </a:pPr>
            <a:r>
              <a:rPr lang="en-US" dirty="0"/>
              <a:t>type inference: decide the type of expression from its subexpressions</a:t>
            </a:r>
          </a:p>
          <a:p>
            <a:pPr lvl="1">
              <a:lnSpc>
                <a:spcPct val="120000"/>
              </a:lnSpc>
            </a:pPr>
            <a:r>
              <a:rPr lang="en-US" dirty="0"/>
              <a:t>type equivalence: stricter version of type compatibility</a:t>
            </a:r>
          </a:p>
        </p:txBody>
      </p:sp>
      <p:sp>
        <p:nvSpPr>
          <p:cNvPr id="4" name="Footer Placeholder 3">
            <a:extLst>
              <a:ext uri="{FF2B5EF4-FFF2-40B4-BE49-F238E27FC236}">
                <a16:creationId xmlns:a16="http://schemas.microsoft.com/office/drawing/2014/main" id="{28BB045E-AFFB-254C-AA06-4A1CF88AC8F5}"/>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428FC7EB-1754-BD46-917C-C884FBA35358}"/>
              </a:ext>
            </a:extLst>
          </p:cNvPr>
          <p:cNvSpPr>
            <a:spLocks noGrp="1"/>
          </p:cNvSpPr>
          <p:nvPr>
            <p:ph type="sldNum" sz="quarter" idx="12"/>
          </p:nvPr>
        </p:nvSpPr>
        <p:spPr/>
        <p:txBody>
          <a:bodyPr/>
          <a:lstStyle/>
          <a:p>
            <a:fld id="{7768821B-CCF3-6D4B-91A2-1AB93FB3D042}" type="slidenum">
              <a:rPr lang="en-US" smtClean="0"/>
              <a:t>10</a:t>
            </a:fld>
            <a:endParaRPr lang="en-US"/>
          </a:p>
        </p:txBody>
      </p:sp>
    </p:spTree>
    <p:extLst>
      <p:ext uri="{BB962C8B-B14F-4D97-AF65-F5344CB8AC3E}">
        <p14:creationId xmlns:p14="http://schemas.microsoft.com/office/powerpoint/2010/main" val="501131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C6449-D722-8844-8787-FF34824AD90A}"/>
              </a:ext>
            </a:extLst>
          </p:cNvPr>
          <p:cNvSpPr>
            <a:spLocks noGrp="1"/>
          </p:cNvSpPr>
          <p:nvPr>
            <p:ph type="title"/>
          </p:nvPr>
        </p:nvSpPr>
        <p:spPr/>
        <p:txBody>
          <a:bodyPr/>
          <a:lstStyle/>
          <a:p>
            <a:r>
              <a:rPr lang="en-US" dirty="0"/>
              <a:t>Type Equivalence</a:t>
            </a:r>
          </a:p>
        </p:txBody>
      </p:sp>
      <p:sp>
        <p:nvSpPr>
          <p:cNvPr id="3" name="Content Placeholder 2">
            <a:extLst>
              <a:ext uri="{FF2B5EF4-FFF2-40B4-BE49-F238E27FC236}">
                <a16:creationId xmlns:a16="http://schemas.microsoft.com/office/drawing/2014/main" id="{6CFC069F-B2F8-2148-B961-3B669515FF47}"/>
              </a:ext>
            </a:extLst>
          </p:cNvPr>
          <p:cNvSpPr>
            <a:spLocks noGrp="1"/>
          </p:cNvSpPr>
          <p:nvPr>
            <p:ph idx="1"/>
          </p:nvPr>
        </p:nvSpPr>
        <p:spPr/>
        <p:txBody>
          <a:bodyPr>
            <a:normAutofit/>
          </a:bodyPr>
          <a:lstStyle/>
          <a:p>
            <a:pPr>
              <a:lnSpc>
                <a:spcPct val="120000"/>
              </a:lnSpc>
            </a:pPr>
            <a:r>
              <a:rPr lang="en-US" sz="2200" dirty="0"/>
              <a:t>Answers the question: How to decide when two types are the same?</a:t>
            </a:r>
          </a:p>
          <a:p>
            <a:pPr>
              <a:lnSpc>
                <a:spcPct val="120000"/>
              </a:lnSpc>
            </a:pPr>
            <a:r>
              <a:rPr lang="en-US" sz="2200" dirty="0"/>
              <a:t>Two main strategies:</a:t>
            </a:r>
          </a:p>
          <a:p>
            <a:pPr lvl="1">
              <a:lnSpc>
                <a:spcPct val="120000"/>
              </a:lnSpc>
            </a:pPr>
            <a:r>
              <a:rPr lang="en-US" sz="2200" dirty="0"/>
              <a:t>Structural equivalence: ”same components, in the same order”</a:t>
            </a:r>
          </a:p>
          <a:p>
            <a:pPr lvl="1">
              <a:lnSpc>
                <a:spcPct val="120000"/>
              </a:lnSpc>
            </a:pPr>
            <a:r>
              <a:rPr lang="en-US" sz="2200" dirty="0"/>
              <a:t>Name equivalence: type names actually matter, each definition is a new type</a:t>
            </a:r>
          </a:p>
          <a:p>
            <a:pPr lvl="2">
              <a:lnSpc>
                <a:spcPct val="120000"/>
              </a:lnSpc>
            </a:pPr>
            <a:r>
              <a:rPr lang="en-US" sz="2200" dirty="0"/>
              <a:t>Example (in some artificial language similar to  C):</a:t>
            </a:r>
          </a:p>
          <a:p>
            <a:pPr marL="914400" lvl="2" indent="0">
              <a:lnSpc>
                <a:spcPct val="120000"/>
              </a:lnSpc>
              <a:buNone/>
            </a:pPr>
            <a:r>
              <a:rPr lang="en-US" sz="2200" dirty="0"/>
              <a:t>typedef int </a:t>
            </a:r>
            <a:r>
              <a:rPr lang="en-US" sz="2200" dirty="0" err="1"/>
              <a:t>intb</a:t>
            </a:r>
            <a:r>
              <a:rPr lang="en-US" sz="2200" dirty="0"/>
              <a:t>;</a:t>
            </a:r>
          </a:p>
          <a:p>
            <a:pPr marL="914400" lvl="2" indent="0">
              <a:lnSpc>
                <a:spcPct val="120000"/>
              </a:lnSpc>
              <a:buNone/>
            </a:pPr>
            <a:r>
              <a:rPr lang="en-US" sz="2200" dirty="0"/>
              <a:t>typedef int </a:t>
            </a:r>
            <a:r>
              <a:rPr lang="en-US" sz="2200" dirty="0" err="1"/>
              <a:t>inta</a:t>
            </a:r>
            <a:r>
              <a:rPr lang="en-US" sz="2200" dirty="0"/>
              <a:t>;  // </a:t>
            </a:r>
            <a:r>
              <a:rPr lang="en-US" sz="2200" dirty="0" err="1"/>
              <a:t>inta</a:t>
            </a:r>
            <a:r>
              <a:rPr lang="en-US" sz="2200" dirty="0"/>
              <a:t> and </a:t>
            </a:r>
            <a:r>
              <a:rPr lang="en-US" sz="2200" dirty="0" err="1"/>
              <a:t>intb</a:t>
            </a:r>
            <a:r>
              <a:rPr lang="en-US" sz="2200" dirty="0"/>
              <a:t> would be quite different types</a:t>
            </a:r>
          </a:p>
        </p:txBody>
      </p:sp>
      <p:sp>
        <p:nvSpPr>
          <p:cNvPr id="4" name="Footer Placeholder 3">
            <a:extLst>
              <a:ext uri="{FF2B5EF4-FFF2-40B4-BE49-F238E27FC236}">
                <a16:creationId xmlns:a16="http://schemas.microsoft.com/office/drawing/2014/main" id="{26F2EBBE-5BB5-3848-9D8D-6C65BF18D3A8}"/>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E2F1F06D-DBD1-7F48-96D6-5381E516716A}"/>
              </a:ext>
            </a:extLst>
          </p:cNvPr>
          <p:cNvSpPr>
            <a:spLocks noGrp="1"/>
          </p:cNvSpPr>
          <p:nvPr>
            <p:ph type="sldNum" sz="quarter" idx="12"/>
          </p:nvPr>
        </p:nvSpPr>
        <p:spPr/>
        <p:txBody>
          <a:bodyPr/>
          <a:lstStyle/>
          <a:p>
            <a:fld id="{7768821B-CCF3-6D4B-91A2-1AB93FB3D042}" type="slidenum">
              <a:rPr lang="en-US" smtClean="0"/>
              <a:t>11</a:t>
            </a:fld>
            <a:endParaRPr lang="en-US"/>
          </a:p>
        </p:txBody>
      </p:sp>
    </p:spTree>
    <p:extLst>
      <p:ext uri="{BB962C8B-B14F-4D97-AF65-F5344CB8AC3E}">
        <p14:creationId xmlns:p14="http://schemas.microsoft.com/office/powerpoint/2010/main" val="3361857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4A56-066F-B04E-879B-469E7CA9515A}"/>
              </a:ext>
            </a:extLst>
          </p:cNvPr>
          <p:cNvSpPr>
            <a:spLocks noGrp="1"/>
          </p:cNvSpPr>
          <p:nvPr>
            <p:ph type="title"/>
          </p:nvPr>
        </p:nvSpPr>
        <p:spPr/>
        <p:txBody>
          <a:bodyPr/>
          <a:lstStyle/>
          <a:p>
            <a:r>
              <a:rPr lang="en-US" dirty="0"/>
              <a:t>Structural Equivalence </a:t>
            </a:r>
          </a:p>
        </p:txBody>
      </p:sp>
      <p:sp>
        <p:nvSpPr>
          <p:cNvPr id="3" name="Content Placeholder 2">
            <a:extLst>
              <a:ext uri="{FF2B5EF4-FFF2-40B4-BE49-F238E27FC236}">
                <a16:creationId xmlns:a16="http://schemas.microsoft.com/office/drawing/2014/main" id="{1992404B-9DB5-0B45-88EA-EE571FEAC869}"/>
              </a:ext>
            </a:extLst>
          </p:cNvPr>
          <p:cNvSpPr>
            <a:spLocks noGrp="1"/>
          </p:cNvSpPr>
          <p:nvPr>
            <p:ph idx="1"/>
          </p:nvPr>
        </p:nvSpPr>
        <p:spPr>
          <a:xfrm>
            <a:off x="435429" y="1825624"/>
            <a:ext cx="6814457" cy="2431599"/>
          </a:xfrm>
        </p:spPr>
        <p:txBody>
          <a:bodyPr>
            <a:normAutofit/>
          </a:bodyPr>
          <a:lstStyle/>
          <a:p>
            <a:pPr>
              <a:lnSpc>
                <a:spcPct val="120000"/>
              </a:lnSpc>
            </a:pPr>
            <a:r>
              <a:rPr lang="en-US" sz="2200" dirty="0"/>
              <a:t>In Structural Equivalence:</a:t>
            </a:r>
          </a:p>
          <a:p>
            <a:pPr lvl="1">
              <a:lnSpc>
                <a:spcPct val="120000"/>
              </a:lnSpc>
            </a:pPr>
            <a:r>
              <a:rPr lang="en-US" sz="2200" dirty="0"/>
              <a:t>Format does not matter: spacing ignored</a:t>
            </a:r>
          </a:p>
          <a:p>
            <a:pPr lvl="1">
              <a:lnSpc>
                <a:spcPct val="120000"/>
              </a:lnSpc>
            </a:pPr>
            <a:r>
              <a:rPr lang="en-US" sz="2200" dirty="0"/>
              <a:t>Order of fields usually matters</a:t>
            </a:r>
          </a:p>
          <a:p>
            <a:pPr>
              <a:lnSpc>
                <a:spcPct val="120000"/>
              </a:lnSpc>
            </a:pPr>
            <a:r>
              <a:rPr lang="en-US" sz="2200" dirty="0">
                <a:solidFill>
                  <a:srgbClr val="FF0000"/>
                </a:solidFill>
              </a:rPr>
              <a:t>Language design question: Should the order of fields change the type?</a:t>
            </a:r>
          </a:p>
        </p:txBody>
      </p:sp>
      <p:sp>
        <p:nvSpPr>
          <p:cNvPr id="4" name="Footer Placeholder 3">
            <a:extLst>
              <a:ext uri="{FF2B5EF4-FFF2-40B4-BE49-F238E27FC236}">
                <a16:creationId xmlns:a16="http://schemas.microsoft.com/office/drawing/2014/main" id="{83DA65BE-E1E6-E64F-A391-5802D4FE9859}"/>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F40E4903-EBC8-3544-A53E-1D6A535A93DA}"/>
              </a:ext>
            </a:extLst>
          </p:cNvPr>
          <p:cNvSpPr>
            <a:spLocks noGrp="1"/>
          </p:cNvSpPr>
          <p:nvPr>
            <p:ph type="sldNum" sz="quarter" idx="12"/>
          </p:nvPr>
        </p:nvSpPr>
        <p:spPr/>
        <p:txBody>
          <a:bodyPr/>
          <a:lstStyle/>
          <a:p>
            <a:fld id="{7768821B-CCF3-6D4B-91A2-1AB93FB3D042}" type="slidenum">
              <a:rPr lang="en-US" smtClean="0"/>
              <a:t>12</a:t>
            </a:fld>
            <a:endParaRPr lang="en-US"/>
          </a:p>
        </p:txBody>
      </p:sp>
      <p:sp>
        <p:nvSpPr>
          <p:cNvPr id="6" name="TextBox 5">
            <a:extLst>
              <a:ext uri="{FF2B5EF4-FFF2-40B4-BE49-F238E27FC236}">
                <a16:creationId xmlns:a16="http://schemas.microsoft.com/office/drawing/2014/main" id="{98D6C560-2105-F34D-BE52-5663F05D130C}"/>
              </a:ext>
            </a:extLst>
          </p:cNvPr>
          <p:cNvSpPr txBox="1"/>
          <p:nvPr/>
        </p:nvSpPr>
        <p:spPr>
          <a:xfrm>
            <a:off x="7903029" y="2024743"/>
            <a:ext cx="2528256" cy="923330"/>
          </a:xfrm>
          <a:custGeom>
            <a:avLst/>
            <a:gdLst>
              <a:gd name="connsiteX0" fmla="*/ 0 w 2528256"/>
              <a:gd name="connsiteY0" fmla="*/ 0 h 923330"/>
              <a:gd name="connsiteX1" fmla="*/ 480369 w 2528256"/>
              <a:gd name="connsiteY1" fmla="*/ 0 h 923330"/>
              <a:gd name="connsiteX2" fmla="*/ 910172 w 2528256"/>
              <a:gd name="connsiteY2" fmla="*/ 0 h 923330"/>
              <a:gd name="connsiteX3" fmla="*/ 1466388 w 2528256"/>
              <a:gd name="connsiteY3" fmla="*/ 0 h 923330"/>
              <a:gd name="connsiteX4" fmla="*/ 1946757 w 2528256"/>
              <a:gd name="connsiteY4" fmla="*/ 0 h 923330"/>
              <a:gd name="connsiteX5" fmla="*/ 2528256 w 2528256"/>
              <a:gd name="connsiteY5" fmla="*/ 0 h 923330"/>
              <a:gd name="connsiteX6" fmla="*/ 2528256 w 2528256"/>
              <a:gd name="connsiteY6" fmla="*/ 480132 h 923330"/>
              <a:gd name="connsiteX7" fmla="*/ 2528256 w 2528256"/>
              <a:gd name="connsiteY7" fmla="*/ 923330 h 923330"/>
              <a:gd name="connsiteX8" fmla="*/ 2022605 w 2528256"/>
              <a:gd name="connsiteY8" fmla="*/ 923330 h 923330"/>
              <a:gd name="connsiteX9" fmla="*/ 1592801 w 2528256"/>
              <a:gd name="connsiteY9" fmla="*/ 923330 h 923330"/>
              <a:gd name="connsiteX10" fmla="*/ 1087150 w 2528256"/>
              <a:gd name="connsiteY10" fmla="*/ 923330 h 923330"/>
              <a:gd name="connsiteX11" fmla="*/ 581499 w 2528256"/>
              <a:gd name="connsiteY11" fmla="*/ 923330 h 923330"/>
              <a:gd name="connsiteX12" fmla="*/ 0 w 2528256"/>
              <a:gd name="connsiteY12" fmla="*/ 923330 h 923330"/>
              <a:gd name="connsiteX13" fmla="*/ 0 w 2528256"/>
              <a:gd name="connsiteY13" fmla="*/ 443198 h 923330"/>
              <a:gd name="connsiteX14" fmla="*/ 0 w 2528256"/>
              <a:gd name="connsiteY14"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8256" h="923330" extrusionOk="0">
                <a:moveTo>
                  <a:pt x="0" y="0"/>
                </a:moveTo>
                <a:cubicBezTo>
                  <a:pt x="125620" y="-52461"/>
                  <a:pt x="355917" y="18537"/>
                  <a:pt x="480369" y="0"/>
                </a:cubicBezTo>
                <a:cubicBezTo>
                  <a:pt x="604821" y="-18537"/>
                  <a:pt x="705088" y="46621"/>
                  <a:pt x="910172" y="0"/>
                </a:cubicBezTo>
                <a:cubicBezTo>
                  <a:pt x="1115256" y="-46621"/>
                  <a:pt x="1243697" y="62692"/>
                  <a:pt x="1466388" y="0"/>
                </a:cubicBezTo>
                <a:cubicBezTo>
                  <a:pt x="1689079" y="-62692"/>
                  <a:pt x="1748818" y="25621"/>
                  <a:pt x="1946757" y="0"/>
                </a:cubicBezTo>
                <a:cubicBezTo>
                  <a:pt x="2144696" y="-25621"/>
                  <a:pt x="2380629" y="46930"/>
                  <a:pt x="2528256" y="0"/>
                </a:cubicBezTo>
                <a:cubicBezTo>
                  <a:pt x="2549127" y="162923"/>
                  <a:pt x="2503610" y="370604"/>
                  <a:pt x="2528256" y="480132"/>
                </a:cubicBezTo>
                <a:cubicBezTo>
                  <a:pt x="2552902" y="589660"/>
                  <a:pt x="2527992" y="809124"/>
                  <a:pt x="2528256" y="923330"/>
                </a:cubicBezTo>
                <a:cubicBezTo>
                  <a:pt x="2354863" y="940105"/>
                  <a:pt x="2213038" y="879202"/>
                  <a:pt x="2022605" y="923330"/>
                </a:cubicBezTo>
                <a:cubicBezTo>
                  <a:pt x="1832172" y="967458"/>
                  <a:pt x="1687199" y="915920"/>
                  <a:pt x="1592801" y="923330"/>
                </a:cubicBezTo>
                <a:cubicBezTo>
                  <a:pt x="1498403" y="930740"/>
                  <a:pt x="1204440" y="895370"/>
                  <a:pt x="1087150" y="923330"/>
                </a:cubicBezTo>
                <a:cubicBezTo>
                  <a:pt x="969860" y="951290"/>
                  <a:pt x="705125" y="920341"/>
                  <a:pt x="581499" y="923330"/>
                </a:cubicBezTo>
                <a:cubicBezTo>
                  <a:pt x="457873" y="926319"/>
                  <a:pt x="253664" y="901362"/>
                  <a:pt x="0" y="923330"/>
                </a:cubicBezTo>
                <a:cubicBezTo>
                  <a:pt x="-12020" y="714129"/>
                  <a:pt x="45552" y="562566"/>
                  <a:pt x="0" y="443198"/>
                </a:cubicBezTo>
                <a:cubicBezTo>
                  <a:pt x="-45552" y="323830"/>
                  <a:pt x="13285" y="89593"/>
                  <a:pt x="0" y="0"/>
                </a:cubicBezTo>
                <a:close/>
              </a:path>
            </a:pathLst>
          </a:custGeom>
          <a:noFill/>
          <a:ln w="5715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none" rtlCol="0">
            <a:spAutoFit/>
          </a:bodyPr>
          <a:lstStyle/>
          <a:p>
            <a:r>
              <a:rPr lang="en-US" dirty="0">
                <a:latin typeface="Courier" pitchFamily="2" charset="0"/>
              </a:rPr>
              <a:t>type R1 = record</a:t>
            </a:r>
          </a:p>
          <a:p>
            <a:r>
              <a:rPr lang="en-US" dirty="0">
                <a:latin typeface="Courier" pitchFamily="2" charset="0"/>
              </a:rPr>
              <a:t>   a, b : integer</a:t>
            </a:r>
          </a:p>
          <a:p>
            <a:r>
              <a:rPr lang="en-US" dirty="0">
                <a:latin typeface="Courier" pitchFamily="2" charset="0"/>
              </a:rPr>
              <a:t>end;</a:t>
            </a:r>
          </a:p>
        </p:txBody>
      </p:sp>
      <p:sp>
        <p:nvSpPr>
          <p:cNvPr id="7" name="TextBox 6">
            <a:extLst>
              <a:ext uri="{FF2B5EF4-FFF2-40B4-BE49-F238E27FC236}">
                <a16:creationId xmlns:a16="http://schemas.microsoft.com/office/drawing/2014/main" id="{A5BE592F-338D-9247-8D46-6D7ED6EF86CF}"/>
              </a:ext>
            </a:extLst>
          </p:cNvPr>
          <p:cNvSpPr txBox="1"/>
          <p:nvPr/>
        </p:nvSpPr>
        <p:spPr>
          <a:xfrm>
            <a:off x="7903029" y="3909928"/>
            <a:ext cx="2390398" cy="1200329"/>
          </a:xfrm>
          <a:custGeom>
            <a:avLst/>
            <a:gdLst>
              <a:gd name="connsiteX0" fmla="*/ 0 w 2390398"/>
              <a:gd name="connsiteY0" fmla="*/ 0 h 1200329"/>
              <a:gd name="connsiteX1" fmla="*/ 573696 w 2390398"/>
              <a:gd name="connsiteY1" fmla="*/ 0 h 1200329"/>
              <a:gd name="connsiteX2" fmla="*/ 1099583 w 2390398"/>
              <a:gd name="connsiteY2" fmla="*/ 0 h 1200329"/>
              <a:gd name="connsiteX3" fmla="*/ 1744991 w 2390398"/>
              <a:gd name="connsiteY3" fmla="*/ 0 h 1200329"/>
              <a:gd name="connsiteX4" fmla="*/ 2390398 w 2390398"/>
              <a:gd name="connsiteY4" fmla="*/ 0 h 1200329"/>
              <a:gd name="connsiteX5" fmla="*/ 2390398 w 2390398"/>
              <a:gd name="connsiteY5" fmla="*/ 388106 h 1200329"/>
              <a:gd name="connsiteX6" fmla="*/ 2390398 w 2390398"/>
              <a:gd name="connsiteY6" fmla="*/ 764209 h 1200329"/>
              <a:gd name="connsiteX7" fmla="*/ 2390398 w 2390398"/>
              <a:gd name="connsiteY7" fmla="*/ 1200329 h 1200329"/>
              <a:gd name="connsiteX8" fmla="*/ 1792799 w 2390398"/>
              <a:gd name="connsiteY8" fmla="*/ 1200329 h 1200329"/>
              <a:gd name="connsiteX9" fmla="*/ 1266911 w 2390398"/>
              <a:gd name="connsiteY9" fmla="*/ 1200329 h 1200329"/>
              <a:gd name="connsiteX10" fmla="*/ 669311 w 2390398"/>
              <a:gd name="connsiteY10" fmla="*/ 1200329 h 1200329"/>
              <a:gd name="connsiteX11" fmla="*/ 0 w 2390398"/>
              <a:gd name="connsiteY11" fmla="*/ 1200329 h 1200329"/>
              <a:gd name="connsiteX12" fmla="*/ 0 w 2390398"/>
              <a:gd name="connsiteY12" fmla="*/ 812223 h 1200329"/>
              <a:gd name="connsiteX13" fmla="*/ 0 w 2390398"/>
              <a:gd name="connsiteY13" fmla="*/ 424116 h 1200329"/>
              <a:gd name="connsiteX14" fmla="*/ 0 w 2390398"/>
              <a:gd name="connsiteY14"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90398" h="1200329" extrusionOk="0">
                <a:moveTo>
                  <a:pt x="0" y="0"/>
                </a:moveTo>
                <a:cubicBezTo>
                  <a:pt x="239444" y="-27310"/>
                  <a:pt x="456520" y="13229"/>
                  <a:pt x="573696" y="0"/>
                </a:cubicBezTo>
                <a:cubicBezTo>
                  <a:pt x="690872" y="-13229"/>
                  <a:pt x="921258" y="13487"/>
                  <a:pt x="1099583" y="0"/>
                </a:cubicBezTo>
                <a:cubicBezTo>
                  <a:pt x="1277908" y="-13487"/>
                  <a:pt x="1544710" y="62708"/>
                  <a:pt x="1744991" y="0"/>
                </a:cubicBezTo>
                <a:cubicBezTo>
                  <a:pt x="1945272" y="-62708"/>
                  <a:pt x="2229032" y="1873"/>
                  <a:pt x="2390398" y="0"/>
                </a:cubicBezTo>
                <a:cubicBezTo>
                  <a:pt x="2394037" y="106620"/>
                  <a:pt x="2358402" y="250410"/>
                  <a:pt x="2390398" y="388106"/>
                </a:cubicBezTo>
                <a:cubicBezTo>
                  <a:pt x="2422394" y="525802"/>
                  <a:pt x="2348697" y="615648"/>
                  <a:pt x="2390398" y="764209"/>
                </a:cubicBezTo>
                <a:cubicBezTo>
                  <a:pt x="2432099" y="912770"/>
                  <a:pt x="2341264" y="1028836"/>
                  <a:pt x="2390398" y="1200329"/>
                </a:cubicBezTo>
                <a:cubicBezTo>
                  <a:pt x="2161812" y="1209223"/>
                  <a:pt x="2030360" y="1172479"/>
                  <a:pt x="1792799" y="1200329"/>
                </a:cubicBezTo>
                <a:cubicBezTo>
                  <a:pt x="1555238" y="1228179"/>
                  <a:pt x="1502032" y="1183376"/>
                  <a:pt x="1266911" y="1200329"/>
                </a:cubicBezTo>
                <a:cubicBezTo>
                  <a:pt x="1031790" y="1217282"/>
                  <a:pt x="891333" y="1134747"/>
                  <a:pt x="669311" y="1200329"/>
                </a:cubicBezTo>
                <a:cubicBezTo>
                  <a:pt x="447289" y="1265911"/>
                  <a:pt x="283302" y="1130885"/>
                  <a:pt x="0" y="1200329"/>
                </a:cubicBezTo>
                <a:cubicBezTo>
                  <a:pt x="-22892" y="1065119"/>
                  <a:pt x="32864" y="933028"/>
                  <a:pt x="0" y="812223"/>
                </a:cubicBezTo>
                <a:cubicBezTo>
                  <a:pt x="-32864" y="691418"/>
                  <a:pt x="32799" y="544289"/>
                  <a:pt x="0" y="424116"/>
                </a:cubicBezTo>
                <a:cubicBezTo>
                  <a:pt x="-32799" y="303943"/>
                  <a:pt x="23771" y="180863"/>
                  <a:pt x="0" y="0"/>
                </a:cubicBezTo>
                <a:close/>
              </a:path>
            </a:pathLst>
          </a:custGeom>
          <a:noFill/>
          <a:ln w="5715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none" rtlCol="0">
            <a:spAutoFit/>
          </a:bodyPr>
          <a:lstStyle/>
          <a:p>
            <a:r>
              <a:rPr lang="en-US" dirty="0">
                <a:latin typeface="Courier" pitchFamily="2" charset="0"/>
              </a:rPr>
              <a:t>type R1 = record</a:t>
            </a:r>
          </a:p>
          <a:p>
            <a:r>
              <a:rPr lang="en-US" dirty="0">
                <a:latin typeface="Courier" pitchFamily="2" charset="0"/>
              </a:rPr>
              <a:t>  a : integer;</a:t>
            </a:r>
          </a:p>
          <a:p>
            <a:r>
              <a:rPr lang="en-US" dirty="0">
                <a:latin typeface="Courier" pitchFamily="2" charset="0"/>
              </a:rPr>
              <a:t>  b : integer</a:t>
            </a:r>
          </a:p>
          <a:p>
            <a:r>
              <a:rPr lang="en-US" dirty="0">
                <a:latin typeface="Courier" pitchFamily="2" charset="0"/>
              </a:rPr>
              <a:t>end;</a:t>
            </a:r>
          </a:p>
        </p:txBody>
      </p:sp>
      <p:sp>
        <p:nvSpPr>
          <p:cNvPr id="8" name="TextBox 7">
            <a:extLst>
              <a:ext uri="{FF2B5EF4-FFF2-40B4-BE49-F238E27FC236}">
                <a16:creationId xmlns:a16="http://schemas.microsoft.com/office/drawing/2014/main" id="{10121B8A-8635-5E40-8B5F-336345298921}"/>
              </a:ext>
            </a:extLst>
          </p:cNvPr>
          <p:cNvSpPr txBox="1"/>
          <p:nvPr/>
        </p:nvSpPr>
        <p:spPr>
          <a:xfrm>
            <a:off x="3363686" y="4798898"/>
            <a:ext cx="2390398" cy="1200329"/>
          </a:xfrm>
          <a:custGeom>
            <a:avLst/>
            <a:gdLst>
              <a:gd name="connsiteX0" fmla="*/ 0 w 2390398"/>
              <a:gd name="connsiteY0" fmla="*/ 0 h 1200329"/>
              <a:gd name="connsiteX1" fmla="*/ 573696 w 2390398"/>
              <a:gd name="connsiteY1" fmla="*/ 0 h 1200329"/>
              <a:gd name="connsiteX2" fmla="*/ 1099583 w 2390398"/>
              <a:gd name="connsiteY2" fmla="*/ 0 h 1200329"/>
              <a:gd name="connsiteX3" fmla="*/ 1744991 w 2390398"/>
              <a:gd name="connsiteY3" fmla="*/ 0 h 1200329"/>
              <a:gd name="connsiteX4" fmla="*/ 2390398 w 2390398"/>
              <a:gd name="connsiteY4" fmla="*/ 0 h 1200329"/>
              <a:gd name="connsiteX5" fmla="*/ 2390398 w 2390398"/>
              <a:gd name="connsiteY5" fmla="*/ 388106 h 1200329"/>
              <a:gd name="connsiteX6" fmla="*/ 2390398 w 2390398"/>
              <a:gd name="connsiteY6" fmla="*/ 764209 h 1200329"/>
              <a:gd name="connsiteX7" fmla="*/ 2390398 w 2390398"/>
              <a:gd name="connsiteY7" fmla="*/ 1200329 h 1200329"/>
              <a:gd name="connsiteX8" fmla="*/ 1792799 w 2390398"/>
              <a:gd name="connsiteY8" fmla="*/ 1200329 h 1200329"/>
              <a:gd name="connsiteX9" fmla="*/ 1266911 w 2390398"/>
              <a:gd name="connsiteY9" fmla="*/ 1200329 h 1200329"/>
              <a:gd name="connsiteX10" fmla="*/ 669311 w 2390398"/>
              <a:gd name="connsiteY10" fmla="*/ 1200329 h 1200329"/>
              <a:gd name="connsiteX11" fmla="*/ 0 w 2390398"/>
              <a:gd name="connsiteY11" fmla="*/ 1200329 h 1200329"/>
              <a:gd name="connsiteX12" fmla="*/ 0 w 2390398"/>
              <a:gd name="connsiteY12" fmla="*/ 812223 h 1200329"/>
              <a:gd name="connsiteX13" fmla="*/ 0 w 2390398"/>
              <a:gd name="connsiteY13" fmla="*/ 424116 h 1200329"/>
              <a:gd name="connsiteX14" fmla="*/ 0 w 2390398"/>
              <a:gd name="connsiteY14"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90398" h="1200329" extrusionOk="0">
                <a:moveTo>
                  <a:pt x="0" y="0"/>
                </a:moveTo>
                <a:cubicBezTo>
                  <a:pt x="239444" y="-27310"/>
                  <a:pt x="456520" y="13229"/>
                  <a:pt x="573696" y="0"/>
                </a:cubicBezTo>
                <a:cubicBezTo>
                  <a:pt x="690872" y="-13229"/>
                  <a:pt x="921258" y="13487"/>
                  <a:pt x="1099583" y="0"/>
                </a:cubicBezTo>
                <a:cubicBezTo>
                  <a:pt x="1277908" y="-13487"/>
                  <a:pt x="1544710" y="62708"/>
                  <a:pt x="1744991" y="0"/>
                </a:cubicBezTo>
                <a:cubicBezTo>
                  <a:pt x="1945272" y="-62708"/>
                  <a:pt x="2229032" y="1873"/>
                  <a:pt x="2390398" y="0"/>
                </a:cubicBezTo>
                <a:cubicBezTo>
                  <a:pt x="2394037" y="106620"/>
                  <a:pt x="2358402" y="250410"/>
                  <a:pt x="2390398" y="388106"/>
                </a:cubicBezTo>
                <a:cubicBezTo>
                  <a:pt x="2422394" y="525802"/>
                  <a:pt x="2348697" y="615648"/>
                  <a:pt x="2390398" y="764209"/>
                </a:cubicBezTo>
                <a:cubicBezTo>
                  <a:pt x="2432099" y="912770"/>
                  <a:pt x="2341264" y="1028836"/>
                  <a:pt x="2390398" y="1200329"/>
                </a:cubicBezTo>
                <a:cubicBezTo>
                  <a:pt x="2161812" y="1209223"/>
                  <a:pt x="2030360" y="1172479"/>
                  <a:pt x="1792799" y="1200329"/>
                </a:cubicBezTo>
                <a:cubicBezTo>
                  <a:pt x="1555238" y="1228179"/>
                  <a:pt x="1502032" y="1183376"/>
                  <a:pt x="1266911" y="1200329"/>
                </a:cubicBezTo>
                <a:cubicBezTo>
                  <a:pt x="1031790" y="1217282"/>
                  <a:pt x="891333" y="1134747"/>
                  <a:pt x="669311" y="1200329"/>
                </a:cubicBezTo>
                <a:cubicBezTo>
                  <a:pt x="447289" y="1265911"/>
                  <a:pt x="283302" y="1130885"/>
                  <a:pt x="0" y="1200329"/>
                </a:cubicBezTo>
                <a:cubicBezTo>
                  <a:pt x="-22892" y="1065119"/>
                  <a:pt x="32864" y="933028"/>
                  <a:pt x="0" y="812223"/>
                </a:cubicBezTo>
                <a:cubicBezTo>
                  <a:pt x="-32864" y="691418"/>
                  <a:pt x="32799" y="544289"/>
                  <a:pt x="0" y="424116"/>
                </a:cubicBezTo>
                <a:cubicBezTo>
                  <a:pt x="-32799" y="303943"/>
                  <a:pt x="23771" y="180863"/>
                  <a:pt x="0" y="0"/>
                </a:cubicBezTo>
                <a:close/>
              </a:path>
            </a:pathLst>
          </a:custGeom>
          <a:noFill/>
          <a:ln w="57150">
            <a:solidFill>
              <a:srgbClr val="7030A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none" rtlCol="0">
            <a:spAutoFit/>
          </a:bodyPr>
          <a:lstStyle/>
          <a:p>
            <a:r>
              <a:rPr lang="en-US" dirty="0">
                <a:latin typeface="Courier" pitchFamily="2" charset="0"/>
              </a:rPr>
              <a:t>type R1 = record</a:t>
            </a:r>
          </a:p>
          <a:p>
            <a:r>
              <a:rPr lang="en-US" dirty="0">
                <a:latin typeface="Courier" pitchFamily="2" charset="0"/>
              </a:rPr>
              <a:t>  b : integer;</a:t>
            </a:r>
          </a:p>
          <a:p>
            <a:r>
              <a:rPr lang="en-US" dirty="0">
                <a:latin typeface="Courier" pitchFamily="2" charset="0"/>
              </a:rPr>
              <a:t>  a : integer</a:t>
            </a:r>
          </a:p>
          <a:p>
            <a:r>
              <a:rPr lang="en-US" dirty="0">
                <a:latin typeface="Courier" pitchFamily="2" charset="0"/>
              </a:rPr>
              <a:t>end;</a:t>
            </a:r>
          </a:p>
        </p:txBody>
      </p:sp>
      <p:sp>
        <p:nvSpPr>
          <p:cNvPr id="9" name="Equal 8">
            <a:extLst>
              <a:ext uri="{FF2B5EF4-FFF2-40B4-BE49-F238E27FC236}">
                <a16:creationId xmlns:a16="http://schemas.microsoft.com/office/drawing/2014/main" id="{1595430F-DFF8-F14D-BA6A-991C830784C0}"/>
              </a:ext>
            </a:extLst>
          </p:cNvPr>
          <p:cNvSpPr/>
          <p:nvPr/>
        </p:nvSpPr>
        <p:spPr>
          <a:xfrm>
            <a:off x="8305800" y="3134175"/>
            <a:ext cx="1676400" cy="620485"/>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Not Equal 9">
            <a:extLst>
              <a:ext uri="{FF2B5EF4-FFF2-40B4-BE49-F238E27FC236}">
                <a16:creationId xmlns:a16="http://schemas.microsoft.com/office/drawing/2014/main" id="{904CE8D0-867C-E841-8D63-E5AD893E3B8E}"/>
              </a:ext>
            </a:extLst>
          </p:cNvPr>
          <p:cNvSpPr/>
          <p:nvPr/>
        </p:nvSpPr>
        <p:spPr>
          <a:xfrm rot="20315921">
            <a:off x="6126428" y="4481122"/>
            <a:ext cx="1404257" cy="937083"/>
          </a:xfrm>
          <a:prstGeom prst="mathNot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7B2181D5-8A1C-7449-9891-0829CE014070}"/>
              </a:ext>
            </a:extLst>
          </p:cNvPr>
          <p:cNvSpPr txBox="1"/>
          <p:nvPr/>
        </p:nvSpPr>
        <p:spPr>
          <a:xfrm>
            <a:off x="838200" y="4833787"/>
            <a:ext cx="1276311"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Why? </a:t>
            </a:r>
          </a:p>
          <a:p>
            <a:pPr marL="285750" indent="-285750">
              <a:buFont typeface="Arial" panose="020B0604020202020204" pitchFamily="34" charset="0"/>
              <a:buChar char="•"/>
            </a:pPr>
            <a:r>
              <a:rPr lang="en-US" sz="2400" dirty="0"/>
              <a:t>Ideas?</a:t>
            </a:r>
          </a:p>
        </p:txBody>
      </p:sp>
    </p:spTree>
    <p:extLst>
      <p:ext uri="{BB962C8B-B14F-4D97-AF65-F5344CB8AC3E}">
        <p14:creationId xmlns:p14="http://schemas.microsoft.com/office/powerpoint/2010/main" val="3974074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4A56-066F-B04E-879B-469E7CA9515A}"/>
              </a:ext>
            </a:extLst>
          </p:cNvPr>
          <p:cNvSpPr>
            <a:spLocks noGrp="1"/>
          </p:cNvSpPr>
          <p:nvPr>
            <p:ph type="title"/>
          </p:nvPr>
        </p:nvSpPr>
        <p:spPr/>
        <p:txBody>
          <a:bodyPr/>
          <a:lstStyle/>
          <a:p>
            <a:r>
              <a:rPr lang="en-US" dirty="0"/>
              <a:t>Structural Equivalence </a:t>
            </a:r>
          </a:p>
        </p:txBody>
      </p:sp>
      <p:sp>
        <p:nvSpPr>
          <p:cNvPr id="3" name="Content Placeholder 2">
            <a:extLst>
              <a:ext uri="{FF2B5EF4-FFF2-40B4-BE49-F238E27FC236}">
                <a16:creationId xmlns:a16="http://schemas.microsoft.com/office/drawing/2014/main" id="{1992404B-9DB5-0B45-88EA-EE571FEAC869}"/>
              </a:ext>
            </a:extLst>
          </p:cNvPr>
          <p:cNvSpPr>
            <a:spLocks noGrp="1"/>
          </p:cNvSpPr>
          <p:nvPr>
            <p:ph idx="1"/>
          </p:nvPr>
        </p:nvSpPr>
        <p:spPr>
          <a:xfrm>
            <a:off x="435429" y="1825624"/>
            <a:ext cx="5660571" cy="2746376"/>
          </a:xfrm>
        </p:spPr>
        <p:txBody>
          <a:bodyPr>
            <a:normAutofit/>
          </a:bodyPr>
          <a:lstStyle/>
          <a:p>
            <a:pPr>
              <a:lnSpc>
                <a:spcPct val="120000"/>
              </a:lnSpc>
            </a:pPr>
            <a:r>
              <a:rPr lang="en-US" sz="2200" dirty="0"/>
              <a:t>Same array size</a:t>
            </a:r>
          </a:p>
          <a:p>
            <a:pPr>
              <a:lnSpc>
                <a:spcPct val="120000"/>
              </a:lnSpc>
            </a:pPr>
            <a:r>
              <a:rPr lang="en-US" sz="2200" dirty="0"/>
              <a:t>Different indexing schemes</a:t>
            </a:r>
          </a:p>
          <a:p>
            <a:pPr>
              <a:lnSpc>
                <a:spcPct val="120000"/>
              </a:lnSpc>
            </a:pPr>
            <a:r>
              <a:rPr lang="en-US" sz="2200" dirty="0"/>
              <a:t>Pascal allowed to define arbitrary bounds for arrays</a:t>
            </a:r>
          </a:p>
          <a:p>
            <a:pPr>
              <a:lnSpc>
                <a:spcPct val="120000"/>
              </a:lnSpc>
            </a:pPr>
            <a:r>
              <a:rPr lang="en-US" sz="2200" dirty="0"/>
              <a:t>Should they be considered different types?</a:t>
            </a:r>
          </a:p>
        </p:txBody>
      </p:sp>
      <p:sp>
        <p:nvSpPr>
          <p:cNvPr id="4" name="Footer Placeholder 3">
            <a:extLst>
              <a:ext uri="{FF2B5EF4-FFF2-40B4-BE49-F238E27FC236}">
                <a16:creationId xmlns:a16="http://schemas.microsoft.com/office/drawing/2014/main" id="{83DA65BE-E1E6-E64F-A391-5802D4FE9859}"/>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F40E4903-EBC8-3544-A53E-1D6A535A93DA}"/>
              </a:ext>
            </a:extLst>
          </p:cNvPr>
          <p:cNvSpPr>
            <a:spLocks noGrp="1"/>
          </p:cNvSpPr>
          <p:nvPr>
            <p:ph type="sldNum" sz="quarter" idx="12"/>
          </p:nvPr>
        </p:nvSpPr>
        <p:spPr/>
        <p:txBody>
          <a:bodyPr/>
          <a:lstStyle/>
          <a:p>
            <a:fld id="{7768821B-CCF3-6D4B-91A2-1AB93FB3D042}" type="slidenum">
              <a:rPr lang="en-US" smtClean="0"/>
              <a:t>13</a:t>
            </a:fld>
            <a:endParaRPr lang="en-US"/>
          </a:p>
        </p:txBody>
      </p:sp>
      <p:sp>
        <p:nvSpPr>
          <p:cNvPr id="6" name="TextBox 5">
            <a:extLst>
              <a:ext uri="{FF2B5EF4-FFF2-40B4-BE49-F238E27FC236}">
                <a16:creationId xmlns:a16="http://schemas.microsoft.com/office/drawing/2014/main" id="{98D6C560-2105-F34D-BE52-5663F05D130C}"/>
              </a:ext>
            </a:extLst>
          </p:cNvPr>
          <p:cNvSpPr txBox="1"/>
          <p:nvPr/>
        </p:nvSpPr>
        <p:spPr>
          <a:xfrm>
            <a:off x="6512871" y="2340381"/>
            <a:ext cx="5170714" cy="369332"/>
          </a:xfrm>
          <a:custGeom>
            <a:avLst/>
            <a:gdLst>
              <a:gd name="connsiteX0" fmla="*/ 0 w 5170714"/>
              <a:gd name="connsiteY0" fmla="*/ 0 h 369332"/>
              <a:gd name="connsiteX1" fmla="*/ 522817 w 5170714"/>
              <a:gd name="connsiteY1" fmla="*/ 0 h 369332"/>
              <a:gd name="connsiteX2" fmla="*/ 942219 w 5170714"/>
              <a:gd name="connsiteY2" fmla="*/ 0 h 369332"/>
              <a:gd name="connsiteX3" fmla="*/ 1620157 w 5170714"/>
              <a:gd name="connsiteY3" fmla="*/ 0 h 369332"/>
              <a:gd name="connsiteX4" fmla="*/ 2142974 w 5170714"/>
              <a:gd name="connsiteY4" fmla="*/ 0 h 369332"/>
              <a:gd name="connsiteX5" fmla="*/ 2665790 w 5170714"/>
              <a:gd name="connsiteY5" fmla="*/ 0 h 369332"/>
              <a:gd name="connsiteX6" fmla="*/ 3343728 w 5170714"/>
              <a:gd name="connsiteY6" fmla="*/ 0 h 369332"/>
              <a:gd name="connsiteX7" fmla="*/ 3814838 w 5170714"/>
              <a:gd name="connsiteY7" fmla="*/ 0 h 369332"/>
              <a:gd name="connsiteX8" fmla="*/ 4492776 w 5170714"/>
              <a:gd name="connsiteY8" fmla="*/ 0 h 369332"/>
              <a:gd name="connsiteX9" fmla="*/ 5170714 w 5170714"/>
              <a:gd name="connsiteY9" fmla="*/ 0 h 369332"/>
              <a:gd name="connsiteX10" fmla="*/ 5170714 w 5170714"/>
              <a:gd name="connsiteY10" fmla="*/ 369332 h 369332"/>
              <a:gd name="connsiteX11" fmla="*/ 4596190 w 5170714"/>
              <a:gd name="connsiteY11" fmla="*/ 369332 h 369332"/>
              <a:gd name="connsiteX12" fmla="*/ 4073374 w 5170714"/>
              <a:gd name="connsiteY12" fmla="*/ 369332 h 369332"/>
              <a:gd name="connsiteX13" fmla="*/ 3395436 w 5170714"/>
              <a:gd name="connsiteY13" fmla="*/ 369332 h 369332"/>
              <a:gd name="connsiteX14" fmla="*/ 2717497 w 5170714"/>
              <a:gd name="connsiteY14" fmla="*/ 369332 h 369332"/>
              <a:gd name="connsiteX15" fmla="*/ 2246388 w 5170714"/>
              <a:gd name="connsiteY15" fmla="*/ 369332 h 369332"/>
              <a:gd name="connsiteX16" fmla="*/ 1671864 w 5170714"/>
              <a:gd name="connsiteY16" fmla="*/ 369332 h 369332"/>
              <a:gd name="connsiteX17" fmla="*/ 993926 w 5170714"/>
              <a:gd name="connsiteY17" fmla="*/ 369332 h 369332"/>
              <a:gd name="connsiteX18" fmla="*/ 0 w 5170714"/>
              <a:gd name="connsiteY18" fmla="*/ 369332 h 369332"/>
              <a:gd name="connsiteX19" fmla="*/ 0 w 5170714"/>
              <a:gd name="connsiteY19"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70714" h="369332" extrusionOk="0">
                <a:moveTo>
                  <a:pt x="0" y="0"/>
                </a:moveTo>
                <a:cubicBezTo>
                  <a:pt x="142483" y="-54630"/>
                  <a:pt x="269361" y="4903"/>
                  <a:pt x="522817" y="0"/>
                </a:cubicBezTo>
                <a:cubicBezTo>
                  <a:pt x="776273" y="-4903"/>
                  <a:pt x="820379" y="11815"/>
                  <a:pt x="942219" y="0"/>
                </a:cubicBezTo>
                <a:cubicBezTo>
                  <a:pt x="1064059" y="-11815"/>
                  <a:pt x="1340646" y="36740"/>
                  <a:pt x="1620157" y="0"/>
                </a:cubicBezTo>
                <a:cubicBezTo>
                  <a:pt x="1899668" y="-36740"/>
                  <a:pt x="1952213" y="24346"/>
                  <a:pt x="2142974" y="0"/>
                </a:cubicBezTo>
                <a:cubicBezTo>
                  <a:pt x="2333735" y="-24346"/>
                  <a:pt x="2558898" y="41776"/>
                  <a:pt x="2665790" y="0"/>
                </a:cubicBezTo>
                <a:cubicBezTo>
                  <a:pt x="2772682" y="-41776"/>
                  <a:pt x="3186140" y="1967"/>
                  <a:pt x="3343728" y="0"/>
                </a:cubicBezTo>
                <a:cubicBezTo>
                  <a:pt x="3501316" y="-1967"/>
                  <a:pt x="3662148" y="7766"/>
                  <a:pt x="3814838" y="0"/>
                </a:cubicBezTo>
                <a:cubicBezTo>
                  <a:pt x="3967528" y="-7766"/>
                  <a:pt x="4192250" y="18759"/>
                  <a:pt x="4492776" y="0"/>
                </a:cubicBezTo>
                <a:cubicBezTo>
                  <a:pt x="4793302" y="-18759"/>
                  <a:pt x="4899927" y="30306"/>
                  <a:pt x="5170714" y="0"/>
                </a:cubicBezTo>
                <a:cubicBezTo>
                  <a:pt x="5187834" y="100193"/>
                  <a:pt x="5137639" y="257057"/>
                  <a:pt x="5170714" y="369332"/>
                </a:cubicBezTo>
                <a:cubicBezTo>
                  <a:pt x="4983549" y="427375"/>
                  <a:pt x="4813812" y="338606"/>
                  <a:pt x="4596190" y="369332"/>
                </a:cubicBezTo>
                <a:cubicBezTo>
                  <a:pt x="4378568" y="400058"/>
                  <a:pt x="4183168" y="357696"/>
                  <a:pt x="4073374" y="369332"/>
                </a:cubicBezTo>
                <a:cubicBezTo>
                  <a:pt x="3963580" y="380968"/>
                  <a:pt x="3607172" y="338859"/>
                  <a:pt x="3395436" y="369332"/>
                </a:cubicBezTo>
                <a:cubicBezTo>
                  <a:pt x="3183700" y="399805"/>
                  <a:pt x="2875945" y="304409"/>
                  <a:pt x="2717497" y="369332"/>
                </a:cubicBezTo>
                <a:cubicBezTo>
                  <a:pt x="2559049" y="434255"/>
                  <a:pt x="2409521" y="347703"/>
                  <a:pt x="2246388" y="369332"/>
                </a:cubicBezTo>
                <a:cubicBezTo>
                  <a:pt x="2083255" y="390961"/>
                  <a:pt x="1798475" y="311477"/>
                  <a:pt x="1671864" y="369332"/>
                </a:cubicBezTo>
                <a:cubicBezTo>
                  <a:pt x="1545253" y="427187"/>
                  <a:pt x="1150011" y="357080"/>
                  <a:pt x="993926" y="369332"/>
                </a:cubicBezTo>
                <a:cubicBezTo>
                  <a:pt x="837841" y="381584"/>
                  <a:pt x="241177" y="342323"/>
                  <a:pt x="0" y="369332"/>
                </a:cubicBezTo>
                <a:cubicBezTo>
                  <a:pt x="-40318" y="228999"/>
                  <a:pt x="8008" y="159412"/>
                  <a:pt x="0" y="0"/>
                </a:cubicBezTo>
                <a:close/>
              </a:path>
            </a:pathLst>
          </a:custGeom>
          <a:noFill/>
          <a:ln w="5715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n-US" dirty="0">
                <a:latin typeface="Courier" pitchFamily="2" charset="0"/>
              </a:rPr>
              <a:t>type str1 = array [1..10] of char;</a:t>
            </a:r>
          </a:p>
        </p:txBody>
      </p:sp>
      <p:sp>
        <p:nvSpPr>
          <p:cNvPr id="9" name="Equal 8">
            <a:extLst>
              <a:ext uri="{FF2B5EF4-FFF2-40B4-BE49-F238E27FC236}">
                <a16:creationId xmlns:a16="http://schemas.microsoft.com/office/drawing/2014/main" id="{1595430F-DFF8-F14D-BA6A-991C830784C0}"/>
              </a:ext>
            </a:extLst>
          </p:cNvPr>
          <p:cNvSpPr/>
          <p:nvPr/>
        </p:nvSpPr>
        <p:spPr>
          <a:xfrm>
            <a:off x="8305800" y="3134175"/>
            <a:ext cx="1676400" cy="620485"/>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7B2181D5-8A1C-7449-9891-0829CE014070}"/>
              </a:ext>
            </a:extLst>
          </p:cNvPr>
          <p:cNvSpPr txBox="1"/>
          <p:nvPr/>
        </p:nvSpPr>
        <p:spPr>
          <a:xfrm>
            <a:off x="1045028" y="4891993"/>
            <a:ext cx="1276311"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Why? </a:t>
            </a:r>
          </a:p>
          <a:p>
            <a:pPr marL="285750" indent="-285750">
              <a:buFont typeface="Arial" panose="020B0604020202020204" pitchFamily="34" charset="0"/>
              <a:buChar char="•"/>
            </a:pPr>
            <a:r>
              <a:rPr lang="en-US" sz="2400" dirty="0"/>
              <a:t>Ideas?</a:t>
            </a:r>
          </a:p>
        </p:txBody>
      </p:sp>
      <p:sp>
        <p:nvSpPr>
          <p:cNvPr id="12" name="TextBox 11">
            <a:extLst>
              <a:ext uri="{FF2B5EF4-FFF2-40B4-BE49-F238E27FC236}">
                <a16:creationId xmlns:a16="http://schemas.microsoft.com/office/drawing/2014/main" id="{44382E75-8927-2443-91A8-70142E989A05}"/>
              </a:ext>
            </a:extLst>
          </p:cNvPr>
          <p:cNvSpPr txBox="1"/>
          <p:nvPr/>
        </p:nvSpPr>
        <p:spPr>
          <a:xfrm>
            <a:off x="6433457" y="4257223"/>
            <a:ext cx="5323114" cy="369332"/>
          </a:xfrm>
          <a:custGeom>
            <a:avLst/>
            <a:gdLst>
              <a:gd name="connsiteX0" fmla="*/ 0 w 5323114"/>
              <a:gd name="connsiteY0" fmla="*/ 0 h 369332"/>
              <a:gd name="connsiteX1" fmla="*/ 538226 w 5323114"/>
              <a:gd name="connsiteY1" fmla="*/ 0 h 369332"/>
              <a:gd name="connsiteX2" fmla="*/ 969990 w 5323114"/>
              <a:gd name="connsiteY2" fmla="*/ 0 h 369332"/>
              <a:gd name="connsiteX3" fmla="*/ 1667909 w 5323114"/>
              <a:gd name="connsiteY3" fmla="*/ 0 h 369332"/>
              <a:gd name="connsiteX4" fmla="*/ 2206135 w 5323114"/>
              <a:gd name="connsiteY4" fmla="*/ 0 h 369332"/>
              <a:gd name="connsiteX5" fmla="*/ 2744361 w 5323114"/>
              <a:gd name="connsiteY5" fmla="*/ 0 h 369332"/>
              <a:gd name="connsiteX6" fmla="*/ 3442280 w 5323114"/>
              <a:gd name="connsiteY6" fmla="*/ 0 h 369332"/>
              <a:gd name="connsiteX7" fmla="*/ 3927275 w 5323114"/>
              <a:gd name="connsiteY7" fmla="*/ 0 h 369332"/>
              <a:gd name="connsiteX8" fmla="*/ 4625195 w 5323114"/>
              <a:gd name="connsiteY8" fmla="*/ 0 h 369332"/>
              <a:gd name="connsiteX9" fmla="*/ 5323114 w 5323114"/>
              <a:gd name="connsiteY9" fmla="*/ 0 h 369332"/>
              <a:gd name="connsiteX10" fmla="*/ 5323114 w 5323114"/>
              <a:gd name="connsiteY10" fmla="*/ 369332 h 369332"/>
              <a:gd name="connsiteX11" fmla="*/ 4731657 w 5323114"/>
              <a:gd name="connsiteY11" fmla="*/ 369332 h 369332"/>
              <a:gd name="connsiteX12" fmla="*/ 4193431 w 5323114"/>
              <a:gd name="connsiteY12" fmla="*/ 369332 h 369332"/>
              <a:gd name="connsiteX13" fmla="*/ 3495512 w 5323114"/>
              <a:gd name="connsiteY13" fmla="*/ 369332 h 369332"/>
              <a:gd name="connsiteX14" fmla="*/ 2797592 w 5323114"/>
              <a:gd name="connsiteY14" fmla="*/ 369332 h 369332"/>
              <a:gd name="connsiteX15" fmla="*/ 2312597 w 5323114"/>
              <a:gd name="connsiteY15" fmla="*/ 369332 h 369332"/>
              <a:gd name="connsiteX16" fmla="*/ 1721140 w 5323114"/>
              <a:gd name="connsiteY16" fmla="*/ 369332 h 369332"/>
              <a:gd name="connsiteX17" fmla="*/ 1023221 w 5323114"/>
              <a:gd name="connsiteY17" fmla="*/ 369332 h 369332"/>
              <a:gd name="connsiteX18" fmla="*/ 0 w 5323114"/>
              <a:gd name="connsiteY18" fmla="*/ 369332 h 369332"/>
              <a:gd name="connsiteX19" fmla="*/ 0 w 5323114"/>
              <a:gd name="connsiteY19"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23114" h="369332" extrusionOk="0">
                <a:moveTo>
                  <a:pt x="0" y="0"/>
                </a:moveTo>
                <a:cubicBezTo>
                  <a:pt x="186873" y="-46687"/>
                  <a:pt x="374811" y="6735"/>
                  <a:pt x="538226" y="0"/>
                </a:cubicBezTo>
                <a:cubicBezTo>
                  <a:pt x="701641" y="-6735"/>
                  <a:pt x="796879" y="51541"/>
                  <a:pt x="969990" y="0"/>
                </a:cubicBezTo>
                <a:cubicBezTo>
                  <a:pt x="1143101" y="-51541"/>
                  <a:pt x="1490673" y="59071"/>
                  <a:pt x="1667909" y="0"/>
                </a:cubicBezTo>
                <a:cubicBezTo>
                  <a:pt x="1845145" y="-59071"/>
                  <a:pt x="2000922" y="32938"/>
                  <a:pt x="2206135" y="0"/>
                </a:cubicBezTo>
                <a:cubicBezTo>
                  <a:pt x="2411348" y="-32938"/>
                  <a:pt x="2562608" y="13698"/>
                  <a:pt x="2744361" y="0"/>
                </a:cubicBezTo>
                <a:cubicBezTo>
                  <a:pt x="2926114" y="-13698"/>
                  <a:pt x="3269028" y="64154"/>
                  <a:pt x="3442280" y="0"/>
                </a:cubicBezTo>
                <a:cubicBezTo>
                  <a:pt x="3615532" y="-64154"/>
                  <a:pt x="3781600" y="43490"/>
                  <a:pt x="3927275" y="0"/>
                </a:cubicBezTo>
                <a:cubicBezTo>
                  <a:pt x="4072951" y="-43490"/>
                  <a:pt x="4315355" y="9303"/>
                  <a:pt x="4625195" y="0"/>
                </a:cubicBezTo>
                <a:cubicBezTo>
                  <a:pt x="4935035" y="-9303"/>
                  <a:pt x="5005893" y="52961"/>
                  <a:pt x="5323114" y="0"/>
                </a:cubicBezTo>
                <a:cubicBezTo>
                  <a:pt x="5340234" y="100193"/>
                  <a:pt x="5290039" y="257057"/>
                  <a:pt x="5323114" y="369332"/>
                </a:cubicBezTo>
                <a:cubicBezTo>
                  <a:pt x="5044740" y="393392"/>
                  <a:pt x="4889837" y="315327"/>
                  <a:pt x="4731657" y="369332"/>
                </a:cubicBezTo>
                <a:cubicBezTo>
                  <a:pt x="4573477" y="423337"/>
                  <a:pt x="4454742" y="331456"/>
                  <a:pt x="4193431" y="369332"/>
                </a:cubicBezTo>
                <a:cubicBezTo>
                  <a:pt x="3932120" y="407208"/>
                  <a:pt x="3721408" y="320641"/>
                  <a:pt x="3495512" y="369332"/>
                </a:cubicBezTo>
                <a:cubicBezTo>
                  <a:pt x="3269616" y="418023"/>
                  <a:pt x="3094804" y="305480"/>
                  <a:pt x="2797592" y="369332"/>
                </a:cubicBezTo>
                <a:cubicBezTo>
                  <a:pt x="2500380" y="433184"/>
                  <a:pt x="2417356" y="317440"/>
                  <a:pt x="2312597" y="369332"/>
                </a:cubicBezTo>
                <a:cubicBezTo>
                  <a:pt x="2207838" y="421224"/>
                  <a:pt x="1924236" y="342773"/>
                  <a:pt x="1721140" y="369332"/>
                </a:cubicBezTo>
                <a:cubicBezTo>
                  <a:pt x="1518044" y="395891"/>
                  <a:pt x="1349138" y="354722"/>
                  <a:pt x="1023221" y="369332"/>
                </a:cubicBezTo>
                <a:cubicBezTo>
                  <a:pt x="697304" y="383942"/>
                  <a:pt x="484943" y="348711"/>
                  <a:pt x="0" y="369332"/>
                </a:cubicBezTo>
                <a:cubicBezTo>
                  <a:pt x="-40318" y="228999"/>
                  <a:pt x="8008" y="159412"/>
                  <a:pt x="0" y="0"/>
                </a:cubicBezTo>
                <a:close/>
              </a:path>
            </a:pathLst>
          </a:custGeom>
          <a:noFill/>
          <a:ln w="5715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n-US" dirty="0">
                <a:latin typeface="Courier" pitchFamily="2" charset="0"/>
              </a:rPr>
              <a:t>type str2 = array [0..9] of char;</a:t>
            </a:r>
          </a:p>
        </p:txBody>
      </p:sp>
      <p:sp>
        <p:nvSpPr>
          <p:cNvPr id="13" name="TextBox 12">
            <a:extLst>
              <a:ext uri="{FF2B5EF4-FFF2-40B4-BE49-F238E27FC236}">
                <a16:creationId xmlns:a16="http://schemas.microsoft.com/office/drawing/2014/main" id="{C28C93BB-BF37-754D-B094-253146473A8A}"/>
              </a:ext>
            </a:extLst>
          </p:cNvPr>
          <p:cNvSpPr txBox="1"/>
          <p:nvPr/>
        </p:nvSpPr>
        <p:spPr>
          <a:xfrm>
            <a:off x="9982200" y="2821748"/>
            <a:ext cx="660758" cy="1323439"/>
          </a:xfrm>
          <a:prstGeom prst="rect">
            <a:avLst/>
          </a:prstGeom>
          <a:noFill/>
        </p:spPr>
        <p:txBody>
          <a:bodyPr wrap="none" rtlCol="0">
            <a:spAutoFit/>
          </a:bodyPr>
          <a:lstStyle/>
          <a:p>
            <a:r>
              <a:rPr lang="en-US" sz="8000" dirty="0">
                <a:solidFill>
                  <a:srgbClr val="0070C0"/>
                </a:solidFill>
              </a:rPr>
              <a:t>?</a:t>
            </a:r>
          </a:p>
        </p:txBody>
      </p:sp>
      <p:sp>
        <p:nvSpPr>
          <p:cNvPr id="14" name="TextBox 13">
            <a:extLst>
              <a:ext uri="{FF2B5EF4-FFF2-40B4-BE49-F238E27FC236}">
                <a16:creationId xmlns:a16="http://schemas.microsoft.com/office/drawing/2014/main" id="{1770B274-8549-5C42-9E94-09A61051A996}"/>
              </a:ext>
            </a:extLst>
          </p:cNvPr>
          <p:cNvSpPr txBox="1"/>
          <p:nvPr/>
        </p:nvSpPr>
        <p:spPr>
          <a:xfrm>
            <a:off x="4212772" y="5141009"/>
            <a:ext cx="6683828" cy="646331"/>
          </a:xfrm>
          <a:prstGeom prst="rect">
            <a:avLst/>
          </a:prstGeom>
          <a:noFill/>
        </p:spPr>
        <p:txBody>
          <a:bodyPr wrap="square" rtlCol="0">
            <a:spAutoFit/>
          </a:bodyPr>
          <a:lstStyle/>
          <a:p>
            <a:r>
              <a:rPr lang="en-US" u="sng" dirty="0"/>
              <a:t>Question</a:t>
            </a:r>
            <a:r>
              <a:rPr lang="en-US" dirty="0"/>
              <a:t>: Should the compiler warn the programmer when assigning arrays from one variable of type str1 to a variable of type str2?</a:t>
            </a:r>
          </a:p>
        </p:txBody>
      </p:sp>
    </p:spTree>
    <p:extLst>
      <p:ext uri="{BB962C8B-B14F-4D97-AF65-F5344CB8AC3E}">
        <p14:creationId xmlns:p14="http://schemas.microsoft.com/office/powerpoint/2010/main" val="1067793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BB05-056F-504F-8A6C-B2D8B28E8848}"/>
              </a:ext>
            </a:extLst>
          </p:cNvPr>
          <p:cNvSpPr>
            <a:spLocks noGrp="1"/>
          </p:cNvSpPr>
          <p:nvPr>
            <p:ph type="title"/>
          </p:nvPr>
        </p:nvSpPr>
        <p:spPr/>
        <p:txBody>
          <a:bodyPr/>
          <a:lstStyle/>
          <a:p>
            <a:r>
              <a:rPr lang="en-US" dirty="0"/>
              <a:t>Name Equivalence</a:t>
            </a:r>
          </a:p>
        </p:txBody>
      </p:sp>
      <p:sp>
        <p:nvSpPr>
          <p:cNvPr id="3" name="Content Placeholder 2">
            <a:extLst>
              <a:ext uri="{FF2B5EF4-FFF2-40B4-BE49-F238E27FC236}">
                <a16:creationId xmlns:a16="http://schemas.microsoft.com/office/drawing/2014/main" id="{E64BC69F-72CC-C94B-AE29-844C988C1F63}"/>
              </a:ext>
            </a:extLst>
          </p:cNvPr>
          <p:cNvSpPr>
            <a:spLocks noGrp="1"/>
          </p:cNvSpPr>
          <p:nvPr>
            <p:ph idx="1"/>
          </p:nvPr>
        </p:nvSpPr>
        <p:spPr>
          <a:xfrm>
            <a:off x="838200" y="1825625"/>
            <a:ext cx="4245429" cy="1102632"/>
          </a:xfrm>
        </p:spPr>
        <p:txBody>
          <a:bodyPr/>
          <a:lstStyle/>
          <a:p>
            <a:r>
              <a:rPr lang="en-US" dirty="0"/>
              <a:t>Consider the following:</a:t>
            </a:r>
          </a:p>
          <a:p>
            <a:endParaRPr lang="en-US" dirty="0"/>
          </a:p>
        </p:txBody>
      </p:sp>
      <p:sp>
        <p:nvSpPr>
          <p:cNvPr id="4" name="Footer Placeholder 3">
            <a:extLst>
              <a:ext uri="{FF2B5EF4-FFF2-40B4-BE49-F238E27FC236}">
                <a16:creationId xmlns:a16="http://schemas.microsoft.com/office/drawing/2014/main" id="{6D93D7D3-B62B-7844-A9C3-BF2314BAA036}"/>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88E8C1FD-F75A-014E-859C-0D96DD8DAC45}"/>
              </a:ext>
            </a:extLst>
          </p:cNvPr>
          <p:cNvSpPr>
            <a:spLocks noGrp="1"/>
          </p:cNvSpPr>
          <p:nvPr>
            <p:ph type="sldNum" sz="quarter" idx="12"/>
          </p:nvPr>
        </p:nvSpPr>
        <p:spPr/>
        <p:txBody>
          <a:bodyPr/>
          <a:lstStyle/>
          <a:p>
            <a:fld id="{7768821B-CCF3-6D4B-91A2-1AB93FB3D042}" type="slidenum">
              <a:rPr lang="en-US" smtClean="0"/>
              <a:t>14</a:t>
            </a:fld>
            <a:endParaRPr lang="en-US"/>
          </a:p>
        </p:txBody>
      </p:sp>
      <p:sp>
        <p:nvSpPr>
          <p:cNvPr id="6" name="TextBox 5">
            <a:extLst>
              <a:ext uri="{FF2B5EF4-FFF2-40B4-BE49-F238E27FC236}">
                <a16:creationId xmlns:a16="http://schemas.microsoft.com/office/drawing/2014/main" id="{6C16E8A9-733A-D048-9342-DA611A2D01FF}"/>
              </a:ext>
            </a:extLst>
          </p:cNvPr>
          <p:cNvSpPr txBox="1"/>
          <p:nvPr/>
        </p:nvSpPr>
        <p:spPr>
          <a:xfrm>
            <a:off x="391884" y="2511135"/>
            <a:ext cx="6106886" cy="369332"/>
          </a:xfrm>
          <a:custGeom>
            <a:avLst/>
            <a:gdLst>
              <a:gd name="connsiteX0" fmla="*/ 0 w 6106886"/>
              <a:gd name="connsiteY0" fmla="*/ 0 h 369332"/>
              <a:gd name="connsiteX1" fmla="*/ 494103 w 6106886"/>
              <a:gd name="connsiteY1" fmla="*/ 0 h 369332"/>
              <a:gd name="connsiteX2" fmla="*/ 866067 w 6106886"/>
              <a:gd name="connsiteY2" fmla="*/ 0 h 369332"/>
              <a:gd name="connsiteX3" fmla="*/ 1543377 w 6106886"/>
              <a:gd name="connsiteY3" fmla="*/ 0 h 369332"/>
              <a:gd name="connsiteX4" fmla="*/ 2037479 w 6106886"/>
              <a:gd name="connsiteY4" fmla="*/ 0 h 369332"/>
              <a:gd name="connsiteX5" fmla="*/ 2531582 w 6106886"/>
              <a:gd name="connsiteY5" fmla="*/ 0 h 369332"/>
              <a:gd name="connsiteX6" fmla="*/ 3208891 w 6106886"/>
              <a:gd name="connsiteY6" fmla="*/ 0 h 369332"/>
              <a:gd name="connsiteX7" fmla="*/ 3641925 w 6106886"/>
              <a:gd name="connsiteY7" fmla="*/ 0 h 369332"/>
              <a:gd name="connsiteX8" fmla="*/ 4319234 w 6106886"/>
              <a:gd name="connsiteY8" fmla="*/ 0 h 369332"/>
              <a:gd name="connsiteX9" fmla="*/ 4996543 w 6106886"/>
              <a:gd name="connsiteY9" fmla="*/ 0 h 369332"/>
              <a:gd name="connsiteX10" fmla="*/ 5551715 w 6106886"/>
              <a:gd name="connsiteY10" fmla="*/ 0 h 369332"/>
              <a:gd name="connsiteX11" fmla="*/ 6106886 w 6106886"/>
              <a:gd name="connsiteY11" fmla="*/ 0 h 369332"/>
              <a:gd name="connsiteX12" fmla="*/ 6106886 w 6106886"/>
              <a:gd name="connsiteY12" fmla="*/ 369332 h 369332"/>
              <a:gd name="connsiteX13" fmla="*/ 5734921 w 6106886"/>
              <a:gd name="connsiteY13" fmla="*/ 369332 h 369332"/>
              <a:gd name="connsiteX14" fmla="*/ 5057612 w 6106886"/>
              <a:gd name="connsiteY14" fmla="*/ 369332 h 369332"/>
              <a:gd name="connsiteX15" fmla="*/ 4624578 w 6106886"/>
              <a:gd name="connsiteY15" fmla="*/ 369332 h 369332"/>
              <a:gd name="connsiteX16" fmla="*/ 4069407 w 6106886"/>
              <a:gd name="connsiteY16" fmla="*/ 369332 h 369332"/>
              <a:gd name="connsiteX17" fmla="*/ 3392098 w 6106886"/>
              <a:gd name="connsiteY17" fmla="*/ 369332 h 369332"/>
              <a:gd name="connsiteX18" fmla="*/ 2836926 w 6106886"/>
              <a:gd name="connsiteY18" fmla="*/ 369332 h 369332"/>
              <a:gd name="connsiteX19" fmla="*/ 2464961 w 6106886"/>
              <a:gd name="connsiteY19" fmla="*/ 369332 h 369332"/>
              <a:gd name="connsiteX20" fmla="*/ 2031928 w 6106886"/>
              <a:gd name="connsiteY20" fmla="*/ 369332 h 369332"/>
              <a:gd name="connsiteX21" fmla="*/ 1354618 w 6106886"/>
              <a:gd name="connsiteY21" fmla="*/ 369332 h 369332"/>
              <a:gd name="connsiteX22" fmla="*/ 799447 w 6106886"/>
              <a:gd name="connsiteY22" fmla="*/ 369332 h 369332"/>
              <a:gd name="connsiteX23" fmla="*/ 0 w 6106886"/>
              <a:gd name="connsiteY23" fmla="*/ 369332 h 369332"/>
              <a:gd name="connsiteX24" fmla="*/ 0 w 6106886"/>
              <a:gd name="connsiteY24"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106886" h="369332" extrusionOk="0">
                <a:moveTo>
                  <a:pt x="0" y="0"/>
                </a:moveTo>
                <a:cubicBezTo>
                  <a:pt x="179563" y="-856"/>
                  <a:pt x="345411" y="21739"/>
                  <a:pt x="494103" y="0"/>
                </a:cubicBezTo>
                <a:cubicBezTo>
                  <a:pt x="642795" y="-21739"/>
                  <a:pt x="690331" y="14467"/>
                  <a:pt x="866067" y="0"/>
                </a:cubicBezTo>
                <a:cubicBezTo>
                  <a:pt x="1041803" y="-14467"/>
                  <a:pt x="1259720" y="11777"/>
                  <a:pt x="1543377" y="0"/>
                </a:cubicBezTo>
                <a:cubicBezTo>
                  <a:pt x="1827034" y="-11777"/>
                  <a:pt x="1850383" y="17210"/>
                  <a:pt x="2037479" y="0"/>
                </a:cubicBezTo>
                <a:cubicBezTo>
                  <a:pt x="2224575" y="-17210"/>
                  <a:pt x="2344260" y="26378"/>
                  <a:pt x="2531582" y="0"/>
                </a:cubicBezTo>
                <a:cubicBezTo>
                  <a:pt x="2718904" y="-26378"/>
                  <a:pt x="2872177" y="36046"/>
                  <a:pt x="3208891" y="0"/>
                </a:cubicBezTo>
                <a:cubicBezTo>
                  <a:pt x="3545605" y="-36046"/>
                  <a:pt x="3464059" y="13072"/>
                  <a:pt x="3641925" y="0"/>
                </a:cubicBezTo>
                <a:cubicBezTo>
                  <a:pt x="3819791" y="-13072"/>
                  <a:pt x="4007227" y="53328"/>
                  <a:pt x="4319234" y="0"/>
                </a:cubicBezTo>
                <a:cubicBezTo>
                  <a:pt x="4631241" y="-53328"/>
                  <a:pt x="4727420" y="62670"/>
                  <a:pt x="4996543" y="0"/>
                </a:cubicBezTo>
                <a:cubicBezTo>
                  <a:pt x="5265666" y="-62670"/>
                  <a:pt x="5325799" y="26079"/>
                  <a:pt x="5551715" y="0"/>
                </a:cubicBezTo>
                <a:cubicBezTo>
                  <a:pt x="5777631" y="-26079"/>
                  <a:pt x="5960638" y="14244"/>
                  <a:pt x="6106886" y="0"/>
                </a:cubicBezTo>
                <a:cubicBezTo>
                  <a:pt x="6129977" y="82749"/>
                  <a:pt x="6095627" y="217141"/>
                  <a:pt x="6106886" y="369332"/>
                </a:cubicBezTo>
                <a:cubicBezTo>
                  <a:pt x="5963705" y="385157"/>
                  <a:pt x="5894876" y="345001"/>
                  <a:pt x="5734921" y="369332"/>
                </a:cubicBezTo>
                <a:cubicBezTo>
                  <a:pt x="5574966" y="393663"/>
                  <a:pt x="5289621" y="334623"/>
                  <a:pt x="5057612" y="369332"/>
                </a:cubicBezTo>
                <a:cubicBezTo>
                  <a:pt x="4825603" y="404041"/>
                  <a:pt x="4737408" y="357393"/>
                  <a:pt x="4624578" y="369332"/>
                </a:cubicBezTo>
                <a:cubicBezTo>
                  <a:pt x="4511748" y="381271"/>
                  <a:pt x="4302746" y="349851"/>
                  <a:pt x="4069407" y="369332"/>
                </a:cubicBezTo>
                <a:cubicBezTo>
                  <a:pt x="3836068" y="388813"/>
                  <a:pt x="3674458" y="310814"/>
                  <a:pt x="3392098" y="369332"/>
                </a:cubicBezTo>
                <a:cubicBezTo>
                  <a:pt x="3109738" y="427850"/>
                  <a:pt x="3066676" y="366190"/>
                  <a:pt x="2836926" y="369332"/>
                </a:cubicBezTo>
                <a:cubicBezTo>
                  <a:pt x="2607176" y="372474"/>
                  <a:pt x="2586189" y="359414"/>
                  <a:pt x="2464961" y="369332"/>
                </a:cubicBezTo>
                <a:cubicBezTo>
                  <a:pt x="2343734" y="379250"/>
                  <a:pt x="2128903" y="318196"/>
                  <a:pt x="2031928" y="369332"/>
                </a:cubicBezTo>
                <a:cubicBezTo>
                  <a:pt x="1934953" y="420468"/>
                  <a:pt x="1540081" y="301546"/>
                  <a:pt x="1354618" y="369332"/>
                </a:cubicBezTo>
                <a:cubicBezTo>
                  <a:pt x="1169155" y="437118"/>
                  <a:pt x="1003113" y="303940"/>
                  <a:pt x="799447" y="369332"/>
                </a:cubicBezTo>
                <a:cubicBezTo>
                  <a:pt x="595781" y="434724"/>
                  <a:pt x="224617" y="356154"/>
                  <a:pt x="0" y="369332"/>
                </a:cubicBezTo>
                <a:cubicBezTo>
                  <a:pt x="-42877" y="252818"/>
                  <a:pt x="13225" y="164586"/>
                  <a:pt x="0" y="0"/>
                </a:cubicBezTo>
                <a:close/>
              </a:path>
            </a:pathLst>
          </a:custGeom>
          <a:noFill/>
          <a:ln w="5715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n-US" dirty="0">
                <a:latin typeface="Courier" pitchFamily="2" charset="0"/>
              </a:rPr>
              <a:t>type </a:t>
            </a:r>
            <a:r>
              <a:rPr lang="en-US" dirty="0" err="1">
                <a:latin typeface="Courier" pitchFamily="2" charset="0"/>
              </a:rPr>
              <a:t>new_type</a:t>
            </a:r>
            <a:r>
              <a:rPr lang="en-US" dirty="0">
                <a:latin typeface="Courier" pitchFamily="2" charset="0"/>
              </a:rPr>
              <a:t> = </a:t>
            </a:r>
            <a:r>
              <a:rPr lang="en-US" dirty="0" err="1">
                <a:latin typeface="Courier" pitchFamily="2" charset="0"/>
              </a:rPr>
              <a:t>old_type</a:t>
            </a:r>
            <a:r>
              <a:rPr lang="en-US" dirty="0">
                <a:latin typeface="Courier" pitchFamily="2" charset="0"/>
              </a:rPr>
              <a:t>; // Algol syntax</a:t>
            </a:r>
          </a:p>
        </p:txBody>
      </p:sp>
      <p:sp>
        <p:nvSpPr>
          <p:cNvPr id="7" name="TextBox 6">
            <a:extLst>
              <a:ext uri="{FF2B5EF4-FFF2-40B4-BE49-F238E27FC236}">
                <a16:creationId xmlns:a16="http://schemas.microsoft.com/office/drawing/2014/main" id="{CDF16AD9-5E37-6945-9A62-C3868C2D6F43}"/>
              </a:ext>
            </a:extLst>
          </p:cNvPr>
          <p:cNvSpPr txBox="1"/>
          <p:nvPr/>
        </p:nvSpPr>
        <p:spPr>
          <a:xfrm>
            <a:off x="326570" y="3612080"/>
            <a:ext cx="5812971" cy="369332"/>
          </a:xfrm>
          <a:custGeom>
            <a:avLst/>
            <a:gdLst>
              <a:gd name="connsiteX0" fmla="*/ 0 w 5812971"/>
              <a:gd name="connsiteY0" fmla="*/ 0 h 369332"/>
              <a:gd name="connsiteX1" fmla="*/ 523167 w 5812971"/>
              <a:gd name="connsiteY1" fmla="*/ 0 h 369332"/>
              <a:gd name="connsiteX2" fmla="*/ 930075 w 5812971"/>
              <a:gd name="connsiteY2" fmla="*/ 0 h 369332"/>
              <a:gd name="connsiteX3" fmla="*/ 1627632 w 5812971"/>
              <a:gd name="connsiteY3" fmla="*/ 0 h 369332"/>
              <a:gd name="connsiteX4" fmla="*/ 2150799 w 5812971"/>
              <a:gd name="connsiteY4" fmla="*/ 0 h 369332"/>
              <a:gd name="connsiteX5" fmla="*/ 2673967 w 5812971"/>
              <a:gd name="connsiteY5" fmla="*/ 0 h 369332"/>
              <a:gd name="connsiteX6" fmla="*/ 3371523 w 5812971"/>
              <a:gd name="connsiteY6" fmla="*/ 0 h 369332"/>
              <a:gd name="connsiteX7" fmla="*/ 3836561 w 5812971"/>
              <a:gd name="connsiteY7" fmla="*/ 0 h 369332"/>
              <a:gd name="connsiteX8" fmla="*/ 4534117 w 5812971"/>
              <a:gd name="connsiteY8" fmla="*/ 0 h 369332"/>
              <a:gd name="connsiteX9" fmla="*/ 5231674 w 5812971"/>
              <a:gd name="connsiteY9" fmla="*/ 0 h 369332"/>
              <a:gd name="connsiteX10" fmla="*/ 5812971 w 5812971"/>
              <a:gd name="connsiteY10" fmla="*/ 0 h 369332"/>
              <a:gd name="connsiteX11" fmla="*/ 5812971 w 5812971"/>
              <a:gd name="connsiteY11" fmla="*/ 369332 h 369332"/>
              <a:gd name="connsiteX12" fmla="*/ 5173544 w 5812971"/>
              <a:gd name="connsiteY12" fmla="*/ 369332 h 369332"/>
              <a:gd name="connsiteX13" fmla="*/ 4475988 w 5812971"/>
              <a:gd name="connsiteY13" fmla="*/ 369332 h 369332"/>
              <a:gd name="connsiteX14" fmla="*/ 3778431 w 5812971"/>
              <a:gd name="connsiteY14" fmla="*/ 369332 h 369332"/>
              <a:gd name="connsiteX15" fmla="*/ 3313393 w 5812971"/>
              <a:gd name="connsiteY15" fmla="*/ 369332 h 369332"/>
              <a:gd name="connsiteX16" fmla="*/ 2732096 w 5812971"/>
              <a:gd name="connsiteY16" fmla="*/ 369332 h 369332"/>
              <a:gd name="connsiteX17" fmla="*/ 2034540 w 5812971"/>
              <a:gd name="connsiteY17" fmla="*/ 369332 h 369332"/>
              <a:gd name="connsiteX18" fmla="*/ 1453243 w 5812971"/>
              <a:gd name="connsiteY18" fmla="*/ 369332 h 369332"/>
              <a:gd name="connsiteX19" fmla="*/ 1046335 w 5812971"/>
              <a:gd name="connsiteY19" fmla="*/ 369332 h 369332"/>
              <a:gd name="connsiteX20" fmla="*/ 581297 w 5812971"/>
              <a:gd name="connsiteY20" fmla="*/ 369332 h 369332"/>
              <a:gd name="connsiteX21" fmla="*/ 0 w 5812971"/>
              <a:gd name="connsiteY21" fmla="*/ 369332 h 369332"/>
              <a:gd name="connsiteX22" fmla="*/ 0 w 5812971"/>
              <a:gd name="connsiteY22"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812971" h="369332" extrusionOk="0">
                <a:moveTo>
                  <a:pt x="0" y="0"/>
                </a:moveTo>
                <a:cubicBezTo>
                  <a:pt x="248985" y="-40215"/>
                  <a:pt x="284803" y="40188"/>
                  <a:pt x="523167" y="0"/>
                </a:cubicBezTo>
                <a:cubicBezTo>
                  <a:pt x="761531" y="-40188"/>
                  <a:pt x="825616" y="9495"/>
                  <a:pt x="930075" y="0"/>
                </a:cubicBezTo>
                <a:cubicBezTo>
                  <a:pt x="1034534" y="-9495"/>
                  <a:pt x="1407370" y="62111"/>
                  <a:pt x="1627632" y="0"/>
                </a:cubicBezTo>
                <a:cubicBezTo>
                  <a:pt x="1847894" y="-62111"/>
                  <a:pt x="1940505" y="17206"/>
                  <a:pt x="2150799" y="0"/>
                </a:cubicBezTo>
                <a:cubicBezTo>
                  <a:pt x="2361093" y="-17206"/>
                  <a:pt x="2507143" y="15319"/>
                  <a:pt x="2673967" y="0"/>
                </a:cubicBezTo>
                <a:cubicBezTo>
                  <a:pt x="2840791" y="-15319"/>
                  <a:pt x="3036969" y="80072"/>
                  <a:pt x="3371523" y="0"/>
                </a:cubicBezTo>
                <a:cubicBezTo>
                  <a:pt x="3706077" y="-80072"/>
                  <a:pt x="3660655" y="48631"/>
                  <a:pt x="3836561" y="0"/>
                </a:cubicBezTo>
                <a:cubicBezTo>
                  <a:pt x="4012467" y="-48631"/>
                  <a:pt x="4237825" y="28741"/>
                  <a:pt x="4534117" y="0"/>
                </a:cubicBezTo>
                <a:cubicBezTo>
                  <a:pt x="4830409" y="-28741"/>
                  <a:pt x="4969164" y="61442"/>
                  <a:pt x="5231674" y="0"/>
                </a:cubicBezTo>
                <a:cubicBezTo>
                  <a:pt x="5494184" y="-61442"/>
                  <a:pt x="5681715" y="39030"/>
                  <a:pt x="5812971" y="0"/>
                </a:cubicBezTo>
                <a:cubicBezTo>
                  <a:pt x="5829496" y="83761"/>
                  <a:pt x="5770181" y="261680"/>
                  <a:pt x="5812971" y="369332"/>
                </a:cubicBezTo>
                <a:cubicBezTo>
                  <a:pt x="5496594" y="374327"/>
                  <a:pt x="5346693" y="322046"/>
                  <a:pt x="5173544" y="369332"/>
                </a:cubicBezTo>
                <a:cubicBezTo>
                  <a:pt x="5000395" y="416618"/>
                  <a:pt x="4718430" y="356584"/>
                  <a:pt x="4475988" y="369332"/>
                </a:cubicBezTo>
                <a:cubicBezTo>
                  <a:pt x="4233546" y="382080"/>
                  <a:pt x="4048622" y="338785"/>
                  <a:pt x="3778431" y="369332"/>
                </a:cubicBezTo>
                <a:cubicBezTo>
                  <a:pt x="3508240" y="399879"/>
                  <a:pt x="3503864" y="329629"/>
                  <a:pt x="3313393" y="369332"/>
                </a:cubicBezTo>
                <a:cubicBezTo>
                  <a:pt x="3122922" y="409035"/>
                  <a:pt x="2940259" y="329955"/>
                  <a:pt x="2732096" y="369332"/>
                </a:cubicBezTo>
                <a:cubicBezTo>
                  <a:pt x="2523933" y="408709"/>
                  <a:pt x="2375516" y="315001"/>
                  <a:pt x="2034540" y="369332"/>
                </a:cubicBezTo>
                <a:cubicBezTo>
                  <a:pt x="1693564" y="423663"/>
                  <a:pt x="1584219" y="329528"/>
                  <a:pt x="1453243" y="369332"/>
                </a:cubicBezTo>
                <a:cubicBezTo>
                  <a:pt x="1322267" y="409136"/>
                  <a:pt x="1248377" y="337440"/>
                  <a:pt x="1046335" y="369332"/>
                </a:cubicBezTo>
                <a:cubicBezTo>
                  <a:pt x="844293" y="401224"/>
                  <a:pt x="798428" y="366200"/>
                  <a:pt x="581297" y="369332"/>
                </a:cubicBezTo>
                <a:cubicBezTo>
                  <a:pt x="364166" y="372464"/>
                  <a:pt x="245708" y="365188"/>
                  <a:pt x="0" y="369332"/>
                </a:cubicBezTo>
                <a:cubicBezTo>
                  <a:pt x="-33836" y="278669"/>
                  <a:pt x="30009" y="117837"/>
                  <a:pt x="0" y="0"/>
                </a:cubicBezTo>
                <a:close/>
              </a:path>
            </a:pathLst>
          </a:custGeom>
          <a:noFill/>
          <a:ln w="5715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n-US" dirty="0">
                <a:latin typeface="Courier" pitchFamily="2" charset="0"/>
              </a:rPr>
              <a:t>typedef </a:t>
            </a:r>
            <a:r>
              <a:rPr lang="en-US" dirty="0" err="1">
                <a:latin typeface="Courier" pitchFamily="2" charset="0"/>
              </a:rPr>
              <a:t>old_type</a:t>
            </a:r>
            <a:r>
              <a:rPr lang="en-US" dirty="0">
                <a:latin typeface="Courier" pitchFamily="2" charset="0"/>
              </a:rPr>
              <a:t> </a:t>
            </a:r>
            <a:r>
              <a:rPr lang="en-US" dirty="0" err="1">
                <a:latin typeface="Courier" pitchFamily="2" charset="0"/>
              </a:rPr>
              <a:t>new_type</a:t>
            </a:r>
            <a:r>
              <a:rPr lang="en-US" dirty="0">
                <a:latin typeface="Courier" pitchFamily="2" charset="0"/>
              </a:rPr>
              <a:t>; // C syntax</a:t>
            </a:r>
          </a:p>
        </p:txBody>
      </p:sp>
      <p:sp>
        <p:nvSpPr>
          <p:cNvPr id="8" name="Content Placeholder 2">
            <a:extLst>
              <a:ext uri="{FF2B5EF4-FFF2-40B4-BE49-F238E27FC236}">
                <a16:creationId xmlns:a16="http://schemas.microsoft.com/office/drawing/2014/main" id="{1F34323D-73B5-0347-A63B-9716E2EFC7E4}"/>
              </a:ext>
            </a:extLst>
          </p:cNvPr>
          <p:cNvSpPr txBox="1">
            <a:spLocks/>
          </p:cNvSpPr>
          <p:nvPr/>
        </p:nvSpPr>
        <p:spPr>
          <a:xfrm>
            <a:off x="6836230" y="1591229"/>
            <a:ext cx="5116284" cy="46245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sz="2200" dirty="0"/>
              <a:t>Design question: should both names be considered the same type or different types?</a:t>
            </a:r>
          </a:p>
          <a:p>
            <a:pPr>
              <a:lnSpc>
                <a:spcPct val="130000"/>
              </a:lnSpc>
            </a:pPr>
            <a:r>
              <a:rPr lang="en-US" sz="2200" dirty="0"/>
              <a:t>Two types of name equivalence:</a:t>
            </a:r>
          </a:p>
          <a:p>
            <a:pPr lvl="1">
              <a:lnSpc>
                <a:spcPct val="130000"/>
              </a:lnSpc>
            </a:pPr>
            <a:r>
              <a:rPr lang="en-US" sz="2200" i="1" u="sng" dirty="0"/>
              <a:t>Strict name equivalence </a:t>
            </a:r>
            <a:r>
              <a:rPr lang="en-US" sz="2200" dirty="0"/>
              <a:t>(aliased types are distinct types)</a:t>
            </a:r>
          </a:p>
          <a:p>
            <a:pPr lvl="1">
              <a:lnSpc>
                <a:spcPct val="130000"/>
              </a:lnSpc>
            </a:pPr>
            <a:r>
              <a:rPr lang="en-US" sz="2200" i="1" u="sng" dirty="0"/>
              <a:t>Loose name equivalence </a:t>
            </a:r>
            <a:r>
              <a:rPr lang="en-US" sz="2200" dirty="0"/>
              <a:t>(aliased types are the same type)</a:t>
            </a:r>
          </a:p>
          <a:p>
            <a:pPr>
              <a:lnSpc>
                <a:spcPct val="130000"/>
              </a:lnSpc>
            </a:pPr>
            <a:r>
              <a:rPr lang="en-US" sz="2200" dirty="0"/>
              <a:t>Can achieve both with </a:t>
            </a:r>
            <a:r>
              <a:rPr lang="en-US" sz="2200" i="1" u="sng" dirty="0"/>
              <a:t>derived types</a:t>
            </a:r>
            <a:r>
              <a:rPr lang="en-US" sz="2200" dirty="0"/>
              <a:t> and </a:t>
            </a:r>
            <a:r>
              <a:rPr lang="en-US" sz="2200" i="1" u="sng" dirty="0"/>
              <a:t>subtypes</a:t>
            </a:r>
          </a:p>
          <a:p>
            <a:pPr>
              <a:lnSpc>
                <a:spcPct val="130000"/>
              </a:lnSpc>
            </a:pPr>
            <a:endParaRPr lang="en-US" sz="2200" dirty="0"/>
          </a:p>
        </p:txBody>
      </p:sp>
      <p:sp>
        <p:nvSpPr>
          <p:cNvPr id="9" name="Content Placeholder 2">
            <a:extLst>
              <a:ext uri="{FF2B5EF4-FFF2-40B4-BE49-F238E27FC236}">
                <a16:creationId xmlns:a16="http://schemas.microsoft.com/office/drawing/2014/main" id="{E3A8A250-54EC-DB4D-A688-A86A25D692D3}"/>
              </a:ext>
            </a:extLst>
          </p:cNvPr>
          <p:cNvSpPr txBox="1">
            <a:spLocks/>
          </p:cNvSpPr>
          <p:nvPr/>
        </p:nvSpPr>
        <p:spPr>
          <a:xfrm>
            <a:off x="326569" y="4433270"/>
            <a:ext cx="6422571" cy="5632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latin typeface="Courier" pitchFamily="2" charset="0"/>
              </a:rPr>
              <a:t>new_type</a:t>
            </a:r>
            <a:r>
              <a:rPr lang="en-US" dirty="0"/>
              <a:t> is an </a:t>
            </a:r>
            <a:r>
              <a:rPr lang="en-US" i="1" u="sng" dirty="0"/>
              <a:t>alias</a:t>
            </a:r>
            <a:r>
              <a:rPr lang="en-US" dirty="0"/>
              <a:t> for </a:t>
            </a:r>
            <a:r>
              <a:rPr lang="en-US" dirty="0" err="1">
                <a:latin typeface="Courier" pitchFamily="2" charset="0"/>
              </a:rPr>
              <a:t>old_type</a:t>
            </a:r>
            <a:endParaRPr lang="en-US" dirty="0">
              <a:latin typeface="Courier" pitchFamily="2" charset="0"/>
            </a:endParaRPr>
          </a:p>
          <a:p>
            <a:endParaRPr lang="en-US" dirty="0"/>
          </a:p>
        </p:txBody>
      </p:sp>
      <p:sp>
        <p:nvSpPr>
          <p:cNvPr id="10" name="TextBox 9">
            <a:extLst>
              <a:ext uri="{FF2B5EF4-FFF2-40B4-BE49-F238E27FC236}">
                <a16:creationId xmlns:a16="http://schemas.microsoft.com/office/drawing/2014/main" id="{35A392FE-BEB4-6849-B5C8-048F9C9C610A}"/>
              </a:ext>
            </a:extLst>
          </p:cNvPr>
          <p:cNvSpPr txBox="1"/>
          <p:nvPr/>
        </p:nvSpPr>
        <p:spPr>
          <a:xfrm>
            <a:off x="1455630" y="5534215"/>
            <a:ext cx="4683911" cy="430887"/>
          </a:xfrm>
          <a:prstGeom prst="rect">
            <a:avLst/>
          </a:prstGeom>
          <a:noFill/>
          <a:ln w="38100">
            <a:solidFill>
              <a:srgbClr val="7030A0"/>
            </a:solidFill>
          </a:ln>
        </p:spPr>
        <p:txBody>
          <a:bodyPr wrap="none" rtlCol="0">
            <a:spAutoFit/>
          </a:bodyPr>
          <a:lstStyle/>
          <a:p>
            <a:r>
              <a:rPr lang="en-US" sz="2200" dirty="0"/>
              <a:t>compatibility among parent/child types</a:t>
            </a:r>
          </a:p>
        </p:txBody>
      </p:sp>
      <p:sp>
        <p:nvSpPr>
          <p:cNvPr id="11" name="Left Arrow 10">
            <a:extLst>
              <a:ext uri="{FF2B5EF4-FFF2-40B4-BE49-F238E27FC236}">
                <a16:creationId xmlns:a16="http://schemas.microsoft.com/office/drawing/2014/main" id="{062EE0C3-B040-824D-8CD0-2C8AF9AF2729}"/>
              </a:ext>
            </a:extLst>
          </p:cNvPr>
          <p:cNvSpPr/>
          <p:nvPr/>
        </p:nvSpPr>
        <p:spPr>
          <a:xfrm rot="1029202">
            <a:off x="5998029" y="5840639"/>
            <a:ext cx="1121228" cy="3751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273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DA9A1-13E7-244E-B095-0D7CD7E4804C}"/>
              </a:ext>
            </a:extLst>
          </p:cNvPr>
          <p:cNvSpPr>
            <a:spLocks noGrp="1"/>
          </p:cNvSpPr>
          <p:nvPr>
            <p:ph type="title"/>
          </p:nvPr>
        </p:nvSpPr>
        <p:spPr/>
        <p:txBody>
          <a:bodyPr/>
          <a:lstStyle/>
          <a:p>
            <a:r>
              <a:rPr lang="en-US" dirty="0"/>
              <a:t>Type Conversion and Casts</a:t>
            </a:r>
          </a:p>
        </p:txBody>
      </p:sp>
      <p:sp>
        <p:nvSpPr>
          <p:cNvPr id="3" name="Content Placeholder 2">
            <a:extLst>
              <a:ext uri="{FF2B5EF4-FFF2-40B4-BE49-F238E27FC236}">
                <a16:creationId xmlns:a16="http://schemas.microsoft.com/office/drawing/2014/main" id="{8291A6AE-AA58-114F-B5EC-9A3B18C03A3A}"/>
              </a:ext>
            </a:extLst>
          </p:cNvPr>
          <p:cNvSpPr>
            <a:spLocks noGrp="1"/>
          </p:cNvSpPr>
          <p:nvPr>
            <p:ph idx="1"/>
          </p:nvPr>
        </p:nvSpPr>
        <p:spPr>
          <a:xfrm>
            <a:off x="500743" y="1825625"/>
            <a:ext cx="11277599" cy="4351338"/>
          </a:xfrm>
        </p:spPr>
        <p:txBody>
          <a:bodyPr>
            <a:normAutofit lnSpcReduction="10000"/>
          </a:bodyPr>
          <a:lstStyle/>
          <a:p>
            <a:r>
              <a:rPr lang="en-US" sz="2200" i="1" u="sng" dirty="0"/>
              <a:t>Type conversion </a:t>
            </a:r>
            <a:r>
              <a:rPr lang="en-US" sz="2200" dirty="0"/>
              <a:t>(aka </a:t>
            </a:r>
            <a:r>
              <a:rPr lang="en-US" sz="2200" i="1" u="sng" dirty="0"/>
              <a:t>cast</a:t>
            </a:r>
            <a:r>
              <a:rPr lang="en-US" sz="2200" dirty="0"/>
              <a:t>): tells the compiler to treat a variable or expression as some other type</a:t>
            </a:r>
          </a:p>
          <a:p>
            <a:r>
              <a:rPr lang="en-US" sz="2200" dirty="0"/>
              <a:t>Examples:</a:t>
            </a:r>
          </a:p>
          <a:p>
            <a:pPr marL="0" indent="0">
              <a:buNone/>
            </a:pPr>
            <a:r>
              <a:rPr lang="en-US" sz="2200" dirty="0"/>
              <a:t>	a := floor(3.75 * b);</a:t>
            </a:r>
          </a:p>
          <a:p>
            <a:pPr marL="0" indent="0">
              <a:buNone/>
            </a:pPr>
            <a:r>
              <a:rPr lang="en-US" sz="2200" dirty="0"/>
              <a:t>	r = (float) n;</a:t>
            </a:r>
          </a:p>
          <a:p>
            <a:pPr marL="0" indent="0">
              <a:buNone/>
            </a:pPr>
            <a:r>
              <a:rPr lang="en-US" sz="2200" dirty="0"/>
              <a:t>	n = (int) r;</a:t>
            </a:r>
          </a:p>
          <a:p>
            <a:pPr marL="0" indent="0">
              <a:buNone/>
            </a:pPr>
            <a:r>
              <a:rPr lang="en-US" sz="2200" dirty="0"/>
              <a:t>Scenarios:</a:t>
            </a:r>
          </a:p>
          <a:p>
            <a:pPr marL="457200" indent="-457200">
              <a:buFont typeface="+mj-lt"/>
              <a:buAutoNum type="arabicPeriod"/>
            </a:pPr>
            <a:r>
              <a:rPr lang="en-US" sz="2200" dirty="0"/>
              <a:t>Types could be structurally equivalent, but language uses name equivalence</a:t>
            </a:r>
          </a:p>
          <a:p>
            <a:pPr marL="457200" indent="-457200">
              <a:buFont typeface="+mj-lt"/>
              <a:buAutoNum type="arabicPeriod"/>
            </a:pPr>
            <a:r>
              <a:rPr lang="en-US" sz="2200" dirty="0"/>
              <a:t>Types have different values, but share a common range of values (and the programmer knows what he/she is doing)</a:t>
            </a:r>
          </a:p>
          <a:p>
            <a:pPr marL="457200" indent="-457200">
              <a:buFont typeface="+mj-lt"/>
              <a:buAutoNum type="arabicPeriod"/>
            </a:pPr>
            <a:r>
              <a:rPr lang="en-US" sz="2200" dirty="0"/>
              <a:t>Types have different low-level implementation (usually boils down to some architecture specific function for converting types) </a:t>
            </a:r>
            <a:r>
              <a:rPr lang="en-US" sz="2200" dirty="0">
                <a:sym typeface="Wingdings" pitchFamily="2" charset="2"/>
              </a:rPr>
              <a:t> matters more for built-in types</a:t>
            </a:r>
            <a:endParaRPr lang="en-US" sz="2200" dirty="0"/>
          </a:p>
        </p:txBody>
      </p:sp>
      <p:sp>
        <p:nvSpPr>
          <p:cNvPr id="4" name="Footer Placeholder 3">
            <a:extLst>
              <a:ext uri="{FF2B5EF4-FFF2-40B4-BE49-F238E27FC236}">
                <a16:creationId xmlns:a16="http://schemas.microsoft.com/office/drawing/2014/main" id="{743409CB-BB57-9A4C-9C93-460D0E2A1447}"/>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2D8631EA-25EB-C946-8E27-B73F5CB332F5}"/>
              </a:ext>
            </a:extLst>
          </p:cNvPr>
          <p:cNvSpPr>
            <a:spLocks noGrp="1"/>
          </p:cNvSpPr>
          <p:nvPr>
            <p:ph type="sldNum" sz="quarter" idx="12"/>
          </p:nvPr>
        </p:nvSpPr>
        <p:spPr/>
        <p:txBody>
          <a:bodyPr/>
          <a:lstStyle/>
          <a:p>
            <a:fld id="{7768821B-CCF3-6D4B-91A2-1AB93FB3D042}" type="slidenum">
              <a:rPr lang="en-US" smtClean="0"/>
              <a:t>15</a:t>
            </a:fld>
            <a:endParaRPr lang="en-US"/>
          </a:p>
        </p:txBody>
      </p:sp>
    </p:spTree>
    <p:extLst>
      <p:ext uri="{BB962C8B-B14F-4D97-AF65-F5344CB8AC3E}">
        <p14:creationId xmlns:p14="http://schemas.microsoft.com/office/powerpoint/2010/main" val="26544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3947-AD9F-7341-9A1B-C2A8BCEAE4B7}"/>
              </a:ext>
            </a:extLst>
          </p:cNvPr>
          <p:cNvSpPr>
            <a:spLocks noGrp="1"/>
          </p:cNvSpPr>
          <p:nvPr>
            <p:ph type="title"/>
          </p:nvPr>
        </p:nvSpPr>
        <p:spPr/>
        <p:txBody>
          <a:bodyPr/>
          <a:lstStyle/>
          <a:p>
            <a:r>
              <a:rPr lang="en-US" dirty="0"/>
              <a:t>Type Compatibility</a:t>
            </a:r>
          </a:p>
        </p:txBody>
      </p:sp>
      <p:sp>
        <p:nvSpPr>
          <p:cNvPr id="3" name="Content Placeholder 2">
            <a:extLst>
              <a:ext uri="{FF2B5EF4-FFF2-40B4-BE49-F238E27FC236}">
                <a16:creationId xmlns:a16="http://schemas.microsoft.com/office/drawing/2014/main" id="{A1579F5D-DFE5-EA44-9812-4C3EE7719AD2}"/>
              </a:ext>
            </a:extLst>
          </p:cNvPr>
          <p:cNvSpPr>
            <a:spLocks noGrp="1"/>
          </p:cNvSpPr>
          <p:nvPr>
            <p:ph idx="1"/>
          </p:nvPr>
        </p:nvSpPr>
        <p:spPr/>
        <p:txBody>
          <a:bodyPr>
            <a:normAutofit/>
          </a:bodyPr>
          <a:lstStyle/>
          <a:p>
            <a:pPr>
              <a:lnSpc>
                <a:spcPct val="120000"/>
              </a:lnSpc>
            </a:pPr>
            <a:r>
              <a:rPr lang="en-US" sz="2200" dirty="0"/>
              <a:t>Most languages do not require equivalence of types in every context</a:t>
            </a:r>
          </a:p>
          <a:p>
            <a:pPr>
              <a:lnSpc>
                <a:spcPct val="120000"/>
              </a:lnSpc>
            </a:pPr>
            <a:r>
              <a:rPr lang="en-US" sz="2200" dirty="0"/>
              <a:t>Resort to loser rules: type compatibility</a:t>
            </a:r>
          </a:p>
          <a:p>
            <a:pPr>
              <a:lnSpc>
                <a:spcPct val="120000"/>
              </a:lnSpc>
            </a:pPr>
            <a:r>
              <a:rPr lang="en-US" sz="2200" dirty="0"/>
              <a:t>Examples:</a:t>
            </a:r>
          </a:p>
          <a:p>
            <a:pPr lvl="1">
              <a:lnSpc>
                <a:spcPct val="120000"/>
              </a:lnSpc>
            </a:pPr>
            <a:r>
              <a:rPr lang="en-US" sz="2200" dirty="0"/>
              <a:t>Assignment: type(</a:t>
            </a:r>
            <a:r>
              <a:rPr lang="en-US" sz="2200" dirty="0" err="1"/>
              <a:t>lhs</a:t>
            </a:r>
            <a:r>
              <a:rPr lang="en-US" sz="2200" dirty="0"/>
              <a:t>)  must be compatible with type(</a:t>
            </a:r>
            <a:r>
              <a:rPr lang="en-US" sz="2200" dirty="0" err="1"/>
              <a:t>rhs</a:t>
            </a:r>
            <a:r>
              <a:rPr lang="en-US" sz="2200" dirty="0"/>
              <a:t>)</a:t>
            </a:r>
          </a:p>
          <a:p>
            <a:pPr lvl="1">
              <a:lnSpc>
                <a:spcPct val="120000"/>
              </a:lnSpc>
            </a:pPr>
            <a:r>
              <a:rPr lang="en-US" sz="2200" dirty="0"/>
              <a:t>Operands: types of operands must be compatible with some common type that supports the operator</a:t>
            </a:r>
          </a:p>
          <a:p>
            <a:pPr lvl="1">
              <a:lnSpc>
                <a:spcPct val="120000"/>
              </a:lnSpc>
            </a:pPr>
            <a:r>
              <a:rPr lang="en-US" sz="2200" dirty="0"/>
              <a:t>Subroutine calls: types of arguments should be compatible with types of formal parameters</a:t>
            </a:r>
          </a:p>
        </p:txBody>
      </p:sp>
      <p:sp>
        <p:nvSpPr>
          <p:cNvPr id="4" name="Footer Placeholder 3">
            <a:extLst>
              <a:ext uri="{FF2B5EF4-FFF2-40B4-BE49-F238E27FC236}">
                <a16:creationId xmlns:a16="http://schemas.microsoft.com/office/drawing/2014/main" id="{43C8BB1A-17FB-5E41-8ADA-C3898FE1FDB3}"/>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76FDD40A-8CD1-1846-8468-8D248B45C017}"/>
              </a:ext>
            </a:extLst>
          </p:cNvPr>
          <p:cNvSpPr>
            <a:spLocks noGrp="1"/>
          </p:cNvSpPr>
          <p:nvPr>
            <p:ph type="sldNum" sz="quarter" idx="12"/>
          </p:nvPr>
        </p:nvSpPr>
        <p:spPr/>
        <p:txBody>
          <a:bodyPr/>
          <a:lstStyle/>
          <a:p>
            <a:fld id="{7768821B-CCF3-6D4B-91A2-1AB93FB3D042}" type="slidenum">
              <a:rPr lang="en-US" smtClean="0"/>
              <a:t>16</a:t>
            </a:fld>
            <a:endParaRPr lang="en-US"/>
          </a:p>
        </p:txBody>
      </p:sp>
    </p:spTree>
    <p:extLst>
      <p:ext uri="{BB962C8B-B14F-4D97-AF65-F5344CB8AC3E}">
        <p14:creationId xmlns:p14="http://schemas.microsoft.com/office/powerpoint/2010/main" val="1364549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3947-AD9F-7341-9A1B-C2A8BCEAE4B7}"/>
              </a:ext>
            </a:extLst>
          </p:cNvPr>
          <p:cNvSpPr>
            <a:spLocks noGrp="1"/>
          </p:cNvSpPr>
          <p:nvPr>
            <p:ph type="title"/>
          </p:nvPr>
        </p:nvSpPr>
        <p:spPr/>
        <p:txBody>
          <a:bodyPr/>
          <a:lstStyle/>
          <a:p>
            <a:r>
              <a:rPr lang="en-US" dirty="0"/>
              <a:t>Type Compatibility</a:t>
            </a:r>
          </a:p>
        </p:txBody>
      </p:sp>
      <p:sp>
        <p:nvSpPr>
          <p:cNvPr id="3" name="Content Placeholder 2">
            <a:extLst>
              <a:ext uri="{FF2B5EF4-FFF2-40B4-BE49-F238E27FC236}">
                <a16:creationId xmlns:a16="http://schemas.microsoft.com/office/drawing/2014/main" id="{A1579F5D-DFE5-EA44-9812-4C3EE7719AD2}"/>
              </a:ext>
            </a:extLst>
          </p:cNvPr>
          <p:cNvSpPr>
            <a:spLocks noGrp="1"/>
          </p:cNvSpPr>
          <p:nvPr>
            <p:ph idx="1"/>
          </p:nvPr>
        </p:nvSpPr>
        <p:spPr>
          <a:xfrm>
            <a:off x="457200" y="1825625"/>
            <a:ext cx="11364686" cy="4351338"/>
          </a:xfrm>
        </p:spPr>
        <p:txBody>
          <a:bodyPr>
            <a:noAutofit/>
          </a:bodyPr>
          <a:lstStyle/>
          <a:p>
            <a:pPr>
              <a:lnSpc>
                <a:spcPct val="120000"/>
              </a:lnSpc>
            </a:pPr>
            <a:r>
              <a:rPr lang="en-US" sz="2200" i="1" u="sng" dirty="0"/>
              <a:t>Type coercion</a:t>
            </a:r>
            <a:r>
              <a:rPr lang="en-US" sz="2200" dirty="0"/>
              <a:t>: automatic type conversion performed by the language/compiler</a:t>
            </a:r>
          </a:p>
          <a:p>
            <a:pPr>
              <a:lnSpc>
                <a:spcPct val="120000"/>
              </a:lnSpc>
            </a:pPr>
            <a:r>
              <a:rPr lang="en-US" sz="2200" dirty="0"/>
              <a:t>Example: C has a relatively weak type system, performs a lot of coercion under the hood</a:t>
            </a:r>
          </a:p>
          <a:p>
            <a:pPr>
              <a:lnSpc>
                <a:spcPct val="120000"/>
              </a:lnSpc>
            </a:pPr>
            <a:r>
              <a:rPr lang="en-US" sz="2200" dirty="0"/>
              <a:t>Not limited to built-in types, languages could allow coercion of arrays and records (structs)</a:t>
            </a:r>
          </a:p>
          <a:p>
            <a:pPr lvl="1">
              <a:lnSpc>
                <a:spcPct val="120000"/>
              </a:lnSpc>
            </a:pPr>
            <a:r>
              <a:rPr lang="en-US" sz="2200" dirty="0"/>
              <a:t>Example (in Fortran):</a:t>
            </a:r>
          </a:p>
          <a:p>
            <a:pPr lvl="2">
              <a:lnSpc>
                <a:spcPct val="120000"/>
              </a:lnSpc>
            </a:pPr>
            <a:r>
              <a:rPr lang="en-US" sz="2200" dirty="0"/>
              <a:t>Permits coercion of arrays if they have the same shape: same number of dimensions, same size along each dimension, same shape on base type; the keyword here is </a:t>
            </a:r>
            <a:r>
              <a:rPr lang="en-US" sz="2200" i="1" u="sng" dirty="0"/>
              <a:t>shape</a:t>
            </a:r>
          </a:p>
          <a:p>
            <a:pPr lvl="2">
              <a:lnSpc>
                <a:spcPct val="120000"/>
              </a:lnSpc>
            </a:pPr>
            <a:r>
              <a:rPr lang="en-US" sz="2200" dirty="0"/>
              <a:t>Records: same number of fields, fields of same shape (order matters), names do not matter </a:t>
            </a:r>
          </a:p>
        </p:txBody>
      </p:sp>
      <p:sp>
        <p:nvSpPr>
          <p:cNvPr id="4" name="Footer Placeholder 3">
            <a:extLst>
              <a:ext uri="{FF2B5EF4-FFF2-40B4-BE49-F238E27FC236}">
                <a16:creationId xmlns:a16="http://schemas.microsoft.com/office/drawing/2014/main" id="{43C8BB1A-17FB-5E41-8ADA-C3898FE1FDB3}"/>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76FDD40A-8CD1-1846-8468-8D248B45C017}"/>
              </a:ext>
            </a:extLst>
          </p:cNvPr>
          <p:cNvSpPr>
            <a:spLocks noGrp="1"/>
          </p:cNvSpPr>
          <p:nvPr>
            <p:ph type="sldNum" sz="quarter" idx="12"/>
          </p:nvPr>
        </p:nvSpPr>
        <p:spPr/>
        <p:txBody>
          <a:bodyPr/>
          <a:lstStyle/>
          <a:p>
            <a:fld id="{7768821B-CCF3-6D4B-91A2-1AB93FB3D042}" type="slidenum">
              <a:rPr lang="en-US" smtClean="0"/>
              <a:t>17</a:t>
            </a:fld>
            <a:endParaRPr lang="en-US"/>
          </a:p>
        </p:txBody>
      </p:sp>
    </p:spTree>
    <p:extLst>
      <p:ext uri="{BB962C8B-B14F-4D97-AF65-F5344CB8AC3E}">
        <p14:creationId xmlns:p14="http://schemas.microsoft.com/office/powerpoint/2010/main" val="2266983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4ED7D-365D-4D41-BCA6-ED08A5DC3898}"/>
              </a:ext>
            </a:extLst>
          </p:cNvPr>
          <p:cNvSpPr>
            <a:spLocks noGrp="1"/>
          </p:cNvSpPr>
          <p:nvPr>
            <p:ph type="title"/>
          </p:nvPr>
        </p:nvSpPr>
        <p:spPr/>
        <p:txBody>
          <a:bodyPr/>
          <a:lstStyle/>
          <a:p>
            <a:r>
              <a:rPr lang="en-US" dirty="0"/>
              <a:t>Type Inference</a:t>
            </a:r>
          </a:p>
        </p:txBody>
      </p:sp>
      <p:sp>
        <p:nvSpPr>
          <p:cNvPr id="3" name="Content Placeholder 2">
            <a:extLst>
              <a:ext uri="{FF2B5EF4-FFF2-40B4-BE49-F238E27FC236}">
                <a16:creationId xmlns:a16="http://schemas.microsoft.com/office/drawing/2014/main" id="{397A8EB8-6ADD-E94B-9C9E-B5CBA6709A5F}"/>
              </a:ext>
            </a:extLst>
          </p:cNvPr>
          <p:cNvSpPr>
            <a:spLocks noGrp="1"/>
          </p:cNvSpPr>
          <p:nvPr>
            <p:ph idx="1"/>
          </p:nvPr>
        </p:nvSpPr>
        <p:spPr/>
        <p:txBody>
          <a:bodyPr>
            <a:normAutofit/>
          </a:bodyPr>
          <a:lstStyle/>
          <a:p>
            <a:r>
              <a:rPr lang="en-US" sz="2200" dirty="0"/>
              <a:t>Question: what determines the overall type of an expression?</a:t>
            </a:r>
          </a:p>
          <a:p>
            <a:r>
              <a:rPr lang="en-US" sz="2200" dirty="0"/>
              <a:t>A few examples:</a:t>
            </a:r>
          </a:p>
          <a:p>
            <a:pPr lvl="1"/>
            <a:r>
              <a:rPr lang="en-US" sz="2200" dirty="0"/>
              <a:t>Result of arithmetic expression is the types of the operands, possibly by coercing one of them into the more general one</a:t>
            </a:r>
          </a:p>
          <a:p>
            <a:pPr lvl="1"/>
            <a:r>
              <a:rPr lang="en-US" sz="2200" dirty="0"/>
              <a:t>Result of a comparison is a Boolean</a:t>
            </a:r>
          </a:p>
          <a:p>
            <a:pPr lvl="1"/>
            <a:r>
              <a:rPr lang="en-US" sz="2200" dirty="0"/>
              <a:t>Result of an assignment is the type of the left-hand side (</a:t>
            </a:r>
            <a:r>
              <a:rPr lang="en-US" sz="2200" dirty="0" err="1"/>
              <a:t>lhs</a:t>
            </a:r>
            <a:r>
              <a:rPr lang="en-US" sz="2200" dirty="0"/>
              <a:t>)</a:t>
            </a:r>
          </a:p>
          <a:p>
            <a:r>
              <a:rPr lang="en-US" sz="2200" dirty="0"/>
              <a:t>More complicated example, subranges:</a:t>
            </a:r>
          </a:p>
          <a:p>
            <a:pPr lvl="1"/>
            <a:r>
              <a:rPr lang="en-US" sz="2200" dirty="0"/>
              <a:t>Assume two ranges are defined, range1 as -10..10 and range2 as 0..40</a:t>
            </a:r>
          </a:p>
          <a:p>
            <a:pPr lvl="1"/>
            <a:r>
              <a:rPr lang="en-US" sz="2200" dirty="0"/>
              <a:t>Assume a is of type range1 and b is of type range2</a:t>
            </a:r>
          </a:p>
          <a:p>
            <a:pPr lvl="1"/>
            <a:r>
              <a:rPr lang="en-US" sz="2200" dirty="0"/>
              <a:t>What is the type of </a:t>
            </a:r>
            <a:r>
              <a:rPr lang="en-US" sz="2200" dirty="0" err="1"/>
              <a:t>a+b</a:t>
            </a:r>
            <a:r>
              <a:rPr lang="en-US" sz="2200" dirty="0"/>
              <a:t>?</a:t>
            </a:r>
          </a:p>
          <a:p>
            <a:pPr lvl="1"/>
            <a:r>
              <a:rPr lang="en-US" sz="2200" dirty="0"/>
              <a:t>Depends, but usually is the type of the base type, i.e. </a:t>
            </a:r>
            <a:r>
              <a:rPr lang="en-US" sz="2200" dirty="0" err="1"/>
              <a:t>typeof</a:t>
            </a:r>
            <a:r>
              <a:rPr lang="en-US" sz="2200" dirty="0"/>
              <a:t>(-10)</a:t>
            </a:r>
          </a:p>
        </p:txBody>
      </p:sp>
      <p:sp>
        <p:nvSpPr>
          <p:cNvPr id="4" name="Footer Placeholder 3">
            <a:extLst>
              <a:ext uri="{FF2B5EF4-FFF2-40B4-BE49-F238E27FC236}">
                <a16:creationId xmlns:a16="http://schemas.microsoft.com/office/drawing/2014/main" id="{A6405CF7-AD81-C441-9A5E-C6D0E136C4A3}"/>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A1A91E0C-0B72-D54A-997A-2F04755423F4}"/>
              </a:ext>
            </a:extLst>
          </p:cNvPr>
          <p:cNvSpPr>
            <a:spLocks noGrp="1"/>
          </p:cNvSpPr>
          <p:nvPr>
            <p:ph type="sldNum" sz="quarter" idx="12"/>
          </p:nvPr>
        </p:nvSpPr>
        <p:spPr/>
        <p:txBody>
          <a:bodyPr/>
          <a:lstStyle/>
          <a:p>
            <a:fld id="{7768821B-CCF3-6D4B-91A2-1AB93FB3D042}" type="slidenum">
              <a:rPr lang="en-US" smtClean="0"/>
              <a:t>18</a:t>
            </a:fld>
            <a:endParaRPr lang="en-US"/>
          </a:p>
        </p:txBody>
      </p:sp>
    </p:spTree>
    <p:extLst>
      <p:ext uri="{BB962C8B-B14F-4D97-AF65-F5344CB8AC3E}">
        <p14:creationId xmlns:p14="http://schemas.microsoft.com/office/powerpoint/2010/main" val="2031635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6C98A-4145-B649-B920-9614E0D71CB1}"/>
              </a:ext>
            </a:extLst>
          </p:cNvPr>
          <p:cNvSpPr>
            <a:spLocks noGrp="1"/>
          </p:cNvSpPr>
          <p:nvPr>
            <p:ph type="title"/>
          </p:nvPr>
        </p:nvSpPr>
        <p:spPr/>
        <p:txBody>
          <a:bodyPr/>
          <a:lstStyle/>
          <a:p>
            <a:r>
              <a:rPr lang="en-US" dirty="0"/>
              <a:t>Composite Types</a:t>
            </a:r>
          </a:p>
        </p:txBody>
      </p:sp>
      <p:sp>
        <p:nvSpPr>
          <p:cNvPr id="3" name="Content Placeholder 2">
            <a:extLst>
              <a:ext uri="{FF2B5EF4-FFF2-40B4-BE49-F238E27FC236}">
                <a16:creationId xmlns:a16="http://schemas.microsoft.com/office/drawing/2014/main" id="{F5B8D21D-9F15-184E-B7BC-FF71886B33EC}"/>
              </a:ext>
            </a:extLst>
          </p:cNvPr>
          <p:cNvSpPr>
            <a:spLocks noGrp="1"/>
          </p:cNvSpPr>
          <p:nvPr>
            <p:ph idx="1"/>
          </p:nvPr>
        </p:nvSpPr>
        <p:spPr/>
        <p:txBody>
          <a:bodyPr>
            <a:normAutofit fontScale="92500" lnSpcReduction="10000"/>
          </a:bodyPr>
          <a:lstStyle/>
          <a:p>
            <a:r>
              <a:rPr lang="en-US" dirty="0"/>
              <a:t>Records / Structures (as in C/C++): </a:t>
            </a:r>
            <a:r>
              <a:rPr lang="en-US" dirty="0">
                <a:latin typeface="Consolas" panose="020B0609020204030204" pitchFamily="49" charset="0"/>
                <a:cs typeface="Consolas" panose="020B0609020204030204" pitchFamily="49" charset="0"/>
              </a:rPr>
              <a:t>struct</a:t>
            </a:r>
            <a:r>
              <a:rPr lang="en-US" dirty="0"/>
              <a:t> keyword</a:t>
            </a:r>
          </a:p>
          <a:p>
            <a:r>
              <a:rPr lang="en-US" dirty="0"/>
              <a:t>Variant Records / Unions</a:t>
            </a:r>
          </a:p>
          <a:p>
            <a:r>
              <a:rPr lang="en-US" dirty="0"/>
              <a:t>Arrays</a:t>
            </a:r>
          </a:p>
          <a:p>
            <a:r>
              <a:rPr lang="en-US" dirty="0"/>
              <a:t>Record of arrays</a:t>
            </a:r>
          </a:p>
          <a:p>
            <a:r>
              <a:rPr lang="en-US" dirty="0"/>
              <a:t>Arrays of records</a:t>
            </a:r>
          </a:p>
          <a:p>
            <a:r>
              <a:rPr lang="en-US" dirty="0"/>
              <a:t>Pointers</a:t>
            </a:r>
          </a:p>
          <a:p>
            <a:r>
              <a:rPr lang="en-US" dirty="0"/>
              <a:t>Objects</a:t>
            </a:r>
          </a:p>
          <a:p>
            <a:endParaRPr lang="en-US" dirty="0"/>
          </a:p>
          <a:p>
            <a:pPr marL="0" indent="0">
              <a:buNone/>
            </a:pPr>
            <a:r>
              <a:rPr lang="en-US" dirty="0"/>
              <a:t>As machine memory addressing is linear, all composite types are laid out in some form </a:t>
            </a:r>
            <a:r>
              <a:rPr lang="en-US" dirty="0">
                <a:sym typeface="Wingdings" pitchFamily="2" charset="2"/>
              </a:rPr>
              <a:t> flattened </a:t>
            </a:r>
            <a:endParaRPr lang="en-US" dirty="0"/>
          </a:p>
        </p:txBody>
      </p:sp>
      <p:sp>
        <p:nvSpPr>
          <p:cNvPr id="4" name="Footer Placeholder 3">
            <a:extLst>
              <a:ext uri="{FF2B5EF4-FFF2-40B4-BE49-F238E27FC236}">
                <a16:creationId xmlns:a16="http://schemas.microsoft.com/office/drawing/2014/main" id="{760DE6A0-AE01-1042-88F6-2C9596D5EA72}"/>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FAD9941C-0DAA-0C4B-B933-4A446DE14709}"/>
              </a:ext>
            </a:extLst>
          </p:cNvPr>
          <p:cNvSpPr>
            <a:spLocks noGrp="1"/>
          </p:cNvSpPr>
          <p:nvPr>
            <p:ph type="sldNum" sz="quarter" idx="12"/>
          </p:nvPr>
        </p:nvSpPr>
        <p:spPr/>
        <p:txBody>
          <a:bodyPr/>
          <a:lstStyle/>
          <a:p>
            <a:fld id="{7768821B-CCF3-6D4B-91A2-1AB93FB3D042}" type="slidenum">
              <a:rPr lang="en-US" smtClean="0"/>
              <a:t>19</a:t>
            </a:fld>
            <a:endParaRPr lang="en-US"/>
          </a:p>
        </p:txBody>
      </p:sp>
    </p:spTree>
    <p:extLst>
      <p:ext uri="{BB962C8B-B14F-4D97-AF65-F5344CB8AC3E}">
        <p14:creationId xmlns:p14="http://schemas.microsoft.com/office/powerpoint/2010/main" val="522670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F2274-5913-F546-8AE0-3EAF93C44EB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B98E328D-3B3B-8040-A15F-0E0055EFEFBF}"/>
              </a:ext>
            </a:extLst>
          </p:cNvPr>
          <p:cNvSpPr>
            <a:spLocks noGrp="1"/>
          </p:cNvSpPr>
          <p:nvPr>
            <p:ph idx="1"/>
          </p:nvPr>
        </p:nvSpPr>
        <p:spPr/>
        <p:txBody>
          <a:bodyPr>
            <a:normAutofit/>
          </a:bodyPr>
          <a:lstStyle/>
          <a:p>
            <a:r>
              <a:rPr lang="en-US" sz="2200" dirty="0"/>
              <a:t>Mechanisms to define types and associate them with language constructs</a:t>
            </a:r>
          </a:p>
          <a:p>
            <a:r>
              <a:rPr lang="en-US" sz="2200" dirty="0"/>
              <a:t>Set of rules for: </a:t>
            </a:r>
          </a:p>
          <a:p>
            <a:pPr lvl="1"/>
            <a:r>
              <a:rPr lang="en-US" sz="2200" u="sng" dirty="0"/>
              <a:t>type equivalence</a:t>
            </a:r>
            <a:r>
              <a:rPr lang="en-US" sz="2200" dirty="0"/>
              <a:t>:  type(var1) = type(var2)?</a:t>
            </a:r>
          </a:p>
          <a:p>
            <a:pPr lvl="1"/>
            <a:r>
              <a:rPr lang="en-US" sz="2200" u="sng" dirty="0"/>
              <a:t>type compatibility</a:t>
            </a:r>
            <a:r>
              <a:rPr lang="en-US" sz="2200" dirty="0"/>
              <a:t>: in what context can </a:t>
            </a:r>
            <a:r>
              <a:rPr lang="en-US" sz="2200" i="1" dirty="0"/>
              <a:t>var</a:t>
            </a:r>
            <a:r>
              <a:rPr lang="en-US" sz="2200" dirty="0"/>
              <a:t> of type </a:t>
            </a:r>
            <a:r>
              <a:rPr lang="en-US" sz="2200" i="1" dirty="0"/>
              <a:t>type</a:t>
            </a:r>
            <a:r>
              <a:rPr lang="en-US" sz="2200" dirty="0"/>
              <a:t> be used?</a:t>
            </a:r>
          </a:p>
          <a:p>
            <a:pPr lvl="1"/>
            <a:r>
              <a:rPr lang="en-US" sz="2200" u="sng" dirty="0"/>
              <a:t>type inference</a:t>
            </a:r>
            <a:r>
              <a:rPr lang="en-US" sz="2200" dirty="0"/>
              <a:t>: what is the type of expression “a + 2 * b”?</a:t>
            </a:r>
          </a:p>
          <a:p>
            <a:r>
              <a:rPr lang="en-US" sz="2200" u="sng" dirty="0"/>
              <a:t>Type checking</a:t>
            </a:r>
            <a:r>
              <a:rPr lang="en-US" sz="2200" dirty="0"/>
              <a:t>:</a:t>
            </a:r>
          </a:p>
          <a:p>
            <a:pPr lvl="1"/>
            <a:r>
              <a:rPr lang="en-US" sz="2200" dirty="0"/>
              <a:t>Does the program obey the language compatibility rules?</a:t>
            </a:r>
          </a:p>
          <a:p>
            <a:pPr lvl="1"/>
            <a:r>
              <a:rPr lang="en-US" sz="2200" u="sng" dirty="0"/>
              <a:t>Type clash</a:t>
            </a:r>
            <a:r>
              <a:rPr lang="en-US" sz="2200" dirty="0"/>
              <a:t>: rule violation</a:t>
            </a:r>
          </a:p>
          <a:p>
            <a:r>
              <a:rPr lang="en-US" sz="2200" u="sng" dirty="0"/>
              <a:t>Strongly typed </a:t>
            </a:r>
            <a:r>
              <a:rPr lang="en-US" sz="2200" dirty="0"/>
              <a:t>languages </a:t>
            </a:r>
            <a:r>
              <a:rPr lang="en-US" sz="2200" i="1" dirty="0">
                <a:highlight>
                  <a:srgbClr val="00FF00"/>
                </a:highlight>
              </a:rPr>
              <a:t>limit</a:t>
            </a:r>
            <a:r>
              <a:rPr lang="en-US" sz="2200" dirty="0">
                <a:highlight>
                  <a:srgbClr val="00FF00"/>
                </a:highlight>
              </a:rPr>
              <a:t> and </a:t>
            </a:r>
            <a:r>
              <a:rPr lang="en-US" sz="2200" i="1" dirty="0">
                <a:highlight>
                  <a:srgbClr val="00FF00"/>
                </a:highlight>
              </a:rPr>
              <a:t>enforce</a:t>
            </a:r>
            <a:r>
              <a:rPr lang="en-US" sz="2200" dirty="0">
                <a:highlight>
                  <a:srgbClr val="00FF00"/>
                </a:highlight>
              </a:rPr>
              <a:t> </a:t>
            </a:r>
            <a:r>
              <a:rPr lang="en-US" sz="2200" dirty="0"/>
              <a:t>application of operations based on type</a:t>
            </a:r>
          </a:p>
          <a:p>
            <a:r>
              <a:rPr lang="en-US" sz="2200" u="sng" dirty="0"/>
              <a:t>Statically typed </a:t>
            </a:r>
            <a:r>
              <a:rPr lang="en-US" sz="2200" dirty="0"/>
              <a:t>languages are strongly typed and can be enforced at compile-time</a:t>
            </a:r>
          </a:p>
          <a:p>
            <a:endParaRPr lang="en-US" sz="2200" dirty="0"/>
          </a:p>
          <a:p>
            <a:endParaRPr lang="en-US" sz="2200" dirty="0"/>
          </a:p>
        </p:txBody>
      </p:sp>
      <p:sp>
        <p:nvSpPr>
          <p:cNvPr id="4" name="Footer Placeholder 3">
            <a:extLst>
              <a:ext uri="{FF2B5EF4-FFF2-40B4-BE49-F238E27FC236}">
                <a16:creationId xmlns:a16="http://schemas.microsoft.com/office/drawing/2014/main" id="{675A3785-D3BC-504D-B22E-A50F2159732B}"/>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8BA23066-F134-8C46-A880-1CF1EB4B6083}"/>
              </a:ext>
            </a:extLst>
          </p:cNvPr>
          <p:cNvSpPr>
            <a:spLocks noGrp="1"/>
          </p:cNvSpPr>
          <p:nvPr>
            <p:ph type="sldNum" sz="quarter" idx="12"/>
          </p:nvPr>
        </p:nvSpPr>
        <p:spPr/>
        <p:txBody>
          <a:bodyPr/>
          <a:lstStyle/>
          <a:p>
            <a:fld id="{7768821B-CCF3-6D4B-91A2-1AB93FB3D042}" type="slidenum">
              <a:rPr lang="en-US" smtClean="0"/>
              <a:t>2</a:t>
            </a:fld>
            <a:endParaRPr lang="en-US"/>
          </a:p>
        </p:txBody>
      </p:sp>
    </p:spTree>
    <p:extLst>
      <p:ext uri="{BB962C8B-B14F-4D97-AF65-F5344CB8AC3E}">
        <p14:creationId xmlns:p14="http://schemas.microsoft.com/office/powerpoint/2010/main" val="1434370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EFA8-7FC0-5749-98CF-885B736EFD75}"/>
              </a:ext>
            </a:extLst>
          </p:cNvPr>
          <p:cNvSpPr>
            <a:spLocks noGrp="1"/>
          </p:cNvSpPr>
          <p:nvPr>
            <p:ph type="title"/>
          </p:nvPr>
        </p:nvSpPr>
        <p:spPr/>
        <p:txBody>
          <a:bodyPr/>
          <a:lstStyle/>
          <a:p>
            <a:r>
              <a:rPr lang="en-US" dirty="0"/>
              <a:t>Records and Structures</a:t>
            </a:r>
          </a:p>
        </p:txBody>
      </p:sp>
      <p:sp>
        <p:nvSpPr>
          <p:cNvPr id="3" name="Content Placeholder 2">
            <a:extLst>
              <a:ext uri="{FF2B5EF4-FFF2-40B4-BE49-F238E27FC236}">
                <a16:creationId xmlns:a16="http://schemas.microsoft.com/office/drawing/2014/main" id="{01FEA79B-8173-5A4C-B6A1-9CC5FF10BEF0}"/>
              </a:ext>
            </a:extLst>
          </p:cNvPr>
          <p:cNvSpPr>
            <a:spLocks noGrp="1"/>
          </p:cNvSpPr>
          <p:nvPr>
            <p:ph idx="1"/>
          </p:nvPr>
        </p:nvSpPr>
        <p:spPr/>
        <p:txBody>
          <a:bodyPr>
            <a:normAutofit/>
          </a:bodyPr>
          <a:lstStyle/>
          <a:p>
            <a:r>
              <a:rPr lang="en-US" sz="2200" dirty="0"/>
              <a:t>Basic principle: To put together data in some way that “makes sense”, i.e. to </a:t>
            </a:r>
            <a:r>
              <a:rPr lang="en-US" sz="2200" u="sng" dirty="0"/>
              <a:t>structure</a:t>
            </a:r>
            <a:r>
              <a:rPr lang="en-US" sz="2200" dirty="0"/>
              <a:t> it</a:t>
            </a:r>
          </a:p>
          <a:p>
            <a:r>
              <a:rPr lang="en-US" sz="2200" dirty="0"/>
              <a:t>For example, to logically gather the information of a student in In C/C++:  </a:t>
            </a:r>
          </a:p>
          <a:p>
            <a:pPr marL="0" indent="0">
              <a:buNone/>
            </a:pPr>
            <a:r>
              <a:rPr lang="en-US" sz="2200" b="1" dirty="0">
                <a:solidFill>
                  <a:schemeClr val="accent5">
                    <a:lumMod val="75000"/>
                  </a:schemeClr>
                </a:solidFill>
                <a:latin typeface="Consolas" panose="020B0609020204030204" pitchFamily="49" charset="0"/>
                <a:cs typeface="Consolas" panose="020B0609020204030204" pitchFamily="49" charset="0"/>
              </a:rPr>
              <a:t>struct</a:t>
            </a:r>
            <a:r>
              <a:rPr lang="en-US" sz="2200" dirty="0">
                <a:solidFill>
                  <a:schemeClr val="accent5">
                    <a:lumMod val="75000"/>
                  </a:schemeClr>
                </a:solidFill>
                <a:latin typeface="Consolas" panose="020B0609020204030204" pitchFamily="49" charset="0"/>
                <a:cs typeface="Consolas" panose="020B0609020204030204" pitchFamily="49" charset="0"/>
              </a:rPr>
              <a:t> student {</a:t>
            </a:r>
          </a:p>
          <a:p>
            <a:pPr marL="0" indent="0">
              <a:buNone/>
            </a:pPr>
            <a:r>
              <a:rPr lang="en-US" sz="2200" dirty="0">
                <a:solidFill>
                  <a:schemeClr val="accent5">
                    <a:lumMod val="75000"/>
                  </a:schemeClr>
                </a:solidFill>
                <a:latin typeface="Consolas" panose="020B0609020204030204" pitchFamily="49" charset="0"/>
                <a:cs typeface="Consolas" panose="020B0609020204030204" pitchFamily="49" charset="0"/>
              </a:rPr>
              <a:t>  char * names[10];</a:t>
            </a:r>
          </a:p>
          <a:p>
            <a:pPr marL="0" indent="0">
              <a:buNone/>
            </a:pPr>
            <a:r>
              <a:rPr lang="en-US" sz="2200" dirty="0">
                <a:solidFill>
                  <a:schemeClr val="accent5">
                    <a:lumMod val="75000"/>
                  </a:schemeClr>
                </a:solidFill>
                <a:latin typeface="Consolas" panose="020B0609020204030204" pitchFamily="49" charset="0"/>
                <a:cs typeface="Consolas" panose="020B0609020204030204" pitchFamily="49" charset="0"/>
              </a:rPr>
              <a:t>  char ID[10];</a:t>
            </a:r>
          </a:p>
          <a:p>
            <a:pPr marL="0" indent="0">
              <a:buNone/>
            </a:pPr>
            <a:r>
              <a:rPr lang="en-US" sz="2200" dirty="0">
                <a:solidFill>
                  <a:schemeClr val="accent5">
                    <a:lumMod val="75000"/>
                  </a:schemeClr>
                </a:solidFill>
                <a:latin typeface="Consolas" panose="020B0609020204030204" pitchFamily="49" charset="0"/>
                <a:cs typeface="Consolas" panose="020B0609020204030204" pitchFamily="49" charset="0"/>
              </a:rPr>
              <a:t>  char fourx2[10];</a:t>
            </a:r>
          </a:p>
          <a:p>
            <a:pPr marL="0" indent="0">
              <a:buNone/>
            </a:pPr>
            <a:r>
              <a:rPr lang="en-US" sz="2200" dirty="0">
                <a:solidFill>
                  <a:schemeClr val="accent5">
                    <a:lumMod val="75000"/>
                  </a:schemeClr>
                </a:solidFill>
                <a:latin typeface="Consolas" panose="020B0609020204030204" pitchFamily="49" charset="0"/>
                <a:cs typeface="Consolas" panose="020B0609020204030204" pitchFamily="49" charset="0"/>
              </a:rPr>
              <a:t>  int major;</a:t>
            </a:r>
          </a:p>
          <a:p>
            <a:pPr marL="0" indent="0">
              <a:buNone/>
            </a:pPr>
            <a:r>
              <a:rPr lang="en-US" sz="2200" dirty="0">
                <a:solidFill>
                  <a:schemeClr val="accent5">
                    <a:lumMod val="75000"/>
                  </a:schemeClr>
                </a:solidFill>
                <a:latin typeface="Consolas" panose="020B0609020204030204" pitchFamily="49" charset="0"/>
                <a:cs typeface="Consolas" panose="020B0609020204030204" pitchFamily="49" charset="0"/>
              </a:rPr>
              <a:t>};</a:t>
            </a:r>
            <a:endParaRPr lang="en-US" sz="2200" dirty="0">
              <a:latin typeface="Consolas" panose="020B0609020204030204" pitchFamily="49" charset="0"/>
              <a:cs typeface="Consolas" panose="020B0609020204030204" pitchFamily="49" charset="0"/>
            </a:endParaRPr>
          </a:p>
          <a:p>
            <a:r>
              <a:rPr lang="en-US" sz="2200" dirty="0"/>
              <a:t>Originally introduced in </a:t>
            </a:r>
            <a:r>
              <a:rPr lang="en-US" sz="2200" dirty="0">
                <a:hlinkClick r:id="rId2"/>
              </a:rPr>
              <a:t>COBOL</a:t>
            </a:r>
            <a:r>
              <a:rPr lang="en-US" sz="2200" dirty="0"/>
              <a:t> (</a:t>
            </a:r>
            <a:r>
              <a:rPr lang="en-US" sz="2200" dirty="0" err="1"/>
              <a:t>COmmon</a:t>
            </a:r>
            <a:r>
              <a:rPr lang="en-US" sz="2200" dirty="0"/>
              <a:t> Business-Oriented Language) circa 1960, then followed by  Algol 68; Fortran 90 calls it </a:t>
            </a:r>
            <a:r>
              <a:rPr lang="en-US" sz="2200" u="sng" dirty="0"/>
              <a:t>types</a:t>
            </a:r>
          </a:p>
        </p:txBody>
      </p:sp>
      <p:sp>
        <p:nvSpPr>
          <p:cNvPr id="4" name="Footer Placeholder 3">
            <a:extLst>
              <a:ext uri="{FF2B5EF4-FFF2-40B4-BE49-F238E27FC236}">
                <a16:creationId xmlns:a16="http://schemas.microsoft.com/office/drawing/2014/main" id="{BCDF9A73-B61C-4747-BE28-1CFED4DEB2FB}"/>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7306FA64-D4D8-0E4C-B96F-B5F46E9C6780}"/>
              </a:ext>
            </a:extLst>
          </p:cNvPr>
          <p:cNvSpPr>
            <a:spLocks noGrp="1"/>
          </p:cNvSpPr>
          <p:nvPr>
            <p:ph type="sldNum" sz="quarter" idx="12"/>
          </p:nvPr>
        </p:nvSpPr>
        <p:spPr/>
        <p:txBody>
          <a:bodyPr/>
          <a:lstStyle/>
          <a:p>
            <a:fld id="{7768821B-CCF3-6D4B-91A2-1AB93FB3D042}" type="slidenum">
              <a:rPr lang="en-US" smtClean="0"/>
              <a:t>20</a:t>
            </a:fld>
            <a:endParaRPr lang="en-US"/>
          </a:p>
        </p:txBody>
      </p:sp>
    </p:spTree>
    <p:extLst>
      <p:ext uri="{BB962C8B-B14F-4D97-AF65-F5344CB8AC3E}">
        <p14:creationId xmlns:p14="http://schemas.microsoft.com/office/powerpoint/2010/main" val="318830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48EE2-C8DC-034B-82CD-D2EAED586448}"/>
              </a:ext>
            </a:extLst>
          </p:cNvPr>
          <p:cNvSpPr>
            <a:spLocks noGrp="1"/>
          </p:cNvSpPr>
          <p:nvPr>
            <p:ph type="title"/>
          </p:nvPr>
        </p:nvSpPr>
        <p:spPr/>
        <p:txBody>
          <a:bodyPr/>
          <a:lstStyle/>
          <a:p>
            <a:r>
              <a:rPr lang="en-US" dirty="0"/>
              <a:t>Records and Structures</a:t>
            </a:r>
          </a:p>
        </p:txBody>
      </p:sp>
      <p:sp>
        <p:nvSpPr>
          <p:cNvPr id="3" name="Content Placeholder 2">
            <a:extLst>
              <a:ext uri="{FF2B5EF4-FFF2-40B4-BE49-F238E27FC236}">
                <a16:creationId xmlns:a16="http://schemas.microsoft.com/office/drawing/2014/main" id="{CB478C2A-ADA4-9D46-B7AD-FE41FA3EAEC3}"/>
              </a:ext>
            </a:extLst>
          </p:cNvPr>
          <p:cNvSpPr>
            <a:spLocks noGrp="1"/>
          </p:cNvSpPr>
          <p:nvPr>
            <p:ph idx="1"/>
          </p:nvPr>
        </p:nvSpPr>
        <p:spPr>
          <a:xfrm>
            <a:off x="500744" y="1825625"/>
            <a:ext cx="4299856" cy="2931432"/>
          </a:xfrm>
          <a:custGeom>
            <a:avLst/>
            <a:gdLst>
              <a:gd name="connsiteX0" fmla="*/ 0 w 4299856"/>
              <a:gd name="connsiteY0" fmla="*/ 0 h 2931432"/>
              <a:gd name="connsiteX1" fmla="*/ 580481 w 4299856"/>
              <a:gd name="connsiteY1" fmla="*/ 0 h 2931432"/>
              <a:gd name="connsiteX2" fmla="*/ 988967 w 4299856"/>
              <a:gd name="connsiteY2" fmla="*/ 0 h 2931432"/>
              <a:gd name="connsiteX3" fmla="*/ 1483450 w 4299856"/>
              <a:gd name="connsiteY3" fmla="*/ 0 h 2931432"/>
              <a:gd name="connsiteX4" fmla="*/ 2106929 w 4299856"/>
              <a:gd name="connsiteY4" fmla="*/ 0 h 2931432"/>
              <a:gd name="connsiteX5" fmla="*/ 2644411 w 4299856"/>
              <a:gd name="connsiteY5" fmla="*/ 0 h 2931432"/>
              <a:gd name="connsiteX6" fmla="*/ 3224892 w 4299856"/>
              <a:gd name="connsiteY6" fmla="*/ 0 h 2931432"/>
              <a:gd name="connsiteX7" fmla="*/ 3719375 w 4299856"/>
              <a:gd name="connsiteY7" fmla="*/ 0 h 2931432"/>
              <a:gd name="connsiteX8" fmla="*/ 4299856 w 4299856"/>
              <a:gd name="connsiteY8" fmla="*/ 0 h 2931432"/>
              <a:gd name="connsiteX9" fmla="*/ 4299856 w 4299856"/>
              <a:gd name="connsiteY9" fmla="*/ 644915 h 2931432"/>
              <a:gd name="connsiteX10" fmla="*/ 4299856 w 4299856"/>
              <a:gd name="connsiteY10" fmla="*/ 1172573 h 2931432"/>
              <a:gd name="connsiteX11" fmla="*/ 4299856 w 4299856"/>
              <a:gd name="connsiteY11" fmla="*/ 1670916 h 2931432"/>
              <a:gd name="connsiteX12" fmla="*/ 4299856 w 4299856"/>
              <a:gd name="connsiteY12" fmla="*/ 2198574 h 2931432"/>
              <a:gd name="connsiteX13" fmla="*/ 4299856 w 4299856"/>
              <a:gd name="connsiteY13" fmla="*/ 2931432 h 2931432"/>
              <a:gd name="connsiteX14" fmla="*/ 3762374 w 4299856"/>
              <a:gd name="connsiteY14" fmla="*/ 2931432 h 2931432"/>
              <a:gd name="connsiteX15" fmla="*/ 3224892 w 4299856"/>
              <a:gd name="connsiteY15" fmla="*/ 2931432 h 2931432"/>
              <a:gd name="connsiteX16" fmla="*/ 2773407 w 4299856"/>
              <a:gd name="connsiteY16" fmla="*/ 2931432 h 2931432"/>
              <a:gd name="connsiteX17" fmla="*/ 2235925 w 4299856"/>
              <a:gd name="connsiteY17" fmla="*/ 2931432 h 2931432"/>
              <a:gd name="connsiteX18" fmla="*/ 1698443 w 4299856"/>
              <a:gd name="connsiteY18" fmla="*/ 2931432 h 2931432"/>
              <a:gd name="connsiteX19" fmla="*/ 1160961 w 4299856"/>
              <a:gd name="connsiteY19" fmla="*/ 2931432 h 2931432"/>
              <a:gd name="connsiteX20" fmla="*/ 623479 w 4299856"/>
              <a:gd name="connsiteY20" fmla="*/ 2931432 h 2931432"/>
              <a:gd name="connsiteX21" fmla="*/ 0 w 4299856"/>
              <a:gd name="connsiteY21" fmla="*/ 2931432 h 2931432"/>
              <a:gd name="connsiteX22" fmla="*/ 0 w 4299856"/>
              <a:gd name="connsiteY22" fmla="*/ 2315831 h 2931432"/>
              <a:gd name="connsiteX23" fmla="*/ 0 w 4299856"/>
              <a:gd name="connsiteY23" fmla="*/ 1700231 h 2931432"/>
              <a:gd name="connsiteX24" fmla="*/ 0 w 4299856"/>
              <a:gd name="connsiteY24" fmla="*/ 1084630 h 2931432"/>
              <a:gd name="connsiteX25" fmla="*/ 0 w 4299856"/>
              <a:gd name="connsiteY25" fmla="*/ 0 h 293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299856" h="2931432" fill="none" extrusionOk="0">
                <a:moveTo>
                  <a:pt x="0" y="0"/>
                </a:moveTo>
                <a:cubicBezTo>
                  <a:pt x="246314" y="-40057"/>
                  <a:pt x="450533" y="59119"/>
                  <a:pt x="580481" y="0"/>
                </a:cubicBezTo>
                <a:cubicBezTo>
                  <a:pt x="710429" y="-59119"/>
                  <a:pt x="829199" y="47299"/>
                  <a:pt x="988967" y="0"/>
                </a:cubicBezTo>
                <a:cubicBezTo>
                  <a:pt x="1148735" y="-47299"/>
                  <a:pt x="1325290" y="58684"/>
                  <a:pt x="1483450" y="0"/>
                </a:cubicBezTo>
                <a:cubicBezTo>
                  <a:pt x="1641610" y="-58684"/>
                  <a:pt x="1860616" y="20747"/>
                  <a:pt x="2106929" y="0"/>
                </a:cubicBezTo>
                <a:cubicBezTo>
                  <a:pt x="2353242" y="-20747"/>
                  <a:pt x="2524668" y="57870"/>
                  <a:pt x="2644411" y="0"/>
                </a:cubicBezTo>
                <a:cubicBezTo>
                  <a:pt x="2764154" y="-57870"/>
                  <a:pt x="3012107" y="24330"/>
                  <a:pt x="3224892" y="0"/>
                </a:cubicBezTo>
                <a:cubicBezTo>
                  <a:pt x="3437677" y="-24330"/>
                  <a:pt x="3593968" y="54093"/>
                  <a:pt x="3719375" y="0"/>
                </a:cubicBezTo>
                <a:cubicBezTo>
                  <a:pt x="3844782" y="-54093"/>
                  <a:pt x="4133022" y="46420"/>
                  <a:pt x="4299856" y="0"/>
                </a:cubicBezTo>
                <a:cubicBezTo>
                  <a:pt x="4369885" y="251016"/>
                  <a:pt x="4247949" y="506712"/>
                  <a:pt x="4299856" y="644915"/>
                </a:cubicBezTo>
                <a:cubicBezTo>
                  <a:pt x="4351763" y="783119"/>
                  <a:pt x="4295775" y="971818"/>
                  <a:pt x="4299856" y="1172573"/>
                </a:cubicBezTo>
                <a:cubicBezTo>
                  <a:pt x="4303937" y="1373328"/>
                  <a:pt x="4266018" y="1444197"/>
                  <a:pt x="4299856" y="1670916"/>
                </a:cubicBezTo>
                <a:cubicBezTo>
                  <a:pt x="4333694" y="1897635"/>
                  <a:pt x="4247686" y="1970286"/>
                  <a:pt x="4299856" y="2198574"/>
                </a:cubicBezTo>
                <a:cubicBezTo>
                  <a:pt x="4352026" y="2426862"/>
                  <a:pt x="4256745" y="2706593"/>
                  <a:pt x="4299856" y="2931432"/>
                </a:cubicBezTo>
                <a:cubicBezTo>
                  <a:pt x="4115132" y="2934686"/>
                  <a:pt x="3908072" y="2915806"/>
                  <a:pt x="3762374" y="2931432"/>
                </a:cubicBezTo>
                <a:cubicBezTo>
                  <a:pt x="3616676" y="2947058"/>
                  <a:pt x="3382606" y="2931123"/>
                  <a:pt x="3224892" y="2931432"/>
                </a:cubicBezTo>
                <a:cubicBezTo>
                  <a:pt x="3067178" y="2931741"/>
                  <a:pt x="2973140" y="2909389"/>
                  <a:pt x="2773407" y="2931432"/>
                </a:cubicBezTo>
                <a:cubicBezTo>
                  <a:pt x="2573674" y="2953475"/>
                  <a:pt x="2424583" y="2889513"/>
                  <a:pt x="2235925" y="2931432"/>
                </a:cubicBezTo>
                <a:cubicBezTo>
                  <a:pt x="2047267" y="2973351"/>
                  <a:pt x="1943548" y="2916968"/>
                  <a:pt x="1698443" y="2931432"/>
                </a:cubicBezTo>
                <a:cubicBezTo>
                  <a:pt x="1453338" y="2945896"/>
                  <a:pt x="1339274" y="2924446"/>
                  <a:pt x="1160961" y="2931432"/>
                </a:cubicBezTo>
                <a:cubicBezTo>
                  <a:pt x="982648" y="2938418"/>
                  <a:pt x="861606" y="2926032"/>
                  <a:pt x="623479" y="2931432"/>
                </a:cubicBezTo>
                <a:cubicBezTo>
                  <a:pt x="385352" y="2936832"/>
                  <a:pt x="240279" y="2864923"/>
                  <a:pt x="0" y="2931432"/>
                </a:cubicBezTo>
                <a:cubicBezTo>
                  <a:pt x="-11328" y="2703686"/>
                  <a:pt x="33321" y="2516480"/>
                  <a:pt x="0" y="2315831"/>
                </a:cubicBezTo>
                <a:cubicBezTo>
                  <a:pt x="-33321" y="2115182"/>
                  <a:pt x="33365" y="1953253"/>
                  <a:pt x="0" y="1700231"/>
                </a:cubicBezTo>
                <a:cubicBezTo>
                  <a:pt x="-33365" y="1447209"/>
                  <a:pt x="41859" y="1260126"/>
                  <a:pt x="0" y="1084630"/>
                </a:cubicBezTo>
                <a:cubicBezTo>
                  <a:pt x="-41859" y="909134"/>
                  <a:pt x="31630" y="439635"/>
                  <a:pt x="0" y="0"/>
                </a:cubicBezTo>
                <a:close/>
              </a:path>
              <a:path w="4299856" h="2931432" stroke="0" extrusionOk="0">
                <a:moveTo>
                  <a:pt x="0" y="0"/>
                </a:moveTo>
                <a:cubicBezTo>
                  <a:pt x="110177" y="-10790"/>
                  <a:pt x="287830" y="47571"/>
                  <a:pt x="494483" y="0"/>
                </a:cubicBezTo>
                <a:cubicBezTo>
                  <a:pt x="701136" y="-47571"/>
                  <a:pt x="754565" y="6834"/>
                  <a:pt x="902970" y="0"/>
                </a:cubicBezTo>
                <a:cubicBezTo>
                  <a:pt x="1051375" y="-6834"/>
                  <a:pt x="1343329" y="42449"/>
                  <a:pt x="1526449" y="0"/>
                </a:cubicBezTo>
                <a:cubicBezTo>
                  <a:pt x="1709569" y="-42449"/>
                  <a:pt x="1913417" y="8980"/>
                  <a:pt x="2020932" y="0"/>
                </a:cubicBezTo>
                <a:cubicBezTo>
                  <a:pt x="2128447" y="-8980"/>
                  <a:pt x="2282107" y="326"/>
                  <a:pt x="2515416" y="0"/>
                </a:cubicBezTo>
                <a:cubicBezTo>
                  <a:pt x="2748725" y="-326"/>
                  <a:pt x="2976053" y="22016"/>
                  <a:pt x="3138895" y="0"/>
                </a:cubicBezTo>
                <a:cubicBezTo>
                  <a:pt x="3301737" y="-22016"/>
                  <a:pt x="3413214" y="40446"/>
                  <a:pt x="3590380" y="0"/>
                </a:cubicBezTo>
                <a:cubicBezTo>
                  <a:pt x="3767546" y="-40446"/>
                  <a:pt x="4092646" y="73310"/>
                  <a:pt x="4299856" y="0"/>
                </a:cubicBezTo>
                <a:cubicBezTo>
                  <a:pt x="4331725" y="234604"/>
                  <a:pt x="4287178" y="358363"/>
                  <a:pt x="4299856" y="644915"/>
                </a:cubicBezTo>
                <a:cubicBezTo>
                  <a:pt x="4312534" y="931467"/>
                  <a:pt x="4275709" y="1066073"/>
                  <a:pt x="4299856" y="1172573"/>
                </a:cubicBezTo>
                <a:cubicBezTo>
                  <a:pt x="4324003" y="1279073"/>
                  <a:pt x="4271245" y="1639918"/>
                  <a:pt x="4299856" y="1758859"/>
                </a:cubicBezTo>
                <a:cubicBezTo>
                  <a:pt x="4328467" y="1877800"/>
                  <a:pt x="4271584" y="2127468"/>
                  <a:pt x="4299856" y="2374460"/>
                </a:cubicBezTo>
                <a:cubicBezTo>
                  <a:pt x="4328128" y="2621452"/>
                  <a:pt x="4239826" y="2763639"/>
                  <a:pt x="4299856" y="2931432"/>
                </a:cubicBezTo>
                <a:cubicBezTo>
                  <a:pt x="4116349" y="2986348"/>
                  <a:pt x="3873619" y="2918395"/>
                  <a:pt x="3762374" y="2931432"/>
                </a:cubicBezTo>
                <a:cubicBezTo>
                  <a:pt x="3651129" y="2944469"/>
                  <a:pt x="3516918" y="2888799"/>
                  <a:pt x="3310889" y="2931432"/>
                </a:cubicBezTo>
                <a:cubicBezTo>
                  <a:pt x="3104860" y="2974065"/>
                  <a:pt x="2982139" y="2901187"/>
                  <a:pt x="2773407" y="2931432"/>
                </a:cubicBezTo>
                <a:cubicBezTo>
                  <a:pt x="2564675" y="2961677"/>
                  <a:pt x="2328119" y="2891355"/>
                  <a:pt x="2149928" y="2931432"/>
                </a:cubicBezTo>
                <a:cubicBezTo>
                  <a:pt x="1971737" y="2971509"/>
                  <a:pt x="1798621" y="2906302"/>
                  <a:pt x="1612446" y="2931432"/>
                </a:cubicBezTo>
                <a:cubicBezTo>
                  <a:pt x="1426271" y="2956562"/>
                  <a:pt x="1305004" y="2913355"/>
                  <a:pt x="1203960" y="2931432"/>
                </a:cubicBezTo>
                <a:cubicBezTo>
                  <a:pt x="1102916" y="2949509"/>
                  <a:pt x="894693" y="2913646"/>
                  <a:pt x="752475" y="2931432"/>
                </a:cubicBezTo>
                <a:cubicBezTo>
                  <a:pt x="610258" y="2949218"/>
                  <a:pt x="335515" y="2923231"/>
                  <a:pt x="0" y="2931432"/>
                </a:cubicBezTo>
                <a:cubicBezTo>
                  <a:pt x="-19741" y="2747728"/>
                  <a:pt x="18199" y="2519537"/>
                  <a:pt x="0" y="2345146"/>
                </a:cubicBezTo>
                <a:cubicBezTo>
                  <a:pt x="-18199" y="2170755"/>
                  <a:pt x="23866" y="1902243"/>
                  <a:pt x="0" y="1758859"/>
                </a:cubicBezTo>
                <a:cubicBezTo>
                  <a:pt x="-23866" y="1615475"/>
                  <a:pt x="22564" y="1391731"/>
                  <a:pt x="0" y="1201887"/>
                </a:cubicBezTo>
                <a:cubicBezTo>
                  <a:pt x="-22564" y="1012043"/>
                  <a:pt x="28521" y="875809"/>
                  <a:pt x="0" y="703544"/>
                </a:cubicBezTo>
                <a:cubicBezTo>
                  <a:pt x="-28521" y="531279"/>
                  <a:pt x="78611" y="176196"/>
                  <a:pt x="0" y="0"/>
                </a:cubicBezTo>
                <a:close/>
              </a:path>
            </a:pathLst>
          </a:custGeom>
          <a:ln w="57150">
            <a:solidFill>
              <a:srgbClr val="7030A0"/>
            </a:solidFill>
            <a:extLst>
              <a:ext uri="{C807C97D-BFC1-408E-A445-0C87EB9F89A2}">
                <ask:lineSketchStyleProps xmlns:ask="http://schemas.microsoft.com/office/drawing/2018/sketchyshapes" sd="1219033472">
                  <ask:type>
                    <ask:lineSketchScribble/>
                  </ask:type>
                </ask:lineSketchStyleProps>
              </a:ext>
            </a:extLst>
          </a:ln>
        </p:spPr>
        <p:txBody>
          <a:bodyPr>
            <a:normAutofit fontScale="92500" lnSpcReduction="20000"/>
          </a:bodyPr>
          <a:lstStyle/>
          <a:p>
            <a:pPr marL="0" indent="0">
              <a:buNone/>
            </a:pPr>
            <a:endParaRPr lang="en-US" sz="2200" b="1" dirty="0">
              <a:solidFill>
                <a:srgbClr val="7030A0"/>
              </a:solidFill>
              <a:latin typeface="Consolas" panose="020B0609020204030204" pitchFamily="49" charset="0"/>
              <a:cs typeface="Consolas" panose="020B0609020204030204" pitchFamily="49" charset="0"/>
            </a:endParaRPr>
          </a:p>
          <a:p>
            <a:pPr marL="457200" lvl="1" indent="0">
              <a:buNone/>
            </a:pPr>
            <a:r>
              <a:rPr lang="en-US" sz="2200" b="1" dirty="0">
                <a:solidFill>
                  <a:srgbClr val="7030A0"/>
                </a:solidFill>
                <a:latin typeface="Consolas" panose="020B0609020204030204" pitchFamily="49" charset="0"/>
                <a:cs typeface="Consolas" panose="020B0609020204030204" pitchFamily="49" charset="0"/>
              </a:rPr>
              <a:t>struct</a:t>
            </a:r>
            <a:r>
              <a:rPr lang="en-US" sz="2200" dirty="0">
                <a:solidFill>
                  <a:srgbClr val="7030A0"/>
                </a:solidFill>
                <a:latin typeface="Consolas" panose="020B0609020204030204" pitchFamily="49" charset="0"/>
                <a:cs typeface="Consolas" panose="020B0609020204030204" pitchFamily="49" charset="0"/>
              </a:rPr>
              <a:t> student {</a:t>
            </a:r>
          </a:p>
          <a:p>
            <a:pPr marL="457200" lvl="1" indent="0">
              <a:buNone/>
            </a:pPr>
            <a:r>
              <a:rPr lang="en-US" sz="2200" dirty="0">
                <a:solidFill>
                  <a:srgbClr val="7030A0"/>
                </a:solidFill>
                <a:latin typeface="Consolas" panose="020B0609020204030204" pitchFamily="49" charset="0"/>
                <a:cs typeface="Consolas" panose="020B0609020204030204" pitchFamily="49" charset="0"/>
              </a:rPr>
              <a:t>  float GPA;</a:t>
            </a:r>
          </a:p>
          <a:p>
            <a:pPr marL="457200" lvl="1" indent="0">
              <a:buNone/>
            </a:pPr>
            <a:r>
              <a:rPr lang="en-US" sz="2200" dirty="0">
                <a:solidFill>
                  <a:srgbClr val="7030A0"/>
                </a:solidFill>
                <a:latin typeface="Consolas" panose="020B0609020204030204" pitchFamily="49" charset="0"/>
                <a:cs typeface="Consolas" panose="020B0609020204030204" pitchFamily="49" charset="0"/>
              </a:rPr>
              <a:t>  char * names[10];</a:t>
            </a:r>
          </a:p>
          <a:p>
            <a:pPr marL="457200" lvl="1" indent="0">
              <a:buNone/>
            </a:pPr>
            <a:r>
              <a:rPr lang="en-US" sz="2200" dirty="0">
                <a:solidFill>
                  <a:srgbClr val="7030A0"/>
                </a:solidFill>
                <a:latin typeface="Consolas" panose="020B0609020204030204" pitchFamily="49" charset="0"/>
                <a:cs typeface="Consolas" panose="020B0609020204030204" pitchFamily="49" charset="0"/>
              </a:rPr>
              <a:t>  char ID[10];</a:t>
            </a:r>
          </a:p>
          <a:p>
            <a:pPr marL="457200" lvl="1" indent="0">
              <a:buNone/>
            </a:pPr>
            <a:r>
              <a:rPr lang="en-US" sz="2200" dirty="0">
                <a:solidFill>
                  <a:srgbClr val="7030A0"/>
                </a:solidFill>
                <a:latin typeface="Consolas" panose="020B0609020204030204" pitchFamily="49" charset="0"/>
                <a:cs typeface="Consolas" panose="020B0609020204030204" pitchFamily="49" charset="0"/>
              </a:rPr>
              <a:t>  char fourx2[10];</a:t>
            </a:r>
          </a:p>
          <a:p>
            <a:pPr marL="457200" lvl="1" indent="0">
              <a:buNone/>
            </a:pPr>
            <a:r>
              <a:rPr lang="en-US" sz="2200" dirty="0">
                <a:solidFill>
                  <a:srgbClr val="7030A0"/>
                </a:solidFill>
                <a:latin typeface="Consolas" panose="020B0609020204030204" pitchFamily="49" charset="0"/>
                <a:cs typeface="Consolas" panose="020B0609020204030204" pitchFamily="49" charset="0"/>
              </a:rPr>
              <a:t>  int major;</a:t>
            </a:r>
          </a:p>
          <a:p>
            <a:pPr marL="457200" lvl="1" indent="0">
              <a:buNone/>
            </a:pPr>
            <a:r>
              <a:rPr lang="en-US" sz="2200" dirty="0">
                <a:solidFill>
                  <a:srgbClr val="7030A0"/>
                </a:solidFill>
                <a:latin typeface="Consolas" panose="020B0609020204030204" pitchFamily="49" charset="0"/>
                <a:cs typeface="Consolas" panose="020B0609020204030204" pitchFamily="49" charset="0"/>
              </a:rPr>
              <a:t>};</a:t>
            </a:r>
          </a:p>
          <a:p>
            <a:pPr marL="457200" lvl="1" indent="0">
              <a:buNone/>
            </a:pPr>
            <a:r>
              <a:rPr lang="en-US" sz="2200" dirty="0">
                <a:solidFill>
                  <a:srgbClr val="7030A0"/>
                </a:solidFill>
                <a:latin typeface="Consolas" panose="020B0609020204030204" pitchFamily="49" charset="0"/>
                <a:cs typeface="Consolas" panose="020B0609020204030204" pitchFamily="49" charset="0"/>
              </a:rPr>
              <a:t>struct student s1;</a:t>
            </a:r>
          </a:p>
          <a:p>
            <a:pPr marL="457200" lvl="1" indent="0">
              <a:buNone/>
            </a:pPr>
            <a:r>
              <a:rPr lang="en-US" sz="2200" dirty="0">
                <a:solidFill>
                  <a:srgbClr val="7030A0"/>
                </a:solidFill>
                <a:latin typeface="Consolas" panose="020B0609020204030204" pitchFamily="49" charset="0"/>
                <a:cs typeface="Consolas" panose="020B0609020204030204" pitchFamily="49" charset="0"/>
              </a:rPr>
              <a:t>struct student s2;</a:t>
            </a:r>
          </a:p>
          <a:p>
            <a:pPr marL="457200" lvl="1" indent="0">
              <a:buNone/>
            </a:pPr>
            <a:endParaRPr lang="en-US" sz="2200" dirty="0">
              <a:solidFill>
                <a:srgbClr val="7030A0"/>
              </a:solidFill>
              <a:latin typeface="Consolas" panose="020B0609020204030204" pitchFamily="49" charset="0"/>
              <a:cs typeface="Consolas" panose="020B0609020204030204" pitchFamily="49" charset="0"/>
            </a:endParaRPr>
          </a:p>
          <a:p>
            <a:pPr marL="457200" lvl="1" indent="0">
              <a:buNone/>
            </a:pPr>
            <a:endParaRPr lang="en-US" sz="2200" dirty="0">
              <a:solidFill>
                <a:srgbClr val="7030A0"/>
              </a:solidFill>
              <a:latin typeface="Consolas" panose="020B0609020204030204" pitchFamily="49" charset="0"/>
              <a:cs typeface="Consolas" panose="020B0609020204030204" pitchFamily="49" charset="0"/>
            </a:endParaRPr>
          </a:p>
          <a:p>
            <a:pPr marL="457200" lvl="1" indent="0">
              <a:buNone/>
            </a:pPr>
            <a:endParaRPr lang="en-US" sz="2200" dirty="0">
              <a:solidFill>
                <a:srgbClr val="7030A0"/>
              </a:solidFill>
              <a:latin typeface="Consolas" panose="020B0609020204030204" pitchFamily="49" charset="0"/>
              <a:cs typeface="Consolas" panose="020B0609020204030204" pitchFamily="49" charset="0"/>
            </a:endParaRPr>
          </a:p>
          <a:p>
            <a:pPr marL="0" indent="0">
              <a:buNone/>
            </a:pPr>
            <a:endParaRPr lang="en-US" sz="2200" dirty="0">
              <a:solidFill>
                <a:srgbClr val="7030A0"/>
              </a:solidFill>
            </a:endParaRPr>
          </a:p>
        </p:txBody>
      </p:sp>
      <p:sp>
        <p:nvSpPr>
          <p:cNvPr id="4" name="Footer Placeholder 3">
            <a:extLst>
              <a:ext uri="{FF2B5EF4-FFF2-40B4-BE49-F238E27FC236}">
                <a16:creationId xmlns:a16="http://schemas.microsoft.com/office/drawing/2014/main" id="{6AE2EBF3-D321-FE4C-B842-2AC1C72BDD37}"/>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D6320536-2F43-404A-949C-F24955AEE21B}"/>
              </a:ext>
            </a:extLst>
          </p:cNvPr>
          <p:cNvSpPr>
            <a:spLocks noGrp="1"/>
          </p:cNvSpPr>
          <p:nvPr>
            <p:ph type="sldNum" sz="quarter" idx="12"/>
          </p:nvPr>
        </p:nvSpPr>
        <p:spPr/>
        <p:txBody>
          <a:bodyPr/>
          <a:lstStyle/>
          <a:p>
            <a:fld id="{7768821B-CCF3-6D4B-91A2-1AB93FB3D042}" type="slidenum">
              <a:rPr lang="en-US" smtClean="0"/>
              <a:t>21</a:t>
            </a:fld>
            <a:endParaRPr lang="en-US"/>
          </a:p>
        </p:txBody>
      </p:sp>
      <p:sp>
        <p:nvSpPr>
          <p:cNvPr id="6" name="TextBox 5">
            <a:extLst>
              <a:ext uri="{FF2B5EF4-FFF2-40B4-BE49-F238E27FC236}">
                <a16:creationId xmlns:a16="http://schemas.microsoft.com/office/drawing/2014/main" id="{5A738190-C738-994B-B526-2B679B3194E0}"/>
              </a:ext>
            </a:extLst>
          </p:cNvPr>
          <p:cNvSpPr txBox="1"/>
          <p:nvPr/>
        </p:nvSpPr>
        <p:spPr>
          <a:xfrm>
            <a:off x="5834744" y="1825625"/>
            <a:ext cx="6030686" cy="4247317"/>
          </a:xfrm>
          <a:prstGeom prst="rect">
            <a:avLst/>
          </a:prstGeom>
          <a:noFill/>
        </p:spPr>
        <p:txBody>
          <a:bodyPr wrap="square" rtlCol="0">
            <a:spAutoFit/>
          </a:bodyPr>
          <a:lstStyle/>
          <a:p>
            <a:pPr marL="285750" indent="-285750">
              <a:buFont typeface="Arial" panose="020B0604020202020204" pitchFamily="34" charset="0"/>
              <a:buChar char="•"/>
            </a:pPr>
            <a:r>
              <a:rPr lang="en-US" dirty="0"/>
              <a:t>Student s1 is declared somewhere in the program</a:t>
            </a:r>
          </a:p>
          <a:p>
            <a:pPr marL="285750" indent="-285750">
              <a:buFont typeface="Arial" panose="020B0604020202020204" pitchFamily="34" charset="0"/>
              <a:buChar char="•"/>
            </a:pPr>
            <a:r>
              <a:rPr lang="en-US" dirty="0"/>
              <a:t>Assume the memory address used by s1 is M</a:t>
            </a:r>
          </a:p>
          <a:p>
            <a:pPr marL="285750" indent="-285750">
              <a:buFont typeface="Arial" panose="020B0604020202020204" pitchFamily="34" charset="0"/>
              <a:buChar char="•"/>
            </a:pPr>
            <a:r>
              <a:rPr lang="en-US" u="sng" dirty="0"/>
              <a:t>In general, the compiler is free to do many things, among them changing the layout of the structure</a:t>
            </a:r>
          </a:p>
          <a:p>
            <a:pPr marL="285750" indent="-285750">
              <a:buFont typeface="Arial" panose="020B0604020202020204" pitchFamily="34" charset="0"/>
              <a:buChar char="•"/>
            </a:pPr>
            <a:r>
              <a:rPr lang="en-US" dirty="0"/>
              <a:t>If no changes are made to the original layout, the address offsets of s1’s fields would be the following:</a:t>
            </a:r>
          </a:p>
          <a:p>
            <a:pPr marL="742950" lvl="1" indent="-285750">
              <a:buFont typeface="Arial" panose="020B0604020202020204" pitchFamily="34" charset="0"/>
              <a:buChar char="•"/>
            </a:pPr>
            <a:r>
              <a:rPr lang="en-US" dirty="0"/>
              <a:t>GPA: 0</a:t>
            </a:r>
          </a:p>
          <a:p>
            <a:pPr marL="742950" lvl="1" indent="-285750">
              <a:buFont typeface="Arial" panose="020B0604020202020204" pitchFamily="34" charset="0"/>
              <a:buChar char="•"/>
            </a:pPr>
            <a:r>
              <a:rPr lang="en-US" dirty="0"/>
              <a:t>names: 4</a:t>
            </a:r>
          </a:p>
          <a:p>
            <a:pPr marL="742950" lvl="1" indent="-285750">
              <a:buFont typeface="Arial" panose="020B0604020202020204" pitchFamily="34" charset="0"/>
              <a:buChar char="•"/>
            </a:pPr>
            <a:r>
              <a:rPr lang="en-US" dirty="0"/>
              <a:t>ID: 4 + 10*4 = 44</a:t>
            </a:r>
          </a:p>
          <a:p>
            <a:pPr marL="742950" lvl="1" indent="-285750">
              <a:buFont typeface="Arial" panose="020B0604020202020204" pitchFamily="34" charset="0"/>
              <a:buChar char="•"/>
            </a:pPr>
            <a:r>
              <a:rPr lang="en-US" dirty="0"/>
              <a:t>fourx2: 4 + 10*4 + 10*1 = 54</a:t>
            </a:r>
          </a:p>
          <a:p>
            <a:pPr marL="742950" lvl="1" indent="-285750">
              <a:buFont typeface="Arial" panose="020B0604020202020204" pitchFamily="34" charset="0"/>
              <a:buChar char="•"/>
            </a:pPr>
            <a:r>
              <a:rPr lang="en-US" dirty="0"/>
              <a:t>major: 4 + 10*4 + 10*1 + 10*1 = 64</a:t>
            </a:r>
          </a:p>
          <a:p>
            <a:pPr marL="285750" indent="-285750">
              <a:buFont typeface="Arial" panose="020B0604020202020204" pitchFamily="34" charset="0"/>
              <a:buChar char="•"/>
            </a:pPr>
            <a:r>
              <a:rPr lang="en-US" dirty="0"/>
              <a:t>Total size of an instance of struct student would be 64 + 4 bytes</a:t>
            </a:r>
          </a:p>
          <a:p>
            <a:pPr marL="285750" indent="-285750">
              <a:buFont typeface="Arial" panose="020B0604020202020204" pitchFamily="34" charset="0"/>
              <a:buChar char="•"/>
            </a:pPr>
            <a:r>
              <a:rPr lang="en-US" dirty="0"/>
              <a:t>The base address of s2 would then be M + 68.</a:t>
            </a:r>
          </a:p>
          <a:p>
            <a:pPr marL="285750" indent="-285750">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EAF8B0EA-C8C6-C140-9A7B-594BB43CDA51}"/>
              </a:ext>
            </a:extLst>
          </p:cNvPr>
          <p:cNvSpPr/>
          <p:nvPr/>
        </p:nvSpPr>
        <p:spPr>
          <a:xfrm>
            <a:off x="206830" y="5132160"/>
            <a:ext cx="587827" cy="42454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GPA</a:t>
            </a:r>
          </a:p>
        </p:txBody>
      </p:sp>
      <p:sp>
        <p:nvSpPr>
          <p:cNvPr id="8" name="Rectangle 7">
            <a:extLst>
              <a:ext uri="{FF2B5EF4-FFF2-40B4-BE49-F238E27FC236}">
                <a16:creationId xmlns:a16="http://schemas.microsoft.com/office/drawing/2014/main" id="{26C471E5-68DD-6149-A420-11A730DA62D7}"/>
              </a:ext>
            </a:extLst>
          </p:cNvPr>
          <p:cNvSpPr/>
          <p:nvPr/>
        </p:nvSpPr>
        <p:spPr>
          <a:xfrm>
            <a:off x="783771" y="5132160"/>
            <a:ext cx="2351315" cy="42454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names</a:t>
            </a:r>
          </a:p>
        </p:txBody>
      </p:sp>
      <p:sp>
        <p:nvSpPr>
          <p:cNvPr id="11" name="Rectangle 10">
            <a:extLst>
              <a:ext uri="{FF2B5EF4-FFF2-40B4-BE49-F238E27FC236}">
                <a16:creationId xmlns:a16="http://schemas.microsoft.com/office/drawing/2014/main" id="{E8E6B9CD-A9C3-2B45-B2C5-EB2124EE4AAB}"/>
              </a:ext>
            </a:extLst>
          </p:cNvPr>
          <p:cNvSpPr/>
          <p:nvPr/>
        </p:nvSpPr>
        <p:spPr>
          <a:xfrm>
            <a:off x="3135086" y="5132159"/>
            <a:ext cx="783772" cy="42454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ID</a:t>
            </a:r>
          </a:p>
        </p:txBody>
      </p:sp>
      <p:sp>
        <p:nvSpPr>
          <p:cNvPr id="12" name="Rectangle 11">
            <a:extLst>
              <a:ext uri="{FF2B5EF4-FFF2-40B4-BE49-F238E27FC236}">
                <a16:creationId xmlns:a16="http://schemas.microsoft.com/office/drawing/2014/main" id="{ADF7624A-3477-FC44-8D59-1EECC5C71BFC}"/>
              </a:ext>
            </a:extLst>
          </p:cNvPr>
          <p:cNvSpPr/>
          <p:nvPr/>
        </p:nvSpPr>
        <p:spPr>
          <a:xfrm>
            <a:off x="3918858" y="5132159"/>
            <a:ext cx="783772" cy="42454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fourx2</a:t>
            </a:r>
          </a:p>
        </p:txBody>
      </p:sp>
      <p:sp>
        <p:nvSpPr>
          <p:cNvPr id="13" name="Rectangle 12">
            <a:extLst>
              <a:ext uri="{FF2B5EF4-FFF2-40B4-BE49-F238E27FC236}">
                <a16:creationId xmlns:a16="http://schemas.microsoft.com/office/drawing/2014/main" id="{EE1BA54F-94B6-4A4C-BA98-71B49B6D24CA}"/>
              </a:ext>
            </a:extLst>
          </p:cNvPr>
          <p:cNvSpPr/>
          <p:nvPr/>
        </p:nvSpPr>
        <p:spPr>
          <a:xfrm>
            <a:off x="4702629" y="5126261"/>
            <a:ext cx="587827" cy="42454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major</a:t>
            </a:r>
          </a:p>
        </p:txBody>
      </p:sp>
    </p:spTree>
    <p:extLst>
      <p:ext uri="{BB962C8B-B14F-4D97-AF65-F5344CB8AC3E}">
        <p14:creationId xmlns:p14="http://schemas.microsoft.com/office/powerpoint/2010/main" val="430688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354E9-25F9-DB4C-AC6F-00AAC7A69734}"/>
              </a:ext>
            </a:extLst>
          </p:cNvPr>
          <p:cNvSpPr>
            <a:spLocks noGrp="1"/>
          </p:cNvSpPr>
          <p:nvPr>
            <p:ph type="title"/>
          </p:nvPr>
        </p:nvSpPr>
        <p:spPr/>
        <p:txBody>
          <a:bodyPr/>
          <a:lstStyle/>
          <a:p>
            <a:r>
              <a:rPr lang="en-US" dirty="0"/>
              <a:t>Variants and Unions</a:t>
            </a:r>
          </a:p>
        </p:txBody>
      </p:sp>
      <p:sp>
        <p:nvSpPr>
          <p:cNvPr id="3" name="Content Placeholder 2">
            <a:extLst>
              <a:ext uri="{FF2B5EF4-FFF2-40B4-BE49-F238E27FC236}">
                <a16:creationId xmlns:a16="http://schemas.microsoft.com/office/drawing/2014/main" id="{2D611F87-FC3F-1347-82F1-D66C38CDB3CC}"/>
              </a:ext>
            </a:extLst>
          </p:cNvPr>
          <p:cNvSpPr>
            <a:spLocks noGrp="1"/>
          </p:cNvSpPr>
          <p:nvPr>
            <p:ph idx="1"/>
          </p:nvPr>
        </p:nvSpPr>
        <p:spPr>
          <a:xfrm>
            <a:off x="402772" y="1709738"/>
            <a:ext cx="6477000" cy="4351338"/>
          </a:xfrm>
        </p:spPr>
        <p:txBody>
          <a:bodyPr>
            <a:normAutofit fontScale="92500" lnSpcReduction="10000"/>
          </a:bodyPr>
          <a:lstStyle/>
          <a:p>
            <a:pPr>
              <a:lnSpc>
                <a:spcPct val="120000"/>
              </a:lnSpc>
            </a:pPr>
            <a:r>
              <a:rPr lang="en-US" sz="2400" dirty="0"/>
              <a:t>Informally, bundling of several data types, each identified by a </a:t>
            </a:r>
            <a:r>
              <a:rPr lang="en-US" sz="2400" u="sng" dirty="0"/>
              <a:t>field</a:t>
            </a:r>
            <a:r>
              <a:rPr lang="en-US" sz="2400" dirty="0"/>
              <a:t> (as in the structure case)</a:t>
            </a:r>
          </a:p>
          <a:p>
            <a:pPr>
              <a:lnSpc>
                <a:spcPct val="120000"/>
              </a:lnSpc>
            </a:pPr>
            <a:r>
              <a:rPr lang="en-US" sz="2400" dirty="0"/>
              <a:t>Memory allocated only for the largest field</a:t>
            </a:r>
          </a:p>
          <a:p>
            <a:pPr>
              <a:lnSpc>
                <a:spcPct val="120000"/>
              </a:lnSpc>
            </a:pPr>
            <a:r>
              <a:rPr lang="en-US" sz="2400" dirty="0"/>
              <a:t>Field name determines how the memory is used / accessed</a:t>
            </a:r>
          </a:p>
          <a:p>
            <a:pPr>
              <a:lnSpc>
                <a:spcPct val="120000"/>
              </a:lnSpc>
            </a:pPr>
            <a:r>
              <a:rPr lang="en-US" sz="2400" dirty="0"/>
              <a:t>Union can only be used in ONE WAY AT A TIME; otherwise bits and bytes are just interpreted “as is”</a:t>
            </a:r>
          </a:p>
          <a:p>
            <a:pPr>
              <a:lnSpc>
                <a:spcPct val="120000"/>
              </a:lnSpc>
            </a:pPr>
            <a:r>
              <a:rPr lang="en-US" sz="2400" u="sng" dirty="0"/>
              <a:t>Think about</a:t>
            </a:r>
            <a:r>
              <a:rPr lang="en-US" sz="2400" dirty="0"/>
              <a:t>: How would you implement records/structs and variants/unions in your project compiler?</a:t>
            </a:r>
          </a:p>
          <a:p>
            <a:pPr>
              <a:lnSpc>
                <a:spcPct val="120000"/>
              </a:lnSpc>
            </a:pPr>
            <a:endParaRPr lang="en-US" sz="2400" dirty="0"/>
          </a:p>
        </p:txBody>
      </p:sp>
      <p:sp>
        <p:nvSpPr>
          <p:cNvPr id="4" name="Footer Placeholder 3">
            <a:extLst>
              <a:ext uri="{FF2B5EF4-FFF2-40B4-BE49-F238E27FC236}">
                <a16:creationId xmlns:a16="http://schemas.microsoft.com/office/drawing/2014/main" id="{1E3AA7B7-82C3-A548-A9E3-C67F9EA74EE4}"/>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DD0FF6BC-9F87-484B-8242-7BBCDFDE4EDA}"/>
              </a:ext>
            </a:extLst>
          </p:cNvPr>
          <p:cNvSpPr>
            <a:spLocks noGrp="1"/>
          </p:cNvSpPr>
          <p:nvPr>
            <p:ph type="sldNum" sz="quarter" idx="12"/>
          </p:nvPr>
        </p:nvSpPr>
        <p:spPr/>
        <p:txBody>
          <a:bodyPr/>
          <a:lstStyle/>
          <a:p>
            <a:fld id="{7768821B-CCF3-6D4B-91A2-1AB93FB3D042}" type="slidenum">
              <a:rPr lang="en-US" smtClean="0"/>
              <a:t>22</a:t>
            </a:fld>
            <a:endParaRPr lang="en-US"/>
          </a:p>
        </p:txBody>
      </p:sp>
      <p:sp>
        <p:nvSpPr>
          <p:cNvPr id="6" name="Content Placeholder 2">
            <a:extLst>
              <a:ext uri="{FF2B5EF4-FFF2-40B4-BE49-F238E27FC236}">
                <a16:creationId xmlns:a16="http://schemas.microsoft.com/office/drawing/2014/main" id="{C84ABAA7-1B3B-E845-AB96-B60CCFEFDFB3}"/>
              </a:ext>
            </a:extLst>
          </p:cNvPr>
          <p:cNvSpPr txBox="1">
            <a:spLocks/>
          </p:cNvSpPr>
          <p:nvPr/>
        </p:nvSpPr>
        <p:spPr>
          <a:xfrm>
            <a:off x="7304314" y="2104798"/>
            <a:ext cx="4659085" cy="2648404"/>
          </a:xfrm>
          <a:custGeom>
            <a:avLst/>
            <a:gdLst>
              <a:gd name="connsiteX0" fmla="*/ 0 w 4659085"/>
              <a:gd name="connsiteY0" fmla="*/ 0 h 2648404"/>
              <a:gd name="connsiteX1" fmla="*/ 628976 w 4659085"/>
              <a:gd name="connsiteY1" fmla="*/ 0 h 2648404"/>
              <a:gd name="connsiteX2" fmla="*/ 1071590 w 4659085"/>
              <a:gd name="connsiteY2" fmla="*/ 0 h 2648404"/>
              <a:gd name="connsiteX3" fmla="*/ 1607384 w 4659085"/>
              <a:gd name="connsiteY3" fmla="*/ 0 h 2648404"/>
              <a:gd name="connsiteX4" fmla="*/ 2282952 w 4659085"/>
              <a:gd name="connsiteY4" fmla="*/ 0 h 2648404"/>
              <a:gd name="connsiteX5" fmla="*/ 2865337 w 4659085"/>
              <a:gd name="connsiteY5" fmla="*/ 0 h 2648404"/>
              <a:gd name="connsiteX6" fmla="*/ 3494314 w 4659085"/>
              <a:gd name="connsiteY6" fmla="*/ 0 h 2648404"/>
              <a:gd name="connsiteX7" fmla="*/ 4030109 w 4659085"/>
              <a:gd name="connsiteY7" fmla="*/ 0 h 2648404"/>
              <a:gd name="connsiteX8" fmla="*/ 4659085 w 4659085"/>
              <a:gd name="connsiteY8" fmla="*/ 0 h 2648404"/>
              <a:gd name="connsiteX9" fmla="*/ 4659085 w 4659085"/>
              <a:gd name="connsiteY9" fmla="*/ 582649 h 2648404"/>
              <a:gd name="connsiteX10" fmla="*/ 4659085 w 4659085"/>
              <a:gd name="connsiteY10" fmla="*/ 1059362 h 2648404"/>
              <a:gd name="connsiteX11" fmla="*/ 4659085 w 4659085"/>
              <a:gd name="connsiteY11" fmla="*/ 1509590 h 2648404"/>
              <a:gd name="connsiteX12" fmla="*/ 4659085 w 4659085"/>
              <a:gd name="connsiteY12" fmla="*/ 1986303 h 2648404"/>
              <a:gd name="connsiteX13" fmla="*/ 4659085 w 4659085"/>
              <a:gd name="connsiteY13" fmla="*/ 2648404 h 2648404"/>
              <a:gd name="connsiteX14" fmla="*/ 4076699 w 4659085"/>
              <a:gd name="connsiteY14" fmla="*/ 2648404 h 2648404"/>
              <a:gd name="connsiteX15" fmla="*/ 3494314 w 4659085"/>
              <a:gd name="connsiteY15" fmla="*/ 2648404 h 2648404"/>
              <a:gd name="connsiteX16" fmla="*/ 3005110 w 4659085"/>
              <a:gd name="connsiteY16" fmla="*/ 2648404 h 2648404"/>
              <a:gd name="connsiteX17" fmla="*/ 2422724 w 4659085"/>
              <a:gd name="connsiteY17" fmla="*/ 2648404 h 2648404"/>
              <a:gd name="connsiteX18" fmla="*/ 1840339 w 4659085"/>
              <a:gd name="connsiteY18" fmla="*/ 2648404 h 2648404"/>
              <a:gd name="connsiteX19" fmla="*/ 1257953 w 4659085"/>
              <a:gd name="connsiteY19" fmla="*/ 2648404 h 2648404"/>
              <a:gd name="connsiteX20" fmla="*/ 675567 w 4659085"/>
              <a:gd name="connsiteY20" fmla="*/ 2648404 h 2648404"/>
              <a:gd name="connsiteX21" fmla="*/ 0 w 4659085"/>
              <a:gd name="connsiteY21" fmla="*/ 2648404 h 2648404"/>
              <a:gd name="connsiteX22" fmla="*/ 0 w 4659085"/>
              <a:gd name="connsiteY22" fmla="*/ 2092239 h 2648404"/>
              <a:gd name="connsiteX23" fmla="*/ 0 w 4659085"/>
              <a:gd name="connsiteY23" fmla="*/ 1536074 h 2648404"/>
              <a:gd name="connsiteX24" fmla="*/ 0 w 4659085"/>
              <a:gd name="connsiteY24" fmla="*/ 979909 h 2648404"/>
              <a:gd name="connsiteX25" fmla="*/ 0 w 4659085"/>
              <a:gd name="connsiteY25" fmla="*/ 0 h 264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659085" h="2648404" fill="none" extrusionOk="0">
                <a:moveTo>
                  <a:pt x="0" y="0"/>
                </a:moveTo>
                <a:cubicBezTo>
                  <a:pt x="158933" y="-49698"/>
                  <a:pt x="448691" y="7030"/>
                  <a:pt x="628976" y="0"/>
                </a:cubicBezTo>
                <a:cubicBezTo>
                  <a:pt x="809261" y="-7030"/>
                  <a:pt x="978670" y="12781"/>
                  <a:pt x="1071590" y="0"/>
                </a:cubicBezTo>
                <a:cubicBezTo>
                  <a:pt x="1164510" y="-12781"/>
                  <a:pt x="1404735" y="35459"/>
                  <a:pt x="1607384" y="0"/>
                </a:cubicBezTo>
                <a:cubicBezTo>
                  <a:pt x="1810033" y="-35459"/>
                  <a:pt x="2093650" y="43798"/>
                  <a:pt x="2282952" y="0"/>
                </a:cubicBezTo>
                <a:cubicBezTo>
                  <a:pt x="2472254" y="-43798"/>
                  <a:pt x="2614163" y="65901"/>
                  <a:pt x="2865337" y="0"/>
                </a:cubicBezTo>
                <a:cubicBezTo>
                  <a:pt x="3116511" y="-65901"/>
                  <a:pt x="3266327" y="16474"/>
                  <a:pt x="3494314" y="0"/>
                </a:cubicBezTo>
                <a:cubicBezTo>
                  <a:pt x="3722301" y="-16474"/>
                  <a:pt x="3861366" y="23801"/>
                  <a:pt x="4030109" y="0"/>
                </a:cubicBezTo>
                <a:cubicBezTo>
                  <a:pt x="4198853" y="-23801"/>
                  <a:pt x="4506129" y="3922"/>
                  <a:pt x="4659085" y="0"/>
                </a:cubicBezTo>
                <a:cubicBezTo>
                  <a:pt x="4713042" y="236210"/>
                  <a:pt x="4630898" y="350637"/>
                  <a:pt x="4659085" y="582649"/>
                </a:cubicBezTo>
                <a:cubicBezTo>
                  <a:pt x="4687272" y="814661"/>
                  <a:pt x="4646039" y="957703"/>
                  <a:pt x="4659085" y="1059362"/>
                </a:cubicBezTo>
                <a:cubicBezTo>
                  <a:pt x="4672131" y="1161021"/>
                  <a:pt x="4611866" y="1340644"/>
                  <a:pt x="4659085" y="1509590"/>
                </a:cubicBezTo>
                <a:cubicBezTo>
                  <a:pt x="4706304" y="1678536"/>
                  <a:pt x="4608386" y="1819620"/>
                  <a:pt x="4659085" y="1986303"/>
                </a:cubicBezTo>
                <a:cubicBezTo>
                  <a:pt x="4709784" y="2152986"/>
                  <a:pt x="4597684" y="2403389"/>
                  <a:pt x="4659085" y="2648404"/>
                </a:cubicBezTo>
                <a:cubicBezTo>
                  <a:pt x="4428684" y="2684962"/>
                  <a:pt x="4298429" y="2640231"/>
                  <a:pt x="4076699" y="2648404"/>
                </a:cubicBezTo>
                <a:cubicBezTo>
                  <a:pt x="3854969" y="2656577"/>
                  <a:pt x="3630211" y="2614984"/>
                  <a:pt x="3494314" y="2648404"/>
                </a:cubicBezTo>
                <a:cubicBezTo>
                  <a:pt x="3358418" y="2681824"/>
                  <a:pt x="3142093" y="2595226"/>
                  <a:pt x="3005110" y="2648404"/>
                </a:cubicBezTo>
                <a:cubicBezTo>
                  <a:pt x="2868127" y="2701582"/>
                  <a:pt x="2607198" y="2593133"/>
                  <a:pt x="2422724" y="2648404"/>
                </a:cubicBezTo>
                <a:cubicBezTo>
                  <a:pt x="2238250" y="2703675"/>
                  <a:pt x="2013465" y="2616004"/>
                  <a:pt x="1840339" y="2648404"/>
                </a:cubicBezTo>
                <a:cubicBezTo>
                  <a:pt x="1667213" y="2680804"/>
                  <a:pt x="1467037" y="2605075"/>
                  <a:pt x="1257953" y="2648404"/>
                </a:cubicBezTo>
                <a:cubicBezTo>
                  <a:pt x="1048869" y="2691733"/>
                  <a:pt x="843370" y="2583376"/>
                  <a:pt x="675567" y="2648404"/>
                </a:cubicBezTo>
                <a:cubicBezTo>
                  <a:pt x="507764" y="2713432"/>
                  <a:pt x="316085" y="2615160"/>
                  <a:pt x="0" y="2648404"/>
                </a:cubicBezTo>
                <a:cubicBezTo>
                  <a:pt x="-39855" y="2498745"/>
                  <a:pt x="3656" y="2329266"/>
                  <a:pt x="0" y="2092239"/>
                </a:cubicBezTo>
                <a:cubicBezTo>
                  <a:pt x="-3656" y="1855212"/>
                  <a:pt x="30775" y="1787184"/>
                  <a:pt x="0" y="1536074"/>
                </a:cubicBezTo>
                <a:cubicBezTo>
                  <a:pt x="-30775" y="1284965"/>
                  <a:pt x="49415" y="1231415"/>
                  <a:pt x="0" y="979909"/>
                </a:cubicBezTo>
                <a:cubicBezTo>
                  <a:pt x="-49415" y="728404"/>
                  <a:pt x="103347" y="261757"/>
                  <a:pt x="0" y="0"/>
                </a:cubicBezTo>
                <a:close/>
              </a:path>
              <a:path w="4659085" h="2648404" stroke="0" extrusionOk="0">
                <a:moveTo>
                  <a:pt x="0" y="0"/>
                </a:moveTo>
                <a:cubicBezTo>
                  <a:pt x="195805" y="-53604"/>
                  <a:pt x="288624" y="28906"/>
                  <a:pt x="535795" y="0"/>
                </a:cubicBezTo>
                <a:cubicBezTo>
                  <a:pt x="782967" y="-28906"/>
                  <a:pt x="840630" y="9727"/>
                  <a:pt x="978408" y="0"/>
                </a:cubicBezTo>
                <a:cubicBezTo>
                  <a:pt x="1116186" y="-9727"/>
                  <a:pt x="1459444" y="74110"/>
                  <a:pt x="1653975" y="0"/>
                </a:cubicBezTo>
                <a:cubicBezTo>
                  <a:pt x="1848506" y="-74110"/>
                  <a:pt x="2040399" y="16777"/>
                  <a:pt x="2189770" y="0"/>
                </a:cubicBezTo>
                <a:cubicBezTo>
                  <a:pt x="2339141" y="-16777"/>
                  <a:pt x="2496405" y="24900"/>
                  <a:pt x="2725565" y="0"/>
                </a:cubicBezTo>
                <a:cubicBezTo>
                  <a:pt x="2954726" y="-24900"/>
                  <a:pt x="3068347" y="26131"/>
                  <a:pt x="3401132" y="0"/>
                </a:cubicBezTo>
                <a:cubicBezTo>
                  <a:pt x="3733917" y="-26131"/>
                  <a:pt x="3746993" y="52653"/>
                  <a:pt x="3890336" y="0"/>
                </a:cubicBezTo>
                <a:cubicBezTo>
                  <a:pt x="4033679" y="-52653"/>
                  <a:pt x="4491052" y="9279"/>
                  <a:pt x="4659085" y="0"/>
                </a:cubicBezTo>
                <a:cubicBezTo>
                  <a:pt x="4693827" y="149637"/>
                  <a:pt x="4616701" y="336715"/>
                  <a:pt x="4659085" y="582649"/>
                </a:cubicBezTo>
                <a:cubicBezTo>
                  <a:pt x="4701469" y="828583"/>
                  <a:pt x="4649309" y="932439"/>
                  <a:pt x="4659085" y="1059362"/>
                </a:cubicBezTo>
                <a:cubicBezTo>
                  <a:pt x="4668861" y="1186285"/>
                  <a:pt x="4626437" y="1472035"/>
                  <a:pt x="4659085" y="1589042"/>
                </a:cubicBezTo>
                <a:cubicBezTo>
                  <a:pt x="4691733" y="1706049"/>
                  <a:pt x="4607978" y="1918012"/>
                  <a:pt x="4659085" y="2145207"/>
                </a:cubicBezTo>
                <a:cubicBezTo>
                  <a:pt x="4710192" y="2372403"/>
                  <a:pt x="4610354" y="2531617"/>
                  <a:pt x="4659085" y="2648404"/>
                </a:cubicBezTo>
                <a:cubicBezTo>
                  <a:pt x="4395090" y="2699483"/>
                  <a:pt x="4306236" y="2641194"/>
                  <a:pt x="4076699" y="2648404"/>
                </a:cubicBezTo>
                <a:cubicBezTo>
                  <a:pt x="3847162" y="2655614"/>
                  <a:pt x="3742408" y="2602342"/>
                  <a:pt x="3587495" y="2648404"/>
                </a:cubicBezTo>
                <a:cubicBezTo>
                  <a:pt x="3432582" y="2694466"/>
                  <a:pt x="3159525" y="2631072"/>
                  <a:pt x="3005110" y="2648404"/>
                </a:cubicBezTo>
                <a:cubicBezTo>
                  <a:pt x="2850695" y="2665736"/>
                  <a:pt x="2622109" y="2568121"/>
                  <a:pt x="2329543" y="2648404"/>
                </a:cubicBezTo>
                <a:cubicBezTo>
                  <a:pt x="2036977" y="2728687"/>
                  <a:pt x="1918144" y="2627039"/>
                  <a:pt x="1747157" y="2648404"/>
                </a:cubicBezTo>
                <a:cubicBezTo>
                  <a:pt x="1576170" y="2669769"/>
                  <a:pt x="1430829" y="2630323"/>
                  <a:pt x="1304544" y="2648404"/>
                </a:cubicBezTo>
                <a:cubicBezTo>
                  <a:pt x="1178259" y="2666485"/>
                  <a:pt x="1040397" y="2632264"/>
                  <a:pt x="815340" y="2648404"/>
                </a:cubicBezTo>
                <a:cubicBezTo>
                  <a:pt x="590283" y="2664544"/>
                  <a:pt x="339648" y="2615286"/>
                  <a:pt x="0" y="2648404"/>
                </a:cubicBezTo>
                <a:cubicBezTo>
                  <a:pt x="-34833" y="2461250"/>
                  <a:pt x="4093" y="2350793"/>
                  <a:pt x="0" y="2118723"/>
                </a:cubicBezTo>
                <a:cubicBezTo>
                  <a:pt x="-4093" y="1886653"/>
                  <a:pt x="40796" y="1833442"/>
                  <a:pt x="0" y="1589042"/>
                </a:cubicBezTo>
                <a:cubicBezTo>
                  <a:pt x="-40796" y="1344642"/>
                  <a:pt x="4648" y="1249208"/>
                  <a:pt x="0" y="1085846"/>
                </a:cubicBezTo>
                <a:cubicBezTo>
                  <a:pt x="-4648" y="922484"/>
                  <a:pt x="40110" y="829614"/>
                  <a:pt x="0" y="635617"/>
                </a:cubicBezTo>
                <a:cubicBezTo>
                  <a:pt x="-40110" y="441620"/>
                  <a:pt x="68755" y="289975"/>
                  <a:pt x="0" y="0"/>
                </a:cubicBezTo>
                <a:close/>
              </a:path>
            </a:pathLst>
          </a:custGeom>
          <a:ln w="57150">
            <a:solidFill>
              <a:srgbClr val="7030A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b="1" dirty="0">
              <a:solidFill>
                <a:srgbClr val="7030A0"/>
              </a:solidFill>
              <a:latin typeface="Consolas" panose="020B0609020204030204" pitchFamily="49" charset="0"/>
              <a:cs typeface="Consolas" panose="020B0609020204030204" pitchFamily="49" charset="0"/>
            </a:endParaRPr>
          </a:p>
          <a:p>
            <a:pPr marL="457200" lvl="1" indent="0">
              <a:buFont typeface="Arial" panose="020B0604020202020204" pitchFamily="34" charset="0"/>
              <a:buNone/>
            </a:pPr>
            <a:r>
              <a:rPr lang="en-US" sz="2200" b="1" dirty="0">
                <a:solidFill>
                  <a:srgbClr val="7030A0"/>
                </a:solidFill>
                <a:latin typeface="Consolas" panose="020B0609020204030204" pitchFamily="49" charset="0"/>
                <a:cs typeface="Consolas" panose="020B0609020204030204" pitchFamily="49" charset="0"/>
              </a:rPr>
              <a:t>union</a:t>
            </a:r>
            <a:r>
              <a:rPr lang="en-US" sz="2200" dirty="0">
                <a:solidFill>
                  <a:srgbClr val="7030A0"/>
                </a:solidFill>
                <a:latin typeface="Consolas" panose="020B0609020204030204" pitchFamily="49" charset="0"/>
                <a:cs typeface="Consolas" panose="020B0609020204030204" pitchFamily="49" charset="0"/>
              </a:rPr>
              <a:t> student {</a:t>
            </a:r>
          </a:p>
          <a:p>
            <a:pPr marL="457200" lvl="1" indent="0">
              <a:buFont typeface="Arial" panose="020B0604020202020204" pitchFamily="34" charset="0"/>
              <a:buNone/>
            </a:pPr>
            <a:r>
              <a:rPr lang="en-US" sz="2200" dirty="0">
                <a:solidFill>
                  <a:srgbClr val="7030A0"/>
                </a:solidFill>
                <a:latin typeface="Consolas" panose="020B0609020204030204" pitchFamily="49" charset="0"/>
                <a:cs typeface="Consolas" panose="020B0609020204030204" pitchFamily="49" charset="0"/>
              </a:rPr>
              <a:t>  double </a:t>
            </a:r>
            <a:r>
              <a:rPr lang="en-US" sz="2200" dirty="0" err="1">
                <a:solidFill>
                  <a:srgbClr val="7030A0"/>
                </a:solidFill>
                <a:latin typeface="Consolas" panose="020B0609020204030204" pitchFamily="49" charset="0"/>
                <a:cs typeface="Consolas" panose="020B0609020204030204" pitchFamily="49" charset="0"/>
              </a:rPr>
              <a:t>gpa</a:t>
            </a:r>
            <a:r>
              <a:rPr lang="en-US" sz="2200" dirty="0">
                <a:solidFill>
                  <a:srgbClr val="7030A0"/>
                </a:solidFill>
                <a:latin typeface="Consolas" panose="020B0609020204030204" pitchFamily="49" charset="0"/>
                <a:cs typeface="Consolas" panose="020B0609020204030204" pitchFamily="49" charset="0"/>
              </a:rPr>
              <a:t>; // 8 bytes</a:t>
            </a:r>
          </a:p>
          <a:p>
            <a:pPr marL="457200" lvl="1" indent="0">
              <a:buFont typeface="Arial" panose="020B0604020202020204" pitchFamily="34" charset="0"/>
              <a:buNone/>
            </a:pPr>
            <a:r>
              <a:rPr lang="en-US" sz="2200" dirty="0">
                <a:solidFill>
                  <a:srgbClr val="7030A0"/>
                </a:solidFill>
                <a:latin typeface="Consolas" panose="020B0609020204030204" pitchFamily="49" charset="0"/>
                <a:cs typeface="Consolas" panose="020B0609020204030204" pitchFamily="49" charset="0"/>
              </a:rPr>
              <a:t>  char letter; // 1 byte</a:t>
            </a:r>
          </a:p>
          <a:p>
            <a:pPr marL="457200" lvl="1" indent="0">
              <a:buFont typeface="Arial" panose="020B0604020202020204" pitchFamily="34" charset="0"/>
              <a:buNone/>
            </a:pPr>
            <a:r>
              <a:rPr lang="en-US" sz="2200" dirty="0">
                <a:solidFill>
                  <a:srgbClr val="7030A0"/>
                </a:solidFill>
                <a:latin typeface="Consolas" panose="020B0609020204030204" pitchFamily="49" charset="0"/>
                <a:cs typeface="Consolas" panose="020B0609020204030204" pitchFamily="49" charset="0"/>
              </a:rPr>
              <a:t>  float </a:t>
            </a:r>
            <a:r>
              <a:rPr lang="en-US" sz="2200" dirty="0" err="1">
                <a:solidFill>
                  <a:srgbClr val="7030A0"/>
                </a:solidFill>
                <a:latin typeface="Consolas" panose="020B0609020204030204" pitchFamily="49" charset="0"/>
                <a:cs typeface="Consolas" panose="020B0609020204030204" pitchFamily="49" charset="0"/>
              </a:rPr>
              <a:t>pct</a:t>
            </a:r>
            <a:r>
              <a:rPr lang="en-US" sz="2200" dirty="0">
                <a:solidFill>
                  <a:srgbClr val="7030A0"/>
                </a:solidFill>
                <a:latin typeface="Consolas" panose="020B0609020204030204" pitchFamily="49" charset="0"/>
                <a:cs typeface="Consolas" panose="020B0609020204030204" pitchFamily="49" charset="0"/>
              </a:rPr>
              <a:t>; // 4 bytes</a:t>
            </a:r>
          </a:p>
          <a:p>
            <a:pPr marL="457200" lvl="1" indent="0">
              <a:buFont typeface="Arial" panose="020B0604020202020204" pitchFamily="34" charset="0"/>
              <a:buNone/>
            </a:pPr>
            <a:r>
              <a:rPr lang="en-US" sz="2200" dirty="0">
                <a:solidFill>
                  <a:srgbClr val="7030A0"/>
                </a:solidFill>
                <a:latin typeface="Consolas" panose="020B0609020204030204" pitchFamily="49" charset="0"/>
                <a:cs typeface="Consolas" panose="020B0609020204030204" pitchFamily="49" charset="0"/>
              </a:rPr>
              <a:t>};</a:t>
            </a:r>
          </a:p>
          <a:p>
            <a:pPr marL="457200" lvl="1" indent="0">
              <a:buFont typeface="Arial" panose="020B0604020202020204" pitchFamily="34" charset="0"/>
              <a:buNone/>
            </a:pPr>
            <a:endParaRPr lang="en-US" sz="2200" dirty="0">
              <a:solidFill>
                <a:srgbClr val="7030A0"/>
              </a:solidFill>
              <a:latin typeface="Consolas" panose="020B0609020204030204" pitchFamily="49" charset="0"/>
              <a:cs typeface="Consolas" panose="020B0609020204030204" pitchFamily="49" charset="0"/>
            </a:endParaRPr>
          </a:p>
          <a:p>
            <a:pPr marL="457200" lvl="1" indent="0">
              <a:buFont typeface="Arial" panose="020B0604020202020204" pitchFamily="34" charset="0"/>
              <a:buNone/>
            </a:pPr>
            <a:endParaRPr lang="en-US" sz="2200" dirty="0">
              <a:solidFill>
                <a:srgbClr val="7030A0"/>
              </a:solidFill>
              <a:latin typeface="Consolas" panose="020B0609020204030204" pitchFamily="49" charset="0"/>
              <a:cs typeface="Consolas" panose="020B0609020204030204" pitchFamily="49" charset="0"/>
            </a:endParaRPr>
          </a:p>
          <a:p>
            <a:pPr marL="457200" lvl="1" indent="0">
              <a:buFont typeface="Arial" panose="020B0604020202020204" pitchFamily="34" charset="0"/>
              <a:buNone/>
            </a:pPr>
            <a:endParaRPr lang="en-US" sz="2200" dirty="0">
              <a:solidFill>
                <a:srgbClr val="7030A0"/>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2200" dirty="0">
              <a:solidFill>
                <a:srgbClr val="7030A0"/>
              </a:solidFill>
            </a:endParaRPr>
          </a:p>
        </p:txBody>
      </p:sp>
    </p:spTree>
    <p:extLst>
      <p:ext uri="{BB962C8B-B14F-4D97-AF65-F5344CB8AC3E}">
        <p14:creationId xmlns:p14="http://schemas.microsoft.com/office/powerpoint/2010/main" val="1891949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BFAF-DA30-9F4A-B305-CD000327A080}"/>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F3E99DB4-CC7C-D948-A982-CFAB39FEBAFC}"/>
              </a:ext>
            </a:extLst>
          </p:cNvPr>
          <p:cNvSpPr>
            <a:spLocks noGrp="1"/>
          </p:cNvSpPr>
          <p:nvPr>
            <p:ph idx="1"/>
          </p:nvPr>
        </p:nvSpPr>
        <p:spPr>
          <a:xfrm>
            <a:off x="500743" y="1825625"/>
            <a:ext cx="10853057" cy="4351338"/>
          </a:xfrm>
        </p:spPr>
        <p:txBody>
          <a:bodyPr>
            <a:normAutofit fontScale="92500" lnSpcReduction="10000"/>
          </a:bodyPr>
          <a:lstStyle/>
          <a:p>
            <a:r>
              <a:rPr lang="en-US" dirty="0"/>
              <a:t>Homogeneous data collection, i.e. a finite number of instances of some base data type</a:t>
            </a:r>
          </a:p>
          <a:p>
            <a:r>
              <a:rPr lang="en-US" dirty="0"/>
              <a:t>Stored contiguously in memory</a:t>
            </a:r>
          </a:p>
          <a:p>
            <a:r>
              <a:rPr lang="en-US" dirty="0"/>
              <a:t>Can be multi-dimensional: </a:t>
            </a:r>
          </a:p>
          <a:p>
            <a:pPr lvl="1"/>
            <a:r>
              <a:rPr lang="en-US" dirty="0">
                <a:solidFill>
                  <a:srgbClr val="7030A0"/>
                </a:solidFill>
                <a:latin typeface="Consolas" panose="020B0609020204030204" pitchFamily="49" charset="0"/>
                <a:cs typeface="Consolas" panose="020B0609020204030204" pitchFamily="49" charset="0"/>
              </a:rPr>
              <a:t>int A[N]; // 1-dimensional</a:t>
            </a:r>
          </a:p>
          <a:p>
            <a:pPr lvl="1"/>
            <a:r>
              <a:rPr lang="en-US" dirty="0">
                <a:solidFill>
                  <a:srgbClr val="7030A0"/>
                </a:solidFill>
                <a:latin typeface="Consolas" panose="020B0609020204030204" pitchFamily="49" charset="0"/>
                <a:cs typeface="Consolas" panose="020B0609020204030204" pitchFamily="49" charset="0"/>
              </a:rPr>
              <a:t>int B[M][N]; // 2-dimensional</a:t>
            </a:r>
          </a:p>
          <a:p>
            <a:pPr lvl="1"/>
            <a:r>
              <a:rPr lang="en-US" dirty="0">
                <a:solidFill>
                  <a:srgbClr val="7030A0"/>
                </a:solidFill>
                <a:latin typeface="Consolas" panose="020B0609020204030204" pitchFamily="49" charset="0"/>
                <a:cs typeface="Consolas" panose="020B0609020204030204" pitchFamily="49" charset="0"/>
              </a:rPr>
              <a:t>int C[M][N][P]; // 3-dimensional</a:t>
            </a:r>
          </a:p>
          <a:p>
            <a:r>
              <a:rPr lang="en-US" dirty="0"/>
              <a:t>Each individual element of the array identified by some multi-dimensional integer tuple, e.g. &lt;</a:t>
            </a:r>
            <a:r>
              <a:rPr lang="en-US" dirty="0" err="1"/>
              <a:t>i,j,k</a:t>
            </a:r>
            <a:r>
              <a:rPr lang="en-US" dirty="0"/>
              <a:t>&gt; = &lt;0,2,4&gt;</a:t>
            </a:r>
          </a:p>
          <a:p>
            <a:r>
              <a:rPr lang="en-US" dirty="0"/>
              <a:t>Language and compiler map the integer tuple to some memory location:</a:t>
            </a:r>
          </a:p>
          <a:p>
            <a:pPr lvl="1"/>
            <a:r>
              <a:rPr lang="en-US" dirty="0">
                <a:latin typeface="Symbol" pitchFamily="2" charset="2"/>
              </a:rPr>
              <a:t>Z</a:t>
            </a:r>
            <a:r>
              <a:rPr lang="en-US" baseline="30000" dirty="0"/>
              <a:t>n</a:t>
            </a:r>
            <a:r>
              <a:rPr lang="en-US" dirty="0"/>
              <a:t> </a:t>
            </a:r>
            <a:r>
              <a:rPr lang="en-US" dirty="0">
                <a:sym typeface="Wingdings" pitchFamily="2" charset="2"/>
              </a:rPr>
              <a:t> N</a:t>
            </a:r>
            <a:endParaRPr lang="en-US" dirty="0"/>
          </a:p>
        </p:txBody>
      </p:sp>
      <p:sp>
        <p:nvSpPr>
          <p:cNvPr id="4" name="Footer Placeholder 3">
            <a:extLst>
              <a:ext uri="{FF2B5EF4-FFF2-40B4-BE49-F238E27FC236}">
                <a16:creationId xmlns:a16="http://schemas.microsoft.com/office/drawing/2014/main" id="{F412BC8D-9853-3344-B0F7-FADD92B35983}"/>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3C89F936-38BD-BD42-B376-97317EC3CCCA}"/>
              </a:ext>
            </a:extLst>
          </p:cNvPr>
          <p:cNvSpPr>
            <a:spLocks noGrp="1"/>
          </p:cNvSpPr>
          <p:nvPr>
            <p:ph type="sldNum" sz="quarter" idx="12"/>
          </p:nvPr>
        </p:nvSpPr>
        <p:spPr/>
        <p:txBody>
          <a:bodyPr/>
          <a:lstStyle/>
          <a:p>
            <a:fld id="{7768821B-CCF3-6D4B-91A2-1AB93FB3D042}" type="slidenum">
              <a:rPr lang="en-US" smtClean="0"/>
              <a:t>23</a:t>
            </a:fld>
            <a:endParaRPr lang="en-US"/>
          </a:p>
        </p:txBody>
      </p:sp>
    </p:spTree>
    <p:extLst>
      <p:ext uri="{BB962C8B-B14F-4D97-AF65-F5344CB8AC3E}">
        <p14:creationId xmlns:p14="http://schemas.microsoft.com/office/powerpoint/2010/main" val="3521331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AB2F-FD35-2740-A8D9-1D4380AE4BDA}"/>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FF40265F-782B-5143-A37B-FE4B7A5F0E06}"/>
              </a:ext>
            </a:extLst>
          </p:cNvPr>
          <p:cNvSpPr>
            <a:spLocks noGrp="1"/>
          </p:cNvSpPr>
          <p:nvPr>
            <p:ph idx="1"/>
          </p:nvPr>
        </p:nvSpPr>
        <p:spPr>
          <a:xfrm>
            <a:off x="478971" y="1825625"/>
            <a:ext cx="11277600" cy="4351338"/>
          </a:xfrm>
        </p:spPr>
        <p:txBody>
          <a:bodyPr>
            <a:normAutofit fontScale="92500" lnSpcReduction="10000"/>
          </a:bodyPr>
          <a:lstStyle/>
          <a:p>
            <a:r>
              <a:rPr lang="en-US" sz="2200" dirty="0"/>
              <a:t>Declaration obviously varies per language</a:t>
            </a:r>
          </a:p>
          <a:p>
            <a:r>
              <a:rPr lang="en-US" sz="2200" dirty="0"/>
              <a:t>Language can define things as:</a:t>
            </a:r>
          </a:p>
          <a:p>
            <a:pPr lvl="1"/>
            <a:r>
              <a:rPr lang="en-US" sz="2200" dirty="0"/>
              <a:t>What data types can one use to access elements in the array?</a:t>
            </a:r>
          </a:p>
          <a:p>
            <a:pPr lvl="1"/>
            <a:r>
              <a:rPr lang="en-US" sz="2200" dirty="0"/>
              <a:t>Minimum address of an array along each dimension:</a:t>
            </a:r>
          </a:p>
          <a:p>
            <a:pPr lvl="2"/>
            <a:r>
              <a:rPr lang="en-US" sz="2200" dirty="0"/>
              <a:t>Zero-based arrays in C/C++</a:t>
            </a:r>
          </a:p>
          <a:p>
            <a:pPr lvl="2"/>
            <a:r>
              <a:rPr lang="en-US" sz="2200" dirty="0"/>
              <a:t>1-based arrays as in Pascal</a:t>
            </a:r>
          </a:p>
          <a:p>
            <a:pPr lvl="2"/>
            <a:r>
              <a:rPr lang="en-US" sz="2200" dirty="0"/>
              <a:t>Arbitrary bounds (also in Pascal): part of the array type declaration</a:t>
            </a:r>
          </a:p>
          <a:p>
            <a:pPr lvl="1"/>
            <a:r>
              <a:rPr lang="en-US" sz="2200" dirty="0"/>
              <a:t>Special operators to access arrays:</a:t>
            </a:r>
          </a:p>
          <a:p>
            <a:pPr lvl="2"/>
            <a:r>
              <a:rPr lang="en-US" sz="2200" dirty="0"/>
              <a:t>Index operator: usually [] or ()</a:t>
            </a:r>
          </a:p>
          <a:p>
            <a:pPr lvl="2"/>
            <a:r>
              <a:rPr lang="en-US" sz="2200" dirty="0"/>
              <a:t>Slice operator: usually :</a:t>
            </a:r>
          </a:p>
          <a:p>
            <a:pPr lvl="1"/>
            <a:r>
              <a:rPr lang="en-US" sz="2200" dirty="0"/>
              <a:t>Storage mechanisms for dense arrays (mostly non-zeros) vs sparse arrays (very high fraction of zeros, 90% or more of zeros)</a:t>
            </a:r>
          </a:p>
          <a:p>
            <a:pPr lvl="1"/>
            <a:r>
              <a:rPr lang="en-US" sz="2200" dirty="0"/>
              <a:t>Lexicographic comparison:  A, B arrays,  A &lt; B</a:t>
            </a:r>
          </a:p>
          <a:p>
            <a:pPr lvl="1"/>
            <a:r>
              <a:rPr lang="en-US" sz="2200" dirty="0"/>
              <a:t>Intrinsic functions to determine size of: whole array, each dimension, </a:t>
            </a:r>
            <a:r>
              <a:rPr lang="en-US" sz="2200" dirty="0" err="1"/>
              <a:t>etc</a:t>
            </a:r>
            <a:endParaRPr lang="en-US" sz="2200" dirty="0"/>
          </a:p>
        </p:txBody>
      </p:sp>
      <p:sp>
        <p:nvSpPr>
          <p:cNvPr id="4" name="Footer Placeholder 3">
            <a:extLst>
              <a:ext uri="{FF2B5EF4-FFF2-40B4-BE49-F238E27FC236}">
                <a16:creationId xmlns:a16="http://schemas.microsoft.com/office/drawing/2014/main" id="{BEB53F23-3CA4-224F-AFC1-36FF2D946358}"/>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482CFA61-794A-7449-ACE5-4E74399C4197}"/>
              </a:ext>
            </a:extLst>
          </p:cNvPr>
          <p:cNvSpPr>
            <a:spLocks noGrp="1"/>
          </p:cNvSpPr>
          <p:nvPr>
            <p:ph type="sldNum" sz="quarter" idx="12"/>
          </p:nvPr>
        </p:nvSpPr>
        <p:spPr/>
        <p:txBody>
          <a:bodyPr/>
          <a:lstStyle/>
          <a:p>
            <a:fld id="{7768821B-CCF3-6D4B-91A2-1AB93FB3D042}" type="slidenum">
              <a:rPr lang="en-US" smtClean="0"/>
              <a:t>24</a:t>
            </a:fld>
            <a:endParaRPr lang="en-US"/>
          </a:p>
        </p:txBody>
      </p:sp>
    </p:spTree>
    <p:extLst>
      <p:ext uri="{BB962C8B-B14F-4D97-AF65-F5344CB8AC3E}">
        <p14:creationId xmlns:p14="http://schemas.microsoft.com/office/powerpoint/2010/main" val="1704855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2054D-AAEA-2D44-8E87-E2AAD771DE7E}"/>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72583AC0-9E09-474B-B532-18D7498BC7CF}"/>
              </a:ext>
            </a:extLst>
          </p:cNvPr>
          <p:cNvSpPr>
            <a:spLocks noGrp="1"/>
          </p:cNvSpPr>
          <p:nvPr>
            <p:ph idx="1"/>
          </p:nvPr>
        </p:nvSpPr>
        <p:spPr/>
        <p:txBody>
          <a:bodyPr>
            <a:normAutofit/>
          </a:bodyPr>
          <a:lstStyle/>
          <a:p>
            <a:pPr>
              <a:lnSpc>
                <a:spcPct val="120000"/>
              </a:lnSpc>
            </a:pPr>
            <a:r>
              <a:rPr lang="en-US" sz="2400" dirty="0">
                <a:latin typeface="Consolas" panose="020B0609020204030204" pitchFamily="49" charset="0"/>
                <a:cs typeface="Consolas" panose="020B0609020204030204" pitchFamily="49" charset="0"/>
              </a:rPr>
              <a:t>Fortran: </a:t>
            </a:r>
          </a:p>
          <a:p>
            <a:pPr lvl="1">
              <a:lnSpc>
                <a:spcPct val="120000"/>
              </a:lnSpc>
            </a:pPr>
            <a:r>
              <a:rPr lang="en-US" dirty="0">
                <a:solidFill>
                  <a:srgbClr val="7030A0"/>
                </a:solidFill>
                <a:latin typeface="Consolas" panose="020B0609020204030204" pitchFamily="49" charset="0"/>
                <a:cs typeface="Consolas" panose="020B0609020204030204" pitchFamily="49" charset="0"/>
              </a:rPr>
              <a:t>real</a:t>
            </a:r>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dimension</a:t>
            </a:r>
            <a:r>
              <a:rPr lang="en-US" dirty="0">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(10,10) </a:t>
            </a:r>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mat</a:t>
            </a:r>
          </a:p>
          <a:p>
            <a:pPr>
              <a:lnSpc>
                <a:spcPct val="120000"/>
              </a:lnSpc>
            </a:pPr>
            <a:r>
              <a:rPr lang="en-US" sz="2400" dirty="0">
                <a:latin typeface="Consolas" panose="020B0609020204030204" pitchFamily="49" charset="0"/>
                <a:cs typeface="Consolas" panose="020B0609020204030204" pitchFamily="49" charset="0"/>
              </a:rPr>
              <a:t>Modula-3</a:t>
            </a:r>
            <a:r>
              <a:rPr lang="en-US" sz="2400" dirty="0">
                <a:solidFill>
                  <a:srgbClr val="00B050"/>
                </a:solidFill>
                <a:latin typeface="Consolas" panose="020B0609020204030204" pitchFamily="49" charset="0"/>
                <a:cs typeface="Consolas" panose="020B0609020204030204" pitchFamily="49" charset="0"/>
              </a:rPr>
              <a:t>: </a:t>
            </a:r>
          </a:p>
          <a:p>
            <a:pPr lvl="1">
              <a:lnSpc>
                <a:spcPct val="120000"/>
              </a:lnSpc>
            </a:pPr>
            <a:r>
              <a:rPr lang="en-US" dirty="0">
                <a:latin typeface="Consolas" panose="020B0609020204030204" pitchFamily="49" charset="0"/>
                <a:cs typeface="Consolas" panose="020B0609020204030204" pitchFamily="49" charset="0"/>
              </a:rPr>
              <a:t>VAR</a:t>
            </a:r>
            <a:r>
              <a:rPr lang="en-US" dirty="0">
                <a:solidFill>
                  <a:srgbClr val="00B050"/>
                </a:solidFill>
                <a:latin typeface="Consolas" panose="020B0609020204030204" pitchFamily="49" charset="0"/>
                <a:cs typeface="Consolas" panose="020B0609020204030204" pitchFamily="49" charset="0"/>
              </a:rPr>
              <a:t> mat: </a:t>
            </a:r>
            <a:r>
              <a:rPr lang="en-US" dirty="0">
                <a:solidFill>
                  <a:srgbClr val="0070C0"/>
                </a:solidFill>
                <a:latin typeface="Consolas" panose="020B0609020204030204" pitchFamily="49" charset="0"/>
                <a:cs typeface="Consolas" panose="020B0609020204030204" pitchFamily="49" charset="0"/>
              </a:rPr>
              <a:t>ARRAY</a:t>
            </a:r>
            <a:r>
              <a:rPr lang="en-US" dirty="0">
                <a:solidFill>
                  <a:srgbClr val="00B05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[1..10],[1..10] </a:t>
            </a:r>
            <a:r>
              <a:rPr lang="en-US" dirty="0">
                <a:solidFill>
                  <a:srgbClr val="0070C0"/>
                </a:solidFill>
                <a:latin typeface="Consolas" panose="020B0609020204030204" pitchFamily="49" charset="0"/>
                <a:cs typeface="Consolas" panose="020B0609020204030204" pitchFamily="49" charset="0"/>
              </a:rPr>
              <a:t>OF</a:t>
            </a:r>
            <a:r>
              <a:rPr lang="en-US" dirty="0">
                <a:solidFill>
                  <a:srgbClr val="00B05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REAL</a:t>
            </a:r>
            <a:r>
              <a:rPr lang="en-US" dirty="0">
                <a:solidFill>
                  <a:srgbClr val="00B050"/>
                </a:solidFill>
                <a:latin typeface="Consolas" panose="020B0609020204030204" pitchFamily="49" charset="0"/>
                <a:cs typeface="Consolas" panose="020B0609020204030204" pitchFamily="49" charset="0"/>
              </a:rPr>
              <a:t>;</a:t>
            </a:r>
          </a:p>
          <a:p>
            <a:pPr lvl="1">
              <a:lnSpc>
                <a:spcPct val="120000"/>
              </a:lnSpc>
            </a:pPr>
            <a:r>
              <a:rPr lang="en-US" dirty="0">
                <a:latin typeface="Consolas" panose="020B0609020204030204" pitchFamily="49" charset="0"/>
                <a:cs typeface="Consolas" panose="020B0609020204030204" pitchFamily="49" charset="0"/>
              </a:rPr>
              <a:t>VAR</a:t>
            </a:r>
            <a:r>
              <a:rPr lang="en-US" dirty="0">
                <a:solidFill>
                  <a:srgbClr val="00B050"/>
                </a:solidFill>
                <a:latin typeface="Consolas" panose="020B0609020204030204" pitchFamily="49" charset="0"/>
                <a:cs typeface="Consolas" panose="020B0609020204030204" pitchFamily="49" charset="0"/>
              </a:rPr>
              <a:t> mat: </a:t>
            </a:r>
            <a:r>
              <a:rPr lang="en-US" dirty="0">
                <a:solidFill>
                  <a:srgbClr val="0070C0"/>
                </a:solidFill>
                <a:latin typeface="Consolas" panose="020B0609020204030204" pitchFamily="49" charset="0"/>
                <a:cs typeface="Consolas" panose="020B0609020204030204" pitchFamily="49" charset="0"/>
              </a:rPr>
              <a:t>ARRAY</a:t>
            </a:r>
            <a:r>
              <a:rPr lang="en-US" dirty="0">
                <a:solidFill>
                  <a:srgbClr val="00B05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[1..10] </a:t>
            </a:r>
            <a:r>
              <a:rPr lang="en-US" dirty="0">
                <a:solidFill>
                  <a:srgbClr val="0070C0"/>
                </a:solidFill>
                <a:latin typeface="Consolas" panose="020B0609020204030204" pitchFamily="49" charset="0"/>
                <a:cs typeface="Consolas" panose="020B0609020204030204" pitchFamily="49" charset="0"/>
              </a:rPr>
              <a:t>OF</a:t>
            </a:r>
            <a:r>
              <a:rPr lang="en-US" dirty="0">
                <a:solidFill>
                  <a:srgbClr val="00B050"/>
                </a:solidFill>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ARRAY</a:t>
            </a:r>
            <a:r>
              <a:rPr lang="en-US" dirty="0">
                <a:solidFill>
                  <a:srgbClr val="00B05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[1..10] </a:t>
            </a:r>
            <a:r>
              <a:rPr lang="en-US" dirty="0">
                <a:solidFill>
                  <a:srgbClr val="0070C0"/>
                </a:solidFill>
                <a:latin typeface="Consolas" panose="020B0609020204030204" pitchFamily="49" charset="0"/>
                <a:cs typeface="Consolas" panose="020B0609020204030204" pitchFamily="49" charset="0"/>
              </a:rPr>
              <a:t>OF</a:t>
            </a:r>
            <a:r>
              <a:rPr lang="en-US" dirty="0">
                <a:solidFill>
                  <a:srgbClr val="00B05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REAL</a:t>
            </a:r>
            <a:r>
              <a:rPr lang="en-US" dirty="0">
                <a:solidFill>
                  <a:srgbClr val="00B050"/>
                </a:solidFill>
                <a:latin typeface="Consolas" panose="020B0609020204030204" pitchFamily="49" charset="0"/>
                <a:cs typeface="Consolas" panose="020B0609020204030204" pitchFamily="49" charset="0"/>
              </a:rPr>
              <a:t>;</a:t>
            </a:r>
          </a:p>
          <a:p>
            <a:pPr>
              <a:lnSpc>
                <a:spcPct val="120000"/>
              </a:lnSpc>
            </a:pPr>
            <a:r>
              <a:rPr lang="en-US" sz="2400" dirty="0">
                <a:latin typeface="Consolas" panose="020B0609020204030204" pitchFamily="49" charset="0"/>
                <a:cs typeface="Consolas" panose="020B0609020204030204" pitchFamily="49" charset="0"/>
              </a:rPr>
              <a:t>C:</a:t>
            </a:r>
          </a:p>
          <a:p>
            <a:pPr lvl="1">
              <a:lnSpc>
                <a:spcPct val="120000"/>
              </a:lnSpc>
            </a:pPr>
            <a:r>
              <a:rPr lang="en-US" dirty="0">
                <a:solidFill>
                  <a:srgbClr val="7030A0"/>
                </a:solidFill>
                <a:latin typeface="Consolas" panose="020B0609020204030204" pitchFamily="49" charset="0"/>
                <a:cs typeface="Consolas" panose="020B0609020204030204" pitchFamily="49" charset="0"/>
              </a:rPr>
              <a:t>double</a:t>
            </a:r>
            <a:r>
              <a:rPr lang="en-US" dirty="0">
                <a:solidFill>
                  <a:srgbClr val="00B050"/>
                </a:solidFill>
                <a:latin typeface="Consolas" panose="020B0609020204030204" pitchFamily="49" charset="0"/>
                <a:cs typeface="Consolas" panose="020B0609020204030204" pitchFamily="49" charset="0"/>
              </a:rPr>
              <a:t> mat</a:t>
            </a:r>
            <a:r>
              <a:rPr lang="en-US" dirty="0">
                <a:solidFill>
                  <a:srgbClr val="FF0000"/>
                </a:solidFill>
                <a:latin typeface="Consolas" panose="020B0609020204030204" pitchFamily="49" charset="0"/>
                <a:cs typeface="Consolas" panose="020B0609020204030204" pitchFamily="49" charset="0"/>
              </a:rPr>
              <a:t>[10][10]</a:t>
            </a:r>
            <a:r>
              <a:rPr lang="en-US" dirty="0">
                <a:solidFill>
                  <a:srgbClr val="00B050"/>
                </a:solidFill>
                <a:latin typeface="Consolas" panose="020B0609020204030204" pitchFamily="49" charset="0"/>
                <a:cs typeface="Consolas" panose="020B0609020204030204" pitchFamily="49" charset="0"/>
              </a:rPr>
              <a:t>;</a:t>
            </a:r>
          </a:p>
          <a:p>
            <a:pPr>
              <a:lnSpc>
                <a:spcPct val="120000"/>
              </a:lnSpc>
            </a:pPr>
            <a:endParaRPr lang="en-US" sz="2400" dirty="0">
              <a:solidFill>
                <a:srgbClr val="00B050"/>
              </a:solidFill>
              <a:latin typeface="Consolas" panose="020B0609020204030204" pitchFamily="49" charset="0"/>
              <a:cs typeface="Consolas" panose="020B0609020204030204" pitchFamily="49" charset="0"/>
            </a:endParaRPr>
          </a:p>
        </p:txBody>
      </p:sp>
      <p:sp>
        <p:nvSpPr>
          <p:cNvPr id="4" name="Footer Placeholder 3">
            <a:extLst>
              <a:ext uri="{FF2B5EF4-FFF2-40B4-BE49-F238E27FC236}">
                <a16:creationId xmlns:a16="http://schemas.microsoft.com/office/drawing/2014/main" id="{B3A24205-3799-5B4F-A19E-11252D1021C9}"/>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3C740BE2-DCD7-0540-B006-6BC67FF1FE78}"/>
              </a:ext>
            </a:extLst>
          </p:cNvPr>
          <p:cNvSpPr>
            <a:spLocks noGrp="1"/>
          </p:cNvSpPr>
          <p:nvPr>
            <p:ph type="sldNum" sz="quarter" idx="12"/>
          </p:nvPr>
        </p:nvSpPr>
        <p:spPr/>
        <p:txBody>
          <a:bodyPr/>
          <a:lstStyle/>
          <a:p>
            <a:fld id="{7768821B-CCF3-6D4B-91A2-1AB93FB3D042}" type="slidenum">
              <a:rPr lang="en-US" smtClean="0"/>
              <a:t>25</a:t>
            </a:fld>
            <a:endParaRPr lang="en-US"/>
          </a:p>
        </p:txBody>
      </p:sp>
    </p:spTree>
    <p:extLst>
      <p:ext uri="{BB962C8B-B14F-4D97-AF65-F5344CB8AC3E}">
        <p14:creationId xmlns:p14="http://schemas.microsoft.com/office/powerpoint/2010/main" val="3482110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A09C-552C-744E-AE2D-D92F526C2B16}"/>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3F971F71-C4F3-6D4D-9FE6-57BDEF13CA72}"/>
              </a:ext>
            </a:extLst>
          </p:cNvPr>
          <p:cNvSpPr>
            <a:spLocks noGrp="1"/>
          </p:cNvSpPr>
          <p:nvPr>
            <p:ph idx="1"/>
          </p:nvPr>
        </p:nvSpPr>
        <p:spPr/>
        <p:txBody>
          <a:bodyPr/>
          <a:lstStyle/>
          <a:p>
            <a:pPr marL="0" indent="0">
              <a:buNone/>
            </a:pPr>
            <a:r>
              <a:rPr lang="en-US" dirty="0"/>
              <a:t>Array slices (or Sections)</a:t>
            </a:r>
          </a:p>
          <a:p>
            <a:r>
              <a:rPr lang="en-US" dirty="0"/>
              <a:t>Probably introduced in Fortran (circa 1957)</a:t>
            </a:r>
          </a:p>
          <a:p>
            <a:r>
              <a:rPr lang="en-US" dirty="0"/>
              <a:t>Allows to access subset or regions of multi-dimensional arrays</a:t>
            </a:r>
          </a:p>
          <a:p>
            <a:r>
              <a:rPr lang="en-US" dirty="0"/>
              <a:t>Examples:</a:t>
            </a:r>
          </a:p>
          <a:p>
            <a:pPr lvl="1"/>
            <a:r>
              <a:rPr lang="en-US" dirty="0"/>
              <a:t>matrix(3:6, 4:7):   from 3 to 6 and from 4 to 7</a:t>
            </a:r>
          </a:p>
          <a:p>
            <a:pPr lvl="1"/>
            <a:r>
              <a:rPr lang="en-US" dirty="0"/>
              <a:t>matrix (6:, 5) :  from 6 onwards and only 5</a:t>
            </a:r>
          </a:p>
          <a:p>
            <a:pPr lvl="1"/>
            <a:r>
              <a:rPr lang="en-US" dirty="0"/>
              <a:t>matrix(:4, 2:8:2): up to 4, and starting from 2, up to 8, every 2 </a:t>
            </a:r>
          </a:p>
          <a:p>
            <a:pPr lvl="1"/>
            <a:r>
              <a:rPr lang="en-US" dirty="0"/>
              <a:t>matrix(:, (/2, 5, 9/)): everything and only 2, 5 and 9</a:t>
            </a:r>
          </a:p>
        </p:txBody>
      </p:sp>
      <p:sp>
        <p:nvSpPr>
          <p:cNvPr id="4" name="Footer Placeholder 3">
            <a:extLst>
              <a:ext uri="{FF2B5EF4-FFF2-40B4-BE49-F238E27FC236}">
                <a16:creationId xmlns:a16="http://schemas.microsoft.com/office/drawing/2014/main" id="{BC86A2C0-8312-1144-B025-759F6BC36F5A}"/>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256B924A-3920-3247-BC1F-222AB4F50F5C}"/>
              </a:ext>
            </a:extLst>
          </p:cNvPr>
          <p:cNvSpPr>
            <a:spLocks noGrp="1"/>
          </p:cNvSpPr>
          <p:nvPr>
            <p:ph type="sldNum" sz="quarter" idx="12"/>
          </p:nvPr>
        </p:nvSpPr>
        <p:spPr/>
        <p:txBody>
          <a:bodyPr/>
          <a:lstStyle/>
          <a:p>
            <a:fld id="{7768821B-CCF3-6D4B-91A2-1AB93FB3D042}" type="slidenum">
              <a:rPr lang="en-US" smtClean="0"/>
              <a:t>26</a:t>
            </a:fld>
            <a:endParaRPr lang="en-US"/>
          </a:p>
        </p:txBody>
      </p:sp>
    </p:spTree>
    <p:extLst>
      <p:ext uri="{BB962C8B-B14F-4D97-AF65-F5344CB8AC3E}">
        <p14:creationId xmlns:p14="http://schemas.microsoft.com/office/powerpoint/2010/main" val="3402179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CC789-AF8A-3F4B-902B-F4C3BE0657EB}"/>
              </a:ext>
            </a:extLst>
          </p:cNvPr>
          <p:cNvSpPr>
            <a:spLocks noGrp="1"/>
          </p:cNvSpPr>
          <p:nvPr>
            <p:ph type="title"/>
          </p:nvPr>
        </p:nvSpPr>
        <p:spPr/>
        <p:txBody>
          <a:bodyPr/>
          <a:lstStyle/>
          <a:p>
            <a:r>
              <a:rPr lang="en-US" dirty="0"/>
              <a:t>Arrays: Memory Layout</a:t>
            </a:r>
          </a:p>
        </p:txBody>
      </p:sp>
      <p:sp>
        <p:nvSpPr>
          <p:cNvPr id="4" name="Footer Placeholder 3">
            <a:extLst>
              <a:ext uri="{FF2B5EF4-FFF2-40B4-BE49-F238E27FC236}">
                <a16:creationId xmlns:a16="http://schemas.microsoft.com/office/drawing/2014/main" id="{6A591D9C-9B1C-754C-9121-B33518D89C41}"/>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2FDD53BE-930E-EF45-ABD3-9B5B4313EF4D}"/>
              </a:ext>
            </a:extLst>
          </p:cNvPr>
          <p:cNvSpPr>
            <a:spLocks noGrp="1"/>
          </p:cNvSpPr>
          <p:nvPr>
            <p:ph type="sldNum" sz="quarter" idx="12"/>
          </p:nvPr>
        </p:nvSpPr>
        <p:spPr/>
        <p:txBody>
          <a:bodyPr/>
          <a:lstStyle/>
          <a:p>
            <a:fld id="{7768821B-CCF3-6D4B-91A2-1AB93FB3D042}" type="slidenum">
              <a:rPr lang="en-US" smtClean="0"/>
              <a:t>27</a:t>
            </a:fld>
            <a:endParaRPr lang="en-US"/>
          </a:p>
        </p:txBody>
      </p:sp>
      <p:sp>
        <p:nvSpPr>
          <p:cNvPr id="6" name="Rectangle 5">
            <a:extLst>
              <a:ext uri="{FF2B5EF4-FFF2-40B4-BE49-F238E27FC236}">
                <a16:creationId xmlns:a16="http://schemas.microsoft.com/office/drawing/2014/main" id="{ECE88AEF-67A0-144F-9167-A3D00D65A21A}"/>
              </a:ext>
            </a:extLst>
          </p:cNvPr>
          <p:cNvSpPr/>
          <p:nvPr/>
        </p:nvSpPr>
        <p:spPr>
          <a:xfrm>
            <a:off x="217714" y="1972544"/>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7" name="TextBox 6">
            <a:extLst>
              <a:ext uri="{FF2B5EF4-FFF2-40B4-BE49-F238E27FC236}">
                <a16:creationId xmlns:a16="http://schemas.microsoft.com/office/drawing/2014/main" id="{7BE6D677-4C57-8F4B-BB3A-DC23422CFC7A}"/>
              </a:ext>
            </a:extLst>
          </p:cNvPr>
          <p:cNvSpPr txBox="1"/>
          <p:nvPr/>
        </p:nvSpPr>
        <p:spPr>
          <a:xfrm>
            <a:off x="390200" y="2068282"/>
            <a:ext cx="362600" cy="461665"/>
          </a:xfrm>
          <a:prstGeom prst="rect">
            <a:avLst/>
          </a:prstGeom>
          <a:noFill/>
        </p:spPr>
        <p:txBody>
          <a:bodyPr wrap="none" rtlCol="0">
            <a:spAutoFit/>
          </a:bodyPr>
          <a:lstStyle/>
          <a:p>
            <a:r>
              <a:rPr lang="en-US" sz="2400" dirty="0"/>
              <a:t>A</a:t>
            </a:r>
          </a:p>
        </p:txBody>
      </p:sp>
      <p:sp>
        <p:nvSpPr>
          <p:cNvPr id="10" name="Rectangle 9">
            <a:extLst>
              <a:ext uri="{FF2B5EF4-FFF2-40B4-BE49-F238E27FC236}">
                <a16:creationId xmlns:a16="http://schemas.microsoft.com/office/drawing/2014/main" id="{863154CA-F1EF-6E40-9836-BE0C0975017A}"/>
              </a:ext>
            </a:extLst>
          </p:cNvPr>
          <p:cNvSpPr/>
          <p:nvPr/>
        </p:nvSpPr>
        <p:spPr>
          <a:xfrm>
            <a:off x="925286" y="1972544"/>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1" name="TextBox 10">
            <a:extLst>
              <a:ext uri="{FF2B5EF4-FFF2-40B4-BE49-F238E27FC236}">
                <a16:creationId xmlns:a16="http://schemas.microsoft.com/office/drawing/2014/main" id="{34BFCC6B-0649-3E45-90F6-6CF6DC8FAFB6}"/>
              </a:ext>
            </a:extLst>
          </p:cNvPr>
          <p:cNvSpPr txBox="1"/>
          <p:nvPr/>
        </p:nvSpPr>
        <p:spPr>
          <a:xfrm>
            <a:off x="1097772" y="2068282"/>
            <a:ext cx="362600" cy="461665"/>
          </a:xfrm>
          <a:prstGeom prst="rect">
            <a:avLst/>
          </a:prstGeom>
          <a:noFill/>
        </p:spPr>
        <p:txBody>
          <a:bodyPr wrap="none" rtlCol="0">
            <a:spAutoFit/>
          </a:bodyPr>
          <a:lstStyle/>
          <a:p>
            <a:r>
              <a:rPr lang="en-US" sz="2400" dirty="0"/>
              <a:t>B</a:t>
            </a:r>
          </a:p>
        </p:txBody>
      </p:sp>
      <p:sp>
        <p:nvSpPr>
          <p:cNvPr id="12" name="Rectangle 11">
            <a:extLst>
              <a:ext uri="{FF2B5EF4-FFF2-40B4-BE49-F238E27FC236}">
                <a16:creationId xmlns:a16="http://schemas.microsoft.com/office/drawing/2014/main" id="{F993BA52-4197-1A4E-AE36-0FF6D2164017}"/>
              </a:ext>
            </a:extLst>
          </p:cNvPr>
          <p:cNvSpPr/>
          <p:nvPr/>
        </p:nvSpPr>
        <p:spPr>
          <a:xfrm>
            <a:off x="1632858" y="1972544"/>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3" name="TextBox 12">
            <a:extLst>
              <a:ext uri="{FF2B5EF4-FFF2-40B4-BE49-F238E27FC236}">
                <a16:creationId xmlns:a16="http://schemas.microsoft.com/office/drawing/2014/main" id="{F533975F-FC71-BB46-8760-AA5773BCF3B3}"/>
              </a:ext>
            </a:extLst>
          </p:cNvPr>
          <p:cNvSpPr txBox="1"/>
          <p:nvPr/>
        </p:nvSpPr>
        <p:spPr>
          <a:xfrm>
            <a:off x="1805344" y="2068282"/>
            <a:ext cx="348172" cy="461665"/>
          </a:xfrm>
          <a:prstGeom prst="rect">
            <a:avLst/>
          </a:prstGeom>
          <a:noFill/>
        </p:spPr>
        <p:txBody>
          <a:bodyPr wrap="none" rtlCol="0">
            <a:spAutoFit/>
          </a:bodyPr>
          <a:lstStyle/>
          <a:p>
            <a:r>
              <a:rPr lang="en-US" sz="2400" dirty="0"/>
              <a:t>C</a:t>
            </a:r>
          </a:p>
        </p:txBody>
      </p:sp>
      <p:sp>
        <p:nvSpPr>
          <p:cNvPr id="14" name="Rectangle 13">
            <a:extLst>
              <a:ext uri="{FF2B5EF4-FFF2-40B4-BE49-F238E27FC236}">
                <a16:creationId xmlns:a16="http://schemas.microsoft.com/office/drawing/2014/main" id="{6758E327-9F37-4F47-89C2-54A5E416F88F}"/>
              </a:ext>
            </a:extLst>
          </p:cNvPr>
          <p:cNvSpPr/>
          <p:nvPr/>
        </p:nvSpPr>
        <p:spPr>
          <a:xfrm>
            <a:off x="2340430" y="1972544"/>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5" name="TextBox 14">
            <a:extLst>
              <a:ext uri="{FF2B5EF4-FFF2-40B4-BE49-F238E27FC236}">
                <a16:creationId xmlns:a16="http://schemas.microsoft.com/office/drawing/2014/main" id="{A6E0EC6A-3E30-FA4C-A86C-692184DFBF0B}"/>
              </a:ext>
            </a:extLst>
          </p:cNvPr>
          <p:cNvSpPr txBox="1"/>
          <p:nvPr/>
        </p:nvSpPr>
        <p:spPr>
          <a:xfrm>
            <a:off x="2512916" y="2068282"/>
            <a:ext cx="373820" cy="461665"/>
          </a:xfrm>
          <a:prstGeom prst="rect">
            <a:avLst/>
          </a:prstGeom>
          <a:noFill/>
        </p:spPr>
        <p:txBody>
          <a:bodyPr wrap="none" rtlCol="0">
            <a:spAutoFit/>
          </a:bodyPr>
          <a:lstStyle/>
          <a:p>
            <a:r>
              <a:rPr lang="en-US" sz="2400" dirty="0"/>
              <a:t>D</a:t>
            </a:r>
          </a:p>
        </p:txBody>
      </p:sp>
      <p:sp>
        <p:nvSpPr>
          <p:cNvPr id="16" name="Rectangle 15">
            <a:extLst>
              <a:ext uri="{FF2B5EF4-FFF2-40B4-BE49-F238E27FC236}">
                <a16:creationId xmlns:a16="http://schemas.microsoft.com/office/drawing/2014/main" id="{74E084DC-6D00-754B-9A0C-82F436BEC3C9}"/>
              </a:ext>
            </a:extLst>
          </p:cNvPr>
          <p:cNvSpPr/>
          <p:nvPr/>
        </p:nvSpPr>
        <p:spPr>
          <a:xfrm>
            <a:off x="217714" y="2625685"/>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7" name="TextBox 16">
            <a:extLst>
              <a:ext uri="{FF2B5EF4-FFF2-40B4-BE49-F238E27FC236}">
                <a16:creationId xmlns:a16="http://schemas.microsoft.com/office/drawing/2014/main" id="{208109F1-DD79-AF48-A943-D8F203732EE0}"/>
              </a:ext>
            </a:extLst>
          </p:cNvPr>
          <p:cNvSpPr txBox="1"/>
          <p:nvPr/>
        </p:nvSpPr>
        <p:spPr>
          <a:xfrm>
            <a:off x="390200" y="2721423"/>
            <a:ext cx="335348" cy="461665"/>
          </a:xfrm>
          <a:prstGeom prst="rect">
            <a:avLst/>
          </a:prstGeom>
          <a:noFill/>
        </p:spPr>
        <p:txBody>
          <a:bodyPr wrap="none" rtlCol="0">
            <a:spAutoFit/>
          </a:bodyPr>
          <a:lstStyle/>
          <a:p>
            <a:r>
              <a:rPr lang="en-US" sz="2400" dirty="0"/>
              <a:t>E</a:t>
            </a:r>
          </a:p>
        </p:txBody>
      </p:sp>
      <p:sp>
        <p:nvSpPr>
          <p:cNvPr id="18" name="Rectangle 17">
            <a:extLst>
              <a:ext uri="{FF2B5EF4-FFF2-40B4-BE49-F238E27FC236}">
                <a16:creationId xmlns:a16="http://schemas.microsoft.com/office/drawing/2014/main" id="{6120DABE-6A1C-5F4C-91D0-2B2CC58D66DE}"/>
              </a:ext>
            </a:extLst>
          </p:cNvPr>
          <p:cNvSpPr/>
          <p:nvPr/>
        </p:nvSpPr>
        <p:spPr>
          <a:xfrm>
            <a:off x="925286" y="2625685"/>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9" name="TextBox 18">
            <a:extLst>
              <a:ext uri="{FF2B5EF4-FFF2-40B4-BE49-F238E27FC236}">
                <a16:creationId xmlns:a16="http://schemas.microsoft.com/office/drawing/2014/main" id="{9461000E-3587-E743-81B0-94394CBC38AD}"/>
              </a:ext>
            </a:extLst>
          </p:cNvPr>
          <p:cNvSpPr txBox="1"/>
          <p:nvPr/>
        </p:nvSpPr>
        <p:spPr>
          <a:xfrm>
            <a:off x="1097772" y="2721423"/>
            <a:ext cx="325730" cy="461665"/>
          </a:xfrm>
          <a:prstGeom prst="rect">
            <a:avLst/>
          </a:prstGeom>
          <a:noFill/>
        </p:spPr>
        <p:txBody>
          <a:bodyPr wrap="none" rtlCol="0">
            <a:spAutoFit/>
          </a:bodyPr>
          <a:lstStyle/>
          <a:p>
            <a:r>
              <a:rPr lang="en-US" sz="2400" dirty="0"/>
              <a:t>F</a:t>
            </a:r>
          </a:p>
        </p:txBody>
      </p:sp>
      <p:sp>
        <p:nvSpPr>
          <p:cNvPr id="20" name="Rectangle 19">
            <a:extLst>
              <a:ext uri="{FF2B5EF4-FFF2-40B4-BE49-F238E27FC236}">
                <a16:creationId xmlns:a16="http://schemas.microsoft.com/office/drawing/2014/main" id="{0F7F5A13-09AF-C945-9B0F-B2CB328CC677}"/>
              </a:ext>
            </a:extLst>
          </p:cNvPr>
          <p:cNvSpPr/>
          <p:nvPr/>
        </p:nvSpPr>
        <p:spPr>
          <a:xfrm>
            <a:off x="1632858" y="2625685"/>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21" name="TextBox 20">
            <a:extLst>
              <a:ext uri="{FF2B5EF4-FFF2-40B4-BE49-F238E27FC236}">
                <a16:creationId xmlns:a16="http://schemas.microsoft.com/office/drawing/2014/main" id="{54B5A584-2E27-F342-8FE7-88B4FCB1FF90}"/>
              </a:ext>
            </a:extLst>
          </p:cNvPr>
          <p:cNvSpPr txBox="1"/>
          <p:nvPr/>
        </p:nvSpPr>
        <p:spPr>
          <a:xfrm>
            <a:off x="1805344" y="2721423"/>
            <a:ext cx="378630" cy="461665"/>
          </a:xfrm>
          <a:prstGeom prst="rect">
            <a:avLst/>
          </a:prstGeom>
          <a:noFill/>
        </p:spPr>
        <p:txBody>
          <a:bodyPr wrap="none" rtlCol="0">
            <a:spAutoFit/>
          </a:bodyPr>
          <a:lstStyle/>
          <a:p>
            <a:r>
              <a:rPr lang="en-US" sz="2400" dirty="0"/>
              <a:t>G</a:t>
            </a:r>
          </a:p>
        </p:txBody>
      </p:sp>
      <p:sp>
        <p:nvSpPr>
          <p:cNvPr id="22" name="Rectangle 21">
            <a:extLst>
              <a:ext uri="{FF2B5EF4-FFF2-40B4-BE49-F238E27FC236}">
                <a16:creationId xmlns:a16="http://schemas.microsoft.com/office/drawing/2014/main" id="{A3ED9511-2880-0140-8A66-55515F8DF619}"/>
              </a:ext>
            </a:extLst>
          </p:cNvPr>
          <p:cNvSpPr/>
          <p:nvPr/>
        </p:nvSpPr>
        <p:spPr>
          <a:xfrm>
            <a:off x="2340430" y="2625685"/>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23" name="TextBox 22">
            <a:extLst>
              <a:ext uri="{FF2B5EF4-FFF2-40B4-BE49-F238E27FC236}">
                <a16:creationId xmlns:a16="http://schemas.microsoft.com/office/drawing/2014/main" id="{F9A00FBF-9E4B-A24D-B243-DA35F2A90CFC}"/>
              </a:ext>
            </a:extLst>
          </p:cNvPr>
          <p:cNvSpPr txBox="1"/>
          <p:nvPr/>
        </p:nvSpPr>
        <p:spPr>
          <a:xfrm>
            <a:off x="2512916" y="2721423"/>
            <a:ext cx="261610" cy="461665"/>
          </a:xfrm>
          <a:prstGeom prst="rect">
            <a:avLst/>
          </a:prstGeom>
          <a:noFill/>
        </p:spPr>
        <p:txBody>
          <a:bodyPr wrap="none" rtlCol="0">
            <a:spAutoFit/>
          </a:bodyPr>
          <a:lstStyle/>
          <a:p>
            <a:r>
              <a:rPr lang="en-US" sz="2400" dirty="0"/>
              <a:t>I</a:t>
            </a:r>
          </a:p>
        </p:txBody>
      </p:sp>
      <p:sp>
        <p:nvSpPr>
          <p:cNvPr id="24" name="Rectangle 23">
            <a:extLst>
              <a:ext uri="{FF2B5EF4-FFF2-40B4-BE49-F238E27FC236}">
                <a16:creationId xmlns:a16="http://schemas.microsoft.com/office/drawing/2014/main" id="{4A804A28-1F4A-0D47-88C2-552086C4298F}"/>
              </a:ext>
            </a:extLst>
          </p:cNvPr>
          <p:cNvSpPr/>
          <p:nvPr/>
        </p:nvSpPr>
        <p:spPr>
          <a:xfrm>
            <a:off x="217714" y="3278826"/>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25" name="TextBox 24">
            <a:extLst>
              <a:ext uri="{FF2B5EF4-FFF2-40B4-BE49-F238E27FC236}">
                <a16:creationId xmlns:a16="http://schemas.microsoft.com/office/drawing/2014/main" id="{61B775F4-48BD-7F45-AB25-5C98D6B4FDDD}"/>
              </a:ext>
            </a:extLst>
          </p:cNvPr>
          <p:cNvSpPr txBox="1"/>
          <p:nvPr/>
        </p:nvSpPr>
        <p:spPr>
          <a:xfrm>
            <a:off x="390200" y="3374564"/>
            <a:ext cx="282450" cy="461665"/>
          </a:xfrm>
          <a:prstGeom prst="rect">
            <a:avLst/>
          </a:prstGeom>
          <a:noFill/>
        </p:spPr>
        <p:txBody>
          <a:bodyPr wrap="none" rtlCol="0">
            <a:spAutoFit/>
          </a:bodyPr>
          <a:lstStyle/>
          <a:p>
            <a:r>
              <a:rPr lang="en-US" sz="2400" dirty="0"/>
              <a:t>J</a:t>
            </a:r>
          </a:p>
        </p:txBody>
      </p:sp>
      <p:sp>
        <p:nvSpPr>
          <p:cNvPr id="26" name="Rectangle 25">
            <a:extLst>
              <a:ext uri="{FF2B5EF4-FFF2-40B4-BE49-F238E27FC236}">
                <a16:creationId xmlns:a16="http://schemas.microsoft.com/office/drawing/2014/main" id="{004CD17F-3034-3E41-AD84-71B1F58C1FC8}"/>
              </a:ext>
            </a:extLst>
          </p:cNvPr>
          <p:cNvSpPr/>
          <p:nvPr/>
        </p:nvSpPr>
        <p:spPr>
          <a:xfrm>
            <a:off x="925286" y="3278826"/>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27" name="TextBox 26">
            <a:extLst>
              <a:ext uri="{FF2B5EF4-FFF2-40B4-BE49-F238E27FC236}">
                <a16:creationId xmlns:a16="http://schemas.microsoft.com/office/drawing/2014/main" id="{4AD69D69-595E-1B47-81C2-0340A597B789}"/>
              </a:ext>
            </a:extLst>
          </p:cNvPr>
          <p:cNvSpPr txBox="1"/>
          <p:nvPr/>
        </p:nvSpPr>
        <p:spPr>
          <a:xfrm>
            <a:off x="1097772" y="3374564"/>
            <a:ext cx="344966" cy="461665"/>
          </a:xfrm>
          <a:prstGeom prst="rect">
            <a:avLst/>
          </a:prstGeom>
          <a:noFill/>
        </p:spPr>
        <p:txBody>
          <a:bodyPr wrap="none" rtlCol="0">
            <a:spAutoFit/>
          </a:bodyPr>
          <a:lstStyle/>
          <a:p>
            <a:r>
              <a:rPr lang="en-US" sz="2400" dirty="0"/>
              <a:t>K</a:t>
            </a:r>
          </a:p>
        </p:txBody>
      </p:sp>
      <p:sp>
        <p:nvSpPr>
          <p:cNvPr id="28" name="Rectangle 27">
            <a:extLst>
              <a:ext uri="{FF2B5EF4-FFF2-40B4-BE49-F238E27FC236}">
                <a16:creationId xmlns:a16="http://schemas.microsoft.com/office/drawing/2014/main" id="{4031EB50-6717-FD42-B275-C538911FDC1F}"/>
              </a:ext>
            </a:extLst>
          </p:cNvPr>
          <p:cNvSpPr/>
          <p:nvPr/>
        </p:nvSpPr>
        <p:spPr>
          <a:xfrm>
            <a:off x="1632858" y="3278826"/>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29" name="TextBox 28">
            <a:extLst>
              <a:ext uri="{FF2B5EF4-FFF2-40B4-BE49-F238E27FC236}">
                <a16:creationId xmlns:a16="http://schemas.microsoft.com/office/drawing/2014/main" id="{3CE65CBE-44A4-4C4C-935C-0D553E2902BC}"/>
              </a:ext>
            </a:extLst>
          </p:cNvPr>
          <p:cNvSpPr txBox="1"/>
          <p:nvPr/>
        </p:nvSpPr>
        <p:spPr>
          <a:xfrm>
            <a:off x="1805344" y="3374564"/>
            <a:ext cx="314510" cy="461665"/>
          </a:xfrm>
          <a:prstGeom prst="rect">
            <a:avLst/>
          </a:prstGeom>
          <a:noFill/>
        </p:spPr>
        <p:txBody>
          <a:bodyPr wrap="none" rtlCol="0">
            <a:spAutoFit/>
          </a:bodyPr>
          <a:lstStyle/>
          <a:p>
            <a:r>
              <a:rPr lang="en-US" sz="2400" dirty="0"/>
              <a:t>L</a:t>
            </a:r>
          </a:p>
        </p:txBody>
      </p:sp>
      <p:sp>
        <p:nvSpPr>
          <p:cNvPr id="30" name="Rectangle 29">
            <a:extLst>
              <a:ext uri="{FF2B5EF4-FFF2-40B4-BE49-F238E27FC236}">
                <a16:creationId xmlns:a16="http://schemas.microsoft.com/office/drawing/2014/main" id="{DDE21980-6936-904A-8D51-232038E17DC0}"/>
              </a:ext>
            </a:extLst>
          </p:cNvPr>
          <p:cNvSpPr/>
          <p:nvPr/>
        </p:nvSpPr>
        <p:spPr>
          <a:xfrm>
            <a:off x="2340430" y="3278826"/>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31" name="TextBox 30">
            <a:extLst>
              <a:ext uri="{FF2B5EF4-FFF2-40B4-BE49-F238E27FC236}">
                <a16:creationId xmlns:a16="http://schemas.microsoft.com/office/drawing/2014/main" id="{B289FB72-3DCE-E342-A4F3-F4F8402D48C0}"/>
              </a:ext>
            </a:extLst>
          </p:cNvPr>
          <p:cNvSpPr txBox="1"/>
          <p:nvPr/>
        </p:nvSpPr>
        <p:spPr>
          <a:xfrm>
            <a:off x="2512916" y="3374564"/>
            <a:ext cx="447558" cy="461665"/>
          </a:xfrm>
          <a:prstGeom prst="rect">
            <a:avLst/>
          </a:prstGeom>
          <a:noFill/>
        </p:spPr>
        <p:txBody>
          <a:bodyPr wrap="none" rtlCol="0">
            <a:spAutoFit/>
          </a:bodyPr>
          <a:lstStyle/>
          <a:p>
            <a:r>
              <a:rPr lang="en-US" sz="2400" dirty="0"/>
              <a:t>M</a:t>
            </a:r>
          </a:p>
        </p:txBody>
      </p:sp>
      <p:sp>
        <p:nvSpPr>
          <p:cNvPr id="32" name="TextBox 31">
            <a:extLst>
              <a:ext uri="{FF2B5EF4-FFF2-40B4-BE49-F238E27FC236}">
                <a16:creationId xmlns:a16="http://schemas.microsoft.com/office/drawing/2014/main" id="{FA771A27-90B4-5C42-8ED6-F044FC8FF57D}"/>
              </a:ext>
            </a:extLst>
          </p:cNvPr>
          <p:cNvSpPr txBox="1"/>
          <p:nvPr/>
        </p:nvSpPr>
        <p:spPr>
          <a:xfrm>
            <a:off x="413657" y="4247658"/>
            <a:ext cx="1711302" cy="369332"/>
          </a:xfrm>
          <a:prstGeom prst="rect">
            <a:avLst/>
          </a:prstGeom>
          <a:noFill/>
        </p:spPr>
        <p:txBody>
          <a:bodyPr wrap="none" rtlCol="0">
            <a:spAutoFit/>
          </a:bodyPr>
          <a:lstStyle/>
          <a:p>
            <a:r>
              <a:rPr lang="en-US" dirty="0"/>
              <a:t>2D array of 3 x 4</a:t>
            </a:r>
          </a:p>
        </p:txBody>
      </p:sp>
      <p:sp>
        <p:nvSpPr>
          <p:cNvPr id="58" name="Rectangle 57">
            <a:extLst>
              <a:ext uri="{FF2B5EF4-FFF2-40B4-BE49-F238E27FC236}">
                <a16:creationId xmlns:a16="http://schemas.microsoft.com/office/drawing/2014/main" id="{7F66FEB9-3B0F-7C47-B0C6-3C87CED794B9}"/>
              </a:ext>
            </a:extLst>
          </p:cNvPr>
          <p:cNvSpPr/>
          <p:nvPr/>
        </p:nvSpPr>
        <p:spPr>
          <a:xfrm>
            <a:off x="3449437" y="2510403"/>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59" name="TextBox 58">
            <a:extLst>
              <a:ext uri="{FF2B5EF4-FFF2-40B4-BE49-F238E27FC236}">
                <a16:creationId xmlns:a16="http://schemas.microsoft.com/office/drawing/2014/main" id="{CCECA7B3-5976-B746-B18A-BE3BD87B418A}"/>
              </a:ext>
            </a:extLst>
          </p:cNvPr>
          <p:cNvSpPr txBox="1"/>
          <p:nvPr/>
        </p:nvSpPr>
        <p:spPr>
          <a:xfrm>
            <a:off x="3621923" y="2606141"/>
            <a:ext cx="362600" cy="461665"/>
          </a:xfrm>
          <a:prstGeom prst="rect">
            <a:avLst/>
          </a:prstGeom>
          <a:noFill/>
        </p:spPr>
        <p:txBody>
          <a:bodyPr wrap="none" rtlCol="0">
            <a:spAutoFit/>
          </a:bodyPr>
          <a:lstStyle/>
          <a:p>
            <a:r>
              <a:rPr lang="en-US" sz="2400" dirty="0"/>
              <a:t>A</a:t>
            </a:r>
          </a:p>
        </p:txBody>
      </p:sp>
      <p:sp>
        <p:nvSpPr>
          <p:cNvPr id="60" name="Rectangle 59">
            <a:extLst>
              <a:ext uri="{FF2B5EF4-FFF2-40B4-BE49-F238E27FC236}">
                <a16:creationId xmlns:a16="http://schemas.microsoft.com/office/drawing/2014/main" id="{52802687-0655-9444-A3D7-F93F3CEB47E9}"/>
              </a:ext>
            </a:extLst>
          </p:cNvPr>
          <p:cNvSpPr/>
          <p:nvPr/>
        </p:nvSpPr>
        <p:spPr>
          <a:xfrm>
            <a:off x="4157009" y="2510403"/>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61" name="TextBox 60">
            <a:extLst>
              <a:ext uri="{FF2B5EF4-FFF2-40B4-BE49-F238E27FC236}">
                <a16:creationId xmlns:a16="http://schemas.microsoft.com/office/drawing/2014/main" id="{31ABE0CB-FF7E-714F-AB74-9B4D299E782C}"/>
              </a:ext>
            </a:extLst>
          </p:cNvPr>
          <p:cNvSpPr txBox="1"/>
          <p:nvPr/>
        </p:nvSpPr>
        <p:spPr>
          <a:xfrm>
            <a:off x="4329495" y="2606141"/>
            <a:ext cx="362600" cy="461665"/>
          </a:xfrm>
          <a:prstGeom prst="rect">
            <a:avLst/>
          </a:prstGeom>
          <a:noFill/>
        </p:spPr>
        <p:txBody>
          <a:bodyPr wrap="none" rtlCol="0">
            <a:spAutoFit/>
          </a:bodyPr>
          <a:lstStyle/>
          <a:p>
            <a:r>
              <a:rPr lang="en-US" sz="2400" dirty="0"/>
              <a:t>B</a:t>
            </a:r>
          </a:p>
        </p:txBody>
      </p:sp>
      <p:sp>
        <p:nvSpPr>
          <p:cNvPr id="62" name="Rectangle 61">
            <a:extLst>
              <a:ext uri="{FF2B5EF4-FFF2-40B4-BE49-F238E27FC236}">
                <a16:creationId xmlns:a16="http://schemas.microsoft.com/office/drawing/2014/main" id="{DC947984-837F-F047-8504-0E3FA8E39336}"/>
              </a:ext>
            </a:extLst>
          </p:cNvPr>
          <p:cNvSpPr/>
          <p:nvPr/>
        </p:nvSpPr>
        <p:spPr>
          <a:xfrm>
            <a:off x="4864581" y="2510403"/>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63" name="TextBox 62">
            <a:extLst>
              <a:ext uri="{FF2B5EF4-FFF2-40B4-BE49-F238E27FC236}">
                <a16:creationId xmlns:a16="http://schemas.microsoft.com/office/drawing/2014/main" id="{CC61EA1F-63F2-544B-B6FF-071F90587B13}"/>
              </a:ext>
            </a:extLst>
          </p:cNvPr>
          <p:cNvSpPr txBox="1"/>
          <p:nvPr/>
        </p:nvSpPr>
        <p:spPr>
          <a:xfrm>
            <a:off x="5037067" y="2606141"/>
            <a:ext cx="348172" cy="461665"/>
          </a:xfrm>
          <a:prstGeom prst="rect">
            <a:avLst/>
          </a:prstGeom>
          <a:noFill/>
        </p:spPr>
        <p:txBody>
          <a:bodyPr wrap="none" rtlCol="0">
            <a:spAutoFit/>
          </a:bodyPr>
          <a:lstStyle/>
          <a:p>
            <a:r>
              <a:rPr lang="en-US" sz="2400" dirty="0"/>
              <a:t>C</a:t>
            </a:r>
          </a:p>
        </p:txBody>
      </p:sp>
      <p:sp>
        <p:nvSpPr>
          <p:cNvPr id="64" name="Rectangle 63">
            <a:extLst>
              <a:ext uri="{FF2B5EF4-FFF2-40B4-BE49-F238E27FC236}">
                <a16:creationId xmlns:a16="http://schemas.microsoft.com/office/drawing/2014/main" id="{C6FD5D13-82BD-884B-8BBD-32B03FA0FEB3}"/>
              </a:ext>
            </a:extLst>
          </p:cNvPr>
          <p:cNvSpPr/>
          <p:nvPr/>
        </p:nvSpPr>
        <p:spPr>
          <a:xfrm>
            <a:off x="5572153" y="2510403"/>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65" name="TextBox 64">
            <a:extLst>
              <a:ext uri="{FF2B5EF4-FFF2-40B4-BE49-F238E27FC236}">
                <a16:creationId xmlns:a16="http://schemas.microsoft.com/office/drawing/2014/main" id="{11735886-7C72-3842-A831-042DCBB7ED75}"/>
              </a:ext>
            </a:extLst>
          </p:cNvPr>
          <p:cNvSpPr txBox="1"/>
          <p:nvPr/>
        </p:nvSpPr>
        <p:spPr>
          <a:xfrm>
            <a:off x="5744639" y="2606141"/>
            <a:ext cx="373820" cy="461665"/>
          </a:xfrm>
          <a:prstGeom prst="rect">
            <a:avLst/>
          </a:prstGeom>
          <a:noFill/>
        </p:spPr>
        <p:txBody>
          <a:bodyPr wrap="none" rtlCol="0">
            <a:spAutoFit/>
          </a:bodyPr>
          <a:lstStyle/>
          <a:p>
            <a:r>
              <a:rPr lang="en-US" sz="2400" dirty="0"/>
              <a:t>D</a:t>
            </a:r>
          </a:p>
        </p:txBody>
      </p:sp>
      <p:sp>
        <p:nvSpPr>
          <p:cNvPr id="66" name="Rectangle 65">
            <a:extLst>
              <a:ext uri="{FF2B5EF4-FFF2-40B4-BE49-F238E27FC236}">
                <a16:creationId xmlns:a16="http://schemas.microsoft.com/office/drawing/2014/main" id="{2C4C1CD5-677B-3347-86E8-5CCFF446DF23}"/>
              </a:ext>
            </a:extLst>
          </p:cNvPr>
          <p:cNvSpPr/>
          <p:nvPr/>
        </p:nvSpPr>
        <p:spPr>
          <a:xfrm>
            <a:off x="6279725" y="2510403"/>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67" name="TextBox 66">
            <a:extLst>
              <a:ext uri="{FF2B5EF4-FFF2-40B4-BE49-F238E27FC236}">
                <a16:creationId xmlns:a16="http://schemas.microsoft.com/office/drawing/2014/main" id="{2B0659FD-D087-774E-96BE-A6D65CA78C50}"/>
              </a:ext>
            </a:extLst>
          </p:cNvPr>
          <p:cNvSpPr txBox="1"/>
          <p:nvPr/>
        </p:nvSpPr>
        <p:spPr>
          <a:xfrm>
            <a:off x="6452211" y="2606141"/>
            <a:ext cx="335348" cy="461665"/>
          </a:xfrm>
          <a:prstGeom prst="rect">
            <a:avLst/>
          </a:prstGeom>
          <a:noFill/>
        </p:spPr>
        <p:txBody>
          <a:bodyPr wrap="none" rtlCol="0">
            <a:spAutoFit/>
          </a:bodyPr>
          <a:lstStyle/>
          <a:p>
            <a:r>
              <a:rPr lang="en-US" sz="2400" dirty="0"/>
              <a:t>E</a:t>
            </a:r>
          </a:p>
        </p:txBody>
      </p:sp>
      <p:sp>
        <p:nvSpPr>
          <p:cNvPr id="68" name="Rectangle 67">
            <a:extLst>
              <a:ext uri="{FF2B5EF4-FFF2-40B4-BE49-F238E27FC236}">
                <a16:creationId xmlns:a16="http://schemas.microsoft.com/office/drawing/2014/main" id="{D96C0C18-7F5F-7E4A-A475-1BE2C5CBDC21}"/>
              </a:ext>
            </a:extLst>
          </p:cNvPr>
          <p:cNvSpPr/>
          <p:nvPr/>
        </p:nvSpPr>
        <p:spPr>
          <a:xfrm>
            <a:off x="6987297" y="2510403"/>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69" name="TextBox 68">
            <a:extLst>
              <a:ext uri="{FF2B5EF4-FFF2-40B4-BE49-F238E27FC236}">
                <a16:creationId xmlns:a16="http://schemas.microsoft.com/office/drawing/2014/main" id="{36BF8FEC-D386-D74C-98F2-A515437550E3}"/>
              </a:ext>
            </a:extLst>
          </p:cNvPr>
          <p:cNvSpPr txBox="1"/>
          <p:nvPr/>
        </p:nvSpPr>
        <p:spPr>
          <a:xfrm>
            <a:off x="7159783" y="2606141"/>
            <a:ext cx="325730" cy="461665"/>
          </a:xfrm>
          <a:prstGeom prst="rect">
            <a:avLst/>
          </a:prstGeom>
          <a:noFill/>
        </p:spPr>
        <p:txBody>
          <a:bodyPr wrap="none" rtlCol="0">
            <a:spAutoFit/>
          </a:bodyPr>
          <a:lstStyle/>
          <a:p>
            <a:r>
              <a:rPr lang="en-US" sz="2400" dirty="0"/>
              <a:t>F</a:t>
            </a:r>
          </a:p>
        </p:txBody>
      </p:sp>
      <p:sp>
        <p:nvSpPr>
          <p:cNvPr id="70" name="Rectangle 69">
            <a:extLst>
              <a:ext uri="{FF2B5EF4-FFF2-40B4-BE49-F238E27FC236}">
                <a16:creationId xmlns:a16="http://schemas.microsoft.com/office/drawing/2014/main" id="{69AF8D62-3C9E-E943-9BBD-33832D894ABC}"/>
              </a:ext>
            </a:extLst>
          </p:cNvPr>
          <p:cNvSpPr/>
          <p:nvPr/>
        </p:nvSpPr>
        <p:spPr>
          <a:xfrm>
            <a:off x="7694869" y="2510403"/>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71" name="TextBox 70">
            <a:extLst>
              <a:ext uri="{FF2B5EF4-FFF2-40B4-BE49-F238E27FC236}">
                <a16:creationId xmlns:a16="http://schemas.microsoft.com/office/drawing/2014/main" id="{B19A9C0B-EF03-B54B-8552-8865386562AC}"/>
              </a:ext>
            </a:extLst>
          </p:cNvPr>
          <p:cNvSpPr txBox="1"/>
          <p:nvPr/>
        </p:nvSpPr>
        <p:spPr>
          <a:xfrm>
            <a:off x="7867355" y="2606141"/>
            <a:ext cx="378630" cy="461665"/>
          </a:xfrm>
          <a:prstGeom prst="rect">
            <a:avLst/>
          </a:prstGeom>
          <a:noFill/>
        </p:spPr>
        <p:txBody>
          <a:bodyPr wrap="none" rtlCol="0">
            <a:spAutoFit/>
          </a:bodyPr>
          <a:lstStyle/>
          <a:p>
            <a:r>
              <a:rPr lang="en-US" sz="2400" dirty="0"/>
              <a:t>G</a:t>
            </a:r>
          </a:p>
        </p:txBody>
      </p:sp>
      <p:sp>
        <p:nvSpPr>
          <p:cNvPr id="72" name="Rectangle 71">
            <a:extLst>
              <a:ext uri="{FF2B5EF4-FFF2-40B4-BE49-F238E27FC236}">
                <a16:creationId xmlns:a16="http://schemas.microsoft.com/office/drawing/2014/main" id="{A814C3E8-3729-444C-A926-5DB8CA554B44}"/>
              </a:ext>
            </a:extLst>
          </p:cNvPr>
          <p:cNvSpPr/>
          <p:nvPr/>
        </p:nvSpPr>
        <p:spPr>
          <a:xfrm>
            <a:off x="8402441" y="2510403"/>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73" name="TextBox 72">
            <a:extLst>
              <a:ext uri="{FF2B5EF4-FFF2-40B4-BE49-F238E27FC236}">
                <a16:creationId xmlns:a16="http://schemas.microsoft.com/office/drawing/2014/main" id="{621B97EB-FF9D-2244-B612-F4A6D56B1F80}"/>
              </a:ext>
            </a:extLst>
          </p:cNvPr>
          <p:cNvSpPr txBox="1"/>
          <p:nvPr/>
        </p:nvSpPr>
        <p:spPr>
          <a:xfrm>
            <a:off x="8574927" y="2606141"/>
            <a:ext cx="261610" cy="461665"/>
          </a:xfrm>
          <a:prstGeom prst="rect">
            <a:avLst/>
          </a:prstGeom>
          <a:noFill/>
        </p:spPr>
        <p:txBody>
          <a:bodyPr wrap="none" rtlCol="0">
            <a:spAutoFit/>
          </a:bodyPr>
          <a:lstStyle/>
          <a:p>
            <a:r>
              <a:rPr lang="en-US" sz="2400" dirty="0"/>
              <a:t>I</a:t>
            </a:r>
          </a:p>
        </p:txBody>
      </p:sp>
      <p:sp>
        <p:nvSpPr>
          <p:cNvPr id="74" name="Rectangle 73">
            <a:extLst>
              <a:ext uri="{FF2B5EF4-FFF2-40B4-BE49-F238E27FC236}">
                <a16:creationId xmlns:a16="http://schemas.microsoft.com/office/drawing/2014/main" id="{C03C35AD-BAE4-7E42-84D6-6488E2C4C79F}"/>
              </a:ext>
            </a:extLst>
          </p:cNvPr>
          <p:cNvSpPr/>
          <p:nvPr/>
        </p:nvSpPr>
        <p:spPr>
          <a:xfrm>
            <a:off x="9113025" y="2510403"/>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75" name="TextBox 74">
            <a:extLst>
              <a:ext uri="{FF2B5EF4-FFF2-40B4-BE49-F238E27FC236}">
                <a16:creationId xmlns:a16="http://schemas.microsoft.com/office/drawing/2014/main" id="{E91D53DA-50C1-C34C-BFFB-8DC1117CE867}"/>
              </a:ext>
            </a:extLst>
          </p:cNvPr>
          <p:cNvSpPr txBox="1"/>
          <p:nvPr/>
        </p:nvSpPr>
        <p:spPr>
          <a:xfrm>
            <a:off x="9285511" y="2606141"/>
            <a:ext cx="282450" cy="461665"/>
          </a:xfrm>
          <a:prstGeom prst="rect">
            <a:avLst/>
          </a:prstGeom>
          <a:noFill/>
        </p:spPr>
        <p:txBody>
          <a:bodyPr wrap="none" rtlCol="0">
            <a:spAutoFit/>
          </a:bodyPr>
          <a:lstStyle/>
          <a:p>
            <a:r>
              <a:rPr lang="en-US" sz="2400" dirty="0"/>
              <a:t>J</a:t>
            </a:r>
          </a:p>
        </p:txBody>
      </p:sp>
      <p:sp>
        <p:nvSpPr>
          <p:cNvPr id="76" name="Rectangle 75">
            <a:extLst>
              <a:ext uri="{FF2B5EF4-FFF2-40B4-BE49-F238E27FC236}">
                <a16:creationId xmlns:a16="http://schemas.microsoft.com/office/drawing/2014/main" id="{278BE5F2-A70A-3649-B92E-2F22F36811F9}"/>
              </a:ext>
            </a:extLst>
          </p:cNvPr>
          <p:cNvSpPr/>
          <p:nvPr/>
        </p:nvSpPr>
        <p:spPr>
          <a:xfrm>
            <a:off x="9820597" y="2510403"/>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77" name="TextBox 76">
            <a:extLst>
              <a:ext uri="{FF2B5EF4-FFF2-40B4-BE49-F238E27FC236}">
                <a16:creationId xmlns:a16="http://schemas.microsoft.com/office/drawing/2014/main" id="{9A20A694-BE70-4240-9A31-8AC074DE3EC7}"/>
              </a:ext>
            </a:extLst>
          </p:cNvPr>
          <p:cNvSpPr txBox="1"/>
          <p:nvPr/>
        </p:nvSpPr>
        <p:spPr>
          <a:xfrm>
            <a:off x="9993083" y="2606141"/>
            <a:ext cx="344966" cy="461665"/>
          </a:xfrm>
          <a:prstGeom prst="rect">
            <a:avLst/>
          </a:prstGeom>
          <a:noFill/>
        </p:spPr>
        <p:txBody>
          <a:bodyPr wrap="none" rtlCol="0">
            <a:spAutoFit/>
          </a:bodyPr>
          <a:lstStyle/>
          <a:p>
            <a:r>
              <a:rPr lang="en-US" sz="2400" dirty="0"/>
              <a:t>K</a:t>
            </a:r>
          </a:p>
        </p:txBody>
      </p:sp>
      <p:sp>
        <p:nvSpPr>
          <p:cNvPr id="78" name="Rectangle 77">
            <a:extLst>
              <a:ext uri="{FF2B5EF4-FFF2-40B4-BE49-F238E27FC236}">
                <a16:creationId xmlns:a16="http://schemas.microsoft.com/office/drawing/2014/main" id="{E3345726-A18D-504A-B7FD-47D34782A2BE}"/>
              </a:ext>
            </a:extLst>
          </p:cNvPr>
          <p:cNvSpPr/>
          <p:nvPr/>
        </p:nvSpPr>
        <p:spPr>
          <a:xfrm>
            <a:off x="10528169" y="2510403"/>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79" name="TextBox 78">
            <a:extLst>
              <a:ext uri="{FF2B5EF4-FFF2-40B4-BE49-F238E27FC236}">
                <a16:creationId xmlns:a16="http://schemas.microsoft.com/office/drawing/2014/main" id="{2D92B185-6AB7-5043-A9D9-32ED975A3266}"/>
              </a:ext>
            </a:extLst>
          </p:cNvPr>
          <p:cNvSpPr txBox="1"/>
          <p:nvPr/>
        </p:nvSpPr>
        <p:spPr>
          <a:xfrm>
            <a:off x="10700655" y="2606141"/>
            <a:ext cx="314510" cy="461665"/>
          </a:xfrm>
          <a:prstGeom prst="rect">
            <a:avLst/>
          </a:prstGeom>
          <a:noFill/>
        </p:spPr>
        <p:txBody>
          <a:bodyPr wrap="none" rtlCol="0">
            <a:spAutoFit/>
          </a:bodyPr>
          <a:lstStyle/>
          <a:p>
            <a:r>
              <a:rPr lang="en-US" sz="2400" dirty="0"/>
              <a:t>L</a:t>
            </a:r>
          </a:p>
        </p:txBody>
      </p:sp>
      <p:sp>
        <p:nvSpPr>
          <p:cNvPr id="80" name="Rectangle 79">
            <a:extLst>
              <a:ext uri="{FF2B5EF4-FFF2-40B4-BE49-F238E27FC236}">
                <a16:creationId xmlns:a16="http://schemas.microsoft.com/office/drawing/2014/main" id="{513C7AAD-730D-A44E-8D88-1FDBA8A251C6}"/>
              </a:ext>
            </a:extLst>
          </p:cNvPr>
          <p:cNvSpPr/>
          <p:nvPr/>
        </p:nvSpPr>
        <p:spPr>
          <a:xfrm>
            <a:off x="11235741" y="2510403"/>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81" name="TextBox 80">
            <a:extLst>
              <a:ext uri="{FF2B5EF4-FFF2-40B4-BE49-F238E27FC236}">
                <a16:creationId xmlns:a16="http://schemas.microsoft.com/office/drawing/2014/main" id="{7614B960-D7B1-4D4C-968E-01139D9B2673}"/>
              </a:ext>
            </a:extLst>
          </p:cNvPr>
          <p:cNvSpPr txBox="1"/>
          <p:nvPr/>
        </p:nvSpPr>
        <p:spPr>
          <a:xfrm>
            <a:off x="11408227" y="2606141"/>
            <a:ext cx="447558" cy="461665"/>
          </a:xfrm>
          <a:prstGeom prst="rect">
            <a:avLst/>
          </a:prstGeom>
          <a:noFill/>
        </p:spPr>
        <p:txBody>
          <a:bodyPr wrap="none" rtlCol="0">
            <a:spAutoFit/>
          </a:bodyPr>
          <a:lstStyle/>
          <a:p>
            <a:r>
              <a:rPr lang="en-US" sz="2400" dirty="0"/>
              <a:t>M</a:t>
            </a:r>
          </a:p>
        </p:txBody>
      </p:sp>
      <p:sp>
        <p:nvSpPr>
          <p:cNvPr id="82" name="TextBox 81">
            <a:extLst>
              <a:ext uri="{FF2B5EF4-FFF2-40B4-BE49-F238E27FC236}">
                <a16:creationId xmlns:a16="http://schemas.microsoft.com/office/drawing/2014/main" id="{249D29BA-B8BD-D044-99CE-9A4F83AF70A6}"/>
              </a:ext>
            </a:extLst>
          </p:cNvPr>
          <p:cNvSpPr txBox="1"/>
          <p:nvPr/>
        </p:nvSpPr>
        <p:spPr>
          <a:xfrm>
            <a:off x="3655144" y="1883616"/>
            <a:ext cx="3439981" cy="461665"/>
          </a:xfrm>
          <a:prstGeom prst="rect">
            <a:avLst/>
          </a:prstGeom>
          <a:noFill/>
        </p:spPr>
        <p:txBody>
          <a:bodyPr wrap="none" rtlCol="0">
            <a:spAutoFit/>
          </a:bodyPr>
          <a:lstStyle/>
          <a:p>
            <a:r>
              <a:rPr lang="en-US" sz="2400" dirty="0"/>
              <a:t>Row Major Order  (e.g. C):</a:t>
            </a:r>
          </a:p>
        </p:txBody>
      </p:sp>
      <p:sp>
        <p:nvSpPr>
          <p:cNvPr id="83" name="Rectangle 82">
            <a:extLst>
              <a:ext uri="{FF2B5EF4-FFF2-40B4-BE49-F238E27FC236}">
                <a16:creationId xmlns:a16="http://schemas.microsoft.com/office/drawing/2014/main" id="{3DEBE9B9-DA46-EC40-B510-D8232F2D885A}"/>
              </a:ext>
            </a:extLst>
          </p:cNvPr>
          <p:cNvSpPr/>
          <p:nvPr/>
        </p:nvSpPr>
        <p:spPr>
          <a:xfrm>
            <a:off x="3449437" y="4285105"/>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84" name="TextBox 83">
            <a:extLst>
              <a:ext uri="{FF2B5EF4-FFF2-40B4-BE49-F238E27FC236}">
                <a16:creationId xmlns:a16="http://schemas.microsoft.com/office/drawing/2014/main" id="{A2CAD00F-5106-F746-89ED-CC43168B6DBC}"/>
              </a:ext>
            </a:extLst>
          </p:cNvPr>
          <p:cNvSpPr txBox="1"/>
          <p:nvPr/>
        </p:nvSpPr>
        <p:spPr>
          <a:xfrm>
            <a:off x="3621923" y="4380843"/>
            <a:ext cx="362600" cy="461665"/>
          </a:xfrm>
          <a:prstGeom prst="rect">
            <a:avLst/>
          </a:prstGeom>
          <a:noFill/>
        </p:spPr>
        <p:txBody>
          <a:bodyPr wrap="none" rtlCol="0">
            <a:spAutoFit/>
          </a:bodyPr>
          <a:lstStyle/>
          <a:p>
            <a:r>
              <a:rPr lang="en-US" sz="2400" dirty="0"/>
              <a:t>A</a:t>
            </a:r>
          </a:p>
        </p:txBody>
      </p:sp>
      <p:sp>
        <p:nvSpPr>
          <p:cNvPr id="85" name="Rectangle 84">
            <a:extLst>
              <a:ext uri="{FF2B5EF4-FFF2-40B4-BE49-F238E27FC236}">
                <a16:creationId xmlns:a16="http://schemas.microsoft.com/office/drawing/2014/main" id="{C946DD71-C383-2E45-AC17-7FA21C200383}"/>
              </a:ext>
            </a:extLst>
          </p:cNvPr>
          <p:cNvSpPr/>
          <p:nvPr/>
        </p:nvSpPr>
        <p:spPr>
          <a:xfrm>
            <a:off x="4157009" y="4285105"/>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86" name="TextBox 85">
            <a:extLst>
              <a:ext uri="{FF2B5EF4-FFF2-40B4-BE49-F238E27FC236}">
                <a16:creationId xmlns:a16="http://schemas.microsoft.com/office/drawing/2014/main" id="{8697061C-005E-B240-BC3D-3E7BA7511B82}"/>
              </a:ext>
            </a:extLst>
          </p:cNvPr>
          <p:cNvSpPr txBox="1"/>
          <p:nvPr/>
        </p:nvSpPr>
        <p:spPr>
          <a:xfrm>
            <a:off x="4329495" y="4380843"/>
            <a:ext cx="335348" cy="461665"/>
          </a:xfrm>
          <a:prstGeom prst="rect">
            <a:avLst/>
          </a:prstGeom>
          <a:noFill/>
        </p:spPr>
        <p:txBody>
          <a:bodyPr wrap="none" rtlCol="0">
            <a:spAutoFit/>
          </a:bodyPr>
          <a:lstStyle/>
          <a:p>
            <a:r>
              <a:rPr lang="en-US" sz="2400" dirty="0"/>
              <a:t>E</a:t>
            </a:r>
          </a:p>
        </p:txBody>
      </p:sp>
      <p:sp>
        <p:nvSpPr>
          <p:cNvPr id="87" name="Rectangle 86">
            <a:extLst>
              <a:ext uri="{FF2B5EF4-FFF2-40B4-BE49-F238E27FC236}">
                <a16:creationId xmlns:a16="http://schemas.microsoft.com/office/drawing/2014/main" id="{01088062-0129-614B-BAFB-16DA7684A8B3}"/>
              </a:ext>
            </a:extLst>
          </p:cNvPr>
          <p:cNvSpPr/>
          <p:nvPr/>
        </p:nvSpPr>
        <p:spPr>
          <a:xfrm>
            <a:off x="4864581" y="4285105"/>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88" name="TextBox 87">
            <a:extLst>
              <a:ext uri="{FF2B5EF4-FFF2-40B4-BE49-F238E27FC236}">
                <a16:creationId xmlns:a16="http://schemas.microsoft.com/office/drawing/2014/main" id="{A37DB910-6CBC-C340-A713-0F95255645FB}"/>
              </a:ext>
            </a:extLst>
          </p:cNvPr>
          <p:cNvSpPr txBox="1"/>
          <p:nvPr/>
        </p:nvSpPr>
        <p:spPr>
          <a:xfrm>
            <a:off x="5037067" y="4380843"/>
            <a:ext cx="282450" cy="461665"/>
          </a:xfrm>
          <a:prstGeom prst="rect">
            <a:avLst/>
          </a:prstGeom>
          <a:noFill/>
        </p:spPr>
        <p:txBody>
          <a:bodyPr wrap="none" rtlCol="0">
            <a:spAutoFit/>
          </a:bodyPr>
          <a:lstStyle/>
          <a:p>
            <a:r>
              <a:rPr lang="en-US" sz="2400" dirty="0"/>
              <a:t>J</a:t>
            </a:r>
          </a:p>
        </p:txBody>
      </p:sp>
      <p:sp>
        <p:nvSpPr>
          <p:cNvPr id="89" name="Rectangle 88">
            <a:extLst>
              <a:ext uri="{FF2B5EF4-FFF2-40B4-BE49-F238E27FC236}">
                <a16:creationId xmlns:a16="http://schemas.microsoft.com/office/drawing/2014/main" id="{777793E6-8F1B-1341-BF06-324508E8F699}"/>
              </a:ext>
            </a:extLst>
          </p:cNvPr>
          <p:cNvSpPr/>
          <p:nvPr/>
        </p:nvSpPr>
        <p:spPr>
          <a:xfrm>
            <a:off x="5572153" y="4285105"/>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90" name="TextBox 89">
            <a:extLst>
              <a:ext uri="{FF2B5EF4-FFF2-40B4-BE49-F238E27FC236}">
                <a16:creationId xmlns:a16="http://schemas.microsoft.com/office/drawing/2014/main" id="{A70091F2-EC8F-7F46-930A-B817E91C598F}"/>
              </a:ext>
            </a:extLst>
          </p:cNvPr>
          <p:cNvSpPr txBox="1"/>
          <p:nvPr/>
        </p:nvSpPr>
        <p:spPr>
          <a:xfrm>
            <a:off x="5744639" y="4380843"/>
            <a:ext cx="351378" cy="461665"/>
          </a:xfrm>
          <a:prstGeom prst="rect">
            <a:avLst/>
          </a:prstGeom>
          <a:noFill/>
        </p:spPr>
        <p:txBody>
          <a:bodyPr wrap="none" rtlCol="0">
            <a:spAutoFit/>
          </a:bodyPr>
          <a:lstStyle/>
          <a:p>
            <a:r>
              <a:rPr lang="en-US" sz="2400" dirty="0"/>
              <a:t>B</a:t>
            </a:r>
          </a:p>
        </p:txBody>
      </p:sp>
      <p:sp>
        <p:nvSpPr>
          <p:cNvPr id="91" name="Rectangle 90">
            <a:extLst>
              <a:ext uri="{FF2B5EF4-FFF2-40B4-BE49-F238E27FC236}">
                <a16:creationId xmlns:a16="http://schemas.microsoft.com/office/drawing/2014/main" id="{2F14597C-4D29-A642-9292-46165F927223}"/>
              </a:ext>
            </a:extLst>
          </p:cNvPr>
          <p:cNvSpPr/>
          <p:nvPr/>
        </p:nvSpPr>
        <p:spPr>
          <a:xfrm>
            <a:off x="6279725" y="4285105"/>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92" name="TextBox 91">
            <a:extLst>
              <a:ext uri="{FF2B5EF4-FFF2-40B4-BE49-F238E27FC236}">
                <a16:creationId xmlns:a16="http://schemas.microsoft.com/office/drawing/2014/main" id="{CC9FFB11-6A3F-A340-80B9-00C73D0067C9}"/>
              </a:ext>
            </a:extLst>
          </p:cNvPr>
          <p:cNvSpPr txBox="1"/>
          <p:nvPr/>
        </p:nvSpPr>
        <p:spPr>
          <a:xfrm>
            <a:off x="6452211" y="4380843"/>
            <a:ext cx="335348" cy="461665"/>
          </a:xfrm>
          <a:prstGeom prst="rect">
            <a:avLst/>
          </a:prstGeom>
          <a:noFill/>
        </p:spPr>
        <p:txBody>
          <a:bodyPr wrap="none" rtlCol="0">
            <a:spAutoFit/>
          </a:bodyPr>
          <a:lstStyle/>
          <a:p>
            <a:r>
              <a:rPr lang="en-US" sz="2400" dirty="0"/>
              <a:t>F</a:t>
            </a:r>
          </a:p>
        </p:txBody>
      </p:sp>
      <p:sp>
        <p:nvSpPr>
          <p:cNvPr id="93" name="Rectangle 92">
            <a:extLst>
              <a:ext uri="{FF2B5EF4-FFF2-40B4-BE49-F238E27FC236}">
                <a16:creationId xmlns:a16="http://schemas.microsoft.com/office/drawing/2014/main" id="{34F486E4-405A-3946-AC0C-7857D1868924}"/>
              </a:ext>
            </a:extLst>
          </p:cNvPr>
          <p:cNvSpPr/>
          <p:nvPr/>
        </p:nvSpPr>
        <p:spPr>
          <a:xfrm>
            <a:off x="6987297" y="4285105"/>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94" name="TextBox 93">
            <a:extLst>
              <a:ext uri="{FF2B5EF4-FFF2-40B4-BE49-F238E27FC236}">
                <a16:creationId xmlns:a16="http://schemas.microsoft.com/office/drawing/2014/main" id="{F8FADDAF-D3D6-654A-A6D7-F0059B21A74A}"/>
              </a:ext>
            </a:extLst>
          </p:cNvPr>
          <p:cNvSpPr txBox="1"/>
          <p:nvPr/>
        </p:nvSpPr>
        <p:spPr>
          <a:xfrm>
            <a:off x="7159783" y="4380843"/>
            <a:ext cx="344966" cy="461665"/>
          </a:xfrm>
          <a:prstGeom prst="rect">
            <a:avLst/>
          </a:prstGeom>
          <a:noFill/>
        </p:spPr>
        <p:txBody>
          <a:bodyPr wrap="none" rtlCol="0">
            <a:spAutoFit/>
          </a:bodyPr>
          <a:lstStyle/>
          <a:p>
            <a:r>
              <a:rPr lang="en-US" sz="2400" dirty="0"/>
              <a:t>K</a:t>
            </a:r>
          </a:p>
        </p:txBody>
      </p:sp>
      <p:sp>
        <p:nvSpPr>
          <p:cNvPr id="95" name="Rectangle 94">
            <a:extLst>
              <a:ext uri="{FF2B5EF4-FFF2-40B4-BE49-F238E27FC236}">
                <a16:creationId xmlns:a16="http://schemas.microsoft.com/office/drawing/2014/main" id="{1DFCF85D-4B31-9F47-BA98-BE31DB796D5D}"/>
              </a:ext>
            </a:extLst>
          </p:cNvPr>
          <p:cNvSpPr/>
          <p:nvPr/>
        </p:nvSpPr>
        <p:spPr>
          <a:xfrm>
            <a:off x="7694869" y="4285105"/>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96" name="TextBox 95">
            <a:extLst>
              <a:ext uri="{FF2B5EF4-FFF2-40B4-BE49-F238E27FC236}">
                <a16:creationId xmlns:a16="http://schemas.microsoft.com/office/drawing/2014/main" id="{0ADA182C-AB5B-1F4D-B8C8-458B59F5A446}"/>
              </a:ext>
            </a:extLst>
          </p:cNvPr>
          <p:cNvSpPr txBox="1"/>
          <p:nvPr/>
        </p:nvSpPr>
        <p:spPr>
          <a:xfrm>
            <a:off x="7867355" y="4380843"/>
            <a:ext cx="348172" cy="461665"/>
          </a:xfrm>
          <a:prstGeom prst="rect">
            <a:avLst/>
          </a:prstGeom>
          <a:noFill/>
        </p:spPr>
        <p:txBody>
          <a:bodyPr wrap="none" rtlCol="0">
            <a:spAutoFit/>
          </a:bodyPr>
          <a:lstStyle/>
          <a:p>
            <a:r>
              <a:rPr lang="en-US" sz="2400" dirty="0"/>
              <a:t>C</a:t>
            </a:r>
          </a:p>
        </p:txBody>
      </p:sp>
      <p:sp>
        <p:nvSpPr>
          <p:cNvPr id="97" name="Rectangle 96">
            <a:extLst>
              <a:ext uri="{FF2B5EF4-FFF2-40B4-BE49-F238E27FC236}">
                <a16:creationId xmlns:a16="http://schemas.microsoft.com/office/drawing/2014/main" id="{0B1533B6-21AA-1C4D-9D40-C6ED808CD052}"/>
              </a:ext>
            </a:extLst>
          </p:cNvPr>
          <p:cNvSpPr/>
          <p:nvPr/>
        </p:nvSpPr>
        <p:spPr>
          <a:xfrm>
            <a:off x="8402441" y="4285105"/>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98" name="TextBox 97">
            <a:extLst>
              <a:ext uri="{FF2B5EF4-FFF2-40B4-BE49-F238E27FC236}">
                <a16:creationId xmlns:a16="http://schemas.microsoft.com/office/drawing/2014/main" id="{21E35EC8-B2A8-EB4E-850E-1B8ED07CDC4A}"/>
              </a:ext>
            </a:extLst>
          </p:cNvPr>
          <p:cNvSpPr txBox="1"/>
          <p:nvPr/>
        </p:nvSpPr>
        <p:spPr>
          <a:xfrm>
            <a:off x="8574927" y="4380843"/>
            <a:ext cx="378630" cy="461665"/>
          </a:xfrm>
          <a:prstGeom prst="rect">
            <a:avLst/>
          </a:prstGeom>
          <a:noFill/>
        </p:spPr>
        <p:txBody>
          <a:bodyPr wrap="none" rtlCol="0">
            <a:spAutoFit/>
          </a:bodyPr>
          <a:lstStyle/>
          <a:p>
            <a:r>
              <a:rPr lang="en-US" sz="2400" dirty="0"/>
              <a:t>G</a:t>
            </a:r>
          </a:p>
        </p:txBody>
      </p:sp>
      <p:sp>
        <p:nvSpPr>
          <p:cNvPr id="99" name="Rectangle 98">
            <a:extLst>
              <a:ext uri="{FF2B5EF4-FFF2-40B4-BE49-F238E27FC236}">
                <a16:creationId xmlns:a16="http://schemas.microsoft.com/office/drawing/2014/main" id="{DB740679-5FC1-434D-9920-9584F4A53B35}"/>
              </a:ext>
            </a:extLst>
          </p:cNvPr>
          <p:cNvSpPr/>
          <p:nvPr/>
        </p:nvSpPr>
        <p:spPr>
          <a:xfrm>
            <a:off x="9113025" y="4285105"/>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00" name="TextBox 99">
            <a:extLst>
              <a:ext uri="{FF2B5EF4-FFF2-40B4-BE49-F238E27FC236}">
                <a16:creationId xmlns:a16="http://schemas.microsoft.com/office/drawing/2014/main" id="{FF87CE69-6462-5D48-955E-6015C78EC457}"/>
              </a:ext>
            </a:extLst>
          </p:cNvPr>
          <p:cNvSpPr txBox="1"/>
          <p:nvPr/>
        </p:nvSpPr>
        <p:spPr>
          <a:xfrm>
            <a:off x="9285511" y="4380843"/>
            <a:ext cx="314510" cy="461665"/>
          </a:xfrm>
          <a:prstGeom prst="rect">
            <a:avLst/>
          </a:prstGeom>
          <a:noFill/>
        </p:spPr>
        <p:txBody>
          <a:bodyPr wrap="none" rtlCol="0">
            <a:spAutoFit/>
          </a:bodyPr>
          <a:lstStyle/>
          <a:p>
            <a:r>
              <a:rPr lang="en-US" sz="2400" dirty="0"/>
              <a:t>L</a:t>
            </a:r>
          </a:p>
        </p:txBody>
      </p:sp>
      <p:sp>
        <p:nvSpPr>
          <p:cNvPr id="101" name="Rectangle 100">
            <a:extLst>
              <a:ext uri="{FF2B5EF4-FFF2-40B4-BE49-F238E27FC236}">
                <a16:creationId xmlns:a16="http://schemas.microsoft.com/office/drawing/2014/main" id="{58F046ED-BB6B-3344-B9AC-C4138F1F0BD6}"/>
              </a:ext>
            </a:extLst>
          </p:cNvPr>
          <p:cNvSpPr/>
          <p:nvPr/>
        </p:nvSpPr>
        <p:spPr>
          <a:xfrm>
            <a:off x="9820597" y="4285105"/>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02" name="TextBox 101">
            <a:extLst>
              <a:ext uri="{FF2B5EF4-FFF2-40B4-BE49-F238E27FC236}">
                <a16:creationId xmlns:a16="http://schemas.microsoft.com/office/drawing/2014/main" id="{A469F96B-57BF-6749-9EB9-308F51C94F42}"/>
              </a:ext>
            </a:extLst>
          </p:cNvPr>
          <p:cNvSpPr txBox="1"/>
          <p:nvPr/>
        </p:nvSpPr>
        <p:spPr>
          <a:xfrm>
            <a:off x="9993083" y="4380843"/>
            <a:ext cx="373820" cy="461665"/>
          </a:xfrm>
          <a:prstGeom prst="rect">
            <a:avLst/>
          </a:prstGeom>
          <a:noFill/>
        </p:spPr>
        <p:txBody>
          <a:bodyPr wrap="none" rtlCol="0">
            <a:spAutoFit/>
          </a:bodyPr>
          <a:lstStyle/>
          <a:p>
            <a:r>
              <a:rPr lang="en-US" sz="2400" dirty="0"/>
              <a:t>D</a:t>
            </a:r>
          </a:p>
        </p:txBody>
      </p:sp>
      <p:sp>
        <p:nvSpPr>
          <p:cNvPr id="103" name="Rectangle 102">
            <a:extLst>
              <a:ext uri="{FF2B5EF4-FFF2-40B4-BE49-F238E27FC236}">
                <a16:creationId xmlns:a16="http://schemas.microsoft.com/office/drawing/2014/main" id="{C947FD5C-9744-4D43-B30B-C4FB78659FC1}"/>
              </a:ext>
            </a:extLst>
          </p:cNvPr>
          <p:cNvSpPr/>
          <p:nvPr/>
        </p:nvSpPr>
        <p:spPr>
          <a:xfrm>
            <a:off x="10528169" y="4285105"/>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04" name="TextBox 103">
            <a:extLst>
              <a:ext uri="{FF2B5EF4-FFF2-40B4-BE49-F238E27FC236}">
                <a16:creationId xmlns:a16="http://schemas.microsoft.com/office/drawing/2014/main" id="{38D4AE99-2CE3-934E-A420-F17E71DA9800}"/>
              </a:ext>
            </a:extLst>
          </p:cNvPr>
          <p:cNvSpPr txBox="1"/>
          <p:nvPr/>
        </p:nvSpPr>
        <p:spPr>
          <a:xfrm>
            <a:off x="10700655" y="4380843"/>
            <a:ext cx="261610" cy="461665"/>
          </a:xfrm>
          <a:prstGeom prst="rect">
            <a:avLst/>
          </a:prstGeom>
          <a:noFill/>
        </p:spPr>
        <p:txBody>
          <a:bodyPr wrap="none" rtlCol="0">
            <a:spAutoFit/>
          </a:bodyPr>
          <a:lstStyle/>
          <a:p>
            <a:r>
              <a:rPr lang="en-US" sz="2400" dirty="0"/>
              <a:t>I</a:t>
            </a:r>
          </a:p>
        </p:txBody>
      </p:sp>
      <p:sp>
        <p:nvSpPr>
          <p:cNvPr id="105" name="Rectangle 104">
            <a:extLst>
              <a:ext uri="{FF2B5EF4-FFF2-40B4-BE49-F238E27FC236}">
                <a16:creationId xmlns:a16="http://schemas.microsoft.com/office/drawing/2014/main" id="{2B5F55E4-6323-3942-A69B-24B4377F7DE9}"/>
              </a:ext>
            </a:extLst>
          </p:cNvPr>
          <p:cNvSpPr/>
          <p:nvPr/>
        </p:nvSpPr>
        <p:spPr>
          <a:xfrm>
            <a:off x="11235741" y="4285105"/>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06" name="TextBox 105">
            <a:extLst>
              <a:ext uri="{FF2B5EF4-FFF2-40B4-BE49-F238E27FC236}">
                <a16:creationId xmlns:a16="http://schemas.microsoft.com/office/drawing/2014/main" id="{13D537E7-C625-4848-9E2D-C19F2454F164}"/>
              </a:ext>
            </a:extLst>
          </p:cNvPr>
          <p:cNvSpPr txBox="1"/>
          <p:nvPr/>
        </p:nvSpPr>
        <p:spPr>
          <a:xfrm>
            <a:off x="11408227" y="4380843"/>
            <a:ext cx="447558" cy="461665"/>
          </a:xfrm>
          <a:prstGeom prst="rect">
            <a:avLst/>
          </a:prstGeom>
          <a:noFill/>
        </p:spPr>
        <p:txBody>
          <a:bodyPr wrap="none" rtlCol="0">
            <a:spAutoFit/>
          </a:bodyPr>
          <a:lstStyle/>
          <a:p>
            <a:r>
              <a:rPr lang="en-US" sz="2400" dirty="0"/>
              <a:t>M</a:t>
            </a:r>
          </a:p>
        </p:txBody>
      </p:sp>
      <p:sp>
        <p:nvSpPr>
          <p:cNvPr id="107" name="TextBox 106">
            <a:extLst>
              <a:ext uri="{FF2B5EF4-FFF2-40B4-BE49-F238E27FC236}">
                <a16:creationId xmlns:a16="http://schemas.microsoft.com/office/drawing/2014/main" id="{E7E20865-B1D8-094D-A25C-F833750257C0}"/>
              </a:ext>
            </a:extLst>
          </p:cNvPr>
          <p:cNvSpPr txBox="1"/>
          <p:nvPr/>
        </p:nvSpPr>
        <p:spPr>
          <a:xfrm>
            <a:off x="3655144" y="3658318"/>
            <a:ext cx="4619983" cy="461665"/>
          </a:xfrm>
          <a:prstGeom prst="rect">
            <a:avLst/>
          </a:prstGeom>
          <a:noFill/>
        </p:spPr>
        <p:txBody>
          <a:bodyPr wrap="none" rtlCol="0">
            <a:spAutoFit/>
          </a:bodyPr>
          <a:lstStyle/>
          <a:p>
            <a:r>
              <a:rPr lang="en-US" sz="2400" dirty="0"/>
              <a:t>Column Major Order  (e.g. Fortran):</a:t>
            </a:r>
          </a:p>
        </p:txBody>
      </p:sp>
    </p:spTree>
    <p:extLst>
      <p:ext uri="{BB962C8B-B14F-4D97-AF65-F5344CB8AC3E}">
        <p14:creationId xmlns:p14="http://schemas.microsoft.com/office/powerpoint/2010/main" val="1811053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52FE-8E3D-804C-BFBA-839B9A722194}"/>
              </a:ext>
            </a:extLst>
          </p:cNvPr>
          <p:cNvSpPr>
            <a:spLocks noGrp="1"/>
          </p:cNvSpPr>
          <p:nvPr>
            <p:ph type="title"/>
          </p:nvPr>
        </p:nvSpPr>
        <p:spPr/>
        <p:txBody>
          <a:bodyPr/>
          <a:lstStyle/>
          <a:p>
            <a:r>
              <a:rPr lang="en-US" dirty="0"/>
              <a:t>Arrays Memory Layout</a:t>
            </a:r>
          </a:p>
        </p:txBody>
      </p:sp>
      <p:sp>
        <p:nvSpPr>
          <p:cNvPr id="3" name="Content Placeholder 2">
            <a:extLst>
              <a:ext uri="{FF2B5EF4-FFF2-40B4-BE49-F238E27FC236}">
                <a16:creationId xmlns:a16="http://schemas.microsoft.com/office/drawing/2014/main" id="{DBC0D463-3D82-6D4E-BF3A-5E46F4804DBA}"/>
              </a:ext>
            </a:extLst>
          </p:cNvPr>
          <p:cNvSpPr>
            <a:spLocks noGrp="1"/>
          </p:cNvSpPr>
          <p:nvPr>
            <p:ph idx="1"/>
          </p:nvPr>
        </p:nvSpPr>
        <p:spPr>
          <a:xfrm>
            <a:off x="370114" y="1825625"/>
            <a:ext cx="11593286" cy="4351338"/>
          </a:xfrm>
        </p:spPr>
        <p:txBody>
          <a:bodyPr>
            <a:normAutofit/>
          </a:bodyPr>
          <a:lstStyle/>
          <a:p>
            <a:pPr marL="0" indent="0">
              <a:buNone/>
            </a:pPr>
            <a:r>
              <a:rPr lang="en-US" sz="2200" dirty="0"/>
              <a:t>In general, given an array A[d</a:t>
            </a:r>
            <a:r>
              <a:rPr lang="en-US" sz="2200" baseline="-25000" dirty="0"/>
              <a:t>1</a:t>
            </a:r>
            <a:r>
              <a:rPr lang="en-US" sz="2200" dirty="0"/>
              <a:t>,d</a:t>
            </a:r>
            <a:r>
              <a:rPr lang="en-US" sz="2200" baseline="-25000" dirty="0"/>
              <a:t>2</a:t>
            </a:r>
            <a:r>
              <a:rPr lang="en-US" sz="2200" dirty="0"/>
              <a:t>,…,</a:t>
            </a:r>
            <a:r>
              <a:rPr lang="en-US" sz="2200" dirty="0" err="1"/>
              <a:t>d</a:t>
            </a:r>
            <a:r>
              <a:rPr lang="en-US" sz="2200" baseline="-25000" dirty="0" err="1"/>
              <a:t>n</a:t>
            </a:r>
            <a:r>
              <a:rPr lang="en-US" sz="2200" dirty="0"/>
              <a:t>]:</a:t>
            </a:r>
          </a:p>
          <a:p>
            <a:r>
              <a:rPr lang="en-US" sz="2200" dirty="0"/>
              <a:t>Row Major Order: each dimension d</a:t>
            </a:r>
            <a:r>
              <a:rPr lang="en-US" sz="2200" baseline="-25000" dirty="0"/>
              <a:t>k</a:t>
            </a:r>
            <a:r>
              <a:rPr lang="en-US" sz="2200" dirty="0"/>
              <a:t> consists of [d</a:t>
            </a:r>
            <a:r>
              <a:rPr lang="en-US" sz="2200" baseline="-25000" dirty="0"/>
              <a:t>k+1</a:t>
            </a:r>
            <a:r>
              <a:rPr lang="en-US" sz="2200" dirty="0"/>
              <a:t>,…,</a:t>
            </a:r>
            <a:r>
              <a:rPr lang="en-US" sz="2200" dirty="0" err="1"/>
              <a:t>d</a:t>
            </a:r>
            <a:r>
              <a:rPr lang="en-US" sz="2200" baseline="-25000" dirty="0" err="1"/>
              <a:t>n</a:t>
            </a:r>
            <a:r>
              <a:rPr lang="en-US" sz="2200" dirty="0"/>
              <a:t>] arrays</a:t>
            </a:r>
          </a:p>
          <a:p>
            <a:r>
              <a:rPr lang="en-US" sz="2200" dirty="0"/>
              <a:t>Column Major Order: each dimension d</a:t>
            </a:r>
            <a:r>
              <a:rPr lang="en-US" sz="2200" baseline="-25000" dirty="0"/>
              <a:t>k</a:t>
            </a:r>
            <a:r>
              <a:rPr lang="en-US" sz="2200" dirty="0"/>
              <a:t> consists of [d</a:t>
            </a:r>
            <a:r>
              <a:rPr lang="en-US" sz="2200" baseline="-25000" dirty="0"/>
              <a:t>1</a:t>
            </a:r>
            <a:r>
              <a:rPr lang="en-US" sz="2200" dirty="0"/>
              <a:t>,…,d</a:t>
            </a:r>
            <a:r>
              <a:rPr lang="en-US" sz="2200" baseline="-25000" dirty="0"/>
              <a:t>k-1</a:t>
            </a:r>
            <a:r>
              <a:rPr lang="en-US" sz="2200" dirty="0"/>
              <a:t>] arrays</a:t>
            </a:r>
          </a:p>
          <a:p>
            <a:pPr marL="0" indent="0">
              <a:buNone/>
            </a:pPr>
            <a:r>
              <a:rPr lang="en-US" sz="2200" dirty="0"/>
              <a:t>In memory:</a:t>
            </a:r>
          </a:p>
          <a:p>
            <a:r>
              <a:rPr lang="en-US" sz="2200" dirty="0"/>
              <a:t>Row Major Order stores dimensions “from left to right”</a:t>
            </a:r>
          </a:p>
          <a:p>
            <a:r>
              <a:rPr lang="en-US" sz="2200" dirty="0"/>
              <a:t>Column Major Order stores dimensions “for right to left”</a:t>
            </a:r>
          </a:p>
          <a:p>
            <a:pPr marL="0" indent="0">
              <a:buNone/>
            </a:pPr>
            <a:r>
              <a:rPr lang="en-US" sz="2200" dirty="0"/>
              <a:t>Address calculation, assume an array A[L1..U1,L2..U2,…LN..UN]:</a:t>
            </a:r>
          </a:p>
          <a:p>
            <a:r>
              <a:rPr lang="en-US" sz="2200" dirty="0"/>
              <a:t>Row Major Order:  A[d1,d2,…,</a:t>
            </a:r>
            <a:r>
              <a:rPr lang="en-US" sz="2200" dirty="0" err="1"/>
              <a:t>dN</a:t>
            </a:r>
            <a:r>
              <a:rPr lang="en-US" sz="2200" dirty="0"/>
              <a:t>] = </a:t>
            </a:r>
            <a:r>
              <a:rPr lang="en-US" sz="2200" dirty="0">
                <a:latin typeface="Symbol" pitchFamily="2" charset="2"/>
              </a:rPr>
              <a:t>S</a:t>
            </a:r>
            <a:r>
              <a:rPr lang="en-US" sz="2200" dirty="0"/>
              <a:t> </a:t>
            </a:r>
            <a:r>
              <a:rPr lang="en-US" sz="2200" baseline="-25000" dirty="0"/>
              <a:t>k=1 to N  </a:t>
            </a:r>
            <a:r>
              <a:rPr lang="en-US" sz="2200" dirty="0"/>
              <a:t>dk x </a:t>
            </a:r>
            <a:r>
              <a:rPr lang="en-US" sz="2200" dirty="0">
                <a:latin typeface="Symbol" pitchFamily="2" charset="2"/>
              </a:rPr>
              <a:t>P</a:t>
            </a:r>
            <a:r>
              <a:rPr lang="en-US" sz="2200" dirty="0"/>
              <a:t> </a:t>
            </a:r>
            <a:r>
              <a:rPr lang="en-US" sz="2200" baseline="-25000" dirty="0">
                <a:solidFill>
                  <a:srgbClr val="FF0000"/>
                </a:solidFill>
              </a:rPr>
              <a:t>j=k+1 to N</a:t>
            </a:r>
            <a:r>
              <a:rPr lang="en-US" sz="2200" dirty="0">
                <a:solidFill>
                  <a:srgbClr val="FF0000"/>
                </a:solidFill>
              </a:rPr>
              <a:t> </a:t>
            </a:r>
            <a:r>
              <a:rPr lang="en-US" sz="2200" dirty="0"/>
              <a:t>(</a:t>
            </a:r>
            <a:r>
              <a:rPr lang="en-US" sz="2200" dirty="0" err="1">
                <a:latin typeface="Consolas" panose="020B0609020204030204" pitchFamily="49" charset="0"/>
                <a:cs typeface="Consolas" panose="020B0609020204030204" pitchFamily="49" charset="0"/>
              </a:rPr>
              <a:t>U</a:t>
            </a:r>
            <a:r>
              <a:rPr lang="en-US" sz="2200" baseline="-25000" dirty="0" err="1">
                <a:latin typeface="Consolas" panose="020B0609020204030204" pitchFamily="49" charset="0"/>
                <a:cs typeface="Consolas" panose="020B0609020204030204" pitchFamily="49" charset="0"/>
              </a:rPr>
              <a:t>j</a:t>
            </a:r>
            <a:r>
              <a:rPr lang="en-US" sz="2200" dirty="0">
                <a:latin typeface="Consolas" panose="020B0609020204030204" pitchFamily="49" charset="0"/>
                <a:cs typeface="Consolas" panose="020B0609020204030204" pitchFamily="49" charset="0"/>
              </a:rPr>
              <a:t>–L</a:t>
            </a:r>
            <a:r>
              <a:rPr lang="en-US" sz="2200" baseline="-25000" dirty="0">
                <a:latin typeface="Consolas" panose="020B0609020204030204" pitchFamily="49" charset="0"/>
                <a:cs typeface="Consolas" panose="020B0609020204030204" pitchFamily="49" charset="0"/>
              </a:rPr>
              <a:t>j</a:t>
            </a:r>
            <a:r>
              <a:rPr lang="en-US" sz="2200" dirty="0">
                <a:latin typeface="Consolas" panose="020B0609020204030204" pitchFamily="49" charset="0"/>
                <a:cs typeface="Consolas" panose="020B0609020204030204" pitchFamily="49" charset="0"/>
              </a:rPr>
              <a:t>+1</a:t>
            </a:r>
            <a:r>
              <a:rPr lang="en-US" sz="2200" dirty="0"/>
              <a:t>)</a:t>
            </a:r>
          </a:p>
          <a:p>
            <a:r>
              <a:rPr lang="en-US" sz="2200" dirty="0"/>
              <a:t>Column Major Order: A[d1,d2,…,</a:t>
            </a:r>
            <a:r>
              <a:rPr lang="en-US" sz="2200" dirty="0" err="1"/>
              <a:t>dN</a:t>
            </a:r>
            <a:r>
              <a:rPr lang="en-US" sz="2200" dirty="0"/>
              <a:t>] = </a:t>
            </a:r>
            <a:r>
              <a:rPr lang="en-US" sz="2200" dirty="0">
                <a:latin typeface="Symbol" pitchFamily="2" charset="2"/>
              </a:rPr>
              <a:t>S</a:t>
            </a:r>
            <a:r>
              <a:rPr lang="en-US" sz="2200" dirty="0"/>
              <a:t> </a:t>
            </a:r>
            <a:r>
              <a:rPr lang="en-US" sz="2200" baseline="-25000" dirty="0"/>
              <a:t>k=N to 1  </a:t>
            </a:r>
            <a:r>
              <a:rPr lang="en-US" sz="2200" dirty="0"/>
              <a:t>dk x </a:t>
            </a:r>
            <a:r>
              <a:rPr lang="en-US" sz="2200" dirty="0">
                <a:latin typeface="Symbol" pitchFamily="2" charset="2"/>
              </a:rPr>
              <a:t>P</a:t>
            </a:r>
            <a:r>
              <a:rPr lang="en-US" sz="2200" dirty="0"/>
              <a:t> </a:t>
            </a:r>
            <a:r>
              <a:rPr lang="en-US" sz="2200" baseline="-25000" dirty="0">
                <a:solidFill>
                  <a:srgbClr val="FF0000"/>
                </a:solidFill>
              </a:rPr>
              <a:t>j=1 to k-1</a:t>
            </a:r>
            <a:r>
              <a:rPr lang="en-US" sz="2200" dirty="0">
                <a:solidFill>
                  <a:srgbClr val="FF0000"/>
                </a:solidFill>
              </a:rPr>
              <a:t> </a:t>
            </a:r>
            <a:r>
              <a:rPr lang="en-US" sz="2200" dirty="0"/>
              <a:t>(</a:t>
            </a:r>
            <a:r>
              <a:rPr lang="en-US" sz="2200" dirty="0" err="1">
                <a:latin typeface="Consolas" panose="020B0609020204030204" pitchFamily="49" charset="0"/>
                <a:cs typeface="Consolas" panose="020B0609020204030204" pitchFamily="49" charset="0"/>
              </a:rPr>
              <a:t>U</a:t>
            </a:r>
            <a:r>
              <a:rPr lang="en-US" sz="2200" baseline="-25000" dirty="0" err="1">
                <a:latin typeface="Consolas" panose="020B0609020204030204" pitchFamily="49" charset="0"/>
                <a:cs typeface="Consolas" panose="020B0609020204030204" pitchFamily="49" charset="0"/>
              </a:rPr>
              <a:t>j</a:t>
            </a:r>
            <a:r>
              <a:rPr lang="en-US" sz="2200" dirty="0">
                <a:latin typeface="Consolas" panose="020B0609020204030204" pitchFamily="49" charset="0"/>
                <a:cs typeface="Consolas" panose="020B0609020204030204" pitchFamily="49" charset="0"/>
              </a:rPr>
              <a:t>–L</a:t>
            </a:r>
            <a:r>
              <a:rPr lang="en-US" sz="2200" baseline="-25000" dirty="0">
                <a:latin typeface="Consolas" panose="020B0609020204030204" pitchFamily="49" charset="0"/>
                <a:cs typeface="Consolas" panose="020B0609020204030204" pitchFamily="49" charset="0"/>
              </a:rPr>
              <a:t>j</a:t>
            </a:r>
            <a:r>
              <a:rPr lang="en-US" sz="2200" dirty="0">
                <a:latin typeface="Consolas" panose="020B0609020204030204" pitchFamily="49" charset="0"/>
                <a:cs typeface="Consolas" panose="020B0609020204030204" pitchFamily="49" charset="0"/>
              </a:rPr>
              <a:t>+1</a:t>
            </a:r>
            <a:r>
              <a:rPr lang="en-US" sz="2200" dirty="0"/>
              <a:t>)</a:t>
            </a:r>
          </a:p>
          <a:p>
            <a:pPr marL="0" indent="0">
              <a:buNone/>
            </a:pPr>
            <a:r>
              <a:rPr lang="en-US" sz="2200" u="sng" dirty="0">
                <a:solidFill>
                  <a:srgbClr val="0070C0"/>
                </a:solidFill>
              </a:rPr>
              <a:t>Think about: How would you implement static (stack) multi-dimensional arrays in your compiler?</a:t>
            </a:r>
          </a:p>
        </p:txBody>
      </p:sp>
      <p:sp>
        <p:nvSpPr>
          <p:cNvPr id="4" name="Footer Placeholder 3">
            <a:extLst>
              <a:ext uri="{FF2B5EF4-FFF2-40B4-BE49-F238E27FC236}">
                <a16:creationId xmlns:a16="http://schemas.microsoft.com/office/drawing/2014/main" id="{22FB8E53-0534-A447-894D-EEC6445DF48B}"/>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47CAF89E-60D8-2E4C-8272-FB4205EC0882}"/>
              </a:ext>
            </a:extLst>
          </p:cNvPr>
          <p:cNvSpPr>
            <a:spLocks noGrp="1"/>
          </p:cNvSpPr>
          <p:nvPr>
            <p:ph type="sldNum" sz="quarter" idx="12"/>
          </p:nvPr>
        </p:nvSpPr>
        <p:spPr/>
        <p:txBody>
          <a:bodyPr/>
          <a:lstStyle/>
          <a:p>
            <a:fld id="{7768821B-CCF3-6D4B-91A2-1AB93FB3D042}" type="slidenum">
              <a:rPr lang="en-US" smtClean="0"/>
              <a:t>28</a:t>
            </a:fld>
            <a:endParaRPr lang="en-US"/>
          </a:p>
        </p:txBody>
      </p:sp>
    </p:spTree>
    <p:extLst>
      <p:ext uri="{BB962C8B-B14F-4D97-AF65-F5344CB8AC3E}">
        <p14:creationId xmlns:p14="http://schemas.microsoft.com/office/powerpoint/2010/main" val="618370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84B97-C1FD-6F4B-9239-A1C6C9047391}"/>
              </a:ext>
            </a:extLst>
          </p:cNvPr>
          <p:cNvSpPr>
            <a:spLocks noGrp="1"/>
          </p:cNvSpPr>
          <p:nvPr>
            <p:ph type="title"/>
          </p:nvPr>
        </p:nvSpPr>
        <p:spPr/>
        <p:txBody>
          <a:bodyPr/>
          <a:lstStyle/>
          <a:p>
            <a:r>
              <a:rPr lang="en-US" dirty="0"/>
              <a:t>Pointers</a:t>
            </a:r>
          </a:p>
        </p:txBody>
      </p:sp>
      <p:sp>
        <p:nvSpPr>
          <p:cNvPr id="3" name="Content Placeholder 2">
            <a:extLst>
              <a:ext uri="{FF2B5EF4-FFF2-40B4-BE49-F238E27FC236}">
                <a16:creationId xmlns:a16="http://schemas.microsoft.com/office/drawing/2014/main" id="{FB926EE5-9EB7-9346-9954-065F4192391E}"/>
              </a:ext>
            </a:extLst>
          </p:cNvPr>
          <p:cNvSpPr>
            <a:spLocks noGrp="1"/>
          </p:cNvSpPr>
          <p:nvPr>
            <p:ph idx="1"/>
          </p:nvPr>
        </p:nvSpPr>
        <p:spPr/>
        <p:txBody>
          <a:bodyPr>
            <a:normAutofit/>
          </a:bodyPr>
          <a:lstStyle/>
          <a:p>
            <a:pPr>
              <a:lnSpc>
                <a:spcPct val="120000"/>
              </a:lnSpc>
            </a:pPr>
            <a:r>
              <a:rPr lang="en-US" sz="2400" dirty="0"/>
              <a:t>Introduced in PL/I (“Programming Language One”)</a:t>
            </a:r>
          </a:p>
          <a:p>
            <a:pPr>
              <a:lnSpc>
                <a:spcPct val="120000"/>
              </a:lnSpc>
            </a:pPr>
            <a:r>
              <a:rPr lang="en-US" sz="2400" dirty="0"/>
              <a:t>Language abstraction for “raw address” handling and dynamic memory allocation</a:t>
            </a:r>
          </a:p>
          <a:p>
            <a:pPr>
              <a:lnSpc>
                <a:spcPct val="120000"/>
              </a:lnSpc>
            </a:pPr>
            <a:r>
              <a:rPr lang="en-US" sz="2400" dirty="0"/>
              <a:t>Requires abstractions for</a:t>
            </a:r>
          </a:p>
          <a:p>
            <a:pPr lvl="1">
              <a:lnSpc>
                <a:spcPct val="120000"/>
              </a:lnSpc>
            </a:pPr>
            <a:r>
              <a:rPr lang="en-US" dirty="0"/>
              <a:t>Assigning chunks of memory during program execution</a:t>
            </a:r>
          </a:p>
          <a:p>
            <a:pPr lvl="1">
              <a:lnSpc>
                <a:spcPct val="120000"/>
              </a:lnSpc>
            </a:pPr>
            <a:r>
              <a:rPr lang="en-US" dirty="0"/>
              <a:t>Reclaiming chunks of memory</a:t>
            </a:r>
          </a:p>
          <a:p>
            <a:pPr lvl="1">
              <a:lnSpc>
                <a:spcPct val="120000"/>
              </a:lnSpc>
            </a:pPr>
            <a:r>
              <a:rPr lang="en-US" dirty="0"/>
              <a:t>Keeping track of </a:t>
            </a:r>
            <a:r>
              <a:rPr lang="en-US" u="sng" dirty="0"/>
              <a:t>what</a:t>
            </a:r>
            <a:r>
              <a:rPr lang="en-US" dirty="0"/>
              <a:t> was assigned </a:t>
            </a:r>
            <a:r>
              <a:rPr lang="en-US" u="sng" dirty="0"/>
              <a:t>where</a:t>
            </a:r>
            <a:r>
              <a:rPr lang="en-US" dirty="0"/>
              <a:t> (bookkeeping and accounting done by compiler and runtime system)</a:t>
            </a:r>
            <a:endParaRPr lang="en-US" u="sng" dirty="0"/>
          </a:p>
          <a:p>
            <a:pPr lvl="1">
              <a:lnSpc>
                <a:spcPct val="120000"/>
              </a:lnSpc>
            </a:pPr>
            <a:r>
              <a:rPr lang="en-US" dirty="0"/>
              <a:t>Operators accessing, storing and retrieving data to/from pointers</a:t>
            </a:r>
          </a:p>
          <a:p>
            <a:pPr>
              <a:lnSpc>
                <a:spcPct val="120000"/>
              </a:lnSpc>
            </a:pPr>
            <a:endParaRPr lang="en-US" sz="2400" dirty="0"/>
          </a:p>
        </p:txBody>
      </p:sp>
      <p:sp>
        <p:nvSpPr>
          <p:cNvPr id="4" name="Footer Placeholder 3">
            <a:extLst>
              <a:ext uri="{FF2B5EF4-FFF2-40B4-BE49-F238E27FC236}">
                <a16:creationId xmlns:a16="http://schemas.microsoft.com/office/drawing/2014/main" id="{735002A9-3E5D-B642-919C-2CD065C321B3}"/>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688EFB64-E9C5-7248-91FA-0C8C2D38B74A}"/>
              </a:ext>
            </a:extLst>
          </p:cNvPr>
          <p:cNvSpPr>
            <a:spLocks noGrp="1"/>
          </p:cNvSpPr>
          <p:nvPr>
            <p:ph type="sldNum" sz="quarter" idx="12"/>
          </p:nvPr>
        </p:nvSpPr>
        <p:spPr/>
        <p:txBody>
          <a:bodyPr/>
          <a:lstStyle/>
          <a:p>
            <a:fld id="{7768821B-CCF3-6D4B-91A2-1AB93FB3D042}" type="slidenum">
              <a:rPr lang="en-US" smtClean="0"/>
              <a:t>29</a:t>
            </a:fld>
            <a:endParaRPr lang="en-US"/>
          </a:p>
        </p:txBody>
      </p:sp>
    </p:spTree>
    <p:extLst>
      <p:ext uri="{BB962C8B-B14F-4D97-AF65-F5344CB8AC3E}">
        <p14:creationId xmlns:p14="http://schemas.microsoft.com/office/powerpoint/2010/main" val="52679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89ED0-F35A-D548-B9F9-03453F263493}"/>
              </a:ext>
            </a:extLst>
          </p:cNvPr>
          <p:cNvSpPr>
            <a:spLocks noGrp="1"/>
          </p:cNvSpPr>
          <p:nvPr>
            <p:ph type="title"/>
          </p:nvPr>
        </p:nvSpPr>
        <p:spPr/>
        <p:txBody>
          <a:bodyPr/>
          <a:lstStyle/>
          <a:p>
            <a:r>
              <a:rPr lang="en-US" dirty="0"/>
              <a:t>What are Types?</a:t>
            </a:r>
          </a:p>
        </p:txBody>
      </p:sp>
      <p:sp>
        <p:nvSpPr>
          <p:cNvPr id="3" name="Content Placeholder 2">
            <a:extLst>
              <a:ext uri="{FF2B5EF4-FFF2-40B4-BE49-F238E27FC236}">
                <a16:creationId xmlns:a16="http://schemas.microsoft.com/office/drawing/2014/main" id="{32DB49A0-E58B-804A-8A2B-9C55FEAEAC4C}"/>
              </a:ext>
            </a:extLst>
          </p:cNvPr>
          <p:cNvSpPr>
            <a:spLocks noGrp="1"/>
          </p:cNvSpPr>
          <p:nvPr>
            <p:ph idx="1"/>
          </p:nvPr>
        </p:nvSpPr>
        <p:spPr/>
        <p:txBody>
          <a:bodyPr>
            <a:normAutofit/>
          </a:bodyPr>
          <a:lstStyle/>
          <a:p>
            <a:pPr marL="0" indent="0">
              <a:lnSpc>
                <a:spcPct val="130000"/>
              </a:lnSpc>
              <a:buNone/>
            </a:pPr>
            <a:r>
              <a:rPr lang="en-US" sz="2400" dirty="0"/>
              <a:t>Depends on the view …</a:t>
            </a:r>
          </a:p>
          <a:p>
            <a:pPr>
              <a:lnSpc>
                <a:spcPct val="130000"/>
              </a:lnSpc>
            </a:pPr>
            <a:r>
              <a:rPr lang="en-US" sz="2400" u="sng" dirty="0"/>
              <a:t>Denotationally</a:t>
            </a:r>
            <a:r>
              <a:rPr lang="en-US" sz="2400" dirty="0"/>
              <a:t> (as in what it denotes or represent):  set of values, value in set? object is of a type if its value is in the set</a:t>
            </a:r>
          </a:p>
          <a:p>
            <a:pPr>
              <a:lnSpc>
                <a:spcPct val="130000"/>
              </a:lnSpc>
            </a:pPr>
            <a:r>
              <a:rPr lang="en-US" sz="2400" u="sng" dirty="0"/>
              <a:t>Structurally</a:t>
            </a:r>
            <a:r>
              <a:rPr lang="en-US" sz="2400" dirty="0"/>
              <a:t>: type is built-in (e.g. int, char, </a:t>
            </a:r>
            <a:r>
              <a:rPr lang="en-US" sz="2400" dirty="0" err="1"/>
              <a:t>etc</a:t>
            </a:r>
            <a:r>
              <a:rPr lang="en-US" sz="2400" dirty="0"/>
              <a:t>) or composite (arrays, structures, classes, enumerations)</a:t>
            </a:r>
          </a:p>
          <a:p>
            <a:pPr>
              <a:lnSpc>
                <a:spcPct val="130000"/>
              </a:lnSpc>
            </a:pPr>
            <a:r>
              <a:rPr lang="en-US" sz="2400" u="sng" dirty="0"/>
              <a:t>Abstraction-based</a:t>
            </a:r>
            <a:r>
              <a:rPr lang="en-US" sz="2400" dirty="0"/>
              <a:t>: interface consisting of operations (think of operations as functions being called)</a:t>
            </a:r>
          </a:p>
        </p:txBody>
      </p:sp>
      <p:sp>
        <p:nvSpPr>
          <p:cNvPr id="4" name="Footer Placeholder 3">
            <a:extLst>
              <a:ext uri="{FF2B5EF4-FFF2-40B4-BE49-F238E27FC236}">
                <a16:creationId xmlns:a16="http://schemas.microsoft.com/office/drawing/2014/main" id="{38F40948-4DC7-FC49-8A56-572076470210}"/>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5F96C3B4-2117-644B-920F-EAB801AD2817}"/>
              </a:ext>
            </a:extLst>
          </p:cNvPr>
          <p:cNvSpPr>
            <a:spLocks noGrp="1"/>
          </p:cNvSpPr>
          <p:nvPr>
            <p:ph type="sldNum" sz="quarter" idx="12"/>
          </p:nvPr>
        </p:nvSpPr>
        <p:spPr/>
        <p:txBody>
          <a:bodyPr/>
          <a:lstStyle/>
          <a:p>
            <a:fld id="{7768821B-CCF3-6D4B-91A2-1AB93FB3D042}" type="slidenum">
              <a:rPr lang="en-US" smtClean="0"/>
              <a:t>3</a:t>
            </a:fld>
            <a:endParaRPr lang="en-US"/>
          </a:p>
        </p:txBody>
      </p:sp>
    </p:spTree>
    <p:extLst>
      <p:ext uri="{BB962C8B-B14F-4D97-AF65-F5344CB8AC3E}">
        <p14:creationId xmlns:p14="http://schemas.microsoft.com/office/powerpoint/2010/main" val="2430384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3E79-2EDF-A547-B8A4-7DE4201B2710}"/>
              </a:ext>
            </a:extLst>
          </p:cNvPr>
          <p:cNvSpPr>
            <a:spLocks noGrp="1"/>
          </p:cNvSpPr>
          <p:nvPr>
            <p:ph type="title"/>
          </p:nvPr>
        </p:nvSpPr>
        <p:spPr/>
        <p:txBody>
          <a:bodyPr/>
          <a:lstStyle/>
          <a:p>
            <a:r>
              <a:rPr lang="en-US" dirty="0"/>
              <a:t>Pointers</a:t>
            </a:r>
          </a:p>
        </p:txBody>
      </p:sp>
      <p:sp>
        <p:nvSpPr>
          <p:cNvPr id="3" name="Content Placeholder 2">
            <a:extLst>
              <a:ext uri="{FF2B5EF4-FFF2-40B4-BE49-F238E27FC236}">
                <a16:creationId xmlns:a16="http://schemas.microsoft.com/office/drawing/2014/main" id="{04AF8A7C-9127-1948-9589-BD57063058D9}"/>
              </a:ext>
            </a:extLst>
          </p:cNvPr>
          <p:cNvSpPr>
            <a:spLocks noGrp="1"/>
          </p:cNvSpPr>
          <p:nvPr>
            <p:ph idx="1"/>
          </p:nvPr>
        </p:nvSpPr>
        <p:spPr>
          <a:xfrm>
            <a:off x="838200" y="1469571"/>
            <a:ext cx="10972800" cy="4707392"/>
          </a:xfrm>
        </p:spPr>
        <p:txBody>
          <a:bodyPr>
            <a:normAutofit fontScale="92500"/>
          </a:bodyPr>
          <a:lstStyle/>
          <a:p>
            <a:pPr>
              <a:lnSpc>
                <a:spcPct val="120000"/>
              </a:lnSpc>
            </a:pPr>
            <a:r>
              <a:rPr lang="en-US" sz="2200" dirty="0"/>
              <a:t>Behavior of pointers normally defined by a couple of things:</a:t>
            </a:r>
          </a:p>
          <a:p>
            <a:pPr lvl="1">
              <a:lnSpc>
                <a:spcPct val="120000"/>
              </a:lnSpc>
            </a:pPr>
            <a:r>
              <a:rPr lang="en-US" sz="2200" dirty="0"/>
              <a:t>Imperative or functional language, e.g. C or Lisp?</a:t>
            </a:r>
          </a:p>
          <a:p>
            <a:pPr lvl="1">
              <a:lnSpc>
                <a:spcPct val="120000"/>
              </a:lnSpc>
            </a:pPr>
            <a:r>
              <a:rPr lang="en-US" sz="2200" dirty="0"/>
              <a:t>Employment of </a:t>
            </a:r>
            <a:r>
              <a:rPr lang="en-US" sz="2200" u="sng" dirty="0"/>
              <a:t>reference model </a:t>
            </a:r>
            <a:r>
              <a:rPr lang="en-US" sz="2200" dirty="0"/>
              <a:t>or </a:t>
            </a:r>
            <a:r>
              <a:rPr lang="en-US" sz="2200" u="sng" dirty="0"/>
              <a:t>value model</a:t>
            </a:r>
          </a:p>
          <a:p>
            <a:pPr>
              <a:lnSpc>
                <a:spcPct val="120000"/>
              </a:lnSpc>
            </a:pPr>
            <a:r>
              <a:rPr lang="en-US" sz="2200" dirty="0"/>
              <a:t>Functional languages allocate memory as needed (everything in the heap), and use a reference model for names</a:t>
            </a:r>
          </a:p>
          <a:p>
            <a:pPr>
              <a:lnSpc>
                <a:spcPct val="120000"/>
              </a:lnSpc>
            </a:pPr>
            <a:r>
              <a:rPr lang="en-US" sz="2200" dirty="0"/>
              <a:t>Variables in imperatives languages may use reference or value model:</a:t>
            </a:r>
          </a:p>
          <a:p>
            <a:pPr lvl="1">
              <a:lnSpc>
                <a:spcPct val="120000"/>
              </a:lnSpc>
            </a:pPr>
            <a:r>
              <a:rPr lang="en-US" sz="2200" dirty="0"/>
              <a:t>C uses a value model: A = B puts value B into (address) of A</a:t>
            </a:r>
          </a:p>
          <a:p>
            <a:pPr lvl="1">
              <a:lnSpc>
                <a:spcPct val="120000"/>
              </a:lnSpc>
            </a:pPr>
            <a:r>
              <a:rPr lang="en-US" sz="2200" dirty="0"/>
              <a:t>If B should refer to A, both should be pointers</a:t>
            </a:r>
          </a:p>
          <a:p>
            <a:pPr>
              <a:lnSpc>
                <a:spcPct val="120000"/>
              </a:lnSpc>
            </a:pPr>
            <a:r>
              <a:rPr lang="en-US" sz="2200" dirty="0"/>
              <a:t>Java uses a mix: value model for built-in types, and reference model for user-defined types (objects)</a:t>
            </a:r>
          </a:p>
          <a:p>
            <a:pPr>
              <a:lnSpc>
                <a:spcPct val="120000"/>
              </a:lnSpc>
            </a:pPr>
            <a:r>
              <a:rPr lang="en-US" sz="2200" dirty="0"/>
              <a:t>C# introduces the </a:t>
            </a:r>
            <a:r>
              <a:rPr lang="en-US" sz="2200" b="1" u="sng" dirty="0">
                <a:latin typeface="Consolas" panose="020B0609020204030204" pitchFamily="49" charset="0"/>
                <a:cs typeface="Consolas" panose="020B0609020204030204" pitchFamily="49" charset="0"/>
                <a:hlinkClick r:id="rId2"/>
              </a:rPr>
              <a:t>unsafe</a:t>
            </a:r>
            <a:r>
              <a:rPr lang="en-US" sz="2200" dirty="0"/>
              <a:t> qualifier to permit usage of raw pointers</a:t>
            </a:r>
          </a:p>
        </p:txBody>
      </p:sp>
      <p:sp>
        <p:nvSpPr>
          <p:cNvPr id="4" name="Footer Placeholder 3">
            <a:extLst>
              <a:ext uri="{FF2B5EF4-FFF2-40B4-BE49-F238E27FC236}">
                <a16:creationId xmlns:a16="http://schemas.microsoft.com/office/drawing/2014/main" id="{58858016-7360-5645-B027-3A9068C22EFD}"/>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A2FE74C4-F720-3049-A239-312D3F925A0D}"/>
              </a:ext>
            </a:extLst>
          </p:cNvPr>
          <p:cNvSpPr>
            <a:spLocks noGrp="1"/>
          </p:cNvSpPr>
          <p:nvPr>
            <p:ph type="sldNum" sz="quarter" idx="12"/>
          </p:nvPr>
        </p:nvSpPr>
        <p:spPr/>
        <p:txBody>
          <a:bodyPr/>
          <a:lstStyle/>
          <a:p>
            <a:fld id="{7768821B-CCF3-6D4B-91A2-1AB93FB3D042}" type="slidenum">
              <a:rPr lang="en-US" smtClean="0"/>
              <a:t>30</a:t>
            </a:fld>
            <a:endParaRPr lang="en-US"/>
          </a:p>
        </p:txBody>
      </p:sp>
    </p:spTree>
    <p:extLst>
      <p:ext uri="{BB962C8B-B14F-4D97-AF65-F5344CB8AC3E}">
        <p14:creationId xmlns:p14="http://schemas.microsoft.com/office/powerpoint/2010/main" val="3749439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BD7DA-6B7B-524F-B596-17F8327BF693}"/>
              </a:ext>
            </a:extLst>
          </p:cNvPr>
          <p:cNvSpPr>
            <a:spLocks noGrp="1"/>
          </p:cNvSpPr>
          <p:nvPr>
            <p:ph type="title"/>
          </p:nvPr>
        </p:nvSpPr>
        <p:spPr/>
        <p:txBody>
          <a:bodyPr/>
          <a:lstStyle/>
          <a:p>
            <a:r>
              <a:rPr lang="en-US" dirty="0"/>
              <a:t>Pointer Operators</a:t>
            </a:r>
          </a:p>
        </p:txBody>
      </p:sp>
      <p:sp>
        <p:nvSpPr>
          <p:cNvPr id="3" name="Content Placeholder 2">
            <a:extLst>
              <a:ext uri="{FF2B5EF4-FFF2-40B4-BE49-F238E27FC236}">
                <a16:creationId xmlns:a16="http://schemas.microsoft.com/office/drawing/2014/main" id="{ECFBC549-C85C-5645-87EB-652E063F1324}"/>
              </a:ext>
            </a:extLst>
          </p:cNvPr>
          <p:cNvSpPr>
            <a:spLocks noGrp="1"/>
          </p:cNvSpPr>
          <p:nvPr>
            <p:ph idx="1"/>
          </p:nvPr>
        </p:nvSpPr>
        <p:spPr>
          <a:xfrm>
            <a:off x="457200" y="1436914"/>
            <a:ext cx="11647714" cy="4740049"/>
          </a:xfrm>
        </p:spPr>
        <p:txBody>
          <a:bodyPr>
            <a:noAutofit/>
          </a:bodyPr>
          <a:lstStyle/>
          <a:p>
            <a:pPr>
              <a:lnSpc>
                <a:spcPct val="114000"/>
              </a:lnSpc>
            </a:pPr>
            <a:r>
              <a:rPr lang="en-US" sz="1800" dirty="0"/>
              <a:t>Dereferencing operator (prefix * in C or postfix ^ in Pascal/Modula) permits to access the value to which a pointer refers to</a:t>
            </a:r>
          </a:p>
          <a:p>
            <a:pPr>
              <a:lnSpc>
                <a:spcPct val="114000"/>
              </a:lnSpc>
            </a:pPr>
            <a:r>
              <a:rPr lang="en-US" sz="1800" dirty="0"/>
              <a:t>In C, pointers and arrays are closely related:</a:t>
            </a:r>
          </a:p>
          <a:p>
            <a:pPr lvl="1">
              <a:lnSpc>
                <a:spcPct val="114000"/>
              </a:lnSpc>
            </a:pPr>
            <a:r>
              <a:rPr lang="en-US" sz="1800" dirty="0"/>
              <a:t>Subscript operators [] are syntactic sugar for pointer arithmetic:</a:t>
            </a:r>
          </a:p>
          <a:p>
            <a:pPr lvl="2">
              <a:lnSpc>
                <a:spcPct val="114000"/>
              </a:lnSpc>
            </a:pPr>
            <a:r>
              <a:rPr lang="en-US" sz="1800" dirty="0"/>
              <a:t>a[3]  is equivalent to *(a+3)</a:t>
            </a:r>
          </a:p>
          <a:p>
            <a:pPr lvl="2">
              <a:lnSpc>
                <a:spcPct val="114000"/>
              </a:lnSpc>
            </a:pPr>
            <a:r>
              <a:rPr lang="en-US" sz="1800" dirty="0"/>
              <a:t>a[3] is equivalent to 3[a]</a:t>
            </a:r>
          </a:p>
          <a:p>
            <a:pPr lvl="1">
              <a:lnSpc>
                <a:spcPct val="114000"/>
              </a:lnSpc>
            </a:pPr>
            <a:r>
              <a:rPr lang="en-US" sz="1800" dirty="0"/>
              <a:t>Pointer arithmetic is one of C’s strengths: </a:t>
            </a:r>
          </a:p>
          <a:p>
            <a:pPr lvl="2">
              <a:lnSpc>
                <a:spcPct val="114000"/>
              </a:lnSpc>
            </a:pPr>
            <a:r>
              <a:rPr lang="en-US" sz="1800" dirty="0">
                <a:latin typeface="Consolas" panose="020B0609020204030204" pitchFamily="49" charset="0"/>
                <a:cs typeface="Consolas" panose="020B0609020204030204" pitchFamily="49" charset="0"/>
              </a:rPr>
              <a:t>while (*p++); // same as while (p[</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 0); p being char *</a:t>
            </a:r>
          </a:p>
          <a:p>
            <a:pPr lvl="2">
              <a:lnSpc>
                <a:spcPct val="114000"/>
              </a:lnSpc>
            </a:pPr>
            <a:r>
              <a:rPr lang="en-US" sz="1800" dirty="0">
                <a:latin typeface="Consolas" panose="020B0609020204030204" pitchFamily="49" charset="0"/>
                <a:cs typeface="Consolas" panose="020B0609020204030204" pitchFamily="49" charset="0"/>
              </a:rPr>
              <a:t>a[</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][j] = (*(</a:t>
            </a:r>
            <a:r>
              <a:rPr lang="en-US" sz="1800" dirty="0" err="1">
                <a:latin typeface="Consolas" panose="020B0609020204030204" pitchFamily="49" charset="0"/>
                <a:cs typeface="Consolas" panose="020B0609020204030204" pitchFamily="49" charset="0"/>
              </a:rPr>
              <a:t>a+i</a:t>
            </a:r>
            <a:r>
              <a:rPr lang="en-US" sz="1800" dirty="0">
                <a:latin typeface="Consolas" panose="020B0609020204030204" pitchFamily="49" charset="0"/>
                <a:cs typeface="Consolas" panose="020B0609020204030204" pitchFamily="49" charset="0"/>
              </a:rPr>
              <a:t>))[j] = *(a[</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]+j) = *(*(</a:t>
            </a:r>
            <a:r>
              <a:rPr lang="en-US" sz="1800" dirty="0" err="1">
                <a:latin typeface="Consolas" panose="020B0609020204030204" pitchFamily="49" charset="0"/>
                <a:cs typeface="Consolas" panose="020B0609020204030204" pitchFamily="49" charset="0"/>
              </a:rPr>
              <a:t>a+i</a:t>
            </a:r>
            <a:r>
              <a:rPr lang="en-US" sz="1800" dirty="0">
                <a:latin typeface="Consolas" panose="020B0609020204030204" pitchFamily="49" charset="0"/>
                <a:cs typeface="Consolas" panose="020B0609020204030204" pitchFamily="49" charset="0"/>
              </a:rPr>
              <a:t>)+j)</a:t>
            </a:r>
          </a:p>
          <a:p>
            <a:pPr lvl="1">
              <a:lnSpc>
                <a:spcPct val="114000"/>
              </a:lnSpc>
            </a:pPr>
            <a:r>
              <a:rPr lang="en-US" sz="1800" dirty="0" err="1"/>
              <a:t>sizeof</a:t>
            </a:r>
            <a:r>
              <a:rPr lang="en-US" sz="1800" dirty="0"/>
              <a:t> operator: returns the size in bytes of an object or type; when given a pointer, it returns the size of the pointer itself:</a:t>
            </a:r>
          </a:p>
          <a:p>
            <a:pPr lvl="2">
              <a:lnSpc>
                <a:spcPct val="114000"/>
              </a:lnSpc>
            </a:pPr>
            <a:r>
              <a:rPr lang="en-US" sz="1800" dirty="0"/>
              <a:t>double *a;  // </a:t>
            </a:r>
            <a:r>
              <a:rPr lang="en-US" sz="1800" dirty="0" err="1"/>
              <a:t>sizeof</a:t>
            </a:r>
            <a:r>
              <a:rPr lang="en-US" sz="1800" dirty="0"/>
              <a:t>(a) = 4 bytes while </a:t>
            </a:r>
            <a:r>
              <a:rPr lang="en-US" sz="1800" dirty="0" err="1"/>
              <a:t>sizeof</a:t>
            </a:r>
            <a:r>
              <a:rPr lang="en-US" sz="1800" dirty="0"/>
              <a:t>(*a) = 8 bytes</a:t>
            </a:r>
          </a:p>
          <a:p>
            <a:pPr lvl="2">
              <a:lnSpc>
                <a:spcPct val="114000"/>
              </a:lnSpc>
            </a:pPr>
            <a:r>
              <a:rPr lang="en-US" sz="1800" dirty="0"/>
              <a:t>double (*b)[10]; // pointer to array of 10 doubles, </a:t>
            </a:r>
            <a:r>
              <a:rPr lang="en-US" sz="1800" dirty="0" err="1"/>
              <a:t>sizeof</a:t>
            </a:r>
            <a:r>
              <a:rPr lang="en-US" sz="1800" dirty="0"/>
              <a:t>(*b) = 80</a:t>
            </a:r>
          </a:p>
        </p:txBody>
      </p:sp>
      <p:sp>
        <p:nvSpPr>
          <p:cNvPr id="4" name="Footer Placeholder 3">
            <a:extLst>
              <a:ext uri="{FF2B5EF4-FFF2-40B4-BE49-F238E27FC236}">
                <a16:creationId xmlns:a16="http://schemas.microsoft.com/office/drawing/2014/main" id="{8EF7A7C8-1BC4-FB48-AE76-ECCF6B49721A}"/>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E19E77A3-324E-7141-AA24-4E70E9B16F53}"/>
              </a:ext>
            </a:extLst>
          </p:cNvPr>
          <p:cNvSpPr>
            <a:spLocks noGrp="1"/>
          </p:cNvSpPr>
          <p:nvPr>
            <p:ph type="sldNum" sz="quarter" idx="12"/>
          </p:nvPr>
        </p:nvSpPr>
        <p:spPr/>
        <p:txBody>
          <a:bodyPr/>
          <a:lstStyle/>
          <a:p>
            <a:fld id="{7768821B-CCF3-6D4B-91A2-1AB93FB3D042}" type="slidenum">
              <a:rPr lang="en-US" smtClean="0"/>
              <a:t>31</a:t>
            </a:fld>
            <a:endParaRPr lang="en-US"/>
          </a:p>
        </p:txBody>
      </p:sp>
    </p:spTree>
    <p:extLst>
      <p:ext uri="{BB962C8B-B14F-4D97-AF65-F5344CB8AC3E}">
        <p14:creationId xmlns:p14="http://schemas.microsoft.com/office/powerpoint/2010/main" val="1343360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D3BBC-8700-6645-8CF6-6F96E21E5CC6}"/>
              </a:ext>
            </a:extLst>
          </p:cNvPr>
          <p:cNvSpPr>
            <a:spLocks noGrp="1"/>
          </p:cNvSpPr>
          <p:nvPr>
            <p:ph type="title"/>
          </p:nvPr>
        </p:nvSpPr>
        <p:spPr/>
        <p:txBody>
          <a:bodyPr/>
          <a:lstStyle/>
          <a:p>
            <a:r>
              <a:rPr lang="en-US" dirty="0"/>
              <a:t>Garbage Collection</a:t>
            </a:r>
          </a:p>
        </p:txBody>
      </p:sp>
      <p:sp>
        <p:nvSpPr>
          <p:cNvPr id="3" name="Content Placeholder 2">
            <a:extLst>
              <a:ext uri="{FF2B5EF4-FFF2-40B4-BE49-F238E27FC236}">
                <a16:creationId xmlns:a16="http://schemas.microsoft.com/office/drawing/2014/main" id="{4CE7C151-B239-AD41-9716-8E9BC258BF61}"/>
              </a:ext>
            </a:extLst>
          </p:cNvPr>
          <p:cNvSpPr>
            <a:spLocks noGrp="1"/>
          </p:cNvSpPr>
          <p:nvPr>
            <p:ph idx="1"/>
          </p:nvPr>
        </p:nvSpPr>
        <p:spPr>
          <a:xfrm>
            <a:off x="544287" y="1825625"/>
            <a:ext cx="11223170" cy="4351338"/>
          </a:xfrm>
        </p:spPr>
        <p:txBody>
          <a:bodyPr>
            <a:noAutofit/>
          </a:bodyPr>
          <a:lstStyle/>
          <a:p>
            <a:pPr>
              <a:lnSpc>
                <a:spcPct val="120000"/>
              </a:lnSpc>
            </a:pPr>
            <a:r>
              <a:rPr lang="en-US" sz="2100" dirty="0"/>
              <a:t>Mechanism for reclaiming memory</a:t>
            </a:r>
          </a:p>
          <a:p>
            <a:pPr>
              <a:lnSpc>
                <a:spcPct val="120000"/>
              </a:lnSpc>
            </a:pPr>
            <a:r>
              <a:rPr lang="en-US" sz="2100" dirty="0"/>
              <a:t>Provided by managed languages such as Java, C#, Scala, Go</a:t>
            </a:r>
          </a:p>
          <a:p>
            <a:pPr>
              <a:lnSpc>
                <a:spcPct val="120000"/>
              </a:lnSpc>
            </a:pPr>
            <a:r>
              <a:rPr lang="en-US" sz="2100" dirty="0"/>
              <a:t>C uses a wonderful abstraction for garbage collection: the programmer</a:t>
            </a:r>
          </a:p>
          <a:p>
            <a:pPr>
              <a:lnSpc>
                <a:spcPct val="120000"/>
              </a:lnSpc>
            </a:pPr>
            <a:r>
              <a:rPr lang="en-US" sz="2100" dirty="0"/>
              <a:t>Main classes of garbage collection:</a:t>
            </a:r>
          </a:p>
          <a:p>
            <a:pPr lvl="1">
              <a:lnSpc>
                <a:spcPct val="120000"/>
              </a:lnSpc>
            </a:pPr>
            <a:r>
              <a:rPr lang="en-US" sz="2100" dirty="0"/>
              <a:t>Reference counting: </a:t>
            </a:r>
          </a:p>
          <a:p>
            <a:pPr lvl="1">
              <a:lnSpc>
                <a:spcPct val="120000"/>
              </a:lnSpc>
            </a:pPr>
            <a:r>
              <a:rPr lang="en-US" sz="2100" dirty="0"/>
              <a:t>Smart pointers</a:t>
            </a:r>
          </a:p>
          <a:p>
            <a:pPr lvl="1">
              <a:lnSpc>
                <a:spcPct val="120000"/>
              </a:lnSpc>
            </a:pPr>
            <a:r>
              <a:rPr lang="en-US" sz="2100" dirty="0"/>
              <a:t>Tracing collection: Mark-and-sweep (See </a:t>
            </a:r>
            <a:r>
              <a:rPr lang="en-US" sz="2100" dirty="0">
                <a:hlinkClick r:id="rId2"/>
              </a:rPr>
              <a:t>here</a:t>
            </a:r>
            <a:r>
              <a:rPr lang="en-US" sz="2100" dirty="0"/>
              <a:t> if interested)</a:t>
            </a:r>
          </a:p>
          <a:p>
            <a:pPr>
              <a:lnSpc>
                <a:spcPct val="120000"/>
              </a:lnSpc>
            </a:pPr>
            <a:r>
              <a:rPr lang="en-US" sz="2100" dirty="0"/>
              <a:t>Most algorithms differ in terms of memory space (overhead) required for bookkeeping and the time overhead required to perform the static and runtime analyses, as well as the execution of the collection</a:t>
            </a:r>
          </a:p>
        </p:txBody>
      </p:sp>
      <p:sp>
        <p:nvSpPr>
          <p:cNvPr id="4" name="Footer Placeholder 3">
            <a:extLst>
              <a:ext uri="{FF2B5EF4-FFF2-40B4-BE49-F238E27FC236}">
                <a16:creationId xmlns:a16="http://schemas.microsoft.com/office/drawing/2014/main" id="{680E228B-A8F9-9C44-B4D6-DF222B45A308}"/>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54EF7443-5BF9-7840-AB28-B87E8D27D059}"/>
              </a:ext>
            </a:extLst>
          </p:cNvPr>
          <p:cNvSpPr>
            <a:spLocks noGrp="1"/>
          </p:cNvSpPr>
          <p:nvPr>
            <p:ph type="sldNum" sz="quarter" idx="12"/>
          </p:nvPr>
        </p:nvSpPr>
        <p:spPr/>
        <p:txBody>
          <a:bodyPr/>
          <a:lstStyle/>
          <a:p>
            <a:fld id="{7768821B-CCF3-6D4B-91A2-1AB93FB3D042}" type="slidenum">
              <a:rPr lang="en-US" smtClean="0"/>
              <a:t>32</a:t>
            </a:fld>
            <a:endParaRPr lang="en-US"/>
          </a:p>
        </p:txBody>
      </p:sp>
    </p:spTree>
    <p:extLst>
      <p:ext uri="{BB962C8B-B14F-4D97-AF65-F5344CB8AC3E}">
        <p14:creationId xmlns:p14="http://schemas.microsoft.com/office/powerpoint/2010/main" val="4058859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E2749-6AE6-854F-82CD-1DA8128FD0E1}"/>
              </a:ext>
            </a:extLst>
          </p:cNvPr>
          <p:cNvSpPr>
            <a:spLocks noGrp="1"/>
          </p:cNvSpPr>
          <p:nvPr>
            <p:ph type="title"/>
          </p:nvPr>
        </p:nvSpPr>
        <p:spPr/>
        <p:txBody>
          <a:bodyPr/>
          <a:lstStyle/>
          <a:p>
            <a:r>
              <a:rPr lang="en-US" dirty="0"/>
              <a:t>Garbage Collection</a:t>
            </a:r>
          </a:p>
        </p:txBody>
      </p:sp>
      <p:sp>
        <p:nvSpPr>
          <p:cNvPr id="3" name="Content Placeholder 2">
            <a:extLst>
              <a:ext uri="{FF2B5EF4-FFF2-40B4-BE49-F238E27FC236}">
                <a16:creationId xmlns:a16="http://schemas.microsoft.com/office/drawing/2014/main" id="{1CF65F4C-3E28-F44A-9ADE-8835DF4CC2DA}"/>
              </a:ext>
            </a:extLst>
          </p:cNvPr>
          <p:cNvSpPr>
            <a:spLocks noGrp="1"/>
          </p:cNvSpPr>
          <p:nvPr>
            <p:ph idx="1"/>
          </p:nvPr>
        </p:nvSpPr>
        <p:spPr/>
        <p:txBody>
          <a:bodyPr>
            <a:normAutofit/>
          </a:bodyPr>
          <a:lstStyle/>
          <a:p>
            <a:pPr marL="0" indent="0">
              <a:buNone/>
            </a:pPr>
            <a:r>
              <a:rPr lang="en-US" sz="2200" dirty="0"/>
              <a:t>Reference counting:</a:t>
            </a:r>
          </a:p>
          <a:p>
            <a:r>
              <a:rPr lang="en-US" sz="2200" dirty="0"/>
              <a:t>Keep counters for each chunk of dynamically assigned memory</a:t>
            </a:r>
          </a:p>
          <a:p>
            <a:pPr lvl="1"/>
            <a:r>
              <a:rPr lang="en-US" sz="2200" dirty="0"/>
              <a:t>Counter started at 1 with “new”</a:t>
            </a:r>
          </a:p>
          <a:p>
            <a:pPr lvl="1"/>
            <a:r>
              <a:rPr lang="en-US" sz="2200" dirty="0"/>
              <a:t>Doing: A = B, decrements the counter of A</a:t>
            </a:r>
          </a:p>
          <a:p>
            <a:pPr lvl="1"/>
            <a:r>
              <a:rPr lang="en-US" sz="2200" dirty="0"/>
              <a:t>Subroutines epilogue decrement the counters of all references</a:t>
            </a:r>
          </a:p>
          <a:p>
            <a:pPr lvl="1"/>
            <a:r>
              <a:rPr lang="en-US" sz="2200" dirty="0"/>
              <a:t>Reclamation performed when counter reach zero, i.e. when nothing is using some memory previously assigned</a:t>
            </a:r>
          </a:p>
          <a:p>
            <a:r>
              <a:rPr lang="en-US" sz="2200" dirty="0"/>
              <a:t>Weakness : when is an object useful? </a:t>
            </a:r>
          </a:p>
          <a:p>
            <a:pPr lvl="1"/>
            <a:r>
              <a:rPr lang="en-US" sz="2200" dirty="0"/>
              <a:t>#references = 0: perfectly useless</a:t>
            </a:r>
          </a:p>
          <a:p>
            <a:pPr lvl="1"/>
            <a:r>
              <a:rPr lang="en-US" sz="2200" dirty="0"/>
              <a:t>#references &gt; 0: could still be useless, for instance, a circular list	</a:t>
            </a:r>
          </a:p>
          <a:p>
            <a:r>
              <a:rPr lang="en-US" sz="2200" dirty="0"/>
              <a:t>See </a:t>
            </a:r>
            <a:r>
              <a:rPr lang="en-US" sz="2200" dirty="0">
                <a:hlinkClick r:id="rId2"/>
              </a:rPr>
              <a:t>tombstones</a:t>
            </a:r>
            <a:endParaRPr lang="en-US" sz="2200" dirty="0"/>
          </a:p>
        </p:txBody>
      </p:sp>
      <p:sp>
        <p:nvSpPr>
          <p:cNvPr id="4" name="Footer Placeholder 3">
            <a:extLst>
              <a:ext uri="{FF2B5EF4-FFF2-40B4-BE49-F238E27FC236}">
                <a16:creationId xmlns:a16="http://schemas.microsoft.com/office/drawing/2014/main" id="{0917E5B9-E31A-B447-AC51-07879D9193FD}"/>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E518CE99-A071-454D-BDAF-313315F57CCB}"/>
              </a:ext>
            </a:extLst>
          </p:cNvPr>
          <p:cNvSpPr>
            <a:spLocks noGrp="1"/>
          </p:cNvSpPr>
          <p:nvPr>
            <p:ph type="sldNum" sz="quarter" idx="12"/>
          </p:nvPr>
        </p:nvSpPr>
        <p:spPr/>
        <p:txBody>
          <a:bodyPr/>
          <a:lstStyle/>
          <a:p>
            <a:fld id="{7768821B-CCF3-6D4B-91A2-1AB93FB3D042}" type="slidenum">
              <a:rPr lang="en-US" smtClean="0"/>
              <a:t>33</a:t>
            </a:fld>
            <a:endParaRPr lang="en-US"/>
          </a:p>
        </p:txBody>
      </p:sp>
    </p:spTree>
    <p:extLst>
      <p:ext uri="{BB962C8B-B14F-4D97-AF65-F5344CB8AC3E}">
        <p14:creationId xmlns:p14="http://schemas.microsoft.com/office/powerpoint/2010/main" val="506590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E313-37C4-B940-81E1-C54F65B55D87}"/>
              </a:ext>
            </a:extLst>
          </p:cNvPr>
          <p:cNvSpPr>
            <a:spLocks noGrp="1"/>
          </p:cNvSpPr>
          <p:nvPr>
            <p:ph type="title"/>
          </p:nvPr>
        </p:nvSpPr>
        <p:spPr/>
        <p:txBody>
          <a:bodyPr/>
          <a:lstStyle/>
          <a:p>
            <a:r>
              <a:rPr lang="en-US" dirty="0"/>
              <a:t>Garbage Collection</a:t>
            </a:r>
          </a:p>
        </p:txBody>
      </p:sp>
      <p:sp>
        <p:nvSpPr>
          <p:cNvPr id="3" name="Content Placeholder 2">
            <a:extLst>
              <a:ext uri="{FF2B5EF4-FFF2-40B4-BE49-F238E27FC236}">
                <a16:creationId xmlns:a16="http://schemas.microsoft.com/office/drawing/2014/main" id="{E33F0EBD-4FB3-4440-ADFF-7F98E3C90B66}"/>
              </a:ext>
            </a:extLst>
          </p:cNvPr>
          <p:cNvSpPr>
            <a:spLocks noGrp="1"/>
          </p:cNvSpPr>
          <p:nvPr>
            <p:ph idx="1"/>
          </p:nvPr>
        </p:nvSpPr>
        <p:spPr/>
        <p:txBody>
          <a:bodyPr>
            <a:normAutofit/>
          </a:bodyPr>
          <a:lstStyle/>
          <a:p>
            <a:pPr marL="0" indent="0">
              <a:lnSpc>
                <a:spcPct val="120000"/>
              </a:lnSpc>
              <a:buNone/>
            </a:pPr>
            <a:r>
              <a:rPr lang="en-US" sz="2200" dirty="0">
                <a:hlinkClick r:id="rId2"/>
              </a:rPr>
              <a:t>Smart pointers</a:t>
            </a:r>
            <a:r>
              <a:rPr lang="en-US" sz="2200" dirty="0"/>
              <a:t>:</a:t>
            </a:r>
          </a:p>
          <a:p>
            <a:pPr>
              <a:lnSpc>
                <a:spcPct val="120000"/>
              </a:lnSpc>
            </a:pPr>
            <a:r>
              <a:rPr lang="en-US" sz="2200" dirty="0"/>
              <a:t>Usually provided as libraries </a:t>
            </a:r>
          </a:p>
          <a:p>
            <a:pPr>
              <a:lnSpc>
                <a:spcPct val="120000"/>
              </a:lnSpc>
            </a:pPr>
            <a:r>
              <a:rPr lang="en-US" sz="2200" dirty="0"/>
              <a:t>They provide: reference counting, bounds checking, debugging instrumentation, among other things</a:t>
            </a:r>
          </a:p>
          <a:p>
            <a:pPr>
              <a:lnSpc>
                <a:spcPct val="120000"/>
              </a:lnSpc>
            </a:pPr>
            <a:r>
              <a:rPr lang="en-US" sz="2200" dirty="0"/>
              <a:t>See </a:t>
            </a:r>
            <a:r>
              <a:rPr lang="en-US" sz="2200" b="1" dirty="0" err="1">
                <a:latin typeface="Consolas" panose="020B0609020204030204" pitchFamily="49" charset="0"/>
                <a:cs typeface="Consolas" panose="020B0609020204030204" pitchFamily="49" charset="0"/>
              </a:rPr>
              <a:t>unique_ptr</a:t>
            </a:r>
            <a:r>
              <a:rPr lang="en-US" sz="2200" b="1" dirty="0">
                <a:latin typeface="Consolas" panose="020B0609020204030204" pitchFamily="49" charset="0"/>
                <a:cs typeface="Consolas" panose="020B0609020204030204" pitchFamily="49" charset="0"/>
              </a:rPr>
              <a:t>, </a:t>
            </a:r>
            <a:r>
              <a:rPr lang="en-US" sz="2200" b="1" dirty="0" err="1">
                <a:latin typeface="Consolas" panose="020B0609020204030204" pitchFamily="49" charset="0"/>
                <a:cs typeface="Consolas" panose="020B0609020204030204" pitchFamily="49" charset="0"/>
              </a:rPr>
              <a:t>shared_ptr</a:t>
            </a:r>
            <a:r>
              <a:rPr lang="en-US" sz="2200" b="1" dirty="0">
                <a:latin typeface="Consolas" panose="020B0609020204030204" pitchFamily="49" charset="0"/>
                <a:cs typeface="Consolas" panose="020B0609020204030204" pitchFamily="49" charset="0"/>
              </a:rPr>
              <a:t>, </a:t>
            </a:r>
            <a:r>
              <a:rPr lang="en-US" sz="2200" b="1" dirty="0" err="1">
                <a:latin typeface="Consolas" panose="020B0609020204030204" pitchFamily="49" charset="0"/>
                <a:cs typeface="Consolas" panose="020B0609020204030204" pitchFamily="49" charset="0"/>
              </a:rPr>
              <a:t>weak_ptr</a:t>
            </a:r>
            <a:r>
              <a:rPr lang="en-US" sz="2200" b="1" dirty="0">
                <a:latin typeface="Consolas" panose="020B0609020204030204" pitchFamily="49" charset="0"/>
                <a:cs typeface="Consolas" panose="020B0609020204030204" pitchFamily="49" charset="0"/>
              </a:rPr>
              <a:t> </a:t>
            </a:r>
            <a:r>
              <a:rPr lang="en-US" sz="2200" dirty="0"/>
              <a:t>in C++:</a:t>
            </a:r>
          </a:p>
          <a:p>
            <a:pPr lvl="1">
              <a:lnSpc>
                <a:spcPct val="120000"/>
              </a:lnSpc>
            </a:pPr>
            <a:r>
              <a:rPr lang="en-US" sz="2200" dirty="0" err="1"/>
              <a:t>unique_ptr</a:t>
            </a:r>
            <a:r>
              <a:rPr lang="en-US" sz="2200" dirty="0"/>
              <a:t>: single owner of an object, pointer assignment transfers ownership</a:t>
            </a:r>
          </a:p>
          <a:p>
            <a:pPr lvl="1">
              <a:lnSpc>
                <a:spcPct val="120000"/>
              </a:lnSpc>
            </a:pPr>
            <a:r>
              <a:rPr lang="en-US" sz="2200" dirty="0" err="1"/>
              <a:t>shared_pointer</a:t>
            </a:r>
            <a:r>
              <a:rPr lang="en-US" sz="2200" dirty="0"/>
              <a:t>: implements reference counting; bad for circular data structures</a:t>
            </a:r>
          </a:p>
          <a:p>
            <a:pPr lvl="1">
              <a:lnSpc>
                <a:spcPct val="120000"/>
              </a:lnSpc>
            </a:pPr>
            <a:r>
              <a:rPr lang="en-US" sz="2200" dirty="0" err="1"/>
              <a:t>weak_ptr</a:t>
            </a:r>
            <a:r>
              <a:rPr lang="en-US" sz="2200" dirty="0"/>
              <a:t>: can be used in tandem with </a:t>
            </a:r>
            <a:r>
              <a:rPr lang="en-US" sz="2200" dirty="0" err="1"/>
              <a:t>shared_pointers</a:t>
            </a:r>
            <a:r>
              <a:rPr lang="en-US" sz="2200" dirty="0"/>
              <a:t> but do not increment the reference count</a:t>
            </a:r>
          </a:p>
        </p:txBody>
      </p:sp>
      <p:sp>
        <p:nvSpPr>
          <p:cNvPr id="4" name="Footer Placeholder 3">
            <a:extLst>
              <a:ext uri="{FF2B5EF4-FFF2-40B4-BE49-F238E27FC236}">
                <a16:creationId xmlns:a16="http://schemas.microsoft.com/office/drawing/2014/main" id="{9F14CFCC-E50F-B14F-A37B-B095D6984529}"/>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B156631E-AECA-824F-9937-AF85B5339C72}"/>
              </a:ext>
            </a:extLst>
          </p:cNvPr>
          <p:cNvSpPr>
            <a:spLocks noGrp="1"/>
          </p:cNvSpPr>
          <p:nvPr>
            <p:ph type="sldNum" sz="quarter" idx="12"/>
          </p:nvPr>
        </p:nvSpPr>
        <p:spPr/>
        <p:txBody>
          <a:bodyPr/>
          <a:lstStyle/>
          <a:p>
            <a:fld id="{7768821B-CCF3-6D4B-91A2-1AB93FB3D042}" type="slidenum">
              <a:rPr lang="en-US" smtClean="0"/>
              <a:t>34</a:t>
            </a:fld>
            <a:endParaRPr lang="en-US"/>
          </a:p>
        </p:txBody>
      </p:sp>
    </p:spTree>
    <p:extLst>
      <p:ext uri="{BB962C8B-B14F-4D97-AF65-F5344CB8AC3E}">
        <p14:creationId xmlns:p14="http://schemas.microsoft.com/office/powerpoint/2010/main" val="65657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D7F36-EACA-D042-AC7A-96171C06E98A}"/>
              </a:ext>
            </a:extLst>
          </p:cNvPr>
          <p:cNvSpPr>
            <a:spLocks noGrp="1"/>
          </p:cNvSpPr>
          <p:nvPr>
            <p:ph type="title"/>
          </p:nvPr>
        </p:nvSpPr>
        <p:spPr/>
        <p:txBody>
          <a:bodyPr/>
          <a:lstStyle/>
          <a:p>
            <a:r>
              <a:rPr lang="en-US" dirty="0"/>
              <a:t>Classification of Types</a:t>
            </a:r>
          </a:p>
        </p:txBody>
      </p:sp>
      <p:sp>
        <p:nvSpPr>
          <p:cNvPr id="3" name="Content Placeholder 2">
            <a:extLst>
              <a:ext uri="{FF2B5EF4-FFF2-40B4-BE49-F238E27FC236}">
                <a16:creationId xmlns:a16="http://schemas.microsoft.com/office/drawing/2014/main" id="{4C459C11-6B89-2046-8F7D-D4EFC04CEEBD}"/>
              </a:ext>
            </a:extLst>
          </p:cNvPr>
          <p:cNvSpPr>
            <a:spLocks noGrp="1"/>
          </p:cNvSpPr>
          <p:nvPr>
            <p:ph idx="1"/>
          </p:nvPr>
        </p:nvSpPr>
        <p:spPr/>
        <p:txBody>
          <a:bodyPr/>
          <a:lstStyle/>
          <a:p>
            <a:r>
              <a:rPr lang="en-US" dirty="0"/>
              <a:t>Booleans</a:t>
            </a:r>
          </a:p>
          <a:p>
            <a:r>
              <a:rPr lang="en-US" dirty="0"/>
              <a:t>Characters and strings</a:t>
            </a:r>
          </a:p>
          <a:p>
            <a:r>
              <a:rPr lang="en-US" dirty="0" err="1"/>
              <a:t>Numerics</a:t>
            </a:r>
            <a:endParaRPr lang="en-US" dirty="0"/>
          </a:p>
          <a:p>
            <a:r>
              <a:rPr lang="en-US" dirty="0"/>
              <a:t>Enumerations</a:t>
            </a:r>
          </a:p>
          <a:p>
            <a:r>
              <a:rPr lang="en-US" dirty="0"/>
              <a:t>Arrays</a:t>
            </a:r>
          </a:p>
          <a:p>
            <a:r>
              <a:rPr lang="en-US" dirty="0"/>
              <a:t>Structures</a:t>
            </a:r>
          </a:p>
        </p:txBody>
      </p:sp>
      <p:sp>
        <p:nvSpPr>
          <p:cNvPr id="4" name="Footer Placeholder 3">
            <a:extLst>
              <a:ext uri="{FF2B5EF4-FFF2-40B4-BE49-F238E27FC236}">
                <a16:creationId xmlns:a16="http://schemas.microsoft.com/office/drawing/2014/main" id="{06D58FFA-BD4C-9340-AC91-801422252E61}"/>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CC2E074D-5FA3-D544-AAA8-3317F360DB94}"/>
              </a:ext>
            </a:extLst>
          </p:cNvPr>
          <p:cNvSpPr>
            <a:spLocks noGrp="1"/>
          </p:cNvSpPr>
          <p:nvPr>
            <p:ph type="sldNum" sz="quarter" idx="12"/>
          </p:nvPr>
        </p:nvSpPr>
        <p:spPr/>
        <p:txBody>
          <a:bodyPr/>
          <a:lstStyle/>
          <a:p>
            <a:fld id="{7768821B-CCF3-6D4B-91A2-1AB93FB3D042}" type="slidenum">
              <a:rPr lang="en-US" smtClean="0"/>
              <a:t>4</a:t>
            </a:fld>
            <a:endParaRPr lang="en-US"/>
          </a:p>
        </p:txBody>
      </p:sp>
    </p:spTree>
    <p:extLst>
      <p:ext uri="{BB962C8B-B14F-4D97-AF65-F5344CB8AC3E}">
        <p14:creationId xmlns:p14="http://schemas.microsoft.com/office/powerpoint/2010/main" val="2234341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D59A-6E75-A647-89B3-CB48D1070D83}"/>
              </a:ext>
            </a:extLst>
          </p:cNvPr>
          <p:cNvSpPr>
            <a:spLocks noGrp="1"/>
          </p:cNvSpPr>
          <p:nvPr>
            <p:ph type="title"/>
          </p:nvPr>
        </p:nvSpPr>
        <p:spPr/>
        <p:txBody>
          <a:bodyPr/>
          <a:lstStyle/>
          <a:p>
            <a:r>
              <a:rPr lang="en-US" dirty="0"/>
              <a:t>Classification of Types</a:t>
            </a:r>
          </a:p>
        </p:txBody>
      </p:sp>
      <p:sp>
        <p:nvSpPr>
          <p:cNvPr id="3" name="Content Placeholder 2">
            <a:extLst>
              <a:ext uri="{FF2B5EF4-FFF2-40B4-BE49-F238E27FC236}">
                <a16:creationId xmlns:a16="http://schemas.microsoft.com/office/drawing/2014/main" id="{5273BBEB-C6BD-8B4E-BF41-0CBE67F63822}"/>
              </a:ext>
            </a:extLst>
          </p:cNvPr>
          <p:cNvSpPr>
            <a:spLocks noGrp="1"/>
          </p:cNvSpPr>
          <p:nvPr>
            <p:ph idx="1"/>
          </p:nvPr>
        </p:nvSpPr>
        <p:spPr/>
        <p:txBody>
          <a:bodyPr>
            <a:normAutofit lnSpcReduction="10000"/>
          </a:bodyPr>
          <a:lstStyle/>
          <a:p>
            <a:pPr>
              <a:lnSpc>
                <a:spcPct val="120000"/>
              </a:lnSpc>
            </a:pPr>
            <a:r>
              <a:rPr lang="en-US" sz="2200" dirty="0" err="1"/>
              <a:t>Numerics</a:t>
            </a:r>
            <a:r>
              <a:rPr lang="en-US" sz="2200" dirty="0"/>
              <a:t>: Integer  and floating point numbers (real numbers such as 0.09482)</a:t>
            </a:r>
          </a:p>
          <a:p>
            <a:pPr>
              <a:lnSpc>
                <a:spcPct val="120000"/>
              </a:lnSpc>
            </a:pPr>
            <a:r>
              <a:rPr lang="en-US" sz="2200" dirty="0"/>
              <a:t>Discrete types: integer, Boolean, characters </a:t>
            </a:r>
          </a:p>
          <a:p>
            <a:pPr>
              <a:lnSpc>
                <a:spcPct val="120000"/>
              </a:lnSpc>
            </a:pPr>
            <a:r>
              <a:rPr lang="en-US" sz="2200" dirty="0"/>
              <a:t>Some languages (e.g. C and Fortran) provide several built-in numeric types varying in precision (the size of the type, and the range of values they can represent)</a:t>
            </a:r>
          </a:p>
          <a:p>
            <a:pPr>
              <a:lnSpc>
                <a:spcPct val="120000"/>
              </a:lnSpc>
            </a:pPr>
            <a:r>
              <a:rPr lang="en-US" sz="2200" dirty="0"/>
              <a:t>Numeric types in general not portable across languages</a:t>
            </a:r>
          </a:p>
          <a:p>
            <a:pPr>
              <a:lnSpc>
                <a:spcPct val="120000"/>
              </a:lnSpc>
            </a:pPr>
            <a:r>
              <a:rPr lang="en-US" sz="2200" dirty="0"/>
              <a:t>Languages can provide signed (e.g. -128 to 127) and unsigned (0 to 255)</a:t>
            </a:r>
          </a:p>
          <a:p>
            <a:pPr>
              <a:lnSpc>
                <a:spcPct val="120000"/>
              </a:lnSpc>
            </a:pPr>
            <a:r>
              <a:rPr lang="en-US" sz="2200" dirty="0"/>
              <a:t>Unsigned integers: cardinals</a:t>
            </a:r>
          </a:p>
          <a:p>
            <a:pPr>
              <a:lnSpc>
                <a:spcPct val="120000"/>
              </a:lnSpc>
            </a:pPr>
            <a:r>
              <a:rPr lang="en-US" sz="2200" dirty="0"/>
              <a:t>Some languages provide complex types: imaginary, tuples</a:t>
            </a:r>
          </a:p>
          <a:p>
            <a:pPr>
              <a:lnSpc>
                <a:spcPct val="120000"/>
              </a:lnSpc>
            </a:pPr>
            <a:r>
              <a:rPr lang="en-US" sz="2200" dirty="0"/>
              <a:t>Other languages (e.g. Scheme and Common Lisp) provide rational types </a:t>
            </a:r>
          </a:p>
        </p:txBody>
      </p:sp>
      <p:sp>
        <p:nvSpPr>
          <p:cNvPr id="4" name="Footer Placeholder 3">
            <a:extLst>
              <a:ext uri="{FF2B5EF4-FFF2-40B4-BE49-F238E27FC236}">
                <a16:creationId xmlns:a16="http://schemas.microsoft.com/office/drawing/2014/main" id="{F1BDC317-F56C-9141-BCED-83E23B1477F9}"/>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4C5713DF-B3D9-1F4F-8B08-951E56511096}"/>
              </a:ext>
            </a:extLst>
          </p:cNvPr>
          <p:cNvSpPr>
            <a:spLocks noGrp="1"/>
          </p:cNvSpPr>
          <p:nvPr>
            <p:ph type="sldNum" sz="quarter" idx="12"/>
          </p:nvPr>
        </p:nvSpPr>
        <p:spPr/>
        <p:txBody>
          <a:bodyPr/>
          <a:lstStyle/>
          <a:p>
            <a:fld id="{7768821B-CCF3-6D4B-91A2-1AB93FB3D042}" type="slidenum">
              <a:rPr lang="en-US" smtClean="0"/>
              <a:t>5</a:t>
            </a:fld>
            <a:endParaRPr lang="en-US"/>
          </a:p>
        </p:txBody>
      </p:sp>
    </p:spTree>
    <p:extLst>
      <p:ext uri="{BB962C8B-B14F-4D97-AF65-F5344CB8AC3E}">
        <p14:creationId xmlns:p14="http://schemas.microsoft.com/office/powerpoint/2010/main" val="1776404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2099E-FEE1-BC4D-81D4-EE32E8AE5C5B}"/>
              </a:ext>
            </a:extLst>
          </p:cNvPr>
          <p:cNvSpPr>
            <a:spLocks noGrp="1"/>
          </p:cNvSpPr>
          <p:nvPr>
            <p:ph type="title"/>
          </p:nvPr>
        </p:nvSpPr>
        <p:spPr/>
        <p:txBody>
          <a:bodyPr/>
          <a:lstStyle/>
          <a:p>
            <a:r>
              <a:rPr lang="en-US" dirty="0"/>
              <a:t>Classification of Types</a:t>
            </a:r>
          </a:p>
        </p:txBody>
      </p:sp>
      <p:sp>
        <p:nvSpPr>
          <p:cNvPr id="3" name="Content Placeholder 2">
            <a:extLst>
              <a:ext uri="{FF2B5EF4-FFF2-40B4-BE49-F238E27FC236}">
                <a16:creationId xmlns:a16="http://schemas.microsoft.com/office/drawing/2014/main" id="{4BEC6A74-988E-D546-8EE3-29B7961D713D}"/>
              </a:ext>
            </a:extLst>
          </p:cNvPr>
          <p:cNvSpPr>
            <a:spLocks noGrp="1"/>
          </p:cNvSpPr>
          <p:nvPr>
            <p:ph idx="1"/>
          </p:nvPr>
        </p:nvSpPr>
        <p:spPr/>
        <p:txBody>
          <a:bodyPr>
            <a:normAutofit lnSpcReduction="10000"/>
          </a:bodyPr>
          <a:lstStyle/>
          <a:p>
            <a:pPr>
              <a:lnSpc>
                <a:spcPct val="120000"/>
              </a:lnSpc>
            </a:pPr>
            <a:r>
              <a:rPr lang="en-US" sz="2200" dirty="0"/>
              <a:t>Enumerations (Introduced in Pascal):</a:t>
            </a:r>
          </a:p>
          <a:p>
            <a:pPr lvl="1">
              <a:lnSpc>
                <a:spcPct val="120000"/>
              </a:lnSpc>
            </a:pPr>
            <a:r>
              <a:rPr lang="en-US" sz="2200" dirty="0"/>
              <a:t>Example: type weekday = (sun, mon, </a:t>
            </a:r>
            <a:r>
              <a:rPr lang="en-US" sz="2200" dirty="0" err="1"/>
              <a:t>tue</a:t>
            </a:r>
            <a:r>
              <a:rPr lang="en-US" sz="2200" dirty="0"/>
              <a:t>, wed, </a:t>
            </a:r>
            <a:r>
              <a:rPr lang="en-US" sz="2200" dirty="0" err="1"/>
              <a:t>thu</a:t>
            </a:r>
            <a:r>
              <a:rPr lang="en-US" sz="2200" dirty="0"/>
              <a:t>, </a:t>
            </a:r>
            <a:r>
              <a:rPr lang="en-US" sz="2200" dirty="0" err="1"/>
              <a:t>fri</a:t>
            </a:r>
            <a:r>
              <a:rPr lang="en-US" sz="2200" dirty="0"/>
              <a:t>, sat);</a:t>
            </a:r>
          </a:p>
          <a:p>
            <a:pPr lvl="1">
              <a:lnSpc>
                <a:spcPct val="120000"/>
              </a:lnSpc>
            </a:pPr>
            <a:r>
              <a:rPr lang="en-US" sz="2200" dirty="0"/>
              <a:t>Values are ordered, e.g. sun &lt; </a:t>
            </a:r>
            <a:r>
              <a:rPr lang="en-US" sz="2200" dirty="0" err="1"/>
              <a:t>thu</a:t>
            </a:r>
            <a:endParaRPr lang="en-US" sz="2200" dirty="0"/>
          </a:p>
          <a:p>
            <a:pPr lvl="1">
              <a:lnSpc>
                <a:spcPct val="120000"/>
              </a:lnSpc>
            </a:pPr>
            <a:r>
              <a:rPr lang="en-US" sz="2200" dirty="0"/>
              <a:t>Mechanisms for finding the next greater value (</a:t>
            </a:r>
            <a:r>
              <a:rPr lang="en-US" sz="2200" i="1" dirty="0" err="1"/>
              <a:t>succ</a:t>
            </a:r>
            <a:r>
              <a:rPr lang="en-US" sz="2200" dirty="0"/>
              <a:t> for successor) and the previous lower value (</a:t>
            </a:r>
            <a:r>
              <a:rPr lang="en-US" sz="2200" i="1" dirty="0" err="1"/>
              <a:t>pred</a:t>
            </a:r>
            <a:r>
              <a:rPr lang="en-US" sz="2200" dirty="0"/>
              <a:t> for predecessor)</a:t>
            </a:r>
          </a:p>
          <a:p>
            <a:pPr lvl="2">
              <a:lnSpc>
                <a:spcPct val="120000"/>
              </a:lnSpc>
            </a:pPr>
            <a:r>
              <a:rPr lang="en-US" sz="2200" dirty="0"/>
              <a:t>Example (Pascal): tomorrow := </a:t>
            </a:r>
            <a:r>
              <a:rPr lang="en-US" sz="2200" dirty="0" err="1"/>
              <a:t>succ</a:t>
            </a:r>
            <a:r>
              <a:rPr lang="en-US" sz="2200" dirty="0"/>
              <a:t>(today)</a:t>
            </a:r>
          </a:p>
          <a:p>
            <a:pPr lvl="1">
              <a:lnSpc>
                <a:spcPct val="120000"/>
              </a:lnSpc>
            </a:pPr>
            <a:r>
              <a:rPr lang="en-US" sz="2200" dirty="0"/>
              <a:t>Can be used in loops:</a:t>
            </a:r>
          </a:p>
          <a:p>
            <a:pPr lvl="2">
              <a:lnSpc>
                <a:spcPct val="120000"/>
              </a:lnSpc>
            </a:pPr>
            <a:r>
              <a:rPr lang="en-US" sz="2200" dirty="0"/>
              <a:t>Example (Pascal): for today := mon to </a:t>
            </a:r>
            <a:r>
              <a:rPr lang="en-US" sz="2200" dirty="0" err="1"/>
              <a:t>fri</a:t>
            </a:r>
            <a:r>
              <a:rPr lang="en-US" sz="2200" dirty="0"/>
              <a:t> do begin …</a:t>
            </a:r>
          </a:p>
          <a:p>
            <a:pPr lvl="2">
              <a:lnSpc>
                <a:spcPct val="120000"/>
              </a:lnSpc>
            </a:pPr>
            <a:r>
              <a:rPr lang="en-US" sz="2200" dirty="0"/>
              <a:t>Also: Pascal only allows enumeration types in loops (integer, char), no real</a:t>
            </a:r>
          </a:p>
          <a:p>
            <a:pPr lvl="1">
              <a:lnSpc>
                <a:spcPct val="120000"/>
              </a:lnSpc>
            </a:pPr>
            <a:r>
              <a:rPr lang="en-US" sz="2200" dirty="0"/>
              <a:t>Enumerations are new types in Pascal, not compatible with integers</a:t>
            </a:r>
          </a:p>
          <a:p>
            <a:pPr>
              <a:lnSpc>
                <a:spcPct val="120000"/>
              </a:lnSpc>
            </a:pPr>
            <a:endParaRPr lang="en-US" sz="2200" dirty="0"/>
          </a:p>
        </p:txBody>
      </p:sp>
      <p:sp>
        <p:nvSpPr>
          <p:cNvPr id="4" name="Footer Placeholder 3">
            <a:extLst>
              <a:ext uri="{FF2B5EF4-FFF2-40B4-BE49-F238E27FC236}">
                <a16:creationId xmlns:a16="http://schemas.microsoft.com/office/drawing/2014/main" id="{532D138A-097D-AA49-81D1-245C12FB83B9}"/>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624CAC71-F0F6-1740-9F83-EC8EB8B229B7}"/>
              </a:ext>
            </a:extLst>
          </p:cNvPr>
          <p:cNvSpPr>
            <a:spLocks noGrp="1"/>
          </p:cNvSpPr>
          <p:nvPr>
            <p:ph type="sldNum" sz="quarter" idx="12"/>
          </p:nvPr>
        </p:nvSpPr>
        <p:spPr/>
        <p:txBody>
          <a:bodyPr/>
          <a:lstStyle/>
          <a:p>
            <a:fld id="{7768821B-CCF3-6D4B-91A2-1AB93FB3D042}" type="slidenum">
              <a:rPr lang="en-US" smtClean="0"/>
              <a:t>6</a:t>
            </a:fld>
            <a:endParaRPr lang="en-US"/>
          </a:p>
        </p:txBody>
      </p:sp>
    </p:spTree>
    <p:extLst>
      <p:ext uri="{BB962C8B-B14F-4D97-AF65-F5344CB8AC3E}">
        <p14:creationId xmlns:p14="http://schemas.microsoft.com/office/powerpoint/2010/main" val="1447976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CC4-EA6F-CE40-B63E-960006F3D06A}"/>
              </a:ext>
            </a:extLst>
          </p:cNvPr>
          <p:cNvSpPr>
            <a:spLocks noGrp="1"/>
          </p:cNvSpPr>
          <p:nvPr>
            <p:ph type="title"/>
          </p:nvPr>
        </p:nvSpPr>
        <p:spPr/>
        <p:txBody>
          <a:bodyPr/>
          <a:lstStyle/>
          <a:p>
            <a:r>
              <a:rPr lang="en-US" dirty="0"/>
              <a:t>Subrange </a:t>
            </a:r>
          </a:p>
        </p:txBody>
      </p:sp>
      <p:sp>
        <p:nvSpPr>
          <p:cNvPr id="3" name="Content Placeholder 2">
            <a:extLst>
              <a:ext uri="{FF2B5EF4-FFF2-40B4-BE49-F238E27FC236}">
                <a16:creationId xmlns:a16="http://schemas.microsoft.com/office/drawing/2014/main" id="{F8692E8C-EFBA-7946-A1B5-9DE7C8B876E4}"/>
              </a:ext>
            </a:extLst>
          </p:cNvPr>
          <p:cNvSpPr>
            <a:spLocks noGrp="1"/>
          </p:cNvSpPr>
          <p:nvPr>
            <p:ph idx="1"/>
          </p:nvPr>
        </p:nvSpPr>
        <p:spPr/>
        <p:txBody>
          <a:bodyPr>
            <a:normAutofit/>
          </a:bodyPr>
          <a:lstStyle/>
          <a:p>
            <a:r>
              <a:rPr lang="en-US" sz="2400" dirty="0"/>
              <a:t>Also introduced in Pascal</a:t>
            </a:r>
          </a:p>
          <a:p>
            <a:r>
              <a:rPr lang="en-US" sz="2400" i="1" dirty="0"/>
              <a:t>Contiguous subset </a:t>
            </a:r>
            <a:r>
              <a:rPr lang="en-US" sz="2400" dirty="0"/>
              <a:t>of values of some discrete </a:t>
            </a:r>
            <a:r>
              <a:rPr lang="en-US" sz="2400" i="1" dirty="0"/>
              <a:t>base</a:t>
            </a:r>
            <a:r>
              <a:rPr lang="en-US" sz="2400" dirty="0"/>
              <a:t> type:</a:t>
            </a:r>
          </a:p>
          <a:p>
            <a:pPr lvl="1"/>
            <a:r>
              <a:rPr lang="en-US" dirty="0"/>
              <a:t>0 to 10 vs -10 to 5</a:t>
            </a:r>
          </a:p>
          <a:p>
            <a:pPr lvl="1"/>
            <a:r>
              <a:rPr lang="en-US" dirty="0"/>
              <a:t>Can “rename” them</a:t>
            </a:r>
          </a:p>
          <a:p>
            <a:pPr lvl="1"/>
            <a:r>
              <a:rPr lang="en-US" dirty="0"/>
              <a:t>Example (Pascal):</a:t>
            </a:r>
          </a:p>
          <a:p>
            <a:pPr marL="914400" lvl="2" indent="0">
              <a:buNone/>
            </a:pPr>
            <a:r>
              <a:rPr lang="en-US" sz="2400" dirty="0"/>
              <a:t>type 	score = 0..10;</a:t>
            </a:r>
          </a:p>
          <a:p>
            <a:pPr marL="914400" lvl="2" indent="0">
              <a:buNone/>
            </a:pPr>
            <a:r>
              <a:rPr lang="en-US" sz="2400" dirty="0"/>
              <a:t>	workday = mon..</a:t>
            </a:r>
            <a:r>
              <a:rPr lang="en-US" sz="2400" dirty="0" err="1"/>
              <a:t>fri</a:t>
            </a:r>
            <a:r>
              <a:rPr lang="en-US" sz="2400" dirty="0"/>
              <a:t>;</a:t>
            </a:r>
          </a:p>
        </p:txBody>
      </p:sp>
      <p:sp>
        <p:nvSpPr>
          <p:cNvPr id="4" name="Footer Placeholder 3">
            <a:extLst>
              <a:ext uri="{FF2B5EF4-FFF2-40B4-BE49-F238E27FC236}">
                <a16:creationId xmlns:a16="http://schemas.microsoft.com/office/drawing/2014/main" id="{308984DC-91AB-4443-916C-D5E2D172C861}"/>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05D99878-D4C5-FB4B-A12F-3042E4136724}"/>
              </a:ext>
            </a:extLst>
          </p:cNvPr>
          <p:cNvSpPr>
            <a:spLocks noGrp="1"/>
          </p:cNvSpPr>
          <p:nvPr>
            <p:ph type="sldNum" sz="quarter" idx="12"/>
          </p:nvPr>
        </p:nvSpPr>
        <p:spPr/>
        <p:txBody>
          <a:bodyPr/>
          <a:lstStyle/>
          <a:p>
            <a:fld id="{7768821B-CCF3-6D4B-91A2-1AB93FB3D042}" type="slidenum">
              <a:rPr lang="en-US" smtClean="0"/>
              <a:t>7</a:t>
            </a:fld>
            <a:endParaRPr lang="en-US"/>
          </a:p>
        </p:txBody>
      </p:sp>
    </p:spTree>
    <p:extLst>
      <p:ext uri="{BB962C8B-B14F-4D97-AF65-F5344CB8AC3E}">
        <p14:creationId xmlns:p14="http://schemas.microsoft.com/office/powerpoint/2010/main" val="1559818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8309A-B622-3A46-96FC-6F866A79649C}"/>
              </a:ext>
            </a:extLst>
          </p:cNvPr>
          <p:cNvSpPr>
            <a:spLocks noGrp="1"/>
          </p:cNvSpPr>
          <p:nvPr>
            <p:ph type="title"/>
          </p:nvPr>
        </p:nvSpPr>
        <p:spPr/>
        <p:txBody>
          <a:bodyPr/>
          <a:lstStyle/>
          <a:p>
            <a:r>
              <a:rPr lang="en-US" dirty="0"/>
              <a:t>Composite Types</a:t>
            </a:r>
          </a:p>
        </p:txBody>
      </p:sp>
      <p:sp>
        <p:nvSpPr>
          <p:cNvPr id="3" name="Content Placeholder 2">
            <a:extLst>
              <a:ext uri="{FF2B5EF4-FFF2-40B4-BE49-F238E27FC236}">
                <a16:creationId xmlns:a16="http://schemas.microsoft.com/office/drawing/2014/main" id="{FB5C58CC-9F29-3146-8183-F5BEB0026839}"/>
              </a:ext>
            </a:extLst>
          </p:cNvPr>
          <p:cNvSpPr>
            <a:spLocks noGrp="1"/>
          </p:cNvSpPr>
          <p:nvPr>
            <p:ph idx="1"/>
          </p:nvPr>
        </p:nvSpPr>
        <p:spPr>
          <a:xfrm>
            <a:off x="457199" y="1825625"/>
            <a:ext cx="11375571" cy="4351338"/>
          </a:xfrm>
        </p:spPr>
        <p:txBody>
          <a:bodyPr>
            <a:noAutofit/>
          </a:bodyPr>
          <a:lstStyle/>
          <a:p>
            <a:r>
              <a:rPr lang="en-US" sz="2000" dirty="0"/>
              <a:t>Scalars (non-composite): any type that will represent one element:</a:t>
            </a:r>
          </a:p>
          <a:p>
            <a:pPr lvl="1"/>
            <a:r>
              <a:rPr lang="en-US" sz="2000" dirty="0"/>
              <a:t>Example</a:t>
            </a:r>
            <a:r>
              <a:rPr lang="en-US" sz="2000" dirty="0">
                <a:sym typeface="Wingdings" pitchFamily="2" charset="2"/>
              </a:rPr>
              <a:t> (C ):   int c = 50;  // whatever value c has, it’s only 1 value</a:t>
            </a:r>
          </a:p>
          <a:p>
            <a:r>
              <a:rPr lang="en-US" sz="2000" dirty="0">
                <a:sym typeface="Wingdings" pitchFamily="2" charset="2"/>
              </a:rPr>
              <a:t>Contrast with non-scalar types: several values referable by a single variable (as in an array or list)</a:t>
            </a:r>
          </a:p>
          <a:p>
            <a:r>
              <a:rPr lang="en-US" sz="2000" dirty="0">
                <a:sym typeface="Wingdings" pitchFamily="2" charset="2"/>
              </a:rPr>
              <a:t>Composite types: values have many parts</a:t>
            </a:r>
          </a:p>
          <a:p>
            <a:r>
              <a:rPr lang="en-US" sz="2000" dirty="0">
                <a:sym typeface="Wingdings" pitchFamily="2" charset="2"/>
              </a:rPr>
              <a:t>Record (introduced in Cobol): consist of fields, each of a “simpler” type; its type is the cartesian product of the types of the fields</a:t>
            </a:r>
          </a:p>
          <a:p>
            <a:pPr lvl="1"/>
            <a:r>
              <a:rPr lang="en-US" sz="2000" dirty="0">
                <a:sym typeface="Wingdings" pitchFamily="2" charset="2"/>
              </a:rPr>
              <a:t>Example (C ):  </a:t>
            </a:r>
          </a:p>
          <a:p>
            <a:pPr marL="457200" lvl="1" indent="0">
              <a:buNone/>
            </a:pPr>
            <a:r>
              <a:rPr lang="en-US" sz="2000" dirty="0">
                <a:sym typeface="Wingdings" pitchFamily="2" charset="2"/>
              </a:rPr>
              <a:t>struct height { int feet; int inches; };</a:t>
            </a:r>
          </a:p>
          <a:p>
            <a:pPr marL="457200" lvl="1" indent="0">
              <a:buNone/>
            </a:pPr>
            <a:r>
              <a:rPr lang="en-US" sz="2000" dirty="0">
                <a:sym typeface="Wingdings" pitchFamily="2" charset="2"/>
              </a:rPr>
              <a:t>struct person { char * name; int age; float weight; struct height };</a:t>
            </a:r>
          </a:p>
          <a:p>
            <a:r>
              <a:rPr lang="en-US" sz="2000" dirty="0">
                <a:sym typeface="Wingdings" pitchFamily="2" charset="2"/>
              </a:rPr>
              <a:t>Variant record (union): similar to record, but </a:t>
            </a:r>
            <a:r>
              <a:rPr lang="en-US" sz="2000" i="1" dirty="0">
                <a:sym typeface="Wingdings" pitchFamily="2" charset="2"/>
              </a:rPr>
              <a:t>only one field can be used at any time</a:t>
            </a:r>
            <a:r>
              <a:rPr lang="en-US" sz="2000" dirty="0">
                <a:sym typeface="Wingdings" pitchFamily="2" charset="2"/>
              </a:rPr>
              <a:t>; its type is the disjoint union of its fields</a:t>
            </a:r>
          </a:p>
          <a:p>
            <a:pPr lvl="1"/>
            <a:r>
              <a:rPr lang="en-US" sz="2000" dirty="0">
                <a:sym typeface="Wingdings" pitchFamily="2" charset="2"/>
              </a:rPr>
              <a:t>Example (C ):</a:t>
            </a:r>
          </a:p>
          <a:p>
            <a:pPr lvl="1"/>
            <a:r>
              <a:rPr lang="en-US" sz="2000" dirty="0">
                <a:sym typeface="Wingdings" pitchFamily="2" charset="2"/>
              </a:rPr>
              <a:t>union number { int </a:t>
            </a:r>
            <a:r>
              <a:rPr lang="en-US" sz="2000" dirty="0" err="1">
                <a:sym typeface="Wingdings" pitchFamily="2" charset="2"/>
              </a:rPr>
              <a:t>n_int</a:t>
            </a:r>
            <a:r>
              <a:rPr lang="en-US" sz="2000" dirty="0">
                <a:sym typeface="Wingdings" pitchFamily="2" charset="2"/>
              </a:rPr>
              <a:t>; long long int </a:t>
            </a:r>
            <a:r>
              <a:rPr lang="en-US" sz="2000" dirty="0" err="1">
                <a:sym typeface="Wingdings" pitchFamily="2" charset="2"/>
              </a:rPr>
              <a:t>n_llint</a:t>
            </a:r>
            <a:r>
              <a:rPr lang="en-US" sz="2000" dirty="0">
                <a:sym typeface="Wingdings" pitchFamily="2" charset="2"/>
              </a:rPr>
              <a:t>; float </a:t>
            </a:r>
            <a:r>
              <a:rPr lang="en-US" sz="2000" dirty="0" err="1">
                <a:sym typeface="Wingdings" pitchFamily="2" charset="2"/>
              </a:rPr>
              <a:t>n_flt</a:t>
            </a:r>
            <a:r>
              <a:rPr lang="en-US" sz="2000" dirty="0">
                <a:sym typeface="Wingdings" pitchFamily="2" charset="2"/>
              </a:rPr>
              <a:t>; };</a:t>
            </a:r>
            <a:endParaRPr lang="en-US" sz="2000" dirty="0"/>
          </a:p>
        </p:txBody>
      </p:sp>
      <p:sp>
        <p:nvSpPr>
          <p:cNvPr id="4" name="Footer Placeholder 3">
            <a:extLst>
              <a:ext uri="{FF2B5EF4-FFF2-40B4-BE49-F238E27FC236}">
                <a16:creationId xmlns:a16="http://schemas.microsoft.com/office/drawing/2014/main" id="{DE1B2A3D-6C54-4747-A274-D35265FD55BF}"/>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E2CC76DA-096E-0647-BC0D-961A667E1020}"/>
              </a:ext>
            </a:extLst>
          </p:cNvPr>
          <p:cNvSpPr>
            <a:spLocks noGrp="1"/>
          </p:cNvSpPr>
          <p:nvPr>
            <p:ph type="sldNum" sz="quarter" idx="12"/>
          </p:nvPr>
        </p:nvSpPr>
        <p:spPr/>
        <p:txBody>
          <a:bodyPr/>
          <a:lstStyle/>
          <a:p>
            <a:fld id="{7768821B-CCF3-6D4B-91A2-1AB93FB3D042}" type="slidenum">
              <a:rPr lang="en-US" smtClean="0"/>
              <a:t>8</a:t>
            </a:fld>
            <a:endParaRPr lang="en-US"/>
          </a:p>
        </p:txBody>
      </p:sp>
    </p:spTree>
    <p:extLst>
      <p:ext uri="{BB962C8B-B14F-4D97-AF65-F5344CB8AC3E}">
        <p14:creationId xmlns:p14="http://schemas.microsoft.com/office/powerpoint/2010/main" val="1254222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98DB-6F77-E541-9E50-59495655EF93}"/>
              </a:ext>
            </a:extLst>
          </p:cNvPr>
          <p:cNvSpPr>
            <a:spLocks noGrp="1"/>
          </p:cNvSpPr>
          <p:nvPr>
            <p:ph type="title"/>
          </p:nvPr>
        </p:nvSpPr>
        <p:spPr/>
        <p:txBody>
          <a:bodyPr/>
          <a:lstStyle/>
          <a:p>
            <a:r>
              <a:rPr lang="en-US" dirty="0"/>
              <a:t>Composite Types</a:t>
            </a:r>
          </a:p>
        </p:txBody>
      </p:sp>
      <p:sp>
        <p:nvSpPr>
          <p:cNvPr id="3" name="Content Placeholder 2">
            <a:extLst>
              <a:ext uri="{FF2B5EF4-FFF2-40B4-BE49-F238E27FC236}">
                <a16:creationId xmlns:a16="http://schemas.microsoft.com/office/drawing/2014/main" id="{7421D1E1-E4C9-A144-B3DC-D117D1DF2D12}"/>
              </a:ext>
            </a:extLst>
          </p:cNvPr>
          <p:cNvSpPr>
            <a:spLocks noGrp="1"/>
          </p:cNvSpPr>
          <p:nvPr>
            <p:ph idx="1"/>
          </p:nvPr>
        </p:nvSpPr>
        <p:spPr/>
        <p:txBody>
          <a:bodyPr>
            <a:normAutofit/>
          </a:bodyPr>
          <a:lstStyle/>
          <a:p>
            <a:r>
              <a:rPr lang="en-US" sz="2200" dirty="0"/>
              <a:t>Arrays: formally, functions from an index type to a component type; </a:t>
            </a:r>
          </a:p>
          <a:p>
            <a:r>
              <a:rPr lang="en-US" sz="2200" dirty="0"/>
              <a:t>Sets (also introduced in Pascal): the set type is the powerset of its base type; Pascal restricted sets to have at most 256 different values</a:t>
            </a:r>
          </a:p>
          <a:p>
            <a:r>
              <a:rPr lang="en-US" sz="2200" dirty="0"/>
              <a:t>Pointers (l-values): reference to an object of the pointer’s base type</a:t>
            </a:r>
          </a:p>
          <a:p>
            <a:r>
              <a:rPr lang="en-US" sz="2200" dirty="0"/>
              <a:t>Lists: sequence of elements, but no notion of mapping or index (at least conceptually) </a:t>
            </a:r>
            <a:r>
              <a:rPr lang="en-US" sz="2200" dirty="0">
                <a:sym typeface="Wingdings" pitchFamily="2" charset="2"/>
              </a:rPr>
              <a:t> no direct access</a:t>
            </a:r>
          </a:p>
          <a:p>
            <a:r>
              <a:rPr lang="en-US" sz="2200" dirty="0">
                <a:sym typeface="Wingdings" pitchFamily="2" charset="2"/>
              </a:rPr>
              <a:t>Files: represent data on devices; conceptually, a function mapping an index type (like an integer) to a component type; include notion of “current position”</a:t>
            </a:r>
          </a:p>
          <a:p>
            <a:pPr lvl="1"/>
            <a:r>
              <a:rPr lang="en-US" sz="2200" dirty="0">
                <a:sym typeface="Wingdings" pitchFamily="2" charset="2"/>
              </a:rPr>
              <a:t>Example (C ): FILE * f; // a file of char </a:t>
            </a:r>
          </a:p>
          <a:p>
            <a:r>
              <a:rPr lang="en-US" sz="2200" dirty="0">
                <a:sym typeface="Wingdings" pitchFamily="2" charset="2"/>
              </a:rPr>
              <a:t>Pascal allows to define files of user-defined record types:</a:t>
            </a:r>
          </a:p>
          <a:p>
            <a:pPr lvl="1"/>
            <a:r>
              <a:rPr lang="en-US" sz="2200" dirty="0"/>
              <a:t>Read and write operations on multiples of Record</a:t>
            </a:r>
          </a:p>
        </p:txBody>
      </p:sp>
      <p:sp>
        <p:nvSpPr>
          <p:cNvPr id="4" name="Footer Placeholder 3">
            <a:extLst>
              <a:ext uri="{FF2B5EF4-FFF2-40B4-BE49-F238E27FC236}">
                <a16:creationId xmlns:a16="http://schemas.microsoft.com/office/drawing/2014/main" id="{40DE2693-1BCC-5C40-9014-41BA1C8428B1}"/>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3284F6D9-8A00-4C4F-90D5-3AD5C6177EB6}"/>
              </a:ext>
            </a:extLst>
          </p:cNvPr>
          <p:cNvSpPr>
            <a:spLocks noGrp="1"/>
          </p:cNvSpPr>
          <p:nvPr>
            <p:ph type="sldNum" sz="quarter" idx="12"/>
          </p:nvPr>
        </p:nvSpPr>
        <p:spPr/>
        <p:txBody>
          <a:bodyPr/>
          <a:lstStyle/>
          <a:p>
            <a:fld id="{7768821B-CCF3-6D4B-91A2-1AB93FB3D042}" type="slidenum">
              <a:rPr lang="en-US" smtClean="0"/>
              <a:t>9</a:t>
            </a:fld>
            <a:endParaRPr lang="en-US"/>
          </a:p>
        </p:txBody>
      </p:sp>
    </p:spTree>
    <p:extLst>
      <p:ext uri="{BB962C8B-B14F-4D97-AF65-F5344CB8AC3E}">
        <p14:creationId xmlns:p14="http://schemas.microsoft.com/office/powerpoint/2010/main" val="1799046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1441</TotalTime>
  <Words>3420</Words>
  <Application>Microsoft Macintosh PowerPoint</Application>
  <PresentationFormat>Widescreen</PresentationFormat>
  <Paragraphs>442</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Consolas</vt:lpstr>
      <vt:lpstr>Courier</vt:lpstr>
      <vt:lpstr>Symbol</vt:lpstr>
      <vt:lpstr>Office Theme</vt:lpstr>
      <vt:lpstr>Type Systems</vt:lpstr>
      <vt:lpstr>Overview</vt:lpstr>
      <vt:lpstr>What are Types?</vt:lpstr>
      <vt:lpstr>Classification of Types</vt:lpstr>
      <vt:lpstr>Classification of Types</vt:lpstr>
      <vt:lpstr>Classification of Types</vt:lpstr>
      <vt:lpstr>Subrange </vt:lpstr>
      <vt:lpstr>Composite Types</vt:lpstr>
      <vt:lpstr>Composite Types</vt:lpstr>
      <vt:lpstr>Type Checking</vt:lpstr>
      <vt:lpstr>Type Equivalence</vt:lpstr>
      <vt:lpstr>Structural Equivalence </vt:lpstr>
      <vt:lpstr>Structural Equivalence </vt:lpstr>
      <vt:lpstr>Name Equivalence</vt:lpstr>
      <vt:lpstr>Type Conversion and Casts</vt:lpstr>
      <vt:lpstr>Type Compatibility</vt:lpstr>
      <vt:lpstr>Type Compatibility</vt:lpstr>
      <vt:lpstr>Type Inference</vt:lpstr>
      <vt:lpstr>Composite Types</vt:lpstr>
      <vt:lpstr>Records and Structures</vt:lpstr>
      <vt:lpstr>Records and Structures</vt:lpstr>
      <vt:lpstr>Variants and Unions</vt:lpstr>
      <vt:lpstr>Arrays</vt:lpstr>
      <vt:lpstr>Arrays</vt:lpstr>
      <vt:lpstr>Arrays</vt:lpstr>
      <vt:lpstr>Arrays</vt:lpstr>
      <vt:lpstr>Arrays: Memory Layout</vt:lpstr>
      <vt:lpstr>Arrays Memory Layout</vt:lpstr>
      <vt:lpstr>Pointers</vt:lpstr>
      <vt:lpstr>Pointers</vt:lpstr>
      <vt:lpstr>Pointer Operators</vt:lpstr>
      <vt:lpstr>Garbage Collection</vt:lpstr>
      <vt:lpstr>Garbage Collection</vt:lpstr>
      <vt:lpstr>Garbage Collection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Systems</dc:title>
  <dc:creator>Kong Moreno, Martin R.</dc:creator>
  <cp:lastModifiedBy>Kong Moreno, Martin R.</cp:lastModifiedBy>
  <cp:revision>154</cp:revision>
  <dcterms:created xsi:type="dcterms:W3CDTF">2020-02-01T22:15:34Z</dcterms:created>
  <dcterms:modified xsi:type="dcterms:W3CDTF">2020-03-22T22:18:34Z</dcterms:modified>
</cp:coreProperties>
</file>