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6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68" r:id="rId29"/>
    <p:sldId id="269" r:id="rId30"/>
    <p:sldId id="27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9F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8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2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4AEFD-38B8-C345-A787-4D64BF525EF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D9B9A-ABE1-F445-86BD-FFFC383B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1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243-FD77-D749-96A5-6030EE198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402C4-5B72-E948-95ED-15CD0A0F0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6A46-F51D-144A-82BB-4D9B5E2A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10C0-DE89-DA42-A6DB-BD29A74278E9}" type="datetime1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D36E3-7BC6-474F-B651-ECA95006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5F9C0-DE05-4941-8BC8-098307C7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2971-9589-7E46-896E-7E32C26B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185BF-F86D-8D4F-A96F-8EED6D76C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70FA-4D79-824D-9974-9347A22E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51EC-51FA-6748-A3F1-589B90B7664C}" type="datetime1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3946-94B9-AD44-BD65-6AABE6E6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BB6AF-AA95-C44F-9167-D72CE8E0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3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D9B6C-B7D5-604E-82E5-01C7F85BE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34101-691E-1247-A9EA-39C650A2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1505-5ED1-784D-B274-6404F4E9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DA6E-8082-8C41-9E78-F4B26B393298}" type="datetime1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30520-E66B-5B4B-8C60-8CDDED7F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D096-8DD1-6047-95C7-8B1A3C99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9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E890-23A5-0748-BFCD-66D556F2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3DED-97C2-244F-AA7C-164AC4609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41849-77BF-BA42-99C1-9CB2639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F26D-6490-C64E-AF1E-CC03DDA9C9F7}" type="datetime1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38B36-2F0F-7044-8F10-A44B5861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55F9-1D3E-9545-98AA-4D66D756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7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4DC7-A156-7144-8294-BC33C7FA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198D9-6A89-8E47-966E-5636E1EE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D351-EA83-AF46-AC7A-E4EE0CA6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EEE7-9BA1-8A4A-85A5-FE65CDC3854C}" type="datetime1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EC84-B790-DC4F-91FF-1CF42064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9CA59-981B-C74C-951D-2D9A4339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1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1BB0-937E-DA46-B9DD-FB26B5AC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63D0-848B-114C-A9A6-2953CAB72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781FF-755F-9848-A2AA-6E2943CB6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881BB-48CF-CB48-B8A1-31505165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4AA3-58B9-AE42-B0D1-A84E7AA36DAE}" type="datetime1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851A5-F17E-D94D-801B-5F7C0C1F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FD2E3-93B0-A249-821B-55257493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3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1103-D63B-F44F-A1BC-D6927BDB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F759-4A23-8E40-8668-3D8F50AC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E8DF2-EC0B-ED46-9085-41146DAE4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76C55-3A2E-6440-BBB2-C4811CD90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85637-0134-D842-B0BA-BAE001802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DC44F-C12D-D14A-B8A9-91CF2E42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18AA-DCFC-CE45-9E12-B24AF1B02252}" type="datetime1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B5E9C-C2F3-EF4E-842D-DBB83A3F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C3222-8D7F-0C4F-8C2F-A5EB8A08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0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90FE-A791-1648-934B-A50D94D0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301A1-7C98-3445-A7A2-DC30C214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F37E-8B99-554B-8BCC-D95F12E1339B}" type="datetime1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4CE00-E2FF-F647-B180-90C9B3F2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08C9A-A751-DC47-9448-E1208771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9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8D2EB-5176-0949-B87C-75F0C373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07C1-84B4-D048-945D-866E5165F3FC}" type="datetime1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628F9-A583-6D4A-B027-0990F258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C1FDE-7651-4A4B-8A00-3443A938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7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BEEB-8AA1-A645-A63A-EBBA00FD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4C267-5531-3249-9107-E7A1B4FF4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4695B-E6E7-8C4F-8BF3-E916F82C3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1F30F-B20F-4C4C-B849-47DF3A73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824E-467E-B043-AD51-415073F8297E}" type="datetime1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0843A-575C-5340-8B97-9EA5B896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DE11D-FE46-7C4D-B85C-B8B63887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2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5F74-BB70-064F-88C1-1343B87C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58877-D440-C642-BD83-382EB9C63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3B0F0-A8F4-9A42-B3CE-9322BA640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4ADCF-EC35-6643-8101-50A7B026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C19-38D7-1D48-8C70-BAE869026916}" type="datetime1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BF6A0-7C1D-9446-BCA2-D31D046A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9DDC9-FF23-3B49-BA6D-E3CD209A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7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59DD4-9D87-3648-9DC7-E0DC1991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2D84C-D67C-A942-9CBC-D263D354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93512-6875-BF48-8847-9BF5791B9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77EDE-9B12-2148-8221-D0CC4FD22588}" type="datetime1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7ECEE-4C55-914A-8C55-65229C906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C9F4-3F68-1E4F-83E2-EC47B23E9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9840-03F3-3E48-AFB0-4B2ACAEE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8A2E-3585-1245-A4EE-2C35333D9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</a:t>
            </a:r>
            <a:br>
              <a:rPr lang="en-US" dirty="0"/>
            </a:br>
            <a:r>
              <a:rPr lang="en-US" dirty="0"/>
              <a:t>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63482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5FD0-429F-F046-9A98-A79D5C80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Semi-Mechanical, Pure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8E56-1E3D-CD4E-A975-F12598CE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6429" cy="4351338"/>
          </a:xfrm>
          <a:custGeom>
            <a:avLst/>
            <a:gdLst>
              <a:gd name="connsiteX0" fmla="*/ 0 w 4626429"/>
              <a:gd name="connsiteY0" fmla="*/ 0 h 4351338"/>
              <a:gd name="connsiteX1" fmla="*/ 485775 w 4626429"/>
              <a:gd name="connsiteY1" fmla="*/ 0 h 4351338"/>
              <a:gd name="connsiteX2" fmla="*/ 1064079 w 4626429"/>
              <a:gd name="connsiteY2" fmla="*/ 0 h 4351338"/>
              <a:gd name="connsiteX3" fmla="*/ 1734911 w 4626429"/>
              <a:gd name="connsiteY3" fmla="*/ 0 h 4351338"/>
              <a:gd name="connsiteX4" fmla="*/ 2220686 w 4626429"/>
              <a:gd name="connsiteY4" fmla="*/ 0 h 4351338"/>
              <a:gd name="connsiteX5" fmla="*/ 2845254 w 4626429"/>
              <a:gd name="connsiteY5" fmla="*/ 0 h 4351338"/>
              <a:gd name="connsiteX6" fmla="*/ 3331029 w 4626429"/>
              <a:gd name="connsiteY6" fmla="*/ 0 h 4351338"/>
              <a:gd name="connsiteX7" fmla="*/ 3909333 w 4626429"/>
              <a:gd name="connsiteY7" fmla="*/ 0 h 4351338"/>
              <a:gd name="connsiteX8" fmla="*/ 4626429 w 4626429"/>
              <a:gd name="connsiteY8" fmla="*/ 0 h 4351338"/>
              <a:gd name="connsiteX9" fmla="*/ 4626429 w 4626429"/>
              <a:gd name="connsiteY9" fmla="*/ 413377 h 4351338"/>
              <a:gd name="connsiteX10" fmla="*/ 4626429 w 4626429"/>
              <a:gd name="connsiteY10" fmla="*/ 1044321 h 4351338"/>
              <a:gd name="connsiteX11" fmla="*/ 4626429 w 4626429"/>
              <a:gd name="connsiteY11" fmla="*/ 1588238 h 4351338"/>
              <a:gd name="connsiteX12" fmla="*/ 4626429 w 4626429"/>
              <a:gd name="connsiteY12" fmla="*/ 2219182 h 4351338"/>
              <a:gd name="connsiteX13" fmla="*/ 4626429 w 4626429"/>
              <a:gd name="connsiteY13" fmla="*/ 2806613 h 4351338"/>
              <a:gd name="connsiteX14" fmla="*/ 4626429 w 4626429"/>
              <a:gd name="connsiteY14" fmla="*/ 3307017 h 4351338"/>
              <a:gd name="connsiteX15" fmla="*/ 4626429 w 4626429"/>
              <a:gd name="connsiteY15" fmla="*/ 4351338 h 4351338"/>
              <a:gd name="connsiteX16" fmla="*/ 4140654 w 4626429"/>
              <a:gd name="connsiteY16" fmla="*/ 4351338 h 4351338"/>
              <a:gd name="connsiteX17" fmla="*/ 3562350 w 4626429"/>
              <a:gd name="connsiteY17" fmla="*/ 4351338 h 4351338"/>
              <a:gd name="connsiteX18" fmla="*/ 2891518 w 4626429"/>
              <a:gd name="connsiteY18" fmla="*/ 4351338 h 4351338"/>
              <a:gd name="connsiteX19" fmla="*/ 2220686 w 4626429"/>
              <a:gd name="connsiteY19" fmla="*/ 4351338 h 4351338"/>
              <a:gd name="connsiteX20" fmla="*/ 1596118 w 4626429"/>
              <a:gd name="connsiteY20" fmla="*/ 4351338 h 4351338"/>
              <a:gd name="connsiteX21" fmla="*/ 971550 w 4626429"/>
              <a:gd name="connsiteY21" fmla="*/ 4351338 h 4351338"/>
              <a:gd name="connsiteX22" fmla="*/ 0 w 4626429"/>
              <a:gd name="connsiteY22" fmla="*/ 4351338 h 4351338"/>
              <a:gd name="connsiteX23" fmla="*/ 0 w 4626429"/>
              <a:gd name="connsiteY23" fmla="*/ 3894448 h 4351338"/>
              <a:gd name="connsiteX24" fmla="*/ 0 w 4626429"/>
              <a:gd name="connsiteY24" fmla="*/ 3350530 h 4351338"/>
              <a:gd name="connsiteX25" fmla="*/ 0 w 4626429"/>
              <a:gd name="connsiteY25" fmla="*/ 2806613 h 4351338"/>
              <a:gd name="connsiteX26" fmla="*/ 0 w 4626429"/>
              <a:gd name="connsiteY26" fmla="*/ 2393236 h 4351338"/>
              <a:gd name="connsiteX27" fmla="*/ 0 w 4626429"/>
              <a:gd name="connsiteY27" fmla="*/ 1805805 h 4351338"/>
              <a:gd name="connsiteX28" fmla="*/ 0 w 4626429"/>
              <a:gd name="connsiteY28" fmla="*/ 1392428 h 4351338"/>
              <a:gd name="connsiteX29" fmla="*/ 0 w 4626429"/>
              <a:gd name="connsiteY29" fmla="*/ 848511 h 4351338"/>
              <a:gd name="connsiteX30" fmla="*/ 0 w 4626429"/>
              <a:gd name="connsiteY30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26429" h="4351338" fill="none" extrusionOk="0">
                <a:moveTo>
                  <a:pt x="0" y="0"/>
                </a:moveTo>
                <a:cubicBezTo>
                  <a:pt x="222871" y="-52015"/>
                  <a:pt x="251230" y="17403"/>
                  <a:pt x="485775" y="0"/>
                </a:cubicBezTo>
                <a:cubicBezTo>
                  <a:pt x="720321" y="-17403"/>
                  <a:pt x="931149" y="28513"/>
                  <a:pt x="1064079" y="0"/>
                </a:cubicBezTo>
                <a:cubicBezTo>
                  <a:pt x="1197009" y="-28513"/>
                  <a:pt x="1509072" y="19908"/>
                  <a:pt x="1734911" y="0"/>
                </a:cubicBezTo>
                <a:cubicBezTo>
                  <a:pt x="1960750" y="-19908"/>
                  <a:pt x="1980368" y="3274"/>
                  <a:pt x="2220686" y="0"/>
                </a:cubicBezTo>
                <a:cubicBezTo>
                  <a:pt x="2461005" y="-3274"/>
                  <a:pt x="2562592" y="9222"/>
                  <a:pt x="2845254" y="0"/>
                </a:cubicBezTo>
                <a:cubicBezTo>
                  <a:pt x="3127916" y="-9222"/>
                  <a:pt x="3165283" y="10876"/>
                  <a:pt x="3331029" y="0"/>
                </a:cubicBezTo>
                <a:cubicBezTo>
                  <a:pt x="3496776" y="-10876"/>
                  <a:pt x="3625559" y="46409"/>
                  <a:pt x="3909333" y="0"/>
                </a:cubicBezTo>
                <a:cubicBezTo>
                  <a:pt x="4193107" y="-46409"/>
                  <a:pt x="4274414" y="9798"/>
                  <a:pt x="4626429" y="0"/>
                </a:cubicBezTo>
                <a:cubicBezTo>
                  <a:pt x="4649122" y="151946"/>
                  <a:pt x="4600176" y="289448"/>
                  <a:pt x="4626429" y="413377"/>
                </a:cubicBezTo>
                <a:cubicBezTo>
                  <a:pt x="4652682" y="537306"/>
                  <a:pt x="4615472" y="752501"/>
                  <a:pt x="4626429" y="1044321"/>
                </a:cubicBezTo>
                <a:cubicBezTo>
                  <a:pt x="4637386" y="1336141"/>
                  <a:pt x="4597892" y="1371489"/>
                  <a:pt x="4626429" y="1588238"/>
                </a:cubicBezTo>
                <a:cubicBezTo>
                  <a:pt x="4654966" y="1804987"/>
                  <a:pt x="4602642" y="2076493"/>
                  <a:pt x="4626429" y="2219182"/>
                </a:cubicBezTo>
                <a:cubicBezTo>
                  <a:pt x="4650216" y="2361871"/>
                  <a:pt x="4613984" y="2636032"/>
                  <a:pt x="4626429" y="2806613"/>
                </a:cubicBezTo>
                <a:cubicBezTo>
                  <a:pt x="4638874" y="2977194"/>
                  <a:pt x="4592852" y="3120346"/>
                  <a:pt x="4626429" y="3307017"/>
                </a:cubicBezTo>
                <a:cubicBezTo>
                  <a:pt x="4660006" y="3493688"/>
                  <a:pt x="4563647" y="4088689"/>
                  <a:pt x="4626429" y="4351338"/>
                </a:cubicBezTo>
                <a:cubicBezTo>
                  <a:pt x="4406782" y="4397189"/>
                  <a:pt x="4279376" y="4295163"/>
                  <a:pt x="4140654" y="4351338"/>
                </a:cubicBezTo>
                <a:cubicBezTo>
                  <a:pt x="4001933" y="4407513"/>
                  <a:pt x="3833206" y="4347973"/>
                  <a:pt x="3562350" y="4351338"/>
                </a:cubicBezTo>
                <a:cubicBezTo>
                  <a:pt x="3291494" y="4354703"/>
                  <a:pt x="3028844" y="4277276"/>
                  <a:pt x="2891518" y="4351338"/>
                </a:cubicBezTo>
                <a:cubicBezTo>
                  <a:pt x="2754192" y="4425400"/>
                  <a:pt x="2507007" y="4278697"/>
                  <a:pt x="2220686" y="4351338"/>
                </a:cubicBezTo>
                <a:cubicBezTo>
                  <a:pt x="1934365" y="4423979"/>
                  <a:pt x="1799771" y="4292941"/>
                  <a:pt x="1596118" y="4351338"/>
                </a:cubicBezTo>
                <a:cubicBezTo>
                  <a:pt x="1392465" y="4409735"/>
                  <a:pt x="1166812" y="4328758"/>
                  <a:pt x="971550" y="4351338"/>
                </a:cubicBezTo>
                <a:cubicBezTo>
                  <a:pt x="776288" y="4373918"/>
                  <a:pt x="348980" y="4314770"/>
                  <a:pt x="0" y="4351338"/>
                </a:cubicBezTo>
                <a:cubicBezTo>
                  <a:pt x="-22166" y="4244819"/>
                  <a:pt x="35409" y="4035732"/>
                  <a:pt x="0" y="3894448"/>
                </a:cubicBezTo>
                <a:cubicBezTo>
                  <a:pt x="-35409" y="3753164"/>
                  <a:pt x="54423" y="3583937"/>
                  <a:pt x="0" y="3350530"/>
                </a:cubicBezTo>
                <a:cubicBezTo>
                  <a:pt x="-54423" y="3117123"/>
                  <a:pt x="38798" y="2958951"/>
                  <a:pt x="0" y="2806613"/>
                </a:cubicBezTo>
                <a:cubicBezTo>
                  <a:pt x="-38798" y="2654275"/>
                  <a:pt x="22259" y="2593772"/>
                  <a:pt x="0" y="2393236"/>
                </a:cubicBezTo>
                <a:cubicBezTo>
                  <a:pt x="-22259" y="2192700"/>
                  <a:pt x="27407" y="2035658"/>
                  <a:pt x="0" y="1805805"/>
                </a:cubicBezTo>
                <a:cubicBezTo>
                  <a:pt x="-27407" y="1575952"/>
                  <a:pt x="16198" y="1509022"/>
                  <a:pt x="0" y="1392428"/>
                </a:cubicBezTo>
                <a:cubicBezTo>
                  <a:pt x="-16198" y="1275834"/>
                  <a:pt x="41228" y="1085937"/>
                  <a:pt x="0" y="848511"/>
                </a:cubicBezTo>
                <a:cubicBezTo>
                  <a:pt x="-41228" y="611085"/>
                  <a:pt x="35215" y="277285"/>
                  <a:pt x="0" y="0"/>
                </a:cubicBezTo>
                <a:close/>
              </a:path>
              <a:path w="4626429" h="4351338" stroke="0" extrusionOk="0">
                <a:moveTo>
                  <a:pt x="0" y="0"/>
                </a:moveTo>
                <a:cubicBezTo>
                  <a:pt x="162577" y="-28981"/>
                  <a:pt x="298866" y="17379"/>
                  <a:pt x="532039" y="0"/>
                </a:cubicBezTo>
                <a:cubicBezTo>
                  <a:pt x="765212" y="-17379"/>
                  <a:pt x="852205" y="18317"/>
                  <a:pt x="971550" y="0"/>
                </a:cubicBezTo>
                <a:cubicBezTo>
                  <a:pt x="1090895" y="-18317"/>
                  <a:pt x="1310302" y="40669"/>
                  <a:pt x="1642382" y="0"/>
                </a:cubicBezTo>
                <a:cubicBezTo>
                  <a:pt x="1974462" y="-40669"/>
                  <a:pt x="2032081" y="27731"/>
                  <a:pt x="2174422" y="0"/>
                </a:cubicBezTo>
                <a:cubicBezTo>
                  <a:pt x="2316763" y="-27731"/>
                  <a:pt x="2456294" y="24326"/>
                  <a:pt x="2706461" y="0"/>
                </a:cubicBezTo>
                <a:cubicBezTo>
                  <a:pt x="2956628" y="-24326"/>
                  <a:pt x="3108344" y="17510"/>
                  <a:pt x="3377293" y="0"/>
                </a:cubicBezTo>
                <a:cubicBezTo>
                  <a:pt x="3646242" y="-17510"/>
                  <a:pt x="3638724" y="54162"/>
                  <a:pt x="3863068" y="0"/>
                </a:cubicBezTo>
                <a:cubicBezTo>
                  <a:pt x="4087412" y="-54162"/>
                  <a:pt x="4401221" y="87283"/>
                  <a:pt x="4626429" y="0"/>
                </a:cubicBezTo>
                <a:cubicBezTo>
                  <a:pt x="4690136" y="146544"/>
                  <a:pt x="4597690" y="376702"/>
                  <a:pt x="4626429" y="630944"/>
                </a:cubicBezTo>
                <a:cubicBezTo>
                  <a:pt x="4655168" y="885186"/>
                  <a:pt x="4625693" y="941932"/>
                  <a:pt x="4626429" y="1087835"/>
                </a:cubicBezTo>
                <a:cubicBezTo>
                  <a:pt x="4627165" y="1233738"/>
                  <a:pt x="4592766" y="1442234"/>
                  <a:pt x="4626429" y="1631752"/>
                </a:cubicBezTo>
                <a:cubicBezTo>
                  <a:pt x="4660092" y="1821270"/>
                  <a:pt x="4610798" y="1986161"/>
                  <a:pt x="4626429" y="2219182"/>
                </a:cubicBezTo>
                <a:cubicBezTo>
                  <a:pt x="4642060" y="2452203"/>
                  <a:pt x="4617022" y="2460815"/>
                  <a:pt x="4626429" y="2632559"/>
                </a:cubicBezTo>
                <a:cubicBezTo>
                  <a:pt x="4635836" y="2804303"/>
                  <a:pt x="4581796" y="2914103"/>
                  <a:pt x="4626429" y="3176477"/>
                </a:cubicBezTo>
                <a:cubicBezTo>
                  <a:pt x="4671062" y="3438851"/>
                  <a:pt x="4593409" y="3467873"/>
                  <a:pt x="4626429" y="3720394"/>
                </a:cubicBezTo>
                <a:cubicBezTo>
                  <a:pt x="4659449" y="3972915"/>
                  <a:pt x="4603107" y="4091207"/>
                  <a:pt x="4626429" y="4351338"/>
                </a:cubicBezTo>
                <a:cubicBezTo>
                  <a:pt x="4336004" y="4389411"/>
                  <a:pt x="4176414" y="4295086"/>
                  <a:pt x="4001861" y="4351338"/>
                </a:cubicBezTo>
                <a:cubicBezTo>
                  <a:pt x="3827308" y="4407590"/>
                  <a:pt x="3705120" y="4311795"/>
                  <a:pt x="3423557" y="4351338"/>
                </a:cubicBezTo>
                <a:cubicBezTo>
                  <a:pt x="3141994" y="4390881"/>
                  <a:pt x="3139618" y="4306545"/>
                  <a:pt x="2984047" y="4351338"/>
                </a:cubicBezTo>
                <a:cubicBezTo>
                  <a:pt x="2828476" y="4396131"/>
                  <a:pt x="2718913" y="4295147"/>
                  <a:pt x="2498272" y="4351338"/>
                </a:cubicBezTo>
                <a:cubicBezTo>
                  <a:pt x="2277632" y="4407529"/>
                  <a:pt x="2111992" y="4336738"/>
                  <a:pt x="1827439" y="4351338"/>
                </a:cubicBezTo>
                <a:cubicBezTo>
                  <a:pt x="1542886" y="4365938"/>
                  <a:pt x="1387924" y="4346926"/>
                  <a:pt x="1249136" y="4351338"/>
                </a:cubicBezTo>
                <a:cubicBezTo>
                  <a:pt x="1110348" y="4355750"/>
                  <a:pt x="919493" y="4297497"/>
                  <a:pt x="763361" y="4351338"/>
                </a:cubicBezTo>
                <a:cubicBezTo>
                  <a:pt x="607230" y="4405179"/>
                  <a:pt x="153556" y="4271262"/>
                  <a:pt x="0" y="4351338"/>
                </a:cubicBezTo>
                <a:cubicBezTo>
                  <a:pt x="-45894" y="4224198"/>
                  <a:pt x="17327" y="4083878"/>
                  <a:pt x="0" y="3937961"/>
                </a:cubicBezTo>
                <a:cubicBezTo>
                  <a:pt x="-17327" y="3792044"/>
                  <a:pt x="44955" y="3654248"/>
                  <a:pt x="0" y="3524584"/>
                </a:cubicBezTo>
                <a:cubicBezTo>
                  <a:pt x="-44955" y="3394920"/>
                  <a:pt x="58647" y="3101133"/>
                  <a:pt x="0" y="2937153"/>
                </a:cubicBezTo>
                <a:cubicBezTo>
                  <a:pt x="-58647" y="2773173"/>
                  <a:pt x="37993" y="2581506"/>
                  <a:pt x="0" y="2480263"/>
                </a:cubicBezTo>
                <a:cubicBezTo>
                  <a:pt x="-37993" y="2379020"/>
                  <a:pt x="32723" y="1997840"/>
                  <a:pt x="0" y="1849319"/>
                </a:cubicBezTo>
                <a:cubicBezTo>
                  <a:pt x="-32723" y="1700798"/>
                  <a:pt x="1434" y="1577720"/>
                  <a:pt x="0" y="1348915"/>
                </a:cubicBezTo>
                <a:cubicBezTo>
                  <a:pt x="-1434" y="1120110"/>
                  <a:pt x="46041" y="1125139"/>
                  <a:pt x="0" y="935538"/>
                </a:cubicBezTo>
                <a:cubicBezTo>
                  <a:pt x="-46041" y="745937"/>
                  <a:pt x="66071" y="390128"/>
                  <a:pt x="0" y="0"/>
                </a:cubicBezTo>
                <a:close/>
              </a:path>
            </a:pathLst>
          </a:custGeom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 lexeme;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(FILE * f)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is_identifier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T_IDENTIFIER;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is_keyword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find_keyword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T_NUMBER;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is_other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find_other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get_next_character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3B0C7-CE39-B244-BDA7-34D472C0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5D096-0E34-E04E-B64D-24007301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49C76E-3D03-3D41-AADD-200900C2D23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626429" cy="4351338"/>
          </a:xfrm>
          <a:custGeom>
            <a:avLst/>
            <a:gdLst>
              <a:gd name="connsiteX0" fmla="*/ 0 w 4626429"/>
              <a:gd name="connsiteY0" fmla="*/ 0 h 4351338"/>
              <a:gd name="connsiteX1" fmla="*/ 439511 w 4626429"/>
              <a:gd name="connsiteY1" fmla="*/ 0 h 4351338"/>
              <a:gd name="connsiteX2" fmla="*/ 1064079 w 4626429"/>
              <a:gd name="connsiteY2" fmla="*/ 0 h 4351338"/>
              <a:gd name="connsiteX3" fmla="*/ 1503589 w 4626429"/>
              <a:gd name="connsiteY3" fmla="*/ 0 h 4351338"/>
              <a:gd name="connsiteX4" fmla="*/ 1989364 w 4626429"/>
              <a:gd name="connsiteY4" fmla="*/ 0 h 4351338"/>
              <a:gd name="connsiteX5" fmla="*/ 2613932 w 4626429"/>
              <a:gd name="connsiteY5" fmla="*/ 0 h 4351338"/>
              <a:gd name="connsiteX6" fmla="*/ 3053443 w 4626429"/>
              <a:gd name="connsiteY6" fmla="*/ 0 h 4351338"/>
              <a:gd name="connsiteX7" fmla="*/ 3724275 w 4626429"/>
              <a:gd name="connsiteY7" fmla="*/ 0 h 4351338"/>
              <a:gd name="connsiteX8" fmla="*/ 4626429 w 4626429"/>
              <a:gd name="connsiteY8" fmla="*/ 0 h 4351338"/>
              <a:gd name="connsiteX9" fmla="*/ 4626429 w 4626429"/>
              <a:gd name="connsiteY9" fmla="*/ 456890 h 4351338"/>
              <a:gd name="connsiteX10" fmla="*/ 4626429 w 4626429"/>
              <a:gd name="connsiteY10" fmla="*/ 1000808 h 4351338"/>
              <a:gd name="connsiteX11" fmla="*/ 4626429 w 4626429"/>
              <a:gd name="connsiteY11" fmla="*/ 1544725 h 4351338"/>
              <a:gd name="connsiteX12" fmla="*/ 4626429 w 4626429"/>
              <a:gd name="connsiteY12" fmla="*/ 2045129 h 4351338"/>
              <a:gd name="connsiteX13" fmla="*/ 4626429 w 4626429"/>
              <a:gd name="connsiteY13" fmla="*/ 2502019 h 4351338"/>
              <a:gd name="connsiteX14" fmla="*/ 4626429 w 4626429"/>
              <a:gd name="connsiteY14" fmla="*/ 3089450 h 4351338"/>
              <a:gd name="connsiteX15" fmla="*/ 4626429 w 4626429"/>
              <a:gd name="connsiteY15" fmla="*/ 3676881 h 4351338"/>
              <a:gd name="connsiteX16" fmla="*/ 4626429 w 4626429"/>
              <a:gd name="connsiteY16" fmla="*/ 4351338 h 4351338"/>
              <a:gd name="connsiteX17" fmla="*/ 4048125 w 4626429"/>
              <a:gd name="connsiteY17" fmla="*/ 4351338 h 4351338"/>
              <a:gd name="connsiteX18" fmla="*/ 3377293 w 4626429"/>
              <a:gd name="connsiteY18" fmla="*/ 4351338 h 4351338"/>
              <a:gd name="connsiteX19" fmla="*/ 2845254 w 4626429"/>
              <a:gd name="connsiteY19" fmla="*/ 4351338 h 4351338"/>
              <a:gd name="connsiteX20" fmla="*/ 2359479 w 4626429"/>
              <a:gd name="connsiteY20" fmla="*/ 4351338 h 4351338"/>
              <a:gd name="connsiteX21" fmla="*/ 1688647 w 4626429"/>
              <a:gd name="connsiteY21" fmla="*/ 4351338 h 4351338"/>
              <a:gd name="connsiteX22" fmla="*/ 1249136 w 4626429"/>
              <a:gd name="connsiteY22" fmla="*/ 4351338 h 4351338"/>
              <a:gd name="connsiteX23" fmla="*/ 624568 w 4626429"/>
              <a:gd name="connsiteY23" fmla="*/ 4351338 h 4351338"/>
              <a:gd name="connsiteX24" fmla="*/ 0 w 4626429"/>
              <a:gd name="connsiteY24" fmla="*/ 4351338 h 4351338"/>
              <a:gd name="connsiteX25" fmla="*/ 0 w 4626429"/>
              <a:gd name="connsiteY25" fmla="*/ 3850934 h 4351338"/>
              <a:gd name="connsiteX26" fmla="*/ 0 w 4626429"/>
              <a:gd name="connsiteY26" fmla="*/ 3219990 h 4351338"/>
              <a:gd name="connsiteX27" fmla="*/ 0 w 4626429"/>
              <a:gd name="connsiteY27" fmla="*/ 2806613 h 4351338"/>
              <a:gd name="connsiteX28" fmla="*/ 0 w 4626429"/>
              <a:gd name="connsiteY28" fmla="*/ 2262696 h 4351338"/>
              <a:gd name="connsiteX29" fmla="*/ 0 w 4626429"/>
              <a:gd name="connsiteY29" fmla="*/ 1849319 h 4351338"/>
              <a:gd name="connsiteX30" fmla="*/ 0 w 4626429"/>
              <a:gd name="connsiteY30" fmla="*/ 1218375 h 4351338"/>
              <a:gd name="connsiteX31" fmla="*/ 0 w 4626429"/>
              <a:gd name="connsiteY31" fmla="*/ 674457 h 4351338"/>
              <a:gd name="connsiteX32" fmla="*/ 0 w 4626429"/>
              <a:gd name="connsiteY32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26429" h="4351338" fill="none" extrusionOk="0">
                <a:moveTo>
                  <a:pt x="0" y="0"/>
                </a:moveTo>
                <a:cubicBezTo>
                  <a:pt x="144036" y="-25916"/>
                  <a:pt x="258290" y="27397"/>
                  <a:pt x="439511" y="0"/>
                </a:cubicBezTo>
                <a:cubicBezTo>
                  <a:pt x="620732" y="-27397"/>
                  <a:pt x="890364" y="23054"/>
                  <a:pt x="1064079" y="0"/>
                </a:cubicBezTo>
                <a:cubicBezTo>
                  <a:pt x="1237794" y="-23054"/>
                  <a:pt x="1363284" y="5725"/>
                  <a:pt x="1503589" y="0"/>
                </a:cubicBezTo>
                <a:cubicBezTo>
                  <a:pt x="1643894" y="-5725"/>
                  <a:pt x="1880700" y="40103"/>
                  <a:pt x="1989364" y="0"/>
                </a:cubicBezTo>
                <a:cubicBezTo>
                  <a:pt x="2098028" y="-40103"/>
                  <a:pt x="2478963" y="41368"/>
                  <a:pt x="2613932" y="0"/>
                </a:cubicBezTo>
                <a:cubicBezTo>
                  <a:pt x="2748901" y="-41368"/>
                  <a:pt x="2903555" y="27738"/>
                  <a:pt x="3053443" y="0"/>
                </a:cubicBezTo>
                <a:cubicBezTo>
                  <a:pt x="3203331" y="-27738"/>
                  <a:pt x="3562861" y="6566"/>
                  <a:pt x="3724275" y="0"/>
                </a:cubicBezTo>
                <a:cubicBezTo>
                  <a:pt x="3885689" y="-6566"/>
                  <a:pt x="4218340" y="84734"/>
                  <a:pt x="4626429" y="0"/>
                </a:cubicBezTo>
                <a:cubicBezTo>
                  <a:pt x="4629036" y="169248"/>
                  <a:pt x="4579337" y="364382"/>
                  <a:pt x="4626429" y="456890"/>
                </a:cubicBezTo>
                <a:cubicBezTo>
                  <a:pt x="4673521" y="549398"/>
                  <a:pt x="4603267" y="878356"/>
                  <a:pt x="4626429" y="1000808"/>
                </a:cubicBezTo>
                <a:cubicBezTo>
                  <a:pt x="4649591" y="1123260"/>
                  <a:pt x="4625744" y="1291241"/>
                  <a:pt x="4626429" y="1544725"/>
                </a:cubicBezTo>
                <a:cubicBezTo>
                  <a:pt x="4627114" y="1798209"/>
                  <a:pt x="4622523" y="1852020"/>
                  <a:pt x="4626429" y="2045129"/>
                </a:cubicBezTo>
                <a:cubicBezTo>
                  <a:pt x="4630335" y="2238238"/>
                  <a:pt x="4597158" y="2276958"/>
                  <a:pt x="4626429" y="2502019"/>
                </a:cubicBezTo>
                <a:cubicBezTo>
                  <a:pt x="4655700" y="2727080"/>
                  <a:pt x="4597064" y="2961215"/>
                  <a:pt x="4626429" y="3089450"/>
                </a:cubicBezTo>
                <a:cubicBezTo>
                  <a:pt x="4655794" y="3217685"/>
                  <a:pt x="4567259" y="3447920"/>
                  <a:pt x="4626429" y="3676881"/>
                </a:cubicBezTo>
                <a:cubicBezTo>
                  <a:pt x="4685599" y="3905842"/>
                  <a:pt x="4580389" y="4035482"/>
                  <a:pt x="4626429" y="4351338"/>
                </a:cubicBezTo>
                <a:cubicBezTo>
                  <a:pt x="4489145" y="4397640"/>
                  <a:pt x="4332252" y="4301318"/>
                  <a:pt x="4048125" y="4351338"/>
                </a:cubicBezTo>
                <a:cubicBezTo>
                  <a:pt x="3763998" y="4401358"/>
                  <a:pt x="3627259" y="4311275"/>
                  <a:pt x="3377293" y="4351338"/>
                </a:cubicBezTo>
                <a:cubicBezTo>
                  <a:pt x="3127327" y="4391401"/>
                  <a:pt x="3013970" y="4334913"/>
                  <a:pt x="2845254" y="4351338"/>
                </a:cubicBezTo>
                <a:cubicBezTo>
                  <a:pt x="2676538" y="4367763"/>
                  <a:pt x="2522367" y="4300899"/>
                  <a:pt x="2359479" y="4351338"/>
                </a:cubicBezTo>
                <a:cubicBezTo>
                  <a:pt x="2196592" y="4401777"/>
                  <a:pt x="1979326" y="4312783"/>
                  <a:pt x="1688647" y="4351338"/>
                </a:cubicBezTo>
                <a:cubicBezTo>
                  <a:pt x="1397968" y="4389893"/>
                  <a:pt x="1419754" y="4345084"/>
                  <a:pt x="1249136" y="4351338"/>
                </a:cubicBezTo>
                <a:cubicBezTo>
                  <a:pt x="1078518" y="4357592"/>
                  <a:pt x="887782" y="4334283"/>
                  <a:pt x="624568" y="4351338"/>
                </a:cubicBezTo>
                <a:cubicBezTo>
                  <a:pt x="361354" y="4368393"/>
                  <a:pt x="310993" y="4310562"/>
                  <a:pt x="0" y="4351338"/>
                </a:cubicBezTo>
                <a:cubicBezTo>
                  <a:pt x="-41116" y="4144537"/>
                  <a:pt x="3485" y="3995228"/>
                  <a:pt x="0" y="3850934"/>
                </a:cubicBezTo>
                <a:cubicBezTo>
                  <a:pt x="-3485" y="3706640"/>
                  <a:pt x="73737" y="3492338"/>
                  <a:pt x="0" y="3219990"/>
                </a:cubicBezTo>
                <a:cubicBezTo>
                  <a:pt x="-73737" y="2947642"/>
                  <a:pt x="49273" y="2991028"/>
                  <a:pt x="0" y="2806613"/>
                </a:cubicBezTo>
                <a:cubicBezTo>
                  <a:pt x="-49273" y="2622198"/>
                  <a:pt x="7941" y="2491807"/>
                  <a:pt x="0" y="2262696"/>
                </a:cubicBezTo>
                <a:cubicBezTo>
                  <a:pt x="-7941" y="2033585"/>
                  <a:pt x="40800" y="1955874"/>
                  <a:pt x="0" y="1849319"/>
                </a:cubicBezTo>
                <a:cubicBezTo>
                  <a:pt x="-40800" y="1742764"/>
                  <a:pt x="57616" y="1417889"/>
                  <a:pt x="0" y="1218375"/>
                </a:cubicBezTo>
                <a:cubicBezTo>
                  <a:pt x="-57616" y="1018861"/>
                  <a:pt x="51787" y="923618"/>
                  <a:pt x="0" y="674457"/>
                </a:cubicBezTo>
                <a:cubicBezTo>
                  <a:pt x="-51787" y="425296"/>
                  <a:pt x="17626" y="274207"/>
                  <a:pt x="0" y="0"/>
                </a:cubicBezTo>
                <a:close/>
              </a:path>
              <a:path w="4626429" h="4351338" stroke="0" extrusionOk="0">
                <a:moveTo>
                  <a:pt x="0" y="0"/>
                </a:moveTo>
                <a:cubicBezTo>
                  <a:pt x="101687" y="-9732"/>
                  <a:pt x="287679" y="21315"/>
                  <a:pt x="485775" y="0"/>
                </a:cubicBezTo>
                <a:cubicBezTo>
                  <a:pt x="683872" y="-21315"/>
                  <a:pt x="978852" y="51984"/>
                  <a:pt x="1110343" y="0"/>
                </a:cubicBezTo>
                <a:cubicBezTo>
                  <a:pt x="1241834" y="-51984"/>
                  <a:pt x="1470030" y="39402"/>
                  <a:pt x="1734911" y="0"/>
                </a:cubicBezTo>
                <a:cubicBezTo>
                  <a:pt x="1999792" y="-39402"/>
                  <a:pt x="1984237" y="39827"/>
                  <a:pt x="2174422" y="0"/>
                </a:cubicBezTo>
                <a:cubicBezTo>
                  <a:pt x="2364607" y="-39827"/>
                  <a:pt x="2454007" y="34834"/>
                  <a:pt x="2660197" y="0"/>
                </a:cubicBezTo>
                <a:cubicBezTo>
                  <a:pt x="2866387" y="-34834"/>
                  <a:pt x="2938643" y="40508"/>
                  <a:pt x="3099707" y="0"/>
                </a:cubicBezTo>
                <a:cubicBezTo>
                  <a:pt x="3260771" y="-40508"/>
                  <a:pt x="3509294" y="68936"/>
                  <a:pt x="3724275" y="0"/>
                </a:cubicBezTo>
                <a:cubicBezTo>
                  <a:pt x="3939256" y="-68936"/>
                  <a:pt x="4281468" y="52898"/>
                  <a:pt x="4626429" y="0"/>
                </a:cubicBezTo>
                <a:cubicBezTo>
                  <a:pt x="4662996" y="234048"/>
                  <a:pt x="4599800" y="316106"/>
                  <a:pt x="4626429" y="630944"/>
                </a:cubicBezTo>
                <a:cubicBezTo>
                  <a:pt x="4653058" y="945782"/>
                  <a:pt x="4581926" y="938612"/>
                  <a:pt x="4626429" y="1044321"/>
                </a:cubicBezTo>
                <a:cubicBezTo>
                  <a:pt x="4670932" y="1150030"/>
                  <a:pt x="4612881" y="1274846"/>
                  <a:pt x="4626429" y="1501212"/>
                </a:cubicBezTo>
                <a:cubicBezTo>
                  <a:pt x="4639977" y="1727578"/>
                  <a:pt x="4568158" y="1852788"/>
                  <a:pt x="4626429" y="2088642"/>
                </a:cubicBezTo>
                <a:cubicBezTo>
                  <a:pt x="4684700" y="2324496"/>
                  <a:pt x="4576460" y="2398597"/>
                  <a:pt x="4626429" y="2589046"/>
                </a:cubicBezTo>
                <a:cubicBezTo>
                  <a:pt x="4676398" y="2779495"/>
                  <a:pt x="4618839" y="3000533"/>
                  <a:pt x="4626429" y="3176477"/>
                </a:cubicBezTo>
                <a:cubicBezTo>
                  <a:pt x="4634019" y="3352421"/>
                  <a:pt x="4585237" y="3530556"/>
                  <a:pt x="4626429" y="3807421"/>
                </a:cubicBezTo>
                <a:cubicBezTo>
                  <a:pt x="4667621" y="4084286"/>
                  <a:pt x="4621586" y="4184545"/>
                  <a:pt x="4626429" y="4351338"/>
                </a:cubicBezTo>
                <a:cubicBezTo>
                  <a:pt x="4513421" y="4372782"/>
                  <a:pt x="4284662" y="4343963"/>
                  <a:pt x="4186918" y="4351338"/>
                </a:cubicBezTo>
                <a:cubicBezTo>
                  <a:pt x="4089174" y="4358713"/>
                  <a:pt x="3884223" y="4330297"/>
                  <a:pt x="3747407" y="4351338"/>
                </a:cubicBezTo>
                <a:cubicBezTo>
                  <a:pt x="3610591" y="4372379"/>
                  <a:pt x="3373159" y="4284925"/>
                  <a:pt x="3169104" y="4351338"/>
                </a:cubicBezTo>
                <a:cubicBezTo>
                  <a:pt x="2965049" y="4417751"/>
                  <a:pt x="2779072" y="4296633"/>
                  <a:pt x="2590800" y="4351338"/>
                </a:cubicBezTo>
                <a:cubicBezTo>
                  <a:pt x="2402528" y="4406043"/>
                  <a:pt x="2346696" y="4302794"/>
                  <a:pt x="2151289" y="4351338"/>
                </a:cubicBezTo>
                <a:cubicBezTo>
                  <a:pt x="1955882" y="4399882"/>
                  <a:pt x="1847268" y="4348085"/>
                  <a:pt x="1619250" y="4351338"/>
                </a:cubicBezTo>
                <a:cubicBezTo>
                  <a:pt x="1391232" y="4354591"/>
                  <a:pt x="1286367" y="4337445"/>
                  <a:pt x="1040947" y="4351338"/>
                </a:cubicBezTo>
                <a:cubicBezTo>
                  <a:pt x="795527" y="4365231"/>
                  <a:pt x="280811" y="4319399"/>
                  <a:pt x="0" y="4351338"/>
                </a:cubicBezTo>
                <a:cubicBezTo>
                  <a:pt x="-29145" y="4210447"/>
                  <a:pt x="47451" y="3887456"/>
                  <a:pt x="0" y="3763907"/>
                </a:cubicBezTo>
                <a:cubicBezTo>
                  <a:pt x="-47451" y="3640358"/>
                  <a:pt x="45239" y="3412778"/>
                  <a:pt x="0" y="3132963"/>
                </a:cubicBezTo>
                <a:cubicBezTo>
                  <a:pt x="-45239" y="2853148"/>
                  <a:pt x="20130" y="2846973"/>
                  <a:pt x="0" y="2589046"/>
                </a:cubicBezTo>
                <a:cubicBezTo>
                  <a:pt x="-20130" y="2331119"/>
                  <a:pt x="36769" y="2288340"/>
                  <a:pt x="0" y="2088642"/>
                </a:cubicBezTo>
                <a:cubicBezTo>
                  <a:pt x="-36769" y="1888944"/>
                  <a:pt x="48053" y="1797593"/>
                  <a:pt x="0" y="1544725"/>
                </a:cubicBezTo>
                <a:cubicBezTo>
                  <a:pt x="-48053" y="1291857"/>
                  <a:pt x="44156" y="1168661"/>
                  <a:pt x="0" y="913781"/>
                </a:cubicBezTo>
                <a:cubicBezTo>
                  <a:pt x="-44156" y="658901"/>
                  <a:pt x="34132" y="294923"/>
                  <a:pt x="0" y="0"/>
                </a:cubicBezTo>
                <a:close/>
              </a:path>
            </a:pathLst>
          </a:custGeom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60115934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 lexeme;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(FILE * f)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is_keyword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find_keyword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is_identifier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T_IDENTIFIER;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is_number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T_NUMBER;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find_operator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is_other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find_other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(lexeme);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get_next_character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(f);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1E17D4-7EDD-1641-BC42-6A64AAC87ADF}"/>
              </a:ext>
            </a:extLst>
          </p:cNvPr>
          <p:cNvCxnSpPr/>
          <p:nvPr/>
        </p:nvCxnSpPr>
        <p:spPr>
          <a:xfrm>
            <a:off x="3962400" y="2830286"/>
            <a:ext cx="2460171" cy="5225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3690FB-F294-7D49-827E-7654C2D5A37D}"/>
              </a:ext>
            </a:extLst>
          </p:cNvPr>
          <p:cNvCxnSpPr>
            <a:cxnSpLocks/>
          </p:cNvCxnSpPr>
          <p:nvPr/>
        </p:nvCxnSpPr>
        <p:spPr>
          <a:xfrm flipV="1">
            <a:off x="3962399" y="2841512"/>
            <a:ext cx="2460172" cy="574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88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61C0-8EEE-044E-8F3E-341DEAA8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for writing a DFA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C13B-0AA1-9949-8CF6-85DDBB57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We run the machine over and over to get one token after another</a:t>
            </a:r>
          </a:p>
          <a:p>
            <a:pPr marL="782638" lvl="1">
              <a:lnSpc>
                <a:spcPct val="150000"/>
              </a:lnSpc>
              <a:buFont typeface="Times New Roman" charset="0"/>
              <a:buChar char="–"/>
              <a:defRPr/>
            </a:pPr>
            <a:r>
              <a:rPr lang="en-US" sz="2200" dirty="0">
                <a:sym typeface="Times New Roman" charset="0"/>
              </a:rPr>
              <a:t>Nearly universal rule:</a:t>
            </a:r>
          </a:p>
          <a:p>
            <a:pPr marL="1182688" lvl="2"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always take the longest possible token from the input</a:t>
            </a:r>
            <a:br>
              <a:rPr lang="en-US" sz="2200" dirty="0">
                <a:sym typeface="Times New Roman" charset="0"/>
              </a:rPr>
            </a:br>
            <a:r>
              <a:rPr lang="en-US" sz="2200" dirty="0">
                <a:sym typeface="Times New Roman" charset="0"/>
              </a:rPr>
              <a:t>thus </a:t>
            </a:r>
            <a:r>
              <a:rPr lang="en-US" sz="2200" dirty="0" err="1">
                <a:sym typeface="Times New Roman" charset="0"/>
              </a:rPr>
              <a:t>foobar</a:t>
            </a:r>
            <a:r>
              <a:rPr lang="en-US" sz="2200" dirty="0">
                <a:sym typeface="Times New Roman" charset="0"/>
              </a:rPr>
              <a:t> is </a:t>
            </a:r>
            <a:r>
              <a:rPr lang="en-US" sz="2200" dirty="0" err="1">
                <a:sym typeface="Times New Roman" charset="0"/>
              </a:rPr>
              <a:t>foobar</a:t>
            </a:r>
            <a:r>
              <a:rPr lang="en-US" sz="2200" dirty="0">
                <a:sym typeface="Times New Roman" charset="0"/>
              </a:rPr>
              <a:t> and never f or foo or </a:t>
            </a:r>
            <a:r>
              <a:rPr lang="en-US" sz="2200" dirty="0" err="1">
                <a:sym typeface="Times New Roman" charset="0"/>
              </a:rPr>
              <a:t>foob</a:t>
            </a:r>
            <a:endParaRPr lang="en-US" sz="2200" dirty="0">
              <a:sym typeface="Times New Roman" charset="0"/>
            </a:endParaRPr>
          </a:p>
          <a:p>
            <a:pPr marL="1182688" lvl="2"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more to the point, </a:t>
            </a:r>
            <a:r>
              <a:rPr lang="en-US" sz="2200" dirty="0">
                <a:latin typeface="Courier New" charset="0"/>
                <a:cs typeface="Courier New" charset="0"/>
                <a:sym typeface="Courier New" charset="0"/>
              </a:rPr>
              <a:t>3.14159</a:t>
            </a:r>
            <a:r>
              <a:rPr lang="en-US" sz="2200" dirty="0">
                <a:sym typeface="Times New Roman" charset="0"/>
              </a:rPr>
              <a:t> is a real const and never </a:t>
            </a:r>
            <a:r>
              <a:rPr lang="en-US" sz="2200" dirty="0">
                <a:latin typeface="Courier New" charset="0"/>
                <a:cs typeface="Courier New" charset="0"/>
                <a:sym typeface="Courier New" charset="0"/>
              </a:rPr>
              <a:t>3, .,</a:t>
            </a:r>
            <a:r>
              <a:rPr lang="en-US" sz="2200" dirty="0">
                <a:sym typeface="Times New Roman" charset="0"/>
              </a:rPr>
              <a:t> and </a:t>
            </a:r>
            <a:r>
              <a:rPr lang="en-US" sz="2200" dirty="0">
                <a:latin typeface="Courier New" charset="0"/>
                <a:cs typeface="Courier New" charset="0"/>
                <a:sym typeface="Courier New" charset="0"/>
              </a:rPr>
              <a:t>14159</a:t>
            </a:r>
          </a:p>
          <a:p>
            <a:pPr marL="1182688" lvl="2"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Courier New" charset="0"/>
              </a:rPr>
              <a:t>Exceptions: keywords!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79D20-9938-5F42-AB71-CA2AB43C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3F345-7B75-5C4A-97D6-E28D9426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9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9649-64F4-4D46-AC4C-6DFDFB3A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for writing a DFA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A878-9B4B-2D42-8BDD-A26BC1C5D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Note that the rule about longest-possible tokens means you return only when the next character can't be used to continue the current token</a:t>
            </a:r>
          </a:p>
          <a:p>
            <a:pPr marL="782638" lvl="1">
              <a:lnSpc>
                <a:spcPct val="125000"/>
              </a:lnSpc>
              <a:buFont typeface="Times New Roman" charset="0"/>
              <a:buChar char="–"/>
              <a:defRPr/>
            </a:pPr>
            <a:r>
              <a:rPr lang="en-US" sz="2200" dirty="0">
                <a:sym typeface="Times New Roman" charset="0"/>
              </a:rPr>
              <a:t>the next character will generally need to be saved for the next token</a:t>
            </a:r>
          </a:p>
          <a:p>
            <a:pPr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In some cases, you may need to peek at more than one character of look-ahead in order to know whether to proceed</a:t>
            </a:r>
          </a:p>
          <a:p>
            <a:pPr marL="782638" lvl="1">
              <a:lnSpc>
                <a:spcPct val="125000"/>
              </a:lnSpc>
              <a:buFont typeface="Times New Roman" charset="0"/>
              <a:buChar char="–"/>
              <a:defRPr/>
            </a:pPr>
            <a:r>
              <a:rPr lang="en-US" sz="2200" dirty="0">
                <a:sym typeface="Times New Roman" charset="0"/>
              </a:rPr>
              <a:t>In Pascal, for example, when you have a 3 and you a see a dot</a:t>
            </a:r>
          </a:p>
          <a:p>
            <a:pPr marL="1182688" lvl="2"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do you proceed (in hopes of getting 3.14)?</a:t>
            </a:r>
            <a:br>
              <a:rPr lang="en-US" sz="2200" dirty="0">
                <a:sym typeface="Times New Roman" charset="0"/>
              </a:rPr>
            </a:br>
            <a:r>
              <a:rPr lang="en-US" sz="2200" dirty="0">
                <a:sym typeface="Times New Roman" charset="0"/>
              </a:rPr>
              <a:t>or </a:t>
            </a:r>
          </a:p>
          <a:p>
            <a:pPr marL="1182688" lvl="2">
              <a:lnSpc>
                <a:spcPct val="125000"/>
              </a:lnSpc>
              <a:buFont typeface="Times New Roman" charset="0"/>
              <a:buChar char="•"/>
              <a:defRPr/>
            </a:pPr>
            <a:r>
              <a:rPr lang="en-US" sz="2200" dirty="0">
                <a:sym typeface="Times New Roman" charset="0"/>
              </a:rPr>
              <a:t>do you stop (in fear of getting 3..5)?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C9B9A-CA4E-2040-BEB1-23B9E833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9B146-F1CC-C942-BDC2-DEAF7BA0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0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8340-BE67-DF45-BAE1-62A7ABD6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714B-88F2-B445-8805-7CE8D049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Goal: build a finite automaton from a regular expression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Automaton should be deterministic: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single possible transition from any given state and next character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Three steps: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Convert RE to NFA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Convert NFA to DFA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Optimize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2C476-61DD-1640-80F1-2EF1E548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C318A-760C-684A-BE1F-4AEF94C1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8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E0C2-C41D-4447-9C9B-AB927B02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Non-deterministic Finite Automata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6AE5-B052-1848-B22B-DD5485D99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Similar to Deterministic Finite Automata (DFA)</a:t>
            </a:r>
          </a:p>
          <a:p>
            <a:pPr>
              <a:lnSpc>
                <a:spcPct val="150000"/>
              </a:lnSpc>
            </a:pPr>
            <a:r>
              <a:rPr lang="en-US" dirty="0"/>
              <a:t>Issues:</a:t>
            </a:r>
          </a:p>
          <a:p>
            <a:pPr lvl="1">
              <a:lnSpc>
                <a:spcPct val="150000"/>
              </a:lnSpc>
              <a:buFont typeface="Zapf Dingbats"/>
              <a:buChar char="✘"/>
            </a:pPr>
            <a:r>
              <a:rPr lang="en-US" dirty="0"/>
              <a:t>Can have multiple transitions from a given state, under the same upcoming character</a:t>
            </a:r>
          </a:p>
          <a:p>
            <a:pPr lvl="1">
              <a:lnSpc>
                <a:spcPct val="150000"/>
              </a:lnSpc>
              <a:buFont typeface="Zapf Dingbats"/>
              <a:buChar char="✘"/>
            </a:pPr>
            <a:r>
              <a:rPr lang="en-US" dirty="0"/>
              <a:t>Can have epsilon ( </a:t>
            </a:r>
            <a:r>
              <a:rPr lang="en-US" dirty="0">
                <a:latin typeface="Symbol" pitchFamily="2" charset="2"/>
              </a:rPr>
              <a:t>e</a:t>
            </a:r>
            <a:r>
              <a:rPr lang="en-US" dirty="0"/>
              <a:t> ) transitions under the empty string</a:t>
            </a:r>
          </a:p>
          <a:p>
            <a:pPr>
              <a:lnSpc>
                <a:spcPct val="150000"/>
              </a:lnSpc>
            </a:pPr>
            <a:r>
              <a:rPr lang="en-US" dirty="0"/>
              <a:t>This is problematic for scanners</a:t>
            </a:r>
          </a:p>
          <a:p>
            <a:pPr>
              <a:lnSpc>
                <a:spcPct val="150000"/>
              </a:lnSpc>
            </a:pPr>
            <a:r>
              <a:rPr lang="en-US" dirty="0"/>
              <a:t>Automaton accepts string (a token) if there exists a path from the start state to some final state whose non-epsilon transitions are labeled, in order, by the characters of the token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AE5B1-EC28-6D44-9B42-4E66FD47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B5DBA-378D-864F-845B-B560D3F7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4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710CF-1FC5-F84E-88D6-2E7B9B26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57EF1-BE17-C74D-8FE9-C5282B31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941CFB-5886-F64A-A709-0379516D0A1B}"/>
              </a:ext>
            </a:extLst>
          </p:cNvPr>
          <p:cNvSpPr/>
          <p:nvPr/>
        </p:nvSpPr>
        <p:spPr>
          <a:xfrm>
            <a:off x="1668780" y="3143726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rgbClr val="0D09F4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4430D9-69A9-D14B-A8B1-128B05A96CF6}"/>
              </a:ext>
            </a:extLst>
          </p:cNvPr>
          <p:cNvSpPr/>
          <p:nvPr/>
        </p:nvSpPr>
        <p:spPr>
          <a:xfrm>
            <a:off x="4404360" y="189738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rgbClr val="0D09F4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DFE81F-A35D-6946-A6D6-D9C653A120AC}"/>
              </a:ext>
            </a:extLst>
          </p:cNvPr>
          <p:cNvSpPr/>
          <p:nvPr/>
        </p:nvSpPr>
        <p:spPr>
          <a:xfrm>
            <a:off x="4404360" y="4275773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rgbClr val="0D09F4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C97876-4494-4D44-BE29-ABF7B4F7437E}"/>
              </a:ext>
            </a:extLst>
          </p:cNvPr>
          <p:cNvSpPr/>
          <p:nvPr/>
        </p:nvSpPr>
        <p:spPr>
          <a:xfrm>
            <a:off x="6991350" y="3143726"/>
            <a:ext cx="914400" cy="914400"/>
          </a:xfrm>
          <a:prstGeom prst="ellipse">
            <a:avLst/>
          </a:prstGeom>
          <a:noFill/>
          <a:ln w="57150" cmpd="dbl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b="1" dirty="0">
                <a:solidFill>
                  <a:srgbClr val="0D09F4"/>
                </a:solidFill>
              </a:rPr>
              <a:t>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C1FF8C-1463-124B-B7E7-2DAD982B9AE7}"/>
              </a:ext>
            </a:extLst>
          </p:cNvPr>
          <p:cNvCxnSpPr>
            <a:stCxn id="6" idx="7"/>
            <a:endCxn id="7" idx="2"/>
          </p:cNvCxnSpPr>
          <p:nvPr/>
        </p:nvCxnSpPr>
        <p:spPr>
          <a:xfrm flipV="1">
            <a:off x="2449269" y="2354580"/>
            <a:ext cx="1955091" cy="92305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907E32-1DD3-CC46-B4D9-42B462D563B6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2449269" y="3924215"/>
            <a:ext cx="1955091" cy="808758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E0F3CE-072D-594F-B260-73837C3EF2D0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5318760" y="3924215"/>
            <a:ext cx="1806501" cy="808758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C6EFD8-97AE-8A40-B13A-95C18FF6FC4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318760" y="2354580"/>
            <a:ext cx="1806501" cy="92305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F4E22C-E730-7F40-88E6-8032C82EEE12}"/>
              </a:ext>
            </a:extLst>
          </p:cNvPr>
          <p:cNvSpPr txBox="1"/>
          <p:nvPr/>
        </p:nvSpPr>
        <p:spPr>
          <a:xfrm>
            <a:off x="3198380" y="2031414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E6556D-B2B2-5640-99B0-DFE5083F2838}"/>
              </a:ext>
            </a:extLst>
          </p:cNvPr>
          <p:cNvSpPr txBox="1"/>
          <p:nvPr/>
        </p:nvSpPr>
        <p:spPr>
          <a:xfrm>
            <a:off x="3084080" y="4311951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7C0CE9-1B32-1A44-8CFF-9DE9A01A70FE}"/>
              </a:ext>
            </a:extLst>
          </p:cNvPr>
          <p:cNvSpPr txBox="1"/>
          <p:nvPr/>
        </p:nvSpPr>
        <p:spPr>
          <a:xfrm>
            <a:off x="6350909" y="2102926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20AFD3-AE62-FE41-A18B-5D723B1A1611}"/>
              </a:ext>
            </a:extLst>
          </p:cNvPr>
          <p:cNvSpPr txBox="1"/>
          <p:nvPr/>
        </p:nvSpPr>
        <p:spPr>
          <a:xfrm>
            <a:off x="6222010" y="4257462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1C48F-9CFE-7545-8A86-94E5E6C75BDB}"/>
              </a:ext>
            </a:extLst>
          </p:cNvPr>
          <p:cNvCxnSpPr>
            <a:cxnSpLocks/>
          </p:cNvCxnSpPr>
          <p:nvPr/>
        </p:nvCxnSpPr>
        <p:spPr>
          <a:xfrm flipH="1">
            <a:off x="2705167" y="3386722"/>
            <a:ext cx="4008292" cy="0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C53DE7-0866-AA4A-9276-8B4A2C59DE8C}"/>
              </a:ext>
            </a:extLst>
          </p:cNvPr>
          <p:cNvSpPr txBox="1"/>
          <p:nvPr/>
        </p:nvSpPr>
        <p:spPr>
          <a:xfrm>
            <a:off x="4668238" y="2740391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A467AC-C427-B345-8DED-C56934B3507A}"/>
              </a:ext>
            </a:extLst>
          </p:cNvPr>
          <p:cNvSpPr txBox="1"/>
          <p:nvPr/>
        </p:nvSpPr>
        <p:spPr>
          <a:xfrm>
            <a:off x="4631149" y="3601049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0BC29C-99EC-F84E-8B42-6195766A0882}"/>
              </a:ext>
            </a:extLst>
          </p:cNvPr>
          <p:cNvCxnSpPr>
            <a:cxnSpLocks/>
          </p:cNvCxnSpPr>
          <p:nvPr/>
        </p:nvCxnSpPr>
        <p:spPr>
          <a:xfrm>
            <a:off x="2735383" y="3729678"/>
            <a:ext cx="4002170" cy="0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744275E-B8CE-7D41-A621-C6BEC8B75298}"/>
              </a:ext>
            </a:extLst>
          </p:cNvPr>
          <p:cNvSpPr txBox="1"/>
          <p:nvPr/>
        </p:nvSpPr>
        <p:spPr>
          <a:xfrm>
            <a:off x="606460" y="2749257"/>
            <a:ext cx="1079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Start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C615C5-701F-0A40-9058-ADFC8A5F8654}"/>
              </a:ext>
            </a:extLst>
          </p:cNvPr>
          <p:cNvSpPr txBox="1"/>
          <p:nvPr/>
        </p:nvSpPr>
        <p:spPr>
          <a:xfrm>
            <a:off x="606460" y="5270465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highlight>
                  <a:srgbClr val="00FF00"/>
                </a:highlight>
              </a:rPr>
              <a:t>( a | b ) 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57378B-2308-7E48-8513-F08C51363445}"/>
              </a:ext>
            </a:extLst>
          </p:cNvPr>
          <p:cNvSpPr txBox="1"/>
          <p:nvPr/>
        </p:nvSpPr>
        <p:spPr>
          <a:xfrm>
            <a:off x="9082118" y="1690688"/>
            <a:ext cx="15900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Accept:</a:t>
            </a:r>
          </a:p>
          <a:p>
            <a:r>
              <a:rPr lang="en-US" sz="3600" dirty="0"/>
              <a:t>e</a:t>
            </a:r>
          </a:p>
          <a:p>
            <a:r>
              <a:rPr lang="en-US" sz="3600" dirty="0"/>
              <a:t>a</a:t>
            </a:r>
          </a:p>
          <a:p>
            <a:r>
              <a:rPr lang="en-US" sz="3600" dirty="0"/>
              <a:t>b</a:t>
            </a:r>
          </a:p>
          <a:p>
            <a:r>
              <a:rPr lang="en-US" sz="3600" dirty="0"/>
              <a:t>a b</a:t>
            </a:r>
          </a:p>
          <a:p>
            <a:r>
              <a:rPr lang="en-US" sz="3600" dirty="0"/>
              <a:t>b a</a:t>
            </a:r>
          </a:p>
          <a:p>
            <a:r>
              <a:rPr lang="en-US" sz="3600" dirty="0"/>
              <a:t>a a a </a:t>
            </a:r>
          </a:p>
          <a:p>
            <a:r>
              <a:rPr lang="en-US" sz="3600" dirty="0"/>
              <a:t>a b a b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C4FD189F-9613-8647-9070-750AFE63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Non-deterministic Finite Automata		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1F4322A-117C-EB4C-8BD1-3E127A55BBE2}"/>
              </a:ext>
            </a:extLst>
          </p:cNvPr>
          <p:cNvSpPr/>
          <p:nvPr/>
        </p:nvSpPr>
        <p:spPr>
          <a:xfrm>
            <a:off x="8633319" y="1428750"/>
            <a:ext cx="2441530" cy="4812030"/>
          </a:xfrm>
          <a:prstGeom prst="round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7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D335-454E-6B40-B584-1A8555D1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Finite Automata (DFA)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24B7-A446-B348-B8EC-423AAAE9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DFA avoid the need to search for all possible paths</a:t>
            </a:r>
          </a:p>
          <a:p>
            <a:pPr>
              <a:lnSpc>
                <a:spcPct val="150000"/>
              </a:lnSpc>
            </a:pPr>
            <a:r>
              <a:rPr lang="en-US" dirty="0"/>
              <a:t>DFA do not have epsilon transitions</a:t>
            </a:r>
          </a:p>
          <a:p>
            <a:pPr>
              <a:lnSpc>
                <a:spcPct val="150000"/>
              </a:lnSpc>
            </a:pPr>
            <a:r>
              <a:rPr lang="en-US" dirty="0"/>
              <a:t>DFA do not have more than one transition initiated by the same character from any state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C427E-D82F-5544-ADCA-64B62F73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296DB-03F3-174F-98BE-68D98573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1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0FE5-A62D-E347-A493-EC8D3E7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Regular Expressions to NFA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05792-2908-934B-B40C-FFDAE8D7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5E5CA-32FB-C546-BED0-6646FB28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0BCD61-2A7D-004E-A7ED-0BA47BC9478B}"/>
              </a:ext>
            </a:extLst>
          </p:cNvPr>
          <p:cNvSpPr/>
          <p:nvPr/>
        </p:nvSpPr>
        <p:spPr>
          <a:xfrm>
            <a:off x="1002434" y="1947923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F7951E-7A59-4B47-BB73-D79497CD6085}"/>
              </a:ext>
            </a:extLst>
          </p:cNvPr>
          <p:cNvSpPr/>
          <p:nvPr/>
        </p:nvSpPr>
        <p:spPr>
          <a:xfrm>
            <a:off x="3299353" y="196548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B01B2-602B-124D-A39B-0ABF9AB2175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916834" y="2405123"/>
            <a:ext cx="1382519" cy="17561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FEFC7F-37CB-2043-BAE5-B346D9F4BFF1}"/>
              </a:ext>
            </a:extLst>
          </p:cNvPr>
          <p:cNvSpPr txBox="1"/>
          <p:nvPr/>
        </p:nvSpPr>
        <p:spPr>
          <a:xfrm>
            <a:off x="2452692" y="1769746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063005-DF31-DD49-AE24-1BC4D1B236C1}"/>
              </a:ext>
            </a:extLst>
          </p:cNvPr>
          <p:cNvSpPr/>
          <p:nvPr/>
        </p:nvSpPr>
        <p:spPr>
          <a:xfrm>
            <a:off x="6017963" y="207535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862B4D-437C-164E-AB7A-D8E25698C695}"/>
              </a:ext>
            </a:extLst>
          </p:cNvPr>
          <p:cNvSpPr/>
          <p:nvPr/>
        </p:nvSpPr>
        <p:spPr>
          <a:xfrm>
            <a:off x="8058474" y="152561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A6F319-8B21-C547-93D5-327BE8BA1DC3}"/>
              </a:ext>
            </a:extLst>
          </p:cNvPr>
          <p:cNvSpPr/>
          <p:nvPr/>
        </p:nvSpPr>
        <p:spPr>
          <a:xfrm>
            <a:off x="8109359" y="2707438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55053A-D956-5A48-B0AE-6BB64E3A3F5B}"/>
              </a:ext>
            </a:extLst>
          </p:cNvPr>
          <p:cNvCxnSpPr>
            <a:stCxn id="25" idx="7"/>
            <a:endCxn id="26" idx="2"/>
          </p:cNvCxnSpPr>
          <p:nvPr/>
        </p:nvCxnSpPr>
        <p:spPr>
          <a:xfrm flipV="1">
            <a:off x="6798452" y="1982811"/>
            <a:ext cx="1260022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9FD23E-B957-6847-8C48-B6F4CA6128B9}"/>
              </a:ext>
            </a:extLst>
          </p:cNvPr>
          <p:cNvCxnSpPr>
            <a:cxnSpLocks/>
            <a:stCxn id="25" idx="5"/>
            <a:endCxn id="27" idx="2"/>
          </p:cNvCxnSpPr>
          <p:nvPr/>
        </p:nvCxnSpPr>
        <p:spPr>
          <a:xfrm>
            <a:off x="6798452" y="2855843"/>
            <a:ext cx="1310907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BC17C-E30C-5B44-B44E-CE7E0D3476FD}"/>
              </a:ext>
            </a:extLst>
          </p:cNvPr>
          <p:cNvCxnSpPr>
            <a:cxnSpLocks/>
            <a:stCxn id="27" idx="6"/>
            <a:endCxn id="42" idx="3"/>
          </p:cNvCxnSpPr>
          <p:nvPr/>
        </p:nvCxnSpPr>
        <p:spPr>
          <a:xfrm flipV="1">
            <a:off x="9023759" y="2855843"/>
            <a:ext cx="1208754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2CC972-4032-974B-BC67-1D31CA28F9B6}"/>
              </a:ext>
            </a:extLst>
          </p:cNvPr>
          <p:cNvCxnSpPr>
            <a:cxnSpLocks/>
            <a:stCxn id="26" idx="6"/>
            <a:endCxn id="42" idx="1"/>
          </p:cNvCxnSpPr>
          <p:nvPr/>
        </p:nvCxnSpPr>
        <p:spPr>
          <a:xfrm>
            <a:off x="8972874" y="1982811"/>
            <a:ext cx="1259639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04822C-10D7-D44D-9E38-1CA1338D584C}"/>
              </a:ext>
            </a:extLst>
          </p:cNvPr>
          <p:cNvSpPr txBox="1"/>
          <p:nvPr/>
        </p:nvSpPr>
        <p:spPr>
          <a:xfrm>
            <a:off x="7115173" y="1463510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82C4A7-9B15-5548-8AF3-700C00A934D1}"/>
              </a:ext>
            </a:extLst>
          </p:cNvPr>
          <p:cNvSpPr txBox="1"/>
          <p:nvPr/>
        </p:nvSpPr>
        <p:spPr>
          <a:xfrm>
            <a:off x="7115510" y="2366155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B31D76-4880-6A46-BD27-AC00C6ADB5C0}"/>
              </a:ext>
            </a:extLst>
          </p:cNvPr>
          <p:cNvSpPr txBox="1"/>
          <p:nvPr/>
        </p:nvSpPr>
        <p:spPr>
          <a:xfrm>
            <a:off x="9391680" y="138918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D08FB3-6F5A-8049-9558-E956D2C40D36}"/>
              </a:ext>
            </a:extLst>
          </p:cNvPr>
          <p:cNvSpPr txBox="1"/>
          <p:nvPr/>
        </p:nvSpPr>
        <p:spPr>
          <a:xfrm>
            <a:off x="8247140" y="5417637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FE45C9-8CAD-D94F-BDF2-00D1E899B14D}"/>
              </a:ext>
            </a:extLst>
          </p:cNvPr>
          <p:cNvSpPr/>
          <p:nvPr/>
        </p:nvSpPr>
        <p:spPr>
          <a:xfrm>
            <a:off x="10098602" y="207535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F4B775-08DD-EB4B-B59B-B9EBEEAB1B42}"/>
              </a:ext>
            </a:extLst>
          </p:cNvPr>
          <p:cNvSpPr/>
          <p:nvPr/>
        </p:nvSpPr>
        <p:spPr>
          <a:xfrm>
            <a:off x="86249" y="4295752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1511E39-3EBF-C84D-9855-B80B50827873}"/>
              </a:ext>
            </a:extLst>
          </p:cNvPr>
          <p:cNvSpPr/>
          <p:nvPr/>
        </p:nvSpPr>
        <p:spPr>
          <a:xfrm>
            <a:off x="1810003" y="4278885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2713C98-1249-8540-B2F1-1188AABB8849}"/>
              </a:ext>
            </a:extLst>
          </p:cNvPr>
          <p:cNvCxnSpPr>
            <a:cxnSpLocks/>
            <a:stCxn id="61" idx="6"/>
            <a:endCxn id="62" idx="2"/>
          </p:cNvCxnSpPr>
          <p:nvPr/>
        </p:nvCxnSpPr>
        <p:spPr>
          <a:xfrm flipV="1">
            <a:off x="1000649" y="4736085"/>
            <a:ext cx="809354" cy="1686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458C31C-31B9-5B47-A5D2-306E8C367945}"/>
              </a:ext>
            </a:extLst>
          </p:cNvPr>
          <p:cNvSpPr txBox="1"/>
          <p:nvPr/>
        </p:nvSpPr>
        <p:spPr>
          <a:xfrm>
            <a:off x="1237664" y="4085038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FC1E60A-399A-4847-815E-8246FE998A41}"/>
              </a:ext>
            </a:extLst>
          </p:cNvPr>
          <p:cNvSpPr/>
          <p:nvPr/>
        </p:nvSpPr>
        <p:spPr>
          <a:xfrm>
            <a:off x="3396433" y="4295752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BB90942-36F2-F042-B54F-F4E7CB244D58}"/>
              </a:ext>
            </a:extLst>
          </p:cNvPr>
          <p:cNvCxnSpPr>
            <a:cxnSpLocks/>
            <a:stCxn id="62" idx="6"/>
            <a:endCxn id="67" idx="2"/>
          </p:cNvCxnSpPr>
          <p:nvPr/>
        </p:nvCxnSpPr>
        <p:spPr>
          <a:xfrm>
            <a:off x="2724403" y="4736085"/>
            <a:ext cx="672030" cy="1686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4A74C85-CD7C-3E4B-80D1-9636E29B49C5}"/>
              </a:ext>
            </a:extLst>
          </p:cNvPr>
          <p:cNvSpPr txBox="1"/>
          <p:nvPr/>
        </p:nvSpPr>
        <p:spPr>
          <a:xfrm>
            <a:off x="2890862" y="4085038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0558C6-80D8-CF4E-A6B7-41D4CB192881}"/>
              </a:ext>
            </a:extLst>
          </p:cNvPr>
          <p:cNvSpPr txBox="1"/>
          <p:nvPr/>
        </p:nvSpPr>
        <p:spPr>
          <a:xfrm>
            <a:off x="2013686" y="2671275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BCD698-2E9F-4C40-8874-9F3D73B7229F}"/>
              </a:ext>
            </a:extLst>
          </p:cNvPr>
          <p:cNvSpPr txBox="1"/>
          <p:nvPr/>
        </p:nvSpPr>
        <p:spPr>
          <a:xfrm>
            <a:off x="1643544" y="5307753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3020A-761B-394C-A8AB-74D80CB926C2}"/>
              </a:ext>
            </a:extLst>
          </p:cNvPr>
          <p:cNvSpPr txBox="1"/>
          <p:nvPr/>
        </p:nvSpPr>
        <p:spPr>
          <a:xfrm>
            <a:off x="10197131" y="100474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| b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38434F2-4F6C-924E-8831-B3AA92BCCF09}"/>
              </a:ext>
            </a:extLst>
          </p:cNvPr>
          <p:cNvSpPr/>
          <p:nvPr/>
        </p:nvSpPr>
        <p:spPr>
          <a:xfrm>
            <a:off x="5579205" y="469637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DCC6354-03B6-6F4A-B30C-CE1707B21940}"/>
              </a:ext>
            </a:extLst>
          </p:cNvPr>
          <p:cNvSpPr/>
          <p:nvPr/>
        </p:nvSpPr>
        <p:spPr>
          <a:xfrm>
            <a:off x="7232403" y="4713932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900B86-D20C-2B44-8742-93CDE7FE310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493605" y="5153571"/>
            <a:ext cx="738798" cy="17561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947596B-F28E-674F-AB95-65ED25B474BC}"/>
              </a:ext>
            </a:extLst>
          </p:cNvPr>
          <p:cNvSpPr txBox="1"/>
          <p:nvPr/>
        </p:nvSpPr>
        <p:spPr>
          <a:xfrm>
            <a:off x="6660064" y="4520085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738EF0B-B057-8E47-A9B0-D092EB77FDF6}"/>
              </a:ext>
            </a:extLst>
          </p:cNvPr>
          <p:cNvSpPr/>
          <p:nvPr/>
        </p:nvSpPr>
        <p:spPr>
          <a:xfrm>
            <a:off x="8852970" y="4730799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C4EEF0E-6AE5-C540-9F53-B764A3E5AF05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>
            <a:off x="8146803" y="5171132"/>
            <a:ext cx="706167" cy="1686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C79F9AA-36F2-8C40-B6BC-B4634F407546}"/>
              </a:ext>
            </a:extLst>
          </p:cNvPr>
          <p:cNvSpPr txBox="1"/>
          <p:nvPr/>
        </p:nvSpPr>
        <p:spPr>
          <a:xfrm>
            <a:off x="8313262" y="4520085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1C9143-24E6-E34F-9E4A-BC3DCB102250}"/>
              </a:ext>
            </a:extLst>
          </p:cNvPr>
          <p:cNvSpPr txBox="1"/>
          <p:nvPr/>
        </p:nvSpPr>
        <p:spPr>
          <a:xfrm>
            <a:off x="9777052" y="5567490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*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4C17CE0-927A-9A45-B4FB-EA588AB1F58D}"/>
              </a:ext>
            </a:extLst>
          </p:cNvPr>
          <p:cNvSpPr/>
          <p:nvPr/>
        </p:nvSpPr>
        <p:spPr>
          <a:xfrm>
            <a:off x="10439400" y="469637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5330A0-B040-3B4E-B464-35F7F4F0BE08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9767370" y="5153571"/>
            <a:ext cx="672030" cy="1772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A52E5DB-EB1F-EC40-ADBE-2269DDAD74DC}"/>
              </a:ext>
            </a:extLst>
          </p:cNvPr>
          <p:cNvSpPr txBox="1"/>
          <p:nvPr/>
        </p:nvSpPr>
        <p:spPr>
          <a:xfrm>
            <a:off x="9823275" y="4438751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94" name="Curved Down Arrow 93">
            <a:extLst>
              <a:ext uri="{FF2B5EF4-FFF2-40B4-BE49-F238E27FC236}">
                <a16:creationId xmlns:a16="http://schemas.microsoft.com/office/drawing/2014/main" id="{F96BAC2E-9292-874A-B62A-F91A02690301}"/>
              </a:ext>
            </a:extLst>
          </p:cNvPr>
          <p:cNvSpPr/>
          <p:nvPr/>
        </p:nvSpPr>
        <p:spPr>
          <a:xfrm>
            <a:off x="6089403" y="4146628"/>
            <a:ext cx="4708668" cy="504703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Curved Down Arrow 94">
            <a:extLst>
              <a:ext uri="{FF2B5EF4-FFF2-40B4-BE49-F238E27FC236}">
                <a16:creationId xmlns:a16="http://schemas.microsoft.com/office/drawing/2014/main" id="{7451B446-B971-8947-9241-2CF7BAD725B0}"/>
              </a:ext>
            </a:extLst>
          </p:cNvPr>
          <p:cNvSpPr/>
          <p:nvPr/>
        </p:nvSpPr>
        <p:spPr>
          <a:xfrm rot="10800000">
            <a:off x="7535631" y="5612865"/>
            <a:ext cx="1849452" cy="399175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3A7F62C-2981-AF4E-8800-AF9F7D6A1FE3}"/>
              </a:ext>
            </a:extLst>
          </p:cNvPr>
          <p:cNvSpPr txBox="1"/>
          <p:nvPr/>
        </p:nvSpPr>
        <p:spPr>
          <a:xfrm>
            <a:off x="8949286" y="255347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E515D9-B552-694E-A04E-018293CB1249}"/>
              </a:ext>
            </a:extLst>
          </p:cNvPr>
          <p:cNvSpPr txBox="1"/>
          <p:nvPr/>
        </p:nvSpPr>
        <p:spPr>
          <a:xfrm>
            <a:off x="6411808" y="3675181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0BA03FA-A4FE-AE47-8FDC-A9722B20B030}"/>
              </a:ext>
            </a:extLst>
          </p:cNvPr>
          <p:cNvSpPr/>
          <p:nvPr/>
        </p:nvSpPr>
        <p:spPr>
          <a:xfrm>
            <a:off x="3377724" y="2085063"/>
            <a:ext cx="761556" cy="702407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9669EB4-0628-D442-9DFB-D693CD2D956F}"/>
              </a:ext>
            </a:extLst>
          </p:cNvPr>
          <p:cNvSpPr/>
          <p:nvPr/>
        </p:nvSpPr>
        <p:spPr>
          <a:xfrm>
            <a:off x="3451410" y="4410712"/>
            <a:ext cx="761556" cy="702407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55F3A7A-18A6-ED4D-8CC0-EDC780979A06}"/>
              </a:ext>
            </a:extLst>
          </p:cNvPr>
          <p:cNvSpPr/>
          <p:nvPr/>
        </p:nvSpPr>
        <p:spPr>
          <a:xfrm>
            <a:off x="10171505" y="2177265"/>
            <a:ext cx="761556" cy="702407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D1C307E-8EBE-B640-9697-D4B1D8DF7B93}"/>
              </a:ext>
            </a:extLst>
          </p:cNvPr>
          <p:cNvSpPr/>
          <p:nvPr/>
        </p:nvSpPr>
        <p:spPr>
          <a:xfrm>
            <a:off x="10523233" y="4793860"/>
            <a:ext cx="761556" cy="702407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48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0FE5-A62D-E347-A493-EC8D3E7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Regular Expressions to NFA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05792-2908-934B-B40C-FFDAE8D7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5E5CA-32FB-C546-BED0-6646FB28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0BCD61-2A7D-004E-A7ED-0BA47BC9478B}"/>
              </a:ext>
            </a:extLst>
          </p:cNvPr>
          <p:cNvSpPr/>
          <p:nvPr/>
        </p:nvSpPr>
        <p:spPr>
          <a:xfrm>
            <a:off x="429846" y="230089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F7951E-7A59-4B47-BB73-D79497CD6085}"/>
              </a:ext>
            </a:extLst>
          </p:cNvPr>
          <p:cNvSpPr/>
          <p:nvPr/>
        </p:nvSpPr>
        <p:spPr>
          <a:xfrm>
            <a:off x="2402618" y="2296807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B01B2-602B-124D-A39B-0ABF9AB2175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44246" y="2754007"/>
            <a:ext cx="1058372" cy="4083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FEFC7F-37CB-2043-BAE5-B346D9F4BFF1}"/>
              </a:ext>
            </a:extLst>
          </p:cNvPr>
          <p:cNvSpPr txBox="1"/>
          <p:nvPr/>
        </p:nvSpPr>
        <p:spPr>
          <a:xfrm>
            <a:off x="1670492" y="2109841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063005-DF31-DD49-AE24-1BC4D1B236C1}"/>
              </a:ext>
            </a:extLst>
          </p:cNvPr>
          <p:cNvSpPr/>
          <p:nvPr/>
        </p:nvSpPr>
        <p:spPr>
          <a:xfrm>
            <a:off x="108467" y="5159433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862B4D-437C-164E-AB7A-D8E25698C695}"/>
              </a:ext>
            </a:extLst>
          </p:cNvPr>
          <p:cNvSpPr/>
          <p:nvPr/>
        </p:nvSpPr>
        <p:spPr>
          <a:xfrm>
            <a:off x="2148978" y="460969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A6F319-8B21-C547-93D5-327BE8BA1DC3}"/>
              </a:ext>
            </a:extLst>
          </p:cNvPr>
          <p:cNvSpPr/>
          <p:nvPr/>
        </p:nvSpPr>
        <p:spPr>
          <a:xfrm>
            <a:off x="2199863" y="5791517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55053A-D956-5A48-B0AE-6BB64E3A3F5B}"/>
              </a:ext>
            </a:extLst>
          </p:cNvPr>
          <p:cNvCxnSpPr>
            <a:stCxn id="25" idx="7"/>
            <a:endCxn id="26" idx="2"/>
          </p:cNvCxnSpPr>
          <p:nvPr/>
        </p:nvCxnSpPr>
        <p:spPr>
          <a:xfrm flipV="1">
            <a:off x="888956" y="5066890"/>
            <a:ext cx="1260022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9FD23E-B957-6847-8C48-B6F4CA6128B9}"/>
              </a:ext>
            </a:extLst>
          </p:cNvPr>
          <p:cNvCxnSpPr>
            <a:cxnSpLocks/>
            <a:stCxn id="25" idx="5"/>
            <a:endCxn id="27" idx="2"/>
          </p:cNvCxnSpPr>
          <p:nvPr/>
        </p:nvCxnSpPr>
        <p:spPr>
          <a:xfrm>
            <a:off x="888956" y="5939922"/>
            <a:ext cx="1310907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BC17C-E30C-5B44-B44E-CE7E0D3476FD}"/>
              </a:ext>
            </a:extLst>
          </p:cNvPr>
          <p:cNvCxnSpPr>
            <a:cxnSpLocks/>
            <a:stCxn id="27" idx="6"/>
            <a:endCxn id="42" idx="3"/>
          </p:cNvCxnSpPr>
          <p:nvPr/>
        </p:nvCxnSpPr>
        <p:spPr>
          <a:xfrm flipV="1">
            <a:off x="3114263" y="5939922"/>
            <a:ext cx="1208754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2CC972-4032-974B-BC67-1D31CA28F9B6}"/>
              </a:ext>
            </a:extLst>
          </p:cNvPr>
          <p:cNvCxnSpPr>
            <a:cxnSpLocks/>
            <a:stCxn id="26" idx="6"/>
            <a:endCxn id="42" idx="1"/>
          </p:cNvCxnSpPr>
          <p:nvPr/>
        </p:nvCxnSpPr>
        <p:spPr>
          <a:xfrm>
            <a:off x="3063378" y="5066890"/>
            <a:ext cx="1259639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04822C-10D7-D44D-9E38-1CA1338D584C}"/>
              </a:ext>
            </a:extLst>
          </p:cNvPr>
          <p:cNvSpPr txBox="1"/>
          <p:nvPr/>
        </p:nvSpPr>
        <p:spPr>
          <a:xfrm>
            <a:off x="1205677" y="4547589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82C4A7-9B15-5548-8AF3-700C00A934D1}"/>
              </a:ext>
            </a:extLst>
          </p:cNvPr>
          <p:cNvSpPr txBox="1"/>
          <p:nvPr/>
        </p:nvSpPr>
        <p:spPr>
          <a:xfrm>
            <a:off x="1206014" y="5450234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B31D76-4880-6A46-BD27-AC00C6ADB5C0}"/>
              </a:ext>
            </a:extLst>
          </p:cNvPr>
          <p:cNvSpPr txBox="1"/>
          <p:nvPr/>
        </p:nvSpPr>
        <p:spPr>
          <a:xfrm>
            <a:off x="3482184" y="4473263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D08FB3-6F5A-8049-9558-E956D2C40D36}"/>
              </a:ext>
            </a:extLst>
          </p:cNvPr>
          <p:cNvSpPr txBox="1"/>
          <p:nvPr/>
        </p:nvSpPr>
        <p:spPr>
          <a:xfrm>
            <a:off x="3385917" y="5413372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FE45C9-8CAD-D94F-BDF2-00D1E899B14D}"/>
              </a:ext>
            </a:extLst>
          </p:cNvPr>
          <p:cNvSpPr/>
          <p:nvPr/>
        </p:nvSpPr>
        <p:spPr>
          <a:xfrm>
            <a:off x="4189106" y="5159433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0558C6-80D8-CF4E-A6B7-41D4CB192881}"/>
              </a:ext>
            </a:extLst>
          </p:cNvPr>
          <p:cNvSpPr txBox="1"/>
          <p:nvPr/>
        </p:nvSpPr>
        <p:spPr>
          <a:xfrm>
            <a:off x="1632529" y="2877351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3020A-761B-394C-A8AB-74D80CB926C2}"/>
              </a:ext>
            </a:extLst>
          </p:cNvPr>
          <p:cNvSpPr txBox="1"/>
          <p:nvPr/>
        </p:nvSpPr>
        <p:spPr>
          <a:xfrm>
            <a:off x="172575" y="1417287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(a | b)* b</a:t>
            </a:r>
          </a:p>
        </p:txBody>
      </p:sp>
      <p:sp>
        <p:nvSpPr>
          <p:cNvPr id="94" name="Curved Down Arrow 93">
            <a:extLst>
              <a:ext uri="{FF2B5EF4-FFF2-40B4-BE49-F238E27FC236}">
                <a16:creationId xmlns:a16="http://schemas.microsoft.com/office/drawing/2014/main" id="{F96BAC2E-9292-874A-B62A-F91A02690301}"/>
              </a:ext>
            </a:extLst>
          </p:cNvPr>
          <p:cNvSpPr/>
          <p:nvPr/>
        </p:nvSpPr>
        <p:spPr>
          <a:xfrm>
            <a:off x="4449458" y="2343557"/>
            <a:ext cx="7234049" cy="827733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87FA10-F10F-064E-B36A-95869421144D}"/>
              </a:ext>
            </a:extLst>
          </p:cNvPr>
          <p:cNvSpPr/>
          <p:nvPr/>
        </p:nvSpPr>
        <p:spPr>
          <a:xfrm>
            <a:off x="381009" y="3528693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B09C6A8-C9DA-2841-9C46-5A3848A331F0}"/>
              </a:ext>
            </a:extLst>
          </p:cNvPr>
          <p:cNvSpPr/>
          <p:nvPr/>
        </p:nvSpPr>
        <p:spPr>
          <a:xfrm>
            <a:off x="2353781" y="352461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BBF367-2276-2541-B467-70EA1C36C74E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1295409" y="3981810"/>
            <a:ext cx="1058372" cy="4083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1CD8DEB-B66A-5949-A5B1-F30815DBAD04}"/>
              </a:ext>
            </a:extLst>
          </p:cNvPr>
          <p:cNvSpPr txBox="1"/>
          <p:nvPr/>
        </p:nvSpPr>
        <p:spPr>
          <a:xfrm>
            <a:off x="1621655" y="3337644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B70640-5C79-3445-AB81-545D4C5EBB35}"/>
              </a:ext>
            </a:extLst>
          </p:cNvPr>
          <p:cNvSpPr txBox="1"/>
          <p:nvPr/>
        </p:nvSpPr>
        <p:spPr>
          <a:xfrm>
            <a:off x="1567063" y="3998968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E714073-CD13-2D4C-96E9-D9CB6129AD6A}"/>
              </a:ext>
            </a:extLst>
          </p:cNvPr>
          <p:cNvSpPr/>
          <p:nvPr/>
        </p:nvSpPr>
        <p:spPr>
          <a:xfrm>
            <a:off x="5575569" y="323964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A2B6BA9-4CE7-964B-8377-F04A89F08937}"/>
              </a:ext>
            </a:extLst>
          </p:cNvPr>
          <p:cNvSpPr/>
          <p:nvPr/>
        </p:nvSpPr>
        <p:spPr>
          <a:xfrm>
            <a:off x="7616080" y="268990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E782A37-F990-6E43-937E-E17B521DDD3F}"/>
              </a:ext>
            </a:extLst>
          </p:cNvPr>
          <p:cNvSpPr/>
          <p:nvPr/>
        </p:nvSpPr>
        <p:spPr>
          <a:xfrm>
            <a:off x="7666965" y="3871728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938603-8150-B24D-A8F5-86C6AD9D2C0B}"/>
              </a:ext>
            </a:extLst>
          </p:cNvPr>
          <p:cNvCxnSpPr>
            <a:stCxn id="50" idx="7"/>
            <a:endCxn id="51" idx="2"/>
          </p:cNvCxnSpPr>
          <p:nvPr/>
        </p:nvCxnSpPr>
        <p:spPr>
          <a:xfrm flipV="1">
            <a:off x="6356058" y="3147101"/>
            <a:ext cx="1260022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983C1C-F95B-3443-A8B4-F5F0C2B2C3B2}"/>
              </a:ext>
            </a:extLst>
          </p:cNvPr>
          <p:cNvCxnSpPr>
            <a:cxnSpLocks/>
            <a:stCxn id="50" idx="5"/>
            <a:endCxn id="52" idx="2"/>
          </p:cNvCxnSpPr>
          <p:nvPr/>
        </p:nvCxnSpPr>
        <p:spPr>
          <a:xfrm>
            <a:off x="6356058" y="4020133"/>
            <a:ext cx="1310907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E50ACE-DAD7-614C-80F5-9B5F9573F2FB}"/>
              </a:ext>
            </a:extLst>
          </p:cNvPr>
          <p:cNvCxnSpPr>
            <a:cxnSpLocks/>
            <a:stCxn id="52" idx="6"/>
            <a:endCxn id="65" idx="3"/>
          </p:cNvCxnSpPr>
          <p:nvPr/>
        </p:nvCxnSpPr>
        <p:spPr>
          <a:xfrm flipV="1">
            <a:off x="8581365" y="4020133"/>
            <a:ext cx="1208754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1D4B14-90B9-C147-BDA5-A0B269521CF3}"/>
              </a:ext>
            </a:extLst>
          </p:cNvPr>
          <p:cNvCxnSpPr>
            <a:cxnSpLocks/>
            <a:stCxn id="51" idx="6"/>
            <a:endCxn id="65" idx="1"/>
          </p:cNvCxnSpPr>
          <p:nvPr/>
        </p:nvCxnSpPr>
        <p:spPr>
          <a:xfrm>
            <a:off x="8530480" y="3147101"/>
            <a:ext cx="1259639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F118DF-7774-FB44-9046-508E5D90A52A}"/>
              </a:ext>
            </a:extLst>
          </p:cNvPr>
          <p:cNvSpPr txBox="1"/>
          <p:nvPr/>
        </p:nvSpPr>
        <p:spPr>
          <a:xfrm>
            <a:off x="6672779" y="2627800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6D3526-7D4E-AF48-B774-0EB110FCBBEB}"/>
              </a:ext>
            </a:extLst>
          </p:cNvPr>
          <p:cNvSpPr txBox="1"/>
          <p:nvPr/>
        </p:nvSpPr>
        <p:spPr>
          <a:xfrm>
            <a:off x="6673116" y="3530445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88E3AC-AF4E-BA4D-A483-C3759C9C5441}"/>
              </a:ext>
            </a:extLst>
          </p:cNvPr>
          <p:cNvSpPr txBox="1"/>
          <p:nvPr/>
        </p:nvSpPr>
        <p:spPr>
          <a:xfrm>
            <a:off x="8949286" y="255347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8FCF3F-B9B4-714B-8C42-C45D5CE2117D}"/>
              </a:ext>
            </a:extLst>
          </p:cNvPr>
          <p:cNvSpPr txBox="1"/>
          <p:nvPr/>
        </p:nvSpPr>
        <p:spPr>
          <a:xfrm>
            <a:off x="8853019" y="3493583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6FBC55-6522-304A-A315-4B261549E0CA}"/>
              </a:ext>
            </a:extLst>
          </p:cNvPr>
          <p:cNvSpPr/>
          <p:nvPr/>
        </p:nvSpPr>
        <p:spPr>
          <a:xfrm>
            <a:off x="9656208" y="323964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2CA8161-94B1-B54A-955F-6ECDE5949CB7}"/>
              </a:ext>
            </a:extLst>
          </p:cNvPr>
          <p:cNvSpPr/>
          <p:nvPr/>
        </p:nvSpPr>
        <p:spPr>
          <a:xfrm>
            <a:off x="4121750" y="325831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3B4B93-F5CA-6445-BC48-4EFB9637B2CB}"/>
              </a:ext>
            </a:extLst>
          </p:cNvPr>
          <p:cNvSpPr/>
          <p:nvPr/>
        </p:nvSpPr>
        <p:spPr>
          <a:xfrm>
            <a:off x="11082994" y="325096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8CB16C-83D5-8147-AB36-4F30017986B5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5070019" y="3692317"/>
            <a:ext cx="505550" cy="452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F74F6A-3871-4F4E-82C3-3BECB5B283AF}"/>
              </a:ext>
            </a:extLst>
          </p:cNvPr>
          <p:cNvCxnSpPr>
            <a:cxnSpLocks/>
            <a:stCxn id="65" idx="6"/>
            <a:endCxn id="70" idx="2"/>
          </p:cNvCxnSpPr>
          <p:nvPr/>
        </p:nvCxnSpPr>
        <p:spPr>
          <a:xfrm>
            <a:off x="10570608" y="3696844"/>
            <a:ext cx="512386" cy="1131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rved Down Arrow 72">
            <a:extLst>
              <a:ext uri="{FF2B5EF4-FFF2-40B4-BE49-F238E27FC236}">
                <a16:creationId xmlns:a16="http://schemas.microsoft.com/office/drawing/2014/main" id="{FED70D66-6D96-2B44-B0C9-FC3D3BA7C1E7}"/>
              </a:ext>
            </a:extLst>
          </p:cNvPr>
          <p:cNvSpPr/>
          <p:nvPr/>
        </p:nvSpPr>
        <p:spPr>
          <a:xfrm rot="10800000">
            <a:off x="5840282" y="4289459"/>
            <a:ext cx="4273126" cy="827733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EAEEFD-9E0B-894A-995F-86D247C4D009}"/>
              </a:ext>
            </a:extLst>
          </p:cNvPr>
          <p:cNvSpPr txBox="1"/>
          <p:nvPr/>
        </p:nvSpPr>
        <p:spPr>
          <a:xfrm>
            <a:off x="7873160" y="1717387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577479-849B-F942-9FDA-BCE090C16402}"/>
              </a:ext>
            </a:extLst>
          </p:cNvPr>
          <p:cNvSpPr txBox="1"/>
          <p:nvPr/>
        </p:nvSpPr>
        <p:spPr>
          <a:xfrm>
            <a:off x="7879958" y="5024036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4B5962C-A184-5949-9C07-05175628AB03}"/>
              </a:ext>
            </a:extLst>
          </p:cNvPr>
          <p:cNvSpPr/>
          <p:nvPr/>
        </p:nvSpPr>
        <p:spPr>
          <a:xfrm>
            <a:off x="11159416" y="3341113"/>
            <a:ext cx="761556" cy="702407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9CF53E-F744-5D47-B6E2-FDDEFDF4EB06}"/>
              </a:ext>
            </a:extLst>
          </p:cNvPr>
          <p:cNvSpPr txBox="1"/>
          <p:nvPr/>
        </p:nvSpPr>
        <p:spPr>
          <a:xfrm>
            <a:off x="10559471" y="2972163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316B40-500E-C54D-8637-0CF625579010}"/>
              </a:ext>
            </a:extLst>
          </p:cNvPr>
          <p:cNvSpPr txBox="1"/>
          <p:nvPr/>
        </p:nvSpPr>
        <p:spPr>
          <a:xfrm>
            <a:off x="5075944" y="3032500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0110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0FE5-A62D-E347-A493-EC8D3E7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Regular Expressions to NFA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05792-2908-934B-B40C-FFDAE8D7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5E5CA-32FB-C546-BED0-6646FB28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19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0BCD61-2A7D-004E-A7ED-0BA47BC9478B}"/>
              </a:ext>
            </a:extLst>
          </p:cNvPr>
          <p:cNvSpPr/>
          <p:nvPr/>
        </p:nvSpPr>
        <p:spPr>
          <a:xfrm>
            <a:off x="579440" y="3295929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B01B2-602B-124D-A39B-0ABF9AB21759}"/>
              </a:ext>
            </a:extLst>
          </p:cNvPr>
          <p:cNvCxnSpPr>
            <a:cxnSpLocks/>
            <a:stCxn id="6" idx="6"/>
            <a:endCxn id="66" idx="2"/>
          </p:cNvCxnSpPr>
          <p:nvPr/>
        </p:nvCxnSpPr>
        <p:spPr>
          <a:xfrm>
            <a:off x="1493840" y="3753129"/>
            <a:ext cx="706458" cy="8381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FEFC7F-37CB-2043-BAE5-B346D9F4BFF1}"/>
              </a:ext>
            </a:extLst>
          </p:cNvPr>
          <p:cNvSpPr txBox="1"/>
          <p:nvPr/>
        </p:nvSpPr>
        <p:spPr>
          <a:xfrm>
            <a:off x="1650824" y="3092845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3020A-761B-394C-A8AB-74D80CB926C2}"/>
              </a:ext>
            </a:extLst>
          </p:cNvPr>
          <p:cNvSpPr txBox="1"/>
          <p:nvPr/>
        </p:nvSpPr>
        <p:spPr>
          <a:xfrm>
            <a:off x="649657" y="5070035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(a | b)* b</a:t>
            </a:r>
          </a:p>
        </p:txBody>
      </p:sp>
      <p:sp>
        <p:nvSpPr>
          <p:cNvPr id="94" name="Curved Down Arrow 93">
            <a:extLst>
              <a:ext uri="{FF2B5EF4-FFF2-40B4-BE49-F238E27FC236}">
                <a16:creationId xmlns:a16="http://schemas.microsoft.com/office/drawing/2014/main" id="{F96BAC2E-9292-874A-B62A-F91A02690301}"/>
              </a:ext>
            </a:extLst>
          </p:cNvPr>
          <p:cNvSpPr/>
          <p:nvPr/>
        </p:nvSpPr>
        <p:spPr>
          <a:xfrm>
            <a:off x="2528006" y="2389557"/>
            <a:ext cx="7234049" cy="827733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B09C6A8-C9DA-2841-9C46-5A3848A331F0}"/>
              </a:ext>
            </a:extLst>
          </p:cNvPr>
          <p:cNvSpPr/>
          <p:nvPr/>
        </p:nvSpPr>
        <p:spPr>
          <a:xfrm>
            <a:off x="10677114" y="3291302"/>
            <a:ext cx="914400" cy="914400"/>
          </a:xfrm>
          <a:prstGeom prst="ellipse">
            <a:avLst/>
          </a:prstGeom>
          <a:noFill/>
          <a:ln w="57150" cmpd="dbl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BBF367-2276-2541-B467-70EA1C36C74E}"/>
              </a:ext>
            </a:extLst>
          </p:cNvPr>
          <p:cNvCxnSpPr>
            <a:cxnSpLocks/>
            <a:stCxn id="70" idx="6"/>
            <a:endCxn id="46" idx="2"/>
          </p:cNvCxnSpPr>
          <p:nvPr/>
        </p:nvCxnSpPr>
        <p:spPr>
          <a:xfrm flipV="1">
            <a:off x="10075942" y="3748502"/>
            <a:ext cx="601172" cy="5659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1CD8DEB-B66A-5949-A5B1-F30815DBAD04}"/>
              </a:ext>
            </a:extLst>
          </p:cNvPr>
          <p:cNvSpPr txBox="1"/>
          <p:nvPr/>
        </p:nvSpPr>
        <p:spPr>
          <a:xfrm>
            <a:off x="10133056" y="309198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E714073-CD13-2D4C-96E9-D9CB6129AD6A}"/>
              </a:ext>
            </a:extLst>
          </p:cNvPr>
          <p:cNvSpPr/>
          <p:nvPr/>
        </p:nvSpPr>
        <p:spPr>
          <a:xfrm>
            <a:off x="3654117" y="328564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A2B6BA9-4CE7-964B-8377-F04A89F08937}"/>
              </a:ext>
            </a:extLst>
          </p:cNvPr>
          <p:cNvSpPr/>
          <p:nvPr/>
        </p:nvSpPr>
        <p:spPr>
          <a:xfrm>
            <a:off x="5694628" y="273590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E782A37-F990-6E43-937E-E17B521DDD3F}"/>
              </a:ext>
            </a:extLst>
          </p:cNvPr>
          <p:cNvSpPr/>
          <p:nvPr/>
        </p:nvSpPr>
        <p:spPr>
          <a:xfrm>
            <a:off x="5745513" y="3917728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2938603-8150-B24D-A8F5-86C6AD9D2C0B}"/>
              </a:ext>
            </a:extLst>
          </p:cNvPr>
          <p:cNvCxnSpPr>
            <a:stCxn id="50" idx="7"/>
            <a:endCxn id="51" idx="2"/>
          </p:cNvCxnSpPr>
          <p:nvPr/>
        </p:nvCxnSpPr>
        <p:spPr>
          <a:xfrm flipV="1">
            <a:off x="4434606" y="3193101"/>
            <a:ext cx="1260022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983C1C-F95B-3443-A8B4-F5F0C2B2C3B2}"/>
              </a:ext>
            </a:extLst>
          </p:cNvPr>
          <p:cNvCxnSpPr>
            <a:cxnSpLocks/>
            <a:stCxn id="50" idx="5"/>
            <a:endCxn id="52" idx="2"/>
          </p:cNvCxnSpPr>
          <p:nvPr/>
        </p:nvCxnSpPr>
        <p:spPr>
          <a:xfrm>
            <a:off x="4434606" y="4066133"/>
            <a:ext cx="1310907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E50ACE-DAD7-614C-80F5-9B5F9573F2FB}"/>
              </a:ext>
            </a:extLst>
          </p:cNvPr>
          <p:cNvCxnSpPr>
            <a:cxnSpLocks/>
            <a:stCxn id="52" idx="6"/>
            <a:endCxn id="65" idx="3"/>
          </p:cNvCxnSpPr>
          <p:nvPr/>
        </p:nvCxnSpPr>
        <p:spPr>
          <a:xfrm flipV="1">
            <a:off x="6659913" y="4066133"/>
            <a:ext cx="1208754" cy="308795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1D4B14-90B9-C147-BDA5-A0B269521CF3}"/>
              </a:ext>
            </a:extLst>
          </p:cNvPr>
          <p:cNvCxnSpPr>
            <a:cxnSpLocks/>
            <a:stCxn id="51" idx="6"/>
            <a:endCxn id="65" idx="1"/>
          </p:cNvCxnSpPr>
          <p:nvPr/>
        </p:nvCxnSpPr>
        <p:spPr>
          <a:xfrm>
            <a:off x="6609028" y="3193101"/>
            <a:ext cx="1259639" cy="226454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F118DF-7774-FB44-9046-508E5D90A52A}"/>
              </a:ext>
            </a:extLst>
          </p:cNvPr>
          <p:cNvSpPr txBox="1"/>
          <p:nvPr/>
        </p:nvSpPr>
        <p:spPr>
          <a:xfrm>
            <a:off x="4751327" y="2673800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6D3526-7D4E-AF48-B774-0EB110FCBBEB}"/>
              </a:ext>
            </a:extLst>
          </p:cNvPr>
          <p:cNvSpPr txBox="1"/>
          <p:nvPr/>
        </p:nvSpPr>
        <p:spPr>
          <a:xfrm>
            <a:off x="4751664" y="3576445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88E3AC-AF4E-BA4D-A483-C3759C9C5441}"/>
              </a:ext>
            </a:extLst>
          </p:cNvPr>
          <p:cNvSpPr txBox="1"/>
          <p:nvPr/>
        </p:nvSpPr>
        <p:spPr>
          <a:xfrm>
            <a:off x="7027834" y="259947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8FCF3F-B9B4-714B-8C42-C45D5CE2117D}"/>
              </a:ext>
            </a:extLst>
          </p:cNvPr>
          <p:cNvSpPr txBox="1"/>
          <p:nvPr/>
        </p:nvSpPr>
        <p:spPr>
          <a:xfrm>
            <a:off x="6931567" y="3539583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6FBC55-6522-304A-A315-4B261549E0CA}"/>
              </a:ext>
            </a:extLst>
          </p:cNvPr>
          <p:cNvSpPr/>
          <p:nvPr/>
        </p:nvSpPr>
        <p:spPr>
          <a:xfrm>
            <a:off x="7734756" y="3285644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2CA8161-94B1-B54A-955F-6ECDE5949CB7}"/>
              </a:ext>
            </a:extLst>
          </p:cNvPr>
          <p:cNvSpPr/>
          <p:nvPr/>
        </p:nvSpPr>
        <p:spPr>
          <a:xfrm>
            <a:off x="2200298" y="3304310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3B4B93-F5CA-6445-BC48-4EFB9637B2CB}"/>
              </a:ext>
            </a:extLst>
          </p:cNvPr>
          <p:cNvSpPr/>
          <p:nvPr/>
        </p:nvSpPr>
        <p:spPr>
          <a:xfrm>
            <a:off x="9161542" y="3296961"/>
            <a:ext cx="914400" cy="914400"/>
          </a:xfrm>
          <a:prstGeom prst="ellipse">
            <a:avLst/>
          </a:prstGeom>
          <a:noFill/>
          <a:ln w="57150"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00" b="1" dirty="0">
              <a:solidFill>
                <a:srgbClr val="0D09F4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8CB16C-83D5-8147-AB36-4F30017986B5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3148567" y="3738317"/>
            <a:ext cx="505550" cy="452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F74F6A-3871-4F4E-82C3-3BECB5B283AF}"/>
              </a:ext>
            </a:extLst>
          </p:cNvPr>
          <p:cNvCxnSpPr>
            <a:cxnSpLocks/>
            <a:stCxn id="65" idx="6"/>
            <a:endCxn id="70" idx="2"/>
          </p:cNvCxnSpPr>
          <p:nvPr/>
        </p:nvCxnSpPr>
        <p:spPr>
          <a:xfrm>
            <a:off x="8649156" y="3742844"/>
            <a:ext cx="512386" cy="11317"/>
          </a:xfrm>
          <a:prstGeom prst="straightConnector1">
            <a:avLst/>
          </a:prstGeom>
          <a:ln w="57150">
            <a:solidFill>
              <a:srgbClr val="0D09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rved Down Arrow 72">
            <a:extLst>
              <a:ext uri="{FF2B5EF4-FFF2-40B4-BE49-F238E27FC236}">
                <a16:creationId xmlns:a16="http://schemas.microsoft.com/office/drawing/2014/main" id="{FED70D66-6D96-2B44-B0C9-FC3D3BA7C1E7}"/>
              </a:ext>
            </a:extLst>
          </p:cNvPr>
          <p:cNvSpPr/>
          <p:nvPr/>
        </p:nvSpPr>
        <p:spPr>
          <a:xfrm rot="10800000">
            <a:off x="3918830" y="4335459"/>
            <a:ext cx="4273126" cy="827733"/>
          </a:xfrm>
          <a:prstGeom prst="curvedDownArrow">
            <a:avLst/>
          </a:prstGeom>
          <a:solidFill>
            <a:srgbClr val="0D09F4"/>
          </a:solidFill>
          <a:ln>
            <a:solidFill>
              <a:srgbClr val="0D0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EAEEFD-9E0B-894A-995F-86D247C4D009}"/>
              </a:ext>
            </a:extLst>
          </p:cNvPr>
          <p:cNvSpPr txBox="1"/>
          <p:nvPr/>
        </p:nvSpPr>
        <p:spPr>
          <a:xfrm>
            <a:off x="5951708" y="1763387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577479-849B-F942-9FDA-BCE090C16402}"/>
              </a:ext>
            </a:extLst>
          </p:cNvPr>
          <p:cNvSpPr txBox="1"/>
          <p:nvPr/>
        </p:nvSpPr>
        <p:spPr>
          <a:xfrm>
            <a:off x="5958506" y="5070036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A3B6DF-1620-2344-92FC-5F6476E86B22}"/>
              </a:ext>
            </a:extLst>
          </p:cNvPr>
          <p:cNvSpPr txBox="1"/>
          <p:nvPr/>
        </p:nvSpPr>
        <p:spPr>
          <a:xfrm>
            <a:off x="3164551" y="3023632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E3CDAD-5CC7-5543-9D08-62CD8D70D2C0}"/>
              </a:ext>
            </a:extLst>
          </p:cNvPr>
          <p:cNvSpPr txBox="1"/>
          <p:nvPr/>
        </p:nvSpPr>
        <p:spPr>
          <a:xfrm>
            <a:off x="8652600" y="3092310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  <a:latin typeface="Symbol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8349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F701-0BDC-6243-BABD-822F108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E320-8448-2F45-AC5B-70B38481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Deals with “low level” syntactic structure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Strings with the same structure aggregated into the same class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Implemented as the scanner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Scanner invoked by parser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Can be written: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By hand or 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Using a scanner generator with regular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7D2F3-EFC8-6043-A1C0-25638C15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27216-F17B-444F-A0BD-9E74532D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38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DDBB-2D1C-464E-988E-48D5426F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M = (Q,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, q</a:t>
            </a:r>
            <a:r>
              <a:rPr lang="en-US" baseline="-25000" dirty="0"/>
              <a:t>0</a:t>
            </a:r>
            <a:r>
              <a:rPr lang="en-US" dirty="0"/>
              <a:t>, F) accepting language L(M)</a:t>
            </a:r>
          </a:p>
          <a:p>
            <a:r>
              <a:rPr lang="en-US" dirty="0"/>
              <a:t>Output: M’ = (Q’,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, q</a:t>
            </a:r>
            <a:r>
              <a:rPr lang="en-US" baseline="-25000" dirty="0"/>
              <a:t>0</a:t>
            </a:r>
            <a:r>
              <a:rPr lang="en-US" dirty="0"/>
              <a:t>, F’) accepting language L(M’) = L(M)</a:t>
            </a:r>
          </a:p>
          <a:p>
            <a:r>
              <a:rPr lang="en-US" dirty="0"/>
              <a:t>Overall idea: build sets of states</a:t>
            </a:r>
          </a:p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Q’ = {}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Add q</a:t>
            </a:r>
            <a:r>
              <a:rPr lang="en-US" baseline="-25000" dirty="0"/>
              <a:t>0</a:t>
            </a:r>
            <a:r>
              <a:rPr lang="en-US" dirty="0"/>
              <a:t> of NFA to Q’; find transitions from start state q</a:t>
            </a:r>
            <a:r>
              <a:rPr lang="en-US" baseline="-25000" dirty="0"/>
              <a:t>0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 Q’, find the possible set of states </a:t>
            </a:r>
            <a:r>
              <a:rPr lang="en-US" dirty="0" err="1"/>
              <a:t>q’</a:t>
            </a:r>
            <a:r>
              <a:rPr lang="en-US" baseline="-25000" dirty="0" err="1"/>
              <a:t>k</a:t>
            </a:r>
            <a:r>
              <a:rPr lang="en-US" dirty="0"/>
              <a:t> for each input symbol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in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; if </a:t>
            </a:r>
            <a:r>
              <a:rPr lang="en-US" dirty="0" err="1"/>
              <a:t>q’</a:t>
            </a:r>
            <a:r>
              <a:rPr lang="en-US" baseline="-25000" dirty="0" err="1"/>
              <a:t>k</a:t>
            </a:r>
            <a:r>
              <a:rPr lang="en-US" dirty="0"/>
              <a:t> is not in Q’, add it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 M’, the final state will be all the states which contain 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4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21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2A6DA5-2DCE-1543-A286-07B5B39EAF2F}"/>
              </a:ext>
            </a:extLst>
          </p:cNvPr>
          <p:cNvSpPr/>
          <p:nvPr/>
        </p:nvSpPr>
        <p:spPr>
          <a:xfrm>
            <a:off x="57150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471E0B-5208-3745-9B7F-028DE160F601}"/>
              </a:ext>
            </a:extLst>
          </p:cNvPr>
          <p:cNvSpPr/>
          <p:nvPr/>
        </p:nvSpPr>
        <p:spPr>
          <a:xfrm>
            <a:off x="166116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437E1A-F34E-7C4F-9EF7-D860FD82AC6A}"/>
              </a:ext>
            </a:extLst>
          </p:cNvPr>
          <p:cNvSpPr/>
          <p:nvPr/>
        </p:nvSpPr>
        <p:spPr>
          <a:xfrm>
            <a:off x="3359467" y="2944297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C0563-CB1C-6040-93AF-A3FFED22563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1337310" y="3263265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6AD4C3F7-3D9E-384D-AEAF-A27017C6FA59}"/>
              </a:ext>
            </a:extLst>
          </p:cNvPr>
          <p:cNvSpPr/>
          <p:nvPr/>
        </p:nvSpPr>
        <p:spPr>
          <a:xfrm>
            <a:off x="3402494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217EA1-C84E-D448-9C5B-330CB1807C2A}"/>
              </a:ext>
            </a:extLst>
          </p:cNvPr>
          <p:cNvSpPr txBox="1"/>
          <p:nvPr/>
        </p:nvSpPr>
        <p:spPr>
          <a:xfrm>
            <a:off x="2668716" y="2609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E16D53C6-F4C7-BC42-99B1-0B032D79CBD2}"/>
              </a:ext>
            </a:extLst>
          </p:cNvPr>
          <p:cNvSpPr/>
          <p:nvPr/>
        </p:nvSpPr>
        <p:spPr>
          <a:xfrm rot="702308">
            <a:off x="2271028" y="2875716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412C086-BD49-C241-884A-B2F674446F73}"/>
              </a:ext>
            </a:extLst>
          </p:cNvPr>
          <p:cNvSpPr/>
          <p:nvPr/>
        </p:nvSpPr>
        <p:spPr>
          <a:xfrm rot="11486154">
            <a:off x="2084136" y="2848213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41D53-500A-DE46-9848-4BB1A2607CB5}"/>
              </a:ext>
            </a:extLst>
          </p:cNvPr>
          <p:cNvSpPr txBox="1"/>
          <p:nvPr/>
        </p:nvSpPr>
        <p:spPr>
          <a:xfrm>
            <a:off x="2685897" y="3550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AD2E-7633-634E-969A-D1935F80A221}"/>
              </a:ext>
            </a:extLst>
          </p:cNvPr>
          <p:cNvSpPr txBox="1"/>
          <p:nvPr/>
        </p:nvSpPr>
        <p:spPr>
          <a:xfrm>
            <a:off x="473136" y="229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2EEE1-88E1-DA4A-9DAC-87BC6E78B19C}"/>
              </a:ext>
            </a:extLst>
          </p:cNvPr>
          <p:cNvSpPr txBox="1"/>
          <p:nvPr/>
        </p:nvSpPr>
        <p:spPr>
          <a:xfrm>
            <a:off x="1447376" y="23399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69A8C-188C-C448-87B3-8EB3BAA856CF}"/>
              </a:ext>
            </a:extLst>
          </p:cNvPr>
          <p:cNvSpPr txBox="1"/>
          <p:nvPr/>
        </p:nvSpPr>
        <p:spPr>
          <a:xfrm>
            <a:off x="3887071" y="23427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654BAD50-9A6C-9745-8B0D-5AFC8846A614}"/>
              </a:ext>
            </a:extLst>
          </p:cNvPr>
          <p:cNvSpPr/>
          <p:nvPr/>
        </p:nvSpPr>
        <p:spPr>
          <a:xfrm>
            <a:off x="1691982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A27A1FA0-1D93-6F4E-9F19-7E9428A95F27}"/>
              </a:ext>
            </a:extLst>
          </p:cNvPr>
          <p:cNvSpPr/>
          <p:nvPr/>
        </p:nvSpPr>
        <p:spPr>
          <a:xfrm>
            <a:off x="598668" y="2272586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E17852-0181-7947-A1E0-5EF788FAA614}"/>
              </a:ext>
            </a:extLst>
          </p:cNvPr>
          <p:cNvSpPr txBox="1"/>
          <p:nvPr/>
        </p:nvSpPr>
        <p:spPr>
          <a:xfrm>
            <a:off x="1318096" y="3358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8240F0-CD00-914E-83F9-D3D9B71D032B}"/>
              </a:ext>
            </a:extLst>
          </p:cNvPr>
          <p:cNvCxnSpPr/>
          <p:nvPr/>
        </p:nvCxnSpPr>
        <p:spPr>
          <a:xfrm>
            <a:off x="274818" y="3263264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E9C958-25D6-F24B-A6DE-92FC8F937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5156"/>
              </p:ext>
            </p:extLst>
          </p:nvPr>
        </p:nvGraphicFramePr>
        <p:xfrm>
          <a:off x="4920944" y="2920564"/>
          <a:ext cx="68938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955">
                  <a:extLst>
                    <a:ext uri="{9D8B030D-6E8A-4147-A177-3AD203B41FA5}">
                      <a16:colId xmlns:a16="http://schemas.microsoft.com/office/drawing/2014/main" val="3221857898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3620048635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258279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7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8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7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034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22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2A6DA5-2DCE-1543-A286-07B5B39EAF2F}"/>
              </a:ext>
            </a:extLst>
          </p:cNvPr>
          <p:cNvSpPr/>
          <p:nvPr/>
        </p:nvSpPr>
        <p:spPr>
          <a:xfrm>
            <a:off x="57150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471E0B-5208-3745-9B7F-028DE160F601}"/>
              </a:ext>
            </a:extLst>
          </p:cNvPr>
          <p:cNvSpPr/>
          <p:nvPr/>
        </p:nvSpPr>
        <p:spPr>
          <a:xfrm>
            <a:off x="166116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437E1A-F34E-7C4F-9EF7-D860FD82AC6A}"/>
              </a:ext>
            </a:extLst>
          </p:cNvPr>
          <p:cNvSpPr/>
          <p:nvPr/>
        </p:nvSpPr>
        <p:spPr>
          <a:xfrm>
            <a:off x="3359467" y="2944297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C0563-CB1C-6040-93AF-A3FFED22563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1337310" y="3263265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6AD4C3F7-3D9E-384D-AEAF-A27017C6FA59}"/>
              </a:ext>
            </a:extLst>
          </p:cNvPr>
          <p:cNvSpPr/>
          <p:nvPr/>
        </p:nvSpPr>
        <p:spPr>
          <a:xfrm>
            <a:off x="3402494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217EA1-C84E-D448-9C5B-330CB1807C2A}"/>
              </a:ext>
            </a:extLst>
          </p:cNvPr>
          <p:cNvSpPr txBox="1"/>
          <p:nvPr/>
        </p:nvSpPr>
        <p:spPr>
          <a:xfrm>
            <a:off x="2668716" y="2609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E16D53C6-F4C7-BC42-99B1-0B032D79CBD2}"/>
              </a:ext>
            </a:extLst>
          </p:cNvPr>
          <p:cNvSpPr/>
          <p:nvPr/>
        </p:nvSpPr>
        <p:spPr>
          <a:xfrm rot="702308">
            <a:off x="2271028" y="2875716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412C086-BD49-C241-884A-B2F674446F73}"/>
              </a:ext>
            </a:extLst>
          </p:cNvPr>
          <p:cNvSpPr/>
          <p:nvPr/>
        </p:nvSpPr>
        <p:spPr>
          <a:xfrm rot="11486154">
            <a:off x="2084136" y="2848213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41D53-500A-DE46-9848-4BB1A2607CB5}"/>
              </a:ext>
            </a:extLst>
          </p:cNvPr>
          <p:cNvSpPr txBox="1"/>
          <p:nvPr/>
        </p:nvSpPr>
        <p:spPr>
          <a:xfrm>
            <a:off x="2685897" y="3550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AD2E-7633-634E-969A-D1935F80A221}"/>
              </a:ext>
            </a:extLst>
          </p:cNvPr>
          <p:cNvSpPr txBox="1"/>
          <p:nvPr/>
        </p:nvSpPr>
        <p:spPr>
          <a:xfrm>
            <a:off x="473136" y="229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2EEE1-88E1-DA4A-9DAC-87BC6E78B19C}"/>
              </a:ext>
            </a:extLst>
          </p:cNvPr>
          <p:cNvSpPr txBox="1"/>
          <p:nvPr/>
        </p:nvSpPr>
        <p:spPr>
          <a:xfrm>
            <a:off x="1447376" y="23399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69A8C-188C-C448-87B3-8EB3BAA856CF}"/>
              </a:ext>
            </a:extLst>
          </p:cNvPr>
          <p:cNvSpPr txBox="1"/>
          <p:nvPr/>
        </p:nvSpPr>
        <p:spPr>
          <a:xfrm>
            <a:off x="3887071" y="23427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654BAD50-9A6C-9745-8B0D-5AFC8846A614}"/>
              </a:ext>
            </a:extLst>
          </p:cNvPr>
          <p:cNvSpPr/>
          <p:nvPr/>
        </p:nvSpPr>
        <p:spPr>
          <a:xfrm>
            <a:off x="1691982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A27A1FA0-1D93-6F4E-9F19-7E9428A95F27}"/>
              </a:ext>
            </a:extLst>
          </p:cNvPr>
          <p:cNvSpPr/>
          <p:nvPr/>
        </p:nvSpPr>
        <p:spPr>
          <a:xfrm>
            <a:off x="598668" y="2272586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E17852-0181-7947-A1E0-5EF788FAA614}"/>
              </a:ext>
            </a:extLst>
          </p:cNvPr>
          <p:cNvSpPr txBox="1"/>
          <p:nvPr/>
        </p:nvSpPr>
        <p:spPr>
          <a:xfrm>
            <a:off x="1318096" y="3358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8240F0-CD00-914E-83F9-D3D9B71D032B}"/>
              </a:ext>
            </a:extLst>
          </p:cNvPr>
          <p:cNvCxnSpPr/>
          <p:nvPr/>
        </p:nvCxnSpPr>
        <p:spPr>
          <a:xfrm>
            <a:off x="274818" y="3263264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31052C-0EEA-764B-A20B-9D8A2C1C5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66702"/>
              </p:ext>
            </p:extLst>
          </p:nvPr>
        </p:nvGraphicFramePr>
        <p:xfrm>
          <a:off x="4668709" y="1374421"/>
          <a:ext cx="738511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899">
                  <a:extLst>
                    <a:ext uri="{9D8B030D-6E8A-4147-A177-3AD203B41FA5}">
                      <a16:colId xmlns:a16="http://schemas.microsoft.com/office/drawing/2014/main" val="2298817975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8632742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22027243"/>
                    </a:ext>
                  </a:extLst>
                </a:gridCol>
                <a:gridCol w="2871133">
                  <a:extLst>
                    <a:ext uri="{9D8B030D-6E8A-4147-A177-3AD203B41FA5}">
                      <a16:colId xmlns:a16="http://schemas.microsoft.com/office/drawing/2014/main" val="1587158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60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3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2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{q1,q2}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95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({q2},0)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3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({q2},1)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{q2,q1}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5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({q1,q2},0)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({q1},0) U </a:t>
                      </a: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({q2},0)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 U {q2}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2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3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({q1,q2},1)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({q1},1) U </a:t>
                      </a: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({q2},1)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48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 U {q2,q1}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77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43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3688F8-7B54-7C44-B3A0-27B3A82FD981}"/>
              </a:ext>
            </a:extLst>
          </p:cNvPr>
          <p:cNvSpPr txBox="1"/>
          <p:nvPr/>
        </p:nvSpPr>
        <p:spPr>
          <a:xfrm>
            <a:off x="342445" y="4780835"/>
            <a:ext cx="380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transitions for original states (q0, q1, q2) and then for new states </a:t>
            </a:r>
          </a:p>
        </p:txBody>
      </p:sp>
    </p:spTree>
    <p:extLst>
      <p:ext uri="{BB962C8B-B14F-4D97-AF65-F5344CB8AC3E}">
        <p14:creationId xmlns:p14="http://schemas.microsoft.com/office/powerpoint/2010/main" val="973549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23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2A6DA5-2DCE-1543-A286-07B5B39EAF2F}"/>
              </a:ext>
            </a:extLst>
          </p:cNvPr>
          <p:cNvSpPr/>
          <p:nvPr/>
        </p:nvSpPr>
        <p:spPr>
          <a:xfrm>
            <a:off x="57150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471E0B-5208-3745-9B7F-028DE160F601}"/>
              </a:ext>
            </a:extLst>
          </p:cNvPr>
          <p:cNvSpPr/>
          <p:nvPr/>
        </p:nvSpPr>
        <p:spPr>
          <a:xfrm>
            <a:off x="1661160" y="297180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437E1A-F34E-7C4F-9EF7-D860FD82AC6A}"/>
              </a:ext>
            </a:extLst>
          </p:cNvPr>
          <p:cNvSpPr/>
          <p:nvPr/>
        </p:nvSpPr>
        <p:spPr>
          <a:xfrm>
            <a:off x="3359467" y="2944297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C0563-CB1C-6040-93AF-A3FFED22563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1337310" y="3263265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6AD4C3F7-3D9E-384D-AEAF-A27017C6FA59}"/>
              </a:ext>
            </a:extLst>
          </p:cNvPr>
          <p:cNvSpPr/>
          <p:nvPr/>
        </p:nvSpPr>
        <p:spPr>
          <a:xfrm>
            <a:off x="3402494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217EA1-C84E-D448-9C5B-330CB1807C2A}"/>
              </a:ext>
            </a:extLst>
          </p:cNvPr>
          <p:cNvSpPr txBox="1"/>
          <p:nvPr/>
        </p:nvSpPr>
        <p:spPr>
          <a:xfrm>
            <a:off x="2668716" y="2609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E16D53C6-F4C7-BC42-99B1-0B032D79CBD2}"/>
              </a:ext>
            </a:extLst>
          </p:cNvPr>
          <p:cNvSpPr/>
          <p:nvPr/>
        </p:nvSpPr>
        <p:spPr>
          <a:xfrm rot="702308">
            <a:off x="2271028" y="2875716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412C086-BD49-C241-884A-B2F674446F73}"/>
              </a:ext>
            </a:extLst>
          </p:cNvPr>
          <p:cNvSpPr/>
          <p:nvPr/>
        </p:nvSpPr>
        <p:spPr>
          <a:xfrm rot="11486154">
            <a:off x="2084136" y="2848213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41D53-500A-DE46-9848-4BB1A2607CB5}"/>
              </a:ext>
            </a:extLst>
          </p:cNvPr>
          <p:cNvSpPr txBox="1"/>
          <p:nvPr/>
        </p:nvSpPr>
        <p:spPr>
          <a:xfrm>
            <a:off x="2685897" y="3550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AD2E-7633-634E-969A-D1935F80A221}"/>
              </a:ext>
            </a:extLst>
          </p:cNvPr>
          <p:cNvSpPr txBox="1"/>
          <p:nvPr/>
        </p:nvSpPr>
        <p:spPr>
          <a:xfrm>
            <a:off x="473136" y="229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2EEE1-88E1-DA4A-9DAC-87BC6E78B19C}"/>
              </a:ext>
            </a:extLst>
          </p:cNvPr>
          <p:cNvSpPr txBox="1"/>
          <p:nvPr/>
        </p:nvSpPr>
        <p:spPr>
          <a:xfrm>
            <a:off x="1447376" y="23399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69A8C-188C-C448-87B3-8EB3BAA856CF}"/>
              </a:ext>
            </a:extLst>
          </p:cNvPr>
          <p:cNvSpPr txBox="1"/>
          <p:nvPr/>
        </p:nvSpPr>
        <p:spPr>
          <a:xfrm>
            <a:off x="3887071" y="23427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654BAD50-9A6C-9745-8B0D-5AFC8846A614}"/>
              </a:ext>
            </a:extLst>
          </p:cNvPr>
          <p:cNvSpPr/>
          <p:nvPr/>
        </p:nvSpPr>
        <p:spPr>
          <a:xfrm>
            <a:off x="1691982" y="231320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A27A1FA0-1D93-6F4E-9F19-7E9428A95F27}"/>
              </a:ext>
            </a:extLst>
          </p:cNvPr>
          <p:cNvSpPr/>
          <p:nvPr/>
        </p:nvSpPr>
        <p:spPr>
          <a:xfrm>
            <a:off x="598668" y="2272586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E17852-0181-7947-A1E0-5EF788FAA614}"/>
              </a:ext>
            </a:extLst>
          </p:cNvPr>
          <p:cNvSpPr txBox="1"/>
          <p:nvPr/>
        </p:nvSpPr>
        <p:spPr>
          <a:xfrm>
            <a:off x="1318096" y="3358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8240F0-CD00-914E-83F9-D3D9B71D032B}"/>
              </a:ext>
            </a:extLst>
          </p:cNvPr>
          <p:cNvCxnSpPr/>
          <p:nvPr/>
        </p:nvCxnSpPr>
        <p:spPr>
          <a:xfrm>
            <a:off x="274818" y="3263264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E9C958-25D6-F24B-A6DE-92FC8F937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30670"/>
              </p:ext>
            </p:extLst>
          </p:nvPr>
        </p:nvGraphicFramePr>
        <p:xfrm>
          <a:off x="5020548" y="1364774"/>
          <a:ext cx="68938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955">
                  <a:extLst>
                    <a:ext uri="{9D8B030D-6E8A-4147-A177-3AD203B41FA5}">
                      <a16:colId xmlns:a16="http://schemas.microsoft.com/office/drawing/2014/main" val="3221857898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3620048635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258279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{q0}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 = q’0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 = q’1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7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 = q’2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8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{q2} = q’3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7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*{q1,q2}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67372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54FE9BD-9CA5-B74A-A087-761B4EA05A27}"/>
              </a:ext>
            </a:extLst>
          </p:cNvPr>
          <p:cNvSpPr txBox="1"/>
          <p:nvPr/>
        </p:nvSpPr>
        <p:spPr>
          <a:xfrm>
            <a:off x="676345" y="4774165"/>
            <a:ext cx="3806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Build transition table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1B6D855-1690-474C-86B7-6ACA4116E100}"/>
              </a:ext>
            </a:extLst>
          </p:cNvPr>
          <p:cNvSpPr/>
          <p:nvPr/>
        </p:nvSpPr>
        <p:spPr>
          <a:xfrm>
            <a:off x="6621780" y="4129663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141FDB-06C5-8946-935C-14B960E2AD15}"/>
              </a:ext>
            </a:extLst>
          </p:cNvPr>
          <p:cNvSpPr/>
          <p:nvPr/>
        </p:nvSpPr>
        <p:spPr>
          <a:xfrm>
            <a:off x="7711440" y="4129663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2286C7F-DA81-1F40-9E82-1D0161486D77}"/>
              </a:ext>
            </a:extLst>
          </p:cNvPr>
          <p:cNvSpPr/>
          <p:nvPr/>
        </p:nvSpPr>
        <p:spPr>
          <a:xfrm>
            <a:off x="8801100" y="4129663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B728BC-5A88-AF43-AE2C-6A5C53FDF930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>
            <a:off x="7387590" y="4421128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ircular Arrow 53">
            <a:extLst>
              <a:ext uri="{FF2B5EF4-FFF2-40B4-BE49-F238E27FC236}">
                <a16:creationId xmlns:a16="http://schemas.microsoft.com/office/drawing/2014/main" id="{CAF5CFF8-7B35-4B4F-A0A7-619660F55457}"/>
              </a:ext>
            </a:extLst>
          </p:cNvPr>
          <p:cNvSpPr/>
          <p:nvPr/>
        </p:nvSpPr>
        <p:spPr>
          <a:xfrm>
            <a:off x="8843163" y="344973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3D346C-647D-F947-8351-961BB5E22932}"/>
              </a:ext>
            </a:extLst>
          </p:cNvPr>
          <p:cNvSpPr txBox="1"/>
          <p:nvPr/>
        </p:nvSpPr>
        <p:spPr>
          <a:xfrm>
            <a:off x="8736177" y="4708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93B87F-A42A-1A42-A63C-E68F331CC2FC}"/>
              </a:ext>
            </a:extLst>
          </p:cNvPr>
          <p:cNvSpPr txBox="1"/>
          <p:nvPr/>
        </p:nvSpPr>
        <p:spPr>
          <a:xfrm>
            <a:off x="6523416" y="3449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4AB55A-9C26-0C43-9D8D-3EA7BF3E7B0C}"/>
              </a:ext>
            </a:extLst>
          </p:cNvPr>
          <p:cNvSpPr txBox="1"/>
          <p:nvPr/>
        </p:nvSpPr>
        <p:spPr>
          <a:xfrm>
            <a:off x="7601267" y="3479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8E13F2-E7BA-5842-8558-FE62E73625B4}"/>
              </a:ext>
            </a:extLst>
          </p:cNvPr>
          <p:cNvSpPr txBox="1"/>
          <p:nvPr/>
        </p:nvSpPr>
        <p:spPr>
          <a:xfrm>
            <a:off x="9327740" y="3479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2" name="Circular Arrow 61">
            <a:extLst>
              <a:ext uri="{FF2B5EF4-FFF2-40B4-BE49-F238E27FC236}">
                <a16:creationId xmlns:a16="http://schemas.microsoft.com/office/drawing/2014/main" id="{8EC45747-73E8-F444-AC47-8EAE26544125}"/>
              </a:ext>
            </a:extLst>
          </p:cNvPr>
          <p:cNvSpPr/>
          <p:nvPr/>
        </p:nvSpPr>
        <p:spPr>
          <a:xfrm>
            <a:off x="7742262" y="3471070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E06290F8-A645-A84F-82B6-A9D806DD39E4}"/>
              </a:ext>
            </a:extLst>
          </p:cNvPr>
          <p:cNvSpPr/>
          <p:nvPr/>
        </p:nvSpPr>
        <p:spPr>
          <a:xfrm>
            <a:off x="6648948" y="3430449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9C385F-83AF-7E40-AB79-8C78ECA8E254}"/>
              </a:ext>
            </a:extLst>
          </p:cNvPr>
          <p:cNvSpPr txBox="1"/>
          <p:nvPr/>
        </p:nvSpPr>
        <p:spPr>
          <a:xfrm>
            <a:off x="7368376" y="4516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124F73-3D46-2048-915E-A12B5B8264B2}"/>
              </a:ext>
            </a:extLst>
          </p:cNvPr>
          <p:cNvCxnSpPr/>
          <p:nvPr/>
        </p:nvCxnSpPr>
        <p:spPr>
          <a:xfrm>
            <a:off x="6325098" y="4421127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03C7212-2AC0-BD4E-BFA4-404532C69C19}"/>
              </a:ext>
            </a:extLst>
          </p:cNvPr>
          <p:cNvSpPr/>
          <p:nvPr/>
        </p:nvSpPr>
        <p:spPr>
          <a:xfrm>
            <a:off x="7708605" y="5083828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691328-4B2C-8542-AEB8-059EFAC7E228}"/>
              </a:ext>
            </a:extLst>
          </p:cNvPr>
          <p:cNvCxnSpPr>
            <a:stCxn id="51" idx="4"/>
            <a:endCxn id="66" idx="0"/>
          </p:cNvCxnSpPr>
          <p:nvPr/>
        </p:nvCxnSpPr>
        <p:spPr>
          <a:xfrm flipH="1">
            <a:off x="8091510" y="4712593"/>
            <a:ext cx="2835" cy="371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03E566D-507A-2F40-AD02-936667022D68}"/>
              </a:ext>
            </a:extLst>
          </p:cNvPr>
          <p:cNvCxnSpPr>
            <a:cxnSpLocks/>
            <a:stCxn id="52" idx="3"/>
            <a:endCxn id="66" idx="7"/>
          </p:cNvCxnSpPr>
          <p:nvPr/>
        </p:nvCxnSpPr>
        <p:spPr>
          <a:xfrm flipH="1">
            <a:off x="8362265" y="4627225"/>
            <a:ext cx="550985" cy="541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295BF9-5C20-F949-A679-6025B1C4C37D}"/>
              </a:ext>
            </a:extLst>
          </p:cNvPr>
          <p:cNvSpPr txBox="1"/>
          <p:nvPr/>
        </p:nvSpPr>
        <p:spPr>
          <a:xfrm>
            <a:off x="8077996" y="47010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D0963-97BD-9746-917C-E9CECFCC39CC}"/>
              </a:ext>
            </a:extLst>
          </p:cNvPr>
          <p:cNvSpPr txBox="1"/>
          <p:nvPr/>
        </p:nvSpPr>
        <p:spPr>
          <a:xfrm>
            <a:off x="9729857" y="4129663"/>
            <a:ext cx="2184556" cy="1200329"/>
          </a:xfrm>
          <a:custGeom>
            <a:avLst/>
            <a:gdLst>
              <a:gd name="connsiteX0" fmla="*/ 0 w 2184556"/>
              <a:gd name="connsiteY0" fmla="*/ 0 h 1200329"/>
              <a:gd name="connsiteX1" fmla="*/ 524293 w 2184556"/>
              <a:gd name="connsiteY1" fmla="*/ 0 h 1200329"/>
              <a:gd name="connsiteX2" fmla="*/ 1004896 w 2184556"/>
              <a:gd name="connsiteY2" fmla="*/ 0 h 1200329"/>
              <a:gd name="connsiteX3" fmla="*/ 1594726 w 2184556"/>
              <a:gd name="connsiteY3" fmla="*/ 0 h 1200329"/>
              <a:gd name="connsiteX4" fmla="*/ 2184556 w 2184556"/>
              <a:gd name="connsiteY4" fmla="*/ 0 h 1200329"/>
              <a:gd name="connsiteX5" fmla="*/ 2184556 w 2184556"/>
              <a:gd name="connsiteY5" fmla="*/ 388106 h 1200329"/>
              <a:gd name="connsiteX6" fmla="*/ 2184556 w 2184556"/>
              <a:gd name="connsiteY6" fmla="*/ 764209 h 1200329"/>
              <a:gd name="connsiteX7" fmla="*/ 2184556 w 2184556"/>
              <a:gd name="connsiteY7" fmla="*/ 1200329 h 1200329"/>
              <a:gd name="connsiteX8" fmla="*/ 1638417 w 2184556"/>
              <a:gd name="connsiteY8" fmla="*/ 1200329 h 1200329"/>
              <a:gd name="connsiteX9" fmla="*/ 1157815 w 2184556"/>
              <a:gd name="connsiteY9" fmla="*/ 1200329 h 1200329"/>
              <a:gd name="connsiteX10" fmla="*/ 611676 w 2184556"/>
              <a:gd name="connsiteY10" fmla="*/ 1200329 h 1200329"/>
              <a:gd name="connsiteX11" fmla="*/ 0 w 2184556"/>
              <a:gd name="connsiteY11" fmla="*/ 1200329 h 1200329"/>
              <a:gd name="connsiteX12" fmla="*/ 0 w 2184556"/>
              <a:gd name="connsiteY12" fmla="*/ 812223 h 1200329"/>
              <a:gd name="connsiteX13" fmla="*/ 0 w 2184556"/>
              <a:gd name="connsiteY13" fmla="*/ 424116 h 1200329"/>
              <a:gd name="connsiteX14" fmla="*/ 0 w 2184556"/>
              <a:gd name="connsiteY1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556" h="1200329" extrusionOk="0">
                <a:moveTo>
                  <a:pt x="0" y="0"/>
                </a:moveTo>
                <a:cubicBezTo>
                  <a:pt x="237949" y="-14564"/>
                  <a:pt x="262666" y="25705"/>
                  <a:pt x="524293" y="0"/>
                </a:cubicBezTo>
                <a:cubicBezTo>
                  <a:pt x="785920" y="-25705"/>
                  <a:pt x="789958" y="12501"/>
                  <a:pt x="1004896" y="0"/>
                </a:cubicBezTo>
                <a:cubicBezTo>
                  <a:pt x="1219834" y="-12501"/>
                  <a:pt x="1397711" y="16907"/>
                  <a:pt x="1594726" y="0"/>
                </a:cubicBezTo>
                <a:cubicBezTo>
                  <a:pt x="1791741" y="-16907"/>
                  <a:pt x="1977292" y="2093"/>
                  <a:pt x="2184556" y="0"/>
                </a:cubicBezTo>
                <a:cubicBezTo>
                  <a:pt x="2188195" y="106620"/>
                  <a:pt x="2152560" y="250410"/>
                  <a:pt x="2184556" y="388106"/>
                </a:cubicBezTo>
                <a:cubicBezTo>
                  <a:pt x="2216552" y="525802"/>
                  <a:pt x="2142855" y="615648"/>
                  <a:pt x="2184556" y="764209"/>
                </a:cubicBezTo>
                <a:cubicBezTo>
                  <a:pt x="2226257" y="912770"/>
                  <a:pt x="2135422" y="1028836"/>
                  <a:pt x="2184556" y="1200329"/>
                </a:cubicBezTo>
                <a:cubicBezTo>
                  <a:pt x="2044820" y="1238098"/>
                  <a:pt x="1902841" y="1170308"/>
                  <a:pt x="1638417" y="1200329"/>
                </a:cubicBezTo>
                <a:cubicBezTo>
                  <a:pt x="1373993" y="1230350"/>
                  <a:pt x="1349818" y="1189164"/>
                  <a:pt x="1157815" y="1200329"/>
                </a:cubicBezTo>
                <a:cubicBezTo>
                  <a:pt x="965812" y="1211494"/>
                  <a:pt x="830727" y="1194666"/>
                  <a:pt x="611676" y="1200329"/>
                </a:cubicBezTo>
                <a:cubicBezTo>
                  <a:pt x="392625" y="1205992"/>
                  <a:pt x="165054" y="1167775"/>
                  <a:pt x="0" y="1200329"/>
                </a:cubicBezTo>
                <a:cubicBezTo>
                  <a:pt x="-22892" y="1065119"/>
                  <a:pt x="32864" y="933028"/>
                  <a:pt x="0" y="812223"/>
                </a:cubicBezTo>
                <a:cubicBezTo>
                  <a:pt x="-32864" y="691418"/>
                  <a:pt x="32799" y="544289"/>
                  <a:pt x="0" y="424116"/>
                </a:cubicBezTo>
                <a:cubicBezTo>
                  <a:pt x="-32799" y="303943"/>
                  <a:pt x="23771" y="18086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Equivalent</a:t>
            </a:r>
          </a:p>
          <a:p>
            <a:r>
              <a:rPr lang="en-US" sz="3600" dirty="0">
                <a:solidFill>
                  <a:srgbClr val="0D09F4"/>
                </a:solidFill>
              </a:rPr>
              <a:t>DFA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71DF76A-5B49-B144-B15E-F9F8FC933A48}"/>
              </a:ext>
            </a:extLst>
          </p:cNvPr>
          <p:cNvSpPr/>
          <p:nvPr/>
        </p:nvSpPr>
        <p:spPr>
          <a:xfrm rot="13456567">
            <a:off x="4122569" y="3168734"/>
            <a:ext cx="563716" cy="2148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ircular Arrow 70">
            <a:extLst>
              <a:ext uri="{FF2B5EF4-FFF2-40B4-BE49-F238E27FC236}">
                <a16:creationId xmlns:a16="http://schemas.microsoft.com/office/drawing/2014/main" id="{2969DFCB-D19F-F142-9F20-B3BB65844D8B}"/>
              </a:ext>
            </a:extLst>
          </p:cNvPr>
          <p:cNvSpPr/>
          <p:nvPr/>
        </p:nvSpPr>
        <p:spPr>
          <a:xfrm rot="14490610">
            <a:off x="7235374" y="4958974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4386D0-7B01-9240-99D8-B46592738DCA}"/>
              </a:ext>
            </a:extLst>
          </p:cNvPr>
          <p:cNvSpPr txBox="1"/>
          <p:nvPr/>
        </p:nvSpPr>
        <p:spPr>
          <a:xfrm>
            <a:off x="6771423" y="535152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</p:spTree>
    <p:extLst>
      <p:ext uri="{BB962C8B-B14F-4D97-AF65-F5344CB8AC3E}">
        <p14:creationId xmlns:p14="http://schemas.microsoft.com/office/powerpoint/2010/main" val="1507219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24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471E0B-5208-3745-9B7F-028DE160F601}"/>
              </a:ext>
            </a:extLst>
          </p:cNvPr>
          <p:cNvSpPr/>
          <p:nvPr/>
        </p:nvSpPr>
        <p:spPr>
          <a:xfrm>
            <a:off x="1051984" y="3925670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437E1A-F34E-7C4F-9EF7-D860FD82AC6A}"/>
              </a:ext>
            </a:extLst>
          </p:cNvPr>
          <p:cNvSpPr/>
          <p:nvPr/>
        </p:nvSpPr>
        <p:spPr>
          <a:xfrm>
            <a:off x="2750291" y="3898167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C0563-CB1C-6040-93AF-A3FFED22563E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728134" y="4217135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6AD4C3F7-3D9E-384D-AEAF-A27017C6FA59}"/>
              </a:ext>
            </a:extLst>
          </p:cNvPr>
          <p:cNvSpPr/>
          <p:nvPr/>
        </p:nvSpPr>
        <p:spPr>
          <a:xfrm>
            <a:off x="2793318" y="326707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217EA1-C84E-D448-9C5B-330CB1807C2A}"/>
              </a:ext>
            </a:extLst>
          </p:cNvPr>
          <p:cNvSpPr txBox="1"/>
          <p:nvPr/>
        </p:nvSpPr>
        <p:spPr>
          <a:xfrm>
            <a:off x="2059540" y="35631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E16D53C6-F4C7-BC42-99B1-0B032D79CBD2}"/>
              </a:ext>
            </a:extLst>
          </p:cNvPr>
          <p:cNvSpPr/>
          <p:nvPr/>
        </p:nvSpPr>
        <p:spPr>
          <a:xfrm rot="702308">
            <a:off x="1661852" y="3829586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412C086-BD49-C241-884A-B2F674446F73}"/>
              </a:ext>
            </a:extLst>
          </p:cNvPr>
          <p:cNvSpPr/>
          <p:nvPr/>
        </p:nvSpPr>
        <p:spPr>
          <a:xfrm rot="11486154">
            <a:off x="1474960" y="3802083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41D53-500A-DE46-9848-4BB1A2607CB5}"/>
              </a:ext>
            </a:extLst>
          </p:cNvPr>
          <p:cNvSpPr txBox="1"/>
          <p:nvPr/>
        </p:nvSpPr>
        <p:spPr>
          <a:xfrm>
            <a:off x="2076721" y="4504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2EEE1-88E1-DA4A-9DAC-87BC6E78B19C}"/>
              </a:ext>
            </a:extLst>
          </p:cNvPr>
          <p:cNvSpPr txBox="1"/>
          <p:nvPr/>
        </p:nvSpPr>
        <p:spPr>
          <a:xfrm>
            <a:off x="838200" y="3293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69A8C-188C-C448-87B3-8EB3BAA856CF}"/>
              </a:ext>
            </a:extLst>
          </p:cNvPr>
          <p:cNvSpPr txBox="1"/>
          <p:nvPr/>
        </p:nvSpPr>
        <p:spPr>
          <a:xfrm>
            <a:off x="3277895" y="3296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654BAD50-9A6C-9745-8B0D-5AFC8846A614}"/>
              </a:ext>
            </a:extLst>
          </p:cNvPr>
          <p:cNvSpPr/>
          <p:nvPr/>
        </p:nvSpPr>
        <p:spPr>
          <a:xfrm>
            <a:off x="1082806" y="3267077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E9C958-25D6-F24B-A6DE-92FC8F937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837141"/>
              </p:ext>
            </p:extLst>
          </p:nvPr>
        </p:nvGraphicFramePr>
        <p:xfrm>
          <a:off x="4920944" y="2920564"/>
          <a:ext cx="68938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955">
                  <a:extLst>
                    <a:ext uri="{9D8B030D-6E8A-4147-A177-3AD203B41FA5}">
                      <a16:colId xmlns:a16="http://schemas.microsoft.com/office/drawing/2014/main" val="3221857898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3620048635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258279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 = q’1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7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864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28B399-9778-EC49-96ED-CC08557465F8}"/>
              </a:ext>
            </a:extLst>
          </p:cNvPr>
          <p:cNvSpPr txBox="1"/>
          <p:nvPr/>
        </p:nvSpPr>
        <p:spPr>
          <a:xfrm>
            <a:off x="422910" y="1703070"/>
            <a:ext cx="340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1874930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31052C-0EEA-764B-A20B-9D8A2C1C5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059703"/>
              </p:ext>
            </p:extLst>
          </p:nvPr>
        </p:nvGraphicFramePr>
        <p:xfrm>
          <a:off x="4668709" y="1374421"/>
          <a:ext cx="73851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899">
                  <a:extLst>
                    <a:ext uri="{9D8B030D-6E8A-4147-A177-3AD203B41FA5}">
                      <a16:colId xmlns:a16="http://schemas.microsoft.com/office/drawing/2014/main" val="2298817975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8632742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22027243"/>
                    </a:ext>
                  </a:extLst>
                </a:gridCol>
                <a:gridCol w="2871133">
                  <a:extLst>
                    <a:ext uri="{9D8B030D-6E8A-4147-A177-3AD203B41FA5}">
                      <a16:colId xmlns:a16="http://schemas.microsoft.com/office/drawing/2014/main" val="1587158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60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3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2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95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{q1,q0}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({q0,q1},0)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({q0},0) U </a:t>
                      </a: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3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 U 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2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3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({q0,q1},1)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({q0},1) U </a:t>
                      </a:r>
                      <a:r>
                        <a:rPr lang="en-US" dirty="0">
                          <a:latin typeface="Symbol" pitchFamily="2" charset="2"/>
                        </a:rPr>
                        <a:t>d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dirty="0"/>
                        <a:t>({q1},1)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48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 U 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77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43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3688F8-7B54-7C44-B3A0-27B3A82FD981}"/>
              </a:ext>
            </a:extLst>
          </p:cNvPr>
          <p:cNvSpPr txBox="1"/>
          <p:nvPr/>
        </p:nvSpPr>
        <p:spPr>
          <a:xfrm>
            <a:off x="342445" y="4780835"/>
            <a:ext cx="380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transitions for original states (q0, q1) and then for new states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2F84C18-373D-4A41-8C07-38E6D5A4AF6F}"/>
              </a:ext>
            </a:extLst>
          </p:cNvPr>
          <p:cNvSpPr/>
          <p:nvPr/>
        </p:nvSpPr>
        <p:spPr>
          <a:xfrm>
            <a:off x="838200" y="3268721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CE7231-C4E1-1843-A39B-54196B60815F}"/>
              </a:ext>
            </a:extLst>
          </p:cNvPr>
          <p:cNvSpPr/>
          <p:nvPr/>
        </p:nvSpPr>
        <p:spPr>
          <a:xfrm>
            <a:off x="2536507" y="3241218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9A8C54-6CCF-2D4B-80BF-08743D303B70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514350" y="3560186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ircular Arrow 35">
            <a:extLst>
              <a:ext uri="{FF2B5EF4-FFF2-40B4-BE49-F238E27FC236}">
                <a16:creationId xmlns:a16="http://schemas.microsoft.com/office/drawing/2014/main" id="{FA94130F-B05D-C045-80DD-7ADB7DC6C5FE}"/>
              </a:ext>
            </a:extLst>
          </p:cNvPr>
          <p:cNvSpPr/>
          <p:nvPr/>
        </p:nvSpPr>
        <p:spPr>
          <a:xfrm>
            <a:off x="2579534" y="2610128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7353F2-D14B-DE4D-B96D-21F88BF7BFB7}"/>
              </a:ext>
            </a:extLst>
          </p:cNvPr>
          <p:cNvSpPr txBox="1"/>
          <p:nvPr/>
        </p:nvSpPr>
        <p:spPr>
          <a:xfrm>
            <a:off x="1845756" y="29061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38" name="Circular Arrow 37">
            <a:extLst>
              <a:ext uri="{FF2B5EF4-FFF2-40B4-BE49-F238E27FC236}">
                <a16:creationId xmlns:a16="http://schemas.microsoft.com/office/drawing/2014/main" id="{032EACF9-3E62-9449-8066-4CEDC052DFCD}"/>
              </a:ext>
            </a:extLst>
          </p:cNvPr>
          <p:cNvSpPr/>
          <p:nvPr/>
        </p:nvSpPr>
        <p:spPr>
          <a:xfrm rot="702308">
            <a:off x="1448068" y="3172637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ircular Arrow 38">
            <a:extLst>
              <a:ext uri="{FF2B5EF4-FFF2-40B4-BE49-F238E27FC236}">
                <a16:creationId xmlns:a16="http://schemas.microsoft.com/office/drawing/2014/main" id="{9E10DBBA-0749-DE43-8CBC-A20E98018949}"/>
              </a:ext>
            </a:extLst>
          </p:cNvPr>
          <p:cNvSpPr/>
          <p:nvPr/>
        </p:nvSpPr>
        <p:spPr>
          <a:xfrm rot="11486154">
            <a:off x="1261176" y="3145134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AE5234-F615-8549-892E-DB177739A69B}"/>
              </a:ext>
            </a:extLst>
          </p:cNvPr>
          <p:cNvSpPr txBox="1"/>
          <p:nvPr/>
        </p:nvSpPr>
        <p:spPr>
          <a:xfrm>
            <a:off x="1862937" y="3847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FA00C0-31A7-304F-A671-D93816010B44}"/>
              </a:ext>
            </a:extLst>
          </p:cNvPr>
          <p:cNvSpPr txBox="1"/>
          <p:nvPr/>
        </p:nvSpPr>
        <p:spPr>
          <a:xfrm>
            <a:off x="624416" y="2636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5F169A-72CC-0D49-8BAC-C794FEE521D9}"/>
              </a:ext>
            </a:extLst>
          </p:cNvPr>
          <p:cNvSpPr txBox="1"/>
          <p:nvPr/>
        </p:nvSpPr>
        <p:spPr>
          <a:xfrm>
            <a:off x="3064111" y="2639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Circular Arrow 42">
            <a:extLst>
              <a:ext uri="{FF2B5EF4-FFF2-40B4-BE49-F238E27FC236}">
                <a16:creationId xmlns:a16="http://schemas.microsoft.com/office/drawing/2014/main" id="{32EEE845-98A0-344E-8F48-8A59C496C8DD}"/>
              </a:ext>
            </a:extLst>
          </p:cNvPr>
          <p:cNvSpPr/>
          <p:nvPr/>
        </p:nvSpPr>
        <p:spPr>
          <a:xfrm>
            <a:off x="869022" y="2610128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430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C409-B882-974F-962E-3936544C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 to DFA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404F8-0C40-774F-8CDD-72FAD9F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EF41C-87E1-3D48-97CF-F3E0F75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E9C958-25D6-F24B-A6DE-92FC8F937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78972"/>
              </p:ext>
            </p:extLst>
          </p:nvPr>
        </p:nvGraphicFramePr>
        <p:xfrm>
          <a:off x="4984021" y="1777095"/>
          <a:ext cx="68938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955">
                  <a:extLst>
                    <a:ext uri="{9D8B030D-6E8A-4147-A177-3AD203B41FA5}">
                      <a16:colId xmlns:a16="http://schemas.microsoft.com/office/drawing/2014/main" val="3221857898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3620048635"/>
                    </a:ext>
                  </a:extLst>
                </a:gridCol>
                <a:gridCol w="2297955">
                  <a:extLst>
                    <a:ext uri="{9D8B030D-6E8A-4147-A177-3AD203B41FA5}">
                      <a16:colId xmlns:a16="http://schemas.microsoft.com/office/drawing/2014/main" val="258279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{q0}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7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*{q1}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8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7391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54FE9BD-9CA5-B74A-A087-761B4EA05A27}"/>
              </a:ext>
            </a:extLst>
          </p:cNvPr>
          <p:cNvSpPr txBox="1"/>
          <p:nvPr/>
        </p:nvSpPr>
        <p:spPr>
          <a:xfrm>
            <a:off x="676345" y="4774165"/>
            <a:ext cx="3806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Build transition table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141FDB-06C5-8946-935C-14B960E2AD15}"/>
              </a:ext>
            </a:extLst>
          </p:cNvPr>
          <p:cNvSpPr/>
          <p:nvPr/>
        </p:nvSpPr>
        <p:spPr>
          <a:xfrm>
            <a:off x="6942795" y="3950189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2286C7F-DA81-1F40-9E82-1D0161486D77}"/>
              </a:ext>
            </a:extLst>
          </p:cNvPr>
          <p:cNvSpPr/>
          <p:nvPr/>
        </p:nvSpPr>
        <p:spPr>
          <a:xfrm>
            <a:off x="8367584" y="3913781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B728BC-5A88-AF43-AE2C-6A5C53FDF930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6377940" y="4241654"/>
            <a:ext cx="5648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ircular Arrow 53">
            <a:extLst>
              <a:ext uri="{FF2B5EF4-FFF2-40B4-BE49-F238E27FC236}">
                <a16:creationId xmlns:a16="http://schemas.microsoft.com/office/drawing/2014/main" id="{CAF5CFF8-7B35-4B4F-A0A7-619660F55457}"/>
              </a:ext>
            </a:extLst>
          </p:cNvPr>
          <p:cNvSpPr/>
          <p:nvPr/>
        </p:nvSpPr>
        <p:spPr>
          <a:xfrm>
            <a:off x="8430954" y="3241218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3D346C-647D-F947-8351-961BB5E22932}"/>
              </a:ext>
            </a:extLst>
          </p:cNvPr>
          <p:cNvSpPr txBox="1"/>
          <p:nvPr/>
        </p:nvSpPr>
        <p:spPr>
          <a:xfrm>
            <a:off x="6972152" y="4699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8E13F2-E7BA-5842-8558-FE62E73625B4}"/>
              </a:ext>
            </a:extLst>
          </p:cNvPr>
          <p:cNvSpPr txBox="1"/>
          <p:nvPr/>
        </p:nvSpPr>
        <p:spPr>
          <a:xfrm>
            <a:off x="9012876" y="34374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03C7212-2AC0-BD4E-BFA4-404532C69C19}"/>
              </a:ext>
            </a:extLst>
          </p:cNvPr>
          <p:cNvSpPr/>
          <p:nvPr/>
        </p:nvSpPr>
        <p:spPr>
          <a:xfrm>
            <a:off x="6942795" y="5256318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q’1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691328-4B2C-8542-AEB8-059EFAC7E228}"/>
              </a:ext>
            </a:extLst>
          </p:cNvPr>
          <p:cNvCxnSpPr>
            <a:stCxn id="51" idx="4"/>
            <a:endCxn id="66" idx="0"/>
          </p:cNvCxnSpPr>
          <p:nvPr/>
        </p:nvCxnSpPr>
        <p:spPr>
          <a:xfrm>
            <a:off x="7325700" y="4533119"/>
            <a:ext cx="0" cy="723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03E566D-507A-2F40-AD02-936667022D68}"/>
              </a:ext>
            </a:extLst>
          </p:cNvPr>
          <p:cNvCxnSpPr>
            <a:cxnSpLocks/>
            <a:stCxn id="66" idx="7"/>
            <a:endCxn id="52" idx="3"/>
          </p:cNvCxnSpPr>
          <p:nvPr/>
        </p:nvCxnSpPr>
        <p:spPr>
          <a:xfrm flipV="1">
            <a:off x="7596455" y="4411343"/>
            <a:ext cx="883279" cy="930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295BF9-5C20-F949-A679-6025B1C4C37D}"/>
              </a:ext>
            </a:extLst>
          </p:cNvPr>
          <p:cNvSpPr txBox="1"/>
          <p:nvPr/>
        </p:nvSpPr>
        <p:spPr>
          <a:xfrm>
            <a:off x="8077996" y="47010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4D0963-97BD-9746-917C-E9CECFCC39CC}"/>
              </a:ext>
            </a:extLst>
          </p:cNvPr>
          <p:cNvSpPr txBox="1"/>
          <p:nvPr/>
        </p:nvSpPr>
        <p:spPr>
          <a:xfrm>
            <a:off x="9729857" y="4129663"/>
            <a:ext cx="2184556" cy="1200329"/>
          </a:xfrm>
          <a:custGeom>
            <a:avLst/>
            <a:gdLst>
              <a:gd name="connsiteX0" fmla="*/ 0 w 2184556"/>
              <a:gd name="connsiteY0" fmla="*/ 0 h 1200329"/>
              <a:gd name="connsiteX1" fmla="*/ 524293 w 2184556"/>
              <a:gd name="connsiteY1" fmla="*/ 0 h 1200329"/>
              <a:gd name="connsiteX2" fmla="*/ 1004896 w 2184556"/>
              <a:gd name="connsiteY2" fmla="*/ 0 h 1200329"/>
              <a:gd name="connsiteX3" fmla="*/ 1594726 w 2184556"/>
              <a:gd name="connsiteY3" fmla="*/ 0 h 1200329"/>
              <a:gd name="connsiteX4" fmla="*/ 2184556 w 2184556"/>
              <a:gd name="connsiteY4" fmla="*/ 0 h 1200329"/>
              <a:gd name="connsiteX5" fmla="*/ 2184556 w 2184556"/>
              <a:gd name="connsiteY5" fmla="*/ 388106 h 1200329"/>
              <a:gd name="connsiteX6" fmla="*/ 2184556 w 2184556"/>
              <a:gd name="connsiteY6" fmla="*/ 764209 h 1200329"/>
              <a:gd name="connsiteX7" fmla="*/ 2184556 w 2184556"/>
              <a:gd name="connsiteY7" fmla="*/ 1200329 h 1200329"/>
              <a:gd name="connsiteX8" fmla="*/ 1638417 w 2184556"/>
              <a:gd name="connsiteY8" fmla="*/ 1200329 h 1200329"/>
              <a:gd name="connsiteX9" fmla="*/ 1157815 w 2184556"/>
              <a:gd name="connsiteY9" fmla="*/ 1200329 h 1200329"/>
              <a:gd name="connsiteX10" fmla="*/ 611676 w 2184556"/>
              <a:gd name="connsiteY10" fmla="*/ 1200329 h 1200329"/>
              <a:gd name="connsiteX11" fmla="*/ 0 w 2184556"/>
              <a:gd name="connsiteY11" fmla="*/ 1200329 h 1200329"/>
              <a:gd name="connsiteX12" fmla="*/ 0 w 2184556"/>
              <a:gd name="connsiteY12" fmla="*/ 812223 h 1200329"/>
              <a:gd name="connsiteX13" fmla="*/ 0 w 2184556"/>
              <a:gd name="connsiteY13" fmla="*/ 424116 h 1200329"/>
              <a:gd name="connsiteX14" fmla="*/ 0 w 2184556"/>
              <a:gd name="connsiteY1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84556" h="1200329" extrusionOk="0">
                <a:moveTo>
                  <a:pt x="0" y="0"/>
                </a:moveTo>
                <a:cubicBezTo>
                  <a:pt x="237949" y="-14564"/>
                  <a:pt x="262666" y="25705"/>
                  <a:pt x="524293" y="0"/>
                </a:cubicBezTo>
                <a:cubicBezTo>
                  <a:pt x="785920" y="-25705"/>
                  <a:pt x="789958" y="12501"/>
                  <a:pt x="1004896" y="0"/>
                </a:cubicBezTo>
                <a:cubicBezTo>
                  <a:pt x="1219834" y="-12501"/>
                  <a:pt x="1397711" y="16907"/>
                  <a:pt x="1594726" y="0"/>
                </a:cubicBezTo>
                <a:cubicBezTo>
                  <a:pt x="1791741" y="-16907"/>
                  <a:pt x="1977292" y="2093"/>
                  <a:pt x="2184556" y="0"/>
                </a:cubicBezTo>
                <a:cubicBezTo>
                  <a:pt x="2188195" y="106620"/>
                  <a:pt x="2152560" y="250410"/>
                  <a:pt x="2184556" y="388106"/>
                </a:cubicBezTo>
                <a:cubicBezTo>
                  <a:pt x="2216552" y="525802"/>
                  <a:pt x="2142855" y="615648"/>
                  <a:pt x="2184556" y="764209"/>
                </a:cubicBezTo>
                <a:cubicBezTo>
                  <a:pt x="2226257" y="912770"/>
                  <a:pt x="2135422" y="1028836"/>
                  <a:pt x="2184556" y="1200329"/>
                </a:cubicBezTo>
                <a:cubicBezTo>
                  <a:pt x="2044820" y="1238098"/>
                  <a:pt x="1902841" y="1170308"/>
                  <a:pt x="1638417" y="1200329"/>
                </a:cubicBezTo>
                <a:cubicBezTo>
                  <a:pt x="1373993" y="1230350"/>
                  <a:pt x="1349818" y="1189164"/>
                  <a:pt x="1157815" y="1200329"/>
                </a:cubicBezTo>
                <a:cubicBezTo>
                  <a:pt x="965812" y="1211494"/>
                  <a:pt x="830727" y="1194666"/>
                  <a:pt x="611676" y="1200329"/>
                </a:cubicBezTo>
                <a:cubicBezTo>
                  <a:pt x="392625" y="1205992"/>
                  <a:pt x="165054" y="1167775"/>
                  <a:pt x="0" y="1200329"/>
                </a:cubicBezTo>
                <a:cubicBezTo>
                  <a:pt x="-22892" y="1065119"/>
                  <a:pt x="32864" y="933028"/>
                  <a:pt x="0" y="812223"/>
                </a:cubicBezTo>
                <a:cubicBezTo>
                  <a:pt x="-32864" y="691418"/>
                  <a:pt x="32799" y="544289"/>
                  <a:pt x="0" y="424116"/>
                </a:cubicBezTo>
                <a:cubicBezTo>
                  <a:pt x="-32799" y="303943"/>
                  <a:pt x="23771" y="18086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D09F4"/>
                </a:solidFill>
              </a:rPr>
              <a:t>Equivalent</a:t>
            </a:r>
          </a:p>
          <a:p>
            <a:r>
              <a:rPr lang="en-US" sz="3600" dirty="0">
                <a:solidFill>
                  <a:srgbClr val="0D09F4"/>
                </a:solidFill>
              </a:rPr>
              <a:t>DFA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71DF76A-5B49-B144-B15E-F9F8FC933A48}"/>
              </a:ext>
            </a:extLst>
          </p:cNvPr>
          <p:cNvSpPr/>
          <p:nvPr/>
        </p:nvSpPr>
        <p:spPr>
          <a:xfrm rot="13456567">
            <a:off x="4122569" y="3168734"/>
            <a:ext cx="563716" cy="2148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C45FE7-EDF9-8247-A4A7-BD49C96F0248}"/>
              </a:ext>
            </a:extLst>
          </p:cNvPr>
          <p:cNvSpPr/>
          <p:nvPr/>
        </p:nvSpPr>
        <p:spPr>
          <a:xfrm>
            <a:off x="838200" y="3268721"/>
            <a:ext cx="765810" cy="5829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0FC8F0-45CF-4B49-BF5D-A035B322F2E1}"/>
              </a:ext>
            </a:extLst>
          </p:cNvPr>
          <p:cNvSpPr/>
          <p:nvPr/>
        </p:nvSpPr>
        <p:spPr>
          <a:xfrm>
            <a:off x="2536507" y="3241218"/>
            <a:ext cx="765810" cy="582930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866134-6A5E-7C44-906C-48E8088F77DF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514350" y="3560186"/>
            <a:ext cx="323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ircular Arrow 44">
            <a:extLst>
              <a:ext uri="{FF2B5EF4-FFF2-40B4-BE49-F238E27FC236}">
                <a16:creationId xmlns:a16="http://schemas.microsoft.com/office/drawing/2014/main" id="{C9CFCD8E-28B0-2A4F-A3F0-06DDA24DC849}"/>
              </a:ext>
            </a:extLst>
          </p:cNvPr>
          <p:cNvSpPr/>
          <p:nvPr/>
        </p:nvSpPr>
        <p:spPr>
          <a:xfrm>
            <a:off x="2579534" y="2610128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AAB881-71EB-104F-85DF-CB166B5A0629}"/>
              </a:ext>
            </a:extLst>
          </p:cNvPr>
          <p:cNvSpPr txBox="1"/>
          <p:nvPr/>
        </p:nvSpPr>
        <p:spPr>
          <a:xfrm>
            <a:off x="1845756" y="29061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47" name="Circular Arrow 46">
            <a:extLst>
              <a:ext uri="{FF2B5EF4-FFF2-40B4-BE49-F238E27FC236}">
                <a16:creationId xmlns:a16="http://schemas.microsoft.com/office/drawing/2014/main" id="{1E0C269D-5689-A84F-B795-AB07FC215BDE}"/>
              </a:ext>
            </a:extLst>
          </p:cNvPr>
          <p:cNvSpPr/>
          <p:nvPr/>
        </p:nvSpPr>
        <p:spPr>
          <a:xfrm rot="702308">
            <a:off x="1448068" y="3172637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13120640-E3B4-CB45-9257-84C28220D66C}"/>
              </a:ext>
            </a:extLst>
          </p:cNvPr>
          <p:cNvSpPr/>
          <p:nvPr/>
        </p:nvSpPr>
        <p:spPr>
          <a:xfrm rot="11486154">
            <a:off x="1261176" y="3145134"/>
            <a:ext cx="1401128" cy="775097"/>
          </a:xfrm>
          <a:prstGeom prst="circularArrow">
            <a:avLst>
              <a:gd name="adj1" fmla="val 3847"/>
              <a:gd name="adj2" fmla="val 1142319"/>
              <a:gd name="adj3" fmla="val 18365864"/>
              <a:gd name="adj4" fmla="val 11002439"/>
              <a:gd name="adj5" fmla="val 16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A5D264-9182-3647-817F-4A818BBF9BDD}"/>
              </a:ext>
            </a:extLst>
          </p:cNvPr>
          <p:cNvSpPr txBox="1"/>
          <p:nvPr/>
        </p:nvSpPr>
        <p:spPr>
          <a:xfrm>
            <a:off x="1862937" y="3847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F916BC-28FA-2846-A8AC-BEEF7CDE4388}"/>
              </a:ext>
            </a:extLst>
          </p:cNvPr>
          <p:cNvSpPr txBox="1"/>
          <p:nvPr/>
        </p:nvSpPr>
        <p:spPr>
          <a:xfrm>
            <a:off x="624416" y="2636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B6EC75-DE49-9241-845C-E03B438BE1AB}"/>
              </a:ext>
            </a:extLst>
          </p:cNvPr>
          <p:cNvSpPr txBox="1"/>
          <p:nvPr/>
        </p:nvSpPr>
        <p:spPr>
          <a:xfrm>
            <a:off x="3064111" y="2639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Circular Arrow 56">
            <a:extLst>
              <a:ext uri="{FF2B5EF4-FFF2-40B4-BE49-F238E27FC236}">
                <a16:creationId xmlns:a16="http://schemas.microsoft.com/office/drawing/2014/main" id="{767EC9A2-D8EF-6E46-8761-D180C22C2AC3}"/>
              </a:ext>
            </a:extLst>
          </p:cNvPr>
          <p:cNvSpPr/>
          <p:nvPr/>
        </p:nvSpPr>
        <p:spPr>
          <a:xfrm>
            <a:off x="869022" y="2610128"/>
            <a:ext cx="662940" cy="1154430"/>
          </a:xfrm>
          <a:prstGeom prst="circularArrow">
            <a:avLst>
              <a:gd name="adj1" fmla="val 2999"/>
              <a:gd name="adj2" fmla="val 2215500"/>
              <a:gd name="adj3" fmla="val 21409662"/>
              <a:gd name="adj4" fmla="val 9789233"/>
              <a:gd name="adj5" fmla="val 21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1A5026D-FA16-7149-A0E4-075A5444116E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7708605" y="4205246"/>
            <a:ext cx="658979" cy="112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13994B-B484-FD42-8991-BCC893A7F6F4}"/>
              </a:ext>
            </a:extLst>
          </p:cNvPr>
          <p:cNvSpPr txBox="1"/>
          <p:nvPr/>
        </p:nvSpPr>
        <p:spPr>
          <a:xfrm>
            <a:off x="7785205" y="3835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11745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605A-228C-9D49-82F6-F5F9D6F9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A813-CF74-1A4B-A63A-8A097803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States in DFA (We will not cover this)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03ACA-7CDF-F246-ABEA-2F022C60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DD924-9411-FD4D-AAA8-8DCB1791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91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4553-2D18-154D-90C2-F0C7646A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Scanner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25FD-3405-1947-9B53-97EF1C681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 set of rules and produces code</a:t>
            </a:r>
          </a:p>
          <a:p>
            <a:r>
              <a:rPr lang="en-US" dirty="0"/>
              <a:t>Often uses Extended Regular Expressions (</a:t>
            </a:r>
            <a:r>
              <a:rPr lang="en-US" dirty="0" err="1"/>
              <a:t>e.g</a:t>
            </a:r>
            <a:r>
              <a:rPr lang="en-US" dirty="0"/>
              <a:t> + for 1 or more repetitions)</a:t>
            </a:r>
          </a:p>
          <a:p>
            <a:r>
              <a:rPr lang="en-US" dirty="0"/>
              <a:t>Essentially a compiler: has it’s own input language!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E6077-B3A3-9E48-A0DA-F6EB292E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53DF7-DCEB-464F-89A8-091B7A85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11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0BE0-7E58-F841-99D4-5CD16D39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63D5-946D-D449-86E4-056CFD20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num_lines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num_chars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%% \n 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num_lines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num_chars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 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num_chars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%%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main() {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yylex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"# of lines = %d, # of chars = %d\n",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num_lines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num_chars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754B1-9D9F-DE4F-8ED5-30F9687E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1A33A-6DFC-0547-B068-8A8EE96B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29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24851A-4584-9649-8F6B-209E870BCADC}"/>
              </a:ext>
            </a:extLst>
          </p:cNvPr>
          <p:cNvSpPr/>
          <p:nvPr/>
        </p:nvSpPr>
        <p:spPr>
          <a:xfrm>
            <a:off x="489857" y="1502229"/>
            <a:ext cx="11288486" cy="783771"/>
          </a:xfrm>
          <a:prstGeom prst="round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5EB5E55-4ED2-484A-A3F5-99190EBF021D}"/>
              </a:ext>
            </a:extLst>
          </p:cNvPr>
          <p:cNvSpPr/>
          <p:nvPr/>
        </p:nvSpPr>
        <p:spPr>
          <a:xfrm>
            <a:off x="489857" y="2420937"/>
            <a:ext cx="11288486" cy="1802720"/>
          </a:xfrm>
          <a:prstGeom prst="round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32D76C-2C86-C949-BD8A-4E70721B0DA9}"/>
              </a:ext>
            </a:extLst>
          </p:cNvPr>
          <p:cNvSpPr/>
          <p:nvPr/>
        </p:nvSpPr>
        <p:spPr>
          <a:xfrm>
            <a:off x="489857" y="4341812"/>
            <a:ext cx="11288486" cy="1802720"/>
          </a:xfrm>
          <a:prstGeom prst="round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7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F701-0BDC-6243-BABD-822F108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E320-8448-2F45-AC5B-70B38481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2200" dirty="0"/>
              <a:t>Job: assemble arbitrary stream of characters into strings (lexemes) recognizable by the language </a:t>
            </a:r>
            <a:r>
              <a:rPr lang="en-US" sz="2200" dirty="0">
                <a:sym typeface="Wingdings" pitchFamily="2" charset="2"/>
              </a:rPr>
              <a:t> source tokenization</a:t>
            </a:r>
            <a:endParaRPr lang="en-US" sz="2200" dirty="0"/>
          </a:p>
          <a:p>
            <a:pPr>
              <a:lnSpc>
                <a:spcPct val="125000"/>
              </a:lnSpc>
            </a:pPr>
            <a:r>
              <a:rPr lang="en-US" sz="2200" dirty="0"/>
              <a:t>Removing comments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Storing the actual values of some strings: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identifiers 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numbers</a:t>
            </a:r>
          </a:p>
          <a:p>
            <a:pPr lvl="1">
              <a:lnSpc>
                <a:spcPct val="125000"/>
              </a:lnSpc>
            </a:pPr>
            <a:r>
              <a:rPr lang="en-US" sz="2200" dirty="0"/>
              <a:t>literal strings</a:t>
            </a:r>
          </a:p>
          <a:p>
            <a:pPr>
              <a:lnSpc>
                <a:spcPct val="125000"/>
              </a:lnSpc>
            </a:pPr>
            <a:r>
              <a:rPr lang="en-US" sz="2200" dirty="0"/>
              <a:t>Recording source location information such as file, line number and column for possible error reporting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7D2F3-EFC8-6043-A1C0-25638C15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27216-F17B-444F-A0BD-9E74532D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22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12EE-F500-7047-B72C-BD452A8C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 of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9F90-FA08-3E46-9D04-05658858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Very useful when writing scripts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Much more powerful than searching for substrings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Available in several languages (e.g. in Python as the re package)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In shell/bash: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sed command to replace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grep to search in files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in VIM to search and replace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91168-EAF6-E64D-95AC-ED96FE8C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40E0C-B6DE-6C4A-970D-09E8BD30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9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2919-BDEC-5F49-820F-13CDEAD2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4B06E-1934-D743-ACC6-D159F309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2200" dirty="0">
                <a:sym typeface="Times New Roman" charset="0"/>
              </a:rPr>
              <a:t>A regular expression is one of the following:</a:t>
            </a: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A character</a:t>
            </a: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The empty string, denoted by </a:t>
            </a:r>
            <a:r>
              <a:rPr lang="en-US" sz="2200" dirty="0">
                <a:latin typeface="Courier New Bold" panose="02070609020205020404" pitchFamily="49" charset="0"/>
                <a:cs typeface="Courier New Bold" panose="02070609020205020404" pitchFamily="49" charset="0"/>
                <a:sym typeface="Symbol"/>
              </a:rPr>
              <a:t></a:t>
            </a:r>
            <a:endParaRPr lang="en-US" sz="2200" dirty="0">
              <a:latin typeface="Courier New Bold" panose="02070609020205020404" pitchFamily="49" charset="0"/>
              <a:cs typeface="Courier New Bold" panose="02070609020205020404" pitchFamily="49" charset="0"/>
              <a:sym typeface="Times New Roman" charset="0"/>
            </a:endParaRP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Two regular expressions concatenated</a:t>
            </a: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Two regular expressions separated by | (i.e., or)</a:t>
            </a:r>
          </a:p>
          <a:p>
            <a:pPr marL="554038" indent="-4572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sym typeface="Times New Roman" charset="0"/>
              </a:rPr>
              <a:t>A regular expression followed by the Kleene star </a:t>
            </a:r>
            <a:r>
              <a:rPr lang="en-US" sz="2200" dirty="0">
                <a:latin typeface="Courier New Bold" panose="02070609020205020404" pitchFamily="49" charset="0"/>
                <a:cs typeface="Courier New Bold" panose="02070609020205020404" pitchFamily="49" charset="0"/>
                <a:sym typeface="Times New Roman" charset="0"/>
              </a:rPr>
              <a:t>*</a:t>
            </a:r>
            <a:r>
              <a:rPr lang="en-US" sz="2200" dirty="0">
                <a:sym typeface="Times New Roman" charset="0"/>
              </a:rPr>
              <a:t> (concatenation of zero or more strings)</a:t>
            </a:r>
          </a:p>
          <a:p>
            <a:pPr marL="96838" indent="0">
              <a:lnSpc>
                <a:spcPct val="150000"/>
              </a:lnSpc>
              <a:buNone/>
              <a:defRPr/>
            </a:pPr>
            <a:r>
              <a:rPr lang="en-US" sz="2200" dirty="0">
                <a:sym typeface="Times New Roman" charset="0"/>
              </a:rPr>
              <a:t>Note: syntax of RE programs and functions might vary a bit (</a:t>
            </a:r>
            <a:r>
              <a:rPr lang="en-US" sz="2200" dirty="0" err="1">
                <a:sym typeface="Times New Roman" charset="0"/>
              </a:rPr>
              <a:t>e.g</a:t>
            </a:r>
            <a:r>
              <a:rPr lang="en-US" sz="2200" dirty="0">
                <a:sym typeface="Times New Roman" charset="0"/>
              </a:rPr>
              <a:t> +)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D47F5-6D00-1241-AB1D-400C78E3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0165F-7608-C34A-88B5-FEB767D6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1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8828-FDC4-2045-AA41-2D9CDE78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BD4D1-D456-B24E-BD70-56C5FFA8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Rules to recognize numbers: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/>
              <a:t>number </a:t>
            </a:r>
            <a:r>
              <a:rPr lang="en-US" dirty="0">
                <a:sym typeface="Wingdings" pitchFamily="2" charset="2"/>
              </a:rPr>
              <a:t> integer | real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integer  digit digit *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real  integer exponent | decimal ( exponent | </a:t>
            </a:r>
            <a:r>
              <a:rPr lang="en-US" dirty="0">
                <a:latin typeface="Symbol" pitchFamily="2" charset="2"/>
                <a:cs typeface="Sylfaen" panose="020F0502020204030204" pitchFamily="34" charset="0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)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decimal  digit * ( . digit | digit . ) digit *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exponent  (e | E ) ( + | - |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 ) integer</a:t>
            </a:r>
          </a:p>
          <a:p>
            <a:pPr indent="-457200"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digit  [0 – 9]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19941-4208-A744-815C-05B4CDAE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319EF-53E8-9041-86B4-50FF6ED9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0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23E0-034F-7F40-8A8B-6F326EFB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C19D-10CA-F043-9C4A-6AC1B601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2200" dirty="0"/>
              <a:t>What strings should the language recognize?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Identifiers: </a:t>
            </a:r>
            <a:r>
              <a:rPr lang="en-US" sz="2200" dirty="0" err="1"/>
              <a:t>i</a:t>
            </a:r>
            <a:r>
              <a:rPr lang="en-US" sz="2200" dirty="0"/>
              <a:t>, </a:t>
            </a:r>
            <a:r>
              <a:rPr lang="en-US" sz="2200" dirty="0" err="1"/>
              <a:t>my_sum</a:t>
            </a:r>
            <a:r>
              <a:rPr lang="en-US" sz="2200" dirty="0"/>
              <a:t>, _count_, sum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key words (special case of identifiers): for, while, if, switch, return …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Numbers: integer and floating point, in various formats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Operators: =, +=, +, ++, &lt;, &lt;=, != …</a:t>
            </a:r>
          </a:p>
          <a:p>
            <a:pPr indent="-457200">
              <a:lnSpc>
                <a:spcPct val="125000"/>
              </a:lnSpc>
              <a:buFont typeface="Wingdings" pitchFamily="2" charset="2"/>
              <a:buChar char="ü"/>
            </a:pPr>
            <a:r>
              <a:rPr lang="en-US" sz="2200" dirty="0"/>
              <a:t>Other: (, ), [, ], {, }, 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37AF2-423C-9A4C-A0CA-D70E23C2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0FFE5-0A95-C142-AC32-551B6686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0449C-9CA8-9C47-80C0-F3E4EFF2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DFA for numbers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Taken from the “Programming Language Pragmatics” by Michael Scott</a:t>
            </a:r>
          </a:p>
        </p:txBody>
      </p:sp>
      <p:sp>
        <p:nvSpPr>
          <p:cNvPr id="1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4C9D4588-1B11-A140-B2AE-BCED274DD4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7668" b="-1"/>
          <a:stretch/>
        </p:blipFill>
        <p:spPr bwMode="auto"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E44B2-79AA-6449-8680-31E96970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6689" y="6223702"/>
            <a:ext cx="5615514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100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50AAC-225A-6045-A309-3DA3D7BC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1989840-03F3-3E48-AFB0-4B2ACAEE040C}" type="slidenum">
              <a:rPr lang="en-US" sz="1100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 sz="1100">
              <a:solidFill>
                <a:srgbClr val="898989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0845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7057-F2AB-274D-9882-D1369018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FCCD-3434-F44A-8C13-C2754502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charset="0"/>
              <a:buChar char="•"/>
              <a:defRPr/>
            </a:pPr>
            <a:r>
              <a:rPr lang="en-US" sz="2500" dirty="0">
                <a:sym typeface="Times New Roman" charset="0"/>
              </a:rPr>
              <a:t>Scanners tend to be built three ways</a:t>
            </a:r>
          </a:p>
          <a:p>
            <a:pPr marL="1011238" lvl="1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US" sz="2500" dirty="0">
                <a:sym typeface="Times New Roman" charset="0"/>
              </a:rPr>
              <a:t>Semi-mechanical, pure DFA </a:t>
            </a:r>
            <a:br>
              <a:rPr lang="en-US" sz="2500" dirty="0">
                <a:sym typeface="Times New Roman" charset="0"/>
              </a:rPr>
            </a:br>
            <a:r>
              <a:rPr lang="en-US" sz="2500" dirty="0">
                <a:sym typeface="Times New Roman" charset="0"/>
              </a:rPr>
              <a:t>(usually realized as nested case statements)</a:t>
            </a:r>
          </a:p>
          <a:p>
            <a:pPr marL="1011238" lvl="1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US" sz="2500" dirty="0">
                <a:sym typeface="Times New Roman" charset="0"/>
              </a:rPr>
              <a:t>Table-driven DFA: write rules, generator produces code</a:t>
            </a:r>
          </a:p>
          <a:p>
            <a:pPr marL="1011238" lvl="1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en-US" sz="2500" dirty="0">
                <a:sym typeface="Times New Roman" charset="0"/>
              </a:rPr>
              <a:t>Ad-hoc: very case specific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4F2A6-4A45-B549-8303-51CCB01F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339C3-744D-554F-93B1-9D777706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D18E-F58A-2440-92D6-5ADA79C2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Semi-Mechanical, Pure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3B26-E471-0240-A409-C4CE24E94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10515600" cy="46856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Essentially translate REs to code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   Rule: </a:t>
            </a:r>
          </a:p>
          <a:p>
            <a:pPr marL="0" indent="0">
              <a:buNone/>
            </a:pPr>
            <a:r>
              <a:rPr lang="en-US" dirty="0"/>
              <a:t>	identifier </a:t>
            </a:r>
            <a:r>
              <a:rPr lang="en-US" dirty="0">
                <a:sym typeface="Wingdings" pitchFamily="2" charset="2"/>
              </a:rPr>
              <a:t> char +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Pseudocode: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lexeme = “”;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do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	c :=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read_character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my_file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is_letter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(c)) lexeme := lexeme + c;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} while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is_letter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(c));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put_character_back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my_file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c);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if (lexeme != “”)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	return TRUE;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return FALSE;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14A8-6B35-A943-BBC9-7C862AB4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823EC-B745-0F43-B24F-51E1F779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9840-03F3-3E48-AFB0-4B2ACAEE04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5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2134</Words>
  <Application>Microsoft Macintosh PowerPoint</Application>
  <PresentationFormat>Widescreen</PresentationFormat>
  <Paragraphs>484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Courier New Bold</vt:lpstr>
      <vt:lpstr>Symbol</vt:lpstr>
      <vt:lpstr>Times New Roman</vt:lpstr>
      <vt:lpstr>Wingdings</vt:lpstr>
      <vt:lpstr>Zapf Dingbats</vt:lpstr>
      <vt:lpstr>Office Theme</vt:lpstr>
      <vt:lpstr>Part 3 Lexical Analysis</vt:lpstr>
      <vt:lpstr>Lexical Analysis</vt:lpstr>
      <vt:lpstr>Lexical Analysis</vt:lpstr>
      <vt:lpstr>Regular Expressions (RE)</vt:lpstr>
      <vt:lpstr>Regular Expressions</vt:lpstr>
      <vt:lpstr>Scanner Rules</vt:lpstr>
      <vt:lpstr>DFA for numbers Taken from the “Programming Language Pragmatics” by Michael Scott</vt:lpstr>
      <vt:lpstr>Implementation Options</vt:lpstr>
      <vt:lpstr>Semi-Mechanical, Pure DFA</vt:lpstr>
      <vt:lpstr>Semi-Mechanical, Pure DFA</vt:lpstr>
      <vt:lpstr>General Rules for writing a DFA by Hand</vt:lpstr>
      <vt:lpstr>General Rules for writing a DFA by Hand</vt:lpstr>
      <vt:lpstr>Generating Finite Automata</vt:lpstr>
      <vt:lpstr>Non-deterministic Finite Automata  </vt:lpstr>
      <vt:lpstr>Non-deterministic Finite Automata  </vt:lpstr>
      <vt:lpstr>Deterministic Finite Automata (DFA)</vt:lpstr>
      <vt:lpstr>From Regular Expressions to NFA</vt:lpstr>
      <vt:lpstr>From Regular Expressions to NFA</vt:lpstr>
      <vt:lpstr>From Regular Expressions to NFA</vt:lpstr>
      <vt:lpstr>From NFA to DFA</vt:lpstr>
      <vt:lpstr>From NFA to DFA</vt:lpstr>
      <vt:lpstr>From NFA to DFA</vt:lpstr>
      <vt:lpstr>From NFA to DFA</vt:lpstr>
      <vt:lpstr>From NFA to DFA</vt:lpstr>
      <vt:lpstr>From NFA to DFA</vt:lpstr>
      <vt:lpstr>From NFA to DFA</vt:lpstr>
      <vt:lpstr>DFA Optimization</vt:lpstr>
      <vt:lpstr>Using a Scanner Generator</vt:lpstr>
      <vt:lpstr>Simple Flex Example</vt:lpstr>
      <vt:lpstr>Other uses of Regular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Kong Moreno, Martin R.</dc:creator>
  <cp:lastModifiedBy>Kong Moreno, Martin R.</cp:lastModifiedBy>
  <cp:revision>65</cp:revision>
  <dcterms:created xsi:type="dcterms:W3CDTF">2020-01-03T23:47:25Z</dcterms:created>
  <dcterms:modified xsi:type="dcterms:W3CDTF">2020-08-28T13:57:34Z</dcterms:modified>
</cp:coreProperties>
</file>