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303" r:id="rId21"/>
    <p:sldId id="302" r:id="rId22"/>
    <p:sldId id="276" r:id="rId23"/>
    <p:sldId id="275" r:id="rId24"/>
    <p:sldId id="277" r:id="rId25"/>
    <p:sldId id="278" r:id="rId26"/>
    <p:sldId id="279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8" r:id="rId39"/>
    <p:sldId id="300" r:id="rId40"/>
    <p:sldId id="299" r:id="rId41"/>
    <p:sldId id="301" r:id="rId42"/>
    <p:sldId id="292" r:id="rId43"/>
    <p:sldId id="293" r:id="rId44"/>
    <p:sldId id="294" r:id="rId45"/>
    <p:sldId id="296" r:id="rId46"/>
    <p:sldId id="295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  <a:p>
            <a:pPr marL="0" indent="0">
              <a:buNone/>
            </a:pPr>
            <a:r>
              <a:rPr lang="en-US" sz="2400" dirty="0"/>
              <a:t>Statically allocated object usually stored in read-only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 (could depend on some other variables)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and </a:t>
            </a:r>
            <a:r>
              <a:rPr lang="en-US" sz="2200" dirty="0" err="1"/>
              <a:t>readonly</a:t>
            </a:r>
            <a:r>
              <a:rPr lang="en-US" sz="2200" dirty="0"/>
              <a:t>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Recursion complicated static allocation of variables</a:t>
            </a:r>
          </a:p>
          <a:p>
            <a:r>
              <a:rPr lang="en-US" dirty="0"/>
              <a:t>Number of instances of a variable (e.g., a variable named “count” in a function “sum”) is, in theory, unbounded</a:t>
            </a:r>
          </a:p>
          <a:p>
            <a:r>
              <a:rPr lang="en-US" dirty="0"/>
              <a:t>Natural nesting of functions allows to allocate memory on the stack</a:t>
            </a:r>
          </a:p>
          <a:p>
            <a:r>
              <a:rPr lang="en-US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Memory of subroutine allocated in a </a:t>
            </a:r>
            <a:r>
              <a:rPr lang="en-US" i="1" u="sng" dirty="0"/>
              <a:t>frame</a:t>
            </a:r>
            <a:r>
              <a:rPr lang="en-US" dirty="0"/>
              <a:t> or </a:t>
            </a:r>
            <a:r>
              <a:rPr lang="en-US" i="1" u="sng" dirty="0"/>
              <a:t>activation record</a:t>
            </a:r>
          </a:p>
          <a:p>
            <a:r>
              <a:rPr lang="en-US" dirty="0"/>
              <a:t>Frame also allocated memory for temporary variables (produced by compiler)</a:t>
            </a:r>
          </a:p>
          <a:p>
            <a:r>
              <a:rPr lang="en-US" dirty="0"/>
              <a:t>Bookkeeping information includes: return address, reference to frame of caller (dynamic link), saved values of registers needed by caller and </a:t>
            </a:r>
            <a:r>
              <a:rPr lang="en-US" dirty="0" err="1"/>
              <a:t>callee</a:t>
            </a:r>
            <a:r>
              <a:rPr lang="en-US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4455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Arguments passed to subroutines lie at the top of the frame (it’s much more convenient)</a:t>
            </a:r>
          </a:p>
          <a:p>
            <a:r>
              <a:rPr lang="en-US" dirty="0"/>
              <a:t>Subroutine actual arguments usually </a:t>
            </a:r>
            <a:r>
              <a:rPr lang="en-US" i="1" u="sng" dirty="0"/>
              <a:t>pushed into the stack</a:t>
            </a:r>
          </a:p>
          <a:p>
            <a:r>
              <a:rPr lang="en-US" dirty="0"/>
              <a:t>Memory layout very implementation and language dependent</a:t>
            </a:r>
          </a:p>
          <a:p>
            <a:pPr>
              <a:lnSpc>
                <a:spcPct val="130000"/>
              </a:lnSpc>
            </a:pPr>
            <a:r>
              <a:rPr lang="en-US" dirty="0"/>
              <a:t>Stack maintenance responsibility of the caller, before and after calling sequence</a:t>
            </a:r>
          </a:p>
          <a:p>
            <a:pPr>
              <a:lnSpc>
                <a:spcPct val="130000"/>
              </a:lnSpc>
            </a:pPr>
            <a:r>
              <a:rPr lang="en-US" dirty="0"/>
              <a:t>Two parts: prologue and epilogue (detour to Chapter 9. Section 2)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  <a:p>
            <a:r>
              <a:rPr lang="en-US" dirty="0"/>
              <a:t>Object lifetime and Storage Management</a:t>
            </a:r>
          </a:p>
          <a:p>
            <a:r>
              <a:rPr lang="en-US" dirty="0"/>
              <a:t>Scope rules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k &gt;= 0 scopes outward of caller: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property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depends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075714" y="2307770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example of static scoping and deep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prints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shallow binding were in effect, it would 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shallow binding and static scoping 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DB8-A681-7B41-8CCA-6D958D7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A38B-4060-8B42-828F-1030ED67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AED5-D00C-F243-909F-52AB3A3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88E9-2398-0C44-91F8-8EFFD2D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dirty="0"/>
              <a:t>Compile time:  mapping of PL constructs to machine code and memory layout</a:t>
            </a:r>
          </a:p>
          <a:p>
            <a:pPr lvl="1"/>
            <a:r>
              <a:rPr lang="en-US" sz="1900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Also: static vs dynamic</a:t>
            </a:r>
          </a:p>
          <a:p>
            <a:r>
              <a:rPr lang="en-US" dirty="0"/>
              <a:t>Umbrella terms for several bindings times in previous slide</a:t>
            </a:r>
          </a:p>
          <a:p>
            <a:r>
              <a:rPr lang="en-US" dirty="0"/>
              <a:t>Compiler-based language implementations tends to be more efficient:</a:t>
            </a:r>
          </a:p>
          <a:p>
            <a:pPr lvl="1"/>
            <a:r>
              <a:rPr lang="en-US" dirty="0"/>
              <a:t>Decide layout / location for variables</a:t>
            </a:r>
          </a:p>
          <a:p>
            <a:pPr lvl="1"/>
            <a:r>
              <a:rPr lang="en-US" dirty="0"/>
              <a:t>Generates more efficient code</a:t>
            </a:r>
          </a:p>
          <a:p>
            <a:pPr lvl="1"/>
            <a:r>
              <a:rPr lang="en-US" dirty="0"/>
              <a:t>Particularly useful in loop-based coded (hotpots in programs)</a:t>
            </a:r>
          </a:p>
          <a:p>
            <a:pPr lvl="1"/>
            <a:r>
              <a:rPr lang="en-US" dirty="0"/>
              <a:t>Some decisions are ”local best”: addresses of variables</a:t>
            </a:r>
          </a:p>
          <a:p>
            <a:r>
              <a:rPr lang="en-US" dirty="0"/>
              <a:t>Interpreted languages:</a:t>
            </a:r>
          </a:p>
          <a:p>
            <a:pPr lvl="1"/>
            <a:r>
              <a:rPr lang="en-US" dirty="0"/>
              <a:t>Decisions and optimization are time constrained</a:t>
            </a:r>
          </a:p>
          <a:p>
            <a:pPr lvl="1"/>
            <a:r>
              <a:rPr lang="en-US" dirty="0"/>
              <a:t>Vital information might not be available yet at compile time</a:t>
            </a:r>
          </a:p>
          <a:p>
            <a:pPr lvl="1"/>
            <a:r>
              <a:rPr lang="en-US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</a:t>
            </a:r>
            <a:r>
              <a:rPr lang="en-US" dirty="0" err="1"/>
              <a:t>unususable</a:t>
            </a:r>
            <a:endParaRPr lang="en-US" dirty="0"/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and object lifetime do not necessarily coincide</a:t>
            </a:r>
          </a:p>
          <a:p>
            <a:r>
              <a:rPr lang="en-US" dirty="0"/>
              <a:t>Object may retain value, access potential even without name (binding):</a:t>
            </a:r>
          </a:p>
          <a:p>
            <a:pPr lvl="1"/>
            <a:r>
              <a:rPr lang="en-US" dirty="0"/>
              <a:t>Pass by reference &amp; in C++: lifetime of binding shorter than lifetime of object</a:t>
            </a:r>
          </a:p>
          <a:p>
            <a:r>
              <a:rPr lang="en-US" dirty="0"/>
              <a:t>Also possible to have a binding lifetime longer than an object lifetime: likely sign of bug:</a:t>
            </a:r>
          </a:p>
          <a:p>
            <a:pPr lvl="1"/>
            <a:r>
              <a:rPr lang="en-US" dirty="0"/>
              <a:t>Dangling reference: a pointer without memory associated to it (or memory freed)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4528</Words>
  <Application>Microsoft Macintosh PowerPoint</Application>
  <PresentationFormat>Widescreen</PresentationFormat>
  <Paragraphs>694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Typical Calling Sequence</vt:lpstr>
      <vt:lpstr>Parameters in Programming Languages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Names within Scope</vt:lpstr>
      <vt:lpstr>Overloading</vt:lpstr>
      <vt:lpstr>Overloading</vt:lpstr>
      <vt:lpstr>Overloading</vt:lpstr>
      <vt:lpstr>Overloading</vt:lpstr>
      <vt:lpstr>First Class Values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15</cp:revision>
  <dcterms:created xsi:type="dcterms:W3CDTF">2020-01-10T20:55:42Z</dcterms:created>
  <dcterms:modified xsi:type="dcterms:W3CDTF">2020-01-10T23:12:19Z</dcterms:modified>
</cp:coreProperties>
</file>