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Consider the following assignments in C:</a:t>
            </a:r>
          </a:p>
          <a:p>
            <a:pPr lvl="1"/>
            <a:r>
              <a:rPr lang="en-US" sz="2000" dirty="0"/>
              <a:t>d = a;</a:t>
            </a:r>
          </a:p>
          <a:p>
            <a:pPr lvl="1"/>
            <a:r>
              <a:rPr lang="en-US" sz="2000" dirty="0"/>
              <a:t>a = b + c;</a:t>
            </a:r>
          </a:p>
          <a:p>
            <a:r>
              <a:rPr lang="en-US" sz="2000" dirty="0"/>
              <a:t>RHS: value</a:t>
            </a:r>
          </a:p>
          <a:p>
            <a:r>
              <a:rPr lang="en-US" sz="2000" dirty="0"/>
              <a:t>LHS: location / address, where to store something</a:t>
            </a:r>
          </a:p>
          <a:p>
            <a:r>
              <a:rPr lang="en-US" sz="2000" dirty="0"/>
              <a:t>Variables are named containers for values</a:t>
            </a:r>
          </a:p>
          <a:p>
            <a:r>
              <a:rPr lang="en-US" sz="2000" dirty="0"/>
              <a:t>Distinction between l-values (address) and </a:t>
            </a:r>
            <a:r>
              <a:rPr lang="en-US" sz="2000" dirty="0" err="1"/>
              <a:t>r-values</a:t>
            </a:r>
            <a:r>
              <a:rPr lang="en-US" sz="2000" dirty="0"/>
              <a:t> (proper values, which could actually be addresses)</a:t>
            </a:r>
          </a:p>
          <a:p>
            <a:r>
              <a:rPr lang="en-US" sz="2000" dirty="0"/>
              <a:t>Bunch of subtle rules:</a:t>
            </a:r>
          </a:p>
          <a:p>
            <a:pPr lvl="1"/>
            <a:r>
              <a:rPr lang="en-US" sz="2000" dirty="0"/>
              <a:t>not all expressions can be l-values </a:t>
            </a:r>
            <a:r>
              <a:rPr lang="en-US" sz="20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000" dirty="0"/>
              <a:t>Compare two (potential) assignments: 2 + 3 = a and a = 2 + 3, when will these be valid (if ever)</a:t>
            </a:r>
          </a:p>
          <a:p>
            <a:pPr lvl="1"/>
            <a:r>
              <a:rPr lang="en-US" sz="2000" dirty="0"/>
              <a:t>Not all l-values are simple names, consider:</a:t>
            </a:r>
          </a:p>
          <a:p>
            <a:pPr lvl="2"/>
            <a:r>
              <a:rPr lang="en-US" dirty="0"/>
              <a:t>(f(a)+3)-&gt;b[c] = 2;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references (i.e. address/locations) flow from </a:t>
            </a:r>
            <a:r>
              <a:rPr lang="en-US" sz="2000" dirty="0" err="1"/>
              <a:t>lhs</a:t>
            </a:r>
            <a:r>
              <a:rPr lang="en-US" sz="2000" dirty="0"/>
              <a:t> to </a:t>
            </a:r>
            <a:r>
              <a:rPr lang="en-US" sz="2000" dirty="0" err="1"/>
              <a:t>rhs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516586" y="5089683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727690" y="51396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E4A-53D3-AF47-87DE-0AF5EB2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278-BF5D-504F-86EA-71850C4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847398"/>
            <a:ext cx="6945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Means: independent, consistent, to be used in any combination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book uses it as ”stuff that you would expect to appear somewhere, but they may or may not”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It’s a design principle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 Algol68 was expression oriented </a:t>
            </a:r>
            <a:r>
              <a:rPr lang="en-US" sz="2400" dirty="0">
                <a:sym typeface="Wingdings" pitchFamily="2" charset="2"/>
              </a:rPr>
              <a:t> expression basically the same as statement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Expressions could appear in places where statements would be expected (this again is relative)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Similar constructs of other languages could appear as expressions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A0CC-988E-7748-8162-2D08FFF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B887-4271-0F46-9320-52847E6D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BC74-0E78-3548-9C58-9A2B5C943F04}"/>
              </a:ext>
            </a:extLst>
          </p:cNvPr>
          <p:cNvSpPr txBox="1"/>
          <p:nvPr/>
        </p:nvSpPr>
        <p:spPr>
          <a:xfrm>
            <a:off x="7576458" y="2597873"/>
            <a:ext cx="4458272" cy="1754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begin</a:t>
            </a:r>
          </a:p>
          <a:p>
            <a:r>
              <a:rPr lang="en-US" dirty="0">
                <a:latin typeface="Courier" pitchFamily="2" charset="0"/>
              </a:rPr>
              <a:t>  a := if  b &lt; c then d else e;</a:t>
            </a:r>
          </a:p>
          <a:p>
            <a:r>
              <a:rPr lang="en-US" dirty="0">
                <a:latin typeface="Courier" pitchFamily="2" charset="0"/>
              </a:rPr>
              <a:t>  a := begin f(b); g(c) end;</a:t>
            </a:r>
          </a:p>
          <a:p>
            <a:r>
              <a:rPr lang="en-US" dirty="0">
                <a:latin typeface="Courier" pitchFamily="2" charset="0"/>
              </a:rPr>
              <a:t>  g(d);</a:t>
            </a:r>
          </a:p>
          <a:p>
            <a:r>
              <a:rPr lang="en-US" dirty="0">
                <a:latin typeface="Courier" pitchFamily="2" charset="0"/>
              </a:rPr>
              <a:t>  2 + 3</a:t>
            </a:r>
          </a:p>
          <a:p>
            <a:r>
              <a:rPr lang="en-US" dirty="0">
                <a:latin typeface="Courier" pitchFamily="2" charset="0"/>
              </a:rPr>
              <a:t>end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467C29A-09F8-7249-B09B-968E3E5F85AF}"/>
              </a:ext>
            </a:extLst>
          </p:cNvPr>
          <p:cNvCxnSpPr>
            <a:cxnSpLocks/>
          </p:cNvCxnSpPr>
          <p:nvPr/>
        </p:nvCxnSpPr>
        <p:spPr>
          <a:xfrm rot="10800000">
            <a:off x="8773888" y="3897088"/>
            <a:ext cx="1426026" cy="67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804008-6195-444C-B7B0-32A5EB795614}"/>
              </a:ext>
            </a:extLst>
          </p:cNvPr>
          <p:cNvSpPr txBox="1"/>
          <p:nvPr/>
        </p:nvSpPr>
        <p:spPr>
          <a:xfrm>
            <a:off x="10308772" y="4023067"/>
            <a:ext cx="1338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BTW, in Pascal,</a:t>
            </a:r>
          </a:p>
          <a:p>
            <a:r>
              <a:rPr lang="en-US" dirty="0"/>
              <a:t>; wasn’t mandatory</a:t>
            </a:r>
          </a:p>
          <a:p>
            <a:r>
              <a:rPr lang="en-US" dirty="0"/>
              <a:t>in the last statement</a:t>
            </a:r>
          </a:p>
          <a:p>
            <a:r>
              <a:rPr lang="en-US" dirty="0"/>
              <a:t>of a block</a:t>
            </a:r>
          </a:p>
        </p:txBody>
      </p:sp>
    </p:spTree>
    <p:extLst>
      <p:ext uri="{BB962C8B-B14F-4D97-AF65-F5344CB8AC3E}">
        <p14:creationId xmlns:p14="http://schemas.microsoft.com/office/powerpoint/2010/main" val="40755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0A7-51C5-1444-B093-96372F2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96C6-7D66-B84C-A832-80B165D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takes a middle-of-the-road approach</a:t>
            </a:r>
          </a:p>
          <a:p>
            <a:r>
              <a:rPr lang="en-US" dirty="0"/>
              <a:t>C has “expression statements”</a:t>
            </a:r>
          </a:p>
          <a:p>
            <a:r>
              <a:rPr lang="en-US" dirty="0"/>
              <a:t>Idea: expressions can appear where statements are expected, but the reverse does not hold</a:t>
            </a:r>
          </a:p>
          <a:p>
            <a:r>
              <a:rPr lang="en-US" dirty="0"/>
              <a:t>C computes values for expression statements, then discards them</a:t>
            </a:r>
          </a:p>
          <a:p>
            <a:r>
              <a:rPr lang="en-US" dirty="0"/>
              <a:t>C and Algol68 allow assignments in expressions</a:t>
            </a:r>
          </a:p>
          <a:p>
            <a:r>
              <a:rPr lang="en-US" dirty="0"/>
              <a:t>(Return ) value of assignment is the rightmost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C445-7B96-DC49-AE1F-F38EC43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1B2A-C279-334D-9FC7-A3A1BAB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6B5E-FC20-0541-BFD9-92309336E6A8}"/>
              </a:ext>
            </a:extLst>
          </p:cNvPr>
          <p:cNvSpPr txBox="1"/>
          <p:nvPr/>
        </p:nvSpPr>
        <p:spPr>
          <a:xfrm>
            <a:off x="1175657" y="5584371"/>
            <a:ext cx="62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example 6.19 of book (assignment and equality operators)</a:t>
            </a:r>
          </a:p>
        </p:txBody>
      </p:sp>
    </p:spTree>
    <p:extLst>
      <p:ext uri="{BB962C8B-B14F-4D97-AF65-F5344CB8AC3E}">
        <p14:creationId xmlns:p14="http://schemas.microsoft.com/office/powerpoint/2010/main" val="332509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Assignment operators modify memory:</a:t>
            </a:r>
          </a:p>
          <a:p>
            <a:pPr lvl="1"/>
            <a:r>
              <a:rPr lang="en-US" sz="2200" dirty="0"/>
              <a:t>+=</a:t>
            </a:r>
          </a:p>
          <a:p>
            <a:pPr lvl="1"/>
            <a:r>
              <a:rPr lang="en-US" sz="2200" dirty="0"/>
              <a:t>*=</a:t>
            </a:r>
          </a:p>
          <a:p>
            <a:pPr lvl="1"/>
            <a:r>
              <a:rPr lang="en-US" sz="2200" dirty="0"/>
              <a:t>op=</a:t>
            </a:r>
          </a:p>
          <a:p>
            <a:r>
              <a:rPr lang="en-US" sz="2200" dirty="0"/>
              <a:t>Advantage: </a:t>
            </a:r>
          </a:p>
          <a:p>
            <a:pPr lvl="1"/>
            <a:r>
              <a:rPr lang="en-US" sz="2200" dirty="0"/>
              <a:t>address calculation performed just once </a:t>
            </a:r>
          </a:p>
          <a:p>
            <a:pPr lvl="1"/>
            <a:r>
              <a:rPr lang="en-US" sz="2200" dirty="0"/>
              <a:t>simplifies code (we write a lot of  something = something + </a:t>
            </a:r>
            <a:r>
              <a:rPr lang="en-US" sz="2200" dirty="0" err="1"/>
              <a:t>somethingelse</a:t>
            </a:r>
            <a:r>
              <a:rPr lang="en-US" sz="2200" dirty="0"/>
              <a:t>)</a:t>
            </a:r>
          </a:p>
          <a:p>
            <a:r>
              <a:rPr lang="en-US" sz="2200" dirty="0"/>
              <a:t>C provides an assignment operator for each of its binary arithmetic and bit-wise operators, for a total of 10</a:t>
            </a:r>
          </a:p>
          <a:p>
            <a:pPr lvl="1"/>
            <a:r>
              <a:rPr lang="en-US" sz="2200" dirty="0"/>
              <a:t>also prefix and postfix [</a:t>
            </a:r>
            <a:r>
              <a:rPr lang="en-US" sz="2200" dirty="0" err="1"/>
              <a:t>in|de</a:t>
            </a:r>
            <a:r>
              <a:rPr lang="en-US" sz="2200" dirty="0"/>
              <a:t>]</a:t>
            </a:r>
            <a:r>
              <a:rPr lang="en-US" sz="2200" dirty="0" err="1"/>
              <a:t>crements</a:t>
            </a:r>
            <a:r>
              <a:rPr lang="en-US" sz="2200" dirty="0"/>
              <a:t>: var++, ++var, var-- and –var</a:t>
            </a:r>
          </a:p>
          <a:p>
            <a:r>
              <a:rPr lang="en-US" sz="2200" dirty="0"/>
              <a:t>Prefix form: syntactic sugar for += and -=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/>
              <a:t>Postfix form: NOT syntactic sugar, i.e. has different semantics. Consider:</a:t>
            </a:r>
          </a:p>
          <a:p>
            <a:pPr marL="457200" lvl="1" indent="0">
              <a:buNone/>
            </a:pPr>
            <a:r>
              <a:rPr lang="en-US" sz="1800" dirty="0"/>
              <a:t>*p++ = *q++;</a:t>
            </a:r>
          </a:p>
          <a:p>
            <a:r>
              <a:rPr lang="en-US" sz="2600" dirty="0"/>
              <a:t>The above copies values from q to p, then advances both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B4E-1AA4-2B4C-8ABD-78244200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150-0147-1040-AEBF-269A379D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Not all (imperative) languages provide mechanisms for declaration + initialization (a la c </a:t>
            </a:r>
            <a:r>
              <a:rPr lang="en-US" sz="2200" dirty="0">
                <a:sym typeface="Wingdings" pitchFamily="2" charset="2"/>
              </a:rPr>
              <a:t> int c = (2 * something);)</a:t>
            </a:r>
          </a:p>
          <a:p>
            <a:r>
              <a:rPr lang="en-US" sz="2200" dirty="0">
                <a:sym typeface="Wingdings" pitchFamily="2" charset="2"/>
              </a:rPr>
              <a:t>Useful to initialize variables:</a:t>
            </a:r>
          </a:p>
          <a:p>
            <a:pPr lvl="1"/>
            <a:r>
              <a:rPr lang="en-US" sz="2200" dirty="0">
                <a:sym typeface="Wingdings" pitchFamily="2" charset="2"/>
              </a:rPr>
              <a:t>static variables local to subroutines need an initial value (usually 0)</a:t>
            </a:r>
          </a:p>
          <a:p>
            <a:pPr lvl="1"/>
            <a:r>
              <a:rPr lang="en-US" sz="2200" dirty="0">
                <a:sym typeface="Wingdings" pitchFamily="2" charset="2"/>
              </a:rPr>
              <a:t>Initialized static variables can use global memory</a:t>
            </a:r>
          </a:p>
          <a:p>
            <a:pPr lvl="1"/>
            <a:r>
              <a:rPr lang="en-US" sz="2200" dirty="0">
                <a:sym typeface="Wingdings" pitchFamily="2" charset="2"/>
              </a:rPr>
              <a:t>Avoid computational errors</a:t>
            </a:r>
          </a:p>
          <a:p>
            <a:r>
              <a:rPr lang="en-US" sz="2200" dirty="0">
                <a:sym typeface="Wingdings" pitchFamily="2" charset="2"/>
              </a:rPr>
              <a:t>Most languages will have mechanisms to initialize variables for pre-built datatypes</a:t>
            </a:r>
          </a:p>
          <a:p>
            <a:r>
              <a:rPr lang="en-US" sz="2200" dirty="0">
                <a:sym typeface="Wingdings" pitchFamily="2" charset="2"/>
              </a:rPr>
              <a:t>Special mechanisms for “aggregate” types, i.e. arrays, structures</a:t>
            </a:r>
          </a:p>
          <a:p>
            <a:r>
              <a:rPr lang="en-US" sz="2200" dirty="0">
                <a:sym typeface="Wingdings" pitchFamily="2" charset="2"/>
              </a:rPr>
              <a:t>Initialization saves time only for statically allocated variables, not for stack variables nor for heap variables</a:t>
            </a:r>
          </a:p>
          <a:p>
            <a:endParaRPr lang="en-US" sz="2200" dirty="0">
              <a:sym typeface="Wingdings" pitchFamily="2" charset="2"/>
            </a:endParaRP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F60-7B4D-FD4F-B8EA-2015AAA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E211-BD44-0849-A8CF-8A6C334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241-B387-C542-BFE5-2C41FC7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636-A2D8-E145-9BC3-CF2674F2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/>
              <a:t>Uses the (static) control flow of the program</a:t>
            </a:r>
          </a:p>
          <a:p>
            <a:r>
              <a:rPr lang="en-US" dirty="0"/>
              <a:t>Conservative analysis</a:t>
            </a:r>
          </a:p>
          <a:p>
            <a:r>
              <a:rPr lang="en-US" dirty="0"/>
              <a:t>Considers every possible execution path in the program</a:t>
            </a:r>
          </a:p>
          <a:p>
            <a:r>
              <a:rPr lang="en-US" dirty="0"/>
              <a:t>Languages like java use this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4132-76D9-B647-8B34-4B86AE6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1DCA-45EA-2D4C-812A-CBE87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793B-06C2-B441-9EFB-99D71C281BF3}"/>
              </a:ext>
            </a:extLst>
          </p:cNvPr>
          <p:cNvSpPr txBox="1"/>
          <p:nvPr/>
        </p:nvSpPr>
        <p:spPr>
          <a:xfrm>
            <a:off x="6814458" y="1825625"/>
            <a:ext cx="4424609" cy="3785652"/>
          </a:xfrm>
          <a:custGeom>
            <a:avLst/>
            <a:gdLst>
              <a:gd name="connsiteX0" fmla="*/ 0 w 4424609"/>
              <a:gd name="connsiteY0" fmla="*/ 0 h 3785652"/>
              <a:gd name="connsiteX1" fmla="*/ 641568 w 4424609"/>
              <a:gd name="connsiteY1" fmla="*/ 0 h 3785652"/>
              <a:gd name="connsiteX2" fmla="*/ 1061906 w 4424609"/>
              <a:gd name="connsiteY2" fmla="*/ 0 h 3785652"/>
              <a:gd name="connsiteX3" fmla="*/ 1570736 w 4424609"/>
              <a:gd name="connsiteY3" fmla="*/ 0 h 3785652"/>
              <a:gd name="connsiteX4" fmla="*/ 2079566 w 4424609"/>
              <a:gd name="connsiteY4" fmla="*/ 0 h 3785652"/>
              <a:gd name="connsiteX5" fmla="*/ 2499904 w 4424609"/>
              <a:gd name="connsiteY5" fmla="*/ 0 h 3785652"/>
              <a:gd name="connsiteX6" fmla="*/ 3097226 w 4424609"/>
              <a:gd name="connsiteY6" fmla="*/ 0 h 3785652"/>
              <a:gd name="connsiteX7" fmla="*/ 3650302 w 4424609"/>
              <a:gd name="connsiteY7" fmla="*/ 0 h 3785652"/>
              <a:gd name="connsiteX8" fmla="*/ 4424609 w 4424609"/>
              <a:gd name="connsiteY8" fmla="*/ 0 h 3785652"/>
              <a:gd name="connsiteX9" fmla="*/ 4424609 w 4424609"/>
              <a:gd name="connsiteY9" fmla="*/ 427238 h 3785652"/>
              <a:gd name="connsiteX10" fmla="*/ 4424609 w 4424609"/>
              <a:gd name="connsiteY10" fmla="*/ 930189 h 3785652"/>
              <a:gd name="connsiteX11" fmla="*/ 4424609 w 4424609"/>
              <a:gd name="connsiteY11" fmla="*/ 1357427 h 3785652"/>
              <a:gd name="connsiteX12" fmla="*/ 4424609 w 4424609"/>
              <a:gd name="connsiteY12" fmla="*/ 1936091 h 3785652"/>
              <a:gd name="connsiteX13" fmla="*/ 4424609 w 4424609"/>
              <a:gd name="connsiteY13" fmla="*/ 2552611 h 3785652"/>
              <a:gd name="connsiteX14" fmla="*/ 4424609 w 4424609"/>
              <a:gd name="connsiteY14" fmla="*/ 3055562 h 3785652"/>
              <a:gd name="connsiteX15" fmla="*/ 4424609 w 4424609"/>
              <a:gd name="connsiteY15" fmla="*/ 3785652 h 3785652"/>
              <a:gd name="connsiteX16" fmla="*/ 3871533 w 4424609"/>
              <a:gd name="connsiteY16" fmla="*/ 3785652 h 3785652"/>
              <a:gd name="connsiteX17" fmla="*/ 3362703 w 4424609"/>
              <a:gd name="connsiteY17" fmla="*/ 3785652 h 3785652"/>
              <a:gd name="connsiteX18" fmla="*/ 2898119 w 4424609"/>
              <a:gd name="connsiteY18" fmla="*/ 3785652 h 3785652"/>
              <a:gd name="connsiteX19" fmla="*/ 2389289 w 4424609"/>
              <a:gd name="connsiteY19" fmla="*/ 3785652 h 3785652"/>
              <a:gd name="connsiteX20" fmla="*/ 1836213 w 4424609"/>
              <a:gd name="connsiteY20" fmla="*/ 3785652 h 3785652"/>
              <a:gd name="connsiteX21" fmla="*/ 1283137 w 4424609"/>
              <a:gd name="connsiteY21" fmla="*/ 3785652 h 3785652"/>
              <a:gd name="connsiteX22" fmla="*/ 641568 w 4424609"/>
              <a:gd name="connsiteY22" fmla="*/ 3785652 h 3785652"/>
              <a:gd name="connsiteX23" fmla="*/ 0 w 4424609"/>
              <a:gd name="connsiteY23" fmla="*/ 3785652 h 3785652"/>
              <a:gd name="connsiteX24" fmla="*/ 0 w 4424609"/>
              <a:gd name="connsiteY24" fmla="*/ 3320558 h 3785652"/>
              <a:gd name="connsiteX25" fmla="*/ 0 w 4424609"/>
              <a:gd name="connsiteY25" fmla="*/ 2779750 h 3785652"/>
              <a:gd name="connsiteX26" fmla="*/ 0 w 4424609"/>
              <a:gd name="connsiteY26" fmla="*/ 2314656 h 3785652"/>
              <a:gd name="connsiteX27" fmla="*/ 0 w 4424609"/>
              <a:gd name="connsiteY27" fmla="*/ 1773848 h 3785652"/>
              <a:gd name="connsiteX28" fmla="*/ 0 w 4424609"/>
              <a:gd name="connsiteY28" fmla="*/ 1233041 h 3785652"/>
              <a:gd name="connsiteX29" fmla="*/ 0 w 4424609"/>
              <a:gd name="connsiteY29" fmla="*/ 654377 h 3785652"/>
              <a:gd name="connsiteX30" fmla="*/ 0 w 4424609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4609" h="3785652" extrusionOk="0">
                <a:moveTo>
                  <a:pt x="0" y="0"/>
                </a:moveTo>
                <a:cubicBezTo>
                  <a:pt x="215866" y="-27986"/>
                  <a:pt x="448998" y="21043"/>
                  <a:pt x="641568" y="0"/>
                </a:cubicBezTo>
                <a:cubicBezTo>
                  <a:pt x="834138" y="-21043"/>
                  <a:pt x="932499" y="44367"/>
                  <a:pt x="1061906" y="0"/>
                </a:cubicBezTo>
                <a:cubicBezTo>
                  <a:pt x="1191313" y="-44367"/>
                  <a:pt x="1454222" y="56143"/>
                  <a:pt x="1570736" y="0"/>
                </a:cubicBezTo>
                <a:cubicBezTo>
                  <a:pt x="1687250" y="-56143"/>
                  <a:pt x="1907661" y="45941"/>
                  <a:pt x="2079566" y="0"/>
                </a:cubicBezTo>
                <a:cubicBezTo>
                  <a:pt x="2251471" y="-45941"/>
                  <a:pt x="2317039" y="3145"/>
                  <a:pt x="2499904" y="0"/>
                </a:cubicBezTo>
                <a:cubicBezTo>
                  <a:pt x="2682769" y="-3145"/>
                  <a:pt x="2976867" y="31729"/>
                  <a:pt x="3097226" y="0"/>
                </a:cubicBezTo>
                <a:cubicBezTo>
                  <a:pt x="3217585" y="-31729"/>
                  <a:pt x="3518918" y="29468"/>
                  <a:pt x="3650302" y="0"/>
                </a:cubicBezTo>
                <a:cubicBezTo>
                  <a:pt x="3781686" y="-29468"/>
                  <a:pt x="4218372" y="43638"/>
                  <a:pt x="4424609" y="0"/>
                </a:cubicBezTo>
                <a:cubicBezTo>
                  <a:pt x="4465146" y="161249"/>
                  <a:pt x="4405380" y="298211"/>
                  <a:pt x="4424609" y="427238"/>
                </a:cubicBezTo>
                <a:cubicBezTo>
                  <a:pt x="4443838" y="556265"/>
                  <a:pt x="4410513" y="749753"/>
                  <a:pt x="4424609" y="930189"/>
                </a:cubicBezTo>
                <a:cubicBezTo>
                  <a:pt x="4438705" y="1110625"/>
                  <a:pt x="4414597" y="1160010"/>
                  <a:pt x="4424609" y="1357427"/>
                </a:cubicBezTo>
                <a:cubicBezTo>
                  <a:pt x="4434621" y="1554844"/>
                  <a:pt x="4361189" y="1777323"/>
                  <a:pt x="4424609" y="1936091"/>
                </a:cubicBezTo>
                <a:cubicBezTo>
                  <a:pt x="4488029" y="2094859"/>
                  <a:pt x="4396517" y="2407059"/>
                  <a:pt x="4424609" y="2552611"/>
                </a:cubicBezTo>
                <a:cubicBezTo>
                  <a:pt x="4452701" y="2698163"/>
                  <a:pt x="4373431" y="2831332"/>
                  <a:pt x="4424609" y="3055562"/>
                </a:cubicBezTo>
                <a:cubicBezTo>
                  <a:pt x="4475787" y="3279792"/>
                  <a:pt x="4419296" y="3528334"/>
                  <a:pt x="4424609" y="3785652"/>
                </a:cubicBezTo>
                <a:cubicBezTo>
                  <a:pt x="4194703" y="3814608"/>
                  <a:pt x="4005386" y="3750876"/>
                  <a:pt x="3871533" y="3785652"/>
                </a:cubicBezTo>
                <a:cubicBezTo>
                  <a:pt x="3737680" y="3820428"/>
                  <a:pt x="3610060" y="3730662"/>
                  <a:pt x="3362703" y="3785652"/>
                </a:cubicBezTo>
                <a:cubicBezTo>
                  <a:pt x="3115346" y="3840642"/>
                  <a:pt x="3088088" y="3782312"/>
                  <a:pt x="2898119" y="3785652"/>
                </a:cubicBezTo>
                <a:cubicBezTo>
                  <a:pt x="2708150" y="3788992"/>
                  <a:pt x="2514603" y="3726914"/>
                  <a:pt x="2389289" y="3785652"/>
                </a:cubicBezTo>
                <a:cubicBezTo>
                  <a:pt x="2263975" y="3844390"/>
                  <a:pt x="1965925" y="3751019"/>
                  <a:pt x="1836213" y="3785652"/>
                </a:cubicBezTo>
                <a:cubicBezTo>
                  <a:pt x="1706501" y="3820285"/>
                  <a:pt x="1426887" y="3749586"/>
                  <a:pt x="1283137" y="3785652"/>
                </a:cubicBezTo>
                <a:cubicBezTo>
                  <a:pt x="1139387" y="3821718"/>
                  <a:pt x="774709" y="3741917"/>
                  <a:pt x="641568" y="3785652"/>
                </a:cubicBezTo>
                <a:cubicBezTo>
                  <a:pt x="508427" y="3829387"/>
                  <a:pt x="292126" y="3737865"/>
                  <a:pt x="0" y="3785652"/>
                </a:cubicBezTo>
                <a:cubicBezTo>
                  <a:pt x="-36636" y="3631983"/>
                  <a:pt x="6026" y="3529646"/>
                  <a:pt x="0" y="3320558"/>
                </a:cubicBezTo>
                <a:cubicBezTo>
                  <a:pt x="-6026" y="3111470"/>
                  <a:pt x="54751" y="2968705"/>
                  <a:pt x="0" y="2779750"/>
                </a:cubicBezTo>
                <a:cubicBezTo>
                  <a:pt x="-54751" y="2590795"/>
                  <a:pt x="10133" y="2433990"/>
                  <a:pt x="0" y="2314656"/>
                </a:cubicBezTo>
                <a:cubicBezTo>
                  <a:pt x="-10133" y="2195322"/>
                  <a:pt x="49392" y="1969758"/>
                  <a:pt x="0" y="1773848"/>
                </a:cubicBezTo>
                <a:cubicBezTo>
                  <a:pt x="-49392" y="1577938"/>
                  <a:pt x="19284" y="1361994"/>
                  <a:pt x="0" y="1233041"/>
                </a:cubicBezTo>
                <a:cubicBezTo>
                  <a:pt x="-19284" y="1104088"/>
                  <a:pt x="42860" y="788015"/>
                  <a:pt x="0" y="654377"/>
                </a:cubicBezTo>
                <a:cubicBezTo>
                  <a:pt x="-42860" y="520739"/>
                  <a:pt x="4973" y="1472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j = 3;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&gt;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= 2;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&lt;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// do something with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B0EF521-0B1A-A340-A108-9760FEBF9459}"/>
              </a:ext>
            </a:extLst>
          </p:cNvPr>
          <p:cNvSpPr/>
          <p:nvPr/>
        </p:nvSpPr>
        <p:spPr>
          <a:xfrm flipV="1">
            <a:off x="3107871" y="4822371"/>
            <a:ext cx="353785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6C11F85B-94B2-C44C-B9C9-B8557787938C}"/>
              </a:ext>
            </a:extLst>
          </p:cNvPr>
          <p:cNvSpPr/>
          <p:nvPr/>
        </p:nvSpPr>
        <p:spPr>
          <a:xfrm>
            <a:off x="8425544" y="1926772"/>
            <a:ext cx="1469570" cy="1791680"/>
          </a:xfrm>
          <a:prstGeom prst="curvedLeftArrow">
            <a:avLst>
              <a:gd name="adj1" fmla="val 6889"/>
              <a:gd name="adj2" fmla="val 26905"/>
              <a:gd name="adj3" fmla="val 2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2A34-7400-6D46-B683-BB9979F4EF39}"/>
              </a:ext>
            </a:extLst>
          </p:cNvPr>
          <p:cNvSpPr txBox="1"/>
          <p:nvPr/>
        </p:nvSpPr>
        <p:spPr>
          <a:xfrm>
            <a:off x="9943667" y="223157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12209-7229-9249-B6F2-FD8DA6E0019A}"/>
              </a:ext>
            </a:extLst>
          </p:cNvPr>
          <p:cNvCxnSpPr>
            <a:cxnSpLocks/>
          </p:cNvCxnSpPr>
          <p:nvPr/>
        </p:nvCxnSpPr>
        <p:spPr>
          <a:xfrm>
            <a:off x="7489371" y="3718451"/>
            <a:ext cx="468086" cy="1103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F524C7-B423-284F-A4F0-A38F7E1CD38A}"/>
              </a:ext>
            </a:extLst>
          </p:cNvPr>
          <p:cNvSpPr/>
          <p:nvPr/>
        </p:nvSpPr>
        <p:spPr>
          <a:xfrm>
            <a:off x="6455229" y="1690688"/>
            <a:ext cx="1828800" cy="540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EDC-77AB-6C4B-986A-95427D5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EF4-5CEC-A94A-BE1C-D0E93E09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7315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Precedence and associativity define order in which binary infix operators are evaluated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Do not necessarily specify orders in which operands are evaluated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1:  a – g(b) – c * d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Equivalent to :  ( a – g(b)) -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But: which one is evaluated first: (a – g(b)) or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2: f(a, g(b), h(c))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which order are the arguments evaluated?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F087-ED0B-404E-BCAE-AF5DF0C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0BA3-7418-8045-B9AD-2A8C7F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984C0-BF30-254C-8079-E0D46AE27EA1}"/>
              </a:ext>
            </a:extLst>
          </p:cNvPr>
          <p:cNvSpPr txBox="1">
            <a:spLocks/>
          </p:cNvSpPr>
          <p:nvPr/>
        </p:nvSpPr>
        <p:spPr>
          <a:xfrm>
            <a:off x="8305800" y="1690688"/>
            <a:ext cx="3047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/>
              <a:t>This is important because of: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side effects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Code speed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Usually this is “implementation dependent”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Java and C# evaluate arguments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61328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864-D44C-7241-95F9-888A9D1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3F2-9A4F-B847-9D90-C3282E1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97025"/>
            <a:ext cx="50183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Consider:</a:t>
            </a:r>
          </a:p>
          <a:p>
            <a:r>
              <a:rPr lang="en-US" sz="2200" dirty="0"/>
              <a:t>if (a &lt; b &amp;&amp; b &lt; c) { …}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 &amp;&amp; A[</a:t>
            </a:r>
            <a:r>
              <a:rPr lang="en-US" sz="2200" dirty="0" err="1"/>
              <a:t>i</a:t>
            </a:r>
            <a:r>
              <a:rPr lang="en-US" sz="2200" dirty="0"/>
              <a:t>] != NULL;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A[</a:t>
            </a:r>
            <a:r>
              <a:rPr lang="en-US" sz="2200" dirty="0" err="1"/>
              <a:t>i</a:t>
            </a:r>
            <a:r>
              <a:rPr lang="en-US" sz="2200" dirty="0"/>
              <a:t>] != NULL &amp;&amp; </a:t>
            </a:r>
            <a:r>
              <a:rPr lang="en-US" sz="2200" dirty="0" err="1"/>
              <a:t>i</a:t>
            </a:r>
            <a:r>
              <a:rPr lang="en-US" sz="2200" dirty="0"/>
              <a:t> &lt; N;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>
              <a:buNone/>
            </a:pPr>
            <a:r>
              <a:rPr lang="en-US" sz="2200" dirty="0"/>
              <a:t>Idea: avoid unnecessary work</a:t>
            </a:r>
          </a:p>
          <a:p>
            <a:pPr marL="0" indent="0">
              <a:buNone/>
            </a:pPr>
            <a:r>
              <a:rPr lang="en-US" sz="2200" dirty="0"/>
              <a:t>Problem: some of the leftover work could desired side effects</a:t>
            </a:r>
          </a:p>
          <a:p>
            <a:pPr marL="0" indent="0">
              <a:buNone/>
            </a:pPr>
            <a:r>
              <a:rPr lang="en-US" sz="2200" dirty="0"/>
              <a:t>Example: while ( a = </a:t>
            </a:r>
            <a:r>
              <a:rPr lang="en-US" sz="2200" dirty="0" err="1"/>
              <a:t>my_function</a:t>
            </a:r>
            <a:r>
              <a:rPr lang="en-US" sz="2200" dirty="0"/>
              <a:t>(</a:t>
            </a:r>
            <a:r>
              <a:rPr lang="en-US" sz="2200" dirty="0" err="1"/>
              <a:t>x,a</a:t>
            </a:r>
            <a:r>
              <a:rPr lang="en-US" sz="2200" dirty="0"/>
              <a:t>) &amp;&amp; x++) { … }</a:t>
            </a:r>
          </a:p>
          <a:p>
            <a:pPr marL="0" indent="0">
              <a:buNone/>
            </a:pPr>
            <a:r>
              <a:rPr lang="en-US" sz="2200" dirty="0"/>
              <a:t>Language dependent</a:t>
            </a:r>
          </a:p>
          <a:p>
            <a:pPr marL="0" indent="0">
              <a:buNone/>
            </a:pPr>
            <a:r>
              <a:rPr lang="en-US" sz="2200" dirty="0"/>
              <a:t>Some languages (I didn’t know this) might have dedicated operators for short-circuit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083A-E6FF-B241-B9D9-397A49B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65D3-7D72-C447-AE0F-DA7BE4E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68EC6-1740-B64A-AE41-4B85B9EC730F}"/>
              </a:ext>
            </a:extLst>
          </p:cNvPr>
          <p:cNvSpPr txBox="1">
            <a:spLocks/>
          </p:cNvSpPr>
          <p:nvPr/>
        </p:nvSpPr>
        <p:spPr>
          <a:xfrm>
            <a:off x="6477002" y="1597025"/>
            <a:ext cx="54755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Ada provides:</a:t>
            </a:r>
          </a:p>
          <a:p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 vs </a:t>
            </a:r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then</a:t>
            </a:r>
          </a:p>
          <a:p>
            <a:r>
              <a:rPr lang="en-US" sz="2200" dirty="0">
                <a:latin typeface="Courier" pitchFamily="2" charset="0"/>
              </a:rPr>
              <a:t>or </a:t>
            </a:r>
            <a:r>
              <a:rPr lang="en-US" sz="2200" dirty="0"/>
              <a:t> vs </a:t>
            </a:r>
            <a:r>
              <a:rPr lang="en-US" sz="2200" dirty="0">
                <a:latin typeface="Courier" pitchFamily="2" charset="0"/>
              </a:rPr>
              <a:t>or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/>
              <a:t>if (d = 0.0 </a:t>
            </a:r>
            <a:r>
              <a:rPr lang="en-US" sz="2200" dirty="0">
                <a:highlight>
                  <a:srgbClr val="00FF00"/>
                </a:highlight>
              </a:rPr>
              <a:t>or else </a:t>
            </a:r>
            <a:r>
              <a:rPr lang="en-US" sz="2200" dirty="0"/>
              <a:t>n/d &lt; threshold) then ..</a:t>
            </a:r>
          </a:p>
          <a:p>
            <a:r>
              <a:rPr lang="en-US" sz="2200" dirty="0"/>
              <a:t>if (p /= null </a:t>
            </a:r>
            <a:r>
              <a:rPr lang="en-US" sz="2200" dirty="0">
                <a:highlight>
                  <a:srgbClr val="00FF00"/>
                </a:highlight>
              </a:rPr>
              <a:t>and then </a:t>
            </a:r>
            <a:r>
              <a:rPr lang="en-US" sz="2200" dirty="0" err="1"/>
              <a:t>p.parent</a:t>
            </a:r>
            <a:r>
              <a:rPr lang="en-US" sz="2200" dirty="0"/>
              <a:t> = </a:t>
            </a:r>
            <a:r>
              <a:rPr lang="en-US" sz="2200" dirty="0" err="1"/>
              <a:t>someval</a:t>
            </a:r>
            <a:r>
              <a:rPr lang="en-US" sz="2200" dirty="0"/>
              <a:t>) …</a:t>
            </a:r>
          </a:p>
          <a:p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Semantically equivalent to nested ifs, additional logic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7882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559484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memory, all instructions are stored in contiguous fashion</a:t>
            </a:r>
          </a:p>
          <a:p>
            <a:r>
              <a:rPr lang="en-US" sz="2200" i="1" dirty="0"/>
              <a:t>Structured</a:t>
            </a:r>
            <a:r>
              <a:rPr lang="en-US" sz="2200" dirty="0"/>
              <a:t> refers refers to using control-flow structures (if-then, for, while, do, repeat, case/switch, exceptions, break/exit)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i="1" dirty="0">
                <a:sym typeface="Wingdings" pitchFamily="2" charset="2"/>
              </a:rPr>
              <a:t>top-down design</a:t>
            </a:r>
          </a:p>
          <a:p>
            <a:r>
              <a:rPr lang="en-US" sz="2200" dirty="0">
                <a:sym typeface="Wingdings" pitchFamily="2" charset="2"/>
              </a:rPr>
              <a:t>Many control-flow constructs were introduced from Algol 60</a:t>
            </a:r>
            <a:endParaRPr lang="en-US" sz="2200" dirty="0"/>
          </a:p>
          <a:p>
            <a:r>
              <a:rPr lang="en-US" sz="2200" i="1" dirty="0"/>
              <a:t>Unstructured</a:t>
            </a:r>
            <a:r>
              <a:rPr lang="en-US" sz="2200" dirty="0"/>
              <a:t> relies on labels and unconditional jumps (as in assembly)</a:t>
            </a:r>
          </a:p>
          <a:p>
            <a:r>
              <a:rPr lang="en-US" sz="2200" dirty="0"/>
              <a:t>Label: Identifier serving as placeholder for some instruction position</a:t>
            </a:r>
          </a:p>
          <a:p>
            <a:r>
              <a:rPr lang="en-US" sz="2200" dirty="0"/>
              <a:t>Jump: some instruction in the PL that forces continuing execution at the target of the jump</a:t>
            </a:r>
          </a:p>
          <a:p>
            <a:r>
              <a:rPr lang="en-US" sz="2200" dirty="0"/>
              <a:t>Some languages no dot support unstructured control-flow</a:t>
            </a:r>
          </a:p>
          <a:p>
            <a:r>
              <a:rPr lang="en-US" sz="2200" dirty="0"/>
              <a:t>Unstructured flow considered bad (makes code hard to read, maintain,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3519-54DD-EB49-B92D-057421BD54EF}"/>
              </a:ext>
            </a:extLst>
          </p:cNvPr>
          <p:cNvSpPr/>
          <p:nvPr/>
        </p:nvSpPr>
        <p:spPr>
          <a:xfrm>
            <a:off x="9060872" y="1335809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951A-B1A7-7949-BBA8-891C692C1835}"/>
              </a:ext>
            </a:extLst>
          </p:cNvPr>
          <p:cNvSpPr txBox="1"/>
          <p:nvPr/>
        </p:nvSpPr>
        <p:spPr>
          <a:xfrm>
            <a:off x="9613277" y="1477529"/>
            <a:ext cx="19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1BD94-6DA1-054D-AF16-568853F44F99}"/>
              </a:ext>
            </a:extLst>
          </p:cNvPr>
          <p:cNvSpPr/>
          <p:nvPr/>
        </p:nvSpPr>
        <p:spPr>
          <a:xfrm>
            <a:off x="9060872" y="204556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12CB-FAB0-4F4C-A2E4-EF004DF0E3B0}"/>
              </a:ext>
            </a:extLst>
          </p:cNvPr>
          <p:cNvSpPr txBox="1"/>
          <p:nvPr/>
        </p:nvSpPr>
        <p:spPr>
          <a:xfrm>
            <a:off x="10001211" y="2187286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800A2-ED82-1E46-9E90-FF248E1844D9}"/>
              </a:ext>
            </a:extLst>
          </p:cNvPr>
          <p:cNvSpPr/>
          <p:nvPr/>
        </p:nvSpPr>
        <p:spPr>
          <a:xfrm>
            <a:off x="9060872" y="2756477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90114-C87E-3743-843F-4BDE435B4945}"/>
              </a:ext>
            </a:extLst>
          </p:cNvPr>
          <p:cNvSpPr txBox="1"/>
          <p:nvPr/>
        </p:nvSpPr>
        <p:spPr>
          <a:xfrm>
            <a:off x="9628245" y="2898197"/>
            <a:ext cx="19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i-1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6B433-B6C4-1446-A384-8A6ED6F1C69B}"/>
              </a:ext>
            </a:extLst>
          </p:cNvPr>
          <p:cNvSpPr/>
          <p:nvPr/>
        </p:nvSpPr>
        <p:spPr>
          <a:xfrm>
            <a:off x="9060872" y="3478935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39EA-D02B-3C40-941F-3573716DDEE4}"/>
              </a:ext>
            </a:extLst>
          </p:cNvPr>
          <p:cNvSpPr txBox="1"/>
          <p:nvPr/>
        </p:nvSpPr>
        <p:spPr>
          <a:xfrm>
            <a:off x="9605502" y="3620655"/>
            <a:ext cx="17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583FC-D3BD-494D-9584-9437438AA042}"/>
              </a:ext>
            </a:extLst>
          </p:cNvPr>
          <p:cNvSpPr/>
          <p:nvPr/>
        </p:nvSpPr>
        <p:spPr>
          <a:xfrm>
            <a:off x="9060872" y="418984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5798D-5B7E-5E49-B6B5-60B3CBF12057}"/>
              </a:ext>
            </a:extLst>
          </p:cNvPr>
          <p:cNvSpPr txBox="1"/>
          <p:nvPr/>
        </p:nvSpPr>
        <p:spPr>
          <a:xfrm>
            <a:off x="9646518" y="4331566"/>
            <a:ext cx="192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B312-D005-B647-B89F-55A862D1D1AB}"/>
              </a:ext>
            </a:extLst>
          </p:cNvPr>
          <p:cNvSpPr/>
          <p:nvPr/>
        </p:nvSpPr>
        <p:spPr>
          <a:xfrm>
            <a:off x="9060872" y="4899603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FA396-95FD-2247-9E60-76FACBB2B5AE}"/>
              </a:ext>
            </a:extLst>
          </p:cNvPr>
          <p:cNvSpPr txBox="1"/>
          <p:nvPr/>
        </p:nvSpPr>
        <p:spPr>
          <a:xfrm>
            <a:off x="10001211" y="5041323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1507-A428-8E48-84A6-DD84FE7AEECE}"/>
              </a:ext>
            </a:extLst>
          </p:cNvPr>
          <p:cNvSpPr/>
          <p:nvPr/>
        </p:nvSpPr>
        <p:spPr>
          <a:xfrm>
            <a:off x="9060872" y="5610514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93642-DEB4-914A-8FE8-5A9B974088E2}"/>
              </a:ext>
            </a:extLst>
          </p:cNvPr>
          <p:cNvSpPr txBox="1"/>
          <p:nvPr/>
        </p:nvSpPr>
        <p:spPr>
          <a:xfrm>
            <a:off x="9617165" y="5752234"/>
            <a:ext cx="18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N</a:t>
            </a:r>
          </a:p>
        </p:txBody>
      </p:sp>
    </p:spTree>
    <p:extLst>
      <p:ext uri="{BB962C8B-B14F-4D97-AF65-F5344CB8AC3E}">
        <p14:creationId xmlns:p14="http://schemas.microsoft.com/office/powerpoint/2010/main" val="196436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7453746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Basic, the target of the GOTO could also be a line number</a:t>
            </a:r>
          </a:p>
          <a:p>
            <a:r>
              <a:rPr lang="en-US" sz="2200" i="1" dirty="0"/>
              <a:t>break</a:t>
            </a:r>
            <a:r>
              <a:rPr lang="en-US" sz="2200" dirty="0"/>
              <a:t>: stops execution of single loop construct in C/C++</a:t>
            </a:r>
          </a:p>
          <a:p>
            <a:r>
              <a:rPr lang="en-US" sz="2200" i="1" dirty="0"/>
              <a:t>continue</a:t>
            </a:r>
            <a:r>
              <a:rPr lang="en-US" sz="2200" dirty="0"/>
              <a:t>: skips the remaining instructions in a loop and proceeds with evaluating the condition of the next iteration</a:t>
            </a:r>
          </a:p>
          <a:p>
            <a:r>
              <a:rPr lang="en-US" sz="2200" dirty="0"/>
              <a:t>Multi-level returns (MLR): some construct that allows to exit from several function calls</a:t>
            </a:r>
          </a:p>
          <a:p>
            <a:r>
              <a:rPr lang="en-US" sz="2200" dirty="0"/>
              <a:t>Unwinding: </a:t>
            </a:r>
          </a:p>
          <a:p>
            <a:pPr lvl="1"/>
            <a:r>
              <a:rPr lang="en-US" sz="2200" dirty="0"/>
              <a:t>repair stack, remove corrupted/failed functions, deallocate stack frames</a:t>
            </a:r>
          </a:p>
          <a:p>
            <a:pPr lvl="1"/>
            <a:r>
              <a:rPr lang="en-US" sz="2200" dirty="0"/>
              <a:t>A lot of book-keeping: state in registers, fetching access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8153400" y="1510145"/>
            <a:ext cx="3823855" cy="45243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f1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call f2 ();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label HERE; 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f2 () </a:t>
            </a:r>
          </a:p>
          <a:p>
            <a:r>
              <a:rPr lang="en-US" dirty="0">
                <a:latin typeface="Courier" pitchFamily="2" charset="0"/>
              </a:rPr>
              <a:t>{ … call f3 (); …}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f3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if (error) </a:t>
            </a:r>
            <a:r>
              <a:rPr lang="en-US" dirty="0" err="1">
                <a:latin typeface="Courier" pitchFamily="2" charset="0"/>
              </a:rPr>
              <a:t>goto</a:t>
            </a:r>
            <a:r>
              <a:rPr lang="en-US" dirty="0">
                <a:latin typeface="Courier" pitchFamily="2" charset="0"/>
              </a:rPr>
              <a:t> HERE;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1663591-2E3E-C740-A9BA-491B3608DC09}"/>
              </a:ext>
            </a:extLst>
          </p:cNvPr>
          <p:cNvSpPr/>
          <p:nvPr/>
        </p:nvSpPr>
        <p:spPr>
          <a:xfrm rot="9291016">
            <a:off x="10803344" y="2490974"/>
            <a:ext cx="845839" cy="2743200"/>
          </a:xfrm>
          <a:prstGeom prst="curvedRightArrow">
            <a:avLst>
              <a:gd name="adj1" fmla="val 7491"/>
              <a:gd name="adj2" fmla="val 21000"/>
              <a:gd name="adj3" fmla="val 1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3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25625"/>
            <a:ext cx="6511637" cy="4351338"/>
          </a:xfrm>
        </p:spPr>
        <p:txBody>
          <a:bodyPr>
            <a:noAutofit/>
          </a:bodyPr>
          <a:lstStyle/>
          <a:p>
            <a:r>
              <a:rPr lang="en-US" sz="2200" dirty="0"/>
              <a:t>Exception handling: </a:t>
            </a:r>
          </a:p>
          <a:p>
            <a:pPr lvl="1"/>
            <a:r>
              <a:rPr lang="en-US" sz="2200" dirty="0"/>
              <a:t>dangerous code + repair code</a:t>
            </a:r>
          </a:p>
          <a:p>
            <a:pPr lvl="1"/>
            <a:r>
              <a:rPr lang="en-US" sz="2200" dirty="0"/>
              <a:t>Internally, not very different from a switch or for</a:t>
            </a:r>
          </a:p>
          <a:p>
            <a:pPr lvl="1"/>
            <a:r>
              <a:rPr lang="en-US" sz="2200" dirty="0"/>
              <a:t>Several implicit jumps, depending on what happens, where, and when </a:t>
            </a:r>
            <a:r>
              <a:rPr lang="en-US" sz="2200" dirty="0">
                <a:sym typeface="Wingdings" pitchFamily="2" charset="2"/>
              </a:rPr>
              <a:t> control transfer</a:t>
            </a:r>
          </a:p>
          <a:p>
            <a:r>
              <a:rPr lang="en-US" sz="2200" dirty="0">
                <a:sym typeface="Wingdings" pitchFamily="2" charset="2"/>
              </a:rPr>
              <a:t>Similarities between MLR and structured exceptions:</a:t>
            </a:r>
          </a:p>
          <a:p>
            <a:pPr lvl="1"/>
            <a:r>
              <a:rPr lang="en-US" sz="2200" dirty="0">
                <a:sym typeface="Wingdings" pitchFamily="2" charset="2"/>
              </a:rPr>
              <a:t>Control transfer from inner to outer context</a:t>
            </a:r>
          </a:p>
          <a:p>
            <a:pPr lvl="1"/>
            <a:r>
              <a:rPr lang="en-US" sz="2200" dirty="0"/>
              <a:t>Unwinding stack (functions that failed)</a:t>
            </a:r>
          </a:p>
          <a:p>
            <a:r>
              <a:rPr lang="en-US" sz="2200" dirty="0"/>
              <a:t>Distinction between (MLR) and structured exceptions:</a:t>
            </a:r>
          </a:p>
          <a:p>
            <a:pPr lvl="1"/>
            <a:r>
              <a:rPr lang="en-US" sz="2200" dirty="0"/>
              <a:t>Completion of task: success for MLR, failure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7245928" y="1990292"/>
            <a:ext cx="4509655" cy="36933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// dangerous code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e1) {</a:t>
            </a:r>
          </a:p>
          <a:p>
            <a:r>
              <a:rPr lang="en-US" dirty="0">
                <a:latin typeface="Courier" pitchFamily="2" charset="0"/>
              </a:rPr>
              <a:t>  // do something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e2) {</a:t>
            </a:r>
          </a:p>
          <a:p>
            <a:r>
              <a:rPr lang="en-US" dirty="0">
                <a:latin typeface="Courier" pitchFamily="2" charset="0"/>
              </a:rPr>
              <a:t>  // some other error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>
                <a:latin typeface="Courier" pitchFamily="2" charset="0"/>
              </a:rPr>
              <a:t>[ </a:t>
            </a:r>
            <a:r>
              <a:rPr lang="en-US" dirty="0" err="1">
                <a:latin typeface="Courier" pitchFamily="2" charset="0"/>
              </a:rPr>
              <a:t>finaly</a:t>
            </a:r>
            <a:r>
              <a:rPr lang="en-US" dirty="0">
                <a:latin typeface="Courier" pitchFamily="2" charset="0"/>
              </a:rPr>
              <a:t> { </a:t>
            </a:r>
          </a:p>
          <a:p>
            <a:r>
              <a:rPr lang="en-US" dirty="0">
                <a:latin typeface="Courier" pitchFamily="2" charset="0"/>
              </a:rPr>
              <a:t>  // optional</a:t>
            </a:r>
          </a:p>
          <a:p>
            <a:r>
              <a:rPr lang="en-US" dirty="0">
                <a:latin typeface="Courier" pitchFamily="2" charset="0"/>
              </a:rPr>
              <a:t>  // code to always executed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8DA-90D3-7A42-990A-3A9F76D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686-5ABC-1B4C-BC08-BD79185E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Essentially, list of statements: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S1; S2; S3; …; Sn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Effect: S1 executes first, followed by S2, S3, and so 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Compilers will exploit lack of dependencies (information flow) between pairs of statements (e.g. Si and </a:t>
            </a:r>
            <a:r>
              <a:rPr lang="en-US" sz="2200" dirty="0" err="1"/>
              <a:t>Sj</a:t>
            </a:r>
            <a:r>
              <a:rPr lang="en-US" sz="2200" dirty="0"/>
              <a:t>) to reorder them in a legal fashion </a:t>
            </a:r>
            <a:r>
              <a:rPr lang="en-US" sz="2200" dirty="0">
                <a:sym typeface="Wingdings" pitchFamily="2" charset="2"/>
              </a:rPr>
              <a:t> similar to out-of-order (</a:t>
            </a:r>
            <a:r>
              <a:rPr lang="en-US" sz="2200" dirty="0" err="1">
                <a:sym typeface="Wingdings" pitchFamily="2" charset="2"/>
              </a:rPr>
              <a:t>OoO</a:t>
            </a:r>
            <a:r>
              <a:rPr lang="en-US" sz="2200" dirty="0">
                <a:sym typeface="Wingdings" pitchFamily="2" charset="2"/>
              </a:rPr>
              <a:t>)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languages would provide dedicated delimiters: {/}, begin/end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List of statements surrounded by delimiters = block or compounded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2B23-3085-4647-86E3-C39937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C48D-214B-B048-A25B-4E09434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081-C8A9-534B-87EF-79FBB0C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ABBA-E46C-A14D-8D09-DADD165B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page 250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978E-4807-1D4B-90A5-D8BFA87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6D8-4CAF-BF45-9F81-6CF8EA9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57A-9645-9E44-B56C-F84E296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Applicative and 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004B-1D35-4548-9E28-BA9FEDA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7D11E-57E5-C14F-A641-125257D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676F-9AF2-8C44-B627-909A3642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D39-B4AF-BB4F-B2AC-35801694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800-0349-3B47-A04B-45EB377A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BEBC-74A4-444F-A220-5552F3D5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B020-A1A0-6D4D-B7C4-07A3B04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Non-determinacy: ordering or choice of statements or expression left deliberately unspecified; implies same 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455"/>
            <a:ext cx="11118273" cy="4791508"/>
          </a:xfrm>
        </p:spPr>
        <p:txBody>
          <a:bodyPr>
            <a:noAutofit/>
          </a:bodyPr>
          <a:lstStyle/>
          <a:p>
            <a:r>
              <a:rPr lang="en-US" sz="2500" dirty="0"/>
              <a:t>An expression is either a simple object (literal or variable) or some function of these</a:t>
            </a:r>
          </a:p>
          <a:p>
            <a:r>
              <a:rPr lang="en-US" sz="2500" dirty="0"/>
              <a:t>For the latter, we use the terms </a:t>
            </a:r>
            <a:r>
              <a:rPr lang="en-US" sz="2500" i="1" dirty="0"/>
              <a:t>operators</a:t>
            </a:r>
            <a:r>
              <a:rPr lang="en-US" sz="2500" dirty="0"/>
              <a:t> and </a:t>
            </a:r>
            <a:r>
              <a:rPr lang="en-US" sz="2500" i="1" dirty="0"/>
              <a:t>operands</a:t>
            </a:r>
          </a:p>
          <a:p>
            <a:r>
              <a:rPr lang="en-US" sz="2500" dirty="0"/>
              <a:t>Languages provide ”simple”, pre-built math functions via operators</a:t>
            </a:r>
          </a:p>
          <a:p>
            <a:r>
              <a:rPr lang="en-US" sz="2500" dirty="0"/>
              <a:t>Operators are applied to operands</a:t>
            </a:r>
          </a:p>
          <a:p>
            <a:r>
              <a:rPr lang="en-US" sz="2500" dirty="0"/>
              <a:t>FYI: ”simple” is relative; compare C vs. Python</a:t>
            </a:r>
          </a:p>
          <a:p>
            <a:r>
              <a:rPr lang="en-US" sz="2500" dirty="0"/>
              <a:t>Some languages could have more than a single name for an operator, and rely on syntactic sugar to simplify writing; examples:</a:t>
            </a:r>
          </a:p>
          <a:p>
            <a:pPr lvl="1"/>
            <a:r>
              <a:rPr lang="en-US" sz="2500" dirty="0"/>
              <a:t>Ada: a + b is short for “+”(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C++: </a:t>
            </a:r>
            <a:r>
              <a:rPr lang="en-US" sz="2500" dirty="0" err="1"/>
              <a:t>a+b</a:t>
            </a:r>
            <a:r>
              <a:rPr lang="en-US" sz="2500" dirty="0"/>
              <a:t> is short for </a:t>
            </a:r>
            <a:r>
              <a:rPr lang="en-US" sz="2500" dirty="0" err="1"/>
              <a:t>a.operator</a:t>
            </a:r>
            <a:r>
              <a:rPr lang="en-US" sz="2500" dirty="0"/>
              <a:t>+(b) or operator+(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Other (some language): 0 &lt;= </a:t>
            </a:r>
            <a:r>
              <a:rPr lang="en-US" sz="2500" dirty="0" err="1"/>
              <a:t>i,j</a:t>
            </a:r>
            <a:r>
              <a:rPr lang="en-US" sz="2500" dirty="0"/>
              <a:t> &lt; N could be short for 0 &lt;= </a:t>
            </a:r>
            <a:r>
              <a:rPr lang="en-US" sz="2500" dirty="0" err="1"/>
              <a:t>i</a:t>
            </a:r>
            <a:r>
              <a:rPr lang="en-US" sz="2500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op a b or op(</a:t>
            </a:r>
            <a:r>
              <a:rPr lang="en-US" sz="2200" dirty="0" err="1"/>
              <a:t>a,b</a:t>
            </a:r>
            <a:r>
              <a:rPr lang="en-US" sz="2200" dirty="0"/>
              <a:t>) or (op a b)</a:t>
            </a:r>
          </a:p>
          <a:p>
            <a:pPr lvl="1"/>
            <a:r>
              <a:rPr lang="en-US" sz="2200" dirty="0"/>
              <a:t>infix: a op b</a:t>
            </a:r>
          </a:p>
          <a:p>
            <a:pPr lvl="1"/>
            <a:r>
              <a:rPr lang="en-US" sz="2200" dirty="0"/>
              <a:t>postfix: a b 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basic arithmetic operators are mostly standard and uniform across languages, i.e. associate left-to-right</a:t>
            </a:r>
          </a:p>
          <a:p>
            <a:r>
              <a:rPr lang="en-US" dirty="0"/>
              <a:t>Example 1: 9 – 3 – 2 == 4, not 8</a:t>
            </a:r>
          </a:p>
          <a:p>
            <a:r>
              <a:rPr lang="en-US" dirty="0"/>
              <a:t>Example 2</a:t>
            </a:r>
            <a:r>
              <a:rPr lang="en-US" dirty="0">
                <a:sym typeface="Wingdings" pitchFamily="2" charset="2"/>
              </a:rPr>
              <a:t> (Fortran): 4 ** 3 ** 2 == 4 ** 9 and not 256 ** 2</a:t>
            </a:r>
          </a:p>
          <a:p>
            <a:r>
              <a:rPr lang="en-US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r>
              <a:rPr lang="en-US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13047</TotalTime>
  <Words>2653</Words>
  <Application>Microsoft Macintosh PowerPoint</Application>
  <PresentationFormat>Widescreen</PresentationFormat>
  <Paragraphs>360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Office Theme</vt:lpstr>
      <vt:lpstr>Control Flow</vt:lpstr>
      <vt:lpstr>Language Mechanisms</vt:lpstr>
      <vt:lpstr>Language Mechanisms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Orthogonality</vt:lpstr>
      <vt:lpstr>Orthogonality</vt:lpstr>
      <vt:lpstr>Assignment Operators</vt:lpstr>
      <vt:lpstr>Assignment Operators</vt:lpstr>
      <vt:lpstr>Initialization</vt:lpstr>
      <vt:lpstr>Definite Assignment</vt:lpstr>
      <vt:lpstr>Ordering in Expressions</vt:lpstr>
      <vt:lpstr>Short-Circuit Evaluation</vt:lpstr>
      <vt:lpstr>Structured and Unstructured Flow</vt:lpstr>
      <vt:lpstr>Structured and Unstructured Flow</vt:lpstr>
      <vt:lpstr>Structured and Unstructured Flow</vt:lpstr>
      <vt:lpstr>Sequencing</vt:lpstr>
      <vt:lpstr>Continuations</vt:lpstr>
      <vt:lpstr>Applicative and Normal-Order Evaluation</vt:lpstr>
      <vt:lpstr>Nondeterminacy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132</cp:revision>
  <dcterms:created xsi:type="dcterms:W3CDTF">2020-01-15T19:46:25Z</dcterms:created>
  <dcterms:modified xsi:type="dcterms:W3CDTF">2020-02-01T23:27:53Z</dcterms:modified>
</cp:coreProperties>
</file>