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9"/>
  </p:notesMasterIdLst>
  <p:sldIdLst>
    <p:sldId id="256" r:id="rId2"/>
    <p:sldId id="271" r:id="rId3"/>
    <p:sldId id="259" r:id="rId4"/>
    <p:sldId id="262" r:id="rId5"/>
    <p:sldId id="260" r:id="rId6"/>
    <p:sldId id="282" r:id="rId7"/>
    <p:sldId id="263" r:id="rId8"/>
    <p:sldId id="258" r:id="rId9"/>
    <p:sldId id="257" r:id="rId10"/>
    <p:sldId id="272" r:id="rId11"/>
    <p:sldId id="265" r:id="rId12"/>
    <p:sldId id="264" r:id="rId13"/>
    <p:sldId id="261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81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B4EB-6BDF-284D-AD57-536B50FE5189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594F3-E888-C94F-95BA-1DBC0A5E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3E16-78EF-C14C-8A1B-2FD99EA51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56E7A-CE35-6A4B-B57B-8E1F5EC89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AAD4-BBCE-3C4D-90D6-C7D8707F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6EB-09CD-4E41-B3D8-EA8645EF6C2E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49E1-B6E1-DE4D-A441-3E11FC5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6311-2E08-0E42-96BE-EFD1C1B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2F13-07AE-3742-9C26-5CE3ACC4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D05E6-07F1-E948-B2BA-E539A77EF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8C45-ECF3-7D4F-8146-E5CA5781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1035-A189-9A40-9F66-0759B5183D6D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D301-5B31-F240-9CF5-194503E9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6E96-4215-8B4A-9078-A8CF207A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6E148-FE6A-3B42-8C72-ACE50F234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88C5D-8859-5E4D-9A93-F9A4DC96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A6BD-51EC-134C-9738-9D9D557F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60D8-46B8-6046-8AAE-C78035BF420A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A2D6-310B-354C-A4A9-AF3D9569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0503-A5B6-5140-B639-AC62842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CA04-481F-CB48-9096-3FD52267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E5D4-0099-2648-B6A2-65C64410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0EF7-1C3C-EB4B-96EA-6A6BEC92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0B67-9397-2E4F-9F39-BFE1A8F7230F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4724-93DA-A042-A19E-DB40134D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4904-4183-E940-8855-624A1281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01CE-4B14-5D40-B156-3049BDF0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C9F5-CC63-084D-9598-4C4E8605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336A-E991-5641-8C1F-5000CE8B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0B4C-391D-B64F-A8A3-311D59ED15C6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6F0A-1009-A24A-B6ED-658F9A13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7046-B5F7-F244-8EAA-5CDC3A2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3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EDD-3511-B045-8DBE-E8244F0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1C62-638E-0245-B7D9-5B0C6F2E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CFEB-AA95-B64A-894E-81864FE7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55E18-A371-7A4E-8F96-97947A05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0AB4-B300-9045-A4B3-B5453A7DC851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00A8E-EF6F-4542-B51E-76035337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ED2AB-0392-B64A-B6F3-57A92E23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54BE-63DF-4B4F-9FE0-F9132A79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9E6F0-5D82-574D-BA7C-3EA9048D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83D5D-DFDD-C447-8266-7D3392D1C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6954E-BE6D-8244-B54C-82D8E014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9130B-2145-984B-800C-5CB2990A3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ADF59-7DD3-3B47-9367-270E91A1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04-3F24-3F47-9892-A61C960B2EAA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CDB5C-3BD5-2347-B2C1-A3C1616E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09B29-9EBE-5C44-90C1-52F8DCC2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BF53-0709-6545-8FAD-8A2AE82A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20D75-DED9-3341-83D0-B9296467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0A80-041F-0D42-88B1-C88EA7093434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D01CD-350C-EB4B-B746-05339616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5961-7DAB-AC43-83B1-DE59ECFE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3140A-19A0-E846-A472-B5CD35DA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E4E-4CB1-2742-99F3-593CAAFDE17E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EBB7-9827-D940-87B2-1B6780BA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FB1A-152C-304E-9047-A09B6C29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9244-2D06-EC45-A93E-47FDF220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23DC-43F8-954E-8D4C-E60B9C65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EFC2B-CF45-4949-9AE5-015DF3605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A35B-F1A2-5148-A0A2-EE833721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C13E-C6EA-EF48-8577-90BAD56E0ABE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584E4-BBDD-4E47-ACE2-71C91F2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E51F-21A0-C346-AD04-21437D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0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461C-AB57-3245-A265-04D339A9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C0C64-CBE6-2E48-BD75-95CF77D8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6326-F9A6-5646-BE7A-79C8F643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02B6-4C6C-9D48-94E1-CBD80203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2E9-1540-6741-B5CA-1C129D18EC7C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96907-D9F9-2342-BE9C-30880980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446A4-3846-F54F-8EA5-74817F2A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D905B-DBE5-8242-9F85-A5E46109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8C2BB-10AB-BD4D-AEA9-1E3F70C3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6728-D5E3-3641-B6CD-054D3A10D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DE2F-6D54-314E-B8EA-1B88B2A91709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7565-36E4-D748-80D3-C8FF85672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EC031-70B1-1C4B-B5A3-CDDE7BA1F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0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zine.com/2013/12/the-10-weirdest-programming-languag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g847HVwRS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8655-2D1F-1D4E-BD48-F798CDC7F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61349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BB59-DD4F-C441-BA26-89002D12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D4CD-A98C-4F48-A030-D8E68C2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48" y="1690688"/>
            <a:ext cx="5094514" cy="4351338"/>
          </a:xfrm>
        </p:spPr>
        <p:txBody>
          <a:bodyPr/>
          <a:lstStyle/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Classical computation model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Consist of: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 memory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Central Processing Unit: Control Unit, Arithmetic/Logic Unit and Machine Registers</a:t>
            </a:r>
          </a:p>
          <a:p>
            <a:pPr marL="914400" lvl="1" indent="-457200">
              <a:lnSpc>
                <a:spcPct val="125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 and output mechanisms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0641-D5CC-4949-9DED-FB0B9841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5ADAC-A3FD-9045-A911-D6C4383D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4DF197-77E7-6548-BDE9-80FDE0A452A6}"/>
              </a:ext>
            </a:extLst>
          </p:cNvPr>
          <p:cNvSpPr/>
          <p:nvPr/>
        </p:nvSpPr>
        <p:spPr>
          <a:xfrm>
            <a:off x="6259288" y="636118"/>
            <a:ext cx="3396342" cy="3733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F26F46-C6A9-2144-B81C-F08339277101}"/>
              </a:ext>
            </a:extLst>
          </p:cNvPr>
          <p:cNvSpPr/>
          <p:nvPr/>
        </p:nvSpPr>
        <p:spPr>
          <a:xfrm>
            <a:off x="6471559" y="1385076"/>
            <a:ext cx="1213757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2C4439-5133-5E40-BF41-ADD7BE3FC63E}"/>
              </a:ext>
            </a:extLst>
          </p:cNvPr>
          <p:cNvSpPr/>
          <p:nvPr/>
        </p:nvSpPr>
        <p:spPr>
          <a:xfrm>
            <a:off x="6471559" y="2755769"/>
            <a:ext cx="2971800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E6294-E547-6C4C-AEB7-0B7D55818432}"/>
              </a:ext>
            </a:extLst>
          </p:cNvPr>
          <p:cNvSpPr txBox="1"/>
          <p:nvPr/>
        </p:nvSpPr>
        <p:spPr>
          <a:xfrm>
            <a:off x="6631254" y="1655753"/>
            <a:ext cx="93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</a:t>
            </a:r>
          </a:p>
          <a:p>
            <a:pPr algn="ctr"/>
            <a:r>
              <a:rPr lang="en-US" dirty="0"/>
              <a:t>Unit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3A2615-0732-5944-8BEE-FC1444B9185D}"/>
              </a:ext>
            </a:extLst>
          </p:cNvPr>
          <p:cNvSpPr/>
          <p:nvPr/>
        </p:nvSpPr>
        <p:spPr>
          <a:xfrm>
            <a:off x="8174363" y="1379295"/>
            <a:ext cx="1213757" cy="11647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E9F2D-BAB1-5441-A6B3-4C0785897699}"/>
              </a:ext>
            </a:extLst>
          </p:cNvPr>
          <p:cNvSpPr txBox="1"/>
          <p:nvPr/>
        </p:nvSpPr>
        <p:spPr>
          <a:xfrm>
            <a:off x="8502222" y="1758405"/>
            <a:ext cx="5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9ABDB-F14A-9D41-B826-D9073320F772}"/>
              </a:ext>
            </a:extLst>
          </p:cNvPr>
          <p:cNvSpPr/>
          <p:nvPr/>
        </p:nvSpPr>
        <p:spPr>
          <a:xfrm>
            <a:off x="6814459" y="2987431"/>
            <a:ext cx="2373086" cy="3981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3D0A8-103C-BC4E-9CF7-BABE990D0CF3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8001002" y="2987431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DD7EAF-FB03-0D4F-B3A4-2897ED7ED0FE}"/>
              </a:ext>
            </a:extLst>
          </p:cNvPr>
          <p:cNvCxnSpPr/>
          <p:nvPr/>
        </p:nvCxnSpPr>
        <p:spPr>
          <a:xfrm>
            <a:off x="7445831" y="2987430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45FE07-4366-3145-AA8B-6451FFDF48C7}"/>
              </a:ext>
            </a:extLst>
          </p:cNvPr>
          <p:cNvCxnSpPr/>
          <p:nvPr/>
        </p:nvCxnSpPr>
        <p:spPr>
          <a:xfrm>
            <a:off x="8643259" y="2990547"/>
            <a:ext cx="0" cy="398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228B47-5855-1946-AE92-F527F9A1D1C1}"/>
              </a:ext>
            </a:extLst>
          </p:cNvPr>
          <p:cNvSpPr txBox="1"/>
          <p:nvPr/>
        </p:nvSpPr>
        <p:spPr>
          <a:xfrm>
            <a:off x="7124701" y="3398835"/>
            <a:ext cx="1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4892-A9FA-5146-8072-BBD8862B6A7B}"/>
              </a:ext>
            </a:extLst>
          </p:cNvPr>
          <p:cNvSpPr txBox="1"/>
          <p:nvPr/>
        </p:nvSpPr>
        <p:spPr>
          <a:xfrm>
            <a:off x="6814459" y="830120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Processing Unit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F4645C-0992-0241-A8EF-4DBC982C203F}"/>
              </a:ext>
            </a:extLst>
          </p:cNvPr>
          <p:cNvSpPr/>
          <p:nvPr/>
        </p:nvSpPr>
        <p:spPr>
          <a:xfrm>
            <a:off x="6259288" y="5253718"/>
            <a:ext cx="3396342" cy="72448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DB14F-1A78-EC48-9151-49CDD1F95999}"/>
              </a:ext>
            </a:extLst>
          </p:cNvPr>
          <p:cNvSpPr txBox="1"/>
          <p:nvPr/>
        </p:nvSpPr>
        <p:spPr>
          <a:xfrm>
            <a:off x="6961138" y="5386890"/>
            <a:ext cx="231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 (DRAM)</a:t>
            </a: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A5EC1C-EA4C-5741-884E-3914F70A4742}"/>
              </a:ext>
            </a:extLst>
          </p:cNvPr>
          <p:cNvSpPr/>
          <p:nvPr/>
        </p:nvSpPr>
        <p:spPr>
          <a:xfrm>
            <a:off x="7815944" y="4500322"/>
            <a:ext cx="446315" cy="612773"/>
          </a:xfrm>
          <a:prstGeom prst="upDown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0F5AA47-21D0-9446-8E02-BC13F2074C38}"/>
              </a:ext>
            </a:extLst>
          </p:cNvPr>
          <p:cNvSpPr/>
          <p:nvPr/>
        </p:nvSpPr>
        <p:spPr>
          <a:xfrm>
            <a:off x="10711542" y="1542626"/>
            <a:ext cx="1187021" cy="100144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325D3F-780A-1D43-BC8F-8EC94379DDC6}"/>
              </a:ext>
            </a:extLst>
          </p:cNvPr>
          <p:cNvSpPr txBox="1"/>
          <p:nvPr/>
        </p:nvSpPr>
        <p:spPr>
          <a:xfrm>
            <a:off x="10888242" y="169571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  <a:p>
            <a:r>
              <a:rPr lang="en-US" dirty="0"/>
              <a:t>Device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4E5E93A-EA00-5C4A-A868-128F2588C870}"/>
              </a:ext>
            </a:extLst>
          </p:cNvPr>
          <p:cNvSpPr/>
          <p:nvPr/>
        </p:nvSpPr>
        <p:spPr>
          <a:xfrm>
            <a:off x="10732503" y="3176400"/>
            <a:ext cx="1187021" cy="100144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6E4CD-8612-DD49-83E6-A378256C87EC}"/>
              </a:ext>
            </a:extLst>
          </p:cNvPr>
          <p:cNvSpPr txBox="1"/>
          <p:nvPr/>
        </p:nvSpPr>
        <p:spPr>
          <a:xfrm>
            <a:off x="10909203" y="3329485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Device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09C2DD54-4453-2F42-BCD9-9E23C077B1D0}"/>
              </a:ext>
            </a:extLst>
          </p:cNvPr>
          <p:cNvSpPr/>
          <p:nvPr/>
        </p:nvSpPr>
        <p:spPr>
          <a:xfrm>
            <a:off x="9840687" y="1825625"/>
            <a:ext cx="772885" cy="476459"/>
          </a:xfrm>
          <a:prstGeom prst="leftArrow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1733CE9-3B74-7B4C-AA4E-668996BF190B}"/>
              </a:ext>
            </a:extLst>
          </p:cNvPr>
          <p:cNvSpPr/>
          <p:nvPr/>
        </p:nvSpPr>
        <p:spPr>
          <a:xfrm>
            <a:off x="9884231" y="3429000"/>
            <a:ext cx="772885" cy="491540"/>
          </a:xfrm>
          <a:prstGeom prst="rightArrow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429239-F1B0-E940-A95B-42AEDC1859A2}"/>
              </a:ext>
            </a:extLst>
          </p:cNvPr>
          <p:cNvSpPr/>
          <p:nvPr/>
        </p:nvSpPr>
        <p:spPr>
          <a:xfrm>
            <a:off x="5932713" y="365125"/>
            <a:ext cx="3875317" cy="5856757"/>
          </a:xfrm>
          <a:prstGeom prst="roundRect">
            <a:avLst>
              <a:gd name="adj" fmla="val 9083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5" y="1672319"/>
            <a:ext cx="4343400" cy="3803195"/>
          </a:xfrm>
          <a:custGeom>
            <a:avLst/>
            <a:gdLst>
              <a:gd name="connsiteX0" fmla="*/ 0 w 4343400"/>
              <a:gd name="connsiteY0" fmla="*/ 633879 h 3803195"/>
              <a:gd name="connsiteX1" fmla="*/ 633879 w 4343400"/>
              <a:gd name="connsiteY1" fmla="*/ 0 h 3803195"/>
              <a:gd name="connsiteX2" fmla="*/ 1207999 w 4343400"/>
              <a:gd name="connsiteY2" fmla="*/ 0 h 3803195"/>
              <a:gd name="connsiteX3" fmla="*/ 1689849 w 4343400"/>
              <a:gd name="connsiteY3" fmla="*/ 0 h 3803195"/>
              <a:gd name="connsiteX4" fmla="*/ 2140944 w 4343400"/>
              <a:gd name="connsiteY4" fmla="*/ 0 h 3803195"/>
              <a:gd name="connsiteX5" fmla="*/ 2684307 w 4343400"/>
              <a:gd name="connsiteY5" fmla="*/ 0 h 3803195"/>
              <a:gd name="connsiteX6" fmla="*/ 3166158 w 4343400"/>
              <a:gd name="connsiteY6" fmla="*/ 0 h 3803195"/>
              <a:gd name="connsiteX7" fmla="*/ 3709521 w 4343400"/>
              <a:gd name="connsiteY7" fmla="*/ 0 h 3803195"/>
              <a:gd name="connsiteX8" fmla="*/ 4343400 w 4343400"/>
              <a:gd name="connsiteY8" fmla="*/ 633879 h 3803195"/>
              <a:gd name="connsiteX9" fmla="*/ 4343400 w 4343400"/>
              <a:gd name="connsiteY9" fmla="*/ 1090258 h 3803195"/>
              <a:gd name="connsiteX10" fmla="*/ 4343400 w 4343400"/>
              <a:gd name="connsiteY10" fmla="*/ 1597345 h 3803195"/>
              <a:gd name="connsiteX11" fmla="*/ 4343400 w 4343400"/>
              <a:gd name="connsiteY11" fmla="*/ 2104432 h 3803195"/>
              <a:gd name="connsiteX12" fmla="*/ 4343400 w 4343400"/>
              <a:gd name="connsiteY12" fmla="*/ 2586165 h 3803195"/>
              <a:gd name="connsiteX13" fmla="*/ 4343400 w 4343400"/>
              <a:gd name="connsiteY13" fmla="*/ 3169316 h 3803195"/>
              <a:gd name="connsiteX14" fmla="*/ 3709521 w 4343400"/>
              <a:gd name="connsiteY14" fmla="*/ 3803195 h 3803195"/>
              <a:gd name="connsiteX15" fmla="*/ 3196914 w 4343400"/>
              <a:gd name="connsiteY15" fmla="*/ 3803195 h 3803195"/>
              <a:gd name="connsiteX16" fmla="*/ 2622794 w 4343400"/>
              <a:gd name="connsiteY16" fmla="*/ 3803195 h 3803195"/>
              <a:gd name="connsiteX17" fmla="*/ 2110187 w 4343400"/>
              <a:gd name="connsiteY17" fmla="*/ 3803195 h 3803195"/>
              <a:gd name="connsiteX18" fmla="*/ 1689849 w 4343400"/>
              <a:gd name="connsiteY18" fmla="*/ 3803195 h 3803195"/>
              <a:gd name="connsiteX19" fmla="*/ 1238755 w 4343400"/>
              <a:gd name="connsiteY19" fmla="*/ 3803195 h 3803195"/>
              <a:gd name="connsiteX20" fmla="*/ 633879 w 4343400"/>
              <a:gd name="connsiteY20" fmla="*/ 3803195 h 3803195"/>
              <a:gd name="connsiteX21" fmla="*/ 0 w 4343400"/>
              <a:gd name="connsiteY21" fmla="*/ 3169316 h 3803195"/>
              <a:gd name="connsiteX22" fmla="*/ 0 w 4343400"/>
              <a:gd name="connsiteY22" fmla="*/ 2712937 h 3803195"/>
              <a:gd name="connsiteX23" fmla="*/ 0 w 4343400"/>
              <a:gd name="connsiteY23" fmla="*/ 2281913 h 3803195"/>
              <a:gd name="connsiteX24" fmla="*/ 0 w 4343400"/>
              <a:gd name="connsiteY24" fmla="*/ 1850889 h 3803195"/>
              <a:gd name="connsiteX25" fmla="*/ 0 w 4343400"/>
              <a:gd name="connsiteY25" fmla="*/ 1343801 h 3803195"/>
              <a:gd name="connsiteX26" fmla="*/ 0 w 4343400"/>
              <a:gd name="connsiteY26" fmla="*/ 633879 h 380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43400" h="3803195" extrusionOk="0">
                <a:moveTo>
                  <a:pt x="0" y="633879"/>
                </a:moveTo>
                <a:cubicBezTo>
                  <a:pt x="-86692" y="230324"/>
                  <a:pt x="194775" y="33411"/>
                  <a:pt x="633879" y="0"/>
                </a:cubicBezTo>
                <a:cubicBezTo>
                  <a:pt x="834481" y="-39175"/>
                  <a:pt x="1003324" y="58992"/>
                  <a:pt x="1207999" y="0"/>
                </a:cubicBezTo>
                <a:cubicBezTo>
                  <a:pt x="1412674" y="-58992"/>
                  <a:pt x="1511685" y="18116"/>
                  <a:pt x="1689849" y="0"/>
                </a:cubicBezTo>
                <a:cubicBezTo>
                  <a:pt x="1868013" y="-18116"/>
                  <a:pt x="2049509" y="48606"/>
                  <a:pt x="2140944" y="0"/>
                </a:cubicBezTo>
                <a:cubicBezTo>
                  <a:pt x="2232380" y="-48606"/>
                  <a:pt x="2414664" y="26995"/>
                  <a:pt x="2684307" y="0"/>
                </a:cubicBezTo>
                <a:cubicBezTo>
                  <a:pt x="2953950" y="-26995"/>
                  <a:pt x="2926236" y="26111"/>
                  <a:pt x="3166158" y="0"/>
                </a:cubicBezTo>
                <a:cubicBezTo>
                  <a:pt x="3406080" y="-26111"/>
                  <a:pt x="3477426" y="36207"/>
                  <a:pt x="3709521" y="0"/>
                </a:cubicBezTo>
                <a:cubicBezTo>
                  <a:pt x="4050805" y="-83900"/>
                  <a:pt x="4327884" y="305360"/>
                  <a:pt x="4343400" y="633879"/>
                </a:cubicBezTo>
                <a:cubicBezTo>
                  <a:pt x="4345885" y="739990"/>
                  <a:pt x="4303687" y="917020"/>
                  <a:pt x="4343400" y="1090258"/>
                </a:cubicBezTo>
                <a:cubicBezTo>
                  <a:pt x="4383113" y="1263496"/>
                  <a:pt x="4321609" y="1423346"/>
                  <a:pt x="4343400" y="1597345"/>
                </a:cubicBezTo>
                <a:cubicBezTo>
                  <a:pt x="4365191" y="1771344"/>
                  <a:pt x="4309312" y="1900937"/>
                  <a:pt x="4343400" y="2104432"/>
                </a:cubicBezTo>
                <a:cubicBezTo>
                  <a:pt x="4377488" y="2307927"/>
                  <a:pt x="4320511" y="2375274"/>
                  <a:pt x="4343400" y="2586165"/>
                </a:cubicBezTo>
                <a:cubicBezTo>
                  <a:pt x="4366289" y="2797056"/>
                  <a:pt x="4284683" y="2919645"/>
                  <a:pt x="4343400" y="3169316"/>
                </a:cubicBezTo>
                <a:cubicBezTo>
                  <a:pt x="4401498" y="3447275"/>
                  <a:pt x="3968734" y="3768067"/>
                  <a:pt x="3709521" y="3803195"/>
                </a:cubicBezTo>
                <a:cubicBezTo>
                  <a:pt x="3465705" y="3803846"/>
                  <a:pt x="3395503" y="3802934"/>
                  <a:pt x="3196914" y="3803195"/>
                </a:cubicBezTo>
                <a:cubicBezTo>
                  <a:pt x="2998325" y="3803456"/>
                  <a:pt x="2899480" y="3748817"/>
                  <a:pt x="2622794" y="3803195"/>
                </a:cubicBezTo>
                <a:cubicBezTo>
                  <a:pt x="2346108" y="3857573"/>
                  <a:pt x="2247364" y="3755996"/>
                  <a:pt x="2110187" y="3803195"/>
                </a:cubicBezTo>
                <a:cubicBezTo>
                  <a:pt x="1973010" y="3850394"/>
                  <a:pt x="1791413" y="3757229"/>
                  <a:pt x="1689849" y="3803195"/>
                </a:cubicBezTo>
                <a:cubicBezTo>
                  <a:pt x="1588285" y="3849161"/>
                  <a:pt x="1454231" y="3770086"/>
                  <a:pt x="1238755" y="3803195"/>
                </a:cubicBezTo>
                <a:cubicBezTo>
                  <a:pt x="1023279" y="3836304"/>
                  <a:pt x="878388" y="3732454"/>
                  <a:pt x="633879" y="3803195"/>
                </a:cubicBezTo>
                <a:cubicBezTo>
                  <a:pt x="381667" y="3782486"/>
                  <a:pt x="6072" y="3577057"/>
                  <a:pt x="0" y="3169316"/>
                </a:cubicBezTo>
                <a:cubicBezTo>
                  <a:pt x="-3455" y="3071278"/>
                  <a:pt x="39915" y="2839924"/>
                  <a:pt x="0" y="2712937"/>
                </a:cubicBezTo>
                <a:cubicBezTo>
                  <a:pt x="-39915" y="2585950"/>
                  <a:pt x="22183" y="2413554"/>
                  <a:pt x="0" y="2281913"/>
                </a:cubicBezTo>
                <a:cubicBezTo>
                  <a:pt x="-22183" y="2150272"/>
                  <a:pt x="8208" y="2030068"/>
                  <a:pt x="0" y="1850889"/>
                </a:cubicBezTo>
                <a:cubicBezTo>
                  <a:pt x="-8208" y="1671710"/>
                  <a:pt x="18721" y="1452244"/>
                  <a:pt x="0" y="1343801"/>
                </a:cubicBezTo>
                <a:cubicBezTo>
                  <a:pt x="-18721" y="1235358"/>
                  <a:pt x="47811" y="813010"/>
                  <a:pt x="0" y="63387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895522" y="1802040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Von Neumann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07591" y="2477945"/>
            <a:ext cx="391885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Based on statements, expressions and assignments:</a:t>
            </a:r>
          </a:p>
          <a:p>
            <a:pPr>
              <a:lnSpc>
                <a:spcPct val="150000"/>
              </a:lnSpc>
            </a:pPr>
            <a:r>
              <a:rPr lang="en-US" dirty="0"/>
              <a:t>	X := 0.5 * Y + Z;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 side-effects and modification of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Fortran, Ada, 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469353" y="1247776"/>
            <a:ext cx="6409854" cy="4883773"/>
          </a:xfrm>
          <a:custGeom>
            <a:avLst/>
            <a:gdLst>
              <a:gd name="connsiteX0" fmla="*/ 0 w 6409854"/>
              <a:gd name="connsiteY0" fmla="*/ 813978 h 4883773"/>
              <a:gd name="connsiteX1" fmla="*/ 813978 w 6409854"/>
              <a:gd name="connsiteY1" fmla="*/ 0 h 4883773"/>
              <a:gd name="connsiteX2" fmla="*/ 1507353 w 6409854"/>
              <a:gd name="connsiteY2" fmla="*/ 0 h 4883773"/>
              <a:gd name="connsiteX3" fmla="*/ 2057271 w 6409854"/>
              <a:gd name="connsiteY3" fmla="*/ 0 h 4883773"/>
              <a:gd name="connsiteX4" fmla="*/ 2559371 w 6409854"/>
              <a:gd name="connsiteY4" fmla="*/ 0 h 4883773"/>
              <a:gd name="connsiteX5" fmla="*/ 3204927 w 6409854"/>
              <a:gd name="connsiteY5" fmla="*/ 0 h 4883773"/>
              <a:gd name="connsiteX6" fmla="*/ 3754845 w 6409854"/>
              <a:gd name="connsiteY6" fmla="*/ 0 h 4883773"/>
              <a:gd name="connsiteX7" fmla="*/ 4448220 w 6409854"/>
              <a:gd name="connsiteY7" fmla="*/ 0 h 4883773"/>
              <a:gd name="connsiteX8" fmla="*/ 4950320 w 6409854"/>
              <a:gd name="connsiteY8" fmla="*/ 0 h 4883773"/>
              <a:gd name="connsiteX9" fmla="*/ 5595876 w 6409854"/>
              <a:gd name="connsiteY9" fmla="*/ 0 h 4883773"/>
              <a:gd name="connsiteX10" fmla="*/ 6409854 w 6409854"/>
              <a:gd name="connsiteY10" fmla="*/ 813978 h 4883773"/>
              <a:gd name="connsiteX11" fmla="*/ 6409854 w 6409854"/>
              <a:gd name="connsiteY11" fmla="*/ 1356614 h 4883773"/>
              <a:gd name="connsiteX12" fmla="*/ 6409854 w 6409854"/>
              <a:gd name="connsiteY12" fmla="*/ 1866692 h 4883773"/>
              <a:gd name="connsiteX13" fmla="*/ 6409854 w 6409854"/>
              <a:gd name="connsiteY13" fmla="*/ 2474445 h 4883773"/>
              <a:gd name="connsiteX14" fmla="*/ 6409854 w 6409854"/>
              <a:gd name="connsiteY14" fmla="*/ 3082197 h 4883773"/>
              <a:gd name="connsiteX15" fmla="*/ 6409854 w 6409854"/>
              <a:gd name="connsiteY15" fmla="*/ 3559717 h 4883773"/>
              <a:gd name="connsiteX16" fmla="*/ 6409854 w 6409854"/>
              <a:gd name="connsiteY16" fmla="*/ 4069795 h 4883773"/>
              <a:gd name="connsiteX17" fmla="*/ 5595876 w 6409854"/>
              <a:gd name="connsiteY17" fmla="*/ 4883773 h 4883773"/>
              <a:gd name="connsiteX18" fmla="*/ 4950320 w 6409854"/>
              <a:gd name="connsiteY18" fmla="*/ 4883773 h 4883773"/>
              <a:gd name="connsiteX19" fmla="*/ 4448220 w 6409854"/>
              <a:gd name="connsiteY19" fmla="*/ 4883773 h 4883773"/>
              <a:gd name="connsiteX20" fmla="*/ 3754845 w 6409854"/>
              <a:gd name="connsiteY20" fmla="*/ 4883773 h 4883773"/>
              <a:gd name="connsiteX21" fmla="*/ 3157108 w 6409854"/>
              <a:gd name="connsiteY21" fmla="*/ 4883773 h 4883773"/>
              <a:gd name="connsiteX22" fmla="*/ 2655009 w 6409854"/>
              <a:gd name="connsiteY22" fmla="*/ 4883773 h 4883773"/>
              <a:gd name="connsiteX23" fmla="*/ 2057271 w 6409854"/>
              <a:gd name="connsiteY23" fmla="*/ 4883773 h 4883773"/>
              <a:gd name="connsiteX24" fmla="*/ 1602991 w 6409854"/>
              <a:gd name="connsiteY24" fmla="*/ 4883773 h 4883773"/>
              <a:gd name="connsiteX25" fmla="*/ 813978 w 6409854"/>
              <a:gd name="connsiteY25" fmla="*/ 4883773 h 4883773"/>
              <a:gd name="connsiteX26" fmla="*/ 0 w 6409854"/>
              <a:gd name="connsiteY26" fmla="*/ 4069795 h 4883773"/>
              <a:gd name="connsiteX27" fmla="*/ 0 w 6409854"/>
              <a:gd name="connsiteY27" fmla="*/ 3494601 h 4883773"/>
              <a:gd name="connsiteX28" fmla="*/ 0 w 6409854"/>
              <a:gd name="connsiteY28" fmla="*/ 3017081 h 4883773"/>
              <a:gd name="connsiteX29" fmla="*/ 0 w 6409854"/>
              <a:gd name="connsiteY29" fmla="*/ 2441887 h 4883773"/>
              <a:gd name="connsiteX30" fmla="*/ 0 w 6409854"/>
              <a:gd name="connsiteY30" fmla="*/ 1996925 h 4883773"/>
              <a:gd name="connsiteX31" fmla="*/ 0 w 6409854"/>
              <a:gd name="connsiteY31" fmla="*/ 1421731 h 4883773"/>
              <a:gd name="connsiteX32" fmla="*/ 0 w 6409854"/>
              <a:gd name="connsiteY32" fmla="*/ 813978 h 48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09854" h="4883773" extrusionOk="0">
                <a:moveTo>
                  <a:pt x="0" y="813978"/>
                </a:moveTo>
                <a:cubicBezTo>
                  <a:pt x="-86035" y="311361"/>
                  <a:pt x="252104" y="42158"/>
                  <a:pt x="813978" y="0"/>
                </a:cubicBezTo>
                <a:cubicBezTo>
                  <a:pt x="1143960" y="-32807"/>
                  <a:pt x="1277120" y="63959"/>
                  <a:pt x="1507353" y="0"/>
                </a:cubicBezTo>
                <a:cubicBezTo>
                  <a:pt x="1737587" y="-63959"/>
                  <a:pt x="1858374" y="46973"/>
                  <a:pt x="2057271" y="0"/>
                </a:cubicBezTo>
                <a:cubicBezTo>
                  <a:pt x="2256168" y="-46973"/>
                  <a:pt x="2453964" y="19832"/>
                  <a:pt x="2559371" y="0"/>
                </a:cubicBezTo>
                <a:cubicBezTo>
                  <a:pt x="2664778" y="-19832"/>
                  <a:pt x="2948967" y="1579"/>
                  <a:pt x="3204927" y="0"/>
                </a:cubicBezTo>
                <a:cubicBezTo>
                  <a:pt x="3460887" y="-1579"/>
                  <a:pt x="3528859" y="18523"/>
                  <a:pt x="3754845" y="0"/>
                </a:cubicBezTo>
                <a:cubicBezTo>
                  <a:pt x="3980831" y="-18523"/>
                  <a:pt x="4203167" y="45179"/>
                  <a:pt x="4448220" y="0"/>
                </a:cubicBezTo>
                <a:cubicBezTo>
                  <a:pt x="4693274" y="-45179"/>
                  <a:pt x="4771644" y="41423"/>
                  <a:pt x="4950320" y="0"/>
                </a:cubicBezTo>
                <a:cubicBezTo>
                  <a:pt x="5128996" y="-41423"/>
                  <a:pt x="5309493" y="34903"/>
                  <a:pt x="5595876" y="0"/>
                </a:cubicBezTo>
                <a:cubicBezTo>
                  <a:pt x="6106360" y="14651"/>
                  <a:pt x="6335751" y="352444"/>
                  <a:pt x="6409854" y="813978"/>
                </a:cubicBezTo>
                <a:cubicBezTo>
                  <a:pt x="6436443" y="973795"/>
                  <a:pt x="6399609" y="1181038"/>
                  <a:pt x="6409854" y="1356614"/>
                </a:cubicBezTo>
                <a:cubicBezTo>
                  <a:pt x="6420099" y="1532190"/>
                  <a:pt x="6363871" y="1752865"/>
                  <a:pt x="6409854" y="1866692"/>
                </a:cubicBezTo>
                <a:cubicBezTo>
                  <a:pt x="6455837" y="1980519"/>
                  <a:pt x="6409615" y="2218302"/>
                  <a:pt x="6409854" y="2474445"/>
                </a:cubicBezTo>
                <a:cubicBezTo>
                  <a:pt x="6410093" y="2730588"/>
                  <a:pt x="6348211" y="2935110"/>
                  <a:pt x="6409854" y="3082197"/>
                </a:cubicBezTo>
                <a:cubicBezTo>
                  <a:pt x="6471497" y="3229284"/>
                  <a:pt x="6385128" y="3446000"/>
                  <a:pt x="6409854" y="3559717"/>
                </a:cubicBezTo>
                <a:cubicBezTo>
                  <a:pt x="6434580" y="3673434"/>
                  <a:pt x="6351465" y="3941168"/>
                  <a:pt x="6409854" y="4069795"/>
                </a:cubicBezTo>
                <a:cubicBezTo>
                  <a:pt x="6366306" y="4430574"/>
                  <a:pt x="6047477" y="4856003"/>
                  <a:pt x="5595876" y="4883773"/>
                </a:cubicBezTo>
                <a:cubicBezTo>
                  <a:pt x="5456583" y="4891411"/>
                  <a:pt x="5132130" y="4834842"/>
                  <a:pt x="4950320" y="4883773"/>
                </a:cubicBezTo>
                <a:cubicBezTo>
                  <a:pt x="4768510" y="4932704"/>
                  <a:pt x="4566672" y="4866738"/>
                  <a:pt x="4448220" y="4883773"/>
                </a:cubicBezTo>
                <a:cubicBezTo>
                  <a:pt x="4329768" y="4900808"/>
                  <a:pt x="3976336" y="4866770"/>
                  <a:pt x="3754845" y="4883773"/>
                </a:cubicBezTo>
                <a:cubicBezTo>
                  <a:pt x="3533355" y="4900776"/>
                  <a:pt x="3327022" y="4824161"/>
                  <a:pt x="3157108" y="4883773"/>
                </a:cubicBezTo>
                <a:cubicBezTo>
                  <a:pt x="2987194" y="4943385"/>
                  <a:pt x="2840830" y="4850607"/>
                  <a:pt x="2655009" y="4883773"/>
                </a:cubicBezTo>
                <a:cubicBezTo>
                  <a:pt x="2469188" y="4916939"/>
                  <a:pt x="2265565" y="4825846"/>
                  <a:pt x="2057271" y="4883773"/>
                </a:cubicBezTo>
                <a:cubicBezTo>
                  <a:pt x="1848977" y="4941700"/>
                  <a:pt x="1789139" y="4872445"/>
                  <a:pt x="1602991" y="4883773"/>
                </a:cubicBezTo>
                <a:cubicBezTo>
                  <a:pt x="1416843" y="4895101"/>
                  <a:pt x="1127372" y="4793491"/>
                  <a:pt x="813978" y="4883773"/>
                </a:cubicBezTo>
                <a:cubicBezTo>
                  <a:pt x="339884" y="4933048"/>
                  <a:pt x="-57039" y="4443661"/>
                  <a:pt x="0" y="4069795"/>
                </a:cubicBezTo>
                <a:cubicBezTo>
                  <a:pt x="-31374" y="3790145"/>
                  <a:pt x="24704" y="3656112"/>
                  <a:pt x="0" y="3494601"/>
                </a:cubicBezTo>
                <a:cubicBezTo>
                  <a:pt x="-24704" y="3333090"/>
                  <a:pt x="2259" y="3190497"/>
                  <a:pt x="0" y="3017081"/>
                </a:cubicBezTo>
                <a:cubicBezTo>
                  <a:pt x="-2259" y="2843665"/>
                  <a:pt x="44151" y="2587994"/>
                  <a:pt x="0" y="2441887"/>
                </a:cubicBezTo>
                <a:cubicBezTo>
                  <a:pt x="-44151" y="2295780"/>
                  <a:pt x="46376" y="2131390"/>
                  <a:pt x="0" y="1996925"/>
                </a:cubicBezTo>
                <a:cubicBezTo>
                  <a:pt x="-46376" y="1862460"/>
                  <a:pt x="15842" y="1564209"/>
                  <a:pt x="0" y="1421731"/>
                </a:cubicBezTo>
                <a:cubicBezTo>
                  <a:pt x="-15842" y="1279253"/>
                  <a:pt x="24537" y="968513"/>
                  <a:pt x="0" y="813978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6096000" y="1453824"/>
            <a:ext cx="501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Logic and Constraint-based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9887-41C1-AD47-BF1B-57B0608019EC}"/>
              </a:ext>
            </a:extLst>
          </p:cNvPr>
          <p:cNvSpPr txBox="1"/>
          <p:nvPr/>
        </p:nvSpPr>
        <p:spPr>
          <a:xfrm>
            <a:off x="8730343" y="2090558"/>
            <a:ext cx="3091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Prolog example:</a:t>
            </a:r>
          </a:p>
          <a:p>
            <a:r>
              <a:rPr lang="en-US" dirty="0"/>
              <a:t>likes(</a:t>
            </a:r>
            <a:r>
              <a:rPr lang="en-US" dirty="0" err="1"/>
              <a:t>mary,food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mary,wine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john,wine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john,mary</a:t>
            </a:r>
            <a:r>
              <a:rPr lang="en-US" dirty="0"/>
              <a:t>). </a:t>
            </a:r>
          </a:p>
          <a:p>
            <a:r>
              <a:rPr lang="en-US" dirty="0"/>
              <a:t>% The following queries </a:t>
            </a:r>
          </a:p>
          <a:p>
            <a:r>
              <a:rPr lang="en-US" dirty="0"/>
              <a:t>% yield the specified answers. </a:t>
            </a:r>
          </a:p>
          <a:p>
            <a:r>
              <a:rPr lang="en-US" dirty="0"/>
              <a:t>?- likes(</a:t>
            </a:r>
            <a:r>
              <a:rPr lang="en-US" dirty="0" err="1"/>
              <a:t>mary,food</a:t>
            </a:r>
            <a:r>
              <a:rPr lang="en-US" dirty="0"/>
              <a:t>). </a:t>
            </a:r>
          </a:p>
          <a:p>
            <a:r>
              <a:rPr lang="en-US" dirty="0"/>
              <a:t>yes. </a:t>
            </a:r>
          </a:p>
          <a:p>
            <a:r>
              <a:rPr lang="en-US" dirty="0"/>
              <a:t>?- likes(</a:t>
            </a:r>
            <a:r>
              <a:rPr lang="en-US" dirty="0" err="1"/>
              <a:t>john,wine</a:t>
            </a:r>
            <a:r>
              <a:rPr lang="en-US" dirty="0"/>
              <a:t>). </a:t>
            </a:r>
          </a:p>
          <a:p>
            <a:r>
              <a:rPr lang="en-US" dirty="0"/>
              <a:t>yes. </a:t>
            </a:r>
          </a:p>
          <a:p>
            <a:r>
              <a:rPr lang="en-US" dirty="0"/>
              <a:t>?- likes(</a:t>
            </a:r>
            <a:r>
              <a:rPr lang="en-US" dirty="0" err="1"/>
              <a:t>john,food</a:t>
            </a:r>
            <a:r>
              <a:rPr lang="en-US" dirty="0"/>
              <a:t>). </a:t>
            </a:r>
          </a:p>
          <a:p>
            <a:r>
              <a:rPr lang="en-US" dirty="0"/>
              <a:t>no.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707197" y="1862125"/>
            <a:ext cx="290340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mechanisms to specify relationships and constraints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Goal directed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Prolog, Excel,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90D5E-E842-FA42-827B-8F66685ABF18}"/>
              </a:ext>
            </a:extLst>
          </p:cNvPr>
          <p:cNvSpPr txBox="1"/>
          <p:nvPr/>
        </p:nvSpPr>
        <p:spPr>
          <a:xfrm>
            <a:off x="5900934" y="4766622"/>
            <a:ext cx="3182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SQL example:</a:t>
            </a:r>
          </a:p>
          <a:p>
            <a:r>
              <a:rPr lang="en-US" b="1" dirty="0"/>
              <a:t>SELECT</a:t>
            </a:r>
            <a:r>
              <a:rPr lang="en-US" dirty="0"/>
              <a:t> column1, column2 </a:t>
            </a:r>
            <a:r>
              <a:rPr lang="en-US" b="1" dirty="0"/>
              <a:t>FROM</a:t>
            </a:r>
            <a:r>
              <a:rPr lang="en-US" dirty="0"/>
              <a:t> table1, table2 </a:t>
            </a:r>
          </a:p>
          <a:p>
            <a:r>
              <a:rPr lang="en-US" b="1" dirty="0"/>
              <a:t>WHERE</a:t>
            </a:r>
            <a:r>
              <a:rPr lang="en-US" dirty="0"/>
              <a:t> column2='value';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5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4" y="1672319"/>
            <a:ext cx="5114277" cy="4554310"/>
          </a:xfrm>
          <a:custGeom>
            <a:avLst/>
            <a:gdLst>
              <a:gd name="connsiteX0" fmla="*/ 0 w 5114277"/>
              <a:gd name="connsiteY0" fmla="*/ 759067 h 4554310"/>
              <a:gd name="connsiteX1" fmla="*/ 759067 w 5114277"/>
              <a:gd name="connsiteY1" fmla="*/ 0 h 4554310"/>
              <a:gd name="connsiteX2" fmla="*/ 1430347 w 5114277"/>
              <a:gd name="connsiteY2" fmla="*/ 0 h 4554310"/>
              <a:gd name="connsiteX3" fmla="*/ 1993743 w 5114277"/>
              <a:gd name="connsiteY3" fmla="*/ 0 h 4554310"/>
              <a:gd name="connsiteX4" fmla="*/ 2521177 w 5114277"/>
              <a:gd name="connsiteY4" fmla="*/ 0 h 4554310"/>
              <a:gd name="connsiteX5" fmla="*/ 3156496 w 5114277"/>
              <a:gd name="connsiteY5" fmla="*/ 0 h 4554310"/>
              <a:gd name="connsiteX6" fmla="*/ 3719891 w 5114277"/>
              <a:gd name="connsiteY6" fmla="*/ 0 h 4554310"/>
              <a:gd name="connsiteX7" fmla="*/ 4355210 w 5114277"/>
              <a:gd name="connsiteY7" fmla="*/ 0 h 4554310"/>
              <a:gd name="connsiteX8" fmla="*/ 5114277 w 5114277"/>
              <a:gd name="connsiteY8" fmla="*/ 759067 h 4554310"/>
              <a:gd name="connsiteX9" fmla="*/ 5114277 w 5114277"/>
              <a:gd name="connsiteY9" fmla="*/ 1204373 h 4554310"/>
              <a:gd name="connsiteX10" fmla="*/ 5114277 w 5114277"/>
              <a:gd name="connsiteY10" fmla="*/ 1710402 h 4554310"/>
              <a:gd name="connsiteX11" fmla="*/ 5114277 w 5114277"/>
              <a:gd name="connsiteY11" fmla="*/ 2216431 h 4554310"/>
              <a:gd name="connsiteX12" fmla="*/ 5114277 w 5114277"/>
              <a:gd name="connsiteY12" fmla="*/ 2692099 h 4554310"/>
              <a:gd name="connsiteX13" fmla="*/ 5114277 w 5114277"/>
              <a:gd name="connsiteY13" fmla="*/ 3258852 h 4554310"/>
              <a:gd name="connsiteX14" fmla="*/ 5114277 w 5114277"/>
              <a:gd name="connsiteY14" fmla="*/ 3795243 h 4554310"/>
              <a:gd name="connsiteX15" fmla="*/ 4355210 w 5114277"/>
              <a:gd name="connsiteY15" fmla="*/ 4554310 h 4554310"/>
              <a:gd name="connsiteX16" fmla="*/ 3719891 w 5114277"/>
              <a:gd name="connsiteY16" fmla="*/ 4554310 h 4554310"/>
              <a:gd name="connsiteX17" fmla="*/ 3120534 w 5114277"/>
              <a:gd name="connsiteY17" fmla="*/ 4554310 h 4554310"/>
              <a:gd name="connsiteX18" fmla="*/ 2629061 w 5114277"/>
              <a:gd name="connsiteY18" fmla="*/ 4554310 h 4554310"/>
              <a:gd name="connsiteX19" fmla="*/ 2101627 w 5114277"/>
              <a:gd name="connsiteY19" fmla="*/ 4554310 h 4554310"/>
              <a:gd name="connsiteX20" fmla="*/ 1430347 w 5114277"/>
              <a:gd name="connsiteY20" fmla="*/ 4554310 h 4554310"/>
              <a:gd name="connsiteX21" fmla="*/ 759067 w 5114277"/>
              <a:gd name="connsiteY21" fmla="*/ 4554310 h 4554310"/>
              <a:gd name="connsiteX22" fmla="*/ 0 w 5114277"/>
              <a:gd name="connsiteY22" fmla="*/ 3795243 h 4554310"/>
              <a:gd name="connsiteX23" fmla="*/ 0 w 5114277"/>
              <a:gd name="connsiteY23" fmla="*/ 3258852 h 4554310"/>
              <a:gd name="connsiteX24" fmla="*/ 0 w 5114277"/>
              <a:gd name="connsiteY24" fmla="*/ 2843908 h 4554310"/>
              <a:gd name="connsiteX25" fmla="*/ 0 w 5114277"/>
              <a:gd name="connsiteY25" fmla="*/ 2337879 h 4554310"/>
              <a:gd name="connsiteX26" fmla="*/ 0 w 5114277"/>
              <a:gd name="connsiteY26" fmla="*/ 1892573 h 4554310"/>
              <a:gd name="connsiteX27" fmla="*/ 0 w 5114277"/>
              <a:gd name="connsiteY27" fmla="*/ 1356182 h 4554310"/>
              <a:gd name="connsiteX28" fmla="*/ 0 w 5114277"/>
              <a:gd name="connsiteY28" fmla="*/ 759067 h 455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14277" h="4554310" extrusionOk="0">
                <a:moveTo>
                  <a:pt x="0" y="759067"/>
                </a:moveTo>
                <a:cubicBezTo>
                  <a:pt x="-14024" y="331196"/>
                  <a:pt x="239356" y="37716"/>
                  <a:pt x="759067" y="0"/>
                </a:cubicBezTo>
                <a:cubicBezTo>
                  <a:pt x="997735" y="-14307"/>
                  <a:pt x="1174206" y="6355"/>
                  <a:pt x="1430347" y="0"/>
                </a:cubicBezTo>
                <a:cubicBezTo>
                  <a:pt x="1686488" y="-6355"/>
                  <a:pt x="1740763" y="28560"/>
                  <a:pt x="1993743" y="0"/>
                </a:cubicBezTo>
                <a:cubicBezTo>
                  <a:pt x="2246723" y="-28560"/>
                  <a:pt x="2345783" y="36730"/>
                  <a:pt x="2521177" y="0"/>
                </a:cubicBezTo>
                <a:cubicBezTo>
                  <a:pt x="2696571" y="-36730"/>
                  <a:pt x="2999313" y="9047"/>
                  <a:pt x="3156496" y="0"/>
                </a:cubicBezTo>
                <a:cubicBezTo>
                  <a:pt x="3313679" y="-9047"/>
                  <a:pt x="3575645" y="61765"/>
                  <a:pt x="3719891" y="0"/>
                </a:cubicBezTo>
                <a:cubicBezTo>
                  <a:pt x="3864138" y="-61765"/>
                  <a:pt x="4046373" y="46759"/>
                  <a:pt x="4355210" y="0"/>
                </a:cubicBezTo>
                <a:cubicBezTo>
                  <a:pt x="4761636" y="-122015"/>
                  <a:pt x="5081484" y="385419"/>
                  <a:pt x="5114277" y="759067"/>
                </a:cubicBezTo>
                <a:cubicBezTo>
                  <a:pt x="5162512" y="931226"/>
                  <a:pt x="5087990" y="999678"/>
                  <a:pt x="5114277" y="1204373"/>
                </a:cubicBezTo>
                <a:cubicBezTo>
                  <a:pt x="5140564" y="1409068"/>
                  <a:pt x="5112343" y="1544709"/>
                  <a:pt x="5114277" y="1710402"/>
                </a:cubicBezTo>
                <a:cubicBezTo>
                  <a:pt x="5116211" y="1876095"/>
                  <a:pt x="5105980" y="1974954"/>
                  <a:pt x="5114277" y="2216431"/>
                </a:cubicBezTo>
                <a:cubicBezTo>
                  <a:pt x="5122574" y="2457908"/>
                  <a:pt x="5061143" y="2536916"/>
                  <a:pt x="5114277" y="2692099"/>
                </a:cubicBezTo>
                <a:cubicBezTo>
                  <a:pt x="5167411" y="2847282"/>
                  <a:pt x="5072112" y="2993669"/>
                  <a:pt x="5114277" y="3258852"/>
                </a:cubicBezTo>
                <a:cubicBezTo>
                  <a:pt x="5156442" y="3524035"/>
                  <a:pt x="5083004" y="3588317"/>
                  <a:pt x="5114277" y="3795243"/>
                </a:cubicBezTo>
                <a:cubicBezTo>
                  <a:pt x="5038639" y="4226885"/>
                  <a:pt x="4732596" y="4525444"/>
                  <a:pt x="4355210" y="4554310"/>
                </a:cubicBezTo>
                <a:cubicBezTo>
                  <a:pt x="4207504" y="4560375"/>
                  <a:pt x="3967580" y="4492981"/>
                  <a:pt x="3719891" y="4554310"/>
                </a:cubicBezTo>
                <a:cubicBezTo>
                  <a:pt x="3472202" y="4615639"/>
                  <a:pt x="3412373" y="4483606"/>
                  <a:pt x="3120534" y="4554310"/>
                </a:cubicBezTo>
                <a:cubicBezTo>
                  <a:pt x="2828695" y="4625014"/>
                  <a:pt x="2730059" y="4537130"/>
                  <a:pt x="2629061" y="4554310"/>
                </a:cubicBezTo>
                <a:cubicBezTo>
                  <a:pt x="2528063" y="4571490"/>
                  <a:pt x="2218592" y="4513475"/>
                  <a:pt x="2101627" y="4554310"/>
                </a:cubicBezTo>
                <a:cubicBezTo>
                  <a:pt x="1984662" y="4595145"/>
                  <a:pt x="1671471" y="4528406"/>
                  <a:pt x="1430347" y="4554310"/>
                </a:cubicBezTo>
                <a:cubicBezTo>
                  <a:pt x="1189223" y="4580214"/>
                  <a:pt x="934900" y="4504869"/>
                  <a:pt x="759067" y="4554310"/>
                </a:cubicBezTo>
                <a:cubicBezTo>
                  <a:pt x="366736" y="4607553"/>
                  <a:pt x="-59680" y="4245936"/>
                  <a:pt x="0" y="3795243"/>
                </a:cubicBezTo>
                <a:cubicBezTo>
                  <a:pt x="-55766" y="3612188"/>
                  <a:pt x="47781" y="3449247"/>
                  <a:pt x="0" y="3258852"/>
                </a:cubicBezTo>
                <a:cubicBezTo>
                  <a:pt x="-47781" y="3068457"/>
                  <a:pt x="3045" y="3017710"/>
                  <a:pt x="0" y="2843908"/>
                </a:cubicBezTo>
                <a:cubicBezTo>
                  <a:pt x="-3045" y="2670106"/>
                  <a:pt x="24352" y="2533985"/>
                  <a:pt x="0" y="2337879"/>
                </a:cubicBezTo>
                <a:cubicBezTo>
                  <a:pt x="-24352" y="2141773"/>
                  <a:pt x="30013" y="2034472"/>
                  <a:pt x="0" y="1892573"/>
                </a:cubicBezTo>
                <a:cubicBezTo>
                  <a:pt x="-30013" y="1750674"/>
                  <a:pt x="35346" y="1596891"/>
                  <a:pt x="0" y="1356182"/>
                </a:cubicBezTo>
                <a:cubicBezTo>
                  <a:pt x="-35346" y="1115473"/>
                  <a:pt x="59055" y="911963"/>
                  <a:pt x="0" y="759067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1136839" y="1788922"/>
            <a:ext cx="292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Functional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40246" y="2250587"/>
            <a:ext cx="467054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Computational model: recursive definition of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Inspired on Church’s lambda-calculus (ca 1930)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Program is considered a function, from inputs to outputs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cannot mutate (no side-effects): pure functions, no variables to modify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Lisp, Scheme, </a:t>
            </a:r>
            <a:r>
              <a:rPr lang="en-US" dirty="0" err="1"/>
              <a:t>Caml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Scala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767993" y="1269547"/>
            <a:ext cx="6082399" cy="4020909"/>
          </a:xfrm>
          <a:custGeom>
            <a:avLst/>
            <a:gdLst>
              <a:gd name="connsiteX0" fmla="*/ 0 w 6082399"/>
              <a:gd name="connsiteY0" fmla="*/ 670165 h 4020909"/>
              <a:gd name="connsiteX1" fmla="*/ 670165 w 6082399"/>
              <a:gd name="connsiteY1" fmla="*/ 0 h 4020909"/>
              <a:gd name="connsiteX2" fmla="*/ 1357765 w 6082399"/>
              <a:gd name="connsiteY2" fmla="*/ 0 h 4020909"/>
              <a:gd name="connsiteX3" fmla="*/ 1903103 w 6082399"/>
              <a:gd name="connsiteY3" fmla="*/ 0 h 4020909"/>
              <a:gd name="connsiteX4" fmla="*/ 2401020 w 6082399"/>
              <a:gd name="connsiteY4" fmla="*/ 0 h 4020909"/>
              <a:gd name="connsiteX5" fmla="*/ 3041200 w 6082399"/>
              <a:gd name="connsiteY5" fmla="*/ 0 h 4020909"/>
              <a:gd name="connsiteX6" fmla="*/ 3586537 w 6082399"/>
              <a:gd name="connsiteY6" fmla="*/ 0 h 4020909"/>
              <a:gd name="connsiteX7" fmla="*/ 4274137 w 6082399"/>
              <a:gd name="connsiteY7" fmla="*/ 0 h 4020909"/>
              <a:gd name="connsiteX8" fmla="*/ 4772055 w 6082399"/>
              <a:gd name="connsiteY8" fmla="*/ 0 h 4020909"/>
              <a:gd name="connsiteX9" fmla="*/ 5412234 w 6082399"/>
              <a:gd name="connsiteY9" fmla="*/ 0 h 4020909"/>
              <a:gd name="connsiteX10" fmla="*/ 6082399 w 6082399"/>
              <a:gd name="connsiteY10" fmla="*/ 670165 h 4020909"/>
              <a:gd name="connsiteX11" fmla="*/ 6082399 w 6082399"/>
              <a:gd name="connsiteY11" fmla="*/ 1206281 h 4020909"/>
              <a:gd name="connsiteX12" fmla="*/ 6082399 w 6082399"/>
              <a:gd name="connsiteY12" fmla="*/ 1715591 h 4020909"/>
              <a:gd name="connsiteX13" fmla="*/ 6082399 w 6082399"/>
              <a:gd name="connsiteY13" fmla="*/ 2305318 h 4020909"/>
              <a:gd name="connsiteX14" fmla="*/ 6082399 w 6082399"/>
              <a:gd name="connsiteY14" fmla="*/ 2895046 h 4020909"/>
              <a:gd name="connsiteX15" fmla="*/ 6082399 w 6082399"/>
              <a:gd name="connsiteY15" fmla="*/ 3350744 h 4020909"/>
              <a:gd name="connsiteX16" fmla="*/ 5412234 w 6082399"/>
              <a:gd name="connsiteY16" fmla="*/ 4020909 h 4020909"/>
              <a:gd name="connsiteX17" fmla="*/ 4772055 w 6082399"/>
              <a:gd name="connsiteY17" fmla="*/ 4020909 h 4020909"/>
              <a:gd name="connsiteX18" fmla="*/ 4321558 w 6082399"/>
              <a:gd name="connsiteY18" fmla="*/ 4020909 h 4020909"/>
              <a:gd name="connsiteX19" fmla="*/ 3823641 w 6082399"/>
              <a:gd name="connsiteY19" fmla="*/ 4020909 h 4020909"/>
              <a:gd name="connsiteX20" fmla="*/ 3136041 w 6082399"/>
              <a:gd name="connsiteY20" fmla="*/ 4020909 h 4020909"/>
              <a:gd name="connsiteX21" fmla="*/ 2543282 w 6082399"/>
              <a:gd name="connsiteY21" fmla="*/ 4020909 h 4020909"/>
              <a:gd name="connsiteX22" fmla="*/ 2045365 w 6082399"/>
              <a:gd name="connsiteY22" fmla="*/ 4020909 h 4020909"/>
              <a:gd name="connsiteX23" fmla="*/ 1452606 w 6082399"/>
              <a:gd name="connsiteY23" fmla="*/ 4020909 h 4020909"/>
              <a:gd name="connsiteX24" fmla="*/ 670165 w 6082399"/>
              <a:gd name="connsiteY24" fmla="*/ 4020909 h 4020909"/>
              <a:gd name="connsiteX25" fmla="*/ 0 w 6082399"/>
              <a:gd name="connsiteY25" fmla="*/ 3350744 h 4020909"/>
              <a:gd name="connsiteX26" fmla="*/ 0 w 6082399"/>
              <a:gd name="connsiteY26" fmla="*/ 2761017 h 4020909"/>
              <a:gd name="connsiteX27" fmla="*/ 0 w 6082399"/>
              <a:gd name="connsiteY27" fmla="*/ 2198095 h 4020909"/>
              <a:gd name="connsiteX28" fmla="*/ 0 w 6082399"/>
              <a:gd name="connsiteY28" fmla="*/ 1715591 h 4020909"/>
              <a:gd name="connsiteX29" fmla="*/ 0 w 6082399"/>
              <a:gd name="connsiteY29" fmla="*/ 1152669 h 4020909"/>
              <a:gd name="connsiteX30" fmla="*/ 0 w 6082399"/>
              <a:gd name="connsiteY30" fmla="*/ 670165 h 402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2399" h="4020909" extrusionOk="0">
                <a:moveTo>
                  <a:pt x="0" y="670165"/>
                </a:moveTo>
                <a:cubicBezTo>
                  <a:pt x="-43466" y="273232"/>
                  <a:pt x="281924" y="6800"/>
                  <a:pt x="670165" y="0"/>
                </a:cubicBezTo>
                <a:cubicBezTo>
                  <a:pt x="845009" y="-24473"/>
                  <a:pt x="1198567" y="34925"/>
                  <a:pt x="1357765" y="0"/>
                </a:cubicBezTo>
                <a:cubicBezTo>
                  <a:pt x="1516963" y="-34925"/>
                  <a:pt x="1677453" y="55355"/>
                  <a:pt x="1903103" y="0"/>
                </a:cubicBezTo>
                <a:cubicBezTo>
                  <a:pt x="2128753" y="-55355"/>
                  <a:pt x="2236171" y="49026"/>
                  <a:pt x="2401020" y="0"/>
                </a:cubicBezTo>
                <a:cubicBezTo>
                  <a:pt x="2565869" y="-49026"/>
                  <a:pt x="2771158" y="68949"/>
                  <a:pt x="3041200" y="0"/>
                </a:cubicBezTo>
                <a:cubicBezTo>
                  <a:pt x="3311242" y="-68949"/>
                  <a:pt x="3373082" y="33221"/>
                  <a:pt x="3586537" y="0"/>
                </a:cubicBezTo>
                <a:cubicBezTo>
                  <a:pt x="3799992" y="-33221"/>
                  <a:pt x="4036918" y="58103"/>
                  <a:pt x="4274137" y="0"/>
                </a:cubicBezTo>
                <a:cubicBezTo>
                  <a:pt x="4511356" y="-58103"/>
                  <a:pt x="4606603" y="40537"/>
                  <a:pt x="4772055" y="0"/>
                </a:cubicBezTo>
                <a:cubicBezTo>
                  <a:pt x="4937507" y="-40537"/>
                  <a:pt x="5263913" y="56694"/>
                  <a:pt x="5412234" y="0"/>
                </a:cubicBezTo>
                <a:cubicBezTo>
                  <a:pt x="5803979" y="5199"/>
                  <a:pt x="6049399" y="294705"/>
                  <a:pt x="6082399" y="670165"/>
                </a:cubicBezTo>
                <a:cubicBezTo>
                  <a:pt x="6102737" y="838178"/>
                  <a:pt x="6066182" y="1050534"/>
                  <a:pt x="6082399" y="1206281"/>
                </a:cubicBezTo>
                <a:cubicBezTo>
                  <a:pt x="6098616" y="1362028"/>
                  <a:pt x="6025079" y="1519466"/>
                  <a:pt x="6082399" y="1715591"/>
                </a:cubicBezTo>
                <a:cubicBezTo>
                  <a:pt x="6139719" y="1911716"/>
                  <a:pt x="6034206" y="2134423"/>
                  <a:pt x="6082399" y="2305318"/>
                </a:cubicBezTo>
                <a:cubicBezTo>
                  <a:pt x="6130592" y="2476213"/>
                  <a:pt x="6024491" y="2771941"/>
                  <a:pt x="6082399" y="2895046"/>
                </a:cubicBezTo>
                <a:cubicBezTo>
                  <a:pt x="6140307" y="3018151"/>
                  <a:pt x="6051797" y="3251330"/>
                  <a:pt x="6082399" y="3350744"/>
                </a:cubicBezTo>
                <a:cubicBezTo>
                  <a:pt x="6046062" y="3686630"/>
                  <a:pt x="5776102" y="4011560"/>
                  <a:pt x="5412234" y="4020909"/>
                </a:cubicBezTo>
                <a:cubicBezTo>
                  <a:pt x="5176703" y="4026772"/>
                  <a:pt x="5007685" y="4015391"/>
                  <a:pt x="4772055" y="4020909"/>
                </a:cubicBezTo>
                <a:cubicBezTo>
                  <a:pt x="4536425" y="4026427"/>
                  <a:pt x="4536546" y="4004072"/>
                  <a:pt x="4321558" y="4020909"/>
                </a:cubicBezTo>
                <a:cubicBezTo>
                  <a:pt x="4106570" y="4037746"/>
                  <a:pt x="4006065" y="3981091"/>
                  <a:pt x="3823641" y="4020909"/>
                </a:cubicBezTo>
                <a:cubicBezTo>
                  <a:pt x="3641217" y="4060727"/>
                  <a:pt x="3276328" y="3963469"/>
                  <a:pt x="3136041" y="4020909"/>
                </a:cubicBezTo>
                <a:cubicBezTo>
                  <a:pt x="2995754" y="4078349"/>
                  <a:pt x="2705988" y="3994576"/>
                  <a:pt x="2543282" y="4020909"/>
                </a:cubicBezTo>
                <a:cubicBezTo>
                  <a:pt x="2380576" y="4047242"/>
                  <a:pt x="2154253" y="4020052"/>
                  <a:pt x="2045365" y="4020909"/>
                </a:cubicBezTo>
                <a:cubicBezTo>
                  <a:pt x="1936477" y="4021766"/>
                  <a:pt x="1722553" y="3974022"/>
                  <a:pt x="1452606" y="4020909"/>
                </a:cubicBezTo>
                <a:cubicBezTo>
                  <a:pt x="1182659" y="4067796"/>
                  <a:pt x="1019666" y="3965473"/>
                  <a:pt x="670165" y="4020909"/>
                </a:cubicBezTo>
                <a:cubicBezTo>
                  <a:pt x="305477" y="4004197"/>
                  <a:pt x="23151" y="3745898"/>
                  <a:pt x="0" y="3350744"/>
                </a:cubicBezTo>
                <a:cubicBezTo>
                  <a:pt x="-36669" y="3181866"/>
                  <a:pt x="43467" y="2903858"/>
                  <a:pt x="0" y="2761017"/>
                </a:cubicBezTo>
                <a:cubicBezTo>
                  <a:pt x="-43467" y="2618176"/>
                  <a:pt x="62569" y="2320276"/>
                  <a:pt x="0" y="2198095"/>
                </a:cubicBezTo>
                <a:cubicBezTo>
                  <a:pt x="-62569" y="2075914"/>
                  <a:pt x="44647" y="1841607"/>
                  <a:pt x="0" y="1715591"/>
                </a:cubicBezTo>
                <a:cubicBezTo>
                  <a:pt x="-44647" y="1589575"/>
                  <a:pt x="45658" y="1265285"/>
                  <a:pt x="0" y="1152669"/>
                </a:cubicBezTo>
                <a:cubicBezTo>
                  <a:pt x="-45658" y="1040053"/>
                  <a:pt x="17471" y="902042"/>
                  <a:pt x="0" y="670165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7362907" y="1481626"/>
            <a:ext cx="275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Dataflow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9887-41C1-AD47-BF1B-57B0608019EC}"/>
              </a:ext>
            </a:extLst>
          </p:cNvPr>
          <p:cNvSpPr txBox="1"/>
          <p:nvPr/>
        </p:nvSpPr>
        <p:spPr>
          <a:xfrm>
            <a:off x="6318440" y="3408745"/>
            <a:ext cx="3683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// The graph name and the </a:t>
            </a:r>
          </a:p>
          <a:p>
            <a:r>
              <a:rPr lang="en-US" i="1" dirty="0">
                <a:solidFill>
                  <a:srgbClr val="7030A0"/>
                </a:solidFill>
              </a:rPr>
              <a:t>// semicolons are optional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graph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graphname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{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a -- b -- c;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b -- d;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pic>
        <p:nvPicPr>
          <p:cNvPr id="13" name="Picture 1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688864ED-551D-AC4A-AE8E-5E759341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706" y="3120004"/>
            <a:ext cx="1233182" cy="1720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980984" y="2045431"/>
            <a:ext cx="513805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Graph-like languages: nodes connected by edges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Describes information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Inherently parallel model</a:t>
            </a:r>
          </a:p>
        </p:txBody>
      </p:sp>
    </p:spTree>
    <p:extLst>
      <p:ext uri="{BB962C8B-B14F-4D97-AF65-F5344CB8AC3E}">
        <p14:creationId xmlns:p14="http://schemas.microsoft.com/office/powerpoint/2010/main" val="269954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5" y="1672319"/>
            <a:ext cx="4114800" cy="4554310"/>
          </a:xfrm>
          <a:custGeom>
            <a:avLst/>
            <a:gdLst>
              <a:gd name="connsiteX0" fmla="*/ 0 w 4114800"/>
              <a:gd name="connsiteY0" fmla="*/ 685814 h 4554310"/>
              <a:gd name="connsiteX1" fmla="*/ 685814 w 4114800"/>
              <a:gd name="connsiteY1" fmla="*/ 0 h 4554310"/>
              <a:gd name="connsiteX2" fmla="*/ 1289312 w 4114800"/>
              <a:gd name="connsiteY2" fmla="*/ 0 h 4554310"/>
              <a:gd name="connsiteX3" fmla="*/ 1810515 w 4114800"/>
              <a:gd name="connsiteY3" fmla="*/ 0 h 4554310"/>
              <a:gd name="connsiteX4" fmla="*/ 2304285 w 4114800"/>
              <a:gd name="connsiteY4" fmla="*/ 0 h 4554310"/>
              <a:gd name="connsiteX5" fmla="*/ 2880352 w 4114800"/>
              <a:gd name="connsiteY5" fmla="*/ 0 h 4554310"/>
              <a:gd name="connsiteX6" fmla="*/ 3428986 w 4114800"/>
              <a:gd name="connsiteY6" fmla="*/ 0 h 4554310"/>
              <a:gd name="connsiteX7" fmla="*/ 4114800 w 4114800"/>
              <a:gd name="connsiteY7" fmla="*/ 685814 h 4554310"/>
              <a:gd name="connsiteX8" fmla="*/ 4114800 w 4114800"/>
              <a:gd name="connsiteY8" fmla="*/ 1216261 h 4554310"/>
              <a:gd name="connsiteX9" fmla="*/ 4114800 w 4114800"/>
              <a:gd name="connsiteY9" fmla="*/ 1651228 h 4554310"/>
              <a:gd name="connsiteX10" fmla="*/ 4114800 w 4114800"/>
              <a:gd name="connsiteY10" fmla="*/ 2181675 h 4554310"/>
              <a:gd name="connsiteX11" fmla="*/ 4114800 w 4114800"/>
              <a:gd name="connsiteY11" fmla="*/ 2712122 h 4554310"/>
              <a:gd name="connsiteX12" fmla="*/ 4114800 w 4114800"/>
              <a:gd name="connsiteY12" fmla="*/ 3210742 h 4554310"/>
              <a:gd name="connsiteX13" fmla="*/ 4114800 w 4114800"/>
              <a:gd name="connsiteY13" fmla="*/ 3868496 h 4554310"/>
              <a:gd name="connsiteX14" fmla="*/ 3428986 w 4114800"/>
              <a:gd name="connsiteY14" fmla="*/ 4554310 h 4554310"/>
              <a:gd name="connsiteX15" fmla="*/ 2880352 w 4114800"/>
              <a:gd name="connsiteY15" fmla="*/ 4554310 h 4554310"/>
              <a:gd name="connsiteX16" fmla="*/ 2276854 w 4114800"/>
              <a:gd name="connsiteY16" fmla="*/ 4554310 h 4554310"/>
              <a:gd name="connsiteX17" fmla="*/ 1728219 w 4114800"/>
              <a:gd name="connsiteY17" fmla="*/ 4554310 h 4554310"/>
              <a:gd name="connsiteX18" fmla="*/ 1261880 w 4114800"/>
              <a:gd name="connsiteY18" fmla="*/ 4554310 h 4554310"/>
              <a:gd name="connsiteX19" fmla="*/ 685814 w 4114800"/>
              <a:gd name="connsiteY19" fmla="*/ 4554310 h 4554310"/>
              <a:gd name="connsiteX20" fmla="*/ 0 w 4114800"/>
              <a:gd name="connsiteY20" fmla="*/ 3868496 h 4554310"/>
              <a:gd name="connsiteX21" fmla="*/ 0 w 4114800"/>
              <a:gd name="connsiteY21" fmla="*/ 3369876 h 4554310"/>
              <a:gd name="connsiteX22" fmla="*/ 0 w 4114800"/>
              <a:gd name="connsiteY22" fmla="*/ 2839429 h 4554310"/>
              <a:gd name="connsiteX23" fmla="*/ 0 w 4114800"/>
              <a:gd name="connsiteY23" fmla="*/ 2404462 h 4554310"/>
              <a:gd name="connsiteX24" fmla="*/ 0 w 4114800"/>
              <a:gd name="connsiteY24" fmla="*/ 1969496 h 4554310"/>
              <a:gd name="connsiteX25" fmla="*/ 0 w 4114800"/>
              <a:gd name="connsiteY25" fmla="*/ 1439049 h 4554310"/>
              <a:gd name="connsiteX26" fmla="*/ 0 w 4114800"/>
              <a:gd name="connsiteY26" fmla="*/ 685814 h 455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14800" h="4554310" extrusionOk="0">
                <a:moveTo>
                  <a:pt x="0" y="685814"/>
                </a:moveTo>
                <a:cubicBezTo>
                  <a:pt x="-21688" y="293672"/>
                  <a:pt x="267644" y="14789"/>
                  <a:pt x="685814" y="0"/>
                </a:cubicBezTo>
                <a:cubicBezTo>
                  <a:pt x="928591" y="-17429"/>
                  <a:pt x="1012642" y="20423"/>
                  <a:pt x="1289312" y="0"/>
                </a:cubicBezTo>
                <a:cubicBezTo>
                  <a:pt x="1565982" y="-20423"/>
                  <a:pt x="1580762" y="9267"/>
                  <a:pt x="1810515" y="0"/>
                </a:cubicBezTo>
                <a:cubicBezTo>
                  <a:pt x="2040268" y="-9267"/>
                  <a:pt x="2081709" y="41642"/>
                  <a:pt x="2304285" y="0"/>
                </a:cubicBezTo>
                <a:cubicBezTo>
                  <a:pt x="2526861" y="-41642"/>
                  <a:pt x="2597743" y="42368"/>
                  <a:pt x="2880352" y="0"/>
                </a:cubicBezTo>
                <a:cubicBezTo>
                  <a:pt x="3162961" y="-42368"/>
                  <a:pt x="3290777" y="18643"/>
                  <a:pt x="3428986" y="0"/>
                </a:cubicBezTo>
                <a:cubicBezTo>
                  <a:pt x="3854419" y="-75946"/>
                  <a:pt x="4061802" y="353624"/>
                  <a:pt x="4114800" y="685814"/>
                </a:cubicBezTo>
                <a:cubicBezTo>
                  <a:pt x="4162687" y="919838"/>
                  <a:pt x="4068352" y="1063378"/>
                  <a:pt x="4114800" y="1216261"/>
                </a:cubicBezTo>
                <a:cubicBezTo>
                  <a:pt x="4161248" y="1369144"/>
                  <a:pt x="4104409" y="1477190"/>
                  <a:pt x="4114800" y="1651228"/>
                </a:cubicBezTo>
                <a:cubicBezTo>
                  <a:pt x="4125191" y="1825266"/>
                  <a:pt x="4063725" y="2022200"/>
                  <a:pt x="4114800" y="2181675"/>
                </a:cubicBezTo>
                <a:cubicBezTo>
                  <a:pt x="4165875" y="2341150"/>
                  <a:pt x="4054158" y="2471328"/>
                  <a:pt x="4114800" y="2712122"/>
                </a:cubicBezTo>
                <a:cubicBezTo>
                  <a:pt x="4175442" y="2952916"/>
                  <a:pt x="4077900" y="3075528"/>
                  <a:pt x="4114800" y="3210742"/>
                </a:cubicBezTo>
                <a:cubicBezTo>
                  <a:pt x="4151700" y="3345956"/>
                  <a:pt x="4037925" y="3661054"/>
                  <a:pt x="4114800" y="3868496"/>
                </a:cubicBezTo>
                <a:cubicBezTo>
                  <a:pt x="4123300" y="4236709"/>
                  <a:pt x="3759681" y="4535727"/>
                  <a:pt x="3428986" y="4554310"/>
                </a:cubicBezTo>
                <a:cubicBezTo>
                  <a:pt x="3287713" y="4590718"/>
                  <a:pt x="3102421" y="4493672"/>
                  <a:pt x="2880352" y="4554310"/>
                </a:cubicBezTo>
                <a:cubicBezTo>
                  <a:pt x="2658283" y="4614948"/>
                  <a:pt x="2544475" y="4547730"/>
                  <a:pt x="2276854" y="4554310"/>
                </a:cubicBezTo>
                <a:cubicBezTo>
                  <a:pt x="2009233" y="4560890"/>
                  <a:pt x="1900756" y="4534608"/>
                  <a:pt x="1728219" y="4554310"/>
                </a:cubicBezTo>
                <a:cubicBezTo>
                  <a:pt x="1555683" y="4574012"/>
                  <a:pt x="1385550" y="4552430"/>
                  <a:pt x="1261880" y="4554310"/>
                </a:cubicBezTo>
                <a:cubicBezTo>
                  <a:pt x="1138210" y="4556190"/>
                  <a:pt x="816985" y="4543196"/>
                  <a:pt x="685814" y="4554310"/>
                </a:cubicBezTo>
                <a:cubicBezTo>
                  <a:pt x="396865" y="4501034"/>
                  <a:pt x="-36315" y="4304912"/>
                  <a:pt x="0" y="3868496"/>
                </a:cubicBezTo>
                <a:cubicBezTo>
                  <a:pt x="-48309" y="3696082"/>
                  <a:pt x="51832" y="3524885"/>
                  <a:pt x="0" y="3369876"/>
                </a:cubicBezTo>
                <a:cubicBezTo>
                  <a:pt x="-51832" y="3214867"/>
                  <a:pt x="24698" y="2958785"/>
                  <a:pt x="0" y="2839429"/>
                </a:cubicBezTo>
                <a:cubicBezTo>
                  <a:pt x="-24698" y="2720073"/>
                  <a:pt x="39660" y="2542948"/>
                  <a:pt x="0" y="2404462"/>
                </a:cubicBezTo>
                <a:cubicBezTo>
                  <a:pt x="-39660" y="2265976"/>
                  <a:pt x="51530" y="2173772"/>
                  <a:pt x="0" y="1969496"/>
                </a:cubicBezTo>
                <a:cubicBezTo>
                  <a:pt x="-51530" y="1765220"/>
                  <a:pt x="59570" y="1624289"/>
                  <a:pt x="0" y="1439049"/>
                </a:cubicBezTo>
                <a:cubicBezTo>
                  <a:pt x="-59570" y="1253809"/>
                  <a:pt x="39" y="898900"/>
                  <a:pt x="0" y="685814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738212" y="1807291"/>
            <a:ext cx="360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Object-oriented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40247" y="2250587"/>
            <a:ext cx="360720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Derived from </a:t>
            </a:r>
            <a:r>
              <a:rPr lang="en-US" dirty="0" err="1"/>
              <a:t>Simula</a:t>
            </a:r>
            <a:r>
              <a:rPr lang="en-US" dirty="0"/>
              <a:t> 67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Related to von Neuman languages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and operations bundled together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Pure OO languages do not support “free functions”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C++, Java, C#, Scala, </a:t>
            </a:r>
            <a:r>
              <a:rPr lang="en-US" dirty="0" err="1"/>
              <a:t>OCaml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469353" y="1349829"/>
            <a:ext cx="6082399" cy="2725510"/>
          </a:xfrm>
          <a:custGeom>
            <a:avLst/>
            <a:gdLst>
              <a:gd name="connsiteX0" fmla="*/ 0 w 6082399"/>
              <a:gd name="connsiteY0" fmla="*/ 454261 h 2725510"/>
              <a:gd name="connsiteX1" fmla="*/ 454261 w 6082399"/>
              <a:gd name="connsiteY1" fmla="*/ 0 h 2725510"/>
              <a:gd name="connsiteX2" fmla="*/ 1132614 w 6082399"/>
              <a:gd name="connsiteY2" fmla="*/ 0 h 2725510"/>
              <a:gd name="connsiteX3" fmla="*/ 1655750 w 6082399"/>
              <a:gd name="connsiteY3" fmla="*/ 0 h 2725510"/>
              <a:gd name="connsiteX4" fmla="*/ 2127148 w 6082399"/>
              <a:gd name="connsiteY4" fmla="*/ 0 h 2725510"/>
              <a:gd name="connsiteX5" fmla="*/ 2753762 w 6082399"/>
              <a:gd name="connsiteY5" fmla="*/ 0 h 2725510"/>
              <a:gd name="connsiteX6" fmla="*/ 3276898 w 6082399"/>
              <a:gd name="connsiteY6" fmla="*/ 0 h 2725510"/>
              <a:gd name="connsiteX7" fmla="*/ 3955251 w 6082399"/>
              <a:gd name="connsiteY7" fmla="*/ 0 h 2725510"/>
              <a:gd name="connsiteX8" fmla="*/ 4426649 w 6082399"/>
              <a:gd name="connsiteY8" fmla="*/ 0 h 2725510"/>
              <a:gd name="connsiteX9" fmla="*/ 5105002 w 6082399"/>
              <a:gd name="connsiteY9" fmla="*/ 0 h 2725510"/>
              <a:gd name="connsiteX10" fmla="*/ 5628138 w 6082399"/>
              <a:gd name="connsiteY10" fmla="*/ 0 h 2725510"/>
              <a:gd name="connsiteX11" fmla="*/ 6082399 w 6082399"/>
              <a:gd name="connsiteY11" fmla="*/ 454261 h 2725510"/>
              <a:gd name="connsiteX12" fmla="*/ 6082399 w 6082399"/>
              <a:gd name="connsiteY12" fmla="*/ 926678 h 2725510"/>
              <a:gd name="connsiteX13" fmla="*/ 6082399 w 6082399"/>
              <a:gd name="connsiteY13" fmla="*/ 1417265 h 2725510"/>
              <a:gd name="connsiteX14" fmla="*/ 6082399 w 6082399"/>
              <a:gd name="connsiteY14" fmla="*/ 2271249 h 2725510"/>
              <a:gd name="connsiteX15" fmla="*/ 5628138 w 6082399"/>
              <a:gd name="connsiteY15" fmla="*/ 2725510 h 2725510"/>
              <a:gd name="connsiteX16" fmla="*/ 5001524 w 6082399"/>
              <a:gd name="connsiteY16" fmla="*/ 2725510 h 2725510"/>
              <a:gd name="connsiteX17" fmla="*/ 4426649 w 6082399"/>
              <a:gd name="connsiteY17" fmla="*/ 2725510 h 2725510"/>
              <a:gd name="connsiteX18" fmla="*/ 4006990 w 6082399"/>
              <a:gd name="connsiteY18" fmla="*/ 2725510 h 2725510"/>
              <a:gd name="connsiteX19" fmla="*/ 3535592 w 6082399"/>
              <a:gd name="connsiteY19" fmla="*/ 2725510 h 2725510"/>
              <a:gd name="connsiteX20" fmla="*/ 2857239 w 6082399"/>
              <a:gd name="connsiteY20" fmla="*/ 2725510 h 2725510"/>
              <a:gd name="connsiteX21" fmla="*/ 2282364 w 6082399"/>
              <a:gd name="connsiteY21" fmla="*/ 2725510 h 2725510"/>
              <a:gd name="connsiteX22" fmla="*/ 1810967 w 6082399"/>
              <a:gd name="connsiteY22" fmla="*/ 2725510 h 2725510"/>
              <a:gd name="connsiteX23" fmla="*/ 1236091 w 6082399"/>
              <a:gd name="connsiteY23" fmla="*/ 2725510 h 2725510"/>
              <a:gd name="connsiteX24" fmla="*/ 454261 w 6082399"/>
              <a:gd name="connsiteY24" fmla="*/ 2725510 h 2725510"/>
              <a:gd name="connsiteX25" fmla="*/ 0 w 6082399"/>
              <a:gd name="connsiteY25" fmla="*/ 2271249 h 2725510"/>
              <a:gd name="connsiteX26" fmla="*/ 0 w 6082399"/>
              <a:gd name="connsiteY26" fmla="*/ 1780662 h 2725510"/>
              <a:gd name="connsiteX27" fmla="*/ 0 w 6082399"/>
              <a:gd name="connsiteY27" fmla="*/ 1308245 h 2725510"/>
              <a:gd name="connsiteX28" fmla="*/ 0 w 6082399"/>
              <a:gd name="connsiteY28" fmla="*/ 890338 h 2725510"/>
              <a:gd name="connsiteX29" fmla="*/ 0 w 6082399"/>
              <a:gd name="connsiteY29" fmla="*/ 454261 h 272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82399" h="2725510" extrusionOk="0">
                <a:moveTo>
                  <a:pt x="0" y="454261"/>
                </a:moveTo>
                <a:cubicBezTo>
                  <a:pt x="-36364" y="180950"/>
                  <a:pt x="153234" y="18821"/>
                  <a:pt x="454261" y="0"/>
                </a:cubicBezTo>
                <a:cubicBezTo>
                  <a:pt x="757266" y="-40057"/>
                  <a:pt x="983461" y="8584"/>
                  <a:pt x="1132614" y="0"/>
                </a:cubicBezTo>
                <a:cubicBezTo>
                  <a:pt x="1281767" y="-8584"/>
                  <a:pt x="1546527" y="37432"/>
                  <a:pt x="1655750" y="0"/>
                </a:cubicBezTo>
                <a:cubicBezTo>
                  <a:pt x="1764973" y="-37432"/>
                  <a:pt x="1974732" y="22985"/>
                  <a:pt x="2127148" y="0"/>
                </a:cubicBezTo>
                <a:cubicBezTo>
                  <a:pt x="2279564" y="-22985"/>
                  <a:pt x="2442098" y="71032"/>
                  <a:pt x="2753762" y="0"/>
                </a:cubicBezTo>
                <a:cubicBezTo>
                  <a:pt x="3065426" y="-71032"/>
                  <a:pt x="3135126" y="51832"/>
                  <a:pt x="3276898" y="0"/>
                </a:cubicBezTo>
                <a:cubicBezTo>
                  <a:pt x="3418670" y="-51832"/>
                  <a:pt x="3641071" y="56644"/>
                  <a:pt x="3955251" y="0"/>
                </a:cubicBezTo>
                <a:cubicBezTo>
                  <a:pt x="4269431" y="-56644"/>
                  <a:pt x="4275616" y="56514"/>
                  <a:pt x="4426649" y="0"/>
                </a:cubicBezTo>
                <a:cubicBezTo>
                  <a:pt x="4577682" y="-56514"/>
                  <a:pt x="4898628" y="63255"/>
                  <a:pt x="5105002" y="0"/>
                </a:cubicBezTo>
                <a:cubicBezTo>
                  <a:pt x="5311376" y="-63255"/>
                  <a:pt x="5430184" y="6839"/>
                  <a:pt x="5628138" y="0"/>
                </a:cubicBezTo>
                <a:cubicBezTo>
                  <a:pt x="5826015" y="-3032"/>
                  <a:pt x="6086301" y="192681"/>
                  <a:pt x="6082399" y="454261"/>
                </a:cubicBezTo>
                <a:cubicBezTo>
                  <a:pt x="6117543" y="670125"/>
                  <a:pt x="6041135" y="709193"/>
                  <a:pt x="6082399" y="926678"/>
                </a:cubicBezTo>
                <a:cubicBezTo>
                  <a:pt x="6123663" y="1144163"/>
                  <a:pt x="6076132" y="1232736"/>
                  <a:pt x="6082399" y="1417265"/>
                </a:cubicBezTo>
                <a:cubicBezTo>
                  <a:pt x="6088666" y="1601794"/>
                  <a:pt x="6016777" y="1943799"/>
                  <a:pt x="6082399" y="2271249"/>
                </a:cubicBezTo>
                <a:cubicBezTo>
                  <a:pt x="6025833" y="2531419"/>
                  <a:pt x="5872826" y="2721237"/>
                  <a:pt x="5628138" y="2725510"/>
                </a:cubicBezTo>
                <a:cubicBezTo>
                  <a:pt x="5501356" y="2784854"/>
                  <a:pt x="5275129" y="2700558"/>
                  <a:pt x="5001524" y="2725510"/>
                </a:cubicBezTo>
                <a:cubicBezTo>
                  <a:pt x="4727919" y="2750462"/>
                  <a:pt x="4618719" y="2697565"/>
                  <a:pt x="4426649" y="2725510"/>
                </a:cubicBezTo>
                <a:cubicBezTo>
                  <a:pt x="4234580" y="2753455"/>
                  <a:pt x="4150562" y="2676112"/>
                  <a:pt x="4006990" y="2725510"/>
                </a:cubicBezTo>
                <a:cubicBezTo>
                  <a:pt x="3863418" y="2774908"/>
                  <a:pt x="3681614" y="2709244"/>
                  <a:pt x="3535592" y="2725510"/>
                </a:cubicBezTo>
                <a:cubicBezTo>
                  <a:pt x="3389570" y="2741776"/>
                  <a:pt x="3119080" y="2654873"/>
                  <a:pt x="2857239" y="2725510"/>
                </a:cubicBezTo>
                <a:cubicBezTo>
                  <a:pt x="2595398" y="2796147"/>
                  <a:pt x="2403607" y="2678108"/>
                  <a:pt x="2282364" y="2725510"/>
                </a:cubicBezTo>
                <a:cubicBezTo>
                  <a:pt x="2161121" y="2772912"/>
                  <a:pt x="1938652" y="2722182"/>
                  <a:pt x="1810967" y="2725510"/>
                </a:cubicBezTo>
                <a:cubicBezTo>
                  <a:pt x="1683282" y="2728838"/>
                  <a:pt x="1351978" y="2662040"/>
                  <a:pt x="1236091" y="2725510"/>
                </a:cubicBezTo>
                <a:cubicBezTo>
                  <a:pt x="1120204" y="2788980"/>
                  <a:pt x="629829" y="2652194"/>
                  <a:pt x="454261" y="2725510"/>
                </a:cubicBezTo>
                <a:cubicBezTo>
                  <a:pt x="212280" y="2698136"/>
                  <a:pt x="32898" y="2557701"/>
                  <a:pt x="0" y="2271249"/>
                </a:cubicBezTo>
                <a:cubicBezTo>
                  <a:pt x="-13977" y="2100794"/>
                  <a:pt x="46568" y="2008099"/>
                  <a:pt x="0" y="1780662"/>
                </a:cubicBezTo>
                <a:cubicBezTo>
                  <a:pt x="-46568" y="1553225"/>
                  <a:pt x="48607" y="1463441"/>
                  <a:pt x="0" y="1308245"/>
                </a:cubicBezTo>
                <a:cubicBezTo>
                  <a:pt x="-48607" y="1153049"/>
                  <a:pt x="19901" y="988735"/>
                  <a:pt x="0" y="890338"/>
                </a:cubicBezTo>
                <a:cubicBezTo>
                  <a:pt x="-19901" y="791941"/>
                  <a:pt x="14436" y="664420"/>
                  <a:pt x="0" y="454261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7064267" y="1459855"/>
            <a:ext cx="270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Scripting Languages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675896" y="1867133"/>
            <a:ext cx="586940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Originated as languages for “gluing together”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Developed for specific purposes: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Shell, Bash: job control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PHP, </a:t>
            </a:r>
            <a:r>
              <a:rPr lang="en-US" dirty="0" err="1"/>
              <a:t>Javascript</a:t>
            </a:r>
            <a:r>
              <a:rPr lang="en-US" dirty="0"/>
              <a:t>: </a:t>
            </a:r>
            <a:r>
              <a:rPr lang="en-US" i="1" dirty="0"/>
              <a:t>dynamic</a:t>
            </a:r>
            <a:r>
              <a:rPr lang="en-US" dirty="0"/>
              <a:t> web 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Other general purpose: Perl, Python, Ruby, </a:t>
            </a:r>
            <a:r>
              <a:rPr lang="en-US" dirty="0" err="1"/>
              <a:t>Matlab</a:t>
            </a:r>
            <a:r>
              <a:rPr lang="en-US" dirty="0"/>
              <a:t> PL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5EF5E8-B7C5-4A45-8786-610406B03AE3}"/>
              </a:ext>
            </a:extLst>
          </p:cNvPr>
          <p:cNvSpPr/>
          <p:nvPr/>
        </p:nvSpPr>
        <p:spPr>
          <a:xfrm>
            <a:off x="4755047" y="4251784"/>
            <a:ext cx="7219239" cy="2104566"/>
          </a:xfrm>
          <a:custGeom>
            <a:avLst/>
            <a:gdLst>
              <a:gd name="connsiteX0" fmla="*/ 0 w 7219239"/>
              <a:gd name="connsiteY0" fmla="*/ 350768 h 2104566"/>
              <a:gd name="connsiteX1" fmla="*/ 350768 w 7219239"/>
              <a:gd name="connsiteY1" fmla="*/ 0 h 2104566"/>
              <a:gd name="connsiteX2" fmla="*/ 1073641 w 7219239"/>
              <a:gd name="connsiteY2" fmla="*/ 0 h 2104566"/>
              <a:gd name="connsiteX3" fmla="*/ 1600982 w 7219239"/>
              <a:gd name="connsiteY3" fmla="*/ 0 h 2104566"/>
              <a:gd name="connsiteX4" fmla="*/ 2063146 w 7219239"/>
              <a:gd name="connsiteY4" fmla="*/ 0 h 2104566"/>
              <a:gd name="connsiteX5" fmla="*/ 2720842 w 7219239"/>
              <a:gd name="connsiteY5" fmla="*/ 0 h 2104566"/>
              <a:gd name="connsiteX6" fmla="*/ 3248183 w 7219239"/>
              <a:gd name="connsiteY6" fmla="*/ 0 h 2104566"/>
              <a:gd name="connsiteX7" fmla="*/ 3971056 w 7219239"/>
              <a:gd name="connsiteY7" fmla="*/ 0 h 2104566"/>
              <a:gd name="connsiteX8" fmla="*/ 4433220 w 7219239"/>
              <a:gd name="connsiteY8" fmla="*/ 0 h 2104566"/>
              <a:gd name="connsiteX9" fmla="*/ 5156093 w 7219239"/>
              <a:gd name="connsiteY9" fmla="*/ 0 h 2104566"/>
              <a:gd name="connsiteX10" fmla="*/ 5553080 w 7219239"/>
              <a:gd name="connsiteY10" fmla="*/ 0 h 2104566"/>
              <a:gd name="connsiteX11" fmla="*/ 6145598 w 7219239"/>
              <a:gd name="connsiteY11" fmla="*/ 0 h 2104566"/>
              <a:gd name="connsiteX12" fmla="*/ 6868471 w 7219239"/>
              <a:gd name="connsiteY12" fmla="*/ 0 h 2104566"/>
              <a:gd name="connsiteX13" fmla="*/ 7219239 w 7219239"/>
              <a:gd name="connsiteY13" fmla="*/ 350768 h 2104566"/>
              <a:gd name="connsiteX14" fmla="*/ 7219239 w 7219239"/>
              <a:gd name="connsiteY14" fmla="*/ 818445 h 2104566"/>
              <a:gd name="connsiteX15" fmla="*/ 7219239 w 7219239"/>
              <a:gd name="connsiteY15" fmla="*/ 1258061 h 2104566"/>
              <a:gd name="connsiteX16" fmla="*/ 7219239 w 7219239"/>
              <a:gd name="connsiteY16" fmla="*/ 1753798 h 2104566"/>
              <a:gd name="connsiteX17" fmla="*/ 6868471 w 7219239"/>
              <a:gd name="connsiteY17" fmla="*/ 2104566 h 2104566"/>
              <a:gd name="connsiteX18" fmla="*/ 6210776 w 7219239"/>
              <a:gd name="connsiteY18" fmla="*/ 2104566 h 2104566"/>
              <a:gd name="connsiteX19" fmla="*/ 5748611 w 7219239"/>
              <a:gd name="connsiteY19" fmla="*/ 2104566 h 2104566"/>
              <a:gd name="connsiteX20" fmla="*/ 5025739 w 7219239"/>
              <a:gd name="connsiteY20" fmla="*/ 2104566 h 2104566"/>
              <a:gd name="connsiteX21" fmla="*/ 4433220 w 7219239"/>
              <a:gd name="connsiteY21" fmla="*/ 2104566 h 2104566"/>
              <a:gd name="connsiteX22" fmla="*/ 3971056 w 7219239"/>
              <a:gd name="connsiteY22" fmla="*/ 2104566 h 2104566"/>
              <a:gd name="connsiteX23" fmla="*/ 3378537 w 7219239"/>
              <a:gd name="connsiteY23" fmla="*/ 2104566 h 2104566"/>
              <a:gd name="connsiteX24" fmla="*/ 2981550 w 7219239"/>
              <a:gd name="connsiteY24" fmla="*/ 2104566 h 2104566"/>
              <a:gd name="connsiteX25" fmla="*/ 2584563 w 7219239"/>
              <a:gd name="connsiteY25" fmla="*/ 2104566 h 2104566"/>
              <a:gd name="connsiteX26" fmla="*/ 1992044 w 7219239"/>
              <a:gd name="connsiteY26" fmla="*/ 2104566 h 2104566"/>
              <a:gd name="connsiteX27" fmla="*/ 1529880 w 7219239"/>
              <a:gd name="connsiteY27" fmla="*/ 2104566 h 2104566"/>
              <a:gd name="connsiteX28" fmla="*/ 872184 w 7219239"/>
              <a:gd name="connsiteY28" fmla="*/ 2104566 h 2104566"/>
              <a:gd name="connsiteX29" fmla="*/ 350768 w 7219239"/>
              <a:gd name="connsiteY29" fmla="*/ 2104566 h 2104566"/>
              <a:gd name="connsiteX30" fmla="*/ 0 w 7219239"/>
              <a:gd name="connsiteY30" fmla="*/ 1753798 h 2104566"/>
              <a:gd name="connsiteX31" fmla="*/ 0 w 7219239"/>
              <a:gd name="connsiteY31" fmla="*/ 1286121 h 2104566"/>
              <a:gd name="connsiteX32" fmla="*/ 0 w 7219239"/>
              <a:gd name="connsiteY32" fmla="*/ 846505 h 2104566"/>
              <a:gd name="connsiteX33" fmla="*/ 0 w 7219239"/>
              <a:gd name="connsiteY33" fmla="*/ 350768 h 210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19239" h="2104566" extrusionOk="0">
                <a:moveTo>
                  <a:pt x="0" y="350768"/>
                </a:moveTo>
                <a:cubicBezTo>
                  <a:pt x="-17801" y="146064"/>
                  <a:pt x="144658" y="4649"/>
                  <a:pt x="350768" y="0"/>
                </a:cubicBezTo>
                <a:cubicBezTo>
                  <a:pt x="571674" y="-18101"/>
                  <a:pt x="814394" y="60605"/>
                  <a:pt x="1073641" y="0"/>
                </a:cubicBezTo>
                <a:cubicBezTo>
                  <a:pt x="1332888" y="-60605"/>
                  <a:pt x="1413118" y="44708"/>
                  <a:pt x="1600982" y="0"/>
                </a:cubicBezTo>
                <a:cubicBezTo>
                  <a:pt x="1788846" y="-44708"/>
                  <a:pt x="1845812" y="22447"/>
                  <a:pt x="2063146" y="0"/>
                </a:cubicBezTo>
                <a:cubicBezTo>
                  <a:pt x="2280480" y="-22447"/>
                  <a:pt x="2541063" y="57080"/>
                  <a:pt x="2720842" y="0"/>
                </a:cubicBezTo>
                <a:cubicBezTo>
                  <a:pt x="2900621" y="-57080"/>
                  <a:pt x="2987637" y="19669"/>
                  <a:pt x="3248183" y="0"/>
                </a:cubicBezTo>
                <a:cubicBezTo>
                  <a:pt x="3508729" y="-19669"/>
                  <a:pt x="3639440" y="76856"/>
                  <a:pt x="3971056" y="0"/>
                </a:cubicBezTo>
                <a:cubicBezTo>
                  <a:pt x="4302672" y="-76856"/>
                  <a:pt x="4322115" y="13311"/>
                  <a:pt x="4433220" y="0"/>
                </a:cubicBezTo>
                <a:cubicBezTo>
                  <a:pt x="4544325" y="-13311"/>
                  <a:pt x="4901301" y="41105"/>
                  <a:pt x="5156093" y="0"/>
                </a:cubicBezTo>
                <a:cubicBezTo>
                  <a:pt x="5410885" y="-41105"/>
                  <a:pt x="5471412" y="32735"/>
                  <a:pt x="5553080" y="0"/>
                </a:cubicBezTo>
                <a:cubicBezTo>
                  <a:pt x="5634748" y="-32735"/>
                  <a:pt x="5917167" y="59245"/>
                  <a:pt x="6145598" y="0"/>
                </a:cubicBezTo>
                <a:cubicBezTo>
                  <a:pt x="6374029" y="-59245"/>
                  <a:pt x="6561311" y="56839"/>
                  <a:pt x="6868471" y="0"/>
                </a:cubicBezTo>
                <a:cubicBezTo>
                  <a:pt x="7070975" y="-8676"/>
                  <a:pt x="7249469" y="137551"/>
                  <a:pt x="7219239" y="350768"/>
                </a:cubicBezTo>
                <a:cubicBezTo>
                  <a:pt x="7250215" y="491263"/>
                  <a:pt x="7167527" y="608321"/>
                  <a:pt x="7219239" y="818445"/>
                </a:cubicBezTo>
                <a:cubicBezTo>
                  <a:pt x="7270951" y="1028569"/>
                  <a:pt x="7217628" y="1131108"/>
                  <a:pt x="7219239" y="1258061"/>
                </a:cubicBezTo>
                <a:cubicBezTo>
                  <a:pt x="7220850" y="1385014"/>
                  <a:pt x="7170045" y="1541134"/>
                  <a:pt x="7219239" y="1753798"/>
                </a:cubicBezTo>
                <a:cubicBezTo>
                  <a:pt x="7207195" y="1922971"/>
                  <a:pt x="7065897" y="2054497"/>
                  <a:pt x="6868471" y="2104566"/>
                </a:cubicBezTo>
                <a:cubicBezTo>
                  <a:pt x="6734826" y="2134723"/>
                  <a:pt x="6381592" y="2045128"/>
                  <a:pt x="6210776" y="2104566"/>
                </a:cubicBezTo>
                <a:cubicBezTo>
                  <a:pt x="6039961" y="2164004"/>
                  <a:pt x="5964230" y="2074817"/>
                  <a:pt x="5748611" y="2104566"/>
                </a:cubicBezTo>
                <a:cubicBezTo>
                  <a:pt x="5532992" y="2134315"/>
                  <a:pt x="5262777" y="2084597"/>
                  <a:pt x="5025739" y="2104566"/>
                </a:cubicBezTo>
                <a:cubicBezTo>
                  <a:pt x="4788701" y="2124535"/>
                  <a:pt x="4678235" y="2052591"/>
                  <a:pt x="4433220" y="2104566"/>
                </a:cubicBezTo>
                <a:cubicBezTo>
                  <a:pt x="4188205" y="2156541"/>
                  <a:pt x="4128017" y="2090085"/>
                  <a:pt x="3971056" y="2104566"/>
                </a:cubicBezTo>
                <a:cubicBezTo>
                  <a:pt x="3814095" y="2119047"/>
                  <a:pt x="3509393" y="2052638"/>
                  <a:pt x="3378537" y="2104566"/>
                </a:cubicBezTo>
                <a:cubicBezTo>
                  <a:pt x="3247681" y="2156494"/>
                  <a:pt x="3138472" y="2102735"/>
                  <a:pt x="2981550" y="2104566"/>
                </a:cubicBezTo>
                <a:cubicBezTo>
                  <a:pt x="2824628" y="2106397"/>
                  <a:pt x="2773324" y="2062823"/>
                  <a:pt x="2584563" y="2104566"/>
                </a:cubicBezTo>
                <a:cubicBezTo>
                  <a:pt x="2395802" y="2146309"/>
                  <a:pt x="2216676" y="2046649"/>
                  <a:pt x="1992044" y="2104566"/>
                </a:cubicBezTo>
                <a:cubicBezTo>
                  <a:pt x="1767412" y="2162483"/>
                  <a:pt x="1642145" y="2067059"/>
                  <a:pt x="1529880" y="2104566"/>
                </a:cubicBezTo>
                <a:cubicBezTo>
                  <a:pt x="1417615" y="2142073"/>
                  <a:pt x="1051499" y="2053594"/>
                  <a:pt x="872184" y="2104566"/>
                </a:cubicBezTo>
                <a:cubicBezTo>
                  <a:pt x="692869" y="2155538"/>
                  <a:pt x="508406" y="2045001"/>
                  <a:pt x="350768" y="2104566"/>
                </a:cubicBezTo>
                <a:cubicBezTo>
                  <a:pt x="153608" y="2115277"/>
                  <a:pt x="-4776" y="1932481"/>
                  <a:pt x="0" y="1753798"/>
                </a:cubicBezTo>
                <a:cubicBezTo>
                  <a:pt x="-38491" y="1576262"/>
                  <a:pt x="14492" y="1483912"/>
                  <a:pt x="0" y="1286121"/>
                </a:cubicBezTo>
                <a:cubicBezTo>
                  <a:pt x="-14492" y="1088330"/>
                  <a:pt x="40238" y="937330"/>
                  <a:pt x="0" y="846505"/>
                </a:cubicBezTo>
                <a:cubicBezTo>
                  <a:pt x="-40238" y="755680"/>
                  <a:pt x="41372" y="555252"/>
                  <a:pt x="0" y="350768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5B81F-33F4-9F4B-B98D-79030C545969}"/>
              </a:ext>
            </a:extLst>
          </p:cNvPr>
          <p:cNvSpPr txBox="1"/>
          <p:nvPr/>
        </p:nvSpPr>
        <p:spPr>
          <a:xfrm>
            <a:off x="7259781" y="4381494"/>
            <a:ext cx="259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Markup Languages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7DC16-EBC4-884F-B6B9-0359E6C84149}"/>
              </a:ext>
            </a:extLst>
          </p:cNvPr>
          <p:cNvSpPr txBox="1"/>
          <p:nvPr/>
        </p:nvSpPr>
        <p:spPr>
          <a:xfrm>
            <a:off x="4983074" y="4802695"/>
            <a:ext cx="686402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Motivated by ”marking up” paper manuscripts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Tag-based, uses delimiters such as &lt;begin&gt; and &lt;/end&gt;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dirty="0" err="1"/>
              <a:t>GenCode</a:t>
            </a:r>
            <a:r>
              <a:rPr lang="en-US" dirty="0"/>
              <a:t>, </a:t>
            </a:r>
            <a:r>
              <a:rPr lang="en-US" dirty="0" err="1"/>
              <a:t>Tex</a:t>
            </a:r>
            <a:r>
              <a:rPr lang="en-US" dirty="0"/>
              <a:t> / </a:t>
            </a:r>
            <a:r>
              <a:rPr lang="en-US" dirty="0" err="1"/>
              <a:t>LaTex</a:t>
            </a:r>
            <a:r>
              <a:rPr lang="en-US" dirty="0"/>
              <a:t>, Scribe, Markdown, HTML, XML</a:t>
            </a:r>
          </a:p>
        </p:txBody>
      </p:sp>
    </p:spTree>
    <p:extLst>
      <p:ext uri="{BB962C8B-B14F-4D97-AF65-F5344CB8AC3E}">
        <p14:creationId xmlns:p14="http://schemas.microsoft.com/office/powerpoint/2010/main" val="30616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E185-27F7-7C4F-9B6F-62720578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Programming Language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C0EC-8144-214F-99E1-67DFF4DC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It’s cool!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Eventually you may create your own language and name it whatever you want (See: </a:t>
            </a:r>
            <a:r>
              <a:rPr lang="en-US" dirty="0">
                <a:hlinkClick r:id="rId2"/>
              </a:rPr>
              <a:t>https://tutorialzine.com/2013/12/the-10-weirdest-programming-languages</a:t>
            </a:r>
            <a:r>
              <a:rPr lang="en-US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Makes you a better programmer and developer: faster and more portable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Help understanding internals and behavior of other tools: debuggers, IDEs, assemblers,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1EECB-EA0E-E042-BBFB-4087088E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46A7C-FF9A-3240-87C2-BBD4F319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E7405-467C-EB45-836C-FC4CCBF1B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809" r="3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FBCF-B68A-D74E-AFEC-F001054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6689" y="6223702"/>
            <a:ext cx="5615514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C5F77-DD80-0949-98A0-CD47FDE0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57F1E4F-1CFF-5643-939E-217C01CDF565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10993-9961-7F42-A2C6-0899F395F1AF}"/>
              </a:ext>
            </a:extLst>
          </p:cNvPr>
          <p:cNvSpPr txBox="1"/>
          <p:nvPr/>
        </p:nvSpPr>
        <p:spPr>
          <a:xfrm>
            <a:off x="6972300" y="1228725"/>
            <a:ext cx="2809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comments;</a:t>
            </a:r>
          </a:p>
          <a:p>
            <a:r>
              <a:rPr lang="en-US" dirty="0"/>
              <a:t>Search and expand macros; </a:t>
            </a:r>
          </a:p>
          <a:p>
            <a:r>
              <a:rPr lang="en-US" dirty="0"/>
              <a:t>C-include, Python 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F27A0-81BB-3E4D-AC5C-A26A2A267224}"/>
              </a:ext>
            </a:extLst>
          </p:cNvPr>
          <p:cNvSpPr txBox="1"/>
          <p:nvPr/>
        </p:nvSpPr>
        <p:spPr>
          <a:xfrm>
            <a:off x="6972300" y="2552607"/>
            <a:ext cx="42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each compilation unit to assembly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E2E1B-4A08-5B43-BE88-8682E0D135B7}"/>
              </a:ext>
            </a:extLst>
          </p:cNvPr>
          <p:cNvSpPr txBox="1"/>
          <p:nvPr/>
        </p:nvSpPr>
        <p:spPr>
          <a:xfrm>
            <a:off x="7072313" y="3600450"/>
            <a:ext cx="48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from assembly to object (machine code)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FEF37-BEDB-694A-B859-61495FE67055}"/>
              </a:ext>
            </a:extLst>
          </p:cNvPr>
          <p:cNvSpPr txBox="1"/>
          <p:nvPr/>
        </p:nvSpPr>
        <p:spPr>
          <a:xfrm>
            <a:off x="6529388" y="4957763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 various compilation units together (.o files)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543D6A-967E-A844-8BFA-507748A84A64}"/>
              </a:ext>
            </a:extLst>
          </p:cNvPr>
          <p:cNvCxnSpPr>
            <a:stCxn id="8" idx="1"/>
          </p:cNvCxnSpPr>
          <p:nvPr/>
        </p:nvCxnSpPr>
        <p:spPr>
          <a:xfrm flipH="1">
            <a:off x="3314700" y="1690390"/>
            <a:ext cx="3657600" cy="39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290386-4152-1642-80AD-D03050919CF2}"/>
              </a:ext>
            </a:extLst>
          </p:cNvPr>
          <p:cNvCxnSpPr>
            <a:cxnSpLocks/>
          </p:cNvCxnSpPr>
          <p:nvPr/>
        </p:nvCxnSpPr>
        <p:spPr>
          <a:xfrm flipH="1">
            <a:off x="3235718" y="2631518"/>
            <a:ext cx="3657600" cy="25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421171-CA98-1B4D-8E6E-4DAC658C8499}"/>
              </a:ext>
            </a:extLst>
          </p:cNvPr>
          <p:cNvCxnSpPr>
            <a:cxnSpLocks/>
          </p:cNvCxnSpPr>
          <p:nvPr/>
        </p:nvCxnSpPr>
        <p:spPr>
          <a:xfrm flipH="1">
            <a:off x="3314700" y="3784383"/>
            <a:ext cx="3691543" cy="6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5AA36A-2617-784B-882A-AF48622208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98750" y="5142429"/>
            <a:ext cx="3230638" cy="40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1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082B-6F8D-8745-9F5A-8E144AA4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Interpretation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DCA86-8DEC-274A-9EEF-3C53A250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5ECF7-4B08-0B4F-B82D-55F5F2A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BEE531C-16C8-554F-9980-B88045A5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1618"/>
            <a:ext cx="5591854" cy="359476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60A79-B1A9-7B4F-B441-05F112E2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4151128"/>
            <a:ext cx="3073400" cy="1714500"/>
          </a:xfrm>
          <a:prstGeom prst="rect">
            <a:avLst/>
          </a:prstGeom>
        </p:spPr>
      </p:pic>
      <p:pic>
        <p:nvPicPr>
          <p:cNvPr id="18" name="Picture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DFE355-6269-8B41-9370-4BE991421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78" y="1690688"/>
            <a:ext cx="26162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6A32AA-4E51-7F4E-9FCD-AAA92CF20A40}"/>
              </a:ext>
            </a:extLst>
          </p:cNvPr>
          <p:cNvSpPr txBox="1"/>
          <p:nvPr/>
        </p:nvSpPr>
        <p:spPr>
          <a:xfrm>
            <a:off x="781278" y="4125396"/>
            <a:ext cx="16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XKCD.com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8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81D6-A9F4-A54A-98FE-FDDF8C0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compilation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6E55-5A9C-BA4F-9787-DD058135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Source-to-source: from C to C</a:t>
            </a:r>
          </a:p>
          <a:p>
            <a:pPr>
              <a:lnSpc>
                <a:spcPct val="110000"/>
              </a:lnSpc>
            </a:pPr>
            <a:r>
              <a:rPr lang="en-US" dirty="0"/>
              <a:t>Cross compilation, e.g. from C to Pascal</a:t>
            </a:r>
          </a:p>
          <a:p>
            <a:pPr>
              <a:lnSpc>
                <a:spcPct val="110000"/>
              </a:lnSpc>
            </a:pPr>
            <a:r>
              <a:rPr lang="en-US" dirty="0"/>
              <a:t>Self-hosting: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Bootstrapping: used to build progressively more sophisticated version of a compiler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Starts with simple first version (likely interpreted)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Read Niklaus Wirth Pascal compiler (page 21 in textbook): Pascal compiler, P-code and Pascal Interpreter</a:t>
            </a:r>
          </a:p>
          <a:p>
            <a:pPr>
              <a:lnSpc>
                <a:spcPct val="110000"/>
              </a:lnSpc>
            </a:pPr>
            <a:r>
              <a:rPr lang="en-US" dirty="0"/>
              <a:t>Just-in-Time (JIT) compilation: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 demand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for interpreted languages: Java (bytecode), Lisp, C# (Common Intermediate Language or CIL)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Optimize </a:t>
            </a:r>
            <a:r>
              <a:rPr lang="en-US" b="1" i="1" dirty="0"/>
              <a:t>hot-spots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3878E-5C59-4A49-BF49-3570119E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8257-8D03-2845-8ECB-C59239D0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39371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Lexical Analysis (Scanning)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D9BA2CC-2ED1-D14E-A4EE-F262AA25C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773108"/>
              </p:ext>
            </p:extLst>
          </p:nvPr>
        </p:nvGraphicFramePr>
        <p:xfrm>
          <a:off x="6599076" y="848686"/>
          <a:ext cx="4941888" cy="535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944">
                  <a:extLst>
                    <a:ext uri="{9D8B030D-6E8A-4147-A177-3AD203B41FA5}">
                      <a16:colId xmlns:a16="http://schemas.microsoft.com/office/drawing/2014/main" val="688228599"/>
                    </a:ext>
                  </a:extLst>
                </a:gridCol>
                <a:gridCol w="2470944">
                  <a:extLst>
                    <a:ext uri="{9D8B030D-6E8A-4147-A177-3AD203B41FA5}">
                      <a16:colId xmlns:a16="http://schemas.microsoft.com/office/drawing/2014/main" val="2461147648"/>
                    </a:ext>
                  </a:extLst>
                </a:gridCol>
              </a:tblGrid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String / 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05761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“for”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KEYWORD_FOR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95242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“(“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LEFT_PAR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96015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47046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“=“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OP_ASSIGN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81741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42736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“++”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PLUS_PLUS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75018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5828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51354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“[”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LEFT_SQR_BRACKET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9448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”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5009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8235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77018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”1.0”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63163"/>
                  </a:ext>
                </a:extLst>
              </a:tr>
              <a:tr h="356716">
                <a:tc>
                  <a:txBody>
                    <a:bodyPr/>
                    <a:lstStyle/>
                    <a:p>
                      <a:r>
                        <a:rPr lang="en-US" sz="1400" dirty="0"/>
                        <a:t>“;”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SEMICOLON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515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CD675-39CE-C947-8AAE-58B49D81667E}"/>
              </a:ext>
            </a:extLst>
          </p:cNvPr>
          <p:cNvSpPr txBox="1"/>
          <p:nvPr/>
        </p:nvSpPr>
        <p:spPr>
          <a:xfrm>
            <a:off x="1172225" y="536173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+ 1.0;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9377F-21CD-9F48-AB82-392B47A32138}"/>
              </a:ext>
            </a:extLst>
          </p:cNvPr>
          <p:cNvSpPr txBox="1"/>
          <p:nvPr/>
        </p:nvSpPr>
        <p:spPr>
          <a:xfrm>
            <a:off x="736796" y="492630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0558C-118B-DF48-9841-B982EA5C261C}"/>
              </a:ext>
            </a:extLst>
          </p:cNvPr>
          <p:cNvSpPr txBox="1"/>
          <p:nvPr/>
        </p:nvSpPr>
        <p:spPr>
          <a:xfrm>
            <a:off x="7380514" y="400892"/>
            <a:ext cx="378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Recognized strings and tokens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335125" y="1931697"/>
            <a:ext cx="5257800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Decompose the input file (stream of characters) into stream of strings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Ignore white space (tab, return,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Assign token (a category) to each string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Job performed by the scanner</a:t>
            </a:r>
          </a:p>
          <a:p>
            <a:pPr marL="228600"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/>
              <a:t>Automatic tools available: Scanner Generators (e.g. Lex, Flex, </a:t>
            </a:r>
            <a:r>
              <a:rPr lang="en-US" dirty="0" err="1"/>
              <a:t>Jflex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that take regular expressions (a DFA) and produce </a:t>
            </a:r>
            <a:r>
              <a:rPr lang="en-US" dirty="0" err="1"/>
              <a:t>compilable</a:t>
            </a:r>
            <a:r>
              <a:rPr lang="en-US" dirty="0"/>
              <a:t> code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97160CFD-4667-3841-AA75-C20C7F7A52C2}"/>
              </a:ext>
            </a:extLst>
          </p:cNvPr>
          <p:cNvSpPr/>
          <p:nvPr/>
        </p:nvSpPr>
        <p:spPr>
          <a:xfrm>
            <a:off x="4636492" y="5104786"/>
            <a:ext cx="1722276" cy="837695"/>
          </a:xfrm>
          <a:custGeom>
            <a:avLst/>
            <a:gdLst>
              <a:gd name="connsiteX0" fmla="*/ 0 w 1722276"/>
              <a:gd name="connsiteY0" fmla="*/ 209424 h 837695"/>
              <a:gd name="connsiteX1" fmla="*/ 26178 w 1722276"/>
              <a:gd name="connsiteY1" fmla="*/ 209424 h 837695"/>
              <a:gd name="connsiteX2" fmla="*/ 26178 w 1722276"/>
              <a:gd name="connsiteY2" fmla="*/ 628271 h 837695"/>
              <a:gd name="connsiteX3" fmla="*/ 0 w 1722276"/>
              <a:gd name="connsiteY3" fmla="*/ 628271 h 837695"/>
              <a:gd name="connsiteX4" fmla="*/ 0 w 1722276"/>
              <a:gd name="connsiteY4" fmla="*/ 209424 h 837695"/>
              <a:gd name="connsiteX5" fmla="*/ 52356 w 1722276"/>
              <a:gd name="connsiteY5" fmla="*/ 209424 h 837695"/>
              <a:gd name="connsiteX6" fmla="*/ 104712 w 1722276"/>
              <a:gd name="connsiteY6" fmla="*/ 209424 h 837695"/>
              <a:gd name="connsiteX7" fmla="*/ 104712 w 1722276"/>
              <a:gd name="connsiteY7" fmla="*/ 628271 h 837695"/>
              <a:gd name="connsiteX8" fmla="*/ 52356 w 1722276"/>
              <a:gd name="connsiteY8" fmla="*/ 628271 h 837695"/>
              <a:gd name="connsiteX9" fmla="*/ 52356 w 1722276"/>
              <a:gd name="connsiteY9" fmla="*/ 209424 h 837695"/>
              <a:gd name="connsiteX10" fmla="*/ 130890 w 1722276"/>
              <a:gd name="connsiteY10" fmla="*/ 209424 h 837695"/>
              <a:gd name="connsiteX11" fmla="*/ 681983 w 1722276"/>
              <a:gd name="connsiteY11" fmla="*/ 209424 h 837695"/>
              <a:gd name="connsiteX12" fmla="*/ 1303429 w 1722276"/>
              <a:gd name="connsiteY12" fmla="*/ 209424 h 837695"/>
              <a:gd name="connsiteX13" fmla="*/ 1303429 w 1722276"/>
              <a:gd name="connsiteY13" fmla="*/ 0 h 837695"/>
              <a:gd name="connsiteX14" fmla="*/ 1722276 w 1722276"/>
              <a:gd name="connsiteY14" fmla="*/ 418848 h 837695"/>
              <a:gd name="connsiteX15" fmla="*/ 1303429 w 1722276"/>
              <a:gd name="connsiteY15" fmla="*/ 837695 h 837695"/>
              <a:gd name="connsiteX16" fmla="*/ 1303429 w 1722276"/>
              <a:gd name="connsiteY16" fmla="*/ 628271 h 837695"/>
              <a:gd name="connsiteX17" fmla="*/ 728885 w 1722276"/>
              <a:gd name="connsiteY17" fmla="*/ 628271 h 837695"/>
              <a:gd name="connsiteX18" fmla="*/ 130890 w 1722276"/>
              <a:gd name="connsiteY18" fmla="*/ 628271 h 837695"/>
              <a:gd name="connsiteX19" fmla="*/ 130890 w 1722276"/>
              <a:gd name="connsiteY19" fmla="*/ 209424 h 83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22276" h="837695" extrusionOk="0">
                <a:moveTo>
                  <a:pt x="0" y="209424"/>
                </a:moveTo>
                <a:cubicBezTo>
                  <a:pt x="11751" y="207998"/>
                  <a:pt x="14962" y="209652"/>
                  <a:pt x="26178" y="209424"/>
                </a:cubicBezTo>
                <a:cubicBezTo>
                  <a:pt x="38892" y="344374"/>
                  <a:pt x="-21237" y="517092"/>
                  <a:pt x="26178" y="628271"/>
                </a:cubicBezTo>
                <a:cubicBezTo>
                  <a:pt x="17647" y="628465"/>
                  <a:pt x="5260" y="628227"/>
                  <a:pt x="0" y="628271"/>
                </a:cubicBezTo>
                <a:cubicBezTo>
                  <a:pt x="-38256" y="519223"/>
                  <a:pt x="15708" y="339334"/>
                  <a:pt x="0" y="209424"/>
                </a:cubicBezTo>
                <a:close/>
                <a:moveTo>
                  <a:pt x="52356" y="209424"/>
                </a:moveTo>
                <a:cubicBezTo>
                  <a:pt x="68523" y="206025"/>
                  <a:pt x="80839" y="211258"/>
                  <a:pt x="104712" y="209424"/>
                </a:cubicBezTo>
                <a:cubicBezTo>
                  <a:pt x="107332" y="326789"/>
                  <a:pt x="82375" y="444845"/>
                  <a:pt x="104712" y="628271"/>
                </a:cubicBezTo>
                <a:cubicBezTo>
                  <a:pt x="87351" y="631805"/>
                  <a:pt x="77401" y="623897"/>
                  <a:pt x="52356" y="628271"/>
                </a:cubicBezTo>
                <a:cubicBezTo>
                  <a:pt x="49017" y="496496"/>
                  <a:pt x="92482" y="351661"/>
                  <a:pt x="52356" y="209424"/>
                </a:cubicBezTo>
                <a:close/>
                <a:moveTo>
                  <a:pt x="130890" y="209424"/>
                </a:moveTo>
                <a:cubicBezTo>
                  <a:pt x="369921" y="151373"/>
                  <a:pt x="526476" y="256696"/>
                  <a:pt x="681983" y="209424"/>
                </a:cubicBezTo>
                <a:cubicBezTo>
                  <a:pt x="837490" y="162152"/>
                  <a:pt x="1057147" y="259001"/>
                  <a:pt x="1303429" y="209424"/>
                </a:cubicBezTo>
                <a:cubicBezTo>
                  <a:pt x="1294699" y="138752"/>
                  <a:pt x="1308212" y="103191"/>
                  <a:pt x="1303429" y="0"/>
                </a:cubicBezTo>
                <a:cubicBezTo>
                  <a:pt x="1426472" y="64341"/>
                  <a:pt x="1479063" y="268416"/>
                  <a:pt x="1722276" y="418848"/>
                </a:cubicBezTo>
                <a:cubicBezTo>
                  <a:pt x="1622343" y="610459"/>
                  <a:pt x="1385356" y="738906"/>
                  <a:pt x="1303429" y="837695"/>
                </a:cubicBezTo>
                <a:cubicBezTo>
                  <a:pt x="1297568" y="771108"/>
                  <a:pt x="1308567" y="709816"/>
                  <a:pt x="1303429" y="628271"/>
                </a:cubicBezTo>
                <a:cubicBezTo>
                  <a:pt x="1156569" y="635421"/>
                  <a:pt x="973791" y="620525"/>
                  <a:pt x="728885" y="628271"/>
                </a:cubicBezTo>
                <a:cubicBezTo>
                  <a:pt x="483979" y="636017"/>
                  <a:pt x="299329" y="613082"/>
                  <a:pt x="130890" y="628271"/>
                </a:cubicBezTo>
                <a:cubicBezTo>
                  <a:pt x="100134" y="442856"/>
                  <a:pt x="168220" y="306250"/>
                  <a:pt x="130890" y="209424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triped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F8F5-1F22-FD43-BE45-4AE885C1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96EF-0C09-9640-A39C-FC830D8C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Historical overview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Classification and spectrum of programming languages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Structure of a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5A18-9C73-594A-A369-38C4752F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2D2F5-F5C6-5C4A-AD67-A7C2BABE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8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0558C-118B-DF48-9841-B982EA5C261C}"/>
              </a:ext>
            </a:extLst>
          </p:cNvPr>
          <p:cNvSpPr txBox="1"/>
          <p:nvPr/>
        </p:nvSpPr>
        <p:spPr>
          <a:xfrm>
            <a:off x="6945084" y="1130235"/>
            <a:ext cx="4321629" cy="1754326"/>
          </a:xfrm>
          <a:custGeom>
            <a:avLst/>
            <a:gdLst>
              <a:gd name="connsiteX0" fmla="*/ 0 w 4321629"/>
              <a:gd name="connsiteY0" fmla="*/ 0 h 1754326"/>
              <a:gd name="connsiteX1" fmla="*/ 410555 w 4321629"/>
              <a:gd name="connsiteY1" fmla="*/ 0 h 1754326"/>
              <a:gd name="connsiteX2" fmla="*/ 1037191 w 4321629"/>
              <a:gd name="connsiteY2" fmla="*/ 0 h 1754326"/>
              <a:gd name="connsiteX3" fmla="*/ 1447746 w 4321629"/>
              <a:gd name="connsiteY3" fmla="*/ 0 h 1754326"/>
              <a:gd name="connsiteX4" fmla="*/ 1901517 w 4321629"/>
              <a:gd name="connsiteY4" fmla="*/ 0 h 1754326"/>
              <a:gd name="connsiteX5" fmla="*/ 2398504 w 4321629"/>
              <a:gd name="connsiteY5" fmla="*/ 0 h 1754326"/>
              <a:gd name="connsiteX6" fmla="*/ 2809059 w 4321629"/>
              <a:gd name="connsiteY6" fmla="*/ 0 h 1754326"/>
              <a:gd name="connsiteX7" fmla="*/ 3392479 w 4321629"/>
              <a:gd name="connsiteY7" fmla="*/ 0 h 1754326"/>
              <a:gd name="connsiteX8" fmla="*/ 4321629 w 4321629"/>
              <a:gd name="connsiteY8" fmla="*/ 0 h 1754326"/>
              <a:gd name="connsiteX9" fmla="*/ 4321629 w 4321629"/>
              <a:gd name="connsiteY9" fmla="*/ 602319 h 1754326"/>
              <a:gd name="connsiteX10" fmla="*/ 4321629 w 4321629"/>
              <a:gd name="connsiteY10" fmla="*/ 1169551 h 1754326"/>
              <a:gd name="connsiteX11" fmla="*/ 4321629 w 4321629"/>
              <a:gd name="connsiteY11" fmla="*/ 1754326 h 1754326"/>
              <a:gd name="connsiteX12" fmla="*/ 3738209 w 4321629"/>
              <a:gd name="connsiteY12" fmla="*/ 1754326 h 1754326"/>
              <a:gd name="connsiteX13" fmla="*/ 3198005 w 4321629"/>
              <a:gd name="connsiteY13" fmla="*/ 1754326 h 1754326"/>
              <a:gd name="connsiteX14" fmla="*/ 2744234 w 4321629"/>
              <a:gd name="connsiteY14" fmla="*/ 1754326 h 1754326"/>
              <a:gd name="connsiteX15" fmla="*/ 2290463 w 4321629"/>
              <a:gd name="connsiteY15" fmla="*/ 1754326 h 1754326"/>
              <a:gd name="connsiteX16" fmla="*/ 1750260 w 4321629"/>
              <a:gd name="connsiteY16" fmla="*/ 1754326 h 1754326"/>
              <a:gd name="connsiteX17" fmla="*/ 1253272 w 4321629"/>
              <a:gd name="connsiteY17" fmla="*/ 1754326 h 1754326"/>
              <a:gd name="connsiteX18" fmla="*/ 756285 w 4321629"/>
              <a:gd name="connsiteY18" fmla="*/ 1754326 h 1754326"/>
              <a:gd name="connsiteX19" fmla="*/ 0 w 4321629"/>
              <a:gd name="connsiteY19" fmla="*/ 1754326 h 1754326"/>
              <a:gd name="connsiteX20" fmla="*/ 0 w 4321629"/>
              <a:gd name="connsiteY20" fmla="*/ 1222180 h 1754326"/>
              <a:gd name="connsiteX21" fmla="*/ 0 w 4321629"/>
              <a:gd name="connsiteY21" fmla="*/ 654948 h 1754326"/>
              <a:gd name="connsiteX22" fmla="*/ 0 w 4321629"/>
              <a:gd name="connsiteY2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1629" h="1754326" extrusionOk="0">
                <a:moveTo>
                  <a:pt x="0" y="0"/>
                </a:moveTo>
                <a:cubicBezTo>
                  <a:pt x="139965" y="-47603"/>
                  <a:pt x="321749" y="42613"/>
                  <a:pt x="410555" y="0"/>
                </a:cubicBezTo>
                <a:cubicBezTo>
                  <a:pt x="499362" y="-42613"/>
                  <a:pt x="898704" y="57490"/>
                  <a:pt x="1037191" y="0"/>
                </a:cubicBezTo>
                <a:cubicBezTo>
                  <a:pt x="1175678" y="-57490"/>
                  <a:pt x="1328626" y="19254"/>
                  <a:pt x="1447746" y="0"/>
                </a:cubicBezTo>
                <a:cubicBezTo>
                  <a:pt x="1566866" y="-19254"/>
                  <a:pt x="1684435" y="23415"/>
                  <a:pt x="1901517" y="0"/>
                </a:cubicBezTo>
                <a:cubicBezTo>
                  <a:pt x="2118599" y="-23415"/>
                  <a:pt x="2157823" y="19413"/>
                  <a:pt x="2398504" y="0"/>
                </a:cubicBezTo>
                <a:cubicBezTo>
                  <a:pt x="2639185" y="-19413"/>
                  <a:pt x="2698265" y="26266"/>
                  <a:pt x="2809059" y="0"/>
                </a:cubicBezTo>
                <a:cubicBezTo>
                  <a:pt x="2919854" y="-26266"/>
                  <a:pt x="3266026" y="33746"/>
                  <a:pt x="3392479" y="0"/>
                </a:cubicBezTo>
                <a:cubicBezTo>
                  <a:pt x="3518932" y="-33746"/>
                  <a:pt x="3885229" y="94570"/>
                  <a:pt x="4321629" y="0"/>
                </a:cubicBezTo>
                <a:cubicBezTo>
                  <a:pt x="4365440" y="171535"/>
                  <a:pt x="4309147" y="328425"/>
                  <a:pt x="4321629" y="602319"/>
                </a:cubicBezTo>
                <a:cubicBezTo>
                  <a:pt x="4334111" y="876213"/>
                  <a:pt x="4278443" y="893077"/>
                  <a:pt x="4321629" y="1169551"/>
                </a:cubicBezTo>
                <a:cubicBezTo>
                  <a:pt x="4364815" y="1446025"/>
                  <a:pt x="4266421" y="1541828"/>
                  <a:pt x="4321629" y="1754326"/>
                </a:cubicBezTo>
                <a:cubicBezTo>
                  <a:pt x="4066447" y="1786877"/>
                  <a:pt x="3971271" y="1708596"/>
                  <a:pt x="3738209" y="1754326"/>
                </a:cubicBezTo>
                <a:cubicBezTo>
                  <a:pt x="3505147" y="1800056"/>
                  <a:pt x="3339485" y="1744088"/>
                  <a:pt x="3198005" y="1754326"/>
                </a:cubicBezTo>
                <a:cubicBezTo>
                  <a:pt x="3056525" y="1764564"/>
                  <a:pt x="2917340" y="1717777"/>
                  <a:pt x="2744234" y="1754326"/>
                </a:cubicBezTo>
                <a:cubicBezTo>
                  <a:pt x="2571128" y="1790875"/>
                  <a:pt x="2418748" y="1748976"/>
                  <a:pt x="2290463" y="1754326"/>
                </a:cubicBezTo>
                <a:cubicBezTo>
                  <a:pt x="2162178" y="1759676"/>
                  <a:pt x="1945647" y="1750911"/>
                  <a:pt x="1750260" y="1754326"/>
                </a:cubicBezTo>
                <a:cubicBezTo>
                  <a:pt x="1554873" y="1757741"/>
                  <a:pt x="1403103" y="1725959"/>
                  <a:pt x="1253272" y="1754326"/>
                </a:cubicBezTo>
                <a:cubicBezTo>
                  <a:pt x="1103441" y="1782693"/>
                  <a:pt x="918374" y="1731925"/>
                  <a:pt x="756285" y="1754326"/>
                </a:cubicBezTo>
                <a:cubicBezTo>
                  <a:pt x="594196" y="1776727"/>
                  <a:pt x="308709" y="1742398"/>
                  <a:pt x="0" y="1754326"/>
                </a:cubicBezTo>
                <a:cubicBezTo>
                  <a:pt x="-55464" y="1595996"/>
                  <a:pt x="8426" y="1329100"/>
                  <a:pt x="0" y="1222180"/>
                </a:cubicBezTo>
                <a:cubicBezTo>
                  <a:pt x="-8426" y="1115260"/>
                  <a:pt x="30484" y="826848"/>
                  <a:pt x="0" y="654948"/>
                </a:cubicBezTo>
                <a:cubicBezTo>
                  <a:pt x="-30484" y="483048"/>
                  <a:pt x="36391" y="25269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1988307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1 (Legal token stream): “x = 1.0;”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OP_ASSIGN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SEMICOLON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7525" y="2475983"/>
            <a:ext cx="59568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Checks the high-level structure (syntax) of a program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Job performed by the parser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Parser implemented as a PDA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Automatic tools available: Parser Generators (e.g. YACC, Bison, </a:t>
            </a:r>
            <a:r>
              <a:rPr lang="en-US" dirty="0" err="1"/>
              <a:t>etc</a:t>
            </a:r>
            <a:r>
              <a:rPr lang="en-US" dirty="0"/>
              <a:t>) that take Context Free Grammars (CFGs) and produce </a:t>
            </a:r>
            <a:r>
              <a:rPr lang="en-US" dirty="0" err="1"/>
              <a:t>compilable</a:t>
            </a:r>
            <a:r>
              <a:rPr lang="en-US" dirty="0"/>
              <a:t> code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Parser either ACCEPTS or REJECTS a stream of tokens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70A52-CCDE-E042-9F40-B50290EACF95}"/>
              </a:ext>
            </a:extLst>
          </p:cNvPr>
          <p:cNvSpPr txBox="1"/>
          <p:nvPr/>
        </p:nvSpPr>
        <p:spPr>
          <a:xfrm>
            <a:off x="6945085" y="3220292"/>
            <a:ext cx="4321628" cy="1754326"/>
          </a:xfrm>
          <a:custGeom>
            <a:avLst/>
            <a:gdLst>
              <a:gd name="connsiteX0" fmla="*/ 0 w 4321628"/>
              <a:gd name="connsiteY0" fmla="*/ 0 h 1754326"/>
              <a:gd name="connsiteX1" fmla="*/ 540204 w 4321628"/>
              <a:gd name="connsiteY1" fmla="*/ 0 h 1754326"/>
              <a:gd name="connsiteX2" fmla="*/ 993974 w 4321628"/>
              <a:gd name="connsiteY2" fmla="*/ 0 h 1754326"/>
              <a:gd name="connsiteX3" fmla="*/ 1447745 w 4321628"/>
              <a:gd name="connsiteY3" fmla="*/ 0 h 1754326"/>
              <a:gd name="connsiteX4" fmla="*/ 1987949 w 4321628"/>
              <a:gd name="connsiteY4" fmla="*/ 0 h 1754326"/>
              <a:gd name="connsiteX5" fmla="*/ 2484936 w 4321628"/>
              <a:gd name="connsiteY5" fmla="*/ 0 h 1754326"/>
              <a:gd name="connsiteX6" fmla="*/ 2938707 w 4321628"/>
              <a:gd name="connsiteY6" fmla="*/ 0 h 1754326"/>
              <a:gd name="connsiteX7" fmla="*/ 3478911 w 4321628"/>
              <a:gd name="connsiteY7" fmla="*/ 0 h 1754326"/>
              <a:gd name="connsiteX8" fmla="*/ 4321628 w 4321628"/>
              <a:gd name="connsiteY8" fmla="*/ 0 h 1754326"/>
              <a:gd name="connsiteX9" fmla="*/ 4321628 w 4321628"/>
              <a:gd name="connsiteY9" fmla="*/ 567232 h 1754326"/>
              <a:gd name="connsiteX10" fmla="*/ 4321628 w 4321628"/>
              <a:gd name="connsiteY10" fmla="*/ 1187094 h 1754326"/>
              <a:gd name="connsiteX11" fmla="*/ 4321628 w 4321628"/>
              <a:gd name="connsiteY11" fmla="*/ 1754326 h 1754326"/>
              <a:gd name="connsiteX12" fmla="*/ 3911073 w 4321628"/>
              <a:gd name="connsiteY12" fmla="*/ 1754326 h 1754326"/>
              <a:gd name="connsiteX13" fmla="*/ 3327654 w 4321628"/>
              <a:gd name="connsiteY13" fmla="*/ 1754326 h 1754326"/>
              <a:gd name="connsiteX14" fmla="*/ 2701018 w 4321628"/>
              <a:gd name="connsiteY14" fmla="*/ 1754326 h 1754326"/>
              <a:gd name="connsiteX15" fmla="*/ 2247247 w 4321628"/>
              <a:gd name="connsiteY15" fmla="*/ 1754326 h 1754326"/>
              <a:gd name="connsiteX16" fmla="*/ 1707043 w 4321628"/>
              <a:gd name="connsiteY16" fmla="*/ 1754326 h 1754326"/>
              <a:gd name="connsiteX17" fmla="*/ 1166840 w 4321628"/>
              <a:gd name="connsiteY17" fmla="*/ 1754326 h 1754326"/>
              <a:gd name="connsiteX18" fmla="*/ 756285 w 4321628"/>
              <a:gd name="connsiteY18" fmla="*/ 1754326 h 1754326"/>
              <a:gd name="connsiteX19" fmla="*/ 0 w 4321628"/>
              <a:gd name="connsiteY19" fmla="*/ 1754326 h 1754326"/>
              <a:gd name="connsiteX20" fmla="*/ 0 w 4321628"/>
              <a:gd name="connsiteY20" fmla="*/ 1222180 h 1754326"/>
              <a:gd name="connsiteX21" fmla="*/ 0 w 4321628"/>
              <a:gd name="connsiteY21" fmla="*/ 672492 h 1754326"/>
              <a:gd name="connsiteX22" fmla="*/ 0 w 4321628"/>
              <a:gd name="connsiteY2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1628" h="1754326" extrusionOk="0">
                <a:moveTo>
                  <a:pt x="0" y="0"/>
                </a:moveTo>
                <a:cubicBezTo>
                  <a:pt x="190614" y="-37835"/>
                  <a:pt x="385318" y="43141"/>
                  <a:pt x="540204" y="0"/>
                </a:cubicBezTo>
                <a:cubicBezTo>
                  <a:pt x="695090" y="-43141"/>
                  <a:pt x="851042" y="8569"/>
                  <a:pt x="993974" y="0"/>
                </a:cubicBezTo>
                <a:cubicBezTo>
                  <a:pt x="1136906" y="-8569"/>
                  <a:pt x="1316552" y="31356"/>
                  <a:pt x="1447745" y="0"/>
                </a:cubicBezTo>
                <a:cubicBezTo>
                  <a:pt x="1578938" y="-31356"/>
                  <a:pt x="1785951" y="58394"/>
                  <a:pt x="1987949" y="0"/>
                </a:cubicBezTo>
                <a:cubicBezTo>
                  <a:pt x="2189947" y="-58394"/>
                  <a:pt x="2295496" y="15839"/>
                  <a:pt x="2484936" y="0"/>
                </a:cubicBezTo>
                <a:cubicBezTo>
                  <a:pt x="2674376" y="-15839"/>
                  <a:pt x="2818588" y="41179"/>
                  <a:pt x="2938707" y="0"/>
                </a:cubicBezTo>
                <a:cubicBezTo>
                  <a:pt x="3058826" y="-41179"/>
                  <a:pt x="3293215" y="53133"/>
                  <a:pt x="3478911" y="0"/>
                </a:cubicBezTo>
                <a:cubicBezTo>
                  <a:pt x="3664607" y="-53133"/>
                  <a:pt x="4021030" y="52788"/>
                  <a:pt x="4321628" y="0"/>
                </a:cubicBezTo>
                <a:cubicBezTo>
                  <a:pt x="4341505" y="124689"/>
                  <a:pt x="4296010" y="353199"/>
                  <a:pt x="4321628" y="567232"/>
                </a:cubicBezTo>
                <a:cubicBezTo>
                  <a:pt x="4347246" y="781265"/>
                  <a:pt x="4298090" y="955290"/>
                  <a:pt x="4321628" y="1187094"/>
                </a:cubicBezTo>
                <a:cubicBezTo>
                  <a:pt x="4345166" y="1418898"/>
                  <a:pt x="4310423" y="1492424"/>
                  <a:pt x="4321628" y="1754326"/>
                </a:cubicBezTo>
                <a:cubicBezTo>
                  <a:pt x="4239200" y="1758574"/>
                  <a:pt x="4022554" y="1745796"/>
                  <a:pt x="3911073" y="1754326"/>
                </a:cubicBezTo>
                <a:cubicBezTo>
                  <a:pt x="3799593" y="1762856"/>
                  <a:pt x="3604564" y="1689688"/>
                  <a:pt x="3327654" y="1754326"/>
                </a:cubicBezTo>
                <a:cubicBezTo>
                  <a:pt x="3050744" y="1818964"/>
                  <a:pt x="3012420" y="1725984"/>
                  <a:pt x="2701018" y="1754326"/>
                </a:cubicBezTo>
                <a:cubicBezTo>
                  <a:pt x="2389616" y="1782668"/>
                  <a:pt x="2364868" y="1728589"/>
                  <a:pt x="2247247" y="1754326"/>
                </a:cubicBezTo>
                <a:cubicBezTo>
                  <a:pt x="2129626" y="1780063"/>
                  <a:pt x="1894548" y="1691173"/>
                  <a:pt x="1707043" y="1754326"/>
                </a:cubicBezTo>
                <a:cubicBezTo>
                  <a:pt x="1519538" y="1817479"/>
                  <a:pt x="1285698" y="1705208"/>
                  <a:pt x="1166840" y="1754326"/>
                </a:cubicBezTo>
                <a:cubicBezTo>
                  <a:pt x="1047982" y="1803444"/>
                  <a:pt x="935610" y="1754191"/>
                  <a:pt x="756285" y="1754326"/>
                </a:cubicBezTo>
                <a:cubicBezTo>
                  <a:pt x="576961" y="1754461"/>
                  <a:pt x="252678" y="1730118"/>
                  <a:pt x="0" y="1754326"/>
                </a:cubicBezTo>
                <a:cubicBezTo>
                  <a:pt x="-26491" y="1517101"/>
                  <a:pt x="27820" y="1467194"/>
                  <a:pt x="0" y="1222180"/>
                </a:cubicBezTo>
                <a:cubicBezTo>
                  <a:pt x="-27820" y="977166"/>
                  <a:pt x="20478" y="867505"/>
                  <a:pt x="0" y="672492"/>
                </a:cubicBezTo>
                <a:cubicBezTo>
                  <a:pt x="-20478" y="477479"/>
                  <a:pt x="4656" y="29538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747945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2 (Illegal token stream):  “x = ;”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OP_ASSIGN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>
                <a:solidFill>
                  <a:srgbClr val="FF0000"/>
                </a:solidFill>
              </a:rPr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SEMICOLON</a:t>
            </a:r>
          </a:p>
        </p:txBody>
      </p:sp>
    </p:spTree>
    <p:extLst>
      <p:ext uri="{BB962C8B-B14F-4D97-AF65-F5344CB8AC3E}">
        <p14:creationId xmlns:p14="http://schemas.microsoft.com/office/powerpoint/2010/main" val="94105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981184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59995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Determine the “meaning” of the program: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for type consistency: </a:t>
            </a:r>
          </a:p>
          <a:p>
            <a:pPr marL="1600200" lvl="4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1 + 2.0 : PASS</a:t>
            </a:r>
          </a:p>
          <a:p>
            <a:pPr marL="1600200" lvl="4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sqrt(“hi”) : FAIL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array bounds: A[-1]</a:t>
            </a:r>
          </a:p>
          <a:p>
            <a:pPr marL="1143000" lvl="3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Check variable declaration: query Symbol Table</a:t>
            </a:r>
          </a:p>
          <a:p>
            <a:pPr marL="228600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Actually interleaved with scanning and parsing</a:t>
            </a:r>
          </a:p>
        </p:txBody>
      </p:sp>
    </p:spTree>
    <p:extLst>
      <p:ext uri="{BB962C8B-B14F-4D97-AF65-F5344CB8AC3E}">
        <p14:creationId xmlns:p14="http://schemas.microsoft.com/office/powerpoint/2010/main" val="74090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892143" cy="1325563"/>
          </a:xfrm>
        </p:spPr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Construct an intermediate representation (IR) of the program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Representation is machine / target independent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Compiler can have multiple IRs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IR should permit optimizations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Also interleaved with scanning, parsing and semantic analysis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Updates symbol table, creates temporary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7511143" y="2007398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 := a + b* 1.5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7685314" y="3069771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2137369">
            <a:off x="9176657" y="1879941"/>
            <a:ext cx="1774372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15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892143" cy="1325563"/>
          </a:xfrm>
        </p:spPr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366965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 very similar to assembly code, but machine independent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High-level program constructs decomposed into simpler operations, e.g. “for” </a:t>
            </a:r>
            <a:r>
              <a:rPr lang="en-US" dirty="0">
                <a:sym typeface="Wingdings" pitchFamily="2" charset="2"/>
              </a:rPr>
              <a:t> JUMPs and conditions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4382702" y="1690688"/>
            <a:ext cx="2475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 err="1"/>
              <a:t>printf</a:t>
            </a:r>
            <a:r>
              <a:rPr lang="en-US" sz="2200" dirty="0"/>
              <a:t> (“%d”, result);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6879770" y="2792163"/>
            <a:ext cx="4561115" cy="3446521"/>
          </a:xfrm>
          <a:custGeom>
            <a:avLst/>
            <a:gdLst>
              <a:gd name="connsiteX0" fmla="*/ 0 w 4561115"/>
              <a:gd name="connsiteY0" fmla="*/ 0 h 3446521"/>
              <a:gd name="connsiteX1" fmla="*/ 524528 w 4561115"/>
              <a:gd name="connsiteY1" fmla="*/ 0 h 3446521"/>
              <a:gd name="connsiteX2" fmla="*/ 957834 w 4561115"/>
              <a:gd name="connsiteY2" fmla="*/ 0 h 3446521"/>
              <a:gd name="connsiteX3" fmla="*/ 1619196 w 4561115"/>
              <a:gd name="connsiteY3" fmla="*/ 0 h 3446521"/>
              <a:gd name="connsiteX4" fmla="*/ 2143724 w 4561115"/>
              <a:gd name="connsiteY4" fmla="*/ 0 h 3446521"/>
              <a:gd name="connsiteX5" fmla="*/ 2668252 w 4561115"/>
              <a:gd name="connsiteY5" fmla="*/ 0 h 3446521"/>
              <a:gd name="connsiteX6" fmla="*/ 3329614 w 4561115"/>
              <a:gd name="connsiteY6" fmla="*/ 0 h 3446521"/>
              <a:gd name="connsiteX7" fmla="*/ 3808531 w 4561115"/>
              <a:gd name="connsiteY7" fmla="*/ 0 h 3446521"/>
              <a:gd name="connsiteX8" fmla="*/ 4561115 w 4561115"/>
              <a:gd name="connsiteY8" fmla="*/ 0 h 3446521"/>
              <a:gd name="connsiteX9" fmla="*/ 4561115 w 4561115"/>
              <a:gd name="connsiteY9" fmla="*/ 643351 h 3446521"/>
              <a:gd name="connsiteX10" fmla="*/ 4561115 w 4561115"/>
              <a:gd name="connsiteY10" fmla="*/ 1148840 h 3446521"/>
              <a:gd name="connsiteX11" fmla="*/ 4561115 w 4561115"/>
              <a:gd name="connsiteY11" fmla="*/ 1723261 h 3446521"/>
              <a:gd name="connsiteX12" fmla="*/ 4561115 w 4561115"/>
              <a:gd name="connsiteY12" fmla="*/ 2332146 h 3446521"/>
              <a:gd name="connsiteX13" fmla="*/ 4561115 w 4561115"/>
              <a:gd name="connsiteY13" fmla="*/ 2803170 h 3446521"/>
              <a:gd name="connsiteX14" fmla="*/ 4561115 w 4561115"/>
              <a:gd name="connsiteY14" fmla="*/ 3446521 h 3446521"/>
              <a:gd name="connsiteX15" fmla="*/ 3990976 w 4561115"/>
              <a:gd name="connsiteY15" fmla="*/ 3446521 h 3446521"/>
              <a:gd name="connsiteX16" fmla="*/ 3420836 w 4561115"/>
              <a:gd name="connsiteY16" fmla="*/ 3446521 h 3446521"/>
              <a:gd name="connsiteX17" fmla="*/ 2759475 w 4561115"/>
              <a:gd name="connsiteY17" fmla="*/ 3446521 h 3446521"/>
              <a:gd name="connsiteX18" fmla="*/ 2189335 w 4561115"/>
              <a:gd name="connsiteY18" fmla="*/ 3446521 h 3446521"/>
              <a:gd name="connsiteX19" fmla="*/ 1756029 w 4561115"/>
              <a:gd name="connsiteY19" fmla="*/ 3446521 h 3446521"/>
              <a:gd name="connsiteX20" fmla="*/ 1277112 w 4561115"/>
              <a:gd name="connsiteY20" fmla="*/ 3446521 h 3446521"/>
              <a:gd name="connsiteX21" fmla="*/ 615751 w 4561115"/>
              <a:gd name="connsiteY21" fmla="*/ 3446521 h 3446521"/>
              <a:gd name="connsiteX22" fmla="*/ 0 w 4561115"/>
              <a:gd name="connsiteY22" fmla="*/ 3446521 h 3446521"/>
              <a:gd name="connsiteX23" fmla="*/ 0 w 4561115"/>
              <a:gd name="connsiteY23" fmla="*/ 2941031 h 3446521"/>
              <a:gd name="connsiteX24" fmla="*/ 0 w 4561115"/>
              <a:gd name="connsiteY24" fmla="*/ 2401076 h 3446521"/>
              <a:gd name="connsiteX25" fmla="*/ 0 w 4561115"/>
              <a:gd name="connsiteY25" fmla="*/ 1930052 h 3446521"/>
              <a:gd name="connsiteX26" fmla="*/ 0 w 4561115"/>
              <a:gd name="connsiteY26" fmla="*/ 1459027 h 3446521"/>
              <a:gd name="connsiteX27" fmla="*/ 0 w 4561115"/>
              <a:gd name="connsiteY27" fmla="*/ 850142 h 3446521"/>
              <a:gd name="connsiteX28" fmla="*/ 0 w 4561115"/>
              <a:gd name="connsiteY28" fmla="*/ 0 h 344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61115" h="3446521" extrusionOk="0">
                <a:moveTo>
                  <a:pt x="0" y="0"/>
                </a:moveTo>
                <a:cubicBezTo>
                  <a:pt x="150868" y="-48000"/>
                  <a:pt x="324206" y="26287"/>
                  <a:pt x="524528" y="0"/>
                </a:cubicBezTo>
                <a:cubicBezTo>
                  <a:pt x="724850" y="-26287"/>
                  <a:pt x="792010" y="20365"/>
                  <a:pt x="957834" y="0"/>
                </a:cubicBezTo>
                <a:cubicBezTo>
                  <a:pt x="1123658" y="-20365"/>
                  <a:pt x="1472261" y="30548"/>
                  <a:pt x="1619196" y="0"/>
                </a:cubicBezTo>
                <a:cubicBezTo>
                  <a:pt x="1766131" y="-30548"/>
                  <a:pt x="1974655" y="52385"/>
                  <a:pt x="2143724" y="0"/>
                </a:cubicBezTo>
                <a:cubicBezTo>
                  <a:pt x="2312793" y="-52385"/>
                  <a:pt x="2521002" y="49764"/>
                  <a:pt x="2668252" y="0"/>
                </a:cubicBezTo>
                <a:cubicBezTo>
                  <a:pt x="2815502" y="-49764"/>
                  <a:pt x="3176435" y="75980"/>
                  <a:pt x="3329614" y="0"/>
                </a:cubicBezTo>
                <a:cubicBezTo>
                  <a:pt x="3482793" y="-75980"/>
                  <a:pt x="3610091" y="7939"/>
                  <a:pt x="3808531" y="0"/>
                </a:cubicBezTo>
                <a:cubicBezTo>
                  <a:pt x="4006971" y="-7939"/>
                  <a:pt x="4391753" y="70478"/>
                  <a:pt x="4561115" y="0"/>
                </a:cubicBezTo>
                <a:cubicBezTo>
                  <a:pt x="4603512" y="143274"/>
                  <a:pt x="4491247" y="412981"/>
                  <a:pt x="4561115" y="643351"/>
                </a:cubicBezTo>
                <a:cubicBezTo>
                  <a:pt x="4630983" y="873721"/>
                  <a:pt x="4542482" y="1046240"/>
                  <a:pt x="4561115" y="1148840"/>
                </a:cubicBezTo>
                <a:cubicBezTo>
                  <a:pt x="4579748" y="1251440"/>
                  <a:pt x="4523663" y="1521820"/>
                  <a:pt x="4561115" y="1723261"/>
                </a:cubicBezTo>
                <a:cubicBezTo>
                  <a:pt x="4598567" y="1924702"/>
                  <a:pt x="4535010" y="2198147"/>
                  <a:pt x="4561115" y="2332146"/>
                </a:cubicBezTo>
                <a:cubicBezTo>
                  <a:pt x="4587220" y="2466146"/>
                  <a:pt x="4535004" y="2689724"/>
                  <a:pt x="4561115" y="2803170"/>
                </a:cubicBezTo>
                <a:cubicBezTo>
                  <a:pt x="4587226" y="2916616"/>
                  <a:pt x="4489249" y="3316844"/>
                  <a:pt x="4561115" y="3446521"/>
                </a:cubicBezTo>
                <a:cubicBezTo>
                  <a:pt x="4326677" y="3495366"/>
                  <a:pt x="4247748" y="3381611"/>
                  <a:pt x="3990976" y="3446521"/>
                </a:cubicBezTo>
                <a:cubicBezTo>
                  <a:pt x="3734204" y="3511431"/>
                  <a:pt x="3668169" y="3428559"/>
                  <a:pt x="3420836" y="3446521"/>
                </a:cubicBezTo>
                <a:cubicBezTo>
                  <a:pt x="3173503" y="3464483"/>
                  <a:pt x="3080780" y="3417255"/>
                  <a:pt x="2759475" y="3446521"/>
                </a:cubicBezTo>
                <a:cubicBezTo>
                  <a:pt x="2438170" y="3475787"/>
                  <a:pt x="2418986" y="3389412"/>
                  <a:pt x="2189335" y="3446521"/>
                </a:cubicBezTo>
                <a:cubicBezTo>
                  <a:pt x="1959684" y="3503630"/>
                  <a:pt x="1894724" y="3429637"/>
                  <a:pt x="1756029" y="3446521"/>
                </a:cubicBezTo>
                <a:cubicBezTo>
                  <a:pt x="1617334" y="3463405"/>
                  <a:pt x="1379535" y="3442725"/>
                  <a:pt x="1277112" y="3446521"/>
                </a:cubicBezTo>
                <a:cubicBezTo>
                  <a:pt x="1174689" y="3450317"/>
                  <a:pt x="812734" y="3393059"/>
                  <a:pt x="615751" y="3446521"/>
                </a:cubicBezTo>
                <a:cubicBezTo>
                  <a:pt x="418768" y="3499983"/>
                  <a:pt x="255036" y="3391827"/>
                  <a:pt x="0" y="3446521"/>
                </a:cubicBezTo>
                <a:cubicBezTo>
                  <a:pt x="-31850" y="3342022"/>
                  <a:pt x="38999" y="3157767"/>
                  <a:pt x="0" y="2941031"/>
                </a:cubicBezTo>
                <a:cubicBezTo>
                  <a:pt x="-38999" y="2724295"/>
                  <a:pt x="16139" y="2657758"/>
                  <a:pt x="0" y="2401076"/>
                </a:cubicBezTo>
                <a:cubicBezTo>
                  <a:pt x="-16139" y="2144395"/>
                  <a:pt x="51093" y="2090392"/>
                  <a:pt x="0" y="1930052"/>
                </a:cubicBezTo>
                <a:cubicBezTo>
                  <a:pt x="-51093" y="1769712"/>
                  <a:pt x="27329" y="1596036"/>
                  <a:pt x="0" y="1459027"/>
                </a:cubicBezTo>
                <a:cubicBezTo>
                  <a:pt x="-27329" y="1322019"/>
                  <a:pt x="15500" y="1049054"/>
                  <a:pt x="0" y="850142"/>
                </a:cubicBezTo>
                <a:cubicBezTo>
                  <a:pt x="-15500" y="651230"/>
                  <a:pt x="1232" y="257707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K+Q-1:  </a:t>
            </a:r>
            <a:r>
              <a:rPr lang="en-US" sz="2200" dirty="0" err="1"/>
              <a:t>goto</a:t>
            </a:r>
            <a:r>
              <a:rPr lang="en-US" sz="2200" dirty="0"/>
              <a:t>  __ , __ , K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K+Q:      </a:t>
            </a:r>
            <a:r>
              <a:rPr lang="en-US" sz="2200" dirty="0" err="1"/>
              <a:t>pusharg</a:t>
            </a:r>
            <a:r>
              <a:rPr lang="en-US" sz="2200" dirty="0"/>
              <a:t>   __ , __ , result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K+Q+1:  call  </a:t>
            </a:r>
            <a:r>
              <a:rPr lang="en-US" sz="2200" dirty="0" err="1"/>
              <a:t>printf</a:t>
            </a:r>
            <a:r>
              <a:rPr lang="en-US" sz="2200" dirty="0"/>
              <a:t> , __ , __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2023612">
            <a:off x="6764893" y="1898526"/>
            <a:ext cx="205868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24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43258" cy="1325563"/>
          </a:xfrm>
        </p:spPr>
        <p:txBody>
          <a:bodyPr/>
          <a:lstStyle/>
          <a:p>
            <a:r>
              <a:rPr lang="en-US" dirty="0"/>
              <a:t>Machine Independent Optimizations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Perform program transformations that are independent of the target machine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Some optimizations include: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Removal of redundant load and stores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Arithmetic simplification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In general: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Avoid redundant work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Use cheaper operations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Eliminate unused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7141028" y="1438254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_t2_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430CFE9-0448-384D-AAB4-F4117301144B}"/>
              </a:ext>
            </a:extLst>
          </p:cNvPr>
          <p:cNvSpPr/>
          <p:nvPr/>
        </p:nvSpPr>
        <p:spPr>
          <a:xfrm rot="5400000">
            <a:off x="10354946" y="3144328"/>
            <a:ext cx="2474344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A5F69-EC1C-7E4F-B39D-A6F9DFE5CA33}"/>
              </a:ext>
            </a:extLst>
          </p:cNvPr>
          <p:cNvSpPr txBox="1"/>
          <p:nvPr/>
        </p:nvSpPr>
        <p:spPr>
          <a:xfrm>
            <a:off x="7141028" y="3865785"/>
            <a:ext cx="3755572" cy="2176943"/>
          </a:xfrm>
          <a:custGeom>
            <a:avLst/>
            <a:gdLst>
              <a:gd name="connsiteX0" fmla="*/ 0 w 3755572"/>
              <a:gd name="connsiteY0" fmla="*/ 0 h 2176943"/>
              <a:gd name="connsiteX1" fmla="*/ 498955 w 3755572"/>
              <a:gd name="connsiteY1" fmla="*/ 0 h 2176943"/>
              <a:gd name="connsiteX2" fmla="*/ 922798 w 3755572"/>
              <a:gd name="connsiteY2" fmla="*/ 0 h 2176943"/>
              <a:gd name="connsiteX3" fmla="*/ 1534419 w 3755572"/>
              <a:gd name="connsiteY3" fmla="*/ 0 h 2176943"/>
              <a:gd name="connsiteX4" fmla="*/ 2033374 w 3755572"/>
              <a:gd name="connsiteY4" fmla="*/ 0 h 2176943"/>
              <a:gd name="connsiteX5" fmla="*/ 2532329 w 3755572"/>
              <a:gd name="connsiteY5" fmla="*/ 0 h 2176943"/>
              <a:gd name="connsiteX6" fmla="*/ 3143950 w 3755572"/>
              <a:gd name="connsiteY6" fmla="*/ 0 h 2176943"/>
              <a:gd name="connsiteX7" fmla="*/ 3755572 w 3755572"/>
              <a:gd name="connsiteY7" fmla="*/ 0 h 2176943"/>
              <a:gd name="connsiteX8" fmla="*/ 3755572 w 3755572"/>
              <a:gd name="connsiteY8" fmla="*/ 587775 h 2176943"/>
              <a:gd name="connsiteX9" fmla="*/ 3755572 w 3755572"/>
              <a:gd name="connsiteY9" fmla="*/ 1088472 h 2176943"/>
              <a:gd name="connsiteX10" fmla="*/ 3755572 w 3755572"/>
              <a:gd name="connsiteY10" fmla="*/ 1589168 h 2176943"/>
              <a:gd name="connsiteX11" fmla="*/ 3755572 w 3755572"/>
              <a:gd name="connsiteY11" fmla="*/ 2176943 h 2176943"/>
              <a:gd name="connsiteX12" fmla="*/ 3181506 w 3755572"/>
              <a:gd name="connsiteY12" fmla="*/ 2176943 h 2176943"/>
              <a:gd name="connsiteX13" fmla="*/ 2569884 w 3755572"/>
              <a:gd name="connsiteY13" fmla="*/ 2176943 h 2176943"/>
              <a:gd name="connsiteX14" fmla="*/ 1958263 w 3755572"/>
              <a:gd name="connsiteY14" fmla="*/ 2176943 h 2176943"/>
              <a:gd name="connsiteX15" fmla="*/ 1496864 w 3755572"/>
              <a:gd name="connsiteY15" fmla="*/ 2176943 h 2176943"/>
              <a:gd name="connsiteX16" fmla="*/ 960353 w 3755572"/>
              <a:gd name="connsiteY16" fmla="*/ 2176943 h 2176943"/>
              <a:gd name="connsiteX17" fmla="*/ 0 w 3755572"/>
              <a:gd name="connsiteY17" fmla="*/ 2176943 h 2176943"/>
              <a:gd name="connsiteX18" fmla="*/ 0 w 3755572"/>
              <a:gd name="connsiteY18" fmla="*/ 1632707 h 2176943"/>
              <a:gd name="connsiteX19" fmla="*/ 0 w 3755572"/>
              <a:gd name="connsiteY19" fmla="*/ 1132010 h 2176943"/>
              <a:gd name="connsiteX20" fmla="*/ 0 w 3755572"/>
              <a:gd name="connsiteY20" fmla="*/ 631313 h 2176943"/>
              <a:gd name="connsiteX21" fmla="*/ 0 w 3755572"/>
              <a:gd name="connsiteY21" fmla="*/ 0 h 217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55572" h="2176943" extrusionOk="0">
                <a:moveTo>
                  <a:pt x="0" y="0"/>
                </a:moveTo>
                <a:cubicBezTo>
                  <a:pt x="203124" y="-33433"/>
                  <a:pt x="323927" y="58823"/>
                  <a:pt x="498955" y="0"/>
                </a:cubicBezTo>
                <a:cubicBezTo>
                  <a:pt x="673983" y="-58823"/>
                  <a:pt x="729295" y="10950"/>
                  <a:pt x="922798" y="0"/>
                </a:cubicBezTo>
                <a:cubicBezTo>
                  <a:pt x="1116301" y="-10950"/>
                  <a:pt x="1292952" y="23504"/>
                  <a:pt x="1534419" y="0"/>
                </a:cubicBezTo>
                <a:cubicBezTo>
                  <a:pt x="1775886" y="-23504"/>
                  <a:pt x="1814085" y="32134"/>
                  <a:pt x="2033374" y="0"/>
                </a:cubicBezTo>
                <a:cubicBezTo>
                  <a:pt x="2252663" y="-32134"/>
                  <a:pt x="2342559" y="47448"/>
                  <a:pt x="2532329" y="0"/>
                </a:cubicBezTo>
                <a:cubicBezTo>
                  <a:pt x="2722099" y="-47448"/>
                  <a:pt x="3016874" y="67972"/>
                  <a:pt x="3143950" y="0"/>
                </a:cubicBezTo>
                <a:cubicBezTo>
                  <a:pt x="3271026" y="-67972"/>
                  <a:pt x="3506018" y="15897"/>
                  <a:pt x="3755572" y="0"/>
                </a:cubicBezTo>
                <a:cubicBezTo>
                  <a:pt x="3789298" y="284779"/>
                  <a:pt x="3721010" y="452760"/>
                  <a:pt x="3755572" y="587775"/>
                </a:cubicBezTo>
                <a:cubicBezTo>
                  <a:pt x="3790134" y="722790"/>
                  <a:pt x="3716649" y="839086"/>
                  <a:pt x="3755572" y="1088472"/>
                </a:cubicBezTo>
                <a:cubicBezTo>
                  <a:pt x="3794495" y="1337858"/>
                  <a:pt x="3717915" y="1483484"/>
                  <a:pt x="3755572" y="1589168"/>
                </a:cubicBezTo>
                <a:cubicBezTo>
                  <a:pt x="3793229" y="1694852"/>
                  <a:pt x="3717490" y="1948430"/>
                  <a:pt x="3755572" y="2176943"/>
                </a:cubicBezTo>
                <a:cubicBezTo>
                  <a:pt x="3638878" y="2189268"/>
                  <a:pt x="3435540" y="2151790"/>
                  <a:pt x="3181506" y="2176943"/>
                </a:cubicBezTo>
                <a:cubicBezTo>
                  <a:pt x="2927472" y="2202096"/>
                  <a:pt x="2777360" y="2153598"/>
                  <a:pt x="2569884" y="2176943"/>
                </a:cubicBezTo>
                <a:cubicBezTo>
                  <a:pt x="2362408" y="2200288"/>
                  <a:pt x="2177220" y="2136135"/>
                  <a:pt x="1958263" y="2176943"/>
                </a:cubicBezTo>
                <a:cubicBezTo>
                  <a:pt x="1739306" y="2217751"/>
                  <a:pt x="1612968" y="2164833"/>
                  <a:pt x="1496864" y="2176943"/>
                </a:cubicBezTo>
                <a:cubicBezTo>
                  <a:pt x="1380760" y="2189053"/>
                  <a:pt x="1074526" y="2127619"/>
                  <a:pt x="960353" y="2176943"/>
                </a:cubicBezTo>
                <a:cubicBezTo>
                  <a:pt x="846180" y="2226267"/>
                  <a:pt x="206097" y="2067111"/>
                  <a:pt x="0" y="2176943"/>
                </a:cubicBezTo>
                <a:cubicBezTo>
                  <a:pt x="-43615" y="1921095"/>
                  <a:pt x="13748" y="1810890"/>
                  <a:pt x="0" y="1632707"/>
                </a:cubicBezTo>
                <a:cubicBezTo>
                  <a:pt x="-13748" y="1454524"/>
                  <a:pt x="27503" y="1295990"/>
                  <a:pt x="0" y="1132010"/>
                </a:cubicBezTo>
                <a:cubicBezTo>
                  <a:pt x="-27503" y="968030"/>
                  <a:pt x="53078" y="734629"/>
                  <a:pt x="0" y="631313"/>
                </a:cubicBezTo>
                <a:cubicBezTo>
                  <a:pt x="-53078" y="527997"/>
                  <a:pt x="48618" y="245946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load    _t1_ , __ , a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strike="sngStrike" dirty="0">
                <a:solidFill>
                  <a:srgbClr val="FF0000"/>
                </a:solidFill>
              </a:rPr>
              <a:t>load    _t2_, __ , b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 err="1"/>
              <a:t>mul</a:t>
            </a:r>
            <a:r>
              <a:rPr lang="en-US" sz="2200" dirty="0"/>
              <a:t>     _t3_ , b , 1.5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add     _t4_ , _t1_ , _t3_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200" dirty="0"/>
              <a:t>store  a , __ , _t4_</a:t>
            </a:r>
          </a:p>
        </p:txBody>
      </p:sp>
    </p:spTree>
    <p:extLst>
      <p:ext uri="{BB962C8B-B14F-4D97-AF65-F5344CB8AC3E}">
        <p14:creationId xmlns:p14="http://schemas.microsoft.com/office/powerpoint/2010/main" val="4005294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32372" cy="1325563"/>
          </a:xfrm>
        </p:spPr>
        <p:txBody>
          <a:bodyPr/>
          <a:lstStyle/>
          <a:p>
            <a:r>
              <a:rPr lang="en-US" dirty="0"/>
              <a:t>Machine Independent Optimizations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FBC17-B17F-1940-B126-48A900E361D6}"/>
              </a:ext>
            </a:extLst>
          </p:cNvPr>
          <p:cNvSpPr txBox="1"/>
          <p:nvPr/>
        </p:nvSpPr>
        <p:spPr>
          <a:xfrm>
            <a:off x="246009" y="1608904"/>
            <a:ext cx="19912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   x = 3;</a:t>
            </a:r>
          </a:p>
          <a:p>
            <a:r>
              <a:rPr lang="en-US" sz="2200" dirty="0"/>
              <a:t>   …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2679-3430-2549-84AE-A5F7D3ADC820}"/>
              </a:ext>
            </a:extLst>
          </p:cNvPr>
          <p:cNvSpPr txBox="1"/>
          <p:nvPr/>
        </p:nvSpPr>
        <p:spPr>
          <a:xfrm>
            <a:off x="862531" y="2896168"/>
            <a:ext cx="4466024" cy="3023328"/>
          </a:xfrm>
          <a:custGeom>
            <a:avLst/>
            <a:gdLst>
              <a:gd name="connsiteX0" fmla="*/ 0 w 4466024"/>
              <a:gd name="connsiteY0" fmla="*/ 0 h 3023328"/>
              <a:gd name="connsiteX1" fmla="*/ 513593 w 4466024"/>
              <a:gd name="connsiteY1" fmla="*/ 0 h 3023328"/>
              <a:gd name="connsiteX2" fmla="*/ 937865 w 4466024"/>
              <a:gd name="connsiteY2" fmla="*/ 0 h 3023328"/>
              <a:gd name="connsiteX3" fmla="*/ 1585439 w 4466024"/>
              <a:gd name="connsiteY3" fmla="*/ 0 h 3023328"/>
              <a:gd name="connsiteX4" fmla="*/ 2099031 w 4466024"/>
              <a:gd name="connsiteY4" fmla="*/ 0 h 3023328"/>
              <a:gd name="connsiteX5" fmla="*/ 2612624 w 4466024"/>
              <a:gd name="connsiteY5" fmla="*/ 0 h 3023328"/>
              <a:gd name="connsiteX6" fmla="*/ 3260198 w 4466024"/>
              <a:gd name="connsiteY6" fmla="*/ 0 h 3023328"/>
              <a:gd name="connsiteX7" fmla="*/ 3729130 w 4466024"/>
              <a:gd name="connsiteY7" fmla="*/ 0 h 3023328"/>
              <a:gd name="connsiteX8" fmla="*/ 4466024 w 4466024"/>
              <a:gd name="connsiteY8" fmla="*/ 0 h 3023328"/>
              <a:gd name="connsiteX9" fmla="*/ 4466024 w 4466024"/>
              <a:gd name="connsiteY9" fmla="*/ 564355 h 3023328"/>
              <a:gd name="connsiteX10" fmla="*/ 4466024 w 4466024"/>
              <a:gd name="connsiteY10" fmla="*/ 1007776 h 3023328"/>
              <a:gd name="connsiteX11" fmla="*/ 4466024 w 4466024"/>
              <a:gd name="connsiteY11" fmla="*/ 1511664 h 3023328"/>
              <a:gd name="connsiteX12" fmla="*/ 4466024 w 4466024"/>
              <a:gd name="connsiteY12" fmla="*/ 2045785 h 3023328"/>
              <a:gd name="connsiteX13" fmla="*/ 4466024 w 4466024"/>
              <a:gd name="connsiteY13" fmla="*/ 2458973 h 3023328"/>
              <a:gd name="connsiteX14" fmla="*/ 4466024 w 4466024"/>
              <a:gd name="connsiteY14" fmla="*/ 3023328 h 3023328"/>
              <a:gd name="connsiteX15" fmla="*/ 3907771 w 4466024"/>
              <a:gd name="connsiteY15" fmla="*/ 3023328 h 3023328"/>
              <a:gd name="connsiteX16" fmla="*/ 3349518 w 4466024"/>
              <a:gd name="connsiteY16" fmla="*/ 3023328 h 3023328"/>
              <a:gd name="connsiteX17" fmla="*/ 2701945 w 4466024"/>
              <a:gd name="connsiteY17" fmla="*/ 3023328 h 3023328"/>
              <a:gd name="connsiteX18" fmla="*/ 2143692 w 4466024"/>
              <a:gd name="connsiteY18" fmla="*/ 3023328 h 3023328"/>
              <a:gd name="connsiteX19" fmla="*/ 1719419 w 4466024"/>
              <a:gd name="connsiteY19" fmla="*/ 3023328 h 3023328"/>
              <a:gd name="connsiteX20" fmla="*/ 1250487 w 4466024"/>
              <a:gd name="connsiteY20" fmla="*/ 3023328 h 3023328"/>
              <a:gd name="connsiteX21" fmla="*/ 602913 w 4466024"/>
              <a:gd name="connsiteY21" fmla="*/ 3023328 h 3023328"/>
              <a:gd name="connsiteX22" fmla="*/ 0 w 4466024"/>
              <a:gd name="connsiteY22" fmla="*/ 3023328 h 3023328"/>
              <a:gd name="connsiteX23" fmla="*/ 0 w 4466024"/>
              <a:gd name="connsiteY23" fmla="*/ 2579907 h 3023328"/>
              <a:gd name="connsiteX24" fmla="*/ 0 w 4466024"/>
              <a:gd name="connsiteY24" fmla="*/ 2106252 h 3023328"/>
              <a:gd name="connsiteX25" fmla="*/ 0 w 4466024"/>
              <a:gd name="connsiteY25" fmla="*/ 1693064 h 3023328"/>
              <a:gd name="connsiteX26" fmla="*/ 0 w 4466024"/>
              <a:gd name="connsiteY26" fmla="*/ 1279876 h 3023328"/>
              <a:gd name="connsiteX27" fmla="*/ 0 w 4466024"/>
              <a:gd name="connsiteY27" fmla="*/ 745754 h 3023328"/>
              <a:gd name="connsiteX28" fmla="*/ 0 w 4466024"/>
              <a:gd name="connsiteY28" fmla="*/ 0 h 302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66024" h="3023328" extrusionOk="0">
                <a:moveTo>
                  <a:pt x="0" y="0"/>
                </a:moveTo>
                <a:cubicBezTo>
                  <a:pt x="120431" y="-32128"/>
                  <a:pt x="312122" y="31583"/>
                  <a:pt x="513593" y="0"/>
                </a:cubicBezTo>
                <a:cubicBezTo>
                  <a:pt x="715064" y="-31583"/>
                  <a:pt x="813730" y="22470"/>
                  <a:pt x="937865" y="0"/>
                </a:cubicBezTo>
                <a:cubicBezTo>
                  <a:pt x="1062000" y="-22470"/>
                  <a:pt x="1298509" y="14872"/>
                  <a:pt x="1585439" y="0"/>
                </a:cubicBezTo>
                <a:cubicBezTo>
                  <a:pt x="1872369" y="-14872"/>
                  <a:pt x="1974920" y="27643"/>
                  <a:pt x="2099031" y="0"/>
                </a:cubicBezTo>
                <a:cubicBezTo>
                  <a:pt x="2223142" y="-27643"/>
                  <a:pt x="2498398" y="15482"/>
                  <a:pt x="2612624" y="0"/>
                </a:cubicBezTo>
                <a:cubicBezTo>
                  <a:pt x="2726850" y="-15482"/>
                  <a:pt x="2972625" y="28555"/>
                  <a:pt x="3260198" y="0"/>
                </a:cubicBezTo>
                <a:cubicBezTo>
                  <a:pt x="3547771" y="-28555"/>
                  <a:pt x="3608967" y="48673"/>
                  <a:pt x="3729130" y="0"/>
                </a:cubicBezTo>
                <a:cubicBezTo>
                  <a:pt x="3849293" y="-48673"/>
                  <a:pt x="4144933" y="50346"/>
                  <a:pt x="4466024" y="0"/>
                </a:cubicBezTo>
                <a:cubicBezTo>
                  <a:pt x="4519182" y="139141"/>
                  <a:pt x="4414318" y="304427"/>
                  <a:pt x="4466024" y="564355"/>
                </a:cubicBezTo>
                <a:cubicBezTo>
                  <a:pt x="4517730" y="824284"/>
                  <a:pt x="4463600" y="810299"/>
                  <a:pt x="4466024" y="1007776"/>
                </a:cubicBezTo>
                <a:cubicBezTo>
                  <a:pt x="4468448" y="1205253"/>
                  <a:pt x="4425197" y="1275703"/>
                  <a:pt x="4466024" y="1511664"/>
                </a:cubicBezTo>
                <a:cubicBezTo>
                  <a:pt x="4506851" y="1747625"/>
                  <a:pt x="4424912" y="1843052"/>
                  <a:pt x="4466024" y="2045785"/>
                </a:cubicBezTo>
                <a:cubicBezTo>
                  <a:pt x="4507136" y="2248518"/>
                  <a:pt x="4440620" y="2294640"/>
                  <a:pt x="4466024" y="2458973"/>
                </a:cubicBezTo>
                <a:cubicBezTo>
                  <a:pt x="4491428" y="2623306"/>
                  <a:pt x="4448378" y="2852145"/>
                  <a:pt x="4466024" y="3023328"/>
                </a:cubicBezTo>
                <a:cubicBezTo>
                  <a:pt x="4207803" y="3067110"/>
                  <a:pt x="4131988" y="2998225"/>
                  <a:pt x="3907771" y="3023328"/>
                </a:cubicBezTo>
                <a:cubicBezTo>
                  <a:pt x="3683554" y="3048431"/>
                  <a:pt x="3552466" y="2989026"/>
                  <a:pt x="3349518" y="3023328"/>
                </a:cubicBezTo>
                <a:cubicBezTo>
                  <a:pt x="3146570" y="3057630"/>
                  <a:pt x="2941071" y="3001855"/>
                  <a:pt x="2701945" y="3023328"/>
                </a:cubicBezTo>
                <a:cubicBezTo>
                  <a:pt x="2462819" y="3044801"/>
                  <a:pt x="2413978" y="2982665"/>
                  <a:pt x="2143692" y="3023328"/>
                </a:cubicBezTo>
                <a:cubicBezTo>
                  <a:pt x="1873406" y="3063991"/>
                  <a:pt x="1830059" y="2996782"/>
                  <a:pt x="1719419" y="3023328"/>
                </a:cubicBezTo>
                <a:cubicBezTo>
                  <a:pt x="1608779" y="3049874"/>
                  <a:pt x="1436061" y="3009179"/>
                  <a:pt x="1250487" y="3023328"/>
                </a:cubicBezTo>
                <a:cubicBezTo>
                  <a:pt x="1064913" y="3037477"/>
                  <a:pt x="741445" y="2980053"/>
                  <a:pt x="602913" y="3023328"/>
                </a:cubicBezTo>
                <a:cubicBezTo>
                  <a:pt x="464381" y="3066603"/>
                  <a:pt x="221704" y="3008040"/>
                  <a:pt x="0" y="3023328"/>
                </a:cubicBezTo>
                <a:cubicBezTo>
                  <a:pt x="-36506" y="2808186"/>
                  <a:pt x="47029" y="2717621"/>
                  <a:pt x="0" y="2579907"/>
                </a:cubicBezTo>
                <a:cubicBezTo>
                  <a:pt x="-47029" y="2442193"/>
                  <a:pt x="37690" y="2300074"/>
                  <a:pt x="0" y="2106252"/>
                </a:cubicBezTo>
                <a:cubicBezTo>
                  <a:pt x="-37690" y="1912431"/>
                  <a:pt x="34090" y="1825255"/>
                  <a:pt x="0" y="1693064"/>
                </a:cubicBezTo>
                <a:cubicBezTo>
                  <a:pt x="-34090" y="1560873"/>
                  <a:pt x="28403" y="1411519"/>
                  <a:pt x="0" y="1279876"/>
                </a:cubicBezTo>
                <a:cubicBezTo>
                  <a:pt x="-28403" y="1148233"/>
                  <a:pt x="8629" y="893901"/>
                  <a:pt x="0" y="745754"/>
                </a:cubicBezTo>
                <a:cubicBezTo>
                  <a:pt x="-8629" y="597607"/>
                  <a:pt x="60863" y="234818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K’:         store    x , __ , 3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6A72F-1D8C-BA4F-8549-9A0804C994FA}"/>
              </a:ext>
            </a:extLst>
          </p:cNvPr>
          <p:cNvSpPr txBox="1"/>
          <p:nvPr/>
        </p:nvSpPr>
        <p:spPr>
          <a:xfrm>
            <a:off x="6162149" y="1847999"/>
            <a:ext cx="19912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x = 3;</a:t>
            </a:r>
          </a:p>
          <a:p>
            <a:r>
              <a:rPr lang="en-US" sz="2200" dirty="0"/>
              <a:t>while ( c &lt; 10 ) {</a:t>
            </a:r>
            <a:br>
              <a:rPr lang="en-US" sz="2200" dirty="0"/>
            </a:br>
            <a:r>
              <a:rPr lang="en-US" sz="2200" dirty="0"/>
              <a:t>    …</a:t>
            </a:r>
          </a:p>
          <a:p>
            <a:r>
              <a:rPr lang="en-US" sz="2200" dirty="0"/>
              <a:t>   </a:t>
            </a:r>
            <a:r>
              <a:rPr lang="en-US" sz="2200" strike="sngStrike" dirty="0">
                <a:solidFill>
                  <a:srgbClr val="FF0000"/>
                </a:solidFill>
              </a:rPr>
              <a:t>x = 3;</a:t>
            </a:r>
          </a:p>
          <a:p>
            <a:r>
              <a:rPr lang="en-US" sz="2200" dirty="0"/>
              <a:t>   …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7E316-9257-094C-8C48-2D407E6B1162}"/>
              </a:ext>
            </a:extLst>
          </p:cNvPr>
          <p:cNvSpPr txBox="1"/>
          <p:nvPr/>
        </p:nvSpPr>
        <p:spPr>
          <a:xfrm>
            <a:off x="7157774" y="3420108"/>
            <a:ext cx="4466024" cy="2600135"/>
          </a:xfrm>
          <a:custGeom>
            <a:avLst/>
            <a:gdLst>
              <a:gd name="connsiteX0" fmla="*/ 0 w 4466024"/>
              <a:gd name="connsiteY0" fmla="*/ 0 h 2600135"/>
              <a:gd name="connsiteX1" fmla="*/ 513593 w 4466024"/>
              <a:gd name="connsiteY1" fmla="*/ 0 h 2600135"/>
              <a:gd name="connsiteX2" fmla="*/ 937865 w 4466024"/>
              <a:gd name="connsiteY2" fmla="*/ 0 h 2600135"/>
              <a:gd name="connsiteX3" fmla="*/ 1585439 w 4466024"/>
              <a:gd name="connsiteY3" fmla="*/ 0 h 2600135"/>
              <a:gd name="connsiteX4" fmla="*/ 2099031 w 4466024"/>
              <a:gd name="connsiteY4" fmla="*/ 0 h 2600135"/>
              <a:gd name="connsiteX5" fmla="*/ 2612624 w 4466024"/>
              <a:gd name="connsiteY5" fmla="*/ 0 h 2600135"/>
              <a:gd name="connsiteX6" fmla="*/ 3260198 w 4466024"/>
              <a:gd name="connsiteY6" fmla="*/ 0 h 2600135"/>
              <a:gd name="connsiteX7" fmla="*/ 3729130 w 4466024"/>
              <a:gd name="connsiteY7" fmla="*/ 0 h 2600135"/>
              <a:gd name="connsiteX8" fmla="*/ 4466024 w 4466024"/>
              <a:gd name="connsiteY8" fmla="*/ 0 h 2600135"/>
              <a:gd name="connsiteX9" fmla="*/ 4466024 w 4466024"/>
              <a:gd name="connsiteY9" fmla="*/ 572030 h 2600135"/>
              <a:gd name="connsiteX10" fmla="*/ 4466024 w 4466024"/>
              <a:gd name="connsiteY10" fmla="*/ 1040054 h 2600135"/>
              <a:gd name="connsiteX11" fmla="*/ 4466024 w 4466024"/>
              <a:gd name="connsiteY11" fmla="*/ 1560081 h 2600135"/>
              <a:gd name="connsiteX12" fmla="*/ 4466024 w 4466024"/>
              <a:gd name="connsiteY12" fmla="*/ 2106109 h 2600135"/>
              <a:gd name="connsiteX13" fmla="*/ 4466024 w 4466024"/>
              <a:gd name="connsiteY13" fmla="*/ 2600135 h 2600135"/>
              <a:gd name="connsiteX14" fmla="*/ 3907771 w 4466024"/>
              <a:gd name="connsiteY14" fmla="*/ 2600135 h 2600135"/>
              <a:gd name="connsiteX15" fmla="*/ 3438838 w 4466024"/>
              <a:gd name="connsiteY15" fmla="*/ 2600135 h 2600135"/>
              <a:gd name="connsiteX16" fmla="*/ 2880585 w 4466024"/>
              <a:gd name="connsiteY16" fmla="*/ 2600135 h 2600135"/>
              <a:gd name="connsiteX17" fmla="*/ 2233012 w 4466024"/>
              <a:gd name="connsiteY17" fmla="*/ 2600135 h 2600135"/>
              <a:gd name="connsiteX18" fmla="*/ 1674759 w 4466024"/>
              <a:gd name="connsiteY18" fmla="*/ 2600135 h 2600135"/>
              <a:gd name="connsiteX19" fmla="*/ 1250487 w 4466024"/>
              <a:gd name="connsiteY19" fmla="*/ 2600135 h 2600135"/>
              <a:gd name="connsiteX20" fmla="*/ 781554 w 4466024"/>
              <a:gd name="connsiteY20" fmla="*/ 2600135 h 2600135"/>
              <a:gd name="connsiteX21" fmla="*/ 0 w 4466024"/>
              <a:gd name="connsiteY21" fmla="*/ 2600135 h 2600135"/>
              <a:gd name="connsiteX22" fmla="*/ 0 w 4466024"/>
              <a:gd name="connsiteY22" fmla="*/ 2080108 h 2600135"/>
              <a:gd name="connsiteX23" fmla="*/ 0 w 4466024"/>
              <a:gd name="connsiteY23" fmla="*/ 1560081 h 2600135"/>
              <a:gd name="connsiteX24" fmla="*/ 0 w 4466024"/>
              <a:gd name="connsiteY24" fmla="*/ 1066055 h 2600135"/>
              <a:gd name="connsiteX25" fmla="*/ 0 w 4466024"/>
              <a:gd name="connsiteY25" fmla="*/ 624032 h 2600135"/>
              <a:gd name="connsiteX26" fmla="*/ 0 w 4466024"/>
              <a:gd name="connsiteY26" fmla="*/ 0 h 2600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66024" h="2600135" extrusionOk="0">
                <a:moveTo>
                  <a:pt x="0" y="0"/>
                </a:moveTo>
                <a:cubicBezTo>
                  <a:pt x="120431" y="-32128"/>
                  <a:pt x="312122" y="31583"/>
                  <a:pt x="513593" y="0"/>
                </a:cubicBezTo>
                <a:cubicBezTo>
                  <a:pt x="715064" y="-31583"/>
                  <a:pt x="813730" y="22470"/>
                  <a:pt x="937865" y="0"/>
                </a:cubicBezTo>
                <a:cubicBezTo>
                  <a:pt x="1062000" y="-22470"/>
                  <a:pt x="1298509" y="14872"/>
                  <a:pt x="1585439" y="0"/>
                </a:cubicBezTo>
                <a:cubicBezTo>
                  <a:pt x="1872369" y="-14872"/>
                  <a:pt x="1974920" y="27643"/>
                  <a:pt x="2099031" y="0"/>
                </a:cubicBezTo>
                <a:cubicBezTo>
                  <a:pt x="2223142" y="-27643"/>
                  <a:pt x="2498398" y="15482"/>
                  <a:pt x="2612624" y="0"/>
                </a:cubicBezTo>
                <a:cubicBezTo>
                  <a:pt x="2726850" y="-15482"/>
                  <a:pt x="2972625" y="28555"/>
                  <a:pt x="3260198" y="0"/>
                </a:cubicBezTo>
                <a:cubicBezTo>
                  <a:pt x="3547771" y="-28555"/>
                  <a:pt x="3608967" y="48673"/>
                  <a:pt x="3729130" y="0"/>
                </a:cubicBezTo>
                <a:cubicBezTo>
                  <a:pt x="3849293" y="-48673"/>
                  <a:pt x="4144933" y="50346"/>
                  <a:pt x="4466024" y="0"/>
                </a:cubicBezTo>
                <a:cubicBezTo>
                  <a:pt x="4527793" y="269301"/>
                  <a:pt x="4456065" y="289574"/>
                  <a:pt x="4466024" y="572030"/>
                </a:cubicBezTo>
                <a:cubicBezTo>
                  <a:pt x="4475983" y="854486"/>
                  <a:pt x="4426723" y="837615"/>
                  <a:pt x="4466024" y="1040054"/>
                </a:cubicBezTo>
                <a:cubicBezTo>
                  <a:pt x="4505325" y="1242493"/>
                  <a:pt x="4426870" y="1393306"/>
                  <a:pt x="4466024" y="1560081"/>
                </a:cubicBezTo>
                <a:cubicBezTo>
                  <a:pt x="4505178" y="1726856"/>
                  <a:pt x="4402968" y="1878713"/>
                  <a:pt x="4466024" y="2106109"/>
                </a:cubicBezTo>
                <a:cubicBezTo>
                  <a:pt x="4529080" y="2333505"/>
                  <a:pt x="4426857" y="2392011"/>
                  <a:pt x="4466024" y="2600135"/>
                </a:cubicBezTo>
                <a:cubicBezTo>
                  <a:pt x="4301057" y="2602438"/>
                  <a:pt x="4078529" y="2550589"/>
                  <a:pt x="3907771" y="2600135"/>
                </a:cubicBezTo>
                <a:cubicBezTo>
                  <a:pt x="3737013" y="2649681"/>
                  <a:pt x="3642488" y="2588840"/>
                  <a:pt x="3438838" y="2600135"/>
                </a:cubicBezTo>
                <a:cubicBezTo>
                  <a:pt x="3235188" y="2611430"/>
                  <a:pt x="3083533" y="2565833"/>
                  <a:pt x="2880585" y="2600135"/>
                </a:cubicBezTo>
                <a:cubicBezTo>
                  <a:pt x="2677637" y="2634437"/>
                  <a:pt x="2472138" y="2578662"/>
                  <a:pt x="2233012" y="2600135"/>
                </a:cubicBezTo>
                <a:cubicBezTo>
                  <a:pt x="1993886" y="2621608"/>
                  <a:pt x="1945045" y="2559472"/>
                  <a:pt x="1674759" y="2600135"/>
                </a:cubicBezTo>
                <a:cubicBezTo>
                  <a:pt x="1404473" y="2640798"/>
                  <a:pt x="1358432" y="2568367"/>
                  <a:pt x="1250487" y="2600135"/>
                </a:cubicBezTo>
                <a:cubicBezTo>
                  <a:pt x="1142542" y="2631903"/>
                  <a:pt x="968947" y="2594955"/>
                  <a:pt x="781554" y="2600135"/>
                </a:cubicBezTo>
                <a:cubicBezTo>
                  <a:pt x="594161" y="2605315"/>
                  <a:pt x="193083" y="2575507"/>
                  <a:pt x="0" y="2600135"/>
                </a:cubicBezTo>
                <a:cubicBezTo>
                  <a:pt x="-28860" y="2490999"/>
                  <a:pt x="11676" y="2226657"/>
                  <a:pt x="0" y="2080108"/>
                </a:cubicBezTo>
                <a:cubicBezTo>
                  <a:pt x="-11676" y="1933559"/>
                  <a:pt x="7867" y="1793903"/>
                  <a:pt x="0" y="1560081"/>
                </a:cubicBezTo>
                <a:cubicBezTo>
                  <a:pt x="-7867" y="1326259"/>
                  <a:pt x="5261" y="1205820"/>
                  <a:pt x="0" y="1066055"/>
                </a:cubicBezTo>
                <a:cubicBezTo>
                  <a:pt x="-5261" y="926290"/>
                  <a:pt x="29977" y="785869"/>
                  <a:pt x="0" y="624032"/>
                </a:cubicBezTo>
                <a:cubicBezTo>
                  <a:pt x="-29977" y="462195"/>
                  <a:pt x="4011" y="152478"/>
                  <a:pt x="0" y="0"/>
                </a:cubicBezTo>
                <a:close/>
              </a:path>
            </a:pathLst>
          </a:custGeom>
          <a:noFill/>
          <a:ln w="57150" cmpd="tri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K-1:       store    x , __ , 3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K:           load    _t1_ , __ , c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K+1:      </a:t>
            </a:r>
            <a:r>
              <a:rPr lang="en-US" sz="2200" dirty="0" err="1"/>
              <a:t>lessthan</a:t>
            </a:r>
            <a:r>
              <a:rPr lang="en-US" sz="2200" dirty="0"/>
              <a:t>   _t2_, _t1_ , 10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K+2:      </a:t>
            </a:r>
            <a:r>
              <a:rPr lang="en-US" sz="2200" dirty="0" err="1"/>
              <a:t>jumpzero</a:t>
            </a:r>
            <a:r>
              <a:rPr lang="en-US" sz="2200" dirty="0"/>
              <a:t>  _t2_ , __ ,  K+Q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…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F8C785-33D7-5B4D-A0D4-12105BD2ECF9}"/>
              </a:ext>
            </a:extLst>
          </p:cNvPr>
          <p:cNvSpPr/>
          <p:nvPr/>
        </p:nvSpPr>
        <p:spPr>
          <a:xfrm>
            <a:off x="5567620" y="4303539"/>
            <a:ext cx="1513119" cy="642258"/>
          </a:xfrm>
          <a:prstGeom prst="right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7924800" cy="4318226"/>
          </a:xfrm>
          <a:custGeom>
            <a:avLst/>
            <a:gdLst>
              <a:gd name="connsiteX0" fmla="*/ 0 w 7924800"/>
              <a:gd name="connsiteY0" fmla="*/ 719719 h 4318226"/>
              <a:gd name="connsiteX1" fmla="*/ 719719 w 7924800"/>
              <a:gd name="connsiteY1" fmla="*/ 0 h 4318226"/>
              <a:gd name="connsiteX2" fmla="*/ 1439005 w 7924800"/>
              <a:gd name="connsiteY2" fmla="*/ 0 h 4318226"/>
              <a:gd name="connsiteX3" fmla="*/ 1963729 w 7924800"/>
              <a:gd name="connsiteY3" fmla="*/ 0 h 4318226"/>
              <a:gd name="connsiteX4" fmla="*/ 2423600 w 7924800"/>
              <a:gd name="connsiteY4" fmla="*/ 0 h 4318226"/>
              <a:gd name="connsiteX5" fmla="*/ 3078032 w 7924800"/>
              <a:gd name="connsiteY5" fmla="*/ 0 h 4318226"/>
              <a:gd name="connsiteX6" fmla="*/ 3602757 w 7924800"/>
              <a:gd name="connsiteY6" fmla="*/ 0 h 4318226"/>
              <a:gd name="connsiteX7" fmla="*/ 4322043 w 7924800"/>
              <a:gd name="connsiteY7" fmla="*/ 0 h 4318226"/>
              <a:gd name="connsiteX8" fmla="*/ 4781914 w 7924800"/>
              <a:gd name="connsiteY8" fmla="*/ 0 h 4318226"/>
              <a:gd name="connsiteX9" fmla="*/ 5501200 w 7924800"/>
              <a:gd name="connsiteY9" fmla="*/ 0 h 4318226"/>
              <a:gd name="connsiteX10" fmla="*/ 5896217 w 7924800"/>
              <a:gd name="connsiteY10" fmla="*/ 0 h 4318226"/>
              <a:gd name="connsiteX11" fmla="*/ 6485795 w 7924800"/>
              <a:gd name="connsiteY11" fmla="*/ 0 h 4318226"/>
              <a:gd name="connsiteX12" fmla="*/ 7205081 w 7924800"/>
              <a:gd name="connsiteY12" fmla="*/ 0 h 4318226"/>
              <a:gd name="connsiteX13" fmla="*/ 7924800 w 7924800"/>
              <a:gd name="connsiteY13" fmla="*/ 719719 h 4318226"/>
              <a:gd name="connsiteX14" fmla="*/ 7924800 w 7924800"/>
              <a:gd name="connsiteY14" fmla="*/ 1295477 h 4318226"/>
              <a:gd name="connsiteX15" fmla="*/ 7924800 w 7924800"/>
              <a:gd name="connsiteY15" fmla="*/ 1813658 h 4318226"/>
              <a:gd name="connsiteX16" fmla="*/ 7924800 w 7924800"/>
              <a:gd name="connsiteY16" fmla="*/ 2389416 h 4318226"/>
              <a:gd name="connsiteX17" fmla="*/ 7924800 w 7924800"/>
              <a:gd name="connsiteY17" fmla="*/ 3022749 h 4318226"/>
              <a:gd name="connsiteX18" fmla="*/ 7924800 w 7924800"/>
              <a:gd name="connsiteY18" fmla="*/ 3598507 h 4318226"/>
              <a:gd name="connsiteX19" fmla="*/ 7205081 w 7924800"/>
              <a:gd name="connsiteY19" fmla="*/ 4318226 h 4318226"/>
              <a:gd name="connsiteX20" fmla="*/ 6745210 w 7924800"/>
              <a:gd name="connsiteY20" fmla="*/ 4318226 h 4318226"/>
              <a:gd name="connsiteX21" fmla="*/ 6155632 w 7924800"/>
              <a:gd name="connsiteY21" fmla="*/ 4318226 h 4318226"/>
              <a:gd name="connsiteX22" fmla="*/ 5695760 w 7924800"/>
              <a:gd name="connsiteY22" fmla="*/ 4318226 h 4318226"/>
              <a:gd name="connsiteX23" fmla="*/ 5106182 w 7924800"/>
              <a:gd name="connsiteY23" fmla="*/ 4318226 h 4318226"/>
              <a:gd name="connsiteX24" fmla="*/ 4711165 w 7924800"/>
              <a:gd name="connsiteY24" fmla="*/ 4318226 h 4318226"/>
              <a:gd name="connsiteX25" fmla="*/ 4316147 w 7924800"/>
              <a:gd name="connsiteY25" fmla="*/ 4318226 h 4318226"/>
              <a:gd name="connsiteX26" fmla="*/ 3726569 w 7924800"/>
              <a:gd name="connsiteY26" fmla="*/ 4318226 h 4318226"/>
              <a:gd name="connsiteX27" fmla="*/ 3266698 w 7924800"/>
              <a:gd name="connsiteY27" fmla="*/ 4318226 h 4318226"/>
              <a:gd name="connsiteX28" fmla="*/ 2612266 w 7924800"/>
              <a:gd name="connsiteY28" fmla="*/ 4318226 h 4318226"/>
              <a:gd name="connsiteX29" fmla="*/ 2152394 w 7924800"/>
              <a:gd name="connsiteY29" fmla="*/ 4318226 h 4318226"/>
              <a:gd name="connsiteX30" fmla="*/ 1497962 w 7924800"/>
              <a:gd name="connsiteY30" fmla="*/ 4318226 h 4318226"/>
              <a:gd name="connsiteX31" fmla="*/ 719719 w 7924800"/>
              <a:gd name="connsiteY31" fmla="*/ 4318226 h 4318226"/>
              <a:gd name="connsiteX32" fmla="*/ 0 w 7924800"/>
              <a:gd name="connsiteY32" fmla="*/ 3598507 h 4318226"/>
              <a:gd name="connsiteX33" fmla="*/ 0 w 7924800"/>
              <a:gd name="connsiteY33" fmla="*/ 3051537 h 4318226"/>
              <a:gd name="connsiteX34" fmla="*/ 0 w 7924800"/>
              <a:gd name="connsiteY34" fmla="*/ 2533355 h 4318226"/>
              <a:gd name="connsiteX35" fmla="*/ 0 w 7924800"/>
              <a:gd name="connsiteY35" fmla="*/ 1928810 h 4318226"/>
              <a:gd name="connsiteX36" fmla="*/ 0 w 7924800"/>
              <a:gd name="connsiteY36" fmla="*/ 1410628 h 4318226"/>
              <a:gd name="connsiteX37" fmla="*/ 0 w 7924800"/>
              <a:gd name="connsiteY37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48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21609" y="-16700"/>
                  <a:pt x="1143575" y="32994"/>
                  <a:pt x="1439005" y="0"/>
                </a:cubicBezTo>
                <a:cubicBezTo>
                  <a:pt x="1734435" y="-32994"/>
                  <a:pt x="1780887" y="51472"/>
                  <a:pt x="1963729" y="0"/>
                </a:cubicBezTo>
                <a:cubicBezTo>
                  <a:pt x="2146571" y="-51472"/>
                  <a:pt x="2260380" y="16306"/>
                  <a:pt x="2423600" y="0"/>
                </a:cubicBezTo>
                <a:cubicBezTo>
                  <a:pt x="2586820" y="-16306"/>
                  <a:pt x="2897370" y="1853"/>
                  <a:pt x="3078032" y="0"/>
                </a:cubicBezTo>
                <a:cubicBezTo>
                  <a:pt x="3258694" y="-1853"/>
                  <a:pt x="3383741" y="43237"/>
                  <a:pt x="3602757" y="0"/>
                </a:cubicBezTo>
                <a:cubicBezTo>
                  <a:pt x="3821773" y="-43237"/>
                  <a:pt x="4068385" y="60334"/>
                  <a:pt x="4322043" y="0"/>
                </a:cubicBezTo>
                <a:cubicBezTo>
                  <a:pt x="4575701" y="-60334"/>
                  <a:pt x="4580389" y="9612"/>
                  <a:pt x="4781914" y="0"/>
                </a:cubicBezTo>
                <a:cubicBezTo>
                  <a:pt x="4983439" y="-9612"/>
                  <a:pt x="5233128" y="72882"/>
                  <a:pt x="5501200" y="0"/>
                </a:cubicBezTo>
                <a:cubicBezTo>
                  <a:pt x="5769272" y="-72882"/>
                  <a:pt x="5719754" y="22057"/>
                  <a:pt x="5896217" y="0"/>
                </a:cubicBezTo>
                <a:cubicBezTo>
                  <a:pt x="6072680" y="-22057"/>
                  <a:pt x="6364754" y="25856"/>
                  <a:pt x="6485795" y="0"/>
                </a:cubicBezTo>
                <a:cubicBezTo>
                  <a:pt x="6606836" y="-25856"/>
                  <a:pt x="6891270" y="55592"/>
                  <a:pt x="7205081" y="0"/>
                </a:cubicBezTo>
                <a:cubicBezTo>
                  <a:pt x="7613931" y="-11225"/>
                  <a:pt x="7991805" y="279023"/>
                  <a:pt x="7924800" y="719719"/>
                </a:cubicBezTo>
                <a:cubicBezTo>
                  <a:pt x="7978918" y="856501"/>
                  <a:pt x="7882924" y="1155484"/>
                  <a:pt x="7924800" y="1295477"/>
                </a:cubicBezTo>
                <a:cubicBezTo>
                  <a:pt x="7966676" y="1435470"/>
                  <a:pt x="7867507" y="1569114"/>
                  <a:pt x="7924800" y="1813658"/>
                </a:cubicBezTo>
                <a:cubicBezTo>
                  <a:pt x="7982093" y="2058202"/>
                  <a:pt x="7872867" y="2250245"/>
                  <a:pt x="7924800" y="2389416"/>
                </a:cubicBezTo>
                <a:cubicBezTo>
                  <a:pt x="7976733" y="2528587"/>
                  <a:pt x="7856162" y="2847484"/>
                  <a:pt x="7924800" y="3022749"/>
                </a:cubicBezTo>
                <a:cubicBezTo>
                  <a:pt x="7993438" y="3198014"/>
                  <a:pt x="7915489" y="3335316"/>
                  <a:pt x="7924800" y="3598507"/>
                </a:cubicBezTo>
                <a:cubicBezTo>
                  <a:pt x="7915546" y="4012544"/>
                  <a:pt x="7628645" y="4337601"/>
                  <a:pt x="7205081" y="4318226"/>
                </a:cubicBezTo>
                <a:cubicBezTo>
                  <a:pt x="7071515" y="4354642"/>
                  <a:pt x="6954073" y="4290629"/>
                  <a:pt x="6745210" y="4318226"/>
                </a:cubicBezTo>
                <a:cubicBezTo>
                  <a:pt x="6536347" y="4345823"/>
                  <a:pt x="6291375" y="4260459"/>
                  <a:pt x="6155632" y="4318226"/>
                </a:cubicBezTo>
                <a:cubicBezTo>
                  <a:pt x="6019889" y="4375993"/>
                  <a:pt x="5799175" y="4296279"/>
                  <a:pt x="5695760" y="4318226"/>
                </a:cubicBezTo>
                <a:cubicBezTo>
                  <a:pt x="5592345" y="4340173"/>
                  <a:pt x="5244684" y="4280818"/>
                  <a:pt x="5106182" y="4318226"/>
                </a:cubicBezTo>
                <a:cubicBezTo>
                  <a:pt x="4967680" y="4355634"/>
                  <a:pt x="4875360" y="4309175"/>
                  <a:pt x="4711165" y="4318226"/>
                </a:cubicBezTo>
                <a:cubicBezTo>
                  <a:pt x="4546970" y="4327277"/>
                  <a:pt x="4485553" y="4280516"/>
                  <a:pt x="4316147" y="4318226"/>
                </a:cubicBezTo>
                <a:cubicBezTo>
                  <a:pt x="4146741" y="4355936"/>
                  <a:pt x="3876165" y="4298361"/>
                  <a:pt x="3726569" y="4318226"/>
                </a:cubicBezTo>
                <a:cubicBezTo>
                  <a:pt x="3576973" y="4338091"/>
                  <a:pt x="3452044" y="4267957"/>
                  <a:pt x="3266698" y="4318226"/>
                </a:cubicBezTo>
                <a:cubicBezTo>
                  <a:pt x="3081352" y="4368495"/>
                  <a:pt x="2899143" y="4283705"/>
                  <a:pt x="2612266" y="4318226"/>
                </a:cubicBezTo>
                <a:cubicBezTo>
                  <a:pt x="2325389" y="4352747"/>
                  <a:pt x="2316349" y="4301118"/>
                  <a:pt x="2152394" y="4318226"/>
                </a:cubicBezTo>
                <a:cubicBezTo>
                  <a:pt x="1988439" y="4335334"/>
                  <a:pt x="1716215" y="4256180"/>
                  <a:pt x="1497962" y="4318226"/>
                </a:cubicBezTo>
                <a:cubicBezTo>
                  <a:pt x="1279709" y="4380272"/>
                  <a:pt x="1097225" y="4288116"/>
                  <a:pt x="719719" y="4318226"/>
                </a:cubicBezTo>
                <a:cubicBezTo>
                  <a:pt x="381559" y="4215218"/>
                  <a:pt x="-85120" y="3963366"/>
                  <a:pt x="0" y="3598507"/>
                </a:cubicBezTo>
                <a:cubicBezTo>
                  <a:pt x="-21671" y="3342215"/>
                  <a:pt x="25180" y="3322141"/>
                  <a:pt x="0" y="3051537"/>
                </a:cubicBezTo>
                <a:cubicBezTo>
                  <a:pt x="-25180" y="2780933"/>
                  <a:pt x="56777" y="2674580"/>
                  <a:pt x="0" y="2533355"/>
                </a:cubicBezTo>
                <a:cubicBezTo>
                  <a:pt x="-56777" y="2392130"/>
                  <a:pt x="52777" y="2153906"/>
                  <a:pt x="0" y="1928810"/>
                </a:cubicBezTo>
                <a:cubicBezTo>
                  <a:pt x="-52777" y="1703714"/>
                  <a:pt x="3713" y="1639547"/>
                  <a:pt x="0" y="1410628"/>
                </a:cubicBezTo>
                <a:cubicBezTo>
                  <a:pt x="-3713" y="1181709"/>
                  <a:pt x="50699" y="915585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643743" y="2038124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language: machine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Assembly: mnemonics, macro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Originally, each computer had its own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“machine independent language”: code portability,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1950s: first version of Fortran (Formula Translator), followed by Lisp and Algol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 are implemented as compilers and interpreters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Compilers translate from source ”high-level” language to machine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0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533400" y="1690688"/>
            <a:ext cx="6270171" cy="4318226"/>
          </a:xfrm>
          <a:custGeom>
            <a:avLst/>
            <a:gdLst>
              <a:gd name="connsiteX0" fmla="*/ 0 w 6270171"/>
              <a:gd name="connsiteY0" fmla="*/ 719719 h 4318226"/>
              <a:gd name="connsiteX1" fmla="*/ 719719 w 6270171"/>
              <a:gd name="connsiteY1" fmla="*/ 0 h 4318226"/>
              <a:gd name="connsiteX2" fmla="*/ 1353082 w 6270171"/>
              <a:gd name="connsiteY2" fmla="*/ 0 h 4318226"/>
              <a:gd name="connsiteX3" fmla="*/ 1841523 w 6270171"/>
              <a:gd name="connsiteY3" fmla="*/ 0 h 4318226"/>
              <a:gd name="connsiteX4" fmla="*/ 2281656 w 6270171"/>
              <a:gd name="connsiteY4" fmla="*/ 0 h 4318226"/>
              <a:gd name="connsiteX5" fmla="*/ 2866711 w 6270171"/>
              <a:gd name="connsiteY5" fmla="*/ 0 h 4318226"/>
              <a:gd name="connsiteX6" fmla="*/ 3355152 w 6270171"/>
              <a:gd name="connsiteY6" fmla="*/ 0 h 4318226"/>
              <a:gd name="connsiteX7" fmla="*/ 3988515 w 6270171"/>
              <a:gd name="connsiteY7" fmla="*/ 0 h 4318226"/>
              <a:gd name="connsiteX8" fmla="*/ 4428648 w 6270171"/>
              <a:gd name="connsiteY8" fmla="*/ 0 h 4318226"/>
              <a:gd name="connsiteX9" fmla="*/ 5062011 w 6270171"/>
              <a:gd name="connsiteY9" fmla="*/ 0 h 4318226"/>
              <a:gd name="connsiteX10" fmla="*/ 5550452 w 6270171"/>
              <a:gd name="connsiteY10" fmla="*/ 0 h 4318226"/>
              <a:gd name="connsiteX11" fmla="*/ 6270171 w 6270171"/>
              <a:gd name="connsiteY11" fmla="*/ 719719 h 4318226"/>
              <a:gd name="connsiteX12" fmla="*/ 6270171 w 6270171"/>
              <a:gd name="connsiteY12" fmla="*/ 1324264 h 4318226"/>
              <a:gd name="connsiteX13" fmla="*/ 6270171 w 6270171"/>
              <a:gd name="connsiteY13" fmla="*/ 1957598 h 4318226"/>
              <a:gd name="connsiteX14" fmla="*/ 6270171 w 6270171"/>
              <a:gd name="connsiteY14" fmla="*/ 2590931 h 4318226"/>
              <a:gd name="connsiteX15" fmla="*/ 6270171 w 6270171"/>
              <a:gd name="connsiteY15" fmla="*/ 3598507 h 4318226"/>
              <a:gd name="connsiteX16" fmla="*/ 5550452 w 6270171"/>
              <a:gd name="connsiteY16" fmla="*/ 4318226 h 4318226"/>
              <a:gd name="connsiteX17" fmla="*/ 4965397 w 6270171"/>
              <a:gd name="connsiteY17" fmla="*/ 4318226 h 4318226"/>
              <a:gd name="connsiteX18" fmla="*/ 4573570 w 6270171"/>
              <a:gd name="connsiteY18" fmla="*/ 4318226 h 4318226"/>
              <a:gd name="connsiteX19" fmla="*/ 4133437 w 6270171"/>
              <a:gd name="connsiteY19" fmla="*/ 4318226 h 4318226"/>
              <a:gd name="connsiteX20" fmla="*/ 3500074 w 6270171"/>
              <a:gd name="connsiteY20" fmla="*/ 4318226 h 4318226"/>
              <a:gd name="connsiteX21" fmla="*/ 2963326 w 6270171"/>
              <a:gd name="connsiteY21" fmla="*/ 4318226 h 4318226"/>
              <a:gd name="connsiteX22" fmla="*/ 2523193 w 6270171"/>
              <a:gd name="connsiteY22" fmla="*/ 4318226 h 4318226"/>
              <a:gd name="connsiteX23" fmla="*/ 1986445 w 6270171"/>
              <a:gd name="connsiteY23" fmla="*/ 4318226 h 4318226"/>
              <a:gd name="connsiteX24" fmla="*/ 1594618 w 6270171"/>
              <a:gd name="connsiteY24" fmla="*/ 4318226 h 4318226"/>
              <a:gd name="connsiteX25" fmla="*/ 1202792 w 6270171"/>
              <a:gd name="connsiteY25" fmla="*/ 4318226 h 4318226"/>
              <a:gd name="connsiteX26" fmla="*/ 719719 w 6270171"/>
              <a:gd name="connsiteY26" fmla="*/ 4318226 h 4318226"/>
              <a:gd name="connsiteX27" fmla="*/ 0 w 6270171"/>
              <a:gd name="connsiteY27" fmla="*/ 3598507 h 4318226"/>
              <a:gd name="connsiteX28" fmla="*/ 0 w 6270171"/>
              <a:gd name="connsiteY28" fmla="*/ 3109113 h 4318226"/>
              <a:gd name="connsiteX29" fmla="*/ 0 w 6270171"/>
              <a:gd name="connsiteY29" fmla="*/ 2504568 h 4318226"/>
              <a:gd name="connsiteX30" fmla="*/ 0 w 6270171"/>
              <a:gd name="connsiteY30" fmla="*/ 2015174 h 4318226"/>
              <a:gd name="connsiteX31" fmla="*/ 0 w 6270171"/>
              <a:gd name="connsiteY31" fmla="*/ 1410628 h 4318226"/>
              <a:gd name="connsiteX32" fmla="*/ 0 w 6270171"/>
              <a:gd name="connsiteY32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270171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874733" y="-26386"/>
                  <a:pt x="1090039" y="9607"/>
                  <a:pt x="1353082" y="0"/>
                </a:cubicBezTo>
                <a:cubicBezTo>
                  <a:pt x="1616125" y="-9607"/>
                  <a:pt x="1674229" y="1332"/>
                  <a:pt x="1841523" y="0"/>
                </a:cubicBezTo>
                <a:cubicBezTo>
                  <a:pt x="2008817" y="-1332"/>
                  <a:pt x="2188131" y="36016"/>
                  <a:pt x="2281656" y="0"/>
                </a:cubicBezTo>
                <a:cubicBezTo>
                  <a:pt x="2375181" y="-36016"/>
                  <a:pt x="2652444" y="63582"/>
                  <a:pt x="2866711" y="0"/>
                </a:cubicBezTo>
                <a:cubicBezTo>
                  <a:pt x="3080978" y="-63582"/>
                  <a:pt x="3223855" y="8477"/>
                  <a:pt x="3355152" y="0"/>
                </a:cubicBezTo>
                <a:cubicBezTo>
                  <a:pt x="3486449" y="-8477"/>
                  <a:pt x="3732687" y="20323"/>
                  <a:pt x="3988515" y="0"/>
                </a:cubicBezTo>
                <a:cubicBezTo>
                  <a:pt x="4244343" y="-20323"/>
                  <a:pt x="4251279" y="5861"/>
                  <a:pt x="4428648" y="0"/>
                </a:cubicBezTo>
                <a:cubicBezTo>
                  <a:pt x="4606017" y="-5861"/>
                  <a:pt x="4750646" y="2158"/>
                  <a:pt x="5062011" y="0"/>
                </a:cubicBezTo>
                <a:cubicBezTo>
                  <a:pt x="5373376" y="-2158"/>
                  <a:pt x="5356878" y="57910"/>
                  <a:pt x="5550452" y="0"/>
                </a:cubicBezTo>
                <a:cubicBezTo>
                  <a:pt x="5919759" y="-1612"/>
                  <a:pt x="6295972" y="251478"/>
                  <a:pt x="6270171" y="719719"/>
                </a:cubicBezTo>
                <a:cubicBezTo>
                  <a:pt x="6328362" y="931651"/>
                  <a:pt x="6240375" y="1057485"/>
                  <a:pt x="6270171" y="1324264"/>
                </a:cubicBezTo>
                <a:cubicBezTo>
                  <a:pt x="6299967" y="1591044"/>
                  <a:pt x="6255690" y="1798715"/>
                  <a:pt x="6270171" y="1957598"/>
                </a:cubicBezTo>
                <a:cubicBezTo>
                  <a:pt x="6284652" y="2116481"/>
                  <a:pt x="6213745" y="2291260"/>
                  <a:pt x="6270171" y="2590931"/>
                </a:cubicBezTo>
                <a:cubicBezTo>
                  <a:pt x="6326597" y="2890602"/>
                  <a:pt x="6172151" y="3388043"/>
                  <a:pt x="6270171" y="3598507"/>
                </a:cubicBezTo>
                <a:cubicBezTo>
                  <a:pt x="6256681" y="3983287"/>
                  <a:pt x="5941897" y="4309189"/>
                  <a:pt x="5550452" y="4318226"/>
                </a:cubicBezTo>
                <a:cubicBezTo>
                  <a:pt x="5316496" y="4383009"/>
                  <a:pt x="5091158" y="4315286"/>
                  <a:pt x="4965397" y="4318226"/>
                </a:cubicBezTo>
                <a:cubicBezTo>
                  <a:pt x="4839637" y="4321166"/>
                  <a:pt x="4724727" y="4314711"/>
                  <a:pt x="4573570" y="4318226"/>
                </a:cubicBezTo>
                <a:cubicBezTo>
                  <a:pt x="4422413" y="4321741"/>
                  <a:pt x="4350988" y="4295474"/>
                  <a:pt x="4133437" y="4318226"/>
                </a:cubicBezTo>
                <a:cubicBezTo>
                  <a:pt x="3915886" y="4340978"/>
                  <a:pt x="3731723" y="4275045"/>
                  <a:pt x="3500074" y="4318226"/>
                </a:cubicBezTo>
                <a:cubicBezTo>
                  <a:pt x="3268425" y="4361407"/>
                  <a:pt x="3071963" y="4281174"/>
                  <a:pt x="2963326" y="4318226"/>
                </a:cubicBezTo>
                <a:cubicBezTo>
                  <a:pt x="2854689" y="4355278"/>
                  <a:pt x="2674086" y="4285084"/>
                  <a:pt x="2523193" y="4318226"/>
                </a:cubicBezTo>
                <a:cubicBezTo>
                  <a:pt x="2372300" y="4351368"/>
                  <a:pt x="2221328" y="4269060"/>
                  <a:pt x="1986445" y="4318226"/>
                </a:cubicBezTo>
                <a:cubicBezTo>
                  <a:pt x="1751562" y="4367392"/>
                  <a:pt x="1715635" y="4292534"/>
                  <a:pt x="1594618" y="4318226"/>
                </a:cubicBezTo>
                <a:cubicBezTo>
                  <a:pt x="1473601" y="4343918"/>
                  <a:pt x="1394478" y="4286618"/>
                  <a:pt x="1202792" y="4318226"/>
                </a:cubicBezTo>
                <a:cubicBezTo>
                  <a:pt x="1011106" y="4349834"/>
                  <a:pt x="885704" y="4286758"/>
                  <a:pt x="719719" y="4318226"/>
                </a:cubicBezTo>
                <a:cubicBezTo>
                  <a:pt x="362074" y="4332171"/>
                  <a:pt x="2447" y="4004239"/>
                  <a:pt x="0" y="3598507"/>
                </a:cubicBezTo>
                <a:cubicBezTo>
                  <a:pt x="-41776" y="3406714"/>
                  <a:pt x="15980" y="3283326"/>
                  <a:pt x="0" y="3109113"/>
                </a:cubicBezTo>
                <a:cubicBezTo>
                  <a:pt x="-15980" y="2934900"/>
                  <a:pt x="20858" y="2646538"/>
                  <a:pt x="0" y="2504568"/>
                </a:cubicBezTo>
                <a:cubicBezTo>
                  <a:pt x="-20858" y="2362599"/>
                  <a:pt x="3064" y="2129696"/>
                  <a:pt x="0" y="2015174"/>
                </a:cubicBezTo>
                <a:cubicBezTo>
                  <a:pt x="-3064" y="1900652"/>
                  <a:pt x="149" y="1626880"/>
                  <a:pt x="0" y="1410628"/>
                </a:cubicBezTo>
                <a:cubicBezTo>
                  <a:pt x="-149" y="1194376"/>
                  <a:pt x="78392" y="947377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838201" y="2038124"/>
            <a:ext cx="564968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Compilers translate programs from a </a:t>
            </a:r>
            <a:r>
              <a:rPr lang="en-US" u="sng" dirty="0"/>
              <a:t>source</a:t>
            </a:r>
            <a:r>
              <a:rPr lang="en-US" dirty="0"/>
              <a:t> language to a </a:t>
            </a:r>
            <a:r>
              <a:rPr lang="en-US" u="sng" dirty="0"/>
              <a:t>target</a:t>
            </a:r>
            <a:r>
              <a:rPr lang="en-US" dirty="0"/>
              <a:t>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Commonly speak of the source language as a “high-level” language (but everything is relative)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Compilers can also perform: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Source-to-source translation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Decompilation</a:t>
            </a:r>
            <a:r>
              <a:rPr lang="en-US" dirty="0"/>
              <a:t>: from low to high-level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Interpreters: similar to compilers, but execute commands</a:t>
            </a:r>
          </a:p>
        </p:txBody>
      </p:sp>
      <p:pic>
        <p:nvPicPr>
          <p:cNvPr id="9" name="Picture 8" descr="A desktop computer sitting on top of a keyboard&#10;&#10;Description automatically generated">
            <a:extLst>
              <a:ext uri="{FF2B5EF4-FFF2-40B4-BE49-F238E27FC236}">
                <a16:creationId xmlns:a16="http://schemas.microsoft.com/office/drawing/2014/main" id="{046507BE-4B6C-BE49-AD1B-F25D0AC6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72" y="3818941"/>
            <a:ext cx="1847850" cy="168187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0183A2-095C-E549-840D-284242296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37" y="1112838"/>
            <a:ext cx="2227334" cy="1850571"/>
          </a:xfrm>
          <a:prstGeom prst="rect">
            <a:avLst/>
          </a:prstGeom>
        </p:spPr>
      </p:pic>
      <p:pic>
        <p:nvPicPr>
          <p:cNvPr id="14" name="Picture 13" descr="A picture containing green, standing, holding, woman&#10;&#10;Description automatically generated">
            <a:extLst>
              <a:ext uri="{FF2B5EF4-FFF2-40B4-BE49-F238E27FC236}">
                <a16:creationId xmlns:a16="http://schemas.microsoft.com/office/drawing/2014/main" id="{710369F8-A460-EA44-90AD-EA0FA2C6B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71" y="3527749"/>
            <a:ext cx="2318658" cy="130628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2551EE2-EAC0-5743-980D-B0D54D0D6119}"/>
              </a:ext>
            </a:extLst>
          </p:cNvPr>
          <p:cNvSpPr/>
          <p:nvPr/>
        </p:nvSpPr>
        <p:spPr>
          <a:xfrm>
            <a:off x="9554333" y="1622861"/>
            <a:ext cx="2104268" cy="10633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0BD71-41F7-4C4B-86A7-DE6AD78219D1}"/>
              </a:ext>
            </a:extLst>
          </p:cNvPr>
          <p:cNvSpPr txBox="1"/>
          <p:nvPr/>
        </p:nvSpPr>
        <p:spPr>
          <a:xfrm>
            <a:off x="10204155" y="1942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17A67ABD-E23C-5D4E-89EE-FCEF6376B5F9}"/>
              </a:ext>
            </a:extLst>
          </p:cNvPr>
          <p:cNvSpPr/>
          <p:nvPr/>
        </p:nvSpPr>
        <p:spPr>
          <a:xfrm>
            <a:off x="9216875" y="1271116"/>
            <a:ext cx="1262743" cy="3517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E335F1A-4080-8B4F-8E5F-510CE9BE0433}"/>
              </a:ext>
            </a:extLst>
          </p:cNvPr>
          <p:cNvSpPr/>
          <p:nvPr/>
        </p:nvSpPr>
        <p:spPr>
          <a:xfrm>
            <a:off x="10107385" y="2830286"/>
            <a:ext cx="179615" cy="62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7924800" cy="4318226"/>
          </a:xfrm>
          <a:custGeom>
            <a:avLst/>
            <a:gdLst>
              <a:gd name="connsiteX0" fmla="*/ 0 w 7924800"/>
              <a:gd name="connsiteY0" fmla="*/ 719719 h 4318226"/>
              <a:gd name="connsiteX1" fmla="*/ 719719 w 7924800"/>
              <a:gd name="connsiteY1" fmla="*/ 0 h 4318226"/>
              <a:gd name="connsiteX2" fmla="*/ 1439005 w 7924800"/>
              <a:gd name="connsiteY2" fmla="*/ 0 h 4318226"/>
              <a:gd name="connsiteX3" fmla="*/ 1963729 w 7924800"/>
              <a:gd name="connsiteY3" fmla="*/ 0 h 4318226"/>
              <a:gd name="connsiteX4" fmla="*/ 2423600 w 7924800"/>
              <a:gd name="connsiteY4" fmla="*/ 0 h 4318226"/>
              <a:gd name="connsiteX5" fmla="*/ 3078032 w 7924800"/>
              <a:gd name="connsiteY5" fmla="*/ 0 h 4318226"/>
              <a:gd name="connsiteX6" fmla="*/ 3602757 w 7924800"/>
              <a:gd name="connsiteY6" fmla="*/ 0 h 4318226"/>
              <a:gd name="connsiteX7" fmla="*/ 4322043 w 7924800"/>
              <a:gd name="connsiteY7" fmla="*/ 0 h 4318226"/>
              <a:gd name="connsiteX8" fmla="*/ 4781914 w 7924800"/>
              <a:gd name="connsiteY8" fmla="*/ 0 h 4318226"/>
              <a:gd name="connsiteX9" fmla="*/ 5501200 w 7924800"/>
              <a:gd name="connsiteY9" fmla="*/ 0 h 4318226"/>
              <a:gd name="connsiteX10" fmla="*/ 5896217 w 7924800"/>
              <a:gd name="connsiteY10" fmla="*/ 0 h 4318226"/>
              <a:gd name="connsiteX11" fmla="*/ 6485795 w 7924800"/>
              <a:gd name="connsiteY11" fmla="*/ 0 h 4318226"/>
              <a:gd name="connsiteX12" fmla="*/ 7205081 w 7924800"/>
              <a:gd name="connsiteY12" fmla="*/ 0 h 4318226"/>
              <a:gd name="connsiteX13" fmla="*/ 7924800 w 7924800"/>
              <a:gd name="connsiteY13" fmla="*/ 719719 h 4318226"/>
              <a:gd name="connsiteX14" fmla="*/ 7924800 w 7924800"/>
              <a:gd name="connsiteY14" fmla="*/ 1295477 h 4318226"/>
              <a:gd name="connsiteX15" fmla="*/ 7924800 w 7924800"/>
              <a:gd name="connsiteY15" fmla="*/ 1813658 h 4318226"/>
              <a:gd name="connsiteX16" fmla="*/ 7924800 w 7924800"/>
              <a:gd name="connsiteY16" fmla="*/ 2389416 h 4318226"/>
              <a:gd name="connsiteX17" fmla="*/ 7924800 w 7924800"/>
              <a:gd name="connsiteY17" fmla="*/ 3022749 h 4318226"/>
              <a:gd name="connsiteX18" fmla="*/ 7924800 w 7924800"/>
              <a:gd name="connsiteY18" fmla="*/ 3598507 h 4318226"/>
              <a:gd name="connsiteX19" fmla="*/ 7205081 w 7924800"/>
              <a:gd name="connsiteY19" fmla="*/ 4318226 h 4318226"/>
              <a:gd name="connsiteX20" fmla="*/ 6745210 w 7924800"/>
              <a:gd name="connsiteY20" fmla="*/ 4318226 h 4318226"/>
              <a:gd name="connsiteX21" fmla="*/ 6155632 w 7924800"/>
              <a:gd name="connsiteY21" fmla="*/ 4318226 h 4318226"/>
              <a:gd name="connsiteX22" fmla="*/ 5695760 w 7924800"/>
              <a:gd name="connsiteY22" fmla="*/ 4318226 h 4318226"/>
              <a:gd name="connsiteX23" fmla="*/ 5106182 w 7924800"/>
              <a:gd name="connsiteY23" fmla="*/ 4318226 h 4318226"/>
              <a:gd name="connsiteX24" fmla="*/ 4711165 w 7924800"/>
              <a:gd name="connsiteY24" fmla="*/ 4318226 h 4318226"/>
              <a:gd name="connsiteX25" fmla="*/ 4316147 w 7924800"/>
              <a:gd name="connsiteY25" fmla="*/ 4318226 h 4318226"/>
              <a:gd name="connsiteX26" fmla="*/ 3726569 w 7924800"/>
              <a:gd name="connsiteY26" fmla="*/ 4318226 h 4318226"/>
              <a:gd name="connsiteX27" fmla="*/ 3266698 w 7924800"/>
              <a:gd name="connsiteY27" fmla="*/ 4318226 h 4318226"/>
              <a:gd name="connsiteX28" fmla="*/ 2612266 w 7924800"/>
              <a:gd name="connsiteY28" fmla="*/ 4318226 h 4318226"/>
              <a:gd name="connsiteX29" fmla="*/ 2152394 w 7924800"/>
              <a:gd name="connsiteY29" fmla="*/ 4318226 h 4318226"/>
              <a:gd name="connsiteX30" fmla="*/ 1497962 w 7924800"/>
              <a:gd name="connsiteY30" fmla="*/ 4318226 h 4318226"/>
              <a:gd name="connsiteX31" fmla="*/ 719719 w 7924800"/>
              <a:gd name="connsiteY31" fmla="*/ 4318226 h 4318226"/>
              <a:gd name="connsiteX32" fmla="*/ 0 w 7924800"/>
              <a:gd name="connsiteY32" fmla="*/ 3598507 h 4318226"/>
              <a:gd name="connsiteX33" fmla="*/ 0 w 7924800"/>
              <a:gd name="connsiteY33" fmla="*/ 3051537 h 4318226"/>
              <a:gd name="connsiteX34" fmla="*/ 0 w 7924800"/>
              <a:gd name="connsiteY34" fmla="*/ 2533355 h 4318226"/>
              <a:gd name="connsiteX35" fmla="*/ 0 w 7924800"/>
              <a:gd name="connsiteY35" fmla="*/ 1928810 h 4318226"/>
              <a:gd name="connsiteX36" fmla="*/ 0 w 7924800"/>
              <a:gd name="connsiteY36" fmla="*/ 1410628 h 4318226"/>
              <a:gd name="connsiteX37" fmla="*/ 0 w 7924800"/>
              <a:gd name="connsiteY37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48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21609" y="-16700"/>
                  <a:pt x="1143575" y="32994"/>
                  <a:pt x="1439005" y="0"/>
                </a:cubicBezTo>
                <a:cubicBezTo>
                  <a:pt x="1734435" y="-32994"/>
                  <a:pt x="1780887" y="51472"/>
                  <a:pt x="1963729" y="0"/>
                </a:cubicBezTo>
                <a:cubicBezTo>
                  <a:pt x="2146571" y="-51472"/>
                  <a:pt x="2260380" y="16306"/>
                  <a:pt x="2423600" y="0"/>
                </a:cubicBezTo>
                <a:cubicBezTo>
                  <a:pt x="2586820" y="-16306"/>
                  <a:pt x="2897370" y="1853"/>
                  <a:pt x="3078032" y="0"/>
                </a:cubicBezTo>
                <a:cubicBezTo>
                  <a:pt x="3258694" y="-1853"/>
                  <a:pt x="3383741" y="43237"/>
                  <a:pt x="3602757" y="0"/>
                </a:cubicBezTo>
                <a:cubicBezTo>
                  <a:pt x="3821773" y="-43237"/>
                  <a:pt x="4068385" y="60334"/>
                  <a:pt x="4322043" y="0"/>
                </a:cubicBezTo>
                <a:cubicBezTo>
                  <a:pt x="4575701" y="-60334"/>
                  <a:pt x="4580389" y="9612"/>
                  <a:pt x="4781914" y="0"/>
                </a:cubicBezTo>
                <a:cubicBezTo>
                  <a:pt x="4983439" y="-9612"/>
                  <a:pt x="5233128" y="72882"/>
                  <a:pt x="5501200" y="0"/>
                </a:cubicBezTo>
                <a:cubicBezTo>
                  <a:pt x="5769272" y="-72882"/>
                  <a:pt x="5719754" y="22057"/>
                  <a:pt x="5896217" y="0"/>
                </a:cubicBezTo>
                <a:cubicBezTo>
                  <a:pt x="6072680" y="-22057"/>
                  <a:pt x="6364754" y="25856"/>
                  <a:pt x="6485795" y="0"/>
                </a:cubicBezTo>
                <a:cubicBezTo>
                  <a:pt x="6606836" y="-25856"/>
                  <a:pt x="6891270" y="55592"/>
                  <a:pt x="7205081" y="0"/>
                </a:cubicBezTo>
                <a:cubicBezTo>
                  <a:pt x="7613931" y="-11225"/>
                  <a:pt x="7991805" y="279023"/>
                  <a:pt x="7924800" y="719719"/>
                </a:cubicBezTo>
                <a:cubicBezTo>
                  <a:pt x="7978918" y="856501"/>
                  <a:pt x="7882924" y="1155484"/>
                  <a:pt x="7924800" y="1295477"/>
                </a:cubicBezTo>
                <a:cubicBezTo>
                  <a:pt x="7966676" y="1435470"/>
                  <a:pt x="7867507" y="1569114"/>
                  <a:pt x="7924800" y="1813658"/>
                </a:cubicBezTo>
                <a:cubicBezTo>
                  <a:pt x="7982093" y="2058202"/>
                  <a:pt x="7872867" y="2250245"/>
                  <a:pt x="7924800" y="2389416"/>
                </a:cubicBezTo>
                <a:cubicBezTo>
                  <a:pt x="7976733" y="2528587"/>
                  <a:pt x="7856162" y="2847484"/>
                  <a:pt x="7924800" y="3022749"/>
                </a:cubicBezTo>
                <a:cubicBezTo>
                  <a:pt x="7993438" y="3198014"/>
                  <a:pt x="7915489" y="3335316"/>
                  <a:pt x="7924800" y="3598507"/>
                </a:cubicBezTo>
                <a:cubicBezTo>
                  <a:pt x="7915546" y="4012544"/>
                  <a:pt x="7628645" y="4337601"/>
                  <a:pt x="7205081" y="4318226"/>
                </a:cubicBezTo>
                <a:cubicBezTo>
                  <a:pt x="7071515" y="4354642"/>
                  <a:pt x="6954073" y="4290629"/>
                  <a:pt x="6745210" y="4318226"/>
                </a:cubicBezTo>
                <a:cubicBezTo>
                  <a:pt x="6536347" y="4345823"/>
                  <a:pt x="6291375" y="4260459"/>
                  <a:pt x="6155632" y="4318226"/>
                </a:cubicBezTo>
                <a:cubicBezTo>
                  <a:pt x="6019889" y="4375993"/>
                  <a:pt x="5799175" y="4296279"/>
                  <a:pt x="5695760" y="4318226"/>
                </a:cubicBezTo>
                <a:cubicBezTo>
                  <a:pt x="5592345" y="4340173"/>
                  <a:pt x="5244684" y="4280818"/>
                  <a:pt x="5106182" y="4318226"/>
                </a:cubicBezTo>
                <a:cubicBezTo>
                  <a:pt x="4967680" y="4355634"/>
                  <a:pt x="4875360" y="4309175"/>
                  <a:pt x="4711165" y="4318226"/>
                </a:cubicBezTo>
                <a:cubicBezTo>
                  <a:pt x="4546970" y="4327277"/>
                  <a:pt x="4485553" y="4280516"/>
                  <a:pt x="4316147" y="4318226"/>
                </a:cubicBezTo>
                <a:cubicBezTo>
                  <a:pt x="4146741" y="4355936"/>
                  <a:pt x="3876165" y="4298361"/>
                  <a:pt x="3726569" y="4318226"/>
                </a:cubicBezTo>
                <a:cubicBezTo>
                  <a:pt x="3576973" y="4338091"/>
                  <a:pt x="3452044" y="4267957"/>
                  <a:pt x="3266698" y="4318226"/>
                </a:cubicBezTo>
                <a:cubicBezTo>
                  <a:pt x="3081352" y="4368495"/>
                  <a:pt x="2899143" y="4283705"/>
                  <a:pt x="2612266" y="4318226"/>
                </a:cubicBezTo>
                <a:cubicBezTo>
                  <a:pt x="2325389" y="4352747"/>
                  <a:pt x="2316349" y="4301118"/>
                  <a:pt x="2152394" y="4318226"/>
                </a:cubicBezTo>
                <a:cubicBezTo>
                  <a:pt x="1988439" y="4335334"/>
                  <a:pt x="1716215" y="4256180"/>
                  <a:pt x="1497962" y="4318226"/>
                </a:cubicBezTo>
                <a:cubicBezTo>
                  <a:pt x="1279709" y="4380272"/>
                  <a:pt x="1097225" y="4288116"/>
                  <a:pt x="719719" y="4318226"/>
                </a:cubicBezTo>
                <a:cubicBezTo>
                  <a:pt x="381559" y="4215218"/>
                  <a:pt x="-85120" y="3963366"/>
                  <a:pt x="0" y="3598507"/>
                </a:cubicBezTo>
                <a:cubicBezTo>
                  <a:pt x="-21671" y="3342215"/>
                  <a:pt x="25180" y="3322141"/>
                  <a:pt x="0" y="3051537"/>
                </a:cubicBezTo>
                <a:cubicBezTo>
                  <a:pt x="-25180" y="2780933"/>
                  <a:pt x="56777" y="2674580"/>
                  <a:pt x="0" y="2533355"/>
                </a:cubicBezTo>
                <a:cubicBezTo>
                  <a:pt x="-56777" y="2392130"/>
                  <a:pt x="52777" y="2153906"/>
                  <a:pt x="0" y="1928810"/>
                </a:cubicBezTo>
                <a:cubicBezTo>
                  <a:pt x="-52777" y="1703714"/>
                  <a:pt x="3713" y="1639547"/>
                  <a:pt x="0" y="1410628"/>
                </a:cubicBezTo>
                <a:cubicBezTo>
                  <a:pt x="-3713" y="1181709"/>
                  <a:pt x="50699" y="915585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643743" y="1981200"/>
            <a:ext cx="724988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Languages evolve (or die), c.f. C++ standards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Late 60s and early 70s: structured programming: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GoTo</a:t>
            </a:r>
            <a:r>
              <a:rPr lang="en-US" dirty="0"/>
              <a:t>-based control-flow (Fortran, Cobol, Basic) </a:t>
            </a:r>
            <a:r>
              <a:rPr lang="en-US" dirty="0">
                <a:sym typeface="Wingdings" pitchFamily="2" charset="2"/>
              </a:rPr>
              <a:t> Explicit Control (loops, if/switch)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Late 80s - Nested block structure (Algol, Pascal, Ada)  precursor of Object-Oriented Programming (OOP)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90s : Smalltalk, C++, Eiffel,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Late 90s and 00s: scripting languages (PHP, Python, Ruby)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4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D249-8BB2-BA42-BC4F-EBD8A846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2DE2-86E8-734E-B746-43517313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PLs evolve or disappear</a:t>
            </a:r>
          </a:p>
          <a:p>
            <a:r>
              <a:rPr lang="en-US" sz="2000" dirty="0"/>
              <a:t>Changes come by need:</a:t>
            </a:r>
          </a:p>
          <a:p>
            <a:pPr lvl="1"/>
            <a:r>
              <a:rPr lang="en-US" sz="2000" dirty="0"/>
              <a:t>Productivity: </a:t>
            </a:r>
          </a:p>
          <a:p>
            <a:pPr lvl="2"/>
            <a:r>
              <a:rPr lang="en-US" dirty="0"/>
              <a:t>machine code </a:t>
            </a:r>
            <a:r>
              <a:rPr lang="en-US" dirty="0">
                <a:sym typeface="Wingdings" pitchFamily="2" charset="2"/>
              </a:rPr>
              <a:t> assembly</a:t>
            </a:r>
          </a:p>
          <a:p>
            <a:pPr lvl="2"/>
            <a:r>
              <a:rPr lang="en-US" dirty="0">
                <a:sym typeface="Wingdings" pitchFamily="2" charset="2"/>
              </a:rPr>
              <a:t>writing shorter, more compact code, e.g. array slices</a:t>
            </a:r>
          </a:p>
          <a:p>
            <a:pPr lvl="2"/>
            <a:r>
              <a:rPr lang="en-US" dirty="0">
                <a:sym typeface="Wingdings" pitchFamily="2" charset="2"/>
              </a:rPr>
              <a:t>Code reusability and maintainability: structures, functions, objects</a:t>
            </a:r>
          </a:p>
          <a:p>
            <a:pPr lvl="1"/>
            <a:r>
              <a:rPr lang="en-US" sz="2000" dirty="0">
                <a:sym typeface="Wingdings" pitchFamily="2" charset="2"/>
              </a:rPr>
              <a:t>New areas and domains:</a:t>
            </a:r>
          </a:p>
          <a:p>
            <a:pPr lvl="2"/>
            <a:r>
              <a:rPr lang="en-US" dirty="0">
                <a:sym typeface="Wingdings" pitchFamily="2" charset="2"/>
              </a:rPr>
              <a:t>Classical scientific computations</a:t>
            </a:r>
          </a:p>
          <a:p>
            <a:pPr lvl="2"/>
            <a:r>
              <a:rPr lang="en-US" dirty="0">
                <a:sym typeface="Wingdings" pitchFamily="2" charset="2"/>
              </a:rPr>
              <a:t>Web</a:t>
            </a:r>
          </a:p>
          <a:p>
            <a:pPr lvl="2"/>
            <a:r>
              <a:rPr lang="en-US" dirty="0">
                <a:sym typeface="Wingdings" pitchFamily="2" charset="2"/>
              </a:rPr>
              <a:t>Circuit design</a:t>
            </a:r>
          </a:p>
          <a:p>
            <a:pPr lvl="2"/>
            <a:r>
              <a:rPr lang="en-US" dirty="0">
                <a:sym typeface="Wingdings" pitchFamily="2" charset="2"/>
              </a:rPr>
              <a:t>Quantum computing </a:t>
            </a:r>
          </a:p>
          <a:p>
            <a:r>
              <a:rPr lang="en-US" sz="2000" dirty="0">
                <a:sym typeface="Wingdings" pitchFamily="2" charset="2"/>
              </a:rPr>
              <a:t>Cool video: </a:t>
            </a:r>
            <a:r>
              <a:rPr lang="en-US" sz="2000" dirty="0">
                <a:sym typeface="Wingdings" pitchFamily="2" charset="2"/>
                <a:hlinkClick r:id="rId2"/>
              </a:rPr>
              <a:t>https://</a:t>
            </a:r>
            <a:r>
              <a:rPr lang="en-US" sz="2000" dirty="0" err="1">
                <a:sym typeface="Wingdings" pitchFamily="2" charset="2"/>
                <a:hlinkClick r:id="rId2"/>
              </a:rPr>
              <a:t>youtu.be</a:t>
            </a:r>
            <a:r>
              <a:rPr lang="en-US" sz="2000" dirty="0">
                <a:sym typeface="Wingdings" pitchFamily="2" charset="2"/>
                <a:hlinkClick r:id="rId2"/>
              </a:rPr>
              <a:t>/Og847HVwRSI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883E-6C74-194C-BF9A-6AB68940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2D43-41EF-3941-96BC-619E935C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F31B58B-046F-584B-874D-BA1C6F55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20" y="136525"/>
            <a:ext cx="8174493" cy="6130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D6D31-7658-FF48-BE0D-8AC057C680FC}"/>
              </a:ext>
            </a:extLst>
          </p:cNvPr>
          <p:cNvSpPr txBox="1"/>
          <p:nvPr/>
        </p:nvSpPr>
        <p:spPr>
          <a:xfrm>
            <a:off x="4529138" y="5886450"/>
            <a:ext cx="386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History of Programming Languages by Ursula Lewis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F14A6-E53F-E44C-8D75-327766300AA7}"/>
              </a:ext>
            </a:extLst>
          </p:cNvPr>
          <p:cNvSpPr txBox="1"/>
          <p:nvPr/>
        </p:nvSpPr>
        <p:spPr>
          <a:xfrm>
            <a:off x="4657724" y="694551"/>
            <a:ext cx="557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4477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4343400" cy="4318226"/>
          </a:xfrm>
          <a:custGeom>
            <a:avLst/>
            <a:gdLst>
              <a:gd name="connsiteX0" fmla="*/ 0 w 4343400"/>
              <a:gd name="connsiteY0" fmla="*/ 719719 h 4318226"/>
              <a:gd name="connsiteX1" fmla="*/ 719719 w 4343400"/>
              <a:gd name="connsiteY1" fmla="*/ 0 h 4318226"/>
              <a:gd name="connsiteX2" fmla="*/ 1358591 w 4343400"/>
              <a:gd name="connsiteY2" fmla="*/ 0 h 4318226"/>
              <a:gd name="connsiteX3" fmla="*/ 1910343 w 4343400"/>
              <a:gd name="connsiteY3" fmla="*/ 0 h 4318226"/>
              <a:gd name="connsiteX4" fmla="*/ 2433057 w 4343400"/>
              <a:gd name="connsiteY4" fmla="*/ 0 h 4318226"/>
              <a:gd name="connsiteX5" fmla="*/ 3042889 w 4343400"/>
              <a:gd name="connsiteY5" fmla="*/ 0 h 4318226"/>
              <a:gd name="connsiteX6" fmla="*/ 3623681 w 4343400"/>
              <a:gd name="connsiteY6" fmla="*/ 0 h 4318226"/>
              <a:gd name="connsiteX7" fmla="*/ 4343400 w 4343400"/>
              <a:gd name="connsiteY7" fmla="*/ 719719 h 4318226"/>
              <a:gd name="connsiteX8" fmla="*/ 4343400 w 4343400"/>
              <a:gd name="connsiteY8" fmla="*/ 1295477 h 4318226"/>
              <a:gd name="connsiteX9" fmla="*/ 4343400 w 4343400"/>
              <a:gd name="connsiteY9" fmla="*/ 1784871 h 4318226"/>
              <a:gd name="connsiteX10" fmla="*/ 4343400 w 4343400"/>
              <a:gd name="connsiteY10" fmla="*/ 2360628 h 4318226"/>
              <a:gd name="connsiteX11" fmla="*/ 4343400 w 4343400"/>
              <a:gd name="connsiteY11" fmla="*/ 2936386 h 4318226"/>
              <a:gd name="connsiteX12" fmla="*/ 4343400 w 4343400"/>
              <a:gd name="connsiteY12" fmla="*/ 3598507 h 4318226"/>
              <a:gd name="connsiteX13" fmla="*/ 3623681 w 4343400"/>
              <a:gd name="connsiteY13" fmla="*/ 4318226 h 4318226"/>
              <a:gd name="connsiteX14" fmla="*/ 3042889 w 4343400"/>
              <a:gd name="connsiteY14" fmla="*/ 4318226 h 4318226"/>
              <a:gd name="connsiteX15" fmla="*/ 2462096 w 4343400"/>
              <a:gd name="connsiteY15" fmla="*/ 4318226 h 4318226"/>
              <a:gd name="connsiteX16" fmla="*/ 1823225 w 4343400"/>
              <a:gd name="connsiteY16" fmla="*/ 4318226 h 4318226"/>
              <a:gd name="connsiteX17" fmla="*/ 1242432 w 4343400"/>
              <a:gd name="connsiteY17" fmla="*/ 4318226 h 4318226"/>
              <a:gd name="connsiteX18" fmla="*/ 719719 w 4343400"/>
              <a:gd name="connsiteY18" fmla="*/ 4318226 h 4318226"/>
              <a:gd name="connsiteX19" fmla="*/ 0 w 4343400"/>
              <a:gd name="connsiteY19" fmla="*/ 3598507 h 4318226"/>
              <a:gd name="connsiteX20" fmla="*/ 0 w 4343400"/>
              <a:gd name="connsiteY20" fmla="*/ 2993962 h 4318226"/>
              <a:gd name="connsiteX21" fmla="*/ 0 w 4343400"/>
              <a:gd name="connsiteY21" fmla="*/ 2475780 h 4318226"/>
              <a:gd name="connsiteX22" fmla="*/ 0 w 4343400"/>
              <a:gd name="connsiteY22" fmla="*/ 1900022 h 4318226"/>
              <a:gd name="connsiteX23" fmla="*/ 0 w 4343400"/>
              <a:gd name="connsiteY23" fmla="*/ 1410628 h 4318226"/>
              <a:gd name="connsiteX24" fmla="*/ 0 w 4343400"/>
              <a:gd name="connsiteY24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4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31828" y="-38506"/>
                  <a:pt x="1115863" y="75368"/>
                  <a:pt x="1358591" y="0"/>
                </a:cubicBezTo>
                <a:cubicBezTo>
                  <a:pt x="1601319" y="-75368"/>
                  <a:pt x="1644322" y="52324"/>
                  <a:pt x="1910343" y="0"/>
                </a:cubicBezTo>
                <a:cubicBezTo>
                  <a:pt x="2176364" y="-52324"/>
                  <a:pt x="2198079" y="57069"/>
                  <a:pt x="2433057" y="0"/>
                </a:cubicBezTo>
                <a:cubicBezTo>
                  <a:pt x="2668035" y="-57069"/>
                  <a:pt x="2915525" y="20565"/>
                  <a:pt x="3042889" y="0"/>
                </a:cubicBezTo>
                <a:cubicBezTo>
                  <a:pt x="3170253" y="-20565"/>
                  <a:pt x="3505757" y="38619"/>
                  <a:pt x="3623681" y="0"/>
                </a:cubicBezTo>
                <a:cubicBezTo>
                  <a:pt x="4044488" y="-37946"/>
                  <a:pt x="4265744" y="390472"/>
                  <a:pt x="4343400" y="719719"/>
                </a:cubicBezTo>
                <a:cubicBezTo>
                  <a:pt x="4358824" y="941584"/>
                  <a:pt x="4281910" y="1102257"/>
                  <a:pt x="4343400" y="1295477"/>
                </a:cubicBezTo>
                <a:cubicBezTo>
                  <a:pt x="4404890" y="1488697"/>
                  <a:pt x="4321633" y="1572238"/>
                  <a:pt x="4343400" y="1784871"/>
                </a:cubicBezTo>
                <a:cubicBezTo>
                  <a:pt x="4365167" y="1997504"/>
                  <a:pt x="4317148" y="2245063"/>
                  <a:pt x="4343400" y="2360628"/>
                </a:cubicBezTo>
                <a:cubicBezTo>
                  <a:pt x="4369652" y="2476193"/>
                  <a:pt x="4332231" y="2716692"/>
                  <a:pt x="4343400" y="2936386"/>
                </a:cubicBezTo>
                <a:cubicBezTo>
                  <a:pt x="4354569" y="3156080"/>
                  <a:pt x="4311326" y="3328929"/>
                  <a:pt x="4343400" y="3598507"/>
                </a:cubicBezTo>
                <a:cubicBezTo>
                  <a:pt x="4387538" y="4050063"/>
                  <a:pt x="4097672" y="4251245"/>
                  <a:pt x="3623681" y="4318226"/>
                </a:cubicBezTo>
                <a:cubicBezTo>
                  <a:pt x="3415224" y="4341060"/>
                  <a:pt x="3179185" y="4265404"/>
                  <a:pt x="3042889" y="4318226"/>
                </a:cubicBezTo>
                <a:cubicBezTo>
                  <a:pt x="2906593" y="4371048"/>
                  <a:pt x="2594063" y="4316830"/>
                  <a:pt x="2462096" y="4318226"/>
                </a:cubicBezTo>
                <a:cubicBezTo>
                  <a:pt x="2330129" y="4319622"/>
                  <a:pt x="2140514" y="4292117"/>
                  <a:pt x="1823225" y="4318226"/>
                </a:cubicBezTo>
                <a:cubicBezTo>
                  <a:pt x="1505936" y="4344335"/>
                  <a:pt x="1530137" y="4307642"/>
                  <a:pt x="1242432" y="4318226"/>
                </a:cubicBezTo>
                <a:cubicBezTo>
                  <a:pt x="954727" y="4328810"/>
                  <a:pt x="873411" y="4313333"/>
                  <a:pt x="719719" y="4318226"/>
                </a:cubicBezTo>
                <a:cubicBezTo>
                  <a:pt x="290143" y="4319547"/>
                  <a:pt x="44416" y="3915930"/>
                  <a:pt x="0" y="3598507"/>
                </a:cubicBezTo>
                <a:cubicBezTo>
                  <a:pt x="-55589" y="3459409"/>
                  <a:pt x="53851" y="3128484"/>
                  <a:pt x="0" y="2993962"/>
                </a:cubicBezTo>
                <a:cubicBezTo>
                  <a:pt x="-53851" y="2859441"/>
                  <a:pt x="45292" y="2585915"/>
                  <a:pt x="0" y="2475780"/>
                </a:cubicBezTo>
                <a:cubicBezTo>
                  <a:pt x="-45292" y="2365645"/>
                  <a:pt x="16910" y="2179941"/>
                  <a:pt x="0" y="1900022"/>
                </a:cubicBezTo>
                <a:cubicBezTo>
                  <a:pt x="-16910" y="1620103"/>
                  <a:pt x="9350" y="1630493"/>
                  <a:pt x="0" y="1410628"/>
                </a:cubicBezTo>
                <a:cubicBezTo>
                  <a:pt x="-9350" y="1190763"/>
                  <a:pt x="57919" y="1023472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EB76C-F460-9649-AF41-F11832385335}"/>
              </a:ext>
            </a:extLst>
          </p:cNvPr>
          <p:cNvSpPr txBox="1"/>
          <p:nvPr/>
        </p:nvSpPr>
        <p:spPr>
          <a:xfrm>
            <a:off x="2029467" y="1807291"/>
            <a:ext cx="302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 Languages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6E08F5-EA5C-D141-B677-AA7CCEF749DE}"/>
              </a:ext>
            </a:extLst>
          </p:cNvPr>
          <p:cNvSpPr/>
          <p:nvPr/>
        </p:nvSpPr>
        <p:spPr>
          <a:xfrm>
            <a:off x="7010400" y="1614488"/>
            <a:ext cx="4343400" cy="4318226"/>
          </a:xfrm>
          <a:custGeom>
            <a:avLst/>
            <a:gdLst>
              <a:gd name="connsiteX0" fmla="*/ 0 w 4343400"/>
              <a:gd name="connsiteY0" fmla="*/ 719719 h 4318226"/>
              <a:gd name="connsiteX1" fmla="*/ 719719 w 4343400"/>
              <a:gd name="connsiteY1" fmla="*/ 0 h 4318226"/>
              <a:gd name="connsiteX2" fmla="*/ 1358591 w 4343400"/>
              <a:gd name="connsiteY2" fmla="*/ 0 h 4318226"/>
              <a:gd name="connsiteX3" fmla="*/ 1910343 w 4343400"/>
              <a:gd name="connsiteY3" fmla="*/ 0 h 4318226"/>
              <a:gd name="connsiteX4" fmla="*/ 2433057 w 4343400"/>
              <a:gd name="connsiteY4" fmla="*/ 0 h 4318226"/>
              <a:gd name="connsiteX5" fmla="*/ 3042889 w 4343400"/>
              <a:gd name="connsiteY5" fmla="*/ 0 h 4318226"/>
              <a:gd name="connsiteX6" fmla="*/ 3623681 w 4343400"/>
              <a:gd name="connsiteY6" fmla="*/ 0 h 4318226"/>
              <a:gd name="connsiteX7" fmla="*/ 4343400 w 4343400"/>
              <a:gd name="connsiteY7" fmla="*/ 719719 h 4318226"/>
              <a:gd name="connsiteX8" fmla="*/ 4343400 w 4343400"/>
              <a:gd name="connsiteY8" fmla="*/ 1295477 h 4318226"/>
              <a:gd name="connsiteX9" fmla="*/ 4343400 w 4343400"/>
              <a:gd name="connsiteY9" fmla="*/ 1784871 h 4318226"/>
              <a:gd name="connsiteX10" fmla="*/ 4343400 w 4343400"/>
              <a:gd name="connsiteY10" fmla="*/ 2360628 h 4318226"/>
              <a:gd name="connsiteX11" fmla="*/ 4343400 w 4343400"/>
              <a:gd name="connsiteY11" fmla="*/ 2936386 h 4318226"/>
              <a:gd name="connsiteX12" fmla="*/ 4343400 w 4343400"/>
              <a:gd name="connsiteY12" fmla="*/ 3598507 h 4318226"/>
              <a:gd name="connsiteX13" fmla="*/ 3623681 w 4343400"/>
              <a:gd name="connsiteY13" fmla="*/ 4318226 h 4318226"/>
              <a:gd name="connsiteX14" fmla="*/ 3042889 w 4343400"/>
              <a:gd name="connsiteY14" fmla="*/ 4318226 h 4318226"/>
              <a:gd name="connsiteX15" fmla="*/ 2462096 w 4343400"/>
              <a:gd name="connsiteY15" fmla="*/ 4318226 h 4318226"/>
              <a:gd name="connsiteX16" fmla="*/ 1823225 w 4343400"/>
              <a:gd name="connsiteY16" fmla="*/ 4318226 h 4318226"/>
              <a:gd name="connsiteX17" fmla="*/ 1242432 w 4343400"/>
              <a:gd name="connsiteY17" fmla="*/ 4318226 h 4318226"/>
              <a:gd name="connsiteX18" fmla="*/ 719719 w 4343400"/>
              <a:gd name="connsiteY18" fmla="*/ 4318226 h 4318226"/>
              <a:gd name="connsiteX19" fmla="*/ 0 w 4343400"/>
              <a:gd name="connsiteY19" fmla="*/ 3598507 h 4318226"/>
              <a:gd name="connsiteX20" fmla="*/ 0 w 4343400"/>
              <a:gd name="connsiteY20" fmla="*/ 2993962 h 4318226"/>
              <a:gd name="connsiteX21" fmla="*/ 0 w 4343400"/>
              <a:gd name="connsiteY21" fmla="*/ 2475780 h 4318226"/>
              <a:gd name="connsiteX22" fmla="*/ 0 w 4343400"/>
              <a:gd name="connsiteY22" fmla="*/ 1900022 h 4318226"/>
              <a:gd name="connsiteX23" fmla="*/ 0 w 4343400"/>
              <a:gd name="connsiteY23" fmla="*/ 1410628 h 4318226"/>
              <a:gd name="connsiteX24" fmla="*/ 0 w 4343400"/>
              <a:gd name="connsiteY24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4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31828" y="-38506"/>
                  <a:pt x="1115863" y="75368"/>
                  <a:pt x="1358591" y="0"/>
                </a:cubicBezTo>
                <a:cubicBezTo>
                  <a:pt x="1601319" y="-75368"/>
                  <a:pt x="1644322" y="52324"/>
                  <a:pt x="1910343" y="0"/>
                </a:cubicBezTo>
                <a:cubicBezTo>
                  <a:pt x="2176364" y="-52324"/>
                  <a:pt x="2198079" y="57069"/>
                  <a:pt x="2433057" y="0"/>
                </a:cubicBezTo>
                <a:cubicBezTo>
                  <a:pt x="2668035" y="-57069"/>
                  <a:pt x="2915525" y="20565"/>
                  <a:pt x="3042889" y="0"/>
                </a:cubicBezTo>
                <a:cubicBezTo>
                  <a:pt x="3170253" y="-20565"/>
                  <a:pt x="3505757" y="38619"/>
                  <a:pt x="3623681" y="0"/>
                </a:cubicBezTo>
                <a:cubicBezTo>
                  <a:pt x="4044488" y="-37946"/>
                  <a:pt x="4265744" y="390472"/>
                  <a:pt x="4343400" y="719719"/>
                </a:cubicBezTo>
                <a:cubicBezTo>
                  <a:pt x="4358824" y="941584"/>
                  <a:pt x="4281910" y="1102257"/>
                  <a:pt x="4343400" y="1295477"/>
                </a:cubicBezTo>
                <a:cubicBezTo>
                  <a:pt x="4404890" y="1488697"/>
                  <a:pt x="4321633" y="1572238"/>
                  <a:pt x="4343400" y="1784871"/>
                </a:cubicBezTo>
                <a:cubicBezTo>
                  <a:pt x="4365167" y="1997504"/>
                  <a:pt x="4317148" y="2245063"/>
                  <a:pt x="4343400" y="2360628"/>
                </a:cubicBezTo>
                <a:cubicBezTo>
                  <a:pt x="4369652" y="2476193"/>
                  <a:pt x="4332231" y="2716692"/>
                  <a:pt x="4343400" y="2936386"/>
                </a:cubicBezTo>
                <a:cubicBezTo>
                  <a:pt x="4354569" y="3156080"/>
                  <a:pt x="4311326" y="3328929"/>
                  <a:pt x="4343400" y="3598507"/>
                </a:cubicBezTo>
                <a:cubicBezTo>
                  <a:pt x="4387538" y="4050063"/>
                  <a:pt x="4097672" y="4251245"/>
                  <a:pt x="3623681" y="4318226"/>
                </a:cubicBezTo>
                <a:cubicBezTo>
                  <a:pt x="3415224" y="4341060"/>
                  <a:pt x="3179185" y="4265404"/>
                  <a:pt x="3042889" y="4318226"/>
                </a:cubicBezTo>
                <a:cubicBezTo>
                  <a:pt x="2906593" y="4371048"/>
                  <a:pt x="2594063" y="4316830"/>
                  <a:pt x="2462096" y="4318226"/>
                </a:cubicBezTo>
                <a:cubicBezTo>
                  <a:pt x="2330129" y="4319622"/>
                  <a:pt x="2140514" y="4292117"/>
                  <a:pt x="1823225" y="4318226"/>
                </a:cubicBezTo>
                <a:cubicBezTo>
                  <a:pt x="1505936" y="4344335"/>
                  <a:pt x="1530137" y="4307642"/>
                  <a:pt x="1242432" y="4318226"/>
                </a:cubicBezTo>
                <a:cubicBezTo>
                  <a:pt x="954727" y="4328810"/>
                  <a:pt x="873411" y="4313333"/>
                  <a:pt x="719719" y="4318226"/>
                </a:cubicBezTo>
                <a:cubicBezTo>
                  <a:pt x="290143" y="4319547"/>
                  <a:pt x="44416" y="3915930"/>
                  <a:pt x="0" y="3598507"/>
                </a:cubicBezTo>
                <a:cubicBezTo>
                  <a:pt x="-55589" y="3459409"/>
                  <a:pt x="53851" y="3128484"/>
                  <a:pt x="0" y="2993962"/>
                </a:cubicBezTo>
                <a:cubicBezTo>
                  <a:pt x="-53851" y="2859441"/>
                  <a:pt x="45292" y="2585915"/>
                  <a:pt x="0" y="2475780"/>
                </a:cubicBezTo>
                <a:cubicBezTo>
                  <a:pt x="-45292" y="2365645"/>
                  <a:pt x="16910" y="2179941"/>
                  <a:pt x="0" y="1900022"/>
                </a:cubicBezTo>
                <a:cubicBezTo>
                  <a:pt x="-16910" y="1620103"/>
                  <a:pt x="9350" y="1630493"/>
                  <a:pt x="0" y="1410628"/>
                </a:cubicBezTo>
                <a:cubicBezTo>
                  <a:pt x="-9350" y="1190763"/>
                  <a:pt x="57919" y="1023472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DA41A-EF50-6A46-A1C8-A2CCC0747621}"/>
              </a:ext>
            </a:extLst>
          </p:cNvPr>
          <p:cNvSpPr txBox="1"/>
          <p:nvPr/>
        </p:nvSpPr>
        <p:spPr>
          <a:xfrm>
            <a:off x="7777124" y="1731091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 Languages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545772" y="2460170"/>
            <a:ext cx="359228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what to 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Usually ”higher-level”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 / interpreter have great implementation freedom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gap between algorithm and low-level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D8031-528D-444C-BF3A-D9F77A1344E6}"/>
              </a:ext>
            </a:extLst>
          </p:cNvPr>
          <p:cNvSpPr txBox="1"/>
          <p:nvPr/>
        </p:nvSpPr>
        <p:spPr>
          <a:xfrm>
            <a:off x="7238999" y="2460171"/>
            <a:ext cx="394063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”how”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Spans several abstraction levels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Close enough to detail / implementation </a:t>
            </a:r>
            <a:r>
              <a:rPr lang="en-US" dirty="0">
                <a:sym typeface="Wingdings" pitchFamily="2" charset="2"/>
              </a:rPr>
              <a:t>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D1A-016A-F849-AFA7-FB85CA19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501079-3FAF-EA46-BEB5-4E5EC17D7890}"/>
              </a:ext>
            </a:extLst>
          </p:cNvPr>
          <p:cNvSpPr/>
          <p:nvPr/>
        </p:nvSpPr>
        <p:spPr>
          <a:xfrm>
            <a:off x="838200" y="1690688"/>
            <a:ext cx="6498771" cy="383925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4B101-496B-5F4C-9344-AB9241A27A28}"/>
              </a:ext>
            </a:extLst>
          </p:cNvPr>
          <p:cNvSpPr txBox="1"/>
          <p:nvPr/>
        </p:nvSpPr>
        <p:spPr>
          <a:xfrm>
            <a:off x="2606410" y="2002972"/>
            <a:ext cx="302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 Languages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96567-CDBF-1046-990D-271F0BC30C61}"/>
              </a:ext>
            </a:extLst>
          </p:cNvPr>
          <p:cNvSpPr/>
          <p:nvPr/>
        </p:nvSpPr>
        <p:spPr>
          <a:xfrm>
            <a:off x="5421085" y="1690688"/>
            <a:ext cx="6498771" cy="383925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583A8-4701-D647-BE61-F9BB1C539563}"/>
              </a:ext>
            </a:extLst>
          </p:cNvPr>
          <p:cNvSpPr txBox="1"/>
          <p:nvPr/>
        </p:nvSpPr>
        <p:spPr>
          <a:xfrm>
            <a:off x="7189294" y="2002971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 Languages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1A8DE-43D2-684F-919F-57DCE47AFC66}"/>
              </a:ext>
            </a:extLst>
          </p:cNvPr>
          <p:cNvSpPr txBox="1"/>
          <p:nvPr/>
        </p:nvSpPr>
        <p:spPr>
          <a:xfrm>
            <a:off x="1812574" y="2693085"/>
            <a:ext cx="1435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Functional: </a:t>
            </a:r>
          </a:p>
          <a:p>
            <a:pPr algn="ctr"/>
            <a:r>
              <a:rPr lang="en-US" dirty="0"/>
              <a:t>Lisp/Scheme,</a:t>
            </a:r>
          </a:p>
          <a:p>
            <a:pPr algn="ctr"/>
            <a:r>
              <a:rPr lang="en-US" dirty="0"/>
              <a:t>Haskell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FD8E5-ABE6-954E-9965-179AA1D1032F}"/>
              </a:ext>
            </a:extLst>
          </p:cNvPr>
          <p:cNvSpPr txBox="1"/>
          <p:nvPr/>
        </p:nvSpPr>
        <p:spPr>
          <a:xfrm>
            <a:off x="3913079" y="3126307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Dataflow:</a:t>
            </a:r>
          </a:p>
          <a:p>
            <a:r>
              <a:rPr lang="en-US" dirty="0"/>
              <a:t>Id, Val, Dot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F25B0-85F7-5D4D-83B7-80D04833A54B}"/>
              </a:ext>
            </a:extLst>
          </p:cNvPr>
          <p:cNvSpPr txBox="1"/>
          <p:nvPr/>
        </p:nvSpPr>
        <p:spPr>
          <a:xfrm>
            <a:off x="2405743" y="4256314"/>
            <a:ext cx="259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Logic/Constraint-based:</a:t>
            </a:r>
          </a:p>
          <a:p>
            <a:r>
              <a:rPr lang="en-US" dirty="0"/>
              <a:t>Prolog, Spreadsheet, SQL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3DBBC-F10A-1641-A99C-13453C3C41B4}"/>
              </a:ext>
            </a:extLst>
          </p:cNvPr>
          <p:cNvSpPr txBox="1"/>
          <p:nvPr/>
        </p:nvSpPr>
        <p:spPr>
          <a:xfrm>
            <a:off x="7525982" y="2805415"/>
            <a:ext cx="37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Von Neumann: C, Ada, Pascal, Fortran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09E05-B674-D642-9F3F-D330B61DE993}"/>
              </a:ext>
            </a:extLst>
          </p:cNvPr>
          <p:cNvSpPr txBox="1"/>
          <p:nvPr/>
        </p:nvSpPr>
        <p:spPr>
          <a:xfrm>
            <a:off x="7694560" y="3719501"/>
            <a:ext cx="363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Object-Oriented: Smalltalk, Java, C++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62B78-3B86-6049-8230-05F663E6ABD0}"/>
              </a:ext>
            </a:extLst>
          </p:cNvPr>
          <p:cNvSpPr txBox="1"/>
          <p:nvPr/>
        </p:nvSpPr>
        <p:spPr>
          <a:xfrm>
            <a:off x="6753893" y="4566948"/>
            <a:ext cx="430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Scripting: Perl, Python, PHP, </a:t>
            </a:r>
            <a:r>
              <a:rPr lang="en-US" dirty="0" err="1"/>
              <a:t>Javascript</a:t>
            </a:r>
            <a:r>
              <a:rPr lang="en-US" dirty="0"/>
              <a:t>, Bash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D676131-866C-5644-8E57-9AF09216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BB996B5-E4F0-124D-8EDA-ECE7DB9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DC48F-15B5-A048-A535-BBA603C299CB}"/>
              </a:ext>
            </a:extLst>
          </p:cNvPr>
          <p:cNvSpPr txBox="1"/>
          <p:nvPr/>
        </p:nvSpPr>
        <p:spPr>
          <a:xfrm>
            <a:off x="6021552" y="2990081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65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2122</Words>
  <Application>Microsoft Macintosh PowerPoint</Application>
  <PresentationFormat>Widescreen</PresentationFormat>
  <Paragraphs>433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Symbol</vt:lpstr>
      <vt:lpstr>Wingdings</vt:lpstr>
      <vt:lpstr>Zapf Dingbats</vt:lpstr>
      <vt:lpstr>Office Theme</vt:lpstr>
      <vt:lpstr>Part 1: Introduction</vt:lpstr>
      <vt:lpstr>Summary</vt:lpstr>
      <vt:lpstr>Preliminaries</vt:lpstr>
      <vt:lpstr>Preliminaries</vt:lpstr>
      <vt:lpstr>Brief History</vt:lpstr>
      <vt:lpstr>Evolution of Programming Languages</vt:lpstr>
      <vt:lpstr>PowerPoint Presentation</vt:lpstr>
      <vt:lpstr>Classification</vt:lpstr>
      <vt:lpstr>Classification</vt:lpstr>
      <vt:lpstr>von Neumann Model</vt:lpstr>
      <vt:lpstr>PL Spectrum</vt:lpstr>
      <vt:lpstr>PL Spectrum</vt:lpstr>
      <vt:lpstr>PL Spectrum</vt:lpstr>
      <vt:lpstr>Why study Programming Language Design?</vt:lpstr>
      <vt:lpstr>PowerPoint Presentation</vt:lpstr>
      <vt:lpstr>Compilation and Interpretation</vt:lpstr>
      <vt:lpstr>Other compilation schemes</vt:lpstr>
      <vt:lpstr>Compilation Overview</vt:lpstr>
      <vt:lpstr>Lexical Analysis (Scanning)</vt:lpstr>
      <vt:lpstr>Syntactic Analysis (Parsing)</vt:lpstr>
      <vt:lpstr>Syntactic Analysis (Parsing)</vt:lpstr>
      <vt:lpstr>Syntactic Analysis (Parsing)</vt:lpstr>
      <vt:lpstr>Semantic Analysis</vt:lpstr>
      <vt:lpstr>Intermediate Code Generation</vt:lpstr>
      <vt:lpstr>Intermediate Code Generation</vt:lpstr>
      <vt:lpstr>Machine Independent Optimizations</vt:lpstr>
      <vt:lpstr>Machine Independent 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 Moreno, Martin R.</dc:creator>
  <cp:lastModifiedBy>Kong Moreno, Martin R.</cp:lastModifiedBy>
  <cp:revision>53</cp:revision>
  <dcterms:created xsi:type="dcterms:W3CDTF">2020-01-03T00:24:01Z</dcterms:created>
  <dcterms:modified xsi:type="dcterms:W3CDTF">2020-01-03T22:47:33Z</dcterms:modified>
</cp:coreProperties>
</file>