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AEFD-38B8-C345-A787-4D64BF525EF9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9B9A-ABE1-F445-86BD-FFFC383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243-FD77-D749-96A5-6030EE19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02C4-5B72-E948-95ED-15CD0A0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6A46-F51D-144A-82BB-4D9B5E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0C0-DE89-DA42-A6DB-BD29A74278E9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36E3-7BC6-474F-B651-ECA9500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9C0-DE05-4941-8BC8-098307C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971-9589-7E46-896E-7E32C26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85BF-F86D-8D4F-A96F-8EED6D76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0FA-4D79-824D-9974-9347A22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1EC-51FA-6748-A3F1-589B90B7664C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946-94B9-AD44-BD65-6AABE6E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B6AF-AA95-C44F-9167-D72CE8E0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9B6C-B7D5-604E-82E5-01C7F85B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4101-691E-1247-A9EA-39C650A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1505-5ED1-784D-B274-6404F4E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A6E-8082-8C41-9E78-F4B26B393298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0520-E66B-5B4B-8C60-8CDDED7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D096-8DD1-6047-95C7-8B1A3C9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90-23A5-0748-BFCD-66D556F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DED-97C2-244F-AA7C-164AC46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1849-77BF-BA42-99C1-9CB2639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F26D-6490-C64E-AF1E-CC03DDA9C9F7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8B36-2F0F-7044-8F10-A44B58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55F9-1D3E-9545-98AA-4D66D75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4DC7-A156-7144-8294-BC33C7F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8D9-6A89-8E47-966E-5636E1E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351-EA83-AF46-AC7A-E4EE0CA6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EEE7-9BA1-8A4A-85A5-FE65CDC3854C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EC84-B790-DC4F-91FF-1CF4206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A59-981B-C74C-951D-2D9A433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BB0-937E-DA46-B9DD-FB26B5AC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63D0-848B-114C-A9A6-2953CAB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81FF-755F-9848-A2AA-6E2943CB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81BB-48CF-CB48-B8A1-3150516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4AA3-58B9-AE42-B0D1-A84E7AA36DAE}" type="datetime1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1A5-F17E-D94D-801B-5F7C0C1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D2E3-93B0-A249-821B-55257493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103-D63B-F44F-A1BC-D6927BD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F759-4A23-8E40-8668-3D8F50A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8DF2-EC0B-ED46-9085-41146DAE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6C55-3A2E-6440-BBB2-C4811CD9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5637-0134-D842-B0BA-BAE001802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C44F-C12D-D14A-B8A9-91CF2E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18AA-DCFC-CE45-9E12-B24AF1B02252}" type="datetime1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5E9C-C2F3-EF4E-842D-DBB83A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3222-8D7F-0C4F-8C2F-A5EB8A0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0FE-A791-1648-934B-A50D94D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01A1-7C98-3445-A7A2-DC30C21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F37E-8B99-554B-8BCC-D95F12E1339B}" type="datetime1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CE00-E2FF-F647-B180-90C9B3F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8C9A-A751-DC47-9448-E120877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D2EB-5176-0949-B87C-75F0C3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7C1-84B4-D048-945D-866E5165F3FC}" type="datetime1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28F9-A583-6D4A-B027-0990F25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FDE-7651-4A4B-8A00-3443A93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EEB-8AA1-A645-A63A-EBBA00F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C267-5531-3249-9107-E7A1B4FF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695B-E6E7-8C4F-8BF3-E916F82C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F30F-B20F-4C4C-B849-47DF3A7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24E-467E-B043-AD51-415073F8297E}" type="datetime1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843A-575C-5340-8B97-9EA5B89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E11D-FE46-7C4D-B85C-B8B6388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F74-BB70-064F-88C1-1343B87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8877-D440-C642-BD83-382EB9C6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B0F0-A8F4-9A42-B3CE-9322BA64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ADCF-EC35-6643-8101-50A7B02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C19-38D7-1D48-8C70-BAE869026916}" type="datetime1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F6A0-7C1D-9446-BCA2-D31D04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DDC9-FF23-3B49-BA6D-E3CD209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DD4-9D87-3648-9DC7-E0DC199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D84C-D67C-A942-9CBC-D263D35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3512-6875-BF48-8847-9BF5791B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EDE-9B12-2148-8221-D0CC4FD22588}" type="datetime1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ECEE-4C55-914A-8C55-65229C90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9F4-3F68-1E4F-83E2-EC47B23E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8A2E-3585-1245-A4EE-2C35333D9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63482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FD0-429F-F046-9A98-A79D5C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E56-1E3D-CD4E-A975-F12598CE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85775 w 4626429"/>
              <a:gd name="connsiteY1" fmla="*/ 0 h 4351338"/>
              <a:gd name="connsiteX2" fmla="*/ 1064079 w 4626429"/>
              <a:gd name="connsiteY2" fmla="*/ 0 h 4351338"/>
              <a:gd name="connsiteX3" fmla="*/ 1734911 w 4626429"/>
              <a:gd name="connsiteY3" fmla="*/ 0 h 4351338"/>
              <a:gd name="connsiteX4" fmla="*/ 2220686 w 4626429"/>
              <a:gd name="connsiteY4" fmla="*/ 0 h 4351338"/>
              <a:gd name="connsiteX5" fmla="*/ 2845254 w 4626429"/>
              <a:gd name="connsiteY5" fmla="*/ 0 h 4351338"/>
              <a:gd name="connsiteX6" fmla="*/ 3331029 w 4626429"/>
              <a:gd name="connsiteY6" fmla="*/ 0 h 4351338"/>
              <a:gd name="connsiteX7" fmla="*/ 3909333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13377 h 4351338"/>
              <a:gd name="connsiteX10" fmla="*/ 4626429 w 4626429"/>
              <a:gd name="connsiteY10" fmla="*/ 1044321 h 4351338"/>
              <a:gd name="connsiteX11" fmla="*/ 4626429 w 4626429"/>
              <a:gd name="connsiteY11" fmla="*/ 1588238 h 4351338"/>
              <a:gd name="connsiteX12" fmla="*/ 4626429 w 4626429"/>
              <a:gd name="connsiteY12" fmla="*/ 2219182 h 4351338"/>
              <a:gd name="connsiteX13" fmla="*/ 4626429 w 4626429"/>
              <a:gd name="connsiteY13" fmla="*/ 2806613 h 4351338"/>
              <a:gd name="connsiteX14" fmla="*/ 4626429 w 4626429"/>
              <a:gd name="connsiteY14" fmla="*/ 3307017 h 4351338"/>
              <a:gd name="connsiteX15" fmla="*/ 4626429 w 4626429"/>
              <a:gd name="connsiteY15" fmla="*/ 4351338 h 4351338"/>
              <a:gd name="connsiteX16" fmla="*/ 4140654 w 4626429"/>
              <a:gd name="connsiteY16" fmla="*/ 4351338 h 4351338"/>
              <a:gd name="connsiteX17" fmla="*/ 3562350 w 4626429"/>
              <a:gd name="connsiteY17" fmla="*/ 4351338 h 4351338"/>
              <a:gd name="connsiteX18" fmla="*/ 2891518 w 4626429"/>
              <a:gd name="connsiteY18" fmla="*/ 4351338 h 4351338"/>
              <a:gd name="connsiteX19" fmla="*/ 2220686 w 4626429"/>
              <a:gd name="connsiteY19" fmla="*/ 4351338 h 4351338"/>
              <a:gd name="connsiteX20" fmla="*/ 1596118 w 4626429"/>
              <a:gd name="connsiteY20" fmla="*/ 4351338 h 4351338"/>
              <a:gd name="connsiteX21" fmla="*/ 971550 w 4626429"/>
              <a:gd name="connsiteY21" fmla="*/ 4351338 h 4351338"/>
              <a:gd name="connsiteX22" fmla="*/ 0 w 4626429"/>
              <a:gd name="connsiteY22" fmla="*/ 4351338 h 4351338"/>
              <a:gd name="connsiteX23" fmla="*/ 0 w 4626429"/>
              <a:gd name="connsiteY23" fmla="*/ 3894448 h 4351338"/>
              <a:gd name="connsiteX24" fmla="*/ 0 w 4626429"/>
              <a:gd name="connsiteY24" fmla="*/ 3350530 h 4351338"/>
              <a:gd name="connsiteX25" fmla="*/ 0 w 4626429"/>
              <a:gd name="connsiteY25" fmla="*/ 2806613 h 4351338"/>
              <a:gd name="connsiteX26" fmla="*/ 0 w 4626429"/>
              <a:gd name="connsiteY26" fmla="*/ 2393236 h 4351338"/>
              <a:gd name="connsiteX27" fmla="*/ 0 w 4626429"/>
              <a:gd name="connsiteY27" fmla="*/ 1805805 h 4351338"/>
              <a:gd name="connsiteX28" fmla="*/ 0 w 4626429"/>
              <a:gd name="connsiteY28" fmla="*/ 1392428 h 4351338"/>
              <a:gd name="connsiteX29" fmla="*/ 0 w 4626429"/>
              <a:gd name="connsiteY29" fmla="*/ 848511 h 4351338"/>
              <a:gd name="connsiteX30" fmla="*/ 0 w 4626429"/>
              <a:gd name="connsiteY30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222871" y="-52015"/>
                  <a:pt x="251230" y="17403"/>
                  <a:pt x="485775" y="0"/>
                </a:cubicBezTo>
                <a:cubicBezTo>
                  <a:pt x="720321" y="-17403"/>
                  <a:pt x="931149" y="28513"/>
                  <a:pt x="1064079" y="0"/>
                </a:cubicBezTo>
                <a:cubicBezTo>
                  <a:pt x="1197009" y="-28513"/>
                  <a:pt x="1509072" y="19908"/>
                  <a:pt x="1734911" y="0"/>
                </a:cubicBezTo>
                <a:cubicBezTo>
                  <a:pt x="1960750" y="-19908"/>
                  <a:pt x="1980368" y="3274"/>
                  <a:pt x="2220686" y="0"/>
                </a:cubicBezTo>
                <a:cubicBezTo>
                  <a:pt x="2461005" y="-3274"/>
                  <a:pt x="2562592" y="9222"/>
                  <a:pt x="2845254" y="0"/>
                </a:cubicBezTo>
                <a:cubicBezTo>
                  <a:pt x="3127916" y="-9222"/>
                  <a:pt x="3165283" y="10876"/>
                  <a:pt x="3331029" y="0"/>
                </a:cubicBezTo>
                <a:cubicBezTo>
                  <a:pt x="3496776" y="-10876"/>
                  <a:pt x="3625559" y="46409"/>
                  <a:pt x="3909333" y="0"/>
                </a:cubicBezTo>
                <a:cubicBezTo>
                  <a:pt x="4193107" y="-46409"/>
                  <a:pt x="4274414" y="9798"/>
                  <a:pt x="4626429" y="0"/>
                </a:cubicBezTo>
                <a:cubicBezTo>
                  <a:pt x="4649122" y="151946"/>
                  <a:pt x="4600176" y="289448"/>
                  <a:pt x="4626429" y="413377"/>
                </a:cubicBezTo>
                <a:cubicBezTo>
                  <a:pt x="4652682" y="537306"/>
                  <a:pt x="4615472" y="752501"/>
                  <a:pt x="4626429" y="1044321"/>
                </a:cubicBezTo>
                <a:cubicBezTo>
                  <a:pt x="4637386" y="1336141"/>
                  <a:pt x="4597892" y="1371489"/>
                  <a:pt x="4626429" y="1588238"/>
                </a:cubicBezTo>
                <a:cubicBezTo>
                  <a:pt x="4654966" y="1804987"/>
                  <a:pt x="4602642" y="2076493"/>
                  <a:pt x="4626429" y="2219182"/>
                </a:cubicBezTo>
                <a:cubicBezTo>
                  <a:pt x="4650216" y="2361871"/>
                  <a:pt x="4613984" y="2636032"/>
                  <a:pt x="4626429" y="2806613"/>
                </a:cubicBezTo>
                <a:cubicBezTo>
                  <a:pt x="4638874" y="2977194"/>
                  <a:pt x="4592852" y="3120346"/>
                  <a:pt x="4626429" y="3307017"/>
                </a:cubicBezTo>
                <a:cubicBezTo>
                  <a:pt x="4660006" y="3493688"/>
                  <a:pt x="4563647" y="4088689"/>
                  <a:pt x="4626429" y="4351338"/>
                </a:cubicBezTo>
                <a:cubicBezTo>
                  <a:pt x="4406782" y="4397189"/>
                  <a:pt x="4279376" y="4295163"/>
                  <a:pt x="4140654" y="4351338"/>
                </a:cubicBezTo>
                <a:cubicBezTo>
                  <a:pt x="4001933" y="4407513"/>
                  <a:pt x="3833206" y="4347973"/>
                  <a:pt x="3562350" y="4351338"/>
                </a:cubicBezTo>
                <a:cubicBezTo>
                  <a:pt x="3291494" y="4354703"/>
                  <a:pt x="3028844" y="4277276"/>
                  <a:pt x="2891518" y="4351338"/>
                </a:cubicBezTo>
                <a:cubicBezTo>
                  <a:pt x="2754192" y="4425400"/>
                  <a:pt x="2507007" y="4278697"/>
                  <a:pt x="2220686" y="4351338"/>
                </a:cubicBezTo>
                <a:cubicBezTo>
                  <a:pt x="1934365" y="4423979"/>
                  <a:pt x="1799771" y="4292941"/>
                  <a:pt x="1596118" y="4351338"/>
                </a:cubicBezTo>
                <a:cubicBezTo>
                  <a:pt x="1392465" y="4409735"/>
                  <a:pt x="1166812" y="4328758"/>
                  <a:pt x="971550" y="4351338"/>
                </a:cubicBezTo>
                <a:cubicBezTo>
                  <a:pt x="776288" y="4373918"/>
                  <a:pt x="348980" y="4314770"/>
                  <a:pt x="0" y="4351338"/>
                </a:cubicBezTo>
                <a:cubicBezTo>
                  <a:pt x="-22166" y="4244819"/>
                  <a:pt x="35409" y="4035732"/>
                  <a:pt x="0" y="3894448"/>
                </a:cubicBezTo>
                <a:cubicBezTo>
                  <a:pt x="-35409" y="3753164"/>
                  <a:pt x="54423" y="3583937"/>
                  <a:pt x="0" y="3350530"/>
                </a:cubicBezTo>
                <a:cubicBezTo>
                  <a:pt x="-54423" y="3117123"/>
                  <a:pt x="38798" y="2958951"/>
                  <a:pt x="0" y="2806613"/>
                </a:cubicBezTo>
                <a:cubicBezTo>
                  <a:pt x="-38798" y="2654275"/>
                  <a:pt x="22259" y="2593772"/>
                  <a:pt x="0" y="2393236"/>
                </a:cubicBezTo>
                <a:cubicBezTo>
                  <a:pt x="-22259" y="2192700"/>
                  <a:pt x="27407" y="2035658"/>
                  <a:pt x="0" y="1805805"/>
                </a:cubicBezTo>
                <a:cubicBezTo>
                  <a:pt x="-27407" y="1575952"/>
                  <a:pt x="16198" y="1509022"/>
                  <a:pt x="0" y="1392428"/>
                </a:cubicBezTo>
                <a:cubicBezTo>
                  <a:pt x="-16198" y="1275834"/>
                  <a:pt x="41228" y="1085937"/>
                  <a:pt x="0" y="848511"/>
                </a:cubicBezTo>
                <a:cubicBezTo>
                  <a:pt x="-41228" y="611085"/>
                  <a:pt x="35215" y="277285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62577" y="-28981"/>
                  <a:pt x="298866" y="17379"/>
                  <a:pt x="532039" y="0"/>
                </a:cubicBezTo>
                <a:cubicBezTo>
                  <a:pt x="765212" y="-17379"/>
                  <a:pt x="852205" y="18317"/>
                  <a:pt x="971550" y="0"/>
                </a:cubicBezTo>
                <a:cubicBezTo>
                  <a:pt x="1090895" y="-18317"/>
                  <a:pt x="1310302" y="40669"/>
                  <a:pt x="1642382" y="0"/>
                </a:cubicBezTo>
                <a:cubicBezTo>
                  <a:pt x="1974462" y="-40669"/>
                  <a:pt x="2032081" y="27731"/>
                  <a:pt x="2174422" y="0"/>
                </a:cubicBezTo>
                <a:cubicBezTo>
                  <a:pt x="2316763" y="-27731"/>
                  <a:pt x="2456294" y="24326"/>
                  <a:pt x="2706461" y="0"/>
                </a:cubicBezTo>
                <a:cubicBezTo>
                  <a:pt x="2956628" y="-24326"/>
                  <a:pt x="3108344" y="17510"/>
                  <a:pt x="3377293" y="0"/>
                </a:cubicBezTo>
                <a:cubicBezTo>
                  <a:pt x="3646242" y="-17510"/>
                  <a:pt x="3638724" y="54162"/>
                  <a:pt x="3863068" y="0"/>
                </a:cubicBezTo>
                <a:cubicBezTo>
                  <a:pt x="4087412" y="-54162"/>
                  <a:pt x="4401221" y="87283"/>
                  <a:pt x="4626429" y="0"/>
                </a:cubicBezTo>
                <a:cubicBezTo>
                  <a:pt x="4690136" y="146544"/>
                  <a:pt x="4597690" y="376702"/>
                  <a:pt x="4626429" y="630944"/>
                </a:cubicBezTo>
                <a:cubicBezTo>
                  <a:pt x="4655168" y="885186"/>
                  <a:pt x="4625693" y="941932"/>
                  <a:pt x="4626429" y="1087835"/>
                </a:cubicBezTo>
                <a:cubicBezTo>
                  <a:pt x="4627165" y="1233738"/>
                  <a:pt x="4592766" y="1442234"/>
                  <a:pt x="4626429" y="1631752"/>
                </a:cubicBezTo>
                <a:cubicBezTo>
                  <a:pt x="4660092" y="1821270"/>
                  <a:pt x="4610798" y="1986161"/>
                  <a:pt x="4626429" y="2219182"/>
                </a:cubicBezTo>
                <a:cubicBezTo>
                  <a:pt x="4642060" y="2452203"/>
                  <a:pt x="4617022" y="2460815"/>
                  <a:pt x="4626429" y="2632559"/>
                </a:cubicBezTo>
                <a:cubicBezTo>
                  <a:pt x="4635836" y="2804303"/>
                  <a:pt x="4581796" y="2914103"/>
                  <a:pt x="4626429" y="3176477"/>
                </a:cubicBezTo>
                <a:cubicBezTo>
                  <a:pt x="4671062" y="3438851"/>
                  <a:pt x="4593409" y="3467873"/>
                  <a:pt x="4626429" y="3720394"/>
                </a:cubicBezTo>
                <a:cubicBezTo>
                  <a:pt x="4659449" y="3972915"/>
                  <a:pt x="4603107" y="4091207"/>
                  <a:pt x="4626429" y="4351338"/>
                </a:cubicBezTo>
                <a:cubicBezTo>
                  <a:pt x="4336004" y="4389411"/>
                  <a:pt x="4176414" y="4295086"/>
                  <a:pt x="4001861" y="4351338"/>
                </a:cubicBezTo>
                <a:cubicBezTo>
                  <a:pt x="3827308" y="4407590"/>
                  <a:pt x="3705120" y="4311795"/>
                  <a:pt x="3423557" y="4351338"/>
                </a:cubicBezTo>
                <a:cubicBezTo>
                  <a:pt x="3141994" y="4390881"/>
                  <a:pt x="3139618" y="4306545"/>
                  <a:pt x="2984047" y="4351338"/>
                </a:cubicBezTo>
                <a:cubicBezTo>
                  <a:pt x="2828476" y="4396131"/>
                  <a:pt x="2718913" y="4295147"/>
                  <a:pt x="2498272" y="4351338"/>
                </a:cubicBezTo>
                <a:cubicBezTo>
                  <a:pt x="2277632" y="4407529"/>
                  <a:pt x="2111992" y="4336738"/>
                  <a:pt x="1827439" y="4351338"/>
                </a:cubicBezTo>
                <a:cubicBezTo>
                  <a:pt x="1542886" y="4365938"/>
                  <a:pt x="1387924" y="4346926"/>
                  <a:pt x="1249136" y="4351338"/>
                </a:cubicBezTo>
                <a:cubicBezTo>
                  <a:pt x="1110348" y="4355750"/>
                  <a:pt x="919493" y="4297497"/>
                  <a:pt x="763361" y="4351338"/>
                </a:cubicBezTo>
                <a:cubicBezTo>
                  <a:pt x="607230" y="4405179"/>
                  <a:pt x="153556" y="4271262"/>
                  <a:pt x="0" y="4351338"/>
                </a:cubicBezTo>
                <a:cubicBezTo>
                  <a:pt x="-45894" y="4224198"/>
                  <a:pt x="17327" y="4083878"/>
                  <a:pt x="0" y="3937961"/>
                </a:cubicBezTo>
                <a:cubicBezTo>
                  <a:pt x="-17327" y="3792044"/>
                  <a:pt x="44955" y="3654248"/>
                  <a:pt x="0" y="3524584"/>
                </a:cubicBezTo>
                <a:cubicBezTo>
                  <a:pt x="-44955" y="3394920"/>
                  <a:pt x="58647" y="3101133"/>
                  <a:pt x="0" y="2937153"/>
                </a:cubicBezTo>
                <a:cubicBezTo>
                  <a:pt x="-58647" y="2773173"/>
                  <a:pt x="37993" y="2581506"/>
                  <a:pt x="0" y="2480263"/>
                </a:cubicBezTo>
                <a:cubicBezTo>
                  <a:pt x="-37993" y="2379020"/>
                  <a:pt x="32723" y="1997840"/>
                  <a:pt x="0" y="1849319"/>
                </a:cubicBezTo>
                <a:cubicBezTo>
                  <a:pt x="-32723" y="1700798"/>
                  <a:pt x="1434" y="1577720"/>
                  <a:pt x="0" y="1348915"/>
                </a:cubicBezTo>
                <a:cubicBezTo>
                  <a:pt x="-1434" y="1120110"/>
                  <a:pt x="46041" y="1125139"/>
                  <a:pt x="0" y="935538"/>
                </a:cubicBezTo>
                <a:cubicBezTo>
                  <a:pt x="-46041" y="745937"/>
                  <a:pt x="66071" y="390128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B0C7-CE39-B244-BDA7-34D472C0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D096-0E34-E04E-B64D-24007301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9C76E-3D03-3D41-AADD-200900C2D2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39511 w 4626429"/>
              <a:gd name="connsiteY1" fmla="*/ 0 h 4351338"/>
              <a:gd name="connsiteX2" fmla="*/ 1064079 w 4626429"/>
              <a:gd name="connsiteY2" fmla="*/ 0 h 4351338"/>
              <a:gd name="connsiteX3" fmla="*/ 1503589 w 4626429"/>
              <a:gd name="connsiteY3" fmla="*/ 0 h 4351338"/>
              <a:gd name="connsiteX4" fmla="*/ 1989364 w 4626429"/>
              <a:gd name="connsiteY4" fmla="*/ 0 h 4351338"/>
              <a:gd name="connsiteX5" fmla="*/ 2613932 w 4626429"/>
              <a:gd name="connsiteY5" fmla="*/ 0 h 4351338"/>
              <a:gd name="connsiteX6" fmla="*/ 3053443 w 4626429"/>
              <a:gd name="connsiteY6" fmla="*/ 0 h 4351338"/>
              <a:gd name="connsiteX7" fmla="*/ 3724275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56890 h 4351338"/>
              <a:gd name="connsiteX10" fmla="*/ 4626429 w 4626429"/>
              <a:gd name="connsiteY10" fmla="*/ 1000808 h 4351338"/>
              <a:gd name="connsiteX11" fmla="*/ 4626429 w 4626429"/>
              <a:gd name="connsiteY11" fmla="*/ 1544725 h 4351338"/>
              <a:gd name="connsiteX12" fmla="*/ 4626429 w 4626429"/>
              <a:gd name="connsiteY12" fmla="*/ 2045129 h 4351338"/>
              <a:gd name="connsiteX13" fmla="*/ 4626429 w 4626429"/>
              <a:gd name="connsiteY13" fmla="*/ 2502019 h 4351338"/>
              <a:gd name="connsiteX14" fmla="*/ 4626429 w 4626429"/>
              <a:gd name="connsiteY14" fmla="*/ 3089450 h 4351338"/>
              <a:gd name="connsiteX15" fmla="*/ 4626429 w 4626429"/>
              <a:gd name="connsiteY15" fmla="*/ 3676881 h 4351338"/>
              <a:gd name="connsiteX16" fmla="*/ 4626429 w 4626429"/>
              <a:gd name="connsiteY16" fmla="*/ 4351338 h 4351338"/>
              <a:gd name="connsiteX17" fmla="*/ 4048125 w 4626429"/>
              <a:gd name="connsiteY17" fmla="*/ 4351338 h 4351338"/>
              <a:gd name="connsiteX18" fmla="*/ 3377293 w 4626429"/>
              <a:gd name="connsiteY18" fmla="*/ 4351338 h 4351338"/>
              <a:gd name="connsiteX19" fmla="*/ 2845254 w 4626429"/>
              <a:gd name="connsiteY19" fmla="*/ 4351338 h 4351338"/>
              <a:gd name="connsiteX20" fmla="*/ 2359479 w 4626429"/>
              <a:gd name="connsiteY20" fmla="*/ 4351338 h 4351338"/>
              <a:gd name="connsiteX21" fmla="*/ 1688647 w 4626429"/>
              <a:gd name="connsiteY21" fmla="*/ 4351338 h 4351338"/>
              <a:gd name="connsiteX22" fmla="*/ 1249136 w 4626429"/>
              <a:gd name="connsiteY22" fmla="*/ 4351338 h 4351338"/>
              <a:gd name="connsiteX23" fmla="*/ 624568 w 4626429"/>
              <a:gd name="connsiteY23" fmla="*/ 4351338 h 4351338"/>
              <a:gd name="connsiteX24" fmla="*/ 0 w 4626429"/>
              <a:gd name="connsiteY24" fmla="*/ 4351338 h 4351338"/>
              <a:gd name="connsiteX25" fmla="*/ 0 w 4626429"/>
              <a:gd name="connsiteY25" fmla="*/ 3850934 h 4351338"/>
              <a:gd name="connsiteX26" fmla="*/ 0 w 4626429"/>
              <a:gd name="connsiteY26" fmla="*/ 3219990 h 4351338"/>
              <a:gd name="connsiteX27" fmla="*/ 0 w 4626429"/>
              <a:gd name="connsiteY27" fmla="*/ 2806613 h 4351338"/>
              <a:gd name="connsiteX28" fmla="*/ 0 w 4626429"/>
              <a:gd name="connsiteY28" fmla="*/ 2262696 h 4351338"/>
              <a:gd name="connsiteX29" fmla="*/ 0 w 4626429"/>
              <a:gd name="connsiteY29" fmla="*/ 1849319 h 4351338"/>
              <a:gd name="connsiteX30" fmla="*/ 0 w 4626429"/>
              <a:gd name="connsiteY30" fmla="*/ 1218375 h 4351338"/>
              <a:gd name="connsiteX31" fmla="*/ 0 w 4626429"/>
              <a:gd name="connsiteY31" fmla="*/ 674457 h 4351338"/>
              <a:gd name="connsiteX32" fmla="*/ 0 w 4626429"/>
              <a:gd name="connsiteY32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144036" y="-25916"/>
                  <a:pt x="258290" y="27397"/>
                  <a:pt x="439511" y="0"/>
                </a:cubicBezTo>
                <a:cubicBezTo>
                  <a:pt x="620732" y="-27397"/>
                  <a:pt x="890364" y="23054"/>
                  <a:pt x="1064079" y="0"/>
                </a:cubicBezTo>
                <a:cubicBezTo>
                  <a:pt x="1237794" y="-23054"/>
                  <a:pt x="1363284" y="5725"/>
                  <a:pt x="1503589" y="0"/>
                </a:cubicBezTo>
                <a:cubicBezTo>
                  <a:pt x="1643894" y="-5725"/>
                  <a:pt x="1880700" y="40103"/>
                  <a:pt x="1989364" y="0"/>
                </a:cubicBezTo>
                <a:cubicBezTo>
                  <a:pt x="2098028" y="-40103"/>
                  <a:pt x="2478963" y="41368"/>
                  <a:pt x="2613932" y="0"/>
                </a:cubicBezTo>
                <a:cubicBezTo>
                  <a:pt x="2748901" y="-41368"/>
                  <a:pt x="2903555" y="27738"/>
                  <a:pt x="3053443" y="0"/>
                </a:cubicBezTo>
                <a:cubicBezTo>
                  <a:pt x="3203331" y="-27738"/>
                  <a:pt x="3562861" y="6566"/>
                  <a:pt x="3724275" y="0"/>
                </a:cubicBezTo>
                <a:cubicBezTo>
                  <a:pt x="3885689" y="-6566"/>
                  <a:pt x="4218340" y="84734"/>
                  <a:pt x="4626429" y="0"/>
                </a:cubicBezTo>
                <a:cubicBezTo>
                  <a:pt x="4629036" y="169248"/>
                  <a:pt x="4579337" y="364382"/>
                  <a:pt x="4626429" y="456890"/>
                </a:cubicBezTo>
                <a:cubicBezTo>
                  <a:pt x="4673521" y="549398"/>
                  <a:pt x="4603267" y="878356"/>
                  <a:pt x="4626429" y="1000808"/>
                </a:cubicBezTo>
                <a:cubicBezTo>
                  <a:pt x="4649591" y="1123260"/>
                  <a:pt x="4625744" y="1291241"/>
                  <a:pt x="4626429" y="1544725"/>
                </a:cubicBezTo>
                <a:cubicBezTo>
                  <a:pt x="4627114" y="1798209"/>
                  <a:pt x="4622523" y="1852020"/>
                  <a:pt x="4626429" y="2045129"/>
                </a:cubicBezTo>
                <a:cubicBezTo>
                  <a:pt x="4630335" y="2238238"/>
                  <a:pt x="4597158" y="2276958"/>
                  <a:pt x="4626429" y="2502019"/>
                </a:cubicBezTo>
                <a:cubicBezTo>
                  <a:pt x="4655700" y="2727080"/>
                  <a:pt x="4597064" y="2961215"/>
                  <a:pt x="4626429" y="3089450"/>
                </a:cubicBezTo>
                <a:cubicBezTo>
                  <a:pt x="4655794" y="3217685"/>
                  <a:pt x="4567259" y="3447920"/>
                  <a:pt x="4626429" y="3676881"/>
                </a:cubicBezTo>
                <a:cubicBezTo>
                  <a:pt x="4685599" y="3905842"/>
                  <a:pt x="4580389" y="4035482"/>
                  <a:pt x="4626429" y="4351338"/>
                </a:cubicBezTo>
                <a:cubicBezTo>
                  <a:pt x="4489145" y="4397640"/>
                  <a:pt x="4332252" y="4301318"/>
                  <a:pt x="4048125" y="4351338"/>
                </a:cubicBezTo>
                <a:cubicBezTo>
                  <a:pt x="3763998" y="4401358"/>
                  <a:pt x="3627259" y="4311275"/>
                  <a:pt x="3377293" y="4351338"/>
                </a:cubicBezTo>
                <a:cubicBezTo>
                  <a:pt x="3127327" y="4391401"/>
                  <a:pt x="3013970" y="4334913"/>
                  <a:pt x="2845254" y="4351338"/>
                </a:cubicBezTo>
                <a:cubicBezTo>
                  <a:pt x="2676538" y="4367763"/>
                  <a:pt x="2522367" y="4300899"/>
                  <a:pt x="2359479" y="4351338"/>
                </a:cubicBezTo>
                <a:cubicBezTo>
                  <a:pt x="2196592" y="4401777"/>
                  <a:pt x="1979326" y="4312783"/>
                  <a:pt x="1688647" y="4351338"/>
                </a:cubicBezTo>
                <a:cubicBezTo>
                  <a:pt x="1397968" y="4389893"/>
                  <a:pt x="1419754" y="4345084"/>
                  <a:pt x="1249136" y="4351338"/>
                </a:cubicBezTo>
                <a:cubicBezTo>
                  <a:pt x="1078518" y="4357592"/>
                  <a:pt x="887782" y="4334283"/>
                  <a:pt x="624568" y="4351338"/>
                </a:cubicBezTo>
                <a:cubicBezTo>
                  <a:pt x="361354" y="4368393"/>
                  <a:pt x="310993" y="4310562"/>
                  <a:pt x="0" y="4351338"/>
                </a:cubicBezTo>
                <a:cubicBezTo>
                  <a:pt x="-41116" y="4144537"/>
                  <a:pt x="3485" y="3995228"/>
                  <a:pt x="0" y="3850934"/>
                </a:cubicBezTo>
                <a:cubicBezTo>
                  <a:pt x="-3485" y="3706640"/>
                  <a:pt x="73737" y="3492338"/>
                  <a:pt x="0" y="3219990"/>
                </a:cubicBezTo>
                <a:cubicBezTo>
                  <a:pt x="-73737" y="2947642"/>
                  <a:pt x="49273" y="2991028"/>
                  <a:pt x="0" y="2806613"/>
                </a:cubicBezTo>
                <a:cubicBezTo>
                  <a:pt x="-49273" y="2622198"/>
                  <a:pt x="7941" y="2491807"/>
                  <a:pt x="0" y="2262696"/>
                </a:cubicBezTo>
                <a:cubicBezTo>
                  <a:pt x="-7941" y="2033585"/>
                  <a:pt x="40800" y="1955874"/>
                  <a:pt x="0" y="1849319"/>
                </a:cubicBezTo>
                <a:cubicBezTo>
                  <a:pt x="-40800" y="1742764"/>
                  <a:pt x="57616" y="1417889"/>
                  <a:pt x="0" y="1218375"/>
                </a:cubicBezTo>
                <a:cubicBezTo>
                  <a:pt x="-57616" y="1018861"/>
                  <a:pt x="51787" y="923618"/>
                  <a:pt x="0" y="674457"/>
                </a:cubicBezTo>
                <a:cubicBezTo>
                  <a:pt x="-51787" y="425296"/>
                  <a:pt x="17626" y="274207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01687" y="-9732"/>
                  <a:pt x="287679" y="21315"/>
                  <a:pt x="485775" y="0"/>
                </a:cubicBezTo>
                <a:cubicBezTo>
                  <a:pt x="683872" y="-21315"/>
                  <a:pt x="978852" y="51984"/>
                  <a:pt x="1110343" y="0"/>
                </a:cubicBezTo>
                <a:cubicBezTo>
                  <a:pt x="1241834" y="-51984"/>
                  <a:pt x="1470030" y="39402"/>
                  <a:pt x="1734911" y="0"/>
                </a:cubicBezTo>
                <a:cubicBezTo>
                  <a:pt x="1999792" y="-39402"/>
                  <a:pt x="1984237" y="39827"/>
                  <a:pt x="2174422" y="0"/>
                </a:cubicBezTo>
                <a:cubicBezTo>
                  <a:pt x="2364607" y="-39827"/>
                  <a:pt x="2454007" y="34834"/>
                  <a:pt x="2660197" y="0"/>
                </a:cubicBezTo>
                <a:cubicBezTo>
                  <a:pt x="2866387" y="-34834"/>
                  <a:pt x="2938643" y="40508"/>
                  <a:pt x="3099707" y="0"/>
                </a:cubicBezTo>
                <a:cubicBezTo>
                  <a:pt x="3260771" y="-40508"/>
                  <a:pt x="3509294" y="68936"/>
                  <a:pt x="3724275" y="0"/>
                </a:cubicBezTo>
                <a:cubicBezTo>
                  <a:pt x="3939256" y="-68936"/>
                  <a:pt x="4281468" y="52898"/>
                  <a:pt x="4626429" y="0"/>
                </a:cubicBezTo>
                <a:cubicBezTo>
                  <a:pt x="4662996" y="234048"/>
                  <a:pt x="4599800" y="316106"/>
                  <a:pt x="4626429" y="630944"/>
                </a:cubicBezTo>
                <a:cubicBezTo>
                  <a:pt x="4653058" y="945782"/>
                  <a:pt x="4581926" y="938612"/>
                  <a:pt x="4626429" y="1044321"/>
                </a:cubicBezTo>
                <a:cubicBezTo>
                  <a:pt x="4670932" y="1150030"/>
                  <a:pt x="4612881" y="1274846"/>
                  <a:pt x="4626429" y="1501212"/>
                </a:cubicBezTo>
                <a:cubicBezTo>
                  <a:pt x="4639977" y="1727578"/>
                  <a:pt x="4568158" y="1852788"/>
                  <a:pt x="4626429" y="2088642"/>
                </a:cubicBezTo>
                <a:cubicBezTo>
                  <a:pt x="4684700" y="2324496"/>
                  <a:pt x="4576460" y="2398597"/>
                  <a:pt x="4626429" y="2589046"/>
                </a:cubicBezTo>
                <a:cubicBezTo>
                  <a:pt x="4676398" y="2779495"/>
                  <a:pt x="4618839" y="3000533"/>
                  <a:pt x="4626429" y="3176477"/>
                </a:cubicBezTo>
                <a:cubicBezTo>
                  <a:pt x="4634019" y="3352421"/>
                  <a:pt x="4585237" y="3530556"/>
                  <a:pt x="4626429" y="3807421"/>
                </a:cubicBezTo>
                <a:cubicBezTo>
                  <a:pt x="4667621" y="4084286"/>
                  <a:pt x="4621586" y="4184545"/>
                  <a:pt x="4626429" y="4351338"/>
                </a:cubicBezTo>
                <a:cubicBezTo>
                  <a:pt x="4513421" y="4372782"/>
                  <a:pt x="4284662" y="4343963"/>
                  <a:pt x="4186918" y="4351338"/>
                </a:cubicBezTo>
                <a:cubicBezTo>
                  <a:pt x="4089174" y="4358713"/>
                  <a:pt x="3884223" y="4330297"/>
                  <a:pt x="3747407" y="4351338"/>
                </a:cubicBezTo>
                <a:cubicBezTo>
                  <a:pt x="3610591" y="4372379"/>
                  <a:pt x="3373159" y="4284925"/>
                  <a:pt x="3169104" y="4351338"/>
                </a:cubicBezTo>
                <a:cubicBezTo>
                  <a:pt x="2965049" y="4417751"/>
                  <a:pt x="2779072" y="4296633"/>
                  <a:pt x="2590800" y="4351338"/>
                </a:cubicBezTo>
                <a:cubicBezTo>
                  <a:pt x="2402528" y="4406043"/>
                  <a:pt x="2346696" y="4302794"/>
                  <a:pt x="2151289" y="4351338"/>
                </a:cubicBezTo>
                <a:cubicBezTo>
                  <a:pt x="1955882" y="4399882"/>
                  <a:pt x="1847268" y="4348085"/>
                  <a:pt x="1619250" y="4351338"/>
                </a:cubicBezTo>
                <a:cubicBezTo>
                  <a:pt x="1391232" y="4354591"/>
                  <a:pt x="1286367" y="4337445"/>
                  <a:pt x="1040947" y="4351338"/>
                </a:cubicBezTo>
                <a:cubicBezTo>
                  <a:pt x="795527" y="4365231"/>
                  <a:pt x="280811" y="4319399"/>
                  <a:pt x="0" y="4351338"/>
                </a:cubicBezTo>
                <a:cubicBezTo>
                  <a:pt x="-29145" y="4210447"/>
                  <a:pt x="47451" y="3887456"/>
                  <a:pt x="0" y="3763907"/>
                </a:cubicBezTo>
                <a:cubicBezTo>
                  <a:pt x="-47451" y="3640358"/>
                  <a:pt x="45239" y="3412778"/>
                  <a:pt x="0" y="3132963"/>
                </a:cubicBezTo>
                <a:cubicBezTo>
                  <a:pt x="-45239" y="2853148"/>
                  <a:pt x="20130" y="2846973"/>
                  <a:pt x="0" y="2589046"/>
                </a:cubicBezTo>
                <a:cubicBezTo>
                  <a:pt x="-20130" y="2331119"/>
                  <a:pt x="36769" y="2288340"/>
                  <a:pt x="0" y="2088642"/>
                </a:cubicBezTo>
                <a:cubicBezTo>
                  <a:pt x="-36769" y="1888944"/>
                  <a:pt x="48053" y="1797593"/>
                  <a:pt x="0" y="1544725"/>
                </a:cubicBezTo>
                <a:cubicBezTo>
                  <a:pt x="-48053" y="1291857"/>
                  <a:pt x="44156" y="1168661"/>
                  <a:pt x="0" y="913781"/>
                </a:cubicBezTo>
                <a:cubicBezTo>
                  <a:pt x="-44156" y="658901"/>
                  <a:pt x="34132" y="294923"/>
                  <a:pt x="0" y="0"/>
                </a:cubicBezTo>
                <a:close/>
              </a:path>
            </a:pathLst>
          </a:custGeom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17D4-7EDD-1641-BC42-6A64AAC87ADF}"/>
              </a:ext>
            </a:extLst>
          </p:cNvPr>
          <p:cNvCxnSpPr/>
          <p:nvPr/>
        </p:nvCxnSpPr>
        <p:spPr>
          <a:xfrm>
            <a:off x="3962400" y="2830286"/>
            <a:ext cx="2460171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690FB-F294-7D49-827E-7654C2D5A37D}"/>
              </a:ext>
            </a:extLst>
          </p:cNvPr>
          <p:cNvCxnSpPr>
            <a:cxnSpLocks/>
          </p:cNvCxnSpPr>
          <p:nvPr/>
        </p:nvCxnSpPr>
        <p:spPr>
          <a:xfrm flipV="1">
            <a:off x="3962399" y="2841512"/>
            <a:ext cx="2460172" cy="57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1C0-8EEE-044E-8F3E-341DEAA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13B-0AA1-9949-8CF6-85DDBB5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We run the machine over and over to get one token after another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Nearly universal rule: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always take the longest possible token from the input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thus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is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and never f or foo or </a:t>
            </a:r>
            <a:r>
              <a:rPr lang="en-US" sz="2200" dirty="0" err="1">
                <a:sym typeface="Times New Roman" charset="0"/>
              </a:rPr>
              <a:t>foob</a:t>
            </a:r>
            <a:endParaRPr lang="en-US" sz="2200" dirty="0">
              <a:sym typeface="Times New Roman" charset="0"/>
            </a:endParaRP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more to the point,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3.14159</a:t>
            </a:r>
            <a:r>
              <a:rPr lang="en-US" sz="2200" dirty="0">
                <a:sym typeface="Times New Roman" charset="0"/>
              </a:rPr>
              <a:t> is a real const and never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3, .,</a:t>
            </a:r>
            <a:r>
              <a:rPr lang="en-US" sz="2200" dirty="0">
                <a:sym typeface="Times New Roman" charset="0"/>
              </a:rPr>
              <a:t> and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14159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Courier New" charset="0"/>
              </a:rPr>
              <a:t>Exceptions: keywords!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9D20-9938-5F42-AB71-CA2AB43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F345-7B75-5C4A-97D6-E28D942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649-64F4-4D46-AC4C-6DFDFB3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878-9B4B-2D42-8BDD-A26BC1C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Note that the rule about longest-possible tokens means you return only when the next character can't be used to continue the current token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the next character will generally need to be saved for the next token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In some cases, you may need to peek at more than one character of look-ahead in order to know whether to proceed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In Pascal, for example, when you have a 3 and you a see a dot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proceed (in hopes of getting 3.14)?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or 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stop (in fear of getting 3..5)?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B9A-CA4E-2040-BEB1-23B9E83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B146-F1CC-C942-BDC2-DEAF7BA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553-2D18-154D-90C2-F0C7646A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Scanner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25FD-3405-1947-9B53-97EF1C6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set of rules and produces code</a:t>
            </a:r>
          </a:p>
          <a:p>
            <a:r>
              <a:rPr lang="en-US" dirty="0"/>
              <a:t>Often uses Extended Regular Expressions (</a:t>
            </a:r>
            <a:r>
              <a:rPr lang="en-US" dirty="0" err="1"/>
              <a:t>e.g</a:t>
            </a:r>
            <a:r>
              <a:rPr lang="en-US" dirty="0"/>
              <a:t> + for 1 or more repetitions)</a:t>
            </a:r>
          </a:p>
          <a:p>
            <a:r>
              <a:rPr lang="en-US" dirty="0"/>
              <a:t>Essentially a compiler: has it’s own input language!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E6077-B3A3-9E48-A0DA-F6EB29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3DF7-DCEB-464F-89A8-091B7A85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0BE0-7E58-F841-99D4-5CD16D3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3D5-946D-D449-86E4-056CFD20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\n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"# of lines = %d, # of chars =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54B1-9D9F-DE4F-8ED5-30F9687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A33A-6DFC-0547-B068-8A8EE96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4851A-4584-9649-8F6B-209E870BCADC}"/>
              </a:ext>
            </a:extLst>
          </p:cNvPr>
          <p:cNvSpPr/>
          <p:nvPr/>
        </p:nvSpPr>
        <p:spPr>
          <a:xfrm>
            <a:off x="489857" y="1502229"/>
            <a:ext cx="11288486" cy="783771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B5E55-4ED2-484A-A3F5-99190EBF021D}"/>
              </a:ext>
            </a:extLst>
          </p:cNvPr>
          <p:cNvSpPr/>
          <p:nvPr/>
        </p:nvSpPr>
        <p:spPr>
          <a:xfrm>
            <a:off x="489857" y="2420937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2D76C-2C86-C949-BD8A-4E70721B0DA9}"/>
              </a:ext>
            </a:extLst>
          </p:cNvPr>
          <p:cNvSpPr/>
          <p:nvPr/>
        </p:nvSpPr>
        <p:spPr>
          <a:xfrm>
            <a:off x="489857" y="4341812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Deals with “low level” syntactic structure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Strings with the same structure aggregated into the same class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Implemented as the scanner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Scanner invoked by parser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Can be written: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By hand or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Using a scanner generator with 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Job: assemble arbitrary stream of characters into strings (lexemes) recognizable by the language </a:t>
            </a:r>
            <a:r>
              <a:rPr lang="en-US" sz="2200" dirty="0">
                <a:sym typeface="Wingdings" pitchFamily="2" charset="2"/>
              </a:rPr>
              <a:t> source tokenization</a:t>
            </a:r>
            <a:endParaRPr lang="en-US" sz="2200" dirty="0"/>
          </a:p>
          <a:p>
            <a:pPr>
              <a:lnSpc>
                <a:spcPct val="125000"/>
              </a:lnSpc>
            </a:pPr>
            <a:r>
              <a:rPr lang="en-US" sz="2200" dirty="0"/>
              <a:t>Removing comments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Storing the actual values of some strings: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identifiers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numbers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literal strings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Recording source location information such as file, line number and column for possible error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919-BDEC-5F49-820F-13CDEAD2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B06E-1934-D743-ACC6-D159F30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A regular expression is one of the following: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character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The empty string, denoted by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Symbol"/>
              </a:rPr>
              <a:t></a:t>
            </a:r>
            <a:endParaRPr lang="en-US" sz="2200" dirty="0">
              <a:latin typeface="Courier New Bold" panose="02070609020205020404" pitchFamily="49" charset="0"/>
              <a:cs typeface="Courier New Bold" panose="02070609020205020404" pitchFamily="49" charset="0"/>
              <a:sym typeface="Times New Roman" charset="0"/>
            </a:endParaRP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concatenated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separated by | (i.e., or)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regular expression followed by the Kleene star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Times New Roman" charset="0"/>
              </a:rPr>
              <a:t>*</a:t>
            </a:r>
            <a:r>
              <a:rPr lang="en-US" sz="2200" dirty="0">
                <a:sym typeface="Times New Roman" charset="0"/>
              </a:rPr>
              <a:t> (concatenation of zero or more strings)</a:t>
            </a:r>
          </a:p>
          <a:p>
            <a:pPr marL="96838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Note: syntax of RE programs and functions might vary a bit (</a:t>
            </a:r>
            <a:r>
              <a:rPr lang="en-US" sz="2200" dirty="0" err="1">
                <a:sym typeface="Times New Roman" charset="0"/>
              </a:rPr>
              <a:t>e.g</a:t>
            </a:r>
            <a:r>
              <a:rPr lang="en-US" sz="2200" dirty="0">
                <a:sym typeface="Times New Roman" charset="0"/>
              </a:rPr>
              <a:t> +)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47F5-6D00-1241-AB1D-400C78E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165F-7608-C34A-88B5-FEB767D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828-FDC4-2045-AA41-2D9CDE7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D4D1-D456-B24E-BD70-56C5FFA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to recognize numbers: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integer | real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integer  digit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real  integer exponent | decimal ( exponent | </a:t>
            </a:r>
            <a:r>
              <a:rPr lang="en-US" dirty="0">
                <a:latin typeface="Symbol" pitchFamily="2" charset="2"/>
                <a:cs typeface="Sylfaen" panose="020F0502020204030204" pitchFamily="34" charset="0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decimal  digit * ( . digit | digit . )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exponent  (e | E ) ( + | -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 integer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digit  [0 – 9]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9941-4208-A744-815C-05B4CDA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19EF-53E8-9041-86B4-50FF6E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3E0-034F-7F40-8A8B-6F326E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19D-10CA-F043-9C4A-6AC1B60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200" dirty="0"/>
              <a:t>What strings should the language recognize?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Identifiers: 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my_sum</a:t>
            </a:r>
            <a:r>
              <a:rPr lang="en-US" sz="2200" dirty="0"/>
              <a:t>, _count_, sum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key words (special case of identifiers): for, while, if, switch, return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Numbers: integer and floating point, in various formats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Operators: =, +=, +, ++, &lt;, &lt;=, !=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Other: (, ), [, ], {, }, 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7AF2-423C-9A4C-A0CA-D70E23C2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FE5-0A95-C142-AC32-551B668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0449C-9CA8-9C47-80C0-F3E4EFF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DFA for numbers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Taken from the “Programming Language Pragmatics” by Michael Scott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C9D4588-1B11-A140-B2AE-BCED274D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668" b="-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44B2-79AA-6449-8680-31E9697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0AAC-225A-6045-A309-3DA3D7B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1989840-03F3-3E48-AFB0-4B2ACAEE040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057-F2AB-274D-9882-D136901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FCCD-3434-F44A-8C13-C275450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Scanners tend to be built three ways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Semi-mechanical, pure DFA </a:t>
            </a:r>
            <a:br>
              <a:rPr lang="en-US" sz="2500" dirty="0">
                <a:sym typeface="Times New Roman" charset="0"/>
              </a:rPr>
            </a:br>
            <a:r>
              <a:rPr lang="en-US" sz="2500" dirty="0">
                <a:sym typeface="Times New Roman" charset="0"/>
              </a:rPr>
              <a:t>(usually realized as nested case statements)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Table-driven DFA: write rules, generator produces code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Ad-hoc: very case specific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F2A6-4A45-B549-8303-51CCB01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39C3-744D-554F-93B1-9D7777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18E-F58A-2440-92D6-5ADA7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B26-E471-0240-A409-C4CE24E9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 translate REs to code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Rule: </a:t>
            </a:r>
          </a:p>
          <a:p>
            <a:pPr marL="0" indent="0">
              <a:buNone/>
            </a:pPr>
            <a:r>
              <a:rPr lang="en-US" dirty="0"/>
              <a:t>	identifier </a:t>
            </a:r>
            <a:r>
              <a:rPr lang="en-US" dirty="0">
                <a:sym typeface="Wingdings" pitchFamily="2" charset="2"/>
              </a:rPr>
              <a:t> char +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Pseudocode: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lexeme = “”;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c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 lexeme := lexeme +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}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put_character_back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if (lexeme != “”)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14A8-6B35-A943-BBC9-7C862AB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23EC-B745-0F43-B24F-51E1F77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1006</Words>
  <Application>Microsoft Macintosh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Courier New Bold</vt:lpstr>
      <vt:lpstr>Symbol</vt:lpstr>
      <vt:lpstr>Times New Roman</vt:lpstr>
      <vt:lpstr>Wingdings</vt:lpstr>
      <vt:lpstr>Office Theme</vt:lpstr>
      <vt:lpstr>Lexical Analysis</vt:lpstr>
      <vt:lpstr>Lexical Analysis</vt:lpstr>
      <vt:lpstr>Lexical Analysis</vt:lpstr>
      <vt:lpstr>Regular Expressions (RE)</vt:lpstr>
      <vt:lpstr>Regular Expressions</vt:lpstr>
      <vt:lpstr>Scanner Rules</vt:lpstr>
      <vt:lpstr>DFA for numbers Taken from the “Programming Language Pragmatics” by Michael Scott</vt:lpstr>
      <vt:lpstr>Implementation Options</vt:lpstr>
      <vt:lpstr>Semi-Mechanical, Pure DFA</vt:lpstr>
      <vt:lpstr>Semi-Mechanical, Pure DFA</vt:lpstr>
      <vt:lpstr>General Rules for writing a DFA by Hand</vt:lpstr>
      <vt:lpstr>General Rules for writing a DFA by Hand</vt:lpstr>
      <vt:lpstr>Using a Scanner Generator</vt:lpstr>
      <vt:lpstr>Simple Flex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Kong Moreno, Martin R.</dc:creator>
  <cp:lastModifiedBy>Kong Moreno, Martin R.</cp:lastModifiedBy>
  <cp:revision>16</cp:revision>
  <dcterms:created xsi:type="dcterms:W3CDTF">2020-01-03T23:47:25Z</dcterms:created>
  <dcterms:modified xsi:type="dcterms:W3CDTF">2020-01-04T00:36:54Z</dcterms:modified>
</cp:coreProperties>
</file>