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BC273-5BE4-104D-BB6D-49F91D3FD29F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C9F2-9330-7A4A-A539-002327B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7F7-CFAB-BE4F-BA7E-1BC3CC00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F2BF7-03AD-0E4E-8C2C-1A803A1AA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A59D-50A8-2E4C-A21D-FAC1AF91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1885-AE53-A046-9BA6-B1A86F04676D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6B5C-573E-5A49-8D9C-695A5A50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55DC-A129-5C48-9207-827C1AB4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95A-46D4-FB47-B6E9-AD0072B5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C739C-9040-9E47-8711-E5D3B454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5ABB-7496-EB4C-9579-68287D1A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99-681A-414E-9EFE-10FC379A2F5D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BB3B-350E-E74C-9EE8-BCDDAEB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154D-1CFE-914B-BEE7-43D75EE3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E9A6F-2878-6249-BD59-4920A10E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214E-1C6E-7443-918F-347EF48A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9F2B-4E98-E240-B557-3FCA9CC2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6664-A611-314E-BB8E-BD720CF2B1FB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82B3-D030-BA4E-B8A4-4850738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F736-B63D-DC41-9B23-3F3FBFB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196-C0F9-BB49-B228-6E5461AC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5A2-553C-F145-8A84-C09F57F7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E8E0-8AD1-2343-8C78-3BC6A66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417A-773F-3D44-85E4-4E4DE1361FD6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22D2-ED13-4C43-B6F3-AD7F57E1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4C50-943B-E34F-8ACE-B17EAA08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7947-8214-8648-AC7C-4CBB8009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1F63-C4CA-EE49-BA2D-951072F9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127A-B910-0D4E-AA1F-D72485C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F95-E6C3-8649-99FC-74D55311803D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0711-D527-014A-9893-9C7E24A5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7E6D-78C4-064F-B499-0C1E4D0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6CC-DC84-A34E-ACAA-5BC5146D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ECDA-76B5-394D-B7BC-CC9E05BA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E4B4-D3AB-5740-873A-89E6029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0171-3894-B14E-AAF8-658DDB63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C4-12C3-214C-BEF6-2AC972A86A64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D0C62-EBC4-2743-A492-78A732F3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9DFB-03E7-5641-9EA1-65B86AD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A99-EF3F-9045-8629-8183F8E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3CE1-C492-3049-A395-632ACF01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F2A9-5DA5-C34E-BF4E-6C18296C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E1478-5E2B-F54B-889E-44BC9490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7251B-B372-8942-A2B2-7758F613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F6791-AC72-BB4E-89D8-527932B8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B50-F8BB-BD49-B9D6-A0D8D9B47679}" type="datetime1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113CC-DBE6-4842-8EC9-054DF143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F745C-1476-C342-91FD-5204AF8B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DED-60CA-1A42-980D-C1210229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9E8A1-2AE9-0747-9B7C-45694F47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4884-C82D-6747-B8EE-A9EA0C5BA6D1}" type="datetime1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72686-5478-D648-B477-FD27A95E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8549-EAC1-DF4A-A723-9F537D2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9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6A69D-082A-CA47-87A1-CE749B5E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3F-0001-D04E-9C38-94DAEE620224}" type="datetime1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03DBF-9069-614D-81F1-830B2A8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412-1A89-B240-AAE7-F0A3B3F3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41A5-8CFF-4741-AC1D-F852979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079E-82CC-D540-9AA3-C088386C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84EB-6808-1543-AFFC-42624684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FAF-FE69-9F41-90F0-B42DB0D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5BEF-3899-B042-8F00-A26EA5D027D0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C564-D642-8042-9AC6-83CCBCDD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697E6-1D09-1343-9C4B-14A7F260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FDA6-8CFE-B043-A4E0-DDEF3DA2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446AE-35B4-3840-8AA0-2E92B2F6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DB1A-1666-B345-8B13-C1FE7FEB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754F-EE81-3F42-86C8-66A1359E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0225-7121-0C4E-BEF6-6CACFF7F892F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DD86-C3C2-F846-AE98-2F5515A4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A2D3F-4A8C-DE47-93CF-E00E3F20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D508B-53E2-A44E-A369-390BC7B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A4D8-512F-5F4E-97C3-8CABDDD0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9D4-9B28-5B4D-9060-729A80BD6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E010-DBC2-8C4B-A143-7CDEF15095B1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049A-B6B3-0742-B2FA-906BA7AC2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9EEE-8552-9942-A861-16D0D3EB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821B-CCF3-6D4B-91A2-1AB93FB3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C6E-0022-4D49-9ACD-7C71E257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4FB3-8F2E-DC4B-8ECC-8D324F2E2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E63D-792D-D84E-983B-EA74BBBF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12D5-7578-FC46-AD29-36201DC3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Most common in statically typed languages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Type required when defining variables, constants, functions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Involves checking for: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 compatibility: conversion, coercion, </a:t>
            </a:r>
            <a:r>
              <a:rPr lang="en-US" dirty="0" err="1"/>
              <a:t>nonconverting</a:t>
            </a:r>
            <a:r>
              <a:rPr lang="en-US" dirty="0"/>
              <a:t> type casts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 inference: decide the type of expression from its subexpressions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 equivalence: stricter version of type compatibility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B045E-AFFB-254C-AA06-4A1CF88A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FC7EB-1754-BD46-917C-C884FBA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6449-D722-8844-8787-FF34824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069F-B2F8-2148-B961-3B669515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Answers the question: How to decide when two types are the same?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main strategies: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Structural equivalence: ”same components, in the same order”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Name equivalence: type names actually matter, each definition is a new type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Example (in some artificial language similar to  C):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200" dirty="0"/>
              <a:t>typedef int </a:t>
            </a:r>
            <a:r>
              <a:rPr lang="en-US" sz="2200" dirty="0" err="1"/>
              <a:t>intb</a:t>
            </a:r>
            <a:r>
              <a:rPr lang="en-US" sz="2200" dirty="0"/>
              <a:t>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200" dirty="0"/>
              <a:t>typedef int </a:t>
            </a:r>
            <a:r>
              <a:rPr lang="en-US" sz="2200" dirty="0" err="1"/>
              <a:t>inta</a:t>
            </a:r>
            <a:r>
              <a:rPr lang="en-US" sz="2200" dirty="0"/>
              <a:t>;  // </a:t>
            </a:r>
            <a:r>
              <a:rPr lang="en-US" sz="2200" dirty="0" err="1"/>
              <a:t>inta</a:t>
            </a:r>
            <a:r>
              <a:rPr lang="en-US" sz="2200" dirty="0"/>
              <a:t> and </a:t>
            </a:r>
            <a:r>
              <a:rPr lang="en-US" sz="2200" dirty="0" err="1"/>
              <a:t>intb</a:t>
            </a:r>
            <a:r>
              <a:rPr lang="en-US" sz="2200" dirty="0"/>
              <a:t> would be quite different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2EBBE-5BB5-3848-9D8D-6C65BF18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F06D-DBD1-7F48-96D6-5381E5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A56-066F-B04E-879B-469E7CA9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404B-9DB5-0B45-88EA-EE571FE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5624"/>
            <a:ext cx="6814457" cy="24315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In Structural Equivalence: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Format does not matter: spacing ignored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Order of fields usually matters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Language design question: Should the order of fields change the type?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A65BE-E1E6-E64F-A391-5802D4FE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4903-EBC8-3544-A53E-1D6A535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6C560-2105-F34D-BE52-5663F05D130C}"/>
              </a:ext>
            </a:extLst>
          </p:cNvPr>
          <p:cNvSpPr txBox="1"/>
          <p:nvPr/>
        </p:nvSpPr>
        <p:spPr>
          <a:xfrm>
            <a:off x="7903029" y="2024743"/>
            <a:ext cx="2528256" cy="923330"/>
          </a:xfrm>
          <a:custGeom>
            <a:avLst/>
            <a:gdLst>
              <a:gd name="connsiteX0" fmla="*/ 0 w 2528256"/>
              <a:gd name="connsiteY0" fmla="*/ 0 h 923330"/>
              <a:gd name="connsiteX1" fmla="*/ 480369 w 2528256"/>
              <a:gd name="connsiteY1" fmla="*/ 0 h 923330"/>
              <a:gd name="connsiteX2" fmla="*/ 910172 w 2528256"/>
              <a:gd name="connsiteY2" fmla="*/ 0 h 923330"/>
              <a:gd name="connsiteX3" fmla="*/ 1466388 w 2528256"/>
              <a:gd name="connsiteY3" fmla="*/ 0 h 923330"/>
              <a:gd name="connsiteX4" fmla="*/ 1946757 w 2528256"/>
              <a:gd name="connsiteY4" fmla="*/ 0 h 923330"/>
              <a:gd name="connsiteX5" fmla="*/ 2528256 w 2528256"/>
              <a:gd name="connsiteY5" fmla="*/ 0 h 923330"/>
              <a:gd name="connsiteX6" fmla="*/ 2528256 w 2528256"/>
              <a:gd name="connsiteY6" fmla="*/ 480132 h 923330"/>
              <a:gd name="connsiteX7" fmla="*/ 2528256 w 2528256"/>
              <a:gd name="connsiteY7" fmla="*/ 923330 h 923330"/>
              <a:gd name="connsiteX8" fmla="*/ 2022605 w 2528256"/>
              <a:gd name="connsiteY8" fmla="*/ 923330 h 923330"/>
              <a:gd name="connsiteX9" fmla="*/ 1592801 w 2528256"/>
              <a:gd name="connsiteY9" fmla="*/ 923330 h 923330"/>
              <a:gd name="connsiteX10" fmla="*/ 1087150 w 2528256"/>
              <a:gd name="connsiteY10" fmla="*/ 923330 h 923330"/>
              <a:gd name="connsiteX11" fmla="*/ 581499 w 2528256"/>
              <a:gd name="connsiteY11" fmla="*/ 923330 h 923330"/>
              <a:gd name="connsiteX12" fmla="*/ 0 w 2528256"/>
              <a:gd name="connsiteY12" fmla="*/ 923330 h 923330"/>
              <a:gd name="connsiteX13" fmla="*/ 0 w 2528256"/>
              <a:gd name="connsiteY13" fmla="*/ 443198 h 923330"/>
              <a:gd name="connsiteX14" fmla="*/ 0 w 2528256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256" h="923330" extrusionOk="0">
                <a:moveTo>
                  <a:pt x="0" y="0"/>
                </a:moveTo>
                <a:cubicBezTo>
                  <a:pt x="125620" y="-52461"/>
                  <a:pt x="355917" y="18537"/>
                  <a:pt x="480369" y="0"/>
                </a:cubicBezTo>
                <a:cubicBezTo>
                  <a:pt x="604821" y="-18537"/>
                  <a:pt x="705088" y="46621"/>
                  <a:pt x="910172" y="0"/>
                </a:cubicBezTo>
                <a:cubicBezTo>
                  <a:pt x="1115256" y="-46621"/>
                  <a:pt x="1243697" y="62692"/>
                  <a:pt x="1466388" y="0"/>
                </a:cubicBezTo>
                <a:cubicBezTo>
                  <a:pt x="1689079" y="-62692"/>
                  <a:pt x="1748818" y="25621"/>
                  <a:pt x="1946757" y="0"/>
                </a:cubicBezTo>
                <a:cubicBezTo>
                  <a:pt x="2144696" y="-25621"/>
                  <a:pt x="2380629" y="46930"/>
                  <a:pt x="2528256" y="0"/>
                </a:cubicBezTo>
                <a:cubicBezTo>
                  <a:pt x="2549127" y="162923"/>
                  <a:pt x="2503610" y="370604"/>
                  <a:pt x="2528256" y="480132"/>
                </a:cubicBezTo>
                <a:cubicBezTo>
                  <a:pt x="2552902" y="589660"/>
                  <a:pt x="2527992" y="809124"/>
                  <a:pt x="2528256" y="923330"/>
                </a:cubicBezTo>
                <a:cubicBezTo>
                  <a:pt x="2354863" y="940105"/>
                  <a:pt x="2213038" y="879202"/>
                  <a:pt x="2022605" y="923330"/>
                </a:cubicBezTo>
                <a:cubicBezTo>
                  <a:pt x="1832172" y="967458"/>
                  <a:pt x="1687199" y="915920"/>
                  <a:pt x="1592801" y="923330"/>
                </a:cubicBezTo>
                <a:cubicBezTo>
                  <a:pt x="1498403" y="930740"/>
                  <a:pt x="1204440" y="895370"/>
                  <a:pt x="1087150" y="923330"/>
                </a:cubicBezTo>
                <a:cubicBezTo>
                  <a:pt x="969860" y="951290"/>
                  <a:pt x="705125" y="920341"/>
                  <a:pt x="581499" y="923330"/>
                </a:cubicBezTo>
                <a:cubicBezTo>
                  <a:pt x="457873" y="926319"/>
                  <a:pt x="253664" y="901362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R1 = record</a:t>
            </a:r>
          </a:p>
          <a:p>
            <a:r>
              <a:rPr lang="en-US" dirty="0">
                <a:latin typeface="Courier" pitchFamily="2" charset="0"/>
              </a:rPr>
              <a:t>   a, b : integer</a:t>
            </a:r>
          </a:p>
          <a:p>
            <a:r>
              <a:rPr lang="en-US" dirty="0">
                <a:latin typeface="Courier" pitchFamily="2" charset="0"/>
              </a:rPr>
              <a:t>end;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92F-338D-9247-8D46-6D7ED6EF86CF}"/>
              </a:ext>
            </a:extLst>
          </p:cNvPr>
          <p:cNvSpPr txBox="1"/>
          <p:nvPr/>
        </p:nvSpPr>
        <p:spPr>
          <a:xfrm>
            <a:off x="7903029" y="3909928"/>
            <a:ext cx="2390398" cy="1200329"/>
          </a:xfrm>
          <a:custGeom>
            <a:avLst/>
            <a:gdLst>
              <a:gd name="connsiteX0" fmla="*/ 0 w 2390398"/>
              <a:gd name="connsiteY0" fmla="*/ 0 h 1200329"/>
              <a:gd name="connsiteX1" fmla="*/ 573696 w 2390398"/>
              <a:gd name="connsiteY1" fmla="*/ 0 h 1200329"/>
              <a:gd name="connsiteX2" fmla="*/ 1099583 w 2390398"/>
              <a:gd name="connsiteY2" fmla="*/ 0 h 1200329"/>
              <a:gd name="connsiteX3" fmla="*/ 1744991 w 2390398"/>
              <a:gd name="connsiteY3" fmla="*/ 0 h 1200329"/>
              <a:gd name="connsiteX4" fmla="*/ 2390398 w 2390398"/>
              <a:gd name="connsiteY4" fmla="*/ 0 h 1200329"/>
              <a:gd name="connsiteX5" fmla="*/ 2390398 w 2390398"/>
              <a:gd name="connsiteY5" fmla="*/ 388106 h 1200329"/>
              <a:gd name="connsiteX6" fmla="*/ 2390398 w 2390398"/>
              <a:gd name="connsiteY6" fmla="*/ 764209 h 1200329"/>
              <a:gd name="connsiteX7" fmla="*/ 2390398 w 2390398"/>
              <a:gd name="connsiteY7" fmla="*/ 1200329 h 1200329"/>
              <a:gd name="connsiteX8" fmla="*/ 1792799 w 2390398"/>
              <a:gd name="connsiteY8" fmla="*/ 1200329 h 1200329"/>
              <a:gd name="connsiteX9" fmla="*/ 1266911 w 2390398"/>
              <a:gd name="connsiteY9" fmla="*/ 1200329 h 1200329"/>
              <a:gd name="connsiteX10" fmla="*/ 669311 w 2390398"/>
              <a:gd name="connsiteY10" fmla="*/ 1200329 h 1200329"/>
              <a:gd name="connsiteX11" fmla="*/ 0 w 2390398"/>
              <a:gd name="connsiteY11" fmla="*/ 1200329 h 1200329"/>
              <a:gd name="connsiteX12" fmla="*/ 0 w 2390398"/>
              <a:gd name="connsiteY12" fmla="*/ 812223 h 1200329"/>
              <a:gd name="connsiteX13" fmla="*/ 0 w 2390398"/>
              <a:gd name="connsiteY13" fmla="*/ 424116 h 1200329"/>
              <a:gd name="connsiteX14" fmla="*/ 0 w 2390398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0398" h="1200329" extrusionOk="0">
                <a:moveTo>
                  <a:pt x="0" y="0"/>
                </a:moveTo>
                <a:cubicBezTo>
                  <a:pt x="239444" y="-27310"/>
                  <a:pt x="456520" y="13229"/>
                  <a:pt x="573696" y="0"/>
                </a:cubicBezTo>
                <a:cubicBezTo>
                  <a:pt x="690872" y="-13229"/>
                  <a:pt x="921258" y="13487"/>
                  <a:pt x="1099583" y="0"/>
                </a:cubicBezTo>
                <a:cubicBezTo>
                  <a:pt x="1277908" y="-13487"/>
                  <a:pt x="1544710" y="62708"/>
                  <a:pt x="1744991" y="0"/>
                </a:cubicBezTo>
                <a:cubicBezTo>
                  <a:pt x="1945272" y="-62708"/>
                  <a:pt x="2229032" y="1873"/>
                  <a:pt x="2390398" y="0"/>
                </a:cubicBezTo>
                <a:cubicBezTo>
                  <a:pt x="2394037" y="106620"/>
                  <a:pt x="2358402" y="250410"/>
                  <a:pt x="2390398" y="388106"/>
                </a:cubicBezTo>
                <a:cubicBezTo>
                  <a:pt x="2422394" y="525802"/>
                  <a:pt x="2348697" y="615648"/>
                  <a:pt x="2390398" y="764209"/>
                </a:cubicBezTo>
                <a:cubicBezTo>
                  <a:pt x="2432099" y="912770"/>
                  <a:pt x="2341264" y="1028836"/>
                  <a:pt x="2390398" y="1200329"/>
                </a:cubicBezTo>
                <a:cubicBezTo>
                  <a:pt x="2161812" y="1209223"/>
                  <a:pt x="2030360" y="1172479"/>
                  <a:pt x="1792799" y="1200329"/>
                </a:cubicBezTo>
                <a:cubicBezTo>
                  <a:pt x="1555238" y="1228179"/>
                  <a:pt x="1502032" y="1183376"/>
                  <a:pt x="1266911" y="1200329"/>
                </a:cubicBezTo>
                <a:cubicBezTo>
                  <a:pt x="1031790" y="1217282"/>
                  <a:pt x="891333" y="1134747"/>
                  <a:pt x="669311" y="1200329"/>
                </a:cubicBezTo>
                <a:cubicBezTo>
                  <a:pt x="447289" y="1265911"/>
                  <a:pt x="283302" y="113088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R1 = record</a:t>
            </a:r>
          </a:p>
          <a:p>
            <a:r>
              <a:rPr lang="en-US" dirty="0">
                <a:latin typeface="Courier" pitchFamily="2" charset="0"/>
              </a:rPr>
              <a:t>  a : integer;</a:t>
            </a:r>
          </a:p>
          <a:p>
            <a:r>
              <a:rPr lang="en-US" dirty="0">
                <a:latin typeface="Courier" pitchFamily="2" charset="0"/>
              </a:rPr>
              <a:t>  b : integer</a:t>
            </a:r>
          </a:p>
          <a:p>
            <a:r>
              <a:rPr lang="en-US" dirty="0">
                <a:latin typeface="Courier" pitchFamily="2" charset="0"/>
              </a:rPr>
              <a:t>end;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1B8A-8635-5E40-8B5F-336345298921}"/>
              </a:ext>
            </a:extLst>
          </p:cNvPr>
          <p:cNvSpPr txBox="1"/>
          <p:nvPr/>
        </p:nvSpPr>
        <p:spPr>
          <a:xfrm>
            <a:off x="3363686" y="4798898"/>
            <a:ext cx="2390398" cy="1200329"/>
          </a:xfrm>
          <a:custGeom>
            <a:avLst/>
            <a:gdLst>
              <a:gd name="connsiteX0" fmla="*/ 0 w 2390398"/>
              <a:gd name="connsiteY0" fmla="*/ 0 h 1200329"/>
              <a:gd name="connsiteX1" fmla="*/ 573696 w 2390398"/>
              <a:gd name="connsiteY1" fmla="*/ 0 h 1200329"/>
              <a:gd name="connsiteX2" fmla="*/ 1099583 w 2390398"/>
              <a:gd name="connsiteY2" fmla="*/ 0 h 1200329"/>
              <a:gd name="connsiteX3" fmla="*/ 1744991 w 2390398"/>
              <a:gd name="connsiteY3" fmla="*/ 0 h 1200329"/>
              <a:gd name="connsiteX4" fmla="*/ 2390398 w 2390398"/>
              <a:gd name="connsiteY4" fmla="*/ 0 h 1200329"/>
              <a:gd name="connsiteX5" fmla="*/ 2390398 w 2390398"/>
              <a:gd name="connsiteY5" fmla="*/ 388106 h 1200329"/>
              <a:gd name="connsiteX6" fmla="*/ 2390398 w 2390398"/>
              <a:gd name="connsiteY6" fmla="*/ 764209 h 1200329"/>
              <a:gd name="connsiteX7" fmla="*/ 2390398 w 2390398"/>
              <a:gd name="connsiteY7" fmla="*/ 1200329 h 1200329"/>
              <a:gd name="connsiteX8" fmla="*/ 1792799 w 2390398"/>
              <a:gd name="connsiteY8" fmla="*/ 1200329 h 1200329"/>
              <a:gd name="connsiteX9" fmla="*/ 1266911 w 2390398"/>
              <a:gd name="connsiteY9" fmla="*/ 1200329 h 1200329"/>
              <a:gd name="connsiteX10" fmla="*/ 669311 w 2390398"/>
              <a:gd name="connsiteY10" fmla="*/ 1200329 h 1200329"/>
              <a:gd name="connsiteX11" fmla="*/ 0 w 2390398"/>
              <a:gd name="connsiteY11" fmla="*/ 1200329 h 1200329"/>
              <a:gd name="connsiteX12" fmla="*/ 0 w 2390398"/>
              <a:gd name="connsiteY12" fmla="*/ 812223 h 1200329"/>
              <a:gd name="connsiteX13" fmla="*/ 0 w 2390398"/>
              <a:gd name="connsiteY13" fmla="*/ 424116 h 1200329"/>
              <a:gd name="connsiteX14" fmla="*/ 0 w 2390398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0398" h="1200329" extrusionOk="0">
                <a:moveTo>
                  <a:pt x="0" y="0"/>
                </a:moveTo>
                <a:cubicBezTo>
                  <a:pt x="239444" y="-27310"/>
                  <a:pt x="456520" y="13229"/>
                  <a:pt x="573696" y="0"/>
                </a:cubicBezTo>
                <a:cubicBezTo>
                  <a:pt x="690872" y="-13229"/>
                  <a:pt x="921258" y="13487"/>
                  <a:pt x="1099583" y="0"/>
                </a:cubicBezTo>
                <a:cubicBezTo>
                  <a:pt x="1277908" y="-13487"/>
                  <a:pt x="1544710" y="62708"/>
                  <a:pt x="1744991" y="0"/>
                </a:cubicBezTo>
                <a:cubicBezTo>
                  <a:pt x="1945272" y="-62708"/>
                  <a:pt x="2229032" y="1873"/>
                  <a:pt x="2390398" y="0"/>
                </a:cubicBezTo>
                <a:cubicBezTo>
                  <a:pt x="2394037" y="106620"/>
                  <a:pt x="2358402" y="250410"/>
                  <a:pt x="2390398" y="388106"/>
                </a:cubicBezTo>
                <a:cubicBezTo>
                  <a:pt x="2422394" y="525802"/>
                  <a:pt x="2348697" y="615648"/>
                  <a:pt x="2390398" y="764209"/>
                </a:cubicBezTo>
                <a:cubicBezTo>
                  <a:pt x="2432099" y="912770"/>
                  <a:pt x="2341264" y="1028836"/>
                  <a:pt x="2390398" y="1200329"/>
                </a:cubicBezTo>
                <a:cubicBezTo>
                  <a:pt x="2161812" y="1209223"/>
                  <a:pt x="2030360" y="1172479"/>
                  <a:pt x="1792799" y="1200329"/>
                </a:cubicBezTo>
                <a:cubicBezTo>
                  <a:pt x="1555238" y="1228179"/>
                  <a:pt x="1502032" y="1183376"/>
                  <a:pt x="1266911" y="1200329"/>
                </a:cubicBezTo>
                <a:cubicBezTo>
                  <a:pt x="1031790" y="1217282"/>
                  <a:pt x="891333" y="1134747"/>
                  <a:pt x="669311" y="1200329"/>
                </a:cubicBezTo>
                <a:cubicBezTo>
                  <a:pt x="447289" y="1265911"/>
                  <a:pt x="283302" y="113088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R1 = record</a:t>
            </a:r>
          </a:p>
          <a:p>
            <a:r>
              <a:rPr lang="en-US" dirty="0">
                <a:latin typeface="Courier" pitchFamily="2" charset="0"/>
              </a:rPr>
              <a:t>  b : integer;</a:t>
            </a:r>
          </a:p>
          <a:p>
            <a:r>
              <a:rPr lang="en-US" dirty="0">
                <a:latin typeface="Courier" pitchFamily="2" charset="0"/>
              </a:rPr>
              <a:t>  a : integer</a:t>
            </a:r>
          </a:p>
          <a:p>
            <a:r>
              <a:rPr lang="en-US" dirty="0">
                <a:latin typeface="Courier" pitchFamily="2" charset="0"/>
              </a:rPr>
              <a:t>end;</a:t>
            </a:r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1595430F-DFF8-F14D-BA6A-991C830784C0}"/>
              </a:ext>
            </a:extLst>
          </p:cNvPr>
          <p:cNvSpPr/>
          <p:nvPr/>
        </p:nvSpPr>
        <p:spPr>
          <a:xfrm>
            <a:off x="8305800" y="3134175"/>
            <a:ext cx="1676400" cy="6204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Not Equal 9">
            <a:extLst>
              <a:ext uri="{FF2B5EF4-FFF2-40B4-BE49-F238E27FC236}">
                <a16:creationId xmlns:a16="http://schemas.microsoft.com/office/drawing/2014/main" id="{904CE8D0-867C-E841-8D63-E5AD893E3B8E}"/>
              </a:ext>
            </a:extLst>
          </p:cNvPr>
          <p:cNvSpPr/>
          <p:nvPr/>
        </p:nvSpPr>
        <p:spPr>
          <a:xfrm rot="20315921">
            <a:off x="6126428" y="4481122"/>
            <a:ext cx="1404257" cy="937083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81D5-8A1C-7449-9891-0829CE014070}"/>
              </a:ext>
            </a:extLst>
          </p:cNvPr>
          <p:cNvSpPr txBox="1"/>
          <p:nvPr/>
        </p:nvSpPr>
        <p:spPr>
          <a:xfrm>
            <a:off x="838200" y="4833787"/>
            <a:ext cx="127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39740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A56-066F-B04E-879B-469E7CA9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404B-9DB5-0B45-88EA-EE571FE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5624"/>
            <a:ext cx="5660571" cy="27463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Same array size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Different indexing schemes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Pascal allowed to define arbitrary bounds for arrays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Should they be considered different types?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A65BE-E1E6-E64F-A391-5802D4FE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4903-EBC8-3544-A53E-1D6A535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6C560-2105-F34D-BE52-5663F05D130C}"/>
              </a:ext>
            </a:extLst>
          </p:cNvPr>
          <p:cNvSpPr txBox="1"/>
          <p:nvPr/>
        </p:nvSpPr>
        <p:spPr>
          <a:xfrm>
            <a:off x="6512871" y="2340381"/>
            <a:ext cx="5170714" cy="369332"/>
          </a:xfrm>
          <a:custGeom>
            <a:avLst/>
            <a:gdLst>
              <a:gd name="connsiteX0" fmla="*/ 0 w 5170714"/>
              <a:gd name="connsiteY0" fmla="*/ 0 h 369332"/>
              <a:gd name="connsiteX1" fmla="*/ 522817 w 5170714"/>
              <a:gd name="connsiteY1" fmla="*/ 0 h 369332"/>
              <a:gd name="connsiteX2" fmla="*/ 942219 w 5170714"/>
              <a:gd name="connsiteY2" fmla="*/ 0 h 369332"/>
              <a:gd name="connsiteX3" fmla="*/ 1620157 w 5170714"/>
              <a:gd name="connsiteY3" fmla="*/ 0 h 369332"/>
              <a:gd name="connsiteX4" fmla="*/ 2142974 w 5170714"/>
              <a:gd name="connsiteY4" fmla="*/ 0 h 369332"/>
              <a:gd name="connsiteX5" fmla="*/ 2665790 w 5170714"/>
              <a:gd name="connsiteY5" fmla="*/ 0 h 369332"/>
              <a:gd name="connsiteX6" fmla="*/ 3343728 w 5170714"/>
              <a:gd name="connsiteY6" fmla="*/ 0 h 369332"/>
              <a:gd name="connsiteX7" fmla="*/ 3814838 w 5170714"/>
              <a:gd name="connsiteY7" fmla="*/ 0 h 369332"/>
              <a:gd name="connsiteX8" fmla="*/ 4492776 w 5170714"/>
              <a:gd name="connsiteY8" fmla="*/ 0 h 369332"/>
              <a:gd name="connsiteX9" fmla="*/ 5170714 w 5170714"/>
              <a:gd name="connsiteY9" fmla="*/ 0 h 369332"/>
              <a:gd name="connsiteX10" fmla="*/ 5170714 w 5170714"/>
              <a:gd name="connsiteY10" fmla="*/ 369332 h 369332"/>
              <a:gd name="connsiteX11" fmla="*/ 4596190 w 5170714"/>
              <a:gd name="connsiteY11" fmla="*/ 369332 h 369332"/>
              <a:gd name="connsiteX12" fmla="*/ 4073374 w 5170714"/>
              <a:gd name="connsiteY12" fmla="*/ 369332 h 369332"/>
              <a:gd name="connsiteX13" fmla="*/ 3395436 w 5170714"/>
              <a:gd name="connsiteY13" fmla="*/ 369332 h 369332"/>
              <a:gd name="connsiteX14" fmla="*/ 2717497 w 5170714"/>
              <a:gd name="connsiteY14" fmla="*/ 369332 h 369332"/>
              <a:gd name="connsiteX15" fmla="*/ 2246388 w 5170714"/>
              <a:gd name="connsiteY15" fmla="*/ 369332 h 369332"/>
              <a:gd name="connsiteX16" fmla="*/ 1671864 w 5170714"/>
              <a:gd name="connsiteY16" fmla="*/ 369332 h 369332"/>
              <a:gd name="connsiteX17" fmla="*/ 993926 w 5170714"/>
              <a:gd name="connsiteY17" fmla="*/ 369332 h 369332"/>
              <a:gd name="connsiteX18" fmla="*/ 0 w 5170714"/>
              <a:gd name="connsiteY18" fmla="*/ 369332 h 369332"/>
              <a:gd name="connsiteX19" fmla="*/ 0 w 5170714"/>
              <a:gd name="connsiteY1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70714" h="369332" extrusionOk="0">
                <a:moveTo>
                  <a:pt x="0" y="0"/>
                </a:moveTo>
                <a:cubicBezTo>
                  <a:pt x="142483" y="-54630"/>
                  <a:pt x="269361" y="4903"/>
                  <a:pt x="522817" y="0"/>
                </a:cubicBezTo>
                <a:cubicBezTo>
                  <a:pt x="776273" y="-4903"/>
                  <a:pt x="820379" y="11815"/>
                  <a:pt x="942219" y="0"/>
                </a:cubicBezTo>
                <a:cubicBezTo>
                  <a:pt x="1064059" y="-11815"/>
                  <a:pt x="1340646" y="36740"/>
                  <a:pt x="1620157" y="0"/>
                </a:cubicBezTo>
                <a:cubicBezTo>
                  <a:pt x="1899668" y="-36740"/>
                  <a:pt x="1952213" y="24346"/>
                  <a:pt x="2142974" y="0"/>
                </a:cubicBezTo>
                <a:cubicBezTo>
                  <a:pt x="2333735" y="-24346"/>
                  <a:pt x="2558898" y="41776"/>
                  <a:pt x="2665790" y="0"/>
                </a:cubicBezTo>
                <a:cubicBezTo>
                  <a:pt x="2772682" y="-41776"/>
                  <a:pt x="3186140" y="1967"/>
                  <a:pt x="3343728" y="0"/>
                </a:cubicBezTo>
                <a:cubicBezTo>
                  <a:pt x="3501316" y="-1967"/>
                  <a:pt x="3662148" y="7766"/>
                  <a:pt x="3814838" y="0"/>
                </a:cubicBezTo>
                <a:cubicBezTo>
                  <a:pt x="3967528" y="-7766"/>
                  <a:pt x="4192250" y="18759"/>
                  <a:pt x="4492776" y="0"/>
                </a:cubicBezTo>
                <a:cubicBezTo>
                  <a:pt x="4793302" y="-18759"/>
                  <a:pt x="4899927" y="30306"/>
                  <a:pt x="5170714" y="0"/>
                </a:cubicBezTo>
                <a:cubicBezTo>
                  <a:pt x="5187834" y="100193"/>
                  <a:pt x="5137639" y="257057"/>
                  <a:pt x="5170714" y="369332"/>
                </a:cubicBezTo>
                <a:cubicBezTo>
                  <a:pt x="4983549" y="427375"/>
                  <a:pt x="4813812" y="338606"/>
                  <a:pt x="4596190" y="369332"/>
                </a:cubicBezTo>
                <a:cubicBezTo>
                  <a:pt x="4378568" y="400058"/>
                  <a:pt x="4183168" y="357696"/>
                  <a:pt x="4073374" y="369332"/>
                </a:cubicBezTo>
                <a:cubicBezTo>
                  <a:pt x="3963580" y="380968"/>
                  <a:pt x="3607172" y="338859"/>
                  <a:pt x="3395436" y="369332"/>
                </a:cubicBezTo>
                <a:cubicBezTo>
                  <a:pt x="3183700" y="399805"/>
                  <a:pt x="2875945" y="304409"/>
                  <a:pt x="2717497" y="369332"/>
                </a:cubicBezTo>
                <a:cubicBezTo>
                  <a:pt x="2559049" y="434255"/>
                  <a:pt x="2409521" y="347703"/>
                  <a:pt x="2246388" y="369332"/>
                </a:cubicBezTo>
                <a:cubicBezTo>
                  <a:pt x="2083255" y="390961"/>
                  <a:pt x="1798475" y="311477"/>
                  <a:pt x="1671864" y="369332"/>
                </a:cubicBezTo>
                <a:cubicBezTo>
                  <a:pt x="1545253" y="427187"/>
                  <a:pt x="1150011" y="357080"/>
                  <a:pt x="993926" y="369332"/>
                </a:cubicBezTo>
                <a:cubicBezTo>
                  <a:pt x="837841" y="381584"/>
                  <a:pt x="241177" y="342323"/>
                  <a:pt x="0" y="369332"/>
                </a:cubicBezTo>
                <a:cubicBezTo>
                  <a:pt x="-40318" y="228999"/>
                  <a:pt x="8008" y="15941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str1 = array [1..10] of char;</a:t>
            </a:r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1595430F-DFF8-F14D-BA6A-991C830784C0}"/>
              </a:ext>
            </a:extLst>
          </p:cNvPr>
          <p:cNvSpPr/>
          <p:nvPr/>
        </p:nvSpPr>
        <p:spPr>
          <a:xfrm>
            <a:off x="8305800" y="3134175"/>
            <a:ext cx="1676400" cy="6204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81D5-8A1C-7449-9891-0829CE014070}"/>
              </a:ext>
            </a:extLst>
          </p:cNvPr>
          <p:cNvSpPr txBox="1"/>
          <p:nvPr/>
        </p:nvSpPr>
        <p:spPr>
          <a:xfrm>
            <a:off x="1045028" y="4891993"/>
            <a:ext cx="127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Ideas?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82E75-8927-2443-91A8-70142E989A05}"/>
              </a:ext>
            </a:extLst>
          </p:cNvPr>
          <p:cNvSpPr txBox="1"/>
          <p:nvPr/>
        </p:nvSpPr>
        <p:spPr>
          <a:xfrm>
            <a:off x="6433457" y="4257223"/>
            <a:ext cx="5323114" cy="369332"/>
          </a:xfrm>
          <a:custGeom>
            <a:avLst/>
            <a:gdLst>
              <a:gd name="connsiteX0" fmla="*/ 0 w 5323114"/>
              <a:gd name="connsiteY0" fmla="*/ 0 h 369332"/>
              <a:gd name="connsiteX1" fmla="*/ 538226 w 5323114"/>
              <a:gd name="connsiteY1" fmla="*/ 0 h 369332"/>
              <a:gd name="connsiteX2" fmla="*/ 969990 w 5323114"/>
              <a:gd name="connsiteY2" fmla="*/ 0 h 369332"/>
              <a:gd name="connsiteX3" fmla="*/ 1667909 w 5323114"/>
              <a:gd name="connsiteY3" fmla="*/ 0 h 369332"/>
              <a:gd name="connsiteX4" fmla="*/ 2206135 w 5323114"/>
              <a:gd name="connsiteY4" fmla="*/ 0 h 369332"/>
              <a:gd name="connsiteX5" fmla="*/ 2744361 w 5323114"/>
              <a:gd name="connsiteY5" fmla="*/ 0 h 369332"/>
              <a:gd name="connsiteX6" fmla="*/ 3442280 w 5323114"/>
              <a:gd name="connsiteY6" fmla="*/ 0 h 369332"/>
              <a:gd name="connsiteX7" fmla="*/ 3927275 w 5323114"/>
              <a:gd name="connsiteY7" fmla="*/ 0 h 369332"/>
              <a:gd name="connsiteX8" fmla="*/ 4625195 w 5323114"/>
              <a:gd name="connsiteY8" fmla="*/ 0 h 369332"/>
              <a:gd name="connsiteX9" fmla="*/ 5323114 w 5323114"/>
              <a:gd name="connsiteY9" fmla="*/ 0 h 369332"/>
              <a:gd name="connsiteX10" fmla="*/ 5323114 w 5323114"/>
              <a:gd name="connsiteY10" fmla="*/ 369332 h 369332"/>
              <a:gd name="connsiteX11" fmla="*/ 4731657 w 5323114"/>
              <a:gd name="connsiteY11" fmla="*/ 369332 h 369332"/>
              <a:gd name="connsiteX12" fmla="*/ 4193431 w 5323114"/>
              <a:gd name="connsiteY12" fmla="*/ 369332 h 369332"/>
              <a:gd name="connsiteX13" fmla="*/ 3495512 w 5323114"/>
              <a:gd name="connsiteY13" fmla="*/ 369332 h 369332"/>
              <a:gd name="connsiteX14" fmla="*/ 2797592 w 5323114"/>
              <a:gd name="connsiteY14" fmla="*/ 369332 h 369332"/>
              <a:gd name="connsiteX15" fmla="*/ 2312597 w 5323114"/>
              <a:gd name="connsiteY15" fmla="*/ 369332 h 369332"/>
              <a:gd name="connsiteX16" fmla="*/ 1721140 w 5323114"/>
              <a:gd name="connsiteY16" fmla="*/ 369332 h 369332"/>
              <a:gd name="connsiteX17" fmla="*/ 1023221 w 5323114"/>
              <a:gd name="connsiteY17" fmla="*/ 369332 h 369332"/>
              <a:gd name="connsiteX18" fmla="*/ 0 w 5323114"/>
              <a:gd name="connsiteY18" fmla="*/ 369332 h 369332"/>
              <a:gd name="connsiteX19" fmla="*/ 0 w 5323114"/>
              <a:gd name="connsiteY1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23114" h="369332" extrusionOk="0">
                <a:moveTo>
                  <a:pt x="0" y="0"/>
                </a:moveTo>
                <a:cubicBezTo>
                  <a:pt x="186873" y="-46687"/>
                  <a:pt x="374811" y="6735"/>
                  <a:pt x="538226" y="0"/>
                </a:cubicBezTo>
                <a:cubicBezTo>
                  <a:pt x="701641" y="-6735"/>
                  <a:pt x="796879" y="51541"/>
                  <a:pt x="969990" y="0"/>
                </a:cubicBezTo>
                <a:cubicBezTo>
                  <a:pt x="1143101" y="-51541"/>
                  <a:pt x="1490673" y="59071"/>
                  <a:pt x="1667909" y="0"/>
                </a:cubicBezTo>
                <a:cubicBezTo>
                  <a:pt x="1845145" y="-59071"/>
                  <a:pt x="2000922" y="32938"/>
                  <a:pt x="2206135" y="0"/>
                </a:cubicBezTo>
                <a:cubicBezTo>
                  <a:pt x="2411348" y="-32938"/>
                  <a:pt x="2562608" y="13698"/>
                  <a:pt x="2744361" y="0"/>
                </a:cubicBezTo>
                <a:cubicBezTo>
                  <a:pt x="2926114" y="-13698"/>
                  <a:pt x="3269028" y="64154"/>
                  <a:pt x="3442280" y="0"/>
                </a:cubicBezTo>
                <a:cubicBezTo>
                  <a:pt x="3615532" y="-64154"/>
                  <a:pt x="3781600" y="43490"/>
                  <a:pt x="3927275" y="0"/>
                </a:cubicBezTo>
                <a:cubicBezTo>
                  <a:pt x="4072951" y="-43490"/>
                  <a:pt x="4315355" y="9303"/>
                  <a:pt x="4625195" y="0"/>
                </a:cubicBezTo>
                <a:cubicBezTo>
                  <a:pt x="4935035" y="-9303"/>
                  <a:pt x="5005893" y="52961"/>
                  <a:pt x="5323114" y="0"/>
                </a:cubicBezTo>
                <a:cubicBezTo>
                  <a:pt x="5340234" y="100193"/>
                  <a:pt x="5290039" y="257057"/>
                  <a:pt x="5323114" y="369332"/>
                </a:cubicBezTo>
                <a:cubicBezTo>
                  <a:pt x="5044740" y="393392"/>
                  <a:pt x="4889837" y="315327"/>
                  <a:pt x="4731657" y="369332"/>
                </a:cubicBezTo>
                <a:cubicBezTo>
                  <a:pt x="4573477" y="423337"/>
                  <a:pt x="4454742" y="331456"/>
                  <a:pt x="4193431" y="369332"/>
                </a:cubicBezTo>
                <a:cubicBezTo>
                  <a:pt x="3932120" y="407208"/>
                  <a:pt x="3721408" y="320641"/>
                  <a:pt x="3495512" y="369332"/>
                </a:cubicBezTo>
                <a:cubicBezTo>
                  <a:pt x="3269616" y="418023"/>
                  <a:pt x="3094804" y="305480"/>
                  <a:pt x="2797592" y="369332"/>
                </a:cubicBezTo>
                <a:cubicBezTo>
                  <a:pt x="2500380" y="433184"/>
                  <a:pt x="2417356" y="317440"/>
                  <a:pt x="2312597" y="369332"/>
                </a:cubicBezTo>
                <a:cubicBezTo>
                  <a:pt x="2207838" y="421224"/>
                  <a:pt x="1924236" y="342773"/>
                  <a:pt x="1721140" y="369332"/>
                </a:cubicBezTo>
                <a:cubicBezTo>
                  <a:pt x="1518044" y="395891"/>
                  <a:pt x="1349138" y="354722"/>
                  <a:pt x="1023221" y="369332"/>
                </a:cubicBezTo>
                <a:cubicBezTo>
                  <a:pt x="697304" y="383942"/>
                  <a:pt x="484943" y="348711"/>
                  <a:pt x="0" y="369332"/>
                </a:cubicBezTo>
                <a:cubicBezTo>
                  <a:pt x="-40318" y="228999"/>
                  <a:pt x="8008" y="15941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str2 = array [0..9] of char;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C93BB-BF37-754D-B094-253146473A8A}"/>
              </a:ext>
            </a:extLst>
          </p:cNvPr>
          <p:cNvSpPr txBox="1"/>
          <p:nvPr/>
        </p:nvSpPr>
        <p:spPr>
          <a:xfrm>
            <a:off x="9982200" y="28217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0B274-8549-5C42-9E94-09A61051A996}"/>
              </a:ext>
            </a:extLst>
          </p:cNvPr>
          <p:cNvSpPr txBox="1"/>
          <p:nvPr/>
        </p:nvSpPr>
        <p:spPr>
          <a:xfrm>
            <a:off x="4212772" y="5141009"/>
            <a:ext cx="668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Question</a:t>
            </a:r>
            <a:r>
              <a:rPr lang="en-US" dirty="0"/>
              <a:t>: Should the compiler warn the programmer when assigning arrays from one variable of type str1 to a variable of type str2?</a:t>
            </a:r>
          </a:p>
        </p:txBody>
      </p:sp>
    </p:spTree>
    <p:extLst>
      <p:ext uri="{BB962C8B-B14F-4D97-AF65-F5344CB8AC3E}">
        <p14:creationId xmlns:p14="http://schemas.microsoft.com/office/powerpoint/2010/main" val="10677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B05-056F-504F-8A6C-B2D8B28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C69F-72CC-C94B-AE29-844C988C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429" cy="1102632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3D7D3-B62B-7844-A9C3-BF2314BA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8C1FD-F75A-014E-859C-0D96DD8D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6E8A9-733A-D048-9342-DA611A2D01FF}"/>
              </a:ext>
            </a:extLst>
          </p:cNvPr>
          <p:cNvSpPr txBox="1"/>
          <p:nvPr/>
        </p:nvSpPr>
        <p:spPr>
          <a:xfrm>
            <a:off x="391884" y="2511135"/>
            <a:ext cx="6106886" cy="369332"/>
          </a:xfrm>
          <a:custGeom>
            <a:avLst/>
            <a:gdLst>
              <a:gd name="connsiteX0" fmla="*/ 0 w 6106886"/>
              <a:gd name="connsiteY0" fmla="*/ 0 h 369332"/>
              <a:gd name="connsiteX1" fmla="*/ 494103 w 6106886"/>
              <a:gd name="connsiteY1" fmla="*/ 0 h 369332"/>
              <a:gd name="connsiteX2" fmla="*/ 866067 w 6106886"/>
              <a:gd name="connsiteY2" fmla="*/ 0 h 369332"/>
              <a:gd name="connsiteX3" fmla="*/ 1543377 w 6106886"/>
              <a:gd name="connsiteY3" fmla="*/ 0 h 369332"/>
              <a:gd name="connsiteX4" fmla="*/ 2037479 w 6106886"/>
              <a:gd name="connsiteY4" fmla="*/ 0 h 369332"/>
              <a:gd name="connsiteX5" fmla="*/ 2531582 w 6106886"/>
              <a:gd name="connsiteY5" fmla="*/ 0 h 369332"/>
              <a:gd name="connsiteX6" fmla="*/ 3208891 w 6106886"/>
              <a:gd name="connsiteY6" fmla="*/ 0 h 369332"/>
              <a:gd name="connsiteX7" fmla="*/ 3641925 w 6106886"/>
              <a:gd name="connsiteY7" fmla="*/ 0 h 369332"/>
              <a:gd name="connsiteX8" fmla="*/ 4319234 w 6106886"/>
              <a:gd name="connsiteY8" fmla="*/ 0 h 369332"/>
              <a:gd name="connsiteX9" fmla="*/ 4996543 w 6106886"/>
              <a:gd name="connsiteY9" fmla="*/ 0 h 369332"/>
              <a:gd name="connsiteX10" fmla="*/ 5551715 w 6106886"/>
              <a:gd name="connsiteY10" fmla="*/ 0 h 369332"/>
              <a:gd name="connsiteX11" fmla="*/ 6106886 w 6106886"/>
              <a:gd name="connsiteY11" fmla="*/ 0 h 369332"/>
              <a:gd name="connsiteX12" fmla="*/ 6106886 w 6106886"/>
              <a:gd name="connsiteY12" fmla="*/ 369332 h 369332"/>
              <a:gd name="connsiteX13" fmla="*/ 5734921 w 6106886"/>
              <a:gd name="connsiteY13" fmla="*/ 369332 h 369332"/>
              <a:gd name="connsiteX14" fmla="*/ 5057612 w 6106886"/>
              <a:gd name="connsiteY14" fmla="*/ 369332 h 369332"/>
              <a:gd name="connsiteX15" fmla="*/ 4624578 w 6106886"/>
              <a:gd name="connsiteY15" fmla="*/ 369332 h 369332"/>
              <a:gd name="connsiteX16" fmla="*/ 4069407 w 6106886"/>
              <a:gd name="connsiteY16" fmla="*/ 369332 h 369332"/>
              <a:gd name="connsiteX17" fmla="*/ 3392098 w 6106886"/>
              <a:gd name="connsiteY17" fmla="*/ 369332 h 369332"/>
              <a:gd name="connsiteX18" fmla="*/ 2836926 w 6106886"/>
              <a:gd name="connsiteY18" fmla="*/ 369332 h 369332"/>
              <a:gd name="connsiteX19" fmla="*/ 2464961 w 6106886"/>
              <a:gd name="connsiteY19" fmla="*/ 369332 h 369332"/>
              <a:gd name="connsiteX20" fmla="*/ 2031928 w 6106886"/>
              <a:gd name="connsiteY20" fmla="*/ 369332 h 369332"/>
              <a:gd name="connsiteX21" fmla="*/ 1354618 w 6106886"/>
              <a:gd name="connsiteY21" fmla="*/ 369332 h 369332"/>
              <a:gd name="connsiteX22" fmla="*/ 799447 w 6106886"/>
              <a:gd name="connsiteY22" fmla="*/ 369332 h 369332"/>
              <a:gd name="connsiteX23" fmla="*/ 0 w 6106886"/>
              <a:gd name="connsiteY23" fmla="*/ 369332 h 369332"/>
              <a:gd name="connsiteX24" fmla="*/ 0 w 6106886"/>
              <a:gd name="connsiteY2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06886" h="369332" extrusionOk="0">
                <a:moveTo>
                  <a:pt x="0" y="0"/>
                </a:moveTo>
                <a:cubicBezTo>
                  <a:pt x="179563" y="-856"/>
                  <a:pt x="345411" y="21739"/>
                  <a:pt x="494103" y="0"/>
                </a:cubicBezTo>
                <a:cubicBezTo>
                  <a:pt x="642795" y="-21739"/>
                  <a:pt x="690331" y="14467"/>
                  <a:pt x="866067" y="0"/>
                </a:cubicBezTo>
                <a:cubicBezTo>
                  <a:pt x="1041803" y="-14467"/>
                  <a:pt x="1259720" y="11777"/>
                  <a:pt x="1543377" y="0"/>
                </a:cubicBezTo>
                <a:cubicBezTo>
                  <a:pt x="1827034" y="-11777"/>
                  <a:pt x="1850383" y="17210"/>
                  <a:pt x="2037479" y="0"/>
                </a:cubicBezTo>
                <a:cubicBezTo>
                  <a:pt x="2224575" y="-17210"/>
                  <a:pt x="2344260" y="26378"/>
                  <a:pt x="2531582" y="0"/>
                </a:cubicBezTo>
                <a:cubicBezTo>
                  <a:pt x="2718904" y="-26378"/>
                  <a:pt x="2872177" y="36046"/>
                  <a:pt x="3208891" y="0"/>
                </a:cubicBezTo>
                <a:cubicBezTo>
                  <a:pt x="3545605" y="-36046"/>
                  <a:pt x="3464059" y="13072"/>
                  <a:pt x="3641925" y="0"/>
                </a:cubicBezTo>
                <a:cubicBezTo>
                  <a:pt x="3819791" y="-13072"/>
                  <a:pt x="4007227" y="53328"/>
                  <a:pt x="4319234" y="0"/>
                </a:cubicBezTo>
                <a:cubicBezTo>
                  <a:pt x="4631241" y="-53328"/>
                  <a:pt x="4727420" y="62670"/>
                  <a:pt x="4996543" y="0"/>
                </a:cubicBezTo>
                <a:cubicBezTo>
                  <a:pt x="5265666" y="-62670"/>
                  <a:pt x="5325799" y="26079"/>
                  <a:pt x="5551715" y="0"/>
                </a:cubicBezTo>
                <a:cubicBezTo>
                  <a:pt x="5777631" y="-26079"/>
                  <a:pt x="5960638" y="14244"/>
                  <a:pt x="6106886" y="0"/>
                </a:cubicBezTo>
                <a:cubicBezTo>
                  <a:pt x="6129977" y="82749"/>
                  <a:pt x="6095627" y="217141"/>
                  <a:pt x="6106886" y="369332"/>
                </a:cubicBezTo>
                <a:cubicBezTo>
                  <a:pt x="5963705" y="385157"/>
                  <a:pt x="5894876" y="345001"/>
                  <a:pt x="5734921" y="369332"/>
                </a:cubicBezTo>
                <a:cubicBezTo>
                  <a:pt x="5574966" y="393663"/>
                  <a:pt x="5289621" y="334623"/>
                  <a:pt x="5057612" y="369332"/>
                </a:cubicBezTo>
                <a:cubicBezTo>
                  <a:pt x="4825603" y="404041"/>
                  <a:pt x="4737408" y="357393"/>
                  <a:pt x="4624578" y="369332"/>
                </a:cubicBezTo>
                <a:cubicBezTo>
                  <a:pt x="4511748" y="381271"/>
                  <a:pt x="4302746" y="349851"/>
                  <a:pt x="4069407" y="369332"/>
                </a:cubicBezTo>
                <a:cubicBezTo>
                  <a:pt x="3836068" y="388813"/>
                  <a:pt x="3674458" y="310814"/>
                  <a:pt x="3392098" y="369332"/>
                </a:cubicBezTo>
                <a:cubicBezTo>
                  <a:pt x="3109738" y="427850"/>
                  <a:pt x="3066676" y="366190"/>
                  <a:pt x="2836926" y="369332"/>
                </a:cubicBezTo>
                <a:cubicBezTo>
                  <a:pt x="2607176" y="372474"/>
                  <a:pt x="2586189" y="359414"/>
                  <a:pt x="2464961" y="369332"/>
                </a:cubicBezTo>
                <a:cubicBezTo>
                  <a:pt x="2343734" y="379250"/>
                  <a:pt x="2128903" y="318196"/>
                  <a:pt x="2031928" y="369332"/>
                </a:cubicBezTo>
                <a:cubicBezTo>
                  <a:pt x="1934953" y="420468"/>
                  <a:pt x="1540081" y="301546"/>
                  <a:pt x="1354618" y="369332"/>
                </a:cubicBezTo>
                <a:cubicBezTo>
                  <a:pt x="1169155" y="437118"/>
                  <a:pt x="1003113" y="303940"/>
                  <a:pt x="799447" y="369332"/>
                </a:cubicBezTo>
                <a:cubicBezTo>
                  <a:pt x="595781" y="434724"/>
                  <a:pt x="224617" y="356154"/>
                  <a:pt x="0" y="369332"/>
                </a:cubicBezTo>
                <a:cubicBezTo>
                  <a:pt x="-42877" y="252818"/>
                  <a:pt x="13225" y="16458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 </a:t>
            </a:r>
            <a:r>
              <a:rPr lang="en-US" dirty="0" err="1">
                <a:latin typeface="Courier" pitchFamily="2" charset="0"/>
              </a:rPr>
              <a:t>new_type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old_type</a:t>
            </a:r>
            <a:r>
              <a:rPr lang="en-US" dirty="0">
                <a:latin typeface="Courier" pitchFamily="2" charset="0"/>
              </a:rPr>
              <a:t>; // Algol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16AD9-5E37-6945-9A62-C3868C2D6F43}"/>
              </a:ext>
            </a:extLst>
          </p:cNvPr>
          <p:cNvSpPr txBox="1"/>
          <p:nvPr/>
        </p:nvSpPr>
        <p:spPr>
          <a:xfrm>
            <a:off x="326570" y="3612080"/>
            <a:ext cx="5812971" cy="369332"/>
          </a:xfrm>
          <a:custGeom>
            <a:avLst/>
            <a:gdLst>
              <a:gd name="connsiteX0" fmla="*/ 0 w 5812971"/>
              <a:gd name="connsiteY0" fmla="*/ 0 h 369332"/>
              <a:gd name="connsiteX1" fmla="*/ 523167 w 5812971"/>
              <a:gd name="connsiteY1" fmla="*/ 0 h 369332"/>
              <a:gd name="connsiteX2" fmla="*/ 930075 w 5812971"/>
              <a:gd name="connsiteY2" fmla="*/ 0 h 369332"/>
              <a:gd name="connsiteX3" fmla="*/ 1627632 w 5812971"/>
              <a:gd name="connsiteY3" fmla="*/ 0 h 369332"/>
              <a:gd name="connsiteX4" fmla="*/ 2150799 w 5812971"/>
              <a:gd name="connsiteY4" fmla="*/ 0 h 369332"/>
              <a:gd name="connsiteX5" fmla="*/ 2673967 w 5812971"/>
              <a:gd name="connsiteY5" fmla="*/ 0 h 369332"/>
              <a:gd name="connsiteX6" fmla="*/ 3371523 w 5812971"/>
              <a:gd name="connsiteY6" fmla="*/ 0 h 369332"/>
              <a:gd name="connsiteX7" fmla="*/ 3836561 w 5812971"/>
              <a:gd name="connsiteY7" fmla="*/ 0 h 369332"/>
              <a:gd name="connsiteX8" fmla="*/ 4534117 w 5812971"/>
              <a:gd name="connsiteY8" fmla="*/ 0 h 369332"/>
              <a:gd name="connsiteX9" fmla="*/ 5231674 w 5812971"/>
              <a:gd name="connsiteY9" fmla="*/ 0 h 369332"/>
              <a:gd name="connsiteX10" fmla="*/ 5812971 w 5812971"/>
              <a:gd name="connsiteY10" fmla="*/ 0 h 369332"/>
              <a:gd name="connsiteX11" fmla="*/ 5812971 w 5812971"/>
              <a:gd name="connsiteY11" fmla="*/ 369332 h 369332"/>
              <a:gd name="connsiteX12" fmla="*/ 5173544 w 5812971"/>
              <a:gd name="connsiteY12" fmla="*/ 369332 h 369332"/>
              <a:gd name="connsiteX13" fmla="*/ 4475988 w 5812971"/>
              <a:gd name="connsiteY13" fmla="*/ 369332 h 369332"/>
              <a:gd name="connsiteX14" fmla="*/ 3778431 w 5812971"/>
              <a:gd name="connsiteY14" fmla="*/ 369332 h 369332"/>
              <a:gd name="connsiteX15" fmla="*/ 3313393 w 5812971"/>
              <a:gd name="connsiteY15" fmla="*/ 369332 h 369332"/>
              <a:gd name="connsiteX16" fmla="*/ 2732096 w 5812971"/>
              <a:gd name="connsiteY16" fmla="*/ 369332 h 369332"/>
              <a:gd name="connsiteX17" fmla="*/ 2034540 w 5812971"/>
              <a:gd name="connsiteY17" fmla="*/ 369332 h 369332"/>
              <a:gd name="connsiteX18" fmla="*/ 1453243 w 5812971"/>
              <a:gd name="connsiteY18" fmla="*/ 369332 h 369332"/>
              <a:gd name="connsiteX19" fmla="*/ 1046335 w 5812971"/>
              <a:gd name="connsiteY19" fmla="*/ 369332 h 369332"/>
              <a:gd name="connsiteX20" fmla="*/ 581297 w 5812971"/>
              <a:gd name="connsiteY20" fmla="*/ 369332 h 369332"/>
              <a:gd name="connsiteX21" fmla="*/ 0 w 5812971"/>
              <a:gd name="connsiteY21" fmla="*/ 369332 h 369332"/>
              <a:gd name="connsiteX22" fmla="*/ 0 w 5812971"/>
              <a:gd name="connsiteY2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12971" h="369332" extrusionOk="0">
                <a:moveTo>
                  <a:pt x="0" y="0"/>
                </a:moveTo>
                <a:cubicBezTo>
                  <a:pt x="248985" y="-40215"/>
                  <a:pt x="284803" y="40188"/>
                  <a:pt x="523167" y="0"/>
                </a:cubicBezTo>
                <a:cubicBezTo>
                  <a:pt x="761531" y="-40188"/>
                  <a:pt x="825616" y="9495"/>
                  <a:pt x="930075" y="0"/>
                </a:cubicBezTo>
                <a:cubicBezTo>
                  <a:pt x="1034534" y="-9495"/>
                  <a:pt x="1407370" y="62111"/>
                  <a:pt x="1627632" y="0"/>
                </a:cubicBezTo>
                <a:cubicBezTo>
                  <a:pt x="1847894" y="-62111"/>
                  <a:pt x="1940505" y="17206"/>
                  <a:pt x="2150799" y="0"/>
                </a:cubicBezTo>
                <a:cubicBezTo>
                  <a:pt x="2361093" y="-17206"/>
                  <a:pt x="2507143" y="15319"/>
                  <a:pt x="2673967" y="0"/>
                </a:cubicBezTo>
                <a:cubicBezTo>
                  <a:pt x="2840791" y="-15319"/>
                  <a:pt x="3036969" y="80072"/>
                  <a:pt x="3371523" y="0"/>
                </a:cubicBezTo>
                <a:cubicBezTo>
                  <a:pt x="3706077" y="-80072"/>
                  <a:pt x="3660655" y="48631"/>
                  <a:pt x="3836561" y="0"/>
                </a:cubicBezTo>
                <a:cubicBezTo>
                  <a:pt x="4012467" y="-48631"/>
                  <a:pt x="4237825" y="28741"/>
                  <a:pt x="4534117" y="0"/>
                </a:cubicBezTo>
                <a:cubicBezTo>
                  <a:pt x="4830409" y="-28741"/>
                  <a:pt x="4969164" y="61442"/>
                  <a:pt x="5231674" y="0"/>
                </a:cubicBezTo>
                <a:cubicBezTo>
                  <a:pt x="5494184" y="-61442"/>
                  <a:pt x="5681715" y="39030"/>
                  <a:pt x="5812971" y="0"/>
                </a:cubicBezTo>
                <a:cubicBezTo>
                  <a:pt x="5829496" y="83761"/>
                  <a:pt x="5770181" y="261680"/>
                  <a:pt x="5812971" y="369332"/>
                </a:cubicBezTo>
                <a:cubicBezTo>
                  <a:pt x="5496594" y="374327"/>
                  <a:pt x="5346693" y="322046"/>
                  <a:pt x="5173544" y="369332"/>
                </a:cubicBezTo>
                <a:cubicBezTo>
                  <a:pt x="5000395" y="416618"/>
                  <a:pt x="4718430" y="356584"/>
                  <a:pt x="4475988" y="369332"/>
                </a:cubicBezTo>
                <a:cubicBezTo>
                  <a:pt x="4233546" y="382080"/>
                  <a:pt x="4048622" y="338785"/>
                  <a:pt x="3778431" y="369332"/>
                </a:cubicBezTo>
                <a:cubicBezTo>
                  <a:pt x="3508240" y="399879"/>
                  <a:pt x="3503864" y="329629"/>
                  <a:pt x="3313393" y="369332"/>
                </a:cubicBezTo>
                <a:cubicBezTo>
                  <a:pt x="3122922" y="409035"/>
                  <a:pt x="2940259" y="329955"/>
                  <a:pt x="2732096" y="369332"/>
                </a:cubicBezTo>
                <a:cubicBezTo>
                  <a:pt x="2523933" y="408709"/>
                  <a:pt x="2375516" y="315001"/>
                  <a:pt x="2034540" y="369332"/>
                </a:cubicBezTo>
                <a:cubicBezTo>
                  <a:pt x="1693564" y="423663"/>
                  <a:pt x="1584219" y="329528"/>
                  <a:pt x="1453243" y="369332"/>
                </a:cubicBezTo>
                <a:cubicBezTo>
                  <a:pt x="1322267" y="409136"/>
                  <a:pt x="1248377" y="337440"/>
                  <a:pt x="1046335" y="369332"/>
                </a:cubicBezTo>
                <a:cubicBezTo>
                  <a:pt x="844293" y="401224"/>
                  <a:pt x="798428" y="366200"/>
                  <a:pt x="581297" y="369332"/>
                </a:cubicBezTo>
                <a:cubicBezTo>
                  <a:pt x="364166" y="372464"/>
                  <a:pt x="245708" y="365188"/>
                  <a:pt x="0" y="369332"/>
                </a:cubicBezTo>
                <a:cubicBezTo>
                  <a:pt x="-33836" y="278669"/>
                  <a:pt x="30009" y="1178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typedef </a:t>
            </a:r>
            <a:r>
              <a:rPr lang="en-US" dirty="0" err="1">
                <a:latin typeface="Courier" pitchFamily="2" charset="0"/>
              </a:rPr>
              <a:t>old_type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new_type</a:t>
            </a:r>
            <a:r>
              <a:rPr lang="en-US" dirty="0">
                <a:latin typeface="Courier" pitchFamily="2" charset="0"/>
              </a:rPr>
              <a:t>; // C syntax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34323D-73B5-0347-A63B-9716E2EFC7E4}"/>
              </a:ext>
            </a:extLst>
          </p:cNvPr>
          <p:cNvSpPr txBox="1">
            <a:spLocks/>
          </p:cNvSpPr>
          <p:nvPr/>
        </p:nvSpPr>
        <p:spPr>
          <a:xfrm>
            <a:off x="6836230" y="1591229"/>
            <a:ext cx="5116284" cy="462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200" dirty="0"/>
              <a:t>Design question: should both names be considered the same type or different types?</a:t>
            </a:r>
          </a:p>
          <a:p>
            <a:pPr>
              <a:lnSpc>
                <a:spcPct val="130000"/>
              </a:lnSpc>
            </a:pPr>
            <a:r>
              <a:rPr lang="en-US" sz="2200" dirty="0"/>
              <a:t>Two types of name equivalence:</a:t>
            </a:r>
          </a:p>
          <a:p>
            <a:pPr lvl="1">
              <a:lnSpc>
                <a:spcPct val="130000"/>
              </a:lnSpc>
            </a:pPr>
            <a:r>
              <a:rPr lang="en-US" sz="2200" i="1" u="sng" dirty="0"/>
              <a:t>Strict name equivalence </a:t>
            </a:r>
            <a:r>
              <a:rPr lang="en-US" sz="2200" dirty="0"/>
              <a:t>(aliased types are distinct types)</a:t>
            </a:r>
          </a:p>
          <a:p>
            <a:pPr lvl="1">
              <a:lnSpc>
                <a:spcPct val="130000"/>
              </a:lnSpc>
            </a:pPr>
            <a:r>
              <a:rPr lang="en-US" sz="2200" i="1" u="sng" dirty="0"/>
              <a:t>Loose name equivalence </a:t>
            </a:r>
            <a:r>
              <a:rPr lang="en-US" sz="2200" dirty="0"/>
              <a:t>(aliased types are the same type)</a:t>
            </a:r>
          </a:p>
          <a:p>
            <a:pPr>
              <a:lnSpc>
                <a:spcPct val="130000"/>
              </a:lnSpc>
            </a:pPr>
            <a:r>
              <a:rPr lang="en-US" sz="2200" dirty="0"/>
              <a:t>Can achieve both with </a:t>
            </a:r>
            <a:r>
              <a:rPr lang="en-US" sz="2200" i="1" u="sng" dirty="0"/>
              <a:t>derived types</a:t>
            </a:r>
            <a:r>
              <a:rPr lang="en-US" sz="2200" dirty="0"/>
              <a:t> and </a:t>
            </a:r>
            <a:r>
              <a:rPr lang="en-US" sz="2200" i="1" u="sng" dirty="0"/>
              <a:t>subtypes</a:t>
            </a:r>
          </a:p>
          <a:p>
            <a:pPr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8A250-54EC-DB4D-A688-A86A25D692D3}"/>
              </a:ext>
            </a:extLst>
          </p:cNvPr>
          <p:cNvSpPr txBox="1">
            <a:spLocks/>
          </p:cNvSpPr>
          <p:nvPr/>
        </p:nvSpPr>
        <p:spPr>
          <a:xfrm>
            <a:off x="326569" y="4433270"/>
            <a:ext cx="6422571" cy="5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" pitchFamily="2" charset="0"/>
              </a:rPr>
              <a:t>new_type</a:t>
            </a:r>
            <a:r>
              <a:rPr lang="en-US" dirty="0"/>
              <a:t> is an </a:t>
            </a:r>
            <a:r>
              <a:rPr lang="en-US" i="1" u="sng" dirty="0"/>
              <a:t>alias</a:t>
            </a:r>
            <a:r>
              <a:rPr lang="en-US" dirty="0"/>
              <a:t> for </a:t>
            </a:r>
            <a:r>
              <a:rPr lang="en-US" dirty="0" err="1">
                <a:latin typeface="Courier" pitchFamily="2" charset="0"/>
              </a:rPr>
              <a:t>old_type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392FE-BEB4-6849-B5C8-048F9C9C610A}"/>
              </a:ext>
            </a:extLst>
          </p:cNvPr>
          <p:cNvSpPr txBox="1"/>
          <p:nvPr/>
        </p:nvSpPr>
        <p:spPr>
          <a:xfrm>
            <a:off x="1455630" y="5534215"/>
            <a:ext cx="4683911" cy="4308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compatibility among parent/child types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62EE0C3-B040-824D-8CD0-2C8AF9AF2729}"/>
              </a:ext>
            </a:extLst>
          </p:cNvPr>
          <p:cNvSpPr/>
          <p:nvPr/>
        </p:nvSpPr>
        <p:spPr>
          <a:xfrm rot="1029202">
            <a:off x="5998029" y="5840639"/>
            <a:ext cx="1121228" cy="375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A9A1-13E7-244E-B095-0D7CD7E4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A6AE-AA58-114F-B5EC-9A3B18C0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825625"/>
            <a:ext cx="11277599" cy="4351338"/>
          </a:xfrm>
        </p:spPr>
        <p:txBody>
          <a:bodyPr>
            <a:normAutofit lnSpcReduction="10000"/>
          </a:bodyPr>
          <a:lstStyle/>
          <a:p>
            <a:r>
              <a:rPr lang="en-US" sz="2200" i="1" u="sng" dirty="0"/>
              <a:t>Type conversion </a:t>
            </a:r>
            <a:r>
              <a:rPr lang="en-US" sz="2200" dirty="0"/>
              <a:t>(aka </a:t>
            </a:r>
            <a:r>
              <a:rPr lang="en-US" sz="2200" i="1" u="sng" dirty="0"/>
              <a:t>cast</a:t>
            </a:r>
            <a:r>
              <a:rPr lang="en-US" sz="2200" dirty="0"/>
              <a:t>): tells the compiler to treat a variable or expression as some other type</a:t>
            </a:r>
          </a:p>
          <a:p>
            <a:r>
              <a:rPr lang="en-US" sz="2200" dirty="0"/>
              <a:t>Examples:</a:t>
            </a:r>
          </a:p>
          <a:p>
            <a:pPr marL="0" indent="0">
              <a:buNone/>
            </a:pPr>
            <a:r>
              <a:rPr lang="en-US" sz="2200" dirty="0"/>
              <a:t>	a := floor(3.75 * b);</a:t>
            </a:r>
          </a:p>
          <a:p>
            <a:pPr marL="0" indent="0">
              <a:buNone/>
            </a:pPr>
            <a:r>
              <a:rPr lang="en-US" sz="2200" dirty="0"/>
              <a:t>	r = (float) n;</a:t>
            </a:r>
          </a:p>
          <a:p>
            <a:pPr marL="0" indent="0">
              <a:buNone/>
            </a:pPr>
            <a:r>
              <a:rPr lang="en-US" sz="2200" dirty="0"/>
              <a:t>	n = (int) r;</a:t>
            </a:r>
          </a:p>
          <a:p>
            <a:pPr marL="0" indent="0">
              <a:buNone/>
            </a:pPr>
            <a:r>
              <a:rPr lang="en-US" sz="2200" dirty="0"/>
              <a:t>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Types could be structurally equivalent, but language uses name equivalence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Types have different values, but share a common range of values (and the programmer knows what he/she is doing)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Types have different low-level implementation (usually boils down to some architecture specific function for converting types) </a:t>
            </a:r>
            <a:r>
              <a:rPr lang="en-US" sz="2200" dirty="0">
                <a:sym typeface="Wingdings" pitchFamily="2" charset="2"/>
              </a:rPr>
              <a:t> matters more for built-in types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09CB-BB57-9A4C-9C93-460D0E2A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31EA-25EB-C946-8E27-B73F5CB3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947-AD9F-7341-9A1B-C2A8BCEA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9F5D-DFE5-EA44-9812-4C3EE771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Most languages do not require equivalence of types in every context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Resort to loser rules: type compatibility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Assignment: type(</a:t>
            </a:r>
            <a:r>
              <a:rPr lang="en-US" sz="2200" dirty="0" err="1"/>
              <a:t>lhs</a:t>
            </a:r>
            <a:r>
              <a:rPr lang="en-US" sz="2200" dirty="0"/>
              <a:t>)  must be compatible with type(</a:t>
            </a:r>
            <a:r>
              <a:rPr lang="en-US" sz="2200" dirty="0" err="1"/>
              <a:t>rhs</a:t>
            </a:r>
            <a:r>
              <a:rPr lang="en-US" sz="2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Operands: types of operands must be compatible with some common type that supports the operator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Subroutine calls: types of arguments should be compatible with types of formal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8BB1A-17FB-5E41-8ADA-C3898FE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DD40A-8CD1-1846-8468-8D248B4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947-AD9F-7341-9A1B-C2A8BCEA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9F5D-DFE5-EA44-9812-4C3EE771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36468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i="1" u="sng" dirty="0"/>
              <a:t>Type coercion</a:t>
            </a:r>
            <a:r>
              <a:rPr lang="en-US" sz="2200" dirty="0"/>
              <a:t>: automatic type conversion performed by the language/compiler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Example: C has a relatively weak type system, performs a lot of coercion under the hood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Not limited to built-in types, languages could allow coercion of arrays and records (structs)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Example (in Fortran):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Permits coercion of arrays if they have the same shape: same number of dimensions, same size along each dimension, same shape on base type; the keyword here is </a:t>
            </a:r>
            <a:r>
              <a:rPr lang="en-US" sz="2200" i="1" u="sng" dirty="0"/>
              <a:t>shape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Records: same number of fields, fields of same shape (order matters), names do not matter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8BB1A-17FB-5E41-8ADA-C3898FE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DD40A-8CD1-1846-8468-8D248B4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D7D-365D-4D41-BCA6-ED08A5DC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8EB8-6ADD-E94B-9C9E-B5CBA6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Question: what determines the overall type of an expression?</a:t>
            </a:r>
          </a:p>
          <a:p>
            <a:r>
              <a:rPr lang="en-US" sz="2200" dirty="0"/>
              <a:t>A few examples:</a:t>
            </a:r>
          </a:p>
          <a:p>
            <a:pPr lvl="1"/>
            <a:r>
              <a:rPr lang="en-US" sz="2200" dirty="0"/>
              <a:t>Result of arithmetic expression is the types of the operands, possibly by coercing one of them into the more general one</a:t>
            </a:r>
          </a:p>
          <a:p>
            <a:pPr lvl="1"/>
            <a:r>
              <a:rPr lang="en-US" sz="2200" dirty="0"/>
              <a:t>Result of a comparison is a Boolean</a:t>
            </a:r>
          </a:p>
          <a:p>
            <a:pPr lvl="1"/>
            <a:r>
              <a:rPr lang="en-US" sz="2200" dirty="0"/>
              <a:t>Result of an assignment is the type of the left-hand side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  <a:p>
            <a:r>
              <a:rPr lang="en-US" sz="2200" dirty="0"/>
              <a:t>More complicated example, subranges:</a:t>
            </a:r>
          </a:p>
          <a:p>
            <a:pPr lvl="1"/>
            <a:r>
              <a:rPr lang="en-US" sz="2200" dirty="0"/>
              <a:t>Assume two ranges are defined, range1 as -10..10 and range2 as 0..40</a:t>
            </a:r>
          </a:p>
          <a:p>
            <a:pPr lvl="1"/>
            <a:r>
              <a:rPr lang="en-US" sz="2200" dirty="0"/>
              <a:t>Assume a is of type range1 and b is of type range2</a:t>
            </a:r>
          </a:p>
          <a:p>
            <a:pPr lvl="1"/>
            <a:r>
              <a:rPr lang="en-US" sz="2200" dirty="0"/>
              <a:t>What is the type of </a:t>
            </a:r>
            <a:r>
              <a:rPr lang="en-US" sz="2200" dirty="0" err="1"/>
              <a:t>a+b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Depends, but usually is the type of the base type, i.e. </a:t>
            </a:r>
            <a:r>
              <a:rPr lang="en-US" sz="2200" dirty="0" err="1"/>
              <a:t>typeof</a:t>
            </a:r>
            <a:r>
              <a:rPr lang="en-US" sz="2200" dirty="0"/>
              <a:t>(-10)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05CF7-AD81-C441-9A5E-C6D0E136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91E0C-0B72-D54A-997A-2F04755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2274-5913-F546-8AE0-3EAF93C4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328D-3B3B-8040-A15F-0E0055EF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Mechanisms to define types and associate them with language constructs</a:t>
            </a:r>
          </a:p>
          <a:p>
            <a:r>
              <a:rPr lang="en-US" sz="2200" dirty="0"/>
              <a:t>Set of rules for: </a:t>
            </a:r>
          </a:p>
          <a:p>
            <a:pPr lvl="1"/>
            <a:r>
              <a:rPr lang="en-US" sz="2200" u="sng" dirty="0"/>
              <a:t>type equivalence</a:t>
            </a:r>
            <a:r>
              <a:rPr lang="en-US" sz="2200" dirty="0"/>
              <a:t>:  type(var1) = type(var2)?</a:t>
            </a:r>
          </a:p>
          <a:p>
            <a:pPr lvl="1"/>
            <a:r>
              <a:rPr lang="en-US" sz="2200" u="sng" dirty="0"/>
              <a:t>type compatibility</a:t>
            </a:r>
            <a:r>
              <a:rPr lang="en-US" sz="2200" dirty="0"/>
              <a:t>: in what context can </a:t>
            </a:r>
            <a:r>
              <a:rPr lang="en-US" sz="2200" i="1" dirty="0"/>
              <a:t>var</a:t>
            </a:r>
            <a:r>
              <a:rPr lang="en-US" sz="2200" dirty="0"/>
              <a:t> of type </a:t>
            </a:r>
            <a:r>
              <a:rPr lang="en-US" sz="2200" i="1" dirty="0"/>
              <a:t>type</a:t>
            </a:r>
            <a:r>
              <a:rPr lang="en-US" sz="2200" dirty="0"/>
              <a:t> be used?</a:t>
            </a:r>
          </a:p>
          <a:p>
            <a:pPr lvl="1"/>
            <a:r>
              <a:rPr lang="en-US" sz="2200" u="sng" dirty="0"/>
              <a:t>type inference</a:t>
            </a:r>
            <a:r>
              <a:rPr lang="en-US" sz="2200" dirty="0"/>
              <a:t>: what is the type of expression “a + 2 * b”?</a:t>
            </a:r>
          </a:p>
          <a:p>
            <a:r>
              <a:rPr lang="en-US" sz="2200" u="sng" dirty="0"/>
              <a:t>Type checking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Does the program obey the language compatibility rules?</a:t>
            </a:r>
          </a:p>
          <a:p>
            <a:pPr lvl="1"/>
            <a:r>
              <a:rPr lang="en-US" sz="2200" u="sng" dirty="0"/>
              <a:t>Type clash</a:t>
            </a:r>
            <a:r>
              <a:rPr lang="en-US" sz="2200" dirty="0"/>
              <a:t>: rule violation</a:t>
            </a:r>
          </a:p>
          <a:p>
            <a:r>
              <a:rPr lang="en-US" sz="2200" u="sng" dirty="0"/>
              <a:t>Strongly typed </a:t>
            </a:r>
            <a:r>
              <a:rPr lang="en-US" sz="2200" dirty="0"/>
              <a:t>languages </a:t>
            </a:r>
            <a:r>
              <a:rPr lang="en-US" sz="2200" i="1" dirty="0">
                <a:highlight>
                  <a:srgbClr val="00FF00"/>
                </a:highlight>
              </a:rPr>
              <a:t>limit</a:t>
            </a:r>
            <a:r>
              <a:rPr lang="en-US" sz="2200" dirty="0">
                <a:highlight>
                  <a:srgbClr val="00FF00"/>
                </a:highlight>
              </a:rPr>
              <a:t> and </a:t>
            </a:r>
            <a:r>
              <a:rPr lang="en-US" sz="2200" i="1" dirty="0">
                <a:highlight>
                  <a:srgbClr val="00FF00"/>
                </a:highlight>
              </a:rPr>
              <a:t>enforce</a:t>
            </a:r>
            <a:r>
              <a:rPr lang="en-US" sz="2200" dirty="0">
                <a:highlight>
                  <a:srgbClr val="00FF00"/>
                </a:highlight>
              </a:rPr>
              <a:t> </a:t>
            </a:r>
            <a:r>
              <a:rPr lang="en-US" sz="2200" dirty="0"/>
              <a:t>application of operations based on type</a:t>
            </a:r>
          </a:p>
          <a:p>
            <a:r>
              <a:rPr lang="en-US" sz="2200" u="sng" dirty="0"/>
              <a:t>Statically typed </a:t>
            </a:r>
            <a:r>
              <a:rPr lang="en-US" sz="2200" dirty="0"/>
              <a:t>languages are strongly typed and can be enforced at compile-time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3785-D3BC-504D-B22E-A50F2159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23066-F134-8C46-A880-1CF1EB4B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9ED0-F35A-D548-B9F9-03453F26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49A0-E58B-804A-8A2B-9C55FEAE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Depends on the view …</a:t>
            </a:r>
          </a:p>
          <a:p>
            <a:pPr>
              <a:lnSpc>
                <a:spcPct val="130000"/>
              </a:lnSpc>
            </a:pPr>
            <a:r>
              <a:rPr lang="en-US" sz="2400" u="sng" dirty="0"/>
              <a:t>Denotationally</a:t>
            </a:r>
            <a:r>
              <a:rPr lang="en-US" sz="2400" dirty="0"/>
              <a:t> (as in what it denotes or represent):  set of values, value in set? object is of a type if its value is in the set</a:t>
            </a:r>
          </a:p>
          <a:p>
            <a:pPr>
              <a:lnSpc>
                <a:spcPct val="130000"/>
              </a:lnSpc>
            </a:pPr>
            <a:r>
              <a:rPr lang="en-US" sz="2400" u="sng" dirty="0"/>
              <a:t>Structurally</a:t>
            </a:r>
            <a:r>
              <a:rPr lang="en-US" sz="2400" dirty="0"/>
              <a:t>: type is built-in (e.g. int, char, </a:t>
            </a:r>
            <a:r>
              <a:rPr lang="en-US" sz="2400" dirty="0" err="1"/>
              <a:t>etc</a:t>
            </a:r>
            <a:r>
              <a:rPr lang="en-US" sz="2400" dirty="0"/>
              <a:t>) or composite (arrays, structures, classes, enumerations)</a:t>
            </a:r>
          </a:p>
          <a:p>
            <a:pPr>
              <a:lnSpc>
                <a:spcPct val="130000"/>
              </a:lnSpc>
            </a:pPr>
            <a:r>
              <a:rPr lang="en-US" sz="2400" u="sng" dirty="0"/>
              <a:t>Abstraction-based</a:t>
            </a:r>
            <a:r>
              <a:rPr lang="en-US" sz="2400" dirty="0"/>
              <a:t>: interface consisting of operations (think of operations as functions being called)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0948-4DC7-FC49-8A56-57207647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6C3B4-2117-644B-920F-EAB801AD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7F36-EACA-D042-AC7A-96171C06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C11-6B89-2046-8F7D-D4EFC04C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  <a:p>
            <a:r>
              <a:rPr lang="en-US" dirty="0"/>
              <a:t>Characters and strings</a:t>
            </a:r>
          </a:p>
          <a:p>
            <a:r>
              <a:rPr lang="en-US" dirty="0" err="1"/>
              <a:t>Numerics</a:t>
            </a:r>
            <a:endParaRPr lang="en-US" dirty="0"/>
          </a:p>
          <a:p>
            <a:r>
              <a:rPr lang="en-US" dirty="0"/>
              <a:t>Enumerations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8FFA-BD4C-9340-AC91-80142225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074D-5FA3-D544-AAA8-3317F36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D59A-6E75-A647-89B3-CB48D10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BBEB-C6BD-8B4E-BF41-0CBE67F6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err="1"/>
              <a:t>Numerics</a:t>
            </a:r>
            <a:r>
              <a:rPr lang="en-US" sz="2200" dirty="0"/>
              <a:t>: Integer  and floating point numbers (real numbers such as 0.09482)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Discrete types: integer, Boolean, characters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(e.g. C and Fortran) provide several built-in numeric types varying in precision (the size of the type, and the range of values they can represent)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Numeric types in general not portable across languages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Languages can provide signed (e.g. -128 to 127) and unsigned (0 to 255)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Unsigned integers: cardinals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provide complex types: imaginary, tuples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(e.g. Scheme and Common Lisp) provide rational types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C317-F56C-9141-BCED-83E23B14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713DF-B3D9-1F4F-8B08-951E5651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099E-FEE1-BC4D-81D4-EE32E8AE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6A74-988E-D546-8EE3-29B7961D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Enumerations (Introduced in Pascal):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Example: type weekday = (sun, mon, </a:t>
            </a:r>
            <a:r>
              <a:rPr lang="en-US" sz="2200" dirty="0" err="1"/>
              <a:t>tue</a:t>
            </a:r>
            <a:r>
              <a:rPr lang="en-US" sz="2200" dirty="0"/>
              <a:t>, wed, </a:t>
            </a:r>
            <a:r>
              <a:rPr lang="en-US" sz="2200" dirty="0" err="1"/>
              <a:t>thu</a:t>
            </a:r>
            <a:r>
              <a:rPr lang="en-US" sz="2200" dirty="0"/>
              <a:t>, </a:t>
            </a:r>
            <a:r>
              <a:rPr lang="en-US" sz="2200" dirty="0" err="1"/>
              <a:t>fri</a:t>
            </a:r>
            <a:r>
              <a:rPr lang="en-US" sz="2200" dirty="0"/>
              <a:t>, sat);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Values are ordered, e.g. sun &lt; </a:t>
            </a:r>
            <a:r>
              <a:rPr lang="en-US" sz="2200" dirty="0" err="1"/>
              <a:t>thu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Mechanisms for finding the next greater value (</a:t>
            </a:r>
            <a:r>
              <a:rPr lang="en-US" sz="2200" i="1" dirty="0" err="1"/>
              <a:t>succ</a:t>
            </a:r>
            <a:r>
              <a:rPr lang="en-US" sz="2200" dirty="0"/>
              <a:t> for successor) and the previous lower value (</a:t>
            </a:r>
            <a:r>
              <a:rPr lang="en-US" sz="2200" i="1" dirty="0" err="1"/>
              <a:t>pred</a:t>
            </a:r>
            <a:r>
              <a:rPr lang="en-US" sz="2200" dirty="0"/>
              <a:t> for predecessor)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Example (Pascal): tomorrow := </a:t>
            </a:r>
            <a:r>
              <a:rPr lang="en-US" sz="2200" dirty="0" err="1"/>
              <a:t>succ</a:t>
            </a:r>
            <a:r>
              <a:rPr lang="en-US" sz="2200" dirty="0"/>
              <a:t>(today)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Can be used in loops: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Example (Pascal): for today := mon to </a:t>
            </a:r>
            <a:r>
              <a:rPr lang="en-US" sz="2200" dirty="0" err="1"/>
              <a:t>fri</a:t>
            </a:r>
            <a:r>
              <a:rPr lang="en-US" sz="2200" dirty="0"/>
              <a:t> do begin …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Also: Pascal only allows enumeration types in loops (integer, char), no real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Enumerations are new types in Pascal, not compatible with integers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138A-097D-AA49-81D1-245C12FB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CAC71-F0F6-1740-9F83-EC8EB8B2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CCC4-EA6F-CE40-B63E-960006F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2E8C-EFBA-7946-A1B5-9DE7C8B8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introduced in Pascal</a:t>
            </a:r>
          </a:p>
          <a:p>
            <a:r>
              <a:rPr lang="en-US" sz="2400" i="1" dirty="0"/>
              <a:t>Contiguous subset </a:t>
            </a:r>
            <a:r>
              <a:rPr lang="en-US" sz="2400" dirty="0"/>
              <a:t>of values of some discrete </a:t>
            </a:r>
            <a:r>
              <a:rPr lang="en-US" sz="2400" i="1" dirty="0"/>
              <a:t>base</a:t>
            </a:r>
            <a:r>
              <a:rPr lang="en-US" sz="2400" dirty="0"/>
              <a:t> type:</a:t>
            </a:r>
          </a:p>
          <a:p>
            <a:pPr lvl="1"/>
            <a:r>
              <a:rPr lang="en-US" dirty="0"/>
              <a:t>0 to 10 vs -10 to 5</a:t>
            </a:r>
          </a:p>
          <a:p>
            <a:pPr lvl="1"/>
            <a:r>
              <a:rPr lang="en-US" dirty="0"/>
              <a:t>Can “rename” them</a:t>
            </a:r>
          </a:p>
          <a:p>
            <a:pPr lvl="1"/>
            <a:r>
              <a:rPr lang="en-US" dirty="0"/>
              <a:t>Example (Pascal):</a:t>
            </a:r>
          </a:p>
          <a:p>
            <a:pPr marL="914400" lvl="2" indent="0">
              <a:buNone/>
            </a:pPr>
            <a:r>
              <a:rPr lang="en-US" sz="2400" dirty="0"/>
              <a:t>type 	score = 0..10;</a:t>
            </a:r>
          </a:p>
          <a:p>
            <a:pPr marL="914400" lvl="2" indent="0">
              <a:buNone/>
            </a:pPr>
            <a:r>
              <a:rPr lang="en-US" sz="2400" dirty="0"/>
              <a:t>	workday = mon..</a:t>
            </a:r>
            <a:r>
              <a:rPr lang="en-US" sz="2400" dirty="0" err="1"/>
              <a:t>fri</a:t>
            </a:r>
            <a:r>
              <a:rPr lang="en-US" sz="2400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984DC-91AB-4443-916C-D5E2D172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9878-D4C5-FB4B-A12F-3042E413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309A-B622-3A46-96FC-6F866A79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58CC-9F29-3146-8183-F5BEB002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5"/>
            <a:ext cx="11375571" cy="4351338"/>
          </a:xfrm>
        </p:spPr>
        <p:txBody>
          <a:bodyPr>
            <a:noAutofit/>
          </a:bodyPr>
          <a:lstStyle/>
          <a:p>
            <a:r>
              <a:rPr lang="en-US" sz="2000" dirty="0"/>
              <a:t>Scalars (non-composite): any type that will represent one element:</a:t>
            </a:r>
          </a:p>
          <a:p>
            <a:pPr lvl="1"/>
            <a:r>
              <a:rPr lang="en-US" sz="2000" dirty="0"/>
              <a:t>Example</a:t>
            </a:r>
            <a:r>
              <a:rPr lang="en-US" sz="2000" dirty="0">
                <a:sym typeface="Wingdings" pitchFamily="2" charset="2"/>
              </a:rPr>
              <a:t> (C ):   int c = 50;  // whatever value c has, it’s only 1 value</a:t>
            </a:r>
          </a:p>
          <a:p>
            <a:r>
              <a:rPr lang="en-US" sz="2000" dirty="0">
                <a:sym typeface="Wingdings" pitchFamily="2" charset="2"/>
              </a:rPr>
              <a:t>Contrast with non-scalar types: several values referable by a single variable (as in an array or list)</a:t>
            </a:r>
          </a:p>
          <a:p>
            <a:r>
              <a:rPr lang="en-US" sz="2000" dirty="0">
                <a:sym typeface="Wingdings" pitchFamily="2" charset="2"/>
              </a:rPr>
              <a:t>Composite types: values have many parts</a:t>
            </a:r>
          </a:p>
          <a:p>
            <a:r>
              <a:rPr lang="en-US" sz="2000" dirty="0">
                <a:sym typeface="Wingdings" pitchFamily="2" charset="2"/>
              </a:rPr>
              <a:t>Record (introduced in Cobol): consist of fields, each of a “simpler” type; its type is the cartesian product of the types of the fields</a:t>
            </a:r>
          </a:p>
          <a:p>
            <a:pPr lvl="1"/>
            <a:r>
              <a:rPr lang="en-US" sz="2000" dirty="0">
                <a:sym typeface="Wingdings" pitchFamily="2" charset="2"/>
              </a:rPr>
              <a:t>Example (C ):  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struct height { int feet; int inches; };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struct person { char * name; int age; float weight; struct height };</a:t>
            </a:r>
          </a:p>
          <a:p>
            <a:r>
              <a:rPr lang="en-US" sz="2000" dirty="0">
                <a:sym typeface="Wingdings" pitchFamily="2" charset="2"/>
              </a:rPr>
              <a:t>Variant record (union): similar to record, but </a:t>
            </a:r>
            <a:r>
              <a:rPr lang="en-US" sz="2000" i="1" dirty="0">
                <a:sym typeface="Wingdings" pitchFamily="2" charset="2"/>
              </a:rPr>
              <a:t>only one field can be used at any time</a:t>
            </a:r>
            <a:r>
              <a:rPr lang="en-US" sz="2000" dirty="0">
                <a:sym typeface="Wingdings" pitchFamily="2" charset="2"/>
              </a:rPr>
              <a:t>; its type is the disjoint union of its fields</a:t>
            </a:r>
          </a:p>
          <a:p>
            <a:pPr lvl="1"/>
            <a:r>
              <a:rPr lang="en-US" sz="2000" dirty="0">
                <a:sym typeface="Wingdings" pitchFamily="2" charset="2"/>
              </a:rPr>
              <a:t>Example (C ):</a:t>
            </a:r>
          </a:p>
          <a:p>
            <a:pPr lvl="1"/>
            <a:r>
              <a:rPr lang="en-US" sz="2000" dirty="0">
                <a:sym typeface="Wingdings" pitchFamily="2" charset="2"/>
              </a:rPr>
              <a:t>union number { int </a:t>
            </a:r>
            <a:r>
              <a:rPr lang="en-US" sz="2000" dirty="0" err="1">
                <a:sym typeface="Wingdings" pitchFamily="2" charset="2"/>
              </a:rPr>
              <a:t>n_int</a:t>
            </a:r>
            <a:r>
              <a:rPr lang="en-US" sz="2000" dirty="0">
                <a:sym typeface="Wingdings" pitchFamily="2" charset="2"/>
              </a:rPr>
              <a:t>; long long int </a:t>
            </a:r>
            <a:r>
              <a:rPr lang="en-US" sz="2000" dirty="0" err="1">
                <a:sym typeface="Wingdings" pitchFamily="2" charset="2"/>
              </a:rPr>
              <a:t>n_llint</a:t>
            </a:r>
            <a:r>
              <a:rPr lang="en-US" sz="2000" dirty="0">
                <a:sym typeface="Wingdings" pitchFamily="2" charset="2"/>
              </a:rPr>
              <a:t>; float </a:t>
            </a:r>
            <a:r>
              <a:rPr lang="en-US" sz="2000" dirty="0" err="1">
                <a:sym typeface="Wingdings" pitchFamily="2" charset="2"/>
              </a:rPr>
              <a:t>n_flt</a:t>
            </a:r>
            <a:r>
              <a:rPr lang="en-US" sz="2000" dirty="0">
                <a:sym typeface="Wingdings" pitchFamily="2" charset="2"/>
              </a:rPr>
              <a:t>; };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B2A3D-6C54-4747-A274-D35265FD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C76DA-096E-0647-BC0D-961A667E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98DB-6F77-E541-9E50-5949565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D1E1-E4C9-A144-B3DC-D117D1DF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Arrays: formally, functions from an index type to a component type; </a:t>
            </a:r>
          </a:p>
          <a:p>
            <a:r>
              <a:rPr lang="en-US" sz="2200" dirty="0"/>
              <a:t>Sets (also introduced in Pascal): the set type is the powerset of its base type; Pascal restricted sets to have at most 256 different values</a:t>
            </a:r>
          </a:p>
          <a:p>
            <a:r>
              <a:rPr lang="en-US" sz="2200" dirty="0"/>
              <a:t>Pointers (l-values): reference to an object of the pointer’s base type</a:t>
            </a:r>
          </a:p>
          <a:p>
            <a:r>
              <a:rPr lang="en-US" sz="2200" dirty="0"/>
              <a:t>Lists: sequence of elements, but no notion of mapping or index (at least conceptually) </a:t>
            </a:r>
            <a:r>
              <a:rPr lang="en-US" sz="2200" dirty="0">
                <a:sym typeface="Wingdings" pitchFamily="2" charset="2"/>
              </a:rPr>
              <a:t> no direct access</a:t>
            </a:r>
          </a:p>
          <a:p>
            <a:r>
              <a:rPr lang="en-US" sz="2200" dirty="0">
                <a:sym typeface="Wingdings" pitchFamily="2" charset="2"/>
              </a:rPr>
              <a:t>Files: represent data on devices; conceptually, a function mapping an index type (like an integer) to a component type; include notion of “current position”</a:t>
            </a:r>
          </a:p>
          <a:p>
            <a:pPr lvl="1"/>
            <a:r>
              <a:rPr lang="en-US" sz="2200" dirty="0">
                <a:sym typeface="Wingdings" pitchFamily="2" charset="2"/>
              </a:rPr>
              <a:t>Example (C ): FILE * f; // a file of char </a:t>
            </a:r>
          </a:p>
          <a:p>
            <a:r>
              <a:rPr lang="en-US" sz="2200" dirty="0">
                <a:sym typeface="Wingdings" pitchFamily="2" charset="2"/>
              </a:rPr>
              <a:t>Pascal allows to define files of user-defined record types:</a:t>
            </a:r>
          </a:p>
          <a:p>
            <a:pPr lvl="1"/>
            <a:r>
              <a:rPr lang="en-US" sz="2200" dirty="0"/>
              <a:t>Read and write operations on multiples of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E2693-1BCC-5C40-9014-41BA1C84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F6D9-8A00-4C4F-90D5-3AD5C617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821B-CCF3-6D4B-91A2-1AB93FB3D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1655</Words>
  <Application>Microsoft Macintosh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Type Systems</vt:lpstr>
      <vt:lpstr>Overview</vt:lpstr>
      <vt:lpstr>What are Types?</vt:lpstr>
      <vt:lpstr>Classification of Types</vt:lpstr>
      <vt:lpstr>Classification of Types</vt:lpstr>
      <vt:lpstr>Classification of Types</vt:lpstr>
      <vt:lpstr>Subrange </vt:lpstr>
      <vt:lpstr>Composite Types</vt:lpstr>
      <vt:lpstr>Composite Types</vt:lpstr>
      <vt:lpstr>Type Checking</vt:lpstr>
      <vt:lpstr>Type Equivalence</vt:lpstr>
      <vt:lpstr>Structural Equivalence </vt:lpstr>
      <vt:lpstr>Structural Equivalence </vt:lpstr>
      <vt:lpstr>Name Equivalence</vt:lpstr>
      <vt:lpstr>Type Conversion and Casts</vt:lpstr>
      <vt:lpstr>Type Compatibility</vt:lpstr>
      <vt:lpstr>Type Compatibility</vt:lpstr>
      <vt:lpstr>Type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Kong Moreno, Martin R.</dc:creator>
  <cp:lastModifiedBy>Kong Moreno, Martin R.</cp:lastModifiedBy>
  <cp:revision>93</cp:revision>
  <dcterms:created xsi:type="dcterms:W3CDTF">2020-02-01T22:15:34Z</dcterms:created>
  <dcterms:modified xsi:type="dcterms:W3CDTF">2020-02-02T17:57:23Z</dcterms:modified>
</cp:coreProperties>
</file>