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E079-93CC-3A49-A7E8-CDC9279F5CB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610E-1776-C14D-8724-DCE142DB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B93E-72DD-D44E-AC12-AE4D4112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7CC20-92FD-B54B-BB69-C5D3E8910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3301-86CC-6E43-B793-877E9861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963F-B015-1848-BE19-FAC9AC65E151}" type="datetime1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1113-B4C1-DD40-9992-F3CDC69D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125D-8063-564B-A2AA-3B614262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05C3-7A3C-9F4B-BFE0-2B809749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999EE-34D0-6B4D-B409-0607618C7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51CCC-09F2-804E-AAEF-76E7833D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73FB-9FE4-374B-9CA1-370AC90F67F3}" type="datetime1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5BD7-3627-7D48-902B-AB5DF83A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6CCF-1443-6843-BF1D-83C6DCEC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8D2AF-E314-F549-8B31-23924EFD6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B0A4C-BB3C-1B47-950C-819FF97B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7136-B3FB-8843-A5AB-C607BB37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43D1-4C5C-4F46-BE0A-E076C73D9C07}" type="datetime1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BEC08-E773-D747-A9FC-4F51283C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B105-4841-A845-96E6-6051AF89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CC7D-9174-C547-9BB6-DA8FB6D5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6F36-B1AE-C044-8EB1-DD29143B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E545-041F-794A-8C1E-729D2C80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4961-30E1-8D4A-8B74-0D23E39AA62A}" type="datetime1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1356-4B5F-A546-866F-C5E725C4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65D8-25FD-2144-A158-EEE4CC3C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7542-B32B-1D4C-BBDB-78D85828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4DEEC-4979-694A-B2B7-6468CE690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BCFE9-F19B-C443-9BF3-A2561130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430-3CE5-D443-BD24-7D8BF9AF6108}" type="datetime1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9332-88EA-644E-83A3-78DFF4C1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FE42-E67C-2546-8EF2-34BFE20F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9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B876-70D5-0E43-BA8E-992930A2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35AB-8B2C-3741-9082-7320A4AB3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E81B7-A12A-C84E-B428-3EFF3FD1F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FA66A-6D1A-1E40-B5E5-30A278D7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9F15-0FC7-754E-A145-F1DB4E617FA2}" type="datetime1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FE940-6C96-FC4F-A024-EF44A5C0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FD247-88F8-7548-9396-44D2E89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3B33-C4AF-8745-A8C2-A87704BA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2E493-525F-8D44-AA28-8549B79D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4702-2B1F-4242-B82E-2ABA39615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95E96-98F2-1646-81E9-60D00C8D7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74159-2306-0B44-A224-300AA575D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B919B-C817-E045-80DD-8B45FE74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FD6-E02C-574F-A0A2-853EEB5CBB81}" type="datetime1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1787F-D49D-6240-BC56-9BF121FE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834B8-2F21-B64E-B369-B75F5B9B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838F-D37F-F649-B467-67129A5B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06C58-57A8-7A4C-A469-5EE5D43F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2A58-1D1A-7141-9C02-0A2F0A65C726}" type="datetime1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6A97D-AB99-7942-A31E-626841AB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5773-DC8A-EA43-9FC8-26EA8074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E9A31-A71D-F247-9BC8-654D8F75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97BC-C17E-3848-A084-9C80F62284FF}" type="datetime1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DA89A-3452-3143-B9FB-D9CF1B1D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847DC-7942-F044-8F50-D5B75300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3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464E-AF7F-DC40-8DAA-3194944E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9397-51BB-7646-8A9E-3B30B554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52D66-391A-5A48-9B0B-37B59E235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3A795-C51E-9541-BCAD-3792AE5C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0422-3072-F64E-81EE-35E913182534}" type="datetime1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F9F1F-5004-D84E-AFB6-5A92AC37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ED64-B54A-A646-A816-8F10C6AD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9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55DD-E416-A747-8FAB-4D0ADDD3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97BAE-E2E6-E442-99AF-4D33C033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AFF60-5A9E-E74B-97E1-5965DCA47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76C08-B3FD-BD4D-B382-FFFC8122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4383-5FA7-E642-B16C-62BA5A0C7DCE}" type="datetime1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309EE-A598-B142-B6E0-0C137D45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80721-EE7E-9D41-8E2D-256B4D5A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72B3E-1544-E94E-B75C-32F81627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4DB8-5DE6-7543-ACAF-BB051A1C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1994-115F-7748-B42A-2DA83A71A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31C1-176B-7F42-AC3F-27F1861D3040}" type="datetime1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ED9D-52EF-9D4A-A56C-F8589950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2087-A529-C243-8316-118B4F624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109-03CB-9F40-847F-FC6AC3AF4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549F5-78FA-B443-9091-234C333D3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4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33FA-73E5-6A46-8365-4491E755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18B0-2B71-2645-8442-46ABB96D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Pure functional languages: 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rely solely on expressions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computation = expression evaluation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complex computations employ recursion to generate values, expressions and contexts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Imperative programming: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Attempts to model memory state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Sequences of changes/updates on/to memory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Assignment = abstraction for memory write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Assignments = {value, references/address} </a:t>
            </a:r>
            <a:r>
              <a:rPr lang="en-US" sz="2200" dirty="0">
                <a:sym typeface="Wingdings" pitchFamily="2" charset="2"/>
              </a:rPr>
              <a:t> value stored to address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40BF8-24D9-0146-9C44-BF9F0186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FF58C-DD22-E141-B0F8-3122C968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E5EE-7DD2-A140-8EEE-66DC360F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6554-8121-BF4A-AE5C-DEA02D28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Side effect: influence of a program construct on subsequent computations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Best example, the assignment in imperative languages, two parts: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right-hand side evaluation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more importantly, writing the result of the </a:t>
            </a:r>
            <a:r>
              <a:rPr lang="en-US" sz="2200" dirty="0" err="1"/>
              <a:t>rhs</a:t>
            </a:r>
            <a:r>
              <a:rPr lang="en-US" sz="2200" dirty="0"/>
              <a:t> expression to the address of the variable on the </a:t>
            </a:r>
            <a:r>
              <a:rPr lang="en-US" sz="2200" dirty="0" err="1"/>
              <a:t>lhs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Some PL distinguish between expressions and statements: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expressions </a:t>
            </a:r>
            <a:r>
              <a:rPr lang="en-US" sz="2200" b="1" i="1" dirty="0"/>
              <a:t>may</a:t>
            </a:r>
            <a:r>
              <a:rPr lang="en-US" sz="2200" dirty="0"/>
              <a:t> have side effects, e.g. a = ++c * 2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statements used to provide side effects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Purely functional languages: no side effects, value of expression depends only on the referencing environment</a:t>
            </a:r>
          </a:p>
          <a:p>
            <a:pPr lvl="1"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816D0-6A4A-0348-9102-83E2B8AE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FF65D-D491-0A4A-BCD4-72D1D5F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79E-3FE8-FF4B-968F-F47A7DE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E1-577E-524E-9AEB-DA1C3136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940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Consider the following assignments in C:</a:t>
            </a:r>
          </a:p>
          <a:p>
            <a:pPr lvl="1"/>
            <a:r>
              <a:rPr lang="en-US" sz="2000" dirty="0"/>
              <a:t>d = a;</a:t>
            </a:r>
          </a:p>
          <a:p>
            <a:pPr lvl="1"/>
            <a:r>
              <a:rPr lang="en-US" sz="2000" dirty="0"/>
              <a:t>a = b + c;</a:t>
            </a:r>
          </a:p>
          <a:p>
            <a:r>
              <a:rPr lang="en-US" sz="2000" dirty="0"/>
              <a:t>RHS: value</a:t>
            </a:r>
          </a:p>
          <a:p>
            <a:r>
              <a:rPr lang="en-US" sz="2000" dirty="0"/>
              <a:t>LHS: location / address, where to store something</a:t>
            </a:r>
          </a:p>
          <a:p>
            <a:r>
              <a:rPr lang="en-US" sz="2000" dirty="0"/>
              <a:t>Variables are named containers for values</a:t>
            </a:r>
          </a:p>
          <a:p>
            <a:r>
              <a:rPr lang="en-US" sz="2000" dirty="0"/>
              <a:t>Distinction between l-values (address) and </a:t>
            </a:r>
            <a:r>
              <a:rPr lang="en-US" sz="2000" dirty="0" err="1"/>
              <a:t>r-values</a:t>
            </a:r>
            <a:r>
              <a:rPr lang="en-US" sz="2000" dirty="0"/>
              <a:t> (proper values, which could actually be addresses)</a:t>
            </a:r>
          </a:p>
          <a:p>
            <a:r>
              <a:rPr lang="en-US" sz="2000" dirty="0"/>
              <a:t>Bunch of subtle rules:</a:t>
            </a:r>
          </a:p>
          <a:p>
            <a:pPr lvl="1"/>
            <a:r>
              <a:rPr lang="en-US" sz="2000" dirty="0"/>
              <a:t>not all expressions can be l-values </a:t>
            </a:r>
            <a:r>
              <a:rPr lang="en-US" sz="2000" dirty="0">
                <a:sym typeface="Wingdings" pitchFamily="2" charset="2"/>
              </a:rPr>
              <a:t> why?</a:t>
            </a:r>
          </a:p>
          <a:p>
            <a:pPr lvl="1"/>
            <a:r>
              <a:rPr lang="en-US" sz="2000" dirty="0"/>
              <a:t>Compare two (potential) assignments: 2 + 3 = a and a = 2 + 3, when will these be valid (if ever)</a:t>
            </a:r>
          </a:p>
          <a:p>
            <a:pPr lvl="1"/>
            <a:r>
              <a:rPr lang="en-US" sz="2000" dirty="0"/>
              <a:t>Not all l-values are simple names, consider:</a:t>
            </a:r>
          </a:p>
          <a:p>
            <a:pPr lvl="2"/>
            <a:r>
              <a:rPr lang="en-US" dirty="0"/>
              <a:t>(f(a)+3)-&gt;b[c] = 2;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39C17-6D41-C145-9C38-4CA0D9D9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9E542-EDD4-7244-A26E-57156CF6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1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319E-DCFE-424E-9523-0919D854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EA07-3AB2-9740-BD89-AFA2C816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8629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Value model vs reference model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Value model: values flow from </a:t>
            </a:r>
            <a:r>
              <a:rPr lang="en-US" sz="2000" dirty="0" err="1"/>
              <a:t>rhs</a:t>
            </a:r>
            <a:r>
              <a:rPr lang="en-US" sz="2000" dirty="0"/>
              <a:t> to </a:t>
            </a:r>
            <a:r>
              <a:rPr lang="en-US" sz="2000" dirty="0" err="1"/>
              <a:t>lhs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Reference model: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references (i.e. address/locations) flow from </a:t>
            </a:r>
            <a:r>
              <a:rPr lang="en-US" sz="2000" dirty="0" err="1"/>
              <a:t>lhs</a:t>
            </a:r>
            <a:r>
              <a:rPr lang="en-US" sz="2000" dirty="0"/>
              <a:t> to </a:t>
            </a:r>
            <a:r>
              <a:rPr lang="en-US" sz="2000" dirty="0" err="1"/>
              <a:t>rhs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All variables are l-values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highlight>
                  <a:srgbClr val="00FF00"/>
                </a:highlight>
              </a:rPr>
              <a:t>Variables automatically dereferenced when they appear in </a:t>
            </a:r>
            <a:r>
              <a:rPr lang="en-US" sz="2000" dirty="0" err="1">
                <a:highlight>
                  <a:srgbClr val="00FF00"/>
                </a:highlight>
              </a:rPr>
              <a:t>r-value</a:t>
            </a:r>
            <a:r>
              <a:rPr lang="en-US" sz="2000" dirty="0">
                <a:highlight>
                  <a:srgbClr val="00FF00"/>
                </a:highlight>
              </a:rPr>
              <a:t> contexts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Becomes important to distinguish 2 cases:  </a:t>
            </a:r>
          </a:p>
          <a:p>
            <a:pPr marL="1257300" lvl="2" indent="-3429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variables that refer to the same object</a:t>
            </a:r>
          </a:p>
          <a:p>
            <a:pPr marL="1257300" lvl="2" indent="-3429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variables that refer to different objects, but with the same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C77B1-6A1B-134C-BBAA-A888F2CC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67C40-A0F4-2448-98D6-A8AF33D4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2A842-B1A5-A346-BE0E-8B008555F069}"/>
              </a:ext>
            </a:extLst>
          </p:cNvPr>
          <p:cNvSpPr txBox="1"/>
          <p:nvPr/>
        </p:nvSpPr>
        <p:spPr>
          <a:xfrm>
            <a:off x="8882508" y="1811562"/>
            <a:ext cx="2547492" cy="13849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b := 2;</a:t>
            </a:r>
          </a:p>
          <a:p>
            <a:r>
              <a:rPr lang="en-US" sz="2800" dirty="0">
                <a:latin typeface="Courier" pitchFamily="2" charset="0"/>
              </a:rPr>
              <a:t>c := b;</a:t>
            </a:r>
          </a:p>
          <a:p>
            <a:r>
              <a:rPr lang="en-US" sz="2800" dirty="0">
                <a:latin typeface="Courier" pitchFamily="2" charset="0"/>
              </a:rPr>
              <a:t>a := b + c;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1CCB5CE-2A6D-4E40-BAC1-94FF6C815BF8}"/>
              </a:ext>
            </a:extLst>
          </p:cNvPr>
          <p:cNvSpPr/>
          <p:nvPr/>
        </p:nvSpPr>
        <p:spPr>
          <a:xfrm>
            <a:off x="7516586" y="5089683"/>
            <a:ext cx="892628" cy="511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BA943-DB8F-3841-A8FE-A948AC30CCE9}"/>
              </a:ext>
            </a:extLst>
          </p:cNvPr>
          <p:cNvSpPr txBox="1"/>
          <p:nvPr/>
        </p:nvSpPr>
        <p:spPr>
          <a:xfrm>
            <a:off x="8727690" y="5139646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== and equals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BBC7F-AAEA-D740-B6D7-6B7D62DCEBB3}"/>
              </a:ext>
            </a:extLst>
          </p:cNvPr>
          <p:cNvSpPr txBox="1"/>
          <p:nvPr/>
        </p:nvSpPr>
        <p:spPr>
          <a:xfrm>
            <a:off x="9241971" y="3409273"/>
            <a:ext cx="23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Pascal and </a:t>
            </a:r>
            <a:r>
              <a:rPr lang="en-US" dirty="0" err="1"/>
              <a:t>Clu</a:t>
            </a:r>
            <a:r>
              <a:rPr lang="en-US" dirty="0"/>
              <a:t>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B6900-EB16-4742-A6E0-3959D05430DB}"/>
              </a:ext>
            </a:extLst>
          </p:cNvPr>
          <p:cNvSpPr txBox="1"/>
          <p:nvPr/>
        </p:nvSpPr>
        <p:spPr>
          <a:xfrm>
            <a:off x="8469605" y="4300763"/>
            <a:ext cx="313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example:  int a; int * </a:t>
            </a:r>
            <a:r>
              <a:rPr lang="en-US" dirty="0" err="1"/>
              <a:t>ptra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704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7EB4-872E-6448-AB2E-D53DB142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661D0-85D5-1E4C-A688-921B9203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51280-26F3-574E-BC2B-6E1A1B75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9EAFB-D1C9-854B-9FC7-6925E835F6BC}"/>
              </a:ext>
            </a:extLst>
          </p:cNvPr>
          <p:cNvSpPr txBox="1"/>
          <p:nvPr/>
        </p:nvSpPr>
        <p:spPr>
          <a:xfrm>
            <a:off x="250371" y="2115304"/>
            <a:ext cx="5159041" cy="38164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200" u="sng" dirty="0"/>
              <a:t>Reference Model</a:t>
            </a:r>
          </a:p>
          <a:p>
            <a:endParaRPr lang="en-US" sz="2200" dirty="0"/>
          </a:p>
          <a:p>
            <a:r>
              <a:rPr lang="en-US" sz="2200" dirty="0"/>
              <a:t>a := b + c; // Apparently as in </a:t>
            </a:r>
            <a:r>
              <a:rPr lang="en-US" sz="2200" dirty="0" err="1"/>
              <a:t>Clu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a, b and c are essentially addresses</a:t>
            </a:r>
          </a:p>
          <a:p>
            <a:endParaRPr lang="en-US" sz="2200" dirty="0"/>
          </a:p>
          <a:p>
            <a:r>
              <a:rPr lang="en-US" sz="2200" dirty="0"/>
              <a:t>Actions for the above: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value stored in the address of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value stored in the address of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Compute new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Store the value in the address of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3996B-B881-5E41-893C-139DA2D060F4}"/>
              </a:ext>
            </a:extLst>
          </p:cNvPr>
          <p:cNvSpPr txBox="1"/>
          <p:nvPr/>
        </p:nvSpPr>
        <p:spPr>
          <a:xfrm>
            <a:off x="5758543" y="1798880"/>
            <a:ext cx="5954486" cy="458587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Value Model</a:t>
            </a:r>
          </a:p>
          <a:p>
            <a:endParaRPr lang="en-US" sz="2200" dirty="0"/>
          </a:p>
          <a:p>
            <a:r>
              <a:rPr lang="en-US" sz="2200" dirty="0"/>
              <a:t>Consider: a = b + c; // in C</a:t>
            </a:r>
          </a:p>
          <a:p>
            <a:endParaRPr lang="en-US" sz="2200" dirty="0"/>
          </a:p>
          <a:p>
            <a:r>
              <a:rPr lang="en-US" sz="2200" dirty="0"/>
              <a:t>Variables in </a:t>
            </a:r>
            <a:r>
              <a:rPr lang="en-US" sz="2200" dirty="0" err="1"/>
              <a:t>rhs</a:t>
            </a:r>
            <a:r>
              <a:rPr lang="en-US" sz="2200" dirty="0"/>
              <a:t> have values associated to them,</a:t>
            </a:r>
          </a:p>
          <a:p>
            <a:r>
              <a:rPr lang="en-US" sz="2200" dirty="0"/>
              <a:t>so fetching their value is automatic</a:t>
            </a:r>
          </a:p>
          <a:p>
            <a:r>
              <a:rPr lang="en-US" sz="2200" dirty="0"/>
              <a:t>Actions for the above: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address associated to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Dereference the address of b and get the value stored there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Repeat the above for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Compute new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Store value at the address of a (</a:t>
            </a:r>
            <a:r>
              <a:rPr lang="en-US" sz="2200" dirty="0" err="1"/>
              <a:t>lhs</a:t>
            </a:r>
            <a:r>
              <a:rPr lang="en-US" sz="22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DC955-648B-5545-BA5F-C6AEC55AA080}"/>
              </a:ext>
            </a:extLst>
          </p:cNvPr>
          <p:cNvSpPr txBox="1"/>
          <p:nvPr/>
        </p:nvSpPr>
        <p:spPr>
          <a:xfrm>
            <a:off x="391886" y="6161314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page 232, example 6.16: Boxing</a:t>
            </a:r>
          </a:p>
        </p:txBody>
      </p:sp>
    </p:spTree>
    <p:extLst>
      <p:ext uri="{BB962C8B-B14F-4D97-AF65-F5344CB8AC3E}">
        <p14:creationId xmlns:p14="http://schemas.microsoft.com/office/powerpoint/2010/main" val="335202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3E4A-53D3-AF47-87DE-0AF5EB27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278-BF5D-504F-86EA-71850C48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847398"/>
            <a:ext cx="6945086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Means: independent, consistent, to be used in any combination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book uses it as ”stuff that you would expect to appear somewhere, but they may or may not”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It’s a design principle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Example: Algol68 was expression oriented </a:t>
            </a:r>
            <a:r>
              <a:rPr lang="en-US" sz="2400" dirty="0">
                <a:sym typeface="Wingdings" pitchFamily="2" charset="2"/>
              </a:rPr>
              <a:t> expression basically the same as statement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Expressions could appear in places where statements would be expected (this again is relative)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Similar constructs of other languages could appear as expressions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A0CC-988E-7748-8162-2D08FFF6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1B887-4271-0F46-9320-52847E6D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ABC74-0E78-3548-9C58-9A2B5C943F04}"/>
              </a:ext>
            </a:extLst>
          </p:cNvPr>
          <p:cNvSpPr txBox="1"/>
          <p:nvPr/>
        </p:nvSpPr>
        <p:spPr>
          <a:xfrm>
            <a:off x="7576458" y="2597873"/>
            <a:ext cx="4458272" cy="175432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begin</a:t>
            </a:r>
          </a:p>
          <a:p>
            <a:r>
              <a:rPr lang="en-US" dirty="0">
                <a:latin typeface="Courier" pitchFamily="2" charset="0"/>
              </a:rPr>
              <a:t>  a := if  b &lt; c then d else e;</a:t>
            </a:r>
          </a:p>
          <a:p>
            <a:r>
              <a:rPr lang="en-US" dirty="0">
                <a:latin typeface="Courier" pitchFamily="2" charset="0"/>
              </a:rPr>
              <a:t>  a := begin f(b); g(c) end;</a:t>
            </a:r>
          </a:p>
          <a:p>
            <a:r>
              <a:rPr lang="en-US" dirty="0">
                <a:latin typeface="Courier" pitchFamily="2" charset="0"/>
              </a:rPr>
              <a:t>  g(d);</a:t>
            </a:r>
          </a:p>
          <a:p>
            <a:r>
              <a:rPr lang="en-US" dirty="0">
                <a:latin typeface="Courier" pitchFamily="2" charset="0"/>
              </a:rPr>
              <a:t>  2 + 3</a:t>
            </a:r>
          </a:p>
          <a:p>
            <a:r>
              <a:rPr lang="en-US" dirty="0">
                <a:latin typeface="Courier" pitchFamily="2" charset="0"/>
              </a:rPr>
              <a:t>end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467C29A-09F8-7249-B09B-968E3E5F85AF}"/>
              </a:ext>
            </a:extLst>
          </p:cNvPr>
          <p:cNvCxnSpPr>
            <a:cxnSpLocks/>
          </p:cNvCxnSpPr>
          <p:nvPr/>
        </p:nvCxnSpPr>
        <p:spPr>
          <a:xfrm rot="10800000">
            <a:off x="8773888" y="3897088"/>
            <a:ext cx="1426026" cy="67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804008-6195-444C-B7B0-32A5EB795614}"/>
              </a:ext>
            </a:extLst>
          </p:cNvPr>
          <p:cNvSpPr txBox="1"/>
          <p:nvPr/>
        </p:nvSpPr>
        <p:spPr>
          <a:xfrm>
            <a:off x="10308772" y="4023067"/>
            <a:ext cx="1338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BTW, in Pascal,</a:t>
            </a:r>
          </a:p>
          <a:p>
            <a:r>
              <a:rPr lang="en-US" dirty="0"/>
              <a:t>; wasn’t mandatory</a:t>
            </a:r>
          </a:p>
          <a:p>
            <a:r>
              <a:rPr lang="en-US" dirty="0"/>
              <a:t>in the last statement</a:t>
            </a:r>
          </a:p>
          <a:p>
            <a:r>
              <a:rPr lang="en-US" dirty="0"/>
              <a:t>of a block</a:t>
            </a:r>
          </a:p>
        </p:txBody>
      </p:sp>
    </p:spTree>
    <p:extLst>
      <p:ext uri="{BB962C8B-B14F-4D97-AF65-F5344CB8AC3E}">
        <p14:creationId xmlns:p14="http://schemas.microsoft.com/office/powerpoint/2010/main" val="407559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F0A7-51C5-1444-B093-96372F2B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96C6-7D66-B84C-A832-80B165D0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takes a middle-of-the-road approach</a:t>
            </a:r>
          </a:p>
          <a:p>
            <a:r>
              <a:rPr lang="en-US" dirty="0"/>
              <a:t>C has “expression statements”</a:t>
            </a:r>
          </a:p>
          <a:p>
            <a:r>
              <a:rPr lang="en-US" dirty="0"/>
              <a:t>Idea: expressions can appear where statements are expected, but the reverse does not hold</a:t>
            </a:r>
          </a:p>
          <a:p>
            <a:r>
              <a:rPr lang="en-US" dirty="0"/>
              <a:t>C computes values for expression statements, then discards them</a:t>
            </a:r>
          </a:p>
          <a:p>
            <a:r>
              <a:rPr lang="en-US" dirty="0"/>
              <a:t>C and Algol68 allow assignments in expressions</a:t>
            </a:r>
          </a:p>
          <a:p>
            <a:r>
              <a:rPr lang="en-US" dirty="0"/>
              <a:t>(Return ) value of assignment is the rightmost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C445-7B96-DC49-AE1F-F38EC439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91B2A-C279-334D-9FC7-A3A1BAB0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06B5E-FC20-0541-BFD9-92309336E6A8}"/>
              </a:ext>
            </a:extLst>
          </p:cNvPr>
          <p:cNvSpPr txBox="1"/>
          <p:nvPr/>
        </p:nvSpPr>
        <p:spPr>
          <a:xfrm>
            <a:off x="1175657" y="5584371"/>
            <a:ext cx="626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example 6.19 of book (assignment and equality operators)</a:t>
            </a:r>
          </a:p>
        </p:txBody>
      </p:sp>
    </p:spTree>
    <p:extLst>
      <p:ext uri="{BB962C8B-B14F-4D97-AF65-F5344CB8AC3E}">
        <p14:creationId xmlns:p14="http://schemas.microsoft.com/office/powerpoint/2010/main" val="332509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EC9-9738-5340-B3B3-4C2CF8B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E708-2B10-6D4B-ADC5-EB378913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Sequencing: intuition of linear order between back-to-back statements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Selection: to represent conditions and choices; if/case/switches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Iteration: repeat some piece of code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Procedural abstraction: logical aggregation of work (and probably data)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Recursion: expression or entity defined in (simpler) terms of itself, directly or indirectly; computational model requires a stack on which to save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F14C4-DC0C-1A41-9F2E-67E51F64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891CB-DFFB-1B46-8FD4-008D8D9C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EC9-9738-5340-B3B3-4C2CF8B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E708-2B10-6D4B-ADC5-EB378913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Concurrency:  parts of a program to be executed at the same time, either partially or in full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Exception handing and speculation: program fragment executed with the knowledge and possibility that something could go wrong; mechanisms to handle the wrong part; state back-tracking; different forms of speculation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Non-determinacy: ordering or choice of statements or expression left deliberately unspecified; implies same results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F14C4-DC0C-1A41-9F2E-67E51F64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891CB-DFFB-1B46-8FD4-008D8D9C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977B-6EE3-204E-A597-F569F878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3FA6-BF14-7345-A321-5D2E1194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expression is either a simple object (literal or variable) or some function of these</a:t>
            </a:r>
          </a:p>
          <a:p>
            <a:r>
              <a:rPr lang="en-US" dirty="0"/>
              <a:t>For the latter, we use the terms </a:t>
            </a:r>
            <a:r>
              <a:rPr lang="en-US" i="1" dirty="0"/>
              <a:t>operators</a:t>
            </a:r>
            <a:r>
              <a:rPr lang="en-US" dirty="0"/>
              <a:t> and </a:t>
            </a:r>
            <a:r>
              <a:rPr lang="en-US" i="1" dirty="0"/>
              <a:t>operands</a:t>
            </a:r>
          </a:p>
          <a:p>
            <a:r>
              <a:rPr lang="en-US" dirty="0"/>
              <a:t>Languages provide ”simple”, pre-built math functions via operators</a:t>
            </a:r>
          </a:p>
          <a:p>
            <a:r>
              <a:rPr lang="en-US" dirty="0"/>
              <a:t>Operators are applied to operands</a:t>
            </a:r>
          </a:p>
          <a:p>
            <a:r>
              <a:rPr lang="en-US" dirty="0"/>
              <a:t>FYI: ”simple” is relative; compare C vs. Python</a:t>
            </a:r>
          </a:p>
          <a:p>
            <a:r>
              <a:rPr lang="en-US" dirty="0"/>
              <a:t>Some languages could have more than a single name for an operator, and rely on syntactic sugar to simplify writing; examples:</a:t>
            </a:r>
          </a:p>
          <a:p>
            <a:pPr lvl="1"/>
            <a:r>
              <a:rPr lang="en-US" dirty="0"/>
              <a:t>Ada: a + b is short for “+”(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C++: </a:t>
            </a:r>
            <a:r>
              <a:rPr lang="en-US" dirty="0" err="1"/>
              <a:t>a+b</a:t>
            </a:r>
            <a:r>
              <a:rPr lang="en-US" dirty="0"/>
              <a:t> is short for </a:t>
            </a:r>
            <a:r>
              <a:rPr lang="en-US" dirty="0" err="1"/>
              <a:t>a.operator</a:t>
            </a:r>
            <a:r>
              <a:rPr lang="en-US" dirty="0"/>
              <a:t>+(b) or operator+(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 (some language): 0 &lt;= </a:t>
            </a:r>
            <a:r>
              <a:rPr lang="en-US" dirty="0" err="1"/>
              <a:t>i,j</a:t>
            </a:r>
            <a:r>
              <a:rPr lang="en-US" dirty="0"/>
              <a:t> &lt; N could be short for 0 &lt;= </a:t>
            </a:r>
            <a:r>
              <a:rPr lang="en-US" dirty="0" err="1"/>
              <a:t>i</a:t>
            </a:r>
            <a:r>
              <a:rPr lang="en-US" dirty="0"/>
              <a:t> &lt; N and 0 &lt;= j &lt; 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2050F-1D26-F347-9BE9-0D642363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1966-F623-E649-B62D-37AEAEAB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2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2A3D-1B7E-B04E-8202-7C8F5B3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E97A-5733-6A4B-9CC4-5E3A3EB1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Language defines the operator notation: infix, prefix, postfix</a:t>
            </a:r>
          </a:p>
          <a:p>
            <a:pPr lvl="1"/>
            <a:r>
              <a:rPr lang="en-US" sz="2200" dirty="0"/>
              <a:t>prefix: op a b or op(</a:t>
            </a:r>
            <a:r>
              <a:rPr lang="en-US" sz="2200" dirty="0" err="1"/>
              <a:t>a,b</a:t>
            </a:r>
            <a:r>
              <a:rPr lang="en-US" sz="2200" dirty="0"/>
              <a:t>) or (op a b)</a:t>
            </a:r>
          </a:p>
          <a:p>
            <a:pPr lvl="1"/>
            <a:r>
              <a:rPr lang="en-US" sz="2200" dirty="0"/>
              <a:t>infix: a op b</a:t>
            </a:r>
          </a:p>
          <a:p>
            <a:pPr lvl="1"/>
            <a:r>
              <a:rPr lang="en-US" sz="2200" dirty="0"/>
              <a:t>postfix: a b op</a:t>
            </a:r>
          </a:p>
          <a:p>
            <a:r>
              <a:rPr lang="en-US" sz="2200" dirty="0"/>
              <a:t>Most imperative languages use infix notation for binary operators and prefix notation for unary ones</a:t>
            </a:r>
          </a:p>
          <a:p>
            <a:r>
              <a:rPr lang="en-US" sz="2200" dirty="0"/>
              <a:t>Lisp uses prefix notation for all functions, in Cambridge Polish notation:</a:t>
            </a:r>
          </a:p>
          <a:p>
            <a:pPr lvl="1"/>
            <a:r>
              <a:rPr lang="en-US" sz="2200" dirty="0"/>
              <a:t>(* (+ 1 3) 2)</a:t>
            </a:r>
          </a:p>
          <a:p>
            <a:pPr lvl="1"/>
            <a:r>
              <a:rPr lang="en-US" sz="2200" dirty="0"/>
              <a:t>(append a b c </a:t>
            </a:r>
            <a:r>
              <a:rPr lang="en-US" sz="2200" dirty="0" err="1"/>
              <a:t>my_list</a:t>
            </a:r>
            <a:r>
              <a:rPr lang="en-US" sz="2200" dirty="0"/>
              <a:t>)</a:t>
            </a:r>
          </a:p>
          <a:p>
            <a:r>
              <a:rPr lang="en-US" sz="2200" dirty="0"/>
              <a:t>ML-family languages avoid parentheses, except for disambiguation:</a:t>
            </a:r>
          </a:p>
          <a:p>
            <a:pPr lvl="1"/>
            <a:r>
              <a:rPr lang="en-US" sz="2200" dirty="0"/>
              <a:t>max (2 + 3) 4;;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C060-C941-234B-A980-78076A62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57D-C2F7-B842-88AE-83DD6FBB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CD36-23DD-5D41-957A-70BFDAE1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99FE-5BD2-8D45-873A-646DB82D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 what order should operators be evaluated? </a:t>
            </a:r>
          </a:p>
          <a:p>
            <a:r>
              <a:rPr lang="en-US" sz="2000" dirty="0"/>
              <a:t>Example with Fortran: a + b * c ** d ** e / f</a:t>
            </a:r>
          </a:p>
          <a:p>
            <a:r>
              <a:rPr lang="en-US" sz="2000" dirty="0"/>
              <a:t>Choices: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((((a + b) * c ) ** d) ** e) / f 	or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 + (((b * c) **) ** (e/f))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 + ((b * (c ** (d ** e))) / f)</a:t>
            </a:r>
          </a:p>
          <a:p>
            <a:r>
              <a:rPr lang="en-US" sz="2000" dirty="0"/>
              <a:t>Fortran opts for the last one, exponentiation being right associative, and having higher precedence than multiplicative operators</a:t>
            </a:r>
          </a:p>
          <a:p>
            <a:r>
              <a:rPr lang="en-US" sz="2000" dirty="0"/>
              <a:t>Recall:</a:t>
            </a:r>
          </a:p>
          <a:p>
            <a:pPr lvl="1"/>
            <a:r>
              <a:rPr lang="en-US" sz="2000" dirty="0"/>
              <a:t>Precedence: in which order should operators of different categories be evaluated, e.g. {+,-} and {*,/}</a:t>
            </a:r>
          </a:p>
          <a:p>
            <a:pPr lvl="1"/>
            <a:r>
              <a:rPr lang="en-US" sz="2000" dirty="0"/>
              <a:t>Associativity: in what order should operations in the same category be evaluated, i.e. left-to-right or right-to-left?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1871-F469-FF4E-91F6-256B0B2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65FDC-1B1F-AF42-8497-E4A089F2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AEA5-2C3B-FE46-A1BC-110BB1F7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81D5-0497-D345-AE47-B051EEF2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I like this statement from the book: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”The precedence structure of C (…, of its descendants, C++, Java, C#) is substantially richer than that of most other languages …”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And this other statement: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“It is probably fair to say that most C programmers do not remember all of their language’s precedence levels.”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When in doubt: consult the language reference or add parentheses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Now, compare with Pascal: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if (A &lt; B and C &lt; D) then (* good luck *)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A499E-D181-2944-BD2C-5D0DBFCA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148BF-6747-8740-8FE0-B57F6E4D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AB1-7A26-7445-809F-13F7A44F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1B59-A1C4-F441-9422-AB035B4C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for basic arithmetic operators are mostly standard and uniform across languages, i.e. associate left-to-right</a:t>
            </a:r>
          </a:p>
          <a:p>
            <a:r>
              <a:rPr lang="en-US" dirty="0"/>
              <a:t>Example 1: 9 – 3 – 2 == 4, not 8</a:t>
            </a:r>
          </a:p>
          <a:p>
            <a:r>
              <a:rPr lang="en-US" dirty="0"/>
              <a:t>Example 2</a:t>
            </a:r>
            <a:r>
              <a:rPr lang="en-US" dirty="0">
                <a:sym typeface="Wingdings" pitchFamily="2" charset="2"/>
              </a:rPr>
              <a:t> (Fortran): 4 ** 3 ** 2 == 4 ** 9 and not 256 ** 2</a:t>
            </a:r>
          </a:p>
          <a:p>
            <a:r>
              <a:rPr lang="en-US" dirty="0">
                <a:sym typeface="Wingdings" pitchFamily="2" charset="2"/>
              </a:rPr>
              <a:t>Example 3 (Ada): exponentiation does not associate, so explicit parenthesis are necessary: (4 ** 3) ** 2 or 4 ** (3 ** 2)</a:t>
            </a:r>
          </a:p>
          <a:p>
            <a:r>
              <a:rPr lang="en-US" dirty="0">
                <a:sym typeface="Wingdings" pitchFamily="2" charset="2"/>
              </a:rPr>
              <a:t>Example 4 (C): multiple assignments as ”a = b = a + c”, obviously is right associative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FB784-3824-ED46-B466-C1AB99ED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A8BDC-4D3D-AF4A-BA92-9D87612C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3F61D-9879-6C45-BD78-73FEE8EC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992F2-62BC-B946-979F-38BB080F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9</a:t>
            </a:fld>
            <a:endParaRPr lang="en-US"/>
          </a:p>
        </p:txBody>
      </p:sp>
      <p:pic>
        <p:nvPicPr>
          <p:cNvPr id="6" name="Shape 68">
            <a:extLst>
              <a:ext uri="{FF2B5EF4-FFF2-40B4-BE49-F238E27FC236}">
                <a16:creationId xmlns:a16="http://schemas.microsoft.com/office/drawing/2014/main" id="{C2ADF0B6-4E63-CE43-991C-37C3443C1CD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76224"/>
            <a:ext cx="6691312" cy="59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D42C2-88BF-0849-8D04-45A6E5B42528}"/>
              </a:ext>
            </a:extLst>
          </p:cNvPr>
          <p:cNvSpPr txBox="1"/>
          <p:nvPr/>
        </p:nvSpPr>
        <p:spPr>
          <a:xfrm>
            <a:off x="9572625" y="2085975"/>
            <a:ext cx="2251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from the book</a:t>
            </a:r>
          </a:p>
          <a:p>
            <a:r>
              <a:rPr lang="en-US" dirty="0"/>
              <a:t>“Programming </a:t>
            </a:r>
          </a:p>
          <a:p>
            <a:r>
              <a:rPr lang="en-US" dirty="0"/>
              <a:t>Language Pragmatics”</a:t>
            </a:r>
          </a:p>
          <a:p>
            <a:r>
              <a:rPr lang="en-US" dirty="0"/>
              <a:t>by Michael L. Scoot </a:t>
            </a:r>
          </a:p>
        </p:txBody>
      </p:sp>
    </p:spTree>
    <p:extLst>
      <p:ext uri="{BB962C8B-B14F-4D97-AF65-F5344CB8AC3E}">
        <p14:creationId xmlns:p14="http://schemas.microsoft.com/office/powerpoint/2010/main" val="14777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1529</Words>
  <Application>Microsoft Macintosh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Office Theme</vt:lpstr>
      <vt:lpstr>Control Flow</vt:lpstr>
      <vt:lpstr>Language Mechanisms</vt:lpstr>
      <vt:lpstr>Language Mechanisms</vt:lpstr>
      <vt:lpstr>Expression Evaluation</vt:lpstr>
      <vt:lpstr>Expression Evaluation</vt:lpstr>
      <vt:lpstr>Precedence and Associativity</vt:lpstr>
      <vt:lpstr>Precedence and Associativity</vt:lpstr>
      <vt:lpstr>Precedence and Associativity</vt:lpstr>
      <vt:lpstr>PowerPoint Presentation</vt:lpstr>
      <vt:lpstr>Assignments</vt:lpstr>
      <vt:lpstr>Assignments</vt:lpstr>
      <vt:lpstr>References and Values</vt:lpstr>
      <vt:lpstr>References and Values</vt:lpstr>
      <vt:lpstr>References and Values</vt:lpstr>
      <vt:lpstr>Orthogonality</vt:lpstr>
      <vt:lpstr>Orthogonality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Kong Moreno, Martin R.</dc:creator>
  <cp:lastModifiedBy>Kong Moreno, Martin R.</cp:lastModifiedBy>
  <cp:revision>74</cp:revision>
  <dcterms:created xsi:type="dcterms:W3CDTF">2020-01-15T19:46:25Z</dcterms:created>
  <dcterms:modified xsi:type="dcterms:W3CDTF">2020-01-17T15:12:51Z</dcterms:modified>
</cp:coreProperties>
</file>