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7" r:id="rId3"/>
    <p:sldId id="259" r:id="rId4"/>
    <p:sldId id="258" r:id="rId5"/>
    <p:sldId id="266" r:id="rId6"/>
    <p:sldId id="261" r:id="rId7"/>
    <p:sldId id="260" r:id="rId8"/>
    <p:sldId id="262" r:id="rId9"/>
    <p:sldId id="268" r:id="rId10"/>
    <p:sldId id="264" r:id="rId11"/>
    <p:sldId id="271" r:id="rId12"/>
    <p:sldId id="265" r:id="rId13"/>
    <p:sldId id="270" r:id="rId14"/>
    <p:sldId id="269" r:id="rId15"/>
    <p:sldId id="272" r:id="rId16"/>
    <p:sldId id="273" r:id="rId17"/>
    <p:sldId id="267"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2"/>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05F56-3A3C-9F45-82E1-974975E83314}" type="datetimeFigureOut">
              <a:rPr lang="en-US" smtClean="0"/>
              <a:t>8/26/20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AEB2A-D379-AD44-B299-CDC7DFAE2F56}" type="slidenum">
              <a:rPr lang="en-US" smtClean="0"/>
              <a:t>‹#›</a:t>
            </a:fld>
            <a:endParaRPr lang="en-US"/>
          </a:p>
        </p:txBody>
      </p:sp>
    </p:spTree>
    <p:extLst>
      <p:ext uri="{BB962C8B-B14F-4D97-AF65-F5344CB8AC3E}">
        <p14:creationId xmlns:p14="http://schemas.microsoft.com/office/powerpoint/2010/main" val="352837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EE4B-8E42-204E-ADCA-55CDBE518C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95DA4-0A70-A048-BE2C-04E0D3986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D0F214-5B02-C145-A1B2-F1B4EDAA9EDA}"/>
              </a:ext>
            </a:extLst>
          </p:cNvPr>
          <p:cNvSpPr>
            <a:spLocks noGrp="1"/>
          </p:cNvSpPr>
          <p:nvPr>
            <p:ph type="dt" sz="half" idx="10"/>
          </p:nvPr>
        </p:nvSpPr>
        <p:spPr/>
        <p:txBody>
          <a:bodyPr/>
          <a:lstStyle/>
          <a:p>
            <a:fld id="{B636A413-A1CC-CD48-9584-751D89CE81E1}" type="datetime1">
              <a:rPr lang="en-US" smtClean="0"/>
              <a:t>8/26/20</a:t>
            </a:fld>
            <a:endParaRPr lang="en-US"/>
          </a:p>
        </p:txBody>
      </p:sp>
      <p:sp>
        <p:nvSpPr>
          <p:cNvPr id="5" name="Footer Placeholder 4">
            <a:extLst>
              <a:ext uri="{FF2B5EF4-FFF2-40B4-BE49-F238E27FC236}">
                <a16:creationId xmlns:a16="http://schemas.microsoft.com/office/drawing/2014/main" id="{D733AC76-26EB-AF4F-9FE3-08E2433C3B69}"/>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3EE3DFAD-5CD6-2442-AE6D-DA661F148685}"/>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41016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FE01-FCF0-584F-91E9-3DAAC56C43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89ACE-6047-C641-B96A-5409D262D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85E83-C484-3A44-B620-F8654CC153B6}"/>
              </a:ext>
            </a:extLst>
          </p:cNvPr>
          <p:cNvSpPr>
            <a:spLocks noGrp="1"/>
          </p:cNvSpPr>
          <p:nvPr>
            <p:ph type="dt" sz="half" idx="10"/>
          </p:nvPr>
        </p:nvSpPr>
        <p:spPr/>
        <p:txBody>
          <a:bodyPr/>
          <a:lstStyle/>
          <a:p>
            <a:fld id="{E1354D63-68F0-9647-B536-4263FBF27E9F}" type="datetime1">
              <a:rPr lang="en-US" smtClean="0"/>
              <a:t>8/26/20</a:t>
            </a:fld>
            <a:endParaRPr lang="en-US"/>
          </a:p>
        </p:txBody>
      </p:sp>
      <p:sp>
        <p:nvSpPr>
          <p:cNvPr id="5" name="Footer Placeholder 4">
            <a:extLst>
              <a:ext uri="{FF2B5EF4-FFF2-40B4-BE49-F238E27FC236}">
                <a16:creationId xmlns:a16="http://schemas.microsoft.com/office/drawing/2014/main" id="{94E65811-D945-BC42-A069-F2176EE577E6}"/>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CC945E85-5832-B645-A8E6-80D09C54EF14}"/>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37751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D6F9D-3D7D-B048-949E-DA7A0AF857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1E5279-8DB9-B846-A4DB-7F00988AB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19E85-1282-BE45-A79F-72192634405E}"/>
              </a:ext>
            </a:extLst>
          </p:cNvPr>
          <p:cNvSpPr>
            <a:spLocks noGrp="1"/>
          </p:cNvSpPr>
          <p:nvPr>
            <p:ph type="dt" sz="half" idx="10"/>
          </p:nvPr>
        </p:nvSpPr>
        <p:spPr/>
        <p:txBody>
          <a:bodyPr/>
          <a:lstStyle/>
          <a:p>
            <a:fld id="{F5D9CFB9-61F7-8A4C-AD69-67C2D113D776}" type="datetime1">
              <a:rPr lang="en-US" smtClean="0"/>
              <a:t>8/26/20</a:t>
            </a:fld>
            <a:endParaRPr lang="en-US"/>
          </a:p>
        </p:txBody>
      </p:sp>
      <p:sp>
        <p:nvSpPr>
          <p:cNvPr id="5" name="Footer Placeholder 4">
            <a:extLst>
              <a:ext uri="{FF2B5EF4-FFF2-40B4-BE49-F238E27FC236}">
                <a16:creationId xmlns:a16="http://schemas.microsoft.com/office/drawing/2014/main" id="{A0AF8E60-C2BE-2E43-BFED-67D91FFAF8E3}"/>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318032C9-C580-5C4F-8147-22345290F386}"/>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145852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B0EB-3A15-594E-B2AE-184D66C10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746EC-C00C-3841-AF58-5A49267E3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EF18A-0A60-1A46-888C-B58371EC467C}"/>
              </a:ext>
            </a:extLst>
          </p:cNvPr>
          <p:cNvSpPr>
            <a:spLocks noGrp="1"/>
          </p:cNvSpPr>
          <p:nvPr>
            <p:ph type="dt" sz="half" idx="10"/>
          </p:nvPr>
        </p:nvSpPr>
        <p:spPr/>
        <p:txBody>
          <a:bodyPr/>
          <a:lstStyle/>
          <a:p>
            <a:fld id="{FAD571EC-F5A0-FD49-8239-D310E199B9F3}" type="datetime1">
              <a:rPr lang="en-US" smtClean="0"/>
              <a:t>8/26/20</a:t>
            </a:fld>
            <a:endParaRPr lang="en-US"/>
          </a:p>
        </p:txBody>
      </p:sp>
      <p:sp>
        <p:nvSpPr>
          <p:cNvPr id="5" name="Footer Placeholder 4">
            <a:extLst>
              <a:ext uri="{FF2B5EF4-FFF2-40B4-BE49-F238E27FC236}">
                <a16:creationId xmlns:a16="http://schemas.microsoft.com/office/drawing/2014/main" id="{ACF03F2A-567B-DB4B-BA59-A50C505199CE}"/>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E4B992A4-D8BE-BD46-A6DC-50297FAC524A}"/>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141026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75A3-FB0D-5A43-96DE-B13C924DD1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AFC73-0B24-7E40-9307-632773647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F22CD-293D-0C44-B0BB-D402A1ED7FDB}"/>
              </a:ext>
            </a:extLst>
          </p:cNvPr>
          <p:cNvSpPr>
            <a:spLocks noGrp="1"/>
          </p:cNvSpPr>
          <p:nvPr>
            <p:ph type="dt" sz="half" idx="10"/>
          </p:nvPr>
        </p:nvSpPr>
        <p:spPr/>
        <p:txBody>
          <a:bodyPr/>
          <a:lstStyle/>
          <a:p>
            <a:fld id="{BC16F984-79D0-D341-8C08-3C6D93E11D18}" type="datetime1">
              <a:rPr lang="en-US" smtClean="0"/>
              <a:t>8/26/20</a:t>
            </a:fld>
            <a:endParaRPr lang="en-US"/>
          </a:p>
        </p:txBody>
      </p:sp>
      <p:sp>
        <p:nvSpPr>
          <p:cNvPr id="5" name="Footer Placeholder 4">
            <a:extLst>
              <a:ext uri="{FF2B5EF4-FFF2-40B4-BE49-F238E27FC236}">
                <a16:creationId xmlns:a16="http://schemas.microsoft.com/office/drawing/2014/main" id="{D7516042-6C4F-284C-8AE3-10F97BD663A8}"/>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4A2B32AE-906B-0545-B9C0-E41ACF0F76AE}"/>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33180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2445-3C6B-DF47-93A2-6C5DB3AD9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1759C-6C2B-8A49-946E-CC073D234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550B7-611B-D146-9662-72657DBD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ABC72E-7D97-014B-A22C-228B761BCDA0}"/>
              </a:ext>
            </a:extLst>
          </p:cNvPr>
          <p:cNvSpPr>
            <a:spLocks noGrp="1"/>
          </p:cNvSpPr>
          <p:nvPr>
            <p:ph type="dt" sz="half" idx="10"/>
          </p:nvPr>
        </p:nvSpPr>
        <p:spPr/>
        <p:txBody>
          <a:bodyPr/>
          <a:lstStyle/>
          <a:p>
            <a:fld id="{5A5A3D16-5D9A-6D4D-85BF-98D6AFE50F81}" type="datetime1">
              <a:rPr lang="en-US" smtClean="0"/>
              <a:t>8/26/20</a:t>
            </a:fld>
            <a:endParaRPr lang="en-US"/>
          </a:p>
        </p:txBody>
      </p:sp>
      <p:sp>
        <p:nvSpPr>
          <p:cNvPr id="6" name="Footer Placeholder 5">
            <a:extLst>
              <a:ext uri="{FF2B5EF4-FFF2-40B4-BE49-F238E27FC236}">
                <a16:creationId xmlns:a16="http://schemas.microsoft.com/office/drawing/2014/main" id="{81F47B86-D492-B14D-A267-C4CA73A251DD}"/>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F29C6A77-94F2-7044-878C-ADC1444DB4E7}"/>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25599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1D7-E4EA-AF4F-818F-B6B6004800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F426D-DEC8-AD42-A681-5EA87D94E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365C2D-B6A8-D24A-8735-A811A3518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41107-2493-2A45-A2FB-793998216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DE2E5-D3DA-744F-A540-04EB3F3E5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E406A-1BF4-5C48-8468-1EB06BE5B337}"/>
              </a:ext>
            </a:extLst>
          </p:cNvPr>
          <p:cNvSpPr>
            <a:spLocks noGrp="1"/>
          </p:cNvSpPr>
          <p:nvPr>
            <p:ph type="dt" sz="half" idx="10"/>
          </p:nvPr>
        </p:nvSpPr>
        <p:spPr/>
        <p:txBody>
          <a:bodyPr/>
          <a:lstStyle/>
          <a:p>
            <a:fld id="{FAC4073C-E934-844C-850F-5144159CD358}" type="datetime1">
              <a:rPr lang="en-US" smtClean="0"/>
              <a:t>8/26/20</a:t>
            </a:fld>
            <a:endParaRPr lang="en-US"/>
          </a:p>
        </p:txBody>
      </p:sp>
      <p:sp>
        <p:nvSpPr>
          <p:cNvPr id="8" name="Footer Placeholder 7">
            <a:extLst>
              <a:ext uri="{FF2B5EF4-FFF2-40B4-BE49-F238E27FC236}">
                <a16:creationId xmlns:a16="http://schemas.microsoft.com/office/drawing/2014/main" id="{5B80AC8A-345F-D142-BE6B-980C4E7FA88A}"/>
              </a:ext>
            </a:extLst>
          </p:cNvPr>
          <p:cNvSpPr>
            <a:spLocks noGrp="1"/>
          </p:cNvSpPr>
          <p:nvPr>
            <p:ph type="ftr" sz="quarter" idx="11"/>
          </p:nvPr>
        </p:nvSpPr>
        <p:spPr/>
        <p:txBody>
          <a:bodyPr/>
          <a:lstStyle/>
          <a:p>
            <a:r>
              <a:rPr lang="en-US"/>
              <a:t>Principles of Programming Languages</a:t>
            </a:r>
          </a:p>
        </p:txBody>
      </p:sp>
      <p:sp>
        <p:nvSpPr>
          <p:cNvPr id="9" name="Slide Number Placeholder 8">
            <a:extLst>
              <a:ext uri="{FF2B5EF4-FFF2-40B4-BE49-F238E27FC236}">
                <a16:creationId xmlns:a16="http://schemas.microsoft.com/office/drawing/2014/main" id="{73D74C11-E55A-4E4C-8ED6-029538A6B6A9}"/>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141452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C66C-74B9-8043-B0A0-2E58D2F430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9C39C-5245-3945-8979-6868ACA3E90C}"/>
              </a:ext>
            </a:extLst>
          </p:cNvPr>
          <p:cNvSpPr>
            <a:spLocks noGrp="1"/>
          </p:cNvSpPr>
          <p:nvPr>
            <p:ph type="dt" sz="half" idx="10"/>
          </p:nvPr>
        </p:nvSpPr>
        <p:spPr/>
        <p:txBody>
          <a:bodyPr/>
          <a:lstStyle/>
          <a:p>
            <a:fld id="{2BF32EF1-264C-B948-B02C-28DB295F8177}" type="datetime1">
              <a:rPr lang="en-US" smtClean="0"/>
              <a:t>8/26/20</a:t>
            </a:fld>
            <a:endParaRPr lang="en-US"/>
          </a:p>
        </p:txBody>
      </p:sp>
      <p:sp>
        <p:nvSpPr>
          <p:cNvPr id="4" name="Footer Placeholder 3">
            <a:extLst>
              <a:ext uri="{FF2B5EF4-FFF2-40B4-BE49-F238E27FC236}">
                <a16:creationId xmlns:a16="http://schemas.microsoft.com/office/drawing/2014/main" id="{AE98C2AB-AF0A-FC4D-AE87-CFBA8EF4CDA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0C4AFF3B-A697-4642-B236-638DC28AB752}"/>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61080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62E11-3EDC-FF4F-899A-32EBB0F66412}"/>
              </a:ext>
            </a:extLst>
          </p:cNvPr>
          <p:cNvSpPr>
            <a:spLocks noGrp="1"/>
          </p:cNvSpPr>
          <p:nvPr>
            <p:ph type="dt" sz="half" idx="10"/>
          </p:nvPr>
        </p:nvSpPr>
        <p:spPr/>
        <p:txBody>
          <a:bodyPr/>
          <a:lstStyle/>
          <a:p>
            <a:fld id="{50BD370F-BC0F-4547-BA0C-9B1A91BB0139}" type="datetime1">
              <a:rPr lang="en-US" smtClean="0"/>
              <a:t>8/26/20</a:t>
            </a:fld>
            <a:endParaRPr lang="en-US"/>
          </a:p>
        </p:txBody>
      </p:sp>
      <p:sp>
        <p:nvSpPr>
          <p:cNvPr id="3" name="Footer Placeholder 2">
            <a:extLst>
              <a:ext uri="{FF2B5EF4-FFF2-40B4-BE49-F238E27FC236}">
                <a16:creationId xmlns:a16="http://schemas.microsoft.com/office/drawing/2014/main" id="{39FF4F7B-D63C-B049-BA92-D251F5CD856F}"/>
              </a:ext>
            </a:extLst>
          </p:cNvPr>
          <p:cNvSpPr>
            <a:spLocks noGrp="1"/>
          </p:cNvSpPr>
          <p:nvPr>
            <p:ph type="ftr" sz="quarter" idx="11"/>
          </p:nvPr>
        </p:nvSpPr>
        <p:spPr/>
        <p:txBody>
          <a:bodyPr/>
          <a:lstStyle/>
          <a:p>
            <a:r>
              <a:rPr lang="en-US"/>
              <a:t>Principles of Programming Languages</a:t>
            </a:r>
          </a:p>
        </p:txBody>
      </p:sp>
      <p:sp>
        <p:nvSpPr>
          <p:cNvPr id="4" name="Slide Number Placeholder 3">
            <a:extLst>
              <a:ext uri="{FF2B5EF4-FFF2-40B4-BE49-F238E27FC236}">
                <a16:creationId xmlns:a16="http://schemas.microsoft.com/office/drawing/2014/main" id="{B737C02C-9B6A-1243-8D33-87918A1A1179}"/>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367823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4D05-0587-C745-9680-7E89B28A7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4B2829-CBC1-B840-8129-04C6C34AF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921D71-7888-664F-817D-9C83BEED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87199-B847-7E43-BBBA-23DACBFC484E}"/>
              </a:ext>
            </a:extLst>
          </p:cNvPr>
          <p:cNvSpPr>
            <a:spLocks noGrp="1"/>
          </p:cNvSpPr>
          <p:nvPr>
            <p:ph type="dt" sz="half" idx="10"/>
          </p:nvPr>
        </p:nvSpPr>
        <p:spPr/>
        <p:txBody>
          <a:bodyPr/>
          <a:lstStyle/>
          <a:p>
            <a:fld id="{410B318A-D3FE-0A45-8302-770BB2BBADA1}" type="datetime1">
              <a:rPr lang="en-US" smtClean="0"/>
              <a:t>8/26/20</a:t>
            </a:fld>
            <a:endParaRPr lang="en-US"/>
          </a:p>
        </p:txBody>
      </p:sp>
      <p:sp>
        <p:nvSpPr>
          <p:cNvPr id="6" name="Footer Placeholder 5">
            <a:extLst>
              <a:ext uri="{FF2B5EF4-FFF2-40B4-BE49-F238E27FC236}">
                <a16:creationId xmlns:a16="http://schemas.microsoft.com/office/drawing/2014/main" id="{25D5A976-FBC0-694E-8A58-CAF349A855BB}"/>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C12F35C6-96B6-7948-A073-D397D150CE85}"/>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17547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0609-76CA-E241-A2FE-112B578EA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072FA0-5BE4-4C46-9C62-6C854C8F8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10EBE5-CF95-964D-998C-D16B494C8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748FB-01C5-B049-B91A-775A655F477C}"/>
              </a:ext>
            </a:extLst>
          </p:cNvPr>
          <p:cNvSpPr>
            <a:spLocks noGrp="1"/>
          </p:cNvSpPr>
          <p:nvPr>
            <p:ph type="dt" sz="half" idx="10"/>
          </p:nvPr>
        </p:nvSpPr>
        <p:spPr/>
        <p:txBody>
          <a:bodyPr/>
          <a:lstStyle/>
          <a:p>
            <a:fld id="{71D2B0EA-B374-764B-A3CE-44052DF0C9A6}" type="datetime1">
              <a:rPr lang="en-US" smtClean="0"/>
              <a:t>8/26/20</a:t>
            </a:fld>
            <a:endParaRPr lang="en-US"/>
          </a:p>
        </p:txBody>
      </p:sp>
      <p:sp>
        <p:nvSpPr>
          <p:cNvPr id="6" name="Footer Placeholder 5">
            <a:extLst>
              <a:ext uri="{FF2B5EF4-FFF2-40B4-BE49-F238E27FC236}">
                <a16:creationId xmlns:a16="http://schemas.microsoft.com/office/drawing/2014/main" id="{E5BC050B-62D5-9B44-9886-212E548C2F63}"/>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460D02AC-2CA4-8D4D-BA4A-86AA5925F334}"/>
              </a:ext>
            </a:extLst>
          </p:cNvPr>
          <p:cNvSpPr>
            <a:spLocks noGrp="1"/>
          </p:cNvSpPr>
          <p:nvPr>
            <p:ph type="sldNum" sz="quarter" idx="12"/>
          </p:nvPr>
        </p:nvSpPr>
        <p:spPr/>
        <p:txBody>
          <a:bodyPr/>
          <a:lstStyle/>
          <a:p>
            <a:fld id="{5BE6834E-C558-0A46-B29B-8DEF3296AFA8}" type="slidenum">
              <a:rPr lang="en-US" smtClean="0"/>
              <a:t>‹#›</a:t>
            </a:fld>
            <a:endParaRPr lang="en-US"/>
          </a:p>
        </p:txBody>
      </p:sp>
    </p:spTree>
    <p:extLst>
      <p:ext uri="{BB962C8B-B14F-4D97-AF65-F5344CB8AC3E}">
        <p14:creationId xmlns:p14="http://schemas.microsoft.com/office/powerpoint/2010/main" val="52804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6E69CE-0D2F-004A-8FFD-60A6F0B1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B0A782-F500-AC4D-BF27-1DE11D380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5DADA-4DC3-764A-A953-528A9CD2E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A4360-EFAF-A345-A6F4-DC5461235985}" type="datetime1">
              <a:rPr lang="en-US" smtClean="0"/>
              <a:t>8/26/20</a:t>
            </a:fld>
            <a:endParaRPr lang="en-US"/>
          </a:p>
        </p:txBody>
      </p:sp>
      <p:sp>
        <p:nvSpPr>
          <p:cNvPr id="5" name="Footer Placeholder 4">
            <a:extLst>
              <a:ext uri="{FF2B5EF4-FFF2-40B4-BE49-F238E27FC236}">
                <a16:creationId xmlns:a16="http://schemas.microsoft.com/office/drawing/2014/main" id="{9000222D-53FA-1040-9D7E-E610F5A7F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Principles of Programming Languages</a:t>
            </a:r>
          </a:p>
        </p:txBody>
      </p:sp>
      <p:sp>
        <p:nvSpPr>
          <p:cNvPr id="6" name="Slide Number Placeholder 5">
            <a:extLst>
              <a:ext uri="{FF2B5EF4-FFF2-40B4-BE49-F238E27FC236}">
                <a16:creationId xmlns:a16="http://schemas.microsoft.com/office/drawing/2014/main" id="{F4B398CA-7B3B-E147-8E9A-E3D56B554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6834E-C558-0A46-B29B-8DEF3296AFA8}" type="slidenum">
              <a:rPr lang="en-US" smtClean="0"/>
              <a:t>‹#›</a:t>
            </a:fld>
            <a:endParaRPr lang="en-US"/>
          </a:p>
        </p:txBody>
      </p:sp>
    </p:spTree>
    <p:extLst>
      <p:ext uri="{BB962C8B-B14F-4D97-AF65-F5344CB8AC3E}">
        <p14:creationId xmlns:p14="http://schemas.microsoft.com/office/powerpoint/2010/main" val="298479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buntu.com/tutorials/ubuntu-on-windows#1-overview" TargetMode="External"/><Relationship Id="rId2" Type="http://schemas.openxmlformats.org/officeDocument/2006/relationships/hyperlink" Target="https://docs.microsoft.com/en-us/windows/wsl/install-win10" TargetMode="External"/><Relationship Id="rId1" Type="http://schemas.openxmlformats.org/officeDocument/2006/relationships/slideLayout" Target="../slideLayouts/slideLayout2.xml"/><Relationship Id="rId4" Type="http://schemas.openxmlformats.org/officeDocument/2006/relationships/hyperlink" Target="https://youtu.be/Jp5ss41D2J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u.edu/together/norman-phase-iii#footnote" TargetMode="External"/><Relationship Id="rId2" Type="http://schemas.openxmlformats.org/officeDocument/2006/relationships/hyperlink" Target="https://covidreporting.ouhsc.edu/" TargetMode="External"/><Relationship Id="rId1" Type="http://schemas.openxmlformats.org/officeDocument/2006/relationships/slideLayout" Target="../slideLayouts/slideLayout2.xml"/><Relationship Id="rId4" Type="http://schemas.openxmlformats.org/officeDocument/2006/relationships/hyperlink" Target="https://www.cdc.gov/coronavirus/2019-ncov/symptoms-testing/symptoms.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cdc.gov/coronavirus/2019-ncov/php/contact-tracing/contact-tracing-plan/appendix.html#contact" TargetMode="External"/><Relationship Id="rId2" Type="http://schemas.openxmlformats.org/officeDocument/2006/relationships/hyperlink" Target="https://covidreporting.ouhsc.edu/" TargetMode="External"/><Relationship Id="rId1" Type="http://schemas.openxmlformats.org/officeDocument/2006/relationships/slideLayout" Target="../slideLayouts/slideLayout2.xml"/><Relationship Id="rId4" Type="http://schemas.openxmlformats.org/officeDocument/2006/relationships/hyperlink" Target="https://www.ou.edu/coronavirus/coronavirus-faq"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kong@o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A346-095C-BE46-A24C-E31CB1364FE3}"/>
              </a:ext>
            </a:extLst>
          </p:cNvPr>
          <p:cNvSpPr>
            <a:spLocks noGrp="1"/>
          </p:cNvSpPr>
          <p:nvPr>
            <p:ph type="ctrTitle"/>
          </p:nvPr>
        </p:nvSpPr>
        <p:spPr>
          <a:xfrm>
            <a:off x="1524000" y="1122363"/>
            <a:ext cx="9144000" cy="4233408"/>
          </a:xfrm>
        </p:spPr>
        <p:txBody>
          <a:bodyPr>
            <a:normAutofit fontScale="90000"/>
          </a:bodyPr>
          <a:lstStyle/>
          <a:p>
            <a:r>
              <a:rPr lang="en-US" dirty="0"/>
              <a:t>Principles of Programming Languages</a:t>
            </a:r>
            <a:br>
              <a:rPr lang="en-US" dirty="0"/>
            </a:br>
            <a:br>
              <a:rPr lang="en-US" dirty="0"/>
            </a:br>
            <a:r>
              <a:rPr lang="en-US" dirty="0"/>
              <a:t>CS 3323</a:t>
            </a:r>
            <a:br>
              <a:rPr lang="en-US" dirty="0"/>
            </a:br>
            <a:br>
              <a:rPr lang="en-US" dirty="0"/>
            </a:br>
            <a:r>
              <a:rPr lang="en-US" dirty="0"/>
              <a:t>Preliminaries</a:t>
            </a:r>
          </a:p>
        </p:txBody>
      </p:sp>
    </p:spTree>
    <p:extLst>
      <p:ext uri="{BB962C8B-B14F-4D97-AF65-F5344CB8AC3E}">
        <p14:creationId xmlns:p14="http://schemas.microsoft.com/office/powerpoint/2010/main" val="146014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169F-39ED-1246-A683-412887E8C125}"/>
              </a:ext>
            </a:extLst>
          </p:cNvPr>
          <p:cNvSpPr>
            <a:spLocks noGrp="1"/>
          </p:cNvSpPr>
          <p:nvPr>
            <p:ph type="title"/>
          </p:nvPr>
        </p:nvSpPr>
        <p:spPr>
          <a:xfrm>
            <a:off x="478971" y="115660"/>
            <a:ext cx="10515600" cy="1325563"/>
          </a:xfrm>
        </p:spPr>
        <p:txBody>
          <a:bodyPr/>
          <a:lstStyle/>
          <a:p>
            <a:r>
              <a:rPr lang="en-US" dirty="0"/>
              <a:t>Heads up</a:t>
            </a:r>
          </a:p>
        </p:txBody>
      </p:sp>
      <p:sp>
        <p:nvSpPr>
          <p:cNvPr id="3" name="Content Placeholder 2">
            <a:extLst>
              <a:ext uri="{FF2B5EF4-FFF2-40B4-BE49-F238E27FC236}">
                <a16:creationId xmlns:a16="http://schemas.microsoft.com/office/drawing/2014/main" id="{A1D2B9DE-392A-2B42-BEF1-B1417A7029E7}"/>
              </a:ext>
            </a:extLst>
          </p:cNvPr>
          <p:cNvSpPr>
            <a:spLocks noGrp="1"/>
          </p:cNvSpPr>
          <p:nvPr>
            <p:ph idx="1"/>
          </p:nvPr>
        </p:nvSpPr>
        <p:spPr>
          <a:xfrm>
            <a:off x="359227" y="1253331"/>
            <a:ext cx="11484429" cy="4351338"/>
          </a:xfrm>
        </p:spPr>
        <p:txBody>
          <a:bodyPr>
            <a:noAutofit/>
          </a:bodyPr>
          <a:lstStyle/>
          <a:p>
            <a:r>
              <a:rPr lang="en-US" sz="2100" dirty="0"/>
              <a:t>Highly recommend having access to a laptop or desktop either with Linux or with Mac OS, if you use Windows you might have more trouble</a:t>
            </a:r>
          </a:p>
          <a:p>
            <a:r>
              <a:rPr lang="en-US" sz="2100" dirty="0"/>
              <a:t>Just learnt last semester that one can install and run Linux on Windows, but I still don’t like it. Here a bunch of links (that I haven’t tried):</a:t>
            </a:r>
          </a:p>
          <a:p>
            <a:pPr lvl="1">
              <a:buFont typeface="Wingdings" pitchFamily="2" charset="2"/>
              <a:buChar char="§"/>
            </a:pPr>
            <a:r>
              <a:rPr lang="en-US" sz="2100" dirty="0">
                <a:hlinkClick r:id="rId2"/>
              </a:rPr>
              <a:t>Microsoft tutorial/</a:t>
            </a:r>
            <a:r>
              <a:rPr lang="en-US" sz="2100" dirty="0" err="1">
                <a:hlinkClick r:id="rId2"/>
              </a:rPr>
              <a:t>howto</a:t>
            </a:r>
            <a:endParaRPr lang="en-US" sz="2100" dirty="0"/>
          </a:p>
          <a:p>
            <a:pPr lvl="1">
              <a:buFont typeface="Wingdings" pitchFamily="2" charset="2"/>
              <a:buChar char="§"/>
            </a:pPr>
            <a:r>
              <a:rPr lang="en-US" sz="2100" dirty="0">
                <a:hlinkClick r:id="rId3"/>
              </a:rPr>
              <a:t>Ubuntu tutorial</a:t>
            </a:r>
            <a:endParaRPr lang="en-US" sz="2100" dirty="0"/>
          </a:p>
          <a:p>
            <a:pPr lvl="1">
              <a:buFont typeface="Wingdings" pitchFamily="2" charset="2"/>
              <a:buChar char="§"/>
            </a:pPr>
            <a:r>
              <a:rPr lang="en-US" sz="2100" dirty="0">
                <a:hlinkClick r:id="rId4"/>
              </a:rPr>
              <a:t>Youtube video howto</a:t>
            </a:r>
            <a:endParaRPr lang="en-US" sz="2100" dirty="0"/>
          </a:p>
          <a:p>
            <a:r>
              <a:rPr lang="en-US" sz="2100" dirty="0"/>
              <a:t>Recommend checking that you have the following tools installed and accessible somewhere:</a:t>
            </a:r>
          </a:p>
          <a:p>
            <a:pPr lvl="1"/>
            <a:r>
              <a:rPr lang="en-US" sz="2100" dirty="0"/>
              <a:t>A good C compiler (GCC, Clang, ICC, </a:t>
            </a:r>
            <a:r>
              <a:rPr lang="en-US" sz="2100" dirty="0" err="1"/>
              <a:t>etc</a:t>
            </a:r>
            <a:r>
              <a:rPr lang="en-US" sz="2100" dirty="0"/>
              <a:t>)</a:t>
            </a:r>
          </a:p>
          <a:p>
            <a:pPr lvl="1"/>
            <a:r>
              <a:rPr lang="en-US" sz="2100" dirty="0"/>
              <a:t>Scheme </a:t>
            </a:r>
          </a:p>
          <a:p>
            <a:pPr lvl="1"/>
            <a:r>
              <a:rPr lang="en-US" sz="2100" dirty="0"/>
              <a:t>Python</a:t>
            </a:r>
          </a:p>
          <a:p>
            <a:pPr lvl="1"/>
            <a:r>
              <a:rPr lang="en-US" sz="2100" dirty="0"/>
              <a:t>Flex (Scanner generator) and Bison (Parser Generator)</a:t>
            </a:r>
          </a:p>
          <a:p>
            <a:r>
              <a:rPr lang="en-US" sz="2100" dirty="0"/>
              <a:t>You will need some knowledge of C</a:t>
            </a:r>
          </a:p>
          <a:p>
            <a:r>
              <a:rPr lang="en-US" sz="2100" dirty="0"/>
              <a:t>Read / learn about package managers such as: </a:t>
            </a:r>
            <a:r>
              <a:rPr lang="en-US" sz="2100" b="1" u="sng" dirty="0"/>
              <a:t>apt</a:t>
            </a:r>
            <a:r>
              <a:rPr lang="en-US" sz="2100" dirty="0"/>
              <a:t> in Ubuntu Linux</a:t>
            </a:r>
          </a:p>
        </p:txBody>
      </p:sp>
      <p:sp>
        <p:nvSpPr>
          <p:cNvPr id="4" name="Footer Placeholder 3">
            <a:extLst>
              <a:ext uri="{FF2B5EF4-FFF2-40B4-BE49-F238E27FC236}">
                <a16:creationId xmlns:a16="http://schemas.microsoft.com/office/drawing/2014/main" id="{9BA728CA-165D-5847-AD70-179597ACECB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F9074B1-AA7E-844C-BB47-7D06AA5172D5}"/>
              </a:ext>
            </a:extLst>
          </p:cNvPr>
          <p:cNvSpPr>
            <a:spLocks noGrp="1"/>
          </p:cNvSpPr>
          <p:nvPr>
            <p:ph type="sldNum" sz="quarter" idx="12"/>
          </p:nvPr>
        </p:nvSpPr>
        <p:spPr/>
        <p:txBody>
          <a:bodyPr/>
          <a:lstStyle/>
          <a:p>
            <a:fld id="{5BE6834E-C558-0A46-B29B-8DEF3296AFA8}" type="slidenum">
              <a:rPr lang="en-US" smtClean="0"/>
              <a:t>10</a:t>
            </a:fld>
            <a:endParaRPr lang="en-US"/>
          </a:p>
        </p:txBody>
      </p:sp>
    </p:spTree>
    <p:extLst>
      <p:ext uri="{BB962C8B-B14F-4D97-AF65-F5344CB8AC3E}">
        <p14:creationId xmlns:p14="http://schemas.microsoft.com/office/powerpoint/2010/main" val="26242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9103-4D2E-EA4D-982D-7E8FFDF85915}"/>
              </a:ext>
            </a:extLst>
          </p:cNvPr>
          <p:cNvSpPr>
            <a:spLocks noGrp="1"/>
          </p:cNvSpPr>
          <p:nvPr>
            <p:ph type="title"/>
          </p:nvPr>
        </p:nvSpPr>
        <p:spPr/>
        <p:txBody>
          <a:bodyPr/>
          <a:lstStyle/>
          <a:p>
            <a:r>
              <a:rPr lang="en-US" dirty="0"/>
              <a:t>My Office Hours</a:t>
            </a:r>
          </a:p>
        </p:txBody>
      </p:sp>
      <p:sp>
        <p:nvSpPr>
          <p:cNvPr id="3" name="Content Placeholder 2">
            <a:extLst>
              <a:ext uri="{FF2B5EF4-FFF2-40B4-BE49-F238E27FC236}">
                <a16:creationId xmlns:a16="http://schemas.microsoft.com/office/drawing/2014/main" id="{683FC7C2-C535-8A4E-B407-4FD61C03A0A8}"/>
              </a:ext>
            </a:extLst>
          </p:cNvPr>
          <p:cNvSpPr>
            <a:spLocks noGrp="1"/>
          </p:cNvSpPr>
          <p:nvPr>
            <p:ph idx="1"/>
          </p:nvPr>
        </p:nvSpPr>
        <p:spPr/>
        <p:txBody>
          <a:bodyPr>
            <a:normAutofit/>
          </a:bodyPr>
          <a:lstStyle/>
          <a:p>
            <a:pPr>
              <a:lnSpc>
                <a:spcPct val="125000"/>
              </a:lnSpc>
            </a:pPr>
            <a:r>
              <a:rPr lang="en-US" dirty="0"/>
              <a:t>Regular office hours scheduled for Mondays and Wednesday, 11am – 12pm, and only via Zoom (See Canvas Pages).</a:t>
            </a:r>
          </a:p>
          <a:p>
            <a:pPr>
              <a:lnSpc>
                <a:spcPct val="125000"/>
              </a:lnSpc>
            </a:pPr>
            <a:r>
              <a:rPr lang="en-US" dirty="0"/>
              <a:t>No in-person walk-in office hours.</a:t>
            </a:r>
          </a:p>
          <a:p>
            <a:pPr>
              <a:lnSpc>
                <a:spcPct val="125000"/>
              </a:lnSpc>
            </a:pPr>
            <a:r>
              <a:rPr lang="en-US" dirty="0"/>
              <a:t>If the above time slot does not fit your schedule, let me know, and will find </a:t>
            </a:r>
            <a:r>
              <a:rPr lang="en-US" i="1" u="sng" dirty="0"/>
              <a:t>an ad-hoc slot for a meeting within the next two days</a:t>
            </a:r>
          </a:p>
          <a:p>
            <a:pPr>
              <a:lnSpc>
                <a:spcPct val="125000"/>
              </a:lnSpc>
            </a:pPr>
            <a:r>
              <a:rPr lang="en-US" dirty="0"/>
              <a:t>If you request for a meeting in a shorter time window, it might not happen.</a:t>
            </a:r>
          </a:p>
        </p:txBody>
      </p:sp>
      <p:sp>
        <p:nvSpPr>
          <p:cNvPr id="4" name="Footer Placeholder 3">
            <a:extLst>
              <a:ext uri="{FF2B5EF4-FFF2-40B4-BE49-F238E27FC236}">
                <a16:creationId xmlns:a16="http://schemas.microsoft.com/office/drawing/2014/main" id="{EBCE3728-6051-1549-AB1F-1AB1972DCAF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42A61CA-E5C8-2A4D-B3B5-8DD597EE17E8}"/>
              </a:ext>
            </a:extLst>
          </p:cNvPr>
          <p:cNvSpPr>
            <a:spLocks noGrp="1"/>
          </p:cNvSpPr>
          <p:nvPr>
            <p:ph type="sldNum" sz="quarter" idx="12"/>
          </p:nvPr>
        </p:nvSpPr>
        <p:spPr/>
        <p:txBody>
          <a:bodyPr/>
          <a:lstStyle/>
          <a:p>
            <a:fld id="{5BE6834E-C558-0A46-B29B-8DEF3296AFA8}" type="slidenum">
              <a:rPr lang="en-US" smtClean="0"/>
              <a:t>11</a:t>
            </a:fld>
            <a:endParaRPr lang="en-US"/>
          </a:p>
        </p:txBody>
      </p:sp>
    </p:spTree>
    <p:extLst>
      <p:ext uri="{BB962C8B-B14F-4D97-AF65-F5344CB8AC3E}">
        <p14:creationId xmlns:p14="http://schemas.microsoft.com/office/powerpoint/2010/main" val="295253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BADF-A8CD-D44D-8443-4EBE734C8C6B}"/>
              </a:ext>
            </a:extLst>
          </p:cNvPr>
          <p:cNvSpPr>
            <a:spLocks noGrp="1"/>
          </p:cNvSpPr>
          <p:nvPr>
            <p:ph type="title"/>
          </p:nvPr>
        </p:nvSpPr>
        <p:spPr/>
        <p:txBody>
          <a:bodyPr/>
          <a:lstStyle/>
          <a:p>
            <a:r>
              <a:rPr lang="en-US" dirty="0"/>
              <a:t>What the Course is about</a:t>
            </a:r>
          </a:p>
        </p:txBody>
      </p:sp>
      <p:sp>
        <p:nvSpPr>
          <p:cNvPr id="3" name="Content Placeholder 2">
            <a:extLst>
              <a:ext uri="{FF2B5EF4-FFF2-40B4-BE49-F238E27FC236}">
                <a16:creationId xmlns:a16="http://schemas.microsoft.com/office/drawing/2014/main" id="{F0C405B1-772E-374B-BA5B-A5B9B5932880}"/>
              </a:ext>
            </a:extLst>
          </p:cNvPr>
          <p:cNvSpPr>
            <a:spLocks noGrp="1"/>
          </p:cNvSpPr>
          <p:nvPr>
            <p:ph idx="1"/>
          </p:nvPr>
        </p:nvSpPr>
        <p:spPr/>
        <p:txBody>
          <a:bodyPr/>
          <a:lstStyle/>
          <a:p>
            <a:r>
              <a:rPr lang="en-US" dirty="0"/>
              <a:t>Learning some fundamentals of programming language and compiler design</a:t>
            </a:r>
          </a:p>
          <a:p>
            <a:r>
              <a:rPr lang="en-US" dirty="0"/>
              <a:t>Learning how stuff works</a:t>
            </a:r>
          </a:p>
          <a:p>
            <a:r>
              <a:rPr lang="en-US" dirty="0"/>
              <a:t>Can be a bit boring at times </a:t>
            </a:r>
          </a:p>
          <a:p>
            <a:r>
              <a:rPr lang="en-US" dirty="0"/>
              <a:t>Will try to make it a bit hands on, but time is limited</a:t>
            </a:r>
          </a:p>
        </p:txBody>
      </p:sp>
      <p:sp>
        <p:nvSpPr>
          <p:cNvPr id="4" name="Footer Placeholder 3">
            <a:extLst>
              <a:ext uri="{FF2B5EF4-FFF2-40B4-BE49-F238E27FC236}">
                <a16:creationId xmlns:a16="http://schemas.microsoft.com/office/drawing/2014/main" id="{346E0D60-E348-8440-86AF-AD86C3EDA28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5F13AE2-2C9C-0548-A57D-41C4CB9E2E7B}"/>
              </a:ext>
            </a:extLst>
          </p:cNvPr>
          <p:cNvSpPr>
            <a:spLocks noGrp="1"/>
          </p:cNvSpPr>
          <p:nvPr>
            <p:ph type="sldNum" sz="quarter" idx="12"/>
          </p:nvPr>
        </p:nvSpPr>
        <p:spPr/>
        <p:txBody>
          <a:bodyPr/>
          <a:lstStyle/>
          <a:p>
            <a:fld id="{5BE6834E-C558-0A46-B29B-8DEF3296AFA8}" type="slidenum">
              <a:rPr lang="en-US" smtClean="0"/>
              <a:t>12</a:t>
            </a:fld>
            <a:endParaRPr lang="en-US"/>
          </a:p>
        </p:txBody>
      </p:sp>
    </p:spTree>
    <p:extLst>
      <p:ext uri="{BB962C8B-B14F-4D97-AF65-F5344CB8AC3E}">
        <p14:creationId xmlns:p14="http://schemas.microsoft.com/office/powerpoint/2010/main" val="265060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7FAE-1994-E840-ABC0-C467BEB13E2A}"/>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A9E67FE1-EEFD-0E43-A281-4E2E66C8ED6F}"/>
              </a:ext>
            </a:extLst>
          </p:cNvPr>
          <p:cNvSpPr>
            <a:spLocks noGrp="1"/>
          </p:cNvSpPr>
          <p:nvPr>
            <p:ph idx="1"/>
          </p:nvPr>
        </p:nvSpPr>
        <p:spPr/>
        <p:txBody>
          <a:bodyPr>
            <a:normAutofit lnSpcReduction="10000"/>
          </a:bodyPr>
          <a:lstStyle/>
          <a:p>
            <a:pPr marL="0" indent="0">
              <a:buNone/>
            </a:pPr>
            <a:r>
              <a:rPr lang="en-US" dirty="0"/>
              <a:t>Don’t buy any book, but would be useful if you have access to any of these:</a:t>
            </a:r>
          </a:p>
          <a:p>
            <a:r>
              <a:rPr lang="en-US" dirty="0"/>
              <a:t>“Programming Language Pragmatics”, by Michael L. Scott, 4</a:t>
            </a:r>
            <a:r>
              <a:rPr lang="en-US" baseline="30000" dirty="0"/>
              <a:t>th</a:t>
            </a:r>
            <a:r>
              <a:rPr lang="en-US" dirty="0"/>
              <a:t> edition</a:t>
            </a:r>
          </a:p>
          <a:p>
            <a:r>
              <a:rPr lang="en-US" dirty="0"/>
              <a:t>“Compilers: Principles, Techniques and Tools”, by </a:t>
            </a:r>
            <a:r>
              <a:rPr lang="en-US" dirty="0" err="1"/>
              <a:t>Aho</a:t>
            </a:r>
            <a:r>
              <a:rPr lang="en-US" dirty="0"/>
              <a:t>, </a:t>
            </a:r>
            <a:r>
              <a:rPr lang="en-US" dirty="0" err="1"/>
              <a:t>Sethi</a:t>
            </a:r>
            <a:r>
              <a:rPr lang="en-US" dirty="0"/>
              <a:t> and Ullman (1986) or by </a:t>
            </a:r>
            <a:r>
              <a:rPr lang="en-US" dirty="0" err="1"/>
              <a:t>Aho</a:t>
            </a:r>
            <a:r>
              <a:rPr lang="en-US" dirty="0"/>
              <a:t>, Lam, </a:t>
            </a:r>
            <a:r>
              <a:rPr lang="en-US" dirty="0" err="1"/>
              <a:t>Sethi</a:t>
            </a:r>
            <a:r>
              <a:rPr lang="en-US" dirty="0"/>
              <a:t> and Ulman (2006)</a:t>
            </a:r>
          </a:p>
          <a:p>
            <a:r>
              <a:rPr lang="en-US" dirty="0"/>
              <a:t>“Engineering: A Compiler”, Cooper and </a:t>
            </a:r>
            <a:r>
              <a:rPr lang="en-US" dirty="0" err="1"/>
              <a:t>Torczon</a:t>
            </a:r>
            <a:endParaRPr lang="en-US" b="1" dirty="0"/>
          </a:p>
          <a:p>
            <a:pPr marL="0" indent="0">
              <a:buNone/>
            </a:pPr>
            <a:endParaRPr lang="en-US" dirty="0"/>
          </a:p>
          <a:p>
            <a:pPr marL="0" indent="0">
              <a:buNone/>
            </a:pPr>
            <a:r>
              <a:rPr lang="en-US" dirty="0"/>
              <a:t>Any of the above books will do</a:t>
            </a:r>
          </a:p>
          <a:p>
            <a:pPr marL="0" indent="0">
              <a:buNone/>
            </a:pPr>
            <a:r>
              <a:rPr lang="en-US" dirty="0"/>
              <a:t>I will try to upload the slides before each corresponding class; sometimes up to the night before</a:t>
            </a:r>
          </a:p>
        </p:txBody>
      </p:sp>
      <p:sp>
        <p:nvSpPr>
          <p:cNvPr id="4" name="Footer Placeholder 3">
            <a:extLst>
              <a:ext uri="{FF2B5EF4-FFF2-40B4-BE49-F238E27FC236}">
                <a16:creationId xmlns:a16="http://schemas.microsoft.com/office/drawing/2014/main" id="{6CCEF927-D631-FF4B-91A1-F6DA5935BAB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49A53D0-7E6F-7249-A369-A2BCC1F884B1}"/>
              </a:ext>
            </a:extLst>
          </p:cNvPr>
          <p:cNvSpPr>
            <a:spLocks noGrp="1"/>
          </p:cNvSpPr>
          <p:nvPr>
            <p:ph type="sldNum" sz="quarter" idx="12"/>
          </p:nvPr>
        </p:nvSpPr>
        <p:spPr/>
        <p:txBody>
          <a:bodyPr/>
          <a:lstStyle/>
          <a:p>
            <a:fld id="{5BE6834E-C558-0A46-B29B-8DEF3296AFA8}" type="slidenum">
              <a:rPr lang="en-US" smtClean="0"/>
              <a:t>13</a:t>
            </a:fld>
            <a:endParaRPr lang="en-US"/>
          </a:p>
        </p:txBody>
      </p:sp>
    </p:spTree>
    <p:extLst>
      <p:ext uri="{BB962C8B-B14F-4D97-AF65-F5344CB8AC3E}">
        <p14:creationId xmlns:p14="http://schemas.microsoft.com/office/powerpoint/2010/main" val="118764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F760-4505-424F-82B4-CBF0452D07F1}"/>
              </a:ext>
            </a:extLst>
          </p:cNvPr>
          <p:cNvSpPr>
            <a:spLocks noGrp="1"/>
          </p:cNvSpPr>
          <p:nvPr>
            <p:ph type="title"/>
          </p:nvPr>
        </p:nvSpPr>
        <p:spPr/>
        <p:txBody>
          <a:bodyPr/>
          <a:lstStyle/>
          <a:p>
            <a:r>
              <a:rPr lang="en-US" dirty="0"/>
              <a:t>Topics Overview</a:t>
            </a:r>
          </a:p>
        </p:txBody>
      </p:sp>
      <p:sp>
        <p:nvSpPr>
          <p:cNvPr id="3" name="Content Placeholder 2">
            <a:extLst>
              <a:ext uri="{FF2B5EF4-FFF2-40B4-BE49-F238E27FC236}">
                <a16:creationId xmlns:a16="http://schemas.microsoft.com/office/drawing/2014/main" id="{B7DDB0C1-AE91-3641-82A5-7C8754F91C11}"/>
              </a:ext>
            </a:extLst>
          </p:cNvPr>
          <p:cNvSpPr>
            <a:spLocks noGrp="1"/>
          </p:cNvSpPr>
          <p:nvPr>
            <p:ph idx="1"/>
          </p:nvPr>
        </p:nvSpPr>
        <p:spPr>
          <a:xfrm>
            <a:off x="838200" y="1604566"/>
            <a:ext cx="10515600" cy="4351338"/>
          </a:xfrm>
        </p:spPr>
        <p:txBody>
          <a:bodyPr>
            <a:normAutofit fontScale="77500" lnSpcReduction="20000"/>
          </a:bodyPr>
          <a:lstStyle/>
          <a:p>
            <a:pPr marL="514350" indent="-514350">
              <a:buFont typeface="+mj-lt"/>
              <a:buAutoNum type="arabicPeriod"/>
            </a:pPr>
            <a:r>
              <a:rPr lang="en-US" dirty="0"/>
              <a:t>Introduction (Chapter 1)   - 1 class</a:t>
            </a:r>
          </a:p>
          <a:p>
            <a:pPr marL="514350" indent="-514350">
              <a:buFont typeface="+mj-lt"/>
              <a:buAutoNum type="arabicPeriod"/>
            </a:pPr>
            <a:r>
              <a:rPr lang="en-US" dirty="0"/>
              <a:t>Lexical Analysis (Chapter 2) – 1 week</a:t>
            </a:r>
          </a:p>
          <a:p>
            <a:pPr marL="514350" indent="-514350">
              <a:buFont typeface="+mj-lt"/>
              <a:buAutoNum type="arabicPeriod"/>
            </a:pPr>
            <a:r>
              <a:rPr lang="en-US" dirty="0"/>
              <a:t>Syntactic Analysis (Chapter 2) – 1.5 weeks</a:t>
            </a:r>
          </a:p>
          <a:p>
            <a:pPr marL="514350" indent="-514350">
              <a:buFont typeface="+mj-lt"/>
              <a:buAutoNum type="arabicPeriod"/>
            </a:pPr>
            <a:r>
              <a:rPr lang="en-US" dirty="0"/>
              <a:t>Runtime environment (Chapter 3) – 1 week</a:t>
            </a:r>
          </a:p>
          <a:p>
            <a:pPr marL="514350" indent="-514350">
              <a:buFont typeface="+mj-lt"/>
              <a:buAutoNum type="arabicPeriod"/>
            </a:pPr>
            <a:r>
              <a:rPr lang="en-US" dirty="0"/>
              <a:t>Semantic Analysis (Chapter 4) – 1.5 weeks</a:t>
            </a:r>
          </a:p>
          <a:p>
            <a:pPr marL="514350" indent="-514350">
              <a:buFont typeface="+mj-lt"/>
              <a:buAutoNum type="arabicPeriod"/>
            </a:pPr>
            <a:r>
              <a:rPr lang="en-US" dirty="0"/>
              <a:t>Control Flow (Chapter 6) – 1.5 weeks</a:t>
            </a:r>
          </a:p>
          <a:p>
            <a:pPr marL="514350" indent="-514350">
              <a:buFont typeface="+mj-lt"/>
              <a:buAutoNum type="arabicPeriod"/>
            </a:pPr>
            <a:endParaRPr lang="en-US" dirty="0"/>
          </a:p>
          <a:p>
            <a:pPr marL="514350" indent="-514350">
              <a:buFont typeface="+mj-lt"/>
              <a:buAutoNum type="arabicPeriod"/>
            </a:pPr>
            <a:r>
              <a:rPr lang="en-US" dirty="0"/>
              <a:t>Type Systems (Chapter 7 and 8): 1. weeks</a:t>
            </a:r>
          </a:p>
          <a:p>
            <a:pPr marL="514350" indent="-514350">
              <a:buFont typeface="+mj-lt"/>
              <a:buAutoNum type="arabicPeriod"/>
            </a:pPr>
            <a:r>
              <a:rPr lang="en-US" dirty="0"/>
              <a:t>Subroutines (Chapter 9): 1 week</a:t>
            </a:r>
          </a:p>
          <a:p>
            <a:pPr marL="514350" indent="-514350">
              <a:buFont typeface="+mj-lt"/>
              <a:buAutoNum type="arabicPeriod"/>
            </a:pPr>
            <a:r>
              <a:rPr lang="en-US" dirty="0"/>
              <a:t>Functional Languages (Chapter 11): 1.5 weeks</a:t>
            </a:r>
          </a:p>
          <a:p>
            <a:pPr marL="514350" indent="-514350">
              <a:buFont typeface="+mj-lt"/>
              <a:buAutoNum type="arabicPeriod"/>
            </a:pPr>
            <a:r>
              <a:rPr lang="en-US" dirty="0"/>
              <a:t>Scripting Languages (Chapter 14): 1.5 weeks</a:t>
            </a:r>
          </a:p>
          <a:p>
            <a:pPr marL="514350" indent="-514350">
              <a:buFont typeface="+mj-lt"/>
              <a:buAutoNum type="arabicPeriod"/>
            </a:pPr>
            <a:r>
              <a:rPr lang="en-US" dirty="0">
                <a:solidFill>
                  <a:srgbClr val="0070C0"/>
                </a:solidFill>
              </a:rPr>
              <a:t>Overview of Compiler Optimizations : 1 week</a:t>
            </a:r>
          </a:p>
        </p:txBody>
      </p:sp>
      <p:sp>
        <p:nvSpPr>
          <p:cNvPr id="4" name="Footer Placeholder 3">
            <a:extLst>
              <a:ext uri="{FF2B5EF4-FFF2-40B4-BE49-F238E27FC236}">
                <a16:creationId xmlns:a16="http://schemas.microsoft.com/office/drawing/2014/main" id="{867E7D0D-DD59-F347-9491-B16FC54E3886}"/>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C49F28D-2C27-004A-80EA-B8A5FCDCF304}"/>
              </a:ext>
            </a:extLst>
          </p:cNvPr>
          <p:cNvSpPr>
            <a:spLocks noGrp="1"/>
          </p:cNvSpPr>
          <p:nvPr>
            <p:ph type="sldNum" sz="quarter" idx="12"/>
          </p:nvPr>
        </p:nvSpPr>
        <p:spPr/>
        <p:txBody>
          <a:bodyPr/>
          <a:lstStyle/>
          <a:p>
            <a:fld id="{5BE6834E-C558-0A46-B29B-8DEF3296AFA8}" type="slidenum">
              <a:rPr lang="en-US" smtClean="0"/>
              <a:t>14</a:t>
            </a:fld>
            <a:endParaRPr lang="en-US"/>
          </a:p>
        </p:txBody>
      </p:sp>
      <p:cxnSp>
        <p:nvCxnSpPr>
          <p:cNvPr id="7" name="Straight Connector 6">
            <a:extLst>
              <a:ext uri="{FF2B5EF4-FFF2-40B4-BE49-F238E27FC236}">
                <a16:creationId xmlns:a16="http://schemas.microsoft.com/office/drawing/2014/main" id="{6ACAD5A2-CA7E-FB4F-BB6B-F7EC3DBD2DFC}"/>
              </a:ext>
            </a:extLst>
          </p:cNvPr>
          <p:cNvCxnSpPr>
            <a:cxnSpLocks/>
          </p:cNvCxnSpPr>
          <p:nvPr/>
        </p:nvCxnSpPr>
        <p:spPr>
          <a:xfrm>
            <a:off x="522514" y="3973285"/>
            <a:ext cx="1058091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A722FF-C558-C546-A50F-EB6020F47AF1}"/>
              </a:ext>
            </a:extLst>
          </p:cNvPr>
          <p:cNvSpPr txBox="1"/>
          <p:nvPr/>
        </p:nvSpPr>
        <p:spPr>
          <a:xfrm>
            <a:off x="7609114" y="2625001"/>
            <a:ext cx="2870273" cy="707886"/>
          </a:xfrm>
          <a:prstGeom prst="rect">
            <a:avLst/>
          </a:prstGeom>
          <a:noFill/>
        </p:spPr>
        <p:txBody>
          <a:bodyPr wrap="none" rtlCol="0">
            <a:spAutoFit/>
          </a:bodyPr>
          <a:lstStyle/>
          <a:p>
            <a:r>
              <a:rPr lang="en-US" sz="4000" dirty="0">
                <a:solidFill>
                  <a:srgbClr val="0070C0"/>
                </a:solidFill>
              </a:rPr>
              <a:t>Pre-Midterm</a:t>
            </a:r>
          </a:p>
        </p:txBody>
      </p:sp>
      <p:sp>
        <p:nvSpPr>
          <p:cNvPr id="11" name="TextBox 10">
            <a:extLst>
              <a:ext uri="{FF2B5EF4-FFF2-40B4-BE49-F238E27FC236}">
                <a16:creationId xmlns:a16="http://schemas.microsoft.com/office/drawing/2014/main" id="{FC1EE2E3-DA8C-3345-B009-397A45EA494C}"/>
              </a:ext>
            </a:extLst>
          </p:cNvPr>
          <p:cNvSpPr txBox="1"/>
          <p:nvPr/>
        </p:nvSpPr>
        <p:spPr>
          <a:xfrm>
            <a:off x="7609114" y="4847571"/>
            <a:ext cx="3053593" cy="707886"/>
          </a:xfrm>
          <a:prstGeom prst="rect">
            <a:avLst/>
          </a:prstGeom>
          <a:noFill/>
        </p:spPr>
        <p:txBody>
          <a:bodyPr wrap="none" rtlCol="0">
            <a:spAutoFit/>
          </a:bodyPr>
          <a:lstStyle/>
          <a:p>
            <a:r>
              <a:rPr lang="en-US" sz="4000" dirty="0">
                <a:solidFill>
                  <a:srgbClr val="0070C0"/>
                </a:solidFill>
              </a:rPr>
              <a:t>Post-Midterm</a:t>
            </a:r>
          </a:p>
        </p:txBody>
      </p:sp>
      <p:sp>
        <p:nvSpPr>
          <p:cNvPr id="6" name="TextBox 5">
            <a:extLst>
              <a:ext uri="{FF2B5EF4-FFF2-40B4-BE49-F238E27FC236}">
                <a16:creationId xmlns:a16="http://schemas.microsoft.com/office/drawing/2014/main" id="{285F366C-13D2-5B41-AAF6-30D4943674D9}"/>
              </a:ext>
            </a:extLst>
          </p:cNvPr>
          <p:cNvSpPr txBox="1"/>
          <p:nvPr/>
        </p:nvSpPr>
        <p:spPr>
          <a:xfrm>
            <a:off x="446314" y="6069880"/>
            <a:ext cx="2577950" cy="215444"/>
          </a:xfrm>
          <a:prstGeom prst="rect">
            <a:avLst/>
          </a:prstGeom>
          <a:noFill/>
        </p:spPr>
        <p:txBody>
          <a:bodyPr wrap="none" rtlCol="0">
            <a:spAutoFit/>
          </a:bodyPr>
          <a:lstStyle/>
          <a:p>
            <a:r>
              <a:rPr lang="en-US" sz="800" dirty="0"/>
              <a:t>Chapter numbers refer to Scott’s book, just for reference </a:t>
            </a:r>
          </a:p>
        </p:txBody>
      </p:sp>
    </p:spTree>
    <p:extLst>
      <p:ext uri="{BB962C8B-B14F-4D97-AF65-F5344CB8AC3E}">
        <p14:creationId xmlns:p14="http://schemas.microsoft.com/office/powerpoint/2010/main" val="256963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7FAE-1994-E840-ABC0-C467BEB13E2A}"/>
              </a:ext>
            </a:extLst>
          </p:cNvPr>
          <p:cNvSpPr>
            <a:spLocks noGrp="1"/>
          </p:cNvSpPr>
          <p:nvPr>
            <p:ph type="title"/>
          </p:nvPr>
        </p:nvSpPr>
        <p:spPr>
          <a:xfrm>
            <a:off x="283029" y="0"/>
            <a:ext cx="10515600" cy="1325563"/>
          </a:xfrm>
        </p:spPr>
        <p:txBody>
          <a:bodyPr/>
          <a:lstStyle/>
          <a:p>
            <a:r>
              <a:rPr lang="en-US" dirty="0"/>
              <a:t>COVID-19 (Returning to Campus)</a:t>
            </a:r>
          </a:p>
        </p:txBody>
      </p:sp>
      <p:sp>
        <p:nvSpPr>
          <p:cNvPr id="3" name="Content Placeholder 2">
            <a:extLst>
              <a:ext uri="{FF2B5EF4-FFF2-40B4-BE49-F238E27FC236}">
                <a16:creationId xmlns:a16="http://schemas.microsoft.com/office/drawing/2014/main" id="{A9E67FE1-EEFD-0E43-A281-4E2E66C8ED6F}"/>
              </a:ext>
            </a:extLst>
          </p:cNvPr>
          <p:cNvSpPr>
            <a:spLocks noGrp="1"/>
          </p:cNvSpPr>
          <p:nvPr>
            <p:ph idx="1"/>
          </p:nvPr>
        </p:nvSpPr>
        <p:spPr>
          <a:xfrm>
            <a:off x="217714" y="1118054"/>
            <a:ext cx="11756571" cy="4351338"/>
          </a:xfrm>
        </p:spPr>
        <p:txBody>
          <a:bodyPr>
            <a:noAutofit/>
          </a:bodyPr>
          <a:lstStyle/>
          <a:p>
            <a:pPr marL="0" indent="0">
              <a:buNone/>
            </a:pPr>
            <a:r>
              <a:rPr lang="en-US" sz="1800" dirty="0"/>
              <a:t>  </a:t>
            </a:r>
            <a:r>
              <a:rPr lang="en-US" sz="1800" b="1" dirty="0"/>
              <a:t>OU Faculty, Staff, and Students </a:t>
            </a:r>
            <a:r>
              <a:rPr lang="en-US" sz="1800" dirty="0"/>
              <a:t>– You must complete the </a:t>
            </a:r>
            <a:r>
              <a:rPr lang="en-US" sz="1800" u="sng" dirty="0">
                <a:hlinkClick r:id="rId2"/>
              </a:rPr>
              <a:t>COVID-19 Screening and Reporting Tool</a:t>
            </a:r>
            <a:r>
              <a:rPr lang="en-US" sz="1800" dirty="0"/>
              <a:t> each time any of the following applies:</a:t>
            </a:r>
          </a:p>
          <a:p>
            <a:pPr marL="0" indent="0">
              <a:buNone/>
            </a:pPr>
            <a:r>
              <a:rPr lang="en-US" sz="1800" dirty="0"/>
              <a:t>1) </a:t>
            </a:r>
            <a:r>
              <a:rPr lang="en-US" sz="1800" b="1" dirty="0"/>
              <a:t>  Absence from Campus </a:t>
            </a:r>
            <a:r>
              <a:rPr lang="en-US" sz="1800" dirty="0"/>
              <a:t>– Employees and students who have been away from campus for any reason for </a:t>
            </a:r>
            <a:r>
              <a:rPr lang="en-US" sz="1800" b="1" dirty="0"/>
              <a:t>7 consecutive calendar days or more </a:t>
            </a:r>
            <a:r>
              <a:rPr lang="en-US" sz="1800" dirty="0"/>
              <a:t>must complete the COVID-19 Screening and Reporting Tool.</a:t>
            </a:r>
          </a:p>
          <a:p>
            <a:pPr marL="0" indent="0">
              <a:buNone/>
            </a:pPr>
            <a:r>
              <a:rPr lang="en-US" sz="1800" dirty="0"/>
              <a:t>2) </a:t>
            </a:r>
            <a:r>
              <a:rPr lang="en-US" sz="1800" b="1" dirty="0"/>
              <a:t>  Travel </a:t>
            </a:r>
            <a:r>
              <a:rPr lang="en-US" sz="1800" dirty="0"/>
              <a:t>– Employees and students who have </a:t>
            </a:r>
            <a:r>
              <a:rPr lang="en-US" sz="1800" b="1" dirty="0"/>
              <a:t>traveled domestically or internationally</a:t>
            </a:r>
            <a:r>
              <a:rPr lang="en-US" sz="1800" dirty="0"/>
              <a:t> must complete the COVID-19 Screening and Reporting Tool unless the traveler qualifies for the Commuter Process. Domestic travel is defined as travel outside the State of Oklahoma.</a:t>
            </a:r>
            <a:r>
              <a:rPr lang="en-US" sz="1800" u="sng" dirty="0">
                <a:hlinkClick r:id="rId3"/>
              </a:rPr>
              <a:t>⁽</a:t>
            </a:r>
            <a:endParaRPr lang="en-US" sz="1800" u="sng" dirty="0"/>
          </a:p>
          <a:p>
            <a:pPr marL="0" indent="0">
              <a:buNone/>
            </a:pPr>
            <a:r>
              <a:rPr lang="en-US" sz="1800" dirty="0"/>
              <a:t>3)</a:t>
            </a:r>
            <a:r>
              <a:rPr lang="en-US" sz="1800" b="1" dirty="0"/>
              <a:t>   Close Contact</a:t>
            </a:r>
            <a:r>
              <a:rPr lang="en-US" sz="1800" dirty="0"/>
              <a:t> – Employees and students who have had close </a:t>
            </a:r>
            <a:r>
              <a:rPr lang="en-US" sz="1800" b="1" dirty="0"/>
              <a:t>contact with an individual diagnosed with COVID-19</a:t>
            </a:r>
            <a:r>
              <a:rPr lang="en-US" sz="1800" dirty="0"/>
              <a:t> or who has had symptoms of COVID-19 in the last 14 days must complete the COVID-19 Screening and Reporting Tool.</a:t>
            </a:r>
          </a:p>
          <a:p>
            <a:pPr marL="0" indent="0">
              <a:buNone/>
            </a:pPr>
            <a:r>
              <a:rPr lang="en-US" sz="1800" dirty="0"/>
              <a:t>4)</a:t>
            </a:r>
            <a:r>
              <a:rPr lang="en-US" sz="1800" b="1" dirty="0"/>
              <a:t>   Experiencing Symptoms</a:t>
            </a:r>
            <a:r>
              <a:rPr lang="en-US" sz="1800" dirty="0"/>
              <a:t> – Employees and students </a:t>
            </a:r>
            <a:r>
              <a:rPr lang="en-US" sz="1800" b="1" dirty="0"/>
              <a:t>experiencing </a:t>
            </a:r>
            <a:r>
              <a:rPr lang="en-US" sz="1800" b="1" dirty="0">
                <a:solidFill>
                  <a:srgbClr val="FF0000"/>
                </a:solidFill>
                <a:hlinkClick r:id="rId4">
                  <a:extLst>
                    <a:ext uri="{A12FA001-AC4F-418D-AE19-62706E023703}">
                      <ahyp:hlinkClr xmlns:ahyp="http://schemas.microsoft.com/office/drawing/2018/hyperlinkcolor" val="tx"/>
                    </a:ext>
                  </a:extLst>
                </a:hlinkClick>
              </a:rPr>
              <a:t>symptoms</a:t>
            </a:r>
            <a:r>
              <a:rPr lang="en-US" sz="1800" dirty="0"/>
              <a:t> that could be consistent with COVID-19, such as fever, cough, shortness of breath or difficulty breathing, chills, muscle pain, sore throat, recent loss of taste or smell, and/or extreme fatigue, must complete the COVID-19 Screening and Reporting Tool. They should also contact their health care provider regarding specific symptoms.</a:t>
            </a:r>
          </a:p>
          <a:p>
            <a:pPr marL="0" indent="0">
              <a:buNone/>
            </a:pPr>
            <a:r>
              <a:rPr lang="en-US" sz="1800" dirty="0"/>
              <a:t>5)   </a:t>
            </a:r>
            <a:r>
              <a:rPr lang="en-US" sz="1800" b="1" dirty="0"/>
              <a:t>Positive Test</a:t>
            </a:r>
            <a:r>
              <a:rPr lang="en-US" sz="1800" dirty="0"/>
              <a:t> – Employees and students who </a:t>
            </a:r>
            <a:r>
              <a:rPr lang="en-US" sz="1800" b="1" dirty="0"/>
              <a:t>test positive for COVID-19</a:t>
            </a:r>
            <a:r>
              <a:rPr lang="en-US" sz="1800" dirty="0"/>
              <a:t> may not return to campus until they have been cleared by Goddard Health Center to return.</a:t>
            </a:r>
          </a:p>
          <a:p>
            <a:pPr marL="0" indent="0">
              <a:buNone/>
            </a:pPr>
            <a:r>
              <a:rPr lang="en-US" sz="1800" dirty="0"/>
              <a:t>6)   </a:t>
            </a:r>
            <a:r>
              <a:rPr lang="en-US" sz="1800" b="1" dirty="0"/>
              <a:t>Positive Household Member</a:t>
            </a:r>
            <a:r>
              <a:rPr lang="en-US" sz="1800" dirty="0"/>
              <a:t> – Employees and students with a </a:t>
            </a:r>
            <a:r>
              <a:rPr lang="en-US" sz="1800" b="1" dirty="0"/>
              <a:t>household member who has tested positive</a:t>
            </a:r>
            <a:r>
              <a:rPr lang="en-US" sz="1800" dirty="0"/>
              <a:t> for COVID-19 in the past 14 days must complete the COVID-19 Screening and Reporting Tool.</a:t>
            </a:r>
          </a:p>
        </p:txBody>
      </p:sp>
      <p:sp>
        <p:nvSpPr>
          <p:cNvPr id="4" name="Footer Placeholder 3">
            <a:extLst>
              <a:ext uri="{FF2B5EF4-FFF2-40B4-BE49-F238E27FC236}">
                <a16:creationId xmlns:a16="http://schemas.microsoft.com/office/drawing/2014/main" id="{6CCEF927-D631-FF4B-91A1-F6DA5935BAB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49A53D0-7E6F-7249-A369-A2BCC1F884B1}"/>
              </a:ext>
            </a:extLst>
          </p:cNvPr>
          <p:cNvSpPr>
            <a:spLocks noGrp="1"/>
          </p:cNvSpPr>
          <p:nvPr>
            <p:ph type="sldNum" sz="quarter" idx="12"/>
          </p:nvPr>
        </p:nvSpPr>
        <p:spPr/>
        <p:txBody>
          <a:bodyPr/>
          <a:lstStyle/>
          <a:p>
            <a:fld id="{5BE6834E-C558-0A46-B29B-8DEF3296AFA8}" type="slidenum">
              <a:rPr lang="en-US" smtClean="0"/>
              <a:t>15</a:t>
            </a:fld>
            <a:endParaRPr lang="en-US"/>
          </a:p>
        </p:txBody>
      </p:sp>
    </p:spTree>
    <p:extLst>
      <p:ext uri="{BB962C8B-B14F-4D97-AF65-F5344CB8AC3E}">
        <p14:creationId xmlns:p14="http://schemas.microsoft.com/office/powerpoint/2010/main" val="109326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7FAE-1994-E840-ABC0-C467BEB13E2A}"/>
              </a:ext>
            </a:extLst>
          </p:cNvPr>
          <p:cNvSpPr>
            <a:spLocks noGrp="1"/>
          </p:cNvSpPr>
          <p:nvPr>
            <p:ph type="title"/>
          </p:nvPr>
        </p:nvSpPr>
        <p:spPr>
          <a:xfrm>
            <a:off x="283029" y="0"/>
            <a:ext cx="10515600" cy="1325563"/>
          </a:xfrm>
        </p:spPr>
        <p:txBody>
          <a:bodyPr/>
          <a:lstStyle/>
          <a:p>
            <a:r>
              <a:rPr lang="en-US" dirty="0"/>
              <a:t>COVID-19 (Testing, Isolation, Contact Tracing)</a:t>
            </a:r>
          </a:p>
        </p:txBody>
      </p:sp>
      <p:sp>
        <p:nvSpPr>
          <p:cNvPr id="3" name="Content Placeholder 2">
            <a:extLst>
              <a:ext uri="{FF2B5EF4-FFF2-40B4-BE49-F238E27FC236}">
                <a16:creationId xmlns:a16="http://schemas.microsoft.com/office/drawing/2014/main" id="{A9E67FE1-EEFD-0E43-A281-4E2E66C8ED6F}"/>
              </a:ext>
            </a:extLst>
          </p:cNvPr>
          <p:cNvSpPr>
            <a:spLocks noGrp="1"/>
          </p:cNvSpPr>
          <p:nvPr>
            <p:ph idx="1"/>
          </p:nvPr>
        </p:nvSpPr>
        <p:spPr>
          <a:xfrm>
            <a:off x="217714" y="1118054"/>
            <a:ext cx="11756571" cy="4351338"/>
          </a:xfrm>
        </p:spPr>
        <p:txBody>
          <a:bodyPr>
            <a:noAutofit/>
          </a:bodyPr>
          <a:lstStyle/>
          <a:p>
            <a:pPr marL="0" indent="0">
              <a:buNone/>
            </a:pPr>
            <a:r>
              <a:rPr lang="en-US" sz="1800" b="1" dirty="0"/>
              <a:t>Positive Tests</a:t>
            </a:r>
            <a:r>
              <a:rPr lang="en-US" sz="1800" dirty="0"/>
              <a:t> ‐ If an employee or student tests positive for COVID‐19, the University will cooperate with the appropriate health department in its contact tracing efforts. Employees and students who test positive must fill out the </a:t>
            </a:r>
            <a:r>
              <a:rPr lang="en-US" sz="1800" u="sng" dirty="0">
                <a:hlinkClick r:id="rId2"/>
              </a:rPr>
              <a:t>COVID-19 Screening and Reporting Tool</a:t>
            </a:r>
            <a:r>
              <a:rPr lang="en-US" sz="1800" dirty="0"/>
              <a:t> and may not report to work or campus until cleared by Goddard Health Center.</a:t>
            </a:r>
          </a:p>
          <a:p>
            <a:pPr marL="0" indent="0">
              <a:buNone/>
            </a:pPr>
            <a:r>
              <a:rPr lang="en-US" sz="1800" dirty="0"/>
              <a:t>1)   Supervisors, RAs, faculty, staff, and others who are made aware that an individual in their area has tested positive must contact Facilities Management at (405) 325-3060 for disinfecting assistance, if the individual was in the area within the last seven days.</a:t>
            </a:r>
          </a:p>
          <a:p>
            <a:pPr marL="0" indent="0">
              <a:buNone/>
            </a:pPr>
            <a:r>
              <a:rPr lang="en-US" sz="1800" dirty="0"/>
              <a:t>2)   Faculty, staff, and students who have been in close contact with a laboratory-confirmed COVID-19 positive individual </a:t>
            </a:r>
            <a:r>
              <a:rPr lang="en-US" sz="1800" i="1" dirty="0"/>
              <a:t>must</a:t>
            </a:r>
            <a:r>
              <a:rPr lang="en-US" sz="1800" dirty="0"/>
              <a:t> fill out the </a:t>
            </a:r>
            <a:r>
              <a:rPr lang="en-US" sz="1800" u="sng" dirty="0">
                <a:hlinkClick r:id="rId2"/>
              </a:rPr>
              <a:t>COVID-19 Screening and Reporting Tool</a:t>
            </a:r>
            <a:r>
              <a:rPr lang="en-US" sz="1800" dirty="0"/>
              <a:t> and may not report to work or campus until cleared by Goddard Health Center.</a:t>
            </a:r>
          </a:p>
          <a:p>
            <a:pPr marL="0" indent="0">
              <a:buNone/>
            </a:pPr>
            <a:r>
              <a:rPr lang="en-US" sz="1800" dirty="0"/>
              <a:t>a.   The CDC defines </a:t>
            </a:r>
            <a:r>
              <a:rPr lang="en-US" sz="1800" u="sng" dirty="0">
                <a:hlinkClick r:id="rId3"/>
              </a:rPr>
              <a:t>“close contact”</a:t>
            </a:r>
            <a:r>
              <a:rPr lang="en-US" sz="1800" dirty="0"/>
              <a:t> as being within 6 feet of an infected person for at least 15 minutes starting from two days before illness onset (or, for asymptomatic patients, two days prior to specimen collection) until the time the patient is isolated.</a:t>
            </a:r>
          </a:p>
          <a:p>
            <a:pPr marL="0" indent="0">
              <a:buNone/>
            </a:pPr>
            <a:r>
              <a:rPr lang="en-US" sz="1800" dirty="0"/>
              <a:t>3)   </a:t>
            </a:r>
            <a:r>
              <a:rPr lang="en-US" sz="1800" u="sng" dirty="0">
                <a:hlinkClick r:id="rId4"/>
              </a:rPr>
              <a:t>For a list of frequently asked questions regarding COVID-19, visit here.</a:t>
            </a:r>
            <a:endParaRPr lang="en-US" sz="1800" dirty="0"/>
          </a:p>
        </p:txBody>
      </p:sp>
      <p:sp>
        <p:nvSpPr>
          <p:cNvPr id="4" name="Footer Placeholder 3">
            <a:extLst>
              <a:ext uri="{FF2B5EF4-FFF2-40B4-BE49-F238E27FC236}">
                <a16:creationId xmlns:a16="http://schemas.microsoft.com/office/drawing/2014/main" id="{6CCEF927-D631-FF4B-91A1-F6DA5935BAB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49A53D0-7E6F-7249-A369-A2BCC1F884B1}"/>
              </a:ext>
            </a:extLst>
          </p:cNvPr>
          <p:cNvSpPr>
            <a:spLocks noGrp="1"/>
          </p:cNvSpPr>
          <p:nvPr>
            <p:ph type="sldNum" sz="quarter" idx="12"/>
          </p:nvPr>
        </p:nvSpPr>
        <p:spPr/>
        <p:txBody>
          <a:bodyPr/>
          <a:lstStyle/>
          <a:p>
            <a:fld id="{5BE6834E-C558-0A46-B29B-8DEF3296AFA8}" type="slidenum">
              <a:rPr lang="en-US" smtClean="0"/>
              <a:t>16</a:t>
            </a:fld>
            <a:endParaRPr lang="en-US"/>
          </a:p>
        </p:txBody>
      </p:sp>
    </p:spTree>
    <p:extLst>
      <p:ext uri="{BB962C8B-B14F-4D97-AF65-F5344CB8AC3E}">
        <p14:creationId xmlns:p14="http://schemas.microsoft.com/office/powerpoint/2010/main" val="418444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B25B-F24B-CA4D-A4A3-69F5B6DC305D}"/>
              </a:ext>
            </a:extLst>
          </p:cNvPr>
          <p:cNvSpPr>
            <a:spLocks noGrp="1"/>
          </p:cNvSpPr>
          <p:nvPr>
            <p:ph type="title"/>
          </p:nvPr>
        </p:nvSpPr>
        <p:spPr/>
        <p:txBody>
          <a:bodyPr/>
          <a:lstStyle/>
          <a:p>
            <a:r>
              <a:rPr lang="en-US" dirty="0"/>
              <a:t>Other</a:t>
            </a:r>
          </a:p>
        </p:txBody>
      </p:sp>
      <p:sp>
        <p:nvSpPr>
          <p:cNvPr id="3" name="Content Placeholder 2">
            <a:extLst>
              <a:ext uri="{FF2B5EF4-FFF2-40B4-BE49-F238E27FC236}">
                <a16:creationId xmlns:a16="http://schemas.microsoft.com/office/drawing/2014/main" id="{0BFEB765-DEE3-274A-93AB-C7E10DF05DFB}"/>
              </a:ext>
            </a:extLst>
          </p:cNvPr>
          <p:cNvSpPr>
            <a:spLocks noGrp="1"/>
          </p:cNvSpPr>
          <p:nvPr>
            <p:ph idx="1"/>
          </p:nvPr>
        </p:nvSpPr>
        <p:spPr>
          <a:xfrm>
            <a:off x="620485" y="1509939"/>
            <a:ext cx="11136086" cy="4351338"/>
          </a:xfrm>
        </p:spPr>
        <p:txBody>
          <a:bodyPr>
            <a:normAutofit fontScale="92500" lnSpcReduction="10000"/>
          </a:bodyPr>
          <a:lstStyle/>
          <a:p>
            <a:r>
              <a:rPr lang="en-US" dirty="0"/>
              <a:t>Please be respectful</a:t>
            </a:r>
          </a:p>
          <a:p>
            <a:r>
              <a:rPr lang="en-US" dirty="0"/>
              <a:t>Please avoid leaving classroom in the middle of the class: it disrupts the class</a:t>
            </a:r>
          </a:p>
          <a:p>
            <a:r>
              <a:rPr lang="en-US" dirty="0"/>
              <a:t>Please avoid taking phone / video calls</a:t>
            </a:r>
          </a:p>
          <a:p>
            <a:r>
              <a:rPr lang="en-US" dirty="0"/>
              <a:t>Feel free to use your laptop</a:t>
            </a:r>
          </a:p>
          <a:p>
            <a:r>
              <a:rPr lang="en-US" dirty="0"/>
              <a:t>Always wear mask in classroom</a:t>
            </a:r>
          </a:p>
          <a:p>
            <a:r>
              <a:rPr lang="en-US" dirty="0"/>
              <a:t>Keep your distance</a:t>
            </a:r>
          </a:p>
          <a:p>
            <a:r>
              <a:rPr lang="en-US" dirty="0"/>
              <a:t>Usable seats in classroom are marked.</a:t>
            </a:r>
          </a:p>
          <a:p>
            <a:r>
              <a:rPr lang="en-US" dirty="0"/>
              <a:t>No eating or drinking in class (for safety).</a:t>
            </a:r>
          </a:p>
          <a:p>
            <a:r>
              <a:rPr lang="en-US" dirty="0"/>
              <a:t>If you come to class, I suggest always cleaning the surface you occupy (table/chairs).</a:t>
            </a:r>
          </a:p>
          <a:p>
            <a:r>
              <a:rPr lang="en-US" b="1" dirty="0">
                <a:solidFill>
                  <a:srgbClr val="0070C0"/>
                </a:solidFill>
              </a:rPr>
              <a:t>When in doubt, always ask me</a:t>
            </a:r>
            <a:r>
              <a:rPr lang="en-US" dirty="0"/>
              <a:t>.</a:t>
            </a:r>
          </a:p>
        </p:txBody>
      </p:sp>
      <p:sp>
        <p:nvSpPr>
          <p:cNvPr id="4" name="Footer Placeholder 3">
            <a:extLst>
              <a:ext uri="{FF2B5EF4-FFF2-40B4-BE49-F238E27FC236}">
                <a16:creationId xmlns:a16="http://schemas.microsoft.com/office/drawing/2014/main" id="{A168590A-B5EE-8B4D-B0F3-60484F41CF64}"/>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02DC49D8-2E4B-2446-8692-D142238E606C}"/>
              </a:ext>
            </a:extLst>
          </p:cNvPr>
          <p:cNvSpPr>
            <a:spLocks noGrp="1"/>
          </p:cNvSpPr>
          <p:nvPr>
            <p:ph type="sldNum" sz="quarter" idx="12"/>
          </p:nvPr>
        </p:nvSpPr>
        <p:spPr/>
        <p:txBody>
          <a:bodyPr/>
          <a:lstStyle/>
          <a:p>
            <a:fld id="{5BE6834E-C558-0A46-B29B-8DEF3296AFA8}" type="slidenum">
              <a:rPr lang="en-US" smtClean="0"/>
              <a:t>17</a:t>
            </a:fld>
            <a:endParaRPr lang="en-US"/>
          </a:p>
        </p:txBody>
      </p:sp>
    </p:spTree>
    <p:extLst>
      <p:ext uri="{BB962C8B-B14F-4D97-AF65-F5344CB8AC3E}">
        <p14:creationId xmlns:p14="http://schemas.microsoft.com/office/powerpoint/2010/main" val="423388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425F-ABAC-3049-A2E9-469AE4741E0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E3A2864-8C97-9C49-9255-835CC1B97CE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7C79833-59FE-894A-B05F-47F39D9E3EB4}"/>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3F01FD9-6E7E-744C-8E18-EF056B28C1E6}"/>
              </a:ext>
            </a:extLst>
          </p:cNvPr>
          <p:cNvSpPr>
            <a:spLocks noGrp="1"/>
          </p:cNvSpPr>
          <p:nvPr>
            <p:ph type="sldNum" sz="quarter" idx="12"/>
          </p:nvPr>
        </p:nvSpPr>
        <p:spPr/>
        <p:txBody>
          <a:bodyPr/>
          <a:lstStyle/>
          <a:p>
            <a:fld id="{5BE6834E-C558-0A46-B29B-8DEF3296AFA8}" type="slidenum">
              <a:rPr lang="en-US" smtClean="0"/>
              <a:t>18</a:t>
            </a:fld>
            <a:endParaRPr lang="en-US"/>
          </a:p>
        </p:txBody>
      </p:sp>
    </p:spTree>
    <p:extLst>
      <p:ext uri="{BB962C8B-B14F-4D97-AF65-F5344CB8AC3E}">
        <p14:creationId xmlns:p14="http://schemas.microsoft.com/office/powerpoint/2010/main" val="129116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630C-299B-C148-A3FD-D9457143A6D0}"/>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46B0A19-5872-824F-97FB-65C5324D7F2F}"/>
              </a:ext>
            </a:extLst>
          </p:cNvPr>
          <p:cNvSpPr>
            <a:spLocks noGrp="1"/>
          </p:cNvSpPr>
          <p:nvPr>
            <p:ph idx="1"/>
          </p:nvPr>
        </p:nvSpPr>
        <p:spPr>
          <a:xfrm>
            <a:off x="566057" y="1617889"/>
            <a:ext cx="11179629" cy="4358367"/>
          </a:xfrm>
        </p:spPr>
        <p:txBody>
          <a:bodyPr>
            <a:normAutofit fontScale="85000" lnSpcReduction="20000"/>
          </a:bodyPr>
          <a:lstStyle/>
          <a:p>
            <a:r>
              <a:rPr lang="en-US" dirty="0"/>
              <a:t>Strongly preferred name: Martin Kong</a:t>
            </a:r>
          </a:p>
          <a:p>
            <a:r>
              <a:rPr lang="en-US" dirty="0"/>
              <a:t>Please omit using my other last name (“Moreno”) in any way (not Mr. Moreno, nor Mr. Kong-Moreno)</a:t>
            </a:r>
          </a:p>
          <a:p>
            <a:r>
              <a:rPr lang="en-US" dirty="0"/>
              <a:t>Mini bio: Born in Venezuela, grew up in Peru (Lima), BS in Peru, CS PhD at Ohio State, Post-Doc at Rice Univ., Assistant Scientist at Brookhaven National Lab (Long Island, NY)</a:t>
            </a:r>
          </a:p>
          <a:p>
            <a:r>
              <a:rPr lang="en-US" dirty="0"/>
              <a:t>Been at OU for a year now. </a:t>
            </a:r>
          </a:p>
          <a:p>
            <a:r>
              <a:rPr lang="en-US" dirty="0"/>
              <a:t>Class hours: M W F, 9:45am – 10:35am.</a:t>
            </a:r>
          </a:p>
          <a:p>
            <a:r>
              <a:rPr lang="en-US" dirty="0"/>
              <a:t>Office hours: via Zoom – see Announcement and Pages space in Canvas. </a:t>
            </a:r>
          </a:p>
          <a:p>
            <a:r>
              <a:rPr lang="en-US" dirty="0"/>
              <a:t>My email: </a:t>
            </a:r>
            <a:r>
              <a:rPr lang="en-US" dirty="0">
                <a:hlinkClick r:id="rId2"/>
              </a:rPr>
              <a:t>mkong@ou.edu</a:t>
            </a:r>
            <a:endParaRPr lang="en-US" dirty="0"/>
          </a:p>
          <a:p>
            <a:r>
              <a:rPr lang="en-US" dirty="0"/>
              <a:t>I’ll reply to emails from 8am to 8:30am, Monday to Friday.</a:t>
            </a:r>
          </a:p>
          <a:p>
            <a:r>
              <a:rPr lang="en-US" dirty="0"/>
              <a:t>My accent: I may talk a little too fast at times, if so, please ask me to slow down; if something is not clear, please mention it</a:t>
            </a:r>
          </a:p>
          <a:p>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E9F2133D-F8E4-5647-832C-F9C17ED7F8F2}"/>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44E3AAB-2570-B442-ADB7-63D2E6A5AAE2}"/>
              </a:ext>
            </a:extLst>
          </p:cNvPr>
          <p:cNvSpPr>
            <a:spLocks noGrp="1"/>
          </p:cNvSpPr>
          <p:nvPr>
            <p:ph type="sldNum" sz="quarter" idx="12"/>
          </p:nvPr>
        </p:nvSpPr>
        <p:spPr/>
        <p:txBody>
          <a:bodyPr/>
          <a:lstStyle/>
          <a:p>
            <a:fld id="{5BE6834E-C558-0A46-B29B-8DEF3296AFA8}" type="slidenum">
              <a:rPr lang="en-US" smtClean="0"/>
              <a:t>2</a:t>
            </a:fld>
            <a:endParaRPr lang="en-US"/>
          </a:p>
        </p:txBody>
      </p:sp>
    </p:spTree>
    <p:extLst>
      <p:ext uri="{BB962C8B-B14F-4D97-AF65-F5344CB8AC3E}">
        <p14:creationId xmlns:p14="http://schemas.microsoft.com/office/powerpoint/2010/main" val="30910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94B6-0B31-0343-8722-D39A3F50BCF0}"/>
              </a:ext>
            </a:extLst>
          </p:cNvPr>
          <p:cNvSpPr>
            <a:spLocks noGrp="1"/>
          </p:cNvSpPr>
          <p:nvPr>
            <p:ph type="title"/>
          </p:nvPr>
        </p:nvSpPr>
        <p:spPr/>
        <p:txBody>
          <a:bodyPr/>
          <a:lstStyle/>
          <a:p>
            <a:r>
              <a:rPr lang="en-US" dirty="0"/>
              <a:t>Teaching Assistant</a:t>
            </a:r>
          </a:p>
        </p:txBody>
      </p:sp>
      <p:sp>
        <p:nvSpPr>
          <p:cNvPr id="3" name="Content Placeholder 2">
            <a:extLst>
              <a:ext uri="{FF2B5EF4-FFF2-40B4-BE49-F238E27FC236}">
                <a16:creationId xmlns:a16="http://schemas.microsoft.com/office/drawing/2014/main" id="{B997CE96-9128-0D4B-858C-26237A128FBB}"/>
              </a:ext>
            </a:extLst>
          </p:cNvPr>
          <p:cNvSpPr>
            <a:spLocks noGrp="1"/>
          </p:cNvSpPr>
          <p:nvPr>
            <p:ph idx="1"/>
          </p:nvPr>
        </p:nvSpPr>
        <p:spPr/>
        <p:txBody>
          <a:bodyPr/>
          <a:lstStyle/>
          <a:p>
            <a:r>
              <a:rPr lang="en-US" strike="sngStrike" dirty="0"/>
              <a:t>I still haven’t met them </a:t>
            </a:r>
            <a:r>
              <a:rPr lang="en-US" strike="sngStrike" dirty="0">
                <a:sym typeface="Wingdings" pitchFamily="2" charset="2"/>
              </a:rPr>
              <a:t> :  </a:t>
            </a:r>
            <a:r>
              <a:rPr lang="en-US" dirty="0" err="1">
                <a:solidFill>
                  <a:srgbClr val="0070C0"/>
                </a:solidFill>
                <a:sym typeface="Wingdings" pitchFamily="2" charset="2"/>
              </a:rPr>
              <a:t>Egawati</a:t>
            </a:r>
            <a:r>
              <a:rPr lang="en-US" dirty="0">
                <a:solidFill>
                  <a:srgbClr val="0070C0"/>
                </a:solidFill>
                <a:sym typeface="Wingdings" pitchFamily="2" charset="2"/>
              </a:rPr>
              <a:t> </a:t>
            </a:r>
            <a:r>
              <a:rPr lang="en-US" dirty="0" err="1">
                <a:solidFill>
                  <a:srgbClr val="0070C0"/>
                </a:solidFill>
                <a:sym typeface="Wingdings" pitchFamily="2" charset="2"/>
              </a:rPr>
              <a:t>Panjei</a:t>
            </a:r>
            <a:r>
              <a:rPr lang="en-US" dirty="0">
                <a:solidFill>
                  <a:srgbClr val="0070C0"/>
                </a:solidFill>
                <a:sym typeface="Wingdings" pitchFamily="2" charset="2"/>
              </a:rPr>
              <a:t> (or just ‘</a:t>
            </a:r>
            <a:r>
              <a:rPr lang="en-US" dirty="0" err="1">
                <a:solidFill>
                  <a:srgbClr val="0070C0"/>
                </a:solidFill>
                <a:sym typeface="Wingdings" pitchFamily="2" charset="2"/>
              </a:rPr>
              <a:t>Ega</a:t>
            </a:r>
            <a:r>
              <a:rPr lang="en-US" dirty="0">
                <a:solidFill>
                  <a:srgbClr val="0070C0"/>
                </a:solidFill>
                <a:sym typeface="Wingdings" pitchFamily="2" charset="2"/>
              </a:rPr>
              <a:t>’)</a:t>
            </a:r>
            <a:r>
              <a:rPr lang="en-US" strike="sngStrike" dirty="0">
                <a:solidFill>
                  <a:srgbClr val="0070C0"/>
                </a:solidFill>
                <a:sym typeface="Wingdings" pitchFamily="2" charset="2"/>
              </a:rPr>
              <a:t> </a:t>
            </a:r>
          </a:p>
          <a:p>
            <a:r>
              <a:rPr lang="en-US" strike="sngStrike" dirty="0"/>
              <a:t>Still don’t have their office hours </a:t>
            </a:r>
            <a:r>
              <a:rPr lang="en-US" dirty="0">
                <a:solidFill>
                  <a:srgbClr val="0070C0"/>
                </a:solidFill>
              </a:rPr>
              <a:t>See Canvas Pages</a:t>
            </a:r>
          </a:p>
          <a:p>
            <a:r>
              <a:rPr lang="en-US" strike="sngStrike" dirty="0"/>
              <a:t>Still don’t have their emails</a:t>
            </a:r>
            <a:r>
              <a:rPr lang="en-US" dirty="0"/>
              <a:t> </a:t>
            </a:r>
            <a:r>
              <a:rPr lang="en-US" dirty="0">
                <a:solidFill>
                  <a:srgbClr val="0070C0"/>
                </a:solidFill>
              </a:rPr>
              <a:t>Email: </a:t>
            </a:r>
            <a:r>
              <a:rPr lang="en-US" dirty="0" err="1">
                <a:solidFill>
                  <a:srgbClr val="0070C0"/>
                </a:solidFill>
              </a:rPr>
              <a:t>egawati.panjei@ou.edu</a:t>
            </a:r>
            <a:endParaRPr lang="en-US" dirty="0">
              <a:solidFill>
                <a:srgbClr val="0070C0"/>
              </a:solidFill>
            </a:endParaRPr>
          </a:p>
          <a:p>
            <a:r>
              <a:rPr lang="en-US" strike="sngStrike" dirty="0"/>
              <a:t>I hope to have one of them</a:t>
            </a:r>
            <a:r>
              <a:rPr lang="en-US" dirty="0"/>
              <a:t> </a:t>
            </a:r>
            <a:r>
              <a:rPr lang="en-US" dirty="0">
                <a:solidFill>
                  <a:srgbClr val="0070C0"/>
                </a:solidFill>
              </a:rPr>
              <a:t>We have one!</a:t>
            </a:r>
          </a:p>
          <a:p>
            <a:r>
              <a:rPr lang="en-US" strike="sngStrike" dirty="0"/>
              <a:t>I hope they know the topics of this course </a:t>
            </a:r>
            <a:r>
              <a:rPr lang="en-US" strike="sngStrike" dirty="0">
                <a:sym typeface="Wingdings" pitchFamily="2" charset="2"/>
              </a:rPr>
              <a:t> </a:t>
            </a:r>
            <a:r>
              <a:rPr lang="en-US" dirty="0">
                <a:solidFill>
                  <a:srgbClr val="0070C0"/>
                </a:solidFill>
                <a:sym typeface="Wingdings" pitchFamily="2" charset="2"/>
              </a:rPr>
              <a:t>She knows the topics of this course</a:t>
            </a:r>
            <a:endParaRPr lang="en-US" dirty="0">
              <a:solidFill>
                <a:srgbClr val="0070C0"/>
              </a:solidFill>
            </a:endParaRPr>
          </a:p>
        </p:txBody>
      </p:sp>
      <p:sp>
        <p:nvSpPr>
          <p:cNvPr id="4" name="Footer Placeholder 3">
            <a:extLst>
              <a:ext uri="{FF2B5EF4-FFF2-40B4-BE49-F238E27FC236}">
                <a16:creationId xmlns:a16="http://schemas.microsoft.com/office/drawing/2014/main" id="{6391FDAA-390A-CA46-94B7-708E7FF7BDD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9F4A9F3-E331-A84E-8686-8E156B78F21A}"/>
              </a:ext>
            </a:extLst>
          </p:cNvPr>
          <p:cNvSpPr>
            <a:spLocks noGrp="1"/>
          </p:cNvSpPr>
          <p:nvPr>
            <p:ph type="sldNum" sz="quarter" idx="12"/>
          </p:nvPr>
        </p:nvSpPr>
        <p:spPr/>
        <p:txBody>
          <a:bodyPr/>
          <a:lstStyle/>
          <a:p>
            <a:fld id="{5BE6834E-C558-0A46-B29B-8DEF3296AFA8}" type="slidenum">
              <a:rPr lang="en-US" smtClean="0"/>
              <a:t>3</a:t>
            </a:fld>
            <a:endParaRPr lang="en-US"/>
          </a:p>
        </p:txBody>
      </p:sp>
    </p:spTree>
    <p:extLst>
      <p:ext uri="{BB962C8B-B14F-4D97-AF65-F5344CB8AC3E}">
        <p14:creationId xmlns:p14="http://schemas.microsoft.com/office/powerpoint/2010/main" val="195584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2952-D3F8-F44F-A324-E37C584405C5}"/>
              </a:ext>
            </a:extLst>
          </p:cNvPr>
          <p:cNvSpPr>
            <a:spLocks noGrp="1"/>
          </p:cNvSpPr>
          <p:nvPr>
            <p:ph type="title"/>
          </p:nvPr>
        </p:nvSpPr>
        <p:spPr/>
        <p:txBody>
          <a:bodyPr/>
          <a:lstStyle/>
          <a:p>
            <a:r>
              <a:rPr lang="en-US" dirty="0"/>
              <a:t>Some Important Dates</a:t>
            </a:r>
          </a:p>
        </p:txBody>
      </p:sp>
      <p:sp>
        <p:nvSpPr>
          <p:cNvPr id="3" name="Content Placeholder 2">
            <a:extLst>
              <a:ext uri="{FF2B5EF4-FFF2-40B4-BE49-F238E27FC236}">
                <a16:creationId xmlns:a16="http://schemas.microsoft.com/office/drawing/2014/main" id="{A6F39A78-BF28-DE45-91E8-DB4623C7B7D5}"/>
              </a:ext>
            </a:extLst>
          </p:cNvPr>
          <p:cNvSpPr>
            <a:spLocks noGrp="1"/>
          </p:cNvSpPr>
          <p:nvPr>
            <p:ph idx="1"/>
          </p:nvPr>
        </p:nvSpPr>
        <p:spPr/>
        <p:txBody>
          <a:bodyPr>
            <a:normAutofit/>
          </a:bodyPr>
          <a:lstStyle/>
          <a:p>
            <a:endParaRPr lang="en-US" dirty="0">
              <a:solidFill>
                <a:srgbClr val="FF0000"/>
              </a:solidFill>
            </a:endParaRPr>
          </a:p>
          <a:p>
            <a:r>
              <a:rPr lang="en-US" dirty="0">
                <a:solidFill>
                  <a:srgbClr val="FF0000"/>
                </a:solidFill>
              </a:rPr>
              <a:t>Midterm: October 7</a:t>
            </a:r>
            <a:r>
              <a:rPr lang="en-US" baseline="30000" dirty="0">
                <a:solidFill>
                  <a:srgbClr val="FF0000"/>
                </a:solidFill>
              </a:rPr>
              <a:t>th</a:t>
            </a:r>
            <a:r>
              <a:rPr lang="en-US" dirty="0">
                <a:solidFill>
                  <a:srgbClr val="FF0000"/>
                </a:solidFill>
              </a:rPr>
              <a:t> or October 14</a:t>
            </a:r>
            <a:r>
              <a:rPr lang="en-US" baseline="30000" dirty="0">
                <a:solidFill>
                  <a:srgbClr val="FF0000"/>
                </a:solidFill>
              </a:rPr>
              <a:t>th </a:t>
            </a:r>
            <a:r>
              <a:rPr lang="en-US" dirty="0">
                <a:solidFill>
                  <a:srgbClr val="FF0000"/>
                </a:solidFill>
              </a:rPr>
              <a:t>or October 21</a:t>
            </a:r>
            <a:r>
              <a:rPr lang="en-US" baseline="30000" dirty="0">
                <a:solidFill>
                  <a:srgbClr val="FF0000"/>
                </a:solidFill>
              </a:rPr>
              <a:t>st </a:t>
            </a:r>
            <a:endParaRPr lang="en-US" dirty="0">
              <a:solidFill>
                <a:srgbClr val="FF0000"/>
              </a:solidFill>
            </a:endParaRPr>
          </a:p>
          <a:p>
            <a:r>
              <a:rPr lang="en-US" dirty="0"/>
              <a:t>Last class: Dec 11 (Final Exam Review)</a:t>
            </a:r>
          </a:p>
          <a:p>
            <a:r>
              <a:rPr lang="en-US" dirty="0">
                <a:solidFill>
                  <a:srgbClr val="FF0000"/>
                </a:solidFill>
              </a:rPr>
              <a:t>Final Exam: Dec 15</a:t>
            </a:r>
            <a:r>
              <a:rPr lang="en-US" baseline="30000" dirty="0">
                <a:solidFill>
                  <a:srgbClr val="FF0000"/>
                </a:solidFill>
              </a:rPr>
              <a:t>th</a:t>
            </a:r>
            <a:r>
              <a:rPr lang="en-US" dirty="0">
                <a:solidFill>
                  <a:srgbClr val="FF0000"/>
                </a:solidFill>
              </a:rPr>
              <a:t>, 8am – 10am </a:t>
            </a:r>
          </a:p>
        </p:txBody>
      </p:sp>
      <p:sp>
        <p:nvSpPr>
          <p:cNvPr id="4" name="Footer Placeholder 3">
            <a:extLst>
              <a:ext uri="{FF2B5EF4-FFF2-40B4-BE49-F238E27FC236}">
                <a16:creationId xmlns:a16="http://schemas.microsoft.com/office/drawing/2014/main" id="{B0BDE48F-CDCD-9D49-B2E8-911F4D2A5D8C}"/>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9CDF49A-79AE-1647-B8BD-8E253F95353E}"/>
              </a:ext>
            </a:extLst>
          </p:cNvPr>
          <p:cNvSpPr>
            <a:spLocks noGrp="1"/>
          </p:cNvSpPr>
          <p:nvPr>
            <p:ph type="sldNum" sz="quarter" idx="12"/>
          </p:nvPr>
        </p:nvSpPr>
        <p:spPr/>
        <p:txBody>
          <a:bodyPr/>
          <a:lstStyle/>
          <a:p>
            <a:fld id="{5BE6834E-C558-0A46-B29B-8DEF3296AFA8}" type="slidenum">
              <a:rPr lang="en-US" smtClean="0"/>
              <a:t>4</a:t>
            </a:fld>
            <a:endParaRPr lang="en-US"/>
          </a:p>
        </p:txBody>
      </p:sp>
    </p:spTree>
    <p:extLst>
      <p:ext uri="{BB962C8B-B14F-4D97-AF65-F5344CB8AC3E}">
        <p14:creationId xmlns:p14="http://schemas.microsoft.com/office/powerpoint/2010/main" val="396833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B8C0-BFCE-EA4A-800D-195337FBE2D7}"/>
              </a:ext>
            </a:extLst>
          </p:cNvPr>
          <p:cNvSpPr>
            <a:spLocks noGrp="1"/>
          </p:cNvSpPr>
          <p:nvPr>
            <p:ph type="title"/>
          </p:nvPr>
        </p:nvSpPr>
        <p:spPr/>
        <p:txBody>
          <a:bodyPr/>
          <a:lstStyle/>
          <a:p>
            <a:r>
              <a:rPr lang="en-US" dirty="0"/>
              <a:t>Attendance Policy</a:t>
            </a:r>
          </a:p>
        </p:txBody>
      </p:sp>
      <p:sp>
        <p:nvSpPr>
          <p:cNvPr id="3" name="Content Placeholder 2">
            <a:extLst>
              <a:ext uri="{FF2B5EF4-FFF2-40B4-BE49-F238E27FC236}">
                <a16:creationId xmlns:a16="http://schemas.microsoft.com/office/drawing/2014/main" id="{154CCC5B-B459-0641-80A2-638A21631B41}"/>
              </a:ext>
            </a:extLst>
          </p:cNvPr>
          <p:cNvSpPr>
            <a:spLocks noGrp="1"/>
          </p:cNvSpPr>
          <p:nvPr>
            <p:ph idx="1"/>
          </p:nvPr>
        </p:nvSpPr>
        <p:spPr/>
        <p:txBody>
          <a:bodyPr/>
          <a:lstStyle/>
          <a:p>
            <a:r>
              <a:rPr lang="en-US" dirty="0"/>
              <a:t>I will not drop students from the course</a:t>
            </a:r>
          </a:p>
          <a:p>
            <a:r>
              <a:rPr lang="en-US" dirty="0"/>
              <a:t>No grade for attending</a:t>
            </a:r>
          </a:p>
          <a:p>
            <a:r>
              <a:rPr lang="en-US" dirty="0"/>
              <a:t>Not mandatory. Course accessible via zoom live and recordings (See Canvas).</a:t>
            </a:r>
          </a:p>
          <a:p>
            <a:r>
              <a:rPr lang="en-US" dirty="0"/>
              <a:t>Encouraged to attend for quizzes.</a:t>
            </a:r>
          </a:p>
          <a:p>
            <a:r>
              <a:rPr lang="en-US" strike="sngStrike" dirty="0"/>
              <a:t>Likely</a:t>
            </a:r>
            <a:r>
              <a:rPr lang="en-US" dirty="0"/>
              <a:t> mandatory to attend for exams (midterm and final).</a:t>
            </a:r>
          </a:p>
          <a:p>
            <a:endParaRPr lang="en-US" dirty="0"/>
          </a:p>
        </p:txBody>
      </p:sp>
      <p:sp>
        <p:nvSpPr>
          <p:cNvPr id="4" name="Footer Placeholder 3">
            <a:extLst>
              <a:ext uri="{FF2B5EF4-FFF2-40B4-BE49-F238E27FC236}">
                <a16:creationId xmlns:a16="http://schemas.microsoft.com/office/drawing/2014/main" id="{B21908F0-41BD-8944-BC1C-62CE2350A22C}"/>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2D89E72-94DF-AA46-9422-B386579286AB}"/>
              </a:ext>
            </a:extLst>
          </p:cNvPr>
          <p:cNvSpPr>
            <a:spLocks noGrp="1"/>
          </p:cNvSpPr>
          <p:nvPr>
            <p:ph type="sldNum" sz="quarter" idx="12"/>
          </p:nvPr>
        </p:nvSpPr>
        <p:spPr/>
        <p:txBody>
          <a:bodyPr/>
          <a:lstStyle/>
          <a:p>
            <a:fld id="{5BE6834E-C558-0A46-B29B-8DEF3296AFA8}" type="slidenum">
              <a:rPr lang="en-US" smtClean="0"/>
              <a:t>5</a:t>
            </a:fld>
            <a:endParaRPr lang="en-US"/>
          </a:p>
        </p:txBody>
      </p:sp>
    </p:spTree>
    <p:extLst>
      <p:ext uri="{BB962C8B-B14F-4D97-AF65-F5344CB8AC3E}">
        <p14:creationId xmlns:p14="http://schemas.microsoft.com/office/powerpoint/2010/main" val="286474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F7C7-34D5-3941-A41D-8E00CE870F1B}"/>
              </a:ext>
            </a:extLst>
          </p:cNvPr>
          <p:cNvSpPr>
            <a:spLocks noGrp="1"/>
          </p:cNvSpPr>
          <p:nvPr>
            <p:ph type="title"/>
          </p:nvPr>
        </p:nvSpPr>
        <p:spPr/>
        <p:txBody>
          <a:bodyPr/>
          <a:lstStyle/>
          <a:p>
            <a:r>
              <a:rPr lang="en-US" dirty="0"/>
              <a:t>Course Grade</a:t>
            </a:r>
          </a:p>
        </p:txBody>
      </p:sp>
      <p:sp>
        <p:nvSpPr>
          <p:cNvPr id="3" name="Content Placeholder 2">
            <a:extLst>
              <a:ext uri="{FF2B5EF4-FFF2-40B4-BE49-F238E27FC236}">
                <a16:creationId xmlns:a16="http://schemas.microsoft.com/office/drawing/2014/main" id="{EC1C5E14-6DCC-434E-99FA-AD368AB9FC5E}"/>
              </a:ext>
            </a:extLst>
          </p:cNvPr>
          <p:cNvSpPr>
            <a:spLocks noGrp="1"/>
          </p:cNvSpPr>
          <p:nvPr>
            <p:ph idx="1"/>
          </p:nvPr>
        </p:nvSpPr>
        <p:spPr/>
        <p:txBody>
          <a:bodyPr>
            <a:normAutofit/>
          </a:bodyPr>
          <a:lstStyle/>
          <a:p>
            <a:r>
              <a:rPr lang="en-US" dirty="0"/>
              <a:t>Class quizzes: 30%</a:t>
            </a:r>
          </a:p>
          <a:p>
            <a:r>
              <a:rPr lang="en-US" dirty="0"/>
              <a:t>Homework: 30%</a:t>
            </a:r>
          </a:p>
          <a:p>
            <a:r>
              <a:rPr lang="en-US" dirty="0"/>
              <a:t>Midterm: 20%</a:t>
            </a:r>
          </a:p>
          <a:p>
            <a:r>
              <a:rPr lang="en-US" dirty="0"/>
              <a:t>Final Exam: 20%</a:t>
            </a:r>
          </a:p>
        </p:txBody>
      </p:sp>
      <p:sp>
        <p:nvSpPr>
          <p:cNvPr id="4" name="Footer Placeholder 3">
            <a:extLst>
              <a:ext uri="{FF2B5EF4-FFF2-40B4-BE49-F238E27FC236}">
                <a16:creationId xmlns:a16="http://schemas.microsoft.com/office/drawing/2014/main" id="{31739867-3CC8-7C40-AF5F-C6CB712EDA66}"/>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1929255C-7036-994D-8FDF-7FF99D780EF1}"/>
              </a:ext>
            </a:extLst>
          </p:cNvPr>
          <p:cNvSpPr>
            <a:spLocks noGrp="1"/>
          </p:cNvSpPr>
          <p:nvPr>
            <p:ph type="sldNum" sz="quarter" idx="12"/>
          </p:nvPr>
        </p:nvSpPr>
        <p:spPr/>
        <p:txBody>
          <a:bodyPr/>
          <a:lstStyle/>
          <a:p>
            <a:fld id="{5BE6834E-C558-0A46-B29B-8DEF3296AFA8}" type="slidenum">
              <a:rPr lang="en-US" smtClean="0"/>
              <a:t>6</a:t>
            </a:fld>
            <a:endParaRPr lang="en-US"/>
          </a:p>
        </p:txBody>
      </p:sp>
    </p:spTree>
    <p:extLst>
      <p:ext uri="{BB962C8B-B14F-4D97-AF65-F5344CB8AC3E}">
        <p14:creationId xmlns:p14="http://schemas.microsoft.com/office/powerpoint/2010/main" val="12674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F7C7-34D5-3941-A41D-8E00CE870F1B}"/>
              </a:ext>
            </a:extLst>
          </p:cNvPr>
          <p:cNvSpPr>
            <a:spLocks noGrp="1"/>
          </p:cNvSpPr>
          <p:nvPr>
            <p:ph type="title"/>
          </p:nvPr>
        </p:nvSpPr>
        <p:spPr>
          <a:xfrm>
            <a:off x="413657" y="136525"/>
            <a:ext cx="10515600" cy="1325563"/>
          </a:xfrm>
        </p:spPr>
        <p:txBody>
          <a:bodyPr/>
          <a:lstStyle/>
          <a:p>
            <a:r>
              <a:rPr lang="en-US" dirty="0"/>
              <a:t>Quizzes</a:t>
            </a:r>
          </a:p>
        </p:txBody>
      </p:sp>
      <p:sp>
        <p:nvSpPr>
          <p:cNvPr id="3" name="Content Placeholder 2">
            <a:extLst>
              <a:ext uri="{FF2B5EF4-FFF2-40B4-BE49-F238E27FC236}">
                <a16:creationId xmlns:a16="http://schemas.microsoft.com/office/drawing/2014/main" id="{EC1C5E14-6DCC-434E-99FA-AD368AB9FC5E}"/>
              </a:ext>
            </a:extLst>
          </p:cNvPr>
          <p:cNvSpPr>
            <a:spLocks noGrp="1"/>
          </p:cNvSpPr>
          <p:nvPr>
            <p:ph idx="1"/>
          </p:nvPr>
        </p:nvSpPr>
        <p:spPr>
          <a:xfrm>
            <a:off x="560614" y="1382486"/>
            <a:ext cx="11070772" cy="4652963"/>
          </a:xfrm>
        </p:spPr>
        <p:txBody>
          <a:bodyPr>
            <a:noAutofit/>
          </a:bodyPr>
          <a:lstStyle/>
          <a:p>
            <a:r>
              <a:rPr lang="en-US" sz="2000" dirty="0"/>
              <a:t>Online. Held at the beginning of the class</a:t>
            </a:r>
          </a:p>
          <a:p>
            <a:r>
              <a:rPr lang="en-US" sz="2000" dirty="0"/>
              <a:t>Quizzes will start 5 minutes after start of class, and last 15 minutes</a:t>
            </a:r>
          </a:p>
          <a:p>
            <a:r>
              <a:rPr lang="en-US" sz="2000" dirty="0">
                <a:solidFill>
                  <a:srgbClr val="FF0000"/>
                </a:solidFill>
              </a:rPr>
              <a:t>No make-up quizzes</a:t>
            </a:r>
          </a:p>
          <a:p>
            <a:r>
              <a:rPr lang="en-US" sz="2000" dirty="0"/>
              <a:t>If you arrive/join late, you only have whatever time remains</a:t>
            </a:r>
          </a:p>
          <a:p>
            <a:r>
              <a:rPr lang="en-US" sz="2000" dirty="0"/>
              <a:t>Open book</a:t>
            </a:r>
          </a:p>
          <a:p>
            <a:r>
              <a:rPr lang="en-US" sz="2000" dirty="0"/>
              <a:t>Quiz with lowest score does not count towards final grade </a:t>
            </a:r>
          </a:p>
          <a:p>
            <a:r>
              <a:rPr lang="en-US" sz="2000" dirty="0"/>
              <a:t>Will have 6 (3+3) quizzes</a:t>
            </a:r>
          </a:p>
          <a:p>
            <a:r>
              <a:rPr lang="en-US" sz="2000" dirty="0"/>
              <a:t>Each quiz will be worth 6 pts; most questions are all or nothing, no partial grade. Hard to control that in Canvas.</a:t>
            </a:r>
          </a:p>
          <a:p>
            <a:r>
              <a:rPr lang="en-US" sz="2000" dirty="0"/>
              <a:t>Tentative dates:</a:t>
            </a:r>
          </a:p>
          <a:p>
            <a:pPr lvl="1"/>
            <a:r>
              <a:rPr lang="en-US" sz="2000" dirty="0"/>
              <a:t>Pre-midterm quizzes: September 16, </a:t>
            </a:r>
            <a:r>
              <a:rPr lang="en-US" sz="2000" dirty="0">
                <a:solidFill>
                  <a:srgbClr val="FF0000"/>
                </a:solidFill>
              </a:rPr>
              <a:t>September 25</a:t>
            </a:r>
            <a:r>
              <a:rPr lang="en-US" sz="2000" dirty="0"/>
              <a:t>, October 7.</a:t>
            </a:r>
            <a:endParaRPr lang="en-US" sz="2000" b="1" dirty="0">
              <a:solidFill>
                <a:srgbClr val="FF0000"/>
              </a:solidFill>
            </a:endParaRPr>
          </a:p>
          <a:p>
            <a:pPr lvl="1"/>
            <a:r>
              <a:rPr lang="en-US" sz="2000" dirty="0"/>
              <a:t>Post-midterm quizzes: October 28, November 11 and November 25.</a:t>
            </a:r>
          </a:p>
        </p:txBody>
      </p:sp>
      <p:sp>
        <p:nvSpPr>
          <p:cNvPr id="4" name="Footer Placeholder 3">
            <a:extLst>
              <a:ext uri="{FF2B5EF4-FFF2-40B4-BE49-F238E27FC236}">
                <a16:creationId xmlns:a16="http://schemas.microsoft.com/office/drawing/2014/main" id="{8E426CA2-7C28-C849-9A7C-3CA355E7AD5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BE6F211-73F3-104C-B782-27E6318AF157}"/>
              </a:ext>
            </a:extLst>
          </p:cNvPr>
          <p:cNvSpPr>
            <a:spLocks noGrp="1"/>
          </p:cNvSpPr>
          <p:nvPr>
            <p:ph type="sldNum" sz="quarter" idx="12"/>
          </p:nvPr>
        </p:nvSpPr>
        <p:spPr/>
        <p:txBody>
          <a:bodyPr/>
          <a:lstStyle/>
          <a:p>
            <a:fld id="{5BE6834E-C558-0A46-B29B-8DEF3296AFA8}" type="slidenum">
              <a:rPr lang="en-US" smtClean="0"/>
              <a:t>7</a:t>
            </a:fld>
            <a:endParaRPr lang="en-US"/>
          </a:p>
        </p:txBody>
      </p:sp>
    </p:spTree>
    <p:extLst>
      <p:ext uri="{BB962C8B-B14F-4D97-AF65-F5344CB8AC3E}">
        <p14:creationId xmlns:p14="http://schemas.microsoft.com/office/powerpoint/2010/main" val="226201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F001-8611-3140-A5CE-4B3C0BFF6089}"/>
              </a:ext>
            </a:extLst>
          </p:cNvPr>
          <p:cNvSpPr>
            <a:spLocks noGrp="1"/>
          </p:cNvSpPr>
          <p:nvPr>
            <p:ph type="title"/>
          </p:nvPr>
        </p:nvSpPr>
        <p:spPr/>
        <p:txBody>
          <a:bodyPr/>
          <a:lstStyle/>
          <a:p>
            <a:r>
              <a:rPr lang="en-US" dirty="0"/>
              <a:t>Programming Assignments</a:t>
            </a:r>
          </a:p>
        </p:txBody>
      </p:sp>
      <p:sp>
        <p:nvSpPr>
          <p:cNvPr id="3" name="Content Placeholder 2">
            <a:extLst>
              <a:ext uri="{FF2B5EF4-FFF2-40B4-BE49-F238E27FC236}">
                <a16:creationId xmlns:a16="http://schemas.microsoft.com/office/drawing/2014/main" id="{68447DED-5E8F-614B-B4ED-A517DF878EBC}"/>
              </a:ext>
            </a:extLst>
          </p:cNvPr>
          <p:cNvSpPr>
            <a:spLocks noGrp="1"/>
          </p:cNvSpPr>
          <p:nvPr>
            <p:ph idx="1"/>
          </p:nvPr>
        </p:nvSpPr>
        <p:spPr>
          <a:xfrm>
            <a:off x="522514" y="1825625"/>
            <a:ext cx="10831286" cy="4351338"/>
          </a:xfrm>
        </p:spPr>
        <p:txBody>
          <a:bodyPr>
            <a:normAutofit fontScale="92500" lnSpcReduction="20000"/>
          </a:bodyPr>
          <a:lstStyle/>
          <a:p>
            <a:r>
              <a:rPr lang="en-US" dirty="0"/>
              <a:t>Actually, a mini-compiler project</a:t>
            </a:r>
          </a:p>
          <a:p>
            <a:r>
              <a:rPr lang="en-US" dirty="0"/>
              <a:t>Two pre-midterm homework</a:t>
            </a:r>
          </a:p>
          <a:p>
            <a:r>
              <a:rPr lang="en-US" dirty="0"/>
              <a:t>Two post-midterm homework</a:t>
            </a:r>
          </a:p>
          <a:p>
            <a:r>
              <a:rPr lang="en-US" dirty="0"/>
              <a:t>I provide skeleton code; you complete it; output determines grade</a:t>
            </a:r>
          </a:p>
          <a:p>
            <a:r>
              <a:rPr lang="en-US" dirty="0"/>
              <a:t>Will have to code a bit in C</a:t>
            </a:r>
          </a:p>
          <a:p>
            <a:r>
              <a:rPr lang="en-US" dirty="0"/>
              <a:t>Will have to upload code to canvas</a:t>
            </a:r>
          </a:p>
          <a:p>
            <a:r>
              <a:rPr lang="en-US" dirty="0"/>
              <a:t>All assignments count towards your final grade</a:t>
            </a:r>
          </a:p>
          <a:p>
            <a:r>
              <a:rPr lang="en-US" dirty="0"/>
              <a:t>Will have 2-4 weeks for each homework</a:t>
            </a:r>
          </a:p>
          <a:p>
            <a:r>
              <a:rPr lang="en-US" dirty="0"/>
              <a:t>Each homework worth 7.5 points</a:t>
            </a:r>
          </a:p>
          <a:p>
            <a:r>
              <a:rPr lang="en-US" dirty="0"/>
              <a:t>You can work in groups of up to three classmates.</a:t>
            </a:r>
          </a:p>
        </p:txBody>
      </p:sp>
      <p:sp>
        <p:nvSpPr>
          <p:cNvPr id="4" name="Footer Placeholder 3">
            <a:extLst>
              <a:ext uri="{FF2B5EF4-FFF2-40B4-BE49-F238E27FC236}">
                <a16:creationId xmlns:a16="http://schemas.microsoft.com/office/drawing/2014/main" id="{5A5D3868-B5C8-F24C-B5E0-56B451B1EF2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C9EE4C4-B0F6-9F49-991B-2E6C02F8AA1C}"/>
              </a:ext>
            </a:extLst>
          </p:cNvPr>
          <p:cNvSpPr>
            <a:spLocks noGrp="1"/>
          </p:cNvSpPr>
          <p:nvPr>
            <p:ph type="sldNum" sz="quarter" idx="12"/>
          </p:nvPr>
        </p:nvSpPr>
        <p:spPr/>
        <p:txBody>
          <a:bodyPr/>
          <a:lstStyle/>
          <a:p>
            <a:fld id="{5BE6834E-C558-0A46-B29B-8DEF3296AFA8}" type="slidenum">
              <a:rPr lang="en-US" smtClean="0"/>
              <a:t>8</a:t>
            </a:fld>
            <a:endParaRPr lang="en-US"/>
          </a:p>
        </p:txBody>
      </p:sp>
    </p:spTree>
    <p:extLst>
      <p:ext uri="{BB962C8B-B14F-4D97-AF65-F5344CB8AC3E}">
        <p14:creationId xmlns:p14="http://schemas.microsoft.com/office/powerpoint/2010/main" val="364822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5D48-26E8-4641-ADCA-2D511FDE8325}"/>
              </a:ext>
            </a:extLst>
          </p:cNvPr>
          <p:cNvSpPr>
            <a:spLocks noGrp="1"/>
          </p:cNvSpPr>
          <p:nvPr>
            <p:ph type="title"/>
          </p:nvPr>
        </p:nvSpPr>
        <p:spPr/>
        <p:txBody>
          <a:bodyPr/>
          <a:lstStyle/>
          <a:p>
            <a:r>
              <a:rPr lang="en-US" dirty="0"/>
              <a:t>Programming Assignments</a:t>
            </a:r>
          </a:p>
        </p:txBody>
      </p:sp>
      <p:sp>
        <p:nvSpPr>
          <p:cNvPr id="4" name="Footer Placeholder 3">
            <a:extLst>
              <a:ext uri="{FF2B5EF4-FFF2-40B4-BE49-F238E27FC236}">
                <a16:creationId xmlns:a16="http://schemas.microsoft.com/office/drawing/2014/main" id="{869063A5-EF98-4345-8B08-9EB1E517910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C668E679-061D-F649-930A-319A944DE933}"/>
              </a:ext>
            </a:extLst>
          </p:cNvPr>
          <p:cNvSpPr>
            <a:spLocks noGrp="1"/>
          </p:cNvSpPr>
          <p:nvPr>
            <p:ph type="sldNum" sz="quarter" idx="12"/>
          </p:nvPr>
        </p:nvSpPr>
        <p:spPr/>
        <p:txBody>
          <a:bodyPr/>
          <a:lstStyle/>
          <a:p>
            <a:fld id="{5BE6834E-C558-0A46-B29B-8DEF3296AFA8}" type="slidenum">
              <a:rPr lang="en-US" smtClean="0"/>
              <a:t>9</a:t>
            </a:fld>
            <a:endParaRPr lang="en-US"/>
          </a:p>
        </p:txBody>
      </p:sp>
      <p:graphicFrame>
        <p:nvGraphicFramePr>
          <p:cNvPr id="8" name="Table 7">
            <a:extLst>
              <a:ext uri="{FF2B5EF4-FFF2-40B4-BE49-F238E27FC236}">
                <a16:creationId xmlns:a16="http://schemas.microsoft.com/office/drawing/2014/main" id="{48EB1B94-2B74-5040-8755-541CE78AAEAC}"/>
              </a:ext>
            </a:extLst>
          </p:cNvPr>
          <p:cNvGraphicFramePr>
            <a:graphicFrameLocks noGrp="1"/>
          </p:cNvGraphicFramePr>
          <p:nvPr>
            <p:extLst>
              <p:ext uri="{D42A27DB-BD31-4B8C-83A1-F6EECF244321}">
                <p14:modId xmlns:p14="http://schemas.microsoft.com/office/powerpoint/2010/main" val="2913079042"/>
              </p:ext>
            </p:extLst>
          </p:nvPr>
        </p:nvGraphicFramePr>
        <p:xfrm>
          <a:off x="729343" y="1690688"/>
          <a:ext cx="10961916" cy="3323772"/>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558126180"/>
                    </a:ext>
                  </a:extLst>
                </a:gridCol>
                <a:gridCol w="3347358">
                  <a:extLst>
                    <a:ext uri="{9D8B030D-6E8A-4147-A177-3AD203B41FA5}">
                      <a16:colId xmlns:a16="http://schemas.microsoft.com/office/drawing/2014/main" val="4090606475"/>
                    </a:ext>
                  </a:extLst>
                </a:gridCol>
                <a:gridCol w="2740479">
                  <a:extLst>
                    <a:ext uri="{9D8B030D-6E8A-4147-A177-3AD203B41FA5}">
                      <a16:colId xmlns:a16="http://schemas.microsoft.com/office/drawing/2014/main" val="1636752988"/>
                    </a:ext>
                  </a:extLst>
                </a:gridCol>
                <a:gridCol w="2740479">
                  <a:extLst>
                    <a:ext uri="{9D8B030D-6E8A-4147-A177-3AD203B41FA5}">
                      <a16:colId xmlns:a16="http://schemas.microsoft.com/office/drawing/2014/main" val="2923833230"/>
                    </a:ext>
                  </a:extLst>
                </a:gridCol>
              </a:tblGrid>
              <a:tr h="559284">
                <a:tc>
                  <a:txBody>
                    <a:bodyPr/>
                    <a:lstStyle/>
                    <a:p>
                      <a:r>
                        <a:rPr lang="en-US" sz="2400" dirty="0"/>
                        <a:t>Homework</a:t>
                      </a:r>
                    </a:p>
                  </a:txBody>
                  <a:tcPr/>
                </a:tc>
                <a:tc>
                  <a:txBody>
                    <a:bodyPr/>
                    <a:lstStyle/>
                    <a:p>
                      <a:r>
                        <a:rPr lang="en-US" sz="2400" dirty="0"/>
                        <a:t>Description</a:t>
                      </a:r>
                    </a:p>
                  </a:txBody>
                  <a:tcPr/>
                </a:tc>
                <a:tc>
                  <a:txBody>
                    <a:bodyPr/>
                    <a:lstStyle/>
                    <a:p>
                      <a:r>
                        <a:rPr lang="en-US" sz="2400" dirty="0"/>
                        <a:t>Given Date</a:t>
                      </a:r>
                    </a:p>
                  </a:txBody>
                  <a:tcPr/>
                </a:tc>
                <a:tc>
                  <a:txBody>
                    <a:bodyPr/>
                    <a:lstStyle/>
                    <a:p>
                      <a:r>
                        <a:rPr lang="en-US" sz="2400" dirty="0"/>
                        <a:t>Due Date</a:t>
                      </a:r>
                    </a:p>
                  </a:txBody>
                  <a:tcPr/>
                </a:tc>
                <a:extLst>
                  <a:ext uri="{0D108BD9-81ED-4DB2-BD59-A6C34878D82A}">
                    <a16:rowId xmlns:a16="http://schemas.microsoft.com/office/drawing/2014/main" val="665085180"/>
                  </a:ext>
                </a:extLst>
              </a:tr>
              <a:tr h="559284">
                <a:tc>
                  <a:txBody>
                    <a:bodyPr/>
                    <a:lstStyle/>
                    <a:p>
                      <a:r>
                        <a:rPr lang="en-US" sz="2400" dirty="0"/>
                        <a:t>#1</a:t>
                      </a:r>
                    </a:p>
                  </a:txBody>
                  <a:tcPr/>
                </a:tc>
                <a:tc>
                  <a:txBody>
                    <a:bodyPr/>
                    <a:lstStyle/>
                    <a:p>
                      <a:r>
                        <a:rPr lang="en-US" sz="2400" dirty="0"/>
                        <a:t>Lexical Analyzer</a:t>
                      </a:r>
                    </a:p>
                  </a:txBody>
                  <a:tcPr/>
                </a:tc>
                <a:tc>
                  <a:txBody>
                    <a:bodyPr/>
                    <a:lstStyle/>
                    <a:p>
                      <a:r>
                        <a:rPr lang="en-US" sz="2400" dirty="0"/>
                        <a:t>Sep 4</a:t>
                      </a:r>
                    </a:p>
                  </a:txBody>
                  <a:tcPr/>
                </a:tc>
                <a:tc>
                  <a:txBody>
                    <a:bodyPr/>
                    <a:lstStyle/>
                    <a:p>
                      <a:r>
                        <a:rPr lang="en-US" sz="2400" dirty="0"/>
                        <a:t>Sep 16</a:t>
                      </a:r>
                    </a:p>
                  </a:txBody>
                  <a:tcPr/>
                </a:tc>
                <a:extLst>
                  <a:ext uri="{0D108BD9-81ED-4DB2-BD59-A6C34878D82A}">
                    <a16:rowId xmlns:a16="http://schemas.microsoft.com/office/drawing/2014/main" val="3821053957"/>
                  </a:ext>
                </a:extLst>
              </a:tr>
              <a:tr h="559284">
                <a:tc>
                  <a:txBody>
                    <a:bodyPr/>
                    <a:lstStyle/>
                    <a:p>
                      <a:r>
                        <a:rPr lang="en-US" sz="2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Syntax Analyzer</a:t>
                      </a:r>
                    </a:p>
                  </a:txBody>
                  <a:tcPr/>
                </a:tc>
                <a:tc>
                  <a:txBody>
                    <a:bodyPr/>
                    <a:lstStyle/>
                    <a:p>
                      <a:r>
                        <a:rPr lang="en-US" sz="2400" dirty="0"/>
                        <a:t>Sep 16</a:t>
                      </a:r>
                    </a:p>
                  </a:txBody>
                  <a:tcPr/>
                </a:tc>
                <a:tc>
                  <a:txBody>
                    <a:bodyPr/>
                    <a:lstStyle/>
                    <a:p>
                      <a:r>
                        <a:rPr lang="en-US" sz="2400" dirty="0"/>
                        <a:t>Oct 9</a:t>
                      </a:r>
                    </a:p>
                  </a:txBody>
                  <a:tcPr/>
                </a:tc>
                <a:extLst>
                  <a:ext uri="{0D108BD9-81ED-4DB2-BD59-A6C34878D82A}">
                    <a16:rowId xmlns:a16="http://schemas.microsoft.com/office/drawing/2014/main" val="525907567"/>
                  </a:ext>
                </a:extLst>
              </a:tr>
              <a:tr h="559284">
                <a:tc>
                  <a:txBody>
                    <a:bodyPr/>
                    <a:lstStyle/>
                    <a:p>
                      <a:r>
                        <a:rPr lang="en-US" sz="2400" dirty="0"/>
                        <a:t>#3</a:t>
                      </a:r>
                    </a:p>
                  </a:txBody>
                  <a:tcPr/>
                </a:tc>
                <a:tc>
                  <a:txBody>
                    <a:bodyPr/>
                    <a:lstStyle/>
                    <a:p>
                      <a:r>
                        <a:rPr lang="en-US" sz="2400" dirty="0"/>
                        <a:t>Intermediate Code Generation – Part 1</a:t>
                      </a:r>
                    </a:p>
                  </a:txBody>
                  <a:tcPr/>
                </a:tc>
                <a:tc>
                  <a:txBody>
                    <a:bodyPr/>
                    <a:lstStyle/>
                    <a:p>
                      <a:r>
                        <a:rPr lang="en-US" sz="2400" dirty="0">
                          <a:solidFill>
                            <a:srgbClr val="FF0000"/>
                          </a:solidFill>
                        </a:rPr>
                        <a:t>Oct 16</a:t>
                      </a:r>
                    </a:p>
                  </a:txBody>
                  <a:tcPr/>
                </a:tc>
                <a:tc>
                  <a:txBody>
                    <a:bodyPr/>
                    <a:lstStyle/>
                    <a:p>
                      <a:r>
                        <a:rPr lang="en-US" sz="2400" dirty="0"/>
                        <a:t>Nov 6</a:t>
                      </a:r>
                    </a:p>
                  </a:txBody>
                  <a:tcPr/>
                </a:tc>
                <a:extLst>
                  <a:ext uri="{0D108BD9-81ED-4DB2-BD59-A6C34878D82A}">
                    <a16:rowId xmlns:a16="http://schemas.microsoft.com/office/drawing/2014/main" val="122672542"/>
                  </a:ext>
                </a:extLst>
              </a:tr>
              <a:tr h="559284">
                <a:tc>
                  <a:txBody>
                    <a:bodyPr/>
                    <a:lstStyle/>
                    <a:p>
                      <a:r>
                        <a:rPr lang="en-US" sz="2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Intermediate Code Generation – Part 2</a:t>
                      </a:r>
                    </a:p>
                  </a:txBody>
                  <a:tcPr/>
                </a:tc>
                <a:tc>
                  <a:txBody>
                    <a:bodyPr/>
                    <a:lstStyle/>
                    <a:p>
                      <a:r>
                        <a:rPr lang="en-US" sz="2400" dirty="0">
                          <a:solidFill>
                            <a:srgbClr val="FF0000"/>
                          </a:solidFill>
                        </a:rPr>
                        <a:t>Nov 9</a:t>
                      </a:r>
                    </a:p>
                  </a:txBody>
                  <a:tcPr/>
                </a:tc>
                <a:tc>
                  <a:txBody>
                    <a:bodyPr/>
                    <a:lstStyle/>
                    <a:p>
                      <a:r>
                        <a:rPr lang="en-US" sz="2400" dirty="0"/>
                        <a:t>Dec 4</a:t>
                      </a:r>
                    </a:p>
                  </a:txBody>
                  <a:tcPr/>
                </a:tc>
                <a:extLst>
                  <a:ext uri="{0D108BD9-81ED-4DB2-BD59-A6C34878D82A}">
                    <a16:rowId xmlns:a16="http://schemas.microsoft.com/office/drawing/2014/main" val="689183273"/>
                  </a:ext>
                </a:extLst>
              </a:tr>
            </a:tbl>
          </a:graphicData>
        </a:graphic>
      </p:graphicFrame>
      <p:sp>
        <p:nvSpPr>
          <p:cNvPr id="9" name="TextBox 8">
            <a:extLst>
              <a:ext uri="{FF2B5EF4-FFF2-40B4-BE49-F238E27FC236}">
                <a16:creationId xmlns:a16="http://schemas.microsoft.com/office/drawing/2014/main" id="{1C6AAA33-D2A8-D844-BC4E-B62E142C93AB}"/>
              </a:ext>
            </a:extLst>
          </p:cNvPr>
          <p:cNvSpPr txBox="1"/>
          <p:nvPr/>
        </p:nvSpPr>
        <p:spPr>
          <a:xfrm>
            <a:off x="729343" y="5081838"/>
            <a:ext cx="6239978"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Homework due at 11:59pm of the due date</a:t>
            </a:r>
          </a:p>
          <a:p>
            <a:pPr marL="285750" indent="-285750">
              <a:buFont typeface="Arial" panose="020B0604020202020204" pitchFamily="34" charset="0"/>
              <a:buChar char="•"/>
            </a:pPr>
            <a:r>
              <a:rPr lang="en-US" sz="2400" dirty="0"/>
              <a:t>Deduct 1pt for each passed day after due date</a:t>
            </a:r>
          </a:p>
          <a:p>
            <a:pPr marL="285750" indent="-285750">
              <a:buFont typeface="Arial" panose="020B0604020202020204" pitchFamily="34" charset="0"/>
              <a:buChar char="•"/>
            </a:pPr>
            <a:r>
              <a:rPr lang="en-US" sz="2400" dirty="0"/>
              <a:t>Only accept late submissions up to 3 days late.</a:t>
            </a:r>
          </a:p>
        </p:txBody>
      </p:sp>
    </p:spTree>
    <p:extLst>
      <p:ext uri="{BB962C8B-B14F-4D97-AF65-F5344CB8AC3E}">
        <p14:creationId xmlns:p14="http://schemas.microsoft.com/office/powerpoint/2010/main" val="2763883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TotalTime>
  <Words>1726</Words>
  <Application>Microsoft Macintosh PowerPoint</Application>
  <PresentationFormat>Widescreen</PresentationFormat>
  <Paragraphs>188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Principles of Programming Languages  CS 3323  Preliminaries</vt:lpstr>
      <vt:lpstr>About Me</vt:lpstr>
      <vt:lpstr>Teaching Assistant</vt:lpstr>
      <vt:lpstr>Some Important Dates</vt:lpstr>
      <vt:lpstr>Attendance Policy</vt:lpstr>
      <vt:lpstr>Course Grade</vt:lpstr>
      <vt:lpstr>Quizzes</vt:lpstr>
      <vt:lpstr>Programming Assignments</vt:lpstr>
      <vt:lpstr>Programming Assignments</vt:lpstr>
      <vt:lpstr>Heads up</vt:lpstr>
      <vt:lpstr>My Office Hours</vt:lpstr>
      <vt:lpstr>What the Course is about</vt:lpstr>
      <vt:lpstr>Textbook</vt:lpstr>
      <vt:lpstr>Topics Overview</vt:lpstr>
      <vt:lpstr>COVID-19 (Returning to Campus)</vt:lpstr>
      <vt:lpstr>COVID-19 (Testing, Isolation, Contact Tracing)</vt:lpstr>
      <vt:lpstr>Other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Programming Language</dc:title>
  <dc:creator>Kong Moreno, Martin R.</dc:creator>
  <cp:lastModifiedBy>Kong Moreno, Martin R.</cp:lastModifiedBy>
  <cp:revision>130</cp:revision>
  <dcterms:created xsi:type="dcterms:W3CDTF">2020-01-12T15:25:43Z</dcterms:created>
  <dcterms:modified xsi:type="dcterms:W3CDTF">2020-08-26T13:36:55Z</dcterms:modified>
</cp:coreProperties>
</file>