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82" r:id="rId5"/>
    <p:sldId id="283" r:id="rId6"/>
    <p:sldId id="289" r:id="rId7"/>
    <p:sldId id="284" r:id="rId8"/>
    <p:sldId id="281" r:id="rId9"/>
    <p:sldId id="277" r:id="rId10"/>
    <p:sldId id="285" r:id="rId11"/>
    <p:sldId id="278" r:id="rId12"/>
    <p:sldId id="287" r:id="rId13"/>
    <p:sldId id="288" r:id="rId14"/>
    <p:sldId id="286" r:id="rId15"/>
    <p:sldId id="279" r:id="rId16"/>
    <p:sldId id="280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E079-93CC-3A49-A7E8-CDC9279F5CB2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10E-1776-C14D-8724-DCE142DB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93E-72DD-D44E-AC12-AE4D4112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CC20-92FD-B54B-BB69-C5D3E891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3301-86CC-6E43-B793-877E986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63F-B015-1848-BE19-FAC9AC65E151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1113-B4C1-DD40-9992-F3CDC69D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125D-8063-564B-A2AA-3B61426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5C3-7A3C-9F4B-BFE0-2B80974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99EE-34D0-6B4D-B409-0607618C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1CCC-09F2-804E-AAEF-76E7833D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73FB-9FE4-374B-9CA1-370AC90F67F3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5BD7-3627-7D48-902B-AB5DF83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CCF-1443-6843-BF1D-83C6DCE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D2AF-E314-F549-8B31-23924EFD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0A4C-BB3C-1B47-950C-819FF97B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136-B3FB-8843-A5AB-C607BB3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43D1-4C5C-4F46-BE0A-E076C73D9C07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EC08-E773-D747-A9FC-4F51283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105-4841-A845-96E6-6051AF8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CC7D-9174-C547-9BB6-DA8FB6D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6F36-B1AE-C044-8EB1-DD29143B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E545-041F-794A-8C1E-729D2C8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961-30E1-8D4A-8B74-0D23E39AA62A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1356-4B5F-A546-866F-C5E725C4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5D8-25FD-2144-A158-EEE4CC3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542-B32B-1D4C-BBDB-78D8582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EEC-4979-694A-B2B7-6468CE69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CFE9-F19B-C443-9BF3-A256113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430-3CE5-D443-BD24-7D8BF9AF6108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332-88EA-644E-83A3-78DFF4C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FE42-E67C-2546-8EF2-34BFE20F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876-70D5-0E43-BA8E-992930A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5AB-8B2C-3741-9082-7320A4AB3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1B7-A12A-C84E-B428-3EFF3FD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A66A-6D1A-1E40-B5E5-30A278D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9F15-0FC7-754E-A145-F1DB4E617FA2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E940-6C96-FC4F-A024-EF44A5C0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D247-88F8-7548-9396-44D2E8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B33-C4AF-8745-A8C2-A87704BA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E493-525F-8D44-AA28-8549B79D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702-2B1F-4242-B82E-2ABA396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95E96-98F2-1646-81E9-60D00C8D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74159-2306-0B44-A224-300AA575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919B-C817-E045-80DD-8B45FE7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FD6-E02C-574F-A0A2-853EEB5CBB81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787F-D49D-6240-BC56-9BF121FE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834B8-2F21-B64E-B369-B75F5B9B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38F-D37F-F649-B467-67129A5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C58-57A8-7A4C-A469-5EE5D43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A58-1D1A-7141-9C02-0A2F0A65C726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A97D-AB99-7942-A31E-626841AB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5773-DC8A-EA43-9FC8-26EA8074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9A31-A71D-F247-9BC8-654D8F7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97BC-C17E-3848-A084-9C80F62284FF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DA89A-3452-3143-B9FB-D9CF1B1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7DC-7942-F044-8F50-D5B7530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64E-AF7F-DC40-8DAA-3194944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9397-51BB-7646-8A9E-3B30B55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2D66-391A-5A48-9B0B-37B59E2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A795-C51E-9541-BCAD-3792AE5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0422-3072-F64E-81EE-35E91318253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9F1F-5004-D84E-AFB6-5A92AC37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ED64-B54A-A646-A816-8F10C6A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55DD-E416-A747-8FAB-4D0ADDD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7BAE-E2E6-E442-99AF-4D33C033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FF60-5A9E-E74B-97E1-5965DCA4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C08-B3FD-BD4D-B382-FFFC812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4383-5FA7-E642-B16C-62BA5A0C7DCE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09EE-A598-B142-B6E0-0C137D45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0721-EE7E-9D41-8E2D-256B4D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72B3E-1544-E94E-B75C-32F81627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4DB8-5DE6-7543-ACAF-BB051A1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1994-115F-7748-B42A-2DA83A7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31C1-176B-7F42-AC3F-27F1861D304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D9D-52EF-9D4A-A56C-F8589950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2087-A529-C243-8316-118B4F62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8F02-4831-DB41-B2A1-83D581DBC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109-03CB-9F40-847F-FC6AC3AF4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F5-78FA-B443-9091-234C333D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D0B-AC14-8A43-A2C4-82A643F3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D852-C383-684C-A3CC-4820A5A5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1825625"/>
            <a:ext cx="5486400" cy="4351338"/>
          </a:xfrm>
          <a:custGeom>
            <a:avLst/>
            <a:gdLst>
              <a:gd name="connsiteX0" fmla="*/ 0 w 5486400"/>
              <a:gd name="connsiteY0" fmla="*/ 0 h 4351338"/>
              <a:gd name="connsiteX1" fmla="*/ 438912 w 5486400"/>
              <a:gd name="connsiteY1" fmla="*/ 0 h 4351338"/>
              <a:gd name="connsiteX2" fmla="*/ 987552 w 5486400"/>
              <a:gd name="connsiteY2" fmla="*/ 0 h 4351338"/>
              <a:gd name="connsiteX3" fmla="*/ 1591056 w 5486400"/>
              <a:gd name="connsiteY3" fmla="*/ 0 h 4351338"/>
              <a:gd name="connsiteX4" fmla="*/ 1975104 w 5486400"/>
              <a:gd name="connsiteY4" fmla="*/ 0 h 4351338"/>
              <a:gd name="connsiteX5" fmla="*/ 2359152 w 5486400"/>
              <a:gd name="connsiteY5" fmla="*/ 0 h 4351338"/>
              <a:gd name="connsiteX6" fmla="*/ 3017520 w 5486400"/>
              <a:gd name="connsiteY6" fmla="*/ 0 h 4351338"/>
              <a:gd name="connsiteX7" fmla="*/ 3566160 w 5486400"/>
              <a:gd name="connsiteY7" fmla="*/ 0 h 4351338"/>
              <a:gd name="connsiteX8" fmla="*/ 3950208 w 5486400"/>
              <a:gd name="connsiteY8" fmla="*/ 0 h 4351338"/>
              <a:gd name="connsiteX9" fmla="*/ 4498848 w 5486400"/>
              <a:gd name="connsiteY9" fmla="*/ 0 h 4351338"/>
              <a:gd name="connsiteX10" fmla="*/ 5486400 w 5486400"/>
              <a:gd name="connsiteY10" fmla="*/ 0 h 4351338"/>
              <a:gd name="connsiteX11" fmla="*/ 5486400 w 5486400"/>
              <a:gd name="connsiteY11" fmla="*/ 500404 h 4351338"/>
              <a:gd name="connsiteX12" fmla="*/ 5486400 w 5486400"/>
              <a:gd name="connsiteY12" fmla="*/ 1044321 h 4351338"/>
              <a:gd name="connsiteX13" fmla="*/ 5486400 w 5486400"/>
              <a:gd name="connsiteY13" fmla="*/ 1457698 h 4351338"/>
              <a:gd name="connsiteX14" fmla="*/ 5486400 w 5486400"/>
              <a:gd name="connsiteY14" fmla="*/ 2088642 h 4351338"/>
              <a:gd name="connsiteX15" fmla="*/ 5486400 w 5486400"/>
              <a:gd name="connsiteY15" fmla="*/ 2632559 h 4351338"/>
              <a:gd name="connsiteX16" fmla="*/ 5486400 w 5486400"/>
              <a:gd name="connsiteY16" fmla="*/ 3263504 h 4351338"/>
              <a:gd name="connsiteX17" fmla="*/ 5486400 w 5486400"/>
              <a:gd name="connsiteY17" fmla="*/ 3763907 h 4351338"/>
              <a:gd name="connsiteX18" fmla="*/ 5486400 w 5486400"/>
              <a:gd name="connsiteY18" fmla="*/ 4351338 h 4351338"/>
              <a:gd name="connsiteX19" fmla="*/ 4937760 w 5486400"/>
              <a:gd name="connsiteY19" fmla="*/ 4351338 h 4351338"/>
              <a:gd name="connsiteX20" fmla="*/ 4389120 w 5486400"/>
              <a:gd name="connsiteY20" fmla="*/ 4351338 h 4351338"/>
              <a:gd name="connsiteX21" fmla="*/ 4005072 w 5486400"/>
              <a:gd name="connsiteY21" fmla="*/ 4351338 h 4351338"/>
              <a:gd name="connsiteX22" fmla="*/ 3456432 w 5486400"/>
              <a:gd name="connsiteY22" fmla="*/ 4351338 h 4351338"/>
              <a:gd name="connsiteX23" fmla="*/ 2962656 w 5486400"/>
              <a:gd name="connsiteY23" fmla="*/ 4351338 h 4351338"/>
              <a:gd name="connsiteX24" fmla="*/ 2468880 w 5486400"/>
              <a:gd name="connsiteY24" fmla="*/ 4351338 h 4351338"/>
              <a:gd name="connsiteX25" fmla="*/ 1975104 w 5486400"/>
              <a:gd name="connsiteY25" fmla="*/ 4351338 h 4351338"/>
              <a:gd name="connsiteX26" fmla="*/ 1481328 w 5486400"/>
              <a:gd name="connsiteY26" fmla="*/ 4351338 h 4351338"/>
              <a:gd name="connsiteX27" fmla="*/ 877824 w 5486400"/>
              <a:gd name="connsiteY27" fmla="*/ 4351338 h 4351338"/>
              <a:gd name="connsiteX28" fmla="*/ 0 w 5486400"/>
              <a:gd name="connsiteY28" fmla="*/ 4351338 h 4351338"/>
              <a:gd name="connsiteX29" fmla="*/ 0 w 5486400"/>
              <a:gd name="connsiteY29" fmla="*/ 3937961 h 4351338"/>
              <a:gd name="connsiteX30" fmla="*/ 0 w 5486400"/>
              <a:gd name="connsiteY30" fmla="*/ 3437557 h 4351338"/>
              <a:gd name="connsiteX31" fmla="*/ 0 w 5486400"/>
              <a:gd name="connsiteY31" fmla="*/ 2850126 h 4351338"/>
              <a:gd name="connsiteX32" fmla="*/ 0 w 5486400"/>
              <a:gd name="connsiteY32" fmla="*/ 2219182 h 4351338"/>
              <a:gd name="connsiteX33" fmla="*/ 0 w 5486400"/>
              <a:gd name="connsiteY33" fmla="*/ 1805805 h 4351338"/>
              <a:gd name="connsiteX34" fmla="*/ 0 w 5486400"/>
              <a:gd name="connsiteY34" fmla="*/ 1392428 h 4351338"/>
              <a:gd name="connsiteX35" fmla="*/ 0 w 5486400"/>
              <a:gd name="connsiteY35" fmla="*/ 761484 h 4351338"/>
              <a:gd name="connsiteX36" fmla="*/ 0 w 5486400"/>
              <a:gd name="connsiteY3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86400" h="4351338" fill="none" extrusionOk="0">
                <a:moveTo>
                  <a:pt x="0" y="0"/>
                </a:moveTo>
                <a:cubicBezTo>
                  <a:pt x="178057" y="-49033"/>
                  <a:pt x="349602" y="40914"/>
                  <a:pt x="438912" y="0"/>
                </a:cubicBezTo>
                <a:cubicBezTo>
                  <a:pt x="528222" y="-40914"/>
                  <a:pt x="799342" y="60199"/>
                  <a:pt x="987552" y="0"/>
                </a:cubicBezTo>
                <a:cubicBezTo>
                  <a:pt x="1175762" y="-60199"/>
                  <a:pt x="1296701" y="21315"/>
                  <a:pt x="1591056" y="0"/>
                </a:cubicBezTo>
                <a:cubicBezTo>
                  <a:pt x="1885411" y="-21315"/>
                  <a:pt x="1859021" y="41001"/>
                  <a:pt x="1975104" y="0"/>
                </a:cubicBezTo>
                <a:cubicBezTo>
                  <a:pt x="2091187" y="-41001"/>
                  <a:pt x="2176830" y="3087"/>
                  <a:pt x="2359152" y="0"/>
                </a:cubicBezTo>
                <a:cubicBezTo>
                  <a:pt x="2541474" y="-3087"/>
                  <a:pt x="2777542" y="74087"/>
                  <a:pt x="3017520" y="0"/>
                </a:cubicBezTo>
                <a:cubicBezTo>
                  <a:pt x="3257498" y="-74087"/>
                  <a:pt x="3377890" y="15999"/>
                  <a:pt x="3566160" y="0"/>
                </a:cubicBezTo>
                <a:cubicBezTo>
                  <a:pt x="3754430" y="-15999"/>
                  <a:pt x="3762439" y="30887"/>
                  <a:pt x="3950208" y="0"/>
                </a:cubicBezTo>
                <a:cubicBezTo>
                  <a:pt x="4137977" y="-30887"/>
                  <a:pt x="4323765" y="49053"/>
                  <a:pt x="4498848" y="0"/>
                </a:cubicBezTo>
                <a:cubicBezTo>
                  <a:pt x="4673931" y="-49053"/>
                  <a:pt x="5008907" y="25544"/>
                  <a:pt x="5486400" y="0"/>
                </a:cubicBezTo>
                <a:cubicBezTo>
                  <a:pt x="5543321" y="215723"/>
                  <a:pt x="5454321" y="273309"/>
                  <a:pt x="5486400" y="500404"/>
                </a:cubicBezTo>
                <a:cubicBezTo>
                  <a:pt x="5518479" y="727499"/>
                  <a:pt x="5475450" y="924359"/>
                  <a:pt x="5486400" y="1044321"/>
                </a:cubicBezTo>
                <a:cubicBezTo>
                  <a:pt x="5497350" y="1164283"/>
                  <a:pt x="5446190" y="1359972"/>
                  <a:pt x="5486400" y="1457698"/>
                </a:cubicBezTo>
                <a:cubicBezTo>
                  <a:pt x="5526610" y="1555424"/>
                  <a:pt x="5413908" y="1850992"/>
                  <a:pt x="5486400" y="2088642"/>
                </a:cubicBezTo>
                <a:cubicBezTo>
                  <a:pt x="5558892" y="2326292"/>
                  <a:pt x="5437638" y="2516919"/>
                  <a:pt x="5486400" y="2632559"/>
                </a:cubicBezTo>
                <a:cubicBezTo>
                  <a:pt x="5535162" y="2748199"/>
                  <a:pt x="5472966" y="3041930"/>
                  <a:pt x="5486400" y="3263504"/>
                </a:cubicBezTo>
                <a:cubicBezTo>
                  <a:pt x="5499834" y="3485078"/>
                  <a:pt x="5464729" y="3521382"/>
                  <a:pt x="5486400" y="3763907"/>
                </a:cubicBezTo>
                <a:cubicBezTo>
                  <a:pt x="5508071" y="4006432"/>
                  <a:pt x="5476886" y="4167410"/>
                  <a:pt x="5486400" y="4351338"/>
                </a:cubicBezTo>
                <a:cubicBezTo>
                  <a:pt x="5263146" y="4397615"/>
                  <a:pt x="5102975" y="4343951"/>
                  <a:pt x="4937760" y="4351338"/>
                </a:cubicBezTo>
                <a:cubicBezTo>
                  <a:pt x="4772545" y="4358725"/>
                  <a:pt x="4566760" y="4331693"/>
                  <a:pt x="4389120" y="4351338"/>
                </a:cubicBezTo>
                <a:cubicBezTo>
                  <a:pt x="4211480" y="4370983"/>
                  <a:pt x="4150015" y="4324581"/>
                  <a:pt x="4005072" y="4351338"/>
                </a:cubicBezTo>
                <a:cubicBezTo>
                  <a:pt x="3860129" y="4378095"/>
                  <a:pt x="3677665" y="4287160"/>
                  <a:pt x="3456432" y="4351338"/>
                </a:cubicBezTo>
                <a:cubicBezTo>
                  <a:pt x="3235199" y="4415516"/>
                  <a:pt x="3155942" y="4312832"/>
                  <a:pt x="2962656" y="4351338"/>
                </a:cubicBezTo>
                <a:cubicBezTo>
                  <a:pt x="2769370" y="4389844"/>
                  <a:pt x="2633124" y="4306924"/>
                  <a:pt x="2468880" y="4351338"/>
                </a:cubicBezTo>
                <a:cubicBezTo>
                  <a:pt x="2304636" y="4395752"/>
                  <a:pt x="2213919" y="4336328"/>
                  <a:pt x="1975104" y="4351338"/>
                </a:cubicBezTo>
                <a:cubicBezTo>
                  <a:pt x="1736289" y="4366348"/>
                  <a:pt x="1599360" y="4314897"/>
                  <a:pt x="1481328" y="4351338"/>
                </a:cubicBezTo>
                <a:cubicBezTo>
                  <a:pt x="1363296" y="4387779"/>
                  <a:pt x="1132132" y="4295642"/>
                  <a:pt x="877824" y="4351338"/>
                </a:cubicBezTo>
                <a:cubicBezTo>
                  <a:pt x="623516" y="4407034"/>
                  <a:pt x="396286" y="4294062"/>
                  <a:pt x="0" y="4351338"/>
                </a:cubicBezTo>
                <a:cubicBezTo>
                  <a:pt x="-42749" y="4164100"/>
                  <a:pt x="15154" y="4046467"/>
                  <a:pt x="0" y="3937961"/>
                </a:cubicBezTo>
                <a:cubicBezTo>
                  <a:pt x="-15154" y="3829455"/>
                  <a:pt x="24112" y="3573897"/>
                  <a:pt x="0" y="3437557"/>
                </a:cubicBezTo>
                <a:cubicBezTo>
                  <a:pt x="-24112" y="3301217"/>
                  <a:pt x="1943" y="3071473"/>
                  <a:pt x="0" y="2850126"/>
                </a:cubicBezTo>
                <a:cubicBezTo>
                  <a:pt x="-1943" y="2628779"/>
                  <a:pt x="59513" y="2369114"/>
                  <a:pt x="0" y="2219182"/>
                </a:cubicBezTo>
                <a:cubicBezTo>
                  <a:pt x="-59513" y="2069250"/>
                  <a:pt x="13428" y="1918739"/>
                  <a:pt x="0" y="1805805"/>
                </a:cubicBezTo>
                <a:cubicBezTo>
                  <a:pt x="-13428" y="1692871"/>
                  <a:pt x="41617" y="1510851"/>
                  <a:pt x="0" y="1392428"/>
                </a:cubicBezTo>
                <a:cubicBezTo>
                  <a:pt x="-41617" y="1274005"/>
                  <a:pt x="40580" y="1057755"/>
                  <a:pt x="0" y="761484"/>
                </a:cubicBezTo>
                <a:cubicBezTo>
                  <a:pt x="-40580" y="465213"/>
                  <a:pt x="69887" y="336444"/>
                  <a:pt x="0" y="0"/>
                </a:cubicBezTo>
                <a:close/>
              </a:path>
              <a:path w="5486400" h="4351338" stroke="0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33173" y="285966"/>
                  <a:pt x="5414152" y="353411"/>
                  <a:pt x="5486400" y="630944"/>
                </a:cubicBezTo>
                <a:cubicBezTo>
                  <a:pt x="5558648" y="908477"/>
                  <a:pt x="5476241" y="982600"/>
                  <a:pt x="5486400" y="1218375"/>
                </a:cubicBezTo>
                <a:cubicBezTo>
                  <a:pt x="5496559" y="1454150"/>
                  <a:pt x="5476993" y="1460008"/>
                  <a:pt x="5486400" y="1631752"/>
                </a:cubicBezTo>
                <a:cubicBezTo>
                  <a:pt x="5495807" y="1803496"/>
                  <a:pt x="5437202" y="1915536"/>
                  <a:pt x="5486400" y="2175669"/>
                </a:cubicBezTo>
                <a:cubicBezTo>
                  <a:pt x="5535598" y="2435802"/>
                  <a:pt x="5453380" y="2467065"/>
                  <a:pt x="5486400" y="2719586"/>
                </a:cubicBezTo>
                <a:cubicBezTo>
                  <a:pt x="5519420" y="2972107"/>
                  <a:pt x="5425165" y="3032936"/>
                  <a:pt x="5486400" y="3263504"/>
                </a:cubicBezTo>
                <a:cubicBezTo>
                  <a:pt x="5547635" y="3494072"/>
                  <a:pt x="5480655" y="3576562"/>
                  <a:pt x="5486400" y="3850934"/>
                </a:cubicBezTo>
                <a:cubicBezTo>
                  <a:pt x="5492145" y="4125306"/>
                  <a:pt x="5481918" y="4128869"/>
                  <a:pt x="5486400" y="4351338"/>
                </a:cubicBezTo>
                <a:cubicBezTo>
                  <a:pt x="5213843" y="4387232"/>
                  <a:pt x="5011478" y="4313960"/>
                  <a:pt x="4882896" y="4351338"/>
                </a:cubicBezTo>
                <a:cubicBezTo>
                  <a:pt x="4754314" y="4388716"/>
                  <a:pt x="4533461" y="4301731"/>
                  <a:pt x="4443984" y="4351338"/>
                </a:cubicBezTo>
                <a:cubicBezTo>
                  <a:pt x="4354507" y="4400945"/>
                  <a:pt x="4031372" y="4301760"/>
                  <a:pt x="3785616" y="4351338"/>
                </a:cubicBezTo>
                <a:cubicBezTo>
                  <a:pt x="3539860" y="4400916"/>
                  <a:pt x="3465007" y="4347401"/>
                  <a:pt x="3236976" y="4351338"/>
                </a:cubicBezTo>
                <a:cubicBezTo>
                  <a:pt x="3008945" y="4355275"/>
                  <a:pt x="3015711" y="4346875"/>
                  <a:pt x="2798064" y="4351338"/>
                </a:cubicBezTo>
                <a:cubicBezTo>
                  <a:pt x="2580417" y="4355801"/>
                  <a:pt x="2374796" y="4287126"/>
                  <a:pt x="2249424" y="4351338"/>
                </a:cubicBezTo>
                <a:cubicBezTo>
                  <a:pt x="2124052" y="4415550"/>
                  <a:pt x="2056557" y="4333890"/>
                  <a:pt x="1865376" y="4351338"/>
                </a:cubicBezTo>
                <a:cubicBezTo>
                  <a:pt x="1674195" y="4368786"/>
                  <a:pt x="1638484" y="4324800"/>
                  <a:pt x="1481328" y="4351338"/>
                </a:cubicBezTo>
                <a:cubicBezTo>
                  <a:pt x="1324172" y="4377876"/>
                  <a:pt x="1196938" y="4343402"/>
                  <a:pt x="932688" y="4351338"/>
                </a:cubicBezTo>
                <a:cubicBezTo>
                  <a:pt x="668438" y="4359274"/>
                  <a:pt x="642990" y="4323379"/>
                  <a:pt x="493776" y="4351338"/>
                </a:cubicBezTo>
                <a:cubicBezTo>
                  <a:pt x="344562" y="4379297"/>
                  <a:pt x="206155" y="4305804"/>
                  <a:pt x="0" y="4351338"/>
                </a:cubicBezTo>
                <a:cubicBezTo>
                  <a:pt x="-19828" y="4223822"/>
                  <a:pt x="30598" y="3989263"/>
                  <a:pt x="0" y="3894448"/>
                </a:cubicBezTo>
                <a:cubicBezTo>
                  <a:pt x="-30598" y="3799633"/>
                  <a:pt x="37430" y="3675697"/>
                  <a:pt x="0" y="3481070"/>
                </a:cubicBezTo>
                <a:cubicBezTo>
                  <a:pt x="-37430" y="3286443"/>
                  <a:pt x="27950" y="3018707"/>
                  <a:pt x="0" y="2893640"/>
                </a:cubicBezTo>
                <a:cubicBezTo>
                  <a:pt x="-27950" y="2768573"/>
                  <a:pt x="1215" y="2648487"/>
                  <a:pt x="0" y="2436749"/>
                </a:cubicBezTo>
                <a:cubicBezTo>
                  <a:pt x="-1215" y="2225011"/>
                  <a:pt x="59237" y="2019574"/>
                  <a:pt x="0" y="1849319"/>
                </a:cubicBezTo>
                <a:cubicBezTo>
                  <a:pt x="-59237" y="1679064"/>
                  <a:pt x="15066" y="1352607"/>
                  <a:pt x="0" y="1218375"/>
                </a:cubicBezTo>
                <a:cubicBezTo>
                  <a:pt x="-15066" y="1084143"/>
                  <a:pt x="19292" y="821024"/>
                  <a:pt x="0" y="717971"/>
                </a:cubicBezTo>
                <a:cubicBezTo>
                  <a:pt x="-19292" y="614918"/>
                  <a:pt x="25847" y="3310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assign  id “:=“ expr 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block  BEGIN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stmt_list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END ;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 assign 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if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repeat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write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| read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;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</a:rPr>
              <a:t>stmt_list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stmt_list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‘;’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437DFC-2F45-4845-8E24-E1D3AAC39795}"/>
              </a:ext>
            </a:extLst>
          </p:cNvPr>
          <p:cNvSpPr txBox="1">
            <a:spLocks/>
          </p:cNvSpPr>
          <p:nvPr/>
        </p:nvSpPr>
        <p:spPr>
          <a:xfrm>
            <a:off x="6564085" y="1801133"/>
            <a:ext cx="5138057" cy="4351338"/>
          </a:xfrm>
          <a:custGeom>
            <a:avLst/>
            <a:gdLst>
              <a:gd name="connsiteX0" fmla="*/ 0 w 5138057"/>
              <a:gd name="connsiteY0" fmla="*/ 0 h 4351338"/>
              <a:gd name="connsiteX1" fmla="*/ 468134 w 5138057"/>
              <a:gd name="connsiteY1" fmla="*/ 0 h 4351338"/>
              <a:gd name="connsiteX2" fmla="*/ 1039029 w 5138057"/>
              <a:gd name="connsiteY2" fmla="*/ 0 h 4351338"/>
              <a:gd name="connsiteX3" fmla="*/ 1712686 w 5138057"/>
              <a:gd name="connsiteY3" fmla="*/ 0 h 4351338"/>
              <a:gd name="connsiteX4" fmla="*/ 2386342 w 5138057"/>
              <a:gd name="connsiteY4" fmla="*/ 0 h 4351338"/>
              <a:gd name="connsiteX5" fmla="*/ 2905857 w 5138057"/>
              <a:gd name="connsiteY5" fmla="*/ 0 h 4351338"/>
              <a:gd name="connsiteX6" fmla="*/ 3528132 w 5138057"/>
              <a:gd name="connsiteY6" fmla="*/ 0 h 4351338"/>
              <a:gd name="connsiteX7" fmla="*/ 4150408 w 5138057"/>
              <a:gd name="connsiteY7" fmla="*/ 0 h 4351338"/>
              <a:gd name="connsiteX8" fmla="*/ 4567162 w 5138057"/>
              <a:gd name="connsiteY8" fmla="*/ 0 h 4351338"/>
              <a:gd name="connsiteX9" fmla="*/ 5138057 w 5138057"/>
              <a:gd name="connsiteY9" fmla="*/ 0 h 4351338"/>
              <a:gd name="connsiteX10" fmla="*/ 5138057 w 5138057"/>
              <a:gd name="connsiteY10" fmla="*/ 456890 h 4351338"/>
              <a:gd name="connsiteX11" fmla="*/ 5138057 w 5138057"/>
              <a:gd name="connsiteY11" fmla="*/ 1044321 h 4351338"/>
              <a:gd name="connsiteX12" fmla="*/ 5138057 w 5138057"/>
              <a:gd name="connsiteY12" fmla="*/ 1457698 h 4351338"/>
              <a:gd name="connsiteX13" fmla="*/ 5138057 w 5138057"/>
              <a:gd name="connsiteY13" fmla="*/ 2001615 h 4351338"/>
              <a:gd name="connsiteX14" fmla="*/ 5138057 w 5138057"/>
              <a:gd name="connsiteY14" fmla="*/ 2502019 h 4351338"/>
              <a:gd name="connsiteX15" fmla="*/ 5138057 w 5138057"/>
              <a:gd name="connsiteY15" fmla="*/ 3089450 h 4351338"/>
              <a:gd name="connsiteX16" fmla="*/ 5138057 w 5138057"/>
              <a:gd name="connsiteY16" fmla="*/ 3589854 h 4351338"/>
              <a:gd name="connsiteX17" fmla="*/ 5138057 w 5138057"/>
              <a:gd name="connsiteY17" fmla="*/ 4351338 h 4351338"/>
              <a:gd name="connsiteX18" fmla="*/ 4618542 w 5138057"/>
              <a:gd name="connsiteY18" fmla="*/ 4351338 h 4351338"/>
              <a:gd name="connsiteX19" fmla="*/ 4201789 w 5138057"/>
              <a:gd name="connsiteY19" fmla="*/ 4351338 h 4351338"/>
              <a:gd name="connsiteX20" fmla="*/ 3579513 w 5138057"/>
              <a:gd name="connsiteY20" fmla="*/ 4351338 h 4351338"/>
              <a:gd name="connsiteX21" fmla="*/ 3059998 w 5138057"/>
              <a:gd name="connsiteY21" fmla="*/ 4351338 h 4351338"/>
              <a:gd name="connsiteX22" fmla="*/ 2540484 w 5138057"/>
              <a:gd name="connsiteY22" fmla="*/ 4351338 h 4351338"/>
              <a:gd name="connsiteX23" fmla="*/ 1969589 w 5138057"/>
              <a:gd name="connsiteY23" fmla="*/ 4351338 h 4351338"/>
              <a:gd name="connsiteX24" fmla="*/ 1398693 w 5138057"/>
              <a:gd name="connsiteY24" fmla="*/ 4351338 h 4351338"/>
              <a:gd name="connsiteX25" fmla="*/ 981940 w 5138057"/>
              <a:gd name="connsiteY25" fmla="*/ 4351338 h 4351338"/>
              <a:gd name="connsiteX26" fmla="*/ 0 w 5138057"/>
              <a:gd name="connsiteY26" fmla="*/ 4351338 h 4351338"/>
              <a:gd name="connsiteX27" fmla="*/ 0 w 5138057"/>
              <a:gd name="connsiteY27" fmla="*/ 3850934 h 4351338"/>
              <a:gd name="connsiteX28" fmla="*/ 0 w 5138057"/>
              <a:gd name="connsiteY28" fmla="*/ 3263504 h 4351338"/>
              <a:gd name="connsiteX29" fmla="*/ 0 w 5138057"/>
              <a:gd name="connsiteY29" fmla="*/ 2763100 h 4351338"/>
              <a:gd name="connsiteX30" fmla="*/ 0 w 5138057"/>
              <a:gd name="connsiteY30" fmla="*/ 2349723 h 4351338"/>
              <a:gd name="connsiteX31" fmla="*/ 0 w 5138057"/>
              <a:gd name="connsiteY31" fmla="*/ 1762292 h 4351338"/>
              <a:gd name="connsiteX32" fmla="*/ 0 w 5138057"/>
              <a:gd name="connsiteY32" fmla="*/ 1305401 h 4351338"/>
              <a:gd name="connsiteX33" fmla="*/ 0 w 5138057"/>
              <a:gd name="connsiteY33" fmla="*/ 761484 h 4351338"/>
              <a:gd name="connsiteX34" fmla="*/ 0 w 5138057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38057" h="4351338" fill="none" extrusionOk="0">
                <a:moveTo>
                  <a:pt x="0" y="0"/>
                </a:moveTo>
                <a:cubicBezTo>
                  <a:pt x="137041" y="-33588"/>
                  <a:pt x="304275" y="43980"/>
                  <a:pt x="468134" y="0"/>
                </a:cubicBezTo>
                <a:cubicBezTo>
                  <a:pt x="631993" y="-43980"/>
                  <a:pt x="800938" y="48353"/>
                  <a:pt x="1039029" y="0"/>
                </a:cubicBezTo>
                <a:cubicBezTo>
                  <a:pt x="1277120" y="-48353"/>
                  <a:pt x="1409773" y="80229"/>
                  <a:pt x="1712686" y="0"/>
                </a:cubicBezTo>
                <a:cubicBezTo>
                  <a:pt x="2015599" y="-80229"/>
                  <a:pt x="2149900" y="71547"/>
                  <a:pt x="2386342" y="0"/>
                </a:cubicBezTo>
                <a:cubicBezTo>
                  <a:pt x="2622784" y="-71547"/>
                  <a:pt x="2711738" y="10780"/>
                  <a:pt x="2905857" y="0"/>
                </a:cubicBezTo>
                <a:cubicBezTo>
                  <a:pt x="3099976" y="-10780"/>
                  <a:pt x="3234576" y="70364"/>
                  <a:pt x="3528132" y="0"/>
                </a:cubicBezTo>
                <a:cubicBezTo>
                  <a:pt x="3821689" y="-70364"/>
                  <a:pt x="3955824" y="5289"/>
                  <a:pt x="4150408" y="0"/>
                </a:cubicBezTo>
                <a:cubicBezTo>
                  <a:pt x="4344992" y="-5289"/>
                  <a:pt x="4381786" y="563"/>
                  <a:pt x="4567162" y="0"/>
                </a:cubicBezTo>
                <a:cubicBezTo>
                  <a:pt x="4752538" y="-563"/>
                  <a:pt x="4890170" y="50667"/>
                  <a:pt x="5138057" y="0"/>
                </a:cubicBezTo>
                <a:cubicBezTo>
                  <a:pt x="5162961" y="176040"/>
                  <a:pt x="5098496" y="252884"/>
                  <a:pt x="5138057" y="456890"/>
                </a:cubicBezTo>
                <a:cubicBezTo>
                  <a:pt x="5177618" y="660896"/>
                  <a:pt x="5120707" y="902298"/>
                  <a:pt x="5138057" y="1044321"/>
                </a:cubicBezTo>
                <a:cubicBezTo>
                  <a:pt x="5155407" y="1186344"/>
                  <a:pt x="5113108" y="1279591"/>
                  <a:pt x="5138057" y="1457698"/>
                </a:cubicBezTo>
                <a:cubicBezTo>
                  <a:pt x="5163006" y="1635805"/>
                  <a:pt x="5105482" y="1780186"/>
                  <a:pt x="5138057" y="2001615"/>
                </a:cubicBezTo>
                <a:cubicBezTo>
                  <a:pt x="5170632" y="2223044"/>
                  <a:pt x="5082217" y="2253202"/>
                  <a:pt x="5138057" y="2502019"/>
                </a:cubicBezTo>
                <a:cubicBezTo>
                  <a:pt x="5193897" y="2750836"/>
                  <a:pt x="5135330" y="2893910"/>
                  <a:pt x="5138057" y="3089450"/>
                </a:cubicBezTo>
                <a:cubicBezTo>
                  <a:pt x="5140784" y="3284990"/>
                  <a:pt x="5080802" y="3432816"/>
                  <a:pt x="5138057" y="3589854"/>
                </a:cubicBezTo>
                <a:cubicBezTo>
                  <a:pt x="5195312" y="3746892"/>
                  <a:pt x="5137434" y="4087208"/>
                  <a:pt x="5138057" y="4351338"/>
                </a:cubicBezTo>
                <a:cubicBezTo>
                  <a:pt x="4936714" y="4378325"/>
                  <a:pt x="4771254" y="4312221"/>
                  <a:pt x="4618542" y="4351338"/>
                </a:cubicBezTo>
                <a:cubicBezTo>
                  <a:pt x="4465830" y="4390455"/>
                  <a:pt x="4391628" y="4344744"/>
                  <a:pt x="4201789" y="4351338"/>
                </a:cubicBezTo>
                <a:cubicBezTo>
                  <a:pt x="4011950" y="4357932"/>
                  <a:pt x="3831277" y="4290073"/>
                  <a:pt x="3579513" y="4351338"/>
                </a:cubicBezTo>
                <a:cubicBezTo>
                  <a:pt x="3327749" y="4412603"/>
                  <a:pt x="3263184" y="4331162"/>
                  <a:pt x="3059998" y="4351338"/>
                </a:cubicBezTo>
                <a:cubicBezTo>
                  <a:pt x="2856813" y="4371514"/>
                  <a:pt x="2794341" y="4305243"/>
                  <a:pt x="2540484" y="4351338"/>
                </a:cubicBezTo>
                <a:cubicBezTo>
                  <a:pt x="2286627" y="4397433"/>
                  <a:pt x="2182766" y="4305227"/>
                  <a:pt x="1969589" y="4351338"/>
                </a:cubicBezTo>
                <a:cubicBezTo>
                  <a:pt x="1756412" y="4397449"/>
                  <a:pt x="1679546" y="4298756"/>
                  <a:pt x="1398693" y="4351338"/>
                </a:cubicBezTo>
                <a:cubicBezTo>
                  <a:pt x="1117840" y="4403920"/>
                  <a:pt x="1091087" y="4350385"/>
                  <a:pt x="981940" y="4351338"/>
                </a:cubicBezTo>
                <a:cubicBezTo>
                  <a:pt x="872793" y="4352291"/>
                  <a:pt x="257216" y="4240649"/>
                  <a:pt x="0" y="4351338"/>
                </a:cubicBezTo>
                <a:cubicBezTo>
                  <a:pt x="-48532" y="4127946"/>
                  <a:pt x="42457" y="4061853"/>
                  <a:pt x="0" y="3850934"/>
                </a:cubicBezTo>
                <a:cubicBezTo>
                  <a:pt x="-42457" y="3640015"/>
                  <a:pt x="46705" y="3393444"/>
                  <a:pt x="0" y="3263504"/>
                </a:cubicBezTo>
                <a:cubicBezTo>
                  <a:pt x="-46705" y="3133564"/>
                  <a:pt x="14662" y="2872108"/>
                  <a:pt x="0" y="2763100"/>
                </a:cubicBezTo>
                <a:cubicBezTo>
                  <a:pt x="-14662" y="2654092"/>
                  <a:pt x="21089" y="2461200"/>
                  <a:pt x="0" y="2349723"/>
                </a:cubicBezTo>
                <a:cubicBezTo>
                  <a:pt x="-21089" y="2238246"/>
                  <a:pt x="68772" y="1996860"/>
                  <a:pt x="0" y="1762292"/>
                </a:cubicBezTo>
                <a:cubicBezTo>
                  <a:pt x="-68772" y="1527724"/>
                  <a:pt x="21302" y="1438354"/>
                  <a:pt x="0" y="1305401"/>
                </a:cubicBezTo>
                <a:cubicBezTo>
                  <a:pt x="-21302" y="1172448"/>
                  <a:pt x="9815" y="1021156"/>
                  <a:pt x="0" y="761484"/>
                </a:cubicBezTo>
                <a:cubicBezTo>
                  <a:pt x="-9815" y="501812"/>
                  <a:pt x="11968" y="274618"/>
                  <a:pt x="0" y="0"/>
                </a:cubicBezTo>
                <a:close/>
              </a:path>
              <a:path w="5138057" h="4351338" stroke="0" extrusionOk="0">
                <a:moveTo>
                  <a:pt x="0" y="0"/>
                </a:moveTo>
                <a:cubicBezTo>
                  <a:pt x="196669" y="-18685"/>
                  <a:pt x="285872" y="42669"/>
                  <a:pt x="416754" y="0"/>
                </a:cubicBezTo>
                <a:cubicBezTo>
                  <a:pt x="547636" y="-42669"/>
                  <a:pt x="663616" y="5276"/>
                  <a:pt x="884888" y="0"/>
                </a:cubicBezTo>
                <a:cubicBezTo>
                  <a:pt x="1106160" y="-5276"/>
                  <a:pt x="1215045" y="15224"/>
                  <a:pt x="1404402" y="0"/>
                </a:cubicBezTo>
                <a:cubicBezTo>
                  <a:pt x="1593759" y="-15224"/>
                  <a:pt x="1622873" y="13947"/>
                  <a:pt x="1821156" y="0"/>
                </a:cubicBezTo>
                <a:cubicBezTo>
                  <a:pt x="2019439" y="-13947"/>
                  <a:pt x="2198593" y="1799"/>
                  <a:pt x="2392051" y="0"/>
                </a:cubicBezTo>
                <a:cubicBezTo>
                  <a:pt x="2585510" y="-1799"/>
                  <a:pt x="2690636" y="3154"/>
                  <a:pt x="2860185" y="0"/>
                </a:cubicBezTo>
                <a:cubicBezTo>
                  <a:pt x="3029734" y="-3154"/>
                  <a:pt x="3189183" y="27931"/>
                  <a:pt x="3328319" y="0"/>
                </a:cubicBezTo>
                <a:cubicBezTo>
                  <a:pt x="3467455" y="-27931"/>
                  <a:pt x="3699912" y="55552"/>
                  <a:pt x="3950595" y="0"/>
                </a:cubicBezTo>
                <a:cubicBezTo>
                  <a:pt x="4201278" y="-55552"/>
                  <a:pt x="4198953" y="23449"/>
                  <a:pt x="4418729" y="0"/>
                </a:cubicBezTo>
                <a:cubicBezTo>
                  <a:pt x="4638505" y="-23449"/>
                  <a:pt x="4965805" y="58226"/>
                  <a:pt x="5138057" y="0"/>
                </a:cubicBezTo>
                <a:cubicBezTo>
                  <a:pt x="5176068" y="208818"/>
                  <a:pt x="5097172" y="432640"/>
                  <a:pt x="5138057" y="543917"/>
                </a:cubicBezTo>
                <a:cubicBezTo>
                  <a:pt x="5178942" y="655194"/>
                  <a:pt x="5091998" y="942577"/>
                  <a:pt x="5138057" y="1131348"/>
                </a:cubicBezTo>
                <a:cubicBezTo>
                  <a:pt x="5184116" y="1320119"/>
                  <a:pt x="5124616" y="1362079"/>
                  <a:pt x="5138057" y="1544725"/>
                </a:cubicBezTo>
                <a:cubicBezTo>
                  <a:pt x="5151498" y="1727371"/>
                  <a:pt x="5123170" y="1993448"/>
                  <a:pt x="5138057" y="2175669"/>
                </a:cubicBezTo>
                <a:cubicBezTo>
                  <a:pt x="5152944" y="2357890"/>
                  <a:pt x="5099202" y="2567789"/>
                  <a:pt x="5138057" y="2676073"/>
                </a:cubicBezTo>
                <a:cubicBezTo>
                  <a:pt x="5176912" y="2784357"/>
                  <a:pt x="5086519" y="3017681"/>
                  <a:pt x="5138057" y="3176477"/>
                </a:cubicBezTo>
                <a:cubicBezTo>
                  <a:pt x="5189595" y="3335273"/>
                  <a:pt x="5125027" y="3452098"/>
                  <a:pt x="5138057" y="3676881"/>
                </a:cubicBezTo>
                <a:cubicBezTo>
                  <a:pt x="5151087" y="3901664"/>
                  <a:pt x="5076027" y="4147986"/>
                  <a:pt x="5138057" y="4351338"/>
                </a:cubicBezTo>
                <a:cubicBezTo>
                  <a:pt x="4990803" y="4405765"/>
                  <a:pt x="4639327" y="4293938"/>
                  <a:pt x="4464401" y="4351338"/>
                </a:cubicBezTo>
                <a:cubicBezTo>
                  <a:pt x="4289475" y="4408738"/>
                  <a:pt x="4144582" y="4309866"/>
                  <a:pt x="4047647" y="4351338"/>
                </a:cubicBezTo>
                <a:cubicBezTo>
                  <a:pt x="3950712" y="4392810"/>
                  <a:pt x="3646548" y="4334092"/>
                  <a:pt x="3425371" y="4351338"/>
                </a:cubicBezTo>
                <a:cubicBezTo>
                  <a:pt x="3204194" y="4368584"/>
                  <a:pt x="3027625" y="4346704"/>
                  <a:pt x="2854476" y="4351338"/>
                </a:cubicBezTo>
                <a:cubicBezTo>
                  <a:pt x="2681327" y="4355972"/>
                  <a:pt x="2579760" y="4346819"/>
                  <a:pt x="2386342" y="4351338"/>
                </a:cubicBezTo>
                <a:cubicBezTo>
                  <a:pt x="2192924" y="4355857"/>
                  <a:pt x="1913039" y="4299954"/>
                  <a:pt x="1764066" y="4351338"/>
                </a:cubicBezTo>
                <a:cubicBezTo>
                  <a:pt x="1615093" y="4402722"/>
                  <a:pt x="1351877" y="4333314"/>
                  <a:pt x="1141790" y="4351338"/>
                </a:cubicBezTo>
                <a:cubicBezTo>
                  <a:pt x="931703" y="4369362"/>
                  <a:pt x="472893" y="4261809"/>
                  <a:pt x="0" y="4351338"/>
                </a:cubicBezTo>
                <a:cubicBezTo>
                  <a:pt x="-59347" y="4113996"/>
                  <a:pt x="1799" y="3969486"/>
                  <a:pt x="0" y="3720394"/>
                </a:cubicBezTo>
                <a:cubicBezTo>
                  <a:pt x="-1799" y="3471302"/>
                  <a:pt x="11857" y="3224444"/>
                  <a:pt x="0" y="3089450"/>
                </a:cubicBezTo>
                <a:cubicBezTo>
                  <a:pt x="-11857" y="2954456"/>
                  <a:pt x="3160" y="2593834"/>
                  <a:pt x="0" y="2458506"/>
                </a:cubicBezTo>
                <a:cubicBezTo>
                  <a:pt x="-3160" y="2323178"/>
                  <a:pt x="32870" y="2134820"/>
                  <a:pt x="0" y="1914589"/>
                </a:cubicBezTo>
                <a:cubicBezTo>
                  <a:pt x="-32870" y="1694358"/>
                  <a:pt x="4614" y="1635725"/>
                  <a:pt x="0" y="1414185"/>
                </a:cubicBezTo>
                <a:cubicBezTo>
                  <a:pt x="-4614" y="1192645"/>
                  <a:pt x="32122" y="1097624"/>
                  <a:pt x="0" y="826754"/>
                </a:cubicBezTo>
                <a:cubicBezTo>
                  <a:pt x="-32122" y="555884"/>
                  <a:pt x="4893" y="392645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body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stmt</a:t>
            </a:r>
            <a:endParaRPr lang="en-US" sz="2200" dirty="0">
              <a:latin typeface="Courier" pitchFamily="2" charset="0"/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if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</a:t>
            </a:r>
            <a:r>
              <a:rPr lang="en-US" sz="2200" dirty="0">
                <a:latin typeface="Courier" pitchFamily="2" charset="0"/>
              </a:rPr>
              <a:t> IF ‘(‘ expr ‘)’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THEN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</a:t>
            </a: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ELSE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repeat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REPEAT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UNTIL expr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41ED-63C8-5949-A0D7-28DB1FC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1F0A-DDA4-8A46-B619-F1BC083E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8559484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memory, all instructions are stored in contiguous fashion</a:t>
            </a:r>
          </a:p>
          <a:p>
            <a:r>
              <a:rPr lang="en-US" sz="2200" i="1" dirty="0"/>
              <a:t>Structured</a:t>
            </a:r>
            <a:r>
              <a:rPr lang="en-US" sz="2200" dirty="0"/>
              <a:t> refers refers to using control-flow structures (if-then, for, while, do, repeat, case/switch, exceptions, break/exit)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i="1" dirty="0">
                <a:sym typeface="Wingdings" pitchFamily="2" charset="2"/>
              </a:rPr>
              <a:t>top-down design</a:t>
            </a:r>
          </a:p>
          <a:p>
            <a:r>
              <a:rPr lang="en-US" sz="2200" dirty="0">
                <a:sym typeface="Wingdings" pitchFamily="2" charset="2"/>
              </a:rPr>
              <a:t>Many control-flow constructs were introduced from Algol 60</a:t>
            </a:r>
            <a:endParaRPr lang="en-US" sz="2200" dirty="0"/>
          </a:p>
          <a:p>
            <a:r>
              <a:rPr lang="en-US" sz="2200" i="1" dirty="0"/>
              <a:t>Unstructured</a:t>
            </a:r>
            <a:r>
              <a:rPr lang="en-US" sz="2200" dirty="0"/>
              <a:t> relies on labels and unconditional jumps (as in assembly)</a:t>
            </a:r>
          </a:p>
          <a:p>
            <a:r>
              <a:rPr lang="en-US" sz="2200" dirty="0"/>
              <a:t>Label: Identifier serving as placeholder for some instruction position</a:t>
            </a:r>
          </a:p>
          <a:p>
            <a:r>
              <a:rPr lang="en-US" sz="2200" dirty="0"/>
              <a:t>Jump: some instruction in the PL that forces continuing execution at the target of the jump</a:t>
            </a:r>
          </a:p>
          <a:p>
            <a:r>
              <a:rPr lang="en-US" sz="2200" dirty="0"/>
              <a:t>Some languages no dot support unstructured control-flow</a:t>
            </a:r>
          </a:p>
          <a:p>
            <a:r>
              <a:rPr lang="en-US" sz="2200" dirty="0"/>
              <a:t>Unstructured flow considered bad (makes code hard to read, maintain,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E3519-54DD-EB49-B92D-057421BD54EF}"/>
              </a:ext>
            </a:extLst>
          </p:cNvPr>
          <p:cNvSpPr/>
          <p:nvPr/>
        </p:nvSpPr>
        <p:spPr>
          <a:xfrm>
            <a:off x="9060872" y="1335809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951A-B1A7-7949-BBA8-891C692C1835}"/>
              </a:ext>
            </a:extLst>
          </p:cNvPr>
          <p:cNvSpPr txBox="1"/>
          <p:nvPr/>
        </p:nvSpPr>
        <p:spPr>
          <a:xfrm>
            <a:off x="9613277" y="1477529"/>
            <a:ext cx="19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1BD94-6DA1-054D-AF16-568853F44F99}"/>
              </a:ext>
            </a:extLst>
          </p:cNvPr>
          <p:cNvSpPr/>
          <p:nvPr/>
        </p:nvSpPr>
        <p:spPr>
          <a:xfrm>
            <a:off x="9060872" y="204556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412CB-FAB0-4F4C-A2E4-EF004DF0E3B0}"/>
              </a:ext>
            </a:extLst>
          </p:cNvPr>
          <p:cNvSpPr txBox="1"/>
          <p:nvPr/>
        </p:nvSpPr>
        <p:spPr>
          <a:xfrm>
            <a:off x="10001211" y="2187286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800A2-ED82-1E46-9E90-FF248E1844D9}"/>
              </a:ext>
            </a:extLst>
          </p:cNvPr>
          <p:cNvSpPr/>
          <p:nvPr/>
        </p:nvSpPr>
        <p:spPr>
          <a:xfrm>
            <a:off x="9060872" y="2756477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90114-C87E-3743-843F-4BDE435B4945}"/>
              </a:ext>
            </a:extLst>
          </p:cNvPr>
          <p:cNvSpPr txBox="1"/>
          <p:nvPr/>
        </p:nvSpPr>
        <p:spPr>
          <a:xfrm>
            <a:off x="9628245" y="2898197"/>
            <a:ext cx="194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i-1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6B433-B6C4-1446-A384-8A6ED6F1C69B}"/>
              </a:ext>
            </a:extLst>
          </p:cNvPr>
          <p:cNvSpPr/>
          <p:nvPr/>
        </p:nvSpPr>
        <p:spPr>
          <a:xfrm>
            <a:off x="9060872" y="3478935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39EA-D02B-3C40-941F-3573716DDEE4}"/>
              </a:ext>
            </a:extLst>
          </p:cNvPr>
          <p:cNvSpPr txBox="1"/>
          <p:nvPr/>
        </p:nvSpPr>
        <p:spPr>
          <a:xfrm>
            <a:off x="9605502" y="3620655"/>
            <a:ext cx="17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583FC-D3BD-494D-9584-9437438AA042}"/>
              </a:ext>
            </a:extLst>
          </p:cNvPr>
          <p:cNvSpPr/>
          <p:nvPr/>
        </p:nvSpPr>
        <p:spPr>
          <a:xfrm>
            <a:off x="9060872" y="4189846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5798D-5B7E-5E49-B6B5-60B3CBF12057}"/>
              </a:ext>
            </a:extLst>
          </p:cNvPr>
          <p:cNvSpPr txBox="1"/>
          <p:nvPr/>
        </p:nvSpPr>
        <p:spPr>
          <a:xfrm>
            <a:off x="9646518" y="4331566"/>
            <a:ext cx="192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9B312-D005-B647-B89F-55A862D1D1AB}"/>
              </a:ext>
            </a:extLst>
          </p:cNvPr>
          <p:cNvSpPr/>
          <p:nvPr/>
        </p:nvSpPr>
        <p:spPr>
          <a:xfrm>
            <a:off x="9060872" y="4899603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FA396-95FD-2247-9E60-76FACBB2B5AE}"/>
              </a:ext>
            </a:extLst>
          </p:cNvPr>
          <p:cNvSpPr txBox="1"/>
          <p:nvPr/>
        </p:nvSpPr>
        <p:spPr>
          <a:xfrm>
            <a:off x="10001211" y="5041323"/>
            <a:ext cx="3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1507-A428-8E48-84A6-DD84FE7AEECE}"/>
              </a:ext>
            </a:extLst>
          </p:cNvPr>
          <p:cNvSpPr/>
          <p:nvPr/>
        </p:nvSpPr>
        <p:spPr>
          <a:xfrm>
            <a:off x="9060872" y="5610514"/>
            <a:ext cx="2951019" cy="709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93642-DEB4-914A-8FE8-5A9B974088E2}"/>
              </a:ext>
            </a:extLst>
          </p:cNvPr>
          <p:cNvSpPr txBox="1"/>
          <p:nvPr/>
        </p:nvSpPr>
        <p:spPr>
          <a:xfrm>
            <a:off x="9617165" y="5752234"/>
            <a:ext cx="18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N</a:t>
            </a:r>
          </a:p>
        </p:txBody>
      </p:sp>
    </p:spTree>
    <p:extLst>
      <p:ext uri="{BB962C8B-B14F-4D97-AF65-F5344CB8AC3E}">
        <p14:creationId xmlns:p14="http://schemas.microsoft.com/office/powerpoint/2010/main" val="291212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7906989" cy="4351338"/>
          </a:xfrm>
          <a:custGeom>
            <a:avLst/>
            <a:gdLst>
              <a:gd name="connsiteX0" fmla="*/ 0 w 7906989"/>
              <a:gd name="connsiteY0" fmla="*/ 0 h 4351338"/>
              <a:gd name="connsiteX1" fmla="*/ 485715 w 7906989"/>
              <a:gd name="connsiteY1" fmla="*/ 0 h 4351338"/>
              <a:gd name="connsiteX2" fmla="*/ 813290 w 7906989"/>
              <a:gd name="connsiteY2" fmla="*/ 0 h 4351338"/>
              <a:gd name="connsiteX3" fmla="*/ 1299005 w 7906989"/>
              <a:gd name="connsiteY3" fmla="*/ 0 h 4351338"/>
              <a:gd name="connsiteX4" fmla="*/ 1863790 w 7906989"/>
              <a:gd name="connsiteY4" fmla="*/ 0 h 4351338"/>
              <a:gd name="connsiteX5" fmla="*/ 2349505 w 7906989"/>
              <a:gd name="connsiteY5" fmla="*/ 0 h 4351338"/>
              <a:gd name="connsiteX6" fmla="*/ 2914290 w 7906989"/>
              <a:gd name="connsiteY6" fmla="*/ 0 h 4351338"/>
              <a:gd name="connsiteX7" fmla="*/ 3241865 w 7906989"/>
              <a:gd name="connsiteY7" fmla="*/ 0 h 4351338"/>
              <a:gd name="connsiteX8" fmla="*/ 3885720 w 7906989"/>
              <a:gd name="connsiteY8" fmla="*/ 0 h 4351338"/>
              <a:gd name="connsiteX9" fmla="*/ 4292365 w 7906989"/>
              <a:gd name="connsiteY9" fmla="*/ 0 h 4351338"/>
              <a:gd name="connsiteX10" fmla="*/ 4619941 w 7906989"/>
              <a:gd name="connsiteY10" fmla="*/ 0 h 4351338"/>
              <a:gd name="connsiteX11" fmla="*/ 5105656 w 7906989"/>
              <a:gd name="connsiteY11" fmla="*/ 0 h 4351338"/>
              <a:gd name="connsiteX12" fmla="*/ 5828580 w 7906989"/>
              <a:gd name="connsiteY12" fmla="*/ 0 h 4351338"/>
              <a:gd name="connsiteX13" fmla="*/ 6551505 w 7906989"/>
              <a:gd name="connsiteY13" fmla="*/ 0 h 4351338"/>
              <a:gd name="connsiteX14" fmla="*/ 7195360 w 7906989"/>
              <a:gd name="connsiteY14" fmla="*/ 0 h 4351338"/>
              <a:gd name="connsiteX15" fmla="*/ 7906989 w 7906989"/>
              <a:gd name="connsiteY15" fmla="*/ 0 h 4351338"/>
              <a:gd name="connsiteX16" fmla="*/ 7906989 w 7906989"/>
              <a:gd name="connsiteY16" fmla="*/ 413377 h 4351338"/>
              <a:gd name="connsiteX17" fmla="*/ 7906989 w 7906989"/>
              <a:gd name="connsiteY17" fmla="*/ 957294 h 4351338"/>
              <a:gd name="connsiteX18" fmla="*/ 7906989 w 7906989"/>
              <a:gd name="connsiteY18" fmla="*/ 1370671 h 4351338"/>
              <a:gd name="connsiteX19" fmla="*/ 7906989 w 7906989"/>
              <a:gd name="connsiteY19" fmla="*/ 2001615 h 4351338"/>
              <a:gd name="connsiteX20" fmla="*/ 7906989 w 7906989"/>
              <a:gd name="connsiteY20" fmla="*/ 2502019 h 4351338"/>
              <a:gd name="connsiteX21" fmla="*/ 7906989 w 7906989"/>
              <a:gd name="connsiteY21" fmla="*/ 3089450 h 4351338"/>
              <a:gd name="connsiteX22" fmla="*/ 7906989 w 7906989"/>
              <a:gd name="connsiteY22" fmla="*/ 3546340 h 4351338"/>
              <a:gd name="connsiteX23" fmla="*/ 7906989 w 7906989"/>
              <a:gd name="connsiteY23" fmla="*/ 4351338 h 4351338"/>
              <a:gd name="connsiteX24" fmla="*/ 7500344 w 7906989"/>
              <a:gd name="connsiteY24" fmla="*/ 4351338 h 4351338"/>
              <a:gd name="connsiteX25" fmla="*/ 6777419 w 7906989"/>
              <a:gd name="connsiteY25" fmla="*/ 4351338 h 4351338"/>
              <a:gd name="connsiteX26" fmla="*/ 6370774 w 7906989"/>
              <a:gd name="connsiteY26" fmla="*/ 4351338 h 4351338"/>
              <a:gd name="connsiteX27" fmla="*/ 5885059 w 7906989"/>
              <a:gd name="connsiteY27" fmla="*/ 4351338 h 4351338"/>
              <a:gd name="connsiteX28" fmla="*/ 5241204 w 7906989"/>
              <a:gd name="connsiteY28" fmla="*/ 4351338 h 4351338"/>
              <a:gd name="connsiteX29" fmla="*/ 4755489 w 7906989"/>
              <a:gd name="connsiteY29" fmla="*/ 4351338 h 4351338"/>
              <a:gd name="connsiteX30" fmla="*/ 4269774 w 7906989"/>
              <a:gd name="connsiteY30" fmla="*/ 4351338 h 4351338"/>
              <a:gd name="connsiteX31" fmla="*/ 3546849 w 7906989"/>
              <a:gd name="connsiteY31" fmla="*/ 4351338 h 4351338"/>
              <a:gd name="connsiteX32" fmla="*/ 3140204 w 7906989"/>
              <a:gd name="connsiteY32" fmla="*/ 4351338 h 4351338"/>
              <a:gd name="connsiteX33" fmla="*/ 2417279 w 7906989"/>
              <a:gd name="connsiteY33" fmla="*/ 4351338 h 4351338"/>
              <a:gd name="connsiteX34" fmla="*/ 2089704 w 7906989"/>
              <a:gd name="connsiteY34" fmla="*/ 4351338 h 4351338"/>
              <a:gd name="connsiteX35" fmla="*/ 1762129 w 7906989"/>
              <a:gd name="connsiteY35" fmla="*/ 4351338 h 4351338"/>
              <a:gd name="connsiteX36" fmla="*/ 1039204 w 7906989"/>
              <a:gd name="connsiteY36" fmla="*/ 4351338 h 4351338"/>
              <a:gd name="connsiteX37" fmla="*/ 632559 w 7906989"/>
              <a:gd name="connsiteY37" fmla="*/ 4351338 h 4351338"/>
              <a:gd name="connsiteX38" fmla="*/ 0 w 7906989"/>
              <a:gd name="connsiteY38" fmla="*/ 4351338 h 4351338"/>
              <a:gd name="connsiteX39" fmla="*/ 0 w 7906989"/>
              <a:gd name="connsiteY39" fmla="*/ 3937961 h 4351338"/>
              <a:gd name="connsiteX40" fmla="*/ 0 w 7906989"/>
              <a:gd name="connsiteY40" fmla="*/ 3394044 h 4351338"/>
              <a:gd name="connsiteX41" fmla="*/ 0 w 7906989"/>
              <a:gd name="connsiteY41" fmla="*/ 2980667 h 4351338"/>
              <a:gd name="connsiteX42" fmla="*/ 0 w 7906989"/>
              <a:gd name="connsiteY42" fmla="*/ 2393236 h 4351338"/>
              <a:gd name="connsiteX43" fmla="*/ 0 w 7906989"/>
              <a:gd name="connsiteY43" fmla="*/ 1805805 h 4351338"/>
              <a:gd name="connsiteX44" fmla="*/ 0 w 7906989"/>
              <a:gd name="connsiteY44" fmla="*/ 1305401 h 4351338"/>
              <a:gd name="connsiteX45" fmla="*/ 0 w 7906989"/>
              <a:gd name="connsiteY45" fmla="*/ 674457 h 4351338"/>
              <a:gd name="connsiteX46" fmla="*/ 0 w 7906989"/>
              <a:gd name="connsiteY4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906989" h="4351338" fill="none" extrusionOk="0">
                <a:moveTo>
                  <a:pt x="0" y="0"/>
                </a:moveTo>
                <a:cubicBezTo>
                  <a:pt x="114144" y="-11815"/>
                  <a:pt x="337313" y="10878"/>
                  <a:pt x="485715" y="0"/>
                </a:cubicBezTo>
                <a:cubicBezTo>
                  <a:pt x="634117" y="-10878"/>
                  <a:pt x="692536" y="35663"/>
                  <a:pt x="813290" y="0"/>
                </a:cubicBezTo>
                <a:cubicBezTo>
                  <a:pt x="934044" y="-35663"/>
                  <a:pt x="1065468" y="27626"/>
                  <a:pt x="1299005" y="0"/>
                </a:cubicBezTo>
                <a:cubicBezTo>
                  <a:pt x="1532543" y="-27626"/>
                  <a:pt x="1716873" y="12908"/>
                  <a:pt x="1863790" y="0"/>
                </a:cubicBezTo>
                <a:cubicBezTo>
                  <a:pt x="2010708" y="-12908"/>
                  <a:pt x="2108119" y="6523"/>
                  <a:pt x="2349505" y="0"/>
                </a:cubicBezTo>
                <a:cubicBezTo>
                  <a:pt x="2590891" y="-6523"/>
                  <a:pt x="2757668" y="36278"/>
                  <a:pt x="2914290" y="0"/>
                </a:cubicBezTo>
                <a:cubicBezTo>
                  <a:pt x="3070913" y="-36278"/>
                  <a:pt x="3163413" y="37163"/>
                  <a:pt x="3241865" y="0"/>
                </a:cubicBezTo>
                <a:cubicBezTo>
                  <a:pt x="3320318" y="-37163"/>
                  <a:pt x="3676097" y="23039"/>
                  <a:pt x="3885720" y="0"/>
                </a:cubicBezTo>
                <a:cubicBezTo>
                  <a:pt x="4095344" y="-23039"/>
                  <a:pt x="4158835" y="23623"/>
                  <a:pt x="4292365" y="0"/>
                </a:cubicBezTo>
                <a:cubicBezTo>
                  <a:pt x="4425895" y="-23623"/>
                  <a:pt x="4506713" y="12722"/>
                  <a:pt x="4619941" y="0"/>
                </a:cubicBezTo>
                <a:cubicBezTo>
                  <a:pt x="4733169" y="-12722"/>
                  <a:pt x="4918262" y="53482"/>
                  <a:pt x="5105656" y="0"/>
                </a:cubicBezTo>
                <a:cubicBezTo>
                  <a:pt x="5293051" y="-53482"/>
                  <a:pt x="5676864" y="27279"/>
                  <a:pt x="5828580" y="0"/>
                </a:cubicBezTo>
                <a:cubicBezTo>
                  <a:pt x="5980296" y="-27279"/>
                  <a:pt x="6209754" y="36161"/>
                  <a:pt x="6551505" y="0"/>
                </a:cubicBezTo>
                <a:cubicBezTo>
                  <a:pt x="6893256" y="-36161"/>
                  <a:pt x="7036888" y="37848"/>
                  <a:pt x="7195360" y="0"/>
                </a:cubicBezTo>
                <a:cubicBezTo>
                  <a:pt x="7353833" y="-37848"/>
                  <a:pt x="7708924" y="71753"/>
                  <a:pt x="7906989" y="0"/>
                </a:cubicBezTo>
                <a:cubicBezTo>
                  <a:pt x="7935505" y="177887"/>
                  <a:pt x="7857787" y="324827"/>
                  <a:pt x="7906989" y="413377"/>
                </a:cubicBezTo>
                <a:cubicBezTo>
                  <a:pt x="7956191" y="501927"/>
                  <a:pt x="7883137" y="805948"/>
                  <a:pt x="7906989" y="957294"/>
                </a:cubicBezTo>
                <a:cubicBezTo>
                  <a:pt x="7930841" y="1108640"/>
                  <a:pt x="7894653" y="1240175"/>
                  <a:pt x="7906989" y="1370671"/>
                </a:cubicBezTo>
                <a:cubicBezTo>
                  <a:pt x="7919325" y="1501167"/>
                  <a:pt x="7884693" y="1840871"/>
                  <a:pt x="7906989" y="2001615"/>
                </a:cubicBezTo>
                <a:cubicBezTo>
                  <a:pt x="7929285" y="2162359"/>
                  <a:pt x="7891704" y="2371579"/>
                  <a:pt x="7906989" y="2502019"/>
                </a:cubicBezTo>
                <a:cubicBezTo>
                  <a:pt x="7922274" y="2632459"/>
                  <a:pt x="7871427" y="2908231"/>
                  <a:pt x="7906989" y="3089450"/>
                </a:cubicBezTo>
                <a:cubicBezTo>
                  <a:pt x="7942551" y="3270669"/>
                  <a:pt x="7875426" y="3418766"/>
                  <a:pt x="7906989" y="3546340"/>
                </a:cubicBezTo>
                <a:cubicBezTo>
                  <a:pt x="7938552" y="3673914"/>
                  <a:pt x="7867731" y="3964344"/>
                  <a:pt x="7906989" y="4351338"/>
                </a:cubicBezTo>
                <a:cubicBezTo>
                  <a:pt x="7735248" y="4376148"/>
                  <a:pt x="7627959" y="4329912"/>
                  <a:pt x="7500344" y="4351338"/>
                </a:cubicBezTo>
                <a:cubicBezTo>
                  <a:pt x="7372729" y="4372764"/>
                  <a:pt x="7017010" y="4287579"/>
                  <a:pt x="6777419" y="4351338"/>
                </a:cubicBezTo>
                <a:cubicBezTo>
                  <a:pt x="6537829" y="4415097"/>
                  <a:pt x="6459259" y="4339308"/>
                  <a:pt x="6370774" y="4351338"/>
                </a:cubicBezTo>
                <a:cubicBezTo>
                  <a:pt x="6282289" y="4363368"/>
                  <a:pt x="5985402" y="4307970"/>
                  <a:pt x="5885059" y="4351338"/>
                </a:cubicBezTo>
                <a:cubicBezTo>
                  <a:pt x="5784716" y="4394706"/>
                  <a:pt x="5481360" y="4319459"/>
                  <a:pt x="5241204" y="4351338"/>
                </a:cubicBezTo>
                <a:cubicBezTo>
                  <a:pt x="5001049" y="4383217"/>
                  <a:pt x="4907839" y="4333407"/>
                  <a:pt x="4755489" y="4351338"/>
                </a:cubicBezTo>
                <a:cubicBezTo>
                  <a:pt x="4603139" y="4369269"/>
                  <a:pt x="4433645" y="4334933"/>
                  <a:pt x="4269774" y="4351338"/>
                </a:cubicBezTo>
                <a:cubicBezTo>
                  <a:pt x="4105903" y="4367743"/>
                  <a:pt x="3834924" y="4318552"/>
                  <a:pt x="3546849" y="4351338"/>
                </a:cubicBezTo>
                <a:cubicBezTo>
                  <a:pt x="3258775" y="4384124"/>
                  <a:pt x="3323947" y="4339776"/>
                  <a:pt x="3140204" y="4351338"/>
                </a:cubicBezTo>
                <a:cubicBezTo>
                  <a:pt x="2956462" y="4362900"/>
                  <a:pt x="2655753" y="4290496"/>
                  <a:pt x="2417279" y="4351338"/>
                </a:cubicBezTo>
                <a:cubicBezTo>
                  <a:pt x="2178805" y="4412180"/>
                  <a:pt x="2178197" y="4338782"/>
                  <a:pt x="2089704" y="4351338"/>
                </a:cubicBezTo>
                <a:cubicBezTo>
                  <a:pt x="2001211" y="4363894"/>
                  <a:pt x="1846892" y="4342333"/>
                  <a:pt x="1762129" y="4351338"/>
                </a:cubicBezTo>
                <a:cubicBezTo>
                  <a:pt x="1677366" y="4360343"/>
                  <a:pt x="1303451" y="4323909"/>
                  <a:pt x="1039204" y="4351338"/>
                </a:cubicBezTo>
                <a:cubicBezTo>
                  <a:pt x="774958" y="4378767"/>
                  <a:pt x="784157" y="4335192"/>
                  <a:pt x="632559" y="4351338"/>
                </a:cubicBezTo>
                <a:cubicBezTo>
                  <a:pt x="480961" y="4367484"/>
                  <a:pt x="192047" y="4302070"/>
                  <a:pt x="0" y="4351338"/>
                </a:cubicBezTo>
                <a:cubicBezTo>
                  <a:pt x="-16857" y="4224932"/>
                  <a:pt x="33065" y="4134726"/>
                  <a:pt x="0" y="3937961"/>
                </a:cubicBezTo>
                <a:cubicBezTo>
                  <a:pt x="-33065" y="3741196"/>
                  <a:pt x="63352" y="3606672"/>
                  <a:pt x="0" y="3394044"/>
                </a:cubicBezTo>
                <a:cubicBezTo>
                  <a:pt x="-63352" y="3181416"/>
                  <a:pt x="7072" y="3138023"/>
                  <a:pt x="0" y="2980667"/>
                </a:cubicBezTo>
                <a:cubicBezTo>
                  <a:pt x="-7072" y="2823311"/>
                  <a:pt x="38182" y="2560298"/>
                  <a:pt x="0" y="2393236"/>
                </a:cubicBezTo>
                <a:cubicBezTo>
                  <a:pt x="-38182" y="2226174"/>
                  <a:pt x="50149" y="2013155"/>
                  <a:pt x="0" y="1805805"/>
                </a:cubicBezTo>
                <a:cubicBezTo>
                  <a:pt x="-50149" y="1598455"/>
                  <a:pt x="26471" y="1538888"/>
                  <a:pt x="0" y="1305401"/>
                </a:cubicBezTo>
                <a:cubicBezTo>
                  <a:pt x="-26471" y="1071914"/>
                  <a:pt x="53476" y="910454"/>
                  <a:pt x="0" y="674457"/>
                </a:cubicBezTo>
                <a:cubicBezTo>
                  <a:pt x="-53476" y="438460"/>
                  <a:pt x="10872" y="248819"/>
                  <a:pt x="0" y="0"/>
                </a:cubicBezTo>
                <a:close/>
              </a:path>
              <a:path w="7906989" h="4351338" stroke="0" extrusionOk="0">
                <a:moveTo>
                  <a:pt x="0" y="0"/>
                </a:moveTo>
                <a:cubicBezTo>
                  <a:pt x="152551" y="-24029"/>
                  <a:pt x="169470" y="11525"/>
                  <a:pt x="327575" y="0"/>
                </a:cubicBezTo>
                <a:cubicBezTo>
                  <a:pt x="485680" y="-11525"/>
                  <a:pt x="595241" y="35890"/>
                  <a:pt x="734220" y="0"/>
                </a:cubicBezTo>
                <a:cubicBezTo>
                  <a:pt x="873199" y="-35890"/>
                  <a:pt x="997070" y="12853"/>
                  <a:pt x="1219935" y="0"/>
                </a:cubicBezTo>
                <a:cubicBezTo>
                  <a:pt x="1442801" y="-12853"/>
                  <a:pt x="1439456" y="24436"/>
                  <a:pt x="1547511" y="0"/>
                </a:cubicBezTo>
                <a:cubicBezTo>
                  <a:pt x="1655566" y="-24436"/>
                  <a:pt x="1833491" y="2252"/>
                  <a:pt x="2112296" y="0"/>
                </a:cubicBezTo>
                <a:cubicBezTo>
                  <a:pt x="2391102" y="-2252"/>
                  <a:pt x="2368277" y="38948"/>
                  <a:pt x="2518941" y="0"/>
                </a:cubicBezTo>
                <a:cubicBezTo>
                  <a:pt x="2669606" y="-38948"/>
                  <a:pt x="2798582" y="24630"/>
                  <a:pt x="2925586" y="0"/>
                </a:cubicBezTo>
                <a:cubicBezTo>
                  <a:pt x="3052591" y="-24630"/>
                  <a:pt x="3346553" y="655"/>
                  <a:pt x="3569441" y="0"/>
                </a:cubicBezTo>
                <a:cubicBezTo>
                  <a:pt x="3792329" y="-655"/>
                  <a:pt x="3808002" y="23757"/>
                  <a:pt x="3976086" y="0"/>
                </a:cubicBezTo>
                <a:cubicBezTo>
                  <a:pt x="4144171" y="-23757"/>
                  <a:pt x="4418231" y="28463"/>
                  <a:pt x="4540871" y="0"/>
                </a:cubicBezTo>
                <a:cubicBezTo>
                  <a:pt x="4663511" y="-28463"/>
                  <a:pt x="4987426" y="19866"/>
                  <a:pt x="5105656" y="0"/>
                </a:cubicBezTo>
                <a:cubicBezTo>
                  <a:pt x="5223887" y="-19866"/>
                  <a:pt x="5419308" y="30769"/>
                  <a:pt x="5591371" y="0"/>
                </a:cubicBezTo>
                <a:cubicBezTo>
                  <a:pt x="5763434" y="-30769"/>
                  <a:pt x="6009011" y="6615"/>
                  <a:pt x="6314296" y="0"/>
                </a:cubicBezTo>
                <a:cubicBezTo>
                  <a:pt x="6619581" y="-6615"/>
                  <a:pt x="6532145" y="30317"/>
                  <a:pt x="6641871" y="0"/>
                </a:cubicBezTo>
                <a:cubicBezTo>
                  <a:pt x="6751598" y="-30317"/>
                  <a:pt x="6838859" y="37022"/>
                  <a:pt x="6969446" y="0"/>
                </a:cubicBezTo>
                <a:cubicBezTo>
                  <a:pt x="7100034" y="-37022"/>
                  <a:pt x="7136394" y="37367"/>
                  <a:pt x="7297021" y="0"/>
                </a:cubicBezTo>
                <a:cubicBezTo>
                  <a:pt x="7457649" y="-37367"/>
                  <a:pt x="7621313" y="5694"/>
                  <a:pt x="7906989" y="0"/>
                </a:cubicBezTo>
                <a:cubicBezTo>
                  <a:pt x="7913133" y="186335"/>
                  <a:pt x="7853535" y="390551"/>
                  <a:pt x="7906989" y="630944"/>
                </a:cubicBezTo>
                <a:cubicBezTo>
                  <a:pt x="7960443" y="871337"/>
                  <a:pt x="7847372" y="1032914"/>
                  <a:pt x="7906989" y="1261888"/>
                </a:cubicBezTo>
                <a:cubicBezTo>
                  <a:pt x="7966606" y="1490862"/>
                  <a:pt x="7885565" y="1556673"/>
                  <a:pt x="7906989" y="1718779"/>
                </a:cubicBezTo>
                <a:cubicBezTo>
                  <a:pt x="7928413" y="1880885"/>
                  <a:pt x="7883484" y="2055240"/>
                  <a:pt x="7906989" y="2175669"/>
                </a:cubicBezTo>
                <a:cubicBezTo>
                  <a:pt x="7930494" y="2296098"/>
                  <a:pt x="7865905" y="2442885"/>
                  <a:pt x="7906989" y="2676073"/>
                </a:cubicBezTo>
                <a:cubicBezTo>
                  <a:pt x="7948073" y="2909261"/>
                  <a:pt x="7864489" y="3031932"/>
                  <a:pt x="7906989" y="3176477"/>
                </a:cubicBezTo>
                <a:cubicBezTo>
                  <a:pt x="7949489" y="3321022"/>
                  <a:pt x="7898419" y="3497203"/>
                  <a:pt x="7906989" y="3589854"/>
                </a:cubicBezTo>
                <a:cubicBezTo>
                  <a:pt x="7915559" y="3682505"/>
                  <a:pt x="7866130" y="4065972"/>
                  <a:pt x="7906989" y="4351338"/>
                </a:cubicBezTo>
                <a:cubicBezTo>
                  <a:pt x="7818072" y="4387834"/>
                  <a:pt x="7740785" y="4329111"/>
                  <a:pt x="7579414" y="4351338"/>
                </a:cubicBezTo>
                <a:cubicBezTo>
                  <a:pt x="7418043" y="4373565"/>
                  <a:pt x="7021049" y="4317109"/>
                  <a:pt x="6856489" y="4351338"/>
                </a:cubicBezTo>
                <a:cubicBezTo>
                  <a:pt x="6691929" y="4385567"/>
                  <a:pt x="6681721" y="4322146"/>
                  <a:pt x="6528914" y="4351338"/>
                </a:cubicBezTo>
                <a:cubicBezTo>
                  <a:pt x="6376107" y="4380530"/>
                  <a:pt x="6207531" y="4341799"/>
                  <a:pt x="5964129" y="4351338"/>
                </a:cubicBezTo>
                <a:cubicBezTo>
                  <a:pt x="5720727" y="4360877"/>
                  <a:pt x="5717598" y="4339968"/>
                  <a:pt x="5636554" y="4351338"/>
                </a:cubicBezTo>
                <a:cubicBezTo>
                  <a:pt x="5555511" y="4362708"/>
                  <a:pt x="5299888" y="4348851"/>
                  <a:pt x="5150839" y="4351338"/>
                </a:cubicBezTo>
                <a:cubicBezTo>
                  <a:pt x="5001791" y="4353825"/>
                  <a:pt x="4762164" y="4315923"/>
                  <a:pt x="4586054" y="4351338"/>
                </a:cubicBezTo>
                <a:cubicBezTo>
                  <a:pt x="4409945" y="4386753"/>
                  <a:pt x="4139959" y="4329160"/>
                  <a:pt x="3942199" y="4351338"/>
                </a:cubicBezTo>
                <a:cubicBezTo>
                  <a:pt x="3744440" y="4373516"/>
                  <a:pt x="3714178" y="4340408"/>
                  <a:pt x="3614624" y="4351338"/>
                </a:cubicBezTo>
                <a:cubicBezTo>
                  <a:pt x="3515071" y="4362268"/>
                  <a:pt x="3287317" y="4277372"/>
                  <a:pt x="2970769" y="4351338"/>
                </a:cubicBezTo>
                <a:cubicBezTo>
                  <a:pt x="2654222" y="4425304"/>
                  <a:pt x="2631039" y="4294621"/>
                  <a:pt x="2326914" y="4351338"/>
                </a:cubicBezTo>
                <a:cubicBezTo>
                  <a:pt x="2022789" y="4408055"/>
                  <a:pt x="2068660" y="4325084"/>
                  <a:pt x="1999339" y="4351338"/>
                </a:cubicBezTo>
                <a:cubicBezTo>
                  <a:pt x="1930019" y="4377592"/>
                  <a:pt x="1647065" y="4302792"/>
                  <a:pt x="1513624" y="4351338"/>
                </a:cubicBezTo>
                <a:cubicBezTo>
                  <a:pt x="1380183" y="4399884"/>
                  <a:pt x="1267080" y="4313716"/>
                  <a:pt x="1106978" y="4351338"/>
                </a:cubicBezTo>
                <a:cubicBezTo>
                  <a:pt x="946876" y="4388960"/>
                  <a:pt x="797423" y="4318597"/>
                  <a:pt x="700333" y="4351338"/>
                </a:cubicBezTo>
                <a:cubicBezTo>
                  <a:pt x="603244" y="4384079"/>
                  <a:pt x="242031" y="4271168"/>
                  <a:pt x="0" y="4351338"/>
                </a:cubicBezTo>
                <a:cubicBezTo>
                  <a:pt x="-7583" y="4160097"/>
                  <a:pt x="12513" y="3967530"/>
                  <a:pt x="0" y="3720394"/>
                </a:cubicBezTo>
                <a:cubicBezTo>
                  <a:pt x="-12513" y="3473258"/>
                  <a:pt x="55141" y="3435771"/>
                  <a:pt x="0" y="3219990"/>
                </a:cubicBezTo>
                <a:cubicBezTo>
                  <a:pt x="-55141" y="3004209"/>
                  <a:pt x="16064" y="2892551"/>
                  <a:pt x="0" y="2632559"/>
                </a:cubicBezTo>
                <a:cubicBezTo>
                  <a:pt x="-16064" y="2372567"/>
                  <a:pt x="64903" y="2279892"/>
                  <a:pt x="0" y="2045129"/>
                </a:cubicBezTo>
                <a:cubicBezTo>
                  <a:pt x="-64903" y="1810366"/>
                  <a:pt x="36552" y="1804078"/>
                  <a:pt x="0" y="1631752"/>
                </a:cubicBezTo>
                <a:cubicBezTo>
                  <a:pt x="-36552" y="1459426"/>
                  <a:pt x="29888" y="1333129"/>
                  <a:pt x="0" y="1174861"/>
                </a:cubicBezTo>
                <a:cubicBezTo>
                  <a:pt x="-29888" y="1016593"/>
                  <a:pt x="61715" y="784728"/>
                  <a:pt x="0" y="587431"/>
                </a:cubicBezTo>
                <a:cubicBezTo>
                  <a:pt x="-61715" y="390134"/>
                  <a:pt x="32279" y="1834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repeat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REPEAT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UNTIL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expr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(JZ, expr, N/A, $2);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}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3492-E1DC-2F4B-9AFC-AD13B26F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253C-397B-B846-BE1F-147F93E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12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0940018-058B-314E-874E-D1910600875B}"/>
              </a:ext>
            </a:extLst>
          </p:cNvPr>
          <p:cNvSpPr/>
          <p:nvPr/>
        </p:nvSpPr>
        <p:spPr>
          <a:xfrm rot="2992430">
            <a:off x="6202706" y="2351279"/>
            <a:ext cx="1828011" cy="775855"/>
          </a:xfrm>
          <a:prstGeom prst="rightArrow">
            <a:avLst>
              <a:gd name="adj1" fmla="val 18827"/>
              <a:gd name="adj2" fmla="val 5645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60D60-21DE-934E-B932-C540B848A5E4}"/>
              </a:ext>
            </a:extLst>
          </p:cNvPr>
          <p:cNvSpPr txBox="1"/>
          <p:nvPr/>
        </p:nvSpPr>
        <p:spPr>
          <a:xfrm>
            <a:off x="8859981" y="2367171"/>
            <a:ext cx="3077958" cy="2462213"/>
          </a:xfrm>
          <a:custGeom>
            <a:avLst/>
            <a:gdLst>
              <a:gd name="connsiteX0" fmla="*/ 0 w 3077958"/>
              <a:gd name="connsiteY0" fmla="*/ 0 h 2462213"/>
              <a:gd name="connsiteX1" fmla="*/ 482213 w 3077958"/>
              <a:gd name="connsiteY1" fmla="*/ 0 h 2462213"/>
              <a:gd name="connsiteX2" fmla="*/ 902868 w 3077958"/>
              <a:gd name="connsiteY2" fmla="*/ 0 h 2462213"/>
              <a:gd name="connsiteX3" fmla="*/ 1477420 w 3077958"/>
              <a:gd name="connsiteY3" fmla="*/ 0 h 2462213"/>
              <a:gd name="connsiteX4" fmla="*/ 1959633 w 3077958"/>
              <a:gd name="connsiteY4" fmla="*/ 0 h 2462213"/>
              <a:gd name="connsiteX5" fmla="*/ 2441847 w 3077958"/>
              <a:gd name="connsiteY5" fmla="*/ 0 h 2462213"/>
              <a:gd name="connsiteX6" fmla="*/ 3077958 w 3077958"/>
              <a:gd name="connsiteY6" fmla="*/ 0 h 2462213"/>
              <a:gd name="connsiteX7" fmla="*/ 3077958 w 3077958"/>
              <a:gd name="connsiteY7" fmla="*/ 443198 h 2462213"/>
              <a:gd name="connsiteX8" fmla="*/ 3077958 w 3077958"/>
              <a:gd name="connsiteY8" fmla="*/ 935641 h 2462213"/>
              <a:gd name="connsiteX9" fmla="*/ 3077958 w 3077958"/>
              <a:gd name="connsiteY9" fmla="*/ 1378839 h 2462213"/>
              <a:gd name="connsiteX10" fmla="*/ 3077958 w 3077958"/>
              <a:gd name="connsiteY10" fmla="*/ 1822038 h 2462213"/>
              <a:gd name="connsiteX11" fmla="*/ 3077958 w 3077958"/>
              <a:gd name="connsiteY11" fmla="*/ 2462213 h 2462213"/>
              <a:gd name="connsiteX12" fmla="*/ 2534185 w 3077958"/>
              <a:gd name="connsiteY12" fmla="*/ 2462213 h 2462213"/>
              <a:gd name="connsiteX13" fmla="*/ 1959633 w 3077958"/>
              <a:gd name="connsiteY13" fmla="*/ 2462213 h 2462213"/>
              <a:gd name="connsiteX14" fmla="*/ 1385081 w 3077958"/>
              <a:gd name="connsiteY14" fmla="*/ 2462213 h 2462213"/>
              <a:gd name="connsiteX15" fmla="*/ 933647 w 3077958"/>
              <a:gd name="connsiteY15" fmla="*/ 2462213 h 2462213"/>
              <a:gd name="connsiteX16" fmla="*/ 0 w 3077958"/>
              <a:gd name="connsiteY16" fmla="*/ 2462213 h 2462213"/>
              <a:gd name="connsiteX17" fmla="*/ 0 w 3077958"/>
              <a:gd name="connsiteY17" fmla="*/ 1920526 h 2462213"/>
              <a:gd name="connsiteX18" fmla="*/ 0 w 3077958"/>
              <a:gd name="connsiteY18" fmla="*/ 1501950 h 2462213"/>
              <a:gd name="connsiteX19" fmla="*/ 0 w 3077958"/>
              <a:gd name="connsiteY19" fmla="*/ 1058752 h 2462213"/>
              <a:gd name="connsiteX20" fmla="*/ 0 w 3077958"/>
              <a:gd name="connsiteY20" fmla="*/ 615553 h 2462213"/>
              <a:gd name="connsiteX21" fmla="*/ 0 w 3077958"/>
              <a:gd name="connsiteY21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77958" h="2462213" extrusionOk="0">
                <a:moveTo>
                  <a:pt x="0" y="0"/>
                </a:moveTo>
                <a:cubicBezTo>
                  <a:pt x="110325" y="-930"/>
                  <a:pt x="365547" y="23443"/>
                  <a:pt x="482213" y="0"/>
                </a:cubicBezTo>
                <a:cubicBezTo>
                  <a:pt x="598879" y="-23443"/>
                  <a:pt x="808891" y="12047"/>
                  <a:pt x="902868" y="0"/>
                </a:cubicBezTo>
                <a:cubicBezTo>
                  <a:pt x="996845" y="-12047"/>
                  <a:pt x="1290136" y="47563"/>
                  <a:pt x="1477420" y="0"/>
                </a:cubicBezTo>
                <a:cubicBezTo>
                  <a:pt x="1664704" y="-47563"/>
                  <a:pt x="1747060" y="42550"/>
                  <a:pt x="1959633" y="0"/>
                </a:cubicBezTo>
                <a:cubicBezTo>
                  <a:pt x="2172206" y="-42550"/>
                  <a:pt x="2241948" y="26715"/>
                  <a:pt x="2441847" y="0"/>
                </a:cubicBezTo>
                <a:cubicBezTo>
                  <a:pt x="2641746" y="-26715"/>
                  <a:pt x="2815720" y="19702"/>
                  <a:pt x="3077958" y="0"/>
                </a:cubicBezTo>
                <a:cubicBezTo>
                  <a:pt x="3116291" y="188300"/>
                  <a:pt x="3077694" y="328992"/>
                  <a:pt x="3077958" y="443198"/>
                </a:cubicBezTo>
                <a:cubicBezTo>
                  <a:pt x="3078222" y="557404"/>
                  <a:pt x="3064341" y="734635"/>
                  <a:pt x="3077958" y="935641"/>
                </a:cubicBezTo>
                <a:cubicBezTo>
                  <a:pt x="3091575" y="1136647"/>
                  <a:pt x="3066634" y="1171318"/>
                  <a:pt x="3077958" y="1378839"/>
                </a:cubicBezTo>
                <a:cubicBezTo>
                  <a:pt x="3089282" y="1586360"/>
                  <a:pt x="3066088" y="1717297"/>
                  <a:pt x="3077958" y="1822038"/>
                </a:cubicBezTo>
                <a:cubicBezTo>
                  <a:pt x="3089828" y="1926779"/>
                  <a:pt x="3072630" y="2291689"/>
                  <a:pt x="3077958" y="2462213"/>
                </a:cubicBezTo>
                <a:cubicBezTo>
                  <a:pt x="2932273" y="2500608"/>
                  <a:pt x="2721297" y="2407046"/>
                  <a:pt x="2534185" y="2462213"/>
                </a:cubicBezTo>
                <a:cubicBezTo>
                  <a:pt x="2347073" y="2517380"/>
                  <a:pt x="2215921" y="2432402"/>
                  <a:pt x="1959633" y="2462213"/>
                </a:cubicBezTo>
                <a:cubicBezTo>
                  <a:pt x="1703345" y="2492024"/>
                  <a:pt x="1607215" y="2447024"/>
                  <a:pt x="1385081" y="2462213"/>
                </a:cubicBezTo>
                <a:cubicBezTo>
                  <a:pt x="1162947" y="2477402"/>
                  <a:pt x="1066221" y="2428592"/>
                  <a:pt x="933647" y="2462213"/>
                </a:cubicBezTo>
                <a:cubicBezTo>
                  <a:pt x="801073" y="2495834"/>
                  <a:pt x="284551" y="2395965"/>
                  <a:pt x="0" y="2462213"/>
                </a:cubicBezTo>
                <a:cubicBezTo>
                  <a:pt x="-58279" y="2275849"/>
                  <a:pt x="44414" y="2079166"/>
                  <a:pt x="0" y="1920526"/>
                </a:cubicBezTo>
                <a:cubicBezTo>
                  <a:pt x="-44414" y="1761886"/>
                  <a:pt x="11030" y="1683925"/>
                  <a:pt x="0" y="1501950"/>
                </a:cubicBezTo>
                <a:cubicBezTo>
                  <a:pt x="-11030" y="1319975"/>
                  <a:pt x="53097" y="1254502"/>
                  <a:pt x="0" y="1058752"/>
                </a:cubicBezTo>
                <a:cubicBezTo>
                  <a:pt x="-53097" y="863002"/>
                  <a:pt x="18094" y="720001"/>
                  <a:pt x="0" y="615553"/>
                </a:cubicBezTo>
                <a:cubicBezTo>
                  <a:pt x="-18094" y="511105"/>
                  <a:pt x="19050" y="24021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Target of</a:t>
            </a:r>
          </a:p>
          <a:p>
            <a:r>
              <a:rPr lang="en-US" sz="2200" dirty="0"/>
              <a:t>jump instruction</a:t>
            </a:r>
          </a:p>
          <a:p>
            <a:r>
              <a:rPr lang="en-US" sz="2200" dirty="0"/>
              <a:t>is “backward”, so need to</a:t>
            </a:r>
          </a:p>
          <a:p>
            <a:r>
              <a:rPr lang="en-US" sz="2200" dirty="0"/>
              <a:t>store temporarily the</a:t>
            </a:r>
          </a:p>
          <a:p>
            <a:r>
              <a:rPr lang="en-US" sz="2200" dirty="0"/>
              <a:t>instruction </a:t>
            </a:r>
          </a:p>
          <a:p>
            <a:r>
              <a:rPr lang="en-US" sz="2200" dirty="0"/>
              <a:t>destination that will</a:t>
            </a:r>
          </a:p>
          <a:p>
            <a:r>
              <a:rPr lang="en-US" sz="2200" dirty="0"/>
              <a:t>be generated “later”</a:t>
            </a:r>
          </a:p>
        </p:txBody>
      </p:sp>
    </p:spTree>
    <p:extLst>
      <p:ext uri="{BB962C8B-B14F-4D97-AF65-F5344CB8AC3E}">
        <p14:creationId xmlns:p14="http://schemas.microsoft.com/office/powerpoint/2010/main" val="103100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8546756" cy="4351338"/>
          </a:xfrm>
          <a:custGeom>
            <a:avLst/>
            <a:gdLst>
              <a:gd name="connsiteX0" fmla="*/ 0 w 8546756"/>
              <a:gd name="connsiteY0" fmla="*/ 0 h 4351338"/>
              <a:gd name="connsiteX1" fmla="*/ 398849 w 8546756"/>
              <a:gd name="connsiteY1" fmla="*/ 0 h 4351338"/>
              <a:gd name="connsiteX2" fmla="*/ 968632 w 8546756"/>
              <a:gd name="connsiteY2" fmla="*/ 0 h 4351338"/>
              <a:gd name="connsiteX3" fmla="*/ 1452949 w 8546756"/>
              <a:gd name="connsiteY3" fmla="*/ 0 h 4351338"/>
              <a:gd name="connsiteX4" fmla="*/ 2022732 w 8546756"/>
              <a:gd name="connsiteY4" fmla="*/ 0 h 4351338"/>
              <a:gd name="connsiteX5" fmla="*/ 2336113 w 8546756"/>
              <a:gd name="connsiteY5" fmla="*/ 0 h 4351338"/>
              <a:gd name="connsiteX6" fmla="*/ 2991365 w 8546756"/>
              <a:gd name="connsiteY6" fmla="*/ 0 h 4351338"/>
              <a:gd name="connsiteX7" fmla="*/ 3390213 w 8546756"/>
              <a:gd name="connsiteY7" fmla="*/ 0 h 4351338"/>
              <a:gd name="connsiteX8" fmla="*/ 3703594 w 8546756"/>
              <a:gd name="connsiteY8" fmla="*/ 0 h 4351338"/>
              <a:gd name="connsiteX9" fmla="*/ 4187910 w 8546756"/>
              <a:gd name="connsiteY9" fmla="*/ 0 h 4351338"/>
              <a:gd name="connsiteX10" fmla="*/ 4928629 w 8546756"/>
              <a:gd name="connsiteY10" fmla="*/ 0 h 4351338"/>
              <a:gd name="connsiteX11" fmla="*/ 5669348 w 8546756"/>
              <a:gd name="connsiteY11" fmla="*/ 0 h 4351338"/>
              <a:gd name="connsiteX12" fmla="*/ 6324599 w 8546756"/>
              <a:gd name="connsiteY12" fmla="*/ 0 h 4351338"/>
              <a:gd name="connsiteX13" fmla="*/ 6808916 w 8546756"/>
              <a:gd name="connsiteY13" fmla="*/ 0 h 4351338"/>
              <a:gd name="connsiteX14" fmla="*/ 7122297 w 8546756"/>
              <a:gd name="connsiteY14" fmla="*/ 0 h 4351338"/>
              <a:gd name="connsiteX15" fmla="*/ 7777548 w 8546756"/>
              <a:gd name="connsiteY15" fmla="*/ 0 h 4351338"/>
              <a:gd name="connsiteX16" fmla="*/ 8546756 w 8546756"/>
              <a:gd name="connsiteY16" fmla="*/ 0 h 4351338"/>
              <a:gd name="connsiteX17" fmla="*/ 8546756 w 8546756"/>
              <a:gd name="connsiteY17" fmla="*/ 543917 h 4351338"/>
              <a:gd name="connsiteX18" fmla="*/ 8546756 w 8546756"/>
              <a:gd name="connsiteY18" fmla="*/ 1044321 h 4351338"/>
              <a:gd name="connsiteX19" fmla="*/ 8546756 w 8546756"/>
              <a:gd name="connsiteY19" fmla="*/ 1631752 h 4351338"/>
              <a:gd name="connsiteX20" fmla="*/ 8546756 w 8546756"/>
              <a:gd name="connsiteY20" fmla="*/ 2088642 h 4351338"/>
              <a:gd name="connsiteX21" fmla="*/ 8546756 w 8546756"/>
              <a:gd name="connsiteY21" fmla="*/ 2545533 h 4351338"/>
              <a:gd name="connsiteX22" fmla="*/ 8546756 w 8546756"/>
              <a:gd name="connsiteY22" fmla="*/ 3002423 h 4351338"/>
              <a:gd name="connsiteX23" fmla="*/ 8546756 w 8546756"/>
              <a:gd name="connsiteY23" fmla="*/ 3502827 h 4351338"/>
              <a:gd name="connsiteX24" fmla="*/ 8546756 w 8546756"/>
              <a:gd name="connsiteY24" fmla="*/ 4351338 h 4351338"/>
              <a:gd name="connsiteX25" fmla="*/ 7976972 w 8546756"/>
              <a:gd name="connsiteY25" fmla="*/ 4351338 h 4351338"/>
              <a:gd name="connsiteX26" fmla="*/ 7321721 w 8546756"/>
              <a:gd name="connsiteY26" fmla="*/ 4351338 h 4351338"/>
              <a:gd name="connsiteX27" fmla="*/ 6837405 w 8546756"/>
              <a:gd name="connsiteY27" fmla="*/ 4351338 h 4351338"/>
              <a:gd name="connsiteX28" fmla="*/ 6353089 w 8546756"/>
              <a:gd name="connsiteY28" fmla="*/ 4351338 h 4351338"/>
              <a:gd name="connsiteX29" fmla="*/ 5612370 w 8546756"/>
              <a:gd name="connsiteY29" fmla="*/ 4351338 h 4351338"/>
              <a:gd name="connsiteX30" fmla="*/ 5213521 w 8546756"/>
              <a:gd name="connsiteY30" fmla="*/ 4351338 h 4351338"/>
              <a:gd name="connsiteX31" fmla="*/ 4472802 w 8546756"/>
              <a:gd name="connsiteY31" fmla="*/ 4351338 h 4351338"/>
              <a:gd name="connsiteX32" fmla="*/ 4159421 w 8546756"/>
              <a:gd name="connsiteY32" fmla="*/ 4351338 h 4351338"/>
              <a:gd name="connsiteX33" fmla="*/ 3846040 w 8546756"/>
              <a:gd name="connsiteY33" fmla="*/ 4351338 h 4351338"/>
              <a:gd name="connsiteX34" fmla="*/ 3105321 w 8546756"/>
              <a:gd name="connsiteY34" fmla="*/ 4351338 h 4351338"/>
              <a:gd name="connsiteX35" fmla="*/ 2706473 w 8546756"/>
              <a:gd name="connsiteY35" fmla="*/ 4351338 h 4351338"/>
              <a:gd name="connsiteX36" fmla="*/ 1965754 w 8546756"/>
              <a:gd name="connsiteY36" fmla="*/ 4351338 h 4351338"/>
              <a:gd name="connsiteX37" fmla="*/ 1652373 w 8546756"/>
              <a:gd name="connsiteY37" fmla="*/ 4351338 h 4351338"/>
              <a:gd name="connsiteX38" fmla="*/ 1168057 w 8546756"/>
              <a:gd name="connsiteY38" fmla="*/ 4351338 h 4351338"/>
              <a:gd name="connsiteX39" fmla="*/ 512805 w 8546756"/>
              <a:gd name="connsiteY39" fmla="*/ 4351338 h 4351338"/>
              <a:gd name="connsiteX40" fmla="*/ 0 w 8546756"/>
              <a:gd name="connsiteY40" fmla="*/ 4351338 h 4351338"/>
              <a:gd name="connsiteX41" fmla="*/ 0 w 8546756"/>
              <a:gd name="connsiteY41" fmla="*/ 3807421 h 4351338"/>
              <a:gd name="connsiteX42" fmla="*/ 0 w 8546756"/>
              <a:gd name="connsiteY42" fmla="*/ 3307017 h 4351338"/>
              <a:gd name="connsiteX43" fmla="*/ 0 w 8546756"/>
              <a:gd name="connsiteY43" fmla="*/ 2676073 h 4351338"/>
              <a:gd name="connsiteX44" fmla="*/ 0 w 8546756"/>
              <a:gd name="connsiteY44" fmla="*/ 2132156 h 4351338"/>
              <a:gd name="connsiteX45" fmla="*/ 0 w 8546756"/>
              <a:gd name="connsiteY45" fmla="*/ 1675265 h 4351338"/>
              <a:gd name="connsiteX46" fmla="*/ 0 w 8546756"/>
              <a:gd name="connsiteY46" fmla="*/ 1087835 h 4351338"/>
              <a:gd name="connsiteX47" fmla="*/ 0 w 8546756"/>
              <a:gd name="connsiteY47" fmla="*/ 674457 h 4351338"/>
              <a:gd name="connsiteX48" fmla="*/ 0 w 8546756"/>
              <a:gd name="connsiteY48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46756" h="4351338" fill="none" extrusionOk="0">
                <a:moveTo>
                  <a:pt x="0" y="0"/>
                </a:moveTo>
                <a:cubicBezTo>
                  <a:pt x="199067" y="-42821"/>
                  <a:pt x="232554" y="7341"/>
                  <a:pt x="398849" y="0"/>
                </a:cubicBezTo>
                <a:cubicBezTo>
                  <a:pt x="565144" y="-7341"/>
                  <a:pt x="690542" y="10887"/>
                  <a:pt x="968632" y="0"/>
                </a:cubicBezTo>
                <a:cubicBezTo>
                  <a:pt x="1246722" y="-10887"/>
                  <a:pt x="1342297" y="48764"/>
                  <a:pt x="1452949" y="0"/>
                </a:cubicBezTo>
                <a:cubicBezTo>
                  <a:pt x="1563601" y="-48764"/>
                  <a:pt x="1776890" y="48068"/>
                  <a:pt x="2022732" y="0"/>
                </a:cubicBezTo>
                <a:cubicBezTo>
                  <a:pt x="2268574" y="-48068"/>
                  <a:pt x="2250318" y="5757"/>
                  <a:pt x="2336113" y="0"/>
                </a:cubicBezTo>
                <a:cubicBezTo>
                  <a:pt x="2421908" y="-5757"/>
                  <a:pt x="2669661" y="72446"/>
                  <a:pt x="2991365" y="0"/>
                </a:cubicBezTo>
                <a:cubicBezTo>
                  <a:pt x="3313069" y="-72446"/>
                  <a:pt x="3240417" y="3600"/>
                  <a:pt x="3390213" y="0"/>
                </a:cubicBezTo>
                <a:cubicBezTo>
                  <a:pt x="3540009" y="-3600"/>
                  <a:pt x="3607206" y="22911"/>
                  <a:pt x="3703594" y="0"/>
                </a:cubicBezTo>
                <a:cubicBezTo>
                  <a:pt x="3799982" y="-22911"/>
                  <a:pt x="3994630" y="53231"/>
                  <a:pt x="4187910" y="0"/>
                </a:cubicBezTo>
                <a:cubicBezTo>
                  <a:pt x="4381190" y="-53231"/>
                  <a:pt x="4718231" y="87985"/>
                  <a:pt x="4928629" y="0"/>
                </a:cubicBezTo>
                <a:cubicBezTo>
                  <a:pt x="5139027" y="-87985"/>
                  <a:pt x="5399770" y="32439"/>
                  <a:pt x="5669348" y="0"/>
                </a:cubicBezTo>
                <a:cubicBezTo>
                  <a:pt x="5938926" y="-32439"/>
                  <a:pt x="6001415" y="4961"/>
                  <a:pt x="6324599" y="0"/>
                </a:cubicBezTo>
                <a:cubicBezTo>
                  <a:pt x="6647783" y="-4961"/>
                  <a:pt x="6578739" y="20970"/>
                  <a:pt x="6808916" y="0"/>
                </a:cubicBezTo>
                <a:cubicBezTo>
                  <a:pt x="7039093" y="-20970"/>
                  <a:pt x="7046820" y="36841"/>
                  <a:pt x="7122297" y="0"/>
                </a:cubicBezTo>
                <a:cubicBezTo>
                  <a:pt x="7197774" y="-36841"/>
                  <a:pt x="7589290" y="1161"/>
                  <a:pt x="7777548" y="0"/>
                </a:cubicBezTo>
                <a:cubicBezTo>
                  <a:pt x="7965806" y="-1161"/>
                  <a:pt x="8170673" y="26948"/>
                  <a:pt x="8546756" y="0"/>
                </a:cubicBezTo>
                <a:cubicBezTo>
                  <a:pt x="8602211" y="121070"/>
                  <a:pt x="8497554" y="380186"/>
                  <a:pt x="8546756" y="543917"/>
                </a:cubicBezTo>
                <a:cubicBezTo>
                  <a:pt x="8595958" y="707648"/>
                  <a:pt x="8531471" y="913881"/>
                  <a:pt x="8546756" y="1044321"/>
                </a:cubicBezTo>
                <a:cubicBezTo>
                  <a:pt x="8562041" y="1174761"/>
                  <a:pt x="8511194" y="1450533"/>
                  <a:pt x="8546756" y="1631752"/>
                </a:cubicBezTo>
                <a:cubicBezTo>
                  <a:pt x="8582318" y="1812971"/>
                  <a:pt x="8515193" y="1961068"/>
                  <a:pt x="8546756" y="2088642"/>
                </a:cubicBezTo>
                <a:cubicBezTo>
                  <a:pt x="8578319" y="2216216"/>
                  <a:pt x="8504376" y="2388384"/>
                  <a:pt x="8546756" y="2545533"/>
                </a:cubicBezTo>
                <a:cubicBezTo>
                  <a:pt x="8589136" y="2702682"/>
                  <a:pt x="8512689" y="2823824"/>
                  <a:pt x="8546756" y="3002423"/>
                </a:cubicBezTo>
                <a:cubicBezTo>
                  <a:pt x="8580823" y="3181022"/>
                  <a:pt x="8494820" y="3383302"/>
                  <a:pt x="8546756" y="3502827"/>
                </a:cubicBezTo>
                <a:cubicBezTo>
                  <a:pt x="8598692" y="3622352"/>
                  <a:pt x="8515087" y="3976667"/>
                  <a:pt x="8546756" y="4351338"/>
                </a:cubicBezTo>
                <a:cubicBezTo>
                  <a:pt x="8312898" y="4414167"/>
                  <a:pt x="8153315" y="4315078"/>
                  <a:pt x="7976972" y="4351338"/>
                </a:cubicBezTo>
                <a:cubicBezTo>
                  <a:pt x="7800629" y="4387598"/>
                  <a:pt x="7637530" y="4315808"/>
                  <a:pt x="7321721" y="4351338"/>
                </a:cubicBezTo>
                <a:cubicBezTo>
                  <a:pt x="7005912" y="4386868"/>
                  <a:pt x="6994606" y="4350680"/>
                  <a:pt x="6837405" y="4351338"/>
                </a:cubicBezTo>
                <a:cubicBezTo>
                  <a:pt x="6680204" y="4351996"/>
                  <a:pt x="6460100" y="4350510"/>
                  <a:pt x="6353089" y="4351338"/>
                </a:cubicBezTo>
                <a:cubicBezTo>
                  <a:pt x="6246078" y="4352166"/>
                  <a:pt x="5915364" y="4347939"/>
                  <a:pt x="5612370" y="4351338"/>
                </a:cubicBezTo>
                <a:cubicBezTo>
                  <a:pt x="5309376" y="4354737"/>
                  <a:pt x="5408539" y="4343763"/>
                  <a:pt x="5213521" y="4351338"/>
                </a:cubicBezTo>
                <a:cubicBezTo>
                  <a:pt x="5018503" y="4358913"/>
                  <a:pt x="4631139" y="4309252"/>
                  <a:pt x="4472802" y="4351338"/>
                </a:cubicBezTo>
                <a:cubicBezTo>
                  <a:pt x="4314465" y="4393424"/>
                  <a:pt x="4224534" y="4349024"/>
                  <a:pt x="4159421" y="4351338"/>
                </a:cubicBezTo>
                <a:cubicBezTo>
                  <a:pt x="4094308" y="4353652"/>
                  <a:pt x="3931716" y="4339358"/>
                  <a:pt x="3846040" y="4351338"/>
                </a:cubicBezTo>
                <a:cubicBezTo>
                  <a:pt x="3760364" y="4363318"/>
                  <a:pt x="3352518" y="4282203"/>
                  <a:pt x="3105321" y="4351338"/>
                </a:cubicBezTo>
                <a:cubicBezTo>
                  <a:pt x="2858124" y="4420473"/>
                  <a:pt x="2819339" y="4343555"/>
                  <a:pt x="2706473" y="4351338"/>
                </a:cubicBezTo>
                <a:cubicBezTo>
                  <a:pt x="2593607" y="4359121"/>
                  <a:pt x="2189583" y="4279137"/>
                  <a:pt x="1965754" y="4351338"/>
                </a:cubicBezTo>
                <a:cubicBezTo>
                  <a:pt x="1741925" y="4423539"/>
                  <a:pt x="1769091" y="4343802"/>
                  <a:pt x="1652373" y="4351338"/>
                </a:cubicBezTo>
                <a:cubicBezTo>
                  <a:pt x="1535655" y="4358874"/>
                  <a:pt x="1300943" y="4312475"/>
                  <a:pt x="1168057" y="4351338"/>
                </a:cubicBezTo>
                <a:cubicBezTo>
                  <a:pt x="1035171" y="4390201"/>
                  <a:pt x="762753" y="4300091"/>
                  <a:pt x="512805" y="4351338"/>
                </a:cubicBezTo>
                <a:cubicBezTo>
                  <a:pt x="262857" y="4402585"/>
                  <a:pt x="176203" y="4329532"/>
                  <a:pt x="0" y="4351338"/>
                </a:cubicBezTo>
                <a:cubicBezTo>
                  <a:pt x="-31187" y="4098369"/>
                  <a:pt x="23481" y="3940386"/>
                  <a:pt x="0" y="3807421"/>
                </a:cubicBezTo>
                <a:cubicBezTo>
                  <a:pt x="-23481" y="3674456"/>
                  <a:pt x="26471" y="3540504"/>
                  <a:pt x="0" y="3307017"/>
                </a:cubicBezTo>
                <a:cubicBezTo>
                  <a:pt x="-26471" y="3073530"/>
                  <a:pt x="53476" y="2912070"/>
                  <a:pt x="0" y="2676073"/>
                </a:cubicBezTo>
                <a:cubicBezTo>
                  <a:pt x="-53476" y="2440076"/>
                  <a:pt x="47004" y="2388161"/>
                  <a:pt x="0" y="2132156"/>
                </a:cubicBezTo>
                <a:cubicBezTo>
                  <a:pt x="-47004" y="1876151"/>
                  <a:pt x="33851" y="1809302"/>
                  <a:pt x="0" y="1675265"/>
                </a:cubicBezTo>
                <a:cubicBezTo>
                  <a:pt x="-33851" y="1541228"/>
                  <a:pt x="34280" y="1251258"/>
                  <a:pt x="0" y="1087835"/>
                </a:cubicBezTo>
                <a:cubicBezTo>
                  <a:pt x="-34280" y="924412"/>
                  <a:pt x="57" y="850407"/>
                  <a:pt x="0" y="674457"/>
                </a:cubicBezTo>
                <a:cubicBezTo>
                  <a:pt x="-57" y="498507"/>
                  <a:pt x="20241" y="171478"/>
                  <a:pt x="0" y="0"/>
                </a:cubicBezTo>
                <a:close/>
              </a:path>
              <a:path w="8546756" h="4351338" stroke="0" extrusionOk="0">
                <a:moveTo>
                  <a:pt x="0" y="0"/>
                </a:moveTo>
                <a:cubicBezTo>
                  <a:pt x="142510" y="-24832"/>
                  <a:pt x="157934" y="27552"/>
                  <a:pt x="313381" y="0"/>
                </a:cubicBezTo>
                <a:cubicBezTo>
                  <a:pt x="468828" y="-27552"/>
                  <a:pt x="568790" y="6862"/>
                  <a:pt x="712230" y="0"/>
                </a:cubicBezTo>
                <a:cubicBezTo>
                  <a:pt x="855670" y="-6862"/>
                  <a:pt x="1056663" y="14297"/>
                  <a:pt x="1196546" y="0"/>
                </a:cubicBezTo>
                <a:cubicBezTo>
                  <a:pt x="1336429" y="-14297"/>
                  <a:pt x="1444782" y="13421"/>
                  <a:pt x="1509927" y="0"/>
                </a:cubicBezTo>
                <a:cubicBezTo>
                  <a:pt x="1575072" y="-13421"/>
                  <a:pt x="1878709" y="48921"/>
                  <a:pt x="2079711" y="0"/>
                </a:cubicBezTo>
                <a:cubicBezTo>
                  <a:pt x="2280713" y="-48921"/>
                  <a:pt x="2317235" y="5329"/>
                  <a:pt x="2478559" y="0"/>
                </a:cubicBezTo>
                <a:cubicBezTo>
                  <a:pt x="2639883" y="-5329"/>
                  <a:pt x="2683555" y="15684"/>
                  <a:pt x="2877408" y="0"/>
                </a:cubicBezTo>
                <a:cubicBezTo>
                  <a:pt x="3071261" y="-15684"/>
                  <a:pt x="3260064" y="16368"/>
                  <a:pt x="3532659" y="0"/>
                </a:cubicBezTo>
                <a:cubicBezTo>
                  <a:pt x="3805254" y="-16368"/>
                  <a:pt x="3811412" y="25672"/>
                  <a:pt x="3931508" y="0"/>
                </a:cubicBezTo>
                <a:cubicBezTo>
                  <a:pt x="4051604" y="-25672"/>
                  <a:pt x="4356888" y="29732"/>
                  <a:pt x="4501291" y="0"/>
                </a:cubicBezTo>
                <a:cubicBezTo>
                  <a:pt x="4645694" y="-29732"/>
                  <a:pt x="4793202" y="13427"/>
                  <a:pt x="5071075" y="0"/>
                </a:cubicBezTo>
                <a:cubicBezTo>
                  <a:pt x="5348948" y="-13427"/>
                  <a:pt x="5431642" y="12704"/>
                  <a:pt x="5555391" y="0"/>
                </a:cubicBezTo>
                <a:cubicBezTo>
                  <a:pt x="5679140" y="-12704"/>
                  <a:pt x="6017161" y="19439"/>
                  <a:pt x="6296110" y="0"/>
                </a:cubicBezTo>
                <a:cubicBezTo>
                  <a:pt x="6575059" y="-19439"/>
                  <a:pt x="6517162" y="715"/>
                  <a:pt x="6609491" y="0"/>
                </a:cubicBezTo>
                <a:cubicBezTo>
                  <a:pt x="6701820" y="-715"/>
                  <a:pt x="6844478" y="16480"/>
                  <a:pt x="6922872" y="0"/>
                </a:cubicBezTo>
                <a:cubicBezTo>
                  <a:pt x="7001266" y="-16480"/>
                  <a:pt x="7087463" y="1143"/>
                  <a:pt x="7236253" y="0"/>
                </a:cubicBezTo>
                <a:cubicBezTo>
                  <a:pt x="7385043" y="-1143"/>
                  <a:pt x="7621277" y="50420"/>
                  <a:pt x="7806037" y="0"/>
                </a:cubicBezTo>
                <a:cubicBezTo>
                  <a:pt x="7990797" y="-50420"/>
                  <a:pt x="8291063" y="61424"/>
                  <a:pt x="8546756" y="0"/>
                </a:cubicBezTo>
                <a:cubicBezTo>
                  <a:pt x="8585673" y="134799"/>
                  <a:pt x="8487139" y="401970"/>
                  <a:pt x="8546756" y="630944"/>
                </a:cubicBezTo>
                <a:cubicBezTo>
                  <a:pt x="8606373" y="859918"/>
                  <a:pt x="8525332" y="925729"/>
                  <a:pt x="8546756" y="1087835"/>
                </a:cubicBezTo>
                <a:cubicBezTo>
                  <a:pt x="8568180" y="1249941"/>
                  <a:pt x="8523251" y="1424296"/>
                  <a:pt x="8546756" y="1544725"/>
                </a:cubicBezTo>
                <a:cubicBezTo>
                  <a:pt x="8570261" y="1665154"/>
                  <a:pt x="8505672" y="1811941"/>
                  <a:pt x="8546756" y="2045129"/>
                </a:cubicBezTo>
                <a:cubicBezTo>
                  <a:pt x="8587840" y="2278317"/>
                  <a:pt x="8504256" y="2400988"/>
                  <a:pt x="8546756" y="2545533"/>
                </a:cubicBezTo>
                <a:cubicBezTo>
                  <a:pt x="8589256" y="2690078"/>
                  <a:pt x="8538186" y="2866259"/>
                  <a:pt x="8546756" y="2958910"/>
                </a:cubicBezTo>
                <a:cubicBezTo>
                  <a:pt x="8555326" y="3051561"/>
                  <a:pt x="8521334" y="3275501"/>
                  <a:pt x="8546756" y="3415800"/>
                </a:cubicBezTo>
                <a:cubicBezTo>
                  <a:pt x="8572178" y="3556099"/>
                  <a:pt x="8522426" y="3742206"/>
                  <a:pt x="8546756" y="3829177"/>
                </a:cubicBezTo>
                <a:cubicBezTo>
                  <a:pt x="8571086" y="3916148"/>
                  <a:pt x="8528061" y="4164106"/>
                  <a:pt x="8546756" y="4351338"/>
                </a:cubicBezTo>
                <a:cubicBezTo>
                  <a:pt x="8390071" y="4362147"/>
                  <a:pt x="8295267" y="4309882"/>
                  <a:pt x="8062440" y="4351338"/>
                </a:cubicBezTo>
                <a:cubicBezTo>
                  <a:pt x="7829613" y="4392794"/>
                  <a:pt x="7711770" y="4334208"/>
                  <a:pt x="7492656" y="4351338"/>
                </a:cubicBezTo>
                <a:cubicBezTo>
                  <a:pt x="7273542" y="4368468"/>
                  <a:pt x="7248844" y="4316548"/>
                  <a:pt x="7179275" y="4351338"/>
                </a:cubicBezTo>
                <a:cubicBezTo>
                  <a:pt x="7109706" y="4386128"/>
                  <a:pt x="6915359" y="4298765"/>
                  <a:pt x="6694959" y="4351338"/>
                </a:cubicBezTo>
                <a:cubicBezTo>
                  <a:pt x="6474559" y="4403911"/>
                  <a:pt x="6397091" y="4314318"/>
                  <a:pt x="6125175" y="4351338"/>
                </a:cubicBezTo>
                <a:cubicBezTo>
                  <a:pt x="5853259" y="4388358"/>
                  <a:pt x="5697999" y="4347759"/>
                  <a:pt x="5469924" y="4351338"/>
                </a:cubicBezTo>
                <a:cubicBezTo>
                  <a:pt x="5241849" y="4354917"/>
                  <a:pt x="5290648" y="4344971"/>
                  <a:pt x="5156543" y="4351338"/>
                </a:cubicBezTo>
                <a:cubicBezTo>
                  <a:pt x="5022438" y="4357705"/>
                  <a:pt x="4729101" y="4295306"/>
                  <a:pt x="4501291" y="4351338"/>
                </a:cubicBezTo>
                <a:cubicBezTo>
                  <a:pt x="4273481" y="4407370"/>
                  <a:pt x="4097590" y="4314735"/>
                  <a:pt x="3846040" y="4351338"/>
                </a:cubicBezTo>
                <a:cubicBezTo>
                  <a:pt x="3594490" y="4387941"/>
                  <a:pt x="3677496" y="4341939"/>
                  <a:pt x="3532659" y="4351338"/>
                </a:cubicBezTo>
                <a:cubicBezTo>
                  <a:pt x="3387822" y="4360737"/>
                  <a:pt x="3172705" y="4350780"/>
                  <a:pt x="3048343" y="4351338"/>
                </a:cubicBezTo>
                <a:cubicBezTo>
                  <a:pt x="2923981" y="4351896"/>
                  <a:pt x="2803381" y="4337786"/>
                  <a:pt x="2649494" y="4351338"/>
                </a:cubicBezTo>
                <a:cubicBezTo>
                  <a:pt x="2495607" y="4364890"/>
                  <a:pt x="2383191" y="4351180"/>
                  <a:pt x="2250646" y="4351338"/>
                </a:cubicBezTo>
                <a:cubicBezTo>
                  <a:pt x="2118101" y="4351496"/>
                  <a:pt x="1814995" y="4304452"/>
                  <a:pt x="1509927" y="4351338"/>
                </a:cubicBezTo>
                <a:cubicBezTo>
                  <a:pt x="1204859" y="4398224"/>
                  <a:pt x="1124003" y="4342668"/>
                  <a:pt x="769208" y="4351338"/>
                </a:cubicBezTo>
                <a:cubicBezTo>
                  <a:pt x="414413" y="4360008"/>
                  <a:pt x="379937" y="4340518"/>
                  <a:pt x="0" y="4351338"/>
                </a:cubicBezTo>
                <a:cubicBezTo>
                  <a:pt x="-70243" y="4080450"/>
                  <a:pt x="16064" y="4023899"/>
                  <a:pt x="0" y="3763907"/>
                </a:cubicBezTo>
                <a:cubicBezTo>
                  <a:pt x="-16064" y="3503915"/>
                  <a:pt x="64903" y="3411240"/>
                  <a:pt x="0" y="3176477"/>
                </a:cubicBezTo>
                <a:cubicBezTo>
                  <a:pt x="-64903" y="2941714"/>
                  <a:pt x="36552" y="2935426"/>
                  <a:pt x="0" y="2763100"/>
                </a:cubicBezTo>
                <a:cubicBezTo>
                  <a:pt x="-36552" y="2590774"/>
                  <a:pt x="29888" y="2464477"/>
                  <a:pt x="0" y="2306209"/>
                </a:cubicBezTo>
                <a:cubicBezTo>
                  <a:pt x="-29888" y="2147941"/>
                  <a:pt x="61715" y="1916076"/>
                  <a:pt x="0" y="1718779"/>
                </a:cubicBezTo>
                <a:cubicBezTo>
                  <a:pt x="-61715" y="1521482"/>
                  <a:pt x="32279" y="1314835"/>
                  <a:pt x="0" y="1131348"/>
                </a:cubicBezTo>
                <a:cubicBezTo>
                  <a:pt x="-32279" y="947861"/>
                  <a:pt x="17515" y="806461"/>
                  <a:pt x="0" y="630944"/>
                </a:cubicBezTo>
                <a:cubicBezTo>
                  <a:pt x="-17515" y="455427"/>
                  <a:pt x="97" y="18961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while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WHILE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cond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$$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(JZ, $3, N/A, TBDA);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gencode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(JMP, N/A, N/A, $2);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 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itable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[$4].a3 = </a:t>
            </a:r>
            <a:r>
              <a:rPr lang="en-US" sz="2200" dirty="0" err="1">
                <a:latin typeface="Courier" pitchFamily="2" charset="0"/>
                <a:sym typeface="Wingdings" pitchFamily="2" charset="2"/>
              </a:rPr>
              <a:t>next_instr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42ED7-CAAD-9347-82F7-3327A754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2F88B-5F35-2841-8607-8388D027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13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67FCD50A-766D-874B-AABE-3A0B3020830D}"/>
              </a:ext>
            </a:extLst>
          </p:cNvPr>
          <p:cNvSpPr/>
          <p:nvPr/>
        </p:nvSpPr>
        <p:spPr>
          <a:xfrm rot="10800000">
            <a:off x="838198" y="1925780"/>
            <a:ext cx="1323109" cy="2646219"/>
          </a:xfrm>
          <a:prstGeom prst="curvedLeftArrow">
            <a:avLst>
              <a:gd name="adj1" fmla="val 12232"/>
              <a:gd name="adj2" fmla="val 50000"/>
              <a:gd name="adj3" fmla="val 34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A2C25-6447-634E-806E-EDFB92C8E886}"/>
              </a:ext>
            </a:extLst>
          </p:cNvPr>
          <p:cNvSpPr txBox="1"/>
          <p:nvPr/>
        </p:nvSpPr>
        <p:spPr>
          <a:xfrm>
            <a:off x="9730359" y="4848245"/>
            <a:ext cx="2384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If </a:t>
            </a:r>
            <a:r>
              <a:rPr lang="en-US" sz="2300" dirty="0" err="1">
                <a:solidFill>
                  <a:srgbClr val="FF0000"/>
                </a:solidFill>
              </a:rPr>
              <a:t>last_instr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FF0000"/>
                </a:solidFill>
              </a:rPr>
              <a:t>is used instead,</a:t>
            </a:r>
          </a:p>
          <a:p>
            <a:r>
              <a:rPr lang="en-US" sz="2300" dirty="0">
                <a:solidFill>
                  <a:srgbClr val="FF0000"/>
                </a:solidFill>
              </a:rPr>
              <a:t>you will get</a:t>
            </a:r>
          </a:p>
          <a:p>
            <a:r>
              <a:rPr lang="en-US" sz="2300" dirty="0">
                <a:solidFill>
                  <a:srgbClr val="FF0000"/>
                </a:solidFill>
              </a:rPr>
              <a:t>an infinite loop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08BBECDE-8935-D747-A4A5-C2C9C54661B2}"/>
              </a:ext>
            </a:extLst>
          </p:cNvPr>
          <p:cNvSpPr/>
          <p:nvPr/>
        </p:nvSpPr>
        <p:spPr>
          <a:xfrm rot="1327600">
            <a:off x="7377546" y="3363717"/>
            <a:ext cx="1323109" cy="2331604"/>
          </a:xfrm>
          <a:prstGeom prst="curvedLeftArrow">
            <a:avLst>
              <a:gd name="adj1" fmla="val 12232"/>
              <a:gd name="adj2" fmla="val 50000"/>
              <a:gd name="adj3" fmla="val 34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249F6C4-779F-4741-BDC0-034F6C8426AC}"/>
              </a:ext>
            </a:extLst>
          </p:cNvPr>
          <p:cNvSpPr/>
          <p:nvPr/>
        </p:nvSpPr>
        <p:spPr>
          <a:xfrm>
            <a:off x="6987160" y="4529519"/>
            <a:ext cx="2743199" cy="735208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24A4-F990-0043-A821-98193C5CE071}"/>
              </a:ext>
            </a:extLst>
          </p:cNvPr>
          <p:cNvSpPr txBox="1"/>
          <p:nvPr/>
        </p:nvSpPr>
        <p:spPr>
          <a:xfrm>
            <a:off x="9372652" y="555928"/>
            <a:ext cx="2743201" cy="3816429"/>
          </a:xfrm>
          <a:custGeom>
            <a:avLst/>
            <a:gdLst>
              <a:gd name="connsiteX0" fmla="*/ 0 w 2743201"/>
              <a:gd name="connsiteY0" fmla="*/ 0 h 3816429"/>
              <a:gd name="connsiteX1" fmla="*/ 521208 w 2743201"/>
              <a:gd name="connsiteY1" fmla="*/ 0 h 3816429"/>
              <a:gd name="connsiteX2" fmla="*/ 987552 w 2743201"/>
              <a:gd name="connsiteY2" fmla="*/ 0 h 3816429"/>
              <a:gd name="connsiteX3" fmla="*/ 1591057 w 2743201"/>
              <a:gd name="connsiteY3" fmla="*/ 0 h 3816429"/>
              <a:gd name="connsiteX4" fmla="*/ 2112265 w 2743201"/>
              <a:gd name="connsiteY4" fmla="*/ 0 h 3816429"/>
              <a:gd name="connsiteX5" fmla="*/ 2743201 w 2743201"/>
              <a:gd name="connsiteY5" fmla="*/ 0 h 3816429"/>
              <a:gd name="connsiteX6" fmla="*/ 2743201 w 2743201"/>
              <a:gd name="connsiteY6" fmla="*/ 621533 h 3816429"/>
              <a:gd name="connsiteX7" fmla="*/ 2743201 w 2743201"/>
              <a:gd name="connsiteY7" fmla="*/ 1166737 h 3816429"/>
              <a:gd name="connsiteX8" fmla="*/ 2743201 w 2743201"/>
              <a:gd name="connsiteY8" fmla="*/ 1711941 h 3816429"/>
              <a:gd name="connsiteX9" fmla="*/ 2743201 w 2743201"/>
              <a:gd name="connsiteY9" fmla="*/ 2180817 h 3816429"/>
              <a:gd name="connsiteX10" fmla="*/ 2743201 w 2743201"/>
              <a:gd name="connsiteY10" fmla="*/ 2649692 h 3816429"/>
              <a:gd name="connsiteX11" fmla="*/ 2743201 w 2743201"/>
              <a:gd name="connsiteY11" fmla="*/ 3194896 h 3816429"/>
              <a:gd name="connsiteX12" fmla="*/ 2743201 w 2743201"/>
              <a:gd name="connsiteY12" fmla="*/ 3816429 h 3816429"/>
              <a:gd name="connsiteX13" fmla="*/ 2276857 w 2743201"/>
              <a:gd name="connsiteY13" fmla="*/ 3816429 h 3816429"/>
              <a:gd name="connsiteX14" fmla="*/ 1673353 w 2743201"/>
              <a:gd name="connsiteY14" fmla="*/ 3816429 h 3816429"/>
              <a:gd name="connsiteX15" fmla="*/ 1179576 w 2743201"/>
              <a:gd name="connsiteY15" fmla="*/ 3816429 h 3816429"/>
              <a:gd name="connsiteX16" fmla="*/ 630936 w 2743201"/>
              <a:gd name="connsiteY16" fmla="*/ 3816429 h 3816429"/>
              <a:gd name="connsiteX17" fmla="*/ 0 w 2743201"/>
              <a:gd name="connsiteY17" fmla="*/ 3816429 h 3816429"/>
              <a:gd name="connsiteX18" fmla="*/ 0 w 2743201"/>
              <a:gd name="connsiteY18" fmla="*/ 3271225 h 3816429"/>
              <a:gd name="connsiteX19" fmla="*/ 0 w 2743201"/>
              <a:gd name="connsiteY19" fmla="*/ 2802349 h 3816429"/>
              <a:gd name="connsiteX20" fmla="*/ 0 w 2743201"/>
              <a:gd name="connsiteY20" fmla="*/ 2333474 h 3816429"/>
              <a:gd name="connsiteX21" fmla="*/ 0 w 2743201"/>
              <a:gd name="connsiteY21" fmla="*/ 1826434 h 3816429"/>
              <a:gd name="connsiteX22" fmla="*/ 0 w 2743201"/>
              <a:gd name="connsiteY22" fmla="*/ 1204901 h 3816429"/>
              <a:gd name="connsiteX23" fmla="*/ 0 w 2743201"/>
              <a:gd name="connsiteY23" fmla="*/ 659697 h 3816429"/>
              <a:gd name="connsiteX24" fmla="*/ 0 w 2743201"/>
              <a:gd name="connsiteY24" fmla="*/ 0 h 3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43201" h="3816429" extrusionOk="0">
                <a:moveTo>
                  <a:pt x="0" y="0"/>
                </a:moveTo>
                <a:cubicBezTo>
                  <a:pt x="229318" y="-6392"/>
                  <a:pt x="401789" y="18958"/>
                  <a:pt x="521208" y="0"/>
                </a:cubicBezTo>
                <a:cubicBezTo>
                  <a:pt x="640627" y="-18958"/>
                  <a:pt x="889635" y="51740"/>
                  <a:pt x="987552" y="0"/>
                </a:cubicBezTo>
                <a:cubicBezTo>
                  <a:pt x="1085469" y="-51740"/>
                  <a:pt x="1386870" y="27534"/>
                  <a:pt x="1591057" y="0"/>
                </a:cubicBezTo>
                <a:cubicBezTo>
                  <a:pt x="1795245" y="-27534"/>
                  <a:pt x="1962287" y="57170"/>
                  <a:pt x="2112265" y="0"/>
                </a:cubicBezTo>
                <a:cubicBezTo>
                  <a:pt x="2262243" y="-57170"/>
                  <a:pt x="2440660" y="58656"/>
                  <a:pt x="2743201" y="0"/>
                </a:cubicBezTo>
                <a:cubicBezTo>
                  <a:pt x="2757608" y="164654"/>
                  <a:pt x="2735860" y="424429"/>
                  <a:pt x="2743201" y="621533"/>
                </a:cubicBezTo>
                <a:cubicBezTo>
                  <a:pt x="2750542" y="818637"/>
                  <a:pt x="2686955" y="947044"/>
                  <a:pt x="2743201" y="1166737"/>
                </a:cubicBezTo>
                <a:cubicBezTo>
                  <a:pt x="2799447" y="1386430"/>
                  <a:pt x="2687675" y="1565751"/>
                  <a:pt x="2743201" y="1711941"/>
                </a:cubicBezTo>
                <a:cubicBezTo>
                  <a:pt x="2798727" y="1858131"/>
                  <a:pt x="2742262" y="2052303"/>
                  <a:pt x="2743201" y="2180817"/>
                </a:cubicBezTo>
                <a:cubicBezTo>
                  <a:pt x="2744140" y="2309331"/>
                  <a:pt x="2703853" y="2490395"/>
                  <a:pt x="2743201" y="2649692"/>
                </a:cubicBezTo>
                <a:cubicBezTo>
                  <a:pt x="2782549" y="2808989"/>
                  <a:pt x="2714275" y="3036372"/>
                  <a:pt x="2743201" y="3194896"/>
                </a:cubicBezTo>
                <a:cubicBezTo>
                  <a:pt x="2772127" y="3353420"/>
                  <a:pt x="2738303" y="3643450"/>
                  <a:pt x="2743201" y="3816429"/>
                </a:cubicBezTo>
                <a:cubicBezTo>
                  <a:pt x="2573485" y="3844940"/>
                  <a:pt x="2432235" y="3813614"/>
                  <a:pt x="2276857" y="3816429"/>
                </a:cubicBezTo>
                <a:cubicBezTo>
                  <a:pt x="2121479" y="3819244"/>
                  <a:pt x="1941724" y="3758250"/>
                  <a:pt x="1673353" y="3816429"/>
                </a:cubicBezTo>
                <a:cubicBezTo>
                  <a:pt x="1404982" y="3874608"/>
                  <a:pt x="1288282" y="3774468"/>
                  <a:pt x="1179576" y="3816429"/>
                </a:cubicBezTo>
                <a:cubicBezTo>
                  <a:pt x="1070870" y="3858390"/>
                  <a:pt x="893526" y="3798388"/>
                  <a:pt x="630936" y="3816429"/>
                </a:cubicBezTo>
                <a:cubicBezTo>
                  <a:pt x="368346" y="3834470"/>
                  <a:pt x="259848" y="3810241"/>
                  <a:pt x="0" y="3816429"/>
                </a:cubicBezTo>
                <a:cubicBezTo>
                  <a:pt x="-22728" y="3662765"/>
                  <a:pt x="8990" y="3412967"/>
                  <a:pt x="0" y="3271225"/>
                </a:cubicBezTo>
                <a:cubicBezTo>
                  <a:pt x="-8990" y="3129483"/>
                  <a:pt x="44265" y="2991554"/>
                  <a:pt x="0" y="2802349"/>
                </a:cubicBezTo>
                <a:cubicBezTo>
                  <a:pt x="-44265" y="2613144"/>
                  <a:pt x="47071" y="2519229"/>
                  <a:pt x="0" y="2333474"/>
                </a:cubicBezTo>
                <a:cubicBezTo>
                  <a:pt x="-47071" y="2147720"/>
                  <a:pt x="48651" y="2036924"/>
                  <a:pt x="0" y="1826434"/>
                </a:cubicBezTo>
                <a:cubicBezTo>
                  <a:pt x="-48651" y="1615944"/>
                  <a:pt x="72911" y="1477990"/>
                  <a:pt x="0" y="1204901"/>
                </a:cubicBezTo>
                <a:cubicBezTo>
                  <a:pt x="-72911" y="931812"/>
                  <a:pt x="14377" y="926240"/>
                  <a:pt x="0" y="659697"/>
                </a:cubicBezTo>
                <a:cubicBezTo>
                  <a:pt x="-14377" y="393154"/>
                  <a:pt x="74317" y="317836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Target of jump instruction is “forward”, so need to store temporarily the instruction entry  that will be completed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Unconditional jump to re-evaluate condition</a:t>
            </a:r>
          </a:p>
        </p:txBody>
      </p:sp>
    </p:spTree>
    <p:extLst>
      <p:ext uri="{BB962C8B-B14F-4D97-AF65-F5344CB8AC3E}">
        <p14:creationId xmlns:p14="http://schemas.microsoft.com/office/powerpoint/2010/main" val="91123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9423-2485-A340-8224-DD78F1D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7A20-01C6-3049-95E1-893AA42E832A}"/>
              </a:ext>
            </a:extLst>
          </p:cNvPr>
          <p:cNvSpPr txBox="1">
            <a:spLocks/>
          </p:cNvSpPr>
          <p:nvPr/>
        </p:nvSpPr>
        <p:spPr>
          <a:xfrm>
            <a:off x="544284" y="1690688"/>
            <a:ext cx="7848601" cy="4351338"/>
          </a:xfrm>
          <a:custGeom>
            <a:avLst/>
            <a:gdLst>
              <a:gd name="connsiteX0" fmla="*/ 0 w 7848601"/>
              <a:gd name="connsiteY0" fmla="*/ 0 h 4351338"/>
              <a:gd name="connsiteX1" fmla="*/ 482128 w 7848601"/>
              <a:gd name="connsiteY1" fmla="*/ 0 h 4351338"/>
              <a:gd name="connsiteX2" fmla="*/ 807285 w 7848601"/>
              <a:gd name="connsiteY2" fmla="*/ 0 h 4351338"/>
              <a:gd name="connsiteX3" fmla="*/ 1289413 w 7848601"/>
              <a:gd name="connsiteY3" fmla="*/ 0 h 4351338"/>
              <a:gd name="connsiteX4" fmla="*/ 1850027 w 7848601"/>
              <a:gd name="connsiteY4" fmla="*/ 0 h 4351338"/>
              <a:gd name="connsiteX5" fmla="*/ 2332156 w 7848601"/>
              <a:gd name="connsiteY5" fmla="*/ 0 h 4351338"/>
              <a:gd name="connsiteX6" fmla="*/ 2892770 w 7848601"/>
              <a:gd name="connsiteY6" fmla="*/ 0 h 4351338"/>
              <a:gd name="connsiteX7" fmla="*/ 3217926 w 7848601"/>
              <a:gd name="connsiteY7" fmla="*/ 0 h 4351338"/>
              <a:gd name="connsiteX8" fmla="*/ 3857027 w 7848601"/>
              <a:gd name="connsiteY8" fmla="*/ 0 h 4351338"/>
              <a:gd name="connsiteX9" fmla="*/ 4260669 w 7848601"/>
              <a:gd name="connsiteY9" fmla="*/ 0 h 4351338"/>
              <a:gd name="connsiteX10" fmla="*/ 4585825 w 7848601"/>
              <a:gd name="connsiteY10" fmla="*/ 0 h 4351338"/>
              <a:gd name="connsiteX11" fmla="*/ 5067954 w 7848601"/>
              <a:gd name="connsiteY11" fmla="*/ 0 h 4351338"/>
              <a:gd name="connsiteX12" fmla="*/ 5785540 w 7848601"/>
              <a:gd name="connsiteY12" fmla="*/ 0 h 4351338"/>
              <a:gd name="connsiteX13" fmla="*/ 6503127 w 7848601"/>
              <a:gd name="connsiteY13" fmla="*/ 0 h 4351338"/>
              <a:gd name="connsiteX14" fmla="*/ 7142227 w 7848601"/>
              <a:gd name="connsiteY14" fmla="*/ 0 h 4351338"/>
              <a:gd name="connsiteX15" fmla="*/ 7848601 w 7848601"/>
              <a:gd name="connsiteY15" fmla="*/ 0 h 4351338"/>
              <a:gd name="connsiteX16" fmla="*/ 7848601 w 7848601"/>
              <a:gd name="connsiteY16" fmla="*/ 413377 h 4351338"/>
              <a:gd name="connsiteX17" fmla="*/ 7848601 w 7848601"/>
              <a:gd name="connsiteY17" fmla="*/ 957294 h 4351338"/>
              <a:gd name="connsiteX18" fmla="*/ 7848601 w 7848601"/>
              <a:gd name="connsiteY18" fmla="*/ 1370671 h 4351338"/>
              <a:gd name="connsiteX19" fmla="*/ 7848601 w 7848601"/>
              <a:gd name="connsiteY19" fmla="*/ 2001615 h 4351338"/>
              <a:gd name="connsiteX20" fmla="*/ 7848601 w 7848601"/>
              <a:gd name="connsiteY20" fmla="*/ 2502019 h 4351338"/>
              <a:gd name="connsiteX21" fmla="*/ 7848601 w 7848601"/>
              <a:gd name="connsiteY21" fmla="*/ 3089450 h 4351338"/>
              <a:gd name="connsiteX22" fmla="*/ 7848601 w 7848601"/>
              <a:gd name="connsiteY22" fmla="*/ 3546340 h 4351338"/>
              <a:gd name="connsiteX23" fmla="*/ 7848601 w 7848601"/>
              <a:gd name="connsiteY23" fmla="*/ 4351338 h 4351338"/>
              <a:gd name="connsiteX24" fmla="*/ 7444959 w 7848601"/>
              <a:gd name="connsiteY24" fmla="*/ 4351338 h 4351338"/>
              <a:gd name="connsiteX25" fmla="*/ 6727372 w 7848601"/>
              <a:gd name="connsiteY25" fmla="*/ 4351338 h 4351338"/>
              <a:gd name="connsiteX26" fmla="*/ 6323730 w 7848601"/>
              <a:gd name="connsiteY26" fmla="*/ 4351338 h 4351338"/>
              <a:gd name="connsiteX27" fmla="*/ 5841602 w 7848601"/>
              <a:gd name="connsiteY27" fmla="*/ 4351338 h 4351338"/>
              <a:gd name="connsiteX28" fmla="*/ 5202501 w 7848601"/>
              <a:gd name="connsiteY28" fmla="*/ 4351338 h 4351338"/>
              <a:gd name="connsiteX29" fmla="*/ 4720373 w 7848601"/>
              <a:gd name="connsiteY29" fmla="*/ 4351338 h 4351338"/>
              <a:gd name="connsiteX30" fmla="*/ 4238245 w 7848601"/>
              <a:gd name="connsiteY30" fmla="*/ 4351338 h 4351338"/>
              <a:gd name="connsiteX31" fmla="*/ 3520658 w 7848601"/>
              <a:gd name="connsiteY31" fmla="*/ 4351338 h 4351338"/>
              <a:gd name="connsiteX32" fmla="*/ 3117016 w 7848601"/>
              <a:gd name="connsiteY32" fmla="*/ 4351338 h 4351338"/>
              <a:gd name="connsiteX33" fmla="*/ 2399429 w 7848601"/>
              <a:gd name="connsiteY33" fmla="*/ 4351338 h 4351338"/>
              <a:gd name="connsiteX34" fmla="*/ 2074273 w 7848601"/>
              <a:gd name="connsiteY34" fmla="*/ 4351338 h 4351338"/>
              <a:gd name="connsiteX35" fmla="*/ 1749117 w 7848601"/>
              <a:gd name="connsiteY35" fmla="*/ 4351338 h 4351338"/>
              <a:gd name="connsiteX36" fmla="*/ 1031530 w 7848601"/>
              <a:gd name="connsiteY36" fmla="*/ 4351338 h 4351338"/>
              <a:gd name="connsiteX37" fmla="*/ 627888 w 7848601"/>
              <a:gd name="connsiteY37" fmla="*/ 4351338 h 4351338"/>
              <a:gd name="connsiteX38" fmla="*/ 0 w 7848601"/>
              <a:gd name="connsiteY38" fmla="*/ 4351338 h 4351338"/>
              <a:gd name="connsiteX39" fmla="*/ 0 w 7848601"/>
              <a:gd name="connsiteY39" fmla="*/ 3937961 h 4351338"/>
              <a:gd name="connsiteX40" fmla="*/ 0 w 7848601"/>
              <a:gd name="connsiteY40" fmla="*/ 3394044 h 4351338"/>
              <a:gd name="connsiteX41" fmla="*/ 0 w 7848601"/>
              <a:gd name="connsiteY41" fmla="*/ 2980667 h 4351338"/>
              <a:gd name="connsiteX42" fmla="*/ 0 w 7848601"/>
              <a:gd name="connsiteY42" fmla="*/ 2393236 h 4351338"/>
              <a:gd name="connsiteX43" fmla="*/ 0 w 7848601"/>
              <a:gd name="connsiteY43" fmla="*/ 1805805 h 4351338"/>
              <a:gd name="connsiteX44" fmla="*/ 0 w 7848601"/>
              <a:gd name="connsiteY44" fmla="*/ 1305401 h 4351338"/>
              <a:gd name="connsiteX45" fmla="*/ 0 w 7848601"/>
              <a:gd name="connsiteY45" fmla="*/ 674457 h 4351338"/>
              <a:gd name="connsiteX46" fmla="*/ 0 w 7848601"/>
              <a:gd name="connsiteY46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848601" h="4351338" fill="none" extrusionOk="0">
                <a:moveTo>
                  <a:pt x="0" y="0"/>
                </a:moveTo>
                <a:cubicBezTo>
                  <a:pt x="109928" y="-46904"/>
                  <a:pt x="359807" y="39573"/>
                  <a:pt x="482128" y="0"/>
                </a:cubicBezTo>
                <a:cubicBezTo>
                  <a:pt x="604449" y="-39573"/>
                  <a:pt x="701586" y="557"/>
                  <a:pt x="807285" y="0"/>
                </a:cubicBezTo>
                <a:cubicBezTo>
                  <a:pt x="912984" y="-557"/>
                  <a:pt x="1053861" y="25225"/>
                  <a:pt x="1289413" y="0"/>
                </a:cubicBezTo>
                <a:cubicBezTo>
                  <a:pt x="1524965" y="-25225"/>
                  <a:pt x="1692106" y="53634"/>
                  <a:pt x="1850027" y="0"/>
                </a:cubicBezTo>
                <a:cubicBezTo>
                  <a:pt x="2007948" y="-53634"/>
                  <a:pt x="2197345" y="51584"/>
                  <a:pt x="2332156" y="0"/>
                </a:cubicBezTo>
                <a:cubicBezTo>
                  <a:pt x="2466967" y="-51584"/>
                  <a:pt x="2700681" y="67251"/>
                  <a:pt x="2892770" y="0"/>
                </a:cubicBezTo>
                <a:cubicBezTo>
                  <a:pt x="3084859" y="-67251"/>
                  <a:pt x="3055365" y="1606"/>
                  <a:pt x="3217926" y="0"/>
                </a:cubicBezTo>
                <a:cubicBezTo>
                  <a:pt x="3380487" y="-1606"/>
                  <a:pt x="3636259" y="37116"/>
                  <a:pt x="3857027" y="0"/>
                </a:cubicBezTo>
                <a:cubicBezTo>
                  <a:pt x="4077795" y="-37116"/>
                  <a:pt x="4086008" y="19493"/>
                  <a:pt x="4260669" y="0"/>
                </a:cubicBezTo>
                <a:cubicBezTo>
                  <a:pt x="4435330" y="-19493"/>
                  <a:pt x="4470768" y="21257"/>
                  <a:pt x="4585825" y="0"/>
                </a:cubicBezTo>
                <a:cubicBezTo>
                  <a:pt x="4700882" y="-21257"/>
                  <a:pt x="4901142" y="41111"/>
                  <a:pt x="5067954" y="0"/>
                </a:cubicBezTo>
                <a:cubicBezTo>
                  <a:pt x="5234766" y="-41111"/>
                  <a:pt x="5619648" y="44379"/>
                  <a:pt x="5785540" y="0"/>
                </a:cubicBezTo>
                <a:cubicBezTo>
                  <a:pt x="5951432" y="-44379"/>
                  <a:pt x="6273050" y="1318"/>
                  <a:pt x="6503127" y="0"/>
                </a:cubicBezTo>
                <a:cubicBezTo>
                  <a:pt x="6733204" y="-1318"/>
                  <a:pt x="6887626" y="7296"/>
                  <a:pt x="7142227" y="0"/>
                </a:cubicBezTo>
                <a:cubicBezTo>
                  <a:pt x="7396828" y="-7296"/>
                  <a:pt x="7644834" y="19014"/>
                  <a:pt x="7848601" y="0"/>
                </a:cubicBezTo>
                <a:cubicBezTo>
                  <a:pt x="7877117" y="177887"/>
                  <a:pt x="7799399" y="324827"/>
                  <a:pt x="7848601" y="413377"/>
                </a:cubicBezTo>
                <a:cubicBezTo>
                  <a:pt x="7897803" y="501927"/>
                  <a:pt x="7824749" y="805948"/>
                  <a:pt x="7848601" y="957294"/>
                </a:cubicBezTo>
                <a:cubicBezTo>
                  <a:pt x="7872453" y="1108640"/>
                  <a:pt x="7836265" y="1240175"/>
                  <a:pt x="7848601" y="1370671"/>
                </a:cubicBezTo>
                <a:cubicBezTo>
                  <a:pt x="7860937" y="1501167"/>
                  <a:pt x="7826305" y="1840871"/>
                  <a:pt x="7848601" y="2001615"/>
                </a:cubicBezTo>
                <a:cubicBezTo>
                  <a:pt x="7870897" y="2162359"/>
                  <a:pt x="7833316" y="2371579"/>
                  <a:pt x="7848601" y="2502019"/>
                </a:cubicBezTo>
                <a:cubicBezTo>
                  <a:pt x="7863886" y="2632459"/>
                  <a:pt x="7813039" y="2908231"/>
                  <a:pt x="7848601" y="3089450"/>
                </a:cubicBezTo>
                <a:cubicBezTo>
                  <a:pt x="7884163" y="3270669"/>
                  <a:pt x="7817038" y="3418766"/>
                  <a:pt x="7848601" y="3546340"/>
                </a:cubicBezTo>
                <a:cubicBezTo>
                  <a:pt x="7880164" y="3673914"/>
                  <a:pt x="7809343" y="3964344"/>
                  <a:pt x="7848601" y="4351338"/>
                </a:cubicBezTo>
                <a:cubicBezTo>
                  <a:pt x="7683557" y="4376498"/>
                  <a:pt x="7636490" y="4315705"/>
                  <a:pt x="7444959" y="4351338"/>
                </a:cubicBezTo>
                <a:cubicBezTo>
                  <a:pt x="7253428" y="4386971"/>
                  <a:pt x="7005530" y="4311616"/>
                  <a:pt x="6727372" y="4351338"/>
                </a:cubicBezTo>
                <a:cubicBezTo>
                  <a:pt x="6449214" y="4391060"/>
                  <a:pt x="6496191" y="4346982"/>
                  <a:pt x="6323730" y="4351338"/>
                </a:cubicBezTo>
                <a:cubicBezTo>
                  <a:pt x="6151269" y="4355694"/>
                  <a:pt x="5992901" y="4345464"/>
                  <a:pt x="5841602" y="4351338"/>
                </a:cubicBezTo>
                <a:cubicBezTo>
                  <a:pt x="5690303" y="4357212"/>
                  <a:pt x="5466879" y="4345086"/>
                  <a:pt x="5202501" y="4351338"/>
                </a:cubicBezTo>
                <a:cubicBezTo>
                  <a:pt x="4938123" y="4357590"/>
                  <a:pt x="4860463" y="4342695"/>
                  <a:pt x="4720373" y="4351338"/>
                </a:cubicBezTo>
                <a:cubicBezTo>
                  <a:pt x="4580283" y="4359981"/>
                  <a:pt x="4406611" y="4323224"/>
                  <a:pt x="4238245" y="4351338"/>
                </a:cubicBezTo>
                <a:cubicBezTo>
                  <a:pt x="4069879" y="4379452"/>
                  <a:pt x="3751661" y="4318542"/>
                  <a:pt x="3520658" y="4351338"/>
                </a:cubicBezTo>
                <a:cubicBezTo>
                  <a:pt x="3289655" y="4384134"/>
                  <a:pt x="3199032" y="4346796"/>
                  <a:pt x="3117016" y="4351338"/>
                </a:cubicBezTo>
                <a:cubicBezTo>
                  <a:pt x="3035000" y="4355880"/>
                  <a:pt x="2626471" y="4349452"/>
                  <a:pt x="2399429" y="4351338"/>
                </a:cubicBezTo>
                <a:cubicBezTo>
                  <a:pt x="2172387" y="4353224"/>
                  <a:pt x="2169949" y="4349368"/>
                  <a:pt x="2074273" y="4351338"/>
                </a:cubicBezTo>
                <a:cubicBezTo>
                  <a:pt x="1978597" y="4353308"/>
                  <a:pt x="1840856" y="4321111"/>
                  <a:pt x="1749117" y="4351338"/>
                </a:cubicBezTo>
                <a:cubicBezTo>
                  <a:pt x="1657378" y="4381565"/>
                  <a:pt x="1180409" y="4295810"/>
                  <a:pt x="1031530" y="4351338"/>
                </a:cubicBezTo>
                <a:cubicBezTo>
                  <a:pt x="882651" y="4406866"/>
                  <a:pt x="801360" y="4324969"/>
                  <a:pt x="627888" y="4351338"/>
                </a:cubicBezTo>
                <a:cubicBezTo>
                  <a:pt x="454416" y="4377707"/>
                  <a:pt x="180334" y="4317094"/>
                  <a:pt x="0" y="4351338"/>
                </a:cubicBezTo>
                <a:cubicBezTo>
                  <a:pt x="-16857" y="4224932"/>
                  <a:pt x="33065" y="4134726"/>
                  <a:pt x="0" y="3937961"/>
                </a:cubicBezTo>
                <a:cubicBezTo>
                  <a:pt x="-33065" y="3741196"/>
                  <a:pt x="63352" y="3606672"/>
                  <a:pt x="0" y="3394044"/>
                </a:cubicBezTo>
                <a:cubicBezTo>
                  <a:pt x="-63352" y="3181416"/>
                  <a:pt x="7072" y="3138023"/>
                  <a:pt x="0" y="2980667"/>
                </a:cubicBezTo>
                <a:cubicBezTo>
                  <a:pt x="-7072" y="2823311"/>
                  <a:pt x="38182" y="2560298"/>
                  <a:pt x="0" y="2393236"/>
                </a:cubicBezTo>
                <a:cubicBezTo>
                  <a:pt x="-38182" y="2226174"/>
                  <a:pt x="50149" y="2013155"/>
                  <a:pt x="0" y="1805805"/>
                </a:cubicBezTo>
                <a:cubicBezTo>
                  <a:pt x="-50149" y="1598455"/>
                  <a:pt x="26471" y="1538888"/>
                  <a:pt x="0" y="1305401"/>
                </a:cubicBezTo>
                <a:cubicBezTo>
                  <a:pt x="-26471" y="1071914"/>
                  <a:pt x="53476" y="910454"/>
                  <a:pt x="0" y="674457"/>
                </a:cubicBezTo>
                <a:cubicBezTo>
                  <a:pt x="-53476" y="438460"/>
                  <a:pt x="10872" y="248819"/>
                  <a:pt x="0" y="0"/>
                </a:cubicBezTo>
                <a:close/>
              </a:path>
              <a:path w="7848601" h="4351338" stroke="0" extrusionOk="0">
                <a:moveTo>
                  <a:pt x="0" y="0"/>
                </a:moveTo>
                <a:cubicBezTo>
                  <a:pt x="76116" y="-35558"/>
                  <a:pt x="188807" y="27499"/>
                  <a:pt x="325156" y="0"/>
                </a:cubicBezTo>
                <a:cubicBezTo>
                  <a:pt x="461505" y="-27499"/>
                  <a:pt x="573971" y="23527"/>
                  <a:pt x="728799" y="0"/>
                </a:cubicBezTo>
                <a:cubicBezTo>
                  <a:pt x="883627" y="-23527"/>
                  <a:pt x="1094289" y="50143"/>
                  <a:pt x="1210927" y="0"/>
                </a:cubicBezTo>
                <a:cubicBezTo>
                  <a:pt x="1327565" y="-50143"/>
                  <a:pt x="1462512" y="30373"/>
                  <a:pt x="1536083" y="0"/>
                </a:cubicBezTo>
                <a:cubicBezTo>
                  <a:pt x="1609654" y="-30373"/>
                  <a:pt x="1837021" y="12714"/>
                  <a:pt x="2096698" y="0"/>
                </a:cubicBezTo>
                <a:cubicBezTo>
                  <a:pt x="2356375" y="-12714"/>
                  <a:pt x="2409613" y="32094"/>
                  <a:pt x="2500340" y="0"/>
                </a:cubicBezTo>
                <a:cubicBezTo>
                  <a:pt x="2591067" y="-32094"/>
                  <a:pt x="2793596" y="32951"/>
                  <a:pt x="2903982" y="0"/>
                </a:cubicBezTo>
                <a:cubicBezTo>
                  <a:pt x="3014368" y="-32951"/>
                  <a:pt x="3323330" y="61429"/>
                  <a:pt x="3543083" y="0"/>
                </a:cubicBezTo>
                <a:cubicBezTo>
                  <a:pt x="3762836" y="-61429"/>
                  <a:pt x="3770318" y="33069"/>
                  <a:pt x="3946725" y="0"/>
                </a:cubicBezTo>
                <a:cubicBezTo>
                  <a:pt x="4123132" y="-33069"/>
                  <a:pt x="4395072" y="24288"/>
                  <a:pt x="4507339" y="0"/>
                </a:cubicBezTo>
                <a:cubicBezTo>
                  <a:pt x="4619606" y="-24288"/>
                  <a:pt x="4837539" y="29532"/>
                  <a:pt x="5067954" y="0"/>
                </a:cubicBezTo>
                <a:cubicBezTo>
                  <a:pt x="5298369" y="-29532"/>
                  <a:pt x="5386186" y="36381"/>
                  <a:pt x="5550082" y="0"/>
                </a:cubicBezTo>
                <a:cubicBezTo>
                  <a:pt x="5713978" y="-36381"/>
                  <a:pt x="6034601" y="79341"/>
                  <a:pt x="6267669" y="0"/>
                </a:cubicBezTo>
                <a:cubicBezTo>
                  <a:pt x="6500737" y="-79341"/>
                  <a:pt x="6471110" y="31017"/>
                  <a:pt x="6592825" y="0"/>
                </a:cubicBezTo>
                <a:cubicBezTo>
                  <a:pt x="6714540" y="-31017"/>
                  <a:pt x="6828098" y="21885"/>
                  <a:pt x="6917981" y="0"/>
                </a:cubicBezTo>
                <a:cubicBezTo>
                  <a:pt x="7007864" y="-21885"/>
                  <a:pt x="7162321" y="30301"/>
                  <a:pt x="7243137" y="0"/>
                </a:cubicBezTo>
                <a:cubicBezTo>
                  <a:pt x="7323953" y="-30301"/>
                  <a:pt x="7695651" y="4722"/>
                  <a:pt x="7848601" y="0"/>
                </a:cubicBezTo>
                <a:cubicBezTo>
                  <a:pt x="7854745" y="186335"/>
                  <a:pt x="7795147" y="390551"/>
                  <a:pt x="7848601" y="630944"/>
                </a:cubicBezTo>
                <a:cubicBezTo>
                  <a:pt x="7902055" y="871337"/>
                  <a:pt x="7788984" y="1032914"/>
                  <a:pt x="7848601" y="1261888"/>
                </a:cubicBezTo>
                <a:cubicBezTo>
                  <a:pt x="7908218" y="1490862"/>
                  <a:pt x="7827177" y="1556673"/>
                  <a:pt x="7848601" y="1718779"/>
                </a:cubicBezTo>
                <a:cubicBezTo>
                  <a:pt x="7870025" y="1880885"/>
                  <a:pt x="7825096" y="2055240"/>
                  <a:pt x="7848601" y="2175669"/>
                </a:cubicBezTo>
                <a:cubicBezTo>
                  <a:pt x="7872106" y="2296098"/>
                  <a:pt x="7807517" y="2442885"/>
                  <a:pt x="7848601" y="2676073"/>
                </a:cubicBezTo>
                <a:cubicBezTo>
                  <a:pt x="7889685" y="2909261"/>
                  <a:pt x="7806101" y="3031932"/>
                  <a:pt x="7848601" y="3176477"/>
                </a:cubicBezTo>
                <a:cubicBezTo>
                  <a:pt x="7891101" y="3321022"/>
                  <a:pt x="7840031" y="3497203"/>
                  <a:pt x="7848601" y="3589854"/>
                </a:cubicBezTo>
                <a:cubicBezTo>
                  <a:pt x="7857171" y="3682505"/>
                  <a:pt x="7807742" y="4065972"/>
                  <a:pt x="7848601" y="4351338"/>
                </a:cubicBezTo>
                <a:cubicBezTo>
                  <a:pt x="7708005" y="4363274"/>
                  <a:pt x="7608328" y="4349715"/>
                  <a:pt x="7523445" y="4351338"/>
                </a:cubicBezTo>
                <a:cubicBezTo>
                  <a:pt x="7438562" y="4352961"/>
                  <a:pt x="6969307" y="4321075"/>
                  <a:pt x="6805858" y="4351338"/>
                </a:cubicBezTo>
                <a:cubicBezTo>
                  <a:pt x="6642409" y="4381601"/>
                  <a:pt x="6592620" y="4329834"/>
                  <a:pt x="6480702" y="4351338"/>
                </a:cubicBezTo>
                <a:cubicBezTo>
                  <a:pt x="6368784" y="4372842"/>
                  <a:pt x="6043435" y="4328941"/>
                  <a:pt x="5920088" y="4351338"/>
                </a:cubicBezTo>
                <a:cubicBezTo>
                  <a:pt x="5796741" y="4373735"/>
                  <a:pt x="5684886" y="4316707"/>
                  <a:pt x="5594931" y="4351338"/>
                </a:cubicBezTo>
                <a:cubicBezTo>
                  <a:pt x="5504976" y="4385969"/>
                  <a:pt x="5248648" y="4344324"/>
                  <a:pt x="5112803" y="4351338"/>
                </a:cubicBezTo>
                <a:cubicBezTo>
                  <a:pt x="4976958" y="4358352"/>
                  <a:pt x="4761354" y="4348026"/>
                  <a:pt x="4552189" y="4351338"/>
                </a:cubicBezTo>
                <a:cubicBezTo>
                  <a:pt x="4343024" y="4354650"/>
                  <a:pt x="4204610" y="4275588"/>
                  <a:pt x="3913088" y="4351338"/>
                </a:cubicBezTo>
                <a:cubicBezTo>
                  <a:pt x="3621566" y="4427088"/>
                  <a:pt x="3654980" y="4343774"/>
                  <a:pt x="3587932" y="4351338"/>
                </a:cubicBezTo>
                <a:cubicBezTo>
                  <a:pt x="3520884" y="4358902"/>
                  <a:pt x="3174794" y="4280353"/>
                  <a:pt x="2948832" y="4351338"/>
                </a:cubicBezTo>
                <a:cubicBezTo>
                  <a:pt x="2722870" y="4422323"/>
                  <a:pt x="2526399" y="4327399"/>
                  <a:pt x="2309731" y="4351338"/>
                </a:cubicBezTo>
                <a:cubicBezTo>
                  <a:pt x="2093063" y="4375277"/>
                  <a:pt x="2066630" y="4314745"/>
                  <a:pt x="1984575" y="4351338"/>
                </a:cubicBezTo>
                <a:cubicBezTo>
                  <a:pt x="1902520" y="4387931"/>
                  <a:pt x="1728589" y="4302208"/>
                  <a:pt x="1502446" y="4351338"/>
                </a:cubicBezTo>
                <a:cubicBezTo>
                  <a:pt x="1276303" y="4400468"/>
                  <a:pt x="1262673" y="4325900"/>
                  <a:pt x="1098804" y="4351338"/>
                </a:cubicBezTo>
                <a:cubicBezTo>
                  <a:pt x="934935" y="4376776"/>
                  <a:pt x="809924" y="4343402"/>
                  <a:pt x="695162" y="4351338"/>
                </a:cubicBezTo>
                <a:cubicBezTo>
                  <a:pt x="580400" y="4359274"/>
                  <a:pt x="278007" y="4275669"/>
                  <a:pt x="0" y="4351338"/>
                </a:cubicBezTo>
                <a:cubicBezTo>
                  <a:pt x="-7583" y="4160097"/>
                  <a:pt x="12513" y="3967530"/>
                  <a:pt x="0" y="3720394"/>
                </a:cubicBezTo>
                <a:cubicBezTo>
                  <a:pt x="-12513" y="3473258"/>
                  <a:pt x="55141" y="3435771"/>
                  <a:pt x="0" y="3219990"/>
                </a:cubicBezTo>
                <a:cubicBezTo>
                  <a:pt x="-55141" y="3004209"/>
                  <a:pt x="16064" y="2892551"/>
                  <a:pt x="0" y="2632559"/>
                </a:cubicBezTo>
                <a:cubicBezTo>
                  <a:pt x="-16064" y="2372567"/>
                  <a:pt x="64903" y="2279892"/>
                  <a:pt x="0" y="2045129"/>
                </a:cubicBezTo>
                <a:cubicBezTo>
                  <a:pt x="-64903" y="1810366"/>
                  <a:pt x="36552" y="1804078"/>
                  <a:pt x="0" y="1631752"/>
                </a:cubicBezTo>
                <a:cubicBezTo>
                  <a:pt x="-36552" y="1459426"/>
                  <a:pt x="29888" y="1333129"/>
                  <a:pt x="0" y="1174861"/>
                </a:cubicBezTo>
                <a:cubicBezTo>
                  <a:pt x="-29888" y="1016593"/>
                  <a:pt x="61715" y="784728"/>
                  <a:pt x="0" y="587431"/>
                </a:cubicBezTo>
                <a:cubicBezTo>
                  <a:pt x="-61715" y="390134"/>
                  <a:pt x="32279" y="183487"/>
                  <a:pt x="0" y="0"/>
                </a:cubicBezTo>
                <a:close/>
              </a:path>
            </a:pathLst>
          </a:custGeom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if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</a:t>
            </a:r>
            <a:r>
              <a:rPr lang="en-US" sz="2200" dirty="0">
                <a:latin typeface="Courier" pitchFamily="2" charset="0"/>
              </a:rPr>
              <a:t> IF ‘(‘ expr ‘)’ THEN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$$ = </a:t>
            </a:r>
            <a:r>
              <a:rPr lang="en-US" sz="2200" dirty="0" err="1">
                <a:latin typeface="Courier" pitchFamily="2" charset="0"/>
              </a:rPr>
              <a:t>gencode</a:t>
            </a:r>
            <a:r>
              <a:rPr lang="en-US" sz="2200" dirty="0">
                <a:latin typeface="Courier" pitchFamily="2" charset="0"/>
              </a:rPr>
              <a:t>(JZ, expr, N/A, TBDA);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$$ = </a:t>
            </a:r>
            <a:r>
              <a:rPr lang="en-US" sz="2200" dirty="0" err="1">
                <a:latin typeface="Courier" pitchFamily="2" charset="0"/>
              </a:rPr>
              <a:t>gencode</a:t>
            </a:r>
            <a:r>
              <a:rPr lang="en-US" sz="2200" dirty="0">
                <a:latin typeface="Courier" pitchFamily="2" charset="0"/>
              </a:rPr>
              <a:t> (JMP, N/A, N/A, TBDA);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  </a:t>
            </a:r>
            <a:r>
              <a:rPr lang="en-US" sz="2200" dirty="0" err="1">
                <a:latin typeface="Courier" pitchFamily="2" charset="0"/>
              </a:rPr>
              <a:t>itable</a:t>
            </a:r>
            <a:r>
              <a:rPr lang="en-US" sz="2200" dirty="0">
                <a:latin typeface="Courier" pitchFamily="2" charset="0"/>
              </a:rPr>
              <a:t>[$6].a3 = </a:t>
            </a:r>
            <a:r>
              <a:rPr lang="en-US" sz="2200" dirty="0" err="1">
                <a:latin typeface="Courier" pitchFamily="2" charset="0"/>
              </a:rPr>
              <a:t>next_instr</a:t>
            </a:r>
            <a:r>
              <a:rPr lang="en-US" sz="22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</a:t>
            </a: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   { </a:t>
            </a:r>
            <a:r>
              <a:rPr lang="en-US" sz="2200" dirty="0" err="1">
                <a:latin typeface="Courier" pitchFamily="2" charset="0"/>
              </a:rPr>
              <a:t>itable</a:t>
            </a:r>
            <a:r>
              <a:rPr lang="en-US" sz="2200" dirty="0">
                <a:latin typeface="Courier" pitchFamily="2" charset="0"/>
              </a:rPr>
              <a:t>[$8].a3 = </a:t>
            </a:r>
            <a:r>
              <a:rPr lang="en-US" sz="2200" dirty="0" err="1">
                <a:latin typeface="Courier" pitchFamily="2" charset="0"/>
              </a:rPr>
              <a:t>next_instr</a:t>
            </a:r>
            <a:r>
              <a:rPr lang="en-US" sz="2200" dirty="0">
                <a:latin typeface="Courier" pitchFamily="2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</a:rPr>
              <a:t> 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Courier" pitchFamily="2" charset="0"/>
              </a:rPr>
              <a:t>elsebranch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latin typeface="Courier" pitchFamily="2" charset="0"/>
                <a:sym typeface="Wingdings" pitchFamily="2" charset="2"/>
              </a:rPr>
              <a:t> ELSE body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|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" pitchFamily="2" charset="0"/>
                <a:sym typeface="Wingdings" pitchFamily="2" charset="2"/>
              </a:rPr>
              <a:t>  ;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0D95-3F40-734C-9CE5-B1536F91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A31C-F2B2-D74D-A1AC-4B9BD24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14</a:t>
            </a:fld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E175D37-614D-B447-AFF1-B14D559BDCBB}"/>
              </a:ext>
            </a:extLst>
          </p:cNvPr>
          <p:cNvSpPr/>
          <p:nvPr/>
        </p:nvSpPr>
        <p:spPr>
          <a:xfrm>
            <a:off x="7245927" y="2604655"/>
            <a:ext cx="1773382" cy="48490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223F-0503-EB46-A364-F086C43BFE77}"/>
              </a:ext>
            </a:extLst>
          </p:cNvPr>
          <p:cNvSpPr txBox="1"/>
          <p:nvPr/>
        </p:nvSpPr>
        <p:spPr>
          <a:xfrm>
            <a:off x="9058645" y="2604655"/>
            <a:ext cx="18471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Skip the </a:t>
            </a:r>
          </a:p>
          <a:p>
            <a:r>
              <a:rPr lang="en-US" sz="2300" dirty="0">
                <a:solidFill>
                  <a:srgbClr val="FF0000"/>
                </a:solidFill>
              </a:rPr>
              <a:t>false-branch</a:t>
            </a:r>
          </a:p>
          <a:p>
            <a:r>
              <a:rPr lang="en-US" sz="2300" dirty="0">
                <a:solidFill>
                  <a:srgbClr val="FF0000"/>
                </a:solidFill>
              </a:rPr>
              <a:t>if </a:t>
            </a:r>
            <a:r>
              <a:rPr lang="en-US" sz="2300" dirty="0" err="1">
                <a:solidFill>
                  <a:srgbClr val="FF0000"/>
                </a:solidFill>
              </a:rPr>
              <a:t>cond</a:t>
            </a:r>
            <a:r>
              <a:rPr lang="en-US" sz="2300" dirty="0">
                <a:solidFill>
                  <a:srgbClr val="FF0000"/>
                </a:solidFill>
              </a:rPr>
              <a:t> is True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B7E34DE-15F4-914D-9948-09AF6BD14323}"/>
              </a:ext>
            </a:extLst>
          </p:cNvPr>
          <p:cNvSpPr/>
          <p:nvPr/>
        </p:nvSpPr>
        <p:spPr>
          <a:xfrm>
            <a:off x="7384473" y="1905217"/>
            <a:ext cx="1773382" cy="48490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00226-3D33-3346-82CB-A41A9742F26D}"/>
              </a:ext>
            </a:extLst>
          </p:cNvPr>
          <p:cNvSpPr txBox="1"/>
          <p:nvPr/>
        </p:nvSpPr>
        <p:spPr>
          <a:xfrm>
            <a:off x="9157855" y="1343229"/>
            <a:ext cx="187083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00B050"/>
                </a:solidFill>
              </a:rPr>
              <a:t>Skip the </a:t>
            </a:r>
          </a:p>
          <a:p>
            <a:r>
              <a:rPr lang="en-US" sz="2300" dirty="0">
                <a:solidFill>
                  <a:srgbClr val="00B050"/>
                </a:solidFill>
              </a:rPr>
              <a:t>true-branch</a:t>
            </a:r>
          </a:p>
          <a:p>
            <a:r>
              <a:rPr lang="en-US" sz="2300" dirty="0">
                <a:solidFill>
                  <a:srgbClr val="00B050"/>
                </a:solidFill>
              </a:rPr>
              <a:t>if </a:t>
            </a:r>
            <a:r>
              <a:rPr lang="en-US" sz="2300" dirty="0" err="1">
                <a:solidFill>
                  <a:srgbClr val="00B050"/>
                </a:solidFill>
              </a:rPr>
              <a:t>cond</a:t>
            </a:r>
            <a:r>
              <a:rPr lang="en-US" sz="2300" dirty="0">
                <a:solidFill>
                  <a:srgbClr val="00B050"/>
                </a:solidFill>
              </a:rPr>
              <a:t> is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CC36F-BF73-5C4B-8256-B869D2070F66}"/>
              </a:ext>
            </a:extLst>
          </p:cNvPr>
          <p:cNvSpPr txBox="1"/>
          <p:nvPr/>
        </p:nvSpPr>
        <p:spPr>
          <a:xfrm>
            <a:off x="8610600" y="4095107"/>
            <a:ext cx="3080652" cy="2123658"/>
          </a:xfrm>
          <a:custGeom>
            <a:avLst/>
            <a:gdLst>
              <a:gd name="connsiteX0" fmla="*/ 0 w 3080652"/>
              <a:gd name="connsiteY0" fmla="*/ 0 h 2123658"/>
              <a:gd name="connsiteX1" fmla="*/ 482635 w 3080652"/>
              <a:gd name="connsiteY1" fmla="*/ 0 h 2123658"/>
              <a:gd name="connsiteX2" fmla="*/ 903658 w 3080652"/>
              <a:gd name="connsiteY2" fmla="*/ 0 h 2123658"/>
              <a:gd name="connsiteX3" fmla="*/ 1478713 w 3080652"/>
              <a:gd name="connsiteY3" fmla="*/ 0 h 2123658"/>
              <a:gd name="connsiteX4" fmla="*/ 1961348 w 3080652"/>
              <a:gd name="connsiteY4" fmla="*/ 0 h 2123658"/>
              <a:gd name="connsiteX5" fmla="*/ 2443984 w 3080652"/>
              <a:gd name="connsiteY5" fmla="*/ 0 h 2123658"/>
              <a:gd name="connsiteX6" fmla="*/ 3080652 w 3080652"/>
              <a:gd name="connsiteY6" fmla="*/ 0 h 2123658"/>
              <a:gd name="connsiteX7" fmla="*/ 3080652 w 3080652"/>
              <a:gd name="connsiteY7" fmla="*/ 488441 h 2123658"/>
              <a:gd name="connsiteX8" fmla="*/ 3080652 w 3080652"/>
              <a:gd name="connsiteY8" fmla="*/ 1019356 h 2123658"/>
              <a:gd name="connsiteX9" fmla="*/ 3080652 w 3080652"/>
              <a:gd name="connsiteY9" fmla="*/ 1507797 h 2123658"/>
              <a:gd name="connsiteX10" fmla="*/ 3080652 w 3080652"/>
              <a:gd name="connsiteY10" fmla="*/ 2123658 h 2123658"/>
              <a:gd name="connsiteX11" fmla="*/ 2567210 w 3080652"/>
              <a:gd name="connsiteY11" fmla="*/ 2123658 h 2123658"/>
              <a:gd name="connsiteX12" fmla="*/ 2084575 w 3080652"/>
              <a:gd name="connsiteY12" fmla="*/ 2123658 h 2123658"/>
              <a:gd name="connsiteX13" fmla="*/ 1509519 w 3080652"/>
              <a:gd name="connsiteY13" fmla="*/ 2123658 h 2123658"/>
              <a:gd name="connsiteX14" fmla="*/ 934464 w 3080652"/>
              <a:gd name="connsiteY14" fmla="*/ 2123658 h 2123658"/>
              <a:gd name="connsiteX15" fmla="*/ 482635 w 3080652"/>
              <a:gd name="connsiteY15" fmla="*/ 2123658 h 2123658"/>
              <a:gd name="connsiteX16" fmla="*/ 0 w 3080652"/>
              <a:gd name="connsiteY16" fmla="*/ 2123658 h 2123658"/>
              <a:gd name="connsiteX17" fmla="*/ 0 w 3080652"/>
              <a:gd name="connsiteY17" fmla="*/ 1550270 h 2123658"/>
              <a:gd name="connsiteX18" fmla="*/ 0 w 3080652"/>
              <a:gd name="connsiteY18" fmla="*/ 1083066 h 2123658"/>
              <a:gd name="connsiteX19" fmla="*/ 0 w 3080652"/>
              <a:gd name="connsiteY19" fmla="*/ 594624 h 2123658"/>
              <a:gd name="connsiteX20" fmla="*/ 0 w 3080652"/>
              <a:gd name="connsiteY20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80652" h="2123658" extrusionOk="0">
                <a:moveTo>
                  <a:pt x="0" y="0"/>
                </a:moveTo>
                <a:cubicBezTo>
                  <a:pt x="176817" y="-20980"/>
                  <a:pt x="252734" y="6246"/>
                  <a:pt x="482635" y="0"/>
                </a:cubicBezTo>
                <a:cubicBezTo>
                  <a:pt x="712536" y="-6246"/>
                  <a:pt x="788196" y="46417"/>
                  <a:pt x="903658" y="0"/>
                </a:cubicBezTo>
                <a:cubicBezTo>
                  <a:pt x="1019120" y="-46417"/>
                  <a:pt x="1331326" y="42721"/>
                  <a:pt x="1478713" y="0"/>
                </a:cubicBezTo>
                <a:cubicBezTo>
                  <a:pt x="1626101" y="-42721"/>
                  <a:pt x="1795309" y="33232"/>
                  <a:pt x="1961348" y="0"/>
                </a:cubicBezTo>
                <a:cubicBezTo>
                  <a:pt x="2127387" y="-33232"/>
                  <a:pt x="2218829" y="24106"/>
                  <a:pt x="2443984" y="0"/>
                </a:cubicBezTo>
                <a:cubicBezTo>
                  <a:pt x="2669139" y="-24106"/>
                  <a:pt x="2784138" y="53860"/>
                  <a:pt x="3080652" y="0"/>
                </a:cubicBezTo>
                <a:cubicBezTo>
                  <a:pt x="3107036" y="186411"/>
                  <a:pt x="3050055" y="248638"/>
                  <a:pt x="3080652" y="488441"/>
                </a:cubicBezTo>
                <a:cubicBezTo>
                  <a:pt x="3111249" y="728244"/>
                  <a:pt x="3078767" y="785969"/>
                  <a:pt x="3080652" y="1019356"/>
                </a:cubicBezTo>
                <a:cubicBezTo>
                  <a:pt x="3082537" y="1252744"/>
                  <a:pt x="3052489" y="1403121"/>
                  <a:pt x="3080652" y="1507797"/>
                </a:cubicBezTo>
                <a:cubicBezTo>
                  <a:pt x="3108815" y="1612473"/>
                  <a:pt x="3074929" y="1955274"/>
                  <a:pt x="3080652" y="2123658"/>
                </a:cubicBezTo>
                <a:cubicBezTo>
                  <a:pt x="2845582" y="2177210"/>
                  <a:pt x="2751919" y="2089550"/>
                  <a:pt x="2567210" y="2123658"/>
                </a:cubicBezTo>
                <a:cubicBezTo>
                  <a:pt x="2382501" y="2157766"/>
                  <a:pt x="2238099" y="2110582"/>
                  <a:pt x="2084575" y="2123658"/>
                </a:cubicBezTo>
                <a:cubicBezTo>
                  <a:pt x="1931052" y="2136734"/>
                  <a:pt x="1769547" y="2058542"/>
                  <a:pt x="1509519" y="2123658"/>
                </a:cubicBezTo>
                <a:cubicBezTo>
                  <a:pt x="1249491" y="2188774"/>
                  <a:pt x="1101560" y="2063984"/>
                  <a:pt x="934464" y="2123658"/>
                </a:cubicBezTo>
                <a:cubicBezTo>
                  <a:pt x="767368" y="2183332"/>
                  <a:pt x="606573" y="2114533"/>
                  <a:pt x="482635" y="2123658"/>
                </a:cubicBezTo>
                <a:cubicBezTo>
                  <a:pt x="358697" y="2132783"/>
                  <a:pt x="166060" y="2107054"/>
                  <a:pt x="0" y="2123658"/>
                </a:cubicBezTo>
                <a:cubicBezTo>
                  <a:pt x="-64519" y="1873121"/>
                  <a:pt x="39246" y="1745535"/>
                  <a:pt x="0" y="1550270"/>
                </a:cubicBezTo>
                <a:cubicBezTo>
                  <a:pt x="-39246" y="1355005"/>
                  <a:pt x="44167" y="1247604"/>
                  <a:pt x="0" y="1083066"/>
                </a:cubicBezTo>
                <a:cubicBezTo>
                  <a:pt x="-44167" y="918528"/>
                  <a:pt x="34957" y="708835"/>
                  <a:pt x="0" y="594624"/>
                </a:cubicBezTo>
                <a:cubicBezTo>
                  <a:pt x="-34957" y="480413"/>
                  <a:pt x="25569" y="289527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Targets of both </a:t>
            </a:r>
          </a:p>
          <a:p>
            <a:r>
              <a:rPr lang="en-US" sz="2200" dirty="0"/>
              <a:t>jump instructions</a:t>
            </a:r>
          </a:p>
          <a:p>
            <a:r>
              <a:rPr lang="en-US" sz="2200" dirty="0"/>
              <a:t>are “forward”, so need to</a:t>
            </a:r>
          </a:p>
          <a:p>
            <a:r>
              <a:rPr lang="en-US" sz="2200" dirty="0"/>
              <a:t>store temporarily the</a:t>
            </a:r>
          </a:p>
          <a:p>
            <a:r>
              <a:rPr lang="en-US" sz="2200" dirty="0"/>
              <a:t>instruction entry that will</a:t>
            </a:r>
          </a:p>
          <a:p>
            <a:r>
              <a:rPr lang="en-US" sz="2200" dirty="0"/>
              <a:t>be completed later</a:t>
            </a:r>
          </a:p>
        </p:txBody>
      </p:sp>
    </p:spTree>
    <p:extLst>
      <p:ext uri="{BB962C8B-B14F-4D97-AF65-F5344CB8AC3E}">
        <p14:creationId xmlns:p14="http://schemas.microsoft.com/office/powerpoint/2010/main" val="1732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1586574"/>
            <a:ext cx="7453746" cy="4351338"/>
          </a:xfrm>
        </p:spPr>
        <p:txBody>
          <a:bodyPr>
            <a:noAutofit/>
          </a:bodyPr>
          <a:lstStyle/>
          <a:p>
            <a:r>
              <a:rPr lang="en-US" sz="2200" dirty="0"/>
              <a:t>In Basic, the target of the GOTO could also be a line number</a:t>
            </a:r>
          </a:p>
          <a:p>
            <a:r>
              <a:rPr lang="en-US" sz="2200" i="1" dirty="0"/>
              <a:t>break</a:t>
            </a:r>
            <a:r>
              <a:rPr lang="en-US" sz="2200" dirty="0"/>
              <a:t>: stops execution of single loop construct in C/C++</a:t>
            </a:r>
          </a:p>
          <a:p>
            <a:r>
              <a:rPr lang="en-US" sz="2200" i="1" dirty="0"/>
              <a:t>continue</a:t>
            </a:r>
            <a:r>
              <a:rPr lang="en-US" sz="2200" dirty="0"/>
              <a:t>: skips the remaining instructions in a loop and proceeds with evaluating the condition of the next iteration</a:t>
            </a:r>
          </a:p>
          <a:p>
            <a:r>
              <a:rPr lang="en-US" sz="2200" dirty="0"/>
              <a:t>Multi-level returns (MLR): some construct that allows to exit from several function calls</a:t>
            </a:r>
          </a:p>
          <a:p>
            <a:r>
              <a:rPr lang="en-US" sz="2200" dirty="0"/>
              <a:t>Unwinding: </a:t>
            </a:r>
          </a:p>
          <a:p>
            <a:pPr lvl="1"/>
            <a:r>
              <a:rPr lang="en-US" sz="2200" dirty="0"/>
              <a:t>repair stack, remove corrupted/failed functions, deallocate stack frames</a:t>
            </a:r>
          </a:p>
          <a:p>
            <a:pPr lvl="1"/>
            <a:r>
              <a:rPr lang="en-US" sz="2200" dirty="0"/>
              <a:t>A lot of book-keeping: state in registers, fetching access links</a:t>
            </a:r>
          </a:p>
          <a:p>
            <a:r>
              <a:rPr lang="en-US" sz="2200" dirty="0"/>
              <a:t>Think how to implement the </a:t>
            </a:r>
            <a:r>
              <a:rPr lang="en-US" sz="2200" u="sng" dirty="0"/>
              <a:t>break</a:t>
            </a:r>
            <a:r>
              <a:rPr lang="en-US" sz="2200" dirty="0"/>
              <a:t> and </a:t>
            </a:r>
            <a:r>
              <a:rPr lang="en-US" sz="2200" u="sng" dirty="0"/>
              <a:t>continue </a:t>
            </a:r>
            <a:r>
              <a:rPr lang="en-US" sz="2200" dirty="0"/>
              <a:t>constructs in 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8153400" y="1510145"/>
            <a:ext cx="3823855" cy="45243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f1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call f2 ();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label HERE; </a:t>
            </a:r>
          </a:p>
          <a:p>
            <a:r>
              <a:rPr lang="en-US" dirty="0">
                <a:latin typeface="Courier" pitchFamily="2" charset="0"/>
              </a:rPr>
              <a:t>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f2 () </a:t>
            </a:r>
          </a:p>
          <a:p>
            <a:r>
              <a:rPr lang="en-US" dirty="0">
                <a:latin typeface="Courier" pitchFamily="2" charset="0"/>
              </a:rPr>
              <a:t>{ … call f3 (); …}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function f3 () { </a:t>
            </a:r>
          </a:p>
          <a:p>
            <a:r>
              <a:rPr lang="en-US" dirty="0">
                <a:latin typeface="Courier" pitchFamily="2" charset="0"/>
              </a:rPr>
              <a:t>  … </a:t>
            </a:r>
          </a:p>
          <a:p>
            <a:r>
              <a:rPr lang="en-US" dirty="0">
                <a:latin typeface="Courier" pitchFamily="2" charset="0"/>
              </a:rPr>
              <a:t>  if (error) </a:t>
            </a:r>
            <a:r>
              <a:rPr lang="en-US" dirty="0" err="1">
                <a:latin typeface="Courier" pitchFamily="2" charset="0"/>
              </a:rPr>
              <a:t>goto</a:t>
            </a:r>
            <a:r>
              <a:rPr lang="en-US" dirty="0">
                <a:latin typeface="Courier" pitchFamily="2" charset="0"/>
              </a:rPr>
              <a:t> HERE;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A1663591-2E3E-C740-A9BA-491B3608DC09}"/>
              </a:ext>
            </a:extLst>
          </p:cNvPr>
          <p:cNvSpPr/>
          <p:nvPr/>
        </p:nvSpPr>
        <p:spPr>
          <a:xfrm rot="9291016">
            <a:off x="10803344" y="2490974"/>
            <a:ext cx="845839" cy="2743200"/>
          </a:xfrm>
          <a:prstGeom prst="curvedRightArrow">
            <a:avLst>
              <a:gd name="adj1" fmla="val 7491"/>
              <a:gd name="adj2" fmla="val 21000"/>
              <a:gd name="adj3" fmla="val 1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8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2E8-12F9-0C41-9DA9-5BDAE54A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and Unstructured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4E84-738C-884D-9DDC-14522800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6" y="1825625"/>
            <a:ext cx="6511637" cy="4351338"/>
          </a:xfrm>
        </p:spPr>
        <p:txBody>
          <a:bodyPr>
            <a:noAutofit/>
          </a:bodyPr>
          <a:lstStyle/>
          <a:p>
            <a:r>
              <a:rPr lang="en-US" sz="2200" dirty="0"/>
              <a:t>Exception handling: </a:t>
            </a:r>
          </a:p>
          <a:p>
            <a:pPr lvl="1"/>
            <a:r>
              <a:rPr lang="en-US" sz="2200" dirty="0"/>
              <a:t>dangerous code + repair code</a:t>
            </a:r>
          </a:p>
          <a:p>
            <a:pPr lvl="1"/>
            <a:r>
              <a:rPr lang="en-US" sz="2200" dirty="0"/>
              <a:t>Internally, not very different from a switch or for</a:t>
            </a:r>
          </a:p>
          <a:p>
            <a:pPr lvl="1"/>
            <a:r>
              <a:rPr lang="en-US" sz="2200" dirty="0"/>
              <a:t>Several implicit jumps, depending on what happens, where, and when </a:t>
            </a:r>
            <a:r>
              <a:rPr lang="en-US" sz="2200" dirty="0">
                <a:sym typeface="Wingdings" pitchFamily="2" charset="2"/>
              </a:rPr>
              <a:t> control transfer</a:t>
            </a:r>
          </a:p>
          <a:p>
            <a:r>
              <a:rPr lang="en-US" sz="2200" dirty="0">
                <a:sym typeface="Wingdings" pitchFamily="2" charset="2"/>
              </a:rPr>
              <a:t>Similarities between MLR and structured exceptions:</a:t>
            </a:r>
          </a:p>
          <a:p>
            <a:pPr lvl="1"/>
            <a:r>
              <a:rPr lang="en-US" sz="2200" dirty="0">
                <a:sym typeface="Wingdings" pitchFamily="2" charset="2"/>
              </a:rPr>
              <a:t>Control transfer from inner to outer context</a:t>
            </a:r>
          </a:p>
          <a:p>
            <a:pPr lvl="1"/>
            <a:r>
              <a:rPr lang="en-US" sz="2200" dirty="0"/>
              <a:t>Unwinding stack (functions that failed)</a:t>
            </a:r>
          </a:p>
          <a:p>
            <a:r>
              <a:rPr lang="en-US" sz="2200" dirty="0"/>
              <a:t>Distinction between (MLR) and structured exceptions:</a:t>
            </a:r>
          </a:p>
          <a:p>
            <a:pPr lvl="1"/>
            <a:r>
              <a:rPr lang="en-US" sz="2200" dirty="0"/>
              <a:t>Completion of task: success for MLR, failure for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94E6-5C21-4B4B-A9BF-60D31B5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7054-0612-F440-829E-1C0F74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8A07-B13A-024B-B95D-5ECAF66DC3F8}"/>
              </a:ext>
            </a:extLst>
          </p:cNvPr>
          <p:cNvSpPr txBox="1"/>
          <p:nvPr/>
        </p:nvSpPr>
        <p:spPr>
          <a:xfrm>
            <a:off x="7245928" y="1990292"/>
            <a:ext cx="4509655" cy="36933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try {</a:t>
            </a:r>
          </a:p>
          <a:p>
            <a:r>
              <a:rPr lang="en-US" dirty="0">
                <a:latin typeface="Courier" pitchFamily="2" charset="0"/>
              </a:rPr>
              <a:t>  // dangerous code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e1) {</a:t>
            </a:r>
          </a:p>
          <a:p>
            <a:r>
              <a:rPr lang="en-US" dirty="0">
                <a:latin typeface="Courier" pitchFamily="2" charset="0"/>
              </a:rPr>
              <a:t>  // do something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e2) {</a:t>
            </a:r>
          </a:p>
          <a:p>
            <a:r>
              <a:rPr lang="en-US" dirty="0">
                <a:latin typeface="Courier" pitchFamily="2" charset="0"/>
              </a:rPr>
              <a:t>  // some other error</a:t>
            </a:r>
          </a:p>
          <a:p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dirty="0">
                <a:latin typeface="Courier" pitchFamily="2" charset="0"/>
              </a:rPr>
              <a:t>[ </a:t>
            </a:r>
            <a:r>
              <a:rPr lang="en-US" dirty="0" err="1">
                <a:latin typeface="Courier" pitchFamily="2" charset="0"/>
              </a:rPr>
              <a:t>finaly</a:t>
            </a:r>
            <a:r>
              <a:rPr lang="en-US" dirty="0">
                <a:latin typeface="Courier" pitchFamily="2" charset="0"/>
              </a:rPr>
              <a:t> { </a:t>
            </a:r>
          </a:p>
          <a:p>
            <a:r>
              <a:rPr lang="en-US" dirty="0">
                <a:latin typeface="Courier" pitchFamily="2" charset="0"/>
              </a:rPr>
              <a:t>  // optional</a:t>
            </a:r>
          </a:p>
          <a:p>
            <a:r>
              <a:rPr lang="en-US" dirty="0">
                <a:latin typeface="Courier" pitchFamily="2" charset="0"/>
              </a:rPr>
              <a:t>  // code to always executed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]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2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977B-6EE3-204E-A597-F569F878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3FA6-BF14-7345-A321-5D2E1194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455"/>
            <a:ext cx="11118273" cy="4791508"/>
          </a:xfrm>
        </p:spPr>
        <p:txBody>
          <a:bodyPr>
            <a:noAutofit/>
          </a:bodyPr>
          <a:lstStyle/>
          <a:p>
            <a:r>
              <a:rPr lang="en-US" sz="2500" dirty="0"/>
              <a:t>An expression is either a simple object (literal or variable) or some function of these</a:t>
            </a:r>
          </a:p>
          <a:p>
            <a:r>
              <a:rPr lang="en-US" sz="2500" dirty="0"/>
              <a:t>For the latter, we use the terms </a:t>
            </a:r>
            <a:r>
              <a:rPr lang="en-US" sz="2500" i="1" dirty="0"/>
              <a:t>operators</a:t>
            </a:r>
            <a:r>
              <a:rPr lang="en-US" sz="2500" dirty="0"/>
              <a:t> and </a:t>
            </a:r>
            <a:r>
              <a:rPr lang="en-US" sz="2500" i="1" dirty="0"/>
              <a:t>operands</a:t>
            </a:r>
          </a:p>
          <a:p>
            <a:r>
              <a:rPr lang="en-US" sz="2500" dirty="0"/>
              <a:t>Languages provide ”simple”, pre-built math functions via operators</a:t>
            </a:r>
          </a:p>
          <a:p>
            <a:r>
              <a:rPr lang="en-US" sz="2500" dirty="0"/>
              <a:t>Operators are applied to operands</a:t>
            </a:r>
          </a:p>
          <a:p>
            <a:r>
              <a:rPr lang="en-US" sz="2500" dirty="0"/>
              <a:t>FYI: ”simple” is relative; compare C vs. Python</a:t>
            </a:r>
          </a:p>
          <a:p>
            <a:r>
              <a:rPr lang="en-US" sz="2500" dirty="0"/>
              <a:t>Some languages could have more than a single name for an operator, and rely on </a:t>
            </a:r>
            <a:r>
              <a:rPr lang="en-US" sz="2500" u="sng" dirty="0"/>
              <a:t>syntactic sugar </a:t>
            </a:r>
            <a:r>
              <a:rPr lang="en-US" sz="2500" dirty="0"/>
              <a:t>to simplify writing; examples:</a:t>
            </a:r>
          </a:p>
          <a:p>
            <a:pPr lvl="1"/>
            <a:r>
              <a:rPr lang="en-US" sz="2500" dirty="0"/>
              <a:t>Ada: a + b is short for “+”(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C++: </a:t>
            </a:r>
            <a:r>
              <a:rPr lang="en-US" sz="2500" dirty="0" err="1"/>
              <a:t>a+b</a:t>
            </a:r>
            <a:r>
              <a:rPr lang="en-US" sz="2500" dirty="0"/>
              <a:t> is short for </a:t>
            </a:r>
            <a:r>
              <a:rPr lang="en-US" sz="2500" dirty="0" err="1"/>
              <a:t>a.operator</a:t>
            </a:r>
            <a:r>
              <a:rPr lang="en-US" sz="2500" dirty="0"/>
              <a:t>+(b) or operator+(</a:t>
            </a:r>
            <a:r>
              <a:rPr lang="en-US" sz="2500" dirty="0" err="1"/>
              <a:t>a,b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Other (some language): 0 &lt;= </a:t>
            </a:r>
            <a:r>
              <a:rPr lang="en-US" sz="2500" dirty="0" err="1"/>
              <a:t>i,j</a:t>
            </a:r>
            <a:r>
              <a:rPr lang="en-US" sz="2500" dirty="0"/>
              <a:t> &lt; N could be short for 0 &lt;= </a:t>
            </a:r>
            <a:r>
              <a:rPr lang="en-US" sz="2500" dirty="0" err="1"/>
              <a:t>i</a:t>
            </a:r>
            <a:r>
              <a:rPr lang="en-US" sz="2500" dirty="0"/>
              <a:t> &lt; N and 0 &lt;= j &lt;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050F-1D26-F347-9BE9-0D6423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1966-F623-E649-B62D-37AEAEA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2A3D-1B7E-B04E-8202-7C8F5B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97A-5733-6A4B-9CC4-5E3A3EB1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579418"/>
            <a:ext cx="11402290" cy="4597545"/>
          </a:xfrm>
        </p:spPr>
        <p:txBody>
          <a:bodyPr>
            <a:normAutofit/>
          </a:bodyPr>
          <a:lstStyle/>
          <a:p>
            <a:r>
              <a:rPr lang="en-US" sz="2200" dirty="0"/>
              <a:t>Language defines the operator notation: infix, prefix, postfix</a:t>
            </a:r>
          </a:p>
          <a:p>
            <a:pPr lvl="1"/>
            <a:r>
              <a:rPr lang="en-US" sz="2200" dirty="0"/>
              <a:t>prefix: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 a b, or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(</a:t>
            </a:r>
            <a:r>
              <a:rPr lang="en-US" sz="2200" dirty="0" err="1"/>
              <a:t>a,b</a:t>
            </a:r>
            <a:r>
              <a:rPr lang="en-US" sz="2200" dirty="0"/>
              <a:t>) or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 a b)</a:t>
            </a:r>
          </a:p>
          <a:p>
            <a:pPr lvl="1"/>
            <a:r>
              <a:rPr lang="en-US" sz="2200" dirty="0"/>
              <a:t>infix: a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z="2200" dirty="0"/>
              <a:t> b</a:t>
            </a:r>
          </a:p>
          <a:p>
            <a:pPr lvl="1"/>
            <a:r>
              <a:rPr lang="en-US" sz="2200" dirty="0"/>
              <a:t>postfix: a b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</a:p>
          <a:p>
            <a:r>
              <a:rPr lang="en-US" sz="2200" dirty="0"/>
              <a:t>Most imperative languages use infix notation for binary operators and prefix notation for unary ones</a:t>
            </a:r>
          </a:p>
          <a:p>
            <a:r>
              <a:rPr lang="en-US" sz="2200" dirty="0"/>
              <a:t>Lisp uses prefix notation for all functions, in Cambridge Polish notation:</a:t>
            </a:r>
          </a:p>
          <a:p>
            <a:pPr lvl="1"/>
            <a:r>
              <a:rPr lang="en-US" sz="2200" dirty="0"/>
              <a:t>(* (+ 1 3) 2) == (1 + 3)*2</a:t>
            </a:r>
          </a:p>
          <a:p>
            <a:pPr lvl="1"/>
            <a:r>
              <a:rPr lang="en-US" sz="2200" dirty="0"/>
              <a:t>(append a b c 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r>
              <a:rPr lang="en-US" sz="2200" dirty="0"/>
              <a:t>ML-family languages avoid parentheses, except for disambiguation:</a:t>
            </a:r>
          </a:p>
          <a:p>
            <a:pPr lvl="1"/>
            <a:r>
              <a:rPr lang="en-US" sz="2200" dirty="0"/>
              <a:t>max (2 + 3) 4;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060-C941-234B-A980-78076A6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57D-C2F7-B842-88AE-83DD6FB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D36-23DD-5D41-957A-70BFDAE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9FE-5BD2-8D45-873A-646DB82D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what order should operators be evaluated? </a:t>
            </a:r>
          </a:p>
          <a:p>
            <a:r>
              <a:rPr lang="en-US" sz="2000" dirty="0"/>
              <a:t>Example with Fortran: a + b * c ** d ** e / f</a:t>
            </a:r>
          </a:p>
          <a:p>
            <a:r>
              <a:rPr lang="en-US" sz="2000" dirty="0"/>
              <a:t>Choices: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((((a + b) * c ) ** d) ** e) / f 	or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(((b * c) **) ** (e/f))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 + ((b * (c ** (d ** e))) / f)</a:t>
            </a:r>
          </a:p>
          <a:p>
            <a:r>
              <a:rPr lang="en-US" sz="2000" dirty="0"/>
              <a:t>Fortran opts for the last one, exponentiation being right associative, and having higher precedence than multiplicative operators</a:t>
            </a:r>
          </a:p>
          <a:p>
            <a:r>
              <a:rPr lang="en-US" sz="2000" dirty="0"/>
              <a:t>Recall:</a:t>
            </a:r>
          </a:p>
          <a:p>
            <a:pPr lvl="1"/>
            <a:r>
              <a:rPr lang="en-US" sz="2000" dirty="0"/>
              <a:t>Precedence: in which order should operators of different categories be evaluated, e.g. {+,-} and {*,/}</a:t>
            </a:r>
          </a:p>
          <a:p>
            <a:pPr lvl="1"/>
            <a:r>
              <a:rPr lang="en-US" sz="2000" dirty="0"/>
              <a:t>Associativity: in what order should operations in the same category be evaluated, i.e. left-to-right or right-to-left?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1871-F469-FF4E-91F6-256B0B2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5FDC-1B1F-AF42-8497-E4A089F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Sequencing: intuition of linear order between back-to-back statements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Selection: to represent conditions and choices; if/case/switches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Iteration: repeat some piece of code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Procedural abstraction: logical aggregation of work (and probably data)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Recursion: expression or entity defined in (simpler) terms of itself, directly or indirectly; computational model requires a stack on which to save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AEA5-2C3B-FE46-A1BC-110BB1F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81D5-0497-D345-AE47-B051EEF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I like this statement from the book: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”The precedence structure of C (…, of its descendants, C++, Java, C#) is substantially richer than that of most other languages …”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And this other statement: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“It is probably fair to say that most C programmers do not remember all of their language’s precedence levels.”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When in doubt: consult the language reference or add parentheses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Now, compare with Pascal: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if (A &lt; B and C &lt; D) then (* good luck *)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499E-D181-2944-BD2C-5D0DBFC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48BF-6747-8740-8FE0-B57F6E4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AB1-7A26-7445-809F-13F7A44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1B59-A1C4-F441-9422-AB035B4C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Rules for basic arithmetic operators are mostly standard and uniform across languages, i.e. associate left-to-right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 1: 9 – 3 – 2 == 4, not 8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Example 2</a:t>
            </a:r>
            <a:r>
              <a:rPr lang="en-US" sz="2400" dirty="0">
                <a:sym typeface="Wingdings" pitchFamily="2" charset="2"/>
              </a:rPr>
              <a:t> (Fortran): 4 ** 3 ** 2 == 4 ** 9 and not 256 ** 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Example 3 (Ada): exponentiation does not associate, so explicit parenthesis are necessary: (4 ** 3) ** 2 or 4 ** (3 ** 2)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Example 4 (C): multiple assignments as ”a = b = a + c”, obviously is right associative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FB784-3824-ED46-B466-C1AB99ED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8BDC-4D3D-AF4A-BA92-9D87612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F61D-9879-6C45-BD78-73FEE8E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92F2-62BC-B946-979F-38BB080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22</a:t>
            </a:fld>
            <a:endParaRPr lang="en-US"/>
          </a:p>
        </p:txBody>
      </p:sp>
      <p:pic>
        <p:nvPicPr>
          <p:cNvPr id="6" name="Shape 68">
            <a:extLst>
              <a:ext uri="{FF2B5EF4-FFF2-40B4-BE49-F238E27FC236}">
                <a16:creationId xmlns:a16="http://schemas.microsoft.com/office/drawing/2014/main" id="{C2ADF0B6-4E63-CE43-991C-37C3443C1C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76224"/>
            <a:ext cx="6691312" cy="59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42C2-88BF-0849-8D04-45A6E5B42528}"/>
              </a:ext>
            </a:extLst>
          </p:cNvPr>
          <p:cNvSpPr txBox="1"/>
          <p:nvPr/>
        </p:nvSpPr>
        <p:spPr>
          <a:xfrm>
            <a:off x="9572625" y="2085975"/>
            <a:ext cx="225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the book</a:t>
            </a:r>
          </a:p>
          <a:p>
            <a:r>
              <a:rPr lang="en-US" dirty="0"/>
              <a:t>“Programming </a:t>
            </a:r>
          </a:p>
          <a:p>
            <a:r>
              <a:rPr lang="en-US" dirty="0"/>
              <a:t>Language Pragmatics”</a:t>
            </a:r>
          </a:p>
          <a:p>
            <a:r>
              <a:rPr lang="en-US" dirty="0"/>
              <a:t>by Michael L. Scoot </a:t>
            </a:r>
          </a:p>
        </p:txBody>
      </p:sp>
    </p:spTree>
    <p:extLst>
      <p:ext uri="{BB962C8B-B14F-4D97-AF65-F5344CB8AC3E}">
        <p14:creationId xmlns:p14="http://schemas.microsoft.com/office/powerpoint/2010/main" val="1477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33FA-73E5-6A46-8365-4491E755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18B0-2B71-2645-8442-46ABB96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Pure functional languages: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rely solely on expressions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computation = expression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complex computations employ recursion to generate values, expressions and contexts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programming: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Attempts to model memory state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Sequences of changes/updates on/to memory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 = abstraction for memory write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Assignments = {value, references/address} </a:t>
            </a:r>
            <a:r>
              <a:rPr lang="en-US" sz="2200" dirty="0">
                <a:sym typeface="Wingdings" pitchFamily="2" charset="2"/>
              </a:rPr>
              <a:t> value stored to address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0BF8-24D9-0146-9C44-BF9F018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FF58C-DD22-E141-B0F8-3122C968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5EE-7DD2-A140-8EEE-66DC360F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6554-8121-BF4A-AE5C-DEA02D28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454727"/>
            <a:ext cx="11596255" cy="472223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Side effect: influence of a program construct on subsequent computations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Best example, the assignment in imperative languages, two parts: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right-hand side evaluation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more importantly, writing the result of the </a:t>
            </a:r>
            <a:r>
              <a:rPr lang="en-US" sz="2200" dirty="0" err="1"/>
              <a:t>rhs</a:t>
            </a:r>
            <a:r>
              <a:rPr lang="en-US" sz="2200" dirty="0"/>
              <a:t> expression to the address of the variable on the </a:t>
            </a:r>
            <a:r>
              <a:rPr lang="en-US" sz="2200" dirty="0" err="1"/>
              <a:t>lhs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Some PL distinguish between expressions and statements: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expressions </a:t>
            </a:r>
            <a:r>
              <a:rPr lang="en-US" sz="2200" b="1" i="1" dirty="0"/>
              <a:t>may</a:t>
            </a:r>
            <a:r>
              <a:rPr lang="en-US" sz="2200" dirty="0"/>
              <a:t> have side effects, e.g. a = ++c * 2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statements used to provide side effects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Purely functional languages: no side effects, value of expression depends only on the referencing environment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16D0-6A4A-0348-9102-83E2B8A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F65D-D491-0A4A-BCD4-72D1D5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79E-3FE8-FF4B-968F-F47A7DE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E1-577E-524E-9AEB-DA1C3136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509940"/>
            <a:ext cx="11582400" cy="4683042"/>
          </a:xfrm>
        </p:spPr>
        <p:txBody>
          <a:bodyPr>
            <a:noAutofit/>
          </a:bodyPr>
          <a:lstStyle/>
          <a:p>
            <a:r>
              <a:rPr lang="en-US" sz="2200" dirty="0"/>
              <a:t>Consider the following assignments in C:</a:t>
            </a:r>
          </a:p>
          <a:p>
            <a:pPr lvl="1"/>
            <a:r>
              <a:rPr lang="en-US" sz="2200" dirty="0"/>
              <a:t>d = a;</a:t>
            </a:r>
          </a:p>
          <a:p>
            <a:pPr lvl="1"/>
            <a:r>
              <a:rPr lang="en-US" sz="2200" dirty="0"/>
              <a:t>a = b + c;</a:t>
            </a:r>
          </a:p>
          <a:p>
            <a:r>
              <a:rPr lang="en-US" sz="2200" dirty="0"/>
              <a:t>RHS: value</a:t>
            </a:r>
          </a:p>
          <a:p>
            <a:r>
              <a:rPr lang="en-US" sz="2200" dirty="0"/>
              <a:t>LHS: location / address, where to store something</a:t>
            </a:r>
          </a:p>
          <a:p>
            <a:r>
              <a:rPr lang="en-US" sz="2200" dirty="0"/>
              <a:t>Variables are named containers for values</a:t>
            </a:r>
          </a:p>
          <a:p>
            <a:r>
              <a:rPr lang="en-US" sz="2200" dirty="0"/>
              <a:t>Distinction between l-values (address) and </a:t>
            </a:r>
            <a:r>
              <a:rPr lang="en-US" sz="2200" dirty="0" err="1"/>
              <a:t>r-values</a:t>
            </a:r>
            <a:r>
              <a:rPr lang="en-US" sz="2200" dirty="0"/>
              <a:t> (proper values, which could be addresses)</a:t>
            </a:r>
          </a:p>
          <a:p>
            <a:r>
              <a:rPr lang="en-US" sz="2200" dirty="0"/>
              <a:t>Bunch of subtle rules:</a:t>
            </a:r>
          </a:p>
          <a:p>
            <a:pPr lvl="1"/>
            <a:r>
              <a:rPr lang="en-US" sz="2200" dirty="0"/>
              <a:t>not all expressions can be l-values </a:t>
            </a:r>
            <a:r>
              <a:rPr lang="en-US" sz="2200" dirty="0">
                <a:sym typeface="Wingdings" pitchFamily="2" charset="2"/>
              </a:rPr>
              <a:t> why?</a:t>
            </a:r>
          </a:p>
          <a:p>
            <a:pPr lvl="1"/>
            <a:r>
              <a:rPr lang="en-US" sz="2200" dirty="0"/>
              <a:t>Compare two (potential) assignments: 2 + 3 = a and a = 2 + 3, when will these be valid (if ever)</a:t>
            </a:r>
          </a:p>
          <a:p>
            <a:pPr lvl="1"/>
            <a:r>
              <a:rPr lang="en-US" sz="2200" dirty="0"/>
              <a:t>Not all l-values are simple names, consider:</a:t>
            </a:r>
          </a:p>
          <a:p>
            <a:pPr lvl="2"/>
            <a:r>
              <a:rPr lang="en-US" sz="2200" dirty="0"/>
              <a:t>(f(a)+3)-&gt;b[c] = 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9C17-6D41-C145-9C38-4CA0D9D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E542-EDD4-7244-A26E-57156CF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2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19E-DCFE-424E-9523-0919D85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EA07-3AB2-9740-BD89-AFA2C816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8629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Value model vs reference model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Value model: values flow from </a:t>
            </a:r>
            <a:r>
              <a:rPr lang="en-US" sz="2000" dirty="0" err="1"/>
              <a:t>rhs</a:t>
            </a:r>
            <a:r>
              <a:rPr lang="en-US" sz="2000" dirty="0"/>
              <a:t> to </a:t>
            </a:r>
            <a:r>
              <a:rPr lang="en-US" sz="2000" dirty="0" err="1"/>
              <a:t>lhs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Reference model: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All variables are l-values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highlight>
                  <a:srgbClr val="00FF00"/>
                </a:highlight>
              </a:rPr>
              <a:t>Variables automatically dereferenced when they appear in </a:t>
            </a:r>
            <a:r>
              <a:rPr lang="en-US" sz="2000" dirty="0" err="1">
                <a:highlight>
                  <a:srgbClr val="00FF00"/>
                </a:highlight>
              </a:rPr>
              <a:t>r-value</a:t>
            </a:r>
            <a:r>
              <a:rPr lang="en-US" sz="2000" dirty="0">
                <a:highlight>
                  <a:srgbClr val="00FF00"/>
                </a:highlight>
              </a:rPr>
              <a:t> contexts (equivalent to doing *variable in C)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Becomes important to distinguish 2 cases:  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the same object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variables that refer to different objects, but with the same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77B1-6A1B-134C-BBAA-A888F2C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7C40-A0F4-2448-98D6-A8AF33D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A842-B1A5-A346-BE0E-8B008555F069}"/>
              </a:ext>
            </a:extLst>
          </p:cNvPr>
          <p:cNvSpPr txBox="1"/>
          <p:nvPr/>
        </p:nvSpPr>
        <p:spPr>
          <a:xfrm>
            <a:off x="8882508" y="1811562"/>
            <a:ext cx="2547492" cy="13849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b := 2;</a:t>
            </a:r>
          </a:p>
          <a:p>
            <a:r>
              <a:rPr lang="en-US" sz="2800" dirty="0">
                <a:latin typeface="Courier" pitchFamily="2" charset="0"/>
              </a:rPr>
              <a:t>c := b;</a:t>
            </a:r>
          </a:p>
          <a:p>
            <a:r>
              <a:rPr lang="en-US" sz="2800" dirty="0">
                <a:latin typeface="Courier" pitchFamily="2" charset="0"/>
              </a:rPr>
              <a:t>a := b + c;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CCB5CE-2A6D-4E40-BAC1-94FF6C815BF8}"/>
              </a:ext>
            </a:extLst>
          </p:cNvPr>
          <p:cNvSpPr/>
          <p:nvPr/>
        </p:nvSpPr>
        <p:spPr>
          <a:xfrm>
            <a:off x="7764484" y="5257408"/>
            <a:ext cx="892628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BA943-DB8F-3841-A8FE-A948AC30CCE9}"/>
              </a:ext>
            </a:extLst>
          </p:cNvPr>
          <p:cNvSpPr txBox="1"/>
          <p:nvPr/>
        </p:nvSpPr>
        <p:spPr>
          <a:xfrm>
            <a:off x="8844780" y="5373442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== and equals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BC7F-AAEA-D740-B6D7-6B7D62DCEBB3}"/>
              </a:ext>
            </a:extLst>
          </p:cNvPr>
          <p:cNvSpPr txBox="1"/>
          <p:nvPr/>
        </p:nvSpPr>
        <p:spPr>
          <a:xfrm>
            <a:off x="9241971" y="3409273"/>
            <a:ext cx="23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and </a:t>
            </a:r>
            <a:r>
              <a:rPr lang="en-US" dirty="0" err="1"/>
              <a:t>Clu</a:t>
            </a:r>
            <a:r>
              <a:rPr lang="en-US" dirty="0"/>
              <a:t>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B6900-EB16-4742-A6E0-3959D05430DB}"/>
              </a:ext>
            </a:extLst>
          </p:cNvPr>
          <p:cNvSpPr txBox="1"/>
          <p:nvPr/>
        </p:nvSpPr>
        <p:spPr>
          <a:xfrm>
            <a:off x="8469605" y="4300763"/>
            <a:ext cx="31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example:  int a; int * </a:t>
            </a:r>
            <a:r>
              <a:rPr lang="en-US" dirty="0" err="1"/>
              <a:t>ptra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704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7EB4-872E-6448-AB2E-D53DB14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661D0-85D5-1E4C-A688-921B920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1280-26F3-574E-BC2B-6E1A1B7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9EAFB-D1C9-854B-9FC7-6925E835F6BC}"/>
              </a:ext>
            </a:extLst>
          </p:cNvPr>
          <p:cNvSpPr txBox="1"/>
          <p:nvPr/>
        </p:nvSpPr>
        <p:spPr>
          <a:xfrm>
            <a:off x="250371" y="2115304"/>
            <a:ext cx="5159041" cy="38164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/>
              <a:t>Reference Model</a:t>
            </a:r>
          </a:p>
          <a:p>
            <a:endParaRPr lang="en-US" sz="2200" dirty="0"/>
          </a:p>
          <a:p>
            <a:r>
              <a:rPr lang="en-US" sz="2200" dirty="0"/>
              <a:t>a := b + c; // Apparently as in </a:t>
            </a:r>
            <a:r>
              <a:rPr lang="en-US" sz="2200" dirty="0" err="1"/>
              <a:t>Clu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a, b and c are essentially addresses</a:t>
            </a:r>
          </a:p>
          <a:p>
            <a:endParaRPr lang="en-US" sz="2200" dirty="0"/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value stored in the address of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the value in the address of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996B-B881-5E41-893C-139DA2D060F4}"/>
              </a:ext>
            </a:extLst>
          </p:cNvPr>
          <p:cNvSpPr txBox="1"/>
          <p:nvPr/>
        </p:nvSpPr>
        <p:spPr>
          <a:xfrm>
            <a:off x="5758543" y="1798880"/>
            <a:ext cx="5954486" cy="45858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Value Model</a:t>
            </a:r>
          </a:p>
          <a:p>
            <a:endParaRPr lang="en-US" sz="2200" dirty="0"/>
          </a:p>
          <a:p>
            <a:r>
              <a:rPr lang="en-US" sz="2200" dirty="0"/>
              <a:t>Consider: a = b + c; // in C</a:t>
            </a:r>
          </a:p>
          <a:p>
            <a:endParaRPr lang="en-US" sz="2200" dirty="0"/>
          </a:p>
          <a:p>
            <a:r>
              <a:rPr lang="en-US" sz="2200" dirty="0"/>
              <a:t>Variables in </a:t>
            </a:r>
            <a:r>
              <a:rPr lang="en-US" sz="2200" dirty="0" err="1"/>
              <a:t>rhs</a:t>
            </a:r>
            <a:r>
              <a:rPr lang="en-US" sz="2200" dirty="0"/>
              <a:t> have values associated to them,</a:t>
            </a:r>
          </a:p>
          <a:p>
            <a:r>
              <a:rPr lang="en-US" sz="2200" dirty="0"/>
              <a:t>so fetching their value is automatic</a:t>
            </a:r>
          </a:p>
          <a:p>
            <a:r>
              <a:rPr lang="en-US" sz="2200" dirty="0"/>
              <a:t>Actions for the above: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the address associated to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Dereference the address of b and get the value stored there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Repeat the above for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Compute new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Store value at the address of a (</a:t>
            </a:r>
            <a:r>
              <a:rPr lang="en-US" sz="2200" dirty="0" err="1"/>
              <a:t>lhs</a:t>
            </a:r>
            <a:r>
              <a:rPr lang="en-US" sz="2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DC955-648B-5545-BA5F-C6AEC55AA080}"/>
              </a:ext>
            </a:extLst>
          </p:cNvPr>
          <p:cNvSpPr txBox="1"/>
          <p:nvPr/>
        </p:nvSpPr>
        <p:spPr>
          <a:xfrm>
            <a:off x="391886" y="6161314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page 232, example 6.16: Boxing</a:t>
            </a:r>
          </a:p>
        </p:txBody>
      </p:sp>
    </p:spTree>
    <p:extLst>
      <p:ext uri="{BB962C8B-B14F-4D97-AF65-F5344CB8AC3E}">
        <p14:creationId xmlns:p14="http://schemas.microsoft.com/office/powerpoint/2010/main" val="335202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Assignment operators modify memory:</a:t>
            </a:r>
          </a:p>
          <a:p>
            <a:pPr lvl="1"/>
            <a:r>
              <a:rPr lang="en-US" sz="2200" dirty="0"/>
              <a:t>+=</a:t>
            </a:r>
          </a:p>
          <a:p>
            <a:pPr lvl="1"/>
            <a:r>
              <a:rPr lang="en-US" sz="2200" dirty="0"/>
              <a:t>*=</a:t>
            </a:r>
          </a:p>
          <a:p>
            <a:pPr lvl="1"/>
            <a:r>
              <a:rPr lang="en-US" sz="2200" dirty="0"/>
              <a:t>op=</a:t>
            </a:r>
          </a:p>
          <a:p>
            <a:r>
              <a:rPr lang="en-US" sz="2200" dirty="0"/>
              <a:t>Advantage: </a:t>
            </a:r>
          </a:p>
          <a:p>
            <a:pPr lvl="1"/>
            <a:r>
              <a:rPr lang="en-US" sz="2200" dirty="0"/>
              <a:t>address calculation performed just once </a:t>
            </a:r>
          </a:p>
          <a:p>
            <a:pPr lvl="1"/>
            <a:r>
              <a:rPr lang="en-US" sz="2200" dirty="0"/>
              <a:t>simplifies code (we write a lot of  something = something + </a:t>
            </a:r>
            <a:r>
              <a:rPr lang="en-US" sz="2200" dirty="0" err="1"/>
              <a:t>somethingelse</a:t>
            </a:r>
            <a:r>
              <a:rPr lang="en-US" sz="2200" dirty="0"/>
              <a:t>)</a:t>
            </a:r>
          </a:p>
          <a:p>
            <a:r>
              <a:rPr lang="en-US" sz="2200" dirty="0"/>
              <a:t>C provides an assignment operator for each of its binary arithmetic and bit-wise operators, for a total of 10</a:t>
            </a:r>
          </a:p>
          <a:p>
            <a:pPr lvl="1"/>
            <a:r>
              <a:rPr lang="en-US" sz="2200" dirty="0"/>
              <a:t>also prefix and postfix [</a:t>
            </a:r>
            <a:r>
              <a:rPr lang="en-US" sz="2200" dirty="0" err="1"/>
              <a:t>in|de</a:t>
            </a:r>
            <a:r>
              <a:rPr lang="en-US" sz="2200" dirty="0"/>
              <a:t>]</a:t>
            </a:r>
            <a:r>
              <a:rPr lang="en-US" sz="2200" dirty="0" err="1"/>
              <a:t>crements</a:t>
            </a:r>
            <a:r>
              <a:rPr lang="en-US" sz="2200" dirty="0"/>
              <a:t>: var++, ++var, var-- and –var</a:t>
            </a:r>
          </a:p>
          <a:p>
            <a:r>
              <a:rPr lang="en-US" sz="2200" dirty="0"/>
              <a:t>Prefix form: syntactic sugar for += and -=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10CF-B650-1D4F-9663-6E9DE2D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E04-8B91-F14F-9E76-4CB7115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dirty="0"/>
              <a:t>Postfix form: NOT syntactic sugar, i.e. has different semantics. Consider:</a:t>
            </a:r>
          </a:p>
          <a:p>
            <a:pPr marL="457200" lvl="1" indent="0">
              <a:buNone/>
            </a:pPr>
            <a:r>
              <a:rPr lang="en-US" sz="1800" dirty="0"/>
              <a:t>*p++ = *q++;</a:t>
            </a:r>
          </a:p>
          <a:p>
            <a:r>
              <a:rPr lang="en-US" sz="2600" dirty="0"/>
              <a:t>The above copies values from q to p, then advances both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F4CC8-DD49-5546-BB91-6D864ED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DC75-A76A-B349-BFFD-CC0F7EAA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EC9-9738-5340-B3B3-4C2CF8B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E708-2B10-6D4B-ADC5-EB378913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Concurrency:  parts of a program to be executed at the same time, either partially or in full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Exception handing and speculation: program fragment executed with the knowledge and possibility that something could go wrong; mechanisms to handle the wrong part; state back-tracking; different forms of speculation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14C4-DC0C-1A41-9F2E-67E51F6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891CB-DFFB-1B46-8FD4-008D8D9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B4E-1AA4-2B4C-8ABD-78244200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150-0147-1040-AEBF-269A379D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Not all (imperative) languages provide mechanisms for declaration + initialization (a la c </a:t>
            </a:r>
            <a:r>
              <a:rPr lang="en-US" sz="2200" dirty="0">
                <a:sym typeface="Wingdings" pitchFamily="2" charset="2"/>
              </a:rPr>
              <a:t> int c = (2 * something);)</a:t>
            </a:r>
          </a:p>
          <a:p>
            <a:r>
              <a:rPr lang="en-US" sz="2200" dirty="0">
                <a:sym typeface="Wingdings" pitchFamily="2" charset="2"/>
              </a:rPr>
              <a:t>Useful to initialize variables:</a:t>
            </a:r>
          </a:p>
          <a:p>
            <a:pPr lvl="1"/>
            <a:r>
              <a:rPr lang="en-US" sz="2200" dirty="0">
                <a:sym typeface="Wingdings" pitchFamily="2" charset="2"/>
              </a:rPr>
              <a:t>static variables local to subroutines need an initial value (usually 0)</a:t>
            </a:r>
          </a:p>
          <a:p>
            <a:pPr lvl="1"/>
            <a:r>
              <a:rPr lang="en-US" sz="2200" dirty="0">
                <a:sym typeface="Wingdings" pitchFamily="2" charset="2"/>
              </a:rPr>
              <a:t>Initialized static variables can use global memory</a:t>
            </a:r>
          </a:p>
          <a:p>
            <a:pPr lvl="1"/>
            <a:r>
              <a:rPr lang="en-US" sz="2200" dirty="0">
                <a:sym typeface="Wingdings" pitchFamily="2" charset="2"/>
              </a:rPr>
              <a:t>Avoid computational errors</a:t>
            </a:r>
          </a:p>
          <a:p>
            <a:r>
              <a:rPr lang="en-US" sz="2200" dirty="0">
                <a:sym typeface="Wingdings" pitchFamily="2" charset="2"/>
              </a:rPr>
              <a:t>Most languages will have mechanisms to initialize variables for pre-built datatypes</a:t>
            </a:r>
          </a:p>
          <a:p>
            <a:r>
              <a:rPr lang="en-US" sz="2200" dirty="0">
                <a:sym typeface="Wingdings" pitchFamily="2" charset="2"/>
              </a:rPr>
              <a:t>Special mechanisms for “aggregate” types, i.e. arrays, structures</a:t>
            </a:r>
          </a:p>
          <a:p>
            <a:r>
              <a:rPr lang="en-US" sz="2200" dirty="0">
                <a:sym typeface="Wingdings" pitchFamily="2" charset="2"/>
              </a:rPr>
              <a:t>Initialization saves time only for statically allocated variables, not for stack variables nor for heap variables</a:t>
            </a:r>
          </a:p>
          <a:p>
            <a:endParaRPr lang="en-US" sz="2200" dirty="0">
              <a:sym typeface="Wingdings" pitchFamily="2" charset="2"/>
            </a:endParaRPr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CF60-7B4D-FD4F-B8EA-2015AAA8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E211-BD44-0849-A8CF-8A6C334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0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241-B387-C542-BFE5-2C41FC7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636-A2D8-E145-9BC3-CF2674F2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/>
          <a:lstStyle/>
          <a:p>
            <a:r>
              <a:rPr lang="en-US" dirty="0"/>
              <a:t>Uses the (static) control flow of the program</a:t>
            </a:r>
          </a:p>
          <a:p>
            <a:r>
              <a:rPr lang="en-US" dirty="0"/>
              <a:t>Conservative analysis</a:t>
            </a:r>
          </a:p>
          <a:p>
            <a:r>
              <a:rPr lang="en-US" dirty="0"/>
              <a:t>Considers every possible execution path in the program</a:t>
            </a:r>
          </a:p>
          <a:p>
            <a:r>
              <a:rPr lang="en-US" dirty="0"/>
              <a:t>Languages like java use this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A4132-76D9-B647-8B34-4B86AE61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1DCA-45EA-2D4C-812A-CBE874F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793B-06C2-B441-9EFB-99D71C281BF3}"/>
              </a:ext>
            </a:extLst>
          </p:cNvPr>
          <p:cNvSpPr txBox="1"/>
          <p:nvPr/>
        </p:nvSpPr>
        <p:spPr>
          <a:xfrm>
            <a:off x="6814458" y="1825625"/>
            <a:ext cx="4424609" cy="3785652"/>
          </a:xfrm>
          <a:custGeom>
            <a:avLst/>
            <a:gdLst>
              <a:gd name="connsiteX0" fmla="*/ 0 w 4424609"/>
              <a:gd name="connsiteY0" fmla="*/ 0 h 3785652"/>
              <a:gd name="connsiteX1" fmla="*/ 641568 w 4424609"/>
              <a:gd name="connsiteY1" fmla="*/ 0 h 3785652"/>
              <a:gd name="connsiteX2" fmla="*/ 1061906 w 4424609"/>
              <a:gd name="connsiteY2" fmla="*/ 0 h 3785652"/>
              <a:gd name="connsiteX3" fmla="*/ 1570736 w 4424609"/>
              <a:gd name="connsiteY3" fmla="*/ 0 h 3785652"/>
              <a:gd name="connsiteX4" fmla="*/ 2079566 w 4424609"/>
              <a:gd name="connsiteY4" fmla="*/ 0 h 3785652"/>
              <a:gd name="connsiteX5" fmla="*/ 2499904 w 4424609"/>
              <a:gd name="connsiteY5" fmla="*/ 0 h 3785652"/>
              <a:gd name="connsiteX6" fmla="*/ 3097226 w 4424609"/>
              <a:gd name="connsiteY6" fmla="*/ 0 h 3785652"/>
              <a:gd name="connsiteX7" fmla="*/ 3650302 w 4424609"/>
              <a:gd name="connsiteY7" fmla="*/ 0 h 3785652"/>
              <a:gd name="connsiteX8" fmla="*/ 4424609 w 4424609"/>
              <a:gd name="connsiteY8" fmla="*/ 0 h 3785652"/>
              <a:gd name="connsiteX9" fmla="*/ 4424609 w 4424609"/>
              <a:gd name="connsiteY9" fmla="*/ 427238 h 3785652"/>
              <a:gd name="connsiteX10" fmla="*/ 4424609 w 4424609"/>
              <a:gd name="connsiteY10" fmla="*/ 930189 h 3785652"/>
              <a:gd name="connsiteX11" fmla="*/ 4424609 w 4424609"/>
              <a:gd name="connsiteY11" fmla="*/ 1357427 h 3785652"/>
              <a:gd name="connsiteX12" fmla="*/ 4424609 w 4424609"/>
              <a:gd name="connsiteY12" fmla="*/ 1936091 h 3785652"/>
              <a:gd name="connsiteX13" fmla="*/ 4424609 w 4424609"/>
              <a:gd name="connsiteY13" fmla="*/ 2552611 h 3785652"/>
              <a:gd name="connsiteX14" fmla="*/ 4424609 w 4424609"/>
              <a:gd name="connsiteY14" fmla="*/ 3055562 h 3785652"/>
              <a:gd name="connsiteX15" fmla="*/ 4424609 w 4424609"/>
              <a:gd name="connsiteY15" fmla="*/ 3785652 h 3785652"/>
              <a:gd name="connsiteX16" fmla="*/ 3871533 w 4424609"/>
              <a:gd name="connsiteY16" fmla="*/ 3785652 h 3785652"/>
              <a:gd name="connsiteX17" fmla="*/ 3362703 w 4424609"/>
              <a:gd name="connsiteY17" fmla="*/ 3785652 h 3785652"/>
              <a:gd name="connsiteX18" fmla="*/ 2898119 w 4424609"/>
              <a:gd name="connsiteY18" fmla="*/ 3785652 h 3785652"/>
              <a:gd name="connsiteX19" fmla="*/ 2389289 w 4424609"/>
              <a:gd name="connsiteY19" fmla="*/ 3785652 h 3785652"/>
              <a:gd name="connsiteX20" fmla="*/ 1836213 w 4424609"/>
              <a:gd name="connsiteY20" fmla="*/ 3785652 h 3785652"/>
              <a:gd name="connsiteX21" fmla="*/ 1283137 w 4424609"/>
              <a:gd name="connsiteY21" fmla="*/ 3785652 h 3785652"/>
              <a:gd name="connsiteX22" fmla="*/ 641568 w 4424609"/>
              <a:gd name="connsiteY22" fmla="*/ 3785652 h 3785652"/>
              <a:gd name="connsiteX23" fmla="*/ 0 w 4424609"/>
              <a:gd name="connsiteY23" fmla="*/ 3785652 h 3785652"/>
              <a:gd name="connsiteX24" fmla="*/ 0 w 4424609"/>
              <a:gd name="connsiteY24" fmla="*/ 3320558 h 3785652"/>
              <a:gd name="connsiteX25" fmla="*/ 0 w 4424609"/>
              <a:gd name="connsiteY25" fmla="*/ 2779750 h 3785652"/>
              <a:gd name="connsiteX26" fmla="*/ 0 w 4424609"/>
              <a:gd name="connsiteY26" fmla="*/ 2314656 h 3785652"/>
              <a:gd name="connsiteX27" fmla="*/ 0 w 4424609"/>
              <a:gd name="connsiteY27" fmla="*/ 1773848 h 3785652"/>
              <a:gd name="connsiteX28" fmla="*/ 0 w 4424609"/>
              <a:gd name="connsiteY28" fmla="*/ 1233041 h 3785652"/>
              <a:gd name="connsiteX29" fmla="*/ 0 w 4424609"/>
              <a:gd name="connsiteY29" fmla="*/ 654377 h 3785652"/>
              <a:gd name="connsiteX30" fmla="*/ 0 w 4424609"/>
              <a:gd name="connsiteY30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24609" h="3785652" extrusionOk="0">
                <a:moveTo>
                  <a:pt x="0" y="0"/>
                </a:moveTo>
                <a:cubicBezTo>
                  <a:pt x="215866" y="-27986"/>
                  <a:pt x="448998" y="21043"/>
                  <a:pt x="641568" y="0"/>
                </a:cubicBezTo>
                <a:cubicBezTo>
                  <a:pt x="834138" y="-21043"/>
                  <a:pt x="932499" y="44367"/>
                  <a:pt x="1061906" y="0"/>
                </a:cubicBezTo>
                <a:cubicBezTo>
                  <a:pt x="1191313" y="-44367"/>
                  <a:pt x="1454222" y="56143"/>
                  <a:pt x="1570736" y="0"/>
                </a:cubicBezTo>
                <a:cubicBezTo>
                  <a:pt x="1687250" y="-56143"/>
                  <a:pt x="1907661" y="45941"/>
                  <a:pt x="2079566" y="0"/>
                </a:cubicBezTo>
                <a:cubicBezTo>
                  <a:pt x="2251471" y="-45941"/>
                  <a:pt x="2317039" y="3145"/>
                  <a:pt x="2499904" y="0"/>
                </a:cubicBezTo>
                <a:cubicBezTo>
                  <a:pt x="2682769" y="-3145"/>
                  <a:pt x="2976867" y="31729"/>
                  <a:pt x="3097226" y="0"/>
                </a:cubicBezTo>
                <a:cubicBezTo>
                  <a:pt x="3217585" y="-31729"/>
                  <a:pt x="3518918" y="29468"/>
                  <a:pt x="3650302" y="0"/>
                </a:cubicBezTo>
                <a:cubicBezTo>
                  <a:pt x="3781686" y="-29468"/>
                  <a:pt x="4218372" y="43638"/>
                  <a:pt x="4424609" y="0"/>
                </a:cubicBezTo>
                <a:cubicBezTo>
                  <a:pt x="4465146" y="161249"/>
                  <a:pt x="4405380" y="298211"/>
                  <a:pt x="4424609" y="427238"/>
                </a:cubicBezTo>
                <a:cubicBezTo>
                  <a:pt x="4443838" y="556265"/>
                  <a:pt x="4410513" y="749753"/>
                  <a:pt x="4424609" y="930189"/>
                </a:cubicBezTo>
                <a:cubicBezTo>
                  <a:pt x="4438705" y="1110625"/>
                  <a:pt x="4414597" y="1160010"/>
                  <a:pt x="4424609" y="1357427"/>
                </a:cubicBezTo>
                <a:cubicBezTo>
                  <a:pt x="4434621" y="1554844"/>
                  <a:pt x="4361189" y="1777323"/>
                  <a:pt x="4424609" y="1936091"/>
                </a:cubicBezTo>
                <a:cubicBezTo>
                  <a:pt x="4488029" y="2094859"/>
                  <a:pt x="4396517" y="2407059"/>
                  <a:pt x="4424609" y="2552611"/>
                </a:cubicBezTo>
                <a:cubicBezTo>
                  <a:pt x="4452701" y="2698163"/>
                  <a:pt x="4373431" y="2831332"/>
                  <a:pt x="4424609" y="3055562"/>
                </a:cubicBezTo>
                <a:cubicBezTo>
                  <a:pt x="4475787" y="3279792"/>
                  <a:pt x="4419296" y="3528334"/>
                  <a:pt x="4424609" y="3785652"/>
                </a:cubicBezTo>
                <a:cubicBezTo>
                  <a:pt x="4194703" y="3814608"/>
                  <a:pt x="4005386" y="3750876"/>
                  <a:pt x="3871533" y="3785652"/>
                </a:cubicBezTo>
                <a:cubicBezTo>
                  <a:pt x="3737680" y="3820428"/>
                  <a:pt x="3610060" y="3730662"/>
                  <a:pt x="3362703" y="3785652"/>
                </a:cubicBezTo>
                <a:cubicBezTo>
                  <a:pt x="3115346" y="3840642"/>
                  <a:pt x="3088088" y="3782312"/>
                  <a:pt x="2898119" y="3785652"/>
                </a:cubicBezTo>
                <a:cubicBezTo>
                  <a:pt x="2708150" y="3788992"/>
                  <a:pt x="2514603" y="3726914"/>
                  <a:pt x="2389289" y="3785652"/>
                </a:cubicBezTo>
                <a:cubicBezTo>
                  <a:pt x="2263975" y="3844390"/>
                  <a:pt x="1965925" y="3751019"/>
                  <a:pt x="1836213" y="3785652"/>
                </a:cubicBezTo>
                <a:cubicBezTo>
                  <a:pt x="1706501" y="3820285"/>
                  <a:pt x="1426887" y="3749586"/>
                  <a:pt x="1283137" y="3785652"/>
                </a:cubicBezTo>
                <a:cubicBezTo>
                  <a:pt x="1139387" y="3821718"/>
                  <a:pt x="774709" y="3741917"/>
                  <a:pt x="641568" y="3785652"/>
                </a:cubicBezTo>
                <a:cubicBezTo>
                  <a:pt x="508427" y="3829387"/>
                  <a:pt x="292126" y="3737865"/>
                  <a:pt x="0" y="3785652"/>
                </a:cubicBezTo>
                <a:cubicBezTo>
                  <a:pt x="-36636" y="3631983"/>
                  <a:pt x="6026" y="3529646"/>
                  <a:pt x="0" y="3320558"/>
                </a:cubicBezTo>
                <a:cubicBezTo>
                  <a:pt x="-6026" y="3111470"/>
                  <a:pt x="54751" y="2968705"/>
                  <a:pt x="0" y="2779750"/>
                </a:cubicBezTo>
                <a:cubicBezTo>
                  <a:pt x="-54751" y="2590795"/>
                  <a:pt x="10133" y="2433990"/>
                  <a:pt x="0" y="2314656"/>
                </a:cubicBezTo>
                <a:cubicBezTo>
                  <a:pt x="-10133" y="2195322"/>
                  <a:pt x="49392" y="1969758"/>
                  <a:pt x="0" y="1773848"/>
                </a:cubicBezTo>
                <a:cubicBezTo>
                  <a:pt x="-49392" y="1577938"/>
                  <a:pt x="19284" y="1361994"/>
                  <a:pt x="0" y="1233041"/>
                </a:cubicBezTo>
                <a:cubicBezTo>
                  <a:pt x="-19284" y="1104088"/>
                  <a:pt x="42860" y="788015"/>
                  <a:pt x="0" y="654377"/>
                </a:cubicBezTo>
                <a:cubicBezTo>
                  <a:pt x="-42860" y="520739"/>
                  <a:pt x="4973" y="1472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int j = 3;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&gt;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= 2;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…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if (j &lt; 0) {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// do something with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</a:t>
            </a:r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B0EF521-0B1A-A340-A108-9760FEBF9459}"/>
              </a:ext>
            </a:extLst>
          </p:cNvPr>
          <p:cNvSpPr/>
          <p:nvPr/>
        </p:nvSpPr>
        <p:spPr>
          <a:xfrm flipV="1">
            <a:off x="3107871" y="4822371"/>
            <a:ext cx="353785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6C11F85B-94B2-C44C-B9C9-B8557787938C}"/>
              </a:ext>
            </a:extLst>
          </p:cNvPr>
          <p:cNvSpPr/>
          <p:nvPr/>
        </p:nvSpPr>
        <p:spPr>
          <a:xfrm>
            <a:off x="8425544" y="1926772"/>
            <a:ext cx="1469570" cy="1791680"/>
          </a:xfrm>
          <a:prstGeom prst="curvedLeftArrow">
            <a:avLst>
              <a:gd name="adj1" fmla="val 6889"/>
              <a:gd name="adj2" fmla="val 26905"/>
              <a:gd name="adj3" fmla="val 2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2A34-7400-6D46-B683-BB9979F4EF39}"/>
              </a:ext>
            </a:extLst>
          </p:cNvPr>
          <p:cNvSpPr txBox="1"/>
          <p:nvPr/>
        </p:nvSpPr>
        <p:spPr>
          <a:xfrm>
            <a:off x="9943667" y="223157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12209-7229-9249-B6F2-FD8DA6E0019A}"/>
              </a:ext>
            </a:extLst>
          </p:cNvPr>
          <p:cNvCxnSpPr>
            <a:cxnSpLocks/>
          </p:cNvCxnSpPr>
          <p:nvPr/>
        </p:nvCxnSpPr>
        <p:spPr>
          <a:xfrm>
            <a:off x="7489371" y="3718451"/>
            <a:ext cx="468086" cy="1103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F524C7-B423-284F-A4F0-A38F7E1CD38A}"/>
              </a:ext>
            </a:extLst>
          </p:cNvPr>
          <p:cNvSpPr/>
          <p:nvPr/>
        </p:nvSpPr>
        <p:spPr>
          <a:xfrm>
            <a:off x="6455229" y="1690688"/>
            <a:ext cx="1828800" cy="540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9EDC-77AB-6C4B-986A-95427D5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EF4-5CEC-A94A-BE1C-D0E93E09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73152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Precedence and associativity define order in which binary infix operators are evaluated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Do not necessarily specify orders in which operands are evaluated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1:  a – g(b) – c * d 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Equivalent to :  ( a – g(b)) -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But: which one is evaluated first: (a – g(b)) or (c * d)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 2: f(a, g(b), h(c))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which order are the arguments evaluated?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F087-ED0B-404E-BCAE-AF5DF0C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0BA3-7418-8045-B9AD-2A8C7F5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984C0-BF30-254C-8079-E0D46AE27EA1}"/>
              </a:ext>
            </a:extLst>
          </p:cNvPr>
          <p:cNvSpPr txBox="1">
            <a:spLocks/>
          </p:cNvSpPr>
          <p:nvPr/>
        </p:nvSpPr>
        <p:spPr>
          <a:xfrm>
            <a:off x="8305800" y="1690688"/>
            <a:ext cx="3047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/>
              <a:t>This is important because of: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side effects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Code speed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Usually this is “implementation dependent”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Java and C# evaluate arguments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61328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D35-C5BF-2147-BDEB-EDB40582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50A-5E44-6A4D-9D08-09B47A86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implement it as as array of symbols</a:t>
            </a:r>
          </a:p>
          <a:p>
            <a:r>
              <a:rPr lang="en-US" sz="2400" dirty="0"/>
              <a:t>Each symbol will have:</a:t>
            </a:r>
          </a:p>
          <a:p>
            <a:pPr lvl="1"/>
            <a:r>
              <a:rPr lang="en-US" dirty="0"/>
              <a:t>Identifier name</a:t>
            </a:r>
          </a:p>
          <a:p>
            <a:pPr lvl="1"/>
            <a:r>
              <a:rPr lang="en-US" dirty="0"/>
              <a:t>Identifier type</a:t>
            </a:r>
          </a:p>
          <a:p>
            <a:pPr lvl="1"/>
            <a:r>
              <a:rPr lang="en-US" dirty="0"/>
              <a:t>Identifier width</a:t>
            </a:r>
          </a:p>
          <a:p>
            <a:pPr lvl="1"/>
            <a:r>
              <a:rPr lang="en-US" dirty="0"/>
              <a:t>Value</a:t>
            </a:r>
          </a:p>
          <a:p>
            <a:r>
              <a:rPr lang="en-US" dirty="0"/>
              <a:t>Will assume that we have a function: </a:t>
            </a:r>
            <a:r>
              <a:rPr lang="en-US" dirty="0" err="1"/>
              <a:t>maketemp</a:t>
            </a:r>
            <a:r>
              <a:rPr lang="en-US" dirty="0"/>
              <a:t> (table);</a:t>
            </a:r>
          </a:p>
          <a:p>
            <a:r>
              <a:rPr lang="en-US" dirty="0"/>
              <a:t>Our simple compiler will only support int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8B95-F0B0-7442-AA87-CBC4AB6C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69EB-9F6C-FE43-8972-FC02E57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6619-300C-5543-99D9-7C14B06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8AD-DFA6-B04C-8523-992C80EE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list / table / array of instructions</a:t>
            </a:r>
          </a:p>
          <a:p>
            <a:r>
              <a:rPr lang="en-US" sz="2400" dirty="0"/>
              <a:t>Each instruction will have some number of fields (for us):</a:t>
            </a:r>
          </a:p>
          <a:p>
            <a:pPr lvl="1"/>
            <a:r>
              <a:rPr lang="en-US" dirty="0"/>
              <a:t>operator </a:t>
            </a:r>
          </a:p>
          <a:p>
            <a:pPr lvl="1"/>
            <a:r>
              <a:rPr lang="en-US" dirty="0"/>
              <a:t>operand 1</a:t>
            </a:r>
          </a:p>
          <a:p>
            <a:pPr lvl="1"/>
            <a:r>
              <a:rPr lang="en-US" dirty="0"/>
              <a:t>operand 2</a:t>
            </a:r>
          </a:p>
          <a:p>
            <a:pPr lvl="1"/>
            <a:r>
              <a:rPr lang="en-US" dirty="0"/>
              <a:t>operand 3</a:t>
            </a:r>
          </a:p>
          <a:p>
            <a:r>
              <a:rPr lang="en-US" sz="2400" dirty="0"/>
              <a:t>If using 3 operands, it’s called 3-address form (standard terminology)</a:t>
            </a:r>
          </a:p>
          <a:p>
            <a:r>
              <a:rPr lang="en-US" sz="2400" dirty="0"/>
              <a:t>Will assume we have a function: </a:t>
            </a:r>
            <a:r>
              <a:rPr lang="en-US" sz="2400" dirty="0" err="1"/>
              <a:t>gencode</a:t>
            </a:r>
            <a:r>
              <a:rPr lang="en-US" sz="2400" dirty="0"/>
              <a:t> ( op, a1, a2, a3)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9F3C-4F2B-5D4C-BC57-56D76CC0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F554-65ED-7B46-A06A-5FA615D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6619-300C-5543-99D9-7C14B06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in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8AD-DFA6-B04C-8523-992C80EE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1437698"/>
            <a:ext cx="11499273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We distinguish between instructions being generated at compile time and instructions that will be executed (at run-time)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At compile-time, we need to know how many instructions we have created and/or what is the entry or position of the last instruction generated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At run-time, execution flows mostly linearly: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Execution position defined by the Program Counter (PC)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Start with ”first” instruction: PC </a:t>
            </a:r>
            <a:r>
              <a:rPr lang="en-US" sz="2200" dirty="0">
                <a:sym typeface="Wingdings" pitchFamily="2" charset="2"/>
              </a:rPr>
              <a:t> 0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Statement Sequencing is achieved by executing instructions in the table code, one after another, and incrementing the Program Counter (PC): PC </a:t>
            </a:r>
            <a:r>
              <a:rPr lang="en-US" sz="2200" dirty="0">
                <a:sym typeface="Wingdings" pitchFamily="2" charset="2"/>
              </a:rPr>
              <a:t> PC + 1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Control-flow constructs (for, while, repeat, do-while, if-then, if-then-else, switch, try, </a:t>
            </a:r>
            <a:r>
              <a:rPr lang="en-US" sz="2200" dirty="0" err="1">
                <a:sym typeface="Wingdings" pitchFamily="2" charset="2"/>
              </a:rPr>
              <a:t>etc</a:t>
            </a:r>
            <a:r>
              <a:rPr lang="en-US" sz="2200" dirty="0">
                <a:sym typeface="Wingdings" pitchFamily="2" charset="2"/>
              </a:rPr>
              <a:t>): all manipulate the PC by changing it in non-linear fashion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9F3C-4F2B-5D4C-BC57-56D76CC0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F554-65ED-7B46-A06A-5FA615D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AB07-2956-D94A-AEC7-D0A32EC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Semantics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242F88-7DE3-6643-AA5B-1915F0DA3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83753"/>
              </p:ext>
            </p:extLst>
          </p:nvPr>
        </p:nvGraphicFramePr>
        <p:xfrm>
          <a:off x="1217385" y="1524433"/>
          <a:ext cx="9757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446">
                  <a:extLst>
                    <a:ext uri="{9D8B030D-6E8A-4147-A177-3AD203B41FA5}">
                      <a16:colId xmlns:a16="http://schemas.microsoft.com/office/drawing/2014/main" val="2738863321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671380592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7004595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601212182"/>
                    </a:ext>
                  </a:extLst>
                </a:gridCol>
                <a:gridCol w="3624944">
                  <a:extLst>
                    <a:ext uri="{9D8B030D-6E8A-4147-A177-3AD203B41FA5}">
                      <a16:colId xmlns:a16="http://schemas.microsoft.com/office/drawing/2014/main" val="300732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4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+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+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7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OP_UMIN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-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reg0 </a:t>
                      </a:r>
                      <a:r>
                        <a:rPr lang="en-US" dirty="0">
                          <a:sym typeface="Wingdings" pitchFamily="2" charset="2"/>
                        </a:rPr>
                        <a:t> reg1 &lt; reg2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cond</a:t>
                      </a:r>
                      <a:r>
                        <a:rPr lang="en-US" dirty="0"/>
                        <a:t> = True)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cond</a:t>
                      </a:r>
                      <a:r>
                        <a:rPr lang="en-US" dirty="0"/>
                        <a:t> = False) pc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OP_PUSHA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5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Old_instr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sp</a:t>
                      </a:r>
                      <a:r>
                        <a:rPr lang="en-US" dirty="0">
                          <a:sym typeface="Wingdings" pitchFamily="2" charset="2"/>
                        </a:rPr>
                        <a:t> + something</a:t>
                      </a:r>
                      <a:r>
                        <a:rPr lang="en-US" dirty="0"/>
                        <a:t>; </a:t>
                      </a:r>
                    </a:p>
                    <a:p>
                      <a:r>
                        <a:rPr lang="en-US" dirty="0"/>
                        <a:t>pc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 err="1">
                          <a:sym typeface="Wingdings" pitchFamily="2" charset="2"/>
                        </a:rPr>
                        <a:t>new_instr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</a:t>
                      </a:r>
                      <a:r>
                        <a:rPr lang="en-US" dirty="0">
                          <a:sym typeface="Wingdings" pitchFamily="2" charset="2"/>
                        </a:rPr>
                        <a:t>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M</a:t>
                      </a:r>
                      <a:r>
                        <a:rPr lang="en-US" dirty="0">
                          <a:sym typeface="Wingdings" pitchFamily="2" charset="2"/>
                        </a:rPr>
                        <a:t>[</a:t>
                      </a:r>
                      <a:r>
                        <a:rPr lang="en-US" dirty="0" err="1">
                          <a:sym typeface="Wingdings" pitchFamily="2" charset="2"/>
                        </a:rPr>
                        <a:t>addr</a:t>
                      </a:r>
                      <a:r>
                        <a:rPr lang="en-US" dirty="0">
                          <a:sym typeface="Wingdings" pitchFamily="2" charset="2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addr</a:t>
                      </a:r>
                      <a:r>
                        <a:rPr lang="en-US" dirty="0"/>
                        <a:t>] </a:t>
                      </a:r>
                      <a:r>
                        <a:rPr lang="en-US" dirty="0">
                          <a:sym typeface="Wingdings" pitchFamily="2" charset="2"/>
                        </a:rPr>
                        <a:t> reg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5164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970D-21F1-6448-AF80-6349478F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A291-E453-7B48-B510-5FA84DA8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F16D-85DC-D24C-A475-8900BF192E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8DA-90D3-7A42-990A-3A9F76D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A686-5ABC-1B4C-BC08-BD79185E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Essentially, list of statements: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S1; S2; S3; …; Sn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Effect: S1 executes first, followed by S2, S3, and so 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Compilers will exploit lack of dependencies (information flow) between pairs of statements (e.g. Si and </a:t>
            </a:r>
            <a:r>
              <a:rPr lang="en-US" sz="2200" dirty="0" err="1"/>
              <a:t>Sj</a:t>
            </a:r>
            <a:r>
              <a:rPr lang="en-US" sz="2200" dirty="0"/>
              <a:t>) to reorder them in a legal fashion </a:t>
            </a:r>
            <a:r>
              <a:rPr lang="en-US" sz="2200" dirty="0">
                <a:sym typeface="Wingdings" pitchFamily="2" charset="2"/>
              </a:rPr>
              <a:t> similar to out-of-order (</a:t>
            </a:r>
            <a:r>
              <a:rPr lang="en-US" sz="2200" dirty="0" err="1">
                <a:sym typeface="Wingdings" pitchFamily="2" charset="2"/>
              </a:rPr>
              <a:t>OoO</a:t>
            </a:r>
            <a:r>
              <a:rPr lang="en-US" sz="2200" dirty="0">
                <a:sym typeface="Wingdings" pitchFamily="2" charset="2"/>
              </a:rPr>
              <a:t>)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Imperative languages would provide dedicated delimiters: {/}, begin/end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List of statements surrounded by delimiters = block or compounded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F2B23-3085-4647-86E3-C399377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2C48D-214B-B048-A25B-4E09434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864-D44C-7241-95F9-888A9D1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F3F2-9A4F-B847-9D90-C3282E1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97025"/>
            <a:ext cx="50183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Consider:</a:t>
            </a:r>
          </a:p>
          <a:p>
            <a:r>
              <a:rPr lang="en-US" sz="2200" dirty="0"/>
              <a:t>if (a &lt; b &amp;&amp; b &lt; c) { …}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N &amp;&amp; A[</a:t>
            </a:r>
            <a:r>
              <a:rPr lang="en-US" sz="2200" dirty="0" err="1"/>
              <a:t>i</a:t>
            </a:r>
            <a:r>
              <a:rPr lang="en-US" sz="2200" dirty="0"/>
              <a:t>] != NULL;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r>
              <a:rPr lang="en-US" sz="2200" dirty="0"/>
              <a:t>for (</a:t>
            </a:r>
            <a:r>
              <a:rPr lang="en-US" sz="2200" dirty="0" err="1"/>
              <a:t>i</a:t>
            </a:r>
            <a:r>
              <a:rPr lang="en-US" sz="2200" dirty="0"/>
              <a:t> = 0; A[</a:t>
            </a:r>
            <a:r>
              <a:rPr lang="en-US" sz="2200" dirty="0" err="1"/>
              <a:t>i</a:t>
            </a:r>
            <a:r>
              <a:rPr lang="en-US" sz="2200" dirty="0"/>
              <a:t>] != NULL &amp;&amp; </a:t>
            </a:r>
            <a:r>
              <a:rPr lang="en-US" sz="2200" dirty="0" err="1"/>
              <a:t>i</a:t>
            </a:r>
            <a:r>
              <a:rPr lang="en-US" sz="2200" dirty="0"/>
              <a:t> &lt; N;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>
              <a:buNone/>
            </a:pPr>
            <a:r>
              <a:rPr lang="en-US" sz="2200" dirty="0"/>
              <a:t>Idea: avoid unnecessary work</a:t>
            </a:r>
          </a:p>
          <a:p>
            <a:pPr marL="0" indent="0">
              <a:buNone/>
            </a:pPr>
            <a:r>
              <a:rPr lang="en-US" sz="2200" dirty="0"/>
              <a:t>Problem: some of the leftover work could desired side effects</a:t>
            </a:r>
          </a:p>
          <a:p>
            <a:pPr marL="0" indent="0">
              <a:buNone/>
            </a:pPr>
            <a:r>
              <a:rPr lang="en-US" sz="2200" dirty="0"/>
              <a:t>Example: while ( a = </a:t>
            </a:r>
            <a:r>
              <a:rPr lang="en-US" sz="2200" dirty="0" err="1"/>
              <a:t>my_function</a:t>
            </a:r>
            <a:r>
              <a:rPr lang="en-US" sz="2200" dirty="0"/>
              <a:t>(</a:t>
            </a:r>
            <a:r>
              <a:rPr lang="en-US" sz="2200" dirty="0" err="1"/>
              <a:t>x,a</a:t>
            </a:r>
            <a:r>
              <a:rPr lang="en-US" sz="2200" dirty="0"/>
              <a:t>) &amp;&amp; x++) { … }</a:t>
            </a:r>
          </a:p>
          <a:p>
            <a:pPr marL="0" indent="0">
              <a:buNone/>
            </a:pPr>
            <a:r>
              <a:rPr lang="en-US" sz="2200" dirty="0"/>
              <a:t>Language dependent</a:t>
            </a:r>
          </a:p>
          <a:p>
            <a:pPr marL="0" indent="0">
              <a:buNone/>
            </a:pPr>
            <a:r>
              <a:rPr lang="en-US" sz="2200" dirty="0"/>
              <a:t>Some languages (I didn’t know this) might have dedicated operators for short-circuit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D083A-E6FF-B241-B9D9-397A49BC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65D3-7D72-C447-AE0F-DA7BE4E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8F02-4831-DB41-B2A1-83D581DBC9B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68EC6-1740-B64A-AE41-4B85B9EC730F}"/>
              </a:ext>
            </a:extLst>
          </p:cNvPr>
          <p:cNvSpPr txBox="1">
            <a:spLocks/>
          </p:cNvSpPr>
          <p:nvPr/>
        </p:nvSpPr>
        <p:spPr>
          <a:xfrm>
            <a:off x="6477002" y="1597025"/>
            <a:ext cx="54755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Ada provides:</a:t>
            </a:r>
          </a:p>
          <a:p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 vs </a:t>
            </a:r>
            <a:r>
              <a:rPr lang="en-US" sz="2200" dirty="0">
                <a:latin typeface="Courier" pitchFamily="2" charset="0"/>
              </a:rPr>
              <a:t>and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then</a:t>
            </a:r>
          </a:p>
          <a:p>
            <a:r>
              <a:rPr lang="en-US" sz="2200" dirty="0">
                <a:latin typeface="Courier" pitchFamily="2" charset="0"/>
              </a:rPr>
              <a:t>or </a:t>
            </a:r>
            <a:r>
              <a:rPr lang="en-US" sz="2200" dirty="0"/>
              <a:t> vs </a:t>
            </a:r>
            <a:r>
              <a:rPr lang="en-US" sz="2200" dirty="0">
                <a:latin typeface="Courier" pitchFamily="2" charset="0"/>
              </a:rPr>
              <a:t>or</a:t>
            </a:r>
            <a:r>
              <a:rPr lang="en-US" sz="2200" dirty="0"/>
              <a:t> followed by </a:t>
            </a:r>
            <a:r>
              <a:rPr lang="en-US" sz="2200" dirty="0">
                <a:latin typeface="Courier" pitchFamily="2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Examples:</a:t>
            </a:r>
          </a:p>
          <a:p>
            <a:r>
              <a:rPr lang="en-US" sz="2200" dirty="0"/>
              <a:t>if (d = 0.0 </a:t>
            </a:r>
            <a:r>
              <a:rPr lang="en-US" sz="2200" dirty="0">
                <a:highlight>
                  <a:srgbClr val="00FF00"/>
                </a:highlight>
              </a:rPr>
              <a:t>or else </a:t>
            </a:r>
            <a:r>
              <a:rPr lang="en-US" sz="2200" dirty="0"/>
              <a:t>n/d &lt; threshold) then ..</a:t>
            </a:r>
          </a:p>
          <a:p>
            <a:r>
              <a:rPr lang="en-US" sz="2200" dirty="0"/>
              <a:t>if (p /= null </a:t>
            </a:r>
            <a:r>
              <a:rPr lang="en-US" sz="2200" dirty="0">
                <a:highlight>
                  <a:srgbClr val="00FF00"/>
                </a:highlight>
              </a:rPr>
              <a:t>and then </a:t>
            </a:r>
            <a:r>
              <a:rPr lang="en-US" sz="2200" dirty="0" err="1"/>
              <a:t>p.parent</a:t>
            </a:r>
            <a:r>
              <a:rPr lang="en-US" sz="2200" dirty="0"/>
              <a:t> = </a:t>
            </a:r>
            <a:r>
              <a:rPr lang="en-US" sz="2200" dirty="0" err="1"/>
              <a:t>someval</a:t>
            </a:r>
            <a:r>
              <a:rPr lang="en-US" sz="2200" dirty="0"/>
              <a:t>) …</a:t>
            </a:r>
          </a:p>
          <a:p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Semantically equivalent to nested ifs, additional logic and control flow</a:t>
            </a:r>
          </a:p>
        </p:txBody>
      </p:sp>
    </p:spTree>
    <p:extLst>
      <p:ext uri="{BB962C8B-B14F-4D97-AF65-F5344CB8AC3E}">
        <p14:creationId xmlns:p14="http://schemas.microsoft.com/office/powerpoint/2010/main" val="370154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23184</TotalTime>
  <Words>3224</Words>
  <Application>Microsoft Macintosh PowerPoint</Application>
  <PresentationFormat>Widescreen</PresentationFormat>
  <Paragraphs>498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</vt:lpstr>
      <vt:lpstr>Symbol</vt:lpstr>
      <vt:lpstr>Wingdings</vt:lpstr>
      <vt:lpstr>Office Theme</vt:lpstr>
      <vt:lpstr>Control Flow</vt:lpstr>
      <vt:lpstr>Language Mechanisms</vt:lpstr>
      <vt:lpstr>Language Mechanisms</vt:lpstr>
      <vt:lpstr>Symbol Table</vt:lpstr>
      <vt:lpstr>Instruction Table</vt:lpstr>
      <vt:lpstr>Program Execution in our Interpreter</vt:lpstr>
      <vt:lpstr>Instruction Semantics</vt:lpstr>
      <vt:lpstr>Sequencing</vt:lpstr>
      <vt:lpstr>Short-Circuit Evaluation</vt:lpstr>
      <vt:lpstr>Control-Flow Productions</vt:lpstr>
      <vt:lpstr>Structured and Unstructured Flow</vt:lpstr>
      <vt:lpstr>Repeat Codegen</vt:lpstr>
      <vt:lpstr>While Codegen</vt:lpstr>
      <vt:lpstr>IF Codegen</vt:lpstr>
      <vt:lpstr>Structured and Unstructured Flow</vt:lpstr>
      <vt:lpstr>Structured and Unstructured Flow</vt:lpstr>
      <vt:lpstr>Expression Evaluation</vt:lpstr>
      <vt:lpstr>Expression Evaluation</vt:lpstr>
      <vt:lpstr>Precedence and Associativity</vt:lpstr>
      <vt:lpstr>Precedence and Associativity</vt:lpstr>
      <vt:lpstr>Precedence and Associativity</vt:lpstr>
      <vt:lpstr>PowerPoint Presentation</vt:lpstr>
      <vt:lpstr>Assignments</vt:lpstr>
      <vt:lpstr>Assignments</vt:lpstr>
      <vt:lpstr>References and Values</vt:lpstr>
      <vt:lpstr>References and Values</vt:lpstr>
      <vt:lpstr>References and Values</vt:lpstr>
      <vt:lpstr>Assignment Operators</vt:lpstr>
      <vt:lpstr>Assignment Operators</vt:lpstr>
      <vt:lpstr>Initialization</vt:lpstr>
      <vt:lpstr>Definite Assignment</vt:lpstr>
      <vt:lpstr>Ordering in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Kong Moreno, Martin R.</dc:creator>
  <cp:lastModifiedBy>Kong Moreno, Martin R.</cp:lastModifiedBy>
  <cp:revision>163</cp:revision>
  <dcterms:created xsi:type="dcterms:W3CDTF">2020-01-15T19:46:25Z</dcterms:created>
  <dcterms:modified xsi:type="dcterms:W3CDTF">2020-04-13T19:44:25Z</dcterms:modified>
</cp:coreProperties>
</file>