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0" r:id="rId4"/>
    <p:sldId id="271" r:id="rId5"/>
    <p:sldId id="272" r:id="rId6"/>
    <p:sldId id="273" r:id="rId7"/>
    <p:sldId id="302" r:id="rId8"/>
    <p:sldId id="303" r:id="rId9"/>
    <p:sldId id="305" r:id="rId10"/>
    <p:sldId id="304" r:id="rId11"/>
    <p:sldId id="312" r:id="rId12"/>
    <p:sldId id="306" r:id="rId13"/>
    <p:sldId id="307" r:id="rId14"/>
    <p:sldId id="308" r:id="rId15"/>
    <p:sldId id="309" r:id="rId16"/>
    <p:sldId id="310" r:id="rId17"/>
    <p:sldId id="276" r:id="rId18"/>
    <p:sldId id="31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2"/>
  </p:normalViewPr>
  <p:slideViewPr>
    <p:cSldViewPr snapToGrid="0" snapToObjects="1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CD410-1135-1A43-BC4A-A4483F1AE565}" type="datetimeFigureOut">
              <a:rPr lang="en-US" smtClean="0"/>
              <a:t>4/20/20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2ABD9-533C-8B46-B6F1-6129631BA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5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EBE5-2B0F-DC46-A363-B9F4DD5C0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08C9C-32CB-EB4C-B3B1-46B55F117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8BF5D-B263-8941-BAB6-B47595138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02D9-C219-6247-A331-9290D86C7ECB}" type="datetime1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3B329-0522-434B-A2AB-5162ED675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CCC1C-C22E-6C41-941E-757C73C7E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9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C452-D019-574E-887F-86AF5AFF3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A0E4B-0E4A-4347-AB85-C59929976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66519-352F-6749-B4CF-CB130385D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4F7A-4BEE-E04E-8FF1-88203C5CDAC9}" type="datetime1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DECA7-83BC-6B4F-8D80-5E1C18AD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4CF7E-E95A-AB4F-92DC-B392D3594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5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5F38A4-AA95-5645-B6AE-2A40E3C0C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B87AF-3DC7-6542-87A7-42AFA5835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D4B7A-66A5-7546-BF03-BF56EAE7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2C28-C51F-E044-95E1-C588E28638F6}" type="datetime1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A9FD3-1FAA-4D47-8026-A21E5DED0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B45B7-7A87-484D-8150-5F65CAB52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05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0803-6C20-4147-995B-A88BB8BD7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67900-BF0A-234A-93EA-6E5608CE5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51DB8-7546-2340-BBAF-687B39982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1B53-E4EA-5C48-8419-E72C126F15B3}" type="datetime1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076B6-9333-2143-9921-FB3151BEE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C14C6-FC42-B248-9840-5F91C6AE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6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F93E-E4C4-AD45-B8D5-600FC8FA9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C9E8A-CFFC-6548-BA8D-2FC358FF2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5F922-94C9-1D46-8C7D-318FC67B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0FF9-FCBE-544A-94C6-2BA12B0C9260}" type="datetime1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E9864-BD84-F44C-8AEB-BB86CAC7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E8335-3766-7040-9E9C-158BCEE06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2B6E1-4F73-E54B-A787-5F74E8C55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09EF5-F1C0-AA4A-88AB-1F7C3F7F8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246EA-6185-9644-A872-5B6995F6F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25BA3-0920-0641-83E8-159A38BDC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EDB5-168C-354C-A18A-92D11A030CBA}" type="datetime1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2F148-186B-6E45-B6CE-C11D4DB07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B23BA-4371-F44E-8C2F-BFEA78D0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2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9AC5-79D8-E44A-9255-D84445027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11CA2-AA33-184B-AD8E-E61AFBE35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C9D7F-E69D-904A-AE14-53C6ED6AA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196907-5D74-CE4F-AA19-ED81AFFE9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E1B87-F73A-E54E-840E-036DCF663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75EF0B-C9F8-324D-9A10-DDBAB07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ABC9-E912-234A-8BDA-17B86FF59656}" type="datetime1">
              <a:rPr lang="en-US" smtClean="0"/>
              <a:t>4/20/20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75A0AF-5C07-FF4C-9F1C-80A525B9D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2B9755-2CB6-1940-9BEA-55B9358E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03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6D56-5CE4-6B4C-9F10-4E5EFC76E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2B5AC-0C19-CF44-B843-9CC6CA892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2188-E9A1-6642-8E86-20A0EBB080CE}" type="datetime1">
              <a:rPr lang="en-US" smtClean="0"/>
              <a:t>4/20/20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C0773-9268-7A4A-9685-AFC9D7383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02F16-00E1-BD49-91BD-54176CF25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2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77379F-2E76-E84C-8566-633489997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3B03-91BB-1C42-BA04-FE8D7A2B3541}" type="datetime1">
              <a:rPr lang="en-US" smtClean="0"/>
              <a:t>4/20/20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E271C8-B3B1-8442-98C7-19F320F53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F2496-B777-9B48-BEF8-A53C3B4CA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9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9AC16-E13F-194F-8564-26FE4CC45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221B6-157F-844E-AD70-3CCE6665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C9E17-DE95-5343-B1BD-60B1EB1E8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4F227-17F2-6E49-8F48-902B8EECA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DDEB-E34B-B74A-9190-EC00D43F25D2}" type="datetime1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7F81A-6C43-584D-8374-1E1982A82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C4AB8-D5D4-3246-B454-B47B8303D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0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7DF71-DD26-2F4F-A5CE-EF2AA4307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6E25DC-EFB7-FD4E-BAC7-485D9F5E6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4591C-DA8F-AA46-AD7F-34E15C6C7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187B9-EFF3-364E-8518-6C98EE611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75C3B-F6C0-A34A-BF2E-259A0C3300A8}" type="datetime1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4021B-AC22-AF44-9EA7-497935B2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037BF-0FD7-8640-9AA9-23E07BB77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5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BF7A6D-8D12-D342-AA02-96FC2E708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B87F3-0B80-8540-85EC-4DC16CA23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A1F25-010C-B243-BE80-BE65A6AFB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4DFB1-B975-BB4C-8839-29A105CEBE0D}" type="datetime1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5F381-2BD5-FE4C-93B4-951A4BE52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4B87F-7537-3D4A-A2A4-120F23C1E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4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/language/inlin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/language/inlin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cs.washington.edu/courses/cse341/98sp/general/parameter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onlinedocs/cpp/Variadic-Macros.html" TargetMode="External"/><Relationship Id="rId2" Type="http://schemas.openxmlformats.org/officeDocument/2006/relationships/hyperlink" Target="https://www2.cs.sfu.ca/~cameron/Teaching/383/PassByNam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cppreference.com/w/cpp/utility/variadic" TargetMode="External"/><Relationship Id="rId4" Type="http://schemas.openxmlformats.org/officeDocument/2006/relationships/hyperlink" Target="https://docs.microsoft.com/en-us/cpp/preprocessor/variadic-macros?view=vs-2019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9BD17-939C-6E49-A4F6-CB0480A8C2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Subroutines</a:t>
            </a:r>
          </a:p>
        </p:txBody>
      </p:sp>
    </p:spTree>
    <p:extLst>
      <p:ext uri="{BB962C8B-B14F-4D97-AF65-F5344CB8AC3E}">
        <p14:creationId xmlns:p14="http://schemas.microsoft.com/office/powerpoint/2010/main" val="3619107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437C-CCD9-5845-83A1-FDB20BEFF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In-Line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631B5-AB76-8E42-BE60-AA911D307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85" y="1690688"/>
            <a:ext cx="11462657" cy="1325563"/>
          </a:xfrm>
        </p:spPr>
        <p:txBody>
          <a:bodyPr>
            <a:noAutofit/>
          </a:bodyPr>
          <a:lstStyle/>
          <a:p>
            <a:r>
              <a:rPr lang="en-US" sz="2200" dirty="0"/>
              <a:t>Language implementations allow certain subroutines to be expanded </a:t>
            </a:r>
            <a:r>
              <a:rPr lang="en-US" sz="2200" dirty="0">
                <a:hlinkClick r:id="rId2"/>
              </a:rPr>
              <a:t>in-line</a:t>
            </a:r>
            <a:r>
              <a:rPr lang="en-US" sz="2200" dirty="0"/>
              <a:t> (function </a:t>
            </a:r>
            <a:r>
              <a:rPr lang="en-US" sz="2200" dirty="0" err="1"/>
              <a:t>inlining</a:t>
            </a:r>
            <a:r>
              <a:rPr lang="en-US" sz="2200" dirty="0"/>
              <a:t>) at point of call</a:t>
            </a:r>
          </a:p>
          <a:p>
            <a:r>
              <a:rPr lang="en-US" sz="2200" dirty="0"/>
              <a:t>Essentially copy-paste called function into caller </a:t>
            </a:r>
            <a:r>
              <a:rPr lang="en-US" sz="2200" dirty="0">
                <a:sym typeface="Wingdings" pitchFamily="2" charset="2"/>
              </a:rPr>
              <a:t> replicates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0F674-7CF0-2E41-95C0-19E70AC8B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B1E3D-C906-574D-98FD-7DFF0C19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DFD0CE-647B-6E45-81DB-674A390CC91F}"/>
              </a:ext>
            </a:extLst>
          </p:cNvPr>
          <p:cNvSpPr txBox="1"/>
          <p:nvPr/>
        </p:nvSpPr>
        <p:spPr>
          <a:xfrm>
            <a:off x="936171" y="3265715"/>
            <a:ext cx="42370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inline int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(int a, int b) {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a+b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 () {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x = 1;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y = 2;</a:t>
            </a:r>
          </a:p>
          <a:p>
            <a:r>
              <a:rPr lang="en-US" dirty="0">
                <a:solidFill>
                  <a:srgbClr val="0070C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int z = </a:t>
            </a:r>
            <a:r>
              <a:rPr lang="en-US" dirty="0" err="1">
                <a:solidFill>
                  <a:srgbClr val="0070C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70C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dirty="0">
                <a:solidFill>
                  <a:srgbClr val="0070C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6C6123-F91A-8344-9E16-97DC4F306760}"/>
              </a:ext>
            </a:extLst>
          </p:cNvPr>
          <p:cNvSpPr txBox="1"/>
          <p:nvPr/>
        </p:nvSpPr>
        <p:spPr>
          <a:xfrm>
            <a:off x="6096000" y="3265715"/>
            <a:ext cx="42370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inline int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(int a, int b) {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a+b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 () {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x = 1;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y = 2;</a:t>
            </a:r>
          </a:p>
          <a:p>
            <a:r>
              <a:rPr lang="en-US" dirty="0">
                <a:solidFill>
                  <a:srgbClr val="0070C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int z = </a:t>
            </a:r>
            <a:r>
              <a:rPr lang="en-US" dirty="0" err="1">
                <a:solidFill>
                  <a:srgbClr val="0070C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x+y</a:t>
            </a:r>
            <a:r>
              <a:rPr lang="en-US" dirty="0">
                <a:solidFill>
                  <a:srgbClr val="0070C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B405344-FAEC-794B-B157-2739EF72980B}"/>
              </a:ext>
            </a:extLst>
          </p:cNvPr>
          <p:cNvSpPr/>
          <p:nvPr/>
        </p:nvSpPr>
        <p:spPr>
          <a:xfrm>
            <a:off x="4441371" y="4191000"/>
            <a:ext cx="1480458" cy="8397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91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7411084-AF4F-A340-B0AE-49B9E856E0C4}"/>
              </a:ext>
            </a:extLst>
          </p:cNvPr>
          <p:cNvSpPr/>
          <p:nvPr/>
        </p:nvSpPr>
        <p:spPr>
          <a:xfrm>
            <a:off x="206828" y="5257800"/>
            <a:ext cx="11723913" cy="11450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C8D11D5-1CBE-C44D-B577-5AA2BA04609F}"/>
              </a:ext>
            </a:extLst>
          </p:cNvPr>
          <p:cNvSpPr/>
          <p:nvPr/>
        </p:nvSpPr>
        <p:spPr>
          <a:xfrm>
            <a:off x="206829" y="2786743"/>
            <a:ext cx="11723913" cy="2471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F437C-CCD9-5845-83A1-FDB20BEFF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In-Line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631B5-AB76-8E42-BE60-AA911D307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85" y="1690688"/>
            <a:ext cx="11462657" cy="4351338"/>
          </a:xfrm>
        </p:spPr>
        <p:txBody>
          <a:bodyPr>
            <a:noAutofit/>
          </a:bodyPr>
          <a:lstStyle/>
          <a:p>
            <a:r>
              <a:rPr lang="en-US" sz="2200" dirty="0"/>
              <a:t>Language implementations allow certain subroutines to be expanded </a:t>
            </a:r>
            <a:r>
              <a:rPr lang="en-US" sz="2200" dirty="0">
                <a:hlinkClick r:id="rId2"/>
              </a:rPr>
              <a:t>in-line</a:t>
            </a:r>
            <a:r>
              <a:rPr lang="en-US" sz="2200" dirty="0"/>
              <a:t> (function </a:t>
            </a:r>
            <a:r>
              <a:rPr lang="en-US" sz="2200" dirty="0" err="1"/>
              <a:t>inlining</a:t>
            </a:r>
            <a:r>
              <a:rPr lang="en-US" sz="2200" dirty="0"/>
              <a:t>) at point of call</a:t>
            </a:r>
          </a:p>
          <a:p>
            <a:r>
              <a:rPr lang="en-US" sz="2200" dirty="0"/>
              <a:t>Essentially copy-paste called function into caller </a:t>
            </a:r>
            <a:r>
              <a:rPr lang="en-US" sz="2200" dirty="0">
                <a:sym typeface="Wingdings" pitchFamily="2" charset="2"/>
              </a:rPr>
              <a:t> replicates code</a:t>
            </a:r>
          </a:p>
          <a:p>
            <a:r>
              <a:rPr lang="en-US" sz="2200" dirty="0">
                <a:solidFill>
                  <a:schemeClr val="bg1"/>
                </a:solidFill>
                <a:sym typeface="Wingdings" pitchFamily="2" charset="2"/>
              </a:rPr>
              <a:t>Advantages:</a:t>
            </a:r>
          </a:p>
          <a:p>
            <a:pPr lvl="1"/>
            <a:r>
              <a:rPr lang="en-US" sz="2200" dirty="0">
                <a:solidFill>
                  <a:schemeClr val="bg1"/>
                </a:solidFill>
                <a:sym typeface="Wingdings" pitchFamily="2" charset="2"/>
              </a:rPr>
              <a:t>Avoids overheads: space allocation, branch overheads from call and return, maintenance of static chain and displays, and saving/restoring registers (potentially)</a:t>
            </a:r>
          </a:p>
          <a:p>
            <a:pPr lvl="1"/>
            <a:r>
              <a:rPr lang="en-US" sz="2200" dirty="0">
                <a:solidFill>
                  <a:schemeClr val="bg1"/>
                </a:solidFill>
                <a:sym typeface="Wingdings" pitchFamily="2" charset="2"/>
              </a:rPr>
              <a:t>Gives a better view to compiler: improves potential for code optimization (principle: can do better knowing more), for instance in </a:t>
            </a:r>
            <a:r>
              <a:rPr lang="en-US" sz="2200" i="1" u="sng" dirty="0">
                <a:solidFill>
                  <a:schemeClr val="bg1"/>
                </a:solidFill>
                <a:sym typeface="Wingdings" pitchFamily="2" charset="2"/>
              </a:rPr>
              <a:t>global register allocation</a:t>
            </a:r>
            <a:r>
              <a:rPr lang="en-US" sz="2200" dirty="0">
                <a:solidFill>
                  <a:schemeClr val="bg1"/>
                </a:solidFill>
                <a:sym typeface="Wingdings" pitchFamily="2" charset="2"/>
              </a:rPr>
              <a:t>, </a:t>
            </a:r>
            <a:r>
              <a:rPr lang="en-US" sz="2200" i="1" u="sng" dirty="0">
                <a:solidFill>
                  <a:schemeClr val="bg1"/>
                </a:solidFill>
                <a:sym typeface="Wingdings" pitchFamily="2" charset="2"/>
              </a:rPr>
              <a:t>instruction scheduling</a:t>
            </a:r>
            <a:r>
              <a:rPr lang="en-US" sz="2200" dirty="0">
                <a:solidFill>
                  <a:schemeClr val="bg1"/>
                </a:solidFill>
                <a:sym typeface="Wingdings" pitchFamily="2" charset="2"/>
              </a:rPr>
              <a:t> and </a:t>
            </a:r>
            <a:r>
              <a:rPr lang="en-US" sz="2200" i="1" u="sng" dirty="0">
                <a:solidFill>
                  <a:schemeClr val="bg1"/>
                </a:solidFill>
                <a:sym typeface="Wingdings" pitchFamily="2" charset="2"/>
              </a:rPr>
              <a:t>common subexpression elimination</a:t>
            </a:r>
            <a:r>
              <a:rPr lang="en-US" sz="2200" dirty="0">
                <a:solidFill>
                  <a:schemeClr val="bg1"/>
                </a:solidFill>
                <a:sym typeface="Wingdings" pitchFamily="2" charset="2"/>
              </a:rPr>
              <a:t> across function boundaries</a:t>
            </a:r>
          </a:p>
          <a:p>
            <a:pPr lvl="1"/>
            <a:r>
              <a:rPr lang="en-US" sz="2200" dirty="0">
                <a:solidFill>
                  <a:schemeClr val="bg1"/>
                </a:solidFill>
                <a:sym typeface="Wingdings" pitchFamily="2" charset="2"/>
              </a:rPr>
              <a:t>Usually just a hint</a:t>
            </a:r>
          </a:p>
          <a:p>
            <a:r>
              <a:rPr lang="en-US" sz="2200" dirty="0"/>
              <a:t>Disadvantages: </a:t>
            </a:r>
          </a:p>
          <a:p>
            <a:pPr lvl="1"/>
            <a:r>
              <a:rPr lang="en-US" sz="2200" dirty="0"/>
              <a:t>Potential increase for code size  </a:t>
            </a:r>
            <a:r>
              <a:rPr lang="en-US" sz="2200" dirty="0">
                <a:sym typeface="Wingdings" pitchFamily="2" charset="2"/>
              </a:rPr>
              <a:t> function body replicated for every call site</a:t>
            </a:r>
          </a:p>
          <a:p>
            <a:pPr lvl="1"/>
            <a:r>
              <a:rPr lang="en-US" sz="2200" dirty="0">
                <a:sym typeface="Wingdings" pitchFamily="2" charset="2"/>
              </a:rPr>
              <a:t>Not viable for recursive 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0F674-7CF0-2E41-95C0-19E70AC8B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B1E3D-C906-574D-98FD-7DFF0C19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9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925E5-7702-5B43-9592-4D5504576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F5E6C-DA3D-6E49-9672-83E1C0DC7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543" y="1499054"/>
            <a:ext cx="11342914" cy="4351338"/>
          </a:xfrm>
        </p:spPr>
        <p:txBody>
          <a:bodyPr>
            <a:noAutofit/>
          </a:bodyPr>
          <a:lstStyle/>
          <a:p>
            <a:r>
              <a:rPr lang="en-US" sz="2200" dirty="0"/>
              <a:t>First distinction: </a:t>
            </a:r>
            <a:r>
              <a:rPr lang="en-US" sz="2200" i="1" u="sng" dirty="0"/>
              <a:t>formal parameters </a:t>
            </a:r>
            <a:r>
              <a:rPr lang="en-US" sz="2200" dirty="0"/>
              <a:t>vs </a:t>
            </a:r>
            <a:r>
              <a:rPr lang="en-US" sz="2200" i="1" u="sng" dirty="0"/>
              <a:t>actual parameters</a:t>
            </a:r>
          </a:p>
          <a:p>
            <a:pPr lvl="1"/>
            <a:r>
              <a:rPr lang="en-US" sz="2200" dirty="0"/>
              <a:t>Formal parameters: used in function definition</a:t>
            </a:r>
          </a:p>
          <a:p>
            <a:pPr lvl="1"/>
            <a:r>
              <a:rPr lang="en-US" sz="2200" dirty="0"/>
              <a:t>Actual parameters: what is passed during program execution (can be a temporary variable holding the value of an expression)</a:t>
            </a:r>
          </a:p>
          <a:p>
            <a:r>
              <a:rPr lang="en-US" sz="2200" dirty="0">
                <a:hlinkClick r:id="rId2"/>
              </a:rPr>
              <a:t>Passing modes</a:t>
            </a:r>
            <a:r>
              <a:rPr lang="en-US" sz="2200" dirty="0"/>
              <a:t>:</a:t>
            </a:r>
          </a:p>
          <a:p>
            <a:pPr lvl="1"/>
            <a:r>
              <a:rPr lang="en-US" sz="2200" dirty="0"/>
              <a:t>By value</a:t>
            </a:r>
          </a:p>
          <a:p>
            <a:pPr lvl="1"/>
            <a:r>
              <a:rPr lang="en-US" sz="2200" dirty="0"/>
              <a:t>By reference</a:t>
            </a:r>
          </a:p>
          <a:p>
            <a:pPr lvl="1"/>
            <a:r>
              <a:rPr lang="en-US" sz="2200" dirty="0"/>
              <a:t>By value/result</a:t>
            </a:r>
          </a:p>
          <a:p>
            <a:pPr lvl="1"/>
            <a:r>
              <a:rPr lang="en-US" sz="2200" dirty="0"/>
              <a:t>Read only</a:t>
            </a:r>
          </a:p>
          <a:p>
            <a:pPr lvl="1"/>
            <a:r>
              <a:rPr lang="en-US" sz="2200" dirty="0"/>
              <a:t>By name</a:t>
            </a:r>
          </a:p>
          <a:p>
            <a:pPr lvl="1"/>
            <a:r>
              <a:rPr lang="en-US" sz="2200" dirty="0"/>
              <a:t>Default and others</a:t>
            </a:r>
          </a:p>
          <a:p>
            <a:r>
              <a:rPr lang="en-US" sz="2200" dirty="0"/>
              <a:t>Implementation-wise the main decision is: pass address of original entity or a copy to it? Copy implies extra work (the copying) and space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C45C70-8141-4A48-AF5F-494FCE27C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46AFE-C994-1749-A145-656ED656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35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701D0-C9DC-7442-B1AB-3BD50C21D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Passing: By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31FCA-6309-EA48-94D9-C022A2FCC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487" y="1690688"/>
            <a:ext cx="7990114" cy="448151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300" dirty="0"/>
              <a:t>Creates a fresh new copy of the </a:t>
            </a:r>
            <a:r>
              <a:rPr lang="en-US" sz="2300" i="1" u="sng" dirty="0"/>
              <a:t>actual</a:t>
            </a:r>
            <a:r>
              <a:rPr lang="en-US" sz="2300" dirty="0"/>
              <a:t> variable being passed</a:t>
            </a:r>
          </a:p>
          <a:p>
            <a:pPr>
              <a:lnSpc>
                <a:spcPct val="120000"/>
              </a:lnSpc>
            </a:pPr>
            <a:r>
              <a:rPr lang="en-US" sz="2300" dirty="0"/>
              <a:t>Copies all the contents of the actual parameter from the caller stack frame to the </a:t>
            </a:r>
            <a:r>
              <a:rPr lang="en-US" sz="2300" dirty="0" err="1"/>
              <a:t>callee</a:t>
            </a:r>
            <a:r>
              <a:rPr lang="en-US" sz="2300" dirty="0"/>
              <a:t> stack frame</a:t>
            </a:r>
          </a:p>
          <a:p>
            <a:pPr>
              <a:lnSpc>
                <a:spcPct val="120000"/>
              </a:lnSpc>
            </a:pPr>
            <a:r>
              <a:rPr lang="en-US" sz="2300" dirty="0"/>
              <a:t>Some languages only provide this mechanism (e.g. C)</a:t>
            </a:r>
          </a:p>
          <a:p>
            <a:pPr>
              <a:lnSpc>
                <a:spcPct val="120000"/>
              </a:lnSpc>
            </a:pPr>
            <a:r>
              <a:rPr lang="en-US" sz="2300" dirty="0"/>
              <a:t>That’s why:</a:t>
            </a:r>
          </a:p>
          <a:p>
            <a:pPr lvl="1">
              <a:lnSpc>
                <a:spcPct val="120000"/>
              </a:lnSpc>
            </a:pPr>
            <a:r>
              <a:rPr lang="en-US" sz="2300" dirty="0"/>
              <a:t>Passing a pointer as a parameter is how we can update variables passed as arguments to function calls in C</a:t>
            </a:r>
          </a:p>
          <a:p>
            <a:pPr lvl="1">
              <a:lnSpc>
                <a:spcPct val="120000"/>
              </a:lnSpc>
            </a:pPr>
            <a:r>
              <a:rPr lang="en-US" sz="2300" dirty="0"/>
              <a:t>Modifying an actual parameter in C never changes the original value</a:t>
            </a:r>
          </a:p>
          <a:p>
            <a:pPr lvl="1">
              <a:lnSpc>
                <a:spcPct val="120000"/>
              </a:lnSpc>
            </a:pPr>
            <a:r>
              <a:rPr lang="en-US" sz="2300" dirty="0"/>
              <a:t>Even when passing a pointer argument in C, we can change the value pointed to, but not the address stored in the pointer itself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C7166D-B326-D94D-8A85-C67458CB8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060C4-E855-AC4D-95A7-21D11A25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74A6BF-BC8B-514E-9516-AFBD3120C937}"/>
              </a:ext>
            </a:extLst>
          </p:cNvPr>
          <p:cNvSpPr txBox="1"/>
          <p:nvPr/>
        </p:nvSpPr>
        <p:spPr>
          <a:xfrm>
            <a:off x="8229601" y="2464751"/>
            <a:ext cx="37305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swap (</a:t>
            </a:r>
            <a:r>
              <a:rPr lang="en-US" dirty="0">
                <a:solidFill>
                  <a:srgbClr val="0070C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 * a, int * b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int temp = *a;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*a = *b;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*b = temp;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3788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C0FE-8F76-CB48-B6DB-6BD6DA075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Passing: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D5B19-E5A6-0A49-9B19-B2E118C89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543" y="1847850"/>
            <a:ext cx="8305800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 reference stores the address to the actual parameter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Essentially just a new name to the variable being passed by reference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Notice that this implies a mechanism for accessing non-local variables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Most languages would deem illegal to pass an expression (e.g. a+2*</a:t>
            </a:r>
            <a:r>
              <a:rPr lang="en-US" sz="2400" dirty="0" err="1"/>
              <a:t>i</a:t>
            </a:r>
            <a:r>
              <a:rPr lang="en-US" sz="2400" dirty="0"/>
              <a:t>) as an actual parameter with by reference mode: only l-values (not </a:t>
            </a:r>
            <a:r>
              <a:rPr lang="en-US" sz="2400" dirty="0" err="1"/>
              <a:t>r-values</a:t>
            </a:r>
            <a:r>
              <a:rPr lang="en-US" sz="2400" dirty="0"/>
              <a:t> = right-side values)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Original purpose: efficiency. In older computers, the overhead of Pass By Value could be significant (</a:t>
            </a:r>
            <a:r>
              <a:rPr lang="en-US" sz="2400" dirty="0" err="1"/>
              <a:t>e.g</a:t>
            </a:r>
            <a:r>
              <a:rPr lang="en-US" sz="2400" dirty="0"/>
              <a:t> not the same to pass a 4-byte variable as to pass a 10x10 matrix of an 8-byte datatype). Also program protection: disallow certain modifications to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948C84-BC5D-CF4D-87D3-D317D40BF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90723-52D5-B149-B1A7-8265D97D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7BF44E-40F1-9444-9FE7-5B3CB62B3BCC}"/>
              </a:ext>
            </a:extLst>
          </p:cNvPr>
          <p:cNvSpPr txBox="1"/>
          <p:nvPr/>
        </p:nvSpPr>
        <p:spPr>
          <a:xfrm>
            <a:off x="8403772" y="1564822"/>
            <a:ext cx="37305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swap (</a:t>
            </a:r>
            <a:r>
              <a:rPr lang="en-US" dirty="0">
                <a:solidFill>
                  <a:srgbClr val="0070C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 &amp; a, int &amp; b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int temp = a;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 = b;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 = temp;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4033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51A6-7027-5A49-8C04-509381402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Passing: By Value/Result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ADF5A-A2BF-4F4F-83BD-2964269B4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Hybrid between passing By Value and By Reference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Similarity with By Value: On call, the runtime copies the value of the actual parameter into the formal parameter; local changes don’t affect (mostly) the actual parameter;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Distinction with By Value and Similarity with By Reference: the final value / result of the formal parameter is copied back into the actual parameter (caller side). </a:t>
            </a:r>
            <a:r>
              <a:rPr lang="en-US" sz="2400" u="sng" dirty="0"/>
              <a:t>So the actual parameter is in fact changed</a:t>
            </a:r>
            <a:r>
              <a:rPr lang="en-US" sz="2400" dirty="0"/>
              <a:t>.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Distinction with by Reference: still passing values, no actual reference or address is being used; </a:t>
            </a:r>
            <a:r>
              <a:rPr lang="en-US" sz="2400" dirty="0" err="1"/>
              <a:t>callee</a:t>
            </a:r>
            <a:r>
              <a:rPr lang="en-US" sz="2400" dirty="0"/>
              <a:t> doesn’t really know the real address of the actual parameter; it’s the runtime who does the </a:t>
            </a:r>
            <a:r>
              <a:rPr lang="en-US" sz="2400" u="sng" dirty="0"/>
              <a:t>copy-in and copy-out 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FF1AB2-14AA-294F-B631-EABF49C21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A1998-B881-D041-919D-64386061D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24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29064-718A-4E4E-99AD-7ADD2B1F5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Types of Parameter 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16872-0B0C-8E4F-B9CF-5D9BFFE3F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8" y="1458686"/>
            <a:ext cx="6901542" cy="489766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hlinkClick r:id="rId2"/>
              </a:rPr>
              <a:t>Pass by Name</a:t>
            </a:r>
            <a:r>
              <a:rPr lang="en-US" sz="2400" dirty="0"/>
              <a:t>: boils down to textual replacement (as in C macro expansion); implies re-evaluation of passed parameter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Named parameters (not to be confused with </a:t>
            </a:r>
            <a:r>
              <a:rPr lang="en-US" sz="2400" u="sng" dirty="0"/>
              <a:t>pass by Name</a:t>
            </a:r>
            <a:r>
              <a:rPr lang="en-US" sz="2400" dirty="0"/>
              <a:t>): arguments are usually positional, this requires explicitly stating the name of a formal argument in the calling sequence: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polynomial(1,2,3);</a:t>
            </a:r>
            <a:b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polynomial(x=1,y=2,z=3);</a:t>
            </a:r>
            <a:b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polynomial(y=2,z=3,x=1);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Default parameters: no need to actually pass them, they have a default value (e.g. parameters with initialization in C++)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Also see variadic macros </a:t>
            </a:r>
            <a:r>
              <a:rPr lang="en-US" sz="2400" dirty="0">
                <a:hlinkClick r:id="rId3"/>
              </a:rPr>
              <a:t>here</a:t>
            </a:r>
            <a:r>
              <a:rPr lang="en-US" sz="2400" dirty="0"/>
              <a:t> and </a:t>
            </a:r>
            <a:r>
              <a:rPr lang="en-US" sz="2400" dirty="0">
                <a:hlinkClick r:id="rId4"/>
              </a:rPr>
              <a:t>here</a:t>
            </a:r>
            <a:r>
              <a:rPr lang="en-US" sz="2400" dirty="0"/>
              <a:t> and variadic functions </a:t>
            </a:r>
            <a:r>
              <a:rPr lang="en-US" sz="2400" dirty="0">
                <a:hlinkClick r:id="rId5"/>
              </a:rPr>
              <a:t>here too</a:t>
            </a:r>
            <a:endParaRPr lang="en-US" sz="2400" dirty="0"/>
          </a:p>
          <a:p>
            <a:pPr>
              <a:lnSpc>
                <a:spcPct val="120000"/>
              </a:lnSpc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CE0279-48B7-7542-AFC7-16BF7522E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F9D11F-F849-4A48-A058-C113A45E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77A78C-77B3-1E40-9720-E4FB631C5654}"/>
              </a:ext>
            </a:extLst>
          </p:cNvPr>
          <p:cNvSpPr txBox="1"/>
          <p:nvPr/>
        </p:nvSpPr>
        <p:spPr>
          <a:xfrm>
            <a:off x="7162800" y="2536329"/>
            <a:ext cx="4869410" cy="369331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#define max(</a:t>
            </a:r>
            <a:r>
              <a:rPr lang="en-US" dirty="0" err="1"/>
              <a:t>x,y</a:t>
            </a:r>
            <a:r>
              <a:rPr lang="en-US" dirty="0"/>
              <a:t>)      ((x) &gt;= (y)? (x) : (y))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z = max(</a:t>
            </a:r>
            <a:r>
              <a:rPr lang="en-US" dirty="0" err="1"/>
              <a:t>a+b</a:t>
            </a:r>
            <a:r>
              <a:rPr lang="en-US" dirty="0"/>
              <a:t>, a-b+10);</a:t>
            </a:r>
          </a:p>
          <a:p>
            <a:endParaRPr lang="en-US" dirty="0"/>
          </a:p>
          <a:p>
            <a:r>
              <a:rPr lang="en-US" dirty="0"/>
              <a:t>replacing/expanding:</a:t>
            </a:r>
          </a:p>
          <a:p>
            <a:endParaRPr lang="en-US" dirty="0"/>
          </a:p>
          <a:p>
            <a:r>
              <a:rPr lang="en-US" dirty="0"/>
              <a:t>z = ((</a:t>
            </a:r>
            <a:r>
              <a:rPr lang="en-US" dirty="0" err="1"/>
              <a:t>a+b</a:t>
            </a:r>
            <a:r>
              <a:rPr lang="en-US" dirty="0"/>
              <a:t>) &gt;= (a-b+10) ? (</a:t>
            </a:r>
            <a:r>
              <a:rPr lang="en-US" dirty="0" err="1"/>
              <a:t>a+b</a:t>
            </a:r>
            <a:r>
              <a:rPr lang="en-US" dirty="0"/>
              <a:t>) : (a-b+10));</a:t>
            </a:r>
          </a:p>
          <a:p>
            <a:endParaRPr lang="en-US" dirty="0"/>
          </a:p>
          <a:p>
            <a:r>
              <a:rPr lang="en-US" dirty="0"/>
              <a:t>// Use with “–E” compiler option with C compilers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BTW, always parenthesize arguments in macros:</a:t>
            </a:r>
          </a:p>
          <a:p>
            <a:r>
              <a:rPr lang="en-US" dirty="0">
                <a:solidFill>
                  <a:srgbClr val="FF0000"/>
                </a:solidFill>
              </a:rPr>
              <a:t>#define </a:t>
            </a:r>
            <a:r>
              <a:rPr lang="en-US" dirty="0" err="1">
                <a:solidFill>
                  <a:srgbClr val="FF0000"/>
                </a:solidFill>
              </a:rPr>
              <a:t>mysum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x,y</a:t>
            </a:r>
            <a:r>
              <a:rPr lang="en-US" dirty="0">
                <a:solidFill>
                  <a:srgbClr val="FF0000"/>
                </a:solidFill>
              </a:rPr>
              <a:t>)   x + y</a:t>
            </a:r>
          </a:p>
          <a:p>
            <a:r>
              <a:rPr lang="en-US" dirty="0">
                <a:solidFill>
                  <a:srgbClr val="FF0000"/>
                </a:solidFill>
              </a:rPr>
              <a:t>w = </a:t>
            </a:r>
            <a:r>
              <a:rPr lang="en-US" dirty="0" err="1">
                <a:solidFill>
                  <a:srgbClr val="FF0000"/>
                </a:solidFill>
              </a:rPr>
              <a:t>mysum</a:t>
            </a:r>
            <a:r>
              <a:rPr lang="en-US" dirty="0">
                <a:solidFill>
                  <a:srgbClr val="FF0000"/>
                </a:solidFill>
              </a:rPr>
              <a:t>(3,4) * 5;  // will produce 3 + 4 * 5</a:t>
            </a: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3B31E9FF-4A7F-764E-B1F6-A95EA47E63C7}"/>
              </a:ext>
            </a:extLst>
          </p:cNvPr>
          <p:cNvSpPr/>
          <p:nvPr/>
        </p:nvSpPr>
        <p:spPr>
          <a:xfrm rot="1075296">
            <a:off x="6886608" y="1814944"/>
            <a:ext cx="2373086" cy="365125"/>
          </a:xfrm>
          <a:prstGeom prst="curvedDownArrow">
            <a:avLst>
              <a:gd name="adj1" fmla="val 25000"/>
              <a:gd name="adj2" fmla="val 86403"/>
              <a:gd name="adj3" fmla="val 42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572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70244-C51F-304D-BA47-46E449B4F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Parameters in Programming Languages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Shape 249">
            <a:extLst>
              <a:ext uri="{FF2B5EF4-FFF2-40B4-BE49-F238E27FC236}">
                <a16:creationId xmlns:a16="http://schemas.microsoft.com/office/drawing/2014/main" id="{F47DA5AF-49E1-1640-B6BF-85C99E80DAF9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1221150"/>
            <a:ext cx="6553545" cy="442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8A058-2BFC-124F-B835-45666CEF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3822" y="6356350"/>
            <a:ext cx="46158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9F893-3270-EA4C-9D5D-7AEA13727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91022" y="6356350"/>
            <a:ext cx="13627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C4C81C4-48DD-6D4A-89FE-CD0A8AD79FD8}" type="slidenum">
              <a:rPr lang="en-US">
                <a:solidFill>
                  <a:srgbClr val="595959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428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D5987-0A47-C04B-966A-183AD5DD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Returns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613EB-F490-6B4B-A06B-0E51AB467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On subroutine return a compiler must: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Recover the previous state (machine registers)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Copy/move results depending on available passing mechanisms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Transfer back control (jump back to some address by changing the value of the program counter, PC register)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Copying results can be responsibility of the caller or </a:t>
            </a:r>
            <a:r>
              <a:rPr lang="en-US" sz="2200" dirty="0" err="1"/>
              <a:t>callee</a:t>
            </a:r>
            <a:r>
              <a:rPr lang="en-US" sz="2200" dirty="0"/>
              <a:t>: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Caller can know where to copy the result from (assuming that nothing else executes in between the ending of the called subroutine and the next instruction)</a:t>
            </a:r>
          </a:p>
          <a:p>
            <a:pPr lvl="1">
              <a:lnSpc>
                <a:spcPct val="120000"/>
              </a:lnSpc>
            </a:pPr>
            <a:r>
              <a:rPr lang="en-US" sz="2200" dirty="0" err="1"/>
              <a:t>Callee</a:t>
            </a:r>
            <a:r>
              <a:rPr lang="en-US" sz="2200" dirty="0"/>
              <a:t> can know where to copy the result to (in the activation record of the caller) </a:t>
            </a:r>
            <a:r>
              <a:rPr lang="en-US" sz="2200" dirty="0">
                <a:sym typeface="Wingdings" pitchFamily="2" charset="2"/>
              </a:rPr>
              <a:t> that’s when access links, displays and dynamic links become useful.</a:t>
            </a: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D5929-9A77-6B42-B3D4-1EF40C8AF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9B3CBF-2375-E949-83CA-16E986C1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54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F235-CBA3-734A-9A94-33443D18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CCB3A-EA9C-D04D-B9C6-898356633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1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How can subroutines access each other’s environment (We already saw this, but some things will make more sense now)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How to pass parameters: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Pass by reference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Pass by value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Pass by name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Others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How are results returned</a:t>
            </a:r>
          </a:p>
          <a:p>
            <a:pPr>
              <a:lnSpc>
                <a:spcPct val="120000"/>
              </a:lnSpc>
            </a:pP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4F6F4-1ABF-7D46-9D23-7A10FECC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E9D52-F740-8A4F-9564-EF7D1AAC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2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DE01-1D62-654A-BE79-67345608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Stack-based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8B62-554A-C240-BEFC-E1263DF86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220" y="1791330"/>
            <a:ext cx="504158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Recursion complicates static allocation of variables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Number of instances of a variable (e.g., a variable named “count” in a function “sum”) is, in theory, unbounded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Natural nesting of functions allows to allocate memory on the stack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Each instance (call) of a subroutine assigns memory from the stack for the various variables and constants used in the subroutine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CF975-3D6C-3545-98F8-9DEA165E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E4665-5A34-5F45-A7BC-B02EFAFF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B9CB00-5ED2-4142-B36E-5452F0549D15}"/>
              </a:ext>
            </a:extLst>
          </p:cNvPr>
          <p:cNvSpPr/>
          <p:nvPr/>
        </p:nvSpPr>
        <p:spPr>
          <a:xfrm>
            <a:off x="8011886" y="1143000"/>
            <a:ext cx="1491343" cy="45066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426F86-F6EA-2B44-9F5B-F14063E8C406}"/>
              </a:ext>
            </a:extLst>
          </p:cNvPr>
          <p:cNvCxnSpPr/>
          <p:nvPr/>
        </p:nvCxnSpPr>
        <p:spPr>
          <a:xfrm>
            <a:off x="8033657" y="49421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1C71AC-961D-AF47-A2E5-EFCC517FA313}"/>
              </a:ext>
            </a:extLst>
          </p:cNvPr>
          <p:cNvCxnSpPr/>
          <p:nvPr/>
        </p:nvCxnSpPr>
        <p:spPr>
          <a:xfrm>
            <a:off x="8033657" y="41039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96B576-BD74-4242-AF05-0D3223289EDE}"/>
              </a:ext>
            </a:extLst>
          </p:cNvPr>
          <p:cNvCxnSpPr/>
          <p:nvPr/>
        </p:nvCxnSpPr>
        <p:spPr>
          <a:xfrm>
            <a:off x="8022771" y="3429000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DC74AF-73D7-7F47-A789-983D8C821565}"/>
              </a:ext>
            </a:extLst>
          </p:cNvPr>
          <p:cNvSpPr txBox="1"/>
          <p:nvPr/>
        </p:nvSpPr>
        <p:spPr>
          <a:xfrm>
            <a:off x="8074212" y="5121502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2E5E00-04EC-A246-BFBF-5B4D81767ED0}"/>
              </a:ext>
            </a:extLst>
          </p:cNvPr>
          <p:cNvSpPr txBox="1"/>
          <p:nvPr/>
        </p:nvSpPr>
        <p:spPr>
          <a:xfrm>
            <a:off x="8053934" y="4404116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20835F-1216-6B47-8907-8AA4EF32167F}"/>
              </a:ext>
            </a:extLst>
          </p:cNvPr>
          <p:cNvSpPr txBox="1"/>
          <p:nvPr/>
        </p:nvSpPr>
        <p:spPr>
          <a:xfrm>
            <a:off x="8064820" y="3597667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C2AAA-BC07-F241-A87F-39EA7A2F91C1}"/>
              </a:ext>
            </a:extLst>
          </p:cNvPr>
          <p:cNvSpPr txBox="1"/>
          <p:nvPr/>
        </p:nvSpPr>
        <p:spPr>
          <a:xfrm>
            <a:off x="8011886" y="2743983"/>
            <a:ext cx="13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C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D0A791-9417-E340-91D7-EB938BFDA6C0}"/>
              </a:ext>
            </a:extLst>
          </p:cNvPr>
          <p:cNvCxnSpPr/>
          <p:nvPr/>
        </p:nvCxnSpPr>
        <p:spPr>
          <a:xfrm>
            <a:off x="8033657" y="262278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3EAF38-A7F5-304A-AC41-A12085638BD0}"/>
              </a:ext>
            </a:extLst>
          </p:cNvPr>
          <p:cNvSpPr txBox="1"/>
          <p:nvPr/>
        </p:nvSpPr>
        <p:spPr>
          <a:xfrm>
            <a:off x="8064820" y="2116538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48A2B4-A2CD-C148-BA41-94E1227EAC39}"/>
              </a:ext>
            </a:extLst>
          </p:cNvPr>
          <p:cNvCxnSpPr/>
          <p:nvPr/>
        </p:nvCxnSpPr>
        <p:spPr>
          <a:xfrm>
            <a:off x="8033657" y="1835839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946868B-CCBF-1749-9BB4-12BFD2487DEB}"/>
              </a:ext>
            </a:extLst>
          </p:cNvPr>
          <p:cNvSpPr/>
          <p:nvPr/>
        </p:nvSpPr>
        <p:spPr>
          <a:xfrm>
            <a:off x="10210800" y="609600"/>
            <a:ext cx="1491343" cy="48812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DD978A-CF5A-5D46-B252-55C4F8966A84}"/>
              </a:ext>
            </a:extLst>
          </p:cNvPr>
          <p:cNvCxnSpPr/>
          <p:nvPr/>
        </p:nvCxnSpPr>
        <p:spPr>
          <a:xfrm>
            <a:off x="10246128" y="46782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8B733C-147A-084E-A794-0C143C1585ED}"/>
              </a:ext>
            </a:extLst>
          </p:cNvPr>
          <p:cNvCxnSpPr/>
          <p:nvPr/>
        </p:nvCxnSpPr>
        <p:spPr>
          <a:xfrm>
            <a:off x="10246128" y="38400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CE8D6A-AB40-6C40-B468-F328D79E86D3}"/>
              </a:ext>
            </a:extLst>
          </p:cNvPr>
          <p:cNvCxnSpPr/>
          <p:nvPr/>
        </p:nvCxnSpPr>
        <p:spPr>
          <a:xfrm>
            <a:off x="10235242" y="3165113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420C984-533E-774B-BEBD-BABE365D06AF}"/>
              </a:ext>
            </a:extLst>
          </p:cNvPr>
          <p:cNvSpPr txBox="1"/>
          <p:nvPr/>
        </p:nvSpPr>
        <p:spPr>
          <a:xfrm>
            <a:off x="10300556" y="3947298"/>
            <a:ext cx="1390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Misc. </a:t>
            </a:r>
          </a:p>
          <a:p>
            <a:r>
              <a:rPr lang="en-US" dirty="0"/>
              <a:t>Bookkeeping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EC1C08-CAEB-894A-94C5-8120E862A52D}"/>
              </a:ext>
            </a:extLst>
          </p:cNvPr>
          <p:cNvSpPr txBox="1"/>
          <p:nvPr/>
        </p:nvSpPr>
        <p:spPr>
          <a:xfrm>
            <a:off x="10442072" y="3205033"/>
            <a:ext cx="1019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  <a:p>
            <a:r>
              <a:rPr lang="en-US" dirty="0"/>
              <a:t>variables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41ED36-DFFE-4F4F-9CF7-FB646BD1A2B6}"/>
              </a:ext>
            </a:extLst>
          </p:cNvPr>
          <p:cNvSpPr txBox="1"/>
          <p:nvPr/>
        </p:nvSpPr>
        <p:spPr>
          <a:xfrm>
            <a:off x="10323896" y="2587893"/>
            <a:ext cx="134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Temporaries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AF86FF-2386-D248-B0BA-101121239CC6}"/>
              </a:ext>
            </a:extLst>
          </p:cNvPr>
          <p:cNvCxnSpPr/>
          <p:nvPr/>
        </p:nvCxnSpPr>
        <p:spPr>
          <a:xfrm>
            <a:off x="10233434" y="201604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F186A01-9DBC-0848-9888-AD07A0B685E1}"/>
              </a:ext>
            </a:extLst>
          </p:cNvPr>
          <p:cNvSpPr txBox="1"/>
          <p:nvPr/>
        </p:nvSpPr>
        <p:spPr>
          <a:xfrm>
            <a:off x="10210800" y="4795846"/>
            <a:ext cx="1250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Address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DC1AEA-6C88-3F46-B465-941AA05961B4}"/>
              </a:ext>
            </a:extLst>
          </p:cNvPr>
          <p:cNvSpPr txBox="1"/>
          <p:nvPr/>
        </p:nvSpPr>
        <p:spPr>
          <a:xfrm>
            <a:off x="10339441" y="902295"/>
            <a:ext cx="1312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Arguments to called routines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AC360A-BCAC-264F-8BB3-28E15DAD8EB7}"/>
              </a:ext>
            </a:extLst>
          </p:cNvPr>
          <p:cNvCxnSpPr/>
          <p:nvPr/>
        </p:nvCxnSpPr>
        <p:spPr>
          <a:xfrm flipV="1">
            <a:off x="9503229" y="609600"/>
            <a:ext cx="707571" cy="201318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C7A01F-EDFF-1B46-92FC-522E657B911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03229" y="3396343"/>
            <a:ext cx="686025" cy="207441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6F7ECE0-3A83-E54C-B4C6-69A05080451D}"/>
              </a:ext>
            </a:extLst>
          </p:cNvPr>
          <p:cNvSpPr txBox="1"/>
          <p:nvPr/>
        </p:nvSpPr>
        <p:spPr>
          <a:xfrm>
            <a:off x="6459096" y="1442702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AA02C2-27C2-4E41-AF81-9A5F8625FE2B}"/>
              </a:ext>
            </a:extLst>
          </p:cNvPr>
          <p:cNvSpPr txBox="1"/>
          <p:nvPr/>
        </p:nvSpPr>
        <p:spPr>
          <a:xfrm>
            <a:off x="6464125" y="2934678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E5240C-9A35-5A4F-91BB-00DCE82D5913}"/>
              </a:ext>
            </a:extLst>
          </p:cNvPr>
          <p:cNvCxnSpPr>
            <a:cxnSpLocks/>
          </p:cNvCxnSpPr>
          <p:nvPr/>
        </p:nvCxnSpPr>
        <p:spPr>
          <a:xfrm flipV="1">
            <a:off x="7267787" y="1835839"/>
            <a:ext cx="689669" cy="68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166926-A79F-934A-968A-992DCFC38728}"/>
              </a:ext>
            </a:extLst>
          </p:cNvPr>
          <p:cNvCxnSpPr/>
          <p:nvPr/>
        </p:nvCxnSpPr>
        <p:spPr>
          <a:xfrm flipV="1">
            <a:off x="7195456" y="2622785"/>
            <a:ext cx="772886" cy="582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E39737B-3BCD-C24D-B911-566106C4101C}"/>
              </a:ext>
            </a:extLst>
          </p:cNvPr>
          <p:cNvSpPr txBox="1"/>
          <p:nvPr/>
        </p:nvSpPr>
        <p:spPr>
          <a:xfrm>
            <a:off x="9503229" y="5525478"/>
            <a:ext cx="1622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3639D73-A28B-FE4C-991B-2CA47E7C97D3}"/>
              </a:ext>
            </a:extLst>
          </p:cNvPr>
          <p:cNvCxnSpPr>
            <a:cxnSpLocks/>
          </p:cNvCxnSpPr>
          <p:nvPr/>
        </p:nvCxnSpPr>
        <p:spPr>
          <a:xfrm flipV="1">
            <a:off x="9680072" y="4665089"/>
            <a:ext cx="762000" cy="839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80D4C64-48B6-4C4D-B71B-2B90F97CF9BC}"/>
              </a:ext>
            </a:extLst>
          </p:cNvPr>
          <p:cNvSpPr txBox="1"/>
          <p:nvPr/>
        </p:nvSpPr>
        <p:spPr>
          <a:xfrm>
            <a:off x="6237514" y="5116286"/>
            <a:ext cx="1240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Called first: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7BE2A8-6C83-9B48-869C-447EBDDB49D3}"/>
              </a:ext>
            </a:extLst>
          </p:cNvPr>
          <p:cNvSpPr txBox="1"/>
          <p:nvPr/>
        </p:nvSpPr>
        <p:spPr>
          <a:xfrm>
            <a:off x="6237514" y="4440942"/>
            <a:ext cx="1287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Called next:</a:t>
            </a:r>
          </a:p>
        </p:txBody>
      </p:sp>
    </p:spTree>
    <p:extLst>
      <p:ext uri="{BB962C8B-B14F-4D97-AF65-F5344CB8AC3E}">
        <p14:creationId xmlns:p14="http://schemas.microsoft.com/office/powerpoint/2010/main" val="2995696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DE01-1D62-654A-BE79-67345608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Stack-based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8B62-554A-C240-BEFC-E1263DF86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220" y="1791330"/>
            <a:ext cx="5041580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Memory of subroutine allocated in a </a:t>
            </a:r>
            <a:r>
              <a:rPr lang="en-US" sz="2200" i="1" u="sng" dirty="0"/>
              <a:t>frame</a:t>
            </a:r>
            <a:r>
              <a:rPr lang="en-US" sz="2200" dirty="0"/>
              <a:t> or </a:t>
            </a:r>
            <a:r>
              <a:rPr lang="en-US" sz="2200" i="1" u="sng" dirty="0"/>
              <a:t>activation record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Frame also allocated memory for temporary variables (produced by compiler)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Bookkeeping information includes: return address, reference to frame of caller (dynamic link), saved values of registers needed by caller and </a:t>
            </a:r>
            <a:r>
              <a:rPr lang="en-US" sz="2200" dirty="0" err="1"/>
              <a:t>callee</a:t>
            </a:r>
            <a:r>
              <a:rPr lang="en-US" sz="2200" dirty="0"/>
              <a:t> (e.g., the program counter)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CF975-3D6C-3545-98F8-9DEA165E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E4665-5A34-5F45-A7BC-B02EFAFF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B9CB00-5ED2-4142-B36E-5452F0549D15}"/>
              </a:ext>
            </a:extLst>
          </p:cNvPr>
          <p:cNvSpPr/>
          <p:nvPr/>
        </p:nvSpPr>
        <p:spPr>
          <a:xfrm>
            <a:off x="8011886" y="1143000"/>
            <a:ext cx="1491343" cy="45066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426F86-F6EA-2B44-9F5B-F14063E8C406}"/>
              </a:ext>
            </a:extLst>
          </p:cNvPr>
          <p:cNvCxnSpPr/>
          <p:nvPr/>
        </p:nvCxnSpPr>
        <p:spPr>
          <a:xfrm>
            <a:off x="8033657" y="49421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1C71AC-961D-AF47-A2E5-EFCC517FA313}"/>
              </a:ext>
            </a:extLst>
          </p:cNvPr>
          <p:cNvCxnSpPr/>
          <p:nvPr/>
        </p:nvCxnSpPr>
        <p:spPr>
          <a:xfrm>
            <a:off x="8033657" y="41039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96B576-BD74-4242-AF05-0D3223289EDE}"/>
              </a:ext>
            </a:extLst>
          </p:cNvPr>
          <p:cNvCxnSpPr/>
          <p:nvPr/>
        </p:nvCxnSpPr>
        <p:spPr>
          <a:xfrm>
            <a:off x="8022771" y="3429000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DC74AF-73D7-7F47-A789-983D8C821565}"/>
              </a:ext>
            </a:extLst>
          </p:cNvPr>
          <p:cNvSpPr txBox="1"/>
          <p:nvPr/>
        </p:nvSpPr>
        <p:spPr>
          <a:xfrm>
            <a:off x="8074212" y="5121502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2E5E00-04EC-A246-BFBF-5B4D81767ED0}"/>
              </a:ext>
            </a:extLst>
          </p:cNvPr>
          <p:cNvSpPr txBox="1"/>
          <p:nvPr/>
        </p:nvSpPr>
        <p:spPr>
          <a:xfrm>
            <a:off x="8053934" y="4404116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20835F-1216-6B47-8907-8AA4EF32167F}"/>
              </a:ext>
            </a:extLst>
          </p:cNvPr>
          <p:cNvSpPr txBox="1"/>
          <p:nvPr/>
        </p:nvSpPr>
        <p:spPr>
          <a:xfrm>
            <a:off x="8064820" y="3597667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C2AAA-BC07-F241-A87F-39EA7A2F91C1}"/>
              </a:ext>
            </a:extLst>
          </p:cNvPr>
          <p:cNvSpPr txBox="1"/>
          <p:nvPr/>
        </p:nvSpPr>
        <p:spPr>
          <a:xfrm>
            <a:off x="8011886" y="2743983"/>
            <a:ext cx="13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C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D0A791-9417-E340-91D7-EB938BFDA6C0}"/>
              </a:ext>
            </a:extLst>
          </p:cNvPr>
          <p:cNvCxnSpPr/>
          <p:nvPr/>
        </p:nvCxnSpPr>
        <p:spPr>
          <a:xfrm>
            <a:off x="8033657" y="262278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3EAF38-A7F5-304A-AC41-A12085638BD0}"/>
              </a:ext>
            </a:extLst>
          </p:cNvPr>
          <p:cNvSpPr txBox="1"/>
          <p:nvPr/>
        </p:nvSpPr>
        <p:spPr>
          <a:xfrm>
            <a:off x="8064820" y="2116538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48A2B4-A2CD-C148-BA41-94E1227EAC39}"/>
              </a:ext>
            </a:extLst>
          </p:cNvPr>
          <p:cNvCxnSpPr/>
          <p:nvPr/>
        </p:nvCxnSpPr>
        <p:spPr>
          <a:xfrm>
            <a:off x="8033657" y="1835839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946868B-CCBF-1749-9BB4-12BFD2487DEB}"/>
              </a:ext>
            </a:extLst>
          </p:cNvPr>
          <p:cNvSpPr/>
          <p:nvPr/>
        </p:nvSpPr>
        <p:spPr>
          <a:xfrm>
            <a:off x="10210800" y="609600"/>
            <a:ext cx="1491343" cy="48812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DD978A-CF5A-5D46-B252-55C4F8966A84}"/>
              </a:ext>
            </a:extLst>
          </p:cNvPr>
          <p:cNvCxnSpPr/>
          <p:nvPr/>
        </p:nvCxnSpPr>
        <p:spPr>
          <a:xfrm>
            <a:off x="10246128" y="46782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8B733C-147A-084E-A794-0C143C1585ED}"/>
              </a:ext>
            </a:extLst>
          </p:cNvPr>
          <p:cNvCxnSpPr/>
          <p:nvPr/>
        </p:nvCxnSpPr>
        <p:spPr>
          <a:xfrm>
            <a:off x="10246128" y="38400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CE8D6A-AB40-6C40-B468-F328D79E86D3}"/>
              </a:ext>
            </a:extLst>
          </p:cNvPr>
          <p:cNvCxnSpPr/>
          <p:nvPr/>
        </p:nvCxnSpPr>
        <p:spPr>
          <a:xfrm>
            <a:off x="10235242" y="3165113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420C984-533E-774B-BEBD-BABE365D06AF}"/>
              </a:ext>
            </a:extLst>
          </p:cNvPr>
          <p:cNvSpPr txBox="1"/>
          <p:nvPr/>
        </p:nvSpPr>
        <p:spPr>
          <a:xfrm>
            <a:off x="10300556" y="3947298"/>
            <a:ext cx="1390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Misc. </a:t>
            </a:r>
          </a:p>
          <a:p>
            <a:r>
              <a:rPr lang="en-US" dirty="0"/>
              <a:t>Bookkeeping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EC1C08-CAEB-894A-94C5-8120E862A52D}"/>
              </a:ext>
            </a:extLst>
          </p:cNvPr>
          <p:cNvSpPr txBox="1"/>
          <p:nvPr/>
        </p:nvSpPr>
        <p:spPr>
          <a:xfrm>
            <a:off x="10442072" y="3205033"/>
            <a:ext cx="1019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  <a:p>
            <a:r>
              <a:rPr lang="en-US" dirty="0"/>
              <a:t>variables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41ED36-DFFE-4F4F-9CF7-FB646BD1A2B6}"/>
              </a:ext>
            </a:extLst>
          </p:cNvPr>
          <p:cNvSpPr txBox="1"/>
          <p:nvPr/>
        </p:nvSpPr>
        <p:spPr>
          <a:xfrm>
            <a:off x="10323896" y="2587893"/>
            <a:ext cx="134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Temporaries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AF86FF-2386-D248-B0BA-101121239CC6}"/>
              </a:ext>
            </a:extLst>
          </p:cNvPr>
          <p:cNvCxnSpPr/>
          <p:nvPr/>
        </p:nvCxnSpPr>
        <p:spPr>
          <a:xfrm>
            <a:off x="10233434" y="201604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F186A01-9DBC-0848-9888-AD07A0B685E1}"/>
              </a:ext>
            </a:extLst>
          </p:cNvPr>
          <p:cNvSpPr txBox="1"/>
          <p:nvPr/>
        </p:nvSpPr>
        <p:spPr>
          <a:xfrm>
            <a:off x="10210800" y="4795846"/>
            <a:ext cx="138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Address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DC1AEA-6C88-3F46-B465-941AA05961B4}"/>
              </a:ext>
            </a:extLst>
          </p:cNvPr>
          <p:cNvSpPr txBox="1"/>
          <p:nvPr/>
        </p:nvSpPr>
        <p:spPr>
          <a:xfrm>
            <a:off x="10339441" y="902295"/>
            <a:ext cx="1312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Arguments to called routines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AC360A-BCAC-264F-8BB3-28E15DAD8EB7}"/>
              </a:ext>
            </a:extLst>
          </p:cNvPr>
          <p:cNvCxnSpPr/>
          <p:nvPr/>
        </p:nvCxnSpPr>
        <p:spPr>
          <a:xfrm flipV="1">
            <a:off x="9503229" y="609600"/>
            <a:ext cx="707571" cy="201318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C7A01F-EDFF-1B46-92FC-522E657B911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03229" y="3396343"/>
            <a:ext cx="686025" cy="207441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6F7ECE0-3A83-E54C-B4C6-69A05080451D}"/>
              </a:ext>
            </a:extLst>
          </p:cNvPr>
          <p:cNvSpPr txBox="1"/>
          <p:nvPr/>
        </p:nvSpPr>
        <p:spPr>
          <a:xfrm>
            <a:off x="6459096" y="1442702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AA02C2-27C2-4E41-AF81-9A5F8625FE2B}"/>
              </a:ext>
            </a:extLst>
          </p:cNvPr>
          <p:cNvSpPr txBox="1"/>
          <p:nvPr/>
        </p:nvSpPr>
        <p:spPr>
          <a:xfrm>
            <a:off x="6464125" y="2934678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E5240C-9A35-5A4F-91BB-00DCE82D5913}"/>
              </a:ext>
            </a:extLst>
          </p:cNvPr>
          <p:cNvCxnSpPr>
            <a:cxnSpLocks/>
          </p:cNvCxnSpPr>
          <p:nvPr/>
        </p:nvCxnSpPr>
        <p:spPr>
          <a:xfrm flipV="1">
            <a:off x="7267787" y="1835839"/>
            <a:ext cx="689669" cy="68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166926-A79F-934A-968A-992DCFC38728}"/>
              </a:ext>
            </a:extLst>
          </p:cNvPr>
          <p:cNvCxnSpPr/>
          <p:nvPr/>
        </p:nvCxnSpPr>
        <p:spPr>
          <a:xfrm flipV="1">
            <a:off x="7195456" y="2622785"/>
            <a:ext cx="772886" cy="582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E17BED2-5667-2B4F-A14F-FDB64B1CA0E9}"/>
              </a:ext>
            </a:extLst>
          </p:cNvPr>
          <p:cNvSpPr txBox="1"/>
          <p:nvPr/>
        </p:nvSpPr>
        <p:spPr>
          <a:xfrm>
            <a:off x="9503229" y="5525478"/>
            <a:ext cx="1622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F8BB817-BE71-CA49-9932-029C7571B8C7}"/>
              </a:ext>
            </a:extLst>
          </p:cNvPr>
          <p:cNvCxnSpPr>
            <a:cxnSpLocks/>
          </p:cNvCxnSpPr>
          <p:nvPr/>
        </p:nvCxnSpPr>
        <p:spPr>
          <a:xfrm flipV="1">
            <a:off x="9680072" y="4665089"/>
            <a:ext cx="762000" cy="839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12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DE01-1D62-654A-BE79-67345608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Stack-based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8B62-554A-C240-BEFC-E1263DF86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971" y="1470894"/>
            <a:ext cx="5669782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Arguments passed to subroutines lie at the top of the frame (it’s much more convenient)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Subroutine actual arguments usually </a:t>
            </a:r>
            <a:r>
              <a:rPr lang="en-US" sz="2200" i="1" u="sng" dirty="0"/>
              <a:t>pushed into the stack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Memory layout very implementation and language dependent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Stack maintenance responsibility of the caller, before and after calling sequence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Two parts: prologue and epilogue</a:t>
            </a:r>
          </a:p>
          <a:p>
            <a:pPr>
              <a:lnSpc>
                <a:spcPct val="120000"/>
              </a:lnSpc>
            </a:pP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CF975-3D6C-3545-98F8-9DEA165E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E4665-5A34-5F45-A7BC-B02EFAFF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B9CB00-5ED2-4142-B36E-5452F0549D15}"/>
              </a:ext>
            </a:extLst>
          </p:cNvPr>
          <p:cNvSpPr/>
          <p:nvPr/>
        </p:nvSpPr>
        <p:spPr>
          <a:xfrm>
            <a:off x="8011886" y="1143000"/>
            <a:ext cx="1491343" cy="45066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426F86-F6EA-2B44-9F5B-F14063E8C406}"/>
              </a:ext>
            </a:extLst>
          </p:cNvPr>
          <p:cNvCxnSpPr/>
          <p:nvPr/>
        </p:nvCxnSpPr>
        <p:spPr>
          <a:xfrm>
            <a:off x="8033657" y="49421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1C71AC-961D-AF47-A2E5-EFCC517FA313}"/>
              </a:ext>
            </a:extLst>
          </p:cNvPr>
          <p:cNvCxnSpPr/>
          <p:nvPr/>
        </p:nvCxnSpPr>
        <p:spPr>
          <a:xfrm>
            <a:off x="8033657" y="41039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96B576-BD74-4242-AF05-0D3223289EDE}"/>
              </a:ext>
            </a:extLst>
          </p:cNvPr>
          <p:cNvCxnSpPr/>
          <p:nvPr/>
        </p:nvCxnSpPr>
        <p:spPr>
          <a:xfrm>
            <a:off x="8022771" y="3429000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DC74AF-73D7-7F47-A789-983D8C821565}"/>
              </a:ext>
            </a:extLst>
          </p:cNvPr>
          <p:cNvSpPr txBox="1"/>
          <p:nvPr/>
        </p:nvSpPr>
        <p:spPr>
          <a:xfrm>
            <a:off x="8074212" y="5121502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2E5E00-04EC-A246-BFBF-5B4D81767ED0}"/>
              </a:ext>
            </a:extLst>
          </p:cNvPr>
          <p:cNvSpPr txBox="1"/>
          <p:nvPr/>
        </p:nvSpPr>
        <p:spPr>
          <a:xfrm>
            <a:off x="8053934" y="4404116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20835F-1216-6B47-8907-8AA4EF32167F}"/>
              </a:ext>
            </a:extLst>
          </p:cNvPr>
          <p:cNvSpPr txBox="1"/>
          <p:nvPr/>
        </p:nvSpPr>
        <p:spPr>
          <a:xfrm>
            <a:off x="8064820" y="3597667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C2AAA-BC07-F241-A87F-39EA7A2F91C1}"/>
              </a:ext>
            </a:extLst>
          </p:cNvPr>
          <p:cNvSpPr txBox="1"/>
          <p:nvPr/>
        </p:nvSpPr>
        <p:spPr>
          <a:xfrm>
            <a:off x="8011886" y="2743983"/>
            <a:ext cx="13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C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D0A791-9417-E340-91D7-EB938BFDA6C0}"/>
              </a:ext>
            </a:extLst>
          </p:cNvPr>
          <p:cNvCxnSpPr/>
          <p:nvPr/>
        </p:nvCxnSpPr>
        <p:spPr>
          <a:xfrm>
            <a:off x="8033657" y="262278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3EAF38-A7F5-304A-AC41-A12085638BD0}"/>
              </a:ext>
            </a:extLst>
          </p:cNvPr>
          <p:cNvSpPr txBox="1"/>
          <p:nvPr/>
        </p:nvSpPr>
        <p:spPr>
          <a:xfrm>
            <a:off x="8064820" y="2116538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48A2B4-A2CD-C148-BA41-94E1227EAC39}"/>
              </a:ext>
            </a:extLst>
          </p:cNvPr>
          <p:cNvCxnSpPr/>
          <p:nvPr/>
        </p:nvCxnSpPr>
        <p:spPr>
          <a:xfrm>
            <a:off x="8033657" y="1835839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946868B-CCBF-1749-9BB4-12BFD2487DEB}"/>
              </a:ext>
            </a:extLst>
          </p:cNvPr>
          <p:cNvSpPr/>
          <p:nvPr/>
        </p:nvSpPr>
        <p:spPr>
          <a:xfrm>
            <a:off x="10210800" y="609600"/>
            <a:ext cx="1491343" cy="48812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DD978A-CF5A-5D46-B252-55C4F8966A84}"/>
              </a:ext>
            </a:extLst>
          </p:cNvPr>
          <p:cNvCxnSpPr/>
          <p:nvPr/>
        </p:nvCxnSpPr>
        <p:spPr>
          <a:xfrm>
            <a:off x="10246128" y="46782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8B733C-147A-084E-A794-0C143C1585ED}"/>
              </a:ext>
            </a:extLst>
          </p:cNvPr>
          <p:cNvCxnSpPr/>
          <p:nvPr/>
        </p:nvCxnSpPr>
        <p:spPr>
          <a:xfrm>
            <a:off x="10246128" y="38400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CE8D6A-AB40-6C40-B468-F328D79E86D3}"/>
              </a:ext>
            </a:extLst>
          </p:cNvPr>
          <p:cNvCxnSpPr/>
          <p:nvPr/>
        </p:nvCxnSpPr>
        <p:spPr>
          <a:xfrm>
            <a:off x="10235242" y="3165113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420C984-533E-774B-BEBD-BABE365D06AF}"/>
              </a:ext>
            </a:extLst>
          </p:cNvPr>
          <p:cNvSpPr txBox="1"/>
          <p:nvPr/>
        </p:nvSpPr>
        <p:spPr>
          <a:xfrm>
            <a:off x="10300556" y="3947298"/>
            <a:ext cx="1390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Misc. </a:t>
            </a:r>
          </a:p>
          <a:p>
            <a:r>
              <a:rPr lang="en-US" dirty="0"/>
              <a:t>Bookkeeping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EC1C08-CAEB-894A-94C5-8120E862A52D}"/>
              </a:ext>
            </a:extLst>
          </p:cNvPr>
          <p:cNvSpPr txBox="1"/>
          <p:nvPr/>
        </p:nvSpPr>
        <p:spPr>
          <a:xfrm>
            <a:off x="10442072" y="3205033"/>
            <a:ext cx="1019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  <a:p>
            <a:r>
              <a:rPr lang="en-US" dirty="0"/>
              <a:t>variables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41ED36-DFFE-4F4F-9CF7-FB646BD1A2B6}"/>
              </a:ext>
            </a:extLst>
          </p:cNvPr>
          <p:cNvSpPr txBox="1"/>
          <p:nvPr/>
        </p:nvSpPr>
        <p:spPr>
          <a:xfrm>
            <a:off x="10323896" y="2587893"/>
            <a:ext cx="134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Temporaries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AF86FF-2386-D248-B0BA-101121239CC6}"/>
              </a:ext>
            </a:extLst>
          </p:cNvPr>
          <p:cNvCxnSpPr/>
          <p:nvPr/>
        </p:nvCxnSpPr>
        <p:spPr>
          <a:xfrm>
            <a:off x="10233434" y="201604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2DC1AEA-6C88-3F46-B465-941AA05961B4}"/>
              </a:ext>
            </a:extLst>
          </p:cNvPr>
          <p:cNvSpPr txBox="1"/>
          <p:nvPr/>
        </p:nvSpPr>
        <p:spPr>
          <a:xfrm>
            <a:off x="10339441" y="902295"/>
            <a:ext cx="1312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Arguments to called routines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AC360A-BCAC-264F-8BB3-28E15DAD8EB7}"/>
              </a:ext>
            </a:extLst>
          </p:cNvPr>
          <p:cNvCxnSpPr/>
          <p:nvPr/>
        </p:nvCxnSpPr>
        <p:spPr>
          <a:xfrm flipV="1">
            <a:off x="9503229" y="609600"/>
            <a:ext cx="707571" cy="201318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C7A01F-EDFF-1B46-92FC-522E657B911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03229" y="3396343"/>
            <a:ext cx="686025" cy="207441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6F7ECE0-3A83-E54C-B4C6-69A05080451D}"/>
              </a:ext>
            </a:extLst>
          </p:cNvPr>
          <p:cNvSpPr txBox="1"/>
          <p:nvPr/>
        </p:nvSpPr>
        <p:spPr>
          <a:xfrm>
            <a:off x="6459096" y="1442702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AA02C2-27C2-4E41-AF81-9A5F8625FE2B}"/>
              </a:ext>
            </a:extLst>
          </p:cNvPr>
          <p:cNvSpPr txBox="1"/>
          <p:nvPr/>
        </p:nvSpPr>
        <p:spPr>
          <a:xfrm>
            <a:off x="6464125" y="2934678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E5240C-9A35-5A4F-91BB-00DCE82D5913}"/>
              </a:ext>
            </a:extLst>
          </p:cNvPr>
          <p:cNvCxnSpPr>
            <a:cxnSpLocks/>
          </p:cNvCxnSpPr>
          <p:nvPr/>
        </p:nvCxnSpPr>
        <p:spPr>
          <a:xfrm flipV="1">
            <a:off x="7267787" y="1835839"/>
            <a:ext cx="689669" cy="68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166926-A79F-934A-968A-992DCFC38728}"/>
              </a:ext>
            </a:extLst>
          </p:cNvPr>
          <p:cNvCxnSpPr/>
          <p:nvPr/>
        </p:nvCxnSpPr>
        <p:spPr>
          <a:xfrm flipV="1">
            <a:off x="7195456" y="2622785"/>
            <a:ext cx="772886" cy="582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3ACAB52-236F-8944-A0B5-E148E4AF769D}"/>
              </a:ext>
            </a:extLst>
          </p:cNvPr>
          <p:cNvSpPr txBox="1"/>
          <p:nvPr/>
        </p:nvSpPr>
        <p:spPr>
          <a:xfrm>
            <a:off x="10210800" y="4795846"/>
            <a:ext cx="138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Address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47E5D1-1123-9346-B74C-10D0E65087BC}"/>
              </a:ext>
            </a:extLst>
          </p:cNvPr>
          <p:cNvSpPr txBox="1"/>
          <p:nvPr/>
        </p:nvSpPr>
        <p:spPr>
          <a:xfrm>
            <a:off x="9503229" y="5525478"/>
            <a:ext cx="1622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A0A6C05-BF68-294D-82EC-C9A87C9D1749}"/>
              </a:ext>
            </a:extLst>
          </p:cNvPr>
          <p:cNvCxnSpPr>
            <a:cxnSpLocks/>
          </p:cNvCxnSpPr>
          <p:nvPr/>
        </p:nvCxnSpPr>
        <p:spPr>
          <a:xfrm flipV="1">
            <a:off x="9680072" y="4665089"/>
            <a:ext cx="762000" cy="839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108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DE01-1D62-654A-BE79-67345608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Stack-based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8B62-554A-C240-BEFC-E1263DF86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219" y="1791330"/>
            <a:ext cx="5621443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/>
              <a:t>Location (actual address) of stack frame not determinable at compile-time, but offsets within frame are</a:t>
            </a:r>
          </a:p>
          <a:p>
            <a:pPr>
              <a:lnSpc>
                <a:spcPct val="130000"/>
              </a:lnSpc>
            </a:pPr>
            <a:r>
              <a:rPr lang="en-US" dirty="0"/>
              <a:t>Frame pointer (</a:t>
            </a:r>
            <a:r>
              <a:rPr lang="en-US" dirty="0" err="1"/>
              <a:t>fp</a:t>
            </a:r>
            <a:r>
              <a:rPr lang="en-US" dirty="0"/>
              <a:t>) points to known location within the new activation frame; useful for external access such as copying results</a:t>
            </a:r>
          </a:p>
          <a:p>
            <a:pPr>
              <a:lnSpc>
                <a:spcPct val="130000"/>
              </a:lnSpc>
            </a:pPr>
            <a:r>
              <a:rPr lang="en-US" dirty="0"/>
              <a:t>Other addresses accessed by known offsets </a:t>
            </a:r>
            <a:r>
              <a:rPr lang="en-US" dirty="0" err="1"/>
              <a:t>w.r.t.</a:t>
            </a:r>
            <a:r>
              <a:rPr lang="en-US" dirty="0"/>
              <a:t> </a:t>
            </a:r>
            <a:r>
              <a:rPr lang="en-US" dirty="0" err="1"/>
              <a:t>fp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/>
              <a:t>FP, SP, PC usually correspond to machine registers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CF975-3D6C-3545-98F8-9DEA165E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E4665-5A34-5F45-A7BC-B02EFAFF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B9CB00-5ED2-4142-B36E-5452F0549D15}"/>
              </a:ext>
            </a:extLst>
          </p:cNvPr>
          <p:cNvSpPr/>
          <p:nvPr/>
        </p:nvSpPr>
        <p:spPr>
          <a:xfrm>
            <a:off x="8011886" y="1143000"/>
            <a:ext cx="1491343" cy="45066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426F86-F6EA-2B44-9F5B-F14063E8C406}"/>
              </a:ext>
            </a:extLst>
          </p:cNvPr>
          <p:cNvCxnSpPr/>
          <p:nvPr/>
        </p:nvCxnSpPr>
        <p:spPr>
          <a:xfrm>
            <a:off x="8033657" y="49421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1C71AC-961D-AF47-A2E5-EFCC517FA313}"/>
              </a:ext>
            </a:extLst>
          </p:cNvPr>
          <p:cNvCxnSpPr/>
          <p:nvPr/>
        </p:nvCxnSpPr>
        <p:spPr>
          <a:xfrm>
            <a:off x="8033657" y="41039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96B576-BD74-4242-AF05-0D3223289EDE}"/>
              </a:ext>
            </a:extLst>
          </p:cNvPr>
          <p:cNvCxnSpPr/>
          <p:nvPr/>
        </p:nvCxnSpPr>
        <p:spPr>
          <a:xfrm>
            <a:off x="8022771" y="3429000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DC74AF-73D7-7F47-A789-983D8C821565}"/>
              </a:ext>
            </a:extLst>
          </p:cNvPr>
          <p:cNvSpPr txBox="1"/>
          <p:nvPr/>
        </p:nvSpPr>
        <p:spPr>
          <a:xfrm>
            <a:off x="8074212" y="5121502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2E5E00-04EC-A246-BFBF-5B4D81767ED0}"/>
              </a:ext>
            </a:extLst>
          </p:cNvPr>
          <p:cNvSpPr txBox="1"/>
          <p:nvPr/>
        </p:nvSpPr>
        <p:spPr>
          <a:xfrm>
            <a:off x="8053934" y="4404116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20835F-1216-6B47-8907-8AA4EF32167F}"/>
              </a:ext>
            </a:extLst>
          </p:cNvPr>
          <p:cNvSpPr txBox="1"/>
          <p:nvPr/>
        </p:nvSpPr>
        <p:spPr>
          <a:xfrm>
            <a:off x="8064820" y="3597667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C2AAA-BC07-F241-A87F-39EA7A2F91C1}"/>
              </a:ext>
            </a:extLst>
          </p:cNvPr>
          <p:cNvSpPr txBox="1"/>
          <p:nvPr/>
        </p:nvSpPr>
        <p:spPr>
          <a:xfrm>
            <a:off x="8011886" y="2743983"/>
            <a:ext cx="13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C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D0A791-9417-E340-91D7-EB938BFDA6C0}"/>
              </a:ext>
            </a:extLst>
          </p:cNvPr>
          <p:cNvCxnSpPr/>
          <p:nvPr/>
        </p:nvCxnSpPr>
        <p:spPr>
          <a:xfrm>
            <a:off x="8033657" y="262278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3EAF38-A7F5-304A-AC41-A12085638BD0}"/>
              </a:ext>
            </a:extLst>
          </p:cNvPr>
          <p:cNvSpPr txBox="1"/>
          <p:nvPr/>
        </p:nvSpPr>
        <p:spPr>
          <a:xfrm>
            <a:off x="8064820" y="2116538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48A2B4-A2CD-C148-BA41-94E1227EAC39}"/>
              </a:ext>
            </a:extLst>
          </p:cNvPr>
          <p:cNvCxnSpPr/>
          <p:nvPr/>
        </p:nvCxnSpPr>
        <p:spPr>
          <a:xfrm>
            <a:off x="8033657" y="1835839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946868B-CCBF-1749-9BB4-12BFD2487DEB}"/>
              </a:ext>
            </a:extLst>
          </p:cNvPr>
          <p:cNvSpPr/>
          <p:nvPr/>
        </p:nvSpPr>
        <p:spPr>
          <a:xfrm>
            <a:off x="10210800" y="609600"/>
            <a:ext cx="1491343" cy="48812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DD978A-CF5A-5D46-B252-55C4F8966A84}"/>
              </a:ext>
            </a:extLst>
          </p:cNvPr>
          <p:cNvCxnSpPr/>
          <p:nvPr/>
        </p:nvCxnSpPr>
        <p:spPr>
          <a:xfrm>
            <a:off x="10246128" y="46782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8B733C-147A-084E-A794-0C143C1585ED}"/>
              </a:ext>
            </a:extLst>
          </p:cNvPr>
          <p:cNvCxnSpPr/>
          <p:nvPr/>
        </p:nvCxnSpPr>
        <p:spPr>
          <a:xfrm>
            <a:off x="10246128" y="38400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CE8D6A-AB40-6C40-B468-F328D79E86D3}"/>
              </a:ext>
            </a:extLst>
          </p:cNvPr>
          <p:cNvCxnSpPr>
            <a:cxnSpLocks/>
          </p:cNvCxnSpPr>
          <p:nvPr/>
        </p:nvCxnSpPr>
        <p:spPr>
          <a:xfrm>
            <a:off x="10235242" y="3165113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420C984-533E-774B-BEBD-BABE365D06AF}"/>
              </a:ext>
            </a:extLst>
          </p:cNvPr>
          <p:cNvSpPr txBox="1"/>
          <p:nvPr/>
        </p:nvSpPr>
        <p:spPr>
          <a:xfrm>
            <a:off x="10300556" y="3947298"/>
            <a:ext cx="1390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Misc. </a:t>
            </a:r>
          </a:p>
          <a:p>
            <a:r>
              <a:rPr lang="en-US" dirty="0"/>
              <a:t>Bookkeeping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EC1C08-CAEB-894A-94C5-8120E862A52D}"/>
              </a:ext>
            </a:extLst>
          </p:cNvPr>
          <p:cNvSpPr txBox="1"/>
          <p:nvPr/>
        </p:nvSpPr>
        <p:spPr>
          <a:xfrm>
            <a:off x="10442072" y="3205033"/>
            <a:ext cx="1019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  <a:p>
            <a:r>
              <a:rPr lang="en-US" dirty="0"/>
              <a:t>variables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41ED36-DFFE-4F4F-9CF7-FB646BD1A2B6}"/>
              </a:ext>
            </a:extLst>
          </p:cNvPr>
          <p:cNvSpPr txBox="1"/>
          <p:nvPr/>
        </p:nvSpPr>
        <p:spPr>
          <a:xfrm>
            <a:off x="10323896" y="2587893"/>
            <a:ext cx="134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Temporaries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AF86FF-2386-D248-B0BA-101121239CC6}"/>
              </a:ext>
            </a:extLst>
          </p:cNvPr>
          <p:cNvCxnSpPr/>
          <p:nvPr/>
        </p:nvCxnSpPr>
        <p:spPr>
          <a:xfrm>
            <a:off x="10233434" y="201604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2DC1AEA-6C88-3F46-B465-941AA05961B4}"/>
              </a:ext>
            </a:extLst>
          </p:cNvPr>
          <p:cNvSpPr txBox="1"/>
          <p:nvPr/>
        </p:nvSpPr>
        <p:spPr>
          <a:xfrm>
            <a:off x="10339441" y="902295"/>
            <a:ext cx="1312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Arguments to called routines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AC360A-BCAC-264F-8BB3-28E15DAD8EB7}"/>
              </a:ext>
            </a:extLst>
          </p:cNvPr>
          <p:cNvCxnSpPr/>
          <p:nvPr/>
        </p:nvCxnSpPr>
        <p:spPr>
          <a:xfrm flipV="1">
            <a:off x="9503229" y="609600"/>
            <a:ext cx="707571" cy="201318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C7A01F-EDFF-1B46-92FC-522E657B911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03229" y="3396343"/>
            <a:ext cx="686025" cy="207441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6F7ECE0-3A83-E54C-B4C6-69A05080451D}"/>
              </a:ext>
            </a:extLst>
          </p:cNvPr>
          <p:cNvSpPr txBox="1"/>
          <p:nvPr/>
        </p:nvSpPr>
        <p:spPr>
          <a:xfrm>
            <a:off x="6459096" y="1442702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AA02C2-27C2-4E41-AF81-9A5F8625FE2B}"/>
              </a:ext>
            </a:extLst>
          </p:cNvPr>
          <p:cNvSpPr txBox="1"/>
          <p:nvPr/>
        </p:nvSpPr>
        <p:spPr>
          <a:xfrm>
            <a:off x="6464125" y="2934678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E5240C-9A35-5A4F-91BB-00DCE82D5913}"/>
              </a:ext>
            </a:extLst>
          </p:cNvPr>
          <p:cNvCxnSpPr>
            <a:cxnSpLocks/>
          </p:cNvCxnSpPr>
          <p:nvPr/>
        </p:nvCxnSpPr>
        <p:spPr>
          <a:xfrm flipV="1">
            <a:off x="7267787" y="1835839"/>
            <a:ext cx="689669" cy="68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166926-A79F-934A-968A-992DCFC38728}"/>
              </a:ext>
            </a:extLst>
          </p:cNvPr>
          <p:cNvCxnSpPr>
            <a:cxnSpLocks/>
          </p:cNvCxnSpPr>
          <p:nvPr/>
        </p:nvCxnSpPr>
        <p:spPr>
          <a:xfrm flipV="1">
            <a:off x="7195456" y="2366032"/>
            <a:ext cx="762000" cy="839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E368C94-088F-F648-B746-08F81458AD3F}"/>
              </a:ext>
            </a:extLst>
          </p:cNvPr>
          <p:cNvSpPr txBox="1"/>
          <p:nvPr/>
        </p:nvSpPr>
        <p:spPr>
          <a:xfrm>
            <a:off x="9503229" y="5525478"/>
            <a:ext cx="1622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38DBA18-A7E3-8F43-B546-C073FB13854E}"/>
              </a:ext>
            </a:extLst>
          </p:cNvPr>
          <p:cNvCxnSpPr>
            <a:cxnSpLocks/>
          </p:cNvCxnSpPr>
          <p:nvPr/>
        </p:nvCxnSpPr>
        <p:spPr>
          <a:xfrm flipV="1">
            <a:off x="9680072" y="4665089"/>
            <a:ext cx="762000" cy="839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EC23EE8-00BD-2C4E-87D6-C464E3826BF9}"/>
              </a:ext>
            </a:extLst>
          </p:cNvPr>
          <p:cNvSpPr txBox="1"/>
          <p:nvPr/>
        </p:nvSpPr>
        <p:spPr>
          <a:xfrm>
            <a:off x="10210800" y="4795846"/>
            <a:ext cx="138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Address</a:t>
            </a:r>
          </a:p>
        </p:txBody>
      </p:sp>
    </p:spTree>
    <p:extLst>
      <p:ext uri="{BB962C8B-B14F-4D97-AF65-F5344CB8AC3E}">
        <p14:creationId xmlns:p14="http://schemas.microsoft.com/office/powerpoint/2010/main" val="3739792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BB4BE-59D4-2149-8239-3F8C37798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Calling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900AE-E770-E64A-89FD-C7C274704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690688"/>
            <a:ext cx="7010401" cy="194116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Save registers</a:t>
            </a:r>
          </a:p>
          <a:p>
            <a:r>
              <a:rPr lang="en-US" dirty="0"/>
              <a:t>Compute values of arguments, move them into stack / registers</a:t>
            </a:r>
          </a:p>
          <a:p>
            <a:r>
              <a:rPr lang="en-US" dirty="0"/>
              <a:t>(if language with nested subroutines) Compute static link and pass it as a hidden argument</a:t>
            </a:r>
          </a:p>
          <a:p>
            <a:r>
              <a:rPr lang="en-US" dirty="0"/>
              <a:t>Use special instruction to jump to address start of subroutine (includes saving the return address in the stack or in a register)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37697-0E4A-8D41-B60F-4D220F7D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38C1D-A56E-764A-837E-8356D99C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CD8B5A-AC9A-9A41-AD77-07254873ADE0}"/>
              </a:ext>
            </a:extLst>
          </p:cNvPr>
          <p:cNvSpPr txBox="1">
            <a:spLocks/>
          </p:cNvSpPr>
          <p:nvPr/>
        </p:nvSpPr>
        <p:spPr>
          <a:xfrm>
            <a:off x="1282202" y="3990293"/>
            <a:ext cx="5040086" cy="1704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Allocates a frame by deducting some constant offset from the </a:t>
            </a:r>
            <a:r>
              <a:rPr lang="en-US" sz="2000" dirty="0" err="1"/>
              <a:t>sp</a:t>
            </a:r>
            <a:endParaRPr lang="en-US" sz="2000" dirty="0"/>
          </a:p>
          <a:p>
            <a:r>
              <a:rPr lang="en-US" sz="2000" dirty="0"/>
              <a:t>Saves old frame pointer into the stack, update to the newly allocated frame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B5DC46F-ABD0-6B45-9B40-308D6407F371}"/>
              </a:ext>
            </a:extLst>
          </p:cNvPr>
          <p:cNvSpPr txBox="1">
            <a:spLocks/>
          </p:cNvSpPr>
          <p:nvPr/>
        </p:nvSpPr>
        <p:spPr>
          <a:xfrm>
            <a:off x="5954486" y="3989171"/>
            <a:ext cx="6071915" cy="1704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Move return value (if any) to a register, or specific address given by the caller (possibly in the stack)</a:t>
            </a:r>
          </a:p>
          <a:p>
            <a:r>
              <a:rPr lang="en-US" sz="2000" dirty="0"/>
              <a:t>Restores register values from the caller (</a:t>
            </a:r>
            <a:r>
              <a:rPr lang="en-US" sz="2000" dirty="0" err="1"/>
              <a:t>inc.</a:t>
            </a:r>
            <a:r>
              <a:rPr lang="en-US" sz="2000" dirty="0"/>
              <a:t> </a:t>
            </a:r>
            <a:r>
              <a:rPr lang="en-US" sz="2000" dirty="0" err="1"/>
              <a:t>fp</a:t>
            </a:r>
            <a:r>
              <a:rPr lang="en-US" sz="2000" dirty="0"/>
              <a:t> and </a:t>
            </a:r>
            <a:r>
              <a:rPr lang="en-US" sz="2000" dirty="0" err="1"/>
              <a:t>sp</a:t>
            </a:r>
            <a:r>
              <a:rPr lang="en-US" sz="2000" dirty="0"/>
              <a:t>)</a:t>
            </a:r>
          </a:p>
          <a:p>
            <a:r>
              <a:rPr lang="en-US" sz="2000" dirty="0"/>
              <a:t>Jumps to return address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E1AC998-0E6E-904C-ACE4-94B63B026F47}"/>
              </a:ext>
            </a:extLst>
          </p:cNvPr>
          <p:cNvSpPr/>
          <p:nvPr/>
        </p:nvSpPr>
        <p:spPr>
          <a:xfrm>
            <a:off x="258944" y="3624204"/>
            <a:ext cx="11767457" cy="261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A501E48-8B12-5047-BD5D-0C54E8489109}"/>
              </a:ext>
            </a:extLst>
          </p:cNvPr>
          <p:cNvSpPr/>
          <p:nvPr/>
        </p:nvSpPr>
        <p:spPr>
          <a:xfrm rot="16200000">
            <a:off x="-381503" y="2115636"/>
            <a:ext cx="1988783" cy="63794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1D3FF2-390A-BB42-8947-3DB821CDC80C}"/>
              </a:ext>
            </a:extLst>
          </p:cNvPr>
          <p:cNvSpPr txBox="1"/>
          <p:nvPr/>
        </p:nvSpPr>
        <p:spPr>
          <a:xfrm rot="16200000">
            <a:off x="-73358" y="2332690"/>
            <a:ext cx="13724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Caller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2B24835-686C-D540-87D9-63AA9BABE9BD}"/>
              </a:ext>
            </a:extLst>
          </p:cNvPr>
          <p:cNvSpPr/>
          <p:nvPr/>
        </p:nvSpPr>
        <p:spPr>
          <a:xfrm rot="16200000">
            <a:off x="-382859" y="4707175"/>
            <a:ext cx="2073956" cy="63794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A4C6F2-DD1A-A14B-9562-1FE3731EB6D5}"/>
              </a:ext>
            </a:extLst>
          </p:cNvPr>
          <p:cNvSpPr txBox="1"/>
          <p:nvPr/>
        </p:nvSpPr>
        <p:spPr>
          <a:xfrm rot="16200000">
            <a:off x="-69797" y="4770617"/>
            <a:ext cx="14478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Callee</a:t>
            </a:r>
            <a:endParaRPr lang="en-US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990541-567E-A243-9ABA-A1BBCEA803EA}"/>
              </a:ext>
            </a:extLst>
          </p:cNvPr>
          <p:cNvSpPr txBox="1"/>
          <p:nvPr/>
        </p:nvSpPr>
        <p:spPr>
          <a:xfrm>
            <a:off x="3249190" y="5553652"/>
            <a:ext cx="139435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Prologue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9E37580-E7C7-A14F-B7A2-C19D279F7884}"/>
              </a:ext>
            </a:extLst>
          </p:cNvPr>
          <p:cNvSpPr/>
          <p:nvPr/>
        </p:nvSpPr>
        <p:spPr>
          <a:xfrm>
            <a:off x="8055270" y="5636477"/>
            <a:ext cx="2492829" cy="44752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8255C4-65EA-614D-8DC6-4CD715038719}"/>
              </a:ext>
            </a:extLst>
          </p:cNvPr>
          <p:cNvSpPr txBox="1"/>
          <p:nvPr/>
        </p:nvSpPr>
        <p:spPr>
          <a:xfrm>
            <a:off x="8632150" y="5591558"/>
            <a:ext cx="13500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Epilogue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C2C03E9-B54B-204A-B2C3-7D3617DE000B}"/>
              </a:ext>
            </a:extLst>
          </p:cNvPr>
          <p:cNvSpPr txBox="1">
            <a:spLocks/>
          </p:cNvSpPr>
          <p:nvPr/>
        </p:nvSpPr>
        <p:spPr>
          <a:xfrm>
            <a:off x="8382000" y="1960301"/>
            <a:ext cx="3200400" cy="1645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Moves returned values to wherever needed</a:t>
            </a:r>
          </a:p>
          <a:p>
            <a:r>
              <a:rPr lang="en-US" sz="2000" dirty="0"/>
              <a:t>Restores pending registers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5CBBE49-D467-4A45-930E-7B7AF86B0886}"/>
              </a:ext>
            </a:extLst>
          </p:cNvPr>
          <p:cNvSpPr/>
          <p:nvPr/>
        </p:nvSpPr>
        <p:spPr>
          <a:xfrm>
            <a:off x="2699954" y="5591558"/>
            <a:ext cx="2492829" cy="44752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95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45213-31DB-5E4A-B09C-D01DDCD25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35016" cy="1325563"/>
          </a:xfrm>
        </p:spPr>
        <p:txBody>
          <a:bodyPr/>
          <a:lstStyle/>
          <a:p>
            <a:r>
              <a:rPr lang="en-US" dirty="0"/>
              <a:t>Stack Layout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45024-6671-6047-99B6-AA81D6906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12" y="1825625"/>
            <a:ext cx="5464618" cy="4351338"/>
          </a:xfrm>
        </p:spPr>
        <p:txBody>
          <a:bodyPr>
            <a:noAutofit/>
          </a:bodyPr>
          <a:lstStyle/>
          <a:p>
            <a:r>
              <a:rPr lang="en-US" sz="2000" dirty="0"/>
              <a:t>Static Link: pointer to the stack frame of the lexically surrounding subroutine</a:t>
            </a:r>
          </a:p>
          <a:p>
            <a:r>
              <a:rPr lang="en-US" sz="2000" dirty="0"/>
              <a:t>Dynamic link: pointer to the stack frame making the call to the current subroutine</a:t>
            </a:r>
          </a:p>
          <a:p>
            <a:r>
              <a:rPr lang="en-US" sz="2000" dirty="0"/>
              <a:t>Static and dynamic need not be the same</a:t>
            </a:r>
          </a:p>
          <a:p>
            <a:r>
              <a:rPr lang="en-US" sz="2000" dirty="0"/>
              <a:t>Surrounding subroutine will always be active (it needs to be), hence always visible to the </a:t>
            </a:r>
            <a:r>
              <a:rPr lang="en-US" sz="2000" dirty="0" err="1"/>
              <a:t>callee</a:t>
            </a:r>
            <a:endParaRPr lang="en-US" sz="2000" dirty="0"/>
          </a:p>
          <a:p>
            <a:r>
              <a:rPr lang="en-US" sz="2000" dirty="0"/>
              <a:t>In Figure: all five subroutines are visible from B, C and D; A and E can see themselves and B (but can’t see C nor D)</a:t>
            </a:r>
          </a:p>
          <a:p>
            <a:r>
              <a:rPr lang="en-US" sz="2000" dirty="0"/>
              <a:t>In the example (Figure), D is called from B, but can’t be called from A nor E, as B must be active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12AB1-8A54-9143-9B27-6766C83E8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8B93E-C535-AA4A-A759-3E2EC7234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C6C5A-A35C-924B-B8A0-7B1BB19D28C5}"/>
              </a:ext>
            </a:extLst>
          </p:cNvPr>
          <p:cNvSpPr/>
          <p:nvPr/>
        </p:nvSpPr>
        <p:spPr>
          <a:xfrm>
            <a:off x="8730343" y="576944"/>
            <a:ext cx="1796143" cy="527957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DF941D-4589-704B-AD1D-32CCBCB6028A}"/>
              </a:ext>
            </a:extLst>
          </p:cNvPr>
          <p:cNvCxnSpPr/>
          <p:nvPr/>
        </p:nvCxnSpPr>
        <p:spPr>
          <a:xfrm>
            <a:off x="8730343" y="4996543"/>
            <a:ext cx="179614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17BEE5-F158-F049-9896-EE7CE5F3B55A}"/>
              </a:ext>
            </a:extLst>
          </p:cNvPr>
          <p:cNvCxnSpPr/>
          <p:nvPr/>
        </p:nvCxnSpPr>
        <p:spPr>
          <a:xfrm>
            <a:off x="8730343" y="3990408"/>
            <a:ext cx="179614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2C50E8-20FF-9B45-A649-A6C9DBD4B1BD}"/>
              </a:ext>
            </a:extLst>
          </p:cNvPr>
          <p:cNvCxnSpPr/>
          <p:nvPr/>
        </p:nvCxnSpPr>
        <p:spPr>
          <a:xfrm>
            <a:off x="8730342" y="3065122"/>
            <a:ext cx="179614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D31684-E2A9-C045-837F-BB103EE450C6}"/>
              </a:ext>
            </a:extLst>
          </p:cNvPr>
          <p:cNvCxnSpPr/>
          <p:nvPr/>
        </p:nvCxnSpPr>
        <p:spPr>
          <a:xfrm>
            <a:off x="8730341" y="2085408"/>
            <a:ext cx="179614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8EDF25-D3BF-6140-9919-BB959DAA7C33}"/>
              </a:ext>
            </a:extLst>
          </p:cNvPr>
          <p:cNvCxnSpPr/>
          <p:nvPr/>
        </p:nvCxnSpPr>
        <p:spPr>
          <a:xfrm>
            <a:off x="8730341" y="1290751"/>
            <a:ext cx="179614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4311C2C-99B4-F041-8C44-8628F158D99D}"/>
              </a:ext>
            </a:extLst>
          </p:cNvPr>
          <p:cNvSpPr txBox="1"/>
          <p:nvPr/>
        </p:nvSpPr>
        <p:spPr>
          <a:xfrm>
            <a:off x="9469554" y="52194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91A8AC-5735-5B49-A6DF-C40CDFE9F561}"/>
              </a:ext>
            </a:extLst>
          </p:cNvPr>
          <p:cNvSpPr txBox="1"/>
          <p:nvPr/>
        </p:nvSpPr>
        <p:spPr>
          <a:xfrm>
            <a:off x="9469554" y="437729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CE24C2-1447-8242-9B9A-A43884F29C7F}"/>
              </a:ext>
            </a:extLst>
          </p:cNvPr>
          <p:cNvSpPr txBox="1"/>
          <p:nvPr/>
        </p:nvSpPr>
        <p:spPr>
          <a:xfrm>
            <a:off x="9469554" y="337965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BC7444-07D2-AC4C-93C0-452EA1AB571B}"/>
              </a:ext>
            </a:extLst>
          </p:cNvPr>
          <p:cNvSpPr txBox="1"/>
          <p:nvPr/>
        </p:nvSpPr>
        <p:spPr>
          <a:xfrm>
            <a:off x="9469554" y="255551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B26D94-E864-9D47-993C-9A92ED82208D}"/>
              </a:ext>
            </a:extLst>
          </p:cNvPr>
          <p:cNvSpPr txBox="1"/>
          <p:nvPr/>
        </p:nvSpPr>
        <p:spPr>
          <a:xfrm>
            <a:off x="9469554" y="151871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67CE7C-0AAE-A54D-8A7E-2FE6A9A7CF9A}"/>
              </a:ext>
            </a:extLst>
          </p:cNvPr>
          <p:cNvCxnSpPr>
            <a:cxnSpLocks/>
          </p:cNvCxnSpPr>
          <p:nvPr/>
        </p:nvCxnSpPr>
        <p:spPr>
          <a:xfrm>
            <a:off x="7045834" y="5893135"/>
            <a:ext cx="772886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D522F1-C474-E647-B32A-CD02CD1C010A}"/>
              </a:ext>
            </a:extLst>
          </p:cNvPr>
          <p:cNvCxnSpPr>
            <a:cxnSpLocks/>
          </p:cNvCxnSpPr>
          <p:nvPr/>
        </p:nvCxnSpPr>
        <p:spPr>
          <a:xfrm flipV="1">
            <a:off x="7045834" y="1070764"/>
            <a:ext cx="0" cy="483262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5355C74-FD43-4944-A304-DD84C4A50C55}"/>
              </a:ext>
            </a:extLst>
          </p:cNvPr>
          <p:cNvSpPr txBox="1"/>
          <p:nvPr/>
        </p:nvSpPr>
        <p:spPr>
          <a:xfrm>
            <a:off x="6886976" y="7014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5A57EC-E53F-714C-B44F-53AF91CDD291}"/>
              </a:ext>
            </a:extLst>
          </p:cNvPr>
          <p:cNvCxnSpPr>
            <a:cxnSpLocks/>
          </p:cNvCxnSpPr>
          <p:nvPr/>
        </p:nvCxnSpPr>
        <p:spPr>
          <a:xfrm flipV="1">
            <a:off x="7204692" y="1321066"/>
            <a:ext cx="6457" cy="260831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465612-DCE5-A24D-965E-8F25CCA0832A}"/>
              </a:ext>
            </a:extLst>
          </p:cNvPr>
          <p:cNvCxnSpPr>
            <a:cxnSpLocks/>
          </p:cNvCxnSpPr>
          <p:nvPr/>
        </p:nvCxnSpPr>
        <p:spPr>
          <a:xfrm flipH="1" flipV="1">
            <a:off x="7211149" y="4263735"/>
            <a:ext cx="1" cy="130163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4C66C5-291E-E847-9C3B-E64A0FB34CFB}"/>
              </a:ext>
            </a:extLst>
          </p:cNvPr>
          <p:cNvCxnSpPr>
            <a:cxnSpLocks/>
          </p:cNvCxnSpPr>
          <p:nvPr/>
        </p:nvCxnSpPr>
        <p:spPr>
          <a:xfrm>
            <a:off x="7200263" y="5565373"/>
            <a:ext cx="7382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CE1D314-A42A-3B42-8999-8255CE76F608}"/>
              </a:ext>
            </a:extLst>
          </p:cNvPr>
          <p:cNvCxnSpPr>
            <a:cxnSpLocks/>
          </p:cNvCxnSpPr>
          <p:nvPr/>
        </p:nvCxnSpPr>
        <p:spPr>
          <a:xfrm>
            <a:off x="7200263" y="3938752"/>
            <a:ext cx="7382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DB74C2B-3F15-2242-8EC4-9E25D80A1BA8}"/>
              </a:ext>
            </a:extLst>
          </p:cNvPr>
          <p:cNvSpPr txBox="1"/>
          <p:nvPr/>
        </p:nvSpPr>
        <p:spPr>
          <a:xfrm>
            <a:off x="7114561" y="395749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7B1542-080D-974A-82D6-E8F5C946F661}"/>
              </a:ext>
            </a:extLst>
          </p:cNvPr>
          <p:cNvSpPr txBox="1"/>
          <p:nvPr/>
        </p:nvSpPr>
        <p:spPr>
          <a:xfrm>
            <a:off x="7119534" y="973569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DEB4CE-175D-D948-8340-06D20883CB07}"/>
              </a:ext>
            </a:extLst>
          </p:cNvPr>
          <p:cNvCxnSpPr>
            <a:cxnSpLocks/>
          </p:cNvCxnSpPr>
          <p:nvPr/>
        </p:nvCxnSpPr>
        <p:spPr>
          <a:xfrm flipH="1" flipV="1">
            <a:off x="7363549" y="1473466"/>
            <a:ext cx="2028" cy="56060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7E6556D-E262-0641-A9F2-18369FEEA9D3}"/>
              </a:ext>
            </a:extLst>
          </p:cNvPr>
          <p:cNvCxnSpPr>
            <a:cxnSpLocks/>
          </p:cNvCxnSpPr>
          <p:nvPr/>
        </p:nvCxnSpPr>
        <p:spPr>
          <a:xfrm>
            <a:off x="7352663" y="2049999"/>
            <a:ext cx="455171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9BB2C5C-8D99-044A-A137-4517119AB475}"/>
              </a:ext>
            </a:extLst>
          </p:cNvPr>
          <p:cNvSpPr txBox="1"/>
          <p:nvPr/>
        </p:nvSpPr>
        <p:spPr>
          <a:xfrm>
            <a:off x="7326365" y="1158235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B286156-8CE9-E34C-A943-D19F290BB465}"/>
              </a:ext>
            </a:extLst>
          </p:cNvPr>
          <p:cNvCxnSpPr>
            <a:cxnSpLocks/>
          </p:cNvCxnSpPr>
          <p:nvPr/>
        </p:nvCxnSpPr>
        <p:spPr>
          <a:xfrm flipH="1" flipV="1">
            <a:off x="7385782" y="2454055"/>
            <a:ext cx="2028" cy="56060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250EC6D-E21A-174A-AF35-359B53622698}"/>
              </a:ext>
            </a:extLst>
          </p:cNvPr>
          <p:cNvCxnSpPr>
            <a:cxnSpLocks/>
          </p:cNvCxnSpPr>
          <p:nvPr/>
        </p:nvCxnSpPr>
        <p:spPr>
          <a:xfrm>
            <a:off x="7374896" y="3030588"/>
            <a:ext cx="455171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62769C6-9EC7-7547-8D1F-916B1A39EB34}"/>
              </a:ext>
            </a:extLst>
          </p:cNvPr>
          <p:cNvSpPr txBox="1"/>
          <p:nvPr/>
        </p:nvSpPr>
        <p:spPr>
          <a:xfrm>
            <a:off x="7348598" y="213882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6" name="Curved Left Arrow 45">
            <a:extLst>
              <a:ext uri="{FF2B5EF4-FFF2-40B4-BE49-F238E27FC236}">
                <a16:creationId xmlns:a16="http://schemas.microsoft.com/office/drawing/2014/main" id="{5EC49751-634F-6046-8D30-FF520FAC37DE}"/>
              </a:ext>
            </a:extLst>
          </p:cNvPr>
          <p:cNvSpPr/>
          <p:nvPr/>
        </p:nvSpPr>
        <p:spPr>
          <a:xfrm>
            <a:off x="10526484" y="1690688"/>
            <a:ext cx="827316" cy="205830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urved Left Arrow 46">
            <a:extLst>
              <a:ext uri="{FF2B5EF4-FFF2-40B4-BE49-F238E27FC236}">
                <a16:creationId xmlns:a16="http://schemas.microsoft.com/office/drawing/2014/main" id="{23916E16-1A6B-D14A-A8EA-0810FCD9E10A}"/>
              </a:ext>
            </a:extLst>
          </p:cNvPr>
          <p:cNvSpPr/>
          <p:nvPr/>
        </p:nvSpPr>
        <p:spPr>
          <a:xfrm>
            <a:off x="10570028" y="3681586"/>
            <a:ext cx="827316" cy="205830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urved Left Arrow 47">
            <a:extLst>
              <a:ext uri="{FF2B5EF4-FFF2-40B4-BE49-F238E27FC236}">
                <a16:creationId xmlns:a16="http://schemas.microsoft.com/office/drawing/2014/main" id="{27F02693-50A6-5242-9ED8-166AD748F9AF}"/>
              </a:ext>
            </a:extLst>
          </p:cNvPr>
          <p:cNvSpPr/>
          <p:nvPr/>
        </p:nvSpPr>
        <p:spPr>
          <a:xfrm>
            <a:off x="10536099" y="2350507"/>
            <a:ext cx="827316" cy="123089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Curved Left Arrow 48">
            <a:extLst>
              <a:ext uri="{FF2B5EF4-FFF2-40B4-BE49-F238E27FC236}">
                <a16:creationId xmlns:a16="http://schemas.microsoft.com/office/drawing/2014/main" id="{1D69AB76-5C3B-4A42-B353-AEFAE951FF2B}"/>
              </a:ext>
            </a:extLst>
          </p:cNvPr>
          <p:cNvSpPr/>
          <p:nvPr/>
        </p:nvSpPr>
        <p:spPr>
          <a:xfrm>
            <a:off x="10526481" y="4260094"/>
            <a:ext cx="827316" cy="123089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Curved Right Arrow 49">
            <a:extLst>
              <a:ext uri="{FF2B5EF4-FFF2-40B4-BE49-F238E27FC236}">
                <a16:creationId xmlns:a16="http://schemas.microsoft.com/office/drawing/2014/main" id="{534822A6-6E33-E44A-83FE-579B73661EC4}"/>
              </a:ext>
            </a:extLst>
          </p:cNvPr>
          <p:cNvSpPr/>
          <p:nvPr/>
        </p:nvSpPr>
        <p:spPr>
          <a:xfrm>
            <a:off x="8153400" y="1703382"/>
            <a:ext cx="576941" cy="85213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Curved Right Arrow 50">
            <a:extLst>
              <a:ext uri="{FF2B5EF4-FFF2-40B4-BE49-F238E27FC236}">
                <a16:creationId xmlns:a16="http://schemas.microsoft.com/office/drawing/2014/main" id="{43BABB1B-FB7B-5442-B771-5F916DFFAF04}"/>
              </a:ext>
            </a:extLst>
          </p:cNvPr>
          <p:cNvSpPr/>
          <p:nvPr/>
        </p:nvSpPr>
        <p:spPr>
          <a:xfrm>
            <a:off x="8142514" y="2681466"/>
            <a:ext cx="576941" cy="85213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Curved Right Arrow 51">
            <a:extLst>
              <a:ext uri="{FF2B5EF4-FFF2-40B4-BE49-F238E27FC236}">
                <a16:creationId xmlns:a16="http://schemas.microsoft.com/office/drawing/2014/main" id="{30AD3015-861E-8842-8921-6870ECEDE610}"/>
              </a:ext>
            </a:extLst>
          </p:cNvPr>
          <p:cNvSpPr/>
          <p:nvPr/>
        </p:nvSpPr>
        <p:spPr>
          <a:xfrm>
            <a:off x="8131631" y="3659550"/>
            <a:ext cx="576941" cy="85213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Curved Right Arrow 52">
            <a:extLst>
              <a:ext uri="{FF2B5EF4-FFF2-40B4-BE49-F238E27FC236}">
                <a16:creationId xmlns:a16="http://schemas.microsoft.com/office/drawing/2014/main" id="{16611D2F-11B9-B440-9EEF-6266D66E7562}"/>
              </a:ext>
            </a:extLst>
          </p:cNvPr>
          <p:cNvSpPr/>
          <p:nvPr/>
        </p:nvSpPr>
        <p:spPr>
          <a:xfrm>
            <a:off x="8142514" y="4629615"/>
            <a:ext cx="576941" cy="85213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43E7FB9-0A85-8848-A8BA-355AAEC5F016}"/>
              </a:ext>
            </a:extLst>
          </p:cNvPr>
          <p:cNvSpPr txBox="1"/>
          <p:nvPr/>
        </p:nvSpPr>
        <p:spPr>
          <a:xfrm>
            <a:off x="10787743" y="1012371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FP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852E6FD-EA3F-0D4D-8AE6-BB469C03C1CD}"/>
              </a:ext>
            </a:extLst>
          </p:cNvPr>
          <p:cNvCxnSpPr>
            <a:stCxn id="54" idx="1"/>
          </p:cNvCxnSpPr>
          <p:nvPr/>
        </p:nvCxnSpPr>
        <p:spPr>
          <a:xfrm flipH="1">
            <a:off x="10221686" y="1197037"/>
            <a:ext cx="566057" cy="3809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52389A1-9EF6-714F-8223-F99E6F2D04DF}"/>
              </a:ext>
            </a:extLst>
          </p:cNvPr>
          <p:cNvSpPr txBox="1"/>
          <p:nvPr/>
        </p:nvSpPr>
        <p:spPr>
          <a:xfrm>
            <a:off x="7638313" y="6116620"/>
            <a:ext cx="15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 Links</a:t>
            </a:r>
          </a:p>
        </p:txBody>
      </p:sp>
      <p:sp>
        <p:nvSpPr>
          <p:cNvPr id="58" name="Left Brace 57">
            <a:extLst>
              <a:ext uri="{FF2B5EF4-FFF2-40B4-BE49-F238E27FC236}">
                <a16:creationId xmlns:a16="http://schemas.microsoft.com/office/drawing/2014/main" id="{29C7C316-24FE-4345-96CE-50B6F67E7442}"/>
              </a:ext>
            </a:extLst>
          </p:cNvPr>
          <p:cNvSpPr/>
          <p:nvPr/>
        </p:nvSpPr>
        <p:spPr>
          <a:xfrm rot="16200000">
            <a:off x="8227710" y="5556313"/>
            <a:ext cx="337457" cy="95917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F0E5FF1-F2E0-B34C-8033-E1AE7EDB3D1D}"/>
              </a:ext>
            </a:extLst>
          </p:cNvPr>
          <p:cNvSpPr txBox="1"/>
          <p:nvPr/>
        </p:nvSpPr>
        <p:spPr>
          <a:xfrm>
            <a:off x="9902184" y="6116620"/>
            <a:ext cx="1217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Links</a:t>
            </a:r>
          </a:p>
        </p:txBody>
      </p:sp>
      <p:sp>
        <p:nvSpPr>
          <p:cNvPr id="60" name="Left Brace 59">
            <a:extLst>
              <a:ext uri="{FF2B5EF4-FFF2-40B4-BE49-F238E27FC236}">
                <a16:creationId xmlns:a16="http://schemas.microsoft.com/office/drawing/2014/main" id="{A2231A13-82B3-344D-A338-2881588064FE}"/>
              </a:ext>
            </a:extLst>
          </p:cNvPr>
          <p:cNvSpPr/>
          <p:nvPr/>
        </p:nvSpPr>
        <p:spPr>
          <a:xfrm rot="16200000">
            <a:off x="10491581" y="5556313"/>
            <a:ext cx="337457" cy="95917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4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F128C-422F-AA48-ADEC-6CE7B9AA8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8C87F-8BBE-FD46-BB45-5DBE2A758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4" y="1814739"/>
            <a:ext cx="1143000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300" dirty="0"/>
              <a:t>Disadvantage of static chains / links: access to object in a scope K levels out requires dereferencing frames K times (following the list of links)</a:t>
            </a:r>
          </a:p>
          <a:p>
            <a:pPr>
              <a:lnSpc>
                <a:spcPct val="120000"/>
              </a:lnSpc>
            </a:pPr>
            <a:r>
              <a:rPr lang="en-US" sz="2300" dirty="0"/>
              <a:t>Replace static links by a small array</a:t>
            </a:r>
          </a:p>
          <a:p>
            <a:pPr>
              <a:lnSpc>
                <a:spcPct val="120000"/>
              </a:lnSpc>
            </a:pPr>
            <a:r>
              <a:rPr lang="en-US" sz="2300" dirty="0"/>
              <a:t>The </a:t>
            </a:r>
            <a:r>
              <a:rPr lang="en-US" sz="2300" dirty="0" err="1"/>
              <a:t>jth</a:t>
            </a:r>
            <a:r>
              <a:rPr lang="en-US" sz="2300" dirty="0"/>
              <a:t> element of the display stores a reference to the frame of the most recently active subroutine at lexical nesting level j</a:t>
            </a:r>
          </a:p>
          <a:p>
            <a:pPr>
              <a:lnSpc>
                <a:spcPct val="120000"/>
              </a:lnSpc>
            </a:pPr>
            <a:r>
              <a:rPr lang="en-US" sz="2300" dirty="0"/>
              <a:t>For instance, if the current subroutine is nested </a:t>
            </a:r>
            <a:r>
              <a:rPr lang="en-US" sz="2300" dirty="0" err="1"/>
              <a:t>i</a:t>
            </a:r>
            <a:r>
              <a:rPr lang="en-US" sz="2300" dirty="0"/>
              <a:t> &gt; 3 levels in, elements i-1, i-2 and i-3 of the display contain the equivalent of the first three static links</a:t>
            </a:r>
          </a:p>
          <a:p>
            <a:pPr>
              <a:lnSpc>
                <a:spcPct val="120000"/>
              </a:lnSpc>
            </a:pPr>
            <a:r>
              <a:rPr lang="en-US" sz="2300" dirty="0"/>
              <a:t>An object k levels out can be found statically from the offset of the address stores in the element j = </a:t>
            </a:r>
            <a:r>
              <a:rPr lang="en-US" sz="2300" dirty="0" err="1"/>
              <a:t>i</a:t>
            </a:r>
            <a:r>
              <a:rPr lang="en-US" sz="2300" dirty="0"/>
              <a:t>-k of the display</a:t>
            </a:r>
          </a:p>
          <a:p>
            <a:pPr>
              <a:lnSpc>
                <a:spcPct val="120000"/>
              </a:lnSpc>
            </a:pPr>
            <a:r>
              <a:rPr lang="en-US" sz="2300" dirty="0"/>
              <a:t>Displays mainly useful in languages supporting nested scoping (C doesn’t)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B52E3-2B0F-A047-A1B1-CB5A0F20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BB3ED-BDB8-D84E-8998-3D4320C8E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70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15530</TotalTime>
  <Words>2029</Words>
  <Application>Microsoft Macintosh PowerPoint</Application>
  <PresentationFormat>Widescreen</PresentationFormat>
  <Paragraphs>292</Paragraphs>
  <Slides>18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Subroutines</vt:lpstr>
      <vt:lpstr>Overview</vt:lpstr>
      <vt:lpstr>Stack-based Allocation</vt:lpstr>
      <vt:lpstr>Stack-based Allocation</vt:lpstr>
      <vt:lpstr>Stack-based Allocation</vt:lpstr>
      <vt:lpstr>Stack-based Allocation</vt:lpstr>
      <vt:lpstr>Typical Calling Sequence</vt:lpstr>
      <vt:lpstr>Stack Layout (Review)</vt:lpstr>
      <vt:lpstr>Displays</vt:lpstr>
      <vt:lpstr>In-Line Expansion</vt:lpstr>
      <vt:lpstr>In-Line Expansion</vt:lpstr>
      <vt:lpstr>Parameter Passing</vt:lpstr>
      <vt:lpstr>Parameter Passing: By Value</vt:lpstr>
      <vt:lpstr>Parameter Passing: By Reference</vt:lpstr>
      <vt:lpstr>Parameter Passing: By Value/Result</vt:lpstr>
      <vt:lpstr>Other Types of Parameter Passing</vt:lpstr>
      <vt:lpstr>Parameters in Programming Languages</vt:lpstr>
      <vt:lpstr>Function Returns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Environment: Names, Scopes and Bindings</dc:title>
  <dc:creator>Kong Moreno, Martin R.</dc:creator>
  <cp:lastModifiedBy>Kong Moreno, Martin R.</cp:lastModifiedBy>
  <cp:revision>93</cp:revision>
  <dcterms:created xsi:type="dcterms:W3CDTF">2020-01-10T20:55:42Z</dcterms:created>
  <dcterms:modified xsi:type="dcterms:W3CDTF">2020-04-27T19:47:19Z</dcterms:modified>
</cp:coreProperties>
</file>