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259" r:id="rId5"/>
    <p:sldId id="261" r:id="rId6"/>
    <p:sldId id="260" r:id="rId7"/>
    <p:sldId id="262" r:id="rId8"/>
    <p:sldId id="263" r:id="rId9"/>
    <p:sldId id="265" r:id="rId10"/>
    <p:sldId id="266" r:id="rId11"/>
    <p:sldId id="264" r:id="rId12"/>
    <p:sldId id="282" r:id="rId13"/>
    <p:sldId id="285" r:id="rId14"/>
    <p:sldId id="283" r:id="rId15"/>
    <p:sldId id="284" r:id="rId16"/>
    <p:sldId id="268" r:id="rId17"/>
    <p:sldId id="267" r:id="rId18"/>
    <p:sldId id="269" r:id="rId19"/>
    <p:sldId id="272" r:id="rId20"/>
    <p:sldId id="273" r:id="rId21"/>
    <p:sldId id="270" r:id="rId22"/>
    <p:sldId id="274" r:id="rId23"/>
    <p:sldId id="275" r:id="rId24"/>
    <p:sldId id="276" r:id="rId25"/>
    <p:sldId id="286" r:id="rId26"/>
    <p:sldId id="277" r:id="rId27"/>
    <p:sldId id="278" r:id="rId28"/>
    <p:sldId id="279" r:id="rId29"/>
    <p:sldId id="281"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82"/>
  </p:normalViewPr>
  <p:slideViewPr>
    <p:cSldViewPr snapToGrid="0" snapToObjects="1">
      <p:cViewPr varScale="1">
        <p:scale>
          <a:sx n="117" d="100"/>
          <a:sy n="117" d="100"/>
        </p:scale>
        <p:origin x="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2DC043-BE0A-C145-AC9E-B8B3AA51F0C8}" type="datetimeFigureOut">
              <a:rPr lang="en-US" smtClean="0"/>
              <a:t>4/26/20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88D04-7FC1-174B-8C2D-AC4C41B04FDD}" type="slidenum">
              <a:rPr lang="en-US" smtClean="0"/>
              <a:t>‹#›</a:t>
            </a:fld>
            <a:endParaRPr lang="en-US"/>
          </a:p>
        </p:txBody>
      </p:sp>
    </p:spTree>
    <p:extLst>
      <p:ext uri="{BB962C8B-B14F-4D97-AF65-F5344CB8AC3E}">
        <p14:creationId xmlns:p14="http://schemas.microsoft.com/office/powerpoint/2010/main" val="2695061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9A3A-2742-6248-9DFD-5967E6CA4B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BB2D07-77C6-B648-A0EF-CD7DB8BC00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287985-C207-A34B-B599-30FDEF70360B}"/>
              </a:ext>
            </a:extLst>
          </p:cNvPr>
          <p:cNvSpPr>
            <a:spLocks noGrp="1"/>
          </p:cNvSpPr>
          <p:nvPr>
            <p:ph type="dt" sz="half" idx="10"/>
          </p:nvPr>
        </p:nvSpPr>
        <p:spPr/>
        <p:txBody>
          <a:bodyPr/>
          <a:lstStyle/>
          <a:p>
            <a:fld id="{0282BA29-D0BC-EF49-9612-0700D962420C}" type="datetime1">
              <a:rPr lang="en-US" smtClean="0"/>
              <a:t>4/26/20</a:t>
            </a:fld>
            <a:endParaRPr lang="en-US"/>
          </a:p>
        </p:txBody>
      </p:sp>
      <p:sp>
        <p:nvSpPr>
          <p:cNvPr id="5" name="Footer Placeholder 4">
            <a:extLst>
              <a:ext uri="{FF2B5EF4-FFF2-40B4-BE49-F238E27FC236}">
                <a16:creationId xmlns:a16="http://schemas.microsoft.com/office/drawing/2014/main" id="{CE3F4BF3-FD52-8245-A51A-E5D14530CE9B}"/>
              </a:ext>
            </a:extLst>
          </p:cNvPr>
          <p:cNvSpPr>
            <a:spLocks noGrp="1"/>
          </p:cNvSpPr>
          <p:nvPr>
            <p:ph type="ftr" sz="quarter" idx="11"/>
          </p:nvPr>
        </p:nvSpPr>
        <p:spPr/>
        <p:txBody>
          <a:bodyPr/>
          <a:lstStyle/>
          <a:p>
            <a:r>
              <a:rPr lang="en-US"/>
              <a:t>Principles of Programming Languages</a:t>
            </a:r>
          </a:p>
        </p:txBody>
      </p:sp>
      <p:sp>
        <p:nvSpPr>
          <p:cNvPr id="6" name="Slide Number Placeholder 5">
            <a:extLst>
              <a:ext uri="{FF2B5EF4-FFF2-40B4-BE49-F238E27FC236}">
                <a16:creationId xmlns:a16="http://schemas.microsoft.com/office/drawing/2014/main" id="{97B42C0F-0BDD-AD47-BCF9-AD3FDFD2FB21}"/>
              </a:ext>
            </a:extLst>
          </p:cNvPr>
          <p:cNvSpPr>
            <a:spLocks noGrp="1"/>
          </p:cNvSpPr>
          <p:nvPr>
            <p:ph type="sldNum" sz="quarter" idx="12"/>
          </p:nvPr>
        </p:nvSpPr>
        <p:spPr/>
        <p:txBody>
          <a:bodyPr/>
          <a:lstStyle/>
          <a:p>
            <a:fld id="{CF55FEA2-830E-B94B-B39B-61671C01FB72}" type="slidenum">
              <a:rPr lang="en-US" smtClean="0"/>
              <a:t>‹#›</a:t>
            </a:fld>
            <a:endParaRPr lang="en-US"/>
          </a:p>
        </p:txBody>
      </p:sp>
    </p:spTree>
    <p:extLst>
      <p:ext uri="{BB962C8B-B14F-4D97-AF65-F5344CB8AC3E}">
        <p14:creationId xmlns:p14="http://schemas.microsoft.com/office/powerpoint/2010/main" val="3703632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E091-636D-C442-8372-DCB9126B99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B32A3E-CBA0-9C40-A793-EF8110E6B4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0A63A-CA8C-A841-A3D0-49E5028D5021}"/>
              </a:ext>
            </a:extLst>
          </p:cNvPr>
          <p:cNvSpPr>
            <a:spLocks noGrp="1"/>
          </p:cNvSpPr>
          <p:nvPr>
            <p:ph type="dt" sz="half" idx="10"/>
          </p:nvPr>
        </p:nvSpPr>
        <p:spPr/>
        <p:txBody>
          <a:bodyPr/>
          <a:lstStyle/>
          <a:p>
            <a:fld id="{48FAE0CB-5306-7D44-8457-84FDC2CC7B17}" type="datetime1">
              <a:rPr lang="en-US" smtClean="0"/>
              <a:t>4/26/20</a:t>
            </a:fld>
            <a:endParaRPr lang="en-US"/>
          </a:p>
        </p:txBody>
      </p:sp>
      <p:sp>
        <p:nvSpPr>
          <p:cNvPr id="5" name="Footer Placeholder 4">
            <a:extLst>
              <a:ext uri="{FF2B5EF4-FFF2-40B4-BE49-F238E27FC236}">
                <a16:creationId xmlns:a16="http://schemas.microsoft.com/office/drawing/2014/main" id="{A7B69740-FE73-C94D-A738-9B764B9C7F9F}"/>
              </a:ext>
            </a:extLst>
          </p:cNvPr>
          <p:cNvSpPr>
            <a:spLocks noGrp="1"/>
          </p:cNvSpPr>
          <p:nvPr>
            <p:ph type="ftr" sz="quarter" idx="11"/>
          </p:nvPr>
        </p:nvSpPr>
        <p:spPr/>
        <p:txBody>
          <a:bodyPr/>
          <a:lstStyle/>
          <a:p>
            <a:r>
              <a:rPr lang="en-US"/>
              <a:t>Principles of Programming Languages</a:t>
            </a:r>
          </a:p>
        </p:txBody>
      </p:sp>
      <p:sp>
        <p:nvSpPr>
          <p:cNvPr id="6" name="Slide Number Placeholder 5">
            <a:extLst>
              <a:ext uri="{FF2B5EF4-FFF2-40B4-BE49-F238E27FC236}">
                <a16:creationId xmlns:a16="http://schemas.microsoft.com/office/drawing/2014/main" id="{E9427F35-0429-2449-AE74-35965CD05685}"/>
              </a:ext>
            </a:extLst>
          </p:cNvPr>
          <p:cNvSpPr>
            <a:spLocks noGrp="1"/>
          </p:cNvSpPr>
          <p:nvPr>
            <p:ph type="sldNum" sz="quarter" idx="12"/>
          </p:nvPr>
        </p:nvSpPr>
        <p:spPr/>
        <p:txBody>
          <a:bodyPr/>
          <a:lstStyle/>
          <a:p>
            <a:fld id="{CF55FEA2-830E-B94B-B39B-61671C01FB72}" type="slidenum">
              <a:rPr lang="en-US" smtClean="0"/>
              <a:t>‹#›</a:t>
            </a:fld>
            <a:endParaRPr lang="en-US"/>
          </a:p>
        </p:txBody>
      </p:sp>
    </p:spTree>
    <p:extLst>
      <p:ext uri="{BB962C8B-B14F-4D97-AF65-F5344CB8AC3E}">
        <p14:creationId xmlns:p14="http://schemas.microsoft.com/office/powerpoint/2010/main" val="333367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047E6-44E1-5048-802C-722AA0C0A2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83D8E1-79F1-214C-9465-8A2D06D17D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45F24-3DAD-C343-AE50-CC116484B378}"/>
              </a:ext>
            </a:extLst>
          </p:cNvPr>
          <p:cNvSpPr>
            <a:spLocks noGrp="1"/>
          </p:cNvSpPr>
          <p:nvPr>
            <p:ph type="dt" sz="half" idx="10"/>
          </p:nvPr>
        </p:nvSpPr>
        <p:spPr/>
        <p:txBody>
          <a:bodyPr/>
          <a:lstStyle/>
          <a:p>
            <a:fld id="{509FA550-C37F-534E-AEC7-5D616679B4D7}" type="datetime1">
              <a:rPr lang="en-US" smtClean="0"/>
              <a:t>4/26/20</a:t>
            </a:fld>
            <a:endParaRPr lang="en-US"/>
          </a:p>
        </p:txBody>
      </p:sp>
      <p:sp>
        <p:nvSpPr>
          <p:cNvPr id="5" name="Footer Placeholder 4">
            <a:extLst>
              <a:ext uri="{FF2B5EF4-FFF2-40B4-BE49-F238E27FC236}">
                <a16:creationId xmlns:a16="http://schemas.microsoft.com/office/drawing/2014/main" id="{0B5F474A-CB20-2C48-AF2E-BDF1FB50BD33}"/>
              </a:ext>
            </a:extLst>
          </p:cNvPr>
          <p:cNvSpPr>
            <a:spLocks noGrp="1"/>
          </p:cNvSpPr>
          <p:nvPr>
            <p:ph type="ftr" sz="quarter" idx="11"/>
          </p:nvPr>
        </p:nvSpPr>
        <p:spPr/>
        <p:txBody>
          <a:bodyPr/>
          <a:lstStyle/>
          <a:p>
            <a:r>
              <a:rPr lang="en-US"/>
              <a:t>Principles of Programming Languages</a:t>
            </a:r>
          </a:p>
        </p:txBody>
      </p:sp>
      <p:sp>
        <p:nvSpPr>
          <p:cNvPr id="6" name="Slide Number Placeholder 5">
            <a:extLst>
              <a:ext uri="{FF2B5EF4-FFF2-40B4-BE49-F238E27FC236}">
                <a16:creationId xmlns:a16="http://schemas.microsoft.com/office/drawing/2014/main" id="{B34736FB-CE42-FF40-BA76-702EF6D05244}"/>
              </a:ext>
            </a:extLst>
          </p:cNvPr>
          <p:cNvSpPr>
            <a:spLocks noGrp="1"/>
          </p:cNvSpPr>
          <p:nvPr>
            <p:ph type="sldNum" sz="quarter" idx="12"/>
          </p:nvPr>
        </p:nvSpPr>
        <p:spPr/>
        <p:txBody>
          <a:bodyPr/>
          <a:lstStyle/>
          <a:p>
            <a:fld id="{CF55FEA2-830E-B94B-B39B-61671C01FB72}" type="slidenum">
              <a:rPr lang="en-US" smtClean="0"/>
              <a:t>‹#›</a:t>
            </a:fld>
            <a:endParaRPr lang="en-US"/>
          </a:p>
        </p:txBody>
      </p:sp>
    </p:spTree>
    <p:extLst>
      <p:ext uri="{BB962C8B-B14F-4D97-AF65-F5344CB8AC3E}">
        <p14:creationId xmlns:p14="http://schemas.microsoft.com/office/powerpoint/2010/main" val="129872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62F4-00B9-D24E-A30D-63A01FF0E3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B61CF4-4188-4843-AA2F-34BDF72C90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398B19-82B7-D94D-94D9-138C2A7ED969}"/>
              </a:ext>
            </a:extLst>
          </p:cNvPr>
          <p:cNvSpPr>
            <a:spLocks noGrp="1"/>
          </p:cNvSpPr>
          <p:nvPr>
            <p:ph type="dt" sz="half" idx="10"/>
          </p:nvPr>
        </p:nvSpPr>
        <p:spPr/>
        <p:txBody>
          <a:bodyPr/>
          <a:lstStyle/>
          <a:p>
            <a:fld id="{776BD0B1-FDA9-4441-92E0-17FC6F29A517}" type="datetime1">
              <a:rPr lang="en-US" smtClean="0"/>
              <a:t>4/26/20</a:t>
            </a:fld>
            <a:endParaRPr lang="en-US"/>
          </a:p>
        </p:txBody>
      </p:sp>
      <p:sp>
        <p:nvSpPr>
          <p:cNvPr id="5" name="Footer Placeholder 4">
            <a:extLst>
              <a:ext uri="{FF2B5EF4-FFF2-40B4-BE49-F238E27FC236}">
                <a16:creationId xmlns:a16="http://schemas.microsoft.com/office/drawing/2014/main" id="{16566C96-AF95-A647-A0F6-79E01ABF2B4E}"/>
              </a:ext>
            </a:extLst>
          </p:cNvPr>
          <p:cNvSpPr>
            <a:spLocks noGrp="1"/>
          </p:cNvSpPr>
          <p:nvPr>
            <p:ph type="ftr" sz="quarter" idx="11"/>
          </p:nvPr>
        </p:nvSpPr>
        <p:spPr/>
        <p:txBody>
          <a:bodyPr/>
          <a:lstStyle/>
          <a:p>
            <a:r>
              <a:rPr lang="en-US"/>
              <a:t>Principles of Programming Languages</a:t>
            </a:r>
          </a:p>
        </p:txBody>
      </p:sp>
      <p:sp>
        <p:nvSpPr>
          <p:cNvPr id="6" name="Slide Number Placeholder 5">
            <a:extLst>
              <a:ext uri="{FF2B5EF4-FFF2-40B4-BE49-F238E27FC236}">
                <a16:creationId xmlns:a16="http://schemas.microsoft.com/office/drawing/2014/main" id="{A80B31BB-91D1-F14C-A8A3-5DDBC5992499}"/>
              </a:ext>
            </a:extLst>
          </p:cNvPr>
          <p:cNvSpPr>
            <a:spLocks noGrp="1"/>
          </p:cNvSpPr>
          <p:nvPr>
            <p:ph type="sldNum" sz="quarter" idx="12"/>
          </p:nvPr>
        </p:nvSpPr>
        <p:spPr/>
        <p:txBody>
          <a:bodyPr/>
          <a:lstStyle/>
          <a:p>
            <a:fld id="{CF55FEA2-830E-B94B-B39B-61671C01FB72}" type="slidenum">
              <a:rPr lang="en-US" smtClean="0"/>
              <a:t>‹#›</a:t>
            </a:fld>
            <a:endParaRPr lang="en-US"/>
          </a:p>
        </p:txBody>
      </p:sp>
    </p:spTree>
    <p:extLst>
      <p:ext uri="{BB962C8B-B14F-4D97-AF65-F5344CB8AC3E}">
        <p14:creationId xmlns:p14="http://schemas.microsoft.com/office/powerpoint/2010/main" val="93455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EDD7-BCC3-DF41-B3D4-4E88DDC636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F280A8-4536-164A-AB6E-9B5E5FC973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7F88ED-4849-2040-B90C-DD16C9142B88}"/>
              </a:ext>
            </a:extLst>
          </p:cNvPr>
          <p:cNvSpPr>
            <a:spLocks noGrp="1"/>
          </p:cNvSpPr>
          <p:nvPr>
            <p:ph type="dt" sz="half" idx="10"/>
          </p:nvPr>
        </p:nvSpPr>
        <p:spPr/>
        <p:txBody>
          <a:bodyPr/>
          <a:lstStyle/>
          <a:p>
            <a:fld id="{34B74263-A25C-304C-8C9F-C6E2F68AB3F7}" type="datetime1">
              <a:rPr lang="en-US" smtClean="0"/>
              <a:t>4/26/20</a:t>
            </a:fld>
            <a:endParaRPr lang="en-US"/>
          </a:p>
        </p:txBody>
      </p:sp>
      <p:sp>
        <p:nvSpPr>
          <p:cNvPr id="5" name="Footer Placeholder 4">
            <a:extLst>
              <a:ext uri="{FF2B5EF4-FFF2-40B4-BE49-F238E27FC236}">
                <a16:creationId xmlns:a16="http://schemas.microsoft.com/office/drawing/2014/main" id="{FAB53BC6-920C-0047-9436-D27D5355189D}"/>
              </a:ext>
            </a:extLst>
          </p:cNvPr>
          <p:cNvSpPr>
            <a:spLocks noGrp="1"/>
          </p:cNvSpPr>
          <p:nvPr>
            <p:ph type="ftr" sz="quarter" idx="11"/>
          </p:nvPr>
        </p:nvSpPr>
        <p:spPr/>
        <p:txBody>
          <a:bodyPr/>
          <a:lstStyle/>
          <a:p>
            <a:r>
              <a:rPr lang="en-US"/>
              <a:t>Principles of Programming Languages</a:t>
            </a:r>
          </a:p>
        </p:txBody>
      </p:sp>
      <p:sp>
        <p:nvSpPr>
          <p:cNvPr id="6" name="Slide Number Placeholder 5">
            <a:extLst>
              <a:ext uri="{FF2B5EF4-FFF2-40B4-BE49-F238E27FC236}">
                <a16:creationId xmlns:a16="http://schemas.microsoft.com/office/drawing/2014/main" id="{4F69CD3C-AD2D-0E4B-9C70-BC2E02324168}"/>
              </a:ext>
            </a:extLst>
          </p:cNvPr>
          <p:cNvSpPr>
            <a:spLocks noGrp="1"/>
          </p:cNvSpPr>
          <p:nvPr>
            <p:ph type="sldNum" sz="quarter" idx="12"/>
          </p:nvPr>
        </p:nvSpPr>
        <p:spPr/>
        <p:txBody>
          <a:bodyPr/>
          <a:lstStyle/>
          <a:p>
            <a:fld id="{CF55FEA2-830E-B94B-B39B-61671C01FB72}" type="slidenum">
              <a:rPr lang="en-US" smtClean="0"/>
              <a:t>‹#›</a:t>
            </a:fld>
            <a:endParaRPr lang="en-US"/>
          </a:p>
        </p:txBody>
      </p:sp>
    </p:spTree>
    <p:extLst>
      <p:ext uri="{BB962C8B-B14F-4D97-AF65-F5344CB8AC3E}">
        <p14:creationId xmlns:p14="http://schemas.microsoft.com/office/powerpoint/2010/main" val="332205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5F1A5-D431-6140-8C11-4BAF54A4D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DA312C-DD99-C945-AB8E-416D082738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B52528-CD5B-1B40-9F52-EBEDAE806C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A27788-72D4-A44C-8E70-B5A3C8DB9A1F}"/>
              </a:ext>
            </a:extLst>
          </p:cNvPr>
          <p:cNvSpPr>
            <a:spLocks noGrp="1"/>
          </p:cNvSpPr>
          <p:nvPr>
            <p:ph type="dt" sz="half" idx="10"/>
          </p:nvPr>
        </p:nvSpPr>
        <p:spPr/>
        <p:txBody>
          <a:bodyPr/>
          <a:lstStyle/>
          <a:p>
            <a:fld id="{6AB9F427-86FE-4E49-A292-AE575E8AF39D}" type="datetime1">
              <a:rPr lang="en-US" smtClean="0"/>
              <a:t>4/26/20</a:t>
            </a:fld>
            <a:endParaRPr lang="en-US"/>
          </a:p>
        </p:txBody>
      </p:sp>
      <p:sp>
        <p:nvSpPr>
          <p:cNvPr id="6" name="Footer Placeholder 5">
            <a:extLst>
              <a:ext uri="{FF2B5EF4-FFF2-40B4-BE49-F238E27FC236}">
                <a16:creationId xmlns:a16="http://schemas.microsoft.com/office/drawing/2014/main" id="{42F072AA-E918-3F49-966F-CCD1E8E3A31E}"/>
              </a:ext>
            </a:extLst>
          </p:cNvPr>
          <p:cNvSpPr>
            <a:spLocks noGrp="1"/>
          </p:cNvSpPr>
          <p:nvPr>
            <p:ph type="ftr" sz="quarter" idx="11"/>
          </p:nvPr>
        </p:nvSpPr>
        <p:spPr/>
        <p:txBody>
          <a:bodyPr/>
          <a:lstStyle/>
          <a:p>
            <a:r>
              <a:rPr lang="en-US"/>
              <a:t>Principles of Programming Languages</a:t>
            </a:r>
          </a:p>
        </p:txBody>
      </p:sp>
      <p:sp>
        <p:nvSpPr>
          <p:cNvPr id="7" name="Slide Number Placeholder 6">
            <a:extLst>
              <a:ext uri="{FF2B5EF4-FFF2-40B4-BE49-F238E27FC236}">
                <a16:creationId xmlns:a16="http://schemas.microsoft.com/office/drawing/2014/main" id="{52F86D11-481D-3049-9D63-6697978C2DD3}"/>
              </a:ext>
            </a:extLst>
          </p:cNvPr>
          <p:cNvSpPr>
            <a:spLocks noGrp="1"/>
          </p:cNvSpPr>
          <p:nvPr>
            <p:ph type="sldNum" sz="quarter" idx="12"/>
          </p:nvPr>
        </p:nvSpPr>
        <p:spPr/>
        <p:txBody>
          <a:bodyPr/>
          <a:lstStyle/>
          <a:p>
            <a:fld id="{CF55FEA2-830E-B94B-B39B-61671C01FB72}" type="slidenum">
              <a:rPr lang="en-US" smtClean="0"/>
              <a:t>‹#›</a:t>
            </a:fld>
            <a:endParaRPr lang="en-US"/>
          </a:p>
        </p:txBody>
      </p:sp>
    </p:spTree>
    <p:extLst>
      <p:ext uri="{BB962C8B-B14F-4D97-AF65-F5344CB8AC3E}">
        <p14:creationId xmlns:p14="http://schemas.microsoft.com/office/powerpoint/2010/main" val="209915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AB96F-8C8A-B642-9003-85DCAD6A7A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D81C43-6298-3C40-9DAA-6F6CE67E65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5C9CA0-C1F3-254F-9916-5DEBEC3717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BBFF02-6ECA-904C-A936-491A20F94C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C744A8-1ECE-2243-BFB9-5FD11AB96C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44E2A4-3C62-0647-8C1D-142255177E27}"/>
              </a:ext>
            </a:extLst>
          </p:cNvPr>
          <p:cNvSpPr>
            <a:spLocks noGrp="1"/>
          </p:cNvSpPr>
          <p:nvPr>
            <p:ph type="dt" sz="half" idx="10"/>
          </p:nvPr>
        </p:nvSpPr>
        <p:spPr/>
        <p:txBody>
          <a:bodyPr/>
          <a:lstStyle/>
          <a:p>
            <a:fld id="{BAED4A35-5D9E-7243-A808-64FFDE8845C9}" type="datetime1">
              <a:rPr lang="en-US" smtClean="0"/>
              <a:t>4/26/20</a:t>
            </a:fld>
            <a:endParaRPr lang="en-US"/>
          </a:p>
        </p:txBody>
      </p:sp>
      <p:sp>
        <p:nvSpPr>
          <p:cNvPr id="8" name="Footer Placeholder 7">
            <a:extLst>
              <a:ext uri="{FF2B5EF4-FFF2-40B4-BE49-F238E27FC236}">
                <a16:creationId xmlns:a16="http://schemas.microsoft.com/office/drawing/2014/main" id="{B2AC77C5-15CF-E346-B6EA-7B7CA2D1DFE4}"/>
              </a:ext>
            </a:extLst>
          </p:cNvPr>
          <p:cNvSpPr>
            <a:spLocks noGrp="1"/>
          </p:cNvSpPr>
          <p:nvPr>
            <p:ph type="ftr" sz="quarter" idx="11"/>
          </p:nvPr>
        </p:nvSpPr>
        <p:spPr/>
        <p:txBody>
          <a:bodyPr/>
          <a:lstStyle/>
          <a:p>
            <a:r>
              <a:rPr lang="en-US"/>
              <a:t>Principles of Programming Languages</a:t>
            </a:r>
          </a:p>
        </p:txBody>
      </p:sp>
      <p:sp>
        <p:nvSpPr>
          <p:cNvPr id="9" name="Slide Number Placeholder 8">
            <a:extLst>
              <a:ext uri="{FF2B5EF4-FFF2-40B4-BE49-F238E27FC236}">
                <a16:creationId xmlns:a16="http://schemas.microsoft.com/office/drawing/2014/main" id="{97740B27-A070-CD46-8C4D-E6956CCAAE2B}"/>
              </a:ext>
            </a:extLst>
          </p:cNvPr>
          <p:cNvSpPr>
            <a:spLocks noGrp="1"/>
          </p:cNvSpPr>
          <p:nvPr>
            <p:ph type="sldNum" sz="quarter" idx="12"/>
          </p:nvPr>
        </p:nvSpPr>
        <p:spPr/>
        <p:txBody>
          <a:bodyPr/>
          <a:lstStyle/>
          <a:p>
            <a:fld id="{CF55FEA2-830E-B94B-B39B-61671C01FB72}" type="slidenum">
              <a:rPr lang="en-US" smtClean="0"/>
              <a:t>‹#›</a:t>
            </a:fld>
            <a:endParaRPr lang="en-US"/>
          </a:p>
        </p:txBody>
      </p:sp>
    </p:spTree>
    <p:extLst>
      <p:ext uri="{BB962C8B-B14F-4D97-AF65-F5344CB8AC3E}">
        <p14:creationId xmlns:p14="http://schemas.microsoft.com/office/powerpoint/2010/main" val="2721263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E8AF-7E21-8741-ADD0-9D7990F2FA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7B22D4-B050-CD4B-9E74-C997B1430D1A}"/>
              </a:ext>
            </a:extLst>
          </p:cNvPr>
          <p:cNvSpPr>
            <a:spLocks noGrp="1"/>
          </p:cNvSpPr>
          <p:nvPr>
            <p:ph type="dt" sz="half" idx="10"/>
          </p:nvPr>
        </p:nvSpPr>
        <p:spPr/>
        <p:txBody>
          <a:bodyPr/>
          <a:lstStyle/>
          <a:p>
            <a:fld id="{529D5A30-4619-BB4E-B438-D38A621C9FB1}" type="datetime1">
              <a:rPr lang="en-US" smtClean="0"/>
              <a:t>4/26/20</a:t>
            </a:fld>
            <a:endParaRPr lang="en-US"/>
          </a:p>
        </p:txBody>
      </p:sp>
      <p:sp>
        <p:nvSpPr>
          <p:cNvPr id="4" name="Footer Placeholder 3">
            <a:extLst>
              <a:ext uri="{FF2B5EF4-FFF2-40B4-BE49-F238E27FC236}">
                <a16:creationId xmlns:a16="http://schemas.microsoft.com/office/drawing/2014/main" id="{6C06BEB8-1E4F-BE46-A1EA-93B0637DAA4B}"/>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0637B61D-160C-4D4A-BC07-6BD510958298}"/>
              </a:ext>
            </a:extLst>
          </p:cNvPr>
          <p:cNvSpPr>
            <a:spLocks noGrp="1"/>
          </p:cNvSpPr>
          <p:nvPr>
            <p:ph type="sldNum" sz="quarter" idx="12"/>
          </p:nvPr>
        </p:nvSpPr>
        <p:spPr/>
        <p:txBody>
          <a:bodyPr/>
          <a:lstStyle/>
          <a:p>
            <a:fld id="{CF55FEA2-830E-B94B-B39B-61671C01FB72}" type="slidenum">
              <a:rPr lang="en-US" smtClean="0"/>
              <a:t>‹#›</a:t>
            </a:fld>
            <a:endParaRPr lang="en-US"/>
          </a:p>
        </p:txBody>
      </p:sp>
    </p:spTree>
    <p:extLst>
      <p:ext uri="{BB962C8B-B14F-4D97-AF65-F5344CB8AC3E}">
        <p14:creationId xmlns:p14="http://schemas.microsoft.com/office/powerpoint/2010/main" val="241264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0BB9B-FF99-D741-B78A-43E45E6C9814}"/>
              </a:ext>
            </a:extLst>
          </p:cNvPr>
          <p:cNvSpPr>
            <a:spLocks noGrp="1"/>
          </p:cNvSpPr>
          <p:nvPr>
            <p:ph type="dt" sz="half" idx="10"/>
          </p:nvPr>
        </p:nvSpPr>
        <p:spPr/>
        <p:txBody>
          <a:bodyPr/>
          <a:lstStyle/>
          <a:p>
            <a:fld id="{DEA80A18-271D-D144-A09E-C6D209186A5B}" type="datetime1">
              <a:rPr lang="en-US" smtClean="0"/>
              <a:t>4/26/20</a:t>
            </a:fld>
            <a:endParaRPr lang="en-US"/>
          </a:p>
        </p:txBody>
      </p:sp>
      <p:sp>
        <p:nvSpPr>
          <p:cNvPr id="3" name="Footer Placeholder 2">
            <a:extLst>
              <a:ext uri="{FF2B5EF4-FFF2-40B4-BE49-F238E27FC236}">
                <a16:creationId xmlns:a16="http://schemas.microsoft.com/office/drawing/2014/main" id="{B1B63C75-935E-4A42-9F64-F51A666FA0C5}"/>
              </a:ext>
            </a:extLst>
          </p:cNvPr>
          <p:cNvSpPr>
            <a:spLocks noGrp="1"/>
          </p:cNvSpPr>
          <p:nvPr>
            <p:ph type="ftr" sz="quarter" idx="11"/>
          </p:nvPr>
        </p:nvSpPr>
        <p:spPr/>
        <p:txBody>
          <a:bodyPr/>
          <a:lstStyle/>
          <a:p>
            <a:r>
              <a:rPr lang="en-US"/>
              <a:t>Principles of Programming Languages</a:t>
            </a:r>
          </a:p>
        </p:txBody>
      </p:sp>
      <p:sp>
        <p:nvSpPr>
          <p:cNvPr id="4" name="Slide Number Placeholder 3">
            <a:extLst>
              <a:ext uri="{FF2B5EF4-FFF2-40B4-BE49-F238E27FC236}">
                <a16:creationId xmlns:a16="http://schemas.microsoft.com/office/drawing/2014/main" id="{E044E9DA-4936-3343-9ED7-EC599929CD71}"/>
              </a:ext>
            </a:extLst>
          </p:cNvPr>
          <p:cNvSpPr>
            <a:spLocks noGrp="1"/>
          </p:cNvSpPr>
          <p:nvPr>
            <p:ph type="sldNum" sz="quarter" idx="12"/>
          </p:nvPr>
        </p:nvSpPr>
        <p:spPr/>
        <p:txBody>
          <a:bodyPr/>
          <a:lstStyle/>
          <a:p>
            <a:fld id="{CF55FEA2-830E-B94B-B39B-61671C01FB72}" type="slidenum">
              <a:rPr lang="en-US" smtClean="0"/>
              <a:t>‹#›</a:t>
            </a:fld>
            <a:endParaRPr lang="en-US"/>
          </a:p>
        </p:txBody>
      </p:sp>
    </p:spTree>
    <p:extLst>
      <p:ext uri="{BB962C8B-B14F-4D97-AF65-F5344CB8AC3E}">
        <p14:creationId xmlns:p14="http://schemas.microsoft.com/office/powerpoint/2010/main" val="323618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97B9-54BF-3142-92C4-76DBFF3B12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A32D69-9119-ED44-9EC8-0CFEFD446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E91E6B-D8C5-1940-BF4D-41A689735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D28809-09E4-694C-A063-138A0BE2E163}"/>
              </a:ext>
            </a:extLst>
          </p:cNvPr>
          <p:cNvSpPr>
            <a:spLocks noGrp="1"/>
          </p:cNvSpPr>
          <p:nvPr>
            <p:ph type="dt" sz="half" idx="10"/>
          </p:nvPr>
        </p:nvSpPr>
        <p:spPr/>
        <p:txBody>
          <a:bodyPr/>
          <a:lstStyle/>
          <a:p>
            <a:fld id="{59D9CEC8-2F07-324C-991E-110B5D3FE584}" type="datetime1">
              <a:rPr lang="en-US" smtClean="0"/>
              <a:t>4/26/20</a:t>
            </a:fld>
            <a:endParaRPr lang="en-US"/>
          </a:p>
        </p:txBody>
      </p:sp>
      <p:sp>
        <p:nvSpPr>
          <p:cNvPr id="6" name="Footer Placeholder 5">
            <a:extLst>
              <a:ext uri="{FF2B5EF4-FFF2-40B4-BE49-F238E27FC236}">
                <a16:creationId xmlns:a16="http://schemas.microsoft.com/office/drawing/2014/main" id="{7482BC8B-F28C-6547-A762-E60461C690C6}"/>
              </a:ext>
            </a:extLst>
          </p:cNvPr>
          <p:cNvSpPr>
            <a:spLocks noGrp="1"/>
          </p:cNvSpPr>
          <p:nvPr>
            <p:ph type="ftr" sz="quarter" idx="11"/>
          </p:nvPr>
        </p:nvSpPr>
        <p:spPr/>
        <p:txBody>
          <a:bodyPr/>
          <a:lstStyle/>
          <a:p>
            <a:r>
              <a:rPr lang="en-US"/>
              <a:t>Principles of Programming Languages</a:t>
            </a:r>
          </a:p>
        </p:txBody>
      </p:sp>
      <p:sp>
        <p:nvSpPr>
          <p:cNvPr id="7" name="Slide Number Placeholder 6">
            <a:extLst>
              <a:ext uri="{FF2B5EF4-FFF2-40B4-BE49-F238E27FC236}">
                <a16:creationId xmlns:a16="http://schemas.microsoft.com/office/drawing/2014/main" id="{CFA49A47-8136-AD43-8145-5911BA190394}"/>
              </a:ext>
            </a:extLst>
          </p:cNvPr>
          <p:cNvSpPr>
            <a:spLocks noGrp="1"/>
          </p:cNvSpPr>
          <p:nvPr>
            <p:ph type="sldNum" sz="quarter" idx="12"/>
          </p:nvPr>
        </p:nvSpPr>
        <p:spPr/>
        <p:txBody>
          <a:bodyPr/>
          <a:lstStyle/>
          <a:p>
            <a:fld id="{CF55FEA2-830E-B94B-B39B-61671C01FB72}" type="slidenum">
              <a:rPr lang="en-US" smtClean="0"/>
              <a:t>‹#›</a:t>
            </a:fld>
            <a:endParaRPr lang="en-US"/>
          </a:p>
        </p:txBody>
      </p:sp>
    </p:spTree>
    <p:extLst>
      <p:ext uri="{BB962C8B-B14F-4D97-AF65-F5344CB8AC3E}">
        <p14:creationId xmlns:p14="http://schemas.microsoft.com/office/powerpoint/2010/main" val="301550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4029-9048-C34A-9E9F-13CA16ED43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83F716-0558-644C-819E-8E7F1EE4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383A08-6DB4-CF4B-AF85-DCD22F316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50C65-1EB9-FE46-9F67-5B3C5DA9C130}"/>
              </a:ext>
            </a:extLst>
          </p:cNvPr>
          <p:cNvSpPr>
            <a:spLocks noGrp="1"/>
          </p:cNvSpPr>
          <p:nvPr>
            <p:ph type="dt" sz="half" idx="10"/>
          </p:nvPr>
        </p:nvSpPr>
        <p:spPr/>
        <p:txBody>
          <a:bodyPr/>
          <a:lstStyle/>
          <a:p>
            <a:fld id="{7B3E31A0-2A7D-5E4A-991C-D484F76B5627}" type="datetime1">
              <a:rPr lang="en-US" smtClean="0"/>
              <a:t>4/26/20</a:t>
            </a:fld>
            <a:endParaRPr lang="en-US"/>
          </a:p>
        </p:txBody>
      </p:sp>
      <p:sp>
        <p:nvSpPr>
          <p:cNvPr id="6" name="Footer Placeholder 5">
            <a:extLst>
              <a:ext uri="{FF2B5EF4-FFF2-40B4-BE49-F238E27FC236}">
                <a16:creationId xmlns:a16="http://schemas.microsoft.com/office/drawing/2014/main" id="{C469A87A-5362-164D-A9F2-A972C061B0B9}"/>
              </a:ext>
            </a:extLst>
          </p:cNvPr>
          <p:cNvSpPr>
            <a:spLocks noGrp="1"/>
          </p:cNvSpPr>
          <p:nvPr>
            <p:ph type="ftr" sz="quarter" idx="11"/>
          </p:nvPr>
        </p:nvSpPr>
        <p:spPr/>
        <p:txBody>
          <a:bodyPr/>
          <a:lstStyle/>
          <a:p>
            <a:r>
              <a:rPr lang="en-US"/>
              <a:t>Principles of Programming Languages</a:t>
            </a:r>
          </a:p>
        </p:txBody>
      </p:sp>
      <p:sp>
        <p:nvSpPr>
          <p:cNvPr id="7" name="Slide Number Placeholder 6">
            <a:extLst>
              <a:ext uri="{FF2B5EF4-FFF2-40B4-BE49-F238E27FC236}">
                <a16:creationId xmlns:a16="http://schemas.microsoft.com/office/drawing/2014/main" id="{0D57D79C-4520-7D4B-B494-62B7108A52F1}"/>
              </a:ext>
            </a:extLst>
          </p:cNvPr>
          <p:cNvSpPr>
            <a:spLocks noGrp="1"/>
          </p:cNvSpPr>
          <p:nvPr>
            <p:ph type="sldNum" sz="quarter" idx="12"/>
          </p:nvPr>
        </p:nvSpPr>
        <p:spPr/>
        <p:txBody>
          <a:bodyPr/>
          <a:lstStyle/>
          <a:p>
            <a:fld id="{CF55FEA2-830E-B94B-B39B-61671C01FB72}" type="slidenum">
              <a:rPr lang="en-US" smtClean="0"/>
              <a:t>‹#›</a:t>
            </a:fld>
            <a:endParaRPr lang="en-US"/>
          </a:p>
        </p:txBody>
      </p:sp>
    </p:spTree>
    <p:extLst>
      <p:ext uri="{BB962C8B-B14F-4D97-AF65-F5344CB8AC3E}">
        <p14:creationId xmlns:p14="http://schemas.microsoft.com/office/powerpoint/2010/main" val="222975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B417AF-2C63-8E46-BBC7-C43B73E3F6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D618FF-37EF-0F41-A1AF-F4A0BB7FA6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E4DF6C-0338-9346-8255-8CF182E2E8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B265E-5638-3749-B0D6-6BA31ABFDB9C}" type="datetime1">
              <a:rPr lang="en-US" smtClean="0"/>
              <a:t>4/26/20</a:t>
            </a:fld>
            <a:endParaRPr lang="en-US"/>
          </a:p>
        </p:txBody>
      </p:sp>
      <p:sp>
        <p:nvSpPr>
          <p:cNvPr id="5" name="Footer Placeholder 4">
            <a:extLst>
              <a:ext uri="{FF2B5EF4-FFF2-40B4-BE49-F238E27FC236}">
                <a16:creationId xmlns:a16="http://schemas.microsoft.com/office/drawing/2014/main" id="{42B2AE48-6719-A147-8055-401571B61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Principles of Programming Languages</a:t>
            </a:r>
          </a:p>
        </p:txBody>
      </p:sp>
      <p:sp>
        <p:nvSpPr>
          <p:cNvPr id="6" name="Slide Number Placeholder 5">
            <a:extLst>
              <a:ext uri="{FF2B5EF4-FFF2-40B4-BE49-F238E27FC236}">
                <a16:creationId xmlns:a16="http://schemas.microsoft.com/office/drawing/2014/main" id="{09158FA5-234D-EA48-86FC-89994A7895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5FEA2-830E-B94B-B39B-61671C01FB72}" type="slidenum">
              <a:rPr lang="en-US" smtClean="0"/>
              <a:t>‹#›</a:t>
            </a:fld>
            <a:endParaRPr lang="en-US"/>
          </a:p>
        </p:txBody>
      </p:sp>
    </p:spTree>
    <p:extLst>
      <p:ext uri="{BB962C8B-B14F-4D97-AF65-F5344CB8AC3E}">
        <p14:creationId xmlns:p14="http://schemas.microsoft.com/office/powerpoint/2010/main" val="2117795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mapr.com/blog/5-google-projects-changed-big-data-forever/"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en.cppreference.com/w/cpp/language/lambd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urses.cs.washington.edu/courses/cse341/10wi/scheme/basics.html" TargetMode="External"/><Relationship Id="rId2" Type="http://schemas.openxmlformats.org/officeDocument/2006/relationships/hyperlink" Target="https://www.gnu.org/software/mit-scheme/" TargetMode="External"/><Relationship Id="rId1" Type="http://schemas.openxmlformats.org/officeDocument/2006/relationships/slideLayout" Target="../slideLayouts/slideLayout2.xml"/><Relationship Id="rId6" Type="http://schemas.openxmlformats.org/officeDocument/2006/relationships/hyperlink" Target="http://www.cs.cmu.edu/Groups/AI/html/faqs/lang/lisp/part2/faq-doc-10.html" TargetMode="External"/><Relationship Id="rId5" Type="http://schemas.openxmlformats.org/officeDocument/2006/relationships/hyperlink" Target="https://www.cs.cmu.edu/Groups/AI/html/cltl/clm/node43.html" TargetMode="External"/><Relationship Id="rId4" Type="http://schemas.openxmlformats.org/officeDocument/2006/relationships/hyperlink" Target="https://www.cs.cmu.edu/~dst/LispBook/book.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Haskell_(programming_language)" TargetMode="External"/><Relationship Id="rId3" Type="http://schemas.openxmlformats.org/officeDocument/2006/relationships/hyperlink" Target="https://en.wikipedia.org/wiki/Common_Lisp" TargetMode="External"/><Relationship Id="rId7" Type="http://schemas.openxmlformats.org/officeDocument/2006/relationships/hyperlink" Target="https://en.wikipedia.org/wiki/OCaml" TargetMode="External"/><Relationship Id="rId2" Type="http://schemas.openxmlformats.org/officeDocument/2006/relationships/hyperlink" Target="https://en.wikipedia.org/wiki/Lisp_(programming_language)" TargetMode="External"/><Relationship Id="rId1" Type="http://schemas.openxmlformats.org/officeDocument/2006/relationships/slideLayout" Target="../slideLayouts/slideLayout2.xml"/><Relationship Id="rId6" Type="http://schemas.openxmlformats.org/officeDocument/2006/relationships/hyperlink" Target="https://en.wikipedia.org/wiki/ML_(programming_language)" TargetMode="External"/><Relationship Id="rId11" Type="http://schemas.openxmlformats.org/officeDocument/2006/relationships/hyperlink" Target="https://en.wikipedia.org/wiki/Erlang_(programming_language)" TargetMode="External"/><Relationship Id="rId5" Type="http://schemas.openxmlformats.org/officeDocument/2006/relationships/hyperlink" Target="https://en.wikipedia.org/wiki/Continuation" TargetMode="External"/><Relationship Id="rId10" Type="http://schemas.openxmlformats.org/officeDocument/2006/relationships/hyperlink" Target="https://en.wikipedia.org/wiki/Rust_(programming_language)" TargetMode="External"/><Relationship Id="rId4" Type="http://schemas.openxmlformats.org/officeDocument/2006/relationships/hyperlink" Target="https://en.wikipedia.org/wiki/Scheme_(programming_language)" TargetMode="External"/><Relationship Id="rId9" Type="http://schemas.openxmlformats.org/officeDocument/2006/relationships/hyperlink" Target="https://en.wikipedia.org/wiki/Scala_(programming_languag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Ev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4C84-7677-9E4C-8216-2DDC34C55E4D}"/>
              </a:ext>
            </a:extLst>
          </p:cNvPr>
          <p:cNvSpPr>
            <a:spLocks noGrp="1"/>
          </p:cNvSpPr>
          <p:nvPr>
            <p:ph type="ctrTitle"/>
          </p:nvPr>
        </p:nvSpPr>
        <p:spPr/>
        <p:txBody>
          <a:bodyPr/>
          <a:lstStyle/>
          <a:p>
            <a:r>
              <a:rPr lang="en-US" dirty="0"/>
              <a:t>Functional Languages</a:t>
            </a:r>
          </a:p>
        </p:txBody>
      </p:sp>
      <p:sp>
        <p:nvSpPr>
          <p:cNvPr id="4" name="Footer Placeholder 3">
            <a:extLst>
              <a:ext uri="{FF2B5EF4-FFF2-40B4-BE49-F238E27FC236}">
                <a16:creationId xmlns:a16="http://schemas.microsoft.com/office/drawing/2014/main" id="{E819F7CC-D38A-5C4D-83C5-0C8D21E3D6F3}"/>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F55DBD64-DAFB-894F-A8BE-C67A8ED2C987}"/>
              </a:ext>
            </a:extLst>
          </p:cNvPr>
          <p:cNvSpPr>
            <a:spLocks noGrp="1"/>
          </p:cNvSpPr>
          <p:nvPr>
            <p:ph type="sldNum" sz="quarter" idx="12"/>
          </p:nvPr>
        </p:nvSpPr>
        <p:spPr/>
        <p:txBody>
          <a:bodyPr/>
          <a:lstStyle/>
          <a:p>
            <a:fld id="{CF55FEA2-830E-B94B-B39B-61671C01FB72}" type="slidenum">
              <a:rPr lang="en-US" smtClean="0"/>
              <a:t>1</a:t>
            </a:fld>
            <a:endParaRPr lang="en-US"/>
          </a:p>
        </p:txBody>
      </p:sp>
    </p:spTree>
    <p:extLst>
      <p:ext uri="{BB962C8B-B14F-4D97-AF65-F5344CB8AC3E}">
        <p14:creationId xmlns:p14="http://schemas.microsoft.com/office/powerpoint/2010/main" val="3073054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9B57-32CA-A64F-9770-72B5A68B6AF5}"/>
              </a:ext>
            </a:extLst>
          </p:cNvPr>
          <p:cNvSpPr>
            <a:spLocks noGrp="1"/>
          </p:cNvSpPr>
          <p:nvPr>
            <p:ph type="title"/>
          </p:nvPr>
        </p:nvSpPr>
        <p:spPr/>
        <p:txBody>
          <a:bodyPr/>
          <a:lstStyle/>
          <a:p>
            <a:r>
              <a:rPr lang="en-US" dirty="0"/>
              <a:t>Types and Inspection</a:t>
            </a:r>
          </a:p>
        </p:txBody>
      </p:sp>
      <p:sp>
        <p:nvSpPr>
          <p:cNvPr id="3" name="Content Placeholder 2">
            <a:extLst>
              <a:ext uri="{FF2B5EF4-FFF2-40B4-BE49-F238E27FC236}">
                <a16:creationId xmlns:a16="http://schemas.microsoft.com/office/drawing/2014/main" id="{0775DE26-E0FB-884C-BDBA-CD139B16D319}"/>
              </a:ext>
            </a:extLst>
          </p:cNvPr>
          <p:cNvSpPr>
            <a:spLocks noGrp="1"/>
          </p:cNvSpPr>
          <p:nvPr>
            <p:ph idx="1"/>
          </p:nvPr>
        </p:nvSpPr>
        <p:spPr>
          <a:xfrm>
            <a:off x="185057" y="1589315"/>
            <a:ext cx="11854543" cy="4598534"/>
          </a:xfrm>
        </p:spPr>
        <p:txBody>
          <a:bodyPr>
            <a:noAutofit/>
          </a:bodyPr>
          <a:lstStyle/>
          <a:p>
            <a:r>
              <a:rPr lang="en-US" sz="2100" dirty="0"/>
              <a:t>Usually type-check deferred to runtime</a:t>
            </a:r>
          </a:p>
          <a:p>
            <a:r>
              <a:rPr lang="en-US" sz="2100" dirty="0"/>
              <a:t>Every expression has a type (as with imperative languages)</a:t>
            </a:r>
          </a:p>
          <a:p>
            <a:r>
              <a:rPr lang="en-US" sz="2100" dirty="0"/>
              <a:t>Languages provide mechanisms to inspect type:</a:t>
            </a:r>
          </a:p>
          <a:p>
            <a:pPr marL="457200" lvl="1" indent="0">
              <a:buNone/>
            </a:pPr>
            <a:r>
              <a:rPr lang="en-US" sz="2100" dirty="0">
                <a:solidFill>
                  <a:srgbClr val="0070C0"/>
                </a:solidFill>
                <a:latin typeface="Consolas" panose="020B0609020204030204" pitchFamily="49" charset="0"/>
                <a:cs typeface="Consolas" panose="020B0609020204030204" pitchFamily="49" charset="0"/>
              </a:rPr>
              <a:t>(</a:t>
            </a:r>
            <a:r>
              <a:rPr lang="en-US" sz="2100" dirty="0" err="1">
                <a:solidFill>
                  <a:srgbClr val="0070C0"/>
                </a:solidFill>
                <a:latin typeface="Consolas" panose="020B0609020204030204" pitchFamily="49" charset="0"/>
                <a:cs typeface="Consolas" panose="020B0609020204030204" pitchFamily="49" charset="0"/>
              </a:rPr>
              <a:t>boolean</a:t>
            </a:r>
            <a:r>
              <a:rPr lang="en-US" sz="2100" dirty="0">
                <a:solidFill>
                  <a:srgbClr val="0070C0"/>
                </a:solidFill>
                <a:latin typeface="Consolas" panose="020B0609020204030204" pitchFamily="49" charset="0"/>
                <a:cs typeface="Consolas" panose="020B0609020204030204" pitchFamily="49" charset="0"/>
              </a:rPr>
              <a:t>? x)    ;  is x a Boolean</a:t>
            </a:r>
          </a:p>
          <a:p>
            <a:pPr marL="457200" lvl="1" indent="0">
              <a:buNone/>
            </a:pPr>
            <a:r>
              <a:rPr lang="en-US" sz="2100" dirty="0">
                <a:solidFill>
                  <a:srgbClr val="0070C0"/>
                </a:solidFill>
                <a:latin typeface="Consolas" panose="020B0609020204030204" pitchFamily="49" charset="0"/>
                <a:cs typeface="Consolas" panose="020B0609020204030204" pitchFamily="49" charset="0"/>
              </a:rPr>
              <a:t>(char? x)     ; is x a character</a:t>
            </a:r>
          </a:p>
          <a:p>
            <a:pPr marL="457200" lvl="1" indent="0">
              <a:buNone/>
            </a:pPr>
            <a:r>
              <a:rPr lang="en-US" sz="2100" dirty="0">
                <a:solidFill>
                  <a:srgbClr val="0070C0"/>
                </a:solidFill>
                <a:latin typeface="Consolas" panose="020B0609020204030204" pitchFamily="49" charset="0"/>
                <a:cs typeface="Consolas" panose="020B0609020204030204" pitchFamily="49" charset="0"/>
              </a:rPr>
              <a:t>(string? x)</a:t>
            </a:r>
          </a:p>
          <a:p>
            <a:pPr marL="457200" lvl="1" indent="0">
              <a:buNone/>
            </a:pPr>
            <a:r>
              <a:rPr lang="en-US" sz="2100" dirty="0">
                <a:solidFill>
                  <a:srgbClr val="0070C0"/>
                </a:solidFill>
                <a:latin typeface="Consolas" panose="020B0609020204030204" pitchFamily="49" charset="0"/>
                <a:cs typeface="Consolas" panose="020B0609020204030204" pitchFamily="49" charset="0"/>
              </a:rPr>
              <a:t>(symbol? x)  ; akin to an identifier, but not exactly, </a:t>
            </a:r>
            <a:r>
              <a:rPr lang="en-US" sz="2100" dirty="0">
                <a:solidFill>
                  <a:srgbClr val="0070C0"/>
                </a:solidFill>
                <a:latin typeface="Consolas" panose="020B0609020204030204" pitchFamily="49" charset="0"/>
                <a:cs typeface="Consolas" panose="020B0609020204030204" pitchFamily="49" charset="0"/>
                <a:sym typeface="Wingdings" pitchFamily="2" charset="2"/>
              </a:rPr>
              <a:t>wider interpretation</a:t>
            </a:r>
            <a:endParaRPr lang="en-US" sz="2100" dirty="0">
              <a:solidFill>
                <a:srgbClr val="0070C0"/>
              </a:solidFill>
              <a:latin typeface="Consolas" panose="020B0609020204030204" pitchFamily="49" charset="0"/>
              <a:cs typeface="Consolas" panose="020B0609020204030204" pitchFamily="49" charset="0"/>
            </a:endParaRPr>
          </a:p>
          <a:p>
            <a:pPr marL="457200" lvl="1" indent="0">
              <a:buNone/>
            </a:pPr>
            <a:r>
              <a:rPr lang="en-US" sz="2100" dirty="0">
                <a:solidFill>
                  <a:srgbClr val="0070C0"/>
                </a:solidFill>
                <a:latin typeface="Consolas" panose="020B0609020204030204" pitchFamily="49" charset="0"/>
                <a:cs typeface="Consolas" panose="020B0609020204030204" pitchFamily="49" charset="0"/>
              </a:rPr>
              <a:t>(number? x)</a:t>
            </a:r>
          </a:p>
          <a:p>
            <a:pPr marL="457200" lvl="1" indent="0">
              <a:buNone/>
            </a:pPr>
            <a:r>
              <a:rPr lang="en-US" sz="2100" dirty="0">
                <a:solidFill>
                  <a:srgbClr val="0070C0"/>
                </a:solidFill>
                <a:latin typeface="Consolas" panose="020B0609020204030204" pitchFamily="49" charset="0"/>
                <a:cs typeface="Consolas" panose="020B0609020204030204" pitchFamily="49" charset="0"/>
              </a:rPr>
              <a:t>(pair? x)</a:t>
            </a:r>
          </a:p>
          <a:p>
            <a:pPr marL="457200" lvl="1" indent="0">
              <a:buNone/>
            </a:pPr>
            <a:r>
              <a:rPr lang="en-US" sz="2100" dirty="0">
                <a:solidFill>
                  <a:srgbClr val="0070C0"/>
                </a:solidFill>
                <a:latin typeface="Consolas" panose="020B0609020204030204" pitchFamily="49" charset="0"/>
                <a:cs typeface="Consolas" panose="020B0609020204030204" pitchFamily="49" charset="0"/>
              </a:rPr>
              <a:t>(list? x)</a:t>
            </a:r>
          </a:p>
          <a:p>
            <a:r>
              <a:rPr lang="en-US" sz="2100" dirty="0"/>
              <a:t>Return (anonymous) functions:</a:t>
            </a:r>
          </a:p>
          <a:p>
            <a:pPr marL="457200" lvl="1" indent="0">
              <a:buNone/>
            </a:pPr>
            <a:r>
              <a:rPr lang="en-US" sz="2100" dirty="0">
                <a:solidFill>
                  <a:srgbClr val="0070C0"/>
                </a:solidFill>
                <a:latin typeface="Consolas" panose="020B0609020204030204" pitchFamily="49" charset="0"/>
                <a:cs typeface="Consolas" panose="020B0609020204030204" pitchFamily="49" charset="0"/>
              </a:rPr>
              <a:t>(lambda (x) (* x x))    ; this is a function</a:t>
            </a:r>
          </a:p>
        </p:txBody>
      </p:sp>
      <p:sp>
        <p:nvSpPr>
          <p:cNvPr id="4" name="Footer Placeholder 3">
            <a:extLst>
              <a:ext uri="{FF2B5EF4-FFF2-40B4-BE49-F238E27FC236}">
                <a16:creationId xmlns:a16="http://schemas.microsoft.com/office/drawing/2014/main" id="{921EE1CF-7236-4D45-B8D3-D6C1F153647A}"/>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B4087F53-A826-B24C-93B3-EE71E525D5E1}"/>
              </a:ext>
            </a:extLst>
          </p:cNvPr>
          <p:cNvSpPr>
            <a:spLocks noGrp="1"/>
          </p:cNvSpPr>
          <p:nvPr>
            <p:ph type="sldNum" sz="quarter" idx="12"/>
          </p:nvPr>
        </p:nvSpPr>
        <p:spPr/>
        <p:txBody>
          <a:bodyPr/>
          <a:lstStyle/>
          <a:p>
            <a:fld id="{CF55FEA2-830E-B94B-B39B-61671C01FB72}" type="slidenum">
              <a:rPr lang="en-US" smtClean="0"/>
              <a:t>10</a:t>
            </a:fld>
            <a:endParaRPr lang="en-US"/>
          </a:p>
        </p:txBody>
      </p:sp>
    </p:spTree>
    <p:extLst>
      <p:ext uri="{BB962C8B-B14F-4D97-AF65-F5344CB8AC3E}">
        <p14:creationId xmlns:p14="http://schemas.microsoft.com/office/powerpoint/2010/main" val="266338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F964-7A86-D643-91F7-E1FB928DC568}"/>
              </a:ext>
            </a:extLst>
          </p:cNvPr>
          <p:cNvSpPr>
            <a:spLocks noGrp="1"/>
          </p:cNvSpPr>
          <p:nvPr>
            <p:ph type="title"/>
          </p:nvPr>
        </p:nvSpPr>
        <p:spPr/>
        <p:txBody>
          <a:bodyPr/>
          <a:lstStyle/>
          <a:p>
            <a:r>
              <a:rPr lang="en-US" dirty="0"/>
              <a:t>Scheme Lists</a:t>
            </a:r>
          </a:p>
        </p:txBody>
      </p:sp>
      <p:sp>
        <p:nvSpPr>
          <p:cNvPr id="3" name="Content Placeholder 2">
            <a:extLst>
              <a:ext uri="{FF2B5EF4-FFF2-40B4-BE49-F238E27FC236}">
                <a16:creationId xmlns:a16="http://schemas.microsoft.com/office/drawing/2014/main" id="{9A7A99BF-B96C-364F-8B49-6190F16B9F9C}"/>
              </a:ext>
            </a:extLst>
          </p:cNvPr>
          <p:cNvSpPr>
            <a:spLocks noGrp="1"/>
          </p:cNvSpPr>
          <p:nvPr>
            <p:ph idx="1"/>
          </p:nvPr>
        </p:nvSpPr>
        <p:spPr>
          <a:xfrm>
            <a:off x="642257" y="1825625"/>
            <a:ext cx="10711543" cy="4351338"/>
          </a:xfrm>
        </p:spPr>
        <p:txBody>
          <a:bodyPr>
            <a:normAutofit fontScale="77500" lnSpcReduction="20000"/>
          </a:bodyPr>
          <a:lstStyle/>
          <a:p>
            <a:pPr marL="0" indent="0">
              <a:buNone/>
            </a:pPr>
            <a:r>
              <a:rPr lang="en-US" dirty="0"/>
              <a:t>A lot of list manipulation</a:t>
            </a:r>
          </a:p>
          <a:p>
            <a:r>
              <a:rPr lang="en-US" dirty="0"/>
              <a:t>Car (head of list):</a:t>
            </a:r>
          </a:p>
          <a:p>
            <a:pPr marL="0" indent="0">
              <a:buNone/>
            </a:pPr>
            <a:r>
              <a:rPr lang="en-US" dirty="0"/>
              <a:t>	</a:t>
            </a:r>
            <a:r>
              <a:rPr lang="en-US" dirty="0">
                <a:solidFill>
                  <a:srgbClr val="0070C0"/>
                </a:solidFill>
                <a:latin typeface="Consolas" panose="020B0609020204030204" pitchFamily="49" charset="0"/>
                <a:cs typeface="Consolas" panose="020B0609020204030204" pitchFamily="49" charset="0"/>
              </a:rPr>
              <a:t>(</a:t>
            </a:r>
            <a:r>
              <a:rPr lang="en-US" b="1" dirty="0">
                <a:solidFill>
                  <a:srgbClr val="0070C0"/>
                </a:solidFill>
                <a:latin typeface="Consolas" panose="020B0609020204030204" pitchFamily="49" charset="0"/>
                <a:cs typeface="Consolas" panose="020B0609020204030204" pitchFamily="49" charset="0"/>
              </a:rPr>
              <a:t>car</a:t>
            </a:r>
            <a:r>
              <a:rPr lang="en-US" dirty="0">
                <a:solidFill>
                  <a:srgbClr val="0070C0"/>
                </a:solidFill>
                <a:latin typeface="Consolas" panose="020B0609020204030204" pitchFamily="49" charset="0"/>
                <a:cs typeface="Consolas" panose="020B0609020204030204" pitchFamily="49" charset="0"/>
              </a:rPr>
              <a:t> ’(2 3 4)) </a:t>
            </a:r>
            <a:r>
              <a:rPr lang="en-US" dirty="0">
                <a:solidFill>
                  <a:srgbClr val="0070C0"/>
                </a:solidFill>
                <a:latin typeface="Consolas" panose="020B0609020204030204" pitchFamily="49" charset="0"/>
                <a:cs typeface="Consolas" panose="020B0609020204030204" pitchFamily="49" charset="0"/>
                <a:sym typeface="Wingdings" pitchFamily="2" charset="2"/>
              </a:rPr>
              <a:t>== 2</a:t>
            </a:r>
          </a:p>
          <a:p>
            <a:r>
              <a:rPr lang="en-US" dirty="0" err="1">
                <a:sym typeface="Wingdings" pitchFamily="2" charset="2"/>
              </a:rPr>
              <a:t>Cdr</a:t>
            </a:r>
            <a:r>
              <a:rPr lang="en-US" dirty="0">
                <a:sym typeface="Wingdings" pitchFamily="2" charset="2"/>
              </a:rPr>
              <a:t> (input list minus head):</a:t>
            </a:r>
          </a:p>
          <a:p>
            <a:pPr marL="0" indent="0">
              <a:buNone/>
            </a:pPr>
            <a:r>
              <a:rPr lang="en-US" dirty="0">
                <a:sym typeface="Wingdings" pitchFamily="2" charset="2"/>
              </a:rPr>
              <a:t>	</a:t>
            </a:r>
            <a:r>
              <a:rPr lang="en-US" dirty="0">
                <a:solidFill>
                  <a:srgbClr val="0070C0"/>
                </a:solidFill>
                <a:latin typeface="Consolas" panose="020B0609020204030204" pitchFamily="49" charset="0"/>
                <a:cs typeface="Consolas" panose="020B0609020204030204" pitchFamily="49" charset="0"/>
                <a:sym typeface="Wingdings" pitchFamily="2" charset="2"/>
              </a:rPr>
              <a:t>(</a:t>
            </a:r>
            <a:r>
              <a:rPr lang="en-US" b="1" dirty="0" err="1">
                <a:solidFill>
                  <a:srgbClr val="0070C0"/>
                </a:solidFill>
                <a:latin typeface="Consolas" panose="020B0609020204030204" pitchFamily="49" charset="0"/>
                <a:cs typeface="Consolas" panose="020B0609020204030204" pitchFamily="49" charset="0"/>
                <a:sym typeface="Wingdings" pitchFamily="2" charset="2"/>
              </a:rPr>
              <a:t>cdr</a:t>
            </a:r>
            <a:r>
              <a:rPr lang="en-US" dirty="0">
                <a:solidFill>
                  <a:srgbClr val="0070C0"/>
                </a:solidFill>
                <a:latin typeface="Consolas" panose="020B0609020204030204" pitchFamily="49" charset="0"/>
                <a:cs typeface="Consolas" panose="020B0609020204030204" pitchFamily="49" charset="0"/>
                <a:sym typeface="Wingdings" pitchFamily="2" charset="2"/>
              </a:rPr>
              <a:t> ‘(2 3 4)) == (3 4)</a:t>
            </a:r>
          </a:p>
          <a:p>
            <a:r>
              <a:rPr lang="en-US" dirty="0">
                <a:sym typeface="Wingdings" pitchFamily="2" charset="2"/>
              </a:rPr>
              <a:t>Cons (place element/item as front element to list):</a:t>
            </a:r>
          </a:p>
          <a:p>
            <a:pPr marL="0" indent="0">
              <a:buNone/>
            </a:pPr>
            <a:r>
              <a:rPr lang="en-US" dirty="0">
                <a:sym typeface="Wingdings" pitchFamily="2" charset="2"/>
              </a:rPr>
              <a:t>	</a:t>
            </a:r>
            <a:r>
              <a:rPr lang="en-US" dirty="0">
                <a:solidFill>
                  <a:srgbClr val="0070C0"/>
                </a:solidFill>
                <a:latin typeface="Consolas" panose="020B0609020204030204" pitchFamily="49" charset="0"/>
                <a:cs typeface="Consolas" panose="020B0609020204030204" pitchFamily="49" charset="0"/>
                <a:sym typeface="Wingdings" pitchFamily="2" charset="2"/>
              </a:rPr>
              <a:t>(</a:t>
            </a:r>
            <a:r>
              <a:rPr lang="en-US" b="1" dirty="0">
                <a:solidFill>
                  <a:srgbClr val="0070C0"/>
                </a:solidFill>
                <a:latin typeface="Consolas" panose="020B0609020204030204" pitchFamily="49" charset="0"/>
                <a:cs typeface="Consolas" panose="020B0609020204030204" pitchFamily="49" charset="0"/>
                <a:sym typeface="Wingdings" pitchFamily="2" charset="2"/>
              </a:rPr>
              <a:t>cons</a:t>
            </a:r>
            <a:r>
              <a:rPr lang="en-US" dirty="0">
                <a:solidFill>
                  <a:srgbClr val="0070C0"/>
                </a:solidFill>
                <a:latin typeface="Consolas" panose="020B0609020204030204" pitchFamily="49" charset="0"/>
                <a:cs typeface="Consolas" panose="020B0609020204030204" pitchFamily="49" charset="0"/>
                <a:sym typeface="Wingdings" pitchFamily="2" charset="2"/>
              </a:rPr>
              <a:t> 2 ‘(3 4)) == (2 3 4)</a:t>
            </a:r>
          </a:p>
          <a:p>
            <a:r>
              <a:rPr lang="en-US" dirty="0" err="1">
                <a:sym typeface="Wingdings" pitchFamily="2" charset="2"/>
              </a:rPr>
              <a:t>Cadr</a:t>
            </a:r>
            <a:r>
              <a:rPr lang="en-US" dirty="0">
                <a:sym typeface="Wingdings" pitchFamily="2" charset="2"/>
              </a:rPr>
              <a:t> (car(</a:t>
            </a:r>
            <a:r>
              <a:rPr lang="en-US" dirty="0" err="1">
                <a:sym typeface="Wingdings" pitchFamily="2" charset="2"/>
              </a:rPr>
              <a:t>cdr</a:t>
            </a:r>
            <a:r>
              <a:rPr lang="en-US" dirty="0">
                <a:sym typeface="Wingdings" pitchFamily="2" charset="2"/>
              </a:rPr>
              <a:t>)):</a:t>
            </a:r>
          </a:p>
          <a:p>
            <a:pPr marL="0" indent="0">
              <a:buNone/>
            </a:pPr>
            <a:r>
              <a:rPr lang="en-US" dirty="0">
                <a:solidFill>
                  <a:srgbClr val="0070C0"/>
                </a:solidFill>
                <a:latin typeface="Consolas" panose="020B0609020204030204" pitchFamily="49" charset="0"/>
                <a:cs typeface="Consolas" panose="020B0609020204030204" pitchFamily="49" charset="0"/>
                <a:sym typeface="Wingdings" pitchFamily="2" charset="2"/>
              </a:rPr>
              <a:t>	(</a:t>
            </a:r>
            <a:r>
              <a:rPr lang="en-US" dirty="0" err="1">
                <a:solidFill>
                  <a:srgbClr val="0070C0"/>
                </a:solidFill>
                <a:latin typeface="Consolas" panose="020B0609020204030204" pitchFamily="49" charset="0"/>
                <a:cs typeface="Consolas" panose="020B0609020204030204" pitchFamily="49" charset="0"/>
                <a:sym typeface="Wingdings" pitchFamily="2" charset="2"/>
              </a:rPr>
              <a:t>cadr</a:t>
            </a:r>
            <a:r>
              <a:rPr lang="en-US" dirty="0">
                <a:solidFill>
                  <a:srgbClr val="0070C0"/>
                </a:solidFill>
                <a:latin typeface="Consolas" panose="020B0609020204030204" pitchFamily="49" charset="0"/>
                <a:cs typeface="Consolas" panose="020B0609020204030204" pitchFamily="49" charset="0"/>
                <a:sym typeface="Wingdings" pitchFamily="2" charset="2"/>
              </a:rPr>
              <a:t> ‘(1 2 3 4 5)) == 2</a:t>
            </a:r>
          </a:p>
          <a:p>
            <a:r>
              <a:rPr lang="en-US" dirty="0" err="1">
                <a:sym typeface="Wingdings" pitchFamily="2" charset="2"/>
              </a:rPr>
              <a:t>Caddr</a:t>
            </a:r>
            <a:r>
              <a:rPr lang="en-US" dirty="0">
                <a:sym typeface="Wingdings" pitchFamily="2" charset="2"/>
              </a:rPr>
              <a:t> (car (</a:t>
            </a:r>
            <a:r>
              <a:rPr lang="en-US" dirty="0" err="1">
                <a:sym typeface="Wingdings" pitchFamily="2" charset="2"/>
              </a:rPr>
              <a:t>cdr</a:t>
            </a:r>
            <a:r>
              <a:rPr lang="en-US" dirty="0">
                <a:sym typeface="Wingdings" pitchFamily="2" charset="2"/>
              </a:rPr>
              <a:t> (</a:t>
            </a:r>
            <a:r>
              <a:rPr lang="en-US" dirty="0" err="1">
                <a:sym typeface="Wingdings" pitchFamily="2" charset="2"/>
              </a:rPr>
              <a:t>cdr</a:t>
            </a:r>
            <a:r>
              <a:rPr lang="en-US" dirty="0">
                <a:sym typeface="Wingdings" pitchFamily="2" charset="2"/>
              </a:rPr>
              <a:t>))):</a:t>
            </a:r>
          </a:p>
          <a:p>
            <a:pPr marL="0" indent="0">
              <a:buNone/>
            </a:pPr>
            <a:r>
              <a:rPr lang="en-US" dirty="0">
                <a:solidFill>
                  <a:srgbClr val="0070C0"/>
                </a:solidFill>
                <a:latin typeface="Consolas" panose="020B0609020204030204" pitchFamily="49" charset="0"/>
                <a:cs typeface="Consolas" panose="020B0609020204030204" pitchFamily="49" charset="0"/>
                <a:sym typeface="Wingdings" pitchFamily="2" charset="2"/>
              </a:rPr>
              <a:t>	(</a:t>
            </a:r>
            <a:r>
              <a:rPr lang="en-US" dirty="0" err="1">
                <a:solidFill>
                  <a:srgbClr val="0070C0"/>
                </a:solidFill>
                <a:latin typeface="Consolas" panose="020B0609020204030204" pitchFamily="49" charset="0"/>
                <a:cs typeface="Consolas" panose="020B0609020204030204" pitchFamily="49" charset="0"/>
                <a:sym typeface="Wingdings" pitchFamily="2" charset="2"/>
              </a:rPr>
              <a:t>caddr</a:t>
            </a:r>
            <a:r>
              <a:rPr lang="en-US" dirty="0">
                <a:solidFill>
                  <a:srgbClr val="0070C0"/>
                </a:solidFill>
                <a:latin typeface="Consolas" panose="020B0609020204030204" pitchFamily="49" charset="0"/>
                <a:cs typeface="Consolas" panose="020B0609020204030204" pitchFamily="49" charset="0"/>
                <a:sym typeface="Wingdings" pitchFamily="2" charset="2"/>
              </a:rPr>
              <a:t> ‘(1 2 3 4 5)) == 3</a:t>
            </a:r>
          </a:p>
          <a:p>
            <a:r>
              <a:rPr lang="en-US" dirty="0" err="1">
                <a:sym typeface="Wingdings" pitchFamily="2" charset="2"/>
              </a:rPr>
              <a:t>Caadr</a:t>
            </a:r>
            <a:r>
              <a:rPr lang="en-US" dirty="0">
                <a:sym typeface="Wingdings" pitchFamily="2" charset="2"/>
              </a:rPr>
              <a:t> doesn’t exist</a:t>
            </a:r>
          </a:p>
        </p:txBody>
      </p:sp>
      <p:sp>
        <p:nvSpPr>
          <p:cNvPr id="4" name="Footer Placeholder 3">
            <a:extLst>
              <a:ext uri="{FF2B5EF4-FFF2-40B4-BE49-F238E27FC236}">
                <a16:creationId xmlns:a16="http://schemas.microsoft.com/office/drawing/2014/main" id="{020151B5-738A-BD40-8126-2F3507F5A09E}"/>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D3B480DF-3D70-F94E-B152-9BBDFA2B25C8}"/>
              </a:ext>
            </a:extLst>
          </p:cNvPr>
          <p:cNvSpPr>
            <a:spLocks noGrp="1"/>
          </p:cNvSpPr>
          <p:nvPr>
            <p:ph type="sldNum" sz="quarter" idx="12"/>
          </p:nvPr>
        </p:nvSpPr>
        <p:spPr/>
        <p:txBody>
          <a:bodyPr/>
          <a:lstStyle/>
          <a:p>
            <a:fld id="{CF55FEA2-830E-B94B-B39B-61671C01FB72}" type="slidenum">
              <a:rPr lang="en-US" smtClean="0"/>
              <a:t>11</a:t>
            </a:fld>
            <a:endParaRPr lang="en-US"/>
          </a:p>
        </p:txBody>
      </p:sp>
    </p:spTree>
    <p:extLst>
      <p:ext uri="{BB962C8B-B14F-4D97-AF65-F5344CB8AC3E}">
        <p14:creationId xmlns:p14="http://schemas.microsoft.com/office/powerpoint/2010/main" val="287001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F964-7A86-D643-91F7-E1FB928DC568}"/>
              </a:ext>
            </a:extLst>
          </p:cNvPr>
          <p:cNvSpPr>
            <a:spLocks noGrp="1"/>
          </p:cNvSpPr>
          <p:nvPr>
            <p:ph type="title"/>
          </p:nvPr>
        </p:nvSpPr>
        <p:spPr/>
        <p:txBody>
          <a:bodyPr/>
          <a:lstStyle/>
          <a:p>
            <a:r>
              <a:rPr lang="en-US" dirty="0"/>
              <a:t>Scheme Lists</a:t>
            </a:r>
          </a:p>
        </p:txBody>
      </p:sp>
      <p:sp>
        <p:nvSpPr>
          <p:cNvPr id="3" name="Content Placeholder 2">
            <a:extLst>
              <a:ext uri="{FF2B5EF4-FFF2-40B4-BE49-F238E27FC236}">
                <a16:creationId xmlns:a16="http://schemas.microsoft.com/office/drawing/2014/main" id="{9A7A99BF-B96C-364F-8B49-6190F16B9F9C}"/>
              </a:ext>
            </a:extLst>
          </p:cNvPr>
          <p:cNvSpPr>
            <a:spLocks noGrp="1"/>
          </p:cNvSpPr>
          <p:nvPr>
            <p:ph idx="1"/>
          </p:nvPr>
        </p:nvSpPr>
        <p:spPr>
          <a:xfrm>
            <a:off x="250371" y="1807029"/>
            <a:ext cx="11941629" cy="4369934"/>
          </a:xfrm>
        </p:spPr>
        <p:txBody>
          <a:bodyPr>
            <a:normAutofit fontScale="85000" lnSpcReduction="20000"/>
          </a:bodyPr>
          <a:lstStyle/>
          <a:p>
            <a:pPr>
              <a:lnSpc>
                <a:spcPct val="120000"/>
              </a:lnSpc>
            </a:pPr>
            <a:r>
              <a:rPr lang="en-US" sz="2400" dirty="0">
                <a:sym typeface="Wingdings" pitchFamily="2" charset="2"/>
              </a:rPr>
              <a:t>Empty list:</a:t>
            </a:r>
          </a:p>
          <a:p>
            <a:pPr marL="0" indent="0">
              <a:lnSpc>
                <a:spcPct val="120000"/>
              </a:lnSpc>
              <a:buNone/>
            </a:pPr>
            <a:r>
              <a:rPr lang="en-US" sz="2400" dirty="0">
                <a:solidFill>
                  <a:srgbClr val="0070C0"/>
                </a:solidFill>
                <a:latin typeface="Consolas" panose="020B0609020204030204" pitchFamily="49" charset="0"/>
                <a:cs typeface="Consolas" panose="020B0609020204030204" pitchFamily="49" charset="0"/>
                <a:sym typeface="Wingdings" pitchFamily="2" charset="2"/>
              </a:rPr>
              <a:t>()            ;    (nil)</a:t>
            </a:r>
          </a:p>
          <a:p>
            <a:pPr>
              <a:lnSpc>
                <a:spcPct val="120000"/>
              </a:lnSpc>
            </a:pPr>
            <a:r>
              <a:rPr lang="en-US" sz="2400" dirty="0">
                <a:sym typeface="Wingdings" pitchFamily="2" charset="2"/>
              </a:rPr>
              <a:t>Inserting 5 in the front of the empty list:</a:t>
            </a:r>
          </a:p>
          <a:p>
            <a:pPr marL="0" indent="0">
              <a:lnSpc>
                <a:spcPct val="120000"/>
              </a:lnSpc>
              <a:buNone/>
            </a:pPr>
            <a:r>
              <a:rPr lang="en-US" sz="2400" dirty="0">
                <a:solidFill>
                  <a:srgbClr val="0070C0"/>
                </a:solidFill>
                <a:latin typeface="Consolas" panose="020B0609020204030204" pitchFamily="49" charset="0"/>
                <a:cs typeface="Consolas" panose="020B0609020204030204" pitchFamily="49" charset="0"/>
                <a:sym typeface="Wingdings" pitchFamily="2" charset="2"/>
              </a:rPr>
              <a:t>(cons 5 ())   ;    (5, </a:t>
            </a:r>
            <a:r>
              <a:rPr lang="en-US" sz="2400" dirty="0" err="1">
                <a:solidFill>
                  <a:srgbClr val="0070C0"/>
                </a:solidFill>
                <a:latin typeface="Consolas" panose="020B0609020204030204" pitchFamily="49" charset="0"/>
                <a:cs typeface="Consolas" panose="020B0609020204030204" pitchFamily="49" charset="0"/>
                <a:sym typeface="Wingdings" pitchFamily="2" charset="2"/>
              </a:rPr>
              <a:t>cdr</a:t>
            </a:r>
            <a:r>
              <a:rPr lang="en-US" sz="2400" dirty="0">
                <a:solidFill>
                  <a:srgbClr val="0070C0"/>
                </a:solidFill>
                <a:latin typeface="Consolas" panose="020B0609020204030204" pitchFamily="49" charset="0"/>
                <a:cs typeface="Consolas" panose="020B0609020204030204" pitchFamily="49" charset="0"/>
                <a:sym typeface="Wingdings" pitchFamily="2" charset="2"/>
              </a:rPr>
              <a:t>)  (nil)</a:t>
            </a:r>
          </a:p>
          <a:p>
            <a:pPr>
              <a:lnSpc>
                <a:spcPct val="120000"/>
              </a:lnSpc>
            </a:pPr>
            <a:r>
              <a:rPr lang="en-US" sz="2400" dirty="0">
                <a:sym typeface="Wingdings" pitchFamily="2" charset="2"/>
              </a:rPr>
              <a:t>Inserting 2 in the front of the list containing only 2:</a:t>
            </a:r>
          </a:p>
          <a:p>
            <a:pPr marL="0" indent="0">
              <a:lnSpc>
                <a:spcPct val="120000"/>
              </a:lnSpc>
              <a:buNone/>
            </a:pPr>
            <a:r>
              <a:rPr lang="en-US" sz="2400" dirty="0">
                <a:solidFill>
                  <a:srgbClr val="0070C0"/>
                </a:solidFill>
                <a:latin typeface="Consolas" panose="020B0609020204030204" pitchFamily="49" charset="0"/>
                <a:cs typeface="Consolas" panose="020B0609020204030204" pitchFamily="49" charset="0"/>
                <a:sym typeface="Wingdings" pitchFamily="2" charset="2"/>
              </a:rPr>
              <a:t>(cons 2 (cons 5 ())    ;  (2,cdr)  (5,cdr)  (nil)</a:t>
            </a:r>
          </a:p>
          <a:p>
            <a:pPr>
              <a:lnSpc>
                <a:spcPct val="120000"/>
              </a:lnSpc>
            </a:pPr>
            <a:r>
              <a:rPr lang="en-US" sz="2400" dirty="0">
                <a:sym typeface="Wingdings" pitchFamily="2" charset="2"/>
              </a:rPr>
              <a:t>Which is not the same as:</a:t>
            </a:r>
          </a:p>
          <a:p>
            <a:pPr marL="0" indent="0">
              <a:lnSpc>
                <a:spcPct val="120000"/>
              </a:lnSpc>
              <a:buNone/>
            </a:pPr>
            <a:r>
              <a:rPr lang="en-US" sz="2400" dirty="0">
                <a:solidFill>
                  <a:srgbClr val="0070C0"/>
                </a:solidFill>
                <a:latin typeface="Consolas" panose="020B0609020204030204" pitchFamily="49" charset="0"/>
                <a:cs typeface="Consolas" panose="020B0609020204030204" pitchFamily="49" charset="0"/>
                <a:sym typeface="Wingdings" pitchFamily="2" charset="2"/>
              </a:rPr>
              <a:t>(cons 2 5)  ; this is a pair, not a list, </a:t>
            </a:r>
            <a:r>
              <a:rPr lang="en-US" sz="2400" dirty="0" err="1">
                <a:solidFill>
                  <a:srgbClr val="0070C0"/>
                </a:solidFill>
                <a:latin typeface="Consolas" panose="020B0609020204030204" pitchFamily="49" charset="0"/>
                <a:cs typeface="Consolas" panose="020B0609020204030204" pitchFamily="49" charset="0"/>
                <a:sym typeface="Wingdings" pitchFamily="2" charset="2"/>
              </a:rPr>
              <a:t>equiv</a:t>
            </a:r>
            <a:r>
              <a:rPr lang="en-US" sz="2400" dirty="0">
                <a:solidFill>
                  <a:srgbClr val="0070C0"/>
                </a:solidFill>
                <a:latin typeface="Consolas" panose="020B0609020204030204" pitchFamily="49" charset="0"/>
                <a:cs typeface="Consolas" panose="020B0609020204030204" pitchFamily="49" charset="0"/>
                <a:sym typeface="Wingdings" pitchFamily="2" charset="2"/>
              </a:rPr>
              <a:t> to   (2,5) and not (2,cdr)(nil)</a:t>
            </a:r>
          </a:p>
          <a:p>
            <a:pPr>
              <a:lnSpc>
                <a:spcPct val="120000"/>
              </a:lnSpc>
            </a:pPr>
            <a:r>
              <a:rPr lang="en-US" sz="2400" dirty="0">
                <a:sym typeface="Wingdings" pitchFamily="2" charset="2"/>
              </a:rPr>
              <a:t>A shorthand for lists:</a:t>
            </a:r>
          </a:p>
          <a:p>
            <a:pPr marL="0" indent="0">
              <a:lnSpc>
                <a:spcPct val="120000"/>
              </a:lnSpc>
              <a:buNone/>
            </a:pPr>
            <a:r>
              <a:rPr lang="en-US" sz="2400" dirty="0">
                <a:solidFill>
                  <a:srgbClr val="0070C0"/>
                </a:solidFill>
                <a:latin typeface="Consolas" panose="020B0609020204030204" pitchFamily="49" charset="0"/>
                <a:cs typeface="Consolas" panose="020B0609020204030204" pitchFamily="49" charset="0"/>
                <a:sym typeface="Wingdings" pitchFamily="2" charset="2"/>
              </a:rPr>
              <a:t>(list 5 2 3) </a:t>
            </a:r>
          </a:p>
        </p:txBody>
      </p:sp>
      <p:sp>
        <p:nvSpPr>
          <p:cNvPr id="4" name="Footer Placeholder 3">
            <a:extLst>
              <a:ext uri="{FF2B5EF4-FFF2-40B4-BE49-F238E27FC236}">
                <a16:creationId xmlns:a16="http://schemas.microsoft.com/office/drawing/2014/main" id="{020151B5-738A-BD40-8126-2F3507F5A09E}"/>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D3B480DF-3D70-F94E-B152-9BBDFA2B25C8}"/>
              </a:ext>
            </a:extLst>
          </p:cNvPr>
          <p:cNvSpPr>
            <a:spLocks noGrp="1"/>
          </p:cNvSpPr>
          <p:nvPr>
            <p:ph type="sldNum" sz="quarter" idx="12"/>
          </p:nvPr>
        </p:nvSpPr>
        <p:spPr/>
        <p:txBody>
          <a:bodyPr/>
          <a:lstStyle/>
          <a:p>
            <a:fld id="{CF55FEA2-830E-B94B-B39B-61671C01FB72}" type="slidenum">
              <a:rPr lang="en-US" smtClean="0"/>
              <a:t>12</a:t>
            </a:fld>
            <a:endParaRPr lang="en-US"/>
          </a:p>
        </p:txBody>
      </p:sp>
    </p:spTree>
    <p:extLst>
      <p:ext uri="{BB962C8B-B14F-4D97-AF65-F5344CB8AC3E}">
        <p14:creationId xmlns:p14="http://schemas.microsoft.com/office/powerpoint/2010/main" val="3656726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F964-7A86-D643-91F7-E1FB928DC568}"/>
              </a:ext>
            </a:extLst>
          </p:cNvPr>
          <p:cNvSpPr>
            <a:spLocks noGrp="1"/>
          </p:cNvSpPr>
          <p:nvPr>
            <p:ph type="title"/>
          </p:nvPr>
        </p:nvSpPr>
        <p:spPr/>
        <p:txBody>
          <a:bodyPr/>
          <a:lstStyle/>
          <a:p>
            <a:r>
              <a:rPr lang="en-US" dirty="0"/>
              <a:t>Scheme Lists</a:t>
            </a:r>
          </a:p>
        </p:txBody>
      </p:sp>
      <p:sp>
        <p:nvSpPr>
          <p:cNvPr id="3" name="Content Placeholder 2">
            <a:extLst>
              <a:ext uri="{FF2B5EF4-FFF2-40B4-BE49-F238E27FC236}">
                <a16:creationId xmlns:a16="http://schemas.microsoft.com/office/drawing/2014/main" id="{9A7A99BF-B96C-364F-8B49-6190F16B9F9C}"/>
              </a:ext>
            </a:extLst>
          </p:cNvPr>
          <p:cNvSpPr>
            <a:spLocks noGrp="1"/>
          </p:cNvSpPr>
          <p:nvPr>
            <p:ph idx="1"/>
          </p:nvPr>
        </p:nvSpPr>
        <p:spPr>
          <a:xfrm>
            <a:off x="250371" y="1915885"/>
            <a:ext cx="11941629" cy="4261077"/>
          </a:xfrm>
        </p:spPr>
        <p:txBody>
          <a:bodyPr>
            <a:normAutofit lnSpcReduction="10000"/>
          </a:bodyPr>
          <a:lstStyle/>
          <a:p>
            <a:pPr>
              <a:lnSpc>
                <a:spcPct val="120000"/>
              </a:lnSpc>
            </a:pPr>
            <a:r>
              <a:rPr lang="en-US" sz="2400" dirty="0">
                <a:sym typeface="Wingdings" pitchFamily="2" charset="2"/>
              </a:rPr>
              <a:t>Concatenating two lists:</a:t>
            </a:r>
          </a:p>
          <a:p>
            <a:pPr marL="0" indent="0">
              <a:lnSpc>
                <a:spcPct val="120000"/>
              </a:lnSpc>
              <a:buNone/>
            </a:pPr>
            <a:r>
              <a:rPr lang="en-US" sz="2400" dirty="0">
                <a:solidFill>
                  <a:srgbClr val="0070C0"/>
                </a:solidFill>
                <a:latin typeface="Consolas" panose="020B0609020204030204" pitchFamily="49" charset="0"/>
                <a:cs typeface="Consolas" panose="020B0609020204030204" pitchFamily="49" charset="0"/>
                <a:sym typeface="Wingdings" pitchFamily="2" charset="2"/>
              </a:rPr>
              <a:t>(append ‘(1 2) ‘(3 4));   (1 2 3 4)</a:t>
            </a:r>
          </a:p>
          <a:p>
            <a:pPr marL="0" indent="0">
              <a:lnSpc>
                <a:spcPct val="120000"/>
              </a:lnSpc>
              <a:buNone/>
            </a:pPr>
            <a:r>
              <a:rPr lang="en-US" sz="2400" dirty="0">
                <a:solidFill>
                  <a:srgbClr val="0070C0"/>
                </a:solidFill>
                <a:latin typeface="Consolas" panose="020B0609020204030204" pitchFamily="49" charset="0"/>
                <a:cs typeface="Consolas" panose="020B0609020204030204" pitchFamily="49" charset="0"/>
                <a:sym typeface="Wingdings" pitchFamily="2" charset="2"/>
              </a:rPr>
              <a:t>(append ‘1 ’(2 3)); </a:t>
            </a:r>
            <a:r>
              <a:rPr lang="en-US" sz="2400" dirty="0">
                <a:solidFill>
                  <a:srgbClr val="FF0000"/>
                </a:solidFill>
                <a:latin typeface="Consolas" panose="020B0609020204030204" pitchFamily="49" charset="0"/>
                <a:cs typeface="Consolas" panose="020B0609020204030204" pitchFamily="49" charset="0"/>
                <a:sym typeface="Wingdings" pitchFamily="2" charset="2"/>
              </a:rPr>
              <a:t>ERROR</a:t>
            </a:r>
          </a:p>
          <a:p>
            <a:pPr marL="0" indent="0">
              <a:lnSpc>
                <a:spcPct val="120000"/>
              </a:lnSpc>
              <a:buNone/>
            </a:pPr>
            <a:r>
              <a:rPr lang="en-US" sz="2400" dirty="0">
                <a:solidFill>
                  <a:srgbClr val="0070C0"/>
                </a:solidFill>
                <a:latin typeface="Consolas" panose="020B0609020204030204" pitchFamily="49" charset="0"/>
                <a:cs typeface="Consolas" panose="020B0609020204030204" pitchFamily="49" charset="0"/>
                <a:sym typeface="Wingdings" pitchFamily="2" charset="2"/>
              </a:rPr>
              <a:t>(append 1 ’(2 3)); </a:t>
            </a:r>
            <a:r>
              <a:rPr lang="en-US" sz="2400" dirty="0">
                <a:solidFill>
                  <a:srgbClr val="FF0000"/>
                </a:solidFill>
                <a:latin typeface="Consolas" panose="020B0609020204030204" pitchFamily="49" charset="0"/>
                <a:cs typeface="Consolas" panose="020B0609020204030204" pitchFamily="49" charset="0"/>
                <a:sym typeface="Wingdings" pitchFamily="2" charset="2"/>
              </a:rPr>
              <a:t>ERROR</a:t>
            </a:r>
          </a:p>
          <a:p>
            <a:pPr>
              <a:lnSpc>
                <a:spcPct val="120000"/>
              </a:lnSpc>
            </a:pPr>
            <a:r>
              <a:rPr lang="en-US" sz="2400" dirty="0">
                <a:sym typeface="Wingdings" pitchFamily="2" charset="2"/>
              </a:rPr>
              <a:t>Replace head of list:</a:t>
            </a:r>
          </a:p>
          <a:p>
            <a:pPr marL="0" indent="0">
              <a:lnSpc>
                <a:spcPct val="120000"/>
              </a:lnSpc>
              <a:buFont typeface="Arial" panose="020B0604020202020204" pitchFamily="34" charset="0"/>
              <a:buNone/>
            </a:pPr>
            <a:r>
              <a:rPr lang="en-US" sz="2400" dirty="0">
                <a:solidFill>
                  <a:srgbClr val="0070C0"/>
                </a:solidFill>
                <a:latin typeface="Consolas" panose="020B0609020204030204" pitchFamily="49" charset="0"/>
                <a:cs typeface="Consolas" panose="020B0609020204030204" pitchFamily="49" charset="0"/>
                <a:sym typeface="Wingdings" pitchFamily="2" charset="2"/>
              </a:rPr>
              <a:t>(cons 5 (</a:t>
            </a:r>
            <a:r>
              <a:rPr lang="en-US" sz="2400" dirty="0" err="1">
                <a:solidFill>
                  <a:srgbClr val="0070C0"/>
                </a:solidFill>
                <a:latin typeface="Consolas" panose="020B0609020204030204" pitchFamily="49" charset="0"/>
                <a:cs typeface="Consolas" panose="020B0609020204030204" pitchFamily="49" charset="0"/>
                <a:sym typeface="Wingdings" pitchFamily="2" charset="2"/>
              </a:rPr>
              <a:t>cdr</a:t>
            </a:r>
            <a:r>
              <a:rPr lang="en-US" sz="2400" dirty="0">
                <a:solidFill>
                  <a:srgbClr val="0070C0"/>
                </a:solidFill>
                <a:latin typeface="Consolas" panose="020B0609020204030204" pitchFamily="49" charset="0"/>
                <a:cs typeface="Consolas" panose="020B0609020204030204" pitchFamily="49" charset="0"/>
                <a:sym typeface="Wingdings" pitchFamily="2" charset="2"/>
              </a:rPr>
              <a:t> ‘(1 2 3 4 5))); (5 2 3 4 5)</a:t>
            </a:r>
          </a:p>
          <a:p>
            <a:pPr>
              <a:lnSpc>
                <a:spcPct val="130000"/>
              </a:lnSpc>
            </a:pPr>
            <a:r>
              <a:rPr lang="en-US" sz="2400" dirty="0">
                <a:sym typeface="Wingdings" pitchFamily="2" charset="2"/>
              </a:rPr>
              <a:t>Reversing lists:</a:t>
            </a:r>
          </a:p>
          <a:p>
            <a:pPr marL="0" indent="0">
              <a:lnSpc>
                <a:spcPct val="120000"/>
              </a:lnSpc>
              <a:buFont typeface="Arial" panose="020B0604020202020204" pitchFamily="34" charset="0"/>
              <a:buNone/>
            </a:pPr>
            <a:r>
              <a:rPr lang="en-US" sz="2400" dirty="0">
                <a:solidFill>
                  <a:srgbClr val="0070C0"/>
                </a:solidFill>
                <a:latin typeface="Consolas" panose="020B0609020204030204" pitchFamily="49" charset="0"/>
                <a:cs typeface="Consolas" panose="020B0609020204030204" pitchFamily="49" charset="0"/>
                <a:sym typeface="Wingdings" pitchFamily="2" charset="2"/>
              </a:rPr>
              <a:t>(reverse ‘(1 2 3)); (3 2 1)</a:t>
            </a:r>
          </a:p>
        </p:txBody>
      </p:sp>
      <p:sp>
        <p:nvSpPr>
          <p:cNvPr id="4" name="Footer Placeholder 3">
            <a:extLst>
              <a:ext uri="{FF2B5EF4-FFF2-40B4-BE49-F238E27FC236}">
                <a16:creationId xmlns:a16="http://schemas.microsoft.com/office/drawing/2014/main" id="{020151B5-738A-BD40-8126-2F3507F5A09E}"/>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D3B480DF-3D70-F94E-B152-9BBDFA2B25C8}"/>
              </a:ext>
            </a:extLst>
          </p:cNvPr>
          <p:cNvSpPr>
            <a:spLocks noGrp="1"/>
          </p:cNvSpPr>
          <p:nvPr>
            <p:ph type="sldNum" sz="quarter" idx="12"/>
          </p:nvPr>
        </p:nvSpPr>
        <p:spPr/>
        <p:txBody>
          <a:bodyPr/>
          <a:lstStyle/>
          <a:p>
            <a:fld id="{CF55FEA2-830E-B94B-B39B-61671C01FB72}" type="slidenum">
              <a:rPr lang="en-US" smtClean="0"/>
              <a:t>13</a:t>
            </a:fld>
            <a:endParaRPr lang="en-US"/>
          </a:p>
        </p:txBody>
      </p:sp>
    </p:spTree>
    <p:extLst>
      <p:ext uri="{BB962C8B-B14F-4D97-AF65-F5344CB8AC3E}">
        <p14:creationId xmlns:p14="http://schemas.microsoft.com/office/powerpoint/2010/main" val="80421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F2B8-9C28-CB4D-90D3-42C9176771ED}"/>
              </a:ext>
            </a:extLst>
          </p:cNvPr>
          <p:cNvSpPr>
            <a:spLocks noGrp="1"/>
          </p:cNvSpPr>
          <p:nvPr>
            <p:ph type="title"/>
          </p:nvPr>
        </p:nvSpPr>
        <p:spPr/>
        <p:txBody>
          <a:bodyPr/>
          <a:lstStyle/>
          <a:p>
            <a:r>
              <a:rPr lang="en-US" dirty="0"/>
              <a:t>Scheme Predicates</a:t>
            </a:r>
          </a:p>
        </p:txBody>
      </p:sp>
      <p:sp>
        <p:nvSpPr>
          <p:cNvPr id="3" name="Content Placeholder 2">
            <a:extLst>
              <a:ext uri="{FF2B5EF4-FFF2-40B4-BE49-F238E27FC236}">
                <a16:creationId xmlns:a16="http://schemas.microsoft.com/office/drawing/2014/main" id="{C6189F56-E7C9-3540-AA43-1FCE090BAB27}"/>
              </a:ext>
            </a:extLst>
          </p:cNvPr>
          <p:cNvSpPr>
            <a:spLocks noGrp="1"/>
          </p:cNvSpPr>
          <p:nvPr>
            <p:ph idx="1"/>
          </p:nvPr>
        </p:nvSpPr>
        <p:spPr>
          <a:xfrm>
            <a:off x="478971" y="1469571"/>
            <a:ext cx="11288486" cy="4707392"/>
          </a:xfrm>
        </p:spPr>
        <p:txBody>
          <a:bodyPr>
            <a:normAutofit fontScale="77500" lnSpcReduction="20000"/>
          </a:bodyPr>
          <a:lstStyle/>
          <a:p>
            <a:r>
              <a:rPr lang="en-US" dirty="0"/>
              <a:t>Checking whether a list has no elements:</a:t>
            </a:r>
          </a:p>
          <a:p>
            <a:pPr marL="0" indent="0">
              <a:buNone/>
            </a:pPr>
            <a:r>
              <a:rPr lang="en-US" sz="2900" dirty="0">
                <a:solidFill>
                  <a:srgbClr val="0070C0"/>
                </a:solidFill>
                <a:latin typeface="Consolas" panose="020B0609020204030204" pitchFamily="49" charset="0"/>
                <a:cs typeface="Consolas" panose="020B0609020204030204" pitchFamily="49" charset="0"/>
              </a:rPr>
              <a:t>(null? ()); #t</a:t>
            </a:r>
          </a:p>
          <a:p>
            <a:pPr marL="0" indent="0">
              <a:buNone/>
            </a:pPr>
            <a:r>
              <a:rPr lang="en-US" sz="2900" dirty="0">
                <a:solidFill>
                  <a:srgbClr val="0070C0"/>
                </a:solidFill>
                <a:latin typeface="Consolas" panose="020B0609020204030204" pitchFamily="49" charset="0"/>
                <a:cs typeface="Consolas" panose="020B0609020204030204" pitchFamily="49" charset="0"/>
              </a:rPr>
              <a:t>(null? ‘(1 2 3)); #f</a:t>
            </a:r>
          </a:p>
          <a:p>
            <a:r>
              <a:rPr lang="en-US" dirty="0"/>
              <a:t>Comparing if two lists are ”equal”:</a:t>
            </a:r>
          </a:p>
          <a:p>
            <a:pPr marL="0" indent="0">
              <a:buNone/>
            </a:pPr>
            <a:r>
              <a:rPr lang="en-US" dirty="0">
                <a:solidFill>
                  <a:srgbClr val="0070C0"/>
                </a:solidFill>
                <a:latin typeface="Consolas" panose="020B0609020204030204" pitchFamily="49" charset="0"/>
                <a:cs typeface="Consolas" panose="020B0609020204030204" pitchFamily="49" charset="0"/>
              </a:rPr>
              <a:t>(equal? (list 2 3 4) (cons 2 (cons 3 (cons 4 ())))); #t</a:t>
            </a:r>
          </a:p>
          <a:p>
            <a:r>
              <a:rPr lang="en-US" dirty="0"/>
              <a:t>Comparing numbers:</a:t>
            </a:r>
          </a:p>
          <a:p>
            <a:pPr marL="0" indent="0">
              <a:buNone/>
            </a:pPr>
            <a:r>
              <a:rPr lang="en-US" dirty="0">
                <a:solidFill>
                  <a:srgbClr val="0070C0"/>
                </a:solidFill>
                <a:latin typeface="Consolas" panose="020B0609020204030204" pitchFamily="49" charset="0"/>
                <a:cs typeface="Consolas" panose="020B0609020204030204" pitchFamily="49" charset="0"/>
              </a:rPr>
              <a:t>(eq 3 3.0);  #t</a:t>
            </a:r>
          </a:p>
          <a:p>
            <a:pPr marL="0" indent="0">
              <a:buNone/>
            </a:pPr>
            <a:r>
              <a:rPr lang="en-US" dirty="0">
                <a:solidFill>
                  <a:srgbClr val="0070C0"/>
                </a:solidFill>
                <a:latin typeface="Consolas" panose="020B0609020204030204" pitchFamily="49" charset="0"/>
                <a:cs typeface="Consolas" panose="020B0609020204030204" pitchFamily="49" charset="0"/>
              </a:rPr>
              <a:t>(eq 3 3.01); #f</a:t>
            </a:r>
          </a:p>
          <a:p>
            <a:pPr marL="0" indent="0">
              <a:buNone/>
            </a:pPr>
            <a:r>
              <a:rPr lang="en-US" dirty="0">
                <a:solidFill>
                  <a:srgbClr val="0070C0"/>
                </a:solidFill>
                <a:latin typeface="Consolas" panose="020B0609020204030204" pitchFamily="49" charset="0"/>
                <a:cs typeface="Consolas" panose="020B0609020204030204" pitchFamily="49" charset="0"/>
              </a:rPr>
              <a:t>(eq 3 3.0000000000000000000001); #t</a:t>
            </a:r>
          </a:p>
          <a:p>
            <a:r>
              <a:rPr lang="en-US" dirty="0"/>
              <a:t>Type predicates:</a:t>
            </a:r>
          </a:p>
          <a:p>
            <a:pPr marL="0" indent="0">
              <a:buNone/>
            </a:pPr>
            <a:r>
              <a:rPr lang="en-US" dirty="0">
                <a:solidFill>
                  <a:srgbClr val="0070C0"/>
                </a:solidFill>
                <a:latin typeface="Consolas" panose="020B0609020204030204" pitchFamily="49" charset="0"/>
                <a:cs typeface="Consolas" panose="020B0609020204030204" pitchFamily="49" charset="0"/>
              </a:rPr>
              <a:t>(number? 3); #t</a:t>
            </a:r>
          </a:p>
          <a:p>
            <a:pPr marL="0" indent="0">
              <a:buNone/>
            </a:pPr>
            <a:r>
              <a:rPr lang="en-US" dirty="0">
                <a:solidFill>
                  <a:srgbClr val="0070C0"/>
                </a:solidFill>
                <a:latin typeface="Consolas" panose="020B0609020204030204" pitchFamily="49" charset="0"/>
                <a:cs typeface="Consolas" panose="020B0609020204030204" pitchFamily="49" charset="0"/>
              </a:rPr>
              <a:t>(number? 3.0); #t</a:t>
            </a:r>
          </a:p>
          <a:p>
            <a:pPr marL="0" indent="0">
              <a:buNone/>
            </a:pPr>
            <a:r>
              <a:rPr lang="en-US" dirty="0">
                <a:solidFill>
                  <a:srgbClr val="0070C0"/>
                </a:solidFill>
                <a:latin typeface="Consolas" panose="020B0609020204030204" pitchFamily="49" charset="0"/>
                <a:cs typeface="Consolas" panose="020B0609020204030204" pitchFamily="49" charset="0"/>
              </a:rPr>
              <a:t>(number? “three”); #f</a:t>
            </a:r>
          </a:p>
        </p:txBody>
      </p:sp>
      <p:sp>
        <p:nvSpPr>
          <p:cNvPr id="4" name="Footer Placeholder 3">
            <a:extLst>
              <a:ext uri="{FF2B5EF4-FFF2-40B4-BE49-F238E27FC236}">
                <a16:creationId xmlns:a16="http://schemas.microsoft.com/office/drawing/2014/main" id="{18EBA026-CC37-0E4A-A38B-D63F2C1D8E35}"/>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92CBC5F3-5183-354A-8C32-E7687BCB0DB3}"/>
              </a:ext>
            </a:extLst>
          </p:cNvPr>
          <p:cNvSpPr>
            <a:spLocks noGrp="1"/>
          </p:cNvSpPr>
          <p:nvPr>
            <p:ph type="sldNum" sz="quarter" idx="12"/>
          </p:nvPr>
        </p:nvSpPr>
        <p:spPr/>
        <p:txBody>
          <a:bodyPr/>
          <a:lstStyle/>
          <a:p>
            <a:fld id="{CF55FEA2-830E-B94B-B39B-61671C01FB72}" type="slidenum">
              <a:rPr lang="en-US" smtClean="0"/>
              <a:t>14</a:t>
            </a:fld>
            <a:endParaRPr lang="en-US"/>
          </a:p>
        </p:txBody>
      </p:sp>
    </p:spTree>
    <p:extLst>
      <p:ext uri="{BB962C8B-B14F-4D97-AF65-F5344CB8AC3E}">
        <p14:creationId xmlns:p14="http://schemas.microsoft.com/office/powerpoint/2010/main" val="3729435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AE99-1E68-BF47-B729-300401F63C25}"/>
              </a:ext>
            </a:extLst>
          </p:cNvPr>
          <p:cNvSpPr>
            <a:spLocks noGrp="1"/>
          </p:cNvSpPr>
          <p:nvPr>
            <p:ph type="title"/>
          </p:nvPr>
        </p:nvSpPr>
        <p:spPr/>
        <p:txBody>
          <a:bodyPr/>
          <a:lstStyle/>
          <a:p>
            <a:r>
              <a:rPr lang="en-US" dirty="0"/>
              <a:t>Quick Scheme Arithmetic</a:t>
            </a:r>
          </a:p>
        </p:txBody>
      </p:sp>
      <p:sp>
        <p:nvSpPr>
          <p:cNvPr id="3" name="Content Placeholder 2">
            <a:extLst>
              <a:ext uri="{FF2B5EF4-FFF2-40B4-BE49-F238E27FC236}">
                <a16:creationId xmlns:a16="http://schemas.microsoft.com/office/drawing/2014/main" id="{BB0D0149-1DFB-0C40-A8E6-286B1A312087}"/>
              </a:ext>
            </a:extLst>
          </p:cNvPr>
          <p:cNvSpPr>
            <a:spLocks noGrp="1"/>
          </p:cNvSpPr>
          <p:nvPr>
            <p:ph idx="1"/>
          </p:nvPr>
        </p:nvSpPr>
        <p:spPr/>
        <p:txBody>
          <a:bodyPr>
            <a:normAutofit fontScale="85000" lnSpcReduction="20000"/>
          </a:bodyPr>
          <a:lstStyle/>
          <a:p>
            <a:r>
              <a:rPr lang="en-US" dirty="0"/>
              <a:t>Usual operators:</a:t>
            </a:r>
          </a:p>
          <a:p>
            <a:pPr marL="0" indent="0">
              <a:buNone/>
            </a:pPr>
            <a:r>
              <a:rPr lang="en-US" dirty="0">
                <a:solidFill>
                  <a:srgbClr val="0070C0"/>
                </a:solidFill>
                <a:latin typeface="Consolas" panose="020B0609020204030204" pitchFamily="49" charset="0"/>
                <a:cs typeface="Consolas" panose="020B0609020204030204" pitchFamily="49" charset="0"/>
              </a:rPr>
              <a:t>(+ 3 4); 7</a:t>
            </a:r>
          </a:p>
          <a:p>
            <a:pPr marL="0" indent="0">
              <a:buNone/>
            </a:pPr>
            <a:r>
              <a:rPr lang="en-US" dirty="0">
                <a:solidFill>
                  <a:srgbClr val="0070C0"/>
                </a:solidFill>
                <a:latin typeface="Consolas" panose="020B0609020204030204" pitchFamily="49" charset="0"/>
                <a:cs typeface="Consolas" panose="020B0609020204030204" pitchFamily="49" charset="0"/>
              </a:rPr>
              <a:t>(* 2 5); 10</a:t>
            </a:r>
          </a:p>
          <a:p>
            <a:pPr marL="0" indent="0">
              <a:buNone/>
            </a:pPr>
            <a:r>
              <a:rPr lang="en-US" dirty="0">
                <a:solidFill>
                  <a:srgbClr val="0070C0"/>
                </a:solidFill>
                <a:latin typeface="Consolas" panose="020B0609020204030204" pitchFamily="49" charset="0"/>
                <a:cs typeface="Consolas" panose="020B0609020204030204" pitchFamily="49" charset="0"/>
              </a:rPr>
              <a:t>(- 2 4); -2</a:t>
            </a:r>
          </a:p>
          <a:p>
            <a:pPr marL="0" indent="0">
              <a:buNone/>
            </a:pPr>
            <a:r>
              <a:rPr lang="en-US" dirty="0">
                <a:solidFill>
                  <a:srgbClr val="0070C0"/>
                </a:solidFill>
                <a:latin typeface="Consolas" panose="020B0609020204030204" pitchFamily="49" charset="0"/>
                <a:cs typeface="Consolas" panose="020B0609020204030204" pitchFamily="49" charset="0"/>
              </a:rPr>
              <a:t>(/ 5 2);  5/2</a:t>
            </a:r>
          </a:p>
          <a:p>
            <a:pPr marL="0" indent="0">
              <a:buNone/>
            </a:pPr>
            <a:r>
              <a:rPr lang="en-US" dirty="0">
                <a:solidFill>
                  <a:srgbClr val="0070C0"/>
                </a:solidFill>
                <a:latin typeface="Consolas" panose="020B0609020204030204" pitchFamily="49" charset="0"/>
                <a:cs typeface="Consolas" panose="020B0609020204030204" pitchFamily="49" charset="0"/>
              </a:rPr>
              <a:t>(/ 5.0 2); 2.5</a:t>
            </a:r>
          </a:p>
          <a:p>
            <a:pPr marL="0" indent="0">
              <a:buNone/>
            </a:pPr>
            <a:r>
              <a:rPr lang="en-US" dirty="0">
                <a:solidFill>
                  <a:srgbClr val="0070C0"/>
                </a:solidFill>
                <a:latin typeface="Consolas" panose="020B0609020204030204" pitchFamily="49" charset="0"/>
                <a:cs typeface="Consolas" panose="020B0609020204030204" pitchFamily="49" charset="0"/>
              </a:rPr>
              <a:t>(/ 5 2.0); 2.5</a:t>
            </a:r>
          </a:p>
          <a:p>
            <a:r>
              <a:rPr lang="en-US" dirty="0"/>
              <a:t>Remainder/modulo:</a:t>
            </a:r>
          </a:p>
          <a:p>
            <a:pPr marL="0" indent="0">
              <a:buNone/>
            </a:pPr>
            <a:r>
              <a:rPr lang="en-US" dirty="0">
                <a:solidFill>
                  <a:srgbClr val="0070C0"/>
                </a:solidFill>
                <a:latin typeface="Consolas" panose="020B0609020204030204" pitchFamily="49" charset="0"/>
                <a:cs typeface="Consolas" panose="020B0609020204030204" pitchFamily="49" charset="0"/>
              </a:rPr>
              <a:t>(remainder 5 2); 1</a:t>
            </a:r>
          </a:p>
          <a:p>
            <a:pPr marL="0" indent="0">
              <a:buNone/>
            </a:pPr>
            <a:r>
              <a:rPr lang="en-US" dirty="0">
                <a:solidFill>
                  <a:srgbClr val="0070C0"/>
                </a:solidFill>
                <a:latin typeface="Consolas" panose="020B0609020204030204" pitchFamily="49" charset="0"/>
                <a:cs typeface="Consolas" panose="020B0609020204030204" pitchFamily="49" charset="0"/>
              </a:rPr>
              <a:t>(remainder 10 4); 2</a:t>
            </a:r>
          </a:p>
          <a:p>
            <a:pPr marL="0" indent="0">
              <a:buNone/>
            </a:pPr>
            <a:r>
              <a:rPr lang="en-US" dirty="0">
                <a:solidFill>
                  <a:srgbClr val="FF0000"/>
                </a:solidFill>
                <a:latin typeface="Consolas" panose="020B0609020204030204" pitchFamily="49" charset="0"/>
                <a:cs typeface="Consolas" panose="020B0609020204030204" pitchFamily="49" charset="0"/>
              </a:rPr>
              <a:t>(remainder 10.2 4);  ERROR</a:t>
            </a:r>
          </a:p>
        </p:txBody>
      </p:sp>
      <p:sp>
        <p:nvSpPr>
          <p:cNvPr id="4" name="Footer Placeholder 3">
            <a:extLst>
              <a:ext uri="{FF2B5EF4-FFF2-40B4-BE49-F238E27FC236}">
                <a16:creationId xmlns:a16="http://schemas.microsoft.com/office/drawing/2014/main" id="{2736397D-8985-844C-A522-077CBB36CB4B}"/>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533F236E-CC42-A844-A212-BDD28FF4EDB7}"/>
              </a:ext>
            </a:extLst>
          </p:cNvPr>
          <p:cNvSpPr>
            <a:spLocks noGrp="1"/>
          </p:cNvSpPr>
          <p:nvPr>
            <p:ph type="sldNum" sz="quarter" idx="12"/>
          </p:nvPr>
        </p:nvSpPr>
        <p:spPr/>
        <p:txBody>
          <a:bodyPr/>
          <a:lstStyle/>
          <a:p>
            <a:fld id="{CF55FEA2-830E-B94B-B39B-61671C01FB72}" type="slidenum">
              <a:rPr lang="en-US" smtClean="0"/>
              <a:t>15</a:t>
            </a:fld>
            <a:endParaRPr lang="en-US"/>
          </a:p>
        </p:txBody>
      </p:sp>
    </p:spTree>
    <p:extLst>
      <p:ext uri="{BB962C8B-B14F-4D97-AF65-F5344CB8AC3E}">
        <p14:creationId xmlns:p14="http://schemas.microsoft.com/office/powerpoint/2010/main" val="1556813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C650-1336-0D45-9C83-B6B11D429524}"/>
              </a:ext>
            </a:extLst>
          </p:cNvPr>
          <p:cNvSpPr>
            <a:spLocks noGrp="1"/>
          </p:cNvSpPr>
          <p:nvPr>
            <p:ph type="title"/>
          </p:nvPr>
        </p:nvSpPr>
        <p:spPr/>
        <p:txBody>
          <a:bodyPr/>
          <a:lstStyle/>
          <a:p>
            <a:r>
              <a:rPr lang="en-US" dirty="0"/>
              <a:t>A bit more of Lambda</a:t>
            </a:r>
          </a:p>
        </p:txBody>
      </p:sp>
      <p:sp>
        <p:nvSpPr>
          <p:cNvPr id="3" name="Content Placeholder 2">
            <a:extLst>
              <a:ext uri="{FF2B5EF4-FFF2-40B4-BE49-F238E27FC236}">
                <a16:creationId xmlns:a16="http://schemas.microsoft.com/office/drawing/2014/main" id="{75C1A698-7011-FE49-9E88-C000D5C7ED92}"/>
              </a:ext>
            </a:extLst>
          </p:cNvPr>
          <p:cNvSpPr>
            <a:spLocks noGrp="1"/>
          </p:cNvSpPr>
          <p:nvPr>
            <p:ph idx="1"/>
          </p:nvPr>
        </p:nvSpPr>
        <p:spPr/>
        <p:txBody>
          <a:bodyPr>
            <a:normAutofit/>
          </a:bodyPr>
          <a:lstStyle/>
          <a:p>
            <a:pPr>
              <a:lnSpc>
                <a:spcPct val="120000"/>
              </a:lnSpc>
            </a:pPr>
            <a:r>
              <a:rPr lang="en-US" sz="2400" dirty="0"/>
              <a:t>Lambda creates a function, for example</a:t>
            </a:r>
          </a:p>
          <a:p>
            <a:pPr marL="457200" lvl="1" indent="0">
              <a:lnSpc>
                <a:spcPct val="120000"/>
              </a:lnSpc>
              <a:buNone/>
            </a:pPr>
            <a:r>
              <a:rPr lang="en-US" dirty="0">
                <a:solidFill>
                  <a:srgbClr val="0070C0"/>
                </a:solidFill>
                <a:latin typeface="Consolas" panose="020B0609020204030204" pitchFamily="49" charset="0"/>
                <a:cs typeface="Consolas" panose="020B0609020204030204" pitchFamily="49" charset="0"/>
              </a:rPr>
              <a:t>(lambda (x) (* x x))  ; function</a:t>
            </a:r>
          </a:p>
          <a:p>
            <a:pPr>
              <a:lnSpc>
                <a:spcPct val="120000"/>
              </a:lnSpc>
            </a:pPr>
            <a:r>
              <a:rPr lang="en-US" sz="2400" dirty="0"/>
              <a:t>The above:</a:t>
            </a:r>
          </a:p>
          <a:p>
            <a:pPr lvl="1">
              <a:lnSpc>
                <a:spcPct val="120000"/>
              </a:lnSpc>
            </a:pPr>
            <a:r>
              <a:rPr lang="en-US" dirty="0"/>
              <a:t>Creates an anonymous function, with a function body (* x x)</a:t>
            </a:r>
          </a:p>
          <a:p>
            <a:pPr lvl="1">
              <a:lnSpc>
                <a:spcPct val="120000"/>
              </a:lnSpc>
            </a:pPr>
            <a:r>
              <a:rPr lang="en-US" dirty="0"/>
              <a:t>The operation is “lambda” and has two (list) arguments: (x) and (* x x)</a:t>
            </a:r>
          </a:p>
          <a:p>
            <a:pPr lvl="1">
              <a:lnSpc>
                <a:spcPct val="120000"/>
              </a:lnSpc>
            </a:pPr>
            <a:r>
              <a:rPr lang="en-US" dirty="0"/>
              <a:t>First list argument to lambda is the list of arguments to be passed to the anonymous function when it is called</a:t>
            </a:r>
          </a:p>
          <a:p>
            <a:pPr lvl="1">
              <a:lnSpc>
                <a:spcPct val="120000"/>
              </a:lnSpc>
            </a:pPr>
            <a:r>
              <a:rPr lang="en-US" dirty="0"/>
              <a:t>The second list argument to lambda is the body of the anonymous function</a:t>
            </a:r>
          </a:p>
          <a:p>
            <a:pPr marL="0" indent="0">
              <a:lnSpc>
                <a:spcPct val="120000"/>
              </a:lnSpc>
              <a:buNone/>
            </a:pPr>
            <a:endParaRPr lang="en-US" sz="2400" dirty="0"/>
          </a:p>
          <a:p>
            <a:pPr>
              <a:lnSpc>
                <a:spcPct val="120000"/>
              </a:lnSpc>
            </a:pPr>
            <a:endParaRPr lang="en-US" sz="2400" dirty="0"/>
          </a:p>
        </p:txBody>
      </p:sp>
      <p:sp>
        <p:nvSpPr>
          <p:cNvPr id="4" name="Footer Placeholder 3">
            <a:extLst>
              <a:ext uri="{FF2B5EF4-FFF2-40B4-BE49-F238E27FC236}">
                <a16:creationId xmlns:a16="http://schemas.microsoft.com/office/drawing/2014/main" id="{D044B3AB-3760-3E45-9187-F65CA9969349}"/>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14F07F9D-7A54-A847-8454-6AC65CFB2156}"/>
              </a:ext>
            </a:extLst>
          </p:cNvPr>
          <p:cNvSpPr>
            <a:spLocks noGrp="1"/>
          </p:cNvSpPr>
          <p:nvPr>
            <p:ph type="sldNum" sz="quarter" idx="12"/>
          </p:nvPr>
        </p:nvSpPr>
        <p:spPr/>
        <p:txBody>
          <a:bodyPr/>
          <a:lstStyle/>
          <a:p>
            <a:fld id="{CF55FEA2-830E-B94B-B39B-61671C01FB72}" type="slidenum">
              <a:rPr lang="en-US" smtClean="0"/>
              <a:t>16</a:t>
            </a:fld>
            <a:endParaRPr lang="en-US"/>
          </a:p>
        </p:txBody>
      </p:sp>
    </p:spTree>
    <p:extLst>
      <p:ext uri="{BB962C8B-B14F-4D97-AF65-F5344CB8AC3E}">
        <p14:creationId xmlns:p14="http://schemas.microsoft.com/office/powerpoint/2010/main" val="2240369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C650-1336-0D45-9C83-B6B11D429524}"/>
              </a:ext>
            </a:extLst>
          </p:cNvPr>
          <p:cNvSpPr>
            <a:spLocks noGrp="1"/>
          </p:cNvSpPr>
          <p:nvPr>
            <p:ph type="title"/>
          </p:nvPr>
        </p:nvSpPr>
        <p:spPr/>
        <p:txBody>
          <a:bodyPr/>
          <a:lstStyle/>
          <a:p>
            <a:r>
              <a:rPr lang="en-US" dirty="0"/>
              <a:t>A bit more of Lambda</a:t>
            </a:r>
          </a:p>
        </p:txBody>
      </p:sp>
      <p:sp>
        <p:nvSpPr>
          <p:cNvPr id="3" name="Content Placeholder 2">
            <a:extLst>
              <a:ext uri="{FF2B5EF4-FFF2-40B4-BE49-F238E27FC236}">
                <a16:creationId xmlns:a16="http://schemas.microsoft.com/office/drawing/2014/main" id="{75C1A698-7011-FE49-9E88-C000D5C7ED92}"/>
              </a:ext>
            </a:extLst>
          </p:cNvPr>
          <p:cNvSpPr>
            <a:spLocks noGrp="1"/>
          </p:cNvSpPr>
          <p:nvPr>
            <p:ph idx="1"/>
          </p:nvPr>
        </p:nvSpPr>
        <p:spPr>
          <a:xfrm>
            <a:off x="359229" y="1690688"/>
            <a:ext cx="11647714" cy="4351338"/>
          </a:xfrm>
        </p:spPr>
        <p:txBody>
          <a:bodyPr>
            <a:noAutofit/>
          </a:bodyPr>
          <a:lstStyle/>
          <a:p>
            <a:pPr>
              <a:lnSpc>
                <a:spcPct val="120000"/>
              </a:lnSpc>
            </a:pPr>
            <a:r>
              <a:rPr lang="en-US" sz="2000" dirty="0"/>
              <a:t>Lambda creates a function, which can then </a:t>
            </a:r>
            <a:r>
              <a:rPr lang="en-US" sz="2000" b="1" i="1" u="sng" dirty="0"/>
              <a:t>be applied</a:t>
            </a:r>
            <a:r>
              <a:rPr lang="en-US" sz="2000" dirty="0"/>
              <a:t> for example</a:t>
            </a:r>
          </a:p>
          <a:p>
            <a:pPr marL="457200" lvl="1" indent="0">
              <a:lnSpc>
                <a:spcPct val="120000"/>
              </a:lnSpc>
              <a:buNone/>
            </a:pPr>
            <a:r>
              <a:rPr lang="en-US" sz="2000" dirty="0">
                <a:solidFill>
                  <a:srgbClr val="0070C0"/>
                </a:solidFill>
                <a:latin typeface="Consolas" panose="020B0609020204030204" pitchFamily="49" charset="0"/>
                <a:cs typeface="Consolas" panose="020B0609020204030204" pitchFamily="49" charset="0"/>
              </a:rPr>
              <a:t>((lambda (x) (* x x) 3)  ; function</a:t>
            </a:r>
          </a:p>
          <a:p>
            <a:pPr>
              <a:lnSpc>
                <a:spcPct val="120000"/>
              </a:lnSpc>
            </a:pPr>
            <a:r>
              <a:rPr lang="en-US" sz="2000" dirty="0"/>
              <a:t>The above creates an anonymous function and then applies it to 3</a:t>
            </a:r>
          </a:p>
          <a:p>
            <a:pPr>
              <a:lnSpc>
                <a:spcPct val="120000"/>
              </a:lnSpc>
            </a:pPr>
            <a:r>
              <a:rPr lang="en-US" sz="2000" dirty="0"/>
              <a:t>We don’t say ”pass 3 to the anonymous function” we say “we create the anonymous function XYZ and apply it to 3”</a:t>
            </a:r>
          </a:p>
          <a:p>
            <a:pPr>
              <a:lnSpc>
                <a:spcPct val="120000"/>
              </a:lnSpc>
            </a:pPr>
            <a:r>
              <a:rPr lang="en-US" sz="2000" dirty="0"/>
              <a:t>Internally:</a:t>
            </a:r>
          </a:p>
          <a:p>
            <a:pPr lvl="1">
              <a:lnSpc>
                <a:spcPct val="120000"/>
              </a:lnSpc>
            </a:pPr>
            <a:r>
              <a:rPr lang="en-US" sz="2000" dirty="0"/>
              <a:t>the </a:t>
            </a:r>
            <a:r>
              <a:rPr lang="en-US" sz="2000" b="1" i="1" dirty="0"/>
              <a:t>eval</a:t>
            </a:r>
            <a:r>
              <a:rPr lang="en-US" sz="2000" dirty="0"/>
              <a:t> function creates a new activation record, adds space for all its inputs and outputs </a:t>
            </a:r>
          </a:p>
          <a:p>
            <a:pPr lvl="1">
              <a:lnSpc>
                <a:spcPct val="120000"/>
              </a:lnSpc>
            </a:pPr>
            <a:r>
              <a:rPr lang="en-US" sz="2000" dirty="0"/>
              <a:t>bindings of formal parameters to referencing environment (all the possible active subroutines)</a:t>
            </a:r>
          </a:p>
          <a:p>
            <a:pPr lvl="1">
              <a:lnSpc>
                <a:spcPct val="120000"/>
              </a:lnSpc>
            </a:pPr>
            <a:r>
              <a:rPr lang="en-US" sz="2000" dirty="0"/>
              <a:t>Expression arguments of the body evaluated in order</a:t>
            </a:r>
          </a:p>
          <a:p>
            <a:pPr lvl="1">
              <a:lnSpc>
                <a:spcPct val="120000"/>
              </a:lnSpc>
            </a:pPr>
            <a:r>
              <a:rPr lang="en-US" sz="2000" dirty="0"/>
              <a:t>By convention, last evaluated expression is the result of the function</a:t>
            </a:r>
          </a:p>
          <a:p>
            <a:pPr marL="0" indent="0">
              <a:lnSpc>
                <a:spcPct val="120000"/>
              </a:lnSpc>
              <a:buNone/>
            </a:pPr>
            <a:endParaRPr lang="en-US" sz="2000" dirty="0"/>
          </a:p>
          <a:p>
            <a:pPr>
              <a:lnSpc>
                <a:spcPct val="120000"/>
              </a:lnSpc>
            </a:pPr>
            <a:endParaRPr lang="en-US" sz="2000" dirty="0"/>
          </a:p>
        </p:txBody>
      </p:sp>
      <p:sp>
        <p:nvSpPr>
          <p:cNvPr id="4" name="Footer Placeholder 3">
            <a:extLst>
              <a:ext uri="{FF2B5EF4-FFF2-40B4-BE49-F238E27FC236}">
                <a16:creationId xmlns:a16="http://schemas.microsoft.com/office/drawing/2014/main" id="{D044B3AB-3760-3E45-9187-F65CA9969349}"/>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14F07F9D-7A54-A847-8454-6AC65CFB2156}"/>
              </a:ext>
            </a:extLst>
          </p:cNvPr>
          <p:cNvSpPr>
            <a:spLocks noGrp="1"/>
          </p:cNvSpPr>
          <p:nvPr>
            <p:ph type="sldNum" sz="quarter" idx="12"/>
          </p:nvPr>
        </p:nvSpPr>
        <p:spPr/>
        <p:txBody>
          <a:bodyPr/>
          <a:lstStyle/>
          <a:p>
            <a:fld id="{CF55FEA2-830E-B94B-B39B-61671C01FB72}" type="slidenum">
              <a:rPr lang="en-US" smtClean="0"/>
              <a:t>17</a:t>
            </a:fld>
            <a:endParaRPr lang="en-US"/>
          </a:p>
        </p:txBody>
      </p:sp>
    </p:spTree>
    <p:extLst>
      <p:ext uri="{BB962C8B-B14F-4D97-AF65-F5344CB8AC3E}">
        <p14:creationId xmlns:p14="http://schemas.microsoft.com/office/powerpoint/2010/main" val="101340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831FA-1E3D-8D44-B8EA-84F990075C0F}"/>
              </a:ext>
            </a:extLst>
          </p:cNvPr>
          <p:cNvSpPr>
            <a:spLocks noGrp="1"/>
          </p:cNvSpPr>
          <p:nvPr>
            <p:ph type="title"/>
          </p:nvPr>
        </p:nvSpPr>
        <p:spPr/>
        <p:txBody>
          <a:bodyPr/>
          <a:lstStyle/>
          <a:p>
            <a:r>
              <a:rPr lang="en-US" dirty="0"/>
              <a:t>(Nested) Scopes: </a:t>
            </a:r>
            <a:r>
              <a:rPr lang="en-US" b="1" dirty="0">
                <a:latin typeface="Consolas" panose="020B0609020204030204" pitchFamily="49" charset="0"/>
                <a:cs typeface="Consolas" panose="020B0609020204030204" pitchFamily="49" charset="0"/>
              </a:rPr>
              <a:t>let</a:t>
            </a:r>
          </a:p>
        </p:txBody>
      </p:sp>
      <p:sp>
        <p:nvSpPr>
          <p:cNvPr id="3" name="Content Placeholder 2">
            <a:extLst>
              <a:ext uri="{FF2B5EF4-FFF2-40B4-BE49-F238E27FC236}">
                <a16:creationId xmlns:a16="http://schemas.microsoft.com/office/drawing/2014/main" id="{4A1DE6FF-C94A-7346-A0EE-BC4C542233D7}"/>
              </a:ext>
            </a:extLst>
          </p:cNvPr>
          <p:cNvSpPr>
            <a:spLocks noGrp="1"/>
          </p:cNvSpPr>
          <p:nvPr>
            <p:ph idx="1"/>
          </p:nvPr>
        </p:nvSpPr>
        <p:spPr>
          <a:xfrm>
            <a:off x="489857" y="1509939"/>
            <a:ext cx="11212286" cy="4351338"/>
          </a:xfrm>
        </p:spPr>
        <p:txBody>
          <a:bodyPr>
            <a:noAutofit/>
          </a:bodyPr>
          <a:lstStyle/>
          <a:p>
            <a:r>
              <a:rPr lang="en-US" sz="2000" dirty="0"/>
              <a:t>Allows to </a:t>
            </a:r>
            <a:r>
              <a:rPr lang="en-US" sz="2000" b="1" i="1" u="sng" dirty="0"/>
              <a:t>bind</a:t>
            </a:r>
            <a:r>
              <a:rPr lang="en-US" sz="2000" dirty="0"/>
              <a:t> names to functions</a:t>
            </a:r>
          </a:p>
          <a:p>
            <a:r>
              <a:rPr lang="en-US" sz="2000" dirty="0"/>
              <a:t>Try these:</a:t>
            </a:r>
          </a:p>
          <a:p>
            <a:pPr marL="457200" lvl="1" indent="0">
              <a:buNone/>
            </a:pPr>
            <a:r>
              <a:rPr lang="en-US" sz="2000" dirty="0">
                <a:solidFill>
                  <a:srgbClr val="0070C0"/>
                </a:solidFill>
                <a:latin typeface="Consolas" panose="020B0609020204030204" pitchFamily="49" charset="0"/>
                <a:cs typeface="Consolas" panose="020B0609020204030204" pitchFamily="49" charset="0"/>
              </a:rPr>
              <a:t>(let (x 3) x)           	; evaluates to 3</a:t>
            </a:r>
          </a:p>
          <a:p>
            <a:pPr marL="457200" lvl="1" indent="0">
              <a:buNone/>
            </a:pPr>
            <a:r>
              <a:rPr lang="en-US" sz="2000" dirty="0">
                <a:solidFill>
                  <a:srgbClr val="0070C0"/>
                </a:solidFill>
                <a:latin typeface="Consolas" panose="020B0609020204030204" pitchFamily="49" charset="0"/>
                <a:cs typeface="Consolas" panose="020B0609020204030204" pitchFamily="49" charset="0"/>
              </a:rPr>
              <a:t>(let (x 3) (+ x 0)      	; evaluates to 3</a:t>
            </a:r>
          </a:p>
          <a:p>
            <a:pPr marL="457200" lvl="1" indent="0">
              <a:buNone/>
            </a:pPr>
            <a:r>
              <a:rPr lang="en-US" sz="2000" dirty="0">
                <a:solidFill>
                  <a:srgbClr val="0070C0"/>
                </a:solidFill>
                <a:latin typeface="Consolas" panose="020B0609020204030204" pitchFamily="49" charset="0"/>
                <a:cs typeface="Consolas" panose="020B0609020204030204" pitchFamily="49" charset="0"/>
              </a:rPr>
              <a:t>(let ((x 3) (y 4)) (+ x y))   ; evaluates to 7 </a:t>
            </a:r>
          </a:p>
          <a:p>
            <a:r>
              <a:rPr lang="en-US" sz="2000" dirty="0"/>
              <a:t>Informally, the above creates a name ”x”, bounds it to 3 (sort of initializes) and then uses it in some function with some value</a:t>
            </a:r>
          </a:p>
          <a:p>
            <a:r>
              <a:rPr lang="en-US" sz="2000" b="1" dirty="0">
                <a:latin typeface="Consolas" panose="020B0609020204030204" pitchFamily="49" charset="0"/>
                <a:cs typeface="Consolas" panose="020B0609020204030204" pitchFamily="49" charset="0"/>
              </a:rPr>
              <a:t>let</a:t>
            </a:r>
            <a:r>
              <a:rPr lang="en-US" sz="2000" dirty="0"/>
              <a:t> also creates a </a:t>
            </a:r>
            <a:r>
              <a:rPr lang="en-US" sz="2000" b="1" i="1" u="sng" dirty="0"/>
              <a:t>scope</a:t>
            </a:r>
            <a:r>
              <a:rPr lang="en-US" sz="2000" dirty="0"/>
              <a:t> for variables</a:t>
            </a:r>
          </a:p>
          <a:p>
            <a:r>
              <a:rPr lang="en-US" sz="2000" dirty="0"/>
              <a:t>In imperative functional languages, we just define functions as operations, and assume arguments come with some value</a:t>
            </a:r>
          </a:p>
          <a:p>
            <a:r>
              <a:rPr lang="en-US" sz="2000" dirty="0"/>
              <a:t>In functional languages:</a:t>
            </a:r>
          </a:p>
          <a:p>
            <a:pPr lvl="1"/>
            <a:r>
              <a:rPr lang="en-US" sz="2000" dirty="0"/>
              <a:t>we have to say “you have to use this value in this function”</a:t>
            </a:r>
          </a:p>
          <a:p>
            <a:pPr lvl="1"/>
            <a:r>
              <a:rPr lang="en-US" sz="2000" dirty="0"/>
              <a:t>Values can come from further, outward-nested “let” scopes</a:t>
            </a:r>
          </a:p>
          <a:p>
            <a:pPr marL="0" indent="0">
              <a:buNone/>
            </a:pPr>
            <a:endParaRPr lang="en-US" sz="2000" dirty="0"/>
          </a:p>
        </p:txBody>
      </p:sp>
      <p:sp>
        <p:nvSpPr>
          <p:cNvPr id="4" name="Footer Placeholder 3">
            <a:extLst>
              <a:ext uri="{FF2B5EF4-FFF2-40B4-BE49-F238E27FC236}">
                <a16:creationId xmlns:a16="http://schemas.microsoft.com/office/drawing/2014/main" id="{35C23B75-A258-AD47-B0F5-B546BA1D6203}"/>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F1FB9518-4534-F842-A338-30401FED056A}"/>
              </a:ext>
            </a:extLst>
          </p:cNvPr>
          <p:cNvSpPr>
            <a:spLocks noGrp="1"/>
          </p:cNvSpPr>
          <p:nvPr>
            <p:ph type="sldNum" sz="quarter" idx="12"/>
          </p:nvPr>
        </p:nvSpPr>
        <p:spPr/>
        <p:txBody>
          <a:bodyPr/>
          <a:lstStyle/>
          <a:p>
            <a:fld id="{CF55FEA2-830E-B94B-B39B-61671C01FB72}" type="slidenum">
              <a:rPr lang="en-US" smtClean="0"/>
              <a:t>18</a:t>
            </a:fld>
            <a:endParaRPr lang="en-US"/>
          </a:p>
        </p:txBody>
      </p:sp>
    </p:spTree>
    <p:extLst>
      <p:ext uri="{BB962C8B-B14F-4D97-AF65-F5344CB8AC3E}">
        <p14:creationId xmlns:p14="http://schemas.microsoft.com/office/powerpoint/2010/main" val="3958635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DE6FF-C94A-7346-A0EE-BC4C542233D7}"/>
              </a:ext>
            </a:extLst>
          </p:cNvPr>
          <p:cNvSpPr>
            <a:spLocks noGrp="1"/>
          </p:cNvSpPr>
          <p:nvPr>
            <p:ph idx="1"/>
          </p:nvPr>
        </p:nvSpPr>
        <p:spPr>
          <a:xfrm>
            <a:off x="272142" y="1501210"/>
            <a:ext cx="11212286" cy="1719942"/>
          </a:xfrm>
        </p:spPr>
        <p:txBody>
          <a:bodyPr>
            <a:noAutofit/>
          </a:bodyPr>
          <a:lstStyle/>
          <a:p>
            <a:r>
              <a:rPr lang="en-US" sz="2400" b="1" dirty="0">
                <a:latin typeface="Consolas" panose="020B0609020204030204" pitchFamily="49" charset="0"/>
                <a:cs typeface="Consolas" panose="020B0609020204030204" pitchFamily="49" charset="0"/>
              </a:rPr>
              <a:t>let</a:t>
            </a:r>
            <a:r>
              <a:rPr lang="en-US" sz="2400" dirty="0"/>
              <a:t> takes two or more arguments:</a:t>
            </a:r>
          </a:p>
          <a:p>
            <a:pPr lvl="1"/>
            <a:r>
              <a:rPr lang="en-US" dirty="0"/>
              <a:t>Argument 1 is a list of pairs; each pair is an identifier and an expression to bind it to</a:t>
            </a:r>
          </a:p>
          <a:p>
            <a:pPr lvl="1"/>
            <a:r>
              <a:rPr lang="en-US" dirty="0"/>
              <a:t>Each argument K (K &gt;= 2) is evaluated with the values of the first list</a:t>
            </a:r>
          </a:p>
          <a:p>
            <a:pPr marL="0" indent="0">
              <a:buNone/>
            </a:pPr>
            <a:endParaRPr lang="en-US" sz="3000" dirty="0"/>
          </a:p>
        </p:txBody>
      </p:sp>
      <p:sp>
        <p:nvSpPr>
          <p:cNvPr id="2" name="Title 1">
            <a:extLst>
              <a:ext uri="{FF2B5EF4-FFF2-40B4-BE49-F238E27FC236}">
                <a16:creationId xmlns:a16="http://schemas.microsoft.com/office/drawing/2014/main" id="{A2E831FA-1E3D-8D44-B8EA-84F990075C0F}"/>
              </a:ext>
            </a:extLst>
          </p:cNvPr>
          <p:cNvSpPr>
            <a:spLocks noGrp="1"/>
          </p:cNvSpPr>
          <p:nvPr>
            <p:ph type="title"/>
          </p:nvPr>
        </p:nvSpPr>
        <p:spPr/>
        <p:txBody>
          <a:bodyPr/>
          <a:lstStyle/>
          <a:p>
            <a:r>
              <a:rPr lang="en-US" dirty="0"/>
              <a:t>(Nested) Scopes: </a:t>
            </a:r>
            <a:r>
              <a:rPr lang="en-US" b="1" dirty="0">
                <a:latin typeface="Consolas" panose="020B0609020204030204" pitchFamily="49" charset="0"/>
                <a:cs typeface="Consolas" panose="020B0609020204030204" pitchFamily="49" charset="0"/>
              </a:rPr>
              <a:t>let</a:t>
            </a:r>
          </a:p>
        </p:txBody>
      </p:sp>
      <p:sp>
        <p:nvSpPr>
          <p:cNvPr id="4" name="Footer Placeholder 3">
            <a:extLst>
              <a:ext uri="{FF2B5EF4-FFF2-40B4-BE49-F238E27FC236}">
                <a16:creationId xmlns:a16="http://schemas.microsoft.com/office/drawing/2014/main" id="{35C23B75-A258-AD47-B0F5-B546BA1D6203}"/>
              </a:ext>
            </a:extLst>
          </p:cNvPr>
          <p:cNvSpPr>
            <a:spLocks noGrp="1"/>
          </p:cNvSpPr>
          <p:nvPr>
            <p:ph type="ftr" sz="quarter" idx="11"/>
          </p:nvPr>
        </p:nvSpPr>
        <p:spPr/>
        <p:txBody>
          <a:bodyPr/>
          <a:lstStyle/>
          <a:p>
            <a:r>
              <a:rPr lang="en-US" dirty="0"/>
              <a:t>Principles of Programming Languages</a:t>
            </a:r>
          </a:p>
        </p:txBody>
      </p:sp>
      <p:sp>
        <p:nvSpPr>
          <p:cNvPr id="5" name="Slide Number Placeholder 4">
            <a:extLst>
              <a:ext uri="{FF2B5EF4-FFF2-40B4-BE49-F238E27FC236}">
                <a16:creationId xmlns:a16="http://schemas.microsoft.com/office/drawing/2014/main" id="{F1FB9518-4534-F842-A338-30401FED056A}"/>
              </a:ext>
            </a:extLst>
          </p:cNvPr>
          <p:cNvSpPr>
            <a:spLocks noGrp="1"/>
          </p:cNvSpPr>
          <p:nvPr>
            <p:ph type="sldNum" sz="quarter" idx="12"/>
          </p:nvPr>
        </p:nvSpPr>
        <p:spPr/>
        <p:txBody>
          <a:bodyPr/>
          <a:lstStyle/>
          <a:p>
            <a:fld id="{CF55FEA2-830E-B94B-B39B-61671C01FB72}" type="slidenum">
              <a:rPr lang="en-US" smtClean="0"/>
              <a:t>19</a:t>
            </a:fld>
            <a:endParaRPr lang="en-US"/>
          </a:p>
        </p:txBody>
      </p:sp>
      <p:sp>
        <p:nvSpPr>
          <p:cNvPr id="6" name="Right Brace 5">
            <a:extLst>
              <a:ext uri="{FF2B5EF4-FFF2-40B4-BE49-F238E27FC236}">
                <a16:creationId xmlns:a16="http://schemas.microsoft.com/office/drawing/2014/main" id="{A420393B-B6F1-1745-9B5A-B48E0DE7D055}"/>
              </a:ext>
            </a:extLst>
          </p:cNvPr>
          <p:cNvSpPr/>
          <p:nvPr/>
        </p:nvSpPr>
        <p:spPr>
          <a:xfrm>
            <a:off x="4065814" y="3863467"/>
            <a:ext cx="576943" cy="1719942"/>
          </a:xfrm>
          <a:prstGeom prst="rightBrace">
            <a:avLst/>
          </a:prstGeom>
          <a:ln w="762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7A1A853-CA9B-8145-9DF0-9B460D193DD3}"/>
              </a:ext>
            </a:extLst>
          </p:cNvPr>
          <p:cNvSpPr txBox="1">
            <a:spLocks/>
          </p:cNvSpPr>
          <p:nvPr/>
        </p:nvSpPr>
        <p:spPr>
          <a:xfrm>
            <a:off x="402771" y="2681799"/>
            <a:ext cx="11212286" cy="3674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000" dirty="0"/>
          </a:p>
          <a:p>
            <a:pPr marL="0" indent="0">
              <a:buFont typeface="Arial" panose="020B0604020202020204" pitchFamily="34" charset="0"/>
              <a:buNone/>
            </a:pPr>
            <a:r>
              <a:rPr lang="en-US" sz="3000" dirty="0">
                <a:solidFill>
                  <a:srgbClr val="FF0000"/>
                </a:solidFill>
                <a:latin typeface="Consolas" panose="020B0609020204030204" pitchFamily="49" charset="0"/>
                <a:cs typeface="Consolas" panose="020B0609020204030204" pitchFamily="49" charset="0"/>
              </a:rPr>
              <a:t>(</a:t>
            </a:r>
            <a:r>
              <a:rPr lang="en-US" sz="3000" b="1" dirty="0">
                <a:latin typeface="Consolas" panose="020B0609020204030204" pitchFamily="49" charset="0"/>
                <a:cs typeface="Consolas" panose="020B0609020204030204" pitchFamily="49" charset="0"/>
              </a:rPr>
              <a:t>let</a:t>
            </a:r>
            <a:r>
              <a:rPr lang="en-US" sz="3000" dirty="0">
                <a:latin typeface="Consolas" panose="020B0609020204030204" pitchFamily="49" charset="0"/>
                <a:cs typeface="Consolas" panose="020B0609020204030204" pitchFamily="49" charset="0"/>
              </a:rPr>
              <a:t> </a:t>
            </a:r>
            <a:r>
              <a:rPr lang="en-US" sz="3000" dirty="0">
                <a:solidFill>
                  <a:srgbClr val="00B050"/>
                </a:solidFill>
                <a:latin typeface="Consolas" panose="020B0609020204030204" pitchFamily="49" charset="0"/>
                <a:cs typeface="Consolas" panose="020B0609020204030204" pitchFamily="49" charset="0"/>
              </a:rPr>
              <a:t>(</a:t>
            </a:r>
            <a:r>
              <a:rPr lang="en-US" sz="3000" dirty="0">
                <a:solidFill>
                  <a:schemeClr val="accent2"/>
                </a:solidFill>
                <a:latin typeface="Consolas" panose="020B0609020204030204" pitchFamily="49" charset="0"/>
                <a:cs typeface="Consolas" panose="020B0609020204030204" pitchFamily="49" charset="0"/>
              </a:rPr>
              <a:t>(</a:t>
            </a:r>
            <a:r>
              <a:rPr lang="en-US" sz="3000" dirty="0">
                <a:solidFill>
                  <a:srgbClr val="0070C0"/>
                </a:solidFill>
                <a:latin typeface="Consolas" panose="020B0609020204030204" pitchFamily="49" charset="0"/>
                <a:cs typeface="Consolas" panose="020B0609020204030204" pitchFamily="49" charset="0"/>
              </a:rPr>
              <a:t>a 3</a:t>
            </a:r>
            <a:r>
              <a:rPr lang="en-US" sz="3000" dirty="0">
                <a:solidFill>
                  <a:schemeClr val="accent2"/>
                </a:solidFill>
                <a:latin typeface="Consolas" panose="020B0609020204030204" pitchFamily="49" charset="0"/>
                <a:cs typeface="Consolas" panose="020B0609020204030204" pitchFamily="49" charset="0"/>
              </a:rPr>
              <a:t>)</a:t>
            </a:r>
            <a:r>
              <a:rPr lang="en-US" sz="3000" dirty="0">
                <a:solidFill>
                  <a:srgbClr val="00B050"/>
                </a:solidFill>
                <a:latin typeface="Consolas" panose="020B0609020204030204" pitchFamily="49" charset="0"/>
                <a:cs typeface="Consolas" panose="020B0609020204030204" pitchFamily="49" charset="0"/>
              </a:rPr>
              <a:t>)    ;; a list with a single pair</a:t>
            </a:r>
          </a:p>
          <a:p>
            <a:pPr marL="0" indent="0">
              <a:buFont typeface="Arial" panose="020B0604020202020204" pitchFamily="34" charset="0"/>
              <a:buNone/>
            </a:pPr>
            <a:r>
              <a:rPr lang="en-US" sz="3000" dirty="0">
                <a:latin typeface="Consolas" panose="020B0609020204030204" pitchFamily="49" charset="0"/>
                <a:cs typeface="Consolas" panose="020B0609020204030204" pitchFamily="49" charset="0"/>
              </a:rPr>
              <a:t>   </a:t>
            </a:r>
            <a:r>
              <a:rPr lang="en-US" sz="3000" dirty="0">
                <a:solidFill>
                  <a:schemeClr val="accent2"/>
                </a:solidFill>
                <a:latin typeface="Consolas" panose="020B0609020204030204" pitchFamily="49" charset="0"/>
                <a:cs typeface="Consolas" panose="020B0609020204030204" pitchFamily="49" charset="0"/>
              </a:rPr>
              <a:t>(</a:t>
            </a:r>
            <a:r>
              <a:rPr lang="en-US" sz="3000" b="1" dirty="0">
                <a:latin typeface="Consolas" panose="020B0609020204030204" pitchFamily="49" charset="0"/>
                <a:cs typeface="Consolas" panose="020B0609020204030204" pitchFamily="49" charset="0"/>
              </a:rPr>
              <a:t>let</a:t>
            </a:r>
            <a:r>
              <a:rPr lang="en-US" sz="3000" dirty="0">
                <a:latin typeface="Consolas" panose="020B0609020204030204" pitchFamily="49" charset="0"/>
                <a:cs typeface="Consolas" panose="020B0609020204030204" pitchFamily="49" charset="0"/>
              </a:rPr>
              <a:t> </a:t>
            </a:r>
          </a:p>
          <a:p>
            <a:pPr marL="0" indent="0">
              <a:buFont typeface="Arial" panose="020B0604020202020204" pitchFamily="34" charset="0"/>
              <a:buNone/>
            </a:pPr>
            <a:r>
              <a:rPr lang="en-US" sz="3000" dirty="0">
                <a:solidFill>
                  <a:srgbClr val="FFC000"/>
                </a:solidFill>
                <a:latin typeface="Consolas" panose="020B0609020204030204" pitchFamily="49" charset="0"/>
                <a:cs typeface="Consolas" panose="020B0609020204030204" pitchFamily="49" charset="0"/>
              </a:rPr>
              <a:t>     (</a:t>
            </a:r>
            <a:r>
              <a:rPr lang="en-US" sz="3000" dirty="0">
                <a:latin typeface="Consolas" panose="020B0609020204030204" pitchFamily="49" charset="0"/>
                <a:cs typeface="Consolas" panose="020B0609020204030204" pitchFamily="49" charset="0"/>
              </a:rPr>
              <a:t>(</a:t>
            </a:r>
            <a:r>
              <a:rPr lang="en-US" sz="3000" dirty="0">
                <a:solidFill>
                  <a:srgbClr val="0070C0"/>
                </a:solidFill>
                <a:latin typeface="Consolas" panose="020B0609020204030204" pitchFamily="49" charset="0"/>
                <a:cs typeface="Consolas" panose="020B0609020204030204" pitchFamily="49" charset="0"/>
              </a:rPr>
              <a:t>a 4</a:t>
            </a:r>
            <a:r>
              <a:rPr lang="en-US" sz="3000" dirty="0">
                <a:latin typeface="Consolas" panose="020B0609020204030204" pitchFamily="49" charset="0"/>
                <a:cs typeface="Consolas" panose="020B0609020204030204" pitchFamily="49" charset="0"/>
              </a:rPr>
              <a:t>) (</a:t>
            </a:r>
            <a:r>
              <a:rPr lang="en-US" sz="3000" dirty="0">
                <a:solidFill>
                  <a:srgbClr val="0070C0"/>
                </a:solidFill>
                <a:latin typeface="Consolas" panose="020B0609020204030204" pitchFamily="49" charset="0"/>
                <a:cs typeface="Consolas" panose="020B0609020204030204" pitchFamily="49" charset="0"/>
              </a:rPr>
              <a:t>b a</a:t>
            </a:r>
            <a:r>
              <a:rPr lang="en-US" sz="3000" dirty="0">
                <a:latin typeface="Consolas" panose="020B0609020204030204" pitchFamily="49" charset="0"/>
                <a:cs typeface="Consolas" panose="020B0609020204030204" pitchFamily="49" charset="0"/>
              </a:rPr>
              <a:t>)</a:t>
            </a:r>
            <a:r>
              <a:rPr lang="en-US" sz="3000" dirty="0">
                <a:solidFill>
                  <a:srgbClr val="FFC000"/>
                </a:solidFill>
                <a:latin typeface="Consolas" panose="020B0609020204030204" pitchFamily="49" charset="0"/>
                <a:cs typeface="Consolas" panose="020B0609020204030204" pitchFamily="49" charset="0"/>
              </a:rPr>
              <a:t>)</a:t>
            </a:r>
          </a:p>
          <a:p>
            <a:pPr marL="0" indent="0">
              <a:buFont typeface="Arial" panose="020B0604020202020204" pitchFamily="34" charset="0"/>
              <a:buNone/>
            </a:pPr>
            <a:r>
              <a:rPr lang="en-US" sz="3000" dirty="0">
                <a:latin typeface="Consolas" panose="020B0609020204030204" pitchFamily="49" charset="0"/>
                <a:cs typeface="Consolas" panose="020B0609020204030204" pitchFamily="49" charset="0"/>
              </a:rPr>
              <a:t>       </a:t>
            </a:r>
            <a:r>
              <a:rPr lang="en-US" sz="3000" dirty="0">
                <a:solidFill>
                  <a:srgbClr val="FFC000"/>
                </a:solidFill>
                <a:latin typeface="Consolas" panose="020B0609020204030204" pitchFamily="49" charset="0"/>
                <a:cs typeface="Consolas" panose="020B0609020204030204" pitchFamily="49" charset="0"/>
              </a:rPr>
              <a:t>(</a:t>
            </a:r>
            <a:r>
              <a:rPr lang="en-US" sz="3000" dirty="0">
                <a:solidFill>
                  <a:srgbClr val="0070C0"/>
                </a:solidFill>
                <a:latin typeface="Consolas" panose="020B0609020204030204" pitchFamily="49" charset="0"/>
                <a:cs typeface="Consolas" panose="020B0609020204030204" pitchFamily="49" charset="0"/>
              </a:rPr>
              <a:t>+ a b</a:t>
            </a:r>
            <a:r>
              <a:rPr lang="en-US" sz="3000" dirty="0">
                <a:solidFill>
                  <a:srgbClr val="FFC000"/>
                </a:solidFill>
                <a:latin typeface="Consolas" panose="020B0609020204030204" pitchFamily="49" charset="0"/>
                <a:cs typeface="Consolas" panose="020B0609020204030204" pitchFamily="49" charset="0"/>
              </a:rPr>
              <a:t>)</a:t>
            </a:r>
            <a:br>
              <a:rPr lang="en-US" sz="3000" dirty="0">
                <a:solidFill>
                  <a:srgbClr val="FFC000"/>
                </a:solidFill>
                <a:latin typeface="Consolas" panose="020B0609020204030204" pitchFamily="49" charset="0"/>
                <a:cs typeface="Consolas" panose="020B0609020204030204" pitchFamily="49" charset="0"/>
              </a:rPr>
            </a:br>
            <a:r>
              <a:rPr lang="en-US" sz="3000" dirty="0">
                <a:solidFill>
                  <a:srgbClr val="FFC000"/>
                </a:solidFill>
                <a:latin typeface="Consolas" panose="020B0609020204030204" pitchFamily="49" charset="0"/>
                <a:cs typeface="Consolas" panose="020B0609020204030204" pitchFamily="49" charset="0"/>
              </a:rPr>
              <a:t>   </a:t>
            </a:r>
            <a:r>
              <a:rPr lang="en-US" sz="3000" dirty="0">
                <a:solidFill>
                  <a:schemeClr val="accent2"/>
                </a:solidFill>
                <a:latin typeface="Consolas" panose="020B0609020204030204" pitchFamily="49" charset="0"/>
                <a:cs typeface="Consolas" panose="020B0609020204030204" pitchFamily="49" charset="0"/>
              </a:rPr>
              <a:t>)</a:t>
            </a:r>
            <a:br>
              <a:rPr lang="en-US" sz="3000" dirty="0">
                <a:solidFill>
                  <a:schemeClr val="accent2"/>
                </a:solidFill>
                <a:latin typeface="Consolas" panose="020B0609020204030204" pitchFamily="49" charset="0"/>
                <a:cs typeface="Consolas" panose="020B0609020204030204" pitchFamily="49" charset="0"/>
              </a:rPr>
            </a:br>
            <a:r>
              <a:rPr lang="en-US" sz="3000" dirty="0">
                <a:solidFill>
                  <a:srgbClr val="FF0000"/>
                </a:solidFill>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8C4ABCFB-111E-8648-832F-8BA7D2DD3F03}"/>
              </a:ext>
            </a:extLst>
          </p:cNvPr>
          <p:cNvSpPr txBox="1"/>
          <p:nvPr/>
        </p:nvSpPr>
        <p:spPr>
          <a:xfrm>
            <a:off x="4539344" y="3863467"/>
            <a:ext cx="7532914" cy="1938992"/>
          </a:xfrm>
          <a:prstGeom prst="rect">
            <a:avLst/>
          </a:prstGeom>
          <a:noFill/>
        </p:spPr>
        <p:txBody>
          <a:bodyPr wrap="square" rtlCol="0">
            <a:spAutoFit/>
          </a:bodyPr>
          <a:lstStyle/>
          <a:p>
            <a:pPr marL="457200" indent="-457200">
              <a:buFont typeface="Arial" panose="020B0604020202020204" pitchFamily="34" charset="0"/>
              <a:buChar char="•"/>
            </a:pPr>
            <a:r>
              <a:rPr lang="en-US" sz="3000" dirty="0">
                <a:solidFill>
                  <a:srgbClr val="00B050"/>
                </a:solidFill>
              </a:rPr>
              <a:t>Binds a new ‘a’ to 4; Binds ‘b’ to outer ‘a’; computes ‘outer a’ plus ‘b’</a:t>
            </a:r>
          </a:p>
          <a:p>
            <a:pPr marL="457200" indent="-457200">
              <a:buFont typeface="Arial" panose="020B0604020202020204" pitchFamily="34" charset="0"/>
              <a:buChar char="•"/>
            </a:pPr>
            <a:r>
              <a:rPr lang="en-US" sz="3000" dirty="0">
                <a:solidFill>
                  <a:srgbClr val="00B050"/>
                </a:solidFill>
              </a:rPr>
              <a:t>The above happens after binding an ‘a’ to 3</a:t>
            </a:r>
          </a:p>
          <a:p>
            <a:pPr marL="457200" indent="-457200">
              <a:buFont typeface="Arial" panose="020B0604020202020204" pitchFamily="34" charset="0"/>
              <a:buChar char="•"/>
            </a:pPr>
            <a:r>
              <a:rPr lang="en-US" sz="3000" dirty="0">
                <a:solidFill>
                  <a:srgbClr val="00B050"/>
                </a:solidFill>
              </a:rPr>
              <a:t>Final result?</a:t>
            </a:r>
          </a:p>
        </p:txBody>
      </p:sp>
    </p:spTree>
    <p:extLst>
      <p:ext uri="{BB962C8B-B14F-4D97-AF65-F5344CB8AC3E}">
        <p14:creationId xmlns:p14="http://schemas.microsoft.com/office/powerpoint/2010/main" val="3143369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CD697-7FB1-8344-B3E6-389AE8B4373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DD56631-6760-4143-9949-506A74408D75}"/>
              </a:ext>
            </a:extLst>
          </p:cNvPr>
          <p:cNvSpPr>
            <a:spLocks noGrp="1"/>
          </p:cNvSpPr>
          <p:nvPr>
            <p:ph idx="1"/>
          </p:nvPr>
        </p:nvSpPr>
        <p:spPr/>
        <p:txBody>
          <a:bodyPr>
            <a:normAutofit/>
          </a:bodyPr>
          <a:lstStyle/>
          <a:p>
            <a:r>
              <a:rPr lang="en-US" sz="2400" dirty="0"/>
              <a:t>Lambda calculus</a:t>
            </a:r>
          </a:p>
          <a:p>
            <a:r>
              <a:rPr lang="en-US" sz="2400" dirty="0"/>
              <a:t>Elements of functional programming</a:t>
            </a:r>
          </a:p>
          <a:p>
            <a:pPr lvl="1"/>
            <a:r>
              <a:rPr lang="en-US" dirty="0"/>
              <a:t>Expressions</a:t>
            </a:r>
          </a:p>
          <a:p>
            <a:pPr lvl="1"/>
            <a:r>
              <a:rPr lang="en-US" dirty="0"/>
              <a:t>Control flow</a:t>
            </a:r>
          </a:p>
          <a:p>
            <a:pPr lvl="1"/>
            <a:r>
              <a:rPr lang="en-US" dirty="0"/>
              <a:t>Scoping</a:t>
            </a:r>
          </a:p>
          <a:p>
            <a:r>
              <a:rPr lang="en-US" sz="2400" dirty="0"/>
              <a:t>Dialects of functional programming languages</a:t>
            </a:r>
          </a:p>
          <a:p>
            <a:r>
              <a:rPr lang="en-US" sz="2400" dirty="0"/>
              <a:t>Lasting contribution of functional languages</a:t>
            </a:r>
          </a:p>
          <a:p>
            <a:endParaRPr lang="en-US" sz="2400" dirty="0"/>
          </a:p>
        </p:txBody>
      </p:sp>
      <p:sp>
        <p:nvSpPr>
          <p:cNvPr id="4" name="Footer Placeholder 3">
            <a:extLst>
              <a:ext uri="{FF2B5EF4-FFF2-40B4-BE49-F238E27FC236}">
                <a16:creationId xmlns:a16="http://schemas.microsoft.com/office/drawing/2014/main" id="{D71DB5C0-3CC6-8F47-9407-80AD591F5133}"/>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7A61BABB-046F-F248-846A-A4DACB755AE7}"/>
              </a:ext>
            </a:extLst>
          </p:cNvPr>
          <p:cNvSpPr>
            <a:spLocks noGrp="1"/>
          </p:cNvSpPr>
          <p:nvPr>
            <p:ph type="sldNum" sz="quarter" idx="12"/>
          </p:nvPr>
        </p:nvSpPr>
        <p:spPr/>
        <p:txBody>
          <a:bodyPr/>
          <a:lstStyle/>
          <a:p>
            <a:fld id="{CF55FEA2-830E-B94B-B39B-61671C01FB72}" type="slidenum">
              <a:rPr lang="en-US" smtClean="0"/>
              <a:t>2</a:t>
            </a:fld>
            <a:endParaRPr lang="en-US"/>
          </a:p>
        </p:txBody>
      </p:sp>
    </p:spTree>
    <p:extLst>
      <p:ext uri="{BB962C8B-B14F-4D97-AF65-F5344CB8AC3E}">
        <p14:creationId xmlns:p14="http://schemas.microsoft.com/office/powerpoint/2010/main" val="1588078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1DF5-32C3-FC41-817F-031C0BDA3DE6}"/>
              </a:ext>
            </a:extLst>
          </p:cNvPr>
          <p:cNvSpPr>
            <a:spLocks noGrp="1"/>
          </p:cNvSpPr>
          <p:nvPr>
            <p:ph type="title"/>
          </p:nvPr>
        </p:nvSpPr>
        <p:spPr/>
        <p:txBody>
          <a:bodyPr/>
          <a:lstStyle/>
          <a:p>
            <a:r>
              <a:rPr lang="en-US" dirty="0"/>
              <a:t>(Nested) Scopes: </a:t>
            </a:r>
            <a:r>
              <a:rPr lang="en-US" b="1" dirty="0">
                <a:latin typeface="Consolas" panose="020B0609020204030204" pitchFamily="49" charset="0"/>
                <a:cs typeface="Consolas" panose="020B0609020204030204" pitchFamily="49" charset="0"/>
              </a:rPr>
              <a:t>let</a:t>
            </a:r>
            <a:endParaRPr lang="en-US" dirty="0"/>
          </a:p>
        </p:txBody>
      </p:sp>
      <p:sp>
        <p:nvSpPr>
          <p:cNvPr id="3" name="Content Placeholder 2">
            <a:extLst>
              <a:ext uri="{FF2B5EF4-FFF2-40B4-BE49-F238E27FC236}">
                <a16:creationId xmlns:a16="http://schemas.microsoft.com/office/drawing/2014/main" id="{55D65B9C-FB7D-1543-85AD-00402457CC4E}"/>
              </a:ext>
            </a:extLst>
          </p:cNvPr>
          <p:cNvSpPr>
            <a:spLocks noGrp="1"/>
          </p:cNvSpPr>
          <p:nvPr>
            <p:ph idx="1"/>
          </p:nvPr>
        </p:nvSpPr>
        <p:spPr/>
        <p:txBody>
          <a:bodyPr/>
          <a:lstStyle/>
          <a:p>
            <a:r>
              <a:rPr lang="en-US" dirty="0"/>
              <a:t>Another example</a:t>
            </a:r>
          </a:p>
          <a:p>
            <a:pPr marL="0" indent="0">
              <a:buNone/>
            </a:pPr>
            <a:r>
              <a:rPr lang="en-US" sz="3000" dirty="0">
                <a:solidFill>
                  <a:srgbClr val="0070C0"/>
                </a:solidFill>
                <a:latin typeface="Consolas" panose="020B0609020204030204" pitchFamily="49" charset="0"/>
                <a:cs typeface="Consolas" panose="020B0609020204030204" pitchFamily="49" charset="0"/>
              </a:rPr>
              <a:t>(</a:t>
            </a:r>
            <a:r>
              <a:rPr lang="en-US" sz="3000" b="1" dirty="0">
                <a:solidFill>
                  <a:srgbClr val="0070C0"/>
                </a:solidFill>
                <a:latin typeface="Consolas" panose="020B0609020204030204" pitchFamily="49" charset="0"/>
                <a:cs typeface="Consolas" panose="020B0609020204030204" pitchFamily="49" charset="0"/>
              </a:rPr>
              <a:t>let</a:t>
            </a:r>
            <a:r>
              <a:rPr lang="en-US" sz="3000" dirty="0">
                <a:solidFill>
                  <a:srgbClr val="0070C0"/>
                </a:solidFill>
                <a:latin typeface="Consolas" panose="020B0609020204030204" pitchFamily="49" charset="0"/>
                <a:cs typeface="Consolas" panose="020B0609020204030204" pitchFamily="49" charset="0"/>
              </a:rPr>
              <a:t> </a:t>
            </a:r>
            <a:r>
              <a:rPr lang="en-US" sz="3000" dirty="0">
                <a:solidFill>
                  <a:srgbClr val="FF0000"/>
                </a:solidFill>
                <a:latin typeface="Consolas" panose="020B0609020204030204" pitchFamily="49" charset="0"/>
                <a:cs typeface="Consolas" panose="020B0609020204030204" pitchFamily="49" charset="0"/>
              </a:rPr>
              <a:t>(</a:t>
            </a:r>
            <a:r>
              <a:rPr lang="en-US" sz="3000" dirty="0">
                <a:solidFill>
                  <a:srgbClr val="00B050"/>
                </a:solidFill>
                <a:latin typeface="Consolas" panose="020B0609020204030204" pitchFamily="49" charset="0"/>
                <a:cs typeface="Consolas" panose="020B0609020204030204" pitchFamily="49" charset="0"/>
              </a:rPr>
              <a:t>(</a:t>
            </a:r>
            <a:r>
              <a:rPr lang="en-US" sz="3000" dirty="0">
                <a:solidFill>
                  <a:srgbClr val="0070C0"/>
                </a:solidFill>
                <a:latin typeface="Consolas" panose="020B0609020204030204" pitchFamily="49" charset="0"/>
                <a:cs typeface="Consolas" panose="020B0609020204030204" pitchFamily="49" charset="0"/>
              </a:rPr>
              <a:t>a 3</a:t>
            </a:r>
            <a:r>
              <a:rPr lang="en-US" sz="3000" dirty="0">
                <a:solidFill>
                  <a:srgbClr val="00B050"/>
                </a:solidFill>
                <a:latin typeface="Consolas" panose="020B0609020204030204" pitchFamily="49" charset="0"/>
                <a:cs typeface="Consolas" panose="020B0609020204030204" pitchFamily="49" charset="0"/>
              </a:rPr>
              <a:t>)</a:t>
            </a:r>
          </a:p>
          <a:p>
            <a:pPr marL="0" indent="0">
              <a:buNone/>
            </a:pPr>
            <a:r>
              <a:rPr lang="en-US" sz="3000" dirty="0">
                <a:solidFill>
                  <a:srgbClr val="0070C0"/>
                </a:solidFill>
                <a:latin typeface="Consolas" panose="020B0609020204030204" pitchFamily="49" charset="0"/>
                <a:cs typeface="Consolas" panose="020B0609020204030204" pitchFamily="49" charset="0"/>
              </a:rPr>
              <a:t>      </a:t>
            </a:r>
            <a:r>
              <a:rPr lang="en-US" sz="3000" dirty="0">
                <a:solidFill>
                  <a:srgbClr val="00B050"/>
                </a:solidFill>
                <a:latin typeface="Consolas" panose="020B0609020204030204" pitchFamily="49" charset="0"/>
                <a:cs typeface="Consolas" panose="020B0609020204030204" pitchFamily="49" charset="0"/>
              </a:rPr>
              <a:t>(</a:t>
            </a:r>
            <a:r>
              <a:rPr lang="en-US" sz="3000" dirty="0">
                <a:solidFill>
                  <a:srgbClr val="0070C0"/>
                </a:solidFill>
                <a:latin typeface="Consolas" panose="020B0609020204030204" pitchFamily="49" charset="0"/>
                <a:cs typeface="Consolas" panose="020B0609020204030204" pitchFamily="49" charset="0"/>
              </a:rPr>
              <a:t>b 4</a:t>
            </a:r>
            <a:r>
              <a:rPr lang="en-US" sz="3000" dirty="0">
                <a:solidFill>
                  <a:srgbClr val="00B050"/>
                </a:solidFill>
                <a:latin typeface="Consolas" panose="020B0609020204030204" pitchFamily="49" charset="0"/>
                <a:cs typeface="Consolas" panose="020B0609020204030204" pitchFamily="49" charset="0"/>
              </a:rPr>
              <a:t>)</a:t>
            </a:r>
          </a:p>
          <a:p>
            <a:pPr marL="0" indent="0">
              <a:buNone/>
            </a:pPr>
            <a:r>
              <a:rPr lang="en-US" sz="3000" dirty="0">
                <a:solidFill>
                  <a:srgbClr val="0070C0"/>
                </a:solidFill>
                <a:latin typeface="Consolas" panose="020B0609020204030204" pitchFamily="49" charset="0"/>
                <a:cs typeface="Consolas" panose="020B0609020204030204" pitchFamily="49" charset="0"/>
              </a:rPr>
              <a:t>      </a:t>
            </a:r>
            <a:r>
              <a:rPr lang="en-US" sz="3000" dirty="0">
                <a:solidFill>
                  <a:srgbClr val="00B050"/>
                </a:solidFill>
                <a:latin typeface="Consolas" panose="020B0609020204030204" pitchFamily="49" charset="0"/>
                <a:cs typeface="Consolas" panose="020B0609020204030204" pitchFamily="49" charset="0"/>
              </a:rPr>
              <a:t>(</a:t>
            </a:r>
            <a:r>
              <a:rPr lang="en-US" sz="3000" dirty="0">
                <a:solidFill>
                  <a:srgbClr val="0070C0"/>
                </a:solidFill>
                <a:latin typeface="Consolas" panose="020B0609020204030204" pitchFamily="49" charset="0"/>
                <a:cs typeface="Consolas" panose="020B0609020204030204" pitchFamily="49" charset="0"/>
              </a:rPr>
              <a:t>square </a:t>
            </a:r>
            <a:r>
              <a:rPr lang="en-US" sz="3000" dirty="0">
                <a:solidFill>
                  <a:schemeClr val="accent2"/>
                </a:solidFill>
                <a:latin typeface="Consolas" panose="020B0609020204030204" pitchFamily="49" charset="0"/>
                <a:cs typeface="Consolas" panose="020B0609020204030204" pitchFamily="49" charset="0"/>
              </a:rPr>
              <a:t>(</a:t>
            </a:r>
            <a:r>
              <a:rPr lang="en-US" sz="3000" dirty="0">
                <a:solidFill>
                  <a:srgbClr val="0070C0"/>
                </a:solidFill>
                <a:latin typeface="Consolas" panose="020B0609020204030204" pitchFamily="49" charset="0"/>
                <a:cs typeface="Consolas" panose="020B0609020204030204" pitchFamily="49" charset="0"/>
              </a:rPr>
              <a:t>lambda </a:t>
            </a:r>
            <a:r>
              <a:rPr lang="en-US" sz="3000" dirty="0">
                <a:solidFill>
                  <a:srgbClr val="00B0F0"/>
                </a:solidFill>
                <a:latin typeface="Consolas" panose="020B0609020204030204" pitchFamily="49" charset="0"/>
                <a:cs typeface="Consolas" panose="020B0609020204030204" pitchFamily="49" charset="0"/>
              </a:rPr>
              <a:t>(</a:t>
            </a:r>
            <a:r>
              <a:rPr lang="en-US" sz="3000" dirty="0">
                <a:solidFill>
                  <a:srgbClr val="0070C0"/>
                </a:solidFill>
                <a:latin typeface="Consolas" panose="020B0609020204030204" pitchFamily="49" charset="0"/>
                <a:cs typeface="Consolas" panose="020B0609020204030204" pitchFamily="49" charset="0"/>
              </a:rPr>
              <a:t>x</a:t>
            </a:r>
            <a:r>
              <a:rPr lang="en-US" sz="3000" dirty="0">
                <a:solidFill>
                  <a:srgbClr val="00B0F0"/>
                </a:solidFill>
                <a:latin typeface="Consolas" panose="020B0609020204030204" pitchFamily="49" charset="0"/>
                <a:cs typeface="Consolas" panose="020B0609020204030204" pitchFamily="49" charset="0"/>
              </a:rPr>
              <a:t>)</a:t>
            </a:r>
            <a:r>
              <a:rPr lang="en-US" sz="3000" dirty="0">
                <a:solidFill>
                  <a:srgbClr val="0070C0"/>
                </a:solidFill>
                <a:latin typeface="Consolas" panose="020B0609020204030204" pitchFamily="49" charset="0"/>
                <a:cs typeface="Consolas" panose="020B0609020204030204" pitchFamily="49" charset="0"/>
              </a:rPr>
              <a:t> </a:t>
            </a:r>
            <a:r>
              <a:rPr lang="en-US" sz="3000" dirty="0">
                <a:solidFill>
                  <a:srgbClr val="00B0F0"/>
                </a:solidFill>
                <a:latin typeface="Consolas" panose="020B0609020204030204" pitchFamily="49" charset="0"/>
                <a:cs typeface="Consolas" panose="020B0609020204030204" pitchFamily="49" charset="0"/>
              </a:rPr>
              <a:t>(</a:t>
            </a:r>
            <a:r>
              <a:rPr lang="en-US" sz="3000" dirty="0">
                <a:solidFill>
                  <a:srgbClr val="0070C0"/>
                </a:solidFill>
                <a:latin typeface="Consolas" panose="020B0609020204030204" pitchFamily="49" charset="0"/>
                <a:cs typeface="Consolas" panose="020B0609020204030204" pitchFamily="49" charset="0"/>
              </a:rPr>
              <a:t>* x x</a:t>
            </a:r>
            <a:r>
              <a:rPr lang="en-US" sz="3000" dirty="0">
                <a:solidFill>
                  <a:srgbClr val="00B0F0"/>
                </a:solidFill>
                <a:latin typeface="Consolas" panose="020B0609020204030204" pitchFamily="49" charset="0"/>
                <a:cs typeface="Consolas" panose="020B0609020204030204" pitchFamily="49" charset="0"/>
              </a:rPr>
              <a:t>)</a:t>
            </a:r>
            <a:r>
              <a:rPr lang="en-US" sz="3000" dirty="0">
                <a:solidFill>
                  <a:schemeClr val="accent2"/>
                </a:solidFill>
                <a:latin typeface="Consolas" panose="020B0609020204030204" pitchFamily="49" charset="0"/>
                <a:cs typeface="Consolas" panose="020B0609020204030204" pitchFamily="49" charset="0"/>
              </a:rPr>
              <a:t>)</a:t>
            </a:r>
            <a:r>
              <a:rPr lang="en-US" sz="3000" dirty="0">
                <a:solidFill>
                  <a:srgbClr val="00B050"/>
                </a:solidFill>
                <a:latin typeface="Consolas" panose="020B0609020204030204" pitchFamily="49" charset="0"/>
                <a:cs typeface="Consolas" panose="020B0609020204030204" pitchFamily="49" charset="0"/>
              </a:rPr>
              <a:t>)</a:t>
            </a:r>
          </a:p>
          <a:p>
            <a:pPr marL="0" indent="0">
              <a:buNone/>
            </a:pPr>
            <a:r>
              <a:rPr lang="en-US" sz="3000" dirty="0">
                <a:solidFill>
                  <a:srgbClr val="0070C0"/>
                </a:solidFill>
                <a:latin typeface="Consolas" panose="020B0609020204030204" pitchFamily="49" charset="0"/>
                <a:cs typeface="Consolas" panose="020B0609020204030204" pitchFamily="49" charset="0"/>
              </a:rPr>
              <a:t>      </a:t>
            </a:r>
            <a:r>
              <a:rPr lang="en-US" sz="3000" dirty="0">
                <a:solidFill>
                  <a:srgbClr val="00B050"/>
                </a:solidFill>
                <a:latin typeface="Consolas" panose="020B0609020204030204" pitchFamily="49" charset="0"/>
                <a:cs typeface="Consolas" panose="020B0609020204030204" pitchFamily="49" charset="0"/>
              </a:rPr>
              <a:t>(</a:t>
            </a:r>
            <a:r>
              <a:rPr lang="en-US" sz="3000" dirty="0">
                <a:solidFill>
                  <a:srgbClr val="0070C0"/>
                </a:solidFill>
                <a:latin typeface="Consolas" panose="020B0609020204030204" pitchFamily="49" charset="0"/>
                <a:cs typeface="Consolas" panose="020B0609020204030204" pitchFamily="49" charset="0"/>
              </a:rPr>
              <a:t>plus +</a:t>
            </a:r>
            <a:r>
              <a:rPr lang="en-US" sz="3000" dirty="0">
                <a:solidFill>
                  <a:srgbClr val="00B050"/>
                </a:solidFill>
                <a:latin typeface="Consolas" panose="020B0609020204030204" pitchFamily="49" charset="0"/>
                <a:cs typeface="Consolas" panose="020B0609020204030204" pitchFamily="49" charset="0"/>
              </a:rPr>
              <a:t>)</a:t>
            </a:r>
            <a:r>
              <a:rPr lang="en-US" sz="3000" dirty="0">
                <a:solidFill>
                  <a:srgbClr val="FF0000"/>
                </a:solidFill>
                <a:latin typeface="Consolas" panose="020B0609020204030204" pitchFamily="49" charset="0"/>
                <a:cs typeface="Consolas" panose="020B0609020204030204" pitchFamily="49" charset="0"/>
              </a:rPr>
              <a:t>)</a:t>
            </a:r>
          </a:p>
          <a:p>
            <a:pPr marL="0" indent="0">
              <a:buNone/>
            </a:pPr>
            <a:r>
              <a:rPr lang="en-US" sz="3000" dirty="0">
                <a:solidFill>
                  <a:srgbClr val="0070C0"/>
                </a:solidFill>
                <a:latin typeface="Consolas" panose="020B0609020204030204" pitchFamily="49" charset="0"/>
                <a:cs typeface="Consolas" panose="020B0609020204030204" pitchFamily="49" charset="0"/>
              </a:rPr>
              <a:t>   </a:t>
            </a:r>
            <a:r>
              <a:rPr lang="en-US" sz="3000" dirty="0">
                <a:solidFill>
                  <a:srgbClr val="FF0000"/>
                </a:solidFill>
                <a:latin typeface="Consolas" panose="020B0609020204030204" pitchFamily="49" charset="0"/>
                <a:cs typeface="Consolas" panose="020B0609020204030204" pitchFamily="49" charset="0"/>
              </a:rPr>
              <a:t>(</a:t>
            </a:r>
            <a:r>
              <a:rPr lang="en-US" sz="3000" dirty="0">
                <a:solidFill>
                  <a:srgbClr val="0070C0"/>
                </a:solidFill>
                <a:latin typeface="Consolas" panose="020B0609020204030204" pitchFamily="49" charset="0"/>
                <a:cs typeface="Consolas" panose="020B0609020204030204" pitchFamily="49" charset="0"/>
              </a:rPr>
              <a:t>sqrt </a:t>
            </a:r>
            <a:r>
              <a:rPr lang="en-US" sz="3000" dirty="0">
                <a:solidFill>
                  <a:srgbClr val="00B050"/>
                </a:solidFill>
                <a:latin typeface="Consolas" panose="020B0609020204030204" pitchFamily="49" charset="0"/>
                <a:cs typeface="Consolas" panose="020B0609020204030204" pitchFamily="49" charset="0"/>
              </a:rPr>
              <a:t>(</a:t>
            </a:r>
            <a:r>
              <a:rPr lang="en-US" sz="3000" dirty="0">
                <a:solidFill>
                  <a:srgbClr val="0070C0"/>
                </a:solidFill>
                <a:latin typeface="Consolas" panose="020B0609020204030204" pitchFamily="49" charset="0"/>
                <a:cs typeface="Consolas" panose="020B0609020204030204" pitchFamily="49" charset="0"/>
              </a:rPr>
              <a:t>plus </a:t>
            </a:r>
            <a:r>
              <a:rPr lang="en-US" sz="3000" dirty="0">
                <a:solidFill>
                  <a:schemeClr val="accent2"/>
                </a:solidFill>
                <a:latin typeface="Consolas" panose="020B0609020204030204" pitchFamily="49" charset="0"/>
                <a:cs typeface="Consolas" panose="020B0609020204030204" pitchFamily="49" charset="0"/>
              </a:rPr>
              <a:t>(</a:t>
            </a:r>
            <a:r>
              <a:rPr lang="en-US" sz="3000" dirty="0">
                <a:solidFill>
                  <a:srgbClr val="0070C0"/>
                </a:solidFill>
                <a:latin typeface="Consolas" panose="020B0609020204030204" pitchFamily="49" charset="0"/>
                <a:cs typeface="Consolas" panose="020B0609020204030204" pitchFamily="49" charset="0"/>
              </a:rPr>
              <a:t>square a</a:t>
            </a:r>
            <a:r>
              <a:rPr lang="en-US" sz="3000" dirty="0">
                <a:solidFill>
                  <a:schemeClr val="accent2"/>
                </a:solidFill>
                <a:latin typeface="Consolas" panose="020B0609020204030204" pitchFamily="49" charset="0"/>
                <a:cs typeface="Consolas" panose="020B0609020204030204" pitchFamily="49" charset="0"/>
              </a:rPr>
              <a:t>)</a:t>
            </a:r>
            <a:r>
              <a:rPr lang="en-US" sz="3000" dirty="0">
                <a:solidFill>
                  <a:srgbClr val="0070C0"/>
                </a:solidFill>
                <a:latin typeface="Consolas" panose="020B0609020204030204" pitchFamily="49" charset="0"/>
                <a:cs typeface="Consolas" panose="020B0609020204030204" pitchFamily="49" charset="0"/>
              </a:rPr>
              <a:t> </a:t>
            </a:r>
            <a:r>
              <a:rPr lang="en-US" sz="3000" dirty="0">
                <a:solidFill>
                  <a:schemeClr val="accent2"/>
                </a:solidFill>
                <a:latin typeface="Consolas" panose="020B0609020204030204" pitchFamily="49" charset="0"/>
                <a:cs typeface="Consolas" panose="020B0609020204030204" pitchFamily="49" charset="0"/>
              </a:rPr>
              <a:t>(</a:t>
            </a:r>
            <a:r>
              <a:rPr lang="en-US" sz="3000" dirty="0">
                <a:solidFill>
                  <a:srgbClr val="0070C0"/>
                </a:solidFill>
                <a:latin typeface="Consolas" panose="020B0609020204030204" pitchFamily="49" charset="0"/>
                <a:cs typeface="Consolas" panose="020B0609020204030204" pitchFamily="49" charset="0"/>
              </a:rPr>
              <a:t>square b</a:t>
            </a:r>
            <a:r>
              <a:rPr lang="en-US" sz="3000" dirty="0">
                <a:solidFill>
                  <a:schemeClr val="accent2"/>
                </a:solidFill>
                <a:latin typeface="Consolas" panose="020B0609020204030204" pitchFamily="49" charset="0"/>
                <a:cs typeface="Consolas" panose="020B0609020204030204" pitchFamily="49" charset="0"/>
              </a:rPr>
              <a:t>)</a:t>
            </a:r>
            <a:r>
              <a:rPr lang="en-US" sz="3000" dirty="0">
                <a:solidFill>
                  <a:srgbClr val="00B050"/>
                </a:solidFill>
                <a:latin typeface="Consolas" panose="020B0609020204030204" pitchFamily="49" charset="0"/>
                <a:cs typeface="Consolas" panose="020B0609020204030204" pitchFamily="49" charset="0"/>
              </a:rPr>
              <a:t>)</a:t>
            </a:r>
            <a:r>
              <a:rPr lang="en-US" sz="3000" dirty="0">
                <a:solidFill>
                  <a:srgbClr val="FF0000"/>
                </a:solidFill>
                <a:latin typeface="Consolas" panose="020B0609020204030204" pitchFamily="49" charset="0"/>
                <a:cs typeface="Consolas" panose="020B0609020204030204" pitchFamily="49" charset="0"/>
              </a:rPr>
              <a:t>)</a:t>
            </a:r>
            <a:r>
              <a:rPr lang="en-US" sz="3000" dirty="0">
                <a:solidFill>
                  <a:srgbClr val="0070C0"/>
                </a:solidFill>
                <a:latin typeface="Consolas" panose="020B0609020204030204" pitchFamily="49" charset="0"/>
                <a:cs typeface="Consolas" panose="020B0609020204030204" pitchFamily="49" charset="0"/>
              </a:rPr>
              <a:t>)     </a:t>
            </a:r>
          </a:p>
          <a:p>
            <a:pPr marL="0" indent="0">
              <a:buNone/>
            </a:pPr>
            <a:r>
              <a:rPr lang="en-US" sz="3000" dirty="0">
                <a:solidFill>
                  <a:srgbClr val="0070C0"/>
                </a:solidFill>
                <a:latin typeface="Consolas" panose="020B0609020204030204" pitchFamily="49" charset="0"/>
                <a:cs typeface="Consolas" panose="020B0609020204030204" pitchFamily="49" charset="0"/>
                <a:sym typeface="Wingdings" pitchFamily="2" charset="2"/>
              </a:rPr>
              <a:t>      5.0</a:t>
            </a:r>
            <a:endParaRPr lang="en-US" sz="3000" dirty="0">
              <a:solidFill>
                <a:srgbClr val="0070C0"/>
              </a:solidFill>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7448B26C-993B-8845-9DA6-7D98EF0A75BB}"/>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6422AE94-3F6F-F645-9EF2-BD0C59E6522E}"/>
              </a:ext>
            </a:extLst>
          </p:cNvPr>
          <p:cNvSpPr>
            <a:spLocks noGrp="1"/>
          </p:cNvSpPr>
          <p:nvPr>
            <p:ph type="sldNum" sz="quarter" idx="12"/>
          </p:nvPr>
        </p:nvSpPr>
        <p:spPr/>
        <p:txBody>
          <a:bodyPr/>
          <a:lstStyle/>
          <a:p>
            <a:fld id="{CF55FEA2-830E-B94B-B39B-61671C01FB72}" type="slidenum">
              <a:rPr lang="en-US" smtClean="0"/>
              <a:t>20</a:t>
            </a:fld>
            <a:endParaRPr lang="en-US"/>
          </a:p>
        </p:txBody>
      </p:sp>
    </p:spTree>
    <p:extLst>
      <p:ext uri="{BB962C8B-B14F-4D97-AF65-F5344CB8AC3E}">
        <p14:creationId xmlns:p14="http://schemas.microsoft.com/office/powerpoint/2010/main" val="1012752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18FE-45AC-CC49-ADFF-062C6F0A1194}"/>
              </a:ext>
            </a:extLst>
          </p:cNvPr>
          <p:cNvSpPr>
            <a:spLocks noGrp="1"/>
          </p:cNvSpPr>
          <p:nvPr>
            <p:ph type="title"/>
          </p:nvPr>
        </p:nvSpPr>
        <p:spPr/>
        <p:txBody>
          <a:bodyPr/>
          <a:lstStyle/>
          <a:p>
            <a:r>
              <a:rPr lang="en-US" dirty="0"/>
              <a:t>Control Flow and Conditionals</a:t>
            </a:r>
          </a:p>
        </p:txBody>
      </p:sp>
      <p:sp>
        <p:nvSpPr>
          <p:cNvPr id="3" name="Content Placeholder 2">
            <a:extLst>
              <a:ext uri="{FF2B5EF4-FFF2-40B4-BE49-F238E27FC236}">
                <a16:creationId xmlns:a16="http://schemas.microsoft.com/office/drawing/2014/main" id="{47C4A384-3656-8B4A-BF13-4F3193F843D2}"/>
              </a:ext>
            </a:extLst>
          </p:cNvPr>
          <p:cNvSpPr>
            <a:spLocks noGrp="1"/>
          </p:cNvSpPr>
          <p:nvPr>
            <p:ph idx="1"/>
          </p:nvPr>
        </p:nvSpPr>
        <p:spPr/>
        <p:txBody>
          <a:bodyPr>
            <a:normAutofit lnSpcReduction="10000"/>
          </a:bodyPr>
          <a:lstStyle/>
          <a:p>
            <a:pPr marL="0" indent="0">
              <a:buNone/>
            </a:pPr>
            <a:r>
              <a:rPr lang="en-US" dirty="0">
                <a:solidFill>
                  <a:srgbClr val="0070C0"/>
                </a:solidFill>
                <a:latin typeface="Consolas" panose="020B0609020204030204" pitchFamily="49" charset="0"/>
                <a:cs typeface="Consolas" panose="020B0609020204030204" pitchFamily="49" charset="0"/>
              </a:rPr>
              <a:t>(if (&lt; 2 3) 10 20); prints/returns 10</a:t>
            </a:r>
          </a:p>
          <a:p>
            <a:pPr marL="0" indent="0">
              <a:buNone/>
            </a:pPr>
            <a:r>
              <a:rPr lang="en-US" dirty="0">
                <a:solidFill>
                  <a:srgbClr val="0070C0"/>
                </a:solidFill>
                <a:latin typeface="Consolas" panose="020B0609020204030204" pitchFamily="49" charset="0"/>
                <a:cs typeface="Consolas" panose="020B0609020204030204" pitchFamily="49" charset="0"/>
              </a:rPr>
              <a:t>(if (&lt; 4 3) 10 20); prints/</a:t>
            </a:r>
            <a:r>
              <a:rPr lang="en-US" dirty="0" err="1">
                <a:solidFill>
                  <a:srgbClr val="0070C0"/>
                </a:solidFill>
                <a:latin typeface="Consolas" panose="020B0609020204030204" pitchFamily="49" charset="0"/>
                <a:cs typeface="Consolas" panose="020B0609020204030204" pitchFamily="49" charset="0"/>
              </a:rPr>
              <a:t>retruns</a:t>
            </a:r>
            <a:r>
              <a:rPr lang="en-US" dirty="0">
                <a:solidFill>
                  <a:srgbClr val="0070C0"/>
                </a:solidFill>
                <a:latin typeface="Consolas" panose="020B0609020204030204" pitchFamily="49" charset="0"/>
                <a:cs typeface="Consolas" panose="020B0609020204030204" pitchFamily="49" charset="0"/>
              </a:rPr>
              <a:t> 20</a:t>
            </a:r>
          </a:p>
          <a:p>
            <a:pPr marL="0" indent="0">
              <a:buNone/>
            </a:pPr>
            <a:r>
              <a:rPr lang="en-US" dirty="0">
                <a:solidFill>
                  <a:srgbClr val="0070C0"/>
                </a:solidFill>
                <a:latin typeface="Consolas" panose="020B0609020204030204" pitchFamily="49" charset="0"/>
                <a:cs typeface="Consolas" panose="020B0609020204030204" pitchFamily="49" charset="0"/>
              </a:rPr>
              <a:t>(if (&lt; 2 3) (+ 2 3) (* 2 3)); prints 5</a:t>
            </a:r>
          </a:p>
          <a:p>
            <a:pPr marL="0" indent="0">
              <a:buNone/>
            </a:pPr>
            <a:r>
              <a:rPr lang="en-US" dirty="0">
                <a:solidFill>
                  <a:srgbClr val="0070C0"/>
                </a:solidFill>
                <a:latin typeface="Consolas" panose="020B0609020204030204" pitchFamily="49" charset="0"/>
                <a:cs typeface="Consolas" panose="020B0609020204030204" pitchFamily="49" charset="0"/>
              </a:rPr>
              <a:t>(if (&gt; 2 0) (+ 2 3) (+ 2 </a:t>
            </a:r>
            <a:r>
              <a:rPr lang="en-US" dirty="0">
                <a:solidFill>
                  <a:srgbClr val="FF0000"/>
                </a:solidFill>
                <a:latin typeface="Consolas" panose="020B0609020204030204" pitchFamily="49" charset="0"/>
                <a:cs typeface="Consolas" panose="020B0609020204030204" pitchFamily="49" charset="0"/>
              </a:rPr>
              <a:t>“foo”</a:t>
            </a:r>
            <a:r>
              <a:rPr lang="en-US" dirty="0">
                <a:solidFill>
                  <a:srgbClr val="0070C0"/>
                </a:solidFill>
                <a:latin typeface="Consolas" panose="020B0609020204030204" pitchFamily="49" charset="0"/>
                <a:cs typeface="Consolas" panose="020B0609020204030204" pitchFamily="49" charset="0"/>
              </a:rPr>
              <a:t>)); ERROR</a:t>
            </a:r>
          </a:p>
          <a:p>
            <a:pPr marL="0" indent="0">
              <a:buNone/>
            </a:pPr>
            <a:endParaRPr lang="en-US" dirty="0">
              <a:solidFill>
                <a:srgbClr val="0070C0"/>
              </a:solidFill>
              <a:latin typeface="Consolas" panose="020B0609020204030204" pitchFamily="49" charset="0"/>
              <a:cs typeface="Consolas" panose="020B0609020204030204" pitchFamily="49" charset="0"/>
            </a:endParaRPr>
          </a:p>
          <a:p>
            <a:pPr marL="0" indent="0">
              <a:buNone/>
            </a:pP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cond</a:t>
            </a:r>
            <a:endParaRPr lang="en-US" dirty="0">
              <a:solidFill>
                <a:srgbClr val="0070C0"/>
              </a:solidFill>
              <a:latin typeface="Consolas" panose="020B0609020204030204" pitchFamily="49" charset="0"/>
              <a:cs typeface="Consolas" panose="020B0609020204030204" pitchFamily="49" charset="0"/>
            </a:endParaRPr>
          </a:p>
          <a:p>
            <a:pPr marL="0" indent="0">
              <a:buNone/>
            </a:pPr>
            <a:r>
              <a:rPr lang="en-US" dirty="0">
                <a:solidFill>
                  <a:srgbClr val="0070C0"/>
                </a:solidFill>
                <a:latin typeface="Consolas" panose="020B0609020204030204" pitchFamily="49" charset="0"/>
                <a:cs typeface="Consolas" panose="020B0609020204030204" pitchFamily="49" charset="0"/>
              </a:rPr>
              <a:t>  ((&lt; 3 2) 1)</a:t>
            </a:r>
          </a:p>
          <a:p>
            <a:pPr marL="0" indent="0">
              <a:buNone/>
            </a:pPr>
            <a:r>
              <a:rPr lang="en-US" dirty="0">
                <a:solidFill>
                  <a:srgbClr val="0070C0"/>
                </a:solidFill>
                <a:latin typeface="Consolas" panose="020B0609020204030204" pitchFamily="49" charset="0"/>
                <a:cs typeface="Consolas" panose="020B0609020204030204" pitchFamily="49" charset="0"/>
              </a:rPr>
              <a:t>  ((&lt; 4 3) 2)</a:t>
            </a:r>
          </a:p>
          <a:p>
            <a:pPr marL="0" indent="0">
              <a:buNone/>
            </a:pPr>
            <a:r>
              <a:rPr lang="en-US" dirty="0">
                <a:solidFill>
                  <a:srgbClr val="0070C0"/>
                </a:solidFill>
                <a:latin typeface="Consolas" panose="020B0609020204030204" pitchFamily="49" charset="0"/>
                <a:cs typeface="Consolas" panose="020B0609020204030204" pitchFamily="49" charset="0"/>
              </a:rPr>
              <a:t>  (else 3))  </a:t>
            </a:r>
            <a:r>
              <a:rPr lang="en-US" dirty="0">
                <a:solidFill>
                  <a:srgbClr val="0070C0"/>
                </a:solidFill>
                <a:latin typeface="Consolas" panose="020B0609020204030204" pitchFamily="49" charset="0"/>
                <a:cs typeface="Consolas" panose="020B0609020204030204" pitchFamily="49" charset="0"/>
                <a:sym typeface="Wingdings" pitchFamily="2" charset="2"/>
              </a:rPr>
              <a:t>; 3</a:t>
            </a:r>
            <a:endParaRPr lang="en-US" dirty="0">
              <a:solidFill>
                <a:srgbClr val="0070C0"/>
              </a:solidFill>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BDC39032-6C96-D040-B1D4-387103BE2F7A}"/>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C5A8498C-D92B-3947-AC24-47A04306C9E9}"/>
              </a:ext>
            </a:extLst>
          </p:cNvPr>
          <p:cNvSpPr>
            <a:spLocks noGrp="1"/>
          </p:cNvSpPr>
          <p:nvPr>
            <p:ph type="sldNum" sz="quarter" idx="12"/>
          </p:nvPr>
        </p:nvSpPr>
        <p:spPr/>
        <p:txBody>
          <a:bodyPr/>
          <a:lstStyle/>
          <a:p>
            <a:fld id="{CF55FEA2-830E-B94B-B39B-61671C01FB72}" type="slidenum">
              <a:rPr lang="en-US" smtClean="0"/>
              <a:t>21</a:t>
            </a:fld>
            <a:endParaRPr lang="en-US"/>
          </a:p>
        </p:txBody>
      </p:sp>
    </p:spTree>
    <p:extLst>
      <p:ext uri="{BB962C8B-B14F-4D97-AF65-F5344CB8AC3E}">
        <p14:creationId xmlns:p14="http://schemas.microsoft.com/office/powerpoint/2010/main" val="181519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0E6E-B536-E847-9A38-B698D56FA0C6}"/>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0B184ED1-D543-7E4E-95A5-A505CF592D41}"/>
              </a:ext>
            </a:extLst>
          </p:cNvPr>
          <p:cNvSpPr>
            <a:spLocks noGrp="1"/>
          </p:cNvSpPr>
          <p:nvPr>
            <p:ph idx="1"/>
          </p:nvPr>
        </p:nvSpPr>
        <p:spPr>
          <a:xfrm>
            <a:off x="435429" y="1825625"/>
            <a:ext cx="11364685" cy="4351338"/>
          </a:xfrm>
        </p:spPr>
        <p:txBody>
          <a:bodyPr>
            <a:normAutofit/>
          </a:bodyPr>
          <a:lstStyle/>
          <a:p>
            <a:r>
              <a:rPr lang="en-US" b="1" dirty="0">
                <a:latin typeface="Consolas" panose="020B0609020204030204" pitchFamily="49" charset="0"/>
                <a:cs typeface="Consolas" panose="020B0609020204030204" pitchFamily="49" charset="0"/>
              </a:rPr>
              <a:t>let</a:t>
            </a:r>
            <a:r>
              <a:rPr lang="en-US" dirty="0"/>
              <a:t> has issues with recursive functions because names are </a:t>
            </a:r>
            <a:r>
              <a:rPr lang="en-US" dirty="0" err="1"/>
              <a:t>binded</a:t>
            </a:r>
            <a:r>
              <a:rPr lang="en-US" dirty="0"/>
              <a:t> only for nested scope (or nested lets)</a:t>
            </a:r>
          </a:p>
          <a:p>
            <a:r>
              <a:rPr lang="en-US" dirty="0"/>
              <a:t>Functional Languages (e.g. Scheme) provide a special </a:t>
            </a:r>
            <a:r>
              <a:rPr lang="en-US" b="1" dirty="0">
                <a:latin typeface="Consolas" panose="020B0609020204030204" pitchFamily="49" charset="0"/>
                <a:cs typeface="Consolas" panose="020B0609020204030204" pitchFamily="49" charset="0"/>
              </a:rPr>
              <a:t>let</a:t>
            </a:r>
            <a:r>
              <a:rPr lang="en-US" dirty="0"/>
              <a:t> with nested semantics that allow to use </a:t>
            </a:r>
            <a:r>
              <a:rPr lang="en-US" dirty="0" err="1"/>
              <a:t>binded</a:t>
            </a:r>
            <a:r>
              <a:rPr lang="en-US" dirty="0"/>
              <a:t> names “at the same level of nesting”:</a:t>
            </a:r>
          </a:p>
          <a:p>
            <a:pPr marL="0" indent="0">
              <a:buNone/>
            </a:pPr>
            <a:r>
              <a:rPr lang="en-US" dirty="0">
                <a:solidFill>
                  <a:srgbClr val="0070C0"/>
                </a:solidFill>
                <a:latin typeface="Consolas" panose="020B0609020204030204" pitchFamily="49" charset="0"/>
                <a:cs typeface="Consolas" panose="020B0609020204030204" pitchFamily="49" charset="0"/>
              </a:rPr>
              <a:t>(</a:t>
            </a:r>
            <a:r>
              <a:rPr lang="en-US" b="1" dirty="0" err="1">
                <a:solidFill>
                  <a:srgbClr val="0070C0"/>
                </a:solidFill>
                <a:latin typeface="Consolas" panose="020B0609020204030204" pitchFamily="49" charset="0"/>
                <a:cs typeface="Consolas" panose="020B0609020204030204" pitchFamily="49" charset="0"/>
              </a:rPr>
              <a:t>letrec</a:t>
            </a:r>
            <a:r>
              <a:rPr lang="en-US" dirty="0">
                <a:solidFill>
                  <a:srgbClr val="0070C0"/>
                </a:solidFill>
                <a:latin typeface="Consolas" panose="020B0609020204030204" pitchFamily="49" charset="0"/>
                <a:cs typeface="Consolas" panose="020B0609020204030204" pitchFamily="49" charset="0"/>
              </a:rPr>
              <a:t> ((fact</a:t>
            </a:r>
          </a:p>
          <a:p>
            <a:pPr marL="0" indent="0">
              <a:buNone/>
            </a:pPr>
            <a:r>
              <a:rPr lang="en-US" dirty="0">
                <a:solidFill>
                  <a:srgbClr val="0070C0"/>
                </a:solidFill>
                <a:latin typeface="Consolas" panose="020B0609020204030204" pitchFamily="49" charset="0"/>
                <a:cs typeface="Consolas" panose="020B0609020204030204" pitchFamily="49" charset="0"/>
              </a:rPr>
              <a:t>  (lambda (n)</a:t>
            </a:r>
          </a:p>
          <a:p>
            <a:pPr marL="0" indent="0">
              <a:buNone/>
            </a:pPr>
            <a:r>
              <a:rPr lang="en-US" dirty="0">
                <a:solidFill>
                  <a:srgbClr val="0070C0"/>
                </a:solidFill>
                <a:latin typeface="Consolas" panose="020B0609020204030204" pitchFamily="49" charset="0"/>
                <a:cs typeface="Consolas" panose="020B0609020204030204" pitchFamily="49" charset="0"/>
              </a:rPr>
              <a:t>     (if (= n 1) 1</a:t>
            </a:r>
          </a:p>
          <a:p>
            <a:pPr marL="0" indent="0">
              <a:buNone/>
            </a:pPr>
            <a:r>
              <a:rPr lang="en-US" dirty="0">
                <a:solidFill>
                  <a:srgbClr val="0070C0"/>
                </a:solidFill>
                <a:latin typeface="Consolas" panose="020B0609020204030204" pitchFamily="49" charset="0"/>
                <a:cs typeface="Consolas" panose="020B0609020204030204" pitchFamily="49" charset="0"/>
              </a:rPr>
              <a:t>         (* n (fact (- n 1)))))))</a:t>
            </a:r>
          </a:p>
          <a:p>
            <a:pPr marL="0" indent="0">
              <a:buNone/>
            </a:pPr>
            <a:r>
              <a:rPr lang="en-US" dirty="0">
                <a:solidFill>
                  <a:srgbClr val="0070C0"/>
                </a:solidFill>
                <a:latin typeface="Consolas" panose="020B0609020204030204" pitchFamily="49" charset="0"/>
                <a:cs typeface="Consolas" panose="020B0609020204030204" pitchFamily="49" charset="0"/>
              </a:rPr>
              <a:t>  (fact 5))                                </a:t>
            </a:r>
            <a:r>
              <a:rPr lang="en-US" dirty="0">
                <a:sym typeface="Wingdings" pitchFamily="2" charset="2"/>
              </a:rPr>
              <a:t> 120</a:t>
            </a:r>
            <a:endParaRPr lang="en-US" dirty="0"/>
          </a:p>
        </p:txBody>
      </p:sp>
      <p:sp>
        <p:nvSpPr>
          <p:cNvPr id="4" name="Footer Placeholder 3">
            <a:extLst>
              <a:ext uri="{FF2B5EF4-FFF2-40B4-BE49-F238E27FC236}">
                <a16:creationId xmlns:a16="http://schemas.microsoft.com/office/drawing/2014/main" id="{BBD34AFF-8530-FF42-AFDA-47884BA84F1F}"/>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61381AE3-42B3-7C4D-A578-F803BE4352C1}"/>
              </a:ext>
            </a:extLst>
          </p:cNvPr>
          <p:cNvSpPr>
            <a:spLocks noGrp="1"/>
          </p:cNvSpPr>
          <p:nvPr>
            <p:ph type="sldNum" sz="quarter" idx="12"/>
          </p:nvPr>
        </p:nvSpPr>
        <p:spPr/>
        <p:txBody>
          <a:bodyPr/>
          <a:lstStyle/>
          <a:p>
            <a:fld id="{CF55FEA2-830E-B94B-B39B-61671C01FB72}" type="slidenum">
              <a:rPr lang="en-US" smtClean="0"/>
              <a:t>22</a:t>
            </a:fld>
            <a:endParaRPr lang="en-US"/>
          </a:p>
        </p:txBody>
      </p:sp>
    </p:spTree>
    <p:extLst>
      <p:ext uri="{BB962C8B-B14F-4D97-AF65-F5344CB8AC3E}">
        <p14:creationId xmlns:p14="http://schemas.microsoft.com/office/powerpoint/2010/main" val="1326384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D9E6-8F53-2842-A93B-076D313465CA}"/>
              </a:ext>
            </a:extLst>
          </p:cNvPr>
          <p:cNvSpPr>
            <a:spLocks noGrp="1"/>
          </p:cNvSpPr>
          <p:nvPr>
            <p:ph type="title"/>
          </p:nvPr>
        </p:nvSpPr>
        <p:spPr/>
        <p:txBody>
          <a:bodyPr/>
          <a:lstStyle/>
          <a:p>
            <a:r>
              <a:rPr lang="en-US" dirty="0"/>
              <a:t>Define: A “Global” </a:t>
            </a:r>
            <a:r>
              <a:rPr lang="en-US" b="1" dirty="0">
                <a:latin typeface="Consolas" panose="020B0609020204030204" pitchFamily="49" charset="0"/>
                <a:cs typeface="Consolas" panose="020B0609020204030204" pitchFamily="49" charset="0"/>
              </a:rPr>
              <a:t>let</a:t>
            </a:r>
          </a:p>
        </p:txBody>
      </p:sp>
      <p:sp>
        <p:nvSpPr>
          <p:cNvPr id="3" name="Content Placeholder 2">
            <a:extLst>
              <a:ext uri="{FF2B5EF4-FFF2-40B4-BE49-F238E27FC236}">
                <a16:creationId xmlns:a16="http://schemas.microsoft.com/office/drawing/2014/main" id="{CA9D7753-CD36-144B-8151-CF0CAB829B4B}"/>
              </a:ext>
            </a:extLst>
          </p:cNvPr>
          <p:cNvSpPr>
            <a:spLocks noGrp="1"/>
          </p:cNvSpPr>
          <p:nvPr>
            <p:ph idx="1"/>
          </p:nvPr>
        </p:nvSpPr>
        <p:spPr>
          <a:xfrm>
            <a:off x="424543" y="1825625"/>
            <a:ext cx="10929257" cy="4351338"/>
          </a:xfrm>
        </p:spPr>
        <p:txBody>
          <a:bodyPr>
            <a:normAutofit fontScale="92500" lnSpcReduction="10000"/>
          </a:bodyPr>
          <a:lstStyle/>
          <a:p>
            <a:r>
              <a:rPr lang="en-US" dirty="0"/>
              <a:t>Scheme, Lisp and Common Lisp use static scopes</a:t>
            </a:r>
          </a:p>
          <a:p>
            <a:r>
              <a:rPr lang="en-US" dirty="0"/>
              <a:t>Most other Lisp dialects use dynamic scopes</a:t>
            </a:r>
          </a:p>
          <a:p>
            <a:r>
              <a:rPr lang="en-US" dirty="0"/>
              <a:t>Both </a:t>
            </a:r>
            <a:r>
              <a:rPr lang="en-US" b="1" dirty="0">
                <a:latin typeface="Consolas" panose="020B0609020204030204" pitchFamily="49" charset="0"/>
                <a:cs typeface="Consolas" panose="020B0609020204030204" pitchFamily="49" charset="0"/>
              </a:rPr>
              <a:t>let </a:t>
            </a:r>
            <a:r>
              <a:rPr lang="en-US" dirty="0"/>
              <a:t>and </a:t>
            </a:r>
            <a:r>
              <a:rPr lang="en-US" b="1" dirty="0" err="1">
                <a:latin typeface="Consolas" panose="020B0609020204030204" pitchFamily="49" charset="0"/>
                <a:cs typeface="Consolas" panose="020B0609020204030204" pitchFamily="49" charset="0"/>
              </a:rPr>
              <a:t>letrec</a:t>
            </a:r>
            <a:r>
              <a:rPr lang="en-US" dirty="0"/>
              <a:t> work with nested scopes, and do not affect the meaning of global names</a:t>
            </a:r>
          </a:p>
          <a:p>
            <a:r>
              <a:rPr lang="en-US" dirty="0"/>
              <a:t>Global names can be created with “define”</a:t>
            </a:r>
          </a:p>
          <a:p>
            <a:r>
              <a:rPr lang="en-US" dirty="0"/>
              <a:t>Example:</a:t>
            </a:r>
          </a:p>
          <a:p>
            <a:pPr marL="0" indent="0">
              <a:buNone/>
            </a:pPr>
            <a:r>
              <a:rPr lang="en-US" dirty="0">
                <a:solidFill>
                  <a:srgbClr val="0070C0"/>
                </a:solidFill>
                <a:latin typeface="Consolas" panose="020B0609020204030204" pitchFamily="49" charset="0"/>
                <a:cs typeface="Consolas" panose="020B0609020204030204" pitchFamily="49" charset="0"/>
              </a:rPr>
              <a:t>    (define </a:t>
            </a:r>
            <a:r>
              <a:rPr lang="en-US" dirty="0" err="1">
                <a:solidFill>
                  <a:srgbClr val="0070C0"/>
                </a:solidFill>
                <a:latin typeface="Consolas" panose="020B0609020204030204" pitchFamily="49" charset="0"/>
                <a:cs typeface="Consolas" panose="020B0609020204030204" pitchFamily="49" charset="0"/>
              </a:rPr>
              <a:t>hypt</a:t>
            </a:r>
            <a:endParaRPr lang="en-US" dirty="0">
              <a:solidFill>
                <a:srgbClr val="0070C0"/>
              </a:solidFill>
              <a:latin typeface="Consolas" panose="020B0609020204030204" pitchFamily="49" charset="0"/>
              <a:cs typeface="Consolas" panose="020B0609020204030204" pitchFamily="49" charset="0"/>
            </a:endParaRPr>
          </a:p>
          <a:p>
            <a:pPr marL="0" indent="0">
              <a:buNone/>
            </a:pPr>
            <a:r>
              <a:rPr lang="en-US" dirty="0">
                <a:solidFill>
                  <a:srgbClr val="0070C0"/>
                </a:solidFill>
                <a:latin typeface="Consolas" panose="020B0609020204030204" pitchFamily="49" charset="0"/>
                <a:cs typeface="Consolas" panose="020B0609020204030204" pitchFamily="49" charset="0"/>
              </a:rPr>
              <a:t>        (lambda (a b)</a:t>
            </a:r>
          </a:p>
          <a:p>
            <a:pPr marL="0" indent="0">
              <a:buNone/>
            </a:pPr>
            <a:r>
              <a:rPr lang="en-US" dirty="0">
                <a:solidFill>
                  <a:srgbClr val="0070C0"/>
                </a:solidFill>
                <a:latin typeface="Consolas" panose="020B0609020204030204" pitchFamily="49" charset="0"/>
                <a:cs typeface="Consolas" panose="020B0609020204030204" pitchFamily="49" charset="0"/>
              </a:rPr>
              <a:t>           (sqrt (+ (* a a) (* b b)))))</a:t>
            </a:r>
          </a:p>
          <a:p>
            <a:pPr marL="0" indent="0">
              <a:buNone/>
            </a:pP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hypot</a:t>
            </a:r>
            <a:r>
              <a:rPr lang="en-US" dirty="0">
                <a:solidFill>
                  <a:srgbClr val="0070C0"/>
                </a:solidFill>
                <a:latin typeface="Consolas" panose="020B0609020204030204" pitchFamily="49" charset="0"/>
                <a:cs typeface="Consolas" panose="020B0609020204030204" pitchFamily="49" charset="0"/>
              </a:rPr>
              <a:t> 3 4)               </a:t>
            </a:r>
            <a:r>
              <a:rPr lang="en-US" dirty="0">
                <a:solidFill>
                  <a:srgbClr val="0070C0"/>
                </a:solidFill>
                <a:latin typeface="Consolas" panose="020B0609020204030204" pitchFamily="49" charset="0"/>
                <a:cs typeface="Consolas" panose="020B0609020204030204" pitchFamily="49" charset="0"/>
                <a:sym typeface="Wingdings" pitchFamily="2" charset="2"/>
              </a:rPr>
              <a:t> 5</a:t>
            </a:r>
            <a:endParaRPr lang="en-US" dirty="0">
              <a:solidFill>
                <a:srgbClr val="0070C0"/>
              </a:solidFill>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9C880D53-B9BC-C94A-9646-1973FB936465}"/>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618507D9-E5C2-3E4E-AD46-7D33C081ACEA}"/>
              </a:ext>
            </a:extLst>
          </p:cNvPr>
          <p:cNvSpPr>
            <a:spLocks noGrp="1"/>
          </p:cNvSpPr>
          <p:nvPr>
            <p:ph type="sldNum" sz="quarter" idx="12"/>
          </p:nvPr>
        </p:nvSpPr>
        <p:spPr/>
        <p:txBody>
          <a:bodyPr/>
          <a:lstStyle/>
          <a:p>
            <a:fld id="{CF55FEA2-830E-B94B-B39B-61671C01FB72}" type="slidenum">
              <a:rPr lang="en-US" smtClean="0"/>
              <a:t>23</a:t>
            </a:fld>
            <a:endParaRPr lang="en-US"/>
          </a:p>
        </p:txBody>
      </p:sp>
    </p:spTree>
    <p:extLst>
      <p:ext uri="{BB962C8B-B14F-4D97-AF65-F5344CB8AC3E}">
        <p14:creationId xmlns:p14="http://schemas.microsoft.com/office/powerpoint/2010/main" val="684113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2BDC-2A9B-8447-9B8F-34E978B22099}"/>
              </a:ext>
            </a:extLst>
          </p:cNvPr>
          <p:cNvSpPr>
            <a:spLocks noGrp="1"/>
          </p:cNvSpPr>
          <p:nvPr>
            <p:ph type="title"/>
          </p:nvPr>
        </p:nvSpPr>
        <p:spPr/>
        <p:txBody>
          <a:bodyPr/>
          <a:lstStyle/>
          <a:p>
            <a:r>
              <a:rPr lang="en-US" dirty="0"/>
              <a:t>Define: A “Global” </a:t>
            </a:r>
            <a:r>
              <a:rPr lang="en-US" b="1" dirty="0">
                <a:latin typeface="Consolas" panose="020B0609020204030204" pitchFamily="49" charset="0"/>
                <a:cs typeface="Consolas" panose="020B0609020204030204" pitchFamily="49" charset="0"/>
              </a:rPr>
              <a:t>let</a:t>
            </a:r>
            <a:endParaRPr lang="en-US" dirty="0"/>
          </a:p>
        </p:txBody>
      </p:sp>
      <p:sp>
        <p:nvSpPr>
          <p:cNvPr id="3" name="Content Placeholder 2">
            <a:extLst>
              <a:ext uri="{FF2B5EF4-FFF2-40B4-BE49-F238E27FC236}">
                <a16:creationId xmlns:a16="http://schemas.microsoft.com/office/drawing/2014/main" id="{43DE6D82-AE50-734F-97C3-B1B83E5CEF39}"/>
              </a:ext>
            </a:extLst>
          </p:cNvPr>
          <p:cNvSpPr>
            <a:spLocks noGrp="1"/>
          </p:cNvSpPr>
          <p:nvPr>
            <p:ph idx="1"/>
          </p:nvPr>
        </p:nvSpPr>
        <p:spPr/>
        <p:txBody>
          <a:bodyPr>
            <a:normAutofit lnSpcReduction="10000"/>
          </a:bodyPr>
          <a:lstStyle/>
          <a:p>
            <a:pPr marL="0" indent="0">
              <a:buNone/>
            </a:pPr>
            <a:r>
              <a:rPr lang="en-US" dirty="0">
                <a:solidFill>
                  <a:srgbClr val="0070C0"/>
                </a:solidFill>
                <a:latin typeface="Consolas" panose="020B0609020204030204" pitchFamily="49" charset="0"/>
                <a:cs typeface="Consolas" panose="020B0609020204030204" pitchFamily="49" charset="0"/>
              </a:rPr>
              <a:t>(define fact </a:t>
            </a:r>
          </a:p>
          <a:p>
            <a:pPr marL="0" indent="0">
              <a:buNone/>
            </a:pPr>
            <a:r>
              <a:rPr lang="en-US" dirty="0">
                <a:solidFill>
                  <a:srgbClr val="0070C0"/>
                </a:solidFill>
                <a:latin typeface="Consolas" panose="020B0609020204030204" pitchFamily="49" charset="0"/>
                <a:cs typeface="Consolas" panose="020B0609020204030204" pitchFamily="49" charset="0"/>
              </a:rPr>
              <a:t>  (lambda (n) </a:t>
            </a:r>
          </a:p>
          <a:p>
            <a:pPr marL="0" indent="0">
              <a:buNone/>
            </a:pPr>
            <a:r>
              <a:rPr lang="en-US" dirty="0">
                <a:solidFill>
                  <a:srgbClr val="0070C0"/>
                </a:solidFill>
                <a:latin typeface="Consolas" panose="020B0609020204030204" pitchFamily="49" charset="0"/>
                <a:cs typeface="Consolas" panose="020B0609020204030204" pitchFamily="49" charset="0"/>
              </a:rPr>
              <a:t>     (if (&lt;= n 1) 1 </a:t>
            </a:r>
          </a:p>
          <a:p>
            <a:pPr marL="0" indent="0">
              <a:buNone/>
            </a:pPr>
            <a:r>
              <a:rPr lang="en-US" dirty="0">
                <a:solidFill>
                  <a:srgbClr val="0070C0"/>
                </a:solidFill>
                <a:latin typeface="Consolas" panose="020B0609020204030204" pitchFamily="49" charset="0"/>
                <a:cs typeface="Consolas" panose="020B0609020204030204" pitchFamily="49" charset="0"/>
              </a:rPr>
              <a:t>        (* n (fact (- n 1)))))</a:t>
            </a:r>
            <a:br>
              <a:rPr lang="en-US" dirty="0">
                <a:solidFill>
                  <a:srgbClr val="0070C0"/>
                </a:solidFill>
                <a:latin typeface="Consolas" panose="020B0609020204030204" pitchFamily="49" charset="0"/>
                <a:cs typeface="Consolas" panose="020B0609020204030204" pitchFamily="49" charset="0"/>
              </a:rPr>
            </a:br>
            <a:r>
              <a:rPr lang="en-US" dirty="0">
                <a:solidFill>
                  <a:srgbClr val="0070C0"/>
                </a:solidFill>
                <a:latin typeface="Consolas" panose="020B0609020204030204" pitchFamily="49" charset="0"/>
                <a:cs typeface="Consolas" panose="020B0609020204030204" pitchFamily="49" charset="0"/>
              </a:rPr>
              <a:t>     )</a:t>
            </a:r>
            <a:br>
              <a:rPr lang="en-US" dirty="0">
                <a:solidFill>
                  <a:srgbClr val="0070C0"/>
                </a:solidFill>
                <a:latin typeface="Consolas" panose="020B0609020204030204" pitchFamily="49" charset="0"/>
                <a:cs typeface="Consolas" panose="020B0609020204030204" pitchFamily="49" charset="0"/>
              </a:rPr>
            </a:br>
            <a:r>
              <a:rPr lang="en-US" dirty="0">
                <a:solidFill>
                  <a:srgbClr val="0070C0"/>
                </a:solidFill>
                <a:latin typeface="Consolas" panose="020B0609020204030204" pitchFamily="49" charset="0"/>
                <a:cs typeface="Consolas" panose="020B0609020204030204" pitchFamily="49" charset="0"/>
              </a:rPr>
              <a:t>  )</a:t>
            </a:r>
            <a:br>
              <a:rPr lang="en-US" dirty="0">
                <a:solidFill>
                  <a:srgbClr val="0070C0"/>
                </a:solidFill>
                <a:latin typeface="Consolas" panose="020B0609020204030204" pitchFamily="49" charset="0"/>
                <a:cs typeface="Consolas" panose="020B0609020204030204" pitchFamily="49" charset="0"/>
              </a:rPr>
            </a:br>
            <a:r>
              <a:rPr lang="en-US" dirty="0">
                <a:solidFill>
                  <a:srgbClr val="0070C0"/>
                </a:solidFill>
                <a:latin typeface="Consolas" panose="020B0609020204030204" pitchFamily="49" charset="0"/>
                <a:cs typeface="Consolas" panose="020B0609020204030204" pitchFamily="49" charset="0"/>
              </a:rPr>
              <a:t>)</a:t>
            </a:r>
          </a:p>
          <a:p>
            <a:pPr marL="0" indent="0">
              <a:buNone/>
            </a:pPr>
            <a:endParaRPr lang="en-US" dirty="0">
              <a:solidFill>
                <a:srgbClr val="0070C0"/>
              </a:solidFill>
              <a:latin typeface="Consolas" panose="020B0609020204030204" pitchFamily="49" charset="0"/>
              <a:cs typeface="Consolas" panose="020B0609020204030204" pitchFamily="49" charset="0"/>
            </a:endParaRPr>
          </a:p>
          <a:p>
            <a:pPr marL="0" indent="0">
              <a:buNone/>
            </a:pPr>
            <a:r>
              <a:rPr lang="en-US" dirty="0">
                <a:solidFill>
                  <a:srgbClr val="0070C0"/>
                </a:solidFill>
                <a:latin typeface="Consolas" panose="020B0609020204030204" pitchFamily="49" charset="0"/>
                <a:cs typeface="Consolas" panose="020B0609020204030204" pitchFamily="49" charset="0"/>
              </a:rPr>
              <a:t>(fact 5)      ;  5! = 120</a:t>
            </a:r>
          </a:p>
          <a:p>
            <a:pPr marL="0" indent="0">
              <a:buNone/>
            </a:pPr>
            <a:r>
              <a:rPr lang="en-US" dirty="0">
                <a:solidFill>
                  <a:srgbClr val="0070C0"/>
                </a:solidFill>
                <a:latin typeface="Consolas" panose="020B0609020204030204" pitchFamily="49" charset="0"/>
                <a:cs typeface="Consolas" panose="020B0609020204030204" pitchFamily="49" charset="0"/>
              </a:rPr>
              <a:t>(fact 1000000); </a:t>
            </a:r>
            <a:r>
              <a:rPr lang="en-US" dirty="0">
                <a:solidFill>
                  <a:srgbClr val="7030A0"/>
                </a:solidFill>
                <a:latin typeface="Consolas" panose="020B0609020204030204" pitchFamily="49" charset="0"/>
                <a:cs typeface="Consolas" panose="020B0609020204030204" pitchFamily="49" charset="0"/>
              </a:rPr>
              <a:t>Wait for it, IT WILL WORK, TRY IT</a:t>
            </a:r>
          </a:p>
        </p:txBody>
      </p:sp>
      <p:sp>
        <p:nvSpPr>
          <p:cNvPr id="4" name="Footer Placeholder 3">
            <a:extLst>
              <a:ext uri="{FF2B5EF4-FFF2-40B4-BE49-F238E27FC236}">
                <a16:creationId xmlns:a16="http://schemas.microsoft.com/office/drawing/2014/main" id="{EA92D98A-0FC6-6146-8805-89516129BCA3}"/>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82738D7B-F249-9C40-B5B4-CEEB4474DF0F}"/>
              </a:ext>
            </a:extLst>
          </p:cNvPr>
          <p:cNvSpPr>
            <a:spLocks noGrp="1"/>
          </p:cNvSpPr>
          <p:nvPr>
            <p:ph type="sldNum" sz="quarter" idx="12"/>
          </p:nvPr>
        </p:nvSpPr>
        <p:spPr/>
        <p:txBody>
          <a:bodyPr/>
          <a:lstStyle/>
          <a:p>
            <a:fld id="{CF55FEA2-830E-B94B-B39B-61671C01FB72}" type="slidenum">
              <a:rPr lang="en-US" smtClean="0"/>
              <a:t>24</a:t>
            </a:fld>
            <a:endParaRPr lang="en-US"/>
          </a:p>
        </p:txBody>
      </p:sp>
    </p:spTree>
    <p:extLst>
      <p:ext uri="{BB962C8B-B14F-4D97-AF65-F5344CB8AC3E}">
        <p14:creationId xmlns:p14="http://schemas.microsoft.com/office/powerpoint/2010/main" val="714049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7098-0513-7045-BF1A-A515593957FA}"/>
              </a:ext>
            </a:extLst>
          </p:cNvPr>
          <p:cNvSpPr>
            <a:spLocks noGrp="1"/>
          </p:cNvSpPr>
          <p:nvPr>
            <p:ph type="title"/>
          </p:nvPr>
        </p:nvSpPr>
        <p:spPr/>
        <p:txBody>
          <a:bodyPr/>
          <a:lstStyle/>
          <a:p>
            <a:r>
              <a:rPr lang="en-US" dirty="0"/>
              <a:t>Define: A “Global” </a:t>
            </a:r>
            <a:r>
              <a:rPr lang="en-US" b="1" dirty="0">
                <a:latin typeface="Consolas" panose="020B0609020204030204" pitchFamily="49" charset="0"/>
                <a:cs typeface="Consolas" panose="020B0609020204030204" pitchFamily="49" charset="0"/>
              </a:rPr>
              <a:t>let</a:t>
            </a:r>
            <a:endParaRPr lang="en-US" dirty="0"/>
          </a:p>
        </p:txBody>
      </p:sp>
      <p:sp>
        <p:nvSpPr>
          <p:cNvPr id="3" name="Content Placeholder 2">
            <a:extLst>
              <a:ext uri="{FF2B5EF4-FFF2-40B4-BE49-F238E27FC236}">
                <a16:creationId xmlns:a16="http://schemas.microsoft.com/office/drawing/2014/main" id="{5CF458CC-C74F-1D41-8BBE-1146F29E3F26}"/>
              </a:ext>
            </a:extLst>
          </p:cNvPr>
          <p:cNvSpPr>
            <a:spLocks noGrp="1"/>
          </p:cNvSpPr>
          <p:nvPr>
            <p:ph idx="1"/>
          </p:nvPr>
        </p:nvSpPr>
        <p:spPr>
          <a:xfrm>
            <a:off x="174173" y="1847850"/>
            <a:ext cx="6672942" cy="4351338"/>
          </a:xfrm>
        </p:spPr>
        <p:txBody>
          <a:bodyPr>
            <a:noAutofit/>
          </a:bodyPr>
          <a:lstStyle/>
          <a:p>
            <a:pPr marL="0" indent="0">
              <a:buNone/>
            </a:pPr>
            <a:r>
              <a:rPr lang="en-US" sz="2400" dirty="0"/>
              <a:t>User-defined list reversal:</a:t>
            </a:r>
          </a:p>
          <a:p>
            <a:pPr marL="0" indent="0">
              <a:buNone/>
            </a:pPr>
            <a:endParaRPr lang="en-US" sz="2400" dirty="0"/>
          </a:p>
          <a:p>
            <a:pPr marL="0" indent="0">
              <a:buNone/>
            </a:pPr>
            <a:r>
              <a:rPr lang="en-US" sz="2400" dirty="0">
                <a:latin typeface="Consolas" panose="020B0609020204030204" pitchFamily="49" charset="0"/>
                <a:cs typeface="Consolas" panose="020B0609020204030204" pitchFamily="49" charset="0"/>
              </a:rPr>
              <a:t>(</a:t>
            </a:r>
            <a:r>
              <a:rPr lang="en-US" sz="2400" b="1" dirty="0">
                <a:latin typeface="Consolas" panose="020B0609020204030204" pitchFamily="49" charset="0"/>
                <a:cs typeface="Consolas" panose="020B0609020204030204" pitchFamily="49" charset="0"/>
              </a:rPr>
              <a:t>define</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myreverse</a:t>
            </a: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a:t>
            </a:r>
            <a:r>
              <a:rPr lang="en-US" sz="2400" b="1" dirty="0">
                <a:latin typeface="Consolas" panose="020B0609020204030204" pitchFamily="49" charset="0"/>
                <a:cs typeface="Consolas" panose="020B0609020204030204" pitchFamily="49" charset="0"/>
              </a:rPr>
              <a:t>lambda</a:t>
            </a:r>
            <a:r>
              <a:rPr lang="en-US" sz="2400" dirty="0">
                <a:latin typeface="Consolas" panose="020B0609020204030204" pitchFamily="49" charset="0"/>
                <a:cs typeface="Consolas" panose="020B0609020204030204" pitchFamily="49" charset="0"/>
              </a:rPr>
              <a:t> (l)</a:t>
            </a:r>
          </a:p>
          <a:p>
            <a:pPr marL="0" indent="0">
              <a:buNone/>
            </a:pPr>
            <a:r>
              <a:rPr lang="en-US" sz="2400" dirty="0">
                <a:latin typeface="Consolas" panose="020B0609020204030204" pitchFamily="49" charset="0"/>
                <a:cs typeface="Consolas" panose="020B0609020204030204" pitchFamily="49" charset="0"/>
              </a:rPr>
              <a:t>    </a:t>
            </a:r>
            <a:r>
              <a:rPr lang="en-US" sz="2400" dirty="0">
                <a:solidFill>
                  <a:srgbClr val="00B050"/>
                </a:solidFill>
                <a:latin typeface="Consolas" panose="020B0609020204030204" pitchFamily="49" charset="0"/>
                <a:cs typeface="Consolas" panose="020B0609020204030204" pitchFamily="49" charset="0"/>
              </a:rPr>
              <a:t>(</a:t>
            </a:r>
            <a:r>
              <a:rPr lang="en-US" sz="2400" b="1" dirty="0">
                <a:latin typeface="Consolas" panose="020B0609020204030204" pitchFamily="49" charset="0"/>
                <a:cs typeface="Consolas" panose="020B0609020204030204" pitchFamily="49" charset="0"/>
              </a:rPr>
              <a:t>if</a:t>
            </a: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null</a:t>
            </a:r>
            <a:r>
              <a:rPr lang="en-US" sz="2400" dirty="0">
                <a:latin typeface="Consolas" panose="020B0609020204030204" pitchFamily="49" charset="0"/>
                <a:cs typeface="Consolas" panose="020B0609020204030204" pitchFamily="49" charset="0"/>
              </a:rPr>
              <a:t>? l) l</a:t>
            </a:r>
          </a:p>
          <a:p>
            <a:pPr marL="0" indent="0">
              <a:buNone/>
            </a:pPr>
            <a:r>
              <a:rPr lang="en-US" sz="2400" dirty="0">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a:t>
            </a:r>
            <a:r>
              <a:rPr lang="en-US" sz="2400" b="1" dirty="0">
                <a:latin typeface="Consolas" panose="020B0609020204030204" pitchFamily="49" charset="0"/>
                <a:cs typeface="Consolas" panose="020B0609020204030204" pitchFamily="49" charset="0"/>
              </a:rPr>
              <a:t>append</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myreverse</a:t>
            </a:r>
            <a:r>
              <a:rPr lang="en-US" sz="2400"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cdr</a:t>
            </a:r>
            <a:r>
              <a:rPr lang="en-US" sz="2400" dirty="0">
                <a:latin typeface="Consolas" panose="020B0609020204030204" pitchFamily="49" charset="0"/>
                <a:cs typeface="Consolas" panose="020B0609020204030204" pitchFamily="49" charset="0"/>
              </a:rPr>
              <a:t> l)) </a:t>
            </a:r>
          </a:p>
          <a:p>
            <a:pPr marL="0"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list</a:t>
            </a: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car</a:t>
            </a:r>
            <a:r>
              <a:rPr lang="en-US" sz="2400" dirty="0">
                <a:latin typeface="Consolas" panose="020B0609020204030204" pitchFamily="49" charset="0"/>
                <a:cs typeface="Consolas" panose="020B0609020204030204" pitchFamily="49" charset="0"/>
              </a:rPr>
              <a:t> l))</a:t>
            </a:r>
          </a:p>
          <a:p>
            <a:pPr marL="0" indent="0">
              <a:buNone/>
            </a:pPr>
            <a:r>
              <a:rPr lang="en-US" sz="2400" dirty="0">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a:t>
            </a:r>
          </a:p>
          <a:p>
            <a:pPr marL="0" indent="0">
              <a:buNone/>
            </a:pPr>
            <a:r>
              <a:rPr lang="en-US" sz="2400" dirty="0">
                <a:latin typeface="Consolas" panose="020B0609020204030204" pitchFamily="49" charset="0"/>
                <a:cs typeface="Consolas" panose="020B0609020204030204" pitchFamily="49" charset="0"/>
              </a:rPr>
              <a:t>    </a:t>
            </a:r>
            <a:r>
              <a:rPr lang="en-US" sz="2400" dirty="0">
                <a:solidFill>
                  <a:srgbClr val="00B050"/>
                </a:solidFill>
                <a:latin typeface="Consolas" panose="020B0609020204030204" pitchFamily="49" charset="0"/>
                <a:cs typeface="Consolas" panose="020B0609020204030204" pitchFamily="49" charset="0"/>
              </a:rPr>
              <a:t>)</a:t>
            </a:r>
          </a:p>
          <a:p>
            <a:pPr marL="0" indent="0">
              <a:buNone/>
            </a:pP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a:t>
            </a:r>
          </a:p>
          <a:p>
            <a:pPr marL="0" indent="0">
              <a:buNone/>
            </a:pPr>
            <a:r>
              <a:rPr lang="en-US" sz="2400" dirty="0">
                <a:latin typeface="Consolas" panose="020B0609020204030204" pitchFamily="49" charset="0"/>
                <a:cs typeface="Consolas" panose="020B0609020204030204" pitchFamily="49" charset="0"/>
              </a:rPr>
              <a:t>)</a:t>
            </a:r>
          </a:p>
        </p:txBody>
      </p:sp>
      <p:sp>
        <p:nvSpPr>
          <p:cNvPr id="4" name="Footer Placeholder 3">
            <a:extLst>
              <a:ext uri="{FF2B5EF4-FFF2-40B4-BE49-F238E27FC236}">
                <a16:creationId xmlns:a16="http://schemas.microsoft.com/office/drawing/2014/main" id="{33D60E82-36A5-DB43-8A0A-5CEF5C117C46}"/>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060C2DA2-E62C-0C4F-B429-EF6A7D113990}"/>
              </a:ext>
            </a:extLst>
          </p:cNvPr>
          <p:cNvSpPr>
            <a:spLocks noGrp="1"/>
          </p:cNvSpPr>
          <p:nvPr>
            <p:ph type="sldNum" sz="quarter" idx="12"/>
          </p:nvPr>
        </p:nvSpPr>
        <p:spPr/>
        <p:txBody>
          <a:bodyPr/>
          <a:lstStyle/>
          <a:p>
            <a:fld id="{CF55FEA2-830E-B94B-B39B-61671C01FB72}" type="slidenum">
              <a:rPr lang="en-US" smtClean="0"/>
              <a:t>25</a:t>
            </a:fld>
            <a:endParaRPr lang="en-US"/>
          </a:p>
        </p:txBody>
      </p:sp>
      <p:sp>
        <p:nvSpPr>
          <p:cNvPr id="6" name="TextBox 5">
            <a:extLst>
              <a:ext uri="{FF2B5EF4-FFF2-40B4-BE49-F238E27FC236}">
                <a16:creationId xmlns:a16="http://schemas.microsoft.com/office/drawing/2014/main" id="{4E9F346A-41CD-AD41-97A4-88A9EC03624B}"/>
              </a:ext>
            </a:extLst>
          </p:cNvPr>
          <p:cNvSpPr txBox="1"/>
          <p:nvPr/>
        </p:nvSpPr>
        <p:spPr>
          <a:xfrm>
            <a:off x="5546184" y="1443053"/>
            <a:ext cx="6471643" cy="2308324"/>
          </a:xfrm>
          <a:custGeom>
            <a:avLst/>
            <a:gdLst>
              <a:gd name="connsiteX0" fmla="*/ 0 w 6471643"/>
              <a:gd name="connsiteY0" fmla="*/ 0 h 2308324"/>
              <a:gd name="connsiteX1" fmla="*/ 523615 w 6471643"/>
              <a:gd name="connsiteY1" fmla="*/ 0 h 2308324"/>
              <a:gd name="connsiteX2" fmla="*/ 917797 w 6471643"/>
              <a:gd name="connsiteY2" fmla="*/ 0 h 2308324"/>
              <a:gd name="connsiteX3" fmla="*/ 1635561 w 6471643"/>
              <a:gd name="connsiteY3" fmla="*/ 0 h 2308324"/>
              <a:gd name="connsiteX4" fmla="*/ 2159175 w 6471643"/>
              <a:gd name="connsiteY4" fmla="*/ 0 h 2308324"/>
              <a:gd name="connsiteX5" fmla="*/ 2682790 w 6471643"/>
              <a:gd name="connsiteY5" fmla="*/ 0 h 2308324"/>
              <a:gd name="connsiteX6" fmla="*/ 3400554 w 6471643"/>
              <a:gd name="connsiteY6" fmla="*/ 0 h 2308324"/>
              <a:gd name="connsiteX7" fmla="*/ 3859453 w 6471643"/>
              <a:gd name="connsiteY7" fmla="*/ 0 h 2308324"/>
              <a:gd name="connsiteX8" fmla="*/ 4577217 w 6471643"/>
              <a:gd name="connsiteY8" fmla="*/ 0 h 2308324"/>
              <a:gd name="connsiteX9" fmla="*/ 5294981 w 6471643"/>
              <a:gd name="connsiteY9" fmla="*/ 0 h 2308324"/>
              <a:gd name="connsiteX10" fmla="*/ 5883312 w 6471643"/>
              <a:gd name="connsiteY10" fmla="*/ 0 h 2308324"/>
              <a:gd name="connsiteX11" fmla="*/ 6471643 w 6471643"/>
              <a:gd name="connsiteY11" fmla="*/ 0 h 2308324"/>
              <a:gd name="connsiteX12" fmla="*/ 6471643 w 6471643"/>
              <a:gd name="connsiteY12" fmla="*/ 553998 h 2308324"/>
              <a:gd name="connsiteX13" fmla="*/ 6471643 w 6471643"/>
              <a:gd name="connsiteY13" fmla="*/ 1061829 h 2308324"/>
              <a:gd name="connsiteX14" fmla="*/ 6471643 w 6471643"/>
              <a:gd name="connsiteY14" fmla="*/ 1638910 h 2308324"/>
              <a:gd name="connsiteX15" fmla="*/ 6471643 w 6471643"/>
              <a:gd name="connsiteY15" fmla="*/ 2308324 h 2308324"/>
              <a:gd name="connsiteX16" fmla="*/ 5883312 w 6471643"/>
              <a:gd name="connsiteY16" fmla="*/ 2308324 h 2308324"/>
              <a:gd name="connsiteX17" fmla="*/ 5165548 w 6471643"/>
              <a:gd name="connsiteY17" fmla="*/ 2308324 h 2308324"/>
              <a:gd name="connsiteX18" fmla="*/ 4577217 w 6471643"/>
              <a:gd name="connsiteY18" fmla="*/ 2308324 h 2308324"/>
              <a:gd name="connsiteX19" fmla="*/ 4183035 w 6471643"/>
              <a:gd name="connsiteY19" fmla="*/ 2308324 h 2308324"/>
              <a:gd name="connsiteX20" fmla="*/ 3724136 w 6471643"/>
              <a:gd name="connsiteY20" fmla="*/ 2308324 h 2308324"/>
              <a:gd name="connsiteX21" fmla="*/ 3006372 w 6471643"/>
              <a:gd name="connsiteY21" fmla="*/ 2308324 h 2308324"/>
              <a:gd name="connsiteX22" fmla="*/ 2418041 w 6471643"/>
              <a:gd name="connsiteY22" fmla="*/ 2308324 h 2308324"/>
              <a:gd name="connsiteX23" fmla="*/ 1959143 w 6471643"/>
              <a:gd name="connsiteY23" fmla="*/ 2308324 h 2308324"/>
              <a:gd name="connsiteX24" fmla="*/ 1370812 w 6471643"/>
              <a:gd name="connsiteY24" fmla="*/ 2308324 h 2308324"/>
              <a:gd name="connsiteX25" fmla="*/ 976630 w 6471643"/>
              <a:gd name="connsiteY25" fmla="*/ 2308324 h 2308324"/>
              <a:gd name="connsiteX26" fmla="*/ 582448 w 6471643"/>
              <a:gd name="connsiteY26" fmla="*/ 2308324 h 2308324"/>
              <a:gd name="connsiteX27" fmla="*/ 0 w 6471643"/>
              <a:gd name="connsiteY27" fmla="*/ 2308324 h 2308324"/>
              <a:gd name="connsiteX28" fmla="*/ 0 w 6471643"/>
              <a:gd name="connsiteY28" fmla="*/ 1777409 h 2308324"/>
              <a:gd name="connsiteX29" fmla="*/ 0 w 6471643"/>
              <a:gd name="connsiteY29" fmla="*/ 1154162 h 2308324"/>
              <a:gd name="connsiteX30" fmla="*/ 0 w 6471643"/>
              <a:gd name="connsiteY30" fmla="*/ 600164 h 2308324"/>
              <a:gd name="connsiteX31" fmla="*/ 0 w 6471643"/>
              <a:gd name="connsiteY31" fmla="*/ 0 h 230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471643" h="2308324" extrusionOk="0">
                <a:moveTo>
                  <a:pt x="0" y="0"/>
                </a:moveTo>
                <a:cubicBezTo>
                  <a:pt x="123242" y="-49964"/>
                  <a:pt x="312999" y="18534"/>
                  <a:pt x="523615" y="0"/>
                </a:cubicBezTo>
                <a:cubicBezTo>
                  <a:pt x="734232" y="-18534"/>
                  <a:pt x="759924" y="29207"/>
                  <a:pt x="917797" y="0"/>
                </a:cubicBezTo>
                <a:cubicBezTo>
                  <a:pt x="1075670" y="-29207"/>
                  <a:pt x="1425017" y="80254"/>
                  <a:pt x="1635561" y="0"/>
                </a:cubicBezTo>
                <a:cubicBezTo>
                  <a:pt x="1846105" y="-80254"/>
                  <a:pt x="1978726" y="8087"/>
                  <a:pt x="2159175" y="0"/>
                </a:cubicBezTo>
                <a:cubicBezTo>
                  <a:pt x="2339624" y="-8087"/>
                  <a:pt x="2428582" y="12977"/>
                  <a:pt x="2682790" y="0"/>
                </a:cubicBezTo>
                <a:cubicBezTo>
                  <a:pt x="2936999" y="-12977"/>
                  <a:pt x="3179935" y="25519"/>
                  <a:pt x="3400554" y="0"/>
                </a:cubicBezTo>
                <a:cubicBezTo>
                  <a:pt x="3621173" y="-25519"/>
                  <a:pt x="3739474" y="1551"/>
                  <a:pt x="3859453" y="0"/>
                </a:cubicBezTo>
                <a:cubicBezTo>
                  <a:pt x="3979432" y="-1551"/>
                  <a:pt x="4417812" y="69345"/>
                  <a:pt x="4577217" y="0"/>
                </a:cubicBezTo>
                <a:cubicBezTo>
                  <a:pt x="4736622" y="-69345"/>
                  <a:pt x="5029452" y="71616"/>
                  <a:pt x="5294981" y="0"/>
                </a:cubicBezTo>
                <a:cubicBezTo>
                  <a:pt x="5560510" y="-71616"/>
                  <a:pt x="5600186" y="37409"/>
                  <a:pt x="5883312" y="0"/>
                </a:cubicBezTo>
                <a:cubicBezTo>
                  <a:pt x="6166438" y="-37409"/>
                  <a:pt x="6289415" y="21027"/>
                  <a:pt x="6471643" y="0"/>
                </a:cubicBezTo>
                <a:cubicBezTo>
                  <a:pt x="6472574" y="178998"/>
                  <a:pt x="6460384" y="314340"/>
                  <a:pt x="6471643" y="553998"/>
                </a:cubicBezTo>
                <a:cubicBezTo>
                  <a:pt x="6482902" y="793656"/>
                  <a:pt x="6429251" y="814211"/>
                  <a:pt x="6471643" y="1061829"/>
                </a:cubicBezTo>
                <a:cubicBezTo>
                  <a:pt x="6514035" y="1309447"/>
                  <a:pt x="6413666" y="1515397"/>
                  <a:pt x="6471643" y="1638910"/>
                </a:cubicBezTo>
                <a:cubicBezTo>
                  <a:pt x="6529620" y="1762423"/>
                  <a:pt x="6410026" y="1975386"/>
                  <a:pt x="6471643" y="2308324"/>
                </a:cubicBezTo>
                <a:cubicBezTo>
                  <a:pt x="6303585" y="2311988"/>
                  <a:pt x="6095115" y="2240073"/>
                  <a:pt x="5883312" y="2308324"/>
                </a:cubicBezTo>
                <a:cubicBezTo>
                  <a:pt x="5671509" y="2376575"/>
                  <a:pt x="5398314" y="2229425"/>
                  <a:pt x="5165548" y="2308324"/>
                </a:cubicBezTo>
                <a:cubicBezTo>
                  <a:pt x="4932782" y="2387223"/>
                  <a:pt x="4795125" y="2276224"/>
                  <a:pt x="4577217" y="2308324"/>
                </a:cubicBezTo>
                <a:cubicBezTo>
                  <a:pt x="4359309" y="2340424"/>
                  <a:pt x="4345844" y="2282085"/>
                  <a:pt x="4183035" y="2308324"/>
                </a:cubicBezTo>
                <a:cubicBezTo>
                  <a:pt x="4020226" y="2334563"/>
                  <a:pt x="3831212" y="2295937"/>
                  <a:pt x="3724136" y="2308324"/>
                </a:cubicBezTo>
                <a:cubicBezTo>
                  <a:pt x="3617060" y="2320711"/>
                  <a:pt x="3235144" y="2243082"/>
                  <a:pt x="3006372" y="2308324"/>
                </a:cubicBezTo>
                <a:cubicBezTo>
                  <a:pt x="2777600" y="2373566"/>
                  <a:pt x="2584735" y="2291613"/>
                  <a:pt x="2418041" y="2308324"/>
                </a:cubicBezTo>
                <a:cubicBezTo>
                  <a:pt x="2251347" y="2325035"/>
                  <a:pt x="2165613" y="2255156"/>
                  <a:pt x="1959143" y="2308324"/>
                </a:cubicBezTo>
                <a:cubicBezTo>
                  <a:pt x="1752673" y="2361492"/>
                  <a:pt x="1619423" y="2275182"/>
                  <a:pt x="1370812" y="2308324"/>
                </a:cubicBezTo>
                <a:cubicBezTo>
                  <a:pt x="1122201" y="2341466"/>
                  <a:pt x="1149094" y="2264863"/>
                  <a:pt x="976630" y="2308324"/>
                </a:cubicBezTo>
                <a:cubicBezTo>
                  <a:pt x="804166" y="2351785"/>
                  <a:pt x="667649" y="2293405"/>
                  <a:pt x="582448" y="2308324"/>
                </a:cubicBezTo>
                <a:cubicBezTo>
                  <a:pt x="497247" y="2323243"/>
                  <a:pt x="226002" y="2272170"/>
                  <a:pt x="0" y="2308324"/>
                </a:cubicBezTo>
                <a:cubicBezTo>
                  <a:pt x="-17861" y="2198852"/>
                  <a:pt x="24440" y="2004107"/>
                  <a:pt x="0" y="1777409"/>
                </a:cubicBezTo>
                <a:cubicBezTo>
                  <a:pt x="-24440" y="1550712"/>
                  <a:pt x="61964" y="1321412"/>
                  <a:pt x="0" y="1154162"/>
                </a:cubicBezTo>
                <a:cubicBezTo>
                  <a:pt x="-61964" y="986912"/>
                  <a:pt x="9628" y="866773"/>
                  <a:pt x="0" y="600164"/>
                </a:cubicBezTo>
                <a:cubicBezTo>
                  <a:pt x="-9628" y="333555"/>
                  <a:pt x="36616" y="285977"/>
                  <a:pt x="0" y="0"/>
                </a:cubicBezTo>
                <a:close/>
              </a:path>
            </a:pathLst>
          </a:custGeom>
          <a:noFill/>
          <a:ln w="38100">
            <a:solidFill>
              <a:srgbClr val="00B05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a:t>
            </a:r>
            <a:r>
              <a:rPr lang="en-US" sz="2400" dirty="0" err="1">
                <a:solidFill>
                  <a:srgbClr val="0070C0"/>
                </a:solidFill>
                <a:latin typeface="Consolas" panose="020B0609020204030204" pitchFamily="49" charset="0"/>
                <a:cs typeface="Consolas" panose="020B0609020204030204" pitchFamily="49" charset="0"/>
              </a:rPr>
              <a:t>myreverse</a:t>
            </a:r>
            <a:r>
              <a:rPr lang="en-US" sz="2400" dirty="0">
                <a:solidFill>
                  <a:srgbClr val="0070C0"/>
                </a:solidFill>
                <a:latin typeface="Consolas" panose="020B0609020204030204" pitchFamily="49" charset="0"/>
                <a:cs typeface="Consolas" panose="020B0609020204030204" pitchFamily="49" charset="0"/>
              </a:rPr>
              <a:t> ‘(1 2 3)); (3 2 1)</a:t>
            </a:r>
          </a:p>
          <a:p>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err="1">
                <a:solidFill>
                  <a:srgbClr val="0070C0"/>
                </a:solidFill>
                <a:latin typeface="Consolas" panose="020B0609020204030204" pitchFamily="49" charset="0"/>
                <a:cs typeface="Consolas" panose="020B0609020204030204" pitchFamily="49" charset="0"/>
              </a:rPr>
              <a:t>myreverse</a:t>
            </a:r>
            <a:r>
              <a:rPr lang="en-US" sz="2400" dirty="0">
                <a:solidFill>
                  <a:srgbClr val="0070C0"/>
                </a:solidFill>
                <a:latin typeface="Consolas" panose="020B0609020204030204" pitchFamily="49" charset="0"/>
                <a:cs typeface="Consolas" panose="020B0609020204030204" pitchFamily="49" charset="0"/>
              </a:rPr>
              <a:t> '(1 B $!@%1)); ($!@%1 b 1)</a:t>
            </a:r>
          </a:p>
          <a:p>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(equal? (</a:t>
            </a:r>
            <a:r>
              <a:rPr lang="en-US" sz="2400" dirty="0" err="1">
                <a:solidFill>
                  <a:srgbClr val="0070C0"/>
                </a:solidFill>
                <a:latin typeface="Consolas" panose="020B0609020204030204" pitchFamily="49" charset="0"/>
                <a:cs typeface="Consolas" panose="020B0609020204030204" pitchFamily="49" charset="0"/>
              </a:rPr>
              <a:t>myreverse</a:t>
            </a:r>
            <a:r>
              <a:rPr lang="en-US" sz="2400" dirty="0">
                <a:solidFill>
                  <a:srgbClr val="0070C0"/>
                </a:solidFill>
                <a:latin typeface="Consolas" panose="020B0609020204030204" pitchFamily="49" charset="0"/>
                <a:cs typeface="Consolas" panose="020B0609020204030204" pitchFamily="49" charset="0"/>
              </a:rPr>
              <a:t> ‘(1 2 3)) </a:t>
            </a:r>
          </a:p>
          <a:p>
            <a:r>
              <a:rPr lang="en-US" sz="2400" dirty="0">
                <a:solidFill>
                  <a:srgbClr val="0070C0"/>
                </a:solidFill>
                <a:latin typeface="Consolas" panose="020B0609020204030204" pitchFamily="49" charset="0"/>
                <a:cs typeface="Consolas" panose="020B0609020204030204" pitchFamily="49" charset="0"/>
              </a:rPr>
              <a:t>   (reverse ‘(1 2 3))); #t</a:t>
            </a:r>
          </a:p>
        </p:txBody>
      </p:sp>
    </p:spTree>
    <p:extLst>
      <p:ext uri="{BB962C8B-B14F-4D97-AF65-F5344CB8AC3E}">
        <p14:creationId xmlns:p14="http://schemas.microsoft.com/office/powerpoint/2010/main" val="1008925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ADA61-F2E3-2247-B386-62E2BCB83641}"/>
              </a:ext>
            </a:extLst>
          </p:cNvPr>
          <p:cNvSpPr>
            <a:spLocks noGrp="1"/>
          </p:cNvSpPr>
          <p:nvPr>
            <p:ph type="title"/>
          </p:nvPr>
        </p:nvSpPr>
        <p:spPr/>
        <p:txBody>
          <a:bodyPr/>
          <a:lstStyle/>
          <a:p>
            <a:r>
              <a:rPr lang="en-US" dirty="0"/>
              <a:t>A form of Iteration</a:t>
            </a:r>
          </a:p>
        </p:txBody>
      </p:sp>
      <p:sp>
        <p:nvSpPr>
          <p:cNvPr id="3" name="Content Placeholder 2">
            <a:extLst>
              <a:ext uri="{FF2B5EF4-FFF2-40B4-BE49-F238E27FC236}">
                <a16:creationId xmlns:a16="http://schemas.microsoft.com/office/drawing/2014/main" id="{88F5B296-9EDD-CF4C-BB67-43210B43D2F4}"/>
              </a:ext>
            </a:extLst>
          </p:cNvPr>
          <p:cNvSpPr>
            <a:spLocks noGrp="1"/>
          </p:cNvSpPr>
          <p:nvPr>
            <p:ph idx="1"/>
          </p:nvPr>
        </p:nvSpPr>
        <p:spPr>
          <a:xfrm>
            <a:off x="391885" y="1825625"/>
            <a:ext cx="11386457" cy="4351338"/>
          </a:xfrm>
        </p:spPr>
        <p:txBody>
          <a:bodyPr>
            <a:normAutofit fontScale="92500" lnSpcReduction="10000"/>
          </a:bodyPr>
          <a:lstStyle/>
          <a:p>
            <a:r>
              <a:rPr lang="en-US" dirty="0"/>
              <a:t>Try this:</a:t>
            </a:r>
          </a:p>
          <a:p>
            <a:pPr marL="0" indent="0">
              <a:buNone/>
            </a:pPr>
            <a:r>
              <a:rPr lang="en-US" dirty="0">
                <a:solidFill>
                  <a:srgbClr val="0070C0"/>
                </a:solidFill>
                <a:latin typeface="Consolas" panose="020B0609020204030204" pitchFamily="49" charset="0"/>
                <a:cs typeface="Consolas" panose="020B0609020204030204" pitchFamily="49" charset="0"/>
              </a:rPr>
              <a:t>(map + ‘( 1 2 3) ‘(10 20 30)) ;    (11 22 33)</a:t>
            </a:r>
          </a:p>
          <a:p>
            <a:r>
              <a:rPr lang="en-US" dirty="0"/>
              <a:t>Pure functional languages don’t provide iterative constructs, but they do provide functions that can be applied to other functions over lists</a:t>
            </a:r>
          </a:p>
          <a:p>
            <a:r>
              <a:rPr lang="en-US" dirty="0"/>
              <a:t>The above takes two lists, and applies ‘+’ to each corresponding pair of arguments: the first, the second the third</a:t>
            </a:r>
          </a:p>
          <a:p>
            <a:r>
              <a:rPr lang="en-US" dirty="0"/>
              <a:t>Summing triples:</a:t>
            </a:r>
          </a:p>
          <a:p>
            <a:pPr marL="0" indent="0">
              <a:buNone/>
            </a:pPr>
            <a:r>
              <a:rPr lang="en-US" dirty="0">
                <a:solidFill>
                  <a:srgbClr val="0070C0"/>
                </a:solidFill>
                <a:latin typeface="Consolas" panose="020B0609020204030204" pitchFamily="49" charset="0"/>
                <a:cs typeface="Consolas" panose="020B0609020204030204" pitchFamily="49" charset="0"/>
              </a:rPr>
              <a:t>(map + '(1 2 3) '(10 20 30) '(100 200 300)); (111 222 333)</a:t>
            </a:r>
          </a:p>
          <a:p>
            <a:r>
              <a:rPr lang="en-US" dirty="0"/>
              <a:t>Adding to products:</a:t>
            </a:r>
          </a:p>
          <a:p>
            <a:pPr marL="0" indent="0">
              <a:buNone/>
            </a:pPr>
            <a:r>
              <a:rPr lang="en-US" dirty="0">
                <a:solidFill>
                  <a:srgbClr val="0070C0"/>
                </a:solidFill>
                <a:latin typeface="Consolas" panose="020B0609020204030204" pitchFamily="49" charset="0"/>
                <a:cs typeface="Consolas" panose="020B0609020204030204" pitchFamily="49" charset="0"/>
              </a:rPr>
              <a:t>(map + '(1 2 3) (map * '(2 3 4) '(5 6 7)));    (11 20 31)</a:t>
            </a:r>
          </a:p>
          <a:p>
            <a:pPr marL="0" indent="0">
              <a:buNone/>
            </a:pPr>
            <a:endParaRPr lang="en-US" dirty="0">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039C44D7-850A-EE4A-A540-C42805DF92F7}"/>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8EDE7A7A-4E1D-B845-937E-D2351C53C760}"/>
              </a:ext>
            </a:extLst>
          </p:cNvPr>
          <p:cNvSpPr>
            <a:spLocks noGrp="1"/>
          </p:cNvSpPr>
          <p:nvPr>
            <p:ph type="sldNum" sz="quarter" idx="12"/>
          </p:nvPr>
        </p:nvSpPr>
        <p:spPr/>
        <p:txBody>
          <a:bodyPr/>
          <a:lstStyle/>
          <a:p>
            <a:fld id="{CF55FEA2-830E-B94B-B39B-61671C01FB72}" type="slidenum">
              <a:rPr lang="en-US" smtClean="0"/>
              <a:t>26</a:t>
            </a:fld>
            <a:endParaRPr lang="en-US"/>
          </a:p>
        </p:txBody>
      </p:sp>
    </p:spTree>
    <p:extLst>
      <p:ext uri="{BB962C8B-B14F-4D97-AF65-F5344CB8AC3E}">
        <p14:creationId xmlns:p14="http://schemas.microsoft.com/office/powerpoint/2010/main" val="1896431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FC502-87DC-7F4A-A466-F056578A0476}"/>
              </a:ext>
            </a:extLst>
          </p:cNvPr>
          <p:cNvSpPr>
            <a:spLocks noGrp="1"/>
          </p:cNvSpPr>
          <p:nvPr>
            <p:ph type="title"/>
          </p:nvPr>
        </p:nvSpPr>
        <p:spPr/>
        <p:txBody>
          <a:bodyPr/>
          <a:lstStyle/>
          <a:p>
            <a:r>
              <a:rPr lang="en-US" dirty="0"/>
              <a:t>A form of Iteration</a:t>
            </a:r>
          </a:p>
        </p:txBody>
      </p:sp>
      <p:sp>
        <p:nvSpPr>
          <p:cNvPr id="3" name="Content Placeholder 2">
            <a:extLst>
              <a:ext uri="{FF2B5EF4-FFF2-40B4-BE49-F238E27FC236}">
                <a16:creationId xmlns:a16="http://schemas.microsoft.com/office/drawing/2014/main" id="{5BA00B5A-450A-6945-A709-2BCE16E46FA3}"/>
              </a:ext>
            </a:extLst>
          </p:cNvPr>
          <p:cNvSpPr>
            <a:spLocks noGrp="1"/>
          </p:cNvSpPr>
          <p:nvPr>
            <p:ph idx="1"/>
          </p:nvPr>
        </p:nvSpPr>
        <p:spPr/>
        <p:txBody>
          <a:bodyPr>
            <a:normAutofit/>
          </a:bodyPr>
          <a:lstStyle/>
          <a:p>
            <a:r>
              <a:rPr lang="en-US" sz="2400" dirty="0"/>
              <a:t>Different Lisp dialects provide different forms of iteration</a:t>
            </a:r>
          </a:p>
          <a:p>
            <a:r>
              <a:rPr lang="en-US" sz="2400" dirty="0"/>
              <a:t>Some deviate more (or less) from strict purely functional languages</a:t>
            </a:r>
          </a:p>
          <a:p>
            <a:r>
              <a:rPr lang="en-US" sz="2400" dirty="0"/>
              <a:t>See:</a:t>
            </a:r>
          </a:p>
          <a:p>
            <a:pPr lvl="1"/>
            <a:r>
              <a:rPr lang="en-US" dirty="0"/>
              <a:t>do</a:t>
            </a:r>
          </a:p>
          <a:p>
            <a:pPr lvl="1"/>
            <a:r>
              <a:rPr lang="en-US" dirty="0"/>
              <a:t>for-each</a:t>
            </a:r>
          </a:p>
          <a:p>
            <a:pPr lvl="1"/>
            <a:r>
              <a:rPr lang="en-US" dirty="0" err="1"/>
              <a:t>cadr</a:t>
            </a:r>
            <a:r>
              <a:rPr lang="en-US" dirty="0"/>
              <a:t>      </a:t>
            </a:r>
            <a:r>
              <a:rPr lang="en-US" dirty="0">
                <a:sym typeface="Wingdings" pitchFamily="2" charset="2"/>
              </a:rPr>
              <a:t> not a typo</a:t>
            </a:r>
          </a:p>
          <a:p>
            <a:pPr lvl="1"/>
            <a:r>
              <a:rPr lang="en-US" dirty="0" err="1">
                <a:sym typeface="Wingdings" pitchFamily="2" charset="2"/>
              </a:rPr>
              <a:t>caddddddddr</a:t>
            </a:r>
            <a:r>
              <a:rPr lang="en-US" dirty="0">
                <a:sym typeface="Wingdings" pitchFamily="2" charset="2"/>
              </a:rPr>
              <a:t>   as long as the list has sufficient elements</a:t>
            </a:r>
            <a:endParaRPr lang="en-US" dirty="0"/>
          </a:p>
          <a:p>
            <a:pPr lvl="1"/>
            <a:r>
              <a:rPr lang="en-US" dirty="0"/>
              <a:t>Many others, but dialect dependent</a:t>
            </a:r>
          </a:p>
        </p:txBody>
      </p:sp>
      <p:sp>
        <p:nvSpPr>
          <p:cNvPr id="4" name="Footer Placeholder 3">
            <a:extLst>
              <a:ext uri="{FF2B5EF4-FFF2-40B4-BE49-F238E27FC236}">
                <a16:creationId xmlns:a16="http://schemas.microsoft.com/office/drawing/2014/main" id="{6590337D-41C4-834C-8C65-0FFD111CC3F7}"/>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9A9BD1FE-7B3E-E249-A087-2324BFBA446F}"/>
              </a:ext>
            </a:extLst>
          </p:cNvPr>
          <p:cNvSpPr>
            <a:spLocks noGrp="1"/>
          </p:cNvSpPr>
          <p:nvPr>
            <p:ph type="sldNum" sz="quarter" idx="12"/>
          </p:nvPr>
        </p:nvSpPr>
        <p:spPr/>
        <p:txBody>
          <a:bodyPr/>
          <a:lstStyle/>
          <a:p>
            <a:fld id="{CF55FEA2-830E-B94B-B39B-61671C01FB72}" type="slidenum">
              <a:rPr lang="en-US" smtClean="0"/>
              <a:t>27</a:t>
            </a:fld>
            <a:endParaRPr lang="en-US"/>
          </a:p>
        </p:txBody>
      </p:sp>
    </p:spTree>
    <p:extLst>
      <p:ext uri="{BB962C8B-B14F-4D97-AF65-F5344CB8AC3E}">
        <p14:creationId xmlns:p14="http://schemas.microsoft.com/office/powerpoint/2010/main" val="880038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ADC2-CD5C-CE44-AB0B-A81033EB9B1A}"/>
              </a:ext>
            </a:extLst>
          </p:cNvPr>
          <p:cNvSpPr>
            <a:spLocks noGrp="1"/>
          </p:cNvSpPr>
          <p:nvPr>
            <p:ph type="title"/>
          </p:nvPr>
        </p:nvSpPr>
        <p:spPr>
          <a:xfrm>
            <a:off x="838200" y="365125"/>
            <a:ext cx="3951514" cy="911905"/>
          </a:xfrm>
        </p:spPr>
        <p:txBody>
          <a:bodyPr/>
          <a:lstStyle/>
          <a:p>
            <a:r>
              <a:rPr lang="en-US" dirty="0"/>
              <a:t>Map Reduce</a:t>
            </a:r>
          </a:p>
        </p:txBody>
      </p:sp>
      <p:sp>
        <p:nvSpPr>
          <p:cNvPr id="3" name="Content Placeholder 2">
            <a:extLst>
              <a:ext uri="{FF2B5EF4-FFF2-40B4-BE49-F238E27FC236}">
                <a16:creationId xmlns:a16="http://schemas.microsoft.com/office/drawing/2014/main" id="{4DB107B5-2753-6745-935C-CE1523736A4D}"/>
              </a:ext>
            </a:extLst>
          </p:cNvPr>
          <p:cNvSpPr>
            <a:spLocks noGrp="1"/>
          </p:cNvSpPr>
          <p:nvPr>
            <p:ph idx="1"/>
          </p:nvPr>
        </p:nvSpPr>
        <p:spPr>
          <a:xfrm>
            <a:off x="255815" y="1483859"/>
            <a:ext cx="2636789" cy="4665662"/>
          </a:xfrm>
        </p:spPr>
        <p:txBody>
          <a:bodyPr>
            <a:noAutofit/>
          </a:bodyPr>
          <a:lstStyle/>
          <a:p>
            <a:r>
              <a:rPr lang="en-US" sz="1700" dirty="0"/>
              <a:t>The </a:t>
            </a:r>
            <a:r>
              <a:rPr lang="en-US" sz="1700" dirty="0">
                <a:hlinkClick r:id="rId2"/>
              </a:rPr>
              <a:t>Map-Reduce</a:t>
            </a:r>
            <a:r>
              <a:rPr lang="en-US" sz="1700" dirty="0"/>
              <a:t> programming model (complex stuff) </a:t>
            </a:r>
            <a:r>
              <a:rPr lang="en-US" sz="1700" dirty="0">
                <a:solidFill>
                  <a:srgbClr val="0070C0"/>
                </a:solidFill>
              </a:rPr>
              <a:t>inspired in functional programming</a:t>
            </a:r>
          </a:p>
          <a:p>
            <a:r>
              <a:rPr lang="en-US" sz="1700" dirty="0"/>
              <a:t>Provides impressive scalability in data centers</a:t>
            </a:r>
          </a:p>
          <a:p>
            <a:r>
              <a:rPr lang="en-US" sz="1700" dirty="0"/>
              <a:t>Used on big-data applications</a:t>
            </a:r>
          </a:p>
          <a:p>
            <a:r>
              <a:rPr lang="en-US" sz="1700" dirty="0"/>
              <a:t>Simple and elegant execution model for parallelism and distributed applications</a:t>
            </a:r>
          </a:p>
          <a:p>
            <a:r>
              <a:rPr lang="en-US" sz="1700" dirty="0"/>
              <a:t>Many, many variations, e.g. Apache Hadoop</a:t>
            </a:r>
          </a:p>
          <a:p>
            <a:r>
              <a:rPr lang="en-US" sz="1700" dirty="0"/>
              <a:t>Google, Facebook, </a:t>
            </a:r>
            <a:r>
              <a:rPr lang="en-US" sz="1700" dirty="0" err="1"/>
              <a:t>etc</a:t>
            </a:r>
            <a:r>
              <a:rPr lang="en-US" sz="1700" dirty="0"/>
              <a:t>, all have their own variant of Map-Reduce</a:t>
            </a:r>
          </a:p>
        </p:txBody>
      </p:sp>
      <p:sp>
        <p:nvSpPr>
          <p:cNvPr id="5" name="Slide Number Placeholder 4">
            <a:extLst>
              <a:ext uri="{FF2B5EF4-FFF2-40B4-BE49-F238E27FC236}">
                <a16:creationId xmlns:a16="http://schemas.microsoft.com/office/drawing/2014/main" id="{6331A78E-B731-CF44-A864-B3E04D61BAF0}"/>
              </a:ext>
            </a:extLst>
          </p:cNvPr>
          <p:cNvSpPr>
            <a:spLocks noGrp="1"/>
          </p:cNvSpPr>
          <p:nvPr>
            <p:ph type="sldNum" sz="quarter" idx="12"/>
          </p:nvPr>
        </p:nvSpPr>
        <p:spPr/>
        <p:txBody>
          <a:bodyPr/>
          <a:lstStyle/>
          <a:p>
            <a:fld id="{CF55FEA2-830E-B94B-B39B-61671C01FB72}" type="slidenum">
              <a:rPr lang="en-US" smtClean="0"/>
              <a:t>28</a:t>
            </a:fld>
            <a:endParaRPr lang="en-US"/>
          </a:p>
        </p:txBody>
      </p:sp>
      <p:sp>
        <p:nvSpPr>
          <p:cNvPr id="6" name="Magnetic Disk 5">
            <a:extLst>
              <a:ext uri="{FF2B5EF4-FFF2-40B4-BE49-F238E27FC236}">
                <a16:creationId xmlns:a16="http://schemas.microsoft.com/office/drawing/2014/main" id="{6D738569-7213-9C43-AFBB-49044C244FF5}"/>
              </a:ext>
            </a:extLst>
          </p:cNvPr>
          <p:cNvSpPr/>
          <p:nvPr/>
        </p:nvSpPr>
        <p:spPr>
          <a:xfrm>
            <a:off x="2988802" y="2979732"/>
            <a:ext cx="1480457" cy="1208314"/>
          </a:xfrm>
          <a:prstGeom prst="flowChartMagneticDisk">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5E4AF3B3-9013-334D-BC3D-028F8E9F0F77}"/>
              </a:ext>
            </a:extLst>
          </p:cNvPr>
          <p:cNvSpPr/>
          <p:nvPr/>
        </p:nvSpPr>
        <p:spPr>
          <a:xfrm>
            <a:off x="5169160" y="950916"/>
            <a:ext cx="925286" cy="522514"/>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a:t>
            </a:r>
          </a:p>
        </p:txBody>
      </p:sp>
      <p:sp>
        <p:nvSpPr>
          <p:cNvPr id="10" name="Rounded Rectangle 9">
            <a:extLst>
              <a:ext uri="{FF2B5EF4-FFF2-40B4-BE49-F238E27FC236}">
                <a16:creationId xmlns:a16="http://schemas.microsoft.com/office/drawing/2014/main" id="{998267B1-5177-574E-89DC-5779B8345C81}"/>
              </a:ext>
            </a:extLst>
          </p:cNvPr>
          <p:cNvSpPr/>
          <p:nvPr/>
        </p:nvSpPr>
        <p:spPr>
          <a:xfrm>
            <a:off x="5169160" y="1803744"/>
            <a:ext cx="925286" cy="522514"/>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CAC</a:t>
            </a:r>
          </a:p>
        </p:txBody>
      </p:sp>
      <p:sp>
        <p:nvSpPr>
          <p:cNvPr id="11" name="Rounded Rectangle 10">
            <a:extLst>
              <a:ext uri="{FF2B5EF4-FFF2-40B4-BE49-F238E27FC236}">
                <a16:creationId xmlns:a16="http://schemas.microsoft.com/office/drawing/2014/main" id="{36627DA5-D5AB-D941-9BE2-EC9EE0D2F308}"/>
              </a:ext>
            </a:extLst>
          </p:cNvPr>
          <p:cNvSpPr/>
          <p:nvPr/>
        </p:nvSpPr>
        <p:spPr>
          <a:xfrm>
            <a:off x="5169488" y="2903198"/>
            <a:ext cx="925286" cy="522514"/>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BC</a:t>
            </a:r>
          </a:p>
        </p:txBody>
      </p:sp>
      <p:sp>
        <p:nvSpPr>
          <p:cNvPr id="12" name="Rounded Rectangle 11">
            <a:extLst>
              <a:ext uri="{FF2B5EF4-FFF2-40B4-BE49-F238E27FC236}">
                <a16:creationId xmlns:a16="http://schemas.microsoft.com/office/drawing/2014/main" id="{321D4040-CBC7-0740-A7F3-CD657FCAF27B}"/>
              </a:ext>
            </a:extLst>
          </p:cNvPr>
          <p:cNvSpPr/>
          <p:nvPr/>
        </p:nvSpPr>
        <p:spPr>
          <a:xfrm>
            <a:off x="5169488" y="3756026"/>
            <a:ext cx="925286" cy="522514"/>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CBA</a:t>
            </a:r>
          </a:p>
        </p:txBody>
      </p:sp>
      <p:sp>
        <p:nvSpPr>
          <p:cNvPr id="13" name="Rounded Rectangle 12">
            <a:extLst>
              <a:ext uri="{FF2B5EF4-FFF2-40B4-BE49-F238E27FC236}">
                <a16:creationId xmlns:a16="http://schemas.microsoft.com/office/drawing/2014/main" id="{97D9A83A-8360-FD46-AF38-28A91738B533}"/>
              </a:ext>
            </a:extLst>
          </p:cNvPr>
          <p:cNvSpPr/>
          <p:nvPr/>
        </p:nvSpPr>
        <p:spPr>
          <a:xfrm>
            <a:off x="5174277" y="4608854"/>
            <a:ext cx="925286" cy="522514"/>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BCA</a:t>
            </a:r>
          </a:p>
        </p:txBody>
      </p:sp>
      <p:sp>
        <p:nvSpPr>
          <p:cNvPr id="14" name="Rounded Rectangle 13">
            <a:extLst>
              <a:ext uri="{FF2B5EF4-FFF2-40B4-BE49-F238E27FC236}">
                <a16:creationId xmlns:a16="http://schemas.microsoft.com/office/drawing/2014/main" id="{B920DB9D-8658-E74B-86EE-111E0633E62A}"/>
              </a:ext>
            </a:extLst>
          </p:cNvPr>
          <p:cNvSpPr/>
          <p:nvPr/>
        </p:nvSpPr>
        <p:spPr>
          <a:xfrm>
            <a:off x="5174277" y="5461682"/>
            <a:ext cx="925286" cy="522514"/>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BBA</a:t>
            </a:r>
          </a:p>
        </p:txBody>
      </p:sp>
      <p:sp>
        <p:nvSpPr>
          <p:cNvPr id="15" name="TextBox 14">
            <a:extLst>
              <a:ext uri="{FF2B5EF4-FFF2-40B4-BE49-F238E27FC236}">
                <a16:creationId xmlns:a16="http://schemas.microsoft.com/office/drawing/2014/main" id="{3903AD93-FA44-C243-80CC-1DB59EF7215D}"/>
              </a:ext>
            </a:extLst>
          </p:cNvPr>
          <p:cNvSpPr txBox="1"/>
          <p:nvPr/>
        </p:nvSpPr>
        <p:spPr>
          <a:xfrm>
            <a:off x="5460121" y="2438843"/>
            <a:ext cx="343364" cy="369332"/>
          </a:xfrm>
          <a:prstGeom prst="rect">
            <a:avLst/>
          </a:prstGeom>
          <a:noFill/>
          <a:ln>
            <a:noFill/>
          </a:ln>
        </p:spPr>
        <p:txBody>
          <a:bodyPr wrap="none" rtlCol="0">
            <a:spAutoFit/>
          </a:bodyPr>
          <a:lstStyle/>
          <a:p>
            <a:r>
              <a:rPr lang="en-US" dirty="0">
                <a:solidFill>
                  <a:srgbClr val="0070C0"/>
                </a:solidFill>
              </a:rPr>
              <a:t>…</a:t>
            </a:r>
          </a:p>
        </p:txBody>
      </p:sp>
      <p:cxnSp>
        <p:nvCxnSpPr>
          <p:cNvPr id="17" name="Straight Arrow Connector 16">
            <a:extLst>
              <a:ext uri="{FF2B5EF4-FFF2-40B4-BE49-F238E27FC236}">
                <a16:creationId xmlns:a16="http://schemas.microsoft.com/office/drawing/2014/main" id="{63A0130D-6B37-0E43-82E0-8BBB4913B712}"/>
              </a:ext>
            </a:extLst>
          </p:cNvPr>
          <p:cNvCxnSpPr>
            <a:stCxn id="6" idx="4"/>
            <a:endCxn id="7" idx="1"/>
          </p:cNvCxnSpPr>
          <p:nvPr/>
        </p:nvCxnSpPr>
        <p:spPr>
          <a:xfrm flipV="1">
            <a:off x="4469259" y="1212173"/>
            <a:ext cx="699901" cy="237171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95B7781-F9F3-C842-998F-083D04520BE0}"/>
              </a:ext>
            </a:extLst>
          </p:cNvPr>
          <p:cNvCxnSpPr>
            <a:cxnSpLocks/>
            <a:stCxn id="6" idx="4"/>
            <a:endCxn id="10" idx="1"/>
          </p:cNvCxnSpPr>
          <p:nvPr/>
        </p:nvCxnSpPr>
        <p:spPr>
          <a:xfrm flipV="1">
            <a:off x="4469259" y="2065001"/>
            <a:ext cx="699901" cy="151888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A189C3B-2643-A74C-98E7-85CF884C3810}"/>
              </a:ext>
            </a:extLst>
          </p:cNvPr>
          <p:cNvCxnSpPr>
            <a:cxnSpLocks/>
            <a:stCxn id="6" idx="4"/>
            <a:endCxn id="11" idx="1"/>
          </p:cNvCxnSpPr>
          <p:nvPr/>
        </p:nvCxnSpPr>
        <p:spPr>
          <a:xfrm flipV="1">
            <a:off x="4469259" y="3164455"/>
            <a:ext cx="700229" cy="41943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9D846A5-A950-9546-AEB8-0F9A8654872C}"/>
              </a:ext>
            </a:extLst>
          </p:cNvPr>
          <p:cNvCxnSpPr>
            <a:cxnSpLocks/>
            <a:stCxn id="6" idx="4"/>
            <a:endCxn id="12" idx="1"/>
          </p:cNvCxnSpPr>
          <p:nvPr/>
        </p:nvCxnSpPr>
        <p:spPr>
          <a:xfrm>
            <a:off x="4469259" y="3583889"/>
            <a:ext cx="700229" cy="43339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B559E7-D69A-F448-AA75-944275B96C2D}"/>
              </a:ext>
            </a:extLst>
          </p:cNvPr>
          <p:cNvCxnSpPr>
            <a:cxnSpLocks/>
            <a:stCxn id="6" idx="4"/>
            <a:endCxn id="13" idx="1"/>
          </p:cNvCxnSpPr>
          <p:nvPr/>
        </p:nvCxnSpPr>
        <p:spPr>
          <a:xfrm>
            <a:off x="4469259" y="3583889"/>
            <a:ext cx="705018" cy="128622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4FA18FC-A050-E148-8040-23A211D3C438}"/>
              </a:ext>
            </a:extLst>
          </p:cNvPr>
          <p:cNvCxnSpPr>
            <a:cxnSpLocks/>
            <a:stCxn id="6" idx="4"/>
            <a:endCxn id="14" idx="1"/>
          </p:cNvCxnSpPr>
          <p:nvPr/>
        </p:nvCxnSpPr>
        <p:spPr>
          <a:xfrm>
            <a:off x="4469259" y="3583889"/>
            <a:ext cx="705018" cy="213905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C7FDA016-2ACF-6147-BA2E-AF90B7FF6F43}"/>
              </a:ext>
            </a:extLst>
          </p:cNvPr>
          <p:cNvSpPr/>
          <p:nvPr/>
        </p:nvSpPr>
        <p:spPr>
          <a:xfrm>
            <a:off x="7976601" y="823235"/>
            <a:ext cx="925286" cy="52251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B050"/>
                </a:solidFill>
              </a:rPr>
              <a:t>A,1</a:t>
            </a:r>
          </a:p>
          <a:p>
            <a:pPr algn="ctr"/>
            <a:r>
              <a:rPr lang="en-US" i="1" dirty="0">
                <a:solidFill>
                  <a:srgbClr val="00B050"/>
                </a:solidFill>
              </a:rPr>
              <a:t>A,1</a:t>
            </a:r>
          </a:p>
        </p:txBody>
      </p:sp>
      <p:sp>
        <p:nvSpPr>
          <p:cNvPr id="34" name="Rounded Rectangle 33">
            <a:extLst>
              <a:ext uri="{FF2B5EF4-FFF2-40B4-BE49-F238E27FC236}">
                <a16:creationId xmlns:a16="http://schemas.microsoft.com/office/drawing/2014/main" id="{C522C8FD-722F-1D47-A7BA-3FC6B42F2868}"/>
              </a:ext>
            </a:extLst>
          </p:cNvPr>
          <p:cNvSpPr/>
          <p:nvPr/>
        </p:nvSpPr>
        <p:spPr>
          <a:xfrm>
            <a:off x="7976601" y="1587265"/>
            <a:ext cx="925286" cy="73105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B050"/>
                </a:solidFill>
              </a:rPr>
              <a:t>C,1</a:t>
            </a:r>
            <a:br>
              <a:rPr lang="en-US" i="1" dirty="0">
                <a:solidFill>
                  <a:srgbClr val="00B050"/>
                </a:solidFill>
              </a:rPr>
            </a:br>
            <a:r>
              <a:rPr lang="en-US" i="1" dirty="0">
                <a:solidFill>
                  <a:srgbClr val="00B050"/>
                </a:solidFill>
              </a:rPr>
              <a:t> A,1 </a:t>
            </a:r>
          </a:p>
        </p:txBody>
      </p:sp>
      <p:sp>
        <p:nvSpPr>
          <p:cNvPr id="35" name="Rounded Rectangle 34">
            <a:extLst>
              <a:ext uri="{FF2B5EF4-FFF2-40B4-BE49-F238E27FC236}">
                <a16:creationId xmlns:a16="http://schemas.microsoft.com/office/drawing/2014/main" id="{02EF70C2-0371-C648-A4F1-AF2A43585E74}"/>
              </a:ext>
            </a:extLst>
          </p:cNvPr>
          <p:cNvSpPr/>
          <p:nvPr/>
        </p:nvSpPr>
        <p:spPr>
          <a:xfrm>
            <a:off x="7976929" y="2775517"/>
            <a:ext cx="925286" cy="52251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B050"/>
                </a:solidFill>
              </a:rPr>
              <a:t>B,1</a:t>
            </a:r>
          </a:p>
          <a:p>
            <a:pPr algn="ctr"/>
            <a:r>
              <a:rPr lang="en-US" i="1" dirty="0">
                <a:solidFill>
                  <a:srgbClr val="00B050"/>
                </a:solidFill>
              </a:rPr>
              <a:t>C,1</a:t>
            </a:r>
          </a:p>
        </p:txBody>
      </p:sp>
      <p:sp>
        <p:nvSpPr>
          <p:cNvPr id="36" name="Rounded Rectangle 35">
            <a:extLst>
              <a:ext uri="{FF2B5EF4-FFF2-40B4-BE49-F238E27FC236}">
                <a16:creationId xmlns:a16="http://schemas.microsoft.com/office/drawing/2014/main" id="{9EF656DC-D7E5-C044-8A1C-9BB28A6B9A98}"/>
              </a:ext>
            </a:extLst>
          </p:cNvPr>
          <p:cNvSpPr/>
          <p:nvPr/>
        </p:nvSpPr>
        <p:spPr>
          <a:xfrm>
            <a:off x="7976929" y="3539548"/>
            <a:ext cx="925286" cy="83526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B050"/>
                </a:solidFill>
              </a:rPr>
              <a:t>C,1</a:t>
            </a:r>
          </a:p>
          <a:p>
            <a:pPr algn="ctr"/>
            <a:r>
              <a:rPr lang="en-US" i="1" dirty="0">
                <a:solidFill>
                  <a:srgbClr val="00B050"/>
                </a:solidFill>
              </a:rPr>
              <a:t>B,1</a:t>
            </a:r>
          </a:p>
          <a:p>
            <a:pPr algn="ctr"/>
            <a:r>
              <a:rPr lang="en-US" i="1" dirty="0">
                <a:solidFill>
                  <a:srgbClr val="00B050"/>
                </a:solidFill>
              </a:rPr>
              <a:t>A,1</a:t>
            </a:r>
          </a:p>
        </p:txBody>
      </p:sp>
      <p:sp>
        <p:nvSpPr>
          <p:cNvPr id="37" name="Rounded Rectangle 36">
            <a:extLst>
              <a:ext uri="{FF2B5EF4-FFF2-40B4-BE49-F238E27FC236}">
                <a16:creationId xmlns:a16="http://schemas.microsoft.com/office/drawing/2014/main" id="{6182C503-2B14-0F4A-8C68-CF2FA6175103}"/>
              </a:ext>
            </a:extLst>
          </p:cNvPr>
          <p:cNvSpPr/>
          <p:nvPr/>
        </p:nvSpPr>
        <p:spPr>
          <a:xfrm>
            <a:off x="7981718" y="4481173"/>
            <a:ext cx="925286" cy="852828"/>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B050"/>
                </a:solidFill>
              </a:rPr>
              <a:t>B,1</a:t>
            </a:r>
          </a:p>
          <a:p>
            <a:pPr algn="ctr"/>
            <a:r>
              <a:rPr lang="en-US" i="1" dirty="0">
                <a:solidFill>
                  <a:srgbClr val="00B050"/>
                </a:solidFill>
              </a:rPr>
              <a:t>C,1</a:t>
            </a:r>
          </a:p>
          <a:p>
            <a:pPr algn="ctr"/>
            <a:r>
              <a:rPr lang="en-US" i="1" dirty="0">
                <a:solidFill>
                  <a:srgbClr val="00B050"/>
                </a:solidFill>
              </a:rPr>
              <a:t>A,1</a:t>
            </a:r>
          </a:p>
        </p:txBody>
      </p:sp>
      <p:sp>
        <p:nvSpPr>
          <p:cNvPr id="38" name="Rounded Rectangle 37">
            <a:extLst>
              <a:ext uri="{FF2B5EF4-FFF2-40B4-BE49-F238E27FC236}">
                <a16:creationId xmlns:a16="http://schemas.microsoft.com/office/drawing/2014/main" id="{B2AF33F6-EE49-7046-83F1-60C27451B7AB}"/>
              </a:ext>
            </a:extLst>
          </p:cNvPr>
          <p:cNvSpPr/>
          <p:nvPr/>
        </p:nvSpPr>
        <p:spPr>
          <a:xfrm>
            <a:off x="7982837" y="5453742"/>
            <a:ext cx="925286" cy="852827"/>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B050"/>
                </a:solidFill>
              </a:rPr>
              <a:t>B,1</a:t>
            </a:r>
          </a:p>
          <a:p>
            <a:pPr algn="ctr"/>
            <a:r>
              <a:rPr lang="en-US" i="1" dirty="0">
                <a:solidFill>
                  <a:srgbClr val="00B050"/>
                </a:solidFill>
              </a:rPr>
              <a:t>B,1</a:t>
            </a:r>
          </a:p>
          <a:p>
            <a:pPr algn="ctr"/>
            <a:r>
              <a:rPr lang="en-US" i="1" dirty="0">
                <a:solidFill>
                  <a:srgbClr val="00B050"/>
                </a:solidFill>
              </a:rPr>
              <a:t>A,1</a:t>
            </a:r>
          </a:p>
        </p:txBody>
      </p:sp>
      <p:sp>
        <p:nvSpPr>
          <p:cNvPr id="39" name="TextBox 38">
            <a:extLst>
              <a:ext uri="{FF2B5EF4-FFF2-40B4-BE49-F238E27FC236}">
                <a16:creationId xmlns:a16="http://schemas.microsoft.com/office/drawing/2014/main" id="{7C399A0C-CE5F-274A-AE3F-B46202DCEDDF}"/>
              </a:ext>
            </a:extLst>
          </p:cNvPr>
          <p:cNvSpPr txBox="1"/>
          <p:nvPr/>
        </p:nvSpPr>
        <p:spPr>
          <a:xfrm>
            <a:off x="8267562" y="2311162"/>
            <a:ext cx="343364" cy="369332"/>
          </a:xfrm>
          <a:prstGeom prst="rect">
            <a:avLst/>
          </a:prstGeom>
          <a:noFill/>
          <a:ln>
            <a:solidFill>
              <a:srgbClr val="00B050"/>
            </a:solidFill>
          </a:ln>
        </p:spPr>
        <p:txBody>
          <a:bodyPr wrap="none" rtlCol="0">
            <a:spAutoFit/>
          </a:bodyPr>
          <a:lstStyle/>
          <a:p>
            <a:r>
              <a:rPr lang="en-US" i="1" dirty="0">
                <a:solidFill>
                  <a:srgbClr val="00B050"/>
                </a:solidFill>
              </a:rPr>
              <a:t>…</a:t>
            </a:r>
          </a:p>
        </p:txBody>
      </p:sp>
      <p:sp>
        <p:nvSpPr>
          <p:cNvPr id="41" name="Rounded Rectangle 40">
            <a:extLst>
              <a:ext uri="{FF2B5EF4-FFF2-40B4-BE49-F238E27FC236}">
                <a16:creationId xmlns:a16="http://schemas.microsoft.com/office/drawing/2014/main" id="{F3678F52-0880-2A47-888E-5003B53879A8}"/>
              </a:ext>
            </a:extLst>
          </p:cNvPr>
          <p:cNvSpPr/>
          <p:nvPr/>
        </p:nvSpPr>
        <p:spPr>
          <a:xfrm>
            <a:off x="10766295" y="1650376"/>
            <a:ext cx="1188242" cy="52251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A,6</a:t>
            </a:r>
          </a:p>
        </p:txBody>
      </p:sp>
      <p:sp>
        <p:nvSpPr>
          <p:cNvPr id="42" name="Rounded Rectangle 41">
            <a:extLst>
              <a:ext uri="{FF2B5EF4-FFF2-40B4-BE49-F238E27FC236}">
                <a16:creationId xmlns:a16="http://schemas.microsoft.com/office/drawing/2014/main" id="{BE8354D0-31E6-5944-A33F-294B8A68851A}"/>
              </a:ext>
            </a:extLst>
          </p:cNvPr>
          <p:cNvSpPr/>
          <p:nvPr/>
        </p:nvSpPr>
        <p:spPr>
          <a:xfrm>
            <a:off x="10766295" y="3428795"/>
            <a:ext cx="1188242" cy="52251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C,4</a:t>
            </a:r>
          </a:p>
        </p:txBody>
      </p:sp>
      <p:sp>
        <p:nvSpPr>
          <p:cNvPr id="43" name="Rounded Rectangle 42">
            <a:extLst>
              <a:ext uri="{FF2B5EF4-FFF2-40B4-BE49-F238E27FC236}">
                <a16:creationId xmlns:a16="http://schemas.microsoft.com/office/drawing/2014/main" id="{6C555373-5BDF-A64F-B86F-DD4EEEC15584}"/>
              </a:ext>
            </a:extLst>
          </p:cNvPr>
          <p:cNvSpPr/>
          <p:nvPr/>
        </p:nvSpPr>
        <p:spPr>
          <a:xfrm>
            <a:off x="6853426" y="102226"/>
            <a:ext cx="1264903" cy="686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a:t>
            </a:r>
          </a:p>
        </p:txBody>
      </p:sp>
      <p:sp>
        <p:nvSpPr>
          <p:cNvPr id="44" name="Rounded Rectangle 43">
            <a:extLst>
              <a:ext uri="{FF2B5EF4-FFF2-40B4-BE49-F238E27FC236}">
                <a16:creationId xmlns:a16="http://schemas.microsoft.com/office/drawing/2014/main" id="{7D1A3143-D3EF-0B4C-9E43-D3CD9802DBF5}"/>
              </a:ext>
            </a:extLst>
          </p:cNvPr>
          <p:cNvSpPr/>
          <p:nvPr/>
        </p:nvSpPr>
        <p:spPr>
          <a:xfrm>
            <a:off x="5460121" y="102226"/>
            <a:ext cx="1264903" cy="686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a:t>
            </a:r>
          </a:p>
        </p:txBody>
      </p:sp>
      <p:sp>
        <p:nvSpPr>
          <p:cNvPr id="45" name="Rounded Rectangle 44">
            <a:extLst>
              <a:ext uri="{FF2B5EF4-FFF2-40B4-BE49-F238E27FC236}">
                <a16:creationId xmlns:a16="http://schemas.microsoft.com/office/drawing/2014/main" id="{2725533D-D675-1F4F-AC8C-081D6967543A}"/>
              </a:ext>
            </a:extLst>
          </p:cNvPr>
          <p:cNvSpPr/>
          <p:nvPr/>
        </p:nvSpPr>
        <p:spPr>
          <a:xfrm>
            <a:off x="8207477" y="102226"/>
            <a:ext cx="1264903" cy="686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Combine</a:t>
            </a:r>
          </a:p>
        </p:txBody>
      </p:sp>
      <p:sp>
        <p:nvSpPr>
          <p:cNvPr id="46" name="Rounded Rectangle 45">
            <a:extLst>
              <a:ext uri="{FF2B5EF4-FFF2-40B4-BE49-F238E27FC236}">
                <a16:creationId xmlns:a16="http://schemas.microsoft.com/office/drawing/2014/main" id="{C9EA90BC-9C1C-9E4E-9087-9F07AC820373}"/>
              </a:ext>
            </a:extLst>
          </p:cNvPr>
          <p:cNvSpPr/>
          <p:nvPr/>
        </p:nvSpPr>
        <p:spPr>
          <a:xfrm>
            <a:off x="9738142" y="119463"/>
            <a:ext cx="1264903" cy="686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a:t>
            </a:r>
          </a:p>
        </p:txBody>
      </p:sp>
      <p:sp>
        <p:nvSpPr>
          <p:cNvPr id="47" name="Rounded Rectangle 46">
            <a:extLst>
              <a:ext uri="{FF2B5EF4-FFF2-40B4-BE49-F238E27FC236}">
                <a16:creationId xmlns:a16="http://schemas.microsoft.com/office/drawing/2014/main" id="{9A7E712A-B29E-4144-A35C-79D2303F0B3A}"/>
              </a:ext>
            </a:extLst>
          </p:cNvPr>
          <p:cNvSpPr/>
          <p:nvPr/>
        </p:nvSpPr>
        <p:spPr>
          <a:xfrm>
            <a:off x="9410369" y="1024726"/>
            <a:ext cx="847443" cy="177381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A,1</a:t>
            </a:r>
          </a:p>
          <a:p>
            <a:pPr algn="ctr"/>
            <a:r>
              <a:rPr lang="en-US" dirty="0">
                <a:solidFill>
                  <a:srgbClr val="00B050"/>
                </a:solidFill>
              </a:rPr>
              <a:t>A,1</a:t>
            </a:r>
          </a:p>
          <a:p>
            <a:pPr algn="ctr"/>
            <a:r>
              <a:rPr lang="en-US" dirty="0">
                <a:solidFill>
                  <a:srgbClr val="00B050"/>
                </a:solidFill>
              </a:rPr>
              <a:t>A,1</a:t>
            </a:r>
          </a:p>
          <a:p>
            <a:pPr algn="ctr"/>
            <a:r>
              <a:rPr lang="en-US" dirty="0">
                <a:solidFill>
                  <a:srgbClr val="00B050"/>
                </a:solidFill>
              </a:rPr>
              <a:t>A,1</a:t>
            </a:r>
          </a:p>
          <a:p>
            <a:pPr algn="ctr"/>
            <a:r>
              <a:rPr lang="en-US" dirty="0">
                <a:solidFill>
                  <a:srgbClr val="00B050"/>
                </a:solidFill>
              </a:rPr>
              <a:t>A,1</a:t>
            </a:r>
          </a:p>
          <a:p>
            <a:pPr algn="ctr"/>
            <a:r>
              <a:rPr lang="en-US" dirty="0">
                <a:solidFill>
                  <a:srgbClr val="00B050"/>
                </a:solidFill>
              </a:rPr>
              <a:t>A,1</a:t>
            </a:r>
          </a:p>
        </p:txBody>
      </p:sp>
      <p:sp>
        <p:nvSpPr>
          <p:cNvPr id="48" name="Rounded Rectangle 47">
            <a:extLst>
              <a:ext uri="{FF2B5EF4-FFF2-40B4-BE49-F238E27FC236}">
                <a16:creationId xmlns:a16="http://schemas.microsoft.com/office/drawing/2014/main" id="{A59D4F68-06E5-3F42-B018-F8F036FAA54E}"/>
              </a:ext>
            </a:extLst>
          </p:cNvPr>
          <p:cNvSpPr/>
          <p:nvPr/>
        </p:nvSpPr>
        <p:spPr>
          <a:xfrm>
            <a:off x="9442215" y="4672758"/>
            <a:ext cx="842983" cy="177381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B,1</a:t>
            </a:r>
          </a:p>
          <a:p>
            <a:pPr algn="ctr"/>
            <a:r>
              <a:rPr lang="en-US" dirty="0">
                <a:solidFill>
                  <a:srgbClr val="00B050"/>
                </a:solidFill>
              </a:rPr>
              <a:t>B,1</a:t>
            </a:r>
          </a:p>
          <a:p>
            <a:pPr algn="ctr"/>
            <a:r>
              <a:rPr lang="en-US" dirty="0">
                <a:solidFill>
                  <a:srgbClr val="00B050"/>
                </a:solidFill>
              </a:rPr>
              <a:t>B,1</a:t>
            </a:r>
          </a:p>
          <a:p>
            <a:pPr algn="ctr"/>
            <a:r>
              <a:rPr lang="en-US" dirty="0">
                <a:solidFill>
                  <a:srgbClr val="00B050"/>
                </a:solidFill>
              </a:rPr>
              <a:t>B,1</a:t>
            </a:r>
          </a:p>
          <a:p>
            <a:pPr algn="ctr"/>
            <a:r>
              <a:rPr lang="en-US" dirty="0">
                <a:solidFill>
                  <a:srgbClr val="00B050"/>
                </a:solidFill>
              </a:rPr>
              <a:t>B,1</a:t>
            </a:r>
          </a:p>
        </p:txBody>
      </p:sp>
      <p:sp>
        <p:nvSpPr>
          <p:cNvPr id="49" name="Rounded Rectangle 48">
            <a:extLst>
              <a:ext uri="{FF2B5EF4-FFF2-40B4-BE49-F238E27FC236}">
                <a16:creationId xmlns:a16="http://schemas.microsoft.com/office/drawing/2014/main" id="{A887C25C-FE98-3747-9307-87795BA2599C}"/>
              </a:ext>
            </a:extLst>
          </p:cNvPr>
          <p:cNvSpPr/>
          <p:nvPr/>
        </p:nvSpPr>
        <p:spPr>
          <a:xfrm>
            <a:off x="9429050" y="2979732"/>
            <a:ext cx="824301" cy="1395081"/>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C,1</a:t>
            </a:r>
          </a:p>
          <a:p>
            <a:pPr algn="ctr"/>
            <a:r>
              <a:rPr lang="en-US" dirty="0">
                <a:solidFill>
                  <a:srgbClr val="00B050"/>
                </a:solidFill>
              </a:rPr>
              <a:t>C,1</a:t>
            </a:r>
          </a:p>
          <a:p>
            <a:pPr algn="ctr"/>
            <a:r>
              <a:rPr lang="en-US" dirty="0">
                <a:solidFill>
                  <a:srgbClr val="00B050"/>
                </a:solidFill>
              </a:rPr>
              <a:t>C,1</a:t>
            </a:r>
          </a:p>
          <a:p>
            <a:pPr algn="ctr"/>
            <a:r>
              <a:rPr lang="en-US" dirty="0">
                <a:solidFill>
                  <a:srgbClr val="00B050"/>
                </a:solidFill>
              </a:rPr>
              <a:t>C,1</a:t>
            </a:r>
          </a:p>
        </p:txBody>
      </p:sp>
      <p:sp>
        <p:nvSpPr>
          <p:cNvPr id="50" name="Rounded Rectangle 49">
            <a:extLst>
              <a:ext uri="{FF2B5EF4-FFF2-40B4-BE49-F238E27FC236}">
                <a16:creationId xmlns:a16="http://schemas.microsoft.com/office/drawing/2014/main" id="{5A8254BA-3A0E-3145-AE26-C142322CC3FE}"/>
              </a:ext>
            </a:extLst>
          </p:cNvPr>
          <p:cNvSpPr/>
          <p:nvPr/>
        </p:nvSpPr>
        <p:spPr>
          <a:xfrm>
            <a:off x="10766295" y="5298409"/>
            <a:ext cx="1188242" cy="52251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B,5</a:t>
            </a:r>
          </a:p>
        </p:txBody>
      </p:sp>
      <p:cxnSp>
        <p:nvCxnSpPr>
          <p:cNvPr id="54" name="Straight Arrow Connector 53">
            <a:extLst>
              <a:ext uri="{FF2B5EF4-FFF2-40B4-BE49-F238E27FC236}">
                <a16:creationId xmlns:a16="http://schemas.microsoft.com/office/drawing/2014/main" id="{0E6F3276-67B6-254C-AA31-9D639E19A42A}"/>
              </a:ext>
            </a:extLst>
          </p:cNvPr>
          <p:cNvCxnSpPr>
            <a:cxnSpLocks/>
            <a:stCxn id="10" idx="3"/>
            <a:endCxn id="142" idx="1"/>
          </p:cNvCxnSpPr>
          <p:nvPr/>
        </p:nvCxnSpPr>
        <p:spPr>
          <a:xfrm flipV="1">
            <a:off x="6094446" y="1994294"/>
            <a:ext cx="432918" cy="7070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D75E9B7-81A2-B846-A2B6-E9A933F2AC4D}"/>
              </a:ext>
            </a:extLst>
          </p:cNvPr>
          <p:cNvCxnSpPr>
            <a:cxnSpLocks/>
            <a:stCxn id="11" idx="3"/>
            <a:endCxn id="143" idx="1"/>
          </p:cNvCxnSpPr>
          <p:nvPr/>
        </p:nvCxnSpPr>
        <p:spPr>
          <a:xfrm flipV="1">
            <a:off x="6094774" y="3078276"/>
            <a:ext cx="432918" cy="8617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99C20D3-571D-1A44-A7A1-DCFC9E1ABB6F}"/>
              </a:ext>
            </a:extLst>
          </p:cNvPr>
          <p:cNvCxnSpPr>
            <a:cxnSpLocks/>
            <a:stCxn id="12" idx="3"/>
            <a:endCxn id="144" idx="1"/>
          </p:cNvCxnSpPr>
          <p:nvPr/>
        </p:nvCxnSpPr>
        <p:spPr>
          <a:xfrm flipV="1">
            <a:off x="6094774" y="3998683"/>
            <a:ext cx="432918" cy="186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292BDA0-A03C-FC40-9B94-225D5D71B699}"/>
              </a:ext>
            </a:extLst>
          </p:cNvPr>
          <p:cNvCxnSpPr>
            <a:cxnSpLocks/>
            <a:stCxn id="13" idx="3"/>
            <a:endCxn id="145" idx="1"/>
          </p:cNvCxnSpPr>
          <p:nvPr/>
        </p:nvCxnSpPr>
        <p:spPr>
          <a:xfrm>
            <a:off x="6099563" y="4870111"/>
            <a:ext cx="432918" cy="7897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0B950A9-4ACD-1147-AD15-F5C6E218A3FB}"/>
              </a:ext>
            </a:extLst>
          </p:cNvPr>
          <p:cNvCxnSpPr>
            <a:cxnSpLocks/>
            <a:stCxn id="14" idx="3"/>
            <a:endCxn id="146" idx="1"/>
          </p:cNvCxnSpPr>
          <p:nvPr/>
        </p:nvCxnSpPr>
        <p:spPr>
          <a:xfrm>
            <a:off x="6099563" y="5722939"/>
            <a:ext cx="434037" cy="19871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FF66924-3B50-0948-BDFC-440F2C6068F7}"/>
              </a:ext>
            </a:extLst>
          </p:cNvPr>
          <p:cNvCxnSpPr>
            <a:cxnSpLocks/>
            <a:stCxn id="33" idx="3"/>
          </p:cNvCxnSpPr>
          <p:nvPr/>
        </p:nvCxnSpPr>
        <p:spPr>
          <a:xfrm>
            <a:off x="8901887" y="1084492"/>
            <a:ext cx="508482" cy="15933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44CBB2A-7ADD-1744-82F3-5207A5412637}"/>
              </a:ext>
            </a:extLst>
          </p:cNvPr>
          <p:cNvCxnSpPr>
            <a:cxnSpLocks/>
          </p:cNvCxnSpPr>
          <p:nvPr/>
        </p:nvCxnSpPr>
        <p:spPr>
          <a:xfrm>
            <a:off x="8901886" y="1303594"/>
            <a:ext cx="503366" cy="13601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0C75622-993D-6B4A-92BE-79F81F2297C5}"/>
              </a:ext>
            </a:extLst>
          </p:cNvPr>
          <p:cNvCxnSpPr>
            <a:cxnSpLocks/>
          </p:cNvCxnSpPr>
          <p:nvPr/>
        </p:nvCxnSpPr>
        <p:spPr>
          <a:xfrm>
            <a:off x="8867397" y="2285009"/>
            <a:ext cx="574818" cy="102640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549C34F-5837-7C41-9FC2-239B4C7910D1}"/>
              </a:ext>
            </a:extLst>
          </p:cNvPr>
          <p:cNvCxnSpPr>
            <a:cxnSpLocks/>
          </p:cNvCxnSpPr>
          <p:nvPr/>
        </p:nvCxnSpPr>
        <p:spPr>
          <a:xfrm flipV="1">
            <a:off x="8901886" y="1754160"/>
            <a:ext cx="503366" cy="2613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9A1F59E-B7C2-004C-AA1D-1E3F9849F539}"/>
              </a:ext>
            </a:extLst>
          </p:cNvPr>
          <p:cNvCxnSpPr>
            <a:cxnSpLocks/>
            <a:endCxn id="47" idx="1"/>
          </p:cNvCxnSpPr>
          <p:nvPr/>
        </p:nvCxnSpPr>
        <p:spPr>
          <a:xfrm flipV="1">
            <a:off x="8916106" y="1911634"/>
            <a:ext cx="494263" cy="171671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A96BD80-9609-8340-A51A-CA06247C506C}"/>
              </a:ext>
            </a:extLst>
          </p:cNvPr>
          <p:cNvCxnSpPr>
            <a:cxnSpLocks/>
          </p:cNvCxnSpPr>
          <p:nvPr/>
        </p:nvCxnSpPr>
        <p:spPr>
          <a:xfrm flipV="1">
            <a:off x="8915778" y="2669158"/>
            <a:ext cx="480372" cy="288417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75DFCA4-D3FC-9240-A218-91CE9ADEC316}"/>
              </a:ext>
            </a:extLst>
          </p:cNvPr>
          <p:cNvCxnSpPr>
            <a:cxnSpLocks/>
          </p:cNvCxnSpPr>
          <p:nvPr/>
        </p:nvCxnSpPr>
        <p:spPr>
          <a:xfrm>
            <a:off x="8908639" y="3186684"/>
            <a:ext cx="506520" cy="35286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887C19D-63E5-384F-8D78-4FB3DEBFFBE2}"/>
              </a:ext>
            </a:extLst>
          </p:cNvPr>
          <p:cNvCxnSpPr>
            <a:cxnSpLocks/>
          </p:cNvCxnSpPr>
          <p:nvPr/>
        </p:nvCxnSpPr>
        <p:spPr>
          <a:xfrm>
            <a:off x="8896706" y="3804365"/>
            <a:ext cx="562372" cy="2989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13F7F95B-63D4-B746-9DB0-F45E2647E368}"/>
              </a:ext>
            </a:extLst>
          </p:cNvPr>
          <p:cNvCxnSpPr>
            <a:cxnSpLocks/>
            <a:stCxn id="36" idx="3"/>
          </p:cNvCxnSpPr>
          <p:nvPr/>
        </p:nvCxnSpPr>
        <p:spPr>
          <a:xfrm>
            <a:off x="8902215" y="3957181"/>
            <a:ext cx="540000" cy="121506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FA30B55-158D-0E48-85D0-84D7967B617F}"/>
              </a:ext>
            </a:extLst>
          </p:cNvPr>
          <p:cNvCxnSpPr>
            <a:cxnSpLocks/>
            <a:endCxn id="48" idx="1"/>
          </p:cNvCxnSpPr>
          <p:nvPr/>
        </p:nvCxnSpPr>
        <p:spPr>
          <a:xfrm>
            <a:off x="8901886" y="4669527"/>
            <a:ext cx="540329" cy="89013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99D0D36-7B58-2F41-8271-777D8A81677F}"/>
              </a:ext>
            </a:extLst>
          </p:cNvPr>
          <p:cNvCxnSpPr>
            <a:cxnSpLocks/>
          </p:cNvCxnSpPr>
          <p:nvPr/>
        </p:nvCxnSpPr>
        <p:spPr>
          <a:xfrm>
            <a:off x="8902215" y="5872907"/>
            <a:ext cx="550235" cy="29618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D827DF2-ECB4-874C-AADD-17DB85A4C007}"/>
              </a:ext>
            </a:extLst>
          </p:cNvPr>
          <p:cNvCxnSpPr>
            <a:cxnSpLocks/>
          </p:cNvCxnSpPr>
          <p:nvPr/>
        </p:nvCxnSpPr>
        <p:spPr>
          <a:xfrm>
            <a:off x="8912450" y="5698512"/>
            <a:ext cx="540000" cy="15948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F329CEFD-3666-AB43-A70E-F16351398BFE}"/>
              </a:ext>
            </a:extLst>
          </p:cNvPr>
          <p:cNvCxnSpPr>
            <a:cxnSpLocks/>
            <a:stCxn id="35" idx="3"/>
          </p:cNvCxnSpPr>
          <p:nvPr/>
        </p:nvCxnSpPr>
        <p:spPr>
          <a:xfrm>
            <a:off x="8902215" y="3036774"/>
            <a:ext cx="556863" cy="170389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781F3D0B-F43E-534E-815E-4BC0E779EF7D}"/>
              </a:ext>
            </a:extLst>
          </p:cNvPr>
          <p:cNvCxnSpPr>
            <a:cxnSpLocks/>
            <a:stCxn id="37" idx="3"/>
          </p:cNvCxnSpPr>
          <p:nvPr/>
        </p:nvCxnSpPr>
        <p:spPr>
          <a:xfrm flipV="1">
            <a:off x="8907004" y="4118722"/>
            <a:ext cx="522046" cy="7888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9CE7C238-4828-0646-A80C-8596D020E72E}"/>
              </a:ext>
            </a:extLst>
          </p:cNvPr>
          <p:cNvCxnSpPr>
            <a:cxnSpLocks/>
          </p:cNvCxnSpPr>
          <p:nvPr/>
        </p:nvCxnSpPr>
        <p:spPr>
          <a:xfrm flipV="1">
            <a:off x="8905829" y="2405014"/>
            <a:ext cx="490321" cy="218117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34EFC1C-47F9-B14E-B543-460CE925C02E}"/>
              </a:ext>
            </a:extLst>
          </p:cNvPr>
          <p:cNvCxnSpPr>
            <a:cxnSpLocks/>
            <a:stCxn id="47" idx="3"/>
            <a:endCxn id="41" idx="1"/>
          </p:cNvCxnSpPr>
          <p:nvPr/>
        </p:nvCxnSpPr>
        <p:spPr>
          <a:xfrm flipV="1">
            <a:off x="10257812" y="1911633"/>
            <a:ext cx="508483" cy="1"/>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132D716F-9AA9-8644-AF58-19329F8250CB}"/>
              </a:ext>
            </a:extLst>
          </p:cNvPr>
          <p:cNvCxnSpPr>
            <a:cxnSpLocks/>
            <a:stCxn id="49" idx="3"/>
            <a:endCxn id="42" idx="1"/>
          </p:cNvCxnSpPr>
          <p:nvPr/>
        </p:nvCxnSpPr>
        <p:spPr>
          <a:xfrm>
            <a:off x="10253351" y="3677273"/>
            <a:ext cx="512944" cy="1277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CA32A18F-B6E4-1B40-B2BB-12DA6611C3EC}"/>
              </a:ext>
            </a:extLst>
          </p:cNvPr>
          <p:cNvCxnSpPr>
            <a:cxnSpLocks/>
            <a:stCxn id="48" idx="3"/>
            <a:endCxn id="50" idx="1"/>
          </p:cNvCxnSpPr>
          <p:nvPr/>
        </p:nvCxnSpPr>
        <p:spPr>
          <a:xfrm>
            <a:off x="10285198" y="5559666"/>
            <a:ext cx="481097"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1" name="Rounded Rectangle 140">
            <a:extLst>
              <a:ext uri="{FF2B5EF4-FFF2-40B4-BE49-F238E27FC236}">
                <a16:creationId xmlns:a16="http://schemas.microsoft.com/office/drawing/2014/main" id="{79958B5D-9575-614C-B88A-86DBA0D3097C}"/>
              </a:ext>
            </a:extLst>
          </p:cNvPr>
          <p:cNvSpPr/>
          <p:nvPr/>
        </p:nvSpPr>
        <p:spPr>
          <a:xfrm>
            <a:off x="6527364" y="864737"/>
            <a:ext cx="925286" cy="522514"/>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A,1</a:t>
            </a:r>
          </a:p>
          <a:p>
            <a:pPr algn="ctr"/>
            <a:r>
              <a:rPr lang="en-US" dirty="0">
                <a:solidFill>
                  <a:srgbClr val="0070C0"/>
                </a:solidFill>
              </a:rPr>
              <a:t>A,1</a:t>
            </a:r>
          </a:p>
        </p:txBody>
      </p:sp>
      <p:sp>
        <p:nvSpPr>
          <p:cNvPr id="142" name="Rounded Rectangle 141">
            <a:extLst>
              <a:ext uri="{FF2B5EF4-FFF2-40B4-BE49-F238E27FC236}">
                <a16:creationId xmlns:a16="http://schemas.microsoft.com/office/drawing/2014/main" id="{54B9E0D7-892D-664D-9EC3-0B8F41FC7898}"/>
              </a:ext>
            </a:extLst>
          </p:cNvPr>
          <p:cNvSpPr/>
          <p:nvPr/>
        </p:nvSpPr>
        <p:spPr>
          <a:xfrm>
            <a:off x="6527364" y="1628767"/>
            <a:ext cx="925286" cy="731054"/>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C,1</a:t>
            </a:r>
            <a:br>
              <a:rPr lang="en-US" dirty="0">
                <a:solidFill>
                  <a:srgbClr val="0070C0"/>
                </a:solidFill>
              </a:rPr>
            </a:br>
            <a:r>
              <a:rPr lang="en-US" dirty="0">
                <a:solidFill>
                  <a:srgbClr val="0070C0"/>
                </a:solidFill>
              </a:rPr>
              <a:t> A,1 </a:t>
            </a:r>
          </a:p>
        </p:txBody>
      </p:sp>
      <p:sp>
        <p:nvSpPr>
          <p:cNvPr id="143" name="Rounded Rectangle 142">
            <a:extLst>
              <a:ext uri="{FF2B5EF4-FFF2-40B4-BE49-F238E27FC236}">
                <a16:creationId xmlns:a16="http://schemas.microsoft.com/office/drawing/2014/main" id="{05B2F995-279B-8B43-A74A-E345ABC38CF0}"/>
              </a:ext>
            </a:extLst>
          </p:cNvPr>
          <p:cNvSpPr/>
          <p:nvPr/>
        </p:nvSpPr>
        <p:spPr>
          <a:xfrm>
            <a:off x="6527692" y="2817019"/>
            <a:ext cx="925286" cy="522514"/>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B,1</a:t>
            </a:r>
          </a:p>
          <a:p>
            <a:pPr algn="ctr"/>
            <a:r>
              <a:rPr lang="en-US" dirty="0">
                <a:solidFill>
                  <a:srgbClr val="0070C0"/>
                </a:solidFill>
              </a:rPr>
              <a:t>C,1</a:t>
            </a:r>
          </a:p>
        </p:txBody>
      </p:sp>
      <p:sp>
        <p:nvSpPr>
          <p:cNvPr id="144" name="Rounded Rectangle 143">
            <a:extLst>
              <a:ext uri="{FF2B5EF4-FFF2-40B4-BE49-F238E27FC236}">
                <a16:creationId xmlns:a16="http://schemas.microsoft.com/office/drawing/2014/main" id="{C5412A60-BE67-F942-81B8-F74CC02955D2}"/>
              </a:ext>
            </a:extLst>
          </p:cNvPr>
          <p:cNvSpPr/>
          <p:nvPr/>
        </p:nvSpPr>
        <p:spPr>
          <a:xfrm>
            <a:off x="6527692" y="3581050"/>
            <a:ext cx="925286" cy="83526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C,1</a:t>
            </a:r>
          </a:p>
          <a:p>
            <a:pPr algn="ctr"/>
            <a:r>
              <a:rPr lang="en-US" dirty="0">
                <a:solidFill>
                  <a:srgbClr val="0070C0"/>
                </a:solidFill>
              </a:rPr>
              <a:t>B,1</a:t>
            </a:r>
          </a:p>
          <a:p>
            <a:pPr algn="ctr"/>
            <a:r>
              <a:rPr lang="en-US" dirty="0">
                <a:solidFill>
                  <a:srgbClr val="0070C0"/>
                </a:solidFill>
              </a:rPr>
              <a:t>A,1</a:t>
            </a:r>
          </a:p>
        </p:txBody>
      </p:sp>
      <p:sp>
        <p:nvSpPr>
          <p:cNvPr id="145" name="Rounded Rectangle 144">
            <a:extLst>
              <a:ext uri="{FF2B5EF4-FFF2-40B4-BE49-F238E27FC236}">
                <a16:creationId xmlns:a16="http://schemas.microsoft.com/office/drawing/2014/main" id="{5EEC9827-439D-054E-BDD3-8BF0E966AA57}"/>
              </a:ext>
            </a:extLst>
          </p:cNvPr>
          <p:cNvSpPr/>
          <p:nvPr/>
        </p:nvSpPr>
        <p:spPr>
          <a:xfrm>
            <a:off x="6532481" y="4522675"/>
            <a:ext cx="925286" cy="85282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B,1</a:t>
            </a:r>
          </a:p>
          <a:p>
            <a:pPr algn="ctr"/>
            <a:r>
              <a:rPr lang="en-US" dirty="0">
                <a:solidFill>
                  <a:srgbClr val="0070C0"/>
                </a:solidFill>
              </a:rPr>
              <a:t>C,1</a:t>
            </a:r>
          </a:p>
          <a:p>
            <a:pPr algn="ctr"/>
            <a:r>
              <a:rPr lang="en-US" dirty="0">
                <a:solidFill>
                  <a:srgbClr val="0070C0"/>
                </a:solidFill>
              </a:rPr>
              <a:t>A,1</a:t>
            </a:r>
          </a:p>
        </p:txBody>
      </p:sp>
      <p:sp>
        <p:nvSpPr>
          <p:cNvPr id="146" name="Rounded Rectangle 145">
            <a:extLst>
              <a:ext uri="{FF2B5EF4-FFF2-40B4-BE49-F238E27FC236}">
                <a16:creationId xmlns:a16="http://schemas.microsoft.com/office/drawing/2014/main" id="{AC92858A-9E83-3940-85A9-B3F21E82A264}"/>
              </a:ext>
            </a:extLst>
          </p:cNvPr>
          <p:cNvSpPr/>
          <p:nvPr/>
        </p:nvSpPr>
        <p:spPr>
          <a:xfrm>
            <a:off x="6533600" y="5495244"/>
            <a:ext cx="925286" cy="852827"/>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B,1</a:t>
            </a:r>
          </a:p>
          <a:p>
            <a:pPr algn="ctr"/>
            <a:r>
              <a:rPr lang="en-US" dirty="0">
                <a:solidFill>
                  <a:srgbClr val="0070C0"/>
                </a:solidFill>
              </a:rPr>
              <a:t>B,1</a:t>
            </a:r>
          </a:p>
          <a:p>
            <a:pPr algn="ctr"/>
            <a:r>
              <a:rPr lang="en-US" dirty="0">
                <a:solidFill>
                  <a:srgbClr val="0070C0"/>
                </a:solidFill>
              </a:rPr>
              <a:t>A,1</a:t>
            </a:r>
          </a:p>
        </p:txBody>
      </p:sp>
      <p:sp>
        <p:nvSpPr>
          <p:cNvPr id="147" name="TextBox 146">
            <a:extLst>
              <a:ext uri="{FF2B5EF4-FFF2-40B4-BE49-F238E27FC236}">
                <a16:creationId xmlns:a16="http://schemas.microsoft.com/office/drawing/2014/main" id="{DBD06E99-C079-0748-8109-751B690ED878}"/>
              </a:ext>
            </a:extLst>
          </p:cNvPr>
          <p:cNvSpPr txBox="1"/>
          <p:nvPr/>
        </p:nvSpPr>
        <p:spPr>
          <a:xfrm>
            <a:off x="6818325" y="2352664"/>
            <a:ext cx="343364" cy="369332"/>
          </a:xfrm>
          <a:prstGeom prst="rect">
            <a:avLst/>
          </a:prstGeom>
          <a:noFill/>
          <a:ln>
            <a:noFill/>
          </a:ln>
        </p:spPr>
        <p:txBody>
          <a:bodyPr wrap="none" rtlCol="0">
            <a:spAutoFit/>
          </a:bodyPr>
          <a:lstStyle/>
          <a:p>
            <a:r>
              <a:rPr lang="en-US" dirty="0">
                <a:solidFill>
                  <a:srgbClr val="0070C0"/>
                </a:solidFill>
              </a:rPr>
              <a:t>…</a:t>
            </a:r>
          </a:p>
        </p:txBody>
      </p:sp>
      <p:cxnSp>
        <p:nvCxnSpPr>
          <p:cNvPr id="154" name="Straight Arrow Connector 153">
            <a:extLst>
              <a:ext uri="{FF2B5EF4-FFF2-40B4-BE49-F238E27FC236}">
                <a16:creationId xmlns:a16="http://schemas.microsoft.com/office/drawing/2014/main" id="{FF82B202-BCAD-2E4C-A9C7-5DD035E72107}"/>
              </a:ext>
            </a:extLst>
          </p:cNvPr>
          <p:cNvCxnSpPr>
            <a:cxnSpLocks/>
            <a:stCxn id="7" idx="3"/>
            <a:endCxn id="141" idx="1"/>
          </p:cNvCxnSpPr>
          <p:nvPr/>
        </p:nvCxnSpPr>
        <p:spPr>
          <a:xfrm flipV="1">
            <a:off x="6094446" y="1125994"/>
            <a:ext cx="432918" cy="8617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62" name="Right Arrow 161">
            <a:extLst>
              <a:ext uri="{FF2B5EF4-FFF2-40B4-BE49-F238E27FC236}">
                <a16:creationId xmlns:a16="http://schemas.microsoft.com/office/drawing/2014/main" id="{852DA6FC-8F2D-D040-9782-9EC0B2E3EECE}"/>
              </a:ext>
            </a:extLst>
          </p:cNvPr>
          <p:cNvSpPr/>
          <p:nvPr/>
        </p:nvSpPr>
        <p:spPr>
          <a:xfrm>
            <a:off x="7449111" y="919069"/>
            <a:ext cx="497802" cy="379091"/>
          </a:xfrm>
          <a:prstGeom prst="rightArrow">
            <a:avLst/>
          </a:prstGeom>
          <a:gradFill>
            <a:gsLst>
              <a:gs pos="0">
                <a:srgbClr val="0070C0"/>
              </a:gs>
              <a:gs pos="71000">
                <a:schemeClr val="accent6">
                  <a:lumMod val="40000"/>
                  <a:lumOff val="60000"/>
                </a:schemeClr>
              </a:gs>
              <a:gs pos="39000">
                <a:schemeClr val="accent5">
                  <a:lumMod val="60000"/>
                  <a:lumOff val="40000"/>
                </a:schemeClr>
              </a:gs>
              <a:gs pos="100000">
                <a:srgbClr val="00B05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ight Arrow 168">
            <a:extLst>
              <a:ext uri="{FF2B5EF4-FFF2-40B4-BE49-F238E27FC236}">
                <a16:creationId xmlns:a16="http://schemas.microsoft.com/office/drawing/2014/main" id="{EF6E719D-06CA-6440-B1F7-D994A98501B9}"/>
              </a:ext>
            </a:extLst>
          </p:cNvPr>
          <p:cNvSpPr/>
          <p:nvPr/>
        </p:nvSpPr>
        <p:spPr>
          <a:xfrm>
            <a:off x="7471690" y="1788668"/>
            <a:ext cx="497802" cy="379091"/>
          </a:xfrm>
          <a:prstGeom prst="rightArrow">
            <a:avLst/>
          </a:prstGeom>
          <a:gradFill>
            <a:gsLst>
              <a:gs pos="0">
                <a:srgbClr val="0070C0"/>
              </a:gs>
              <a:gs pos="71000">
                <a:schemeClr val="accent6">
                  <a:lumMod val="40000"/>
                  <a:lumOff val="60000"/>
                </a:schemeClr>
              </a:gs>
              <a:gs pos="39000">
                <a:schemeClr val="accent5">
                  <a:lumMod val="60000"/>
                  <a:lumOff val="40000"/>
                </a:schemeClr>
              </a:gs>
              <a:gs pos="100000">
                <a:srgbClr val="00B05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Arrow 169">
            <a:extLst>
              <a:ext uri="{FF2B5EF4-FFF2-40B4-BE49-F238E27FC236}">
                <a16:creationId xmlns:a16="http://schemas.microsoft.com/office/drawing/2014/main" id="{306BDC4C-7675-C245-A17D-0A21B6DAC457}"/>
              </a:ext>
            </a:extLst>
          </p:cNvPr>
          <p:cNvSpPr/>
          <p:nvPr/>
        </p:nvSpPr>
        <p:spPr>
          <a:xfrm>
            <a:off x="7485878" y="2875654"/>
            <a:ext cx="497802" cy="379091"/>
          </a:xfrm>
          <a:prstGeom prst="rightArrow">
            <a:avLst/>
          </a:prstGeom>
          <a:gradFill>
            <a:gsLst>
              <a:gs pos="0">
                <a:srgbClr val="0070C0"/>
              </a:gs>
              <a:gs pos="71000">
                <a:schemeClr val="accent6">
                  <a:lumMod val="40000"/>
                  <a:lumOff val="60000"/>
                </a:schemeClr>
              </a:gs>
              <a:gs pos="39000">
                <a:schemeClr val="accent5">
                  <a:lumMod val="60000"/>
                  <a:lumOff val="40000"/>
                </a:schemeClr>
              </a:gs>
              <a:gs pos="100000">
                <a:srgbClr val="00B05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ight Arrow 170">
            <a:extLst>
              <a:ext uri="{FF2B5EF4-FFF2-40B4-BE49-F238E27FC236}">
                <a16:creationId xmlns:a16="http://schemas.microsoft.com/office/drawing/2014/main" id="{060F0E18-57AB-EA45-A229-6903A21382E8}"/>
              </a:ext>
            </a:extLst>
          </p:cNvPr>
          <p:cNvSpPr/>
          <p:nvPr/>
        </p:nvSpPr>
        <p:spPr>
          <a:xfrm>
            <a:off x="7454153" y="3787764"/>
            <a:ext cx="497802" cy="379091"/>
          </a:xfrm>
          <a:prstGeom prst="rightArrow">
            <a:avLst/>
          </a:prstGeom>
          <a:gradFill>
            <a:gsLst>
              <a:gs pos="0">
                <a:srgbClr val="0070C0"/>
              </a:gs>
              <a:gs pos="71000">
                <a:schemeClr val="accent6">
                  <a:lumMod val="40000"/>
                  <a:lumOff val="60000"/>
                </a:schemeClr>
              </a:gs>
              <a:gs pos="39000">
                <a:schemeClr val="accent5">
                  <a:lumMod val="60000"/>
                  <a:lumOff val="40000"/>
                </a:schemeClr>
              </a:gs>
              <a:gs pos="100000">
                <a:srgbClr val="00B05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ight Arrow 171">
            <a:extLst>
              <a:ext uri="{FF2B5EF4-FFF2-40B4-BE49-F238E27FC236}">
                <a16:creationId xmlns:a16="http://schemas.microsoft.com/office/drawing/2014/main" id="{CA16D1ED-0FD3-1147-A744-8E5F56A13241}"/>
              </a:ext>
            </a:extLst>
          </p:cNvPr>
          <p:cNvSpPr/>
          <p:nvPr/>
        </p:nvSpPr>
        <p:spPr>
          <a:xfrm>
            <a:off x="7464906" y="4759543"/>
            <a:ext cx="497802" cy="379091"/>
          </a:xfrm>
          <a:prstGeom prst="rightArrow">
            <a:avLst/>
          </a:prstGeom>
          <a:gradFill>
            <a:gsLst>
              <a:gs pos="0">
                <a:srgbClr val="0070C0"/>
              </a:gs>
              <a:gs pos="71000">
                <a:schemeClr val="accent6">
                  <a:lumMod val="40000"/>
                  <a:lumOff val="60000"/>
                </a:schemeClr>
              </a:gs>
              <a:gs pos="39000">
                <a:schemeClr val="accent5">
                  <a:lumMod val="60000"/>
                  <a:lumOff val="40000"/>
                </a:schemeClr>
              </a:gs>
              <a:gs pos="100000">
                <a:srgbClr val="00B05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ight Arrow 172">
            <a:extLst>
              <a:ext uri="{FF2B5EF4-FFF2-40B4-BE49-F238E27FC236}">
                <a16:creationId xmlns:a16="http://schemas.microsoft.com/office/drawing/2014/main" id="{C5FD98DA-4D2C-6344-B3BA-C37416FF27C9}"/>
              </a:ext>
            </a:extLst>
          </p:cNvPr>
          <p:cNvSpPr/>
          <p:nvPr/>
        </p:nvSpPr>
        <p:spPr>
          <a:xfrm>
            <a:off x="7464906" y="5729479"/>
            <a:ext cx="497802" cy="379091"/>
          </a:xfrm>
          <a:prstGeom prst="rightArrow">
            <a:avLst/>
          </a:prstGeom>
          <a:gradFill>
            <a:gsLst>
              <a:gs pos="0">
                <a:srgbClr val="0070C0"/>
              </a:gs>
              <a:gs pos="71000">
                <a:schemeClr val="accent6">
                  <a:lumMod val="40000"/>
                  <a:lumOff val="60000"/>
                </a:schemeClr>
              </a:gs>
              <a:gs pos="39000">
                <a:schemeClr val="accent5">
                  <a:lumMod val="60000"/>
                  <a:lumOff val="40000"/>
                </a:schemeClr>
              </a:gs>
              <a:gs pos="100000">
                <a:srgbClr val="00B05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id="{1421B660-7E8A-3546-B71F-E03E12CA37E2}"/>
              </a:ext>
            </a:extLst>
          </p:cNvPr>
          <p:cNvSpPr txBox="1"/>
          <p:nvPr/>
        </p:nvSpPr>
        <p:spPr>
          <a:xfrm>
            <a:off x="6587149" y="6411416"/>
            <a:ext cx="2571601" cy="369332"/>
          </a:xfrm>
          <a:prstGeom prst="rect">
            <a:avLst/>
          </a:prstGeom>
          <a:noFill/>
        </p:spPr>
        <p:txBody>
          <a:bodyPr wrap="none" rtlCol="0">
            <a:spAutoFit/>
          </a:bodyPr>
          <a:lstStyle/>
          <a:p>
            <a:r>
              <a:rPr lang="en-US" dirty="0">
                <a:solidFill>
                  <a:srgbClr val="0070C0"/>
                </a:solidFill>
              </a:rPr>
              <a:t>B</a:t>
            </a:r>
            <a:r>
              <a:rPr lang="en-US" dirty="0"/>
              <a:t> and </a:t>
            </a:r>
            <a:r>
              <a:rPr lang="en-US" i="1" dirty="0">
                <a:solidFill>
                  <a:srgbClr val="00B050"/>
                </a:solidFill>
              </a:rPr>
              <a:t>B</a:t>
            </a:r>
            <a:r>
              <a:rPr lang="en-US" dirty="0"/>
              <a:t> are different keys</a:t>
            </a:r>
          </a:p>
        </p:txBody>
      </p:sp>
    </p:spTree>
    <p:extLst>
      <p:ext uri="{BB962C8B-B14F-4D97-AF65-F5344CB8AC3E}">
        <p14:creationId xmlns:p14="http://schemas.microsoft.com/office/powerpoint/2010/main" val="763353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4C78-FD73-CC44-9C0E-B2CDE64BF00E}"/>
              </a:ext>
            </a:extLst>
          </p:cNvPr>
          <p:cNvSpPr>
            <a:spLocks noGrp="1"/>
          </p:cNvSpPr>
          <p:nvPr>
            <p:ph type="title"/>
          </p:nvPr>
        </p:nvSpPr>
        <p:spPr/>
        <p:txBody>
          <a:bodyPr/>
          <a:lstStyle/>
          <a:p>
            <a:r>
              <a:rPr lang="en-US" dirty="0"/>
              <a:t>C++ Lambdas</a:t>
            </a:r>
          </a:p>
        </p:txBody>
      </p:sp>
      <p:sp>
        <p:nvSpPr>
          <p:cNvPr id="3" name="Content Placeholder 2">
            <a:extLst>
              <a:ext uri="{FF2B5EF4-FFF2-40B4-BE49-F238E27FC236}">
                <a16:creationId xmlns:a16="http://schemas.microsoft.com/office/drawing/2014/main" id="{1250DBFD-E495-A749-8C31-99DAAE9F5566}"/>
              </a:ext>
            </a:extLst>
          </p:cNvPr>
          <p:cNvSpPr>
            <a:spLocks noGrp="1"/>
          </p:cNvSpPr>
          <p:nvPr>
            <p:ph idx="1"/>
          </p:nvPr>
        </p:nvSpPr>
        <p:spPr>
          <a:xfrm>
            <a:off x="413656" y="1690688"/>
            <a:ext cx="3461657" cy="4351338"/>
          </a:xfrm>
        </p:spPr>
        <p:txBody>
          <a:bodyPr>
            <a:normAutofit/>
          </a:bodyPr>
          <a:lstStyle/>
          <a:p>
            <a:pPr>
              <a:lnSpc>
                <a:spcPct val="120000"/>
              </a:lnSpc>
            </a:pPr>
            <a:r>
              <a:rPr lang="en-US" sz="2400" dirty="0"/>
              <a:t>Implementation of Lambdas in C++</a:t>
            </a:r>
          </a:p>
          <a:p>
            <a:pPr>
              <a:lnSpc>
                <a:spcPct val="120000"/>
              </a:lnSpc>
            </a:pPr>
            <a:r>
              <a:rPr lang="en-US" sz="2400" dirty="0"/>
              <a:t>First introduced in C++11, and gradually updated in C++14 and C++17</a:t>
            </a:r>
          </a:p>
          <a:p>
            <a:pPr>
              <a:lnSpc>
                <a:spcPct val="120000"/>
              </a:lnSpc>
            </a:pPr>
            <a:r>
              <a:rPr lang="en-US" sz="2400" dirty="0"/>
              <a:t>See more </a:t>
            </a:r>
            <a:r>
              <a:rPr lang="en-US" sz="2400" dirty="0">
                <a:hlinkClick r:id="rId2"/>
              </a:rPr>
              <a:t>here</a:t>
            </a:r>
            <a:endParaRPr lang="en-US" sz="2400" dirty="0"/>
          </a:p>
          <a:p>
            <a:pPr>
              <a:lnSpc>
                <a:spcPct val="120000"/>
              </a:lnSpc>
            </a:pPr>
            <a:r>
              <a:rPr lang="en-US" sz="2400" dirty="0"/>
              <a:t>Example:</a:t>
            </a:r>
          </a:p>
          <a:p>
            <a:pPr marL="0" indent="0">
              <a:lnSpc>
                <a:spcPct val="120000"/>
              </a:lnSpc>
              <a:buNone/>
            </a:pPr>
            <a:endParaRPr lang="en-US" sz="2400" dirty="0"/>
          </a:p>
        </p:txBody>
      </p:sp>
      <p:sp>
        <p:nvSpPr>
          <p:cNvPr id="4" name="Footer Placeholder 3">
            <a:extLst>
              <a:ext uri="{FF2B5EF4-FFF2-40B4-BE49-F238E27FC236}">
                <a16:creationId xmlns:a16="http://schemas.microsoft.com/office/drawing/2014/main" id="{AC86B0E5-7F38-4546-A2BA-4C11E35BCBCC}"/>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D70496EB-2EC3-0A48-8E0D-89761F585C0D}"/>
              </a:ext>
            </a:extLst>
          </p:cNvPr>
          <p:cNvSpPr>
            <a:spLocks noGrp="1"/>
          </p:cNvSpPr>
          <p:nvPr>
            <p:ph type="sldNum" sz="quarter" idx="12"/>
          </p:nvPr>
        </p:nvSpPr>
        <p:spPr/>
        <p:txBody>
          <a:bodyPr/>
          <a:lstStyle/>
          <a:p>
            <a:fld id="{CF55FEA2-830E-B94B-B39B-61671C01FB72}" type="slidenum">
              <a:rPr lang="en-US" smtClean="0"/>
              <a:t>29</a:t>
            </a:fld>
            <a:endParaRPr lang="en-US"/>
          </a:p>
        </p:txBody>
      </p:sp>
      <p:sp>
        <p:nvSpPr>
          <p:cNvPr id="6" name="TextBox 5">
            <a:extLst>
              <a:ext uri="{FF2B5EF4-FFF2-40B4-BE49-F238E27FC236}">
                <a16:creationId xmlns:a16="http://schemas.microsoft.com/office/drawing/2014/main" id="{569BED80-5B64-0347-A33C-72B925539D37}"/>
              </a:ext>
            </a:extLst>
          </p:cNvPr>
          <p:cNvSpPr txBox="1"/>
          <p:nvPr/>
        </p:nvSpPr>
        <p:spPr>
          <a:xfrm>
            <a:off x="4506686" y="1865993"/>
            <a:ext cx="7529263" cy="3693319"/>
          </a:xfrm>
          <a:prstGeom prst="rect">
            <a:avLst/>
          </a:prstGeom>
          <a:noFill/>
        </p:spPr>
        <p:txBody>
          <a:bodyPr wrap="square" rtlCol="0">
            <a:spAutoFit/>
          </a:bodyPr>
          <a:lstStyle/>
          <a:p>
            <a:r>
              <a:rPr lang="en-US" dirty="0">
                <a:solidFill>
                  <a:srgbClr val="0070C0"/>
                </a:solidFill>
                <a:latin typeface="Consolas" panose="020B0609020204030204" pitchFamily="49" charset="0"/>
                <a:cs typeface="Consolas" panose="020B0609020204030204" pitchFamily="49" charset="0"/>
              </a:rPr>
              <a:t>#include &lt;iostream&gt;</a:t>
            </a:r>
          </a:p>
          <a:p>
            <a:r>
              <a:rPr lang="en-US" dirty="0">
                <a:solidFill>
                  <a:srgbClr val="0070C0"/>
                </a:solidFill>
                <a:latin typeface="Consolas" panose="020B0609020204030204" pitchFamily="49" charset="0"/>
                <a:cs typeface="Consolas" panose="020B0609020204030204" pitchFamily="49" charset="0"/>
              </a:rPr>
              <a:t> </a:t>
            </a:r>
          </a:p>
          <a:p>
            <a:r>
              <a:rPr lang="en-US" dirty="0">
                <a:solidFill>
                  <a:srgbClr val="0070C0"/>
                </a:solidFill>
                <a:latin typeface="Consolas" panose="020B0609020204030204" pitchFamily="49" charset="0"/>
                <a:cs typeface="Consolas" panose="020B0609020204030204" pitchFamily="49" charset="0"/>
              </a:rPr>
              <a:t>auto </a:t>
            </a:r>
            <a:r>
              <a:rPr lang="en-US" dirty="0" err="1">
                <a:solidFill>
                  <a:srgbClr val="0070C0"/>
                </a:solidFill>
                <a:latin typeface="Consolas" panose="020B0609020204030204" pitchFamily="49" charset="0"/>
                <a:cs typeface="Consolas" panose="020B0609020204030204" pitchFamily="49" charset="0"/>
              </a:rPr>
              <a:t>make_function</a:t>
            </a:r>
            <a:r>
              <a:rPr lang="en-US" dirty="0">
                <a:solidFill>
                  <a:srgbClr val="0070C0"/>
                </a:solidFill>
                <a:latin typeface="Consolas" panose="020B0609020204030204" pitchFamily="49" charset="0"/>
                <a:cs typeface="Consolas" panose="020B0609020204030204" pitchFamily="49" charset="0"/>
              </a:rPr>
              <a:t>(int&amp; x) {</a:t>
            </a:r>
          </a:p>
          <a:p>
            <a:r>
              <a:rPr lang="en-US" dirty="0">
                <a:solidFill>
                  <a:srgbClr val="0070C0"/>
                </a:solidFill>
                <a:latin typeface="Consolas" panose="020B0609020204030204" pitchFamily="49" charset="0"/>
                <a:cs typeface="Consolas" panose="020B0609020204030204" pitchFamily="49" charset="0"/>
              </a:rPr>
              <a:t>  return [&amp;]{ std::</a:t>
            </a:r>
            <a:r>
              <a:rPr lang="en-US" dirty="0" err="1">
                <a:solidFill>
                  <a:srgbClr val="0070C0"/>
                </a:solidFill>
                <a:latin typeface="Consolas" panose="020B0609020204030204" pitchFamily="49" charset="0"/>
                <a:cs typeface="Consolas" panose="020B0609020204030204" pitchFamily="49" charset="0"/>
              </a:rPr>
              <a:t>cout</a:t>
            </a:r>
            <a:r>
              <a:rPr lang="en-US" dirty="0">
                <a:solidFill>
                  <a:srgbClr val="0070C0"/>
                </a:solidFill>
                <a:latin typeface="Consolas" panose="020B0609020204030204" pitchFamily="49" charset="0"/>
                <a:cs typeface="Consolas" panose="020B0609020204030204" pitchFamily="49" charset="0"/>
              </a:rPr>
              <a:t> &lt;&lt; x &lt;&lt; '\n'; };</a:t>
            </a:r>
          </a:p>
          <a:p>
            <a:r>
              <a:rPr lang="en-US" dirty="0">
                <a:solidFill>
                  <a:srgbClr val="0070C0"/>
                </a:solidFill>
                <a:latin typeface="Consolas" panose="020B0609020204030204" pitchFamily="49" charset="0"/>
                <a:cs typeface="Consolas" panose="020B0609020204030204" pitchFamily="49" charset="0"/>
              </a:rPr>
              <a:t>}</a:t>
            </a:r>
          </a:p>
          <a:p>
            <a:r>
              <a:rPr lang="en-US" dirty="0">
                <a:solidFill>
                  <a:srgbClr val="0070C0"/>
                </a:solidFill>
                <a:latin typeface="Consolas" panose="020B0609020204030204" pitchFamily="49" charset="0"/>
                <a:cs typeface="Consolas" panose="020B0609020204030204" pitchFamily="49" charset="0"/>
              </a:rPr>
              <a:t> </a:t>
            </a:r>
          </a:p>
          <a:p>
            <a:r>
              <a:rPr lang="en-US" dirty="0">
                <a:solidFill>
                  <a:srgbClr val="0070C0"/>
                </a:solidFill>
                <a:latin typeface="Consolas" panose="020B0609020204030204" pitchFamily="49" charset="0"/>
                <a:cs typeface="Consolas" panose="020B0609020204030204" pitchFamily="49" charset="0"/>
              </a:rPr>
              <a:t>int main() {</a:t>
            </a:r>
          </a:p>
          <a:p>
            <a:r>
              <a:rPr lang="en-US" dirty="0">
                <a:solidFill>
                  <a:srgbClr val="0070C0"/>
                </a:solidFill>
                <a:latin typeface="Consolas" panose="020B0609020204030204" pitchFamily="49" charset="0"/>
                <a:cs typeface="Consolas" panose="020B0609020204030204" pitchFamily="49" charset="0"/>
              </a:rPr>
              <a:t>  int </a:t>
            </a:r>
            <a:r>
              <a:rPr lang="en-US" dirty="0" err="1">
                <a:solidFill>
                  <a:srgbClr val="0070C0"/>
                </a:solidFill>
                <a:latin typeface="Consolas" panose="020B0609020204030204" pitchFamily="49" charset="0"/>
                <a:cs typeface="Consolas" panose="020B0609020204030204" pitchFamily="49" charset="0"/>
              </a:rPr>
              <a:t>i</a:t>
            </a:r>
            <a:r>
              <a:rPr lang="en-US" dirty="0">
                <a:solidFill>
                  <a:srgbClr val="0070C0"/>
                </a:solidFill>
                <a:latin typeface="Consolas" panose="020B0609020204030204" pitchFamily="49" charset="0"/>
                <a:cs typeface="Consolas" panose="020B0609020204030204" pitchFamily="49" charset="0"/>
              </a:rPr>
              <a:t> = 3;</a:t>
            </a:r>
          </a:p>
          <a:p>
            <a:r>
              <a:rPr lang="en-US" dirty="0">
                <a:solidFill>
                  <a:srgbClr val="0070C0"/>
                </a:solidFill>
                <a:latin typeface="Consolas" panose="020B0609020204030204" pitchFamily="49" charset="0"/>
                <a:cs typeface="Consolas" panose="020B0609020204030204" pitchFamily="49" charset="0"/>
              </a:rPr>
              <a:t>  auto f = </a:t>
            </a:r>
            <a:r>
              <a:rPr lang="en-US" dirty="0" err="1">
                <a:solidFill>
                  <a:srgbClr val="0070C0"/>
                </a:solidFill>
                <a:latin typeface="Consolas" panose="020B0609020204030204" pitchFamily="49" charset="0"/>
                <a:cs typeface="Consolas" panose="020B0609020204030204" pitchFamily="49" charset="0"/>
              </a:rPr>
              <a:t>make_function</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i</a:t>
            </a:r>
            <a:r>
              <a:rPr lang="en-US" dirty="0">
                <a:solidFill>
                  <a:srgbClr val="0070C0"/>
                </a:solidFill>
                <a:latin typeface="Consolas" panose="020B0609020204030204" pitchFamily="49" charset="0"/>
                <a:cs typeface="Consolas" panose="020B0609020204030204" pitchFamily="49" charset="0"/>
              </a:rPr>
              <a:t>); </a:t>
            </a:r>
          </a:p>
          <a:p>
            <a:r>
              <a:rPr lang="en-US" dirty="0">
                <a:solidFill>
                  <a:srgbClr val="0070C0"/>
                </a:solidFill>
                <a:latin typeface="Consolas" panose="020B0609020204030204" pitchFamily="49" charset="0"/>
                <a:cs typeface="Consolas" panose="020B0609020204030204" pitchFamily="49" charset="0"/>
              </a:rPr>
              <a:t>  // the use of x in f binds directly to </a:t>
            </a:r>
            <a:r>
              <a:rPr lang="en-US" dirty="0" err="1">
                <a:solidFill>
                  <a:srgbClr val="0070C0"/>
                </a:solidFill>
                <a:latin typeface="Consolas" panose="020B0609020204030204" pitchFamily="49" charset="0"/>
                <a:cs typeface="Consolas" panose="020B0609020204030204" pitchFamily="49" charset="0"/>
              </a:rPr>
              <a:t>i</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i</a:t>
            </a:r>
            <a:r>
              <a:rPr lang="en-US" dirty="0">
                <a:solidFill>
                  <a:srgbClr val="0070C0"/>
                </a:solidFill>
                <a:latin typeface="Consolas" panose="020B0609020204030204" pitchFamily="49" charset="0"/>
                <a:cs typeface="Consolas" panose="020B0609020204030204" pitchFamily="49" charset="0"/>
              </a:rPr>
              <a:t> = 5;</a:t>
            </a:r>
          </a:p>
          <a:p>
            <a:r>
              <a:rPr lang="en-US" dirty="0">
                <a:solidFill>
                  <a:srgbClr val="0070C0"/>
                </a:solidFill>
                <a:latin typeface="Consolas" panose="020B0609020204030204" pitchFamily="49" charset="0"/>
                <a:cs typeface="Consolas" panose="020B0609020204030204" pitchFamily="49" charset="0"/>
              </a:rPr>
              <a:t>  f(); // OK; prints 5</a:t>
            </a:r>
          </a:p>
          <a:p>
            <a:r>
              <a:rPr lang="en-US"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30330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9654-2B12-914D-85AF-185FF6346493}"/>
              </a:ext>
            </a:extLst>
          </p:cNvPr>
          <p:cNvSpPr>
            <a:spLocks noGrp="1"/>
          </p:cNvSpPr>
          <p:nvPr>
            <p:ph type="title"/>
          </p:nvPr>
        </p:nvSpPr>
        <p:spPr/>
        <p:txBody>
          <a:bodyPr/>
          <a:lstStyle/>
          <a:p>
            <a:r>
              <a:rPr lang="en-US" dirty="0"/>
              <a:t>Historical Background</a:t>
            </a:r>
          </a:p>
        </p:txBody>
      </p:sp>
      <p:sp>
        <p:nvSpPr>
          <p:cNvPr id="3" name="Content Placeholder 2">
            <a:extLst>
              <a:ext uri="{FF2B5EF4-FFF2-40B4-BE49-F238E27FC236}">
                <a16:creationId xmlns:a16="http://schemas.microsoft.com/office/drawing/2014/main" id="{45437BF9-CDB0-B543-9718-CCFBB7053F40}"/>
              </a:ext>
            </a:extLst>
          </p:cNvPr>
          <p:cNvSpPr>
            <a:spLocks noGrp="1"/>
          </p:cNvSpPr>
          <p:nvPr>
            <p:ph idx="1"/>
          </p:nvPr>
        </p:nvSpPr>
        <p:spPr>
          <a:xfrm>
            <a:off x="413657" y="1545771"/>
            <a:ext cx="11527972" cy="4631192"/>
          </a:xfrm>
        </p:spPr>
        <p:txBody>
          <a:bodyPr>
            <a:noAutofit/>
          </a:bodyPr>
          <a:lstStyle/>
          <a:p>
            <a:r>
              <a:rPr lang="en-US" sz="2200" dirty="0"/>
              <a:t>Head of “Turing’s model of computation” and/or ”Turing machine”? </a:t>
            </a:r>
          </a:p>
          <a:p>
            <a:r>
              <a:rPr lang="en-US" sz="2200" dirty="0"/>
              <a:t>If you have taken theory of computation, you’ve heard about “tapes” and moving “left/right”</a:t>
            </a:r>
          </a:p>
          <a:p>
            <a:r>
              <a:rPr lang="en-US" sz="2200" dirty="0"/>
              <a:t>You probably also heard/learned about “Church’s thesis” which is roughly that models of computation are equally powerful</a:t>
            </a:r>
          </a:p>
          <a:p>
            <a:r>
              <a:rPr lang="en-US" sz="2200" dirty="0"/>
              <a:t>Turing machines are an (imperative) abstract model of computation that (vastly) simplifies computers:</a:t>
            </a:r>
          </a:p>
          <a:p>
            <a:pPr lvl="1"/>
            <a:r>
              <a:rPr lang="en-US" sz="2200" dirty="0"/>
              <a:t>Left/right relates to addresses and data-movement</a:t>
            </a:r>
          </a:p>
          <a:p>
            <a:pPr lvl="1"/>
            <a:r>
              <a:rPr lang="en-US" sz="2200" dirty="0"/>
              <a:t>Writing/erasing the tape is a simplification of updating memory: load/store with in-between computations</a:t>
            </a:r>
          </a:p>
          <a:p>
            <a:pPr lvl="1"/>
            <a:r>
              <a:rPr lang="en-US" sz="2200" dirty="0"/>
              <a:t>Unbounded tapes basically mean that we don’t worry about memory, i.e. that our program will fit in memory no matter what (in practice we “just make them fit” or limit our programs to run on some hardware somehow)</a:t>
            </a:r>
          </a:p>
          <a:p>
            <a:r>
              <a:rPr lang="en-US" sz="2200" dirty="0"/>
              <a:t>Church’s thesis uses another model of computation: </a:t>
            </a:r>
            <a:r>
              <a:rPr lang="en-US" sz="2200" i="1" u="sng" dirty="0"/>
              <a:t>Lambda Calculus</a:t>
            </a:r>
          </a:p>
        </p:txBody>
      </p:sp>
      <p:sp>
        <p:nvSpPr>
          <p:cNvPr id="4" name="Footer Placeholder 3">
            <a:extLst>
              <a:ext uri="{FF2B5EF4-FFF2-40B4-BE49-F238E27FC236}">
                <a16:creationId xmlns:a16="http://schemas.microsoft.com/office/drawing/2014/main" id="{DDD52399-30EB-4B4F-A867-02FE8A71B5FC}"/>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1099C0A2-F675-3A49-AB5F-4F52AB590B13}"/>
              </a:ext>
            </a:extLst>
          </p:cNvPr>
          <p:cNvSpPr>
            <a:spLocks noGrp="1"/>
          </p:cNvSpPr>
          <p:nvPr>
            <p:ph type="sldNum" sz="quarter" idx="12"/>
          </p:nvPr>
        </p:nvSpPr>
        <p:spPr/>
        <p:txBody>
          <a:bodyPr/>
          <a:lstStyle/>
          <a:p>
            <a:fld id="{CF55FEA2-830E-B94B-B39B-61671C01FB72}" type="slidenum">
              <a:rPr lang="en-US" smtClean="0"/>
              <a:t>3</a:t>
            </a:fld>
            <a:endParaRPr lang="en-US"/>
          </a:p>
        </p:txBody>
      </p:sp>
    </p:spTree>
    <p:extLst>
      <p:ext uri="{BB962C8B-B14F-4D97-AF65-F5344CB8AC3E}">
        <p14:creationId xmlns:p14="http://schemas.microsoft.com/office/powerpoint/2010/main" val="3604827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FFFF5-6BF4-CB44-895C-208C61C90CBC}"/>
              </a:ext>
            </a:extLst>
          </p:cNvPr>
          <p:cNvSpPr>
            <a:spLocks noGrp="1"/>
          </p:cNvSpPr>
          <p:nvPr>
            <p:ph type="title"/>
          </p:nvPr>
        </p:nvSpPr>
        <p:spPr/>
        <p:txBody>
          <a:bodyPr/>
          <a:lstStyle/>
          <a:p>
            <a:r>
              <a:rPr lang="en-US" dirty="0"/>
              <a:t>Install and try (MIT-)Scheme (if you want)</a:t>
            </a:r>
          </a:p>
        </p:txBody>
      </p:sp>
      <p:sp>
        <p:nvSpPr>
          <p:cNvPr id="3" name="Content Placeholder 2">
            <a:extLst>
              <a:ext uri="{FF2B5EF4-FFF2-40B4-BE49-F238E27FC236}">
                <a16:creationId xmlns:a16="http://schemas.microsoft.com/office/drawing/2014/main" id="{F549A645-F4AA-7A44-82E0-D5FD46C8CEDE}"/>
              </a:ext>
            </a:extLst>
          </p:cNvPr>
          <p:cNvSpPr>
            <a:spLocks noGrp="1"/>
          </p:cNvSpPr>
          <p:nvPr>
            <p:ph idx="1"/>
          </p:nvPr>
        </p:nvSpPr>
        <p:spPr>
          <a:xfrm>
            <a:off x="489857" y="1825625"/>
            <a:ext cx="11201400" cy="4351338"/>
          </a:xfrm>
        </p:spPr>
        <p:txBody>
          <a:bodyPr>
            <a:normAutofit fontScale="92500"/>
          </a:bodyPr>
          <a:lstStyle/>
          <a:p>
            <a:r>
              <a:rPr lang="en-US" sz="2200" dirty="0"/>
              <a:t>From here: </a:t>
            </a:r>
            <a:r>
              <a:rPr lang="en-US" sz="2200" dirty="0">
                <a:hlinkClick r:id="rId2"/>
              </a:rPr>
              <a:t>https://www.gnu.org/software/mit-scheme/</a:t>
            </a:r>
            <a:endParaRPr lang="en-US" sz="2200" dirty="0"/>
          </a:p>
          <a:p>
            <a:r>
              <a:rPr lang="en-US" sz="2200" dirty="0"/>
              <a:t>In Mac OSX do: </a:t>
            </a:r>
            <a:r>
              <a:rPr lang="en-US" sz="2200" dirty="0">
                <a:solidFill>
                  <a:srgbClr val="0070C0"/>
                </a:solidFill>
                <a:latin typeface="Consolas" panose="020B0609020204030204" pitchFamily="49" charset="0"/>
                <a:cs typeface="Consolas" panose="020B0609020204030204" pitchFamily="49" charset="0"/>
              </a:rPr>
              <a:t>brew install </a:t>
            </a:r>
            <a:r>
              <a:rPr lang="en-US" sz="2200" dirty="0" err="1">
                <a:solidFill>
                  <a:srgbClr val="0070C0"/>
                </a:solidFill>
                <a:latin typeface="Consolas" panose="020B0609020204030204" pitchFamily="49" charset="0"/>
                <a:cs typeface="Consolas" panose="020B0609020204030204" pitchFamily="49" charset="0"/>
              </a:rPr>
              <a:t>mit</a:t>
            </a:r>
            <a:r>
              <a:rPr lang="en-US" sz="2200" dirty="0">
                <a:solidFill>
                  <a:srgbClr val="0070C0"/>
                </a:solidFill>
                <a:latin typeface="Consolas" panose="020B0609020204030204" pitchFamily="49" charset="0"/>
                <a:cs typeface="Consolas" panose="020B0609020204030204" pitchFamily="49" charset="0"/>
              </a:rPr>
              <a:t>-scheme</a:t>
            </a:r>
          </a:p>
          <a:p>
            <a:r>
              <a:rPr lang="en-US" sz="2200" dirty="0"/>
              <a:t>Other install forms and instructions</a:t>
            </a:r>
            <a:r>
              <a:rPr lang="en-US" sz="2200" dirty="0">
                <a:solidFill>
                  <a:srgbClr val="0070C0"/>
                </a:solidFill>
                <a:latin typeface="Consolas" panose="020B0609020204030204" pitchFamily="49" charset="0"/>
                <a:cs typeface="Consolas" panose="020B0609020204030204" pitchFamily="49" charset="0"/>
              </a:rPr>
              <a:t>:</a:t>
            </a:r>
          </a:p>
          <a:p>
            <a:pPr marL="0" indent="0">
              <a:buNone/>
            </a:pPr>
            <a:r>
              <a:rPr lang="en-US" sz="2200" dirty="0">
                <a:solidFill>
                  <a:srgbClr val="0070C0"/>
                </a:solidFill>
                <a:latin typeface="Consolas" panose="020B0609020204030204" pitchFamily="49" charset="0"/>
                <a:cs typeface="Consolas" panose="020B0609020204030204" pitchFamily="49" charset="0"/>
              </a:rPr>
              <a:t>    https://</a:t>
            </a:r>
            <a:r>
              <a:rPr lang="en-US" sz="2200" dirty="0" err="1">
                <a:solidFill>
                  <a:srgbClr val="0070C0"/>
                </a:solidFill>
                <a:latin typeface="Consolas" panose="020B0609020204030204" pitchFamily="49" charset="0"/>
                <a:cs typeface="Consolas" panose="020B0609020204030204" pitchFamily="49" charset="0"/>
              </a:rPr>
              <a:t>groups.csail.mit.edu</a:t>
            </a:r>
            <a:r>
              <a:rPr lang="en-US" sz="2200" dirty="0">
                <a:solidFill>
                  <a:srgbClr val="0070C0"/>
                </a:solidFill>
                <a:latin typeface="Consolas" panose="020B0609020204030204" pitchFamily="49" charset="0"/>
                <a:cs typeface="Consolas" panose="020B0609020204030204" pitchFamily="49" charset="0"/>
              </a:rPr>
              <a:t>/mac/users/</a:t>
            </a:r>
            <a:r>
              <a:rPr lang="en-US" sz="2200" dirty="0" err="1">
                <a:solidFill>
                  <a:srgbClr val="0070C0"/>
                </a:solidFill>
                <a:latin typeface="Consolas" panose="020B0609020204030204" pitchFamily="49" charset="0"/>
                <a:cs typeface="Consolas" panose="020B0609020204030204" pitchFamily="49" charset="0"/>
              </a:rPr>
              <a:t>gjs</a:t>
            </a:r>
            <a:r>
              <a:rPr lang="en-US" sz="2200" dirty="0">
                <a:solidFill>
                  <a:srgbClr val="0070C0"/>
                </a:solidFill>
                <a:latin typeface="Consolas" panose="020B0609020204030204" pitchFamily="49" charset="0"/>
                <a:cs typeface="Consolas" panose="020B0609020204030204" pitchFamily="49" charset="0"/>
              </a:rPr>
              <a:t>/6.945/</a:t>
            </a:r>
            <a:r>
              <a:rPr lang="en-US" sz="2200" dirty="0" err="1">
                <a:solidFill>
                  <a:srgbClr val="0070C0"/>
                </a:solidFill>
                <a:latin typeface="Consolas" panose="020B0609020204030204" pitchFamily="49" charset="0"/>
                <a:cs typeface="Consolas" panose="020B0609020204030204" pitchFamily="49" charset="0"/>
              </a:rPr>
              <a:t>dont</a:t>
            </a:r>
            <a:r>
              <a:rPr lang="en-US" sz="2200" dirty="0">
                <a:solidFill>
                  <a:srgbClr val="0070C0"/>
                </a:solidFill>
                <a:latin typeface="Consolas" panose="020B0609020204030204" pitchFamily="49" charset="0"/>
                <a:cs typeface="Consolas" panose="020B0609020204030204" pitchFamily="49" charset="0"/>
              </a:rPr>
              <a:t>-panic/#sec-2-2-3</a:t>
            </a:r>
          </a:p>
          <a:p>
            <a:r>
              <a:rPr lang="en-US" sz="2200" dirty="0"/>
              <a:t>In Ubuntu do: </a:t>
            </a:r>
            <a:r>
              <a:rPr lang="en-US" sz="2200" dirty="0" err="1">
                <a:solidFill>
                  <a:srgbClr val="0070C0"/>
                </a:solidFill>
                <a:latin typeface="Consolas" panose="020B0609020204030204" pitchFamily="49" charset="0"/>
                <a:cs typeface="Consolas" panose="020B0609020204030204" pitchFamily="49" charset="0"/>
              </a:rPr>
              <a:t>sudo</a:t>
            </a:r>
            <a:r>
              <a:rPr lang="en-US" sz="2200" dirty="0">
                <a:solidFill>
                  <a:srgbClr val="0070C0"/>
                </a:solidFill>
                <a:latin typeface="Consolas" panose="020B0609020204030204" pitchFamily="49" charset="0"/>
                <a:cs typeface="Consolas" panose="020B0609020204030204" pitchFamily="49" charset="0"/>
              </a:rPr>
              <a:t> apt install scheme</a:t>
            </a:r>
          </a:p>
          <a:p>
            <a:r>
              <a:rPr lang="en-US" sz="2200" dirty="0"/>
              <a:t>Try one, anyone! just download it and try it</a:t>
            </a:r>
          </a:p>
          <a:p>
            <a:r>
              <a:rPr lang="en-US" sz="2200" dirty="0"/>
              <a:t>A slightly longer tutorial can be found </a:t>
            </a:r>
            <a:r>
              <a:rPr lang="en-US" sz="2200" dirty="0">
                <a:hlinkClick r:id="rId3"/>
              </a:rPr>
              <a:t>here</a:t>
            </a:r>
            <a:endParaRPr lang="en-US" sz="2200" dirty="0"/>
          </a:p>
          <a:p>
            <a:r>
              <a:rPr lang="en-US" sz="2200" dirty="0"/>
              <a:t>Can also find a good online book </a:t>
            </a:r>
            <a:r>
              <a:rPr lang="en-US" sz="2200" dirty="0">
                <a:hlinkClick r:id="rId4"/>
              </a:rPr>
              <a:t>here</a:t>
            </a:r>
            <a:endParaRPr lang="en-US" sz="2200" dirty="0"/>
          </a:p>
          <a:p>
            <a:r>
              <a:rPr lang="en-US" sz="2200" dirty="0"/>
              <a:t>Read more:</a:t>
            </a:r>
          </a:p>
          <a:p>
            <a:pPr lvl="1"/>
            <a:r>
              <a:rPr lang="en-US" sz="2200" dirty="0"/>
              <a:t>Extents: can read more about it </a:t>
            </a:r>
            <a:r>
              <a:rPr lang="en-US" sz="2200" dirty="0">
                <a:hlinkClick r:id="rId5"/>
              </a:rPr>
              <a:t>here</a:t>
            </a:r>
            <a:endParaRPr lang="en-US" sz="2200" dirty="0"/>
          </a:p>
          <a:p>
            <a:pPr lvl="1"/>
            <a:r>
              <a:rPr lang="en-US" sz="2200" dirty="0">
                <a:hlinkClick r:id="rId6"/>
              </a:rPr>
              <a:t>Garbage collection</a:t>
            </a:r>
            <a:endParaRPr lang="en-US" sz="2200" dirty="0"/>
          </a:p>
        </p:txBody>
      </p:sp>
      <p:sp>
        <p:nvSpPr>
          <p:cNvPr id="4" name="Footer Placeholder 3">
            <a:extLst>
              <a:ext uri="{FF2B5EF4-FFF2-40B4-BE49-F238E27FC236}">
                <a16:creationId xmlns:a16="http://schemas.microsoft.com/office/drawing/2014/main" id="{3C9D7BCE-8FBA-3C44-AD3A-D415FE951AE4}"/>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860A0921-E42D-8148-AF83-16A86846A377}"/>
              </a:ext>
            </a:extLst>
          </p:cNvPr>
          <p:cNvSpPr>
            <a:spLocks noGrp="1"/>
          </p:cNvSpPr>
          <p:nvPr>
            <p:ph type="sldNum" sz="quarter" idx="12"/>
          </p:nvPr>
        </p:nvSpPr>
        <p:spPr/>
        <p:txBody>
          <a:bodyPr/>
          <a:lstStyle/>
          <a:p>
            <a:fld id="{CF55FEA2-830E-B94B-B39B-61671C01FB72}" type="slidenum">
              <a:rPr lang="en-US" smtClean="0"/>
              <a:t>30</a:t>
            </a:fld>
            <a:endParaRPr lang="en-US"/>
          </a:p>
        </p:txBody>
      </p:sp>
    </p:spTree>
    <p:extLst>
      <p:ext uri="{BB962C8B-B14F-4D97-AF65-F5344CB8AC3E}">
        <p14:creationId xmlns:p14="http://schemas.microsoft.com/office/powerpoint/2010/main" val="188577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49A8-C43B-F041-A911-CAA1DC90D0E4}"/>
              </a:ext>
            </a:extLst>
          </p:cNvPr>
          <p:cNvSpPr>
            <a:spLocks noGrp="1"/>
          </p:cNvSpPr>
          <p:nvPr>
            <p:ph type="title"/>
          </p:nvPr>
        </p:nvSpPr>
        <p:spPr/>
        <p:txBody>
          <a:bodyPr/>
          <a:lstStyle/>
          <a:p>
            <a:r>
              <a:rPr lang="en-US" dirty="0"/>
              <a:t>Lambda Calculus</a:t>
            </a:r>
          </a:p>
        </p:txBody>
      </p:sp>
      <p:sp>
        <p:nvSpPr>
          <p:cNvPr id="3" name="Content Placeholder 2">
            <a:extLst>
              <a:ext uri="{FF2B5EF4-FFF2-40B4-BE49-F238E27FC236}">
                <a16:creationId xmlns:a16="http://schemas.microsoft.com/office/drawing/2014/main" id="{B793E36A-D64D-4D4C-9DFD-C73F7B815287}"/>
              </a:ext>
            </a:extLst>
          </p:cNvPr>
          <p:cNvSpPr>
            <a:spLocks noGrp="1"/>
          </p:cNvSpPr>
          <p:nvPr>
            <p:ph idx="1"/>
          </p:nvPr>
        </p:nvSpPr>
        <p:spPr>
          <a:xfrm>
            <a:off x="478971" y="1825625"/>
            <a:ext cx="11462658" cy="4351338"/>
          </a:xfrm>
        </p:spPr>
        <p:txBody>
          <a:bodyPr>
            <a:normAutofit/>
          </a:bodyPr>
          <a:lstStyle/>
          <a:p>
            <a:pPr>
              <a:lnSpc>
                <a:spcPct val="120000"/>
              </a:lnSpc>
            </a:pPr>
            <a:r>
              <a:rPr lang="en-US" sz="2400" dirty="0"/>
              <a:t>Abstract model of computation</a:t>
            </a:r>
          </a:p>
          <a:p>
            <a:pPr>
              <a:lnSpc>
                <a:spcPct val="120000"/>
              </a:lnSpc>
            </a:pPr>
            <a:r>
              <a:rPr lang="en-US" sz="2400" dirty="0"/>
              <a:t>Informally, it defines functions, free variables and bound variables</a:t>
            </a:r>
          </a:p>
          <a:p>
            <a:pPr>
              <a:lnSpc>
                <a:spcPct val="120000"/>
              </a:lnSpc>
            </a:pPr>
            <a:r>
              <a:rPr lang="en-US" sz="2400" dirty="0"/>
              <a:t>Examples of lambda functions:</a:t>
            </a:r>
          </a:p>
          <a:p>
            <a:pPr lvl="1">
              <a:lnSpc>
                <a:spcPct val="120000"/>
              </a:lnSpc>
            </a:pPr>
            <a:r>
              <a:rPr lang="en-US" dirty="0">
                <a:latin typeface="Symbol" pitchFamily="2" charset="2"/>
              </a:rPr>
              <a:t>l </a:t>
            </a:r>
            <a:r>
              <a:rPr lang="en-US" dirty="0"/>
              <a:t>x . x == x </a:t>
            </a:r>
            <a:r>
              <a:rPr lang="en-US" dirty="0">
                <a:sym typeface="Wingdings" pitchFamily="2" charset="2"/>
              </a:rPr>
              <a:t> x        (identity)</a:t>
            </a:r>
          </a:p>
          <a:p>
            <a:pPr lvl="1">
              <a:lnSpc>
                <a:spcPct val="120000"/>
              </a:lnSpc>
            </a:pPr>
            <a:r>
              <a:rPr lang="en-US" dirty="0">
                <a:latin typeface="Symbol" pitchFamily="2" charset="2"/>
                <a:sym typeface="Wingdings" pitchFamily="2" charset="2"/>
              </a:rPr>
              <a:t>l </a:t>
            </a:r>
            <a:r>
              <a:rPr lang="en-US" dirty="0">
                <a:sym typeface="Wingdings" pitchFamily="2" charset="2"/>
              </a:rPr>
              <a:t>x . y   == x   y   (constant)</a:t>
            </a:r>
          </a:p>
          <a:p>
            <a:pPr lvl="1">
              <a:lnSpc>
                <a:spcPct val="120000"/>
              </a:lnSpc>
            </a:pPr>
            <a:r>
              <a:rPr lang="en-US" dirty="0">
                <a:latin typeface="Symbol" pitchFamily="2" charset="2"/>
                <a:sym typeface="Wingdings" pitchFamily="2" charset="2"/>
              </a:rPr>
              <a:t>l </a:t>
            </a:r>
            <a:r>
              <a:rPr lang="en-US" dirty="0">
                <a:sym typeface="Wingdings" pitchFamily="2" charset="2"/>
              </a:rPr>
              <a:t>x . x + y ==  x  x + y    (add input x to a variable y not yet defined)</a:t>
            </a:r>
            <a:endParaRPr lang="en-US" dirty="0"/>
          </a:p>
        </p:txBody>
      </p:sp>
      <p:sp>
        <p:nvSpPr>
          <p:cNvPr id="4" name="Footer Placeholder 3">
            <a:extLst>
              <a:ext uri="{FF2B5EF4-FFF2-40B4-BE49-F238E27FC236}">
                <a16:creationId xmlns:a16="http://schemas.microsoft.com/office/drawing/2014/main" id="{B43E69C7-9085-094E-95C9-56A1BC9ED703}"/>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5CDBB1F2-D053-E642-BBFC-7E4D585B3428}"/>
              </a:ext>
            </a:extLst>
          </p:cNvPr>
          <p:cNvSpPr>
            <a:spLocks noGrp="1"/>
          </p:cNvSpPr>
          <p:nvPr>
            <p:ph type="sldNum" sz="quarter" idx="12"/>
          </p:nvPr>
        </p:nvSpPr>
        <p:spPr/>
        <p:txBody>
          <a:bodyPr/>
          <a:lstStyle/>
          <a:p>
            <a:fld id="{CF55FEA2-830E-B94B-B39B-61671C01FB72}" type="slidenum">
              <a:rPr lang="en-US" smtClean="0"/>
              <a:t>4</a:t>
            </a:fld>
            <a:endParaRPr lang="en-US"/>
          </a:p>
        </p:txBody>
      </p:sp>
    </p:spTree>
    <p:extLst>
      <p:ext uri="{BB962C8B-B14F-4D97-AF65-F5344CB8AC3E}">
        <p14:creationId xmlns:p14="http://schemas.microsoft.com/office/powerpoint/2010/main" val="1294425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49A8-C43B-F041-A911-CAA1DC90D0E4}"/>
              </a:ext>
            </a:extLst>
          </p:cNvPr>
          <p:cNvSpPr>
            <a:spLocks noGrp="1"/>
          </p:cNvSpPr>
          <p:nvPr>
            <p:ph type="title"/>
          </p:nvPr>
        </p:nvSpPr>
        <p:spPr/>
        <p:txBody>
          <a:bodyPr/>
          <a:lstStyle/>
          <a:p>
            <a:r>
              <a:rPr lang="en-US" dirty="0"/>
              <a:t>Lambda Calculus</a:t>
            </a:r>
          </a:p>
        </p:txBody>
      </p:sp>
      <p:sp>
        <p:nvSpPr>
          <p:cNvPr id="3" name="Content Placeholder 2">
            <a:extLst>
              <a:ext uri="{FF2B5EF4-FFF2-40B4-BE49-F238E27FC236}">
                <a16:creationId xmlns:a16="http://schemas.microsoft.com/office/drawing/2014/main" id="{B793E36A-D64D-4D4C-9DFD-C73F7B815287}"/>
              </a:ext>
            </a:extLst>
          </p:cNvPr>
          <p:cNvSpPr>
            <a:spLocks noGrp="1"/>
          </p:cNvSpPr>
          <p:nvPr>
            <p:ph idx="1"/>
          </p:nvPr>
        </p:nvSpPr>
        <p:spPr>
          <a:xfrm>
            <a:off x="478971" y="1825625"/>
            <a:ext cx="11462658" cy="4351338"/>
          </a:xfrm>
        </p:spPr>
        <p:txBody>
          <a:bodyPr>
            <a:normAutofit/>
          </a:bodyPr>
          <a:lstStyle/>
          <a:p>
            <a:pPr>
              <a:lnSpc>
                <a:spcPct val="120000"/>
              </a:lnSpc>
            </a:pPr>
            <a:r>
              <a:rPr lang="en-US" sz="2400" dirty="0"/>
              <a:t>Produce lambda expressions via </a:t>
            </a:r>
            <a:r>
              <a:rPr lang="en-US" sz="2400" u="sng" dirty="0">
                <a:solidFill>
                  <a:srgbClr val="0070C0"/>
                </a:solidFill>
              </a:rPr>
              <a:t>lambda terms (</a:t>
            </a:r>
            <a:r>
              <a:rPr lang="en-US" sz="2400" u="sng" dirty="0">
                <a:solidFill>
                  <a:srgbClr val="0070C0"/>
                </a:solidFill>
                <a:latin typeface="Symbol" pitchFamily="2" charset="2"/>
              </a:rPr>
              <a:t>l</a:t>
            </a:r>
            <a:r>
              <a:rPr lang="en-US" sz="2400" u="sng" dirty="0">
                <a:solidFill>
                  <a:srgbClr val="0070C0"/>
                </a:solidFill>
              </a:rPr>
              <a:t>-term), </a:t>
            </a:r>
            <a:r>
              <a:rPr lang="en-US" sz="2400" dirty="0"/>
              <a:t>which are created with the following inductive rules:</a:t>
            </a:r>
          </a:p>
          <a:p>
            <a:pPr lvl="1">
              <a:lnSpc>
                <a:spcPct val="120000"/>
              </a:lnSpc>
            </a:pPr>
            <a:r>
              <a:rPr lang="en-US" dirty="0">
                <a:sym typeface="Wingdings" pitchFamily="2" charset="2"/>
              </a:rPr>
              <a:t>a) </a:t>
            </a:r>
            <a:r>
              <a:rPr lang="en-US" dirty="0">
                <a:solidFill>
                  <a:srgbClr val="0070C0"/>
                </a:solidFill>
                <a:sym typeface="Wingdings" pitchFamily="2" charset="2"/>
              </a:rPr>
              <a:t>Variables</a:t>
            </a:r>
            <a:r>
              <a:rPr lang="en-US" dirty="0">
                <a:sym typeface="Wingdings" pitchFamily="2" charset="2"/>
              </a:rPr>
              <a:t> </a:t>
            </a:r>
          </a:p>
          <a:p>
            <a:pPr lvl="1">
              <a:lnSpc>
                <a:spcPct val="120000"/>
              </a:lnSpc>
            </a:pPr>
            <a:r>
              <a:rPr lang="en-US" dirty="0">
                <a:sym typeface="Wingdings" pitchFamily="2" charset="2"/>
              </a:rPr>
              <a:t>b) An </a:t>
            </a:r>
            <a:r>
              <a:rPr lang="en-US" dirty="0">
                <a:solidFill>
                  <a:srgbClr val="0070C0"/>
                </a:solidFill>
                <a:sym typeface="Wingdings" pitchFamily="2" charset="2"/>
              </a:rPr>
              <a:t>abstraction</a:t>
            </a:r>
            <a:r>
              <a:rPr lang="en-US" dirty="0">
                <a:sym typeface="Wingdings" pitchFamily="2" charset="2"/>
              </a:rPr>
              <a:t>: If </a:t>
            </a:r>
            <a:r>
              <a:rPr lang="en-US" i="1" dirty="0">
                <a:sym typeface="Wingdings" pitchFamily="2" charset="2"/>
              </a:rPr>
              <a:t>t </a:t>
            </a:r>
            <a:r>
              <a:rPr lang="en-US" dirty="0">
                <a:sym typeface="Wingdings" pitchFamily="2" charset="2"/>
              </a:rPr>
              <a:t>is a </a:t>
            </a:r>
            <a:r>
              <a:rPr lang="en-US" dirty="0">
                <a:latin typeface="Symbol" pitchFamily="2" charset="2"/>
                <a:sym typeface="Wingdings" pitchFamily="2" charset="2"/>
              </a:rPr>
              <a:t>l</a:t>
            </a:r>
            <a:r>
              <a:rPr lang="en-US" dirty="0">
                <a:sym typeface="Wingdings" pitchFamily="2" charset="2"/>
              </a:rPr>
              <a:t>-term, and </a:t>
            </a:r>
            <a:r>
              <a:rPr lang="en-US" i="1" dirty="0">
                <a:sym typeface="Wingdings" pitchFamily="2" charset="2"/>
              </a:rPr>
              <a:t>x</a:t>
            </a:r>
            <a:r>
              <a:rPr lang="en-US" dirty="0">
                <a:sym typeface="Wingdings" pitchFamily="2" charset="2"/>
              </a:rPr>
              <a:t> a variable, then (</a:t>
            </a:r>
            <a:r>
              <a:rPr lang="en-US" dirty="0" err="1">
                <a:latin typeface="Symbol" pitchFamily="2" charset="2"/>
                <a:sym typeface="Wingdings" pitchFamily="2" charset="2"/>
              </a:rPr>
              <a:t>l</a:t>
            </a:r>
            <a:r>
              <a:rPr lang="en-US" i="1" dirty="0" err="1">
                <a:sym typeface="Wingdings" pitchFamily="2" charset="2"/>
              </a:rPr>
              <a:t>x.t</a:t>
            </a:r>
            <a:r>
              <a:rPr lang="en-US" dirty="0">
                <a:sym typeface="Wingdings" pitchFamily="2" charset="2"/>
              </a:rPr>
              <a:t>) is a lambda term</a:t>
            </a:r>
          </a:p>
          <a:p>
            <a:pPr lvl="1">
              <a:lnSpc>
                <a:spcPct val="120000"/>
              </a:lnSpc>
            </a:pPr>
            <a:r>
              <a:rPr lang="en-US" dirty="0">
                <a:sym typeface="Wingdings" pitchFamily="2" charset="2"/>
              </a:rPr>
              <a:t>c) An </a:t>
            </a:r>
            <a:r>
              <a:rPr lang="en-US" dirty="0">
                <a:solidFill>
                  <a:srgbClr val="0070C0"/>
                </a:solidFill>
                <a:sym typeface="Wingdings" pitchFamily="2" charset="2"/>
              </a:rPr>
              <a:t>application</a:t>
            </a:r>
            <a:r>
              <a:rPr lang="en-US" dirty="0">
                <a:sym typeface="Wingdings" pitchFamily="2" charset="2"/>
              </a:rPr>
              <a:t>: If </a:t>
            </a:r>
            <a:r>
              <a:rPr lang="en-US" i="1" dirty="0">
                <a:sym typeface="Wingdings" pitchFamily="2" charset="2"/>
              </a:rPr>
              <a:t>t</a:t>
            </a:r>
            <a:r>
              <a:rPr lang="en-US" dirty="0">
                <a:sym typeface="Wingdings" pitchFamily="2" charset="2"/>
              </a:rPr>
              <a:t> and </a:t>
            </a:r>
            <a:r>
              <a:rPr lang="en-US" i="1" dirty="0">
                <a:sym typeface="Wingdings" pitchFamily="2" charset="2"/>
              </a:rPr>
              <a:t>s</a:t>
            </a:r>
            <a:r>
              <a:rPr lang="en-US" dirty="0">
                <a:sym typeface="Wingdings" pitchFamily="2" charset="2"/>
              </a:rPr>
              <a:t> are  </a:t>
            </a:r>
            <a:r>
              <a:rPr lang="en-US" dirty="0">
                <a:latin typeface="Symbol" pitchFamily="2" charset="2"/>
                <a:sym typeface="Wingdings" pitchFamily="2" charset="2"/>
              </a:rPr>
              <a:t>l</a:t>
            </a:r>
            <a:r>
              <a:rPr lang="en-US" dirty="0">
                <a:sym typeface="Wingdings" pitchFamily="2" charset="2"/>
              </a:rPr>
              <a:t>-terms, then (</a:t>
            </a:r>
            <a:r>
              <a:rPr lang="en-US" i="1" dirty="0" err="1">
                <a:sym typeface="Wingdings" pitchFamily="2" charset="2"/>
              </a:rPr>
              <a:t>ts</a:t>
            </a:r>
            <a:r>
              <a:rPr lang="en-US" dirty="0">
                <a:sym typeface="Wingdings" pitchFamily="2" charset="2"/>
              </a:rPr>
              <a:t>) is also a lambda term</a:t>
            </a:r>
          </a:p>
          <a:p>
            <a:pPr>
              <a:lnSpc>
                <a:spcPct val="120000"/>
              </a:lnSpc>
            </a:pPr>
            <a:r>
              <a:rPr lang="en-US" sz="2400" dirty="0"/>
              <a:t>In imperative terms, (a) above defines a variable, (b) defines how functions are created (given argument x, return expression t), (c) defines composition of functions:</a:t>
            </a:r>
          </a:p>
          <a:p>
            <a:pPr marL="457200" lvl="1" indent="0">
              <a:lnSpc>
                <a:spcPct val="120000"/>
              </a:lnSpc>
              <a:buNone/>
            </a:pPr>
            <a:r>
              <a:rPr lang="en-US" dirty="0">
                <a:latin typeface="Symbol" pitchFamily="2" charset="2"/>
                <a:sym typeface="Wingdings" pitchFamily="2" charset="2"/>
              </a:rPr>
              <a:t>l </a:t>
            </a:r>
            <a:r>
              <a:rPr lang="en-US" dirty="0">
                <a:sym typeface="Wingdings" pitchFamily="2" charset="2"/>
              </a:rPr>
              <a:t>x . x + y ==  x  x + y    (add input x to a variable y not yet defined)</a:t>
            </a:r>
            <a:endParaRPr lang="en-US" dirty="0"/>
          </a:p>
        </p:txBody>
      </p:sp>
      <p:sp>
        <p:nvSpPr>
          <p:cNvPr id="4" name="Footer Placeholder 3">
            <a:extLst>
              <a:ext uri="{FF2B5EF4-FFF2-40B4-BE49-F238E27FC236}">
                <a16:creationId xmlns:a16="http://schemas.microsoft.com/office/drawing/2014/main" id="{B43E69C7-9085-094E-95C9-56A1BC9ED703}"/>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5CDBB1F2-D053-E642-BBFC-7E4D585B3428}"/>
              </a:ext>
            </a:extLst>
          </p:cNvPr>
          <p:cNvSpPr>
            <a:spLocks noGrp="1"/>
          </p:cNvSpPr>
          <p:nvPr>
            <p:ph type="sldNum" sz="quarter" idx="12"/>
          </p:nvPr>
        </p:nvSpPr>
        <p:spPr/>
        <p:txBody>
          <a:bodyPr/>
          <a:lstStyle/>
          <a:p>
            <a:fld id="{CF55FEA2-830E-B94B-B39B-61671C01FB72}" type="slidenum">
              <a:rPr lang="en-US" smtClean="0"/>
              <a:t>5</a:t>
            </a:fld>
            <a:endParaRPr lang="en-US"/>
          </a:p>
        </p:txBody>
      </p:sp>
    </p:spTree>
    <p:extLst>
      <p:ext uri="{BB962C8B-B14F-4D97-AF65-F5344CB8AC3E}">
        <p14:creationId xmlns:p14="http://schemas.microsoft.com/office/powerpoint/2010/main" val="1075793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5C1D-C8D4-A146-ACF1-04571961DECB}"/>
              </a:ext>
            </a:extLst>
          </p:cNvPr>
          <p:cNvSpPr>
            <a:spLocks noGrp="1"/>
          </p:cNvSpPr>
          <p:nvPr>
            <p:ph type="title"/>
          </p:nvPr>
        </p:nvSpPr>
        <p:spPr/>
        <p:txBody>
          <a:bodyPr/>
          <a:lstStyle/>
          <a:p>
            <a:r>
              <a:rPr lang="en-US" dirty="0"/>
              <a:t>Functional Languages</a:t>
            </a:r>
          </a:p>
        </p:txBody>
      </p:sp>
      <p:sp>
        <p:nvSpPr>
          <p:cNvPr id="3" name="Content Placeholder 2">
            <a:extLst>
              <a:ext uri="{FF2B5EF4-FFF2-40B4-BE49-F238E27FC236}">
                <a16:creationId xmlns:a16="http://schemas.microsoft.com/office/drawing/2014/main" id="{2BE1DF5B-415A-C841-8EE3-AE3491109600}"/>
              </a:ext>
            </a:extLst>
          </p:cNvPr>
          <p:cNvSpPr>
            <a:spLocks noGrp="1"/>
          </p:cNvSpPr>
          <p:nvPr>
            <p:ph idx="1"/>
          </p:nvPr>
        </p:nvSpPr>
        <p:spPr>
          <a:xfrm>
            <a:off x="429985" y="1745117"/>
            <a:ext cx="5453743" cy="4351338"/>
          </a:xfrm>
        </p:spPr>
        <p:txBody>
          <a:bodyPr>
            <a:normAutofit lnSpcReduction="10000"/>
          </a:bodyPr>
          <a:lstStyle/>
          <a:p>
            <a:pPr>
              <a:lnSpc>
                <a:spcPct val="120000"/>
              </a:lnSpc>
            </a:pPr>
            <a:r>
              <a:rPr lang="en-US" sz="2000" dirty="0"/>
              <a:t>Lack state</a:t>
            </a:r>
          </a:p>
          <a:p>
            <a:pPr>
              <a:lnSpc>
                <a:spcPct val="120000"/>
              </a:lnSpc>
            </a:pPr>
            <a:r>
              <a:rPr lang="en-US" sz="2000" dirty="0"/>
              <a:t>Based on functions and expressions: </a:t>
            </a:r>
          </a:p>
          <a:p>
            <a:pPr lvl="1">
              <a:lnSpc>
                <a:spcPct val="120000"/>
              </a:lnSpc>
            </a:pPr>
            <a:r>
              <a:rPr lang="en-US" sz="2000" dirty="0"/>
              <a:t>no explicit assignment </a:t>
            </a:r>
          </a:p>
          <a:p>
            <a:pPr lvl="1">
              <a:lnSpc>
                <a:spcPct val="120000"/>
              </a:lnSpc>
            </a:pPr>
            <a:r>
              <a:rPr lang="en-US" sz="2000" dirty="0"/>
              <a:t>no functions with side-effects</a:t>
            </a:r>
          </a:p>
          <a:p>
            <a:pPr lvl="1">
              <a:lnSpc>
                <a:spcPct val="120000"/>
              </a:lnSpc>
            </a:pPr>
            <a:r>
              <a:rPr lang="en-US" sz="2000" dirty="0"/>
              <a:t>no updating memory </a:t>
            </a:r>
          </a:p>
          <a:p>
            <a:pPr>
              <a:lnSpc>
                <a:spcPct val="120000"/>
              </a:lnSpc>
            </a:pPr>
            <a:r>
              <a:rPr lang="en-US" sz="2000" dirty="0"/>
              <a:t>All the above translates to: no dependences and a lot of freedom to reorder program operations</a:t>
            </a:r>
          </a:p>
          <a:p>
            <a:pPr>
              <a:lnSpc>
                <a:spcPct val="120000"/>
              </a:lnSpc>
            </a:pPr>
            <a:r>
              <a:rPr lang="en-US" sz="2000" dirty="0"/>
              <a:t>It’s a more “</a:t>
            </a:r>
            <a:r>
              <a:rPr lang="en-US" sz="2000" dirty="0" err="1"/>
              <a:t>mathy</a:t>
            </a:r>
            <a:r>
              <a:rPr lang="en-US" sz="2000" dirty="0"/>
              <a:t>” world:  </a:t>
            </a:r>
          </a:p>
          <a:p>
            <a:pPr lvl="1">
              <a:lnSpc>
                <a:spcPct val="120000"/>
              </a:lnSpc>
            </a:pPr>
            <a:r>
              <a:rPr lang="en-US" sz="2000" dirty="0"/>
              <a:t>iterative constructs </a:t>
            </a:r>
            <a:r>
              <a:rPr lang="en-US" sz="2000" dirty="0">
                <a:sym typeface="Wingdings" pitchFamily="2" charset="2"/>
              </a:rPr>
              <a:t> recursion</a:t>
            </a:r>
          </a:p>
          <a:p>
            <a:pPr lvl="1">
              <a:lnSpc>
                <a:spcPct val="120000"/>
              </a:lnSpc>
            </a:pPr>
            <a:r>
              <a:rPr lang="en-US" sz="2000" dirty="0">
                <a:sym typeface="Wingdings" pitchFamily="2" charset="2"/>
              </a:rPr>
              <a:t>Multi-dimensional arrays  nested lists</a:t>
            </a:r>
            <a:endParaRPr lang="en-US" sz="2000" dirty="0"/>
          </a:p>
        </p:txBody>
      </p:sp>
      <p:sp>
        <p:nvSpPr>
          <p:cNvPr id="4" name="Footer Placeholder 3">
            <a:extLst>
              <a:ext uri="{FF2B5EF4-FFF2-40B4-BE49-F238E27FC236}">
                <a16:creationId xmlns:a16="http://schemas.microsoft.com/office/drawing/2014/main" id="{3F5DCBCA-53BC-3648-B03C-45BDAB303B05}"/>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108B5C97-805B-0149-A3C4-2A52B3C49B2F}"/>
              </a:ext>
            </a:extLst>
          </p:cNvPr>
          <p:cNvSpPr>
            <a:spLocks noGrp="1"/>
          </p:cNvSpPr>
          <p:nvPr>
            <p:ph type="sldNum" sz="quarter" idx="12"/>
          </p:nvPr>
        </p:nvSpPr>
        <p:spPr/>
        <p:txBody>
          <a:bodyPr/>
          <a:lstStyle/>
          <a:p>
            <a:fld id="{CF55FEA2-830E-B94B-B39B-61671C01FB72}" type="slidenum">
              <a:rPr lang="en-US" smtClean="0"/>
              <a:t>6</a:t>
            </a:fld>
            <a:endParaRPr lang="en-US"/>
          </a:p>
        </p:txBody>
      </p:sp>
      <p:sp>
        <p:nvSpPr>
          <p:cNvPr id="6" name="Content Placeholder 2">
            <a:extLst>
              <a:ext uri="{FF2B5EF4-FFF2-40B4-BE49-F238E27FC236}">
                <a16:creationId xmlns:a16="http://schemas.microsoft.com/office/drawing/2014/main" id="{E72B24DB-1169-C248-884C-CDAED1268ECE}"/>
              </a:ext>
            </a:extLst>
          </p:cNvPr>
          <p:cNvSpPr txBox="1">
            <a:spLocks/>
          </p:cNvSpPr>
          <p:nvPr/>
        </p:nvSpPr>
        <p:spPr>
          <a:xfrm>
            <a:off x="6308272" y="1690688"/>
            <a:ext cx="54537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000" dirty="0"/>
              <a:t>Considers functions as First Class Citizen</a:t>
            </a:r>
          </a:p>
          <a:p>
            <a:pPr>
              <a:lnSpc>
                <a:spcPct val="120000"/>
              </a:lnSpc>
            </a:pPr>
            <a:r>
              <a:rPr lang="en-US" sz="2000" dirty="0"/>
              <a:t>An object/construct is a First Class Citizen in a Programming Language if it can be:</a:t>
            </a:r>
          </a:p>
          <a:p>
            <a:pPr lvl="1">
              <a:lnSpc>
                <a:spcPct val="120000"/>
              </a:lnSpc>
            </a:pPr>
            <a:r>
              <a:rPr lang="en-US" sz="2000" dirty="0"/>
              <a:t>Returned as a result of subroutine (even as a parameter)</a:t>
            </a:r>
          </a:p>
          <a:p>
            <a:pPr lvl="1">
              <a:lnSpc>
                <a:spcPct val="120000"/>
              </a:lnSpc>
            </a:pPr>
            <a:r>
              <a:rPr lang="en-US" sz="2000" dirty="0"/>
              <a:t>Passed as a parameter to a subroutine</a:t>
            </a:r>
          </a:p>
          <a:p>
            <a:pPr>
              <a:lnSpc>
                <a:spcPct val="120000"/>
              </a:lnSpc>
            </a:pPr>
            <a:r>
              <a:rPr lang="en-US" sz="2000" dirty="0"/>
              <a:t>So Functional languages consider functions as first class citizens</a:t>
            </a:r>
          </a:p>
          <a:p>
            <a:pPr>
              <a:lnSpc>
                <a:spcPct val="120000"/>
              </a:lnSpc>
            </a:pPr>
            <a:r>
              <a:rPr lang="en-US" sz="2000" dirty="0"/>
              <a:t>Many languages provide lambda support (e.g. C++ since version 2011, Java 8)</a:t>
            </a:r>
          </a:p>
        </p:txBody>
      </p:sp>
    </p:spTree>
    <p:extLst>
      <p:ext uri="{BB962C8B-B14F-4D97-AF65-F5344CB8AC3E}">
        <p14:creationId xmlns:p14="http://schemas.microsoft.com/office/powerpoint/2010/main" val="684515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03D2-2206-064C-95A9-B9C522848D93}"/>
              </a:ext>
            </a:extLst>
          </p:cNvPr>
          <p:cNvSpPr>
            <a:spLocks noGrp="1"/>
          </p:cNvSpPr>
          <p:nvPr>
            <p:ph type="title"/>
          </p:nvPr>
        </p:nvSpPr>
        <p:spPr/>
        <p:txBody>
          <a:bodyPr/>
          <a:lstStyle/>
          <a:p>
            <a:r>
              <a:rPr lang="en-US" dirty="0"/>
              <a:t>Examples of Functional Languages</a:t>
            </a:r>
          </a:p>
        </p:txBody>
      </p:sp>
      <p:sp>
        <p:nvSpPr>
          <p:cNvPr id="3" name="Content Placeholder 2">
            <a:extLst>
              <a:ext uri="{FF2B5EF4-FFF2-40B4-BE49-F238E27FC236}">
                <a16:creationId xmlns:a16="http://schemas.microsoft.com/office/drawing/2014/main" id="{FAAAAF56-C36C-C94F-B55A-47AA69F5F1B3}"/>
              </a:ext>
            </a:extLst>
          </p:cNvPr>
          <p:cNvSpPr>
            <a:spLocks noGrp="1"/>
          </p:cNvSpPr>
          <p:nvPr>
            <p:ph idx="1"/>
          </p:nvPr>
        </p:nvSpPr>
        <p:spPr>
          <a:xfrm>
            <a:off x="163285" y="1426029"/>
            <a:ext cx="11898085" cy="4750934"/>
          </a:xfrm>
        </p:spPr>
        <p:txBody>
          <a:bodyPr>
            <a:noAutofit/>
          </a:bodyPr>
          <a:lstStyle/>
          <a:p>
            <a:r>
              <a:rPr lang="en-US" sz="1800" dirty="0">
                <a:hlinkClick r:id="rId2"/>
              </a:rPr>
              <a:t>Lisp</a:t>
            </a:r>
            <a:r>
              <a:rPr lang="en-US" sz="1800" dirty="0"/>
              <a:t>: 1958, second oldest programming language, only Fortran is older, stands for ”LISP Processor”, has *MANY* descendants</a:t>
            </a:r>
          </a:p>
          <a:p>
            <a:r>
              <a:rPr lang="en-US" sz="1800" dirty="0">
                <a:hlinkClick r:id="rId3"/>
              </a:rPr>
              <a:t>Common Lisp</a:t>
            </a:r>
            <a:r>
              <a:rPr lang="en-US" sz="1800" dirty="0"/>
              <a:t>: early 80s, language specification for Lisp, general purpose, multi-paradigm, procedural, functional and object-oriented language</a:t>
            </a:r>
          </a:p>
          <a:p>
            <a:r>
              <a:rPr lang="en-US" sz="1800" dirty="0">
                <a:hlinkClick r:id="rId4"/>
              </a:rPr>
              <a:t>Scheme</a:t>
            </a:r>
            <a:r>
              <a:rPr lang="en-US" sz="1800" dirty="0"/>
              <a:t>: created in the 70s, used lexical scope, used tail-call optimization, </a:t>
            </a:r>
            <a:r>
              <a:rPr lang="en-US" sz="1800" dirty="0">
                <a:hlinkClick r:id="rId5"/>
              </a:rPr>
              <a:t>first-class continuations</a:t>
            </a:r>
            <a:r>
              <a:rPr lang="en-US" sz="1800" dirty="0"/>
              <a:t> (data structures representing subroutine execution state and accessible by the programmer)</a:t>
            </a:r>
          </a:p>
          <a:p>
            <a:r>
              <a:rPr lang="en-US" sz="1800" dirty="0">
                <a:hlinkClick r:id="rId6"/>
              </a:rPr>
              <a:t>ML</a:t>
            </a:r>
            <a:r>
              <a:rPr lang="en-US" sz="1800" dirty="0"/>
              <a:t> (Meta Language): call-by-value evaluation, static typing, type inference, static scoping, currying</a:t>
            </a:r>
          </a:p>
          <a:p>
            <a:r>
              <a:rPr lang="en-US" sz="1800" dirty="0" err="1">
                <a:hlinkClick r:id="rId7"/>
              </a:rPr>
              <a:t>OCaml</a:t>
            </a:r>
            <a:r>
              <a:rPr lang="en-US" sz="1800" dirty="0"/>
              <a:t> (Objective </a:t>
            </a:r>
            <a:r>
              <a:rPr lang="en-US" sz="1800" dirty="0" err="1"/>
              <a:t>Caml</a:t>
            </a:r>
            <a:r>
              <a:rPr lang="en-US" sz="1800" dirty="0"/>
              <a:t>): </a:t>
            </a:r>
            <a:r>
              <a:rPr lang="en-US" sz="1800" dirty="0" err="1"/>
              <a:t>Caml</a:t>
            </a:r>
            <a:r>
              <a:rPr lang="en-US" sz="1800" dirty="0"/>
              <a:t> being a dialect of ML, offers object oriented features, byte code compiler, native code optimizer, reversible debugger</a:t>
            </a:r>
          </a:p>
          <a:p>
            <a:r>
              <a:rPr lang="en-US" sz="1800" dirty="0">
                <a:hlinkClick r:id="rId8"/>
              </a:rPr>
              <a:t>Haskell</a:t>
            </a:r>
            <a:r>
              <a:rPr lang="en-US" sz="1800" dirty="0"/>
              <a:t>: early 90s, purely functional, statically typed, with type inference and lazy evaluation</a:t>
            </a:r>
          </a:p>
          <a:p>
            <a:r>
              <a:rPr lang="en-US" sz="1800" dirty="0">
                <a:hlinkClick r:id="rId9"/>
              </a:rPr>
              <a:t>Scala</a:t>
            </a:r>
            <a:r>
              <a:rPr lang="en-US" sz="1800" dirty="0"/>
              <a:t>: mid 2000s, strong type system, object oriented, meant to be compiled with Java</a:t>
            </a:r>
          </a:p>
          <a:p>
            <a:r>
              <a:rPr lang="en-US" sz="1800" dirty="0">
                <a:hlinkClick r:id="rId10"/>
              </a:rPr>
              <a:t>Rust</a:t>
            </a:r>
            <a:r>
              <a:rPr lang="en-US" sz="1800" dirty="0"/>
              <a:t>: 2010, concurrent and safe programming language, automatic memory management, multi-paradigm, C-inspired syntax</a:t>
            </a:r>
          </a:p>
          <a:p>
            <a:r>
              <a:rPr lang="en-US" sz="1800" dirty="0">
                <a:hlinkClick r:id="rId11"/>
              </a:rPr>
              <a:t>Erlang</a:t>
            </a:r>
            <a:r>
              <a:rPr lang="en-US" sz="1800" dirty="0"/>
              <a:t>: introduced in mid/late 80s, concurrent functional language, distributed and fault-tolerant run-time system, hot-swapping (code update without powering down system)</a:t>
            </a:r>
          </a:p>
        </p:txBody>
      </p:sp>
      <p:sp>
        <p:nvSpPr>
          <p:cNvPr id="4" name="Footer Placeholder 3">
            <a:extLst>
              <a:ext uri="{FF2B5EF4-FFF2-40B4-BE49-F238E27FC236}">
                <a16:creationId xmlns:a16="http://schemas.microsoft.com/office/drawing/2014/main" id="{6AB3E6E6-0626-D644-82E9-F581B19C7242}"/>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AE23545A-1E07-7C41-A036-D9D07596778D}"/>
              </a:ext>
            </a:extLst>
          </p:cNvPr>
          <p:cNvSpPr>
            <a:spLocks noGrp="1"/>
          </p:cNvSpPr>
          <p:nvPr>
            <p:ph type="sldNum" sz="quarter" idx="12"/>
          </p:nvPr>
        </p:nvSpPr>
        <p:spPr/>
        <p:txBody>
          <a:bodyPr/>
          <a:lstStyle/>
          <a:p>
            <a:fld id="{CF55FEA2-830E-B94B-B39B-61671C01FB72}" type="slidenum">
              <a:rPr lang="en-US" smtClean="0"/>
              <a:t>7</a:t>
            </a:fld>
            <a:endParaRPr lang="en-US"/>
          </a:p>
        </p:txBody>
      </p:sp>
    </p:spTree>
    <p:extLst>
      <p:ext uri="{BB962C8B-B14F-4D97-AF65-F5344CB8AC3E}">
        <p14:creationId xmlns:p14="http://schemas.microsoft.com/office/powerpoint/2010/main" val="221103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46CC-D048-3442-B6DE-F58870504E2C}"/>
              </a:ext>
            </a:extLst>
          </p:cNvPr>
          <p:cNvSpPr>
            <a:spLocks noGrp="1"/>
          </p:cNvSpPr>
          <p:nvPr>
            <p:ph type="title"/>
          </p:nvPr>
        </p:nvSpPr>
        <p:spPr/>
        <p:txBody>
          <a:bodyPr/>
          <a:lstStyle/>
          <a:p>
            <a:r>
              <a:rPr lang="en-US" dirty="0"/>
              <a:t>Scheme Arithmetic</a:t>
            </a:r>
          </a:p>
        </p:txBody>
      </p:sp>
      <p:sp>
        <p:nvSpPr>
          <p:cNvPr id="3" name="Content Placeholder 2">
            <a:extLst>
              <a:ext uri="{FF2B5EF4-FFF2-40B4-BE49-F238E27FC236}">
                <a16:creationId xmlns:a16="http://schemas.microsoft.com/office/drawing/2014/main" id="{44941B44-0FF0-E446-8EE4-330C619B7607}"/>
              </a:ext>
            </a:extLst>
          </p:cNvPr>
          <p:cNvSpPr>
            <a:spLocks noGrp="1"/>
          </p:cNvSpPr>
          <p:nvPr>
            <p:ph idx="1"/>
          </p:nvPr>
        </p:nvSpPr>
        <p:spPr>
          <a:xfrm>
            <a:off x="391886" y="1807527"/>
            <a:ext cx="6487886" cy="4351338"/>
          </a:xfrm>
        </p:spPr>
        <p:txBody>
          <a:bodyPr/>
          <a:lstStyle/>
          <a:p>
            <a:pPr>
              <a:lnSpc>
                <a:spcPct val="120000"/>
              </a:lnSpc>
            </a:pPr>
            <a:r>
              <a:rPr lang="en-US" dirty="0">
                <a:solidFill>
                  <a:srgbClr val="0070C0"/>
                </a:solidFill>
                <a:latin typeface="Consolas" panose="020B0609020204030204" pitchFamily="49" charset="0"/>
                <a:cs typeface="Consolas" panose="020B0609020204030204" pitchFamily="49" charset="0"/>
              </a:rPr>
              <a:t>7 </a:t>
            </a:r>
            <a:r>
              <a:rPr lang="en-US" dirty="0">
                <a:solidFill>
                  <a:srgbClr val="0070C0"/>
                </a:solidFill>
                <a:latin typeface="Consolas" panose="020B0609020204030204" pitchFamily="49" charset="0"/>
                <a:cs typeface="Consolas" panose="020B0609020204030204" pitchFamily="49" charset="0"/>
                <a:sym typeface="Wingdings" pitchFamily="2" charset="2"/>
              </a:rPr>
              <a:t> constant 7</a:t>
            </a:r>
            <a:endParaRPr lang="en-US" dirty="0">
              <a:solidFill>
                <a:srgbClr val="0070C0"/>
              </a:solidFill>
              <a:latin typeface="Consolas" panose="020B0609020204030204" pitchFamily="49" charset="0"/>
              <a:cs typeface="Consolas" panose="020B0609020204030204" pitchFamily="49" charset="0"/>
            </a:endParaRPr>
          </a:p>
          <a:p>
            <a:pPr>
              <a:lnSpc>
                <a:spcPct val="120000"/>
              </a:lnSpc>
            </a:pPr>
            <a:r>
              <a:rPr lang="en-US" dirty="0">
                <a:solidFill>
                  <a:srgbClr val="0070C0"/>
                </a:solidFill>
                <a:latin typeface="Consolas" panose="020B0609020204030204" pitchFamily="49" charset="0"/>
                <a:cs typeface="Consolas" panose="020B0609020204030204" pitchFamily="49" charset="0"/>
              </a:rPr>
              <a:t>(+ 3 4)  </a:t>
            </a:r>
            <a:r>
              <a:rPr lang="en-US" dirty="0">
                <a:solidFill>
                  <a:srgbClr val="0070C0"/>
                </a:solidFill>
                <a:latin typeface="Consolas" panose="020B0609020204030204" pitchFamily="49" charset="0"/>
                <a:cs typeface="Consolas" panose="020B0609020204030204" pitchFamily="49" charset="0"/>
                <a:sym typeface="Wingdings" pitchFamily="2" charset="2"/>
              </a:rPr>
              <a:t>  adds 3 and 4</a:t>
            </a:r>
          </a:p>
          <a:p>
            <a:pPr>
              <a:lnSpc>
                <a:spcPct val="120000"/>
              </a:lnSpc>
            </a:pPr>
            <a:r>
              <a:rPr lang="en-US" dirty="0">
                <a:solidFill>
                  <a:srgbClr val="0070C0"/>
                </a:solidFill>
                <a:latin typeface="Consolas" panose="020B0609020204030204" pitchFamily="49" charset="0"/>
                <a:cs typeface="Consolas" panose="020B0609020204030204" pitchFamily="49" charset="0"/>
                <a:sym typeface="Wingdings" pitchFamily="2" charset="2"/>
              </a:rPr>
              <a:t>(+ x y)  adds x and y</a:t>
            </a:r>
          </a:p>
          <a:p>
            <a:pPr>
              <a:lnSpc>
                <a:spcPct val="120000"/>
              </a:lnSpc>
            </a:pPr>
            <a:r>
              <a:rPr lang="en-US" dirty="0">
                <a:solidFill>
                  <a:srgbClr val="0070C0"/>
                </a:solidFill>
                <a:latin typeface="Consolas" panose="020B0609020204030204" pitchFamily="49" charset="0"/>
                <a:cs typeface="Consolas" panose="020B0609020204030204" pitchFamily="49" charset="0"/>
                <a:sym typeface="Wingdings" pitchFamily="2" charset="2"/>
              </a:rPr>
              <a:t>(+ (* x y) z) == (x * y) + z</a:t>
            </a:r>
          </a:p>
          <a:p>
            <a:pPr>
              <a:lnSpc>
                <a:spcPct val="120000"/>
              </a:lnSpc>
            </a:pPr>
            <a:r>
              <a:rPr lang="en-US" dirty="0">
                <a:solidFill>
                  <a:srgbClr val="0070C0"/>
                </a:solidFill>
                <a:latin typeface="Consolas" panose="020B0609020204030204" pitchFamily="49" charset="0"/>
                <a:cs typeface="Consolas" panose="020B0609020204030204" pitchFamily="49" charset="0"/>
                <a:sym typeface="Wingdings" pitchFamily="2" charset="2"/>
              </a:rPr>
              <a:t>(define x 3)  will define x=3, type x next</a:t>
            </a:r>
          </a:p>
          <a:p>
            <a:pPr>
              <a:lnSpc>
                <a:spcPct val="120000"/>
              </a:lnSpc>
            </a:pPr>
            <a:r>
              <a:rPr lang="en-US" dirty="0">
                <a:solidFill>
                  <a:srgbClr val="0070C0"/>
                </a:solidFill>
                <a:latin typeface="Consolas" panose="020B0609020204030204" pitchFamily="49" charset="0"/>
                <a:cs typeface="Consolas" panose="020B0609020204030204" pitchFamily="49" charset="0"/>
                <a:sym typeface="Wingdings" pitchFamily="2" charset="2"/>
              </a:rPr>
              <a:t>x ; will print 3</a:t>
            </a:r>
          </a:p>
          <a:p>
            <a:pPr>
              <a:lnSpc>
                <a:spcPct val="120000"/>
              </a:lnSpc>
            </a:pPr>
            <a:endParaRPr lang="en-US" dirty="0">
              <a:sym typeface="Wingdings" pitchFamily="2" charset="2"/>
            </a:endParaRPr>
          </a:p>
          <a:p>
            <a:pPr marL="0" indent="0">
              <a:lnSpc>
                <a:spcPct val="120000"/>
              </a:lnSpc>
              <a:buNone/>
            </a:pPr>
            <a:endParaRPr lang="en-US" dirty="0">
              <a:sym typeface="Wingdings" pitchFamily="2" charset="2"/>
            </a:endParaRPr>
          </a:p>
          <a:p>
            <a:pPr>
              <a:lnSpc>
                <a:spcPct val="120000"/>
              </a:lnSpc>
            </a:pPr>
            <a:endParaRPr lang="en-US" dirty="0"/>
          </a:p>
        </p:txBody>
      </p:sp>
      <p:sp>
        <p:nvSpPr>
          <p:cNvPr id="4" name="Footer Placeholder 3">
            <a:extLst>
              <a:ext uri="{FF2B5EF4-FFF2-40B4-BE49-F238E27FC236}">
                <a16:creationId xmlns:a16="http://schemas.microsoft.com/office/drawing/2014/main" id="{10EA51F2-F1F2-A443-B904-EB1886477F20}"/>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6B8B4765-6F5C-BA4A-9ADC-26EFF98FFD9A}"/>
              </a:ext>
            </a:extLst>
          </p:cNvPr>
          <p:cNvSpPr>
            <a:spLocks noGrp="1"/>
          </p:cNvSpPr>
          <p:nvPr>
            <p:ph type="sldNum" sz="quarter" idx="12"/>
          </p:nvPr>
        </p:nvSpPr>
        <p:spPr/>
        <p:txBody>
          <a:bodyPr/>
          <a:lstStyle/>
          <a:p>
            <a:fld id="{CF55FEA2-830E-B94B-B39B-61671C01FB72}" type="slidenum">
              <a:rPr lang="en-US" smtClean="0"/>
              <a:t>8</a:t>
            </a:fld>
            <a:endParaRPr lang="en-US"/>
          </a:p>
        </p:txBody>
      </p:sp>
      <p:sp>
        <p:nvSpPr>
          <p:cNvPr id="6" name="TextBox 5">
            <a:extLst>
              <a:ext uri="{FF2B5EF4-FFF2-40B4-BE49-F238E27FC236}">
                <a16:creationId xmlns:a16="http://schemas.microsoft.com/office/drawing/2014/main" id="{6DA03C52-DD2A-484E-B168-D4F387DA57D8}"/>
              </a:ext>
            </a:extLst>
          </p:cNvPr>
          <p:cNvSpPr txBox="1"/>
          <p:nvPr/>
        </p:nvSpPr>
        <p:spPr>
          <a:xfrm>
            <a:off x="6727875" y="1807527"/>
            <a:ext cx="4409220" cy="1200329"/>
          </a:xfrm>
          <a:prstGeom prst="rect">
            <a:avLst/>
          </a:prstGeom>
          <a:noFill/>
        </p:spPr>
        <p:txBody>
          <a:bodyPr wrap="none" rtlCol="0">
            <a:spAutoFit/>
          </a:bodyPr>
          <a:lstStyle/>
          <a:p>
            <a:r>
              <a:rPr lang="en-US" sz="2400" dirty="0"/>
              <a:t>In lists, the first element</a:t>
            </a:r>
          </a:p>
          <a:p>
            <a:r>
              <a:rPr lang="en-US" sz="2400" dirty="0"/>
              <a:t>is always expected to be</a:t>
            </a:r>
          </a:p>
          <a:p>
            <a:r>
              <a:rPr lang="en-US" sz="2400" dirty="0"/>
              <a:t>the name of an operator/function</a:t>
            </a:r>
          </a:p>
        </p:txBody>
      </p:sp>
      <p:sp>
        <p:nvSpPr>
          <p:cNvPr id="7" name="TextBox 6">
            <a:extLst>
              <a:ext uri="{FF2B5EF4-FFF2-40B4-BE49-F238E27FC236}">
                <a16:creationId xmlns:a16="http://schemas.microsoft.com/office/drawing/2014/main" id="{DA969967-A21F-DB40-816B-2D8F511761ED}"/>
              </a:ext>
            </a:extLst>
          </p:cNvPr>
          <p:cNvSpPr txBox="1"/>
          <p:nvPr/>
        </p:nvSpPr>
        <p:spPr>
          <a:xfrm>
            <a:off x="7053943" y="4060371"/>
            <a:ext cx="5021503" cy="461665"/>
          </a:xfrm>
          <a:prstGeom prst="rect">
            <a:avLst/>
          </a:prstGeom>
          <a:noFill/>
        </p:spPr>
        <p:txBody>
          <a:bodyPr wrap="none" rtlCol="0">
            <a:spAutoFit/>
          </a:bodyPr>
          <a:lstStyle/>
          <a:p>
            <a:r>
              <a:rPr lang="en-US" sz="2400" dirty="0"/>
              <a:t>Note that x and y are not defined (yet)</a:t>
            </a:r>
          </a:p>
        </p:txBody>
      </p:sp>
      <p:cxnSp>
        <p:nvCxnSpPr>
          <p:cNvPr id="12" name="Straight Arrow Connector 11">
            <a:extLst>
              <a:ext uri="{FF2B5EF4-FFF2-40B4-BE49-F238E27FC236}">
                <a16:creationId xmlns:a16="http://schemas.microsoft.com/office/drawing/2014/main" id="{C0368475-0BE6-704B-A1CA-3C1038E45262}"/>
              </a:ext>
            </a:extLst>
          </p:cNvPr>
          <p:cNvCxnSpPr>
            <a:cxnSpLocks/>
          </p:cNvCxnSpPr>
          <p:nvPr/>
        </p:nvCxnSpPr>
        <p:spPr>
          <a:xfrm flipH="1">
            <a:off x="1054905" y="2024743"/>
            <a:ext cx="5672970" cy="77705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37A0BCD-627F-AF4E-AB37-E06A3A0C93E3}"/>
              </a:ext>
            </a:extLst>
          </p:cNvPr>
          <p:cNvCxnSpPr>
            <a:cxnSpLocks/>
            <a:stCxn id="7" idx="1"/>
          </p:cNvCxnSpPr>
          <p:nvPr/>
        </p:nvCxnSpPr>
        <p:spPr>
          <a:xfrm flipH="1" flipV="1">
            <a:off x="1894114" y="3429000"/>
            <a:ext cx="5159829" cy="86220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E36B055-02FE-A44F-8E8F-3CD2D82B8310}"/>
              </a:ext>
            </a:extLst>
          </p:cNvPr>
          <p:cNvSpPr txBox="1"/>
          <p:nvPr/>
        </p:nvSpPr>
        <p:spPr>
          <a:xfrm>
            <a:off x="6778611" y="4977527"/>
            <a:ext cx="4770088" cy="830997"/>
          </a:xfrm>
          <a:prstGeom prst="rect">
            <a:avLst/>
          </a:prstGeom>
          <a:noFill/>
        </p:spPr>
        <p:txBody>
          <a:bodyPr wrap="none" rtlCol="0">
            <a:spAutoFit/>
          </a:bodyPr>
          <a:lstStyle/>
          <a:p>
            <a:r>
              <a:rPr lang="en-US" sz="2400" dirty="0"/>
              <a:t>These define x and y, now we can try</a:t>
            </a:r>
          </a:p>
          <a:p>
            <a:r>
              <a:rPr lang="en-US" sz="2400" dirty="0"/>
              <a:t>summing them again</a:t>
            </a:r>
          </a:p>
        </p:txBody>
      </p:sp>
      <p:cxnSp>
        <p:nvCxnSpPr>
          <p:cNvPr id="18" name="Straight Arrow Connector 17">
            <a:extLst>
              <a:ext uri="{FF2B5EF4-FFF2-40B4-BE49-F238E27FC236}">
                <a16:creationId xmlns:a16="http://schemas.microsoft.com/office/drawing/2014/main" id="{830CC4D2-401A-794B-91DA-608BF3380BAF}"/>
              </a:ext>
            </a:extLst>
          </p:cNvPr>
          <p:cNvCxnSpPr>
            <a:cxnSpLocks/>
          </p:cNvCxnSpPr>
          <p:nvPr/>
        </p:nvCxnSpPr>
        <p:spPr>
          <a:xfrm flipH="1" flipV="1">
            <a:off x="4038600" y="5268686"/>
            <a:ext cx="2740011" cy="13522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787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17B3-CB2E-D24B-B244-2C7F34E19C0D}"/>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DB718ABD-39DF-FC44-A7D6-CD96FF04351B}"/>
              </a:ext>
            </a:extLst>
          </p:cNvPr>
          <p:cNvSpPr>
            <a:spLocks noGrp="1"/>
          </p:cNvSpPr>
          <p:nvPr>
            <p:ph idx="1"/>
          </p:nvPr>
        </p:nvSpPr>
        <p:spPr/>
        <p:txBody>
          <a:bodyPr>
            <a:normAutofit/>
          </a:bodyPr>
          <a:lstStyle/>
          <a:p>
            <a:r>
              <a:rPr lang="en-US" sz="2200" dirty="0"/>
              <a:t>Scheme/Lisp functional languages evaluate expressions</a:t>
            </a:r>
          </a:p>
          <a:p>
            <a:r>
              <a:rPr lang="en-US" sz="2200" dirty="0"/>
              <a:t>Languages provide mechanism to force and to prevent evaluation</a:t>
            </a:r>
          </a:p>
          <a:p>
            <a:r>
              <a:rPr lang="en-US" sz="2200" dirty="0"/>
              <a:t>Evaluation is the core of a functional language, see </a:t>
            </a:r>
            <a:r>
              <a:rPr lang="en-US" sz="2200" dirty="0">
                <a:hlinkClick r:id="rId2"/>
              </a:rPr>
              <a:t>eval</a:t>
            </a:r>
            <a:endParaRPr lang="en-US" sz="2200" dirty="0"/>
          </a:p>
          <a:p>
            <a:r>
              <a:rPr lang="en-US" sz="2200" dirty="0"/>
              <a:t>Normally, an expression in parenthesis will be automatically evaluated:</a:t>
            </a:r>
          </a:p>
          <a:p>
            <a:pPr marL="457200" lvl="1" indent="0">
              <a:buNone/>
            </a:pPr>
            <a:r>
              <a:rPr lang="en-US" sz="2200" dirty="0">
                <a:solidFill>
                  <a:srgbClr val="0070C0"/>
                </a:solidFill>
                <a:latin typeface="Consolas" panose="020B0609020204030204" pitchFamily="49" charset="0"/>
                <a:cs typeface="Consolas" panose="020B0609020204030204" pitchFamily="49" charset="0"/>
              </a:rPr>
              <a:t>(+ 3 4)</a:t>
            </a:r>
          </a:p>
          <a:p>
            <a:r>
              <a:rPr lang="en-US" sz="2200" dirty="0"/>
              <a:t>The language will assume that the first element in the list is the operation name, so this is an error:</a:t>
            </a:r>
          </a:p>
          <a:p>
            <a:pPr marL="457200" lvl="1" indent="0">
              <a:buNone/>
            </a:pPr>
            <a:r>
              <a:rPr lang="en-US" sz="2200" dirty="0">
                <a:solidFill>
                  <a:srgbClr val="FF0000"/>
                </a:solidFill>
                <a:latin typeface="Consolas" panose="020B0609020204030204" pitchFamily="49" charset="0"/>
                <a:cs typeface="Consolas" panose="020B0609020204030204" pitchFamily="49" charset="0"/>
              </a:rPr>
              <a:t>((7))</a:t>
            </a:r>
          </a:p>
          <a:p>
            <a:r>
              <a:rPr lang="en-US" sz="2200" dirty="0"/>
              <a:t>Quote operation prevents evaluation:</a:t>
            </a:r>
          </a:p>
          <a:p>
            <a:pPr marL="457200" lvl="1" indent="0">
              <a:buNone/>
            </a:pPr>
            <a:r>
              <a:rPr lang="en-US" sz="2200" dirty="0">
                <a:solidFill>
                  <a:srgbClr val="0070C0"/>
                </a:solidFill>
                <a:latin typeface="Consolas" panose="020B0609020204030204" pitchFamily="49" charset="0"/>
                <a:cs typeface="Consolas" panose="020B0609020204030204" pitchFamily="49" charset="0"/>
              </a:rPr>
              <a:t>(quote (+ 3 4)) </a:t>
            </a:r>
            <a:r>
              <a:rPr lang="en-US" sz="2200" dirty="0">
                <a:solidFill>
                  <a:srgbClr val="0070C0"/>
                </a:solidFill>
                <a:latin typeface="Consolas" panose="020B0609020204030204" pitchFamily="49" charset="0"/>
                <a:cs typeface="Consolas" panose="020B0609020204030204" pitchFamily="49" charset="0"/>
                <a:sym typeface="Wingdings" pitchFamily="2" charset="2"/>
              </a:rPr>
              <a:t> (+ 3 4)</a:t>
            </a:r>
          </a:p>
          <a:p>
            <a:pPr marL="457200" lvl="1" indent="0">
              <a:buNone/>
            </a:pPr>
            <a:r>
              <a:rPr lang="en-US" sz="2200" dirty="0">
                <a:solidFill>
                  <a:srgbClr val="0070C0"/>
                </a:solidFill>
                <a:latin typeface="Consolas" panose="020B0609020204030204" pitchFamily="49" charset="0"/>
                <a:cs typeface="Consolas" panose="020B0609020204030204" pitchFamily="49" charset="0"/>
                <a:sym typeface="Wingdings" pitchFamily="2" charset="2"/>
              </a:rPr>
              <a:t>(‘ (+ 3 4))  (+ 3 4)</a:t>
            </a:r>
            <a:endParaRPr lang="en-US" sz="2200" dirty="0">
              <a:solidFill>
                <a:srgbClr val="0070C0"/>
              </a:solidFill>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4AB001AD-A06B-3F4D-99D6-FBEE261312F1}"/>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C6CCF839-CB36-194F-A552-CAF3394FED5C}"/>
              </a:ext>
            </a:extLst>
          </p:cNvPr>
          <p:cNvSpPr>
            <a:spLocks noGrp="1"/>
          </p:cNvSpPr>
          <p:nvPr>
            <p:ph type="sldNum" sz="quarter" idx="12"/>
          </p:nvPr>
        </p:nvSpPr>
        <p:spPr/>
        <p:txBody>
          <a:bodyPr/>
          <a:lstStyle/>
          <a:p>
            <a:fld id="{CF55FEA2-830E-B94B-B39B-61671C01FB72}" type="slidenum">
              <a:rPr lang="en-US" smtClean="0"/>
              <a:t>9</a:t>
            </a:fld>
            <a:endParaRPr lang="en-US"/>
          </a:p>
        </p:txBody>
      </p:sp>
    </p:spTree>
    <p:extLst>
      <p:ext uri="{BB962C8B-B14F-4D97-AF65-F5344CB8AC3E}">
        <p14:creationId xmlns:p14="http://schemas.microsoft.com/office/powerpoint/2010/main" val="1925176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2685</TotalTime>
  <Words>3200</Words>
  <Application>Microsoft Macintosh PowerPoint</Application>
  <PresentationFormat>Widescreen</PresentationFormat>
  <Paragraphs>433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Consolas</vt:lpstr>
      <vt:lpstr>Symbol</vt:lpstr>
      <vt:lpstr>Office Theme</vt:lpstr>
      <vt:lpstr>Functional Languages</vt:lpstr>
      <vt:lpstr>Overview</vt:lpstr>
      <vt:lpstr>Historical Background</vt:lpstr>
      <vt:lpstr>Lambda Calculus</vt:lpstr>
      <vt:lpstr>Lambda Calculus</vt:lpstr>
      <vt:lpstr>Functional Languages</vt:lpstr>
      <vt:lpstr>Examples of Functional Languages</vt:lpstr>
      <vt:lpstr>Scheme Arithmetic</vt:lpstr>
      <vt:lpstr>Evaluation</vt:lpstr>
      <vt:lpstr>Types and Inspection</vt:lpstr>
      <vt:lpstr>Scheme Lists</vt:lpstr>
      <vt:lpstr>Scheme Lists</vt:lpstr>
      <vt:lpstr>Scheme Lists</vt:lpstr>
      <vt:lpstr>Scheme Predicates</vt:lpstr>
      <vt:lpstr>Quick Scheme Arithmetic</vt:lpstr>
      <vt:lpstr>A bit more of Lambda</vt:lpstr>
      <vt:lpstr>A bit more of Lambda</vt:lpstr>
      <vt:lpstr>(Nested) Scopes: let</vt:lpstr>
      <vt:lpstr>(Nested) Scopes: let</vt:lpstr>
      <vt:lpstr>(Nested) Scopes: let</vt:lpstr>
      <vt:lpstr>Control Flow and Conditionals</vt:lpstr>
      <vt:lpstr>Recursive Functions</vt:lpstr>
      <vt:lpstr>Define: A “Global” let</vt:lpstr>
      <vt:lpstr>Define: A “Global” let</vt:lpstr>
      <vt:lpstr>Define: A “Global” let</vt:lpstr>
      <vt:lpstr>A form of Iteration</vt:lpstr>
      <vt:lpstr>A form of Iteration</vt:lpstr>
      <vt:lpstr>Map Reduce</vt:lpstr>
      <vt:lpstr>C++ Lambdas</vt:lpstr>
      <vt:lpstr>Install and try (MIT-)Scheme (if you want)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Languages</dc:title>
  <dc:creator>Kong Moreno, Martin R.</dc:creator>
  <cp:lastModifiedBy>Kong Moreno, Martin R.</cp:lastModifiedBy>
  <cp:revision>158</cp:revision>
  <dcterms:created xsi:type="dcterms:W3CDTF">2020-04-26T20:44:54Z</dcterms:created>
  <dcterms:modified xsi:type="dcterms:W3CDTF">2020-04-28T17:30:36Z</dcterms:modified>
</cp:coreProperties>
</file>