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6797675" cy="9926638"/>
  <p:defaultTextStyle>
    <a:defPPr>
      <a:defRPr lang="ko-KR"/>
    </a:defPPr>
    <a:lvl1pPr marL="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280" userDrawn="1">
          <p15:clr>
            <a:srgbClr val="A4A3A4"/>
          </p15:clr>
        </p15:guide>
        <p15:guide id="2" pos="6479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573" autoAdjust="0"/>
  </p:normalViewPr>
  <p:slideViewPr>
    <p:cSldViewPr>
      <p:cViewPr>
        <p:scale>
          <a:sx n="50" d="100"/>
          <a:sy n="50" d="100"/>
        </p:scale>
        <p:origin x="1644" y="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9280"/>
        <p:guide pos="6479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0E22935F-15FA-49F7-8860-BEA802B0631B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80963D6E-52CB-42CA-B574-78E69CBCF1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/>
          <a:lstStyle>
            <a:lvl1pPr algn="r">
              <a:defRPr sz="800"/>
            </a:lvl1pPr>
          </a:lstStyle>
          <a:p>
            <a:fld id="{8A741F08-2CCA-4A0D-BD3E-80E06C71288C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67" tIns="31484" rIns="62967" bIns="314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4687"/>
            <a:ext cx="5438792" cy="4467700"/>
          </a:xfrm>
          <a:prstGeom prst="rect">
            <a:avLst/>
          </a:prstGeom>
        </p:spPr>
        <p:txBody>
          <a:bodyPr vert="horz" lIns="62967" tIns="31484" rIns="62967" bIns="314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 anchor="b"/>
          <a:lstStyle>
            <a:lvl1pPr algn="r">
              <a:defRPr sz="800"/>
            </a:lvl1pPr>
          </a:lstStyle>
          <a:p>
            <a:fld id="{C9EDAACD-944B-479F-812F-AC0391221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8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54395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0878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63184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1757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71973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326368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80762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435157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DAACD-944B-479F-812F-AC0391221D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7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430" y="1212609"/>
            <a:ext cx="4812030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1212609"/>
            <a:ext cx="14079643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  <a:prstGeom prst="rect">
            <a:avLst/>
          </a:prstGeom>
        </p:spPr>
        <p:txBody>
          <a:bodyPr lIns="210879" tIns="105439" rIns="210879" bIns="105439"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1" y="12833951"/>
            <a:ext cx="18178780" cy="6623742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3" y="6777950"/>
            <a:ext cx="9449550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3" y="9602676"/>
            <a:ext cx="9449550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2" y="6777950"/>
            <a:ext cx="9453261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2" y="9602676"/>
            <a:ext cx="9453261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3" y="1205593"/>
            <a:ext cx="7036111" cy="5130774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7"/>
            <a:ext cx="11955816" cy="25843120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3" y="6336370"/>
            <a:ext cx="7036111" cy="2071234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6"/>
            <a:ext cx="12832080" cy="2502306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92"/>
            <a:ext cx="12832080" cy="3553689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670907" y="710567"/>
            <a:ext cx="6206069" cy="5009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32807" y="1746710"/>
            <a:ext cx="6388185" cy="2603207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4200" b="1" spc="70" baseline="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기계시스템디자인공학과   </a:t>
            </a:r>
            <a:endParaRPr lang="en-US" altLang="ko-KR" sz="4200" b="1" spc="70" baseline="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Capstone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 </a:t>
            </a: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Design 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작품</a:t>
            </a:r>
            <a:endParaRPr lang="en-US" altLang="ko-KR" sz="4100" b="1" kern="1200" spc="-346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+mn-cs"/>
            </a:endParaRPr>
          </a:p>
          <a:p>
            <a:pPr algn="l">
              <a:lnSpc>
                <a:spcPct val="130000"/>
              </a:lnSpc>
            </a:pP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3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차 심사</a:t>
            </a:r>
            <a:endParaRPr lang="en-US" altLang="ko-KR" sz="4100" b="1" kern="1200" spc="-346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7480" y="321931"/>
            <a:ext cx="20851840" cy="299580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1455" y="351691"/>
            <a:ext cx="3381421" cy="185165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9600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  <a:ea typeface="+mn-ea"/>
              </a:rPr>
              <a:t>2020</a:t>
            </a:r>
            <a:endParaRPr lang="en-US" altLang="ko-KR" sz="9600" b="0" baseline="30000" dirty="0">
              <a:solidFill>
                <a:schemeClr val="bg2">
                  <a:lumMod val="1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  <a:ea typeface="+mn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982977" y="1890515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267480" y="29037531"/>
            <a:ext cx="20851840" cy="1242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858550" y="5850167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10372602" y="5850167"/>
            <a:ext cx="0" cy="125640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826899" y="1164054"/>
            <a:ext cx="290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10. 16 (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금</a:t>
            </a:r>
            <a:r>
              <a:rPr lang="en-US" altLang="ko-KR" sz="44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982977" y="3186659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862742" y="18414255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862974" y="2668089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862974" y="348920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862212" y="433459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9C6B3E8-9865-4AC1-91C9-353EBB45B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" b="9723"/>
          <a:stretch/>
        </p:blipFill>
        <p:spPr>
          <a:xfrm>
            <a:off x="748838" y="4495022"/>
            <a:ext cx="5987271" cy="10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1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190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2.png"/><Relationship Id="rId32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0.png"/><Relationship Id="rId28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0.png"/><Relationship Id="rId27" Type="http://schemas.openxmlformats.org/officeDocument/2006/relationships/image" Target="../media/image24.png"/><Relationship Id="rId30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096" y="191500"/>
            <a:ext cx="12751786" cy="1874931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pPr algn="ctr"/>
            <a:r>
              <a:rPr lang="ko-KR" altLang="en-US" sz="5400" b="1" dirty="0" err="1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주제명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배달안정성을 위한 </a:t>
            </a:r>
            <a:endParaRPr lang="en-US" altLang="ko-KR" sz="5400" b="1" dirty="0">
              <a:latin typeface="Times New Roman" panose="02020603050405020304" pitchFamily="18" charset="0"/>
              <a:ea typeface="휴먼고딕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5400" b="1" dirty="0" err="1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흔들림방지용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 모바일 로봇 개발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4501" y="2003015"/>
            <a:ext cx="11468633" cy="582269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팀원 이름 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이동건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김시현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이인호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양성백</a:t>
            </a:r>
            <a:endParaRPr lang="ko-KR" altLang="en-US" sz="2400" b="1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157" y="2517524"/>
            <a:ext cx="11468633" cy="582269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지도 교수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: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 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김종형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 교수님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5173" y="3159408"/>
            <a:ext cx="13739546" cy="2732794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개요</a:t>
            </a:r>
            <a:endParaRPr lang="en-US" altLang="ko-KR" sz="600" b="1" dirty="0">
              <a:latin typeface="휴먼고딕" pitchFamily="2" charset="-127"/>
              <a:ea typeface="휴먼고딕" pitchFamily="2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실내 매장의 모바일 로봇의 주행 중에 생기는 가속도로 인한 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tray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의 흔들림으로 유체수면에 기울기가 생긴다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기울기가 커질 경우 유체의 흘러 넘침이 발생하게 되는데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이때 트레이의 각도를 보정하여 흘러 넘침을 방지해준다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 Stabilizer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의 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tray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를 가속도 프로파일에 따른 보정각도로 제어하고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동시에 모바일로봇의 속도프로파일에 따른 </a:t>
            </a:r>
            <a:r>
              <a:rPr lang="ko-KR" altLang="en-US" sz="2200" dirty="0" err="1">
                <a:latin typeface="휴먼고딕" pitchFamily="2" charset="-127"/>
                <a:ea typeface="휴먼고딕" pitchFamily="2" charset="-127"/>
              </a:rPr>
              <a:t>가감속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 제어를 통하여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빠르고 흔들리지 않도록 음료를 배송한다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 </a:t>
            </a:r>
            <a:endParaRPr lang="en-US" altLang="ko-KR" sz="22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745" y="6478223"/>
            <a:ext cx="9098202" cy="89004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본문 </a:t>
            </a:r>
            <a:endParaRPr lang="en-US" altLang="ko-KR" sz="2600" b="1" dirty="0">
              <a:latin typeface="휴먼고딕" pitchFamily="2" charset="-127"/>
              <a:ea typeface="휴먼고딕" pitchFamily="2" charset="-127"/>
            </a:endParaRPr>
          </a:p>
          <a:p>
            <a:pPr algn="just"/>
            <a:r>
              <a:rPr lang="en-US" altLang="ko-KR" sz="1800" dirty="0">
                <a:latin typeface="휴먼고딕" pitchFamily="2" charset="-127"/>
                <a:ea typeface="휴먼고딕" pitchFamily="2" charset="-127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6967" y="18633883"/>
            <a:ext cx="19524122" cy="89004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결과 및 고찰</a:t>
            </a:r>
            <a:endParaRPr lang="en-US" altLang="ko-KR" sz="2600" b="1" dirty="0">
              <a:latin typeface="휴먼고딕" pitchFamily="2" charset="-127"/>
              <a:ea typeface="휴먼고딕" pitchFamily="2" charset="-127"/>
            </a:endParaRPr>
          </a:p>
          <a:p>
            <a:pPr algn="just"/>
            <a:endParaRPr lang="en-US" altLang="ko-KR" sz="1800" b="1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" name="TextBox 151">
            <a:extLst>
              <a:ext uri="{FF2B5EF4-FFF2-40B4-BE49-F238E27FC236}">
                <a16:creationId xmlns:a16="http://schemas.microsoft.com/office/drawing/2014/main" id="{26FEE4F6-DF88-41C0-A7D6-230B8EED89D3}"/>
              </a:ext>
            </a:extLst>
          </p:cNvPr>
          <p:cNvSpPr txBox="1"/>
          <p:nvPr/>
        </p:nvSpPr>
        <p:spPr>
          <a:xfrm>
            <a:off x="10408706" y="25894818"/>
            <a:ext cx="5006405" cy="273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15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0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5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1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76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1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06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2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dirty="0">
              <a:ea typeface="휴먼고딕"/>
            </a:endParaRPr>
          </a:p>
          <a:p>
            <a:r>
              <a:rPr lang="en-US" altLang="ko-KR" sz="2200" b="1" dirty="0">
                <a:ea typeface="휴먼고딕"/>
              </a:rPr>
              <a:t>•</a:t>
            </a:r>
            <a:r>
              <a:rPr lang="ko-KR" altLang="en-US" sz="2200" b="1" dirty="0">
                <a:ea typeface="휴먼고딕"/>
              </a:rPr>
              <a:t> </a:t>
            </a:r>
            <a:r>
              <a:rPr lang="en-US" altLang="ko-KR" sz="2200" b="1" dirty="0">
                <a:ea typeface="휴먼고딕"/>
              </a:rPr>
              <a:t>AGV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PID</a:t>
            </a:r>
            <a:r>
              <a:rPr lang="ko-KR" altLang="en-US" sz="2200" dirty="0">
                <a:ea typeface="휴먼고딕"/>
              </a:rPr>
              <a:t>제어를 통해 </a:t>
            </a:r>
            <a:r>
              <a:rPr lang="en-US" altLang="ko-KR" sz="2200" dirty="0">
                <a:ea typeface="휴먼고딕"/>
              </a:rPr>
              <a:t>2</a:t>
            </a:r>
            <a:r>
              <a:rPr lang="ko-KR" altLang="en-US" sz="2200" dirty="0">
                <a:ea typeface="휴먼고딕"/>
              </a:rPr>
              <a:t>개의 </a:t>
            </a:r>
            <a:r>
              <a:rPr lang="en-US" altLang="ko-KR" sz="2200" dirty="0">
                <a:ea typeface="휴먼고딕"/>
              </a:rPr>
              <a:t>DC</a:t>
            </a:r>
            <a:r>
              <a:rPr lang="ko-KR" altLang="en-US" sz="2200" dirty="0">
                <a:ea typeface="휴먼고딕"/>
              </a:rPr>
              <a:t>모터에 속도 프로파일을 적용하여 정확한 속도명령</a:t>
            </a:r>
            <a:r>
              <a:rPr lang="en-US" altLang="ko-KR" sz="2200" dirty="0">
                <a:ea typeface="휴먼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두 바퀴 </a:t>
            </a:r>
            <a:r>
              <a:rPr lang="ko-KR" altLang="en-US" sz="2200" dirty="0" err="1">
                <a:ea typeface="휴먼고딕"/>
              </a:rPr>
              <a:t>엔코더</a:t>
            </a:r>
            <a:r>
              <a:rPr lang="ko-KR" altLang="en-US" sz="2200" dirty="0">
                <a:ea typeface="휴먼고딕"/>
              </a:rPr>
              <a:t> 값에 따른 </a:t>
            </a: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위치 확인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91A62-67A1-4544-8207-350CB91093DB}"/>
              </a:ext>
            </a:extLst>
          </p:cNvPr>
          <p:cNvSpPr/>
          <p:nvPr/>
        </p:nvSpPr>
        <p:spPr>
          <a:xfrm>
            <a:off x="486513" y="19521914"/>
            <a:ext cx="1156086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15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0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5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1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76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1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06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2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latin typeface="휴먼고딕" pitchFamily="2" charset="-127"/>
                <a:ea typeface="휴먼고딕" pitchFamily="2" charset="-127"/>
              </a:rPr>
              <a:t>&lt;</a:t>
            </a:r>
            <a:r>
              <a:rPr lang="ko-KR" altLang="en-US" sz="2200" b="1" dirty="0">
                <a:latin typeface="휴먼고딕" pitchFamily="2" charset="-127"/>
                <a:ea typeface="휴먼고딕" pitchFamily="2" charset="-127"/>
              </a:rPr>
              <a:t>기구</a:t>
            </a:r>
            <a:r>
              <a:rPr lang="en-US" altLang="ko-KR" sz="2200" b="1" dirty="0">
                <a:latin typeface="휴먼고딕" pitchFamily="2" charset="-127"/>
                <a:ea typeface="휴먼고딕" pitchFamily="2" charset="-127"/>
              </a:rPr>
              <a:t>&gt;</a:t>
            </a:r>
            <a:endParaRPr lang="ko-KR" altLang="en-US" sz="2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3960A-ADE8-45AE-CEB3-C9E6EBCC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83" y="7087195"/>
            <a:ext cx="4103492" cy="293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43EE34-FAE4-9E7D-9190-E3AD722B8174}"/>
              </a:ext>
            </a:extLst>
          </p:cNvPr>
          <p:cNvSpPr txBox="1"/>
          <p:nvPr/>
        </p:nvSpPr>
        <p:spPr>
          <a:xfrm>
            <a:off x="5560909" y="7718085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[</a:t>
            </a:r>
            <a:r>
              <a:rPr lang="ko-KR" altLang="en-US" sz="2200" b="1" dirty="0">
                <a:ea typeface="휴먼고딕"/>
              </a:rPr>
              <a:t>작품주요 기능</a:t>
            </a:r>
            <a:r>
              <a:rPr lang="en-US" altLang="ko-KR" sz="2200" b="1" dirty="0">
                <a:ea typeface="휴먼고딕"/>
              </a:rPr>
              <a:t>]</a:t>
            </a:r>
            <a:endParaRPr lang="ko-KR" altLang="en-US" sz="2200" b="1" dirty="0">
              <a:ea typeface="휴먼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C86BE-5855-836E-F9A0-4F8FAF263DC9}"/>
              </a:ext>
            </a:extLst>
          </p:cNvPr>
          <p:cNvSpPr txBox="1"/>
          <p:nvPr/>
        </p:nvSpPr>
        <p:spPr>
          <a:xfrm>
            <a:off x="5560908" y="8743753"/>
            <a:ext cx="4392489" cy="155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1. </a:t>
            </a:r>
            <a:r>
              <a:rPr lang="ko-KR" altLang="en-US" sz="2200" b="1" dirty="0">
                <a:ea typeface="휴먼고딕"/>
              </a:rPr>
              <a:t>트레이 </a:t>
            </a:r>
            <a:r>
              <a:rPr lang="en-US" altLang="ko-KR" sz="2200" b="1" dirty="0">
                <a:ea typeface="휴먼고딕"/>
              </a:rPr>
              <a:t>X/Y</a:t>
            </a:r>
            <a:r>
              <a:rPr lang="ko-KR" altLang="en-US" sz="2200" b="1" dirty="0">
                <a:ea typeface="휴먼고딕"/>
              </a:rPr>
              <a:t>축 기울기 </a:t>
            </a:r>
            <a:r>
              <a:rPr lang="ko-KR" altLang="en-US" sz="2200" b="1" dirty="0" err="1">
                <a:ea typeface="휴먼고딕"/>
              </a:rPr>
              <a:t>조절부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>
                <a:ea typeface="휴먼고딕"/>
              </a:rPr>
              <a:t>서보모터를</a:t>
            </a:r>
            <a:r>
              <a:rPr lang="ko-KR" altLang="en-US" sz="2200" dirty="0">
                <a:ea typeface="휴먼고딕"/>
              </a:rPr>
              <a:t> 사용하여 </a:t>
            </a:r>
            <a:r>
              <a:rPr lang="en-US" altLang="ko-KR" sz="2200" dirty="0">
                <a:ea typeface="휴먼고딕"/>
              </a:rPr>
              <a:t>roll, pitch </a:t>
            </a:r>
            <a:r>
              <a:rPr lang="ko-KR" altLang="en-US" sz="2200" dirty="0">
                <a:ea typeface="휴먼고딕"/>
              </a:rPr>
              <a:t>조절</a:t>
            </a:r>
            <a:r>
              <a:rPr lang="en-US" altLang="ko-KR" sz="2200" dirty="0">
                <a:ea typeface="휴먼고딕"/>
              </a:rPr>
              <a:t>.</a:t>
            </a:r>
            <a:endParaRPr lang="ko-KR" altLang="en-US" sz="2200" dirty="0">
              <a:ea typeface="휴먼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011F8-C981-C042-6694-95FB945242A8}"/>
              </a:ext>
            </a:extLst>
          </p:cNvPr>
          <p:cNvSpPr txBox="1"/>
          <p:nvPr/>
        </p:nvSpPr>
        <p:spPr>
          <a:xfrm>
            <a:off x="5596912" y="10814384"/>
            <a:ext cx="4392489" cy="155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2. Passive suspension</a:t>
            </a:r>
            <a:r>
              <a:rPr lang="ko-KR" altLang="en-US" sz="2200" b="1" dirty="0">
                <a:ea typeface="휴먼고딕"/>
              </a:rPr>
              <a:t> 부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AGV </a:t>
            </a:r>
            <a:r>
              <a:rPr lang="ko-KR" altLang="en-US" sz="2200" dirty="0">
                <a:ea typeface="휴먼고딕"/>
              </a:rPr>
              <a:t>이동 시 발생하는 </a:t>
            </a:r>
            <a:r>
              <a:rPr lang="en-US" altLang="ko-KR" sz="2200" dirty="0">
                <a:ea typeface="휴먼고딕"/>
              </a:rPr>
              <a:t>Z</a:t>
            </a:r>
            <a:r>
              <a:rPr lang="ko-KR" altLang="en-US" sz="2200" dirty="0">
                <a:ea typeface="휴먼고딕"/>
              </a:rPr>
              <a:t>축     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진동 및 충격을 흡수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C438CA-5CAD-8A8F-FF06-2D53BC896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21" y="10211894"/>
            <a:ext cx="4052625" cy="2819497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B0EC061-D928-14F7-3598-4B68E0DE21B9}"/>
              </a:ext>
            </a:extLst>
          </p:cNvPr>
          <p:cNvCxnSpPr/>
          <p:nvPr/>
        </p:nvCxnSpPr>
        <p:spPr>
          <a:xfrm flipV="1">
            <a:off x="3040629" y="10412724"/>
            <a:ext cx="1368152" cy="40166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8A1BD00-D1D6-0586-3B18-23A55B205201}"/>
              </a:ext>
            </a:extLst>
          </p:cNvPr>
          <p:cNvSpPr/>
          <p:nvPr/>
        </p:nvSpPr>
        <p:spPr>
          <a:xfrm>
            <a:off x="4408781" y="10211894"/>
            <a:ext cx="397939" cy="40166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1</a:t>
            </a:r>
            <a:endParaRPr lang="ko-KR" altLang="en-US" sz="2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E1C665-5801-9E1A-1C2C-0784D7693166}"/>
              </a:ext>
            </a:extLst>
          </p:cNvPr>
          <p:cNvSpPr/>
          <p:nvPr/>
        </p:nvSpPr>
        <p:spPr>
          <a:xfrm>
            <a:off x="751251" y="12364745"/>
            <a:ext cx="397939" cy="40166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</a:t>
            </a:r>
            <a:endParaRPr lang="ko-KR" altLang="en-US" sz="2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55E4E47-BCC0-4623-2D21-CA0FCC035289}"/>
              </a:ext>
            </a:extLst>
          </p:cNvPr>
          <p:cNvCxnSpPr/>
          <p:nvPr/>
        </p:nvCxnSpPr>
        <p:spPr>
          <a:xfrm rot="10800000" flipV="1">
            <a:off x="1102893" y="12235167"/>
            <a:ext cx="1433681" cy="3558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7C39E36-6ADA-D062-A583-2F72E7000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45" y="20951829"/>
            <a:ext cx="4064198" cy="2406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0028CB-702B-4F48-502D-4C686158E3D0}"/>
              </a:ext>
            </a:extLst>
          </p:cNvPr>
          <p:cNvSpPr txBox="1"/>
          <p:nvPr/>
        </p:nvSpPr>
        <p:spPr>
          <a:xfrm>
            <a:off x="644449" y="20180201"/>
            <a:ext cx="348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Passive suspension</a:t>
            </a:r>
            <a:r>
              <a:rPr lang="ko-KR" altLang="en-US" sz="2200" b="1" dirty="0">
                <a:ea typeface="휴먼고딕"/>
              </a:rPr>
              <a:t> 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9950C-0307-2E97-0E69-F0FEDB5E30D5}"/>
              </a:ext>
            </a:extLst>
          </p:cNvPr>
          <p:cNvSpPr txBox="1"/>
          <p:nvPr/>
        </p:nvSpPr>
        <p:spPr>
          <a:xfrm>
            <a:off x="644449" y="24356216"/>
            <a:ext cx="5839640" cy="408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서스펜션 성능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장애물 </a:t>
            </a:r>
            <a:r>
              <a:rPr lang="en-US" altLang="ko-KR" sz="2200" b="1" dirty="0">
                <a:ea typeface="휴먼고딕"/>
              </a:rPr>
              <a:t>1m/s</a:t>
            </a:r>
            <a:r>
              <a:rPr lang="ko-KR" altLang="en-US" sz="2200" b="1" dirty="0">
                <a:ea typeface="휴먼고딕"/>
              </a:rPr>
              <a:t> 주행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높이 </a:t>
            </a:r>
            <a:r>
              <a:rPr lang="en-US" altLang="ko-KR" sz="2200" dirty="0">
                <a:ea typeface="휴먼고딕"/>
              </a:rPr>
              <a:t>3.5mm </a:t>
            </a:r>
            <a:r>
              <a:rPr lang="ko-KR" altLang="en-US" sz="2200" dirty="0">
                <a:ea typeface="휴먼고딕"/>
              </a:rPr>
              <a:t>장애물 주행</a:t>
            </a:r>
            <a:r>
              <a:rPr lang="en-US" altLang="ko-KR" sz="2200" dirty="0">
                <a:ea typeface="휴먼고딕"/>
              </a:rPr>
              <a:t>(</a:t>
            </a:r>
            <a:r>
              <a:rPr lang="ko-KR" altLang="en-US" sz="2200" dirty="0">
                <a:ea typeface="휴먼고딕"/>
              </a:rPr>
              <a:t>실험실 환경</a:t>
            </a:r>
            <a:r>
              <a:rPr lang="en-US" altLang="ko-KR" sz="2200" dirty="0">
                <a:ea typeface="휴먼고딕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컵의 </a:t>
            </a:r>
            <a:r>
              <a:rPr lang="en-US" altLang="ko-KR" sz="2200" dirty="0">
                <a:ea typeface="휴먼고딕"/>
              </a:rPr>
              <a:t>80%</a:t>
            </a:r>
            <a:r>
              <a:rPr lang="ko-KR" altLang="en-US" sz="2200" dirty="0">
                <a:ea typeface="휴먼고딕"/>
              </a:rPr>
              <a:t>를 물로 채움</a:t>
            </a:r>
            <a:r>
              <a:rPr lang="en-US" altLang="ko-KR" sz="2200" dirty="0">
                <a:ea typeface="휴먼고딕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F5955-7772-09F8-8344-287AE50AC3A3}"/>
              </a:ext>
            </a:extLst>
          </p:cNvPr>
          <p:cNvSpPr/>
          <p:nvPr/>
        </p:nvSpPr>
        <p:spPr>
          <a:xfrm>
            <a:off x="6190979" y="20794735"/>
            <a:ext cx="1944216" cy="554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endParaRPr lang="ko-KR" altLang="en-US" sz="2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4A1AB9-B808-5A3B-20F4-BF04906F6CB6}"/>
              </a:ext>
            </a:extLst>
          </p:cNvPr>
          <p:cNvSpPr/>
          <p:nvPr/>
        </p:nvSpPr>
        <p:spPr>
          <a:xfrm>
            <a:off x="5560908" y="21864286"/>
            <a:ext cx="3204357" cy="554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endParaRPr lang="ko-KR" altLang="en-US" sz="2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29AB40-33CA-857B-B6F5-5AC1E97E393C}"/>
              </a:ext>
            </a:extLst>
          </p:cNvPr>
          <p:cNvSpPr/>
          <p:nvPr/>
        </p:nvSpPr>
        <p:spPr>
          <a:xfrm>
            <a:off x="6726399" y="22921855"/>
            <a:ext cx="1091107" cy="452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wheel</a:t>
            </a:r>
            <a:endParaRPr lang="ko-KR" alt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8B000-9950-348F-7757-A706463E73A6}"/>
              </a:ext>
            </a:extLst>
          </p:cNvPr>
          <p:cNvSpPr txBox="1"/>
          <p:nvPr/>
        </p:nvSpPr>
        <p:spPr>
          <a:xfrm>
            <a:off x="5398891" y="20085898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서스펜션 수학적 모델링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994494-364F-F552-3612-F707AA882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705" y="21371177"/>
            <a:ext cx="396132" cy="4501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3745BB-D38A-4457-3EB4-C9F64124C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411" y="21397605"/>
            <a:ext cx="396132" cy="4077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C3B7E17-4B11-47F9-39A8-2BB261A835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9411" y="23384930"/>
            <a:ext cx="1605784" cy="72751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5AFEA9A-5421-C211-6655-D2A8C9C63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8081" y="20799836"/>
            <a:ext cx="352474" cy="57158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1C83202-4331-6EBC-A076-20A1D29F11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7621" y="21760323"/>
            <a:ext cx="457264" cy="55252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537C2B7-DC4E-01CB-7B2A-0C354B163D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6837" y="22904222"/>
            <a:ext cx="320687" cy="4275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B086B93-8607-0BB4-0F9E-AA6B6E939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8075" y="22934322"/>
            <a:ext cx="409632" cy="44773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D9999B-4C04-3483-6269-96E3814D0A98}"/>
              </a:ext>
            </a:extLst>
          </p:cNvPr>
          <p:cNvSpPr/>
          <p:nvPr/>
        </p:nvSpPr>
        <p:spPr>
          <a:xfrm>
            <a:off x="5162083" y="22904222"/>
            <a:ext cx="964084" cy="434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r>
              <a:rPr lang="en-US" altLang="ko-KR" sz="2200" baseline="-25000" dirty="0"/>
              <a:t>f</a:t>
            </a:r>
            <a:endParaRPr lang="ko-KR" altLang="en-US" sz="2200" baseline="-25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D6BB82-1C8E-07F4-00EB-C9ABB24288BB}"/>
              </a:ext>
            </a:extLst>
          </p:cNvPr>
          <p:cNvSpPr/>
          <p:nvPr/>
        </p:nvSpPr>
        <p:spPr>
          <a:xfrm>
            <a:off x="8188081" y="22915542"/>
            <a:ext cx="964084" cy="434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err="1"/>
              <a:t>m</a:t>
            </a:r>
            <a:r>
              <a:rPr lang="en-US" altLang="ko-KR" sz="2200" baseline="-25000" dirty="0" err="1"/>
              <a:t>r</a:t>
            </a:r>
            <a:endParaRPr lang="ko-KR" altLang="en-US" sz="2200" baseline="-25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DF90E09-12BC-61BA-F885-1599C774A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7619" y="23365401"/>
            <a:ext cx="993012" cy="5833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98C56F5-EE55-1D0C-BCD8-5013F9500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1129" y="23384930"/>
            <a:ext cx="868271" cy="7134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17D9CBC-CEEF-A807-4B64-01418B8E38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8219" y="22462012"/>
            <a:ext cx="852760" cy="40861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A5228F-9BC6-084E-6B6C-3703151F9F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38" y="22458771"/>
            <a:ext cx="751849" cy="40861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7A8259-5997-6960-38E3-9F20896B3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624" y="22450539"/>
            <a:ext cx="396132" cy="4501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681BF99-6C0D-9194-3533-E42279A14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065" y="22463875"/>
            <a:ext cx="396132" cy="40778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B20D798-495D-A8C7-D6B8-35F219841D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7162" y="22883038"/>
            <a:ext cx="352474" cy="57158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3496DDA-5A2E-EA59-0E1E-A30967E88C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8539" y="24970739"/>
            <a:ext cx="1670529" cy="278849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DDB6263-0746-FF29-4726-93CEC5481D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1251" y="27107271"/>
            <a:ext cx="2131681" cy="1114975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4FA7E6-11A7-745B-DA09-1DC0037DD35D}"/>
              </a:ext>
            </a:extLst>
          </p:cNvPr>
          <p:cNvCxnSpPr>
            <a:cxnSpLocks/>
          </p:cNvCxnSpPr>
          <p:nvPr/>
        </p:nvCxnSpPr>
        <p:spPr>
          <a:xfrm>
            <a:off x="6477563" y="26409988"/>
            <a:ext cx="2237570" cy="855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93AD5A-10D3-DA43-AFF7-95418864C838}"/>
              </a:ext>
            </a:extLst>
          </p:cNvPr>
          <p:cNvCxnSpPr>
            <a:cxnSpLocks/>
          </p:cNvCxnSpPr>
          <p:nvPr/>
        </p:nvCxnSpPr>
        <p:spPr>
          <a:xfrm>
            <a:off x="6488971" y="26142781"/>
            <a:ext cx="2237570" cy="8556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C27E73-CACB-E5EB-BCD4-8ADB6B0E7B02}"/>
              </a:ext>
            </a:extLst>
          </p:cNvPr>
          <p:cNvSpPr txBox="1"/>
          <p:nvPr/>
        </p:nvSpPr>
        <p:spPr>
          <a:xfrm>
            <a:off x="1919264" y="28260684"/>
            <a:ext cx="3548043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높이</a:t>
            </a:r>
            <a:r>
              <a:rPr lang="en-US" altLang="ko-KR" sz="2200" b="1" dirty="0">
                <a:ea typeface="휴먼고딕"/>
              </a:rPr>
              <a:t>: 3.5mm, </a:t>
            </a:r>
            <a:r>
              <a:rPr lang="ko-KR" altLang="en-US" sz="2200" b="1" dirty="0">
                <a:ea typeface="휴먼고딕"/>
              </a:rPr>
              <a:t>폭</a:t>
            </a:r>
            <a:r>
              <a:rPr lang="en-US" altLang="ko-KR" sz="2200" b="1" dirty="0">
                <a:ea typeface="휴먼고딕"/>
              </a:rPr>
              <a:t>: 10mm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C8F2D-84AC-5C18-5331-D3B22751E1DE}"/>
              </a:ext>
            </a:extLst>
          </p:cNvPr>
          <p:cNvSpPr txBox="1"/>
          <p:nvPr/>
        </p:nvSpPr>
        <p:spPr>
          <a:xfrm>
            <a:off x="6106837" y="27868702"/>
            <a:ext cx="3917840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장애물 주행 시 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약 </a:t>
            </a:r>
            <a:r>
              <a:rPr lang="en-US" altLang="ko-KR" sz="2200" dirty="0">
                <a:ea typeface="휴먼고딕"/>
              </a:rPr>
              <a:t>15mm</a:t>
            </a:r>
            <a:r>
              <a:rPr lang="ko-KR" altLang="en-US" sz="2200" dirty="0">
                <a:ea typeface="휴먼고딕"/>
              </a:rPr>
              <a:t>의 높이 차이 발생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1B7BA87-F3D8-3DC1-51D0-E8E7D0BF5E9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47653" y="20063998"/>
            <a:ext cx="5075476" cy="46441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01D3034-1648-FECC-5CA3-A125931BF75B}"/>
              </a:ext>
            </a:extLst>
          </p:cNvPr>
          <p:cNvSpPr txBox="1"/>
          <p:nvPr/>
        </p:nvSpPr>
        <p:spPr>
          <a:xfrm>
            <a:off x="15448318" y="18937008"/>
            <a:ext cx="5557272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회로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60B330-C344-9691-D6D8-2B66AE74DB59}"/>
              </a:ext>
            </a:extLst>
          </p:cNvPr>
          <p:cNvSpPr txBox="1"/>
          <p:nvPr/>
        </p:nvSpPr>
        <p:spPr>
          <a:xfrm>
            <a:off x="1102893" y="1348333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[</a:t>
            </a:r>
            <a:r>
              <a:rPr lang="ko-KR" altLang="en-US" sz="2200" b="1" dirty="0">
                <a:ea typeface="휴먼고딕"/>
              </a:rPr>
              <a:t>시스템 구성</a:t>
            </a:r>
            <a:r>
              <a:rPr lang="en-US" altLang="ko-KR" sz="2200" b="1" dirty="0">
                <a:ea typeface="휴먼고딕"/>
              </a:rPr>
              <a:t>]</a:t>
            </a:r>
            <a:endParaRPr lang="ko-KR" altLang="en-US" sz="2200" b="1" dirty="0">
              <a:ea typeface="휴먼고딕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52B95E7-F8EC-2688-D158-BA6CFE94A9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893" y="14140500"/>
            <a:ext cx="8815094" cy="410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4B3DE-345C-3246-EA9D-04E6326F43F9}"/>
              </a:ext>
            </a:extLst>
          </p:cNvPr>
          <p:cNvSpPr txBox="1"/>
          <p:nvPr/>
        </p:nvSpPr>
        <p:spPr>
          <a:xfrm>
            <a:off x="10503641" y="6068816"/>
            <a:ext cx="10098725" cy="613047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이론적 배경 </a:t>
            </a:r>
            <a:endParaRPr lang="ko-KR" altLang="en-US" sz="2200" dirty="0"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1E4693-3273-22F0-9072-28AB5FBB2B3C}"/>
              </a:ext>
            </a:extLst>
          </p:cNvPr>
          <p:cNvGrpSpPr/>
          <p:nvPr/>
        </p:nvGrpSpPr>
        <p:grpSpPr>
          <a:xfrm>
            <a:off x="10702546" y="6752257"/>
            <a:ext cx="10171563" cy="4083108"/>
            <a:chOff x="10702546" y="6752257"/>
            <a:chExt cx="10171563" cy="40831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A84B2-BC2E-0C17-D1C3-6EB77949D492}"/>
                </a:ext>
              </a:extLst>
            </p:cNvPr>
            <p:cNvSpPr txBox="1"/>
            <p:nvPr/>
          </p:nvSpPr>
          <p:spPr>
            <a:xfrm>
              <a:off x="10702546" y="6752257"/>
              <a:ext cx="5428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ea typeface="휴먼고딕"/>
                </a:rPr>
                <a:t>1) </a:t>
              </a:r>
              <a:r>
                <a:rPr lang="ko-KR" altLang="en-US" sz="2200" b="1" dirty="0">
                  <a:ea typeface="휴먼고딕"/>
                </a:rPr>
                <a:t>유체의 수면 기울기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AC82D7A-FAAC-AAFF-89DE-38B50FAC24D9}"/>
                </a:ext>
              </a:extLst>
            </p:cNvPr>
            <p:cNvGrpSpPr/>
            <p:nvPr/>
          </p:nvGrpSpPr>
          <p:grpSpPr>
            <a:xfrm>
              <a:off x="10828241" y="7083155"/>
              <a:ext cx="10045868" cy="3752210"/>
              <a:chOff x="10828241" y="7083155"/>
              <a:chExt cx="10045868" cy="375221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D7B140EB-AF25-FCDB-E5F7-BA088BCDFA62}"/>
                  </a:ext>
                </a:extLst>
              </p:cNvPr>
              <p:cNvGrpSpPr/>
              <p:nvPr/>
            </p:nvGrpSpPr>
            <p:grpSpPr>
              <a:xfrm>
                <a:off x="13907505" y="7083155"/>
                <a:ext cx="5428261" cy="1969851"/>
                <a:chOff x="13648920" y="6656522"/>
                <a:chExt cx="5428261" cy="19698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BC05826-9FE8-3C4B-6A9D-9513E2F446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48920" y="7507284"/>
                      <a:ext cx="5428261" cy="11190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sz="24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ctrlPr>
                                              <a:rPr lang="ko-KR" altLang="en-US" sz="2400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2400" b="0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sz="24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oMath>
                        </m:oMathPara>
                      </a14:m>
                      <a:endParaRPr lang="ko-KR" altLang="en-US" sz="2400" dirty="0">
                        <a:ea typeface="휴먼고딕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29FAB1D-97A7-64C1-96BD-FC966814B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48920" y="7507284"/>
                      <a:ext cx="5428261" cy="111908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9F3D868-BDE2-5DB7-FE32-EA41D6841A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5198" y="6656522"/>
                      <a:ext cx="2189687" cy="789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oMath>
                        </m:oMathPara>
                      </a14:m>
                      <a:endParaRPr lang="ko-KR" altLang="en-US" sz="2400" dirty="0">
                        <a:ea typeface="휴먼고딕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D1F0117B-90B2-7A3E-D729-662590C7CD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5198" y="6656522"/>
                      <a:ext cx="2189687" cy="78964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1555321-97F4-9C04-B56F-6E6137A7F8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8241" y="9792836"/>
                    <a:ext cx="10045868" cy="1042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2200" dirty="0">
                        <a:ea typeface="휴먼고딕"/>
                      </a:rPr>
                      <a:t>직선</a:t>
                    </a:r>
                    <a:r>
                      <a:rPr lang="en-US" altLang="ko-KR" sz="2200" dirty="0">
                        <a:ea typeface="휴먼고딕"/>
                      </a:rPr>
                      <a:t>, </a:t>
                    </a:r>
                    <a:r>
                      <a:rPr lang="ko-KR" altLang="en-US" sz="2200" dirty="0">
                        <a:ea typeface="휴먼고딕"/>
                      </a:rPr>
                      <a:t>회전 주행 상황에서 가속도로 인한 유체수면 각도 </a:t>
                    </a:r>
                    <a14:m>
                      <m:oMath xmlns:m="http://schemas.openxmlformats.org/officeDocument/2006/math"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ko-KR" altLang="en-US" sz="2200" dirty="0">
                        <a:ea typeface="휴먼고딕"/>
                      </a:rPr>
                      <a:t>의 기울기 발생</a:t>
                    </a:r>
                    <a:endParaRPr lang="en-US" altLang="ko-KR" sz="2200" dirty="0">
                      <a:ea typeface="휴먼고딕"/>
                    </a:endParaRPr>
                  </a:p>
                  <a:p>
                    <a:pPr marL="342900" indent="-34290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en-US" altLang="ko-KR" sz="2200" dirty="0">
                        <a:ea typeface="휴먼고딕"/>
                      </a:rPr>
                      <a:t>X</a:t>
                    </a:r>
                    <a:r>
                      <a:rPr lang="ko-KR" altLang="en-US" sz="2200" dirty="0">
                        <a:ea typeface="휴먼고딕"/>
                      </a:rPr>
                      <a:t>축 </a:t>
                    </a:r>
                    <a:r>
                      <a:rPr lang="en-US" altLang="ko-KR" sz="2200" dirty="0">
                        <a:ea typeface="휴먼고딕"/>
                      </a:rPr>
                      <a:t>Y</a:t>
                    </a:r>
                    <a:r>
                      <a:rPr lang="ko-KR" altLang="en-US" sz="2200" dirty="0">
                        <a:ea typeface="휴먼고딕"/>
                      </a:rPr>
                      <a:t>축 가속도에 대응해 플레이트를 기울여 유체를 보정</a:t>
                    </a:r>
                    <a:endParaRPr lang="en-US" altLang="ko-KR" sz="2200" dirty="0">
                      <a:ea typeface="휴먼고딕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14D84A6-78F2-ECDE-5EDC-C7FD75F58C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8241" y="9792836"/>
                    <a:ext cx="10045868" cy="104252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71" b="-134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39D3F5-4D1B-47E5-5908-2B7362F14094}"/>
              </a:ext>
            </a:extLst>
          </p:cNvPr>
          <p:cNvGrpSpPr/>
          <p:nvPr/>
        </p:nvGrpSpPr>
        <p:grpSpPr>
          <a:xfrm>
            <a:off x="10399028" y="7253538"/>
            <a:ext cx="3920610" cy="2568218"/>
            <a:chOff x="11147180" y="7407641"/>
            <a:chExt cx="5637453" cy="3553859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E86E0CC-BD6D-50D9-6D28-8BF1E8404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3199"/>
            <a:stretch/>
          </p:blipFill>
          <p:spPr>
            <a:xfrm>
              <a:off x="11147180" y="7407641"/>
              <a:ext cx="5637453" cy="3553859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3D99E47-5BAB-429B-B807-82344DD2D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959" y="8186134"/>
              <a:ext cx="76001" cy="29095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D017F68-57C6-FAB2-3D95-0DBBFB974AFC}"/>
                    </a:ext>
                  </a:extLst>
                </p:cNvPr>
                <p:cNvSpPr txBox="1"/>
                <p:nvPr/>
              </p:nvSpPr>
              <p:spPr>
                <a:xfrm>
                  <a:off x="14924960" y="802564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389F4D6-0429-491D-A8FF-2F2A6E746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4960" y="8025647"/>
                  <a:ext cx="432048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6122" r="-28571" b="-3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B7CDF07-A438-4CBC-30F1-540E3EEA27DD}"/>
              </a:ext>
            </a:extLst>
          </p:cNvPr>
          <p:cNvSpPr txBox="1"/>
          <p:nvPr/>
        </p:nvSpPr>
        <p:spPr>
          <a:xfrm>
            <a:off x="10828241" y="14427946"/>
            <a:ext cx="542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3) IMU </a:t>
            </a:r>
            <a:r>
              <a:rPr lang="ko-KR" altLang="en-US" sz="2200" b="1" dirty="0">
                <a:ea typeface="휴먼고딕"/>
              </a:rPr>
              <a:t>자세 추정 및 프로파일 오차 보정</a:t>
            </a:r>
            <a:endParaRPr lang="en-US" altLang="ko-KR" sz="2200" b="1" dirty="0">
              <a:ea typeface="휴먼고딕"/>
            </a:endParaRPr>
          </a:p>
          <a:p>
            <a:endParaRPr lang="ko-KR" altLang="en-US" sz="2200" b="1" dirty="0">
              <a:ea typeface="휴먼고딕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789E2C0-5B51-DC06-72BE-F1F4092E8AB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435807" y="11231726"/>
            <a:ext cx="4438302" cy="30296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587BB6A-DE8D-4C18-4D6C-78BE707579D7}"/>
              </a:ext>
            </a:extLst>
          </p:cNvPr>
          <p:cNvSpPr txBox="1"/>
          <p:nvPr/>
        </p:nvSpPr>
        <p:spPr>
          <a:xfrm>
            <a:off x="10828241" y="11773653"/>
            <a:ext cx="5867486" cy="205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3</a:t>
            </a:r>
            <a:r>
              <a:rPr lang="ko-KR" altLang="en-US" sz="2200" dirty="0">
                <a:ea typeface="휴먼고딕"/>
              </a:rPr>
              <a:t>차 다항식의 속도 프로파일을 이용한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 </a:t>
            </a:r>
            <a:r>
              <a:rPr lang="ko-KR" altLang="en-US" sz="2200" dirty="0" err="1">
                <a:ea typeface="휴먼고딕"/>
              </a:rPr>
              <a:t>가감속</a:t>
            </a:r>
            <a:r>
              <a:rPr lang="ko-KR" altLang="en-US" sz="2200" dirty="0">
                <a:ea typeface="휴먼고딕"/>
              </a:rPr>
              <a:t> 경로 설정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선형 가속도와 대응하는 플레이트 각을 일치시켜 반응성 및 안정성 향상</a:t>
            </a:r>
            <a:endParaRPr lang="en-US" altLang="ko-KR" sz="2200" dirty="0">
              <a:ea typeface="휴먼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60094-A2E0-0DEE-247C-A27B64E649DA}"/>
              </a:ext>
            </a:extLst>
          </p:cNvPr>
          <p:cNvSpPr txBox="1"/>
          <p:nvPr/>
        </p:nvSpPr>
        <p:spPr>
          <a:xfrm>
            <a:off x="10845800" y="11140095"/>
            <a:ext cx="542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2) AGV</a:t>
            </a:r>
            <a:r>
              <a:rPr lang="ko-KR" altLang="en-US" sz="2200" b="1" dirty="0">
                <a:ea typeface="휴먼고딕"/>
              </a:rPr>
              <a:t>와 </a:t>
            </a:r>
            <a:r>
              <a:rPr lang="en-US" altLang="ko-KR" sz="2200" b="1" dirty="0">
                <a:ea typeface="휴먼고딕"/>
              </a:rPr>
              <a:t>Stabilizer</a:t>
            </a:r>
            <a:r>
              <a:rPr lang="ko-KR" altLang="en-US" sz="2200" b="1" dirty="0">
                <a:ea typeface="휴먼고딕"/>
              </a:rPr>
              <a:t>의 동시 제어</a:t>
            </a:r>
            <a:endParaRPr lang="en-US" altLang="ko-KR" sz="2200" b="1" dirty="0">
              <a:ea typeface="휴먼고딕"/>
            </a:endParaRPr>
          </a:p>
          <a:p>
            <a:endParaRPr lang="ko-KR" altLang="en-US" sz="2200" b="1" dirty="0">
              <a:ea typeface="휴먼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151DAF-0F1D-16A3-4B2F-F5562738AFE4}"/>
              </a:ext>
            </a:extLst>
          </p:cNvPr>
          <p:cNvSpPr txBox="1"/>
          <p:nvPr/>
        </p:nvSpPr>
        <p:spPr>
          <a:xfrm>
            <a:off x="10631495" y="15024895"/>
            <a:ext cx="5804312" cy="30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선형 가속도 획득을 위해 </a:t>
            </a: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자세를 추정하여 중력 가속도 성분을 제거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Moving average </a:t>
            </a:r>
            <a:r>
              <a:rPr lang="ko-KR" altLang="en-US" sz="2200" dirty="0">
                <a:ea typeface="휴먼고딕"/>
              </a:rPr>
              <a:t>및 </a:t>
            </a:r>
            <a:r>
              <a:rPr lang="en-US" altLang="ko-KR" sz="2200" dirty="0">
                <a:ea typeface="휴먼고딕"/>
              </a:rPr>
              <a:t>Low-Pass Filter</a:t>
            </a:r>
            <a:r>
              <a:rPr lang="ko-KR" altLang="en-US" sz="2200" dirty="0">
                <a:ea typeface="휴먼고딕"/>
              </a:rPr>
              <a:t>를 통해 안정된 데이터 획득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</a:t>
            </a:r>
            <a:r>
              <a:rPr lang="en-US" altLang="ko-KR" sz="2200" dirty="0">
                <a:ea typeface="휴먼고딕"/>
              </a:rPr>
              <a:t>Slip </a:t>
            </a:r>
            <a:r>
              <a:rPr lang="ko-KR" altLang="en-US" sz="2200" dirty="0">
                <a:ea typeface="휴먼고딕"/>
              </a:rPr>
              <a:t>및 </a:t>
            </a:r>
            <a:r>
              <a:rPr lang="en-US" altLang="ko-KR" sz="2200" dirty="0">
                <a:ea typeface="휴먼고딕"/>
              </a:rPr>
              <a:t>DC </a:t>
            </a:r>
            <a:r>
              <a:rPr lang="ko-KR" altLang="en-US" sz="2200" dirty="0">
                <a:ea typeface="휴먼고딕"/>
              </a:rPr>
              <a:t>모터 </a:t>
            </a:r>
            <a:r>
              <a:rPr lang="en-US" altLang="ko-KR" sz="2200" dirty="0">
                <a:ea typeface="휴먼고딕"/>
              </a:rPr>
              <a:t>PID </a:t>
            </a:r>
            <a:r>
              <a:rPr lang="ko-KR" altLang="en-US" sz="2200" dirty="0">
                <a:ea typeface="휴먼고딕"/>
              </a:rPr>
              <a:t>제어의 정상상태 오차 등의 오차를 보정</a:t>
            </a:r>
            <a:endParaRPr lang="en-US" altLang="ko-KR" sz="2200" dirty="0">
              <a:ea typeface="휴먼고딕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E694390-4CBF-8BDE-1A78-06F103772D0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32"/>
          <a:stretch/>
        </p:blipFill>
        <p:spPr>
          <a:xfrm>
            <a:off x="16695727" y="14537946"/>
            <a:ext cx="3906639" cy="2496572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E603A3-E9B9-7BCF-2FE8-DDA83AB8970A}"/>
              </a:ext>
            </a:extLst>
          </p:cNvPr>
          <p:cNvSpPr/>
          <p:nvPr/>
        </p:nvSpPr>
        <p:spPr>
          <a:xfrm>
            <a:off x="18237817" y="17004562"/>
            <a:ext cx="664495" cy="439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g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02A898-6C19-A4E9-A132-87A9551949AA}"/>
              </a:ext>
            </a:extLst>
          </p:cNvPr>
          <p:cNvSpPr txBox="1"/>
          <p:nvPr/>
        </p:nvSpPr>
        <p:spPr>
          <a:xfrm>
            <a:off x="15436030" y="25634096"/>
            <a:ext cx="5674197" cy="30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고찰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 </a:t>
            </a:r>
            <a:r>
              <a:rPr lang="ko-KR" altLang="en-US" sz="2200" dirty="0" err="1">
                <a:ea typeface="휴먼고딕"/>
              </a:rPr>
              <a:t>가감속</a:t>
            </a:r>
            <a:r>
              <a:rPr lang="ko-KR" altLang="en-US" sz="2200" dirty="0">
                <a:ea typeface="휴먼고딕"/>
              </a:rPr>
              <a:t> 구간에서 장애물 접촉 시 유체의 불안정한 모습을 보임</a:t>
            </a:r>
            <a:r>
              <a:rPr lang="en-US" altLang="ko-KR" sz="2200" dirty="0">
                <a:ea typeface="휴먼고딕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    </a:t>
            </a:r>
            <a:r>
              <a:rPr lang="ko-KR" altLang="en-US" sz="2200" dirty="0">
                <a:ea typeface="휴먼고딕"/>
              </a:rPr>
              <a:t>추가적인 설계 변수 수정을 요함</a:t>
            </a:r>
            <a:r>
              <a:rPr lang="en-US" altLang="ko-KR" sz="2200" dirty="0">
                <a:ea typeface="휴먼고딕"/>
              </a:rPr>
              <a:t>.</a:t>
            </a:r>
            <a:r>
              <a:rPr lang="ko-KR" altLang="en-US" sz="2200" dirty="0">
                <a:ea typeface="휴먼고딕"/>
              </a:rPr>
              <a:t> 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-</a:t>
            </a:r>
            <a:r>
              <a:rPr lang="ko-KR" altLang="en-US" sz="2200" dirty="0">
                <a:ea typeface="휴먼고딕"/>
              </a:rPr>
              <a:t> 프로파일과 실제 주행 속도의 오차를 보정할 알고리즘의 개선이 필요</a:t>
            </a:r>
            <a:r>
              <a:rPr lang="en-US" altLang="ko-KR" sz="2200" dirty="0">
                <a:ea typeface="휴먼고딕"/>
              </a:rPr>
              <a:t>.</a:t>
            </a:r>
            <a:r>
              <a:rPr lang="ko-KR" altLang="en-US" sz="2200" dirty="0">
                <a:ea typeface="휴먼고딕"/>
              </a:rPr>
              <a:t> 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FD70557-06E9-5312-1DA4-5CEFADE20715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32485" r="23167" b="45268"/>
          <a:stretch/>
        </p:blipFill>
        <p:spPr>
          <a:xfrm>
            <a:off x="10768338" y="20119786"/>
            <a:ext cx="1807269" cy="183281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DEEABAB-48F5-74C0-36FC-4BB1059D24A3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4" t="36766" r="36479" b="41283"/>
          <a:stretch/>
        </p:blipFill>
        <p:spPr>
          <a:xfrm>
            <a:off x="12565706" y="20121793"/>
            <a:ext cx="1205378" cy="18308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67B585E-A325-CA93-CEE8-F7A03678EEA0}"/>
              </a:ext>
            </a:extLst>
          </p:cNvPr>
          <p:cNvSpPr txBox="1"/>
          <p:nvPr/>
        </p:nvSpPr>
        <p:spPr>
          <a:xfrm>
            <a:off x="10454126" y="19554794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유체 보정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51527F-B932-6F1D-92E9-096F0365E331}"/>
              </a:ext>
            </a:extLst>
          </p:cNvPr>
          <p:cNvSpPr txBox="1"/>
          <p:nvPr/>
        </p:nvSpPr>
        <p:spPr>
          <a:xfrm>
            <a:off x="10333930" y="19086823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제어</a:t>
            </a:r>
            <a:r>
              <a:rPr lang="en-US" altLang="ko-KR" sz="2200" b="1" dirty="0">
                <a:ea typeface="휴먼고딕"/>
              </a:rPr>
              <a:t>&gt;</a:t>
            </a:r>
            <a:endParaRPr lang="ko-KR" altLang="en-US" sz="2200" b="1" dirty="0">
              <a:ea typeface="휴먼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B9A8CDB-FFDC-9F5C-6A23-664F443845A8}"/>
                  </a:ext>
                </a:extLst>
              </p:cNvPr>
              <p:cNvSpPr txBox="1"/>
              <p:nvPr/>
            </p:nvSpPr>
            <p:spPr>
              <a:xfrm>
                <a:off x="10414940" y="22077159"/>
                <a:ext cx="4841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ea typeface="휴먼고딕"/>
                  </a:rPr>
                  <a:t>프로파일을 통한 동시 제어 결과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1 ~ 3.5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200" dirty="0">
                    <a:ea typeface="휴먼고딕"/>
                  </a:rPr>
                  <a:t> 가속도에서 유체 안정성 확인</a:t>
                </a: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B9A8CDB-FFDC-9F5C-6A23-664F4438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940" y="22077159"/>
                <a:ext cx="4841682" cy="1107996"/>
              </a:xfrm>
              <a:prstGeom prst="rect">
                <a:avLst/>
              </a:prstGeom>
              <a:blipFill>
                <a:blip r:embed="rId31"/>
                <a:stretch>
                  <a:fillRect l="-1635" t="-16022" b="-43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566B1F4-153B-677C-9BD2-5209FD3E414B}"/>
              </a:ext>
            </a:extLst>
          </p:cNvPr>
          <p:cNvCxnSpPr>
            <a:cxnSpLocks/>
          </p:cNvCxnSpPr>
          <p:nvPr/>
        </p:nvCxnSpPr>
        <p:spPr>
          <a:xfrm>
            <a:off x="10773120" y="20624842"/>
            <a:ext cx="1792586" cy="49277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39EC0C8-3228-7B2C-12A8-EE4CC15FF55F}"/>
              </a:ext>
            </a:extLst>
          </p:cNvPr>
          <p:cNvCxnSpPr>
            <a:cxnSpLocks/>
          </p:cNvCxnSpPr>
          <p:nvPr/>
        </p:nvCxnSpPr>
        <p:spPr>
          <a:xfrm>
            <a:off x="12634703" y="20620552"/>
            <a:ext cx="1135736" cy="7406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7A0D03DD-AD2C-5C53-3226-39F41AA49A65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69" y="23246266"/>
            <a:ext cx="3856102" cy="164773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FC9C838-9098-F38C-425D-D8BD946EE65B}"/>
              </a:ext>
            </a:extLst>
          </p:cNvPr>
          <p:cNvSpPr txBox="1"/>
          <p:nvPr/>
        </p:nvSpPr>
        <p:spPr>
          <a:xfrm>
            <a:off x="10333930" y="23293698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데이터 필터링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5E9F56-4C70-EA2F-1E65-32B1C37ED739}"/>
              </a:ext>
            </a:extLst>
          </p:cNvPr>
          <p:cNvSpPr txBox="1"/>
          <p:nvPr/>
        </p:nvSpPr>
        <p:spPr>
          <a:xfrm>
            <a:off x="10466527" y="24669814"/>
            <a:ext cx="4389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ea typeface="휴먼고딕"/>
              </a:rPr>
              <a:t>평균이동 필터와 </a:t>
            </a:r>
            <a:r>
              <a:rPr lang="en-US" altLang="ko-KR" sz="2200" dirty="0">
                <a:ea typeface="휴먼고딕"/>
              </a:rPr>
              <a:t>LPF</a:t>
            </a:r>
            <a:r>
              <a:rPr lang="ko-KR" altLang="en-US" sz="2200" dirty="0">
                <a:ea typeface="휴먼고딕"/>
              </a:rPr>
              <a:t>를 사용하여 안정된 선형 가속도 데이터를 </a:t>
            </a:r>
            <a:endParaRPr lang="en-US" altLang="ko-KR" sz="2200" dirty="0">
              <a:ea typeface="휴먼고딕"/>
            </a:endParaRPr>
          </a:p>
          <a:p>
            <a:r>
              <a:rPr lang="ko-KR" altLang="en-US" sz="2200" dirty="0">
                <a:ea typeface="휴먼고딕"/>
              </a:rPr>
              <a:t>획득</a:t>
            </a:r>
            <a:r>
              <a:rPr lang="en-US" altLang="ko-KR" sz="2200" dirty="0">
                <a:ea typeface="휴먼고딕"/>
              </a:rPr>
              <a:t>. </a:t>
            </a:r>
            <a:r>
              <a:rPr lang="ko-KR" altLang="en-US" sz="2200" dirty="0">
                <a:ea typeface="휴먼고딕"/>
              </a:rPr>
              <a:t>프로파일 오차 보정에 사용</a:t>
            </a:r>
          </a:p>
        </p:txBody>
      </p:sp>
    </p:spTree>
    <p:extLst>
      <p:ext uri="{BB962C8B-B14F-4D97-AF65-F5344CB8AC3E}">
        <p14:creationId xmlns:p14="http://schemas.microsoft.com/office/powerpoint/2010/main" val="64542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397</Words>
  <Application>Microsoft Office PowerPoint</Application>
  <PresentationFormat>사용자 지정</PresentationFormat>
  <Paragraphs>68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 ExtraBold</vt:lpstr>
      <vt:lpstr>맑은 고딕</vt:lpstr>
      <vt:lpstr>휴먼고딕</vt:lpstr>
      <vt:lpstr>Arial</vt:lpstr>
      <vt:lpstr>Cambria Math</vt:lpstr>
      <vt:lpstr>Script MT Bold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Drlee</dc:creator>
  <cp:lastModifiedBy>김 시현</cp:lastModifiedBy>
  <cp:revision>84</cp:revision>
  <cp:lastPrinted>2018-09-12T01:38:40Z</cp:lastPrinted>
  <dcterms:created xsi:type="dcterms:W3CDTF">2014-12-10T11:31:23Z</dcterms:created>
  <dcterms:modified xsi:type="dcterms:W3CDTF">2022-09-29T06:46:53Z</dcterms:modified>
</cp:coreProperties>
</file>