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sldIdLst>
    <p:sldId id="256" r:id="rId2"/>
    <p:sldId id="278" r:id="rId3"/>
    <p:sldId id="261" r:id="rId4"/>
    <p:sldId id="263" r:id="rId5"/>
    <p:sldId id="264" r:id="rId6"/>
    <p:sldId id="265" r:id="rId7"/>
    <p:sldId id="266" r:id="rId8"/>
    <p:sldId id="257" r:id="rId9"/>
    <p:sldId id="268" r:id="rId10"/>
    <p:sldId id="274" r:id="rId11"/>
    <p:sldId id="269" r:id="rId12"/>
    <p:sldId id="275" r:id="rId13"/>
    <p:sldId id="277" r:id="rId14"/>
    <p:sldId id="262" r:id="rId15"/>
    <p:sldId id="270" r:id="rId16"/>
    <p:sldId id="272" r:id="rId17"/>
    <p:sldId id="285" r:id="rId18"/>
    <p:sldId id="284" r:id="rId19"/>
    <p:sldId id="286" r:id="rId20"/>
    <p:sldId id="276" r:id="rId21"/>
    <p:sldId id="281" r:id="rId22"/>
    <p:sldId id="279" r:id="rId23"/>
    <p:sldId id="28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88" autoAdjust="0"/>
    <p:restoredTop sz="94660"/>
  </p:normalViewPr>
  <p:slideViewPr>
    <p:cSldViewPr snapToGrid="0">
      <p:cViewPr varScale="1">
        <p:scale>
          <a:sx n="145" d="100"/>
          <a:sy n="145" d="100"/>
        </p:scale>
        <p:origin x="150"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67C5844-B7F7-402A-A0D6-9757F7C9EAFB}" type="datetimeFigureOut">
              <a:rPr lang="en-HK" smtClean="0"/>
              <a:t>21/3/2024</a:t>
            </a:fld>
            <a:endParaRPr lang="en-HK"/>
          </a:p>
        </p:txBody>
      </p:sp>
      <p:sp>
        <p:nvSpPr>
          <p:cNvPr id="5" name="Footer Placeholder 4"/>
          <p:cNvSpPr>
            <a:spLocks noGrp="1"/>
          </p:cNvSpPr>
          <p:nvPr>
            <p:ph type="ftr" sz="quarter" idx="11"/>
          </p:nvPr>
        </p:nvSpPr>
        <p:spPr>
          <a:xfrm>
            <a:off x="1371600" y="4323845"/>
            <a:ext cx="6400800" cy="365125"/>
          </a:xfrm>
        </p:spPr>
        <p:txBody>
          <a:bodyPr/>
          <a:lstStyle/>
          <a:p>
            <a:endParaRPr lang="en-HK"/>
          </a:p>
        </p:txBody>
      </p:sp>
      <p:sp>
        <p:nvSpPr>
          <p:cNvPr id="6" name="Slide Number Placeholder 5"/>
          <p:cNvSpPr>
            <a:spLocks noGrp="1"/>
          </p:cNvSpPr>
          <p:nvPr>
            <p:ph type="sldNum" sz="quarter" idx="12"/>
          </p:nvPr>
        </p:nvSpPr>
        <p:spPr>
          <a:xfrm>
            <a:off x="8077200" y="1430866"/>
            <a:ext cx="2743200" cy="365125"/>
          </a:xfrm>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83201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C5844-B7F7-402A-A0D6-9757F7C9EAFB}" type="datetimeFigureOut">
              <a:rPr lang="en-HK" smtClean="0"/>
              <a:t>21/3/2024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116973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7C5844-B7F7-402A-A0D6-9757F7C9EAFB}" type="datetimeFigureOut">
              <a:rPr lang="en-HK" smtClean="0"/>
              <a:t>21/3/2024</a:t>
            </a:fld>
            <a:endParaRPr lang="en-HK"/>
          </a:p>
        </p:txBody>
      </p:sp>
      <p:sp>
        <p:nvSpPr>
          <p:cNvPr id="6" name="Footer Placeholder 5"/>
          <p:cNvSpPr>
            <a:spLocks noGrp="1"/>
          </p:cNvSpPr>
          <p:nvPr>
            <p:ph type="ftr" sz="quarter" idx="11"/>
          </p:nvPr>
        </p:nvSpPr>
        <p:spPr>
          <a:xfrm>
            <a:off x="685800" y="379941"/>
            <a:ext cx="6991492" cy="365125"/>
          </a:xfrm>
        </p:spPr>
        <p:txBody>
          <a:bodyPr/>
          <a:lstStyle/>
          <a:p>
            <a:endParaRPr lang="en-HK"/>
          </a:p>
        </p:txBody>
      </p:sp>
      <p:sp>
        <p:nvSpPr>
          <p:cNvPr id="7" name="Slide Number Placeholder 6"/>
          <p:cNvSpPr>
            <a:spLocks noGrp="1"/>
          </p:cNvSpPr>
          <p:nvPr>
            <p:ph type="sldNum" sz="quarter" idx="12"/>
          </p:nvPr>
        </p:nvSpPr>
        <p:spPr>
          <a:xfrm>
            <a:off x="10862452" y="381000"/>
            <a:ext cx="643748" cy="365125"/>
          </a:xfrm>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746908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7C5844-B7F7-402A-A0D6-9757F7C9EAFB}" type="datetimeFigureOut">
              <a:rPr lang="en-HK" smtClean="0"/>
              <a:t>21/3/2024</a:t>
            </a:fld>
            <a:endParaRPr lang="en-HK"/>
          </a:p>
        </p:txBody>
      </p:sp>
      <p:sp>
        <p:nvSpPr>
          <p:cNvPr id="6" name="Footer Placeholder 5"/>
          <p:cNvSpPr>
            <a:spLocks noGrp="1"/>
          </p:cNvSpPr>
          <p:nvPr>
            <p:ph type="ftr" sz="quarter" idx="11"/>
          </p:nvPr>
        </p:nvSpPr>
        <p:spPr>
          <a:xfrm>
            <a:off x="685800" y="379941"/>
            <a:ext cx="6991492" cy="365125"/>
          </a:xfrm>
        </p:spPr>
        <p:txBody>
          <a:bodyPr/>
          <a:lstStyle/>
          <a:p>
            <a:endParaRPr lang="en-HK"/>
          </a:p>
        </p:txBody>
      </p:sp>
      <p:sp>
        <p:nvSpPr>
          <p:cNvPr id="7" name="Slide Number Placeholder 6"/>
          <p:cNvSpPr>
            <a:spLocks noGrp="1"/>
          </p:cNvSpPr>
          <p:nvPr>
            <p:ph type="sldNum" sz="quarter" idx="12"/>
          </p:nvPr>
        </p:nvSpPr>
        <p:spPr>
          <a:xfrm>
            <a:off x="10862452" y="381000"/>
            <a:ext cx="643748" cy="365125"/>
          </a:xfrm>
        </p:spPr>
        <p:txBody>
          <a:bodyPr/>
          <a:lstStyle/>
          <a:p>
            <a:fld id="{850A3E79-4005-4CF9-B56E-81DB7C383C80}" type="slidenum">
              <a:rPr lang="en-HK" smtClean="0"/>
              <a:t>‹#›</a:t>
            </a:fld>
            <a:endParaRPr lang="en-H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88609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67C5844-B7F7-402A-A0D6-9757F7C9EAFB}" type="datetimeFigureOut">
              <a:rPr lang="en-HK" smtClean="0"/>
              <a:t>21/3/2024</a:t>
            </a:fld>
            <a:endParaRPr lang="en-HK"/>
          </a:p>
        </p:txBody>
      </p:sp>
      <p:sp>
        <p:nvSpPr>
          <p:cNvPr id="6" name="Footer Placeholder 5"/>
          <p:cNvSpPr>
            <a:spLocks noGrp="1"/>
          </p:cNvSpPr>
          <p:nvPr>
            <p:ph type="ftr" sz="quarter" idx="11"/>
          </p:nvPr>
        </p:nvSpPr>
        <p:spPr>
          <a:xfrm>
            <a:off x="685800" y="378883"/>
            <a:ext cx="6991492" cy="365125"/>
          </a:xfrm>
        </p:spPr>
        <p:txBody>
          <a:bodyPr/>
          <a:lstStyle/>
          <a:p>
            <a:endParaRPr lang="en-HK"/>
          </a:p>
        </p:txBody>
      </p:sp>
      <p:sp>
        <p:nvSpPr>
          <p:cNvPr id="7" name="Slide Number Placeholder 6"/>
          <p:cNvSpPr>
            <a:spLocks noGrp="1"/>
          </p:cNvSpPr>
          <p:nvPr>
            <p:ph type="sldNum" sz="quarter" idx="12"/>
          </p:nvPr>
        </p:nvSpPr>
        <p:spPr>
          <a:xfrm>
            <a:off x="10862452" y="381000"/>
            <a:ext cx="643748" cy="365125"/>
          </a:xfrm>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167595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7C5844-B7F7-402A-A0D6-9757F7C9EAFB}" type="datetimeFigureOut">
              <a:rPr lang="en-HK" smtClean="0"/>
              <a:t>21/3/2024</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840282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7C5844-B7F7-402A-A0D6-9757F7C9EAFB}" type="datetimeFigureOut">
              <a:rPr lang="en-HK" smtClean="0"/>
              <a:t>21/3/2024</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2430414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C5844-B7F7-402A-A0D6-9757F7C9EAFB}" type="datetimeFigureOut">
              <a:rPr lang="en-HK" smtClean="0"/>
              <a:t>21/3/2024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521809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67C5844-B7F7-402A-A0D6-9757F7C9EAFB}" type="datetimeFigureOut">
              <a:rPr lang="en-HK" smtClean="0"/>
              <a:t>21/3/2024</a:t>
            </a:fld>
            <a:endParaRPr lang="en-HK"/>
          </a:p>
        </p:txBody>
      </p:sp>
      <p:sp>
        <p:nvSpPr>
          <p:cNvPr id="5" name="Footer Placeholder 4"/>
          <p:cNvSpPr>
            <a:spLocks noGrp="1"/>
          </p:cNvSpPr>
          <p:nvPr>
            <p:ph type="ftr" sz="quarter" idx="11"/>
          </p:nvPr>
        </p:nvSpPr>
        <p:spPr>
          <a:xfrm>
            <a:off x="685800" y="381000"/>
            <a:ext cx="6991492" cy="365125"/>
          </a:xfrm>
        </p:spPr>
        <p:txBody>
          <a:bodyPr/>
          <a:lstStyle/>
          <a:p>
            <a:endParaRPr lang="en-HK"/>
          </a:p>
        </p:txBody>
      </p:sp>
      <p:sp>
        <p:nvSpPr>
          <p:cNvPr id="6" name="Slide Number Placeholder 5"/>
          <p:cNvSpPr>
            <a:spLocks noGrp="1"/>
          </p:cNvSpPr>
          <p:nvPr>
            <p:ph type="sldNum" sz="quarter" idx="12"/>
          </p:nvPr>
        </p:nvSpPr>
        <p:spPr>
          <a:xfrm>
            <a:off x="10862452" y="381000"/>
            <a:ext cx="643748" cy="365125"/>
          </a:xfrm>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713576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7C5844-B7F7-402A-A0D6-9757F7C9EAFB}" type="datetimeFigureOut">
              <a:rPr lang="en-HK" smtClean="0"/>
              <a:t>21/3/2024</a:t>
            </a:fld>
            <a:endParaRPr lang="en-HK"/>
          </a:p>
        </p:txBody>
      </p:sp>
      <p:sp>
        <p:nvSpPr>
          <p:cNvPr id="5" name="Footer Placeholder 4"/>
          <p:cNvSpPr>
            <a:spLocks noGrp="1"/>
          </p:cNvSpPr>
          <p:nvPr>
            <p:ph type="ftr" sz="quarter" idx="11"/>
          </p:nvPr>
        </p:nvSpPr>
        <p:spPr/>
        <p:txBody>
          <a:bodyPr/>
          <a:lstStyle/>
          <a:p>
            <a:endParaRPr lang="en-HK"/>
          </a:p>
        </p:txBody>
      </p:sp>
      <p:sp>
        <p:nvSpPr>
          <p:cNvPr id="6" name="Slide Number Placeholder 5"/>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187985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67C5844-B7F7-402A-A0D6-9757F7C9EAFB}" type="datetimeFigureOut">
              <a:rPr lang="en-HK" smtClean="0"/>
              <a:t>21/3/2024</a:t>
            </a:fld>
            <a:endParaRPr lang="en-HK"/>
          </a:p>
        </p:txBody>
      </p:sp>
      <p:sp>
        <p:nvSpPr>
          <p:cNvPr id="5" name="Footer Placeholder 4"/>
          <p:cNvSpPr>
            <a:spLocks noGrp="1"/>
          </p:cNvSpPr>
          <p:nvPr>
            <p:ph type="ftr" sz="quarter" idx="11"/>
          </p:nvPr>
        </p:nvSpPr>
        <p:spPr>
          <a:xfrm>
            <a:off x="685800" y="381001"/>
            <a:ext cx="6991492" cy="364065"/>
          </a:xfrm>
        </p:spPr>
        <p:txBody>
          <a:bodyPr/>
          <a:lstStyle/>
          <a:p>
            <a:endParaRPr lang="en-HK"/>
          </a:p>
        </p:txBody>
      </p:sp>
      <p:sp>
        <p:nvSpPr>
          <p:cNvPr id="6" name="Slide Number Placeholder 5"/>
          <p:cNvSpPr>
            <a:spLocks noGrp="1"/>
          </p:cNvSpPr>
          <p:nvPr>
            <p:ph type="sldNum" sz="quarter" idx="12"/>
          </p:nvPr>
        </p:nvSpPr>
        <p:spPr>
          <a:xfrm>
            <a:off x="10862452" y="381000"/>
            <a:ext cx="643748" cy="365125"/>
          </a:xfrm>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21198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7C5844-B7F7-402A-A0D6-9757F7C9EAFB}" type="datetimeFigureOut">
              <a:rPr lang="en-HK" smtClean="0"/>
              <a:t>21/3/2024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4130148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7C5844-B7F7-402A-A0D6-9757F7C9EAFB}" type="datetimeFigureOut">
              <a:rPr lang="en-HK" smtClean="0"/>
              <a:t>21/3/2024</a:t>
            </a:fld>
            <a:endParaRPr lang="en-HK"/>
          </a:p>
        </p:txBody>
      </p:sp>
      <p:sp>
        <p:nvSpPr>
          <p:cNvPr id="8" name="Footer Placeholder 7"/>
          <p:cNvSpPr>
            <a:spLocks noGrp="1"/>
          </p:cNvSpPr>
          <p:nvPr>
            <p:ph type="ftr" sz="quarter" idx="11"/>
          </p:nvPr>
        </p:nvSpPr>
        <p:spPr/>
        <p:txBody>
          <a:bodyPr/>
          <a:lstStyle/>
          <a:p>
            <a:endParaRPr lang="en-HK"/>
          </a:p>
        </p:txBody>
      </p:sp>
      <p:sp>
        <p:nvSpPr>
          <p:cNvPr id="9" name="Slide Number Placeholder 8"/>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131925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7C5844-B7F7-402A-A0D6-9757F7C9EAFB}" type="datetimeFigureOut">
              <a:rPr lang="en-HK" smtClean="0"/>
              <a:t>21/3/2024</a:t>
            </a:fld>
            <a:endParaRPr lang="en-HK"/>
          </a:p>
        </p:txBody>
      </p:sp>
      <p:sp>
        <p:nvSpPr>
          <p:cNvPr id="4" name="Footer Placeholder 3"/>
          <p:cNvSpPr>
            <a:spLocks noGrp="1"/>
          </p:cNvSpPr>
          <p:nvPr>
            <p:ph type="ftr" sz="quarter" idx="11"/>
          </p:nvPr>
        </p:nvSpPr>
        <p:spPr/>
        <p:txBody>
          <a:bodyPr/>
          <a:lstStyle/>
          <a:p>
            <a:endParaRPr lang="en-HK"/>
          </a:p>
        </p:txBody>
      </p:sp>
      <p:sp>
        <p:nvSpPr>
          <p:cNvPr id="5" name="Slide Number Placeholder 4"/>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80624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7C5844-B7F7-402A-A0D6-9757F7C9EAFB}" type="datetimeFigureOut">
              <a:rPr lang="en-HK" smtClean="0"/>
              <a:t>21/3/2024</a:t>
            </a:fld>
            <a:endParaRPr lang="en-HK"/>
          </a:p>
        </p:txBody>
      </p:sp>
      <p:sp>
        <p:nvSpPr>
          <p:cNvPr id="3" name="Footer Placeholder 2"/>
          <p:cNvSpPr>
            <a:spLocks noGrp="1"/>
          </p:cNvSpPr>
          <p:nvPr>
            <p:ph type="ftr" sz="quarter" idx="11"/>
          </p:nvPr>
        </p:nvSpPr>
        <p:spPr/>
        <p:txBody>
          <a:bodyPr/>
          <a:lstStyle/>
          <a:p>
            <a:endParaRPr lang="en-HK"/>
          </a:p>
        </p:txBody>
      </p:sp>
      <p:sp>
        <p:nvSpPr>
          <p:cNvPr id="4" name="Slide Number Placeholder 3"/>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162480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C5844-B7F7-402A-A0D6-9757F7C9EAFB}" type="datetimeFigureOut">
              <a:rPr lang="en-HK" smtClean="0"/>
              <a:t>21/3/2024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203521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7C5844-B7F7-402A-A0D6-9757F7C9EAFB}" type="datetimeFigureOut">
              <a:rPr lang="en-HK" smtClean="0"/>
              <a:t>21/3/2024</a:t>
            </a:fld>
            <a:endParaRPr lang="en-HK"/>
          </a:p>
        </p:txBody>
      </p:sp>
      <p:sp>
        <p:nvSpPr>
          <p:cNvPr id="6" name="Footer Placeholder 5"/>
          <p:cNvSpPr>
            <a:spLocks noGrp="1"/>
          </p:cNvSpPr>
          <p:nvPr>
            <p:ph type="ftr" sz="quarter" idx="11"/>
          </p:nvPr>
        </p:nvSpPr>
        <p:spPr/>
        <p:txBody>
          <a:bodyPr/>
          <a:lstStyle/>
          <a:p>
            <a:endParaRPr lang="en-HK"/>
          </a:p>
        </p:txBody>
      </p:sp>
      <p:sp>
        <p:nvSpPr>
          <p:cNvPr id="7" name="Slide Number Placeholder 6"/>
          <p:cNvSpPr>
            <a:spLocks noGrp="1"/>
          </p:cNvSpPr>
          <p:nvPr>
            <p:ph type="sldNum" sz="quarter" idx="12"/>
          </p:nvPr>
        </p:nvSpPr>
        <p:spPr/>
        <p:txBody>
          <a:bodyPr/>
          <a:lstStyle/>
          <a:p>
            <a:fld id="{850A3E79-4005-4CF9-B56E-81DB7C383C80}" type="slidenum">
              <a:rPr lang="en-HK" smtClean="0"/>
              <a:t>‹#›</a:t>
            </a:fld>
            <a:endParaRPr lang="en-HK"/>
          </a:p>
        </p:txBody>
      </p:sp>
    </p:spTree>
    <p:extLst>
      <p:ext uri="{BB962C8B-B14F-4D97-AF65-F5344CB8AC3E}">
        <p14:creationId xmlns:p14="http://schemas.microsoft.com/office/powerpoint/2010/main" val="354689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67C5844-B7F7-402A-A0D6-9757F7C9EAFB}" type="datetimeFigureOut">
              <a:rPr lang="en-HK" smtClean="0"/>
              <a:t>21/3/2024</a:t>
            </a:fld>
            <a:endParaRPr lang="en-H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H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50A3E79-4005-4CF9-B56E-81DB7C383C80}" type="slidenum">
              <a:rPr lang="en-HK" smtClean="0"/>
              <a:t>‹#›</a:t>
            </a:fld>
            <a:endParaRPr lang="en-HK"/>
          </a:p>
        </p:txBody>
      </p:sp>
    </p:spTree>
    <p:extLst>
      <p:ext uri="{BB962C8B-B14F-4D97-AF65-F5344CB8AC3E}">
        <p14:creationId xmlns:p14="http://schemas.microsoft.com/office/powerpoint/2010/main" val="451192004"/>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kongsoncheung.blogspot.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kongson-cheung/analytical-calendar/tree/main" TargetMode="External"/><Relationship Id="rId2" Type="http://schemas.openxmlformats.org/officeDocument/2006/relationships/hyperlink" Target="https://kongsoncheung.blogspot.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3E0A-2F31-5A63-6BAE-DAC3941069A0}"/>
              </a:ext>
            </a:extLst>
          </p:cNvPr>
          <p:cNvSpPr>
            <a:spLocks noGrp="1"/>
          </p:cNvSpPr>
          <p:nvPr>
            <p:ph type="ctrTitle"/>
          </p:nvPr>
        </p:nvSpPr>
        <p:spPr/>
        <p:txBody>
          <a:bodyPr/>
          <a:lstStyle/>
          <a:p>
            <a:r>
              <a:rPr lang="en-US" dirty="0"/>
              <a:t>Analytical Calendar</a:t>
            </a:r>
            <a:endParaRPr lang="en-HK" dirty="0"/>
          </a:p>
        </p:txBody>
      </p:sp>
      <p:sp>
        <p:nvSpPr>
          <p:cNvPr id="3" name="Subtitle 2">
            <a:extLst>
              <a:ext uri="{FF2B5EF4-FFF2-40B4-BE49-F238E27FC236}">
                <a16:creationId xmlns:a16="http://schemas.microsoft.com/office/drawing/2014/main" id="{9B49916D-F96B-7F92-3397-E93458282C51}"/>
              </a:ext>
            </a:extLst>
          </p:cNvPr>
          <p:cNvSpPr>
            <a:spLocks noGrp="1"/>
          </p:cNvSpPr>
          <p:nvPr>
            <p:ph type="subTitle" idx="1"/>
          </p:nvPr>
        </p:nvSpPr>
        <p:spPr/>
        <p:txBody>
          <a:bodyPr>
            <a:normAutofit fontScale="47500" lnSpcReduction="20000"/>
          </a:bodyPr>
          <a:lstStyle/>
          <a:p>
            <a:r>
              <a:rPr lang="en-US" dirty="0"/>
              <a:t>A new approach for analytics</a:t>
            </a:r>
          </a:p>
          <a:p>
            <a:endParaRPr lang="en-US" dirty="0"/>
          </a:p>
          <a:p>
            <a:r>
              <a:rPr lang="en-US" dirty="0"/>
              <a:t>By Dr. Kongson Cheung 2024-03-30</a:t>
            </a:r>
          </a:p>
        </p:txBody>
      </p:sp>
    </p:spTree>
    <p:extLst>
      <p:ext uri="{BB962C8B-B14F-4D97-AF65-F5344CB8AC3E}">
        <p14:creationId xmlns:p14="http://schemas.microsoft.com/office/powerpoint/2010/main" val="110131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C0EE2-18C1-91B2-E519-919BDEF588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12CAF5-A086-CACD-F5C2-A09EA54A3631}"/>
              </a:ext>
            </a:extLst>
          </p:cNvPr>
          <p:cNvSpPr>
            <a:spLocks noGrp="1"/>
          </p:cNvSpPr>
          <p:nvPr>
            <p:ph type="title"/>
          </p:nvPr>
        </p:nvSpPr>
        <p:spPr/>
        <p:txBody>
          <a:bodyPr>
            <a:normAutofit/>
          </a:bodyPr>
          <a:lstStyle/>
          <a:p>
            <a:r>
              <a:rPr lang="en-US" dirty="0"/>
              <a:t>Introduction of Comparison Calendar</a:t>
            </a:r>
            <a:endParaRPr lang="en-HK" dirty="0"/>
          </a:p>
        </p:txBody>
      </p:sp>
      <p:sp>
        <p:nvSpPr>
          <p:cNvPr id="3" name="Content Placeholder 2">
            <a:extLst>
              <a:ext uri="{FF2B5EF4-FFF2-40B4-BE49-F238E27FC236}">
                <a16:creationId xmlns:a16="http://schemas.microsoft.com/office/drawing/2014/main" id="{D5D386C0-EB29-9A71-5A33-4BDB91120C10}"/>
              </a:ext>
            </a:extLst>
          </p:cNvPr>
          <p:cNvSpPr>
            <a:spLocks noGrp="1"/>
          </p:cNvSpPr>
          <p:nvPr>
            <p:ph idx="1"/>
          </p:nvPr>
        </p:nvSpPr>
        <p:spPr>
          <a:xfrm>
            <a:off x="2800350" y="1825624"/>
            <a:ext cx="8553450" cy="4803775"/>
          </a:xfrm>
        </p:spPr>
        <p:txBody>
          <a:bodyPr>
            <a:normAutofit fontScale="92500" lnSpcReduction="10000"/>
          </a:bodyPr>
          <a:lstStyle/>
          <a:p>
            <a:pPr marL="0" indent="0">
              <a:buNone/>
            </a:pPr>
            <a:r>
              <a:rPr lang="en-US" dirty="0"/>
              <a:t>Comparison Calendar is an extension of the Analysis Calendar with additional Comparison Perspective for selection.  It aims at making an easier way for comparison selection with clear indication of what have been selected.  It has three main components:</a:t>
            </a:r>
          </a:p>
          <a:p>
            <a:endParaRPr lang="en-US" dirty="0"/>
          </a:p>
          <a:p>
            <a:r>
              <a:rPr lang="en-US" dirty="0"/>
              <a:t>Analysis Perspective (same as analysis calendar)</a:t>
            </a:r>
          </a:p>
          <a:p>
            <a:pPr lvl="1"/>
            <a:r>
              <a:rPr lang="en-US" dirty="0"/>
              <a:t>It represents the date range, e.g. Actual Year, Actual Quarter, YTD, YTM, Rolling N Years/Quarters/Months/Weeks/Days, </a:t>
            </a:r>
            <a:r>
              <a:rPr lang="en-US" dirty="0" err="1"/>
              <a:t>etc</a:t>
            </a:r>
            <a:r>
              <a:rPr lang="en-US" dirty="0"/>
              <a:t> and it implicitly includes the selection of the date granularity.</a:t>
            </a:r>
            <a:endParaRPr lang="en-HK" dirty="0"/>
          </a:p>
          <a:p>
            <a:r>
              <a:rPr lang="en-US" dirty="0"/>
              <a:t>Unique Date (same as analysis calendar)</a:t>
            </a:r>
          </a:p>
          <a:p>
            <a:pPr lvl="1"/>
            <a:r>
              <a:rPr lang="en-US" dirty="0"/>
              <a:t>It has the values of all the unique dates, i.e. the date in different granularity, e.g. 2023 for Year, 2023-Q1 for Quarter, 2023-Jan for Month, 2023-W01 for Week and 2023-01-01 for Date.</a:t>
            </a:r>
          </a:p>
          <a:p>
            <a:r>
              <a:rPr lang="en-US" dirty="0"/>
              <a:t>Comparison Perspective</a:t>
            </a:r>
          </a:p>
          <a:p>
            <a:pPr lvl="1"/>
            <a:r>
              <a:rPr lang="en-US" dirty="0"/>
              <a:t>It represents the comparison, e.g. N Years/Quarters/Months/Weeks/Days before.</a:t>
            </a:r>
            <a:endParaRPr lang="en-HK" dirty="0"/>
          </a:p>
        </p:txBody>
      </p:sp>
      <p:grpSp>
        <p:nvGrpSpPr>
          <p:cNvPr id="7" name="Group 6">
            <a:extLst>
              <a:ext uri="{FF2B5EF4-FFF2-40B4-BE49-F238E27FC236}">
                <a16:creationId xmlns:a16="http://schemas.microsoft.com/office/drawing/2014/main" id="{559107CC-D0D9-D46C-68C1-DC95537FCD17}"/>
              </a:ext>
            </a:extLst>
          </p:cNvPr>
          <p:cNvGrpSpPr/>
          <p:nvPr/>
        </p:nvGrpSpPr>
        <p:grpSpPr>
          <a:xfrm>
            <a:off x="928786" y="1777324"/>
            <a:ext cx="1746953" cy="1499131"/>
            <a:chOff x="948327" y="2687781"/>
            <a:chExt cx="1746953" cy="1499131"/>
          </a:xfrm>
        </p:grpSpPr>
        <p:pic>
          <p:nvPicPr>
            <p:cNvPr id="8" name="Picture 2" descr="Calendar Icon Png 16X16 | Calendar icon png, Calendar icon, Calender app">
              <a:extLst>
                <a:ext uri="{FF2B5EF4-FFF2-40B4-BE49-F238E27FC236}">
                  <a16:creationId xmlns:a16="http://schemas.microsoft.com/office/drawing/2014/main" id="{A2EBB147-223D-777B-8540-37D8745BC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431EDEB-5ECF-49FB-D70D-71CC5AAD47BE}"/>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Comparison Calendar</a:t>
              </a:r>
              <a:endParaRPr lang="en-HK" sz="1400" dirty="0"/>
            </a:p>
          </p:txBody>
        </p:sp>
      </p:grpSp>
    </p:spTree>
    <p:extLst>
      <p:ext uri="{BB962C8B-B14F-4D97-AF65-F5344CB8AC3E}">
        <p14:creationId xmlns:p14="http://schemas.microsoft.com/office/powerpoint/2010/main" val="308857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BAFC3-C580-76A7-CA33-B082CF1BF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B7B95-4CC9-5864-663B-E99D8CFEF6E2}"/>
              </a:ext>
            </a:extLst>
          </p:cNvPr>
          <p:cNvSpPr>
            <a:spLocks noGrp="1"/>
          </p:cNvSpPr>
          <p:nvPr>
            <p:ph type="title"/>
          </p:nvPr>
        </p:nvSpPr>
        <p:spPr/>
        <p:txBody>
          <a:bodyPr>
            <a:normAutofit/>
          </a:bodyPr>
          <a:lstStyle/>
          <a:p>
            <a:r>
              <a:rPr lang="en-US" altLang="zh-TW" dirty="0"/>
              <a:t>Comparison Calendar</a:t>
            </a:r>
            <a:br>
              <a:rPr lang="en-US" altLang="zh-TW" dirty="0"/>
            </a:br>
            <a:r>
              <a:rPr lang="en-US" altLang="zh-TW" dirty="0"/>
              <a:t>How to use</a:t>
            </a:r>
            <a:endParaRPr lang="en-HK" dirty="0"/>
          </a:p>
        </p:txBody>
      </p:sp>
      <p:grpSp>
        <p:nvGrpSpPr>
          <p:cNvPr id="3" name="Group 2">
            <a:extLst>
              <a:ext uri="{FF2B5EF4-FFF2-40B4-BE49-F238E27FC236}">
                <a16:creationId xmlns:a16="http://schemas.microsoft.com/office/drawing/2014/main" id="{2BCDF2F0-D9F1-21B0-C9FF-B71165096A88}"/>
              </a:ext>
            </a:extLst>
          </p:cNvPr>
          <p:cNvGrpSpPr/>
          <p:nvPr/>
        </p:nvGrpSpPr>
        <p:grpSpPr>
          <a:xfrm>
            <a:off x="103656" y="1504622"/>
            <a:ext cx="1746953" cy="1691381"/>
            <a:chOff x="907046" y="2687781"/>
            <a:chExt cx="1746953" cy="1691381"/>
          </a:xfrm>
        </p:grpSpPr>
        <p:pic>
          <p:nvPicPr>
            <p:cNvPr id="1026" name="Picture 2" descr="Calendar Icon Png 16X16 | Calendar icon png, Calendar icon, Calender app">
              <a:extLst>
                <a:ext uri="{FF2B5EF4-FFF2-40B4-BE49-F238E27FC236}">
                  <a16:creationId xmlns:a16="http://schemas.microsoft.com/office/drawing/2014/main" id="{28DBF9ED-60F8-EB09-44B2-AA5C3A1BC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4797A7F-A17D-C279-EAF2-05EA79DE0A44}"/>
                </a:ext>
              </a:extLst>
            </p:cNvPr>
            <p:cNvSpPr txBox="1"/>
            <p:nvPr/>
          </p:nvSpPr>
          <p:spPr>
            <a:xfrm>
              <a:off x="907046" y="3855942"/>
              <a:ext cx="1746953" cy="523220"/>
            </a:xfrm>
            <a:prstGeom prst="rect">
              <a:avLst/>
            </a:prstGeom>
            <a:noFill/>
          </p:spPr>
          <p:txBody>
            <a:bodyPr wrap="square" rtlCol="0">
              <a:spAutoFit/>
            </a:bodyPr>
            <a:lstStyle/>
            <a:p>
              <a:pPr algn="ctr"/>
              <a:r>
                <a:rPr lang="en-US" altLang="zh-TW" sz="1400" dirty="0"/>
                <a:t>Comparison Calendar</a:t>
              </a:r>
            </a:p>
          </p:txBody>
        </p:sp>
      </p:grpSp>
      <p:sp>
        <p:nvSpPr>
          <p:cNvPr id="1028" name="TextBox 1027">
            <a:extLst>
              <a:ext uri="{FF2B5EF4-FFF2-40B4-BE49-F238E27FC236}">
                <a16:creationId xmlns:a16="http://schemas.microsoft.com/office/drawing/2014/main" id="{8FDAF5F9-20F4-545D-C9F7-6DB31F2FBA96}"/>
              </a:ext>
            </a:extLst>
          </p:cNvPr>
          <p:cNvSpPr txBox="1"/>
          <p:nvPr/>
        </p:nvSpPr>
        <p:spPr>
          <a:xfrm>
            <a:off x="5079279" y="3623445"/>
            <a:ext cx="1329380" cy="307777"/>
          </a:xfrm>
          <a:prstGeom prst="rect">
            <a:avLst/>
          </a:prstGeom>
          <a:noFill/>
          <a:ln>
            <a:solidFill>
              <a:schemeClr val="bg1">
                <a:lumMod val="50000"/>
              </a:schemeClr>
            </a:solidFill>
          </a:ln>
        </p:spPr>
        <p:txBody>
          <a:bodyPr wrap="square" rtlCol="0">
            <a:spAutoFit/>
          </a:bodyPr>
          <a:lstStyle/>
          <a:p>
            <a:pPr algn="ctr"/>
            <a:r>
              <a:rPr lang="en-US" sz="1400" dirty="0"/>
              <a:t>2024</a:t>
            </a:r>
            <a:endParaRPr lang="en-HK" sz="1400" dirty="0"/>
          </a:p>
        </p:txBody>
      </p:sp>
      <p:sp>
        <p:nvSpPr>
          <p:cNvPr id="1029" name="TextBox 1028">
            <a:extLst>
              <a:ext uri="{FF2B5EF4-FFF2-40B4-BE49-F238E27FC236}">
                <a16:creationId xmlns:a16="http://schemas.microsoft.com/office/drawing/2014/main" id="{50B248E1-C154-8B57-A0EB-D8327555AA13}"/>
              </a:ext>
            </a:extLst>
          </p:cNvPr>
          <p:cNvSpPr txBox="1"/>
          <p:nvPr/>
        </p:nvSpPr>
        <p:spPr>
          <a:xfrm>
            <a:off x="6487645" y="3621867"/>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2024-Q1</a:t>
            </a:r>
            <a:endParaRPr lang="en-HK" sz="1400" dirty="0"/>
          </a:p>
        </p:txBody>
      </p:sp>
      <p:sp>
        <p:nvSpPr>
          <p:cNvPr id="1030" name="TextBox 1029">
            <a:extLst>
              <a:ext uri="{FF2B5EF4-FFF2-40B4-BE49-F238E27FC236}">
                <a16:creationId xmlns:a16="http://schemas.microsoft.com/office/drawing/2014/main" id="{71DC5341-1F15-84E1-F9E2-00595157C94D}"/>
              </a:ext>
            </a:extLst>
          </p:cNvPr>
          <p:cNvSpPr txBox="1"/>
          <p:nvPr/>
        </p:nvSpPr>
        <p:spPr>
          <a:xfrm>
            <a:off x="7896011" y="3619647"/>
            <a:ext cx="1329379" cy="307777"/>
          </a:xfrm>
          <a:prstGeom prst="rect">
            <a:avLst/>
          </a:prstGeom>
          <a:noFill/>
          <a:ln>
            <a:solidFill>
              <a:schemeClr val="bg1">
                <a:lumMod val="50000"/>
              </a:schemeClr>
            </a:solidFill>
          </a:ln>
        </p:spPr>
        <p:txBody>
          <a:bodyPr wrap="square" rtlCol="0">
            <a:spAutoFit/>
          </a:bodyPr>
          <a:lstStyle/>
          <a:p>
            <a:pPr algn="ctr"/>
            <a:r>
              <a:rPr lang="en-US" altLang="zh-TW" sz="1400" dirty="0"/>
              <a:t>2024-02</a:t>
            </a:r>
            <a:endParaRPr lang="en-HK" sz="1400" dirty="0"/>
          </a:p>
        </p:txBody>
      </p:sp>
      <p:sp>
        <p:nvSpPr>
          <p:cNvPr id="1031" name="TextBox 1030">
            <a:extLst>
              <a:ext uri="{FF2B5EF4-FFF2-40B4-BE49-F238E27FC236}">
                <a16:creationId xmlns:a16="http://schemas.microsoft.com/office/drawing/2014/main" id="{A8ABB101-5B2C-3265-247C-00602B619712}"/>
              </a:ext>
            </a:extLst>
          </p:cNvPr>
          <p:cNvSpPr txBox="1"/>
          <p:nvPr/>
        </p:nvSpPr>
        <p:spPr>
          <a:xfrm>
            <a:off x="9304377" y="3622027"/>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2024-W9</a:t>
            </a:r>
            <a:endParaRPr lang="en-HK" sz="1400" dirty="0"/>
          </a:p>
        </p:txBody>
      </p:sp>
      <p:sp>
        <p:nvSpPr>
          <p:cNvPr id="1032" name="TextBox 1031">
            <a:extLst>
              <a:ext uri="{FF2B5EF4-FFF2-40B4-BE49-F238E27FC236}">
                <a16:creationId xmlns:a16="http://schemas.microsoft.com/office/drawing/2014/main" id="{AD7A2220-ED0D-59C3-27A6-D2A2ACC0DF0A}"/>
              </a:ext>
            </a:extLst>
          </p:cNvPr>
          <p:cNvSpPr txBox="1"/>
          <p:nvPr/>
        </p:nvSpPr>
        <p:spPr>
          <a:xfrm>
            <a:off x="10712743" y="3619647"/>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2024-02-29</a:t>
            </a:r>
            <a:endParaRPr lang="en-HK" sz="1400" dirty="0"/>
          </a:p>
        </p:txBody>
      </p:sp>
      <p:sp>
        <p:nvSpPr>
          <p:cNvPr id="1035" name="TextBox 1034">
            <a:extLst>
              <a:ext uri="{FF2B5EF4-FFF2-40B4-BE49-F238E27FC236}">
                <a16:creationId xmlns:a16="http://schemas.microsoft.com/office/drawing/2014/main" id="{92B13887-C757-2C70-3E9E-69776A802912}"/>
              </a:ext>
            </a:extLst>
          </p:cNvPr>
          <p:cNvSpPr txBox="1"/>
          <p:nvPr/>
        </p:nvSpPr>
        <p:spPr>
          <a:xfrm>
            <a:off x="6497504" y="2745644"/>
            <a:ext cx="1319527" cy="307777"/>
          </a:xfrm>
          <a:prstGeom prst="rect">
            <a:avLst/>
          </a:prstGeom>
          <a:noFill/>
          <a:ln>
            <a:solidFill>
              <a:schemeClr val="bg1">
                <a:lumMod val="50000"/>
              </a:schemeClr>
            </a:solidFill>
          </a:ln>
        </p:spPr>
        <p:txBody>
          <a:bodyPr wrap="square" rtlCol="0">
            <a:spAutoFit/>
          </a:bodyPr>
          <a:lstStyle/>
          <a:p>
            <a:pPr algn="ctr"/>
            <a:r>
              <a:rPr lang="en-HK" sz="1400" dirty="0"/>
              <a:t>YTQ</a:t>
            </a:r>
          </a:p>
        </p:txBody>
      </p:sp>
      <p:sp>
        <p:nvSpPr>
          <p:cNvPr id="1036" name="TextBox 1035">
            <a:extLst>
              <a:ext uri="{FF2B5EF4-FFF2-40B4-BE49-F238E27FC236}">
                <a16:creationId xmlns:a16="http://schemas.microsoft.com/office/drawing/2014/main" id="{96142E4E-12D4-DDC4-86E3-D43F0E738423}"/>
              </a:ext>
            </a:extLst>
          </p:cNvPr>
          <p:cNvSpPr txBox="1"/>
          <p:nvPr/>
        </p:nvSpPr>
        <p:spPr>
          <a:xfrm>
            <a:off x="7896016" y="2753141"/>
            <a:ext cx="1329379" cy="307777"/>
          </a:xfrm>
          <a:prstGeom prst="rect">
            <a:avLst/>
          </a:prstGeom>
          <a:noFill/>
          <a:ln>
            <a:solidFill>
              <a:schemeClr val="bg1">
                <a:lumMod val="50000"/>
              </a:schemeClr>
            </a:solidFill>
          </a:ln>
        </p:spPr>
        <p:txBody>
          <a:bodyPr wrap="square" rtlCol="0">
            <a:spAutoFit/>
          </a:bodyPr>
          <a:lstStyle/>
          <a:p>
            <a:pPr algn="ctr"/>
            <a:r>
              <a:rPr lang="en-HK" sz="1400" dirty="0"/>
              <a:t>YTM</a:t>
            </a:r>
          </a:p>
        </p:txBody>
      </p:sp>
      <p:sp>
        <p:nvSpPr>
          <p:cNvPr id="1038" name="TextBox 1037">
            <a:extLst>
              <a:ext uri="{FF2B5EF4-FFF2-40B4-BE49-F238E27FC236}">
                <a16:creationId xmlns:a16="http://schemas.microsoft.com/office/drawing/2014/main" id="{5179F05B-8567-E103-78E7-5C5FFDD684E2}"/>
              </a:ext>
            </a:extLst>
          </p:cNvPr>
          <p:cNvSpPr txBox="1"/>
          <p:nvPr/>
        </p:nvSpPr>
        <p:spPr>
          <a:xfrm>
            <a:off x="9304380" y="2753141"/>
            <a:ext cx="1329379" cy="307777"/>
          </a:xfrm>
          <a:prstGeom prst="rect">
            <a:avLst/>
          </a:prstGeom>
          <a:noFill/>
          <a:ln>
            <a:solidFill>
              <a:schemeClr val="bg1">
                <a:lumMod val="50000"/>
              </a:schemeClr>
            </a:solidFill>
          </a:ln>
        </p:spPr>
        <p:txBody>
          <a:bodyPr wrap="square" rtlCol="0">
            <a:spAutoFit/>
          </a:bodyPr>
          <a:lstStyle/>
          <a:p>
            <a:pPr algn="ctr"/>
            <a:r>
              <a:rPr lang="en-HK" sz="1400" dirty="0"/>
              <a:t>YTW</a:t>
            </a:r>
          </a:p>
        </p:txBody>
      </p:sp>
      <p:sp>
        <p:nvSpPr>
          <p:cNvPr id="1040" name="TextBox 1039">
            <a:extLst>
              <a:ext uri="{FF2B5EF4-FFF2-40B4-BE49-F238E27FC236}">
                <a16:creationId xmlns:a16="http://schemas.microsoft.com/office/drawing/2014/main" id="{360E0B34-CBDB-ADB4-8DE9-3F28C6365A26}"/>
              </a:ext>
            </a:extLst>
          </p:cNvPr>
          <p:cNvSpPr txBox="1"/>
          <p:nvPr/>
        </p:nvSpPr>
        <p:spPr>
          <a:xfrm>
            <a:off x="10712744" y="2753141"/>
            <a:ext cx="1329384" cy="307777"/>
          </a:xfrm>
          <a:prstGeom prst="rect">
            <a:avLst/>
          </a:prstGeom>
          <a:noFill/>
          <a:ln>
            <a:solidFill>
              <a:schemeClr val="bg1">
                <a:lumMod val="50000"/>
              </a:schemeClr>
            </a:solidFill>
          </a:ln>
        </p:spPr>
        <p:txBody>
          <a:bodyPr wrap="square" rtlCol="0">
            <a:spAutoFit/>
          </a:bodyPr>
          <a:lstStyle/>
          <a:p>
            <a:pPr algn="ctr"/>
            <a:r>
              <a:rPr lang="en-HK" sz="1400" dirty="0"/>
              <a:t>YTD</a:t>
            </a:r>
          </a:p>
        </p:txBody>
      </p:sp>
      <p:sp>
        <p:nvSpPr>
          <p:cNvPr id="1047" name="TextBox 1046">
            <a:extLst>
              <a:ext uri="{FF2B5EF4-FFF2-40B4-BE49-F238E27FC236}">
                <a16:creationId xmlns:a16="http://schemas.microsoft.com/office/drawing/2014/main" id="{42AE09CF-A870-D5AF-0C5D-AAEAF37C26CF}"/>
              </a:ext>
            </a:extLst>
          </p:cNvPr>
          <p:cNvSpPr txBox="1"/>
          <p:nvPr/>
        </p:nvSpPr>
        <p:spPr>
          <a:xfrm>
            <a:off x="5079285" y="2338834"/>
            <a:ext cx="1329380" cy="307777"/>
          </a:xfrm>
          <a:prstGeom prst="rect">
            <a:avLst/>
          </a:prstGeom>
          <a:noFill/>
          <a:ln>
            <a:solidFill>
              <a:schemeClr val="bg1">
                <a:lumMod val="50000"/>
              </a:schemeClr>
            </a:solidFill>
          </a:ln>
        </p:spPr>
        <p:txBody>
          <a:bodyPr wrap="square" rtlCol="0">
            <a:spAutoFit/>
          </a:bodyPr>
          <a:lstStyle/>
          <a:p>
            <a:pPr algn="ctr"/>
            <a:r>
              <a:rPr lang="en-US" sz="1400" dirty="0"/>
              <a:t>Actual Year</a:t>
            </a:r>
            <a:endParaRPr lang="en-HK" sz="1400" dirty="0"/>
          </a:p>
        </p:txBody>
      </p:sp>
      <p:sp>
        <p:nvSpPr>
          <p:cNvPr id="1048" name="TextBox 1047">
            <a:extLst>
              <a:ext uri="{FF2B5EF4-FFF2-40B4-BE49-F238E27FC236}">
                <a16:creationId xmlns:a16="http://schemas.microsoft.com/office/drawing/2014/main" id="{0EA50A5C-499A-A4C8-CB31-19845E7C40E6}"/>
              </a:ext>
            </a:extLst>
          </p:cNvPr>
          <p:cNvSpPr txBox="1"/>
          <p:nvPr/>
        </p:nvSpPr>
        <p:spPr>
          <a:xfrm>
            <a:off x="6305550" y="2335036"/>
            <a:ext cx="1511481" cy="307777"/>
          </a:xfrm>
          <a:prstGeom prst="rect">
            <a:avLst/>
          </a:prstGeom>
          <a:noFill/>
          <a:ln>
            <a:solidFill>
              <a:schemeClr val="bg1">
                <a:lumMod val="50000"/>
              </a:schemeClr>
            </a:solidFill>
          </a:ln>
        </p:spPr>
        <p:txBody>
          <a:bodyPr wrap="square" rtlCol="0">
            <a:spAutoFit/>
          </a:bodyPr>
          <a:lstStyle/>
          <a:p>
            <a:pPr algn="ctr"/>
            <a:r>
              <a:rPr lang="en-US" sz="1400" dirty="0"/>
              <a:t>Actual Quarter</a:t>
            </a:r>
            <a:endParaRPr lang="en-HK" sz="1400" dirty="0"/>
          </a:p>
        </p:txBody>
      </p:sp>
      <p:sp>
        <p:nvSpPr>
          <p:cNvPr id="1049" name="TextBox 1048">
            <a:extLst>
              <a:ext uri="{FF2B5EF4-FFF2-40B4-BE49-F238E27FC236}">
                <a16:creationId xmlns:a16="http://schemas.microsoft.com/office/drawing/2014/main" id="{209F6E7D-4D54-E6C8-7FF0-D86AB194E847}"/>
              </a:ext>
            </a:extLst>
          </p:cNvPr>
          <p:cNvSpPr txBox="1"/>
          <p:nvPr/>
        </p:nvSpPr>
        <p:spPr>
          <a:xfrm>
            <a:off x="7826884" y="2335036"/>
            <a:ext cx="1398511" cy="307777"/>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sz="1400" dirty="0"/>
              <a:t>Actual Month </a:t>
            </a:r>
            <a:endParaRPr lang="en-HK" sz="1400" dirty="0"/>
          </a:p>
        </p:txBody>
      </p:sp>
      <p:sp>
        <p:nvSpPr>
          <p:cNvPr id="1050" name="TextBox 1049">
            <a:extLst>
              <a:ext uri="{FF2B5EF4-FFF2-40B4-BE49-F238E27FC236}">
                <a16:creationId xmlns:a16="http://schemas.microsoft.com/office/drawing/2014/main" id="{3E3C03A5-C3CD-9196-2C53-20C4FE87E72B}"/>
              </a:ext>
            </a:extLst>
          </p:cNvPr>
          <p:cNvSpPr txBox="1"/>
          <p:nvPr/>
        </p:nvSpPr>
        <p:spPr>
          <a:xfrm>
            <a:off x="9304383" y="2337416"/>
            <a:ext cx="1511480" cy="307777"/>
          </a:xfrm>
          <a:prstGeom prst="rect">
            <a:avLst/>
          </a:prstGeom>
          <a:noFill/>
          <a:ln>
            <a:solidFill>
              <a:schemeClr val="bg1">
                <a:lumMod val="50000"/>
              </a:schemeClr>
            </a:solidFill>
          </a:ln>
        </p:spPr>
        <p:txBody>
          <a:bodyPr wrap="square" rtlCol="0">
            <a:spAutoFit/>
          </a:bodyPr>
          <a:lstStyle/>
          <a:p>
            <a:pPr algn="ctr"/>
            <a:r>
              <a:rPr lang="en-US" sz="1400" dirty="0"/>
              <a:t>Actual  Week</a:t>
            </a:r>
            <a:endParaRPr lang="en-HK" sz="1400" dirty="0"/>
          </a:p>
        </p:txBody>
      </p:sp>
      <p:sp>
        <p:nvSpPr>
          <p:cNvPr id="1051" name="TextBox 1050">
            <a:extLst>
              <a:ext uri="{FF2B5EF4-FFF2-40B4-BE49-F238E27FC236}">
                <a16:creationId xmlns:a16="http://schemas.microsoft.com/office/drawing/2014/main" id="{9D384273-0A2E-AE75-ED14-975CC6341C4C}"/>
              </a:ext>
            </a:extLst>
          </p:cNvPr>
          <p:cNvSpPr txBox="1"/>
          <p:nvPr/>
        </p:nvSpPr>
        <p:spPr>
          <a:xfrm>
            <a:off x="10712745" y="2335036"/>
            <a:ext cx="1329384" cy="307777"/>
          </a:xfrm>
          <a:prstGeom prst="rect">
            <a:avLst/>
          </a:prstGeom>
          <a:noFill/>
          <a:ln>
            <a:solidFill>
              <a:schemeClr val="bg1">
                <a:lumMod val="50000"/>
              </a:schemeClr>
            </a:solidFill>
          </a:ln>
        </p:spPr>
        <p:txBody>
          <a:bodyPr wrap="square" rtlCol="0">
            <a:spAutoFit/>
          </a:bodyPr>
          <a:lstStyle/>
          <a:p>
            <a:pPr algn="ctr"/>
            <a:r>
              <a:rPr lang="en-US" sz="1400" dirty="0"/>
              <a:t>Actual Date</a:t>
            </a:r>
            <a:endParaRPr lang="en-HK" sz="1400" dirty="0"/>
          </a:p>
        </p:txBody>
      </p:sp>
      <p:sp>
        <p:nvSpPr>
          <p:cNvPr id="1057" name="TextBox 1056">
            <a:extLst>
              <a:ext uri="{FF2B5EF4-FFF2-40B4-BE49-F238E27FC236}">
                <a16:creationId xmlns:a16="http://schemas.microsoft.com/office/drawing/2014/main" id="{3B0C48AE-1A86-DBC7-7EB6-9DAE3DD359F6}"/>
              </a:ext>
            </a:extLst>
          </p:cNvPr>
          <p:cNvSpPr txBox="1"/>
          <p:nvPr/>
        </p:nvSpPr>
        <p:spPr>
          <a:xfrm>
            <a:off x="5079279" y="3992823"/>
            <a:ext cx="1329380" cy="307777"/>
          </a:xfrm>
          <a:prstGeom prst="rect">
            <a:avLst/>
          </a:prstGeom>
          <a:noFill/>
          <a:ln>
            <a:solidFill>
              <a:schemeClr val="bg1">
                <a:lumMod val="50000"/>
              </a:schemeClr>
            </a:solidFill>
          </a:ln>
        </p:spPr>
        <p:txBody>
          <a:bodyPr wrap="square" rtlCol="0">
            <a:spAutoFit/>
          </a:bodyPr>
          <a:lstStyle/>
          <a:p>
            <a:pPr algn="ctr"/>
            <a:r>
              <a:rPr lang="en-US" sz="1400" dirty="0"/>
              <a:t>2023</a:t>
            </a:r>
            <a:endParaRPr lang="en-HK" sz="1400" dirty="0"/>
          </a:p>
        </p:txBody>
      </p:sp>
      <p:sp>
        <p:nvSpPr>
          <p:cNvPr id="1058" name="TextBox 1057">
            <a:extLst>
              <a:ext uri="{FF2B5EF4-FFF2-40B4-BE49-F238E27FC236}">
                <a16:creationId xmlns:a16="http://schemas.microsoft.com/office/drawing/2014/main" id="{4C51602F-5A2B-F06D-FA55-D833AD874C36}"/>
              </a:ext>
            </a:extLst>
          </p:cNvPr>
          <p:cNvSpPr txBox="1"/>
          <p:nvPr/>
        </p:nvSpPr>
        <p:spPr>
          <a:xfrm>
            <a:off x="6487645" y="3991245"/>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2023-Q4</a:t>
            </a:r>
            <a:endParaRPr lang="en-HK" sz="1400" dirty="0"/>
          </a:p>
        </p:txBody>
      </p:sp>
      <p:sp>
        <p:nvSpPr>
          <p:cNvPr id="1059" name="TextBox 1058">
            <a:extLst>
              <a:ext uri="{FF2B5EF4-FFF2-40B4-BE49-F238E27FC236}">
                <a16:creationId xmlns:a16="http://schemas.microsoft.com/office/drawing/2014/main" id="{67C7A544-5B5D-F388-C159-D2E1A4C7EEC5}"/>
              </a:ext>
            </a:extLst>
          </p:cNvPr>
          <p:cNvSpPr txBox="1"/>
          <p:nvPr/>
        </p:nvSpPr>
        <p:spPr>
          <a:xfrm>
            <a:off x="7896011" y="3989025"/>
            <a:ext cx="1329380" cy="307777"/>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altLang="zh-TW" sz="1400" dirty="0"/>
              <a:t>2024-01</a:t>
            </a:r>
            <a:endParaRPr lang="en-HK" sz="1400" dirty="0"/>
          </a:p>
        </p:txBody>
      </p:sp>
      <p:sp>
        <p:nvSpPr>
          <p:cNvPr id="1060" name="TextBox 1059">
            <a:extLst>
              <a:ext uri="{FF2B5EF4-FFF2-40B4-BE49-F238E27FC236}">
                <a16:creationId xmlns:a16="http://schemas.microsoft.com/office/drawing/2014/main" id="{5D7880BD-9A88-42BF-0E5F-1D5227653F82}"/>
              </a:ext>
            </a:extLst>
          </p:cNvPr>
          <p:cNvSpPr txBox="1"/>
          <p:nvPr/>
        </p:nvSpPr>
        <p:spPr>
          <a:xfrm>
            <a:off x="9304377" y="3991405"/>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2024-W8</a:t>
            </a:r>
            <a:endParaRPr lang="en-HK" sz="1400" dirty="0"/>
          </a:p>
        </p:txBody>
      </p:sp>
      <p:sp>
        <p:nvSpPr>
          <p:cNvPr id="1061" name="TextBox 1060">
            <a:extLst>
              <a:ext uri="{FF2B5EF4-FFF2-40B4-BE49-F238E27FC236}">
                <a16:creationId xmlns:a16="http://schemas.microsoft.com/office/drawing/2014/main" id="{4D2C4A7B-8A73-97FC-DEB5-BF013CB0BF85}"/>
              </a:ext>
            </a:extLst>
          </p:cNvPr>
          <p:cNvSpPr txBox="1"/>
          <p:nvPr/>
        </p:nvSpPr>
        <p:spPr>
          <a:xfrm>
            <a:off x="10712743" y="3989025"/>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2024-02-28</a:t>
            </a:r>
            <a:endParaRPr lang="en-HK" sz="1400" dirty="0"/>
          </a:p>
        </p:txBody>
      </p:sp>
      <p:sp>
        <p:nvSpPr>
          <p:cNvPr id="10" name="TextBox 9">
            <a:extLst>
              <a:ext uri="{FF2B5EF4-FFF2-40B4-BE49-F238E27FC236}">
                <a16:creationId xmlns:a16="http://schemas.microsoft.com/office/drawing/2014/main" id="{824533B2-484F-D43A-B45E-14E171CF702F}"/>
              </a:ext>
            </a:extLst>
          </p:cNvPr>
          <p:cNvSpPr txBox="1"/>
          <p:nvPr/>
        </p:nvSpPr>
        <p:spPr>
          <a:xfrm>
            <a:off x="1575266" y="4700420"/>
            <a:ext cx="4058721" cy="369332"/>
          </a:xfrm>
          <a:prstGeom prst="rect">
            <a:avLst/>
          </a:prstGeom>
          <a:noFill/>
        </p:spPr>
        <p:txBody>
          <a:bodyPr wrap="square" rtlCol="0">
            <a:spAutoFit/>
          </a:bodyPr>
          <a:lstStyle/>
          <a:p>
            <a:r>
              <a:rPr lang="en-US" altLang="zh-TW" dirty="0"/>
              <a:t>4. Select Comparison Perspective</a:t>
            </a:r>
            <a:endParaRPr lang="en-HK" dirty="0"/>
          </a:p>
        </p:txBody>
      </p:sp>
      <p:sp>
        <p:nvSpPr>
          <p:cNvPr id="11" name="TextBox 10">
            <a:extLst>
              <a:ext uri="{FF2B5EF4-FFF2-40B4-BE49-F238E27FC236}">
                <a16:creationId xmlns:a16="http://schemas.microsoft.com/office/drawing/2014/main" id="{3D6112A1-41BC-AB7F-8777-C337111C39BB}"/>
              </a:ext>
            </a:extLst>
          </p:cNvPr>
          <p:cNvSpPr txBox="1"/>
          <p:nvPr/>
        </p:nvSpPr>
        <p:spPr>
          <a:xfrm>
            <a:off x="1622452" y="5034458"/>
            <a:ext cx="2805545" cy="246221"/>
          </a:xfrm>
          <a:prstGeom prst="rect">
            <a:avLst/>
          </a:prstGeom>
          <a:noFill/>
        </p:spPr>
        <p:txBody>
          <a:bodyPr wrap="square" rtlCol="0">
            <a:spAutoFit/>
          </a:bodyPr>
          <a:lstStyle/>
          <a:p>
            <a:r>
              <a:rPr lang="en-US" sz="1000" dirty="0">
                <a:solidFill>
                  <a:schemeClr val="bg1">
                    <a:lumMod val="50000"/>
                    <a:lumOff val="50000"/>
                  </a:schemeClr>
                </a:solidFill>
              </a:rPr>
              <a:t>What is the comparison required?</a:t>
            </a:r>
            <a:endParaRPr lang="en-HK" sz="1000" dirty="0">
              <a:solidFill>
                <a:schemeClr val="bg1">
                  <a:lumMod val="50000"/>
                  <a:lumOff val="50000"/>
                </a:schemeClr>
              </a:solidFill>
            </a:endParaRPr>
          </a:p>
        </p:txBody>
      </p:sp>
      <p:sp>
        <p:nvSpPr>
          <p:cNvPr id="12" name="TextBox 11">
            <a:extLst>
              <a:ext uri="{FF2B5EF4-FFF2-40B4-BE49-F238E27FC236}">
                <a16:creationId xmlns:a16="http://schemas.microsoft.com/office/drawing/2014/main" id="{DED7218D-4004-C87C-A4A7-F1F318527A96}"/>
              </a:ext>
            </a:extLst>
          </p:cNvPr>
          <p:cNvSpPr txBox="1"/>
          <p:nvPr/>
        </p:nvSpPr>
        <p:spPr>
          <a:xfrm>
            <a:off x="6377722" y="5515944"/>
            <a:ext cx="1514704" cy="276999"/>
          </a:xfrm>
          <a:prstGeom prst="rect">
            <a:avLst/>
          </a:prstGeom>
          <a:noFill/>
          <a:ln>
            <a:solidFill>
              <a:schemeClr val="bg1">
                <a:lumMod val="50000"/>
              </a:schemeClr>
            </a:solidFill>
          </a:ln>
        </p:spPr>
        <p:txBody>
          <a:bodyPr wrap="square" rtlCol="0">
            <a:spAutoFit/>
          </a:bodyPr>
          <a:lstStyle/>
          <a:p>
            <a:pPr algn="ctr"/>
            <a:r>
              <a:rPr lang="en-US" sz="1200" dirty="0"/>
              <a:t>2 Quarters Before</a:t>
            </a:r>
            <a:endParaRPr lang="en-HK" sz="1200" dirty="0"/>
          </a:p>
        </p:txBody>
      </p:sp>
      <p:sp>
        <p:nvSpPr>
          <p:cNvPr id="16" name="TextBox 15">
            <a:extLst>
              <a:ext uri="{FF2B5EF4-FFF2-40B4-BE49-F238E27FC236}">
                <a16:creationId xmlns:a16="http://schemas.microsoft.com/office/drawing/2014/main" id="{8F764472-B7FE-E038-C72B-DBC406EEFC19}"/>
              </a:ext>
            </a:extLst>
          </p:cNvPr>
          <p:cNvSpPr txBox="1"/>
          <p:nvPr/>
        </p:nvSpPr>
        <p:spPr>
          <a:xfrm>
            <a:off x="5073011" y="5147396"/>
            <a:ext cx="1329380" cy="276999"/>
          </a:xfrm>
          <a:prstGeom prst="rect">
            <a:avLst/>
          </a:prstGeom>
          <a:noFill/>
          <a:ln>
            <a:solidFill>
              <a:schemeClr val="bg1">
                <a:lumMod val="50000"/>
              </a:schemeClr>
            </a:solidFill>
          </a:ln>
        </p:spPr>
        <p:txBody>
          <a:bodyPr wrap="square" rtlCol="0">
            <a:spAutoFit/>
          </a:bodyPr>
          <a:lstStyle/>
          <a:p>
            <a:pPr algn="ctr"/>
            <a:r>
              <a:rPr lang="en-US" sz="1200" dirty="0"/>
              <a:t>1 Year Before</a:t>
            </a:r>
            <a:endParaRPr lang="en-HK" sz="1200" dirty="0"/>
          </a:p>
        </p:txBody>
      </p:sp>
      <p:sp>
        <p:nvSpPr>
          <p:cNvPr id="17" name="TextBox 16">
            <a:extLst>
              <a:ext uri="{FF2B5EF4-FFF2-40B4-BE49-F238E27FC236}">
                <a16:creationId xmlns:a16="http://schemas.microsoft.com/office/drawing/2014/main" id="{3E480DE7-4CFE-43FA-B06D-D4C659A14089}"/>
              </a:ext>
            </a:extLst>
          </p:cNvPr>
          <p:cNvSpPr txBox="1"/>
          <p:nvPr/>
        </p:nvSpPr>
        <p:spPr>
          <a:xfrm>
            <a:off x="6388954" y="5143598"/>
            <a:ext cx="1421804" cy="276999"/>
          </a:xfrm>
          <a:prstGeom prst="rect">
            <a:avLst/>
          </a:prstGeom>
          <a:noFill/>
          <a:ln>
            <a:solidFill>
              <a:schemeClr val="bg1">
                <a:lumMod val="50000"/>
              </a:schemeClr>
            </a:solidFill>
          </a:ln>
        </p:spPr>
        <p:txBody>
          <a:bodyPr wrap="square" rtlCol="0">
            <a:spAutoFit/>
          </a:bodyPr>
          <a:lstStyle/>
          <a:p>
            <a:pPr algn="ctr"/>
            <a:r>
              <a:rPr lang="en-US" sz="1200" dirty="0"/>
              <a:t>1 Quarter Before</a:t>
            </a:r>
            <a:endParaRPr lang="en-HK" sz="1200" dirty="0"/>
          </a:p>
        </p:txBody>
      </p:sp>
      <p:sp>
        <p:nvSpPr>
          <p:cNvPr id="21" name="TextBox 20">
            <a:extLst>
              <a:ext uri="{FF2B5EF4-FFF2-40B4-BE49-F238E27FC236}">
                <a16:creationId xmlns:a16="http://schemas.microsoft.com/office/drawing/2014/main" id="{305C2BDD-BF52-B66F-5F31-37A8FBAE84E7}"/>
              </a:ext>
            </a:extLst>
          </p:cNvPr>
          <p:cNvSpPr txBox="1"/>
          <p:nvPr/>
        </p:nvSpPr>
        <p:spPr>
          <a:xfrm>
            <a:off x="5073011" y="5516774"/>
            <a:ext cx="1329380" cy="276999"/>
          </a:xfrm>
          <a:prstGeom prst="rect">
            <a:avLst/>
          </a:prstGeom>
          <a:noFill/>
          <a:ln>
            <a:solidFill>
              <a:schemeClr val="bg1">
                <a:lumMod val="50000"/>
              </a:schemeClr>
            </a:solidFill>
          </a:ln>
        </p:spPr>
        <p:txBody>
          <a:bodyPr wrap="square" rtlCol="0">
            <a:spAutoFit/>
          </a:bodyPr>
          <a:lstStyle/>
          <a:p>
            <a:pPr algn="ctr"/>
            <a:r>
              <a:rPr lang="en-US" sz="1200" dirty="0"/>
              <a:t>2 Years Before</a:t>
            </a:r>
            <a:endParaRPr lang="en-HK" sz="1200" dirty="0"/>
          </a:p>
        </p:txBody>
      </p:sp>
      <p:sp>
        <p:nvSpPr>
          <p:cNvPr id="22" name="TextBox 21">
            <a:extLst>
              <a:ext uri="{FF2B5EF4-FFF2-40B4-BE49-F238E27FC236}">
                <a16:creationId xmlns:a16="http://schemas.microsoft.com/office/drawing/2014/main" id="{DF31DC2A-EED2-34A7-AA5C-9F7144B62D06}"/>
              </a:ext>
            </a:extLst>
          </p:cNvPr>
          <p:cNvSpPr txBox="1"/>
          <p:nvPr/>
        </p:nvSpPr>
        <p:spPr>
          <a:xfrm>
            <a:off x="5073011" y="5946249"/>
            <a:ext cx="1329380" cy="276999"/>
          </a:xfrm>
          <a:prstGeom prst="rect">
            <a:avLst/>
          </a:prstGeom>
          <a:noFill/>
          <a:ln>
            <a:solidFill>
              <a:schemeClr val="bg1">
                <a:lumMod val="50000"/>
              </a:schemeClr>
            </a:solidFill>
          </a:ln>
        </p:spPr>
        <p:txBody>
          <a:bodyPr wrap="square" rtlCol="0">
            <a:spAutoFit/>
          </a:bodyPr>
          <a:lstStyle/>
          <a:p>
            <a:pPr algn="ctr"/>
            <a:r>
              <a:rPr lang="en-US" sz="1200" dirty="0"/>
              <a:t>2024</a:t>
            </a:r>
            <a:endParaRPr lang="en-HK" sz="1200" dirty="0"/>
          </a:p>
        </p:txBody>
      </p:sp>
      <p:sp>
        <p:nvSpPr>
          <p:cNvPr id="23" name="TextBox 22">
            <a:extLst>
              <a:ext uri="{FF2B5EF4-FFF2-40B4-BE49-F238E27FC236}">
                <a16:creationId xmlns:a16="http://schemas.microsoft.com/office/drawing/2014/main" id="{0544640E-05DD-83B3-187A-B4A0CE32303A}"/>
              </a:ext>
            </a:extLst>
          </p:cNvPr>
          <p:cNvSpPr txBox="1"/>
          <p:nvPr/>
        </p:nvSpPr>
        <p:spPr>
          <a:xfrm>
            <a:off x="5073011" y="6322929"/>
            <a:ext cx="1329380" cy="276999"/>
          </a:xfrm>
          <a:prstGeom prst="rect">
            <a:avLst/>
          </a:prstGeom>
          <a:noFill/>
          <a:ln>
            <a:solidFill>
              <a:schemeClr val="bg1">
                <a:lumMod val="50000"/>
              </a:schemeClr>
            </a:solidFill>
          </a:ln>
        </p:spPr>
        <p:txBody>
          <a:bodyPr wrap="square" rtlCol="0">
            <a:spAutoFit/>
          </a:bodyPr>
          <a:lstStyle/>
          <a:p>
            <a:pPr algn="ctr"/>
            <a:r>
              <a:rPr lang="en-US" sz="1200" dirty="0"/>
              <a:t>2023</a:t>
            </a:r>
            <a:endParaRPr lang="en-HK" sz="1200" dirty="0"/>
          </a:p>
        </p:txBody>
      </p:sp>
      <p:sp>
        <p:nvSpPr>
          <p:cNvPr id="24" name="TextBox 23">
            <a:extLst>
              <a:ext uri="{FF2B5EF4-FFF2-40B4-BE49-F238E27FC236}">
                <a16:creationId xmlns:a16="http://schemas.microsoft.com/office/drawing/2014/main" id="{F1E4295C-4EBC-FC96-4B6C-C0609DFF5AF0}"/>
              </a:ext>
            </a:extLst>
          </p:cNvPr>
          <p:cNvSpPr txBox="1"/>
          <p:nvPr/>
        </p:nvSpPr>
        <p:spPr>
          <a:xfrm>
            <a:off x="7896011" y="5506528"/>
            <a:ext cx="1465077" cy="276999"/>
          </a:xfrm>
          <a:prstGeom prst="rect">
            <a:avLst/>
          </a:prstGeom>
          <a:noFill/>
          <a:ln>
            <a:solidFill>
              <a:schemeClr val="bg1">
                <a:lumMod val="50000"/>
              </a:schemeClr>
            </a:solidFill>
          </a:ln>
        </p:spPr>
        <p:txBody>
          <a:bodyPr wrap="square" rtlCol="0">
            <a:spAutoFit/>
          </a:bodyPr>
          <a:lstStyle/>
          <a:p>
            <a:pPr algn="ctr"/>
            <a:r>
              <a:rPr lang="en-US" sz="1200" dirty="0"/>
              <a:t>2 Months Before</a:t>
            </a:r>
            <a:endParaRPr lang="en-HK" sz="1200" dirty="0"/>
          </a:p>
        </p:txBody>
      </p:sp>
      <p:sp>
        <p:nvSpPr>
          <p:cNvPr id="25" name="TextBox 24">
            <a:extLst>
              <a:ext uri="{FF2B5EF4-FFF2-40B4-BE49-F238E27FC236}">
                <a16:creationId xmlns:a16="http://schemas.microsoft.com/office/drawing/2014/main" id="{753B4B7D-A046-871D-0072-57EB9D269A69}"/>
              </a:ext>
            </a:extLst>
          </p:cNvPr>
          <p:cNvSpPr txBox="1"/>
          <p:nvPr/>
        </p:nvSpPr>
        <p:spPr>
          <a:xfrm>
            <a:off x="7896011" y="5134182"/>
            <a:ext cx="1319527" cy="276999"/>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sz="1200" dirty="0"/>
              <a:t>1 Month Before</a:t>
            </a:r>
            <a:endParaRPr lang="en-HK" sz="1200" dirty="0"/>
          </a:p>
        </p:txBody>
      </p:sp>
      <p:sp>
        <p:nvSpPr>
          <p:cNvPr id="26" name="TextBox 25">
            <a:extLst>
              <a:ext uri="{FF2B5EF4-FFF2-40B4-BE49-F238E27FC236}">
                <a16:creationId xmlns:a16="http://schemas.microsoft.com/office/drawing/2014/main" id="{9529D0D4-9E53-EFD4-E656-053639ADD7AF}"/>
              </a:ext>
            </a:extLst>
          </p:cNvPr>
          <p:cNvSpPr txBox="1"/>
          <p:nvPr/>
        </p:nvSpPr>
        <p:spPr>
          <a:xfrm>
            <a:off x="9300792" y="5500892"/>
            <a:ext cx="1319527" cy="276999"/>
          </a:xfrm>
          <a:prstGeom prst="rect">
            <a:avLst/>
          </a:prstGeom>
          <a:noFill/>
          <a:ln>
            <a:solidFill>
              <a:schemeClr val="bg1">
                <a:lumMod val="50000"/>
              </a:schemeClr>
            </a:solidFill>
          </a:ln>
        </p:spPr>
        <p:txBody>
          <a:bodyPr wrap="square" rtlCol="0">
            <a:spAutoFit/>
          </a:bodyPr>
          <a:lstStyle/>
          <a:p>
            <a:pPr algn="ctr"/>
            <a:r>
              <a:rPr lang="en-US" sz="1200" dirty="0"/>
              <a:t>2 Weeks Before</a:t>
            </a:r>
            <a:endParaRPr lang="en-HK" sz="1200" dirty="0"/>
          </a:p>
        </p:txBody>
      </p:sp>
      <p:sp>
        <p:nvSpPr>
          <p:cNvPr id="27" name="TextBox 26">
            <a:extLst>
              <a:ext uri="{FF2B5EF4-FFF2-40B4-BE49-F238E27FC236}">
                <a16:creationId xmlns:a16="http://schemas.microsoft.com/office/drawing/2014/main" id="{938548F0-655C-77D5-4395-761D16A0E739}"/>
              </a:ext>
            </a:extLst>
          </p:cNvPr>
          <p:cNvSpPr txBox="1"/>
          <p:nvPr/>
        </p:nvSpPr>
        <p:spPr>
          <a:xfrm>
            <a:off x="9300792" y="5128546"/>
            <a:ext cx="1319527" cy="276999"/>
          </a:xfrm>
          <a:prstGeom prst="rect">
            <a:avLst/>
          </a:prstGeom>
          <a:noFill/>
          <a:ln>
            <a:solidFill>
              <a:schemeClr val="bg1">
                <a:lumMod val="50000"/>
              </a:schemeClr>
            </a:solidFill>
          </a:ln>
        </p:spPr>
        <p:txBody>
          <a:bodyPr wrap="square" rtlCol="0">
            <a:spAutoFit/>
          </a:bodyPr>
          <a:lstStyle/>
          <a:p>
            <a:pPr algn="ctr"/>
            <a:r>
              <a:rPr lang="en-US" sz="1200" dirty="0"/>
              <a:t>1 Week Before</a:t>
            </a:r>
            <a:endParaRPr lang="en-HK" sz="1200" dirty="0"/>
          </a:p>
        </p:txBody>
      </p:sp>
      <p:sp>
        <p:nvSpPr>
          <p:cNvPr id="28" name="TextBox 27">
            <a:extLst>
              <a:ext uri="{FF2B5EF4-FFF2-40B4-BE49-F238E27FC236}">
                <a16:creationId xmlns:a16="http://schemas.microsoft.com/office/drawing/2014/main" id="{685065CC-C33E-F27D-5935-8FC09F841139}"/>
              </a:ext>
            </a:extLst>
          </p:cNvPr>
          <p:cNvSpPr txBox="1"/>
          <p:nvPr/>
        </p:nvSpPr>
        <p:spPr>
          <a:xfrm>
            <a:off x="10722596" y="5500892"/>
            <a:ext cx="1319527" cy="276999"/>
          </a:xfrm>
          <a:prstGeom prst="rect">
            <a:avLst/>
          </a:prstGeom>
          <a:noFill/>
          <a:ln>
            <a:solidFill>
              <a:schemeClr val="bg1">
                <a:lumMod val="50000"/>
              </a:schemeClr>
            </a:solidFill>
          </a:ln>
        </p:spPr>
        <p:txBody>
          <a:bodyPr wrap="square" rtlCol="0">
            <a:spAutoFit/>
          </a:bodyPr>
          <a:lstStyle/>
          <a:p>
            <a:pPr algn="ctr"/>
            <a:r>
              <a:rPr lang="en-US" sz="1200" dirty="0"/>
              <a:t>2 Days Before</a:t>
            </a:r>
            <a:endParaRPr lang="en-HK" sz="1200" dirty="0"/>
          </a:p>
        </p:txBody>
      </p:sp>
      <p:sp>
        <p:nvSpPr>
          <p:cNvPr id="29" name="TextBox 28">
            <a:extLst>
              <a:ext uri="{FF2B5EF4-FFF2-40B4-BE49-F238E27FC236}">
                <a16:creationId xmlns:a16="http://schemas.microsoft.com/office/drawing/2014/main" id="{79AA8FBA-F4CF-9927-1E99-DACECB3D6A28}"/>
              </a:ext>
            </a:extLst>
          </p:cNvPr>
          <p:cNvSpPr txBox="1"/>
          <p:nvPr/>
        </p:nvSpPr>
        <p:spPr>
          <a:xfrm>
            <a:off x="10722596" y="5128546"/>
            <a:ext cx="1319527" cy="276999"/>
          </a:xfrm>
          <a:prstGeom prst="rect">
            <a:avLst/>
          </a:prstGeom>
          <a:noFill/>
          <a:ln>
            <a:solidFill>
              <a:schemeClr val="bg1">
                <a:lumMod val="50000"/>
              </a:schemeClr>
            </a:solidFill>
          </a:ln>
        </p:spPr>
        <p:txBody>
          <a:bodyPr wrap="square" rtlCol="0">
            <a:spAutoFit/>
          </a:bodyPr>
          <a:lstStyle/>
          <a:p>
            <a:pPr algn="ctr"/>
            <a:r>
              <a:rPr lang="en-US" sz="1200" dirty="0"/>
              <a:t>1 Day Before</a:t>
            </a:r>
            <a:endParaRPr lang="en-HK" sz="1200" dirty="0"/>
          </a:p>
        </p:txBody>
      </p:sp>
      <p:sp>
        <p:nvSpPr>
          <p:cNvPr id="30" name="TextBox 29">
            <a:extLst>
              <a:ext uri="{FF2B5EF4-FFF2-40B4-BE49-F238E27FC236}">
                <a16:creationId xmlns:a16="http://schemas.microsoft.com/office/drawing/2014/main" id="{1AA80CE7-D519-4E9D-2FE2-F084045BB989}"/>
              </a:ext>
            </a:extLst>
          </p:cNvPr>
          <p:cNvSpPr txBox="1"/>
          <p:nvPr/>
        </p:nvSpPr>
        <p:spPr>
          <a:xfrm>
            <a:off x="6497504" y="5946249"/>
            <a:ext cx="1329380" cy="276999"/>
          </a:xfrm>
          <a:prstGeom prst="rect">
            <a:avLst/>
          </a:prstGeom>
          <a:noFill/>
          <a:ln>
            <a:solidFill>
              <a:schemeClr val="bg1">
                <a:lumMod val="50000"/>
              </a:schemeClr>
            </a:solidFill>
          </a:ln>
        </p:spPr>
        <p:txBody>
          <a:bodyPr wrap="square" rtlCol="0">
            <a:spAutoFit/>
          </a:bodyPr>
          <a:lstStyle/>
          <a:p>
            <a:pPr algn="ctr"/>
            <a:r>
              <a:rPr lang="en-US" sz="1200" dirty="0"/>
              <a:t>2024-Q1</a:t>
            </a:r>
            <a:endParaRPr lang="en-HK" sz="1200" dirty="0"/>
          </a:p>
        </p:txBody>
      </p:sp>
      <p:sp>
        <p:nvSpPr>
          <p:cNvPr id="31" name="TextBox 30">
            <a:extLst>
              <a:ext uri="{FF2B5EF4-FFF2-40B4-BE49-F238E27FC236}">
                <a16:creationId xmlns:a16="http://schemas.microsoft.com/office/drawing/2014/main" id="{8902CD90-4894-A2DC-F8C2-96DAD98B15AD}"/>
              </a:ext>
            </a:extLst>
          </p:cNvPr>
          <p:cNvSpPr txBox="1"/>
          <p:nvPr/>
        </p:nvSpPr>
        <p:spPr>
          <a:xfrm>
            <a:off x="6497504" y="6322928"/>
            <a:ext cx="1329380" cy="276999"/>
          </a:xfrm>
          <a:prstGeom prst="rect">
            <a:avLst/>
          </a:prstGeom>
          <a:noFill/>
          <a:ln>
            <a:solidFill>
              <a:schemeClr val="bg1">
                <a:lumMod val="50000"/>
              </a:schemeClr>
            </a:solidFill>
          </a:ln>
        </p:spPr>
        <p:txBody>
          <a:bodyPr wrap="square" rtlCol="0">
            <a:spAutoFit/>
          </a:bodyPr>
          <a:lstStyle/>
          <a:p>
            <a:pPr algn="ctr"/>
            <a:r>
              <a:rPr lang="en-US" sz="1200" dirty="0"/>
              <a:t>2023-Q4</a:t>
            </a:r>
            <a:endParaRPr lang="en-HK" sz="1200" dirty="0"/>
          </a:p>
        </p:txBody>
      </p:sp>
      <p:sp>
        <p:nvSpPr>
          <p:cNvPr id="32" name="TextBox 31">
            <a:extLst>
              <a:ext uri="{FF2B5EF4-FFF2-40B4-BE49-F238E27FC236}">
                <a16:creationId xmlns:a16="http://schemas.microsoft.com/office/drawing/2014/main" id="{49DA4ABE-66DD-7D4B-8A98-D9D0BD21A990}"/>
              </a:ext>
            </a:extLst>
          </p:cNvPr>
          <p:cNvSpPr txBox="1"/>
          <p:nvPr/>
        </p:nvSpPr>
        <p:spPr>
          <a:xfrm>
            <a:off x="7896011" y="5946249"/>
            <a:ext cx="1329380" cy="276999"/>
          </a:xfrm>
          <a:prstGeom prst="rect">
            <a:avLst/>
          </a:prstGeom>
          <a:noFill/>
          <a:ln>
            <a:solidFill>
              <a:schemeClr val="bg1">
                <a:lumMod val="50000"/>
              </a:schemeClr>
            </a:solidFill>
          </a:ln>
        </p:spPr>
        <p:txBody>
          <a:bodyPr wrap="square" rtlCol="0">
            <a:spAutoFit/>
          </a:bodyPr>
          <a:lstStyle/>
          <a:p>
            <a:pPr algn="ctr"/>
            <a:r>
              <a:rPr lang="en-US" sz="1200" dirty="0"/>
              <a:t>2024-02</a:t>
            </a:r>
            <a:endParaRPr lang="en-HK" sz="1200" dirty="0"/>
          </a:p>
        </p:txBody>
      </p:sp>
      <p:sp>
        <p:nvSpPr>
          <p:cNvPr id="33" name="TextBox 32">
            <a:extLst>
              <a:ext uri="{FF2B5EF4-FFF2-40B4-BE49-F238E27FC236}">
                <a16:creationId xmlns:a16="http://schemas.microsoft.com/office/drawing/2014/main" id="{386FCB1B-5783-2F23-B180-D803C92E2DD3}"/>
              </a:ext>
            </a:extLst>
          </p:cNvPr>
          <p:cNvSpPr txBox="1"/>
          <p:nvPr/>
        </p:nvSpPr>
        <p:spPr>
          <a:xfrm>
            <a:off x="7896011" y="6322928"/>
            <a:ext cx="1329380" cy="276999"/>
          </a:xfrm>
          <a:prstGeom prst="rect">
            <a:avLst/>
          </a:prstGeom>
          <a:noFill/>
          <a:ln>
            <a:solidFill>
              <a:schemeClr val="bg1">
                <a:lumMod val="50000"/>
              </a:schemeClr>
            </a:solidFill>
          </a:ln>
        </p:spPr>
        <p:txBody>
          <a:bodyPr wrap="square" rtlCol="0">
            <a:spAutoFit/>
          </a:bodyPr>
          <a:lstStyle/>
          <a:p>
            <a:pPr algn="ctr"/>
            <a:r>
              <a:rPr lang="en-US" sz="1200" dirty="0"/>
              <a:t>2024-01</a:t>
            </a:r>
            <a:endParaRPr lang="en-HK" sz="1200" dirty="0"/>
          </a:p>
        </p:txBody>
      </p:sp>
      <p:sp>
        <p:nvSpPr>
          <p:cNvPr id="34" name="TextBox 33">
            <a:extLst>
              <a:ext uri="{FF2B5EF4-FFF2-40B4-BE49-F238E27FC236}">
                <a16:creationId xmlns:a16="http://schemas.microsoft.com/office/drawing/2014/main" id="{BB6EF8DA-509C-126B-3457-603C951588D4}"/>
              </a:ext>
            </a:extLst>
          </p:cNvPr>
          <p:cNvSpPr txBox="1"/>
          <p:nvPr/>
        </p:nvSpPr>
        <p:spPr>
          <a:xfrm>
            <a:off x="9304377" y="5946249"/>
            <a:ext cx="1329380" cy="276999"/>
          </a:xfrm>
          <a:prstGeom prst="rect">
            <a:avLst/>
          </a:prstGeom>
          <a:noFill/>
          <a:ln>
            <a:solidFill>
              <a:schemeClr val="bg1">
                <a:lumMod val="50000"/>
              </a:schemeClr>
            </a:solidFill>
          </a:ln>
        </p:spPr>
        <p:txBody>
          <a:bodyPr wrap="square" rtlCol="0">
            <a:spAutoFit/>
          </a:bodyPr>
          <a:lstStyle/>
          <a:p>
            <a:pPr algn="ctr"/>
            <a:r>
              <a:rPr lang="en-US" sz="1200" dirty="0"/>
              <a:t>2024-W9</a:t>
            </a:r>
            <a:endParaRPr lang="en-HK" sz="1200" dirty="0"/>
          </a:p>
        </p:txBody>
      </p:sp>
      <p:sp>
        <p:nvSpPr>
          <p:cNvPr id="35" name="TextBox 34">
            <a:extLst>
              <a:ext uri="{FF2B5EF4-FFF2-40B4-BE49-F238E27FC236}">
                <a16:creationId xmlns:a16="http://schemas.microsoft.com/office/drawing/2014/main" id="{2CB3BEAC-5A9D-B88D-1A96-C6F289DD7739}"/>
              </a:ext>
            </a:extLst>
          </p:cNvPr>
          <p:cNvSpPr txBox="1"/>
          <p:nvPr/>
        </p:nvSpPr>
        <p:spPr>
          <a:xfrm>
            <a:off x="9304377" y="6322928"/>
            <a:ext cx="1329380" cy="276999"/>
          </a:xfrm>
          <a:prstGeom prst="rect">
            <a:avLst/>
          </a:prstGeom>
          <a:noFill/>
          <a:ln>
            <a:solidFill>
              <a:schemeClr val="bg1">
                <a:lumMod val="50000"/>
              </a:schemeClr>
            </a:solidFill>
          </a:ln>
        </p:spPr>
        <p:txBody>
          <a:bodyPr wrap="square" rtlCol="0">
            <a:spAutoFit/>
          </a:bodyPr>
          <a:lstStyle/>
          <a:p>
            <a:pPr algn="ctr"/>
            <a:r>
              <a:rPr lang="en-US" sz="1200" dirty="0"/>
              <a:t>2024-W8</a:t>
            </a:r>
            <a:endParaRPr lang="en-HK" sz="1200" dirty="0"/>
          </a:p>
        </p:txBody>
      </p:sp>
      <p:sp>
        <p:nvSpPr>
          <p:cNvPr id="36" name="TextBox 35">
            <a:extLst>
              <a:ext uri="{FF2B5EF4-FFF2-40B4-BE49-F238E27FC236}">
                <a16:creationId xmlns:a16="http://schemas.microsoft.com/office/drawing/2014/main" id="{59FBAE50-EABE-FD6E-42AA-86F1BFDF4478}"/>
              </a:ext>
            </a:extLst>
          </p:cNvPr>
          <p:cNvSpPr txBox="1"/>
          <p:nvPr/>
        </p:nvSpPr>
        <p:spPr>
          <a:xfrm>
            <a:off x="10722596" y="5946249"/>
            <a:ext cx="1329380" cy="276999"/>
          </a:xfrm>
          <a:prstGeom prst="rect">
            <a:avLst/>
          </a:prstGeom>
          <a:noFill/>
          <a:ln>
            <a:solidFill>
              <a:schemeClr val="bg1">
                <a:lumMod val="50000"/>
              </a:schemeClr>
            </a:solidFill>
          </a:ln>
        </p:spPr>
        <p:txBody>
          <a:bodyPr wrap="square" rtlCol="0">
            <a:spAutoFit/>
          </a:bodyPr>
          <a:lstStyle/>
          <a:p>
            <a:pPr algn="ctr"/>
            <a:r>
              <a:rPr lang="en-US" sz="1200" dirty="0"/>
              <a:t>2024-02-29</a:t>
            </a:r>
            <a:endParaRPr lang="en-HK" sz="1200" dirty="0"/>
          </a:p>
        </p:txBody>
      </p:sp>
      <p:sp>
        <p:nvSpPr>
          <p:cNvPr id="37" name="TextBox 36">
            <a:extLst>
              <a:ext uri="{FF2B5EF4-FFF2-40B4-BE49-F238E27FC236}">
                <a16:creationId xmlns:a16="http://schemas.microsoft.com/office/drawing/2014/main" id="{082180B1-B5E2-A7B8-0825-83E164362E49}"/>
              </a:ext>
            </a:extLst>
          </p:cNvPr>
          <p:cNvSpPr txBox="1"/>
          <p:nvPr/>
        </p:nvSpPr>
        <p:spPr>
          <a:xfrm>
            <a:off x="10722596" y="6322928"/>
            <a:ext cx="1329380" cy="276999"/>
          </a:xfrm>
          <a:prstGeom prst="rect">
            <a:avLst/>
          </a:prstGeom>
          <a:noFill/>
          <a:ln>
            <a:solidFill>
              <a:schemeClr val="bg1">
                <a:lumMod val="50000"/>
              </a:schemeClr>
            </a:solidFill>
          </a:ln>
        </p:spPr>
        <p:txBody>
          <a:bodyPr wrap="square" rtlCol="0">
            <a:spAutoFit/>
          </a:bodyPr>
          <a:lstStyle/>
          <a:p>
            <a:pPr algn="ctr"/>
            <a:r>
              <a:rPr lang="en-US" sz="1200" dirty="0"/>
              <a:t>2024-02-28</a:t>
            </a:r>
            <a:endParaRPr lang="en-HK" sz="1200" dirty="0"/>
          </a:p>
        </p:txBody>
      </p:sp>
      <p:sp>
        <p:nvSpPr>
          <p:cNvPr id="40" name="TextBox 39">
            <a:extLst>
              <a:ext uri="{FF2B5EF4-FFF2-40B4-BE49-F238E27FC236}">
                <a16:creationId xmlns:a16="http://schemas.microsoft.com/office/drawing/2014/main" id="{CD87E0B5-C46C-3D35-8871-6D22ED3C7246}"/>
              </a:ext>
            </a:extLst>
          </p:cNvPr>
          <p:cNvSpPr txBox="1"/>
          <p:nvPr/>
        </p:nvSpPr>
        <p:spPr>
          <a:xfrm>
            <a:off x="6487645" y="4772857"/>
            <a:ext cx="1319527" cy="276999"/>
          </a:xfrm>
          <a:prstGeom prst="rect">
            <a:avLst/>
          </a:prstGeom>
          <a:noFill/>
          <a:ln>
            <a:solidFill>
              <a:schemeClr val="bg1">
                <a:lumMod val="50000"/>
              </a:schemeClr>
            </a:solidFill>
          </a:ln>
        </p:spPr>
        <p:txBody>
          <a:bodyPr wrap="square" rtlCol="0">
            <a:spAutoFit/>
          </a:bodyPr>
          <a:lstStyle/>
          <a:p>
            <a:pPr algn="ctr"/>
            <a:r>
              <a:rPr lang="en-US" sz="1200" dirty="0"/>
              <a:t>N/A</a:t>
            </a:r>
            <a:endParaRPr lang="en-HK" sz="1200" dirty="0"/>
          </a:p>
        </p:txBody>
      </p:sp>
      <p:sp>
        <p:nvSpPr>
          <p:cNvPr id="41" name="TextBox 40">
            <a:extLst>
              <a:ext uri="{FF2B5EF4-FFF2-40B4-BE49-F238E27FC236}">
                <a16:creationId xmlns:a16="http://schemas.microsoft.com/office/drawing/2014/main" id="{C66013B2-7483-B59F-7DE2-99D4C54A4F6C}"/>
              </a:ext>
            </a:extLst>
          </p:cNvPr>
          <p:cNvSpPr txBox="1"/>
          <p:nvPr/>
        </p:nvSpPr>
        <p:spPr>
          <a:xfrm>
            <a:off x="5069426" y="4773687"/>
            <a:ext cx="1329380" cy="276999"/>
          </a:xfrm>
          <a:prstGeom prst="rect">
            <a:avLst/>
          </a:prstGeom>
          <a:noFill/>
          <a:ln>
            <a:solidFill>
              <a:schemeClr val="bg1">
                <a:lumMod val="50000"/>
              </a:schemeClr>
            </a:solidFill>
          </a:ln>
        </p:spPr>
        <p:txBody>
          <a:bodyPr wrap="square" rtlCol="0">
            <a:spAutoFit/>
          </a:bodyPr>
          <a:lstStyle/>
          <a:p>
            <a:pPr algn="ctr"/>
            <a:r>
              <a:rPr lang="en-US" sz="1200" dirty="0"/>
              <a:t>N/A</a:t>
            </a:r>
            <a:endParaRPr lang="en-HK" sz="1200" dirty="0"/>
          </a:p>
        </p:txBody>
      </p:sp>
      <p:sp>
        <p:nvSpPr>
          <p:cNvPr id="42" name="TextBox 41">
            <a:extLst>
              <a:ext uri="{FF2B5EF4-FFF2-40B4-BE49-F238E27FC236}">
                <a16:creationId xmlns:a16="http://schemas.microsoft.com/office/drawing/2014/main" id="{8B813527-2B5A-5357-DCDC-7D7268649EA4}"/>
              </a:ext>
            </a:extLst>
          </p:cNvPr>
          <p:cNvSpPr txBox="1"/>
          <p:nvPr/>
        </p:nvSpPr>
        <p:spPr>
          <a:xfrm>
            <a:off x="7892426" y="4763441"/>
            <a:ext cx="1319527" cy="276999"/>
          </a:xfrm>
          <a:prstGeom prst="rect">
            <a:avLst/>
          </a:prstGeom>
          <a:noFill/>
          <a:ln>
            <a:solidFill>
              <a:schemeClr val="bg1">
                <a:lumMod val="50000"/>
              </a:schemeClr>
            </a:solidFill>
          </a:ln>
        </p:spPr>
        <p:txBody>
          <a:bodyPr wrap="square" rtlCol="0">
            <a:spAutoFit/>
          </a:bodyPr>
          <a:lstStyle/>
          <a:p>
            <a:pPr algn="ctr"/>
            <a:r>
              <a:rPr lang="en-US" sz="1200" dirty="0"/>
              <a:t>N/A</a:t>
            </a:r>
            <a:endParaRPr lang="en-HK" sz="1200" dirty="0"/>
          </a:p>
        </p:txBody>
      </p:sp>
      <p:sp>
        <p:nvSpPr>
          <p:cNvPr id="43" name="TextBox 42">
            <a:extLst>
              <a:ext uri="{FF2B5EF4-FFF2-40B4-BE49-F238E27FC236}">
                <a16:creationId xmlns:a16="http://schemas.microsoft.com/office/drawing/2014/main" id="{83289099-2A16-8811-98CA-A8B65A798038}"/>
              </a:ext>
            </a:extLst>
          </p:cNvPr>
          <p:cNvSpPr txBox="1"/>
          <p:nvPr/>
        </p:nvSpPr>
        <p:spPr>
          <a:xfrm>
            <a:off x="9297207" y="4757805"/>
            <a:ext cx="1319527" cy="276999"/>
          </a:xfrm>
          <a:prstGeom prst="rect">
            <a:avLst/>
          </a:prstGeom>
          <a:noFill/>
          <a:ln>
            <a:solidFill>
              <a:schemeClr val="bg1">
                <a:lumMod val="50000"/>
              </a:schemeClr>
            </a:solidFill>
          </a:ln>
        </p:spPr>
        <p:txBody>
          <a:bodyPr wrap="square" rtlCol="0">
            <a:spAutoFit/>
          </a:bodyPr>
          <a:lstStyle/>
          <a:p>
            <a:pPr algn="ctr"/>
            <a:r>
              <a:rPr lang="en-US" sz="1200" dirty="0"/>
              <a:t>N/A</a:t>
            </a:r>
            <a:endParaRPr lang="en-HK" sz="1200" dirty="0"/>
          </a:p>
        </p:txBody>
      </p:sp>
      <p:sp>
        <p:nvSpPr>
          <p:cNvPr id="44" name="TextBox 43">
            <a:extLst>
              <a:ext uri="{FF2B5EF4-FFF2-40B4-BE49-F238E27FC236}">
                <a16:creationId xmlns:a16="http://schemas.microsoft.com/office/drawing/2014/main" id="{54AFB86A-9AF4-AD27-5CAA-928268AAF7C9}"/>
              </a:ext>
            </a:extLst>
          </p:cNvPr>
          <p:cNvSpPr txBox="1"/>
          <p:nvPr/>
        </p:nvSpPr>
        <p:spPr>
          <a:xfrm>
            <a:off x="10719011" y="4757805"/>
            <a:ext cx="1319527" cy="276999"/>
          </a:xfrm>
          <a:prstGeom prst="rect">
            <a:avLst/>
          </a:prstGeom>
          <a:noFill/>
          <a:ln>
            <a:solidFill>
              <a:schemeClr val="bg1">
                <a:lumMod val="50000"/>
              </a:schemeClr>
            </a:solidFill>
          </a:ln>
        </p:spPr>
        <p:txBody>
          <a:bodyPr wrap="square" rtlCol="0">
            <a:spAutoFit/>
          </a:bodyPr>
          <a:lstStyle/>
          <a:p>
            <a:pPr algn="ctr"/>
            <a:r>
              <a:rPr lang="en-US" sz="1200" dirty="0"/>
              <a:t>N/A</a:t>
            </a:r>
            <a:endParaRPr lang="en-HK" sz="1200" dirty="0"/>
          </a:p>
        </p:txBody>
      </p:sp>
      <p:sp>
        <p:nvSpPr>
          <p:cNvPr id="5" name="TextBox 4">
            <a:extLst>
              <a:ext uri="{FF2B5EF4-FFF2-40B4-BE49-F238E27FC236}">
                <a16:creationId xmlns:a16="http://schemas.microsoft.com/office/drawing/2014/main" id="{A271EC6E-F1F5-3847-94F4-87FFAAA9F56E}"/>
              </a:ext>
            </a:extLst>
          </p:cNvPr>
          <p:cNvSpPr txBox="1"/>
          <p:nvPr/>
        </p:nvSpPr>
        <p:spPr>
          <a:xfrm>
            <a:off x="1594475" y="1414382"/>
            <a:ext cx="3311530" cy="646331"/>
          </a:xfrm>
          <a:prstGeom prst="rect">
            <a:avLst/>
          </a:prstGeom>
          <a:noFill/>
        </p:spPr>
        <p:txBody>
          <a:bodyPr wrap="square" rtlCol="0">
            <a:spAutoFit/>
          </a:bodyPr>
          <a:lstStyle/>
          <a:p>
            <a:r>
              <a:rPr lang="en-US" altLang="zh-TW" b="1" u="sng" dirty="0"/>
              <a:t>H</a:t>
            </a:r>
            <a:r>
              <a:rPr lang="en-HK" altLang="zh-TW" b="1" u="sng" dirty="0"/>
              <a:t>ow</a:t>
            </a:r>
            <a:r>
              <a:rPr lang="zh-TW" altLang="en-US" b="1" u="sng" dirty="0"/>
              <a:t> </a:t>
            </a:r>
            <a:r>
              <a:rPr lang="en-HK" altLang="zh-TW" b="1" u="sng" dirty="0"/>
              <a:t>to</a:t>
            </a:r>
            <a:r>
              <a:rPr lang="zh-TW" altLang="en-US" b="1" u="sng" dirty="0"/>
              <a:t> </a:t>
            </a:r>
            <a:r>
              <a:rPr lang="en-HK" altLang="zh-TW" b="1" u="sng" dirty="0"/>
              <a:t>use Comparison Calendar?</a:t>
            </a:r>
            <a:endParaRPr lang="en-HK" b="1" u="sng" dirty="0"/>
          </a:p>
        </p:txBody>
      </p:sp>
      <p:sp>
        <p:nvSpPr>
          <p:cNvPr id="7" name="TextBox 6">
            <a:extLst>
              <a:ext uri="{FF2B5EF4-FFF2-40B4-BE49-F238E27FC236}">
                <a16:creationId xmlns:a16="http://schemas.microsoft.com/office/drawing/2014/main" id="{CAE6E5F0-276B-53B3-8B8E-6C2C59FA7FB6}"/>
              </a:ext>
            </a:extLst>
          </p:cNvPr>
          <p:cNvSpPr txBox="1"/>
          <p:nvPr/>
        </p:nvSpPr>
        <p:spPr>
          <a:xfrm>
            <a:off x="1594475" y="3641228"/>
            <a:ext cx="2805545" cy="369332"/>
          </a:xfrm>
          <a:prstGeom prst="rect">
            <a:avLst/>
          </a:prstGeom>
          <a:noFill/>
        </p:spPr>
        <p:txBody>
          <a:bodyPr wrap="square" rtlCol="0">
            <a:spAutoFit/>
          </a:bodyPr>
          <a:lstStyle/>
          <a:p>
            <a:r>
              <a:rPr lang="en-US" altLang="zh-TW" dirty="0"/>
              <a:t>2. Select Unique Date</a:t>
            </a:r>
            <a:endParaRPr lang="en-HK" dirty="0"/>
          </a:p>
        </p:txBody>
      </p:sp>
      <p:sp>
        <p:nvSpPr>
          <p:cNvPr id="8" name="TextBox 7">
            <a:extLst>
              <a:ext uri="{FF2B5EF4-FFF2-40B4-BE49-F238E27FC236}">
                <a16:creationId xmlns:a16="http://schemas.microsoft.com/office/drawing/2014/main" id="{1FA4A572-58D5-2B4D-81D3-9E24BEE545FE}"/>
              </a:ext>
            </a:extLst>
          </p:cNvPr>
          <p:cNvSpPr txBox="1"/>
          <p:nvPr/>
        </p:nvSpPr>
        <p:spPr>
          <a:xfrm>
            <a:off x="1594481" y="2232776"/>
            <a:ext cx="3471536" cy="369332"/>
          </a:xfrm>
          <a:prstGeom prst="rect">
            <a:avLst/>
          </a:prstGeom>
          <a:noFill/>
        </p:spPr>
        <p:txBody>
          <a:bodyPr wrap="square" rtlCol="0">
            <a:spAutoFit/>
          </a:bodyPr>
          <a:lstStyle/>
          <a:p>
            <a:r>
              <a:rPr lang="en-US" altLang="zh-TW" dirty="0"/>
              <a:t>1. Select Analysis Perspective</a:t>
            </a:r>
            <a:endParaRPr lang="en-HK" dirty="0"/>
          </a:p>
        </p:txBody>
      </p:sp>
      <p:sp>
        <p:nvSpPr>
          <p:cNvPr id="39" name="TextBox 38">
            <a:extLst>
              <a:ext uri="{FF2B5EF4-FFF2-40B4-BE49-F238E27FC236}">
                <a16:creationId xmlns:a16="http://schemas.microsoft.com/office/drawing/2014/main" id="{BAF5242E-65C1-E887-FB4E-DABF5E336E1D}"/>
              </a:ext>
            </a:extLst>
          </p:cNvPr>
          <p:cNvSpPr txBox="1"/>
          <p:nvPr/>
        </p:nvSpPr>
        <p:spPr>
          <a:xfrm>
            <a:off x="1594475" y="3913704"/>
            <a:ext cx="2805545" cy="246221"/>
          </a:xfrm>
          <a:prstGeom prst="rect">
            <a:avLst/>
          </a:prstGeom>
          <a:noFill/>
        </p:spPr>
        <p:txBody>
          <a:bodyPr wrap="square" rtlCol="0">
            <a:spAutoFit/>
          </a:bodyPr>
          <a:lstStyle/>
          <a:p>
            <a:r>
              <a:rPr lang="en-HK" sz="1000" dirty="0">
                <a:solidFill>
                  <a:schemeClr val="bg1">
                    <a:lumMod val="50000"/>
                    <a:lumOff val="50000"/>
                  </a:schemeClr>
                </a:solidFill>
              </a:rPr>
              <a:t>What is the date for the analysis period?</a:t>
            </a:r>
          </a:p>
        </p:txBody>
      </p:sp>
      <p:sp>
        <p:nvSpPr>
          <p:cNvPr id="45" name="TextBox 44">
            <a:extLst>
              <a:ext uri="{FF2B5EF4-FFF2-40B4-BE49-F238E27FC236}">
                <a16:creationId xmlns:a16="http://schemas.microsoft.com/office/drawing/2014/main" id="{EEE18FFA-6F2C-B826-3013-7CEF5765C2C0}"/>
              </a:ext>
            </a:extLst>
          </p:cNvPr>
          <p:cNvSpPr txBox="1"/>
          <p:nvPr/>
        </p:nvSpPr>
        <p:spPr>
          <a:xfrm>
            <a:off x="1622453" y="2519702"/>
            <a:ext cx="2805545" cy="246221"/>
          </a:xfrm>
          <a:prstGeom prst="rect">
            <a:avLst/>
          </a:prstGeom>
          <a:noFill/>
        </p:spPr>
        <p:txBody>
          <a:bodyPr wrap="square" rtlCol="0">
            <a:spAutoFit/>
          </a:bodyPr>
          <a:lstStyle/>
          <a:p>
            <a:r>
              <a:rPr lang="en-US" sz="1000" dirty="0">
                <a:solidFill>
                  <a:schemeClr val="bg1">
                    <a:lumMod val="50000"/>
                    <a:lumOff val="50000"/>
                  </a:schemeClr>
                </a:solidFill>
              </a:rPr>
              <a:t>What is the date range required?</a:t>
            </a:r>
          </a:p>
        </p:txBody>
      </p:sp>
      <p:sp>
        <p:nvSpPr>
          <p:cNvPr id="46" name="TextBox 45">
            <a:extLst>
              <a:ext uri="{FF2B5EF4-FFF2-40B4-BE49-F238E27FC236}">
                <a16:creationId xmlns:a16="http://schemas.microsoft.com/office/drawing/2014/main" id="{25EEA4C5-637B-D3C6-1DF1-3B0FA83F9E2F}"/>
              </a:ext>
            </a:extLst>
          </p:cNvPr>
          <p:cNvSpPr txBox="1"/>
          <p:nvPr/>
        </p:nvSpPr>
        <p:spPr>
          <a:xfrm>
            <a:off x="914400" y="6199817"/>
            <a:ext cx="4463413" cy="246221"/>
          </a:xfrm>
          <a:prstGeom prst="rect">
            <a:avLst/>
          </a:prstGeom>
          <a:noFill/>
        </p:spPr>
        <p:txBody>
          <a:bodyPr wrap="square" rtlCol="0">
            <a:spAutoFit/>
          </a:bodyPr>
          <a:lstStyle/>
          <a:p>
            <a:r>
              <a:rPr lang="en-US" sz="1000" dirty="0">
                <a:solidFill>
                  <a:srgbClr val="00B050"/>
                </a:solidFill>
              </a:rPr>
              <a:t>* The Comparison Perspective is still in a standardized approach.</a:t>
            </a:r>
          </a:p>
        </p:txBody>
      </p:sp>
      <p:sp>
        <p:nvSpPr>
          <p:cNvPr id="50" name="Content Placeholder 2">
            <a:extLst>
              <a:ext uri="{FF2B5EF4-FFF2-40B4-BE49-F238E27FC236}">
                <a16:creationId xmlns:a16="http://schemas.microsoft.com/office/drawing/2014/main" id="{0E99ADA7-5068-06CB-AA97-43174DCED0FC}"/>
              </a:ext>
            </a:extLst>
          </p:cNvPr>
          <p:cNvSpPr txBox="1">
            <a:spLocks/>
          </p:cNvSpPr>
          <p:nvPr/>
        </p:nvSpPr>
        <p:spPr>
          <a:xfrm>
            <a:off x="6520263" y="4554555"/>
            <a:ext cx="3987952" cy="1738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solidFill>
                  <a:srgbClr val="00B050"/>
                </a:solidFill>
                <a:sym typeface="Wingdings" panose="05000000000000000000" pitchFamily="2" charset="2"/>
              </a:rPr>
              <a:t>The irrelevant comparison perspective are filtered out.</a:t>
            </a:r>
          </a:p>
        </p:txBody>
      </p:sp>
      <p:sp>
        <p:nvSpPr>
          <p:cNvPr id="51" name="Content Placeholder 2">
            <a:extLst>
              <a:ext uri="{FF2B5EF4-FFF2-40B4-BE49-F238E27FC236}">
                <a16:creationId xmlns:a16="http://schemas.microsoft.com/office/drawing/2014/main" id="{605529F7-0B9E-0695-0493-F1C4C166CDE9}"/>
              </a:ext>
            </a:extLst>
          </p:cNvPr>
          <p:cNvSpPr txBox="1">
            <a:spLocks/>
          </p:cNvSpPr>
          <p:nvPr/>
        </p:nvSpPr>
        <p:spPr>
          <a:xfrm>
            <a:off x="6520263" y="3328140"/>
            <a:ext cx="3987952" cy="1738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solidFill>
                  <a:srgbClr val="00B050"/>
                </a:solidFill>
                <a:sym typeface="Wingdings" panose="05000000000000000000" pitchFamily="2" charset="2"/>
              </a:rPr>
              <a:t>The irrelevant unique dates are filtered out.</a:t>
            </a:r>
          </a:p>
        </p:txBody>
      </p:sp>
    </p:spTree>
    <p:extLst>
      <p:ext uri="{BB962C8B-B14F-4D97-AF65-F5344CB8AC3E}">
        <p14:creationId xmlns:p14="http://schemas.microsoft.com/office/powerpoint/2010/main" val="221144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A1FB5-B244-2B8F-FAEC-72BF2FC2E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C4A2F9-0BE8-0D15-9B85-D8467A6E79EC}"/>
              </a:ext>
            </a:extLst>
          </p:cNvPr>
          <p:cNvSpPr>
            <a:spLocks noGrp="1"/>
          </p:cNvSpPr>
          <p:nvPr>
            <p:ph type="title"/>
          </p:nvPr>
        </p:nvSpPr>
        <p:spPr/>
        <p:txBody>
          <a:bodyPr>
            <a:normAutofit/>
          </a:bodyPr>
          <a:lstStyle/>
          <a:p>
            <a:r>
              <a:rPr lang="en-US" dirty="0"/>
              <a:t>Introduction of Analytical Calendar</a:t>
            </a:r>
            <a:endParaRPr lang="en-HK" dirty="0"/>
          </a:p>
        </p:txBody>
      </p:sp>
      <p:sp>
        <p:nvSpPr>
          <p:cNvPr id="3" name="Content Placeholder 2">
            <a:extLst>
              <a:ext uri="{FF2B5EF4-FFF2-40B4-BE49-F238E27FC236}">
                <a16:creationId xmlns:a16="http://schemas.microsoft.com/office/drawing/2014/main" id="{BA471404-9DB1-9926-8C13-F401DCD91EDE}"/>
              </a:ext>
            </a:extLst>
          </p:cNvPr>
          <p:cNvSpPr>
            <a:spLocks noGrp="1"/>
          </p:cNvSpPr>
          <p:nvPr>
            <p:ph idx="1"/>
          </p:nvPr>
        </p:nvSpPr>
        <p:spPr>
          <a:xfrm>
            <a:off x="2800350" y="1825624"/>
            <a:ext cx="8553450" cy="4803775"/>
          </a:xfrm>
        </p:spPr>
        <p:txBody>
          <a:bodyPr>
            <a:normAutofit/>
          </a:bodyPr>
          <a:lstStyle/>
          <a:p>
            <a:pPr marL="0" indent="0">
              <a:buNone/>
            </a:pPr>
            <a:r>
              <a:rPr lang="en-US" dirty="0"/>
              <a:t>Analytical Calendar is come up with the design of Analysis and extended to Comparison Calendar.  It makes use of both to maximize the functionality of Calendar usage.</a:t>
            </a:r>
          </a:p>
          <a:p>
            <a:pPr lvl="1"/>
            <a:endParaRPr lang="en-HK" dirty="0"/>
          </a:p>
        </p:txBody>
      </p:sp>
      <p:grpSp>
        <p:nvGrpSpPr>
          <p:cNvPr id="4" name="Group 3">
            <a:extLst>
              <a:ext uri="{FF2B5EF4-FFF2-40B4-BE49-F238E27FC236}">
                <a16:creationId xmlns:a16="http://schemas.microsoft.com/office/drawing/2014/main" id="{B537EC7F-EA42-D31F-BEAF-33DD03BD8C62}"/>
              </a:ext>
            </a:extLst>
          </p:cNvPr>
          <p:cNvGrpSpPr/>
          <p:nvPr/>
        </p:nvGrpSpPr>
        <p:grpSpPr>
          <a:xfrm>
            <a:off x="928786" y="1777324"/>
            <a:ext cx="1746953" cy="1714574"/>
            <a:chOff x="948327" y="2687781"/>
            <a:chExt cx="1746953" cy="1714574"/>
          </a:xfrm>
        </p:grpSpPr>
        <p:pic>
          <p:nvPicPr>
            <p:cNvPr id="5" name="Picture 2" descr="Calendar Icon Png 16X16 | Calendar icon png, Calendar icon, Calender app">
              <a:extLst>
                <a:ext uri="{FF2B5EF4-FFF2-40B4-BE49-F238E27FC236}">
                  <a16:creationId xmlns:a16="http://schemas.microsoft.com/office/drawing/2014/main" id="{C3A9CEB1-76E3-BE65-4B8F-67D95AF7F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25C0CE7-88C6-8018-0DC6-B0BDBE365237}"/>
                </a:ext>
              </a:extLst>
            </p:cNvPr>
            <p:cNvSpPr txBox="1"/>
            <p:nvPr/>
          </p:nvSpPr>
          <p:spPr>
            <a:xfrm>
              <a:off x="948327" y="3879135"/>
              <a:ext cx="1746953" cy="523220"/>
            </a:xfrm>
            <a:prstGeom prst="rect">
              <a:avLst/>
            </a:prstGeom>
            <a:noFill/>
          </p:spPr>
          <p:txBody>
            <a:bodyPr wrap="square" rtlCol="0">
              <a:spAutoFit/>
            </a:bodyPr>
            <a:lstStyle/>
            <a:p>
              <a:pPr algn="ctr"/>
              <a:r>
                <a:rPr lang="en-US" altLang="zh-TW" sz="1400" dirty="0"/>
                <a:t>Analytical Calendar</a:t>
              </a:r>
              <a:endParaRPr lang="en-HK" sz="1400" dirty="0"/>
            </a:p>
          </p:txBody>
        </p:sp>
      </p:grpSp>
      <p:sp>
        <p:nvSpPr>
          <p:cNvPr id="10" name="Rectangle 9">
            <a:extLst>
              <a:ext uri="{FF2B5EF4-FFF2-40B4-BE49-F238E27FC236}">
                <a16:creationId xmlns:a16="http://schemas.microsoft.com/office/drawing/2014/main" id="{AF358FA6-3709-5D9B-E62A-8B6F445340B3}"/>
              </a:ext>
            </a:extLst>
          </p:cNvPr>
          <p:cNvSpPr/>
          <p:nvPr/>
        </p:nvSpPr>
        <p:spPr>
          <a:xfrm>
            <a:off x="3468393" y="3429000"/>
            <a:ext cx="6204997" cy="2929689"/>
          </a:xfrm>
          <a:prstGeom prst="rect">
            <a:avLst/>
          </a:prstGeom>
          <a:noFill/>
          <a:ln w="38100">
            <a:solidFill>
              <a:schemeClr val="bg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11" name="Group 10">
            <a:extLst>
              <a:ext uri="{FF2B5EF4-FFF2-40B4-BE49-F238E27FC236}">
                <a16:creationId xmlns:a16="http://schemas.microsoft.com/office/drawing/2014/main" id="{CA923F2C-E3E8-1D46-7719-79B5DD38DD87}"/>
              </a:ext>
            </a:extLst>
          </p:cNvPr>
          <p:cNvGrpSpPr/>
          <p:nvPr/>
        </p:nvGrpSpPr>
        <p:grpSpPr>
          <a:xfrm>
            <a:off x="6741528" y="3915002"/>
            <a:ext cx="2805545" cy="2238846"/>
            <a:chOff x="758536" y="2687781"/>
            <a:chExt cx="2805545" cy="2238846"/>
          </a:xfrm>
        </p:grpSpPr>
        <p:pic>
          <p:nvPicPr>
            <p:cNvPr id="12" name="Picture 2" descr="Calendar Icon Png 16X16 | Calendar icon png, Calendar icon, Calender app">
              <a:extLst>
                <a:ext uri="{FF2B5EF4-FFF2-40B4-BE49-F238E27FC236}">
                  <a16:creationId xmlns:a16="http://schemas.microsoft.com/office/drawing/2014/main" id="{F12B2044-E234-EFAD-0073-5D6FD4D88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870364" cy="187036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66D7312-AF0B-17C2-17C7-95174F27EC77}"/>
                </a:ext>
              </a:extLst>
            </p:cNvPr>
            <p:cNvSpPr txBox="1"/>
            <p:nvPr/>
          </p:nvSpPr>
          <p:spPr>
            <a:xfrm>
              <a:off x="758536" y="4557295"/>
              <a:ext cx="2805545" cy="369332"/>
            </a:xfrm>
            <a:prstGeom prst="rect">
              <a:avLst/>
            </a:prstGeom>
            <a:noFill/>
          </p:spPr>
          <p:txBody>
            <a:bodyPr wrap="square" rtlCol="0">
              <a:spAutoFit/>
            </a:bodyPr>
            <a:lstStyle/>
            <a:p>
              <a:pPr algn="ctr"/>
              <a:r>
                <a:rPr lang="en-US" altLang="zh-TW" dirty="0"/>
                <a:t>Comparison Calendar</a:t>
              </a:r>
              <a:endParaRPr lang="en-HK" dirty="0"/>
            </a:p>
          </p:txBody>
        </p:sp>
      </p:grpSp>
      <p:grpSp>
        <p:nvGrpSpPr>
          <p:cNvPr id="14" name="Group 13">
            <a:extLst>
              <a:ext uri="{FF2B5EF4-FFF2-40B4-BE49-F238E27FC236}">
                <a16:creationId xmlns:a16="http://schemas.microsoft.com/office/drawing/2014/main" id="{3EE9A207-CC1E-3932-2D32-CFFFC967554C}"/>
              </a:ext>
            </a:extLst>
          </p:cNvPr>
          <p:cNvGrpSpPr/>
          <p:nvPr/>
        </p:nvGrpSpPr>
        <p:grpSpPr>
          <a:xfrm>
            <a:off x="3468393" y="3964952"/>
            <a:ext cx="2805545" cy="2188896"/>
            <a:chOff x="3962399" y="2687781"/>
            <a:chExt cx="2805545" cy="2188896"/>
          </a:xfrm>
        </p:grpSpPr>
        <p:pic>
          <p:nvPicPr>
            <p:cNvPr id="15" name="Picture 2" descr="Calendar Icon Png 16X16 | Calendar icon png, Calendar icon, Calender app">
              <a:extLst>
                <a:ext uri="{FF2B5EF4-FFF2-40B4-BE49-F238E27FC236}">
                  <a16:creationId xmlns:a16="http://schemas.microsoft.com/office/drawing/2014/main" id="{CADAF58E-D20E-B714-4D14-41A9C268C0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0381" y="2687781"/>
              <a:ext cx="1870364" cy="187036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92C414A-8CC9-42A9-07C0-5D7DF79DB8AE}"/>
                </a:ext>
              </a:extLst>
            </p:cNvPr>
            <p:cNvSpPr txBox="1"/>
            <p:nvPr/>
          </p:nvSpPr>
          <p:spPr>
            <a:xfrm>
              <a:off x="3962399" y="4507345"/>
              <a:ext cx="2805545" cy="369332"/>
            </a:xfrm>
            <a:prstGeom prst="rect">
              <a:avLst/>
            </a:prstGeom>
            <a:noFill/>
          </p:spPr>
          <p:txBody>
            <a:bodyPr wrap="square" rtlCol="0">
              <a:spAutoFit/>
            </a:bodyPr>
            <a:lstStyle/>
            <a:p>
              <a:pPr algn="ctr"/>
              <a:r>
                <a:rPr lang="en-US" altLang="zh-TW" dirty="0"/>
                <a:t>Analysis Calendar</a:t>
              </a:r>
              <a:endParaRPr lang="en-HK" dirty="0"/>
            </a:p>
          </p:txBody>
        </p:sp>
      </p:grpSp>
      <p:sp>
        <p:nvSpPr>
          <p:cNvPr id="17" name="TextBox 16">
            <a:extLst>
              <a:ext uri="{FF2B5EF4-FFF2-40B4-BE49-F238E27FC236}">
                <a16:creationId xmlns:a16="http://schemas.microsoft.com/office/drawing/2014/main" id="{11558894-DE65-8098-9FFD-4915CC5A4DCF}"/>
              </a:ext>
            </a:extLst>
          </p:cNvPr>
          <p:cNvSpPr txBox="1"/>
          <p:nvPr/>
        </p:nvSpPr>
        <p:spPr>
          <a:xfrm>
            <a:off x="3304326" y="3429000"/>
            <a:ext cx="2805545" cy="369332"/>
          </a:xfrm>
          <a:prstGeom prst="rect">
            <a:avLst/>
          </a:prstGeom>
          <a:noFill/>
        </p:spPr>
        <p:txBody>
          <a:bodyPr wrap="square" rtlCol="0">
            <a:spAutoFit/>
          </a:bodyPr>
          <a:lstStyle/>
          <a:p>
            <a:pPr algn="ctr"/>
            <a:r>
              <a:rPr lang="en-US" altLang="zh-TW" dirty="0"/>
              <a:t>Analytical Calendar</a:t>
            </a:r>
            <a:endParaRPr lang="en-HK" dirty="0"/>
          </a:p>
        </p:txBody>
      </p:sp>
      <p:sp>
        <p:nvSpPr>
          <p:cNvPr id="18" name="Cross 17">
            <a:extLst>
              <a:ext uri="{FF2B5EF4-FFF2-40B4-BE49-F238E27FC236}">
                <a16:creationId xmlns:a16="http://schemas.microsoft.com/office/drawing/2014/main" id="{6BCE1D8B-17AC-C2D1-B9E0-653B6D7DE8F0}"/>
              </a:ext>
            </a:extLst>
          </p:cNvPr>
          <p:cNvSpPr/>
          <p:nvPr/>
        </p:nvSpPr>
        <p:spPr>
          <a:xfrm>
            <a:off x="6231661" y="4629423"/>
            <a:ext cx="562536" cy="541421"/>
          </a:xfrm>
          <a:prstGeom prst="plu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HK"/>
          </a:p>
        </p:txBody>
      </p:sp>
    </p:spTree>
    <p:extLst>
      <p:ext uri="{BB962C8B-B14F-4D97-AF65-F5344CB8AC3E}">
        <p14:creationId xmlns:p14="http://schemas.microsoft.com/office/powerpoint/2010/main" val="361358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9317-C1BC-48AA-2B0F-A52FBF1B4922}"/>
              </a:ext>
            </a:extLst>
          </p:cNvPr>
          <p:cNvSpPr>
            <a:spLocks noGrp="1"/>
          </p:cNvSpPr>
          <p:nvPr>
            <p:ph type="title"/>
          </p:nvPr>
        </p:nvSpPr>
        <p:spPr/>
        <p:txBody>
          <a:bodyPr/>
          <a:lstStyle/>
          <a:p>
            <a:r>
              <a:rPr lang="en-US" dirty="0"/>
              <a:t>Analytical Calendar</a:t>
            </a:r>
            <a:endParaRPr lang="en-HK" dirty="0"/>
          </a:p>
        </p:txBody>
      </p:sp>
      <p:sp>
        <p:nvSpPr>
          <p:cNvPr id="3" name="Content Placeholder 2">
            <a:extLst>
              <a:ext uri="{FF2B5EF4-FFF2-40B4-BE49-F238E27FC236}">
                <a16:creationId xmlns:a16="http://schemas.microsoft.com/office/drawing/2014/main" id="{029EF564-6D13-931A-07F9-F24E92EDE27A}"/>
              </a:ext>
            </a:extLst>
          </p:cNvPr>
          <p:cNvSpPr>
            <a:spLocks noGrp="1"/>
          </p:cNvSpPr>
          <p:nvPr>
            <p:ph idx="1"/>
          </p:nvPr>
        </p:nvSpPr>
        <p:spPr/>
        <p:txBody>
          <a:bodyPr/>
          <a:lstStyle/>
          <a:p>
            <a:r>
              <a:rPr lang="en-US" dirty="0"/>
              <a:t>It standardizes the date input and benefits for a clear perspective of selecting the analysis and comparison periods.</a:t>
            </a:r>
          </a:p>
          <a:p>
            <a:r>
              <a:rPr lang="en-US" dirty="0"/>
              <a:t>It simplifies the overall date selection for input and avoids the incorrect date selections and unexpected behaviors.</a:t>
            </a:r>
          </a:p>
          <a:p>
            <a:r>
              <a:rPr lang="en-US" dirty="0"/>
              <a:t>It allows to be applied in modern analytic tools such as Qlik Sense, QlikView, </a:t>
            </a:r>
            <a:r>
              <a:rPr lang="en-US" dirty="0" err="1"/>
              <a:t>PowerBI</a:t>
            </a:r>
            <a:r>
              <a:rPr lang="en-US" dirty="0"/>
              <a:t>, etc.</a:t>
            </a:r>
            <a:endParaRPr lang="en-HK" dirty="0"/>
          </a:p>
          <a:p>
            <a:r>
              <a:rPr lang="en-HK" dirty="0"/>
              <a:t>It also has benefits for developer but it does not cover in this deck.</a:t>
            </a:r>
            <a:endParaRPr lang="en-US" dirty="0"/>
          </a:p>
        </p:txBody>
      </p:sp>
    </p:spTree>
    <p:extLst>
      <p:ext uri="{BB962C8B-B14F-4D97-AF65-F5344CB8AC3E}">
        <p14:creationId xmlns:p14="http://schemas.microsoft.com/office/powerpoint/2010/main" val="107948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6D0E-40CC-70B0-2613-3FE780126C64}"/>
              </a:ext>
            </a:extLst>
          </p:cNvPr>
          <p:cNvSpPr>
            <a:spLocks noGrp="1"/>
          </p:cNvSpPr>
          <p:nvPr>
            <p:ph type="title"/>
          </p:nvPr>
        </p:nvSpPr>
        <p:spPr/>
        <p:txBody>
          <a:bodyPr/>
          <a:lstStyle/>
          <a:p>
            <a:r>
              <a:rPr lang="en-US" dirty="0"/>
              <a:t>Analytical Calendar in Qlik Sense</a:t>
            </a:r>
            <a:endParaRPr lang="en-HK" dirty="0"/>
          </a:p>
        </p:txBody>
      </p:sp>
      <p:pic>
        <p:nvPicPr>
          <p:cNvPr id="4" name="Picture 3">
            <a:extLst>
              <a:ext uri="{FF2B5EF4-FFF2-40B4-BE49-F238E27FC236}">
                <a16:creationId xmlns:a16="http://schemas.microsoft.com/office/drawing/2014/main" id="{6F755A76-D3C6-3F6E-C904-4AA22BBB4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124" y="2057401"/>
            <a:ext cx="9466891" cy="4508043"/>
          </a:xfrm>
          <a:prstGeom prst="rect">
            <a:avLst/>
          </a:prstGeom>
        </p:spPr>
      </p:pic>
    </p:spTree>
    <p:extLst>
      <p:ext uri="{BB962C8B-B14F-4D97-AF65-F5344CB8AC3E}">
        <p14:creationId xmlns:p14="http://schemas.microsoft.com/office/powerpoint/2010/main" val="481987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D466-A3CB-4CC5-4A55-203620A3222D}"/>
              </a:ext>
            </a:extLst>
          </p:cNvPr>
          <p:cNvSpPr>
            <a:spLocks noGrp="1"/>
          </p:cNvSpPr>
          <p:nvPr>
            <p:ph type="title"/>
          </p:nvPr>
        </p:nvSpPr>
        <p:spPr/>
        <p:txBody>
          <a:bodyPr/>
          <a:lstStyle/>
          <a:p>
            <a:r>
              <a:rPr lang="en-US" dirty="0"/>
              <a:t>Analytical Calendar in </a:t>
            </a:r>
            <a:r>
              <a:rPr lang="en-US" dirty="0" err="1"/>
              <a:t>PowerBI</a:t>
            </a:r>
            <a:endParaRPr lang="en-HK" dirty="0"/>
          </a:p>
        </p:txBody>
      </p:sp>
      <p:pic>
        <p:nvPicPr>
          <p:cNvPr id="4" name="Picture 3">
            <a:extLst>
              <a:ext uri="{FF2B5EF4-FFF2-40B4-BE49-F238E27FC236}">
                <a16:creationId xmlns:a16="http://schemas.microsoft.com/office/drawing/2014/main" id="{26FBB2FE-B153-2A9B-6B67-284F85DFD4A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144563" y="2057401"/>
            <a:ext cx="8259923" cy="4632849"/>
          </a:xfrm>
          <a:prstGeom prst="rect">
            <a:avLst/>
          </a:prstGeom>
        </p:spPr>
      </p:pic>
    </p:spTree>
    <p:extLst>
      <p:ext uri="{BB962C8B-B14F-4D97-AF65-F5344CB8AC3E}">
        <p14:creationId xmlns:p14="http://schemas.microsoft.com/office/powerpoint/2010/main" val="1223793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A1F9F-5238-79AD-524C-0A0409DF73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DB7A19-0CD2-94A5-1EBF-9E78B3AF2114}"/>
              </a:ext>
            </a:extLst>
          </p:cNvPr>
          <p:cNvSpPr>
            <a:spLocks noGrp="1"/>
          </p:cNvSpPr>
          <p:nvPr>
            <p:ph type="title"/>
          </p:nvPr>
        </p:nvSpPr>
        <p:spPr/>
        <p:txBody>
          <a:bodyPr/>
          <a:lstStyle/>
          <a:p>
            <a:r>
              <a:rPr lang="en-US" dirty="0"/>
              <a:t>Analytical Calendar in QlikView</a:t>
            </a:r>
            <a:endParaRPr lang="en-HK" dirty="0"/>
          </a:p>
        </p:txBody>
      </p:sp>
      <p:pic>
        <p:nvPicPr>
          <p:cNvPr id="5" name="Picture 4">
            <a:extLst>
              <a:ext uri="{FF2B5EF4-FFF2-40B4-BE49-F238E27FC236}">
                <a16:creationId xmlns:a16="http://schemas.microsoft.com/office/drawing/2014/main" id="{3C210984-837D-BF4C-3689-3F4630ED9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724" y="2099534"/>
            <a:ext cx="9553575" cy="4620887"/>
          </a:xfrm>
          <a:prstGeom prst="rect">
            <a:avLst/>
          </a:prstGeom>
        </p:spPr>
      </p:pic>
    </p:spTree>
    <p:extLst>
      <p:ext uri="{BB962C8B-B14F-4D97-AF65-F5344CB8AC3E}">
        <p14:creationId xmlns:p14="http://schemas.microsoft.com/office/powerpoint/2010/main" val="237045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0055-35AB-C5BA-189E-3173E427BE91}"/>
              </a:ext>
            </a:extLst>
          </p:cNvPr>
          <p:cNvSpPr>
            <a:spLocks noGrp="1"/>
          </p:cNvSpPr>
          <p:nvPr>
            <p:ph type="title"/>
          </p:nvPr>
        </p:nvSpPr>
        <p:spPr/>
        <p:txBody>
          <a:bodyPr/>
          <a:lstStyle/>
          <a:p>
            <a:r>
              <a:rPr lang="en-US" dirty="0"/>
              <a:t>A Step by Step Guide</a:t>
            </a:r>
            <a:endParaRPr lang="en-HK" dirty="0"/>
          </a:p>
        </p:txBody>
      </p:sp>
      <p:sp>
        <p:nvSpPr>
          <p:cNvPr id="3" name="Content Placeholder 2">
            <a:extLst>
              <a:ext uri="{FF2B5EF4-FFF2-40B4-BE49-F238E27FC236}">
                <a16:creationId xmlns:a16="http://schemas.microsoft.com/office/drawing/2014/main" id="{9B415FC3-40DD-73E7-F56B-2F3BDB3985E3}"/>
              </a:ext>
            </a:extLst>
          </p:cNvPr>
          <p:cNvSpPr>
            <a:spLocks noGrp="1"/>
          </p:cNvSpPr>
          <p:nvPr>
            <p:ph idx="1"/>
          </p:nvPr>
        </p:nvSpPr>
        <p:spPr>
          <a:xfrm>
            <a:off x="175162" y="2263362"/>
            <a:ext cx="3007426" cy="1548617"/>
          </a:xfrm>
        </p:spPr>
        <p:txBody>
          <a:bodyPr>
            <a:normAutofit/>
          </a:bodyPr>
          <a:lstStyle/>
          <a:p>
            <a:pPr marL="0" indent="0">
              <a:buNone/>
            </a:pPr>
            <a:r>
              <a:rPr lang="en-US" dirty="0"/>
              <a:t>Step 1</a:t>
            </a:r>
          </a:p>
          <a:p>
            <a:r>
              <a:rPr lang="en-US" dirty="0"/>
              <a:t>Select Analysis Perspective, e.g. Actual Month</a:t>
            </a:r>
          </a:p>
          <a:p>
            <a:endParaRPr lang="en-US" dirty="0"/>
          </a:p>
          <a:p>
            <a:endParaRPr lang="en-US" dirty="0"/>
          </a:p>
          <a:p>
            <a:pPr marL="0" indent="0">
              <a:buNone/>
            </a:pPr>
            <a:endParaRPr lang="en-HK" dirty="0"/>
          </a:p>
        </p:txBody>
      </p:sp>
      <p:sp>
        <p:nvSpPr>
          <p:cNvPr id="8" name="TextBox 7">
            <a:extLst>
              <a:ext uri="{FF2B5EF4-FFF2-40B4-BE49-F238E27FC236}">
                <a16:creationId xmlns:a16="http://schemas.microsoft.com/office/drawing/2014/main" id="{364453BD-E523-B6A8-10FF-B7DC4ABC8F8D}"/>
              </a:ext>
            </a:extLst>
          </p:cNvPr>
          <p:cNvSpPr txBox="1"/>
          <p:nvPr/>
        </p:nvSpPr>
        <p:spPr>
          <a:xfrm>
            <a:off x="90055" y="3962644"/>
            <a:ext cx="2805545" cy="1200329"/>
          </a:xfrm>
          <a:prstGeom prst="rect">
            <a:avLst/>
          </a:prstGeom>
          <a:noFill/>
        </p:spPr>
        <p:txBody>
          <a:bodyPr wrap="square" rtlCol="0">
            <a:spAutoFit/>
          </a:bodyPr>
          <a:lstStyle/>
          <a:p>
            <a:r>
              <a:rPr lang="en-US" altLang="zh-TW" dirty="0">
                <a:solidFill>
                  <a:schemeClr val="bg1">
                    <a:lumMod val="50000"/>
                    <a:lumOff val="50000"/>
                  </a:schemeClr>
                </a:solidFill>
              </a:rPr>
              <a:t>Behind the scene</a:t>
            </a:r>
          </a:p>
          <a:p>
            <a:pPr marL="171450" indent="-171450">
              <a:buFont typeface="Arial" panose="020B0604020202020204" pitchFamily="34" charset="0"/>
              <a:buChar char="•"/>
            </a:pPr>
            <a:r>
              <a:rPr lang="en-US" altLang="zh-TW" dirty="0">
                <a:solidFill>
                  <a:schemeClr val="bg1">
                    <a:lumMod val="50000"/>
                    <a:lumOff val="50000"/>
                  </a:schemeClr>
                </a:solidFill>
              </a:rPr>
              <a:t>It filters all possible unique dates and comparison available</a:t>
            </a:r>
          </a:p>
        </p:txBody>
      </p:sp>
      <p:pic>
        <p:nvPicPr>
          <p:cNvPr id="7" name="Picture 6">
            <a:extLst>
              <a:ext uri="{FF2B5EF4-FFF2-40B4-BE49-F238E27FC236}">
                <a16:creationId xmlns:a16="http://schemas.microsoft.com/office/drawing/2014/main" id="{D38B0A9C-0EE2-6C60-AE99-0C24C6BC21D5}"/>
              </a:ext>
            </a:extLst>
          </p:cNvPr>
          <p:cNvPicPr>
            <a:picLocks noChangeAspect="1"/>
          </p:cNvPicPr>
          <p:nvPr/>
        </p:nvPicPr>
        <p:blipFill>
          <a:blip r:embed="rId2"/>
          <a:stretch>
            <a:fillRect/>
          </a:stretch>
        </p:blipFill>
        <p:spPr>
          <a:xfrm>
            <a:off x="3323735" y="2057400"/>
            <a:ext cx="8610600" cy="4260159"/>
          </a:xfrm>
          <a:prstGeom prst="rect">
            <a:avLst/>
          </a:prstGeom>
        </p:spPr>
      </p:pic>
    </p:spTree>
    <p:extLst>
      <p:ext uri="{BB962C8B-B14F-4D97-AF65-F5344CB8AC3E}">
        <p14:creationId xmlns:p14="http://schemas.microsoft.com/office/powerpoint/2010/main" val="325476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0055-35AB-C5BA-189E-3173E427BE91}"/>
              </a:ext>
            </a:extLst>
          </p:cNvPr>
          <p:cNvSpPr>
            <a:spLocks noGrp="1"/>
          </p:cNvSpPr>
          <p:nvPr>
            <p:ph type="title"/>
          </p:nvPr>
        </p:nvSpPr>
        <p:spPr/>
        <p:txBody>
          <a:bodyPr/>
          <a:lstStyle/>
          <a:p>
            <a:r>
              <a:rPr lang="en-US" dirty="0"/>
              <a:t>A Step by Step Guide</a:t>
            </a:r>
            <a:endParaRPr lang="en-HK" dirty="0"/>
          </a:p>
        </p:txBody>
      </p:sp>
      <p:sp>
        <p:nvSpPr>
          <p:cNvPr id="3" name="Content Placeholder 2">
            <a:extLst>
              <a:ext uri="{FF2B5EF4-FFF2-40B4-BE49-F238E27FC236}">
                <a16:creationId xmlns:a16="http://schemas.microsoft.com/office/drawing/2014/main" id="{9B415FC3-40DD-73E7-F56B-2F3BDB3985E3}"/>
              </a:ext>
            </a:extLst>
          </p:cNvPr>
          <p:cNvSpPr>
            <a:spLocks noGrp="1"/>
          </p:cNvSpPr>
          <p:nvPr>
            <p:ph idx="1"/>
          </p:nvPr>
        </p:nvSpPr>
        <p:spPr>
          <a:xfrm>
            <a:off x="175162" y="2263362"/>
            <a:ext cx="3007426" cy="1548617"/>
          </a:xfrm>
        </p:spPr>
        <p:txBody>
          <a:bodyPr>
            <a:normAutofit fontScale="92500" lnSpcReduction="10000"/>
          </a:bodyPr>
          <a:lstStyle/>
          <a:p>
            <a:pPr marL="0" indent="0">
              <a:buNone/>
            </a:pPr>
            <a:r>
              <a:rPr lang="en-US" dirty="0"/>
              <a:t>Step 2</a:t>
            </a:r>
          </a:p>
          <a:p>
            <a:r>
              <a:rPr lang="en-US" dirty="0"/>
              <a:t>Select Unique Date, e.g. 2024-Feb meaning the date required analysis.</a:t>
            </a:r>
          </a:p>
          <a:p>
            <a:endParaRPr lang="en-US" dirty="0"/>
          </a:p>
          <a:p>
            <a:endParaRPr lang="en-US" dirty="0"/>
          </a:p>
          <a:p>
            <a:endParaRPr lang="en-US" dirty="0"/>
          </a:p>
          <a:p>
            <a:pPr marL="0" indent="0">
              <a:buNone/>
            </a:pPr>
            <a:endParaRPr lang="en-HK" dirty="0"/>
          </a:p>
        </p:txBody>
      </p:sp>
      <p:sp>
        <p:nvSpPr>
          <p:cNvPr id="8" name="TextBox 7">
            <a:extLst>
              <a:ext uri="{FF2B5EF4-FFF2-40B4-BE49-F238E27FC236}">
                <a16:creationId xmlns:a16="http://schemas.microsoft.com/office/drawing/2014/main" id="{364453BD-E523-B6A8-10FF-B7DC4ABC8F8D}"/>
              </a:ext>
            </a:extLst>
          </p:cNvPr>
          <p:cNvSpPr txBox="1"/>
          <p:nvPr/>
        </p:nvSpPr>
        <p:spPr>
          <a:xfrm>
            <a:off x="90055" y="3962644"/>
            <a:ext cx="2805545" cy="1754326"/>
          </a:xfrm>
          <a:prstGeom prst="rect">
            <a:avLst/>
          </a:prstGeom>
          <a:noFill/>
        </p:spPr>
        <p:txBody>
          <a:bodyPr wrap="square" rtlCol="0">
            <a:spAutoFit/>
          </a:bodyPr>
          <a:lstStyle/>
          <a:p>
            <a:r>
              <a:rPr lang="en-US" altLang="zh-TW" dirty="0">
                <a:solidFill>
                  <a:schemeClr val="bg1">
                    <a:lumMod val="50000"/>
                    <a:lumOff val="50000"/>
                  </a:schemeClr>
                </a:solidFill>
              </a:rPr>
              <a:t>Behind the scene</a:t>
            </a:r>
          </a:p>
          <a:p>
            <a:pPr marL="171450" indent="-171450">
              <a:buFont typeface="Arial" panose="020B0604020202020204" pitchFamily="34" charset="0"/>
              <a:buChar char="•"/>
            </a:pPr>
            <a:r>
              <a:rPr lang="en-US" altLang="zh-TW" dirty="0">
                <a:solidFill>
                  <a:schemeClr val="bg1">
                    <a:lumMod val="50000"/>
                    <a:lumOff val="50000"/>
                  </a:schemeClr>
                </a:solidFill>
              </a:rPr>
              <a:t>It further reduces to the Comparison Perspective with the selected Unique Date, i.e. 2024-Feb.</a:t>
            </a:r>
          </a:p>
        </p:txBody>
      </p:sp>
      <p:pic>
        <p:nvPicPr>
          <p:cNvPr id="5" name="Picture 4">
            <a:extLst>
              <a:ext uri="{FF2B5EF4-FFF2-40B4-BE49-F238E27FC236}">
                <a16:creationId xmlns:a16="http://schemas.microsoft.com/office/drawing/2014/main" id="{EA8C0FBA-F6F0-20C1-9D49-FBE137DFA726}"/>
              </a:ext>
            </a:extLst>
          </p:cNvPr>
          <p:cNvPicPr>
            <a:picLocks noChangeAspect="1"/>
          </p:cNvPicPr>
          <p:nvPr/>
        </p:nvPicPr>
        <p:blipFill>
          <a:blip r:embed="rId2"/>
          <a:stretch>
            <a:fillRect/>
          </a:stretch>
        </p:blipFill>
        <p:spPr>
          <a:xfrm>
            <a:off x="3144214" y="2262648"/>
            <a:ext cx="8805002" cy="4239445"/>
          </a:xfrm>
          <a:prstGeom prst="rect">
            <a:avLst/>
          </a:prstGeom>
        </p:spPr>
      </p:pic>
    </p:spTree>
    <p:extLst>
      <p:ext uri="{BB962C8B-B14F-4D97-AF65-F5344CB8AC3E}">
        <p14:creationId xmlns:p14="http://schemas.microsoft.com/office/powerpoint/2010/main" val="161891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0055-35AB-C5BA-189E-3173E427BE91}"/>
              </a:ext>
            </a:extLst>
          </p:cNvPr>
          <p:cNvSpPr>
            <a:spLocks noGrp="1"/>
          </p:cNvSpPr>
          <p:nvPr>
            <p:ph type="title"/>
          </p:nvPr>
        </p:nvSpPr>
        <p:spPr/>
        <p:txBody>
          <a:bodyPr/>
          <a:lstStyle/>
          <a:p>
            <a:r>
              <a:rPr lang="en-US" dirty="0"/>
              <a:t>A Step by Step Guide</a:t>
            </a:r>
            <a:endParaRPr lang="en-HK" dirty="0"/>
          </a:p>
        </p:txBody>
      </p:sp>
      <p:sp>
        <p:nvSpPr>
          <p:cNvPr id="3" name="Content Placeholder 2">
            <a:extLst>
              <a:ext uri="{FF2B5EF4-FFF2-40B4-BE49-F238E27FC236}">
                <a16:creationId xmlns:a16="http://schemas.microsoft.com/office/drawing/2014/main" id="{9B415FC3-40DD-73E7-F56B-2F3BDB3985E3}"/>
              </a:ext>
            </a:extLst>
          </p:cNvPr>
          <p:cNvSpPr>
            <a:spLocks noGrp="1"/>
          </p:cNvSpPr>
          <p:nvPr>
            <p:ph idx="1"/>
          </p:nvPr>
        </p:nvSpPr>
        <p:spPr>
          <a:xfrm>
            <a:off x="175162" y="2263362"/>
            <a:ext cx="3007426" cy="1548617"/>
          </a:xfrm>
        </p:spPr>
        <p:txBody>
          <a:bodyPr>
            <a:normAutofit fontScale="85000" lnSpcReduction="20000"/>
          </a:bodyPr>
          <a:lstStyle/>
          <a:p>
            <a:pPr marL="0" indent="0">
              <a:buNone/>
            </a:pPr>
            <a:r>
              <a:rPr lang="en-US" dirty="0"/>
              <a:t>Step 3</a:t>
            </a:r>
          </a:p>
          <a:p>
            <a:r>
              <a:rPr lang="en-US" dirty="0"/>
              <a:t>Select Comparison Perspective, e.g. 1 Year before meaning the comparison period is 2024-Jan.</a:t>
            </a:r>
          </a:p>
          <a:p>
            <a:endParaRPr lang="en-US" dirty="0"/>
          </a:p>
          <a:p>
            <a:endParaRPr lang="en-US" dirty="0"/>
          </a:p>
          <a:p>
            <a:endParaRPr lang="en-US" dirty="0"/>
          </a:p>
          <a:p>
            <a:pPr marL="0" indent="0">
              <a:buNone/>
            </a:pPr>
            <a:endParaRPr lang="en-HK" dirty="0"/>
          </a:p>
        </p:txBody>
      </p:sp>
      <p:sp>
        <p:nvSpPr>
          <p:cNvPr id="8" name="TextBox 7">
            <a:extLst>
              <a:ext uri="{FF2B5EF4-FFF2-40B4-BE49-F238E27FC236}">
                <a16:creationId xmlns:a16="http://schemas.microsoft.com/office/drawing/2014/main" id="{364453BD-E523-B6A8-10FF-B7DC4ABC8F8D}"/>
              </a:ext>
            </a:extLst>
          </p:cNvPr>
          <p:cNvSpPr txBox="1"/>
          <p:nvPr/>
        </p:nvSpPr>
        <p:spPr>
          <a:xfrm>
            <a:off x="90055" y="3962644"/>
            <a:ext cx="2805545" cy="1477328"/>
          </a:xfrm>
          <a:prstGeom prst="rect">
            <a:avLst/>
          </a:prstGeom>
          <a:noFill/>
        </p:spPr>
        <p:txBody>
          <a:bodyPr wrap="square" rtlCol="0">
            <a:spAutoFit/>
          </a:bodyPr>
          <a:lstStyle/>
          <a:p>
            <a:r>
              <a:rPr lang="en-US" altLang="zh-TW" dirty="0">
                <a:solidFill>
                  <a:schemeClr val="bg1">
                    <a:lumMod val="50000"/>
                    <a:lumOff val="50000"/>
                  </a:schemeClr>
                </a:solidFill>
              </a:rPr>
              <a:t>Behind the scene</a:t>
            </a:r>
          </a:p>
          <a:p>
            <a:pPr marL="171450" indent="-171450">
              <a:buFont typeface="Arial" panose="020B0604020202020204" pitchFamily="34" charset="0"/>
              <a:buChar char="•"/>
            </a:pPr>
            <a:r>
              <a:rPr lang="en-US" altLang="zh-TW" dirty="0">
                <a:solidFill>
                  <a:schemeClr val="bg1">
                    <a:lumMod val="50000"/>
                    <a:lumOff val="50000"/>
                  </a:schemeClr>
                </a:solidFill>
              </a:rPr>
              <a:t>The analysis and comparison period are completed as illustrated.</a:t>
            </a:r>
          </a:p>
        </p:txBody>
      </p:sp>
      <p:pic>
        <p:nvPicPr>
          <p:cNvPr id="5" name="Picture 4">
            <a:extLst>
              <a:ext uri="{FF2B5EF4-FFF2-40B4-BE49-F238E27FC236}">
                <a16:creationId xmlns:a16="http://schemas.microsoft.com/office/drawing/2014/main" id="{D5380692-D8EE-01DF-AAE8-1AB63AB1ED5F}"/>
              </a:ext>
            </a:extLst>
          </p:cNvPr>
          <p:cNvPicPr>
            <a:picLocks noChangeAspect="1"/>
          </p:cNvPicPr>
          <p:nvPr/>
        </p:nvPicPr>
        <p:blipFill>
          <a:blip r:embed="rId2"/>
          <a:stretch>
            <a:fillRect/>
          </a:stretch>
        </p:blipFill>
        <p:spPr>
          <a:xfrm>
            <a:off x="3327790" y="2888777"/>
            <a:ext cx="8555402" cy="2516629"/>
          </a:xfrm>
          <a:prstGeom prst="rect">
            <a:avLst/>
          </a:prstGeom>
        </p:spPr>
      </p:pic>
    </p:spTree>
    <p:extLst>
      <p:ext uri="{BB962C8B-B14F-4D97-AF65-F5344CB8AC3E}">
        <p14:creationId xmlns:p14="http://schemas.microsoft.com/office/powerpoint/2010/main" val="35398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5390-AA33-A9A3-8A1F-C0E89DE46887}"/>
              </a:ext>
            </a:extLst>
          </p:cNvPr>
          <p:cNvSpPr>
            <a:spLocks noGrp="1"/>
          </p:cNvSpPr>
          <p:nvPr>
            <p:ph type="title"/>
          </p:nvPr>
        </p:nvSpPr>
        <p:spPr/>
        <p:txBody>
          <a:bodyPr/>
          <a:lstStyle/>
          <a:p>
            <a:r>
              <a:rPr lang="en-US" dirty="0"/>
              <a:t>Agenda</a:t>
            </a:r>
            <a:endParaRPr lang="en-HK" dirty="0"/>
          </a:p>
        </p:txBody>
      </p:sp>
      <p:sp>
        <p:nvSpPr>
          <p:cNvPr id="3" name="Content Placeholder 2">
            <a:extLst>
              <a:ext uri="{FF2B5EF4-FFF2-40B4-BE49-F238E27FC236}">
                <a16:creationId xmlns:a16="http://schemas.microsoft.com/office/drawing/2014/main" id="{1F2C4EF9-18C1-258F-5F28-392F50CFB777}"/>
              </a:ext>
            </a:extLst>
          </p:cNvPr>
          <p:cNvSpPr>
            <a:spLocks noGrp="1"/>
          </p:cNvSpPr>
          <p:nvPr>
            <p:ph idx="1"/>
          </p:nvPr>
        </p:nvSpPr>
        <p:spPr/>
        <p:txBody>
          <a:bodyPr>
            <a:normAutofit/>
          </a:bodyPr>
          <a:lstStyle/>
          <a:p>
            <a:r>
              <a:rPr lang="en-US" dirty="0"/>
              <a:t>Traditional Approach of using Calendar in Analytics</a:t>
            </a:r>
          </a:p>
          <a:p>
            <a:r>
              <a:rPr lang="en-US" dirty="0"/>
              <a:t>Introduction of Analysis Calendar</a:t>
            </a:r>
          </a:p>
          <a:p>
            <a:r>
              <a:rPr lang="en-US" dirty="0"/>
              <a:t>Introduction to Comparison Calendar</a:t>
            </a:r>
          </a:p>
          <a:p>
            <a:r>
              <a:rPr lang="en-US" dirty="0"/>
              <a:t>Introduction to Analytical Calendar</a:t>
            </a:r>
          </a:p>
          <a:p>
            <a:pPr lvl="1"/>
            <a:r>
              <a:rPr lang="en-US" dirty="0"/>
              <a:t>Analytical Calendar - Analysis Calendar</a:t>
            </a:r>
          </a:p>
          <a:p>
            <a:pPr lvl="1"/>
            <a:r>
              <a:rPr lang="en-US" dirty="0"/>
              <a:t>Analytical Calendar - Comparison Calendar</a:t>
            </a:r>
          </a:p>
          <a:p>
            <a:pPr lvl="1"/>
            <a:r>
              <a:rPr lang="en-US" dirty="0"/>
              <a:t>Analytical Calendar – Advanced Comparison Calendar</a:t>
            </a:r>
          </a:p>
          <a:p>
            <a:r>
              <a:rPr lang="en-US" dirty="0"/>
              <a:t>Practical Example</a:t>
            </a:r>
          </a:p>
          <a:p>
            <a:pPr lvl="1"/>
            <a:r>
              <a:rPr lang="en-US" dirty="0"/>
              <a:t>In Qlik Sense</a:t>
            </a:r>
          </a:p>
          <a:p>
            <a:pPr lvl="1"/>
            <a:r>
              <a:rPr lang="en-US" dirty="0"/>
              <a:t>In </a:t>
            </a:r>
            <a:r>
              <a:rPr lang="en-US" dirty="0" err="1"/>
              <a:t>PowerBI</a:t>
            </a:r>
            <a:endParaRPr lang="en-US" dirty="0"/>
          </a:p>
          <a:p>
            <a:pPr lvl="1"/>
            <a:endParaRPr lang="en-US" dirty="0"/>
          </a:p>
          <a:p>
            <a:pPr lvl="1"/>
            <a:endParaRPr lang="en-HK" dirty="0"/>
          </a:p>
        </p:txBody>
      </p:sp>
    </p:spTree>
    <p:extLst>
      <p:ext uri="{BB962C8B-B14F-4D97-AF65-F5344CB8AC3E}">
        <p14:creationId xmlns:p14="http://schemas.microsoft.com/office/powerpoint/2010/main" val="2555767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71A7-3E98-3DEE-E863-FC37F36448CA}"/>
              </a:ext>
            </a:extLst>
          </p:cNvPr>
          <p:cNvSpPr>
            <a:spLocks noGrp="1"/>
          </p:cNvSpPr>
          <p:nvPr>
            <p:ph type="title"/>
          </p:nvPr>
        </p:nvSpPr>
        <p:spPr/>
        <p:txBody>
          <a:bodyPr/>
          <a:lstStyle/>
          <a:p>
            <a:r>
              <a:rPr lang="en-US" dirty="0"/>
              <a:t>Conclusion</a:t>
            </a:r>
            <a:endParaRPr lang="en-HK" dirty="0"/>
          </a:p>
        </p:txBody>
      </p:sp>
      <p:sp>
        <p:nvSpPr>
          <p:cNvPr id="3" name="Content Placeholder 2">
            <a:extLst>
              <a:ext uri="{FF2B5EF4-FFF2-40B4-BE49-F238E27FC236}">
                <a16:creationId xmlns:a16="http://schemas.microsoft.com/office/drawing/2014/main" id="{F271B06F-629C-24E8-D5AF-058285DE51F7}"/>
              </a:ext>
            </a:extLst>
          </p:cNvPr>
          <p:cNvSpPr>
            <a:spLocks noGrp="1"/>
          </p:cNvSpPr>
          <p:nvPr>
            <p:ph idx="1"/>
          </p:nvPr>
        </p:nvSpPr>
        <p:spPr/>
        <p:txBody>
          <a:bodyPr>
            <a:normAutofit fontScale="92500" lnSpcReduction="10000"/>
          </a:bodyPr>
          <a:lstStyle/>
          <a:p>
            <a:r>
              <a:rPr lang="en-US" dirty="0"/>
              <a:t>Analytical Calendar has standardized the date selection by three elements:</a:t>
            </a:r>
          </a:p>
          <a:p>
            <a:pPr lvl="1"/>
            <a:r>
              <a:rPr lang="en-US" dirty="0"/>
              <a:t>Analysis Perspective</a:t>
            </a:r>
          </a:p>
          <a:p>
            <a:pPr lvl="1"/>
            <a:r>
              <a:rPr lang="en-US" dirty="0"/>
              <a:t>Unique Date</a:t>
            </a:r>
          </a:p>
          <a:p>
            <a:pPr lvl="1"/>
            <a:r>
              <a:rPr lang="en-US" dirty="0"/>
              <a:t>Comparison Perspective</a:t>
            </a:r>
          </a:p>
          <a:p>
            <a:r>
              <a:rPr lang="en-US" dirty="0"/>
              <a:t>Analytical Calendar can be customized into three modes:</a:t>
            </a:r>
          </a:p>
          <a:p>
            <a:pPr lvl="1"/>
            <a:r>
              <a:rPr lang="en-US" dirty="0"/>
              <a:t>Analysis Mode</a:t>
            </a:r>
          </a:p>
          <a:p>
            <a:pPr lvl="1"/>
            <a:r>
              <a:rPr lang="en-US" dirty="0"/>
              <a:t>Comparison Mode</a:t>
            </a:r>
          </a:p>
          <a:p>
            <a:pPr lvl="1"/>
            <a:r>
              <a:rPr lang="en-US" dirty="0"/>
              <a:t>Advanced Comparison Mode (in Appendix)</a:t>
            </a:r>
          </a:p>
          <a:p>
            <a:r>
              <a:rPr lang="en-US" dirty="0"/>
              <a:t>Analytical Calendar can be applied in Qlik Sense, QlikView, </a:t>
            </a:r>
            <a:r>
              <a:rPr lang="en-US" dirty="0" err="1"/>
              <a:t>PowerBI</a:t>
            </a:r>
            <a:r>
              <a:rPr lang="en-US" dirty="0"/>
              <a:t> and is still exploring to expand to other analytic tools.</a:t>
            </a:r>
          </a:p>
          <a:p>
            <a:r>
              <a:rPr lang="en-US" dirty="0"/>
              <a:t>Analytical Calendar is still evolving.  Please visit my blog from time to time for an update.</a:t>
            </a:r>
          </a:p>
          <a:p>
            <a:pPr lvl="1"/>
            <a:r>
              <a:rPr lang="en-US" dirty="0">
                <a:hlinkClick r:id="rId2"/>
              </a:rPr>
              <a:t>https://kongsoncheung.blogspot.com/</a:t>
            </a:r>
            <a:endParaRPr lang="en-US" dirty="0"/>
          </a:p>
          <a:p>
            <a:endParaRPr lang="en-US" dirty="0"/>
          </a:p>
          <a:p>
            <a:endParaRPr lang="en-HK" dirty="0"/>
          </a:p>
        </p:txBody>
      </p:sp>
    </p:spTree>
    <p:extLst>
      <p:ext uri="{BB962C8B-B14F-4D97-AF65-F5344CB8AC3E}">
        <p14:creationId xmlns:p14="http://schemas.microsoft.com/office/powerpoint/2010/main" val="3338717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756F-1208-7EF8-455C-B116F107AA6E}"/>
              </a:ext>
            </a:extLst>
          </p:cNvPr>
          <p:cNvSpPr>
            <a:spLocks noGrp="1"/>
          </p:cNvSpPr>
          <p:nvPr>
            <p:ph type="title"/>
          </p:nvPr>
        </p:nvSpPr>
        <p:spPr/>
        <p:txBody>
          <a:bodyPr/>
          <a:lstStyle/>
          <a:p>
            <a:r>
              <a:rPr lang="en-US" dirty="0"/>
              <a:t>Appendix</a:t>
            </a:r>
            <a:endParaRPr lang="en-HK" dirty="0"/>
          </a:p>
        </p:txBody>
      </p:sp>
      <p:sp>
        <p:nvSpPr>
          <p:cNvPr id="3" name="Text Placeholder 2">
            <a:extLst>
              <a:ext uri="{FF2B5EF4-FFF2-40B4-BE49-F238E27FC236}">
                <a16:creationId xmlns:a16="http://schemas.microsoft.com/office/drawing/2014/main" id="{CE76D33D-974F-1C7C-3824-BDE687741D7E}"/>
              </a:ext>
            </a:extLst>
          </p:cNvPr>
          <p:cNvSpPr>
            <a:spLocks noGrp="1"/>
          </p:cNvSpPr>
          <p:nvPr>
            <p:ph type="body" idx="1"/>
          </p:nvPr>
        </p:nvSpPr>
        <p:spPr/>
        <p:txBody>
          <a:bodyPr/>
          <a:lstStyle/>
          <a:p>
            <a:endParaRPr lang="en-HK"/>
          </a:p>
        </p:txBody>
      </p:sp>
    </p:spTree>
    <p:extLst>
      <p:ext uri="{BB962C8B-B14F-4D97-AF65-F5344CB8AC3E}">
        <p14:creationId xmlns:p14="http://schemas.microsoft.com/office/powerpoint/2010/main" val="3517370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C0EE2-18C1-91B2-E519-919BDEF588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12CAF5-A086-CACD-F5C2-A09EA54A3631}"/>
              </a:ext>
            </a:extLst>
          </p:cNvPr>
          <p:cNvSpPr>
            <a:spLocks noGrp="1"/>
          </p:cNvSpPr>
          <p:nvPr>
            <p:ph type="title"/>
          </p:nvPr>
        </p:nvSpPr>
        <p:spPr/>
        <p:txBody>
          <a:bodyPr>
            <a:normAutofit/>
          </a:bodyPr>
          <a:lstStyle/>
          <a:p>
            <a:r>
              <a:rPr lang="en-US" dirty="0"/>
              <a:t>Advanced Comparison Calendar</a:t>
            </a:r>
            <a:endParaRPr lang="en-HK" dirty="0"/>
          </a:p>
        </p:txBody>
      </p:sp>
      <p:sp>
        <p:nvSpPr>
          <p:cNvPr id="3" name="Content Placeholder 2">
            <a:extLst>
              <a:ext uri="{FF2B5EF4-FFF2-40B4-BE49-F238E27FC236}">
                <a16:creationId xmlns:a16="http://schemas.microsoft.com/office/drawing/2014/main" id="{D5D386C0-EB29-9A71-5A33-4BDB91120C10}"/>
              </a:ext>
            </a:extLst>
          </p:cNvPr>
          <p:cNvSpPr>
            <a:spLocks noGrp="1"/>
          </p:cNvSpPr>
          <p:nvPr>
            <p:ph idx="1"/>
          </p:nvPr>
        </p:nvSpPr>
        <p:spPr>
          <a:xfrm>
            <a:off x="2800350" y="1825624"/>
            <a:ext cx="8553450" cy="4803775"/>
          </a:xfrm>
        </p:spPr>
        <p:txBody>
          <a:bodyPr>
            <a:normAutofit lnSpcReduction="10000"/>
          </a:bodyPr>
          <a:lstStyle/>
          <a:p>
            <a:pPr marL="0" indent="0">
              <a:buNone/>
            </a:pPr>
            <a:r>
              <a:rPr lang="en-US" dirty="0"/>
              <a:t>Advanced Comparison Calendar is further to extend the functionality of comparison instead of the concept of “N Date Components Before”.  It adds the flexibility to compare against individual date.  They are named custom date selection.</a:t>
            </a:r>
          </a:p>
          <a:p>
            <a:endParaRPr lang="en-US" dirty="0"/>
          </a:p>
          <a:p>
            <a:r>
              <a:rPr lang="en-US" dirty="0"/>
              <a:t>Example of Usage</a:t>
            </a:r>
          </a:p>
          <a:p>
            <a:pPr lvl="1"/>
            <a:r>
              <a:rPr lang="en-US" dirty="0"/>
              <a:t>Chinese Lunar New Year requires custom selection.</a:t>
            </a:r>
          </a:p>
          <a:p>
            <a:pPr lvl="1"/>
            <a:r>
              <a:rPr lang="en-US" dirty="0"/>
              <a:t>Marketing Campaign period</a:t>
            </a:r>
          </a:p>
          <a:p>
            <a:pPr lvl="1"/>
            <a:endParaRPr lang="en-US" dirty="0"/>
          </a:p>
          <a:p>
            <a:pPr lvl="1"/>
            <a:endParaRPr lang="en-US" dirty="0"/>
          </a:p>
          <a:p>
            <a:pPr marL="0" indent="0">
              <a:buNone/>
            </a:pPr>
            <a:r>
              <a:rPr lang="en-US" dirty="0"/>
              <a:t>The usage is same as the custom dates are available in the Comparison Perspective.  However, the design behind has some tricky steps to be involved.</a:t>
            </a:r>
            <a:endParaRPr lang="en-HK" dirty="0"/>
          </a:p>
        </p:txBody>
      </p:sp>
      <p:grpSp>
        <p:nvGrpSpPr>
          <p:cNvPr id="7" name="Group 6">
            <a:extLst>
              <a:ext uri="{FF2B5EF4-FFF2-40B4-BE49-F238E27FC236}">
                <a16:creationId xmlns:a16="http://schemas.microsoft.com/office/drawing/2014/main" id="{559107CC-D0D9-D46C-68C1-DC95537FCD17}"/>
              </a:ext>
            </a:extLst>
          </p:cNvPr>
          <p:cNvGrpSpPr/>
          <p:nvPr/>
        </p:nvGrpSpPr>
        <p:grpSpPr>
          <a:xfrm>
            <a:off x="928786" y="1777324"/>
            <a:ext cx="1746953" cy="1499131"/>
            <a:chOff x="948327" y="2687781"/>
            <a:chExt cx="1746953" cy="1499131"/>
          </a:xfrm>
        </p:grpSpPr>
        <p:pic>
          <p:nvPicPr>
            <p:cNvPr id="8" name="Picture 2" descr="Calendar Icon Png 16X16 | Calendar icon png, Calendar icon, Calender app">
              <a:extLst>
                <a:ext uri="{FF2B5EF4-FFF2-40B4-BE49-F238E27FC236}">
                  <a16:creationId xmlns:a16="http://schemas.microsoft.com/office/drawing/2014/main" id="{A2EBB147-223D-777B-8540-37D8745BCC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431EDEB-5ECF-49FB-D70D-71CC5AAD47BE}"/>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Comparison Calendar</a:t>
              </a:r>
              <a:endParaRPr lang="en-HK" sz="1400" dirty="0"/>
            </a:p>
          </p:txBody>
        </p:sp>
      </p:grpSp>
    </p:spTree>
    <p:extLst>
      <p:ext uri="{BB962C8B-B14F-4D97-AF65-F5344CB8AC3E}">
        <p14:creationId xmlns:p14="http://schemas.microsoft.com/office/powerpoint/2010/main" val="706692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9DB2-737A-D237-CE41-9D3B22469FAF}"/>
              </a:ext>
            </a:extLst>
          </p:cNvPr>
          <p:cNvSpPr>
            <a:spLocks noGrp="1"/>
          </p:cNvSpPr>
          <p:nvPr>
            <p:ph type="title"/>
          </p:nvPr>
        </p:nvSpPr>
        <p:spPr>
          <a:xfrm>
            <a:off x="685800" y="753533"/>
            <a:ext cx="10820399" cy="1918415"/>
          </a:xfrm>
        </p:spPr>
        <p:txBody>
          <a:bodyPr/>
          <a:lstStyle/>
          <a:p>
            <a:pPr algn="ctr"/>
            <a:r>
              <a:rPr lang="en-US" dirty="0"/>
              <a:t>Thank you</a:t>
            </a:r>
            <a:endParaRPr lang="en-HK" dirty="0"/>
          </a:p>
        </p:txBody>
      </p:sp>
      <p:sp>
        <p:nvSpPr>
          <p:cNvPr id="3" name="Text Placeholder 2">
            <a:extLst>
              <a:ext uri="{FF2B5EF4-FFF2-40B4-BE49-F238E27FC236}">
                <a16:creationId xmlns:a16="http://schemas.microsoft.com/office/drawing/2014/main" id="{F642820C-AFA8-22A7-7D51-40DDBFD7096F}"/>
              </a:ext>
            </a:extLst>
          </p:cNvPr>
          <p:cNvSpPr>
            <a:spLocks noGrp="1"/>
          </p:cNvSpPr>
          <p:nvPr>
            <p:ph type="body" idx="1"/>
          </p:nvPr>
        </p:nvSpPr>
        <p:spPr>
          <a:xfrm>
            <a:off x="1015999" y="2671948"/>
            <a:ext cx="10490200" cy="2379065"/>
          </a:xfrm>
        </p:spPr>
        <p:txBody>
          <a:bodyPr>
            <a:normAutofit/>
          </a:bodyPr>
          <a:lstStyle/>
          <a:p>
            <a:r>
              <a:rPr lang="en-US" dirty="0"/>
              <a:t>By Dr. Kongson Cheung</a:t>
            </a:r>
          </a:p>
          <a:p>
            <a:r>
              <a:rPr lang="en-US" dirty="0"/>
              <a:t>2024-03-30</a:t>
            </a:r>
          </a:p>
          <a:p>
            <a:r>
              <a:rPr lang="en-US" sz="1200" dirty="0">
                <a:hlinkClick r:id="rId2"/>
              </a:rPr>
              <a:t>https://kongsoncheung.blogspot.com/</a:t>
            </a:r>
            <a:endParaRPr lang="en-US" sz="1200" dirty="0"/>
          </a:p>
          <a:p>
            <a:r>
              <a:rPr lang="en-HK" sz="1200" dirty="0">
                <a:hlinkClick r:id="rId3"/>
              </a:rPr>
              <a:t>https://github.com/kongson-cheung/analytical-calendar/tree/main</a:t>
            </a:r>
            <a:endParaRPr lang="en-HK" sz="1200" dirty="0"/>
          </a:p>
          <a:p>
            <a:endParaRPr lang="en-HK" dirty="0"/>
          </a:p>
        </p:txBody>
      </p:sp>
    </p:spTree>
    <p:extLst>
      <p:ext uri="{BB962C8B-B14F-4D97-AF65-F5344CB8AC3E}">
        <p14:creationId xmlns:p14="http://schemas.microsoft.com/office/powerpoint/2010/main" val="1428674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74278-79AF-301D-D461-736F74EC0503}"/>
              </a:ext>
            </a:extLst>
          </p:cNvPr>
          <p:cNvSpPr>
            <a:spLocks noGrp="1"/>
          </p:cNvSpPr>
          <p:nvPr>
            <p:ph type="title"/>
          </p:nvPr>
        </p:nvSpPr>
        <p:spPr/>
        <p:txBody>
          <a:bodyPr/>
          <a:lstStyle/>
          <a:p>
            <a:r>
              <a:rPr lang="en-US" dirty="0"/>
              <a:t>Traditional Method</a:t>
            </a:r>
            <a:endParaRPr lang="en-HK" dirty="0"/>
          </a:p>
        </p:txBody>
      </p:sp>
      <p:sp>
        <p:nvSpPr>
          <p:cNvPr id="60" name="Content Placeholder 2">
            <a:extLst>
              <a:ext uri="{FF2B5EF4-FFF2-40B4-BE49-F238E27FC236}">
                <a16:creationId xmlns:a16="http://schemas.microsoft.com/office/drawing/2014/main" id="{7E90F372-D947-6B92-D7BE-A7AFA7B27B36}"/>
              </a:ext>
            </a:extLst>
          </p:cNvPr>
          <p:cNvSpPr>
            <a:spLocks noGrp="1"/>
          </p:cNvSpPr>
          <p:nvPr>
            <p:ph idx="1"/>
          </p:nvPr>
        </p:nvSpPr>
        <p:spPr>
          <a:xfrm>
            <a:off x="1139070" y="4672248"/>
            <a:ext cx="10172700" cy="1880951"/>
          </a:xfrm>
        </p:spPr>
        <p:txBody>
          <a:bodyPr>
            <a:normAutofit fontScale="85000" lnSpcReduction="10000"/>
          </a:bodyPr>
          <a:lstStyle/>
          <a:p>
            <a:pPr marL="514350" indent="-514350">
              <a:buAutoNum type="arabicPeriod"/>
            </a:pPr>
            <a:r>
              <a:rPr lang="en-US" dirty="0"/>
              <a:t>Pick the required value of any date components.</a:t>
            </a:r>
          </a:p>
          <a:p>
            <a:pPr marL="514350" indent="-514350">
              <a:buAutoNum type="arabicPeriod"/>
            </a:pPr>
            <a:r>
              <a:rPr lang="en-US" dirty="0"/>
              <a:t>Then, it will form the date in different granularity</a:t>
            </a:r>
            <a:endParaRPr lang="en-HK" dirty="0"/>
          </a:p>
          <a:p>
            <a:pPr marL="0" indent="0">
              <a:buNone/>
            </a:pPr>
            <a:r>
              <a:rPr lang="en-US" dirty="0"/>
              <a:t>e.g. Year = 2023, Month = Mar and Day = 6 </a:t>
            </a:r>
            <a:r>
              <a:rPr lang="en-US" dirty="0">
                <a:sym typeface="Wingdings" panose="05000000000000000000" pitchFamily="2" charset="2"/>
              </a:rPr>
              <a:t></a:t>
            </a:r>
            <a:r>
              <a:rPr lang="en-US" dirty="0"/>
              <a:t> it becomes 2023-Mar-06 </a:t>
            </a:r>
            <a:r>
              <a:rPr lang="en-US" dirty="0">
                <a:sym typeface="Wingdings" panose="05000000000000000000" pitchFamily="2" charset="2"/>
              </a:rPr>
              <a:t></a:t>
            </a:r>
            <a:r>
              <a:rPr lang="en-US" dirty="0"/>
              <a:t> it is a date.</a:t>
            </a:r>
          </a:p>
          <a:p>
            <a:pPr marL="0" indent="0">
              <a:buNone/>
            </a:pPr>
            <a:endParaRPr lang="en-US" dirty="0"/>
          </a:p>
          <a:p>
            <a:pPr marL="0" indent="0">
              <a:buNone/>
            </a:pPr>
            <a:r>
              <a:rPr lang="en-US" dirty="0"/>
              <a:t>It is very widely used and very simple to start.  It has been used for many </a:t>
            </a:r>
            <a:r>
              <a:rPr lang="en-US" dirty="0" err="1"/>
              <a:t>many</a:t>
            </a:r>
            <a:r>
              <a:rPr lang="en-US" dirty="0"/>
              <a:t> years.</a:t>
            </a:r>
          </a:p>
        </p:txBody>
      </p:sp>
      <p:grpSp>
        <p:nvGrpSpPr>
          <p:cNvPr id="4" name="Group 3">
            <a:extLst>
              <a:ext uri="{FF2B5EF4-FFF2-40B4-BE49-F238E27FC236}">
                <a16:creationId xmlns:a16="http://schemas.microsoft.com/office/drawing/2014/main" id="{60D051F8-D797-7324-1241-E3C074278643}"/>
              </a:ext>
            </a:extLst>
          </p:cNvPr>
          <p:cNvGrpSpPr/>
          <p:nvPr/>
        </p:nvGrpSpPr>
        <p:grpSpPr>
          <a:xfrm>
            <a:off x="928786" y="1777324"/>
            <a:ext cx="1746953" cy="1499131"/>
            <a:chOff x="948327" y="2687781"/>
            <a:chExt cx="1746953" cy="1499131"/>
          </a:xfrm>
        </p:grpSpPr>
        <p:pic>
          <p:nvPicPr>
            <p:cNvPr id="5" name="Picture 2" descr="Calendar Icon Png 16X16 | Calendar icon png, Calendar icon, Calender app">
              <a:extLst>
                <a:ext uri="{FF2B5EF4-FFF2-40B4-BE49-F238E27FC236}">
                  <a16:creationId xmlns:a16="http://schemas.microsoft.com/office/drawing/2014/main" id="{9399E3F6-82B2-390E-617B-76FA3A13A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CB7817-5DC5-142B-273E-1C17F1DE680A}"/>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Master Calendar</a:t>
              </a:r>
              <a:endParaRPr lang="en-HK" sz="1400" dirty="0"/>
            </a:p>
          </p:txBody>
        </p:sp>
      </p:grpSp>
      <p:sp>
        <p:nvSpPr>
          <p:cNvPr id="7" name="TextBox 6">
            <a:extLst>
              <a:ext uri="{FF2B5EF4-FFF2-40B4-BE49-F238E27FC236}">
                <a16:creationId xmlns:a16="http://schemas.microsoft.com/office/drawing/2014/main" id="{2BE5C90B-2126-A133-15B9-794C1D2C8663}"/>
              </a:ext>
            </a:extLst>
          </p:cNvPr>
          <p:cNvSpPr txBox="1"/>
          <p:nvPr/>
        </p:nvSpPr>
        <p:spPr>
          <a:xfrm>
            <a:off x="7554069" y="1951086"/>
            <a:ext cx="1090684" cy="369332"/>
          </a:xfrm>
          <a:prstGeom prst="rect">
            <a:avLst/>
          </a:prstGeom>
          <a:noFill/>
          <a:ln>
            <a:solidFill>
              <a:schemeClr val="bg1">
                <a:lumMod val="50000"/>
              </a:schemeClr>
            </a:solidFill>
          </a:ln>
        </p:spPr>
        <p:txBody>
          <a:bodyPr wrap="square" rtlCol="0">
            <a:spAutoFit/>
          </a:bodyPr>
          <a:lstStyle/>
          <a:p>
            <a:pPr algn="ctr"/>
            <a:r>
              <a:rPr lang="en-US" dirty="0"/>
              <a:t>2024</a:t>
            </a:r>
            <a:endParaRPr lang="en-HK" dirty="0"/>
          </a:p>
        </p:txBody>
      </p:sp>
      <p:sp>
        <p:nvSpPr>
          <p:cNvPr id="8" name="TextBox 7">
            <a:extLst>
              <a:ext uri="{FF2B5EF4-FFF2-40B4-BE49-F238E27FC236}">
                <a16:creationId xmlns:a16="http://schemas.microsoft.com/office/drawing/2014/main" id="{8DD7EDD5-DEA6-A80A-1E75-C8BD21B29A3A}"/>
              </a:ext>
            </a:extLst>
          </p:cNvPr>
          <p:cNvSpPr txBox="1"/>
          <p:nvPr/>
        </p:nvSpPr>
        <p:spPr>
          <a:xfrm>
            <a:off x="6463385" y="1951086"/>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2023</a:t>
            </a:r>
            <a:endParaRPr lang="en-HK" dirty="0"/>
          </a:p>
        </p:txBody>
      </p:sp>
      <p:sp>
        <p:nvSpPr>
          <p:cNvPr id="9" name="TextBox 8">
            <a:extLst>
              <a:ext uri="{FF2B5EF4-FFF2-40B4-BE49-F238E27FC236}">
                <a16:creationId xmlns:a16="http://schemas.microsoft.com/office/drawing/2014/main" id="{884046BD-DBFE-FC09-9317-92F7995A9C72}"/>
              </a:ext>
            </a:extLst>
          </p:cNvPr>
          <p:cNvSpPr txBox="1"/>
          <p:nvPr/>
        </p:nvSpPr>
        <p:spPr>
          <a:xfrm>
            <a:off x="5372701" y="1951086"/>
            <a:ext cx="1090684" cy="369332"/>
          </a:xfrm>
          <a:prstGeom prst="rect">
            <a:avLst/>
          </a:prstGeom>
          <a:noFill/>
          <a:ln>
            <a:solidFill>
              <a:schemeClr val="bg1">
                <a:lumMod val="50000"/>
              </a:schemeClr>
            </a:solidFill>
          </a:ln>
        </p:spPr>
        <p:txBody>
          <a:bodyPr wrap="square" rtlCol="0">
            <a:spAutoFit/>
          </a:bodyPr>
          <a:lstStyle/>
          <a:p>
            <a:pPr algn="ctr"/>
            <a:r>
              <a:rPr lang="en-US" dirty="0"/>
              <a:t>2022</a:t>
            </a:r>
            <a:endParaRPr lang="en-HK" dirty="0"/>
          </a:p>
        </p:txBody>
      </p:sp>
      <p:sp>
        <p:nvSpPr>
          <p:cNvPr id="10" name="TextBox 9">
            <a:extLst>
              <a:ext uri="{FF2B5EF4-FFF2-40B4-BE49-F238E27FC236}">
                <a16:creationId xmlns:a16="http://schemas.microsoft.com/office/drawing/2014/main" id="{F8B36A1C-81BC-BBD0-CD1D-59F3678BC447}"/>
              </a:ext>
            </a:extLst>
          </p:cNvPr>
          <p:cNvSpPr txBox="1"/>
          <p:nvPr/>
        </p:nvSpPr>
        <p:spPr>
          <a:xfrm>
            <a:off x="4282017" y="1951086"/>
            <a:ext cx="1090684" cy="369332"/>
          </a:xfrm>
          <a:prstGeom prst="rect">
            <a:avLst/>
          </a:prstGeom>
          <a:noFill/>
          <a:ln>
            <a:solidFill>
              <a:schemeClr val="bg1">
                <a:lumMod val="50000"/>
              </a:schemeClr>
            </a:solidFill>
          </a:ln>
        </p:spPr>
        <p:txBody>
          <a:bodyPr wrap="square" rtlCol="0">
            <a:spAutoFit/>
          </a:bodyPr>
          <a:lstStyle/>
          <a:p>
            <a:pPr algn="ctr"/>
            <a:r>
              <a:rPr lang="en-US" dirty="0"/>
              <a:t>2021</a:t>
            </a:r>
            <a:endParaRPr lang="en-HK" dirty="0"/>
          </a:p>
        </p:txBody>
      </p:sp>
      <p:sp>
        <p:nvSpPr>
          <p:cNvPr id="11" name="TextBox 10">
            <a:extLst>
              <a:ext uri="{FF2B5EF4-FFF2-40B4-BE49-F238E27FC236}">
                <a16:creationId xmlns:a16="http://schemas.microsoft.com/office/drawing/2014/main" id="{DD336F6B-3BA9-10B7-D3F8-459C14DB1A9A}"/>
              </a:ext>
            </a:extLst>
          </p:cNvPr>
          <p:cNvSpPr txBox="1"/>
          <p:nvPr/>
        </p:nvSpPr>
        <p:spPr>
          <a:xfrm>
            <a:off x="3191333" y="1951086"/>
            <a:ext cx="1090684" cy="369332"/>
          </a:xfrm>
          <a:prstGeom prst="rect">
            <a:avLst/>
          </a:prstGeom>
          <a:noFill/>
          <a:ln>
            <a:solidFill>
              <a:schemeClr val="bg1">
                <a:lumMod val="50000"/>
              </a:schemeClr>
            </a:solidFill>
          </a:ln>
        </p:spPr>
        <p:txBody>
          <a:bodyPr wrap="square" rtlCol="0">
            <a:spAutoFit/>
          </a:bodyPr>
          <a:lstStyle/>
          <a:p>
            <a:pPr algn="ctr"/>
            <a:r>
              <a:rPr lang="en-US" dirty="0"/>
              <a:t>2020</a:t>
            </a:r>
            <a:endParaRPr lang="en-HK" dirty="0"/>
          </a:p>
        </p:txBody>
      </p:sp>
      <p:sp>
        <p:nvSpPr>
          <p:cNvPr id="12" name="TextBox 11">
            <a:extLst>
              <a:ext uri="{FF2B5EF4-FFF2-40B4-BE49-F238E27FC236}">
                <a16:creationId xmlns:a16="http://schemas.microsoft.com/office/drawing/2014/main" id="{063ECE78-0D54-D640-67A7-32C3B0532E7F}"/>
              </a:ext>
            </a:extLst>
          </p:cNvPr>
          <p:cNvSpPr txBox="1"/>
          <p:nvPr/>
        </p:nvSpPr>
        <p:spPr>
          <a:xfrm>
            <a:off x="5828006" y="3056405"/>
            <a:ext cx="741236" cy="369332"/>
          </a:xfrm>
          <a:prstGeom prst="rect">
            <a:avLst/>
          </a:prstGeom>
          <a:noFill/>
          <a:ln>
            <a:solidFill>
              <a:schemeClr val="bg1">
                <a:lumMod val="50000"/>
              </a:schemeClr>
            </a:solidFill>
          </a:ln>
        </p:spPr>
        <p:txBody>
          <a:bodyPr wrap="square" rtlCol="0">
            <a:spAutoFit/>
          </a:bodyPr>
          <a:lstStyle/>
          <a:p>
            <a:pPr algn="ctr"/>
            <a:r>
              <a:rPr lang="en-US" dirty="0"/>
              <a:t>May</a:t>
            </a:r>
            <a:endParaRPr lang="en-HK" dirty="0"/>
          </a:p>
        </p:txBody>
      </p:sp>
      <p:sp>
        <p:nvSpPr>
          <p:cNvPr id="13" name="TextBox 12">
            <a:extLst>
              <a:ext uri="{FF2B5EF4-FFF2-40B4-BE49-F238E27FC236}">
                <a16:creationId xmlns:a16="http://schemas.microsoft.com/office/drawing/2014/main" id="{61C9C90B-2BD8-B37B-FD23-3B397F6BA61C}"/>
              </a:ext>
            </a:extLst>
          </p:cNvPr>
          <p:cNvSpPr txBox="1"/>
          <p:nvPr/>
        </p:nvSpPr>
        <p:spPr>
          <a:xfrm>
            <a:off x="5167581" y="3056405"/>
            <a:ext cx="660752" cy="369332"/>
          </a:xfrm>
          <a:prstGeom prst="rect">
            <a:avLst/>
          </a:prstGeom>
          <a:noFill/>
          <a:ln>
            <a:solidFill>
              <a:schemeClr val="bg1">
                <a:lumMod val="50000"/>
              </a:schemeClr>
            </a:solidFill>
          </a:ln>
        </p:spPr>
        <p:txBody>
          <a:bodyPr wrap="square" rtlCol="0">
            <a:spAutoFit/>
          </a:bodyPr>
          <a:lstStyle/>
          <a:p>
            <a:pPr algn="ctr"/>
            <a:r>
              <a:rPr lang="en-US" dirty="0"/>
              <a:t>Apr</a:t>
            </a:r>
            <a:endParaRPr lang="en-HK" dirty="0"/>
          </a:p>
        </p:txBody>
      </p:sp>
      <p:sp>
        <p:nvSpPr>
          <p:cNvPr id="14" name="TextBox 13">
            <a:extLst>
              <a:ext uri="{FF2B5EF4-FFF2-40B4-BE49-F238E27FC236}">
                <a16:creationId xmlns:a16="http://schemas.microsoft.com/office/drawing/2014/main" id="{DB910E8E-3914-93EE-0288-26F4EDD34AC4}"/>
              </a:ext>
            </a:extLst>
          </p:cNvPr>
          <p:cNvSpPr txBox="1"/>
          <p:nvPr/>
        </p:nvSpPr>
        <p:spPr>
          <a:xfrm>
            <a:off x="4507156" y="3055100"/>
            <a:ext cx="660752"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Mar</a:t>
            </a:r>
            <a:endParaRPr lang="en-HK" dirty="0"/>
          </a:p>
        </p:txBody>
      </p:sp>
      <p:sp>
        <p:nvSpPr>
          <p:cNvPr id="15" name="TextBox 14">
            <a:extLst>
              <a:ext uri="{FF2B5EF4-FFF2-40B4-BE49-F238E27FC236}">
                <a16:creationId xmlns:a16="http://schemas.microsoft.com/office/drawing/2014/main" id="{E03B0333-E4A7-87DE-E66B-B639F484C5EB}"/>
              </a:ext>
            </a:extLst>
          </p:cNvPr>
          <p:cNvSpPr txBox="1"/>
          <p:nvPr/>
        </p:nvSpPr>
        <p:spPr>
          <a:xfrm>
            <a:off x="3846731" y="3055100"/>
            <a:ext cx="660752" cy="369332"/>
          </a:xfrm>
          <a:prstGeom prst="rect">
            <a:avLst/>
          </a:prstGeom>
          <a:noFill/>
          <a:ln>
            <a:solidFill>
              <a:schemeClr val="bg1">
                <a:lumMod val="50000"/>
              </a:schemeClr>
            </a:solidFill>
          </a:ln>
        </p:spPr>
        <p:txBody>
          <a:bodyPr wrap="square" rtlCol="0">
            <a:spAutoFit/>
          </a:bodyPr>
          <a:lstStyle/>
          <a:p>
            <a:pPr algn="ctr"/>
            <a:r>
              <a:rPr lang="en-US" dirty="0"/>
              <a:t>Feb</a:t>
            </a:r>
            <a:endParaRPr lang="en-HK" dirty="0"/>
          </a:p>
        </p:txBody>
      </p:sp>
      <p:sp>
        <p:nvSpPr>
          <p:cNvPr id="16" name="TextBox 15">
            <a:extLst>
              <a:ext uri="{FF2B5EF4-FFF2-40B4-BE49-F238E27FC236}">
                <a16:creationId xmlns:a16="http://schemas.microsoft.com/office/drawing/2014/main" id="{265F1EFF-5C4E-FEA6-60F6-844BF7833EA3}"/>
              </a:ext>
            </a:extLst>
          </p:cNvPr>
          <p:cNvSpPr txBox="1"/>
          <p:nvPr/>
        </p:nvSpPr>
        <p:spPr>
          <a:xfrm>
            <a:off x="3186306" y="3055100"/>
            <a:ext cx="660752" cy="369332"/>
          </a:xfrm>
          <a:prstGeom prst="rect">
            <a:avLst/>
          </a:prstGeom>
          <a:noFill/>
          <a:ln>
            <a:solidFill>
              <a:schemeClr val="bg1">
                <a:lumMod val="50000"/>
              </a:schemeClr>
            </a:solidFill>
          </a:ln>
        </p:spPr>
        <p:txBody>
          <a:bodyPr wrap="square" rtlCol="0">
            <a:spAutoFit/>
          </a:bodyPr>
          <a:lstStyle/>
          <a:p>
            <a:pPr algn="ctr"/>
            <a:r>
              <a:rPr lang="en-US" dirty="0"/>
              <a:t>Jan</a:t>
            </a:r>
            <a:endParaRPr lang="en-HK" dirty="0"/>
          </a:p>
        </p:txBody>
      </p:sp>
      <p:sp>
        <p:nvSpPr>
          <p:cNvPr id="17" name="TextBox 16">
            <a:extLst>
              <a:ext uri="{FF2B5EF4-FFF2-40B4-BE49-F238E27FC236}">
                <a16:creationId xmlns:a16="http://schemas.microsoft.com/office/drawing/2014/main" id="{F5C5CC30-157E-7971-E2DD-16C6934CEED8}"/>
              </a:ext>
            </a:extLst>
          </p:cNvPr>
          <p:cNvSpPr txBox="1"/>
          <p:nvPr/>
        </p:nvSpPr>
        <p:spPr>
          <a:xfrm>
            <a:off x="9123781" y="3056294"/>
            <a:ext cx="660752" cy="369332"/>
          </a:xfrm>
          <a:prstGeom prst="rect">
            <a:avLst/>
          </a:prstGeom>
          <a:noFill/>
          <a:ln>
            <a:solidFill>
              <a:schemeClr val="bg1">
                <a:lumMod val="50000"/>
              </a:schemeClr>
            </a:solidFill>
          </a:ln>
        </p:spPr>
        <p:txBody>
          <a:bodyPr wrap="square" rtlCol="0">
            <a:spAutoFit/>
          </a:bodyPr>
          <a:lstStyle/>
          <a:p>
            <a:pPr algn="ctr"/>
            <a:r>
              <a:rPr lang="en-US" dirty="0"/>
              <a:t>Oct</a:t>
            </a:r>
            <a:endParaRPr lang="en-HK" dirty="0"/>
          </a:p>
        </p:txBody>
      </p:sp>
      <p:sp>
        <p:nvSpPr>
          <p:cNvPr id="18" name="TextBox 17">
            <a:extLst>
              <a:ext uri="{FF2B5EF4-FFF2-40B4-BE49-F238E27FC236}">
                <a16:creationId xmlns:a16="http://schemas.microsoft.com/office/drawing/2014/main" id="{903DDE67-21E1-6649-CF8F-F2FAEFA7A10F}"/>
              </a:ext>
            </a:extLst>
          </p:cNvPr>
          <p:cNvSpPr txBox="1"/>
          <p:nvPr/>
        </p:nvSpPr>
        <p:spPr>
          <a:xfrm>
            <a:off x="8463356" y="3056294"/>
            <a:ext cx="660752" cy="369332"/>
          </a:xfrm>
          <a:prstGeom prst="rect">
            <a:avLst/>
          </a:prstGeom>
          <a:noFill/>
          <a:ln>
            <a:solidFill>
              <a:schemeClr val="bg1">
                <a:lumMod val="50000"/>
              </a:schemeClr>
            </a:solidFill>
          </a:ln>
        </p:spPr>
        <p:txBody>
          <a:bodyPr wrap="square" rtlCol="0">
            <a:spAutoFit/>
          </a:bodyPr>
          <a:lstStyle/>
          <a:p>
            <a:pPr algn="ctr"/>
            <a:r>
              <a:rPr lang="en-US" dirty="0"/>
              <a:t>Sep</a:t>
            </a:r>
            <a:endParaRPr lang="en-HK" dirty="0"/>
          </a:p>
        </p:txBody>
      </p:sp>
      <p:sp>
        <p:nvSpPr>
          <p:cNvPr id="19" name="TextBox 18">
            <a:extLst>
              <a:ext uri="{FF2B5EF4-FFF2-40B4-BE49-F238E27FC236}">
                <a16:creationId xmlns:a16="http://schemas.microsoft.com/office/drawing/2014/main" id="{AAF1AD17-3114-A716-5760-8085A58284A0}"/>
              </a:ext>
            </a:extLst>
          </p:cNvPr>
          <p:cNvSpPr txBox="1"/>
          <p:nvPr/>
        </p:nvSpPr>
        <p:spPr>
          <a:xfrm>
            <a:off x="7802931" y="3056405"/>
            <a:ext cx="660752" cy="369332"/>
          </a:xfrm>
          <a:prstGeom prst="rect">
            <a:avLst/>
          </a:prstGeom>
          <a:noFill/>
          <a:ln>
            <a:solidFill>
              <a:schemeClr val="bg1">
                <a:lumMod val="50000"/>
              </a:schemeClr>
            </a:solidFill>
          </a:ln>
        </p:spPr>
        <p:txBody>
          <a:bodyPr wrap="square" rtlCol="0">
            <a:spAutoFit/>
          </a:bodyPr>
          <a:lstStyle/>
          <a:p>
            <a:pPr algn="ctr"/>
            <a:r>
              <a:rPr lang="en-US" dirty="0"/>
              <a:t>Aug</a:t>
            </a:r>
            <a:endParaRPr lang="en-HK" dirty="0"/>
          </a:p>
        </p:txBody>
      </p:sp>
      <p:sp>
        <p:nvSpPr>
          <p:cNvPr id="20" name="TextBox 19">
            <a:extLst>
              <a:ext uri="{FF2B5EF4-FFF2-40B4-BE49-F238E27FC236}">
                <a16:creationId xmlns:a16="http://schemas.microsoft.com/office/drawing/2014/main" id="{5B96173B-36AF-6902-50CD-949DFF352D90}"/>
              </a:ext>
            </a:extLst>
          </p:cNvPr>
          <p:cNvSpPr txBox="1"/>
          <p:nvPr/>
        </p:nvSpPr>
        <p:spPr>
          <a:xfrm>
            <a:off x="7142506" y="3056405"/>
            <a:ext cx="660752" cy="369332"/>
          </a:xfrm>
          <a:prstGeom prst="rect">
            <a:avLst/>
          </a:prstGeom>
          <a:noFill/>
          <a:ln>
            <a:solidFill>
              <a:schemeClr val="bg1">
                <a:lumMod val="50000"/>
              </a:schemeClr>
            </a:solidFill>
          </a:ln>
        </p:spPr>
        <p:txBody>
          <a:bodyPr wrap="square" rtlCol="0">
            <a:spAutoFit/>
          </a:bodyPr>
          <a:lstStyle/>
          <a:p>
            <a:pPr algn="ctr"/>
            <a:r>
              <a:rPr lang="en-US" dirty="0"/>
              <a:t>Jul</a:t>
            </a:r>
            <a:endParaRPr lang="en-HK" dirty="0"/>
          </a:p>
        </p:txBody>
      </p:sp>
      <p:sp>
        <p:nvSpPr>
          <p:cNvPr id="21" name="TextBox 20">
            <a:extLst>
              <a:ext uri="{FF2B5EF4-FFF2-40B4-BE49-F238E27FC236}">
                <a16:creationId xmlns:a16="http://schemas.microsoft.com/office/drawing/2014/main" id="{8093D7A3-C694-B06E-C746-03E3BC8A556B}"/>
              </a:ext>
            </a:extLst>
          </p:cNvPr>
          <p:cNvSpPr txBox="1"/>
          <p:nvPr/>
        </p:nvSpPr>
        <p:spPr>
          <a:xfrm>
            <a:off x="6482081" y="3056405"/>
            <a:ext cx="660752" cy="369332"/>
          </a:xfrm>
          <a:prstGeom prst="rect">
            <a:avLst/>
          </a:prstGeom>
          <a:noFill/>
          <a:ln>
            <a:solidFill>
              <a:schemeClr val="bg1">
                <a:lumMod val="50000"/>
              </a:schemeClr>
            </a:solidFill>
          </a:ln>
        </p:spPr>
        <p:txBody>
          <a:bodyPr wrap="square" rtlCol="0">
            <a:spAutoFit/>
          </a:bodyPr>
          <a:lstStyle/>
          <a:p>
            <a:pPr algn="ctr"/>
            <a:r>
              <a:rPr lang="en-US" dirty="0"/>
              <a:t>Jun</a:t>
            </a:r>
            <a:endParaRPr lang="en-HK" dirty="0"/>
          </a:p>
        </p:txBody>
      </p:sp>
      <p:sp>
        <p:nvSpPr>
          <p:cNvPr id="22" name="TextBox 21">
            <a:extLst>
              <a:ext uri="{FF2B5EF4-FFF2-40B4-BE49-F238E27FC236}">
                <a16:creationId xmlns:a16="http://schemas.microsoft.com/office/drawing/2014/main" id="{CA04C54F-8E66-BC68-A0E7-9DDCA4E4AA59}"/>
              </a:ext>
            </a:extLst>
          </p:cNvPr>
          <p:cNvSpPr txBox="1"/>
          <p:nvPr/>
        </p:nvSpPr>
        <p:spPr>
          <a:xfrm>
            <a:off x="10444628" y="3055100"/>
            <a:ext cx="660427" cy="369332"/>
          </a:xfrm>
          <a:prstGeom prst="rect">
            <a:avLst/>
          </a:prstGeom>
          <a:noFill/>
          <a:ln>
            <a:solidFill>
              <a:schemeClr val="bg1">
                <a:lumMod val="50000"/>
              </a:schemeClr>
            </a:solidFill>
          </a:ln>
        </p:spPr>
        <p:txBody>
          <a:bodyPr wrap="square" rtlCol="0">
            <a:spAutoFit/>
          </a:bodyPr>
          <a:lstStyle/>
          <a:p>
            <a:pPr algn="ctr"/>
            <a:r>
              <a:rPr lang="en-US" dirty="0"/>
              <a:t>Dec</a:t>
            </a:r>
            <a:endParaRPr lang="en-HK" dirty="0"/>
          </a:p>
        </p:txBody>
      </p:sp>
      <p:sp>
        <p:nvSpPr>
          <p:cNvPr id="23" name="TextBox 22">
            <a:extLst>
              <a:ext uri="{FF2B5EF4-FFF2-40B4-BE49-F238E27FC236}">
                <a16:creationId xmlns:a16="http://schemas.microsoft.com/office/drawing/2014/main" id="{C838CF00-76F0-CAA0-5D26-0C479B3A0035}"/>
              </a:ext>
            </a:extLst>
          </p:cNvPr>
          <p:cNvSpPr txBox="1"/>
          <p:nvPr/>
        </p:nvSpPr>
        <p:spPr>
          <a:xfrm>
            <a:off x="9784206" y="3055100"/>
            <a:ext cx="660752" cy="369332"/>
          </a:xfrm>
          <a:prstGeom prst="rect">
            <a:avLst/>
          </a:prstGeom>
          <a:noFill/>
          <a:ln>
            <a:solidFill>
              <a:schemeClr val="bg1">
                <a:lumMod val="50000"/>
              </a:schemeClr>
            </a:solidFill>
          </a:ln>
        </p:spPr>
        <p:txBody>
          <a:bodyPr wrap="square" rtlCol="0">
            <a:spAutoFit/>
          </a:bodyPr>
          <a:lstStyle/>
          <a:p>
            <a:pPr algn="ctr"/>
            <a:r>
              <a:rPr lang="en-US" dirty="0"/>
              <a:t>Nov</a:t>
            </a:r>
            <a:endParaRPr lang="en-HK" dirty="0"/>
          </a:p>
        </p:txBody>
      </p:sp>
      <p:sp>
        <p:nvSpPr>
          <p:cNvPr id="24" name="TextBox 23">
            <a:extLst>
              <a:ext uri="{FF2B5EF4-FFF2-40B4-BE49-F238E27FC236}">
                <a16:creationId xmlns:a16="http://schemas.microsoft.com/office/drawing/2014/main" id="{ED1C4E2A-CAF6-C92B-7E7B-D2AB15F22207}"/>
              </a:ext>
            </a:extLst>
          </p:cNvPr>
          <p:cNvSpPr txBox="1"/>
          <p:nvPr/>
        </p:nvSpPr>
        <p:spPr>
          <a:xfrm>
            <a:off x="5051160" y="3569401"/>
            <a:ext cx="468727" cy="369332"/>
          </a:xfrm>
          <a:prstGeom prst="rect">
            <a:avLst/>
          </a:prstGeom>
          <a:noFill/>
          <a:ln>
            <a:solidFill>
              <a:schemeClr val="bg1">
                <a:lumMod val="50000"/>
              </a:schemeClr>
            </a:solidFill>
          </a:ln>
        </p:spPr>
        <p:txBody>
          <a:bodyPr wrap="square" rtlCol="0">
            <a:spAutoFit/>
          </a:bodyPr>
          <a:lstStyle/>
          <a:p>
            <a:pPr algn="ctr"/>
            <a:r>
              <a:rPr lang="en-US" dirty="0"/>
              <a:t>5</a:t>
            </a:r>
            <a:endParaRPr lang="en-HK" dirty="0"/>
          </a:p>
        </p:txBody>
      </p:sp>
      <p:sp>
        <p:nvSpPr>
          <p:cNvPr id="25" name="TextBox 24">
            <a:extLst>
              <a:ext uri="{FF2B5EF4-FFF2-40B4-BE49-F238E27FC236}">
                <a16:creationId xmlns:a16="http://schemas.microsoft.com/office/drawing/2014/main" id="{77A08658-17DD-E463-91E2-5C0CA4C63CF5}"/>
              </a:ext>
            </a:extLst>
          </p:cNvPr>
          <p:cNvSpPr txBox="1"/>
          <p:nvPr/>
        </p:nvSpPr>
        <p:spPr>
          <a:xfrm>
            <a:off x="4583725" y="3569401"/>
            <a:ext cx="468727" cy="369332"/>
          </a:xfrm>
          <a:prstGeom prst="rect">
            <a:avLst/>
          </a:prstGeom>
          <a:noFill/>
          <a:ln>
            <a:solidFill>
              <a:schemeClr val="bg1">
                <a:lumMod val="50000"/>
              </a:schemeClr>
            </a:solidFill>
          </a:ln>
        </p:spPr>
        <p:txBody>
          <a:bodyPr wrap="square" rtlCol="0">
            <a:spAutoFit/>
          </a:bodyPr>
          <a:lstStyle/>
          <a:p>
            <a:pPr algn="ctr"/>
            <a:r>
              <a:rPr lang="en-US" dirty="0"/>
              <a:t>4</a:t>
            </a:r>
            <a:endParaRPr lang="en-HK" dirty="0"/>
          </a:p>
        </p:txBody>
      </p:sp>
      <p:sp>
        <p:nvSpPr>
          <p:cNvPr id="26" name="TextBox 25">
            <a:extLst>
              <a:ext uri="{FF2B5EF4-FFF2-40B4-BE49-F238E27FC236}">
                <a16:creationId xmlns:a16="http://schemas.microsoft.com/office/drawing/2014/main" id="{BC2C1A31-C487-BB20-74F5-7ABD07468503}"/>
              </a:ext>
            </a:extLst>
          </p:cNvPr>
          <p:cNvSpPr txBox="1"/>
          <p:nvPr/>
        </p:nvSpPr>
        <p:spPr>
          <a:xfrm>
            <a:off x="4116290" y="3568096"/>
            <a:ext cx="468727" cy="369332"/>
          </a:xfrm>
          <a:prstGeom prst="rect">
            <a:avLst/>
          </a:prstGeom>
          <a:noFill/>
          <a:ln>
            <a:solidFill>
              <a:schemeClr val="bg1">
                <a:lumMod val="50000"/>
              </a:schemeClr>
            </a:solidFill>
          </a:ln>
        </p:spPr>
        <p:txBody>
          <a:bodyPr wrap="square" rtlCol="0">
            <a:spAutoFit/>
          </a:bodyPr>
          <a:lstStyle/>
          <a:p>
            <a:pPr algn="ctr"/>
            <a:r>
              <a:rPr lang="en-US" dirty="0"/>
              <a:t>3</a:t>
            </a:r>
            <a:endParaRPr lang="en-HK" dirty="0"/>
          </a:p>
        </p:txBody>
      </p:sp>
      <p:sp>
        <p:nvSpPr>
          <p:cNvPr id="27" name="TextBox 26">
            <a:extLst>
              <a:ext uri="{FF2B5EF4-FFF2-40B4-BE49-F238E27FC236}">
                <a16:creationId xmlns:a16="http://schemas.microsoft.com/office/drawing/2014/main" id="{37E6CE8B-D044-F4F7-0424-1319498E3AB3}"/>
              </a:ext>
            </a:extLst>
          </p:cNvPr>
          <p:cNvSpPr txBox="1"/>
          <p:nvPr/>
        </p:nvSpPr>
        <p:spPr>
          <a:xfrm>
            <a:off x="3651298" y="3568096"/>
            <a:ext cx="468727" cy="369332"/>
          </a:xfrm>
          <a:prstGeom prst="rect">
            <a:avLst/>
          </a:prstGeom>
          <a:noFill/>
          <a:ln>
            <a:solidFill>
              <a:schemeClr val="bg1">
                <a:lumMod val="50000"/>
              </a:schemeClr>
            </a:solidFill>
          </a:ln>
        </p:spPr>
        <p:txBody>
          <a:bodyPr wrap="square" rtlCol="0">
            <a:spAutoFit/>
          </a:bodyPr>
          <a:lstStyle/>
          <a:p>
            <a:pPr algn="ctr"/>
            <a:r>
              <a:rPr lang="en-US" dirty="0"/>
              <a:t>2</a:t>
            </a:r>
            <a:endParaRPr lang="en-HK" dirty="0"/>
          </a:p>
        </p:txBody>
      </p:sp>
      <p:sp>
        <p:nvSpPr>
          <p:cNvPr id="28" name="TextBox 27">
            <a:extLst>
              <a:ext uri="{FF2B5EF4-FFF2-40B4-BE49-F238E27FC236}">
                <a16:creationId xmlns:a16="http://schemas.microsoft.com/office/drawing/2014/main" id="{5FF2BB26-1319-4709-6C9A-A3C3782B99F2}"/>
              </a:ext>
            </a:extLst>
          </p:cNvPr>
          <p:cNvSpPr txBox="1"/>
          <p:nvPr/>
        </p:nvSpPr>
        <p:spPr>
          <a:xfrm>
            <a:off x="3186306" y="3568096"/>
            <a:ext cx="468727" cy="369332"/>
          </a:xfrm>
          <a:prstGeom prst="rect">
            <a:avLst/>
          </a:prstGeom>
          <a:noFill/>
          <a:ln>
            <a:solidFill>
              <a:schemeClr val="bg1">
                <a:lumMod val="50000"/>
              </a:schemeClr>
            </a:solidFill>
          </a:ln>
        </p:spPr>
        <p:txBody>
          <a:bodyPr wrap="square" rtlCol="0">
            <a:spAutoFit/>
          </a:bodyPr>
          <a:lstStyle/>
          <a:p>
            <a:pPr algn="ctr"/>
            <a:r>
              <a:rPr lang="en-US" dirty="0"/>
              <a:t>1</a:t>
            </a:r>
            <a:endParaRPr lang="en-HK" dirty="0"/>
          </a:p>
        </p:txBody>
      </p:sp>
      <p:sp>
        <p:nvSpPr>
          <p:cNvPr id="29" name="TextBox 28">
            <a:extLst>
              <a:ext uri="{FF2B5EF4-FFF2-40B4-BE49-F238E27FC236}">
                <a16:creationId xmlns:a16="http://schemas.microsoft.com/office/drawing/2014/main" id="{D4743006-F394-EAFD-66C1-932013C3A132}"/>
              </a:ext>
            </a:extLst>
          </p:cNvPr>
          <p:cNvSpPr txBox="1"/>
          <p:nvPr/>
        </p:nvSpPr>
        <p:spPr>
          <a:xfrm>
            <a:off x="7390919" y="3569290"/>
            <a:ext cx="468727" cy="369332"/>
          </a:xfrm>
          <a:prstGeom prst="rect">
            <a:avLst/>
          </a:prstGeom>
          <a:noFill/>
          <a:ln>
            <a:solidFill>
              <a:schemeClr val="bg1">
                <a:lumMod val="50000"/>
              </a:schemeClr>
            </a:solidFill>
          </a:ln>
        </p:spPr>
        <p:txBody>
          <a:bodyPr wrap="square" rtlCol="0">
            <a:spAutoFit/>
          </a:bodyPr>
          <a:lstStyle/>
          <a:p>
            <a:pPr algn="ctr"/>
            <a:r>
              <a:rPr lang="en-US" dirty="0"/>
              <a:t>10</a:t>
            </a:r>
            <a:endParaRPr lang="en-HK" dirty="0"/>
          </a:p>
        </p:txBody>
      </p:sp>
      <p:sp>
        <p:nvSpPr>
          <p:cNvPr id="30" name="TextBox 29">
            <a:extLst>
              <a:ext uri="{FF2B5EF4-FFF2-40B4-BE49-F238E27FC236}">
                <a16:creationId xmlns:a16="http://schemas.microsoft.com/office/drawing/2014/main" id="{7184D56C-0717-976D-171D-D347C9127A09}"/>
              </a:ext>
            </a:extLst>
          </p:cNvPr>
          <p:cNvSpPr txBox="1"/>
          <p:nvPr/>
        </p:nvSpPr>
        <p:spPr>
          <a:xfrm>
            <a:off x="6923484" y="3569290"/>
            <a:ext cx="468727" cy="369332"/>
          </a:xfrm>
          <a:prstGeom prst="rect">
            <a:avLst/>
          </a:prstGeom>
          <a:noFill/>
          <a:ln>
            <a:solidFill>
              <a:schemeClr val="bg1">
                <a:lumMod val="50000"/>
              </a:schemeClr>
            </a:solidFill>
          </a:ln>
        </p:spPr>
        <p:txBody>
          <a:bodyPr wrap="square" rtlCol="0">
            <a:spAutoFit/>
          </a:bodyPr>
          <a:lstStyle/>
          <a:p>
            <a:pPr algn="ctr"/>
            <a:r>
              <a:rPr lang="en-US" dirty="0"/>
              <a:t>9</a:t>
            </a:r>
            <a:endParaRPr lang="en-HK" dirty="0"/>
          </a:p>
        </p:txBody>
      </p:sp>
      <p:sp>
        <p:nvSpPr>
          <p:cNvPr id="31" name="TextBox 30">
            <a:extLst>
              <a:ext uri="{FF2B5EF4-FFF2-40B4-BE49-F238E27FC236}">
                <a16:creationId xmlns:a16="http://schemas.microsoft.com/office/drawing/2014/main" id="{94A8C826-B7C9-E880-41A5-DBE805E09C95}"/>
              </a:ext>
            </a:extLst>
          </p:cNvPr>
          <p:cNvSpPr txBox="1"/>
          <p:nvPr/>
        </p:nvSpPr>
        <p:spPr>
          <a:xfrm>
            <a:off x="6456049" y="3569401"/>
            <a:ext cx="468727" cy="369332"/>
          </a:xfrm>
          <a:prstGeom prst="rect">
            <a:avLst/>
          </a:prstGeom>
          <a:noFill/>
          <a:ln>
            <a:solidFill>
              <a:schemeClr val="bg1">
                <a:lumMod val="50000"/>
              </a:schemeClr>
            </a:solidFill>
          </a:ln>
        </p:spPr>
        <p:txBody>
          <a:bodyPr wrap="square" rtlCol="0">
            <a:spAutoFit/>
          </a:bodyPr>
          <a:lstStyle/>
          <a:p>
            <a:pPr algn="ctr"/>
            <a:r>
              <a:rPr lang="en-US" dirty="0"/>
              <a:t>8</a:t>
            </a:r>
            <a:endParaRPr lang="en-HK" dirty="0"/>
          </a:p>
        </p:txBody>
      </p:sp>
      <p:sp>
        <p:nvSpPr>
          <p:cNvPr id="32" name="TextBox 31">
            <a:extLst>
              <a:ext uri="{FF2B5EF4-FFF2-40B4-BE49-F238E27FC236}">
                <a16:creationId xmlns:a16="http://schemas.microsoft.com/office/drawing/2014/main" id="{C28E18A6-0926-CA3B-E9E1-3D93C94D3CBE}"/>
              </a:ext>
            </a:extLst>
          </p:cNvPr>
          <p:cNvSpPr txBox="1"/>
          <p:nvPr/>
        </p:nvSpPr>
        <p:spPr>
          <a:xfrm>
            <a:off x="5991057" y="3569401"/>
            <a:ext cx="468727" cy="369332"/>
          </a:xfrm>
          <a:prstGeom prst="rect">
            <a:avLst/>
          </a:prstGeom>
          <a:noFill/>
          <a:ln>
            <a:solidFill>
              <a:schemeClr val="bg1">
                <a:lumMod val="50000"/>
              </a:schemeClr>
            </a:solidFill>
          </a:ln>
        </p:spPr>
        <p:txBody>
          <a:bodyPr wrap="square" rtlCol="0">
            <a:spAutoFit/>
          </a:bodyPr>
          <a:lstStyle/>
          <a:p>
            <a:pPr algn="ctr"/>
            <a:r>
              <a:rPr lang="en-US" dirty="0"/>
              <a:t>7</a:t>
            </a:r>
            <a:endParaRPr lang="en-HK" dirty="0"/>
          </a:p>
        </p:txBody>
      </p:sp>
      <p:sp>
        <p:nvSpPr>
          <p:cNvPr id="33" name="TextBox 32">
            <a:extLst>
              <a:ext uri="{FF2B5EF4-FFF2-40B4-BE49-F238E27FC236}">
                <a16:creationId xmlns:a16="http://schemas.microsoft.com/office/drawing/2014/main" id="{9DC7287E-B8FC-A6F8-3003-8AFC2FE8D2D9}"/>
              </a:ext>
            </a:extLst>
          </p:cNvPr>
          <p:cNvSpPr txBox="1"/>
          <p:nvPr/>
        </p:nvSpPr>
        <p:spPr>
          <a:xfrm>
            <a:off x="5519887" y="3569401"/>
            <a:ext cx="468727"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6</a:t>
            </a:r>
            <a:endParaRPr lang="en-HK" dirty="0"/>
          </a:p>
        </p:txBody>
      </p:sp>
      <p:sp>
        <p:nvSpPr>
          <p:cNvPr id="34" name="TextBox 33">
            <a:extLst>
              <a:ext uri="{FF2B5EF4-FFF2-40B4-BE49-F238E27FC236}">
                <a16:creationId xmlns:a16="http://schemas.microsoft.com/office/drawing/2014/main" id="{166DD2EF-9794-F33D-F145-307B68B346B3}"/>
              </a:ext>
            </a:extLst>
          </p:cNvPr>
          <p:cNvSpPr txBox="1"/>
          <p:nvPr/>
        </p:nvSpPr>
        <p:spPr>
          <a:xfrm>
            <a:off x="8325727" y="3568096"/>
            <a:ext cx="468727" cy="369332"/>
          </a:xfrm>
          <a:prstGeom prst="rect">
            <a:avLst/>
          </a:prstGeom>
          <a:noFill/>
          <a:ln>
            <a:solidFill>
              <a:schemeClr val="bg1">
                <a:lumMod val="50000"/>
              </a:schemeClr>
            </a:solidFill>
          </a:ln>
        </p:spPr>
        <p:txBody>
          <a:bodyPr wrap="square" rtlCol="0">
            <a:spAutoFit/>
          </a:bodyPr>
          <a:lstStyle/>
          <a:p>
            <a:pPr algn="ctr"/>
            <a:r>
              <a:rPr lang="en-US" dirty="0"/>
              <a:t>12</a:t>
            </a:r>
            <a:endParaRPr lang="en-HK" dirty="0"/>
          </a:p>
        </p:txBody>
      </p:sp>
      <p:sp>
        <p:nvSpPr>
          <p:cNvPr id="35" name="TextBox 34">
            <a:extLst>
              <a:ext uri="{FF2B5EF4-FFF2-40B4-BE49-F238E27FC236}">
                <a16:creationId xmlns:a16="http://schemas.microsoft.com/office/drawing/2014/main" id="{FDFD7D35-CF05-029C-C405-760DB5766BB8}"/>
              </a:ext>
            </a:extLst>
          </p:cNvPr>
          <p:cNvSpPr txBox="1"/>
          <p:nvPr/>
        </p:nvSpPr>
        <p:spPr>
          <a:xfrm>
            <a:off x="7858292" y="3568096"/>
            <a:ext cx="468727" cy="369332"/>
          </a:xfrm>
          <a:prstGeom prst="rect">
            <a:avLst/>
          </a:prstGeom>
          <a:noFill/>
          <a:ln>
            <a:solidFill>
              <a:schemeClr val="bg1">
                <a:lumMod val="50000"/>
              </a:schemeClr>
            </a:solidFill>
          </a:ln>
        </p:spPr>
        <p:txBody>
          <a:bodyPr wrap="square" rtlCol="0">
            <a:spAutoFit/>
          </a:bodyPr>
          <a:lstStyle/>
          <a:p>
            <a:pPr algn="ctr"/>
            <a:r>
              <a:rPr lang="en-US" dirty="0"/>
              <a:t>11</a:t>
            </a:r>
            <a:endParaRPr lang="en-HK" dirty="0"/>
          </a:p>
        </p:txBody>
      </p:sp>
      <p:sp>
        <p:nvSpPr>
          <p:cNvPr id="36" name="TextBox 35">
            <a:extLst>
              <a:ext uri="{FF2B5EF4-FFF2-40B4-BE49-F238E27FC236}">
                <a16:creationId xmlns:a16="http://schemas.microsoft.com/office/drawing/2014/main" id="{B601B272-03CD-EFCD-5933-07DA9EA47D9E}"/>
              </a:ext>
            </a:extLst>
          </p:cNvPr>
          <p:cNvSpPr txBox="1"/>
          <p:nvPr/>
        </p:nvSpPr>
        <p:spPr>
          <a:xfrm>
            <a:off x="5051160" y="3939298"/>
            <a:ext cx="468727" cy="369332"/>
          </a:xfrm>
          <a:prstGeom prst="rect">
            <a:avLst/>
          </a:prstGeom>
          <a:noFill/>
          <a:ln>
            <a:solidFill>
              <a:schemeClr val="bg1">
                <a:lumMod val="50000"/>
              </a:schemeClr>
            </a:solidFill>
          </a:ln>
        </p:spPr>
        <p:txBody>
          <a:bodyPr wrap="square" rtlCol="0">
            <a:spAutoFit/>
          </a:bodyPr>
          <a:lstStyle/>
          <a:p>
            <a:pPr algn="ctr"/>
            <a:r>
              <a:rPr lang="en-US" dirty="0"/>
              <a:t>20</a:t>
            </a:r>
            <a:endParaRPr lang="en-HK" dirty="0"/>
          </a:p>
        </p:txBody>
      </p:sp>
      <p:sp>
        <p:nvSpPr>
          <p:cNvPr id="37" name="TextBox 36">
            <a:extLst>
              <a:ext uri="{FF2B5EF4-FFF2-40B4-BE49-F238E27FC236}">
                <a16:creationId xmlns:a16="http://schemas.microsoft.com/office/drawing/2014/main" id="{460732F5-9D1C-22C4-80CF-158870A821DB}"/>
              </a:ext>
            </a:extLst>
          </p:cNvPr>
          <p:cNvSpPr txBox="1"/>
          <p:nvPr/>
        </p:nvSpPr>
        <p:spPr>
          <a:xfrm>
            <a:off x="4583725" y="3939298"/>
            <a:ext cx="468727" cy="369332"/>
          </a:xfrm>
          <a:prstGeom prst="rect">
            <a:avLst/>
          </a:prstGeom>
          <a:noFill/>
          <a:ln>
            <a:solidFill>
              <a:schemeClr val="bg1">
                <a:lumMod val="50000"/>
              </a:schemeClr>
            </a:solidFill>
          </a:ln>
        </p:spPr>
        <p:txBody>
          <a:bodyPr wrap="square" rtlCol="0">
            <a:spAutoFit/>
          </a:bodyPr>
          <a:lstStyle/>
          <a:p>
            <a:pPr algn="ctr"/>
            <a:r>
              <a:rPr lang="en-US" dirty="0"/>
              <a:t>19</a:t>
            </a:r>
            <a:endParaRPr lang="en-HK" dirty="0"/>
          </a:p>
        </p:txBody>
      </p:sp>
      <p:sp>
        <p:nvSpPr>
          <p:cNvPr id="38" name="TextBox 37">
            <a:extLst>
              <a:ext uri="{FF2B5EF4-FFF2-40B4-BE49-F238E27FC236}">
                <a16:creationId xmlns:a16="http://schemas.microsoft.com/office/drawing/2014/main" id="{35135196-E33C-55CD-9D5E-96FFCEC8DF92}"/>
              </a:ext>
            </a:extLst>
          </p:cNvPr>
          <p:cNvSpPr txBox="1"/>
          <p:nvPr/>
        </p:nvSpPr>
        <p:spPr>
          <a:xfrm>
            <a:off x="4116290" y="3937993"/>
            <a:ext cx="468727" cy="369332"/>
          </a:xfrm>
          <a:prstGeom prst="rect">
            <a:avLst/>
          </a:prstGeom>
          <a:noFill/>
          <a:ln>
            <a:solidFill>
              <a:schemeClr val="bg1">
                <a:lumMod val="50000"/>
              </a:schemeClr>
            </a:solidFill>
          </a:ln>
        </p:spPr>
        <p:txBody>
          <a:bodyPr wrap="square" rtlCol="0">
            <a:spAutoFit/>
          </a:bodyPr>
          <a:lstStyle/>
          <a:p>
            <a:pPr algn="ctr"/>
            <a:r>
              <a:rPr lang="en-US" dirty="0"/>
              <a:t>18</a:t>
            </a:r>
            <a:endParaRPr lang="en-HK" dirty="0"/>
          </a:p>
        </p:txBody>
      </p:sp>
      <p:sp>
        <p:nvSpPr>
          <p:cNvPr id="39" name="TextBox 38">
            <a:extLst>
              <a:ext uri="{FF2B5EF4-FFF2-40B4-BE49-F238E27FC236}">
                <a16:creationId xmlns:a16="http://schemas.microsoft.com/office/drawing/2014/main" id="{285EF020-5F7A-2862-4C06-A89161B5C79E}"/>
              </a:ext>
            </a:extLst>
          </p:cNvPr>
          <p:cNvSpPr txBox="1"/>
          <p:nvPr/>
        </p:nvSpPr>
        <p:spPr>
          <a:xfrm>
            <a:off x="3651298" y="3937993"/>
            <a:ext cx="468727" cy="369332"/>
          </a:xfrm>
          <a:prstGeom prst="rect">
            <a:avLst/>
          </a:prstGeom>
          <a:noFill/>
          <a:ln>
            <a:solidFill>
              <a:schemeClr val="bg1">
                <a:lumMod val="50000"/>
              </a:schemeClr>
            </a:solidFill>
          </a:ln>
        </p:spPr>
        <p:txBody>
          <a:bodyPr wrap="square" rtlCol="0">
            <a:spAutoFit/>
          </a:bodyPr>
          <a:lstStyle/>
          <a:p>
            <a:pPr algn="ctr"/>
            <a:r>
              <a:rPr lang="en-US" dirty="0"/>
              <a:t>17</a:t>
            </a:r>
            <a:endParaRPr lang="en-HK" dirty="0"/>
          </a:p>
        </p:txBody>
      </p:sp>
      <p:sp>
        <p:nvSpPr>
          <p:cNvPr id="40" name="TextBox 39">
            <a:extLst>
              <a:ext uri="{FF2B5EF4-FFF2-40B4-BE49-F238E27FC236}">
                <a16:creationId xmlns:a16="http://schemas.microsoft.com/office/drawing/2014/main" id="{76CD913C-5013-0F17-61A2-A0BD3046CD0F}"/>
              </a:ext>
            </a:extLst>
          </p:cNvPr>
          <p:cNvSpPr txBox="1"/>
          <p:nvPr/>
        </p:nvSpPr>
        <p:spPr>
          <a:xfrm>
            <a:off x="3186306" y="3937993"/>
            <a:ext cx="468727" cy="369332"/>
          </a:xfrm>
          <a:prstGeom prst="rect">
            <a:avLst/>
          </a:prstGeom>
          <a:noFill/>
          <a:ln>
            <a:solidFill>
              <a:schemeClr val="bg1">
                <a:lumMod val="50000"/>
              </a:schemeClr>
            </a:solidFill>
          </a:ln>
        </p:spPr>
        <p:txBody>
          <a:bodyPr wrap="square" rtlCol="0">
            <a:spAutoFit/>
          </a:bodyPr>
          <a:lstStyle/>
          <a:p>
            <a:pPr algn="ctr"/>
            <a:r>
              <a:rPr lang="en-US" dirty="0"/>
              <a:t>16</a:t>
            </a:r>
            <a:endParaRPr lang="en-HK" dirty="0"/>
          </a:p>
        </p:txBody>
      </p:sp>
      <p:sp>
        <p:nvSpPr>
          <p:cNvPr id="41" name="TextBox 40">
            <a:extLst>
              <a:ext uri="{FF2B5EF4-FFF2-40B4-BE49-F238E27FC236}">
                <a16:creationId xmlns:a16="http://schemas.microsoft.com/office/drawing/2014/main" id="{DF5AE396-B083-B268-9A44-D01AD32B68B6}"/>
              </a:ext>
            </a:extLst>
          </p:cNvPr>
          <p:cNvSpPr txBox="1"/>
          <p:nvPr/>
        </p:nvSpPr>
        <p:spPr>
          <a:xfrm>
            <a:off x="7390919" y="3942362"/>
            <a:ext cx="468727" cy="369332"/>
          </a:xfrm>
          <a:prstGeom prst="rect">
            <a:avLst/>
          </a:prstGeom>
          <a:noFill/>
          <a:ln>
            <a:solidFill>
              <a:schemeClr val="bg1">
                <a:lumMod val="50000"/>
              </a:schemeClr>
            </a:solidFill>
          </a:ln>
        </p:spPr>
        <p:txBody>
          <a:bodyPr wrap="square" rtlCol="0">
            <a:spAutoFit/>
          </a:bodyPr>
          <a:lstStyle/>
          <a:p>
            <a:pPr algn="ctr"/>
            <a:r>
              <a:rPr lang="en-US" dirty="0"/>
              <a:t>25</a:t>
            </a:r>
            <a:endParaRPr lang="en-HK" dirty="0"/>
          </a:p>
        </p:txBody>
      </p:sp>
      <p:sp>
        <p:nvSpPr>
          <p:cNvPr id="42" name="TextBox 41">
            <a:extLst>
              <a:ext uri="{FF2B5EF4-FFF2-40B4-BE49-F238E27FC236}">
                <a16:creationId xmlns:a16="http://schemas.microsoft.com/office/drawing/2014/main" id="{6BCBAFFE-53C2-B199-854C-240E575070B9}"/>
              </a:ext>
            </a:extLst>
          </p:cNvPr>
          <p:cNvSpPr txBox="1"/>
          <p:nvPr/>
        </p:nvSpPr>
        <p:spPr>
          <a:xfrm>
            <a:off x="6923484" y="3942362"/>
            <a:ext cx="468727" cy="369332"/>
          </a:xfrm>
          <a:prstGeom prst="rect">
            <a:avLst/>
          </a:prstGeom>
          <a:noFill/>
          <a:ln>
            <a:solidFill>
              <a:schemeClr val="bg1">
                <a:lumMod val="50000"/>
              </a:schemeClr>
            </a:solidFill>
          </a:ln>
        </p:spPr>
        <p:txBody>
          <a:bodyPr wrap="square" rtlCol="0">
            <a:spAutoFit/>
          </a:bodyPr>
          <a:lstStyle/>
          <a:p>
            <a:pPr algn="ctr"/>
            <a:r>
              <a:rPr lang="en-US" dirty="0"/>
              <a:t>24</a:t>
            </a:r>
            <a:endParaRPr lang="en-HK" dirty="0"/>
          </a:p>
        </p:txBody>
      </p:sp>
      <p:sp>
        <p:nvSpPr>
          <p:cNvPr id="43" name="TextBox 42">
            <a:extLst>
              <a:ext uri="{FF2B5EF4-FFF2-40B4-BE49-F238E27FC236}">
                <a16:creationId xmlns:a16="http://schemas.microsoft.com/office/drawing/2014/main" id="{6B30236E-1EC2-39B6-D5BD-DCC7E5AD4284}"/>
              </a:ext>
            </a:extLst>
          </p:cNvPr>
          <p:cNvSpPr txBox="1"/>
          <p:nvPr/>
        </p:nvSpPr>
        <p:spPr>
          <a:xfrm>
            <a:off x="6456049" y="3942473"/>
            <a:ext cx="468727" cy="369332"/>
          </a:xfrm>
          <a:prstGeom prst="rect">
            <a:avLst/>
          </a:prstGeom>
          <a:noFill/>
          <a:ln>
            <a:solidFill>
              <a:schemeClr val="bg1">
                <a:lumMod val="50000"/>
              </a:schemeClr>
            </a:solidFill>
          </a:ln>
        </p:spPr>
        <p:txBody>
          <a:bodyPr wrap="square" rtlCol="0">
            <a:spAutoFit/>
          </a:bodyPr>
          <a:lstStyle/>
          <a:p>
            <a:pPr algn="ctr"/>
            <a:r>
              <a:rPr lang="en-US" dirty="0"/>
              <a:t>23</a:t>
            </a:r>
            <a:endParaRPr lang="en-HK" dirty="0"/>
          </a:p>
        </p:txBody>
      </p:sp>
      <p:sp>
        <p:nvSpPr>
          <p:cNvPr id="44" name="TextBox 43">
            <a:extLst>
              <a:ext uri="{FF2B5EF4-FFF2-40B4-BE49-F238E27FC236}">
                <a16:creationId xmlns:a16="http://schemas.microsoft.com/office/drawing/2014/main" id="{A1CF2FB8-427F-A012-F9CD-E5F45AC7A783}"/>
              </a:ext>
            </a:extLst>
          </p:cNvPr>
          <p:cNvSpPr txBox="1"/>
          <p:nvPr/>
        </p:nvSpPr>
        <p:spPr>
          <a:xfrm>
            <a:off x="5991057" y="3939298"/>
            <a:ext cx="468727" cy="369332"/>
          </a:xfrm>
          <a:prstGeom prst="rect">
            <a:avLst/>
          </a:prstGeom>
          <a:noFill/>
          <a:ln>
            <a:solidFill>
              <a:schemeClr val="bg1">
                <a:lumMod val="50000"/>
              </a:schemeClr>
            </a:solidFill>
          </a:ln>
        </p:spPr>
        <p:txBody>
          <a:bodyPr wrap="square" rtlCol="0">
            <a:spAutoFit/>
          </a:bodyPr>
          <a:lstStyle/>
          <a:p>
            <a:pPr algn="ctr"/>
            <a:r>
              <a:rPr lang="en-US" dirty="0"/>
              <a:t>22</a:t>
            </a:r>
            <a:endParaRPr lang="en-HK" dirty="0"/>
          </a:p>
        </p:txBody>
      </p:sp>
      <p:sp>
        <p:nvSpPr>
          <p:cNvPr id="45" name="TextBox 44">
            <a:extLst>
              <a:ext uri="{FF2B5EF4-FFF2-40B4-BE49-F238E27FC236}">
                <a16:creationId xmlns:a16="http://schemas.microsoft.com/office/drawing/2014/main" id="{80664A57-DBAD-4019-795B-D5A0453C3E1E}"/>
              </a:ext>
            </a:extLst>
          </p:cNvPr>
          <p:cNvSpPr txBox="1"/>
          <p:nvPr/>
        </p:nvSpPr>
        <p:spPr>
          <a:xfrm>
            <a:off x="5519887" y="3939298"/>
            <a:ext cx="468727" cy="369332"/>
          </a:xfrm>
          <a:prstGeom prst="rect">
            <a:avLst/>
          </a:prstGeom>
          <a:noFill/>
          <a:ln>
            <a:solidFill>
              <a:schemeClr val="bg1">
                <a:lumMod val="50000"/>
              </a:schemeClr>
            </a:solidFill>
          </a:ln>
        </p:spPr>
        <p:txBody>
          <a:bodyPr wrap="square" rtlCol="0">
            <a:spAutoFit/>
          </a:bodyPr>
          <a:lstStyle/>
          <a:p>
            <a:pPr algn="ctr"/>
            <a:r>
              <a:rPr lang="en-US" dirty="0"/>
              <a:t>21</a:t>
            </a:r>
            <a:endParaRPr lang="en-HK" dirty="0"/>
          </a:p>
        </p:txBody>
      </p:sp>
      <p:sp>
        <p:nvSpPr>
          <p:cNvPr id="46" name="TextBox 45">
            <a:extLst>
              <a:ext uri="{FF2B5EF4-FFF2-40B4-BE49-F238E27FC236}">
                <a16:creationId xmlns:a16="http://schemas.microsoft.com/office/drawing/2014/main" id="{E1C19B04-38C8-E021-E694-3EE6183CEB18}"/>
              </a:ext>
            </a:extLst>
          </p:cNvPr>
          <p:cNvSpPr txBox="1"/>
          <p:nvPr/>
        </p:nvSpPr>
        <p:spPr>
          <a:xfrm>
            <a:off x="8325727" y="3941168"/>
            <a:ext cx="468727" cy="369332"/>
          </a:xfrm>
          <a:prstGeom prst="rect">
            <a:avLst/>
          </a:prstGeom>
          <a:noFill/>
          <a:ln>
            <a:solidFill>
              <a:schemeClr val="bg1">
                <a:lumMod val="50000"/>
              </a:schemeClr>
            </a:solidFill>
          </a:ln>
        </p:spPr>
        <p:txBody>
          <a:bodyPr wrap="square" rtlCol="0">
            <a:spAutoFit/>
          </a:bodyPr>
          <a:lstStyle/>
          <a:p>
            <a:pPr algn="ctr"/>
            <a:r>
              <a:rPr lang="en-US" dirty="0"/>
              <a:t>27</a:t>
            </a:r>
            <a:endParaRPr lang="en-HK" dirty="0"/>
          </a:p>
        </p:txBody>
      </p:sp>
      <p:sp>
        <p:nvSpPr>
          <p:cNvPr id="47" name="TextBox 46">
            <a:extLst>
              <a:ext uri="{FF2B5EF4-FFF2-40B4-BE49-F238E27FC236}">
                <a16:creationId xmlns:a16="http://schemas.microsoft.com/office/drawing/2014/main" id="{D30770D0-4419-25D0-6CDB-60C96A232D77}"/>
              </a:ext>
            </a:extLst>
          </p:cNvPr>
          <p:cNvSpPr txBox="1"/>
          <p:nvPr/>
        </p:nvSpPr>
        <p:spPr>
          <a:xfrm>
            <a:off x="7858292" y="3941168"/>
            <a:ext cx="468727" cy="369332"/>
          </a:xfrm>
          <a:prstGeom prst="rect">
            <a:avLst/>
          </a:prstGeom>
          <a:noFill/>
          <a:ln>
            <a:solidFill>
              <a:schemeClr val="bg1">
                <a:lumMod val="50000"/>
              </a:schemeClr>
            </a:solidFill>
          </a:ln>
        </p:spPr>
        <p:txBody>
          <a:bodyPr wrap="square" rtlCol="0">
            <a:spAutoFit/>
          </a:bodyPr>
          <a:lstStyle/>
          <a:p>
            <a:pPr algn="ctr"/>
            <a:r>
              <a:rPr lang="en-US" dirty="0"/>
              <a:t>26</a:t>
            </a:r>
            <a:endParaRPr lang="en-HK" dirty="0"/>
          </a:p>
        </p:txBody>
      </p:sp>
      <p:sp>
        <p:nvSpPr>
          <p:cNvPr id="48" name="TextBox 47">
            <a:extLst>
              <a:ext uri="{FF2B5EF4-FFF2-40B4-BE49-F238E27FC236}">
                <a16:creationId xmlns:a16="http://schemas.microsoft.com/office/drawing/2014/main" id="{134D9344-8569-2F05-B375-7BA5B9CA1C39}"/>
              </a:ext>
            </a:extLst>
          </p:cNvPr>
          <p:cNvSpPr txBox="1"/>
          <p:nvPr/>
        </p:nvSpPr>
        <p:spPr>
          <a:xfrm>
            <a:off x="8794190" y="3570249"/>
            <a:ext cx="468727" cy="369332"/>
          </a:xfrm>
          <a:prstGeom prst="rect">
            <a:avLst/>
          </a:prstGeom>
          <a:noFill/>
          <a:ln>
            <a:solidFill>
              <a:schemeClr val="bg1">
                <a:lumMod val="50000"/>
              </a:schemeClr>
            </a:solidFill>
          </a:ln>
        </p:spPr>
        <p:txBody>
          <a:bodyPr wrap="square" rtlCol="0">
            <a:spAutoFit/>
          </a:bodyPr>
          <a:lstStyle/>
          <a:p>
            <a:pPr algn="ctr"/>
            <a:r>
              <a:rPr lang="en-US" dirty="0"/>
              <a:t>13</a:t>
            </a:r>
            <a:endParaRPr lang="en-HK" dirty="0"/>
          </a:p>
        </p:txBody>
      </p:sp>
      <p:sp>
        <p:nvSpPr>
          <p:cNvPr id="49" name="TextBox 48">
            <a:extLst>
              <a:ext uri="{FF2B5EF4-FFF2-40B4-BE49-F238E27FC236}">
                <a16:creationId xmlns:a16="http://schemas.microsoft.com/office/drawing/2014/main" id="{0A906D46-F89D-4FCA-9755-1B0DD9A561F1}"/>
              </a:ext>
            </a:extLst>
          </p:cNvPr>
          <p:cNvSpPr txBox="1"/>
          <p:nvPr/>
        </p:nvSpPr>
        <p:spPr>
          <a:xfrm>
            <a:off x="9728998" y="3569055"/>
            <a:ext cx="468727" cy="369332"/>
          </a:xfrm>
          <a:prstGeom prst="rect">
            <a:avLst/>
          </a:prstGeom>
          <a:noFill/>
          <a:ln>
            <a:solidFill>
              <a:schemeClr val="bg1">
                <a:lumMod val="50000"/>
              </a:schemeClr>
            </a:solidFill>
          </a:ln>
        </p:spPr>
        <p:txBody>
          <a:bodyPr wrap="square" rtlCol="0">
            <a:spAutoFit/>
          </a:bodyPr>
          <a:lstStyle/>
          <a:p>
            <a:pPr algn="ctr"/>
            <a:r>
              <a:rPr lang="en-US" dirty="0"/>
              <a:t>15</a:t>
            </a:r>
            <a:endParaRPr lang="en-HK" dirty="0"/>
          </a:p>
        </p:txBody>
      </p:sp>
      <p:sp>
        <p:nvSpPr>
          <p:cNvPr id="50" name="TextBox 49">
            <a:extLst>
              <a:ext uri="{FF2B5EF4-FFF2-40B4-BE49-F238E27FC236}">
                <a16:creationId xmlns:a16="http://schemas.microsoft.com/office/drawing/2014/main" id="{7F3BCA92-7BAB-B29E-1409-1D0B1FC8758D}"/>
              </a:ext>
            </a:extLst>
          </p:cNvPr>
          <p:cNvSpPr txBox="1"/>
          <p:nvPr/>
        </p:nvSpPr>
        <p:spPr>
          <a:xfrm>
            <a:off x="9261563" y="3569055"/>
            <a:ext cx="468727" cy="369332"/>
          </a:xfrm>
          <a:prstGeom prst="rect">
            <a:avLst/>
          </a:prstGeom>
          <a:noFill/>
          <a:ln>
            <a:solidFill>
              <a:schemeClr val="bg1">
                <a:lumMod val="50000"/>
              </a:schemeClr>
            </a:solidFill>
          </a:ln>
        </p:spPr>
        <p:txBody>
          <a:bodyPr wrap="square" rtlCol="0">
            <a:spAutoFit/>
          </a:bodyPr>
          <a:lstStyle/>
          <a:p>
            <a:pPr algn="ctr"/>
            <a:r>
              <a:rPr lang="en-US" dirty="0"/>
              <a:t>14</a:t>
            </a:r>
            <a:endParaRPr lang="en-HK" dirty="0"/>
          </a:p>
        </p:txBody>
      </p:sp>
      <p:sp>
        <p:nvSpPr>
          <p:cNvPr id="51" name="TextBox 50">
            <a:extLst>
              <a:ext uri="{FF2B5EF4-FFF2-40B4-BE49-F238E27FC236}">
                <a16:creationId xmlns:a16="http://schemas.microsoft.com/office/drawing/2014/main" id="{D013F215-96B0-BAB4-14D5-8AFB1E7A7693}"/>
              </a:ext>
            </a:extLst>
          </p:cNvPr>
          <p:cNvSpPr txBox="1"/>
          <p:nvPr/>
        </p:nvSpPr>
        <p:spPr>
          <a:xfrm>
            <a:off x="8792602" y="3941733"/>
            <a:ext cx="468727" cy="369332"/>
          </a:xfrm>
          <a:prstGeom prst="rect">
            <a:avLst/>
          </a:prstGeom>
          <a:noFill/>
          <a:ln>
            <a:solidFill>
              <a:schemeClr val="bg1">
                <a:lumMod val="50000"/>
              </a:schemeClr>
            </a:solidFill>
          </a:ln>
        </p:spPr>
        <p:txBody>
          <a:bodyPr wrap="square" rtlCol="0">
            <a:spAutoFit/>
          </a:bodyPr>
          <a:lstStyle/>
          <a:p>
            <a:pPr algn="ctr"/>
            <a:r>
              <a:rPr lang="en-US" dirty="0"/>
              <a:t>28</a:t>
            </a:r>
            <a:endParaRPr lang="en-HK" dirty="0"/>
          </a:p>
        </p:txBody>
      </p:sp>
      <p:sp>
        <p:nvSpPr>
          <p:cNvPr id="52" name="TextBox 51">
            <a:extLst>
              <a:ext uri="{FF2B5EF4-FFF2-40B4-BE49-F238E27FC236}">
                <a16:creationId xmlns:a16="http://schemas.microsoft.com/office/drawing/2014/main" id="{B72F712C-7F64-7D84-3EC8-154914A13FFA}"/>
              </a:ext>
            </a:extLst>
          </p:cNvPr>
          <p:cNvSpPr txBox="1"/>
          <p:nvPr/>
        </p:nvSpPr>
        <p:spPr>
          <a:xfrm>
            <a:off x="9727410" y="3940539"/>
            <a:ext cx="468727" cy="369332"/>
          </a:xfrm>
          <a:prstGeom prst="rect">
            <a:avLst/>
          </a:prstGeom>
          <a:noFill/>
          <a:ln>
            <a:solidFill>
              <a:schemeClr val="bg1">
                <a:lumMod val="50000"/>
              </a:schemeClr>
            </a:solidFill>
          </a:ln>
        </p:spPr>
        <p:txBody>
          <a:bodyPr wrap="square" rtlCol="0">
            <a:spAutoFit/>
          </a:bodyPr>
          <a:lstStyle/>
          <a:p>
            <a:pPr algn="ctr"/>
            <a:r>
              <a:rPr lang="en-US" dirty="0"/>
              <a:t>30</a:t>
            </a:r>
            <a:endParaRPr lang="en-HK" dirty="0"/>
          </a:p>
        </p:txBody>
      </p:sp>
      <p:sp>
        <p:nvSpPr>
          <p:cNvPr id="53" name="TextBox 52">
            <a:extLst>
              <a:ext uri="{FF2B5EF4-FFF2-40B4-BE49-F238E27FC236}">
                <a16:creationId xmlns:a16="http://schemas.microsoft.com/office/drawing/2014/main" id="{26E2F3F3-D915-51A4-0E99-6ACD4919E0A1}"/>
              </a:ext>
            </a:extLst>
          </p:cNvPr>
          <p:cNvSpPr txBox="1"/>
          <p:nvPr/>
        </p:nvSpPr>
        <p:spPr>
          <a:xfrm>
            <a:off x="9259975" y="3940539"/>
            <a:ext cx="468727" cy="369332"/>
          </a:xfrm>
          <a:prstGeom prst="rect">
            <a:avLst/>
          </a:prstGeom>
          <a:noFill/>
          <a:ln>
            <a:solidFill>
              <a:schemeClr val="bg1">
                <a:lumMod val="50000"/>
              </a:schemeClr>
            </a:solidFill>
          </a:ln>
        </p:spPr>
        <p:txBody>
          <a:bodyPr wrap="square" rtlCol="0">
            <a:spAutoFit/>
          </a:bodyPr>
          <a:lstStyle/>
          <a:p>
            <a:pPr algn="ctr"/>
            <a:r>
              <a:rPr lang="en-US" dirty="0"/>
              <a:t>29</a:t>
            </a:r>
            <a:endParaRPr lang="en-HK" dirty="0"/>
          </a:p>
        </p:txBody>
      </p:sp>
      <p:sp>
        <p:nvSpPr>
          <p:cNvPr id="54" name="TextBox 53">
            <a:extLst>
              <a:ext uri="{FF2B5EF4-FFF2-40B4-BE49-F238E27FC236}">
                <a16:creationId xmlns:a16="http://schemas.microsoft.com/office/drawing/2014/main" id="{24CD13B1-FAD5-EE98-AC23-79C02C9D4957}"/>
              </a:ext>
            </a:extLst>
          </p:cNvPr>
          <p:cNvSpPr txBox="1"/>
          <p:nvPr/>
        </p:nvSpPr>
        <p:spPr>
          <a:xfrm>
            <a:off x="10195873" y="3942191"/>
            <a:ext cx="468727" cy="369332"/>
          </a:xfrm>
          <a:prstGeom prst="rect">
            <a:avLst/>
          </a:prstGeom>
          <a:noFill/>
          <a:ln>
            <a:solidFill>
              <a:schemeClr val="bg1">
                <a:lumMod val="50000"/>
              </a:schemeClr>
            </a:solidFill>
          </a:ln>
        </p:spPr>
        <p:txBody>
          <a:bodyPr wrap="square" rtlCol="0">
            <a:spAutoFit/>
          </a:bodyPr>
          <a:lstStyle/>
          <a:p>
            <a:pPr algn="ctr"/>
            <a:r>
              <a:rPr lang="en-US" dirty="0"/>
              <a:t>31</a:t>
            </a:r>
            <a:endParaRPr lang="en-HK" dirty="0"/>
          </a:p>
        </p:txBody>
      </p:sp>
      <p:sp>
        <p:nvSpPr>
          <p:cNvPr id="55" name="TextBox 54">
            <a:extLst>
              <a:ext uri="{FF2B5EF4-FFF2-40B4-BE49-F238E27FC236}">
                <a16:creationId xmlns:a16="http://schemas.microsoft.com/office/drawing/2014/main" id="{F72035B8-D70A-1CA9-D54C-FAC85B87FC89}"/>
              </a:ext>
            </a:extLst>
          </p:cNvPr>
          <p:cNvSpPr txBox="1"/>
          <p:nvPr/>
        </p:nvSpPr>
        <p:spPr>
          <a:xfrm>
            <a:off x="6463385" y="2542104"/>
            <a:ext cx="1090684" cy="369332"/>
          </a:xfrm>
          <a:prstGeom prst="rect">
            <a:avLst/>
          </a:prstGeom>
          <a:noFill/>
          <a:ln>
            <a:solidFill>
              <a:schemeClr val="bg1">
                <a:lumMod val="50000"/>
              </a:schemeClr>
            </a:solidFill>
          </a:ln>
        </p:spPr>
        <p:txBody>
          <a:bodyPr wrap="square" rtlCol="0">
            <a:spAutoFit/>
          </a:bodyPr>
          <a:lstStyle/>
          <a:p>
            <a:pPr algn="ctr"/>
            <a:r>
              <a:rPr lang="en-US" dirty="0"/>
              <a:t>Q4</a:t>
            </a:r>
            <a:endParaRPr lang="en-HK" dirty="0"/>
          </a:p>
        </p:txBody>
      </p:sp>
      <p:sp>
        <p:nvSpPr>
          <p:cNvPr id="56" name="TextBox 55">
            <a:extLst>
              <a:ext uri="{FF2B5EF4-FFF2-40B4-BE49-F238E27FC236}">
                <a16:creationId xmlns:a16="http://schemas.microsoft.com/office/drawing/2014/main" id="{B402AD58-1DB4-90FC-6AE9-0B6E99220482}"/>
              </a:ext>
            </a:extLst>
          </p:cNvPr>
          <p:cNvSpPr txBox="1"/>
          <p:nvPr/>
        </p:nvSpPr>
        <p:spPr>
          <a:xfrm>
            <a:off x="5372701" y="2542104"/>
            <a:ext cx="1090684" cy="369332"/>
          </a:xfrm>
          <a:prstGeom prst="rect">
            <a:avLst/>
          </a:prstGeom>
          <a:noFill/>
          <a:ln>
            <a:solidFill>
              <a:schemeClr val="bg1">
                <a:lumMod val="50000"/>
              </a:schemeClr>
            </a:solidFill>
          </a:ln>
        </p:spPr>
        <p:txBody>
          <a:bodyPr wrap="square" rtlCol="0">
            <a:spAutoFit/>
          </a:bodyPr>
          <a:lstStyle/>
          <a:p>
            <a:pPr algn="ctr"/>
            <a:r>
              <a:rPr lang="en-US" dirty="0"/>
              <a:t>Q3</a:t>
            </a:r>
            <a:endParaRPr lang="en-HK" dirty="0"/>
          </a:p>
        </p:txBody>
      </p:sp>
      <p:sp>
        <p:nvSpPr>
          <p:cNvPr id="57" name="TextBox 56">
            <a:extLst>
              <a:ext uri="{FF2B5EF4-FFF2-40B4-BE49-F238E27FC236}">
                <a16:creationId xmlns:a16="http://schemas.microsoft.com/office/drawing/2014/main" id="{B6F50D73-D5E0-3416-75EE-F2646A602049}"/>
              </a:ext>
            </a:extLst>
          </p:cNvPr>
          <p:cNvSpPr txBox="1"/>
          <p:nvPr/>
        </p:nvSpPr>
        <p:spPr>
          <a:xfrm>
            <a:off x="4282017" y="2542104"/>
            <a:ext cx="1090684" cy="369332"/>
          </a:xfrm>
          <a:prstGeom prst="rect">
            <a:avLst/>
          </a:prstGeom>
          <a:noFill/>
          <a:ln>
            <a:solidFill>
              <a:schemeClr val="bg1">
                <a:lumMod val="50000"/>
              </a:schemeClr>
            </a:solidFill>
          </a:ln>
        </p:spPr>
        <p:txBody>
          <a:bodyPr wrap="square" rtlCol="0">
            <a:spAutoFit/>
          </a:bodyPr>
          <a:lstStyle/>
          <a:p>
            <a:pPr algn="ctr"/>
            <a:r>
              <a:rPr lang="en-US" dirty="0"/>
              <a:t>Q2</a:t>
            </a:r>
          </a:p>
        </p:txBody>
      </p:sp>
      <p:sp>
        <p:nvSpPr>
          <p:cNvPr id="58" name="TextBox 57">
            <a:extLst>
              <a:ext uri="{FF2B5EF4-FFF2-40B4-BE49-F238E27FC236}">
                <a16:creationId xmlns:a16="http://schemas.microsoft.com/office/drawing/2014/main" id="{174CA8C7-A1B7-4122-89B1-CA43CFADD214}"/>
              </a:ext>
            </a:extLst>
          </p:cNvPr>
          <p:cNvSpPr txBox="1"/>
          <p:nvPr/>
        </p:nvSpPr>
        <p:spPr>
          <a:xfrm>
            <a:off x="3191333" y="2542104"/>
            <a:ext cx="1090684" cy="369332"/>
          </a:xfrm>
          <a:prstGeom prst="rect">
            <a:avLst/>
          </a:prstGeom>
          <a:noFill/>
          <a:ln>
            <a:solidFill>
              <a:schemeClr val="bg1">
                <a:lumMod val="50000"/>
              </a:schemeClr>
            </a:solidFill>
          </a:ln>
        </p:spPr>
        <p:txBody>
          <a:bodyPr wrap="square" rtlCol="0">
            <a:spAutoFit/>
          </a:bodyPr>
          <a:lstStyle/>
          <a:p>
            <a:pPr algn="ctr"/>
            <a:r>
              <a:rPr lang="en-US" dirty="0"/>
              <a:t>Q1</a:t>
            </a:r>
            <a:endParaRPr lang="en-HK" dirty="0"/>
          </a:p>
        </p:txBody>
      </p:sp>
      <p:sp>
        <p:nvSpPr>
          <p:cNvPr id="3" name="Content Placeholder 2">
            <a:extLst>
              <a:ext uri="{FF2B5EF4-FFF2-40B4-BE49-F238E27FC236}">
                <a16:creationId xmlns:a16="http://schemas.microsoft.com/office/drawing/2014/main" id="{8F335325-EDDF-61D9-096F-A2FB8C3FF4C4}"/>
              </a:ext>
            </a:extLst>
          </p:cNvPr>
          <p:cNvSpPr txBox="1">
            <a:spLocks/>
          </p:cNvSpPr>
          <p:nvPr/>
        </p:nvSpPr>
        <p:spPr>
          <a:xfrm>
            <a:off x="7554069" y="2604076"/>
            <a:ext cx="2254841" cy="3040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lumMod val="50000"/>
                  </a:schemeClr>
                </a:solidFill>
                <a:sym typeface="Wingdings" panose="05000000000000000000" pitchFamily="2" charset="2"/>
              </a:rPr>
              <a:t></a:t>
            </a:r>
            <a:r>
              <a:rPr lang="en-US" sz="2000" dirty="0">
                <a:solidFill>
                  <a:schemeClr val="bg1">
                    <a:lumMod val="50000"/>
                  </a:schemeClr>
                </a:solidFill>
              </a:rPr>
              <a:t>Can skip selection</a:t>
            </a:r>
          </a:p>
        </p:txBody>
      </p:sp>
    </p:spTree>
    <p:extLst>
      <p:ext uri="{BB962C8B-B14F-4D97-AF65-F5344CB8AC3E}">
        <p14:creationId xmlns:p14="http://schemas.microsoft.com/office/powerpoint/2010/main" val="1211569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D0813-A940-58E4-3497-E519FFEB1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AB1EA1-2C8C-8D56-3071-731C8AB75750}"/>
              </a:ext>
            </a:extLst>
          </p:cNvPr>
          <p:cNvSpPr>
            <a:spLocks noGrp="1"/>
          </p:cNvSpPr>
          <p:nvPr>
            <p:ph type="title"/>
          </p:nvPr>
        </p:nvSpPr>
        <p:spPr/>
        <p:txBody>
          <a:bodyPr>
            <a:normAutofit/>
          </a:bodyPr>
          <a:lstStyle/>
          <a:p>
            <a:r>
              <a:rPr lang="en-US" dirty="0"/>
              <a:t>Traditional Method</a:t>
            </a:r>
            <a:br>
              <a:rPr lang="en-US" dirty="0"/>
            </a:br>
            <a:r>
              <a:rPr lang="en-US" sz="2800" dirty="0"/>
              <a:t>Date Integrity Issue</a:t>
            </a:r>
            <a:endParaRPr lang="en-HK" sz="2800" dirty="0"/>
          </a:p>
        </p:txBody>
      </p:sp>
      <p:sp>
        <p:nvSpPr>
          <p:cNvPr id="60" name="Content Placeholder 2">
            <a:extLst>
              <a:ext uri="{FF2B5EF4-FFF2-40B4-BE49-F238E27FC236}">
                <a16:creationId xmlns:a16="http://schemas.microsoft.com/office/drawing/2014/main" id="{314293E6-A8BB-50C3-E1A1-72DEEFD64F4C}"/>
              </a:ext>
            </a:extLst>
          </p:cNvPr>
          <p:cNvSpPr>
            <a:spLocks noGrp="1"/>
          </p:cNvSpPr>
          <p:nvPr>
            <p:ph idx="1"/>
          </p:nvPr>
        </p:nvSpPr>
        <p:spPr>
          <a:xfrm>
            <a:off x="1139070" y="4672248"/>
            <a:ext cx="10172700" cy="1976201"/>
          </a:xfrm>
        </p:spPr>
        <p:txBody>
          <a:bodyPr>
            <a:normAutofit fontScale="92500" lnSpcReduction="10000"/>
          </a:bodyPr>
          <a:lstStyle/>
          <a:p>
            <a:pPr marL="0" indent="0">
              <a:buNone/>
            </a:pPr>
            <a:r>
              <a:rPr lang="en-US" dirty="0"/>
              <a:t>However, it may cause date integrity issues if it is selected wrongly.</a:t>
            </a:r>
          </a:p>
          <a:p>
            <a:pPr marL="0" indent="0">
              <a:buNone/>
            </a:pPr>
            <a:r>
              <a:rPr lang="en-US" dirty="0"/>
              <a:t>e.g. Year = 2023, Quarter = Q2, if then Mar is selected, what will happen?  The selection is ignored?  Mar overrides other selection?</a:t>
            </a:r>
          </a:p>
          <a:p>
            <a:pPr marL="0" indent="0">
              <a:buNone/>
            </a:pPr>
            <a:endParaRPr lang="en-US" dirty="0"/>
          </a:p>
          <a:p>
            <a:pPr marL="0" indent="0">
              <a:buNone/>
            </a:pPr>
            <a:r>
              <a:rPr lang="en-US" dirty="0"/>
              <a:t>It is very important that user has to interpret the correct date components and pick the correct values one by one.</a:t>
            </a:r>
          </a:p>
        </p:txBody>
      </p:sp>
      <p:sp>
        <p:nvSpPr>
          <p:cNvPr id="7" name="TextBox 6">
            <a:extLst>
              <a:ext uri="{FF2B5EF4-FFF2-40B4-BE49-F238E27FC236}">
                <a16:creationId xmlns:a16="http://schemas.microsoft.com/office/drawing/2014/main" id="{305BDB5A-9623-E721-33D5-D506167855F7}"/>
              </a:ext>
            </a:extLst>
          </p:cNvPr>
          <p:cNvSpPr txBox="1"/>
          <p:nvPr/>
        </p:nvSpPr>
        <p:spPr>
          <a:xfrm>
            <a:off x="7554069" y="1951086"/>
            <a:ext cx="1090684" cy="369332"/>
          </a:xfrm>
          <a:prstGeom prst="rect">
            <a:avLst/>
          </a:prstGeom>
          <a:noFill/>
          <a:ln>
            <a:solidFill>
              <a:schemeClr val="bg1">
                <a:lumMod val="50000"/>
              </a:schemeClr>
            </a:solidFill>
          </a:ln>
        </p:spPr>
        <p:txBody>
          <a:bodyPr wrap="square" rtlCol="0">
            <a:spAutoFit/>
          </a:bodyPr>
          <a:lstStyle/>
          <a:p>
            <a:pPr algn="ctr"/>
            <a:r>
              <a:rPr lang="en-US" dirty="0"/>
              <a:t>2024</a:t>
            </a:r>
            <a:endParaRPr lang="en-HK" dirty="0"/>
          </a:p>
        </p:txBody>
      </p:sp>
      <p:sp>
        <p:nvSpPr>
          <p:cNvPr id="8" name="TextBox 7">
            <a:extLst>
              <a:ext uri="{FF2B5EF4-FFF2-40B4-BE49-F238E27FC236}">
                <a16:creationId xmlns:a16="http://schemas.microsoft.com/office/drawing/2014/main" id="{6ADB9B90-0CDC-0D55-0265-F7EEEADAAADE}"/>
              </a:ext>
            </a:extLst>
          </p:cNvPr>
          <p:cNvSpPr txBox="1"/>
          <p:nvPr/>
        </p:nvSpPr>
        <p:spPr>
          <a:xfrm>
            <a:off x="6463385" y="1951086"/>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2023</a:t>
            </a:r>
            <a:endParaRPr lang="en-HK" dirty="0"/>
          </a:p>
        </p:txBody>
      </p:sp>
      <p:sp>
        <p:nvSpPr>
          <p:cNvPr id="9" name="TextBox 8">
            <a:extLst>
              <a:ext uri="{FF2B5EF4-FFF2-40B4-BE49-F238E27FC236}">
                <a16:creationId xmlns:a16="http://schemas.microsoft.com/office/drawing/2014/main" id="{2880A368-57AA-9A3F-67E8-1999F914CA0E}"/>
              </a:ext>
            </a:extLst>
          </p:cNvPr>
          <p:cNvSpPr txBox="1"/>
          <p:nvPr/>
        </p:nvSpPr>
        <p:spPr>
          <a:xfrm>
            <a:off x="5372701" y="1951086"/>
            <a:ext cx="1090684" cy="369332"/>
          </a:xfrm>
          <a:prstGeom prst="rect">
            <a:avLst/>
          </a:prstGeom>
          <a:noFill/>
          <a:ln>
            <a:solidFill>
              <a:schemeClr val="bg1">
                <a:lumMod val="50000"/>
              </a:schemeClr>
            </a:solidFill>
          </a:ln>
        </p:spPr>
        <p:txBody>
          <a:bodyPr wrap="square" rtlCol="0">
            <a:spAutoFit/>
          </a:bodyPr>
          <a:lstStyle/>
          <a:p>
            <a:pPr algn="ctr"/>
            <a:r>
              <a:rPr lang="en-US" dirty="0"/>
              <a:t>2022</a:t>
            </a:r>
            <a:endParaRPr lang="en-HK" dirty="0"/>
          </a:p>
        </p:txBody>
      </p:sp>
      <p:sp>
        <p:nvSpPr>
          <p:cNvPr id="10" name="TextBox 9">
            <a:extLst>
              <a:ext uri="{FF2B5EF4-FFF2-40B4-BE49-F238E27FC236}">
                <a16:creationId xmlns:a16="http://schemas.microsoft.com/office/drawing/2014/main" id="{37B70078-AAEE-5F42-C66A-99EC2482AC7E}"/>
              </a:ext>
            </a:extLst>
          </p:cNvPr>
          <p:cNvSpPr txBox="1"/>
          <p:nvPr/>
        </p:nvSpPr>
        <p:spPr>
          <a:xfrm>
            <a:off x="4282017" y="1951086"/>
            <a:ext cx="1090684" cy="369332"/>
          </a:xfrm>
          <a:prstGeom prst="rect">
            <a:avLst/>
          </a:prstGeom>
          <a:noFill/>
          <a:ln>
            <a:solidFill>
              <a:schemeClr val="bg1">
                <a:lumMod val="50000"/>
              </a:schemeClr>
            </a:solidFill>
          </a:ln>
        </p:spPr>
        <p:txBody>
          <a:bodyPr wrap="square" rtlCol="0">
            <a:spAutoFit/>
          </a:bodyPr>
          <a:lstStyle/>
          <a:p>
            <a:pPr algn="ctr"/>
            <a:r>
              <a:rPr lang="en-US" dirty="0"/>
              <a:t>2021</a:t>
            </a:r>
            <a:endParaRPr lang="en-HK" dirty="0"/>
          </a:p>
        </p:txBody>
      </p:sp>
      <p:sp>
        <p:nvSpPr>
          <p:cNvPr id="11" name="TextBox 10">
            <a:extLst>
              <a:ext uri="{FF2B5EF4-FFF2-40B4-BE49-F238E27FC236}">
                <a16:creationId xmlns:a16="http://schemas.microsoft.com/office/drawing/2014/main" id="{6973459B-4C01-C52F-CEC6-57D19A4FB7CC}"/>
              </a:ext>
            </a:extLst>
          </p:cNvPr>
          <p:cNvSpPr txBox="1"/>
          <p:nvPr/>
        </p:nvSpPr>
        <p:spPr>
          <a:xfrm>
            <a:off x="3191333" y="1951086"/>
            <a:ext cx="1090684" cy="369332"/>
          </a:xfrm>
          <a:prstGeom prst="rect">
            <a:avLst/>
          </a:prstGeom>
          <a:noFill/>
          <a:ln>
            <a:solidFill>
              <a:schemeClr val="bg1">
                <a:lumMod val="50000"/>
              </a:schemeClr>
            </a:solidFill>
          </a:ln>
        </p:spPr>
        <p:txBody>
          <a:bodyPr wrap="square" rtlCol="0">
            <a:spAutoFit/>
          </a:bodyPr>
          <a:lstStyle/>
          <a:p>
            <a:pPr algn="ctr"/>
            <a:r>
              <a:rPr lang="en-US" dirty="0"/>
              <a:t>2020</a:t>
            </a:r>
            <a:endParaRPr lang="en-HK" dirty="0"/>
          </a:p>
        </p:txBody>
      </p:sp>
      <p:sp>
        <p:nvSpPr>
          <p:cNvPr id="12" name="TextBox 11">
            <a:extLst>
              <a:ext uri="{FF2B5EF4-FFF2-40B4-BE49-F238E27FC236}">
                <a16:creationId xmlns:a16="http://schemas.microsoft.com/office/drawing/2014/main" id="{947C5169-25F3-CD75-A8C4-C8968B2FD666}"/>
              </a:ext>
            </a:extLst>
          </p:cNvPr>
          <p:cNvSpPr txBox="1"/>
          <p:nvPr/>
        </p:nvSpPr>
        <p:spPr>
          <a:xfrm>
            <a:off x="5828006" y="3056405"/>
            <a:ext cx="747252" cy="369332"/>
          </a:xfrm>
          <a:prstGeom prst="rect">
            <a:avLst/>
          </a:prstGeom>
          <a:noFill/>
          <a:ln>
            <a:solidFill>
              <a:schemeClr val="bg1">
                <a:lumMod val="50000"/>
              </a:schemeClr>
            </a:solidFill>
          </a:ln>
        </p:spPr>
        <p:txBody>
          <a:bodyPr wrap="square" rtlCol="0">
            <a:spAutoFit/>
          </a:bodyPr>
          <a:lstStyle/>
          <a:p>
            <a:pPr algn="ctr"/>
            <a:r>
              <a:rPr lang="en-US" dirty="0"/>
              <a:t>May</a:t>
            </a:r>
            <a:endParaRPr lang="en-HK" dirty="0"/>
          </a:p>
        </p:txBody>
      </p:sp>
      <p:sp>
        <p:nvSpPr>
          <p:cNvPr id="13" name="TextBox 12">
            <a:extLst>
              <a:ext uri="{FF2B5EF4-FFF2-40B4-BE49-F238E27FC236}">
                <a16:creationId xmlns:a16="http://schemas.microsoft.com/office/drawing/2014/main" id="{4EA183A4-B05C-F149-8A4E-DA7CD4BDA354}"/>
              </a:ext>
            </a:extLst>
          </p:cNvPr>
          <p:cNvSpPr txBox="1"/>
          <p:nvPr/>
        </p:nvSpPr>
        <p:spPr>
          <a:xfrm>
            <a:off x="5167581" y="3056405"/>
            <a:ext cx="660752" cy="369332"/>
          </a:xfrm>
          <a:prstGeom prst="rect">
            <a:avLst/>
          </a:prstGeom>
          <a:noFill/>
          <a:ln>
            <a:solidFill>
              <a:schemeClr val="bg1">
                <a:lumMod val="50000"/>
              </a:schemeClr>
            </a:solidFill>
          </a:ln>
        </p:spPr>
        <p:txBody>
          <a:bodyPr wrap="square" rtlCol="0">
            <a:spAutoFit/>
          </a:bodyPr>
          <a:lstStyle/>
          <a:p>
            <a:pPr algn="ctr"/>
            <a:r>
              <a:rPr lang="en-US" dirty="0"/>
              <a:t>Apr</a:t>
            </a:r>
            <a:endParaRPr lang="en-HK" dirty="0"/>
          </a:p>
        </p:txBody>
      </p:sp>
      <p:sp>
        <p:nvSpPr>
          <p:cNvPr id="14" name="TextBox 13">
            <a:extLst>
              <a:ext uri="{FF2B5EF4-FFF2-40B4-BE49-F238E27FC236}">
                <a16:creationId xmlns:a16="http://schemas.microsoft.com/office/drawing/2014/main" id="{566690DD-AE42-FEC3-83B3-5F1E4DEF327C}"/>
              </a:ext>
            </a:extLst>
          </p:cNvPr>
          <p:cNvSpPr txBox="1"/>
          <p:nvPr/>
        </p:nvSpPr>
        <p:spPr>
          <a:xfrm>
            <a:off x="4507156" y="3055100"/>
            <a:ext cx="660752" cy="369332"/>
          </a:xfrm>
          <a:prstGeom prst="rect">
            <a:avLst/>
          </a:prstGeom>
          <a:solidFill>
            <a:srgbClr val="FF0000"/>
          </a:solidFill>
          <a:ln>
            <a:solidFill>
              <a:schemeClr val="bg1">
                <a:lumMod val="50000"/>
              </a:schemeClr>
            </a:solidFill>
          </a:ln>
        </p:spPr>
        <p:txBody>
          <a:bodyPr wrap="square" rtlCol="0">
            <a:spAutoFit/>
          </a:bodyPr>
          <a:lstStyle/>
          <a:p>
            <a:pPr algn="ctr"/>
            <a:r>
              <a:rPr lang="en-US" dirty="0"/>
              <a:t>Mar</a:t>
            </a:r>
            <a:endParaRPr lang="en-HK" dirty="0"/>
          </a:p>
        </p:txBody>
      </p:sp>
      <p:sp>
        <p:nvSpPr>
          <p:cNvPr id="15" name="TextBox 14">
            <a:extLst>
              <a:ext uri="{FF2B5EF4-FFF2-40B4-BE49-F238E27FC236}">
                <a16:creationId xmlns:a16="http://schemas.microsoft.com/office/drawing/2014/main" id="{05D13EEE-63CF-A817-FA11-3D5E68D392DC}"/>
              </a:ext>
            </a:extLst>
          </p:cNvPr>
          <p:cNvSpPr txBox="1"/>
          <p:nvPr/>
        </p:nvSpPr>
        <p:spPr>
          <a:xfrm>
            <a:off x="3846731" y="3055100"/>
            <a:ext cx="660752" cy="369332"/>
          </a:xfrm>
          <a:prstGeom prst="rect">
            <a:avLst/>
          </a:prstGeom>
          <a:noFill/>
          <a:ln>
            <a:solidFill>
              <a:schemeClr val="bg1">
                <a:lumMod val="50000"/>
              </a:schemeClr>
            </a:solidFill>
          </a:ln>
        </p:spPr>
        <p:txBody>
          <a:bodyPr wrap="square" rtlCol="0">
            <a:spAutoFit/>
          </a:bodyPr>
          <a:lstStyle/>
          <a:p>
            <a:pPr algn="ctr"/>
            <a:r>
              <a:rPr lang="en-US" dirty="0"/>
              <a:t>Feb</a:t>
            </a:r>
            <a:endParaRPr lang="en-HK" dirty="0"/>
          </a:p>
        </p:txBody>
      </p:sp>
      <p:sp>
        <p:nvSpPr>
          <p:cNvPr id="16" name="TextBox 15">
            <a:extLst>
              <a:ext uri="{FF2B5EF4-FFF2-40B4-BE49-F238E27FC236}">
                <a16:creationId xmlns:a16="http://schemas.microsoft.com/office/drawing/2014/main" id="{85B30E2B-8962-5819-47D1-A13C3D83645D}"/>
              </a:ext>
            </a:extLst>
          </p:cNvPr>
          <p:cNvSpPr txBox="1"/>
          <p:nvPr/>
        </p:nvSpPr>
        <p:spPr>
          <a:xfrm>
            <a:off x="3186306" y="3055100"/>
            <a:ext cx="660752" cy="369332"/>
          </a:xfrm>
          <a:prstGeom prst="rect">
            <a:avLst/>
          </a:prstGeom>
          <a:noFill/>
          <a:ln>
            <a:solidFill>
              <a:schemeClr val="bg1">
                <a:lumMod val="50000"/>
              </a:schemeClr>
            </a:solidFill>
          </a:ln>
        </p:spPr>
        <p:txBody>
          <a:bodyPr wrap="square" rtlCol="0">
            <a:spAutoFit/>
          </a:bodyPr>
          <a:lstStyle/>
          <a:p>
            <a:pPr algn="ctr"/>
            <a:r>
              <a:rPr lang="en-US" dirty="0"/>
              <a:t>Jan</a:t>
            </a:r>
            <a:endParaRPr lang="en-HK" dirty="0"/>
          </a:p>
        </p:txBody>
      </p:sp>
      <p:sp>
        <p:nvSpPr>
          <p:cNvPr id="17" name="TextBox 16">
            <a:extLst>
              <a:ext uri="{FF2B5EF4-FFF2-40B4-BE49-F238E27FC236}">
                <a16:creationId xmlns:a16="http://schemas.microsoft.com/office/drawing/2014/main" id="{23F53EA2-A9A1-015C-B5CC-B3D3D711113E}"/>
              </a:ext>
            </a:extLst>
          </p:cNvPr>
          <p:cNvSpPr txBox="1"/>
          <p:nvPr/>
        </p:nvSpPr>
        <p:spPr>
          <a:xfrm>
            <a:off x="9123781" y="3056294"/>
            <a:ext cx="660752" cy="369332"/>
          </a:xfrm>
          <a:prstGeom prst="rect">
            <a:avLst/>
          </a:prstGeom>
          <a:noFill/>
          <a:ln>
            <a:solidFill>
              <a:schemeClr val="bg1">
                <a:lumMod val="50000"/>
              </a:schemeClr>
            </a:solidFill>
          </a:ln>
        </p:spPr>
        <p:txBody>
          <a:bodyPr wrap="square" rtlCol="0">
            <a:spAutoFit/>
          </a:bodyPr>
          <a:lstStyle/>
          <a:p>
            <a:pPr algn="ctr"/>
            <a:r>
              <a:rPr lang="en-US" dirty="0"/>
              <a:t>Oct</a:t>
            </a:r>
            <a:endParaRPr lang="en-HK" dirty="0"/>
          </a:p>
        </p:txBody>
      </p:sp>
      <p:sp>
        <p:nvSpPr>
          <p:cNvPr id="18" name="TextBox 17">
            <a:extLst>
              <a:ext uri="{FF2B5EF4-FFF2-40B4-BE49-F238E27FC236}">
                <a16:creationId xmlns:a16="http://schemas.microsoft.com/office/drawing/2014/main" id="{A79EE9C4-4745-B902-0F97-E7DCF6BFEDE2}"/>
              </a:ext>
            </a:extLst>
          </p:cNvPr>
          <p:cNvSpPr txBox="1"/>
          <p:nvPr/>
        </p:nvSpPr>
        <p:spPr>
          <a:xfrm>
            <a:off x="8463356" y="3056294"/>
            <a:ext cx="660752" cy="369332"/>
          </a:xfrm>
          <a:prstGeom prst="rect">
            <a:avLst/>
          </a:prstGeom>
          <a:noFill/>
          <a:ln>
            <a:solidFill>
              <a:schemeClr val="bg1">
                <a:lumMod val="50000"/>
              </a:schemeClr>
            </a:solidFill>
          </a:ln>
        </p:spPr>
        <p:txBody>
          <a:bodyPr wrap="square" rtlCol="0">
            <a:spAutoFit/>
          </a:bodyPr>
          <a:lstStyle/>
          <a:p>
            <a:pPr algn="ctr"/>
            <a:r>
              <a:rPr lang="en-US" dirty="0"/>
              <a:t>Sep</a:t>
            </a:r>
            <a:endParaRPr lang="en-HK" dirty="0"/>
          </a:p>
        </p:txBody>
      </p:sp>
      <p:sp>
        <p:nvSpPr>
          <p:cNvPr id="19" name="TextBox 18">
            <a:extLst>
              <a:ext uri="{FF2B5EF4-FFF2-40B4-BE49-F238E27FC236}">
                <a16:creationId xmlns:a16="http://schemas.microsoft.com/office/drawing/2014/main" id="{D898902F-BD46-4ECD-5F93-4EE10185A21E}"/>
              </a:ext>
            </a:extLst>
          </p:cNvPr>
          <p:cNvSpPr txBox="1"/>
          <p:nvPr/>
        </p:nvSpPr>
        <p:spPr>
          <a:xfrm>
            <a:off x="7802931" y="3056405"/>
            <a:ext cx="660752" cy="369332"/>
          </a:xfrm>
          <a:prstGeom prst="rect">
            <a:avLst/>
          </a:prstGeom>
          <a:noFill/>
          <a:ln>
            <a:solidFill>
              <a:schemeClr val="bg1">
                <a:lumMod val="50000"/>
              </a:schemeClr>
            </a:solidFill>
          </a:ln>
        </p:spPr>
        <p:txBody>
          <a:bodyPr wrap="square" rtlCol="0">
            <a:spAutoFit/>
          </a:bodyPr>
          <a:lstStyle/>
          <a:p>
            <a:pPr algn="ctr"/>
            <a:r>
              <a:rPr lang="en-US" dirty="0"/>
              <a:t>Aug</a:t>
            </a:r>
            <a:endParaRPr lang="en-HK" dirty="0"/>
          </a:p>
        </p:txBody>
      </p:sp>
      <p:sp>
        <p:nvSpPr>
          <p:cNvPr id="20" name="TextBox 19">
            <a:extLst>
              <a:ext uri="{FF2B5EF4-FFF2-40B4-BE49-F238E27FC236}">
                <a16:creationId xmlns:a16="http://schemas.microsoft.com/office/drawing/2014/main" id="{818BDD0F-D8B1-04B4-CDFD-FE69578D9F13}"/>
              </a:ext>
            </a:extLst>
          </p:cNvPr>
          <p:cNvSpPr txBox="1"/>
          <p:nvPr/>
        </p:nvSpPr>
        <p:spPr>
          <a:xfrm>
            <a:off x="7142506" y="3056405"/>
            <a:ext cx="660752" cy="369332"/>
          </a:xfrm>
          <a:prstGeom prst="rect">
            <a:avLst/>
          </a:prstGeom>
          <a:noFill/>
          <a:ln>
            <a:solidFill>
              <a:schemeClr val="bg1">
                <a:lumMod val="50000"/>
              </a:schemeClr>
            </a:solidFill>
          </a:ln>
        </p:spPr>
        <p:txBody>
          <a:bodyPr wrap="square" rtlCol="0">
            <a:spAutoFit/>
          </a:bodyPr>
          <a:lstStyle/>
          <a:p>
            <a:pPr algn="ctr"/>
            <a:r>
              <a:rPr lang="en-US" dirty="0"/>
              <a:t>Jul</a:t>
            </a:r>
            <a:endParaRPr lang="en-HK" dirty="0"/>
          </a:p>
        </p:txBody>
      </p:sp>
      <p:sp>
        <p:nvSpPr>
          <p:cNvPr id="21" name="TextBox 20">
            <a:extLst>
              <a:ext uri="{FF2B5EF4-FFF2-40B4-BE49-F238E27FC236}">
                <a16:creationId xmlns:a16="http://schemas.microsoft.com/office/drawing/2014/main" id="{55957860-75D2-055A-8E1C-067743C4C519}"/>
              </a:ext>
            </a:extLst>
          </p:cNvPr>
          <p:cNvSpPr txBox="1"/>
          <p:nvPr/>
        </p:nvSpPr>
        <p:spPr>
          <a:xfrm>
            <a:off x="6482081" y="3056405"/>
            <a:ext cx="660752" cy="369332"/>
          </a:xfrm>
          <a:prstGeom prst="rect">
            <a:avLst/>
          </a:prstGeom>
          <a:noFill/>
          <a:ln>
            <a:solidFill>
              <a:schemeClr val="bg1">
                <a:lumMod val="50000"/>
              </a:schemeClr>
            </a:solidFill>
          </a:ln>
        </p:spPr>
        <p:txBody>
          <a:bodyPr wrap="square" rtlCol="0">
            <a:spAutoFit/>
          </a:bodyPr>
          <a:lstStyle/>
          <a:p>
            <a:pPr algn="ctr"/>
            <a:r>
              <a:rPr lang="en-US" dirty="0"/>
              <a:t>Jun</a:t>
            </a:r>
            <a:endParaRPr lang="en-HK" dirty="0"/>
          </a:p>
        </p:txBody>
      </p:sp>
      <p:sp>
        <p:nvSpPr>
          <p:cNvPr id="22" name="TextBox 21">
            <a:extLst>
              <a:ext uri="{FF2B5EF4-FFF2-40B4-BE49-F238E27FC236}">
                <a16:creationId xmlns:a16="http://schemas.microsoft.com/office/drawing/2014/main" id="{3B3740E7-E6E5-34B4-CCAA-6B6785B62B9B}"/>
              </a:ext>
            </a:extLst>
          </p:cNvPr>
          <p:cNvSpPr txBox="1"/>
          <p:nvPr/>
        </p:nvSpPr>
        <p:spPr>
          <a:xfrm>
            <a:off x="10444628" y="3055100"/>
            <a:ext cx="654077" cy="369332"/>
          </a:xfrm>
          <a:prstGeom prst="rect">
            <a:avLst/>
          </a:prstGeom>
          <a:noFill/>
          <a:ln>
            <a:solidFill>
              <a:schemeClr val="bg1">
                <a:lumMod val="50000"/>
              </a:schemeClr>
            </a:solidFill>
          </a:ln>
        </p:spPr>
        <p:txBody>
          <a:bodyPr wrap="square" rtlCol="0">
            <a:spAutoFit/>
          </a:bodyPr>
          <a:lstStyle/>
          <a:p>
            <a:pPr algn="ctr"/>
            <a:r>
              <a:rPr lang="en-US" dirty="0"/>
              <a:t>Dec</a:t>
            </a:r>
            <a:endParaRPr lang="en-HK" dirty="0"/>
          </a:p>
        </p:txBody>
      </p:sp>
      <p:sp>
        <p:nvSpPr>
          <p:cNvPr id="23" name="TextBox 22">
            <a:extLst>
              <a:ext uri="{FF2B5EF4-FFF2-40B4-BE49-F238E27FC236}">
                <a16:creationId xmlns:a16="http://schemas.microsoft.com/office/drawing/2014/main" id="{03A6FD74-7219-7BED-2007-6F62DB42F774}"/>
              </a:ext>
            </a:extLst>
          </p:cNvPr>
          <p:cNvSpPr txBox="1"/>
          <p:nvPr/>
        </p:nvSpPr>
        <p:spPr>
          <a:xfrm>
            <a:off x="9784206" y="3055100"/>
            <a:ext cx="660752" cy="369332"/>
          </a:xfrm>
          <a:prstGeom prst="rect">
            <a:avLst/>
          </a:prstGeom>
          <a:noFill/>
          <a:ln>
            <a:solidFill>
              <a:schemeClr val="bg1">
                <a:lumMod val="50000"/>
              </a:schemeClr>
            </a:solidFill>
          </a:ln>
        </p:spPr>
        <p:txBody>
          <a:bodyPr wrap="square" rtlCol="0">
            <a:spAutoFit/>
          </a:bodyPr>
          <a:lstStyle/>
          <a:p>
            <a:pPr algn="ctr"/>
            <a:r>
              <a:rPr lang="en-US" dirty="0"/>
              <a:t>Nov</a:t>
            </a:r>
            <a:endParaRPr lang="en-HK" dirty="0"/>
          </a:p>
        </p:txBody>
      </p:sp>
      <p:sp>
        <p:nvSpPr>
          <p:cNvPr id="24" name="TextBox 23">
            <a:extLst>
              <a:ext uri="{FF2B5EF4-FFF2-40B4-BE49-F238E27FC236}">
                <a16:creationId xmlns:a16="http://schemas.microsoft.com/office/drawing/2014/main" id="{C03DFAE2-FA49-F069-934B-FBCBF44C369B}"/>
              </a:ext>
            </a:extLst>
          </p:cNvPr>
          <p:cNvSpPr txBox="1"/>
          <p:nvPr/>
        </p:nvSpPr>
        <p:spPr>
          <a:xfrm>
            <a:off x="5051160" y="3569401"/>
            <a:ext cx="468727" cy="369332"/>
          </a:xfrm>
          <a:prstGeom prst="rect">
            <a:avLst/>
          </a:prstGeom>
          <a:noFill/>
          <a:ln>
            <a:solidFill>
              <a:schemeClr val="bg1">
                <a:lumMod val="50000"/>
              </a:schemeClr>
            </a:solidFill>
          </a:ln>
        </p:spPr>
        <p:txBody>
          <a:bodyPr wrap="square" rtlCol="0">
            <a:spAutoFit/>
          </a:bodyPr>
          <a:lstStyle/>
          <a:p>
            <a:pPr algn="ctr"/>
            <a:r>
              <a:rPr lang="en-US" dirty="0"/>
              <a:t>5</a:t>
            </a:r>
            <a:endParaRPr lang="en-HK" dirty="0"/>
          </a:p>
        </p:txBody>
      </p:sp>
      <p:sp>
        <p:nvSpPr>
          <p:cNvPr id="25" name="TextBox 24">
            <a:extLst>
              <a:ext uri="{FF2B5EF4-FFF2-40B4-BE49-F238E27FC236}">
                <a16:creationId xmlns:a16="http://schemas.microsoft.com/office/drawing/2014/main" id="{5798A0D0-4E58-5B82-4588-863CD51CE11C}"/>
              </a:ext>
            </a:extLst>
          </p:cNvPr>
          <p:cNvSpPr txBox="1"/>
          <p:nvPr/>
        </p:nvSpPr>
        <p:spPr>
          <a:xfrm>
            <a:off x="4583725" y="3569401"/>
            <a:ext cx="468727" cy="369332"/>
          </a:xfrm>
          <a:prstGeom prst="rect">
            <a:avLst/>
          </a:prstGeom>
          <a:noFill/>
          <a:ln>
            <a:solidFill>
              <a:schemeClr val="bg1">
                <a:lumMod val="50000"/>
              </a:schemeClr>
            </a:solidFill>
          </a:ln>
        </p:spPr>
        <p:txBody>
          <a:bodyPr wrap="square" rtlCol="0">
            <a:spAutoFit/>
          </a:bodyPr>
          <a:lstStyle/>
          <a:p>
            <a:pPr algn="ctr"/>
            <a:r>
              <a:rPr lang="en-US" dirty="0"/>
              <a:t>4</a:t>
            </a:r>
            <a:endParaRPr lang="en-HK" dirty="0"/>
          </a:p>
        </p:txBody>
      </p:sp>
      <p:sp>
        <p:nvSpPr>
          <p:cNvPr id="26" name="TextBox 25">
            <a:extLst>
              <a:ext uri="{FF2B5EF4-FFF2-40B4-BE49-F238E27FC236}">
                <a16:creationId xmlns:a16="http://schemas.microsoft.com/office/drawing/2014/main" id="{7918E844-F3C9-0946-922D-CB91B762E573}"/>
              </a:ext>
            </a:extLst>
          </p:cNvPr>
          <p:cNvSpPr txBox="1"/>
          <p:nvPr/>
        </p:nvSpPr>
        <p:spPr>
          <a:xfrm>
            <a:off x="4116290" y="3568096"/>
            <a:ext cx="468727" cy="369332"/>
          </a:xfrm>
          <a:prstGeom prst="rect">
            <a:avLst/>
          </a:prstGeom>
          <a:noFill/>
          <a:ln>
            <a:solidFill>
              <a:schemeClr val="bg1">
                <a:lumMod val="50000"/>
              </a:schemeClr>
            </a:solidFill>
          </a:ln>
        </p:spPr>
        <p:txBody>
          <a:bodyPr wrap="square" rtlCol="0">
            <a:spAutoFit/>
          </a:bodyPr>
          <a:lstStyle/>
          <a:p>
            <a:pPr algn="ctr"/>
            <a:r>
              <a:rPr lang="en-US" dirty="0"/>
              <a:t>3</a:t>
            </a:r>
            <a:endParaRPr lang="en-HK" dirty="0"/>
          </a:p>
        </p:txBody>
      </p:sp>
      <p:sp>
        <p:nvSpPr>
          <p:cNvPr id="27" name="TextBox 26">
            <a:extLst>
              <a:ext uri="{FF2B5EF4-FFF2-40B4-BE49-F238E27FC236}">
                <a16:creationId xmlns:a16="http://schemas.microsoft.com/office/drawing/2014/main" id="{1EDB6679-C170-0266-C9CA-5A9E8E582D5D}"/>
              </a:ext>
            </a:extLst>
          </p:cNvPr>
          <p:cNvSpPr txBox="1"/>
          <p:nvPr/>
        </p:nvSpPr>
        <p:spPr>
          <a:xfrm>
            <a:off x="3651298" y="3568096"/>
            <a:ext cx="468727" cy="369332"/>
          </a:xfrm>
          <a:prstGeom prst="rect">
            <a:avLst/>
          </a:prstGeom>
          <a:noFill/>
          <a:ln>
            <a:solidFill>
              <a:schemeClr val="bg1">
                <a:lumMod val="50000"/>
              </a:schemeClr>
            </a:solidFill>
          </a:ln>
        </p:spPr>
        <p:txBody>
          <a:bodyPr wrap="square" rtlCol="0">
            <a:spAutoFit/>
          </a:bodyPr>
          <a:lstStyle/>
          <a:p>
            <a:pPr algn="ctr"/>
            <a:r>
              <a:rPr lang="en-US" dirty="0"/>
              <a:t>2</a:t>
            </a:r>
            <a:endParaRPr lang="en-HK" dirty="0"/>
          </a:p>
        </p:txBody>
      </p:sp>
      <p:sp>
        <p:nvSpPr>
          <p:cNvPr id="28" name="TextBox 27">
            <a:extLst>
              <a:ext uri="{FF2B5EF4-FFF2-40B4-BE49-F238E27FC236}">
                <a16:creationId xmlns:a16="http://schemas.microsoft.com/office/drawing/2014/main" id="{71A7EC7E-AEA8-7188-D375-B9701836C8E2}"/>
              </a:ext>
            </a:extLst>
          </p:cNvPr>
          <p:cNvSpPr txBox="1"/>
          <p:nvPr/>
        </p:nvSpPr>
        <p:spPr>
          <a:xfrm>
            <a:off x="3186306" y="3568096"/>
            <a:ext cx="468727" cy="369332"/>
          </a:xfrm>
          <a:prstGeom prst="rect">
            <a:avLst/>
          </a:prstGeom>
          <a:noFill/>
          <a:ln>
            <a:solidFill>
              <a:schemeClr val="bg1">
                <a:lumMod val="50000"/>
              </a:schemeClr>
            </a:solidFill>
          </a:ln>
        </p:spPr>
        <p:txBody>
          <a:bodyPr wrap="square" rtlCol="0">
            <a:spAutoFit/>
          </a:bodyPr>
          <a:lstStyle/>
          <a:p>
            <a:pPr algn="ctr"/>
            <a:r>
              <a:rPr lang="en-US" dirty="0"/>
              <a:t>1</a:t>
            </a:r>
            <a:endParaRPr lang="en-HK" dirty="0"/>
          </a:p>
        </p:txBody>
      </p:sp>
      <p:sp>
        <p:nvSpPr>
          <p:cNvPr id="29" name="TextBox 28">
            <a:extLst>
              <a:ext uri="{FF2B5EF4-FFF2-40B4-BE49-F238E27FC236}">
                <a16:creationId xmlns:a16="http://schemas.microsoft.com/office/drawing/2014/main" id="{109036B9-703D-CD5D-2B39-F15D97A72065}"/>
              </a:ext>
            </a:extLst>
          </p:cNvPr>
          <p:cNvSpPr txBox="1"/>
          <p:nvPr/>
        </p:nvSpPr>
        <p:spPr>
          <a:xfrm>
            <a:off x="7390919" y="3569290"/>
            <a:ext cx="468727" cy="369332"/>
          </a:xfrm>
          <a:prstGeom prst="rect">
            <a:avLst/>
          </a:prstGeom>
          <a:noFill/>
          <a:ln>
            <a:solidFill>
              <a:schemeClr val="bg1">
                <a:lumMod val="50000"/>
              </a:schemeClr>
            </a:solidFill>
          </a:ln>
        </p:spPr>
        <p:txBody>
          <a:bodyPr wrap="square" rtlCol="0">
            <a:spAutoFit/>
          </a:bodyPr>
          <a:lstStyle/>
          <a:p>
            <a:pPr algn="ctr"/>
            <a:r>
              <a:rPr lang="en-US" dirty="0"/>
              <a:t>10</a:t>
            </a:r>
            <a:endParaRPr lang="en-HK" dirty="0"/>
          </a:p>
        </p:txBody>
      </p:sp>
      <p:sp>
        <p:nvSpPr>
          <p:cNvPr id="30" name="TextBox 29">
            <a:extLst>
              <a:ext uri="{FF2B5EF4-FFF2-40B4-BE49-F238E27FC236}">
                <a16:creationId xmlns:a16="http://schemas.microsoft.com/office/drawing/2014/main" id="{1A2411C5-9BB6-A9B4-F684-89EA38F12610}"/>
              </a:ext>
            </a:extLst>
          </p:cNvPr>
          <p:cNvSpPr txBox="1"/>
          <p:nvPr/>
        </p:nvSpPr>
        <p:spPr>
          <a:xfrm>
            <a:off x="6923484" y="3569290"/>
            <a:ext cx="468727" cy="369332"/>
          </a:xfrm>
          <a:prstGeom prst="rect">
            <a:avLst/>
          </a:prstGeom>
          <a:noFill/>
          <a:ln>
            <a:solidFill>
              <a:schemeClr val="bg1">
                <a:lumMod val="50000"/>
              </a:schemeClr>
            </a:solidFill>
          </a:ln>
        </p:spPr>
        <p:txBody>
          <a:bodyPr wrap="square" rtlCol="0">
            <a:spAutoFit/>
          </a:bodyPr>
          <a:lstStyle/>
          <a:p>
            <a:pPr algn="ctr"/>
            <a:r>
              <a:rPr lang="en-US" dirty="0"/>
              <a:t>9</a:t>
            </a:r>
            <a:endParaRPr lang="en-HK" dirty="0"/>
          </a:p>
        </p:txBody>
      </p:sp>
      <p:sp>
        <p:nvSpPr>
          <p:cNvPr id="31" name="TextBox 30">
            <a:extLst>
              <a:ext uri="{FF2B5EF4-FFF2-40B4-BE49-F238E27FC236}">
                <a16:creationId xmlns:a16="http://schemas.microsoft.com/office/drawing/2014/main" id="{85FE9430-CE88-9A51-E949-D0645815B6C1}"/>
              </a:ext>
            </a:extLst>
          </p:cNvPr>
          <p:cNvSpPr txBox="1"/>
          <p:nvPr/>
        </p:nvSpPr>
        <p:spPr>
          <a:xfrm>
            <a:off x="6456049" y="3569401"/>
            <a:ext cx="468727" cy="369332"/>
          </a:xfrm>
          <a:prstGeom prst="rect">
            <a:avLst/>
          </a:prstGeom>
          <a:noFill/>
          <a:ln>
            <a:solidFill>
              <a:schemeClr val="bg1">
                <a:lumMod val="50000"/>
              </a:schemeClr>
            </a:solidFill>
          </a:ln>
        </p:spPr>
        <p:txBody>
          <a:bodyPr wrap="square" rtlCol="0">
            <a:spAutoFit/>
          </a:bodyPr>
          <a:lstStyle/>
          <a:p>
            <a:pPr algn="ctr"/>
            <a:r>
              <a:rPr lang="en-US" dirty="0"/>
              <a:t>8</a:t>
            </a:r>
            <a:endParaRPr lang="en-HK" dirty="0"/>
          </a:p>
        </p:txBody>
      </p:sp>
      <p:sp>
        <p:nvSpPr>
          <p:cNvPr id="32" name="TextBox 31">
            <a:extLst>
              <a:ext uri="{FF2B5EF4-FFF2-40B4-BE49-F238E27FC236}">
                <a16:creationId xmlns:a16="http://schemas.microsoft.com/office/drawing/2014/main" id="{DFCA80D7-F43F-2A74-B8F7-B87BACC0440E}"/>
              </a:ext>
            </a:extLst>
          </p:cNvPr>
          <p:cNvSpPr txBox="1"/>
          <p:nvPr/>
        </p:nvSpPr>
        <p:spPr>
          <a:xfrm>
            <a:off x="5991057" y="3569401"/>
            <a:ext cx="468727" cy="369332"/>
          </a:xfrm>
          <a:prstGeom prst="rect">
            <a:avLst/>
          </a:prstGeom>
          <a:noFill/>
          <a:ln>
            <a:solidFill>
              <a:schemeClr val="bg1">
                <a:lumMod val="50000"/>
              </a:schemeClr>
            </a:solidFill>
          </a:ln>
        </p:spPr>
        <p:txBody>
          <a:bodyPr wrap="square" rtlCol="0">
            <a:spAutoFit/>
          </a:bodyPr>
          <a:lstStyle/>
          <a:p>
            <a:pPr algn="ctr"/>
            <a:r>
              <a:rPr lang="en-US" dirty="0"/>
              <a:t>7</a:t>
            </a:r>
            <a:endParaRPr lang="en-HK" dirty="0"/>
          </a:p>
        </p:txBody>
      </p:sp>
      <p:sp>
        <p:nvSpPr>
          <p:cNvPr id="33" name="TextBox 32">
            <a:extLst>
              <a:ext uri="{FF2B5EF4-FFF2-40B4-BE49-F238E27FC236}">
                <a16:creationId xmlns:a16="http://schemas.microsoft.com/office/drawing/2014/main" id="{453B2FD8-B3C8-59FD-E827-86E8CC4B3042}"/>
              </a:ext>
            </a:extLst>
          </p:cNvPr>
          <p:cNvSpPr txBox="1"/>
          <p:nvPr/>
        </p:nvSpPr>
        <p:spPr>
          <a:xfrm>
            <a:off x="5519887" y="3569401"/>
            <a:ext cx="468727" cy="369332"/>
          </a:xfrm>
          <a:prstGeom prst="rect">
            <a:avLst/>
          </a:prstGeom>
          <a:noFill/>
          <a:ln>
            <a:solidFill>
              <a:schemeClr val="bg1">
                <a:lumMod val="50000"/>
              </a:schemeClr>
            </a:solidFill>
          </a:ln>
        </p:spPr>
        <p:txBody>
          <a:bodyPr wrap="square" rtlCol="0">
            <a:spAutoFit/>
          </a:bodyPr>
          <a:lstStyle/>
          <a:p>
            <a:pPr algn="ctr"/>
            <a:r>
              <a:rPr lang="en-US" dirty="0"/>
              <a:t>6</a:t>
            </a:r>
            <a:endParaRPr lang="en-HK" dirty="0"/>
          </a:p>
        </p:txBody>
      </p:sp>
      <p:sp>
        <p:nvSpPr>
          <p:cNvPr id="34" name="TextBox 33">
            <a:extLst>
              <a:ext uri="{FF2B5EF4-FFF2-40B4-BE49-F238E27FC236}">
                <a16:creationId xmlns:a16="http://schemas.microsoft.com/office/drawing/2014/main" id="{C33BA9BF-280E-B5E1-ABDD-88C2201D593D}"/>
              </a:ext>
            </a:extLst>
          </p:cNvPr>
          <p:cNvSpPr txBox="1"/>
          <p:nvPr/>
        </p:nvSpPr>
        <p:spPr>
          <a:xfrm>
            <a:off x="8325727" y="3568096"/>
            <a:ext cx="468727" cy="369332"/>
          </a:xfrm>
          <a:prstGeom prst="rect">
            <a:avLst/>
          </a:prstGeom>
          <a:noFill/>
          <a:ln>
            <a:solidFill>
              <a:schemeClr val="bg1">
                <a:lumMod val="50000"/>
              </a:schemeClr>
            </a:solidFill>
          </a:ln>
        </p:spPr>
        <p:txBody>
          <a:bodyPr wrap="square" rtlCol="0">
            <a:spAutoFit/>
          </a:bodyPr>
          <a:lstStyle/>
          <a:p>
            <a:pPr algn="ctr"/>
            <a:r>
              <a:rPr lang="en-US" dirty="0"/>
              <a:t>12</a:t>
            </a:r>
            <a:endParaRPr lang="en-HK" dirty="0"/>
          </a:p>
        </p:txBody>
      </p:sp>
      <p:sp>
        <p:nvSpPr>
          <p:cNvPr id="35" name="TextBox 34">
            <a:extLst>
              <a:ext uri="{FF2B5EF4-FFF2-40B4-BE49-F238E27FC236}">
                <a16:creationId xmlns:a16="http://schemas.microsoft.com/office/drawing/2014/main" id="{B9B75EE8-1E22-3544-B484-AE33D1144C02}"/>
              </a:ext>
            </a:extLst>
          </p:cNvPr>
          <p:cNvSpPr txBox="1"/>
          <p:nvPr/>
        </p:nvSpPr>
        <p:spPr>
          <a:xfrm>
            <a:off x="7858292" y="3568096"/>
            <a:ext cx="468727" cy="369332"/>
          </a:xfrm>
          <a:prstGeom prst="rect">
            <a:avLst/>
          </a:prstGeom>
          <a:noFill/>
          <a:ln>
            <a:solidFill>
              <a:schemeClr val="bg1">
                <a:lumMod val="50000"/>
              </a:schemeClr>
            </a:solidFill>
          </a:ln>
        </p:spPr>
        <p:txBody>
          <a:bodyPr wrap="square" rtlCol="0">
            <a:spAutoFit/>
          </a:bodyPr>
          <a:lstStyle/>
          <a:p>
            <a:pPr algn="ctr"/>
            <a:r>
              <a:rPr lang="en-US" dirty="0"/>
              <a:t>11</a:t>
            </a:r>
            <a:endParaRPr lang="en-HK" dirty="0"/>
          </a:p>
        </p:txBody>
      </p:sp>
      <p:sp>
        <p:nvSpPr>
          <p:cNvPr id="36" name="TextBox 35">
            <a:extLst>
              <a:ext uri="{FF2B5EF4-FFF2-40B4-BE49-F238E27FC236}">
                <a16:creationId xmlns:a16="http://schemas.microsoft.com/office/drawing/2014/main" id="{69663A5F-D409-C02B-0453-E47ABE4F5E8B}"/>
              </a:ext>
            </a:extLst>
          </p:cNvPr>
          <p:cNvSpPr txBox="1"/>
          <p:nvPr/>
        </p:nvSpPr>
        <p:spPr>
          <a:xfrm>
            <a:off x="5051160" y="3939298"/>
            <a:ext cx="468727" cy="369332"/>
          </a:xfrm>
          <a:prstGeom prst="rect">
            <a:avLst/>
          </a:prstGeom>
          <a:noFill/>
          <a:ln>
            <a:solidFill>
              <a:schemeClr val="bg1">
                <a:lumMod val="50000"/>
              </a:schemeClr>
            </a:solidFill>
          </a:ln>
        </p:spPr>
        <p:txBody>
          <a:bodyPr wrap="square" rtlCol="0">
            <a:spAutoFit/>
          </a:bodyPr>
          <a:lstStyle/>
          <a:p>
            <a:pPr algn="ctr"/>
            <a:r>
              <a:rPr lang="en-US" dirty="0"/>
              <a:t>20</a:t>
            </a:r>
            <a:endParaRPr lang="en-HK" dirty="0"/>
          </a:p>
        </p:txBody>
      </p:sp>
      <p:sp>
        <p:nvSpPr>
          <p:cNvPr id="37" name="TextBox 36">
            <a:extLst>
              <a:ext uri="{FF2B5EF4-FFF2-40B4-BE49-F238E27FC236}">
                <a16:creationId xmlns:a16="http://schemas.microsoft.com/office/drawing/2014/main" id="{D9991B1B-0250-A384-23A0-F33C240A7F49}"/>
              </a:ext>
            </a:extLst>
          </p:cNvPr>
          <p:cNvSpPr txBox="1"/>
          <p:nvPr/>
        </p:nvSpPr>
        <p:spPr>
          <a:xfrm>
            <a:off x="4583725" y="3939298"/>
            <a:ext cx="468727" cy="369332"/>
          </a:xfrm>
          <a:prstGeom prst="rect">
            <a:avLst/>
          </a:prstGeom>
          <a:noFill/>
          <a:ln>
            <a:solidFill>
              <a:schemeClr val="bg1">
                <a:lumMod val="50000"/>
              </a:schemeClr>
            </a:solidFill>
          </a:ln>
        </p:spPr>
        <p:txBody>
          <a:bodyPr wrap="square" rtlCol="0">
            <a:spAutoFit/>
          </a:bodyPr>
          <a:lstStyle/>
          <a:p>
            <a:pPr algn="ctr"/>
            <a:r>
              <a:rPr lang="en-US" dirty="0"/>
              <a:t>19</a:t>
            </a:r>
            <a:endParaRPr lang="en-HK" dirty="0"/>
          </a:p>
        </p:txBody>
      </p:sp>
      <p:sp>
        <p:nvSpPr>
          <p:cNvPr id="38" name="TextBox 37">
            <a:extLst>
              <a:ext uri="{FF2B5EF4-FFF2-40B4-BE49-F238E27FC236}">
                <a16:creationId xmlns:a16="http://schemas.microsoft.com/office/drawing/2014/main" id="{E974F279-CCD2-0D74-9E27-C5481FF4E727}"/>
              </a:ext>
            </a:extLst>
          </p:cNvPr>
          <p:cNvSpPr txBox="1"/>
          <p:nvPr/>
        </p:nvSpPr>
        <p:spPr>
          <a:xfrm>
            <a:off x="4116290" y="3937993"/>
            <a:ext cx="468727" cy="369332"/>
          </a:xfrm>
          <a:prstGeom prst="rect">
            <a:avLst/>
          </a:prstGeom>
          <a:noFill/>
          <a:ln>
            <a:solidFill>
              <a:schemeClr val="bg1">
                <a:lumMod val="50000"/>
              </a:schemeClr>
            </a:solidFill>
          </a:ln>
        </p:spPr>
        <p:txBody>
          <a:bodyPr wrap="square" rtlCol="0">
            <a:spAutoFit/>
          </a:bodyPr>
          <a:lstStyle/>
          <a:p>
            <a:pPr algn="ctr"/>
            <a:r>
              <a:rPr lang="en-US" dirty="0"/>
              <a:t>18</a:t>
            </a:r>
            <a:endParaRPr lang="en-HK" dirty="0"/>
          </a:p>
        </p:txBody>
      </p:sp>
      <p:sp>
        <p:nvSpPr>
          <p:cNvPr id="39" name="TextBox 38">
            <a:extLst>
              <a:ext uri="{FF2B5EF4-FFF2-40B4-BE49-F238E27FC236}">
                <a16:creationId xmlns:a16="http://schemas.microsoft.com/office/drawing/2014/main" id="{A9DED627-DC97-F3FF-3129-4FCBA194B1A0}"/>
              </a:ext>
            </a:extLst>
          </p:cNvPr>
          <p:cNvSpPr txBox="1"/>
          <p:nvPr/>
        </p:nvSpPr>
        <p:spPr>
          <a:xfrm>
            <a:off x="3651298" y="3937993"/>
            <a:ext cx="468727" cy="369332"/>
          </a:xfrm>
          <a:prstGeom prst="rect">
            <a:avLst/>
          </a:prstGeom>
          <a:noFill/>
          <a:ln>
            <a:solidFill>
              <a:schemeClr val="bg1">
                <a:lumMod val="50000"/>
              </a:schemeClr>
            </a:solidFill>
          </a:ln>
        </p:spPr>
        <p:txBody>
          <a:bodyPr wrap="square" rtlCol="0">
            <a:spAutoFit/>
          </a:bodyPr>
          <a:lstStyle/>
          <a:p>
            <a:pPr algn="ctr"/>
            <a:r>
              <a:rPr lang="en-US" dirty="0"/>
              <a:t>17</a:t>
            </a:r>
            <a:endParaRPr lang="en-HK" dirty="0"/>
          </a:p>
        </p:txBody>
      </p:sp>
      <p:sp>
        <p:nvSpPr>
          <p:cNvPr id="40" name="TextBox 39">
            <a:extLst>
              <a:ext uri="{FF2B5EF4-FFF2-40B4-BE49-F238E27FC236}">
                <a16:creationId xmlns:a16="http://schemas.microsoft.com/office/drawing/2014/main" id="{9B61C5A0-1B72-121F-5BD7-3DD8FF3A225C}"/>
              </a:ext>
            </a:extLst>
          </p:cNvPr>
          <p:cNvSpPr txBox="1"/>
          <p:nvPr/>
        </p:nvSpPr>
        <p:spPr>
          <a:xfrm>
            <a:off x="3186306" y="3937993"/>
            <a:ext cx="468727" cy="369332"/>
          </a:xfrm>
          <a:prstGeom prst="rect">
            <a:avLst/>
          </a:prstGeom>
          <a:noFill/>
          <a:ln>
            <a:solidFill>
              <a:schemeClr val="bg1">
                <a:lumMod val="50000"/>
              </a:schemeClr>
            </a:solidFill>
          </a:ln>
        </p:spPr>
        <p:txBody>
          <a:bodyPr wrap="square" rtlCol="0">
            <a:spAutoFit/>
          </a:bodyPr>
          <a:lstStyle/>
          <a:p>
            <a:pPr algn="ctr"/>
            <a:r>
              <a:rPr lang="en-US" dirty="0"/>
              <a:t>16</a:t>
            </a:r>
            <a:endParaRPr lang="en-HK" dirty="0"/>
          </a:p>
        </p:txBody>
      </p:sp>
      <p:sp>
        <p:nvSpPr>
          <p:cNvPr id="41" name="TextBox 40">
            <a:extLst>
              <a:ext uri="{FF2B5EF4-FFF2-40B4-BE49-F238E27FC236}">
                <a16:creationId xmlns:a16="http://schemas.microsoft.com/office/drawing/2014/main" id="{94B4E9D4-94AB-3DBD-D1C5-856BF056D928}"/>
              </a:ext>
            </a:extLst>
          </p:cNvPr>
          <p:cNvSpPr txBox="1"/>
          <p:nvPr/>
        </p:nvSpPr>
        <p:spPr>
          <a:xfrm>
            <a:off x="7390919" y="3942362"/>
            <a:ext cx="468727" cy="369332"/>
          </a:xfrm>
          <a:prstGeom prst="rect">
            <a:avLst/>
          </a:prstGeom>
          <a:noFill/>
          <a:ln>
            <a:solidFill>
              <a:schemeClr val="bg1">
                <a:lumMod val="50000"/>
              </a:schemeClr>
            </a:solidFill>
          </a:ln>
        </p:spPr>
        <p:txBody>
          <a:bodyPr wrap="square" rtlCol="0">
            <a:spAutoFit/>
          </a:bodyPr>
          <a:lstStyle/>
          <a:p>
            <a:pPr algn="ctr"/>
            <a:r>
              <a:rPr lang="en-US" dirty="0"/>
              <a:t>25</a:t>
            </a:r>
            <a:endParaRPr lang="en-HK" dirty="0"/>
          </a:p>
        </p:txBody>
      </p:sp>
      <p:sp>
        <p:nvSpPr>
          <p:cNvPr id="42" name="TextBox 41">
            <a:extLst>
              <a:ext uri="{FF2B5EF4-FFF2-40B4-BE49-F238E27FC236}">
                <a16:creationId xmlns:a16="http://schemas.microsoft.com/office/drawing/2014/main" id="{1980CE97-7732-1537-1FC5-34A54A66348B}"/>
              </a:ext>
            </a:extLst>
          </p:cNvPr>
          <p:cNvSpPr txBox="1"/>
          <p:nvPr/>
        </p:nvSpPr>
        <p:spPr>
          <a:xfrm>
            <a:off x="6923484" y="3942362"/>
            <a:ext cx="468727" cy="369332"/>
          </a:xfrm>
          <a:prstGeom prst="rect">
            <a:avLst/>
          </a:prstGeom>
          <a:noFill/>
          <a:ln>
            <a:solidFill>
              <a:schemeClr val="bg1">
                <a:lumMod val="50000"/>
              </a:schemeClr>
            </a:solidFill>
          </a:ln>
        </p:spPr>
        <p:txBody>
          <a:bodyPr wrap="square" rtlCol="0">
            <a:spAutoFit/>
          </a:bodyPr>
          <a:lstStyle/>
          <a:p>
            <a:pPr algn="ctr"/>
            <a:r>
              <a:rPr lang="en-US" dirty="0"/>
              <a:t>24</a:t>
            </a:r>
            <a:endParaRPr lang="en-HK" dirty="0"/>
          </a:p>
        </p:txBody>
      </p:sp>
      <p:sp>
        <p:nvSpPr>
          <p:cNvPr id="43" name="TextBox 42">
            <a:extLst>
              <a:ext uri="{FF2B5EF4-FFF2-40B4-BE49-F238E27FC236}">
                <a16:creationId xmlns:a16="http://schemas.microsoft.com/office/drawing/2014/main" id="{52B1DE8C-E79D-271D-8CF5-C28264699F09}"/>
              </a:ext>
            </a:extLst>
          </p:cNvPr>
          <p:cNvSpPr txBox="1"/>
          <p:nvPr/>
        </p:nvSpPr>
        <p:spPr>
          <a:xfrm>
            <a:off x="6456049" y="3942473"/>
            <a:ext cx="468727" cy="369332"/>
          </a:xfrm>
          <a:prstGeom prst="rect">
            <a:avLst/>
          </a:prstGeom>
          <a:noFill/>
          <a:ln>
            <a:solidFill>
              <a:schemeClr val="bg1">
                <a:lumMod val="50000"/>
              </a:schemeClr>
            </a:solidFill>
          </a:ln>
        </p:spPr>
        <p:txBody>
          <a:bodyPr wrap="square" rtlCol="0">
            <a:spAutoFit/>
          </a:bodyPr>
          <a:lstStyle/>
          <a:p>
            <a:pPr algn="ctr"/>
            <a:r>
              <a:rPr lang="en-US" dirty="0"/>
              <a:t>23</a:t>
            </a:r>
            <a:endParaRPr lang="en-HK" dirty="0"/>
          </a:p>
        </p:txBody>
      </p:sp>
      <p:sp>
        <p:nvSpPr>
          <p:cNvPr id="44" name="TextBox 43">
            <a:extLst>
              <a:ext uri="{FF2B5EF4-FFF2-40B4-BE49-F238E27FC236}">
                <a16:creationId xmlns:a16="http://schemas.microsoft.com/office/drawing/2014/main" id="{E82A9981-B0AD-F5BA-7D34-518B369E9C45}"/>
              </a:ext>
            </a:extLst>
          </p:cNvPr>
          <p:cNvSpPr txBox="1"/>
          <p:nvPr/>
        </p:nvSpPr>
        <p:spPr>
          <a:xfrm>
            <a:off x="5991057" y="3939298"/>
            <a:ext cx="468727" cy="369332"/>
          </a:xfrm>
          <a:prstGeom prst="rect">
            <a:avLst/>
          </a:prstGeom>
          <a:noFill/>
          <a:ln>
            <a:solidFill>
              <a:schemeClr val="bg1">
                <a:lumMod val="50000"/>
              </a:schemeClr>
            </a:solidFill>
          </a:ln>
        </p:spPr>
        <p:txBody>
          <a:bodyPr wrap="square" rtlCol="0">
            <a:spAutoFit/>
          </a:bodyPr>
          <a:lstStyle/>
          <a:p>
            <a:pPr algn="ctr"/>
            <a:r>
              <a:rPr lang="en-US" dirty="0"/>
              <a:t>22</a:t>
            </a:r>
            <a:endParaRPr lang="en-HK" dirty="0"/>
          </a:p>
        </p:txBody>
      </p:sp>
      <p:sp>
        <p:nvSpPr>
          <p:cNvPr id="45" name="TextBox 44">
            <a:extLst>
              <a:ext uri="{FF2B5EF4-FFF2-40B4-BE49-F238E27FC236}">
                <a16:creationId xmlns:a16="http://schemas.microsoft.com/office/drawing/2014/main" id="{CFE19170-C384-E949-2CC6-4DC509753871}"/>
              </a:ext>
            </a:extLst>
          </p:cNvPr>
          <p:cNvSpPr txBox="1"/>
          <p:nvPr/>
        </p:nvSpPr>
        <p:spPr>
          <a:xfrm>
            <a:off x="5519887" y="3939298"/>
            <a:ext cx="468727" cy="369332"/>
          </a:xfrm>
          <a:prstGeom prst="rect">
            <a:avLst/>
          </a:prstGeom>
          <a:noFill/>
          <a:ln>
            <a:solidFill>
              <a:schemeClr val="bg1">
                <a:lumMod val="50000"/>
              </a:schemeClr>
            </a:solidFill>
          </a:ln>
        </p:spPr>
        <p:txBody>
          <a:bodyPr wrap="square" rtlCol="0">
            <a:spAutoFit/>
          </a:bodyPr>
          <a:lstStyle/>
          <a:p>
            <a:pPr algn="ctr"/>
            <a:r>
              <a:rPr lang="en-US" dirty="0"/>
              <a:t>21</a:t>
            </a:r>
            <a:endParaRPr lang="en-HK" dirty="0"/>
          </a:p>
        </p:txBody>
      </p:sp>
      <p:sp>
        <p:nvSpPr>
          <p:cNvPr id="46" name="TextBox 45">
            <a:extLst>
              <a:ext uri="{FF2B5EF4-FFF2-40B4-BE49-F238E27FC236}">
                <a16:creationId xmlns:a16="http://schemas.microsoft.com/office/drawing/2014/main" id="{36174158-E71F-9525-64CA-21EB9B2EF00B}"/>
              </a:ext>
            </a:extLst>
          </p:cNvPr>
          <p:cNvSpPr txBox="1"/>
          <p:nvPr/>
        </p:nvSpPr>
        <p:spPr>
          <a:xfrm>
            <a:off x="8325727" y="3941168"/>
            <a:ext cx="468727" cy="369332"/>
          </a:xfrm>
          <a:prstGeom prst="rect">
            <a:avLst/>
          </a:prstGeom>
          <a:noFill/>
          <a:ln>
            <a:solidFill>
              <a:schemeClr val="bg1">
                <a:lumMod val="50000"/>
              </a:schemeClr>
            </a:solidFill>
          </a:ln>
        </p:spPr>
        <p:txBody>
          <a:bodyPr wrap="square" rtlCol="0">
            <a:spAutoFit/>
          </a:bodyPr>
          <a:lstStyle/>
          <a:p>
            <a:pPr algn="ctr"/>
            <a:r>
              <a:rPr lang="en-US" dirty="0"/>
              <a:t>27</a:t>
            </a:r>
            <a:endParaRPr lang="en-HK" dirty="0"/>
          </a:p>
        </p:txBody>
      </p:sp>
      <p:sp>
        <p:nvSpPr>
          <p:cNvPr id="47" name="TextBox 46">
            <a:extLst>
              <a:ext uri="{FF2B5EF4-FFF2-40B4-BE49-F238E27FC236}">
                <a16:creationId xmlns:a16="http://schemas.microsoft.com/office/drawing/2014/main" id="{0E1ACAE4-35F7-62EE-8E08-77F7CE3AD06D}"/>
              </a:ext>
            </a:extLst>
          </p:cNvPr>
          <p:cNvSpPr txBox="1"/>
          <p:nvPr/>
        </p:nvSpPr>
        <p:spPr>
          <a:xfrm>
            <a:off x="7858292" y="3941168"/>
            <a:ext cx="468727" cy="369332"/>
          </a:xfrm>
          <a:prstGeom prst="rect">
            <a:avLst/>
          </a:prstGeom>
          <a:noFill/>
          <a:ln>
            <a:solidFill>
              <a:schemeClr val="bg1">
                <a:lumMod val="50000"/>
              </a:schemeClr>
            </a:solidFill>
          </a:ln>
        </p:spPr>
        <p:txBody>
          <a:bodyPr wrap="square" rtlCol="0">
            <a:spAutoFit/>
          </a:bodyPr>
          <a:lstStyle/>
          <a:p>
            <a:pPr algn="ctr"/>
            <a:r>
              <a:rPr lang="en-US" dirty="0"/>
              <a:t>26</a:t>
            </a:r>
            <a:endParaRPr lang="en-HK" dirty="0"/>
          </a:p>
        </p:txBody>
      </p:sp>
      <p:sp>
        <p:nvSpPr>
          <p:cNvPr id="48" name="TextBox 47">
            <a:extLst>
              <a:ext uri="{FF2B5EF4-FFF2-40B4-BE49-F238E27FC236}">
                <a16:creationId xmlns:a16="http://schemas.microsoft.com/office/drawing/2014/main" id="{AD3E1B99-7A48-0C42-5242-BECCCDB26132}"/>
              </a:ext>
            </a:extLst>
          </p:cNvPr>
          <p:cNvSpPr txBox="1"/>
          <p:nvPr/>
        </p:nvSpPr>
        <p:spPr>
          <a:xfrm>
            <a:off x="8794190" y="3570249"/>
            <a:ext cx="468727" cy="369332"/>
          </a:xfrm>
          <a:prstGeom prst="rect">
            <a:avLst/>
          </a:prstGeom>
          <a:noFill/>
          <a:ln>
            <a:solidFill>
              <a:schemeClr val="bg1">
                <a:lumMod val="50000"/>
              </a:schemeClr>
            </a:solidFill>
          </a:ln>
        </p:spPr>
        <p:txBody>
          <a:bodyPr wrap="square" rtlCol="0">
            <a:spAutoFit/>
          </a:bodyPr>
          <a:lstStyle/>
          <a:p>
            <a:pPr algn="ctr"/>
            <a:r>
              <a:rPr lang="en-US" dirty="0"/>
              <a:t>13</a:t>
            </a:r>
            <a:endParaRPr lang="en-HK" dirty="0"/>
          </a:p>
        </p:txBody>
      </p:sp>
      <p:sp>
        <p:nvSpPr>
          <p:cNvPr id="49" name="TextBox 48">
            <a:extLst>
              <a:ext uri="{FF2B5EF4-FFF2-40B4-BE49-F238E27FC236}">
                <a16:creationId xmlns:a16="http://schemas.microsoft.com/office/drawing/2014/main" id="{AE542B53-ACA2-F983-0A2E-C8D7498D4B4F}"/>
              </a:ext>
            </a:extLst>
          </p:cNvPr>
          <p:cNvSpPr txBox="1"/>
          <p:nvPr/>
        </p:nvSpPr>
        <p:spPr>
          <a:xfrm>
            <a:off x="9728998" y="3569055"/>
            <a:ext cx="468727" cy="369332"/>
          </a:xfrm>
          <a:prstGeom prst="rect">
            <a:avLst/>
          </a:prstGeom>
          <a:noFill/>
          <a:ln>
            <a:solidFill>
              <a:schemeClr val="bg1">
                <a:lumMod val="50000"/>
              </a:schemeClr>
            </a:solidFill>
          </a:ln>
        </p:spPr>
        <p:txBody>
          <a:bodyPr wrap="square" rtlCol="0">
            <a:spAutoFit/>
          </a:bodyPr>
          <a:lstStyle/>
          <a:p>
            <a:pPr algn="ctr"/>
            <a:r>
              <a:rPr lang="en-US" dirty="0"/>
              <a:t>15</a:t>
            </a:r>
            <a:endParaRPr lang="en-HK" dirty="0"/>
          </a:p>
        </p:txBody>
      </p:sp>
      <p:sp>
        <p:nvSpPr>
          <p:cNvPr id="50" name="TextBox 49">
            <a:extLst>
              <a:ext uri="{FF2B5EF4-FFF2-40B4-BE49-F238E27FC236}">
                <a16:creationId xmlns:a16="http://schemas.microsoft.com/office/drawing/2014/main" id="{9FC0BC64-F1D5-3844-81A7-C287ACA90D98}"/>
              </a:ext>
            </a:extLst>
          </p:cNvPr>
          <p:cNvSpPr txBox="1"/>
          <p:nvPr/>
        </p:nvSpPr>
        <p:spPr>
          <a:xfrm>
            <a:off x="9261563" y="3569055"/>
            <a:ext cx="468727" cy="369332"/>
          </a:xfrm>
          <a:prstGeom prst="rect">
            <a:avLst/>
          </a:prstGeom>
          <a:noFill/>
          <a:ln>
            <a:solidFill>
              <a:schemeClr val="bg1">
                <a:lumMod val="50000"/>
              </a:schemeClr>
            </a:solidFill>
          </a:ln>
        </p:spPr>
        <p:txBody>
          <a:bodyPr wrap="square" rtlCol="0">
            <a:spAutoFit/>
          </a:bodyPr>
          <a:lstStyle/>
          <a:p>
            <a:pPr algn="ctr"/>
            <a:r>
              <a:rPr lang="en-US" dirty="0"/>
              <a:t>14</a:t>
            </a:r>
            <a:endParaRPr lang="en-HK" dirty="0"/>
          </a:p>
        </p:txBody>
      </p:sp>
      <p:sp>
        <p:nvSpPr>
          <p:cNvPr id="51" name="TextBox 50">
            <a:extLst>
              <a:ext uri="{FF2B5EF4-FFF2-40B4-BE49-F238E27FC236}">
                <a16:creationId xmlns:a16="http://schemas.microsoft.com/office/drawing/2014/main" id="{75CF77A8-F051-E7E3-532F-D5069ABC711E}"/>
              </a:ext>
            </a:extLst>
          </p:cNvPr>
          <p:cNvSpPr txBox="1"/>
          <p:nvPr/>
        </p:nvSpPr>
        <p:spPr>
          <a:xfrm>
            <a:off x="8792602" y="3941733"/>
            <a:ext cx="468727" cy="369332"/>
          </a:xfrm>
          <a:prstGeom prst="rect">
            <a:avLst/>
          </a:prstGeom>
          <a:noFill/>
          <a:ln>
            <a:solidFill>
              <a:schemeClr val="bg1">
                <a:lumMod val="50000"/>
              </a:schemeClr>
            </a:solidFill>
          </a:ln>
        </p:spPr>
        <p:txBody>
          <a:bodyPr wrap="square" rtlCol="0">
            <a:spAutoFit/>
          </a:bodyPr>
          <a:lstStyle/>
          <a:p>
            <a:pPr algn="ctr"/>
            <a:r>
              <a:rPr lang="en-US" dirty="0"/>
              <a:t>28</a:t>
            </a:r>
            <a:endParaRPr lang="en-HK" dirty="0"/>
          </a:p>
        </p:txBody>
      </p:sp>
      <p:sp>
        <p:nvSpPr>
          <p:cNvPr id="52" name="TextBox 51">
            <a:extLst>
              <a:ext uri="{FF2B5EF4-FFF2-40B4-BE49-F238E27FC236}">
                <a16:creationId xmlns:a16="http://schemas.microsoft.com/office/drawing/2014/main" id="{21775EF7-26D0-4F43-1DBE-B5AF5258C5FE}"/>
              </a:ext>
            </a:extLst>
          </p:cNvPr>
          <p:cNvSpPr txBox="1"/>
          <p:nvPr/>
        </p:nvSpPr>
        <p:spPr>
          <a:xfrm>
            <a:off x="9727410" y="3940539"/>
            <a:ext cx="468727" cy="369332"/>
          </a:xfrm>
          <a:prstGeom prst="rect">
            <a:avLst/>
          </a:prstGeom>
          <a:noFill/>
          <a:ln>
            <a:solidFill>
              <a:schemeClr val="bg1">
                <a:lumMod val="50000"/>
              </a:schemeClr>
            </a:solidFill>
          </a:ln>
        </p:spPr>
        <p:txBody>
          <a:bodyPr wrap="square" rtlCol="0">
            <a:spAutoFit/>
          </a:bodyPr>
          <a:lstStyle/>
          <a:p>
            <a:pPr algn="ctr"/>
            <a:r>
              <a:rPr lang="en-US" dirty="0"/>
              <a:t>30</a:t>
            </a:r>
            <a:endParaRPr lang="en-HK" dirty="0"/>
          </a:p>
        </p:txBody>
      </p:sp>
      <p:sp>
        <p:nvSpPr>
          <p:cNvPr id="53" name="TextBox 52">
            <a:extLst>
              <a:ext uri="{FF2B5EF4-FFF2-40B4-BE49-F238E27FC236}">
                <a16:creationId xmlns:a16="http://schemas.microsoft.com/office/drawing/2014/main" id="{D1434059-599C-0A18-3D2F-9F8F78D631AE}"/>
              </a:ext>
            </a:extLst>
          </p:cNvPr>
          <p:cNvSpPr txBox="1"/>
          <p:nvPr/>
        </p:nvSpPr>
        <p:spPr>
          <a:xfrm>
            <a:off x="9259975" y="3940539"/>
            <a:ext cx="468727" cy="369332"/>
          </a:xfrm>
          <a:prstGeom prst="rect">
            <a:avLst/>
          </a:prstGeom>
          <a:noFill/>
          <a:ln>
            <a:solidFill>
              <a:schemeClr val="bg1">
                <a:lumMod val="50000"/>
              </a:schemeClr>
            </a:solidFill>
          </a:ln>
        </p:spPr>
        <p:txBody>
          <a:bodyPr wrap="square" rtlCol="0">
            <a:spAutoFit/>
          </a:bodyPr>
          <a:lstStyle/>
          <a:p>
            <a:pPr algn="ctr"/>
            <a:r>
              <a:rPr lang="en-US" dirty="0"/>
              <a:t>29</a:t>
            </a:r>
            <a:endParaRPr lang="en-HK" dirty="0"/>
          </a:p>
        </p:txBody>
      </p:sp>
      <p:sp>
        <p:nvSpPr>
          <p:cNvPr id="54" name="TextBox 53">
            <a:extLst>
              <a:ext uri="{FF2B5EF4-FFF2-40B4-BE49-F238E27FC236}">
                <a16:creationId xmlns:a16="http://schemas.microsoft.com/office/drawing/2014/main" id="{1DE837E9-C32E-19DE-8CDB-37CF3ADB9D42}"/>
              </a:ext>
            </a:extLst>
          </p:cNvPr>
          <p:cNvSpPr txBox="1"/>
          <p:nvPr/>
        </p:nvSpPr>
        <p:spPr>
          <a:xfrm>
            <a:off x="10195873" y="3942191"/>
            <a:ext cx="468727" cy="369332"/>
          </a:xfrm>
          <a:prstGeom prst="rect">
            <a:avLst/>
          </a:prstGeom>
          <a:noFill/>
          <a:ln>
            <a:solidFill>
              <a:schemeClr val="bg1">
                <a:lumMod val="50000"/>
              </a:schemeClr>
            </a:solidFill>
          </a:ln>
        </p:spPr>
        <p:txBody>
          <a:bodyPr wrap="square" rtlCol="0">
            <a:spAutoFit/>
          </a:bodyPr>
          <a:lstStyle/>
          <a:p>
            <a:pPr algn="ctr"/>
            <a:r>
              <a:rPr lang="en-US" dirty="0"/>
              <a:t>31</a:t>
            </a:r>
            <a:endParaRPr lang="en-HK" dirty="0"/>
          </a:p>
        </p:txBody>
      </p:sp>
      <p:sp>
        <p:nvSpPr>
          <p:cNvPr id="55" name="TextBox 54">
            <a:extLst>
              <a:ext uri="{FF2B5EF4-FFF2-40B4-BE49-F238E27FC236}">
                <a16:creationId xmlns:a16="http://schemas.microsoft.com/office/drawing/2014/main" id="{C8F71B7C-8649-6F32-3609-258D3DD05947}"/>
              </a:ext>
            </a:extLst>
          </p:cNvPr>
          <p:cNvSpPr txBox="1"/>
          <p:nvPr/>
        </p:nvSpPr>
        <p:spPr>
          <a:xfrm>
            <a:off x="6463385" y="2542104"/>
            <a:ext cx="1090684" cy="369332"/>
          </a:xfrm>
          <a:prstGeom prst="rect">
            <a:avLst/>
          </a:prstGeom>
          <a:noFill/>
          <a:ln>
            <a:solidFill>
              <a:schemeClr val="bg1">
                <a:lumMod val="50000"/>
              </a:schemeClr>
            </a:solidFill>
          </a:ln>
        </p:spPr>
        <p:txBody>
          <a:bodyPr wrap="square" rtlCol="0">
            <a:spAutoFit/>
          </a:bodyPr>
          <a:lstStyle/>
          <a:p>
            <a:pPr algn="ctr"/>
            <a:r>
              <a:rPr lang="en-US" dirty="0"/>
              <a:t>Q4</a:t>
            </a:r>
            <a:endParaRPr lang="en-HK" dirty="0"/>
          </a:p>
        </p:txBody>
      </p:sp>
      <p:sp>
        <p:nvSpPr>
          <p:cNvPr id="56" name="TextBox 55">
            <a:extLst>
              <a:ext uri="{FF2B5EF4-FFF2-40B4-BE49-F238E27FC236}">
                <a16:creationId xmlns:a16="http://schemas.microsoft.com/office/drawing/2014/main" id="{8D1C9DD8-831A-2B16-66C8-879B738278C2}"/>
              </a:ext>
            </a:extLst>
          </p:cNvPr>
          <p:cNvSpPr txBox="1"/>
          <p:nvPr/>
        </p:nvSpPr>
        <p:spPr>
          <a:xfrm>
            <a:off x="5372701" y="2542104"/>
            <a:ext cx="1090684" cy="369332"/>
          </a:xfrm>
          <a:prstGeom prst="rect">
            <a:avLst/>
          </a:prstGeom>
          <a:noFill/>
          <a:ln>
            <a:solidFill>
              <a:schemeClr val="bg1">
                <a:lumMod val="50000"/>
              </a:schemeClr>
            </a:solidFill>
          </a:ln>
        </p:spPr>
        <p:txBody>
          <a:bodyPr wrap="square" rtlCol="0">
            <a:spAutoFit/>
          </a:bodyPr>
          <a:lstStyle/>
          <a:p>
            <a:pPr algn="ctr"/>
            <a:r>
              <a:rPr lang="en-US" dirty="0"/>
              <a:t>Q3</a:t>
            </a:r>
            <a:endParaRPr lang="en-HK" dirty="0"/>
          </a:p>
        </p:txBody>
      </p:sp>
      <p:sp>
        <p:nvSpPr>
          <p:cNvPr id="57" name="TextBox 56">
            <a:extLst>
              <a:ext uri="{FF2B5EF4-FFF2-40B4-BE49-F238E27FC236}">
                <a16:creationId xmlns:a16="http://schemas.microsoft.com/office/drawing/2014/main" id="{CC013DE1-B26B-A6A8-997D-C6FF3C118A52}"/>
              </a:ext>
            </a:extLst>
          </p:cNvPr>
          <p:cNvSpPr txBox="1"/>
          <p:nvPr/>
        </p:nvSpPr>
        <p:spPr>
          <a:xfrm>
            <a:off x="4282017" y="2542104"/>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Q2</a:t>
            </a:r>
          </a:p>
        </p:txBody>
      </p:sp>
      <p:sp>
        <p:nvSpPr>
          <p:cNvPr id="58" name="TextBox 57">
            <a:extLst>
              <a:ext uri="{FF2B5EF4-FFF2-40B4-BE49-F238E27FC236}">
                <a16:creationId xmlns:a16="http://schemas.microsoft.com/office/drawing/2014/main" id="{151972CA-F82C-FB8B-62D4-9C409F43E39D}"/>
              </a:ext>
            </a:extLst>
          </p:cNvPr>
          <p:cNvSpPr txBox="1"/>
          <p:nvPr/>
        </p:nvSpPr>
        <p:spPr>
          <a:xfrm>
            <a:off x="3191333" y="2542104"/>
            <a:ext cx="1090684" cy="369332"/>
          </a:xfrm>
          <a:prstGeom prst="rect">
            <a:avLst/>
          </a:prstGeom>
          <a:noFill/>
          <a:ln>
            <a:solidFill>
              <a:schemeClr val="bg1">
                <a:lumMod val="50000"/>
              </a:schemeClr>
            </a:solidFill>
          </a:ln>
        </p:spPr>
        <p:txBody>
          <a:bodyPr wrap="square" rtlCol="0">
            <a:spAutoFit/>
          </a:bodyPr>
          <a:lstStyle/>
          <a:p>
            <a:pPr algn="ctr"/>
            <a:r>
              <a:rPr lang="en-US" dirty="0"/>
              <a:t>Q1</a:t>
            </a:r>
            <a:endParaRPr lang="en-HK" dirty="0"/>
          </a:p>
        </p:txBody>
      </p:sp>
      <p:sp>
        <p:nvSpPr>
          <p:cNvPr id="59" name="Content Placeholder 2">
            <a:extLst>
              <a:ext uri="{FF2B5EF4-FFF2-40B4-BE49-F238E27FC236}">
                <a16:creationId xmlns:a16="http://schemas.microsoft.com/office/drawing/2014/main" id="{4E1F9FCF-E555-46D5-7225-22D2F7D16A91}"/>
              </a:ext>
            </a:extLst>
          </p:cNvPr>
          <p:cNvSpPr txBox="1">
            <a:spLocks/>
          </p:cNvSpPr>
          <p:nvPr/>
        </p:nvSpPr>
        <p:spPr>
          <a:xfrm>
            <a:off x="1121883" y="3176460"/>
            <a:ext cx="2254841" cy="304038"/>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lumMod val="50000"/>
                  </a:schemeClr>
                </a:solidFill>
                <a:sym typeface="Wingdings" panose="05000000000000000000" pitchFamily="2" charset="2"/>
              </a:rPr>
              <a:t>Date integrity is wrong </a:t>
            </a:r>
          </a:p>
        </p:txBody>
      </p:sp>
      <p:grpSp>
        <p:nvGrpSpPr>
          <p:cNvPr id="3" name="Group 2">
            <a:extLst>
              <a:ext uri="{FF2B5EF4-FFF2-40B4-BE49-F238E27FC236}">
                <a16:creationId xmlns:a16="http://schemas.microsoft.com/office/drawing/2014/main" id="{C8698E64-E856-4E5C-24ED-8FBB45D690BA}"/>
              </a:ext>
            </a:extLst>
          </p:cNvPr>
          <p:cNvGrpSpPr/>
          <p:nvPr/>
        </p:nvGrpSpPr>
        <p:grpSpPr>
          <a:xfrm>
            <a:off x="928786" y="1777324"/>
            <a:ext cx="1746953" cy="1499131"/>
            <a:chOff x="948327" y="2687781"/>
            <a:chExt cx="1746953" cy="1499131"/>
          </a:xfrm>
        </p:grpSpPr>
        <p:pic>
          <p:nvPicPr>
            <p:cNvPr id="4" name="Picture 2" descr="Calendar Icon Png 16X16 | Calendar icon png, Calendar icon, Calender app">
              <a:extLst>
                <a:ext uri="{FF2B5EF4-FFF2-40B4-BE49-F238E27FC236}">
                  <a16:creationId xmlns:a16="http://schemas.microsoft.com/office/drawing/2014/main" id="{EF44C5AD-D7D9-F5D5-7AB8-DA096417E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674605A-BA8C-7D14-3302-A3598AF5A582}"/>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Master Calendar</a:t>
              </a:r>
              <a:endParaRPr lang="en-HK" sz="1400" dirty="0"/>
            </a:p>
          </p:txBody>
        </p:sp>
      </p:grpSp>
    </p:spTree>
    <p:extLst>
      <p:ext uri="{BB962C8B-B14F-4D97-AF65-F5344CB8AC3E}">
        <p14:creationId xmlns:p14="http://schemas.microsoft.com/office/powerpoint/2010/main" val="2535672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07224-5BD4-C1F8-0377-1373F716CA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727ED-2D59-178D-5B31-D45DFBEB7E5C}"/>
              </a:ext>
            </a:extLst>
          </p:cNvPr>
          <p:cNvSpPr>
            <a:spLocks noGrp="1"/>
          </p:cNvSpPr>
          <p:nvPr>
            <p:ph type="title"/>
          </p:nvPr>
        </p:nvSpPr>
        <p:spPr/>
        <p:txBody>
          <a:bodyPr>
            <a:normAutofit/>
          </a:bodyPr>
          <a:lstStyle/>
          <a:p>
            <a:r>
              <a:rPr lang="en-US" dirty="0"/>
              <a:t>Traditional Method</a:t>
            </a:r>
            <a:br>
              <a:rPr lang="en-US" dirty="0"/>
            </a:br>
            <a:r>
              <a:rPr lang="en-US" sz="2800" dirty="0"/>
              <a:t>Cross Year Selection Issue</a:t>
            </a:r>
            <a:endParaRPr lang="en-HK" sz="2800" dirty="0"/>
          </a:p>
        </p:txBody>
      </p:sp>
      <p:sp>
        <p:nvSpPr>
          <p:cNvPr id="60" name="Content Placeholder 2">
            <a:extLst>
              <a:ext uri="{FF2B5EF4-FFF2-40B4-BE49-F238E27FC236}">
                <a16:creationId xmlns:a16="http://schemas.microsoft.com/office/drawing/2014/main" id="{D7EBA587-05FE-D40F-A951-89E6545CB503}"/>
              </a:ext>
            </a:extLst>
          </p:cNvPr>
          <p:cNvSpPr>
            <a:spLocks noGrp="1"/>
          </p:cNvSpPr>
          <p:nvPr>
            <p:ph idx="1"/>
          </p:nvPr>
        </p:nvSpPr>
        <p:spPr>
          <a:xfrm>
            <a:off x="1139070" y="4672249"/>
            <a:ext cx="10172700" cy="1820626"/>
          </a:xfrm>
        </p:spPr>
        <p:txBody>
          <a:bodyPr>
            <a:normAutofit fontScale="92500" lnSpcReduction="10000"/>
          </a:bodyPr>
          <a:lstStyle/>
          <a:p>
            <a:pPr marL="0" indent="0">
              <a:buNone/>
            </a:pPr>
            <a:r>
              <a:rPr lang="en-US" dirty="0"/>
              <a:t>It is also unable to select cross year dates.</a:t>
            </a:r>
          </a:p>
          <a:p>
            <a:pPr marL="0" indent="0">
              <a:buNone/>
            </a:pPr>
            <a:r>
              <a:rPr lang="en-US" dirty="0"/>
              <a:t>e.g. To select 2022-Dec and 2023-Jan, is it to choose Year = 2022, 2023 and Month = Jan, Dec?</a:t>
            </a:r>
          </a:p>
          <a:p>
            <a:pPr marL="0" indent="0">
              <a:buNone/>
            </a:pPr>
            <a:endParaRPr lang="en-US" dirty="0"/>
          </a:p>
          <a:p>
            <a:pPr marL="0" indent="0">
              <a:buNone/>
            </a:pPr>
            <a:r>
              <a:rPr lang="en-US" dirty="0"/>
              <a:t>It seems there is a confusion between the combination of year and month.</a:t>
            </a:r>
          </a:p>
        </p:txBody>
      </p:sp>
      <p:sp>
        <p:nvSpPr>
          <p:cNvPr id="7" name="TextBox 6">
            <a:extLst>
              <a:ext uri="{FF2B5EF4-FFF2-40B4-BE49-F238E27FC236}">
                <a16:creationId xmlns:a16="http://schemas.microsoft.com/office/drawing/2014/main" id="{19AE84F6-6ECF-D34F-95BC-6A71426B528C}"/>
              </a:ext>
            </a:extLst>
          </p:cNvPr>
          <p:cNvSpPr txBox="1"/>
          <p:nvPr/>
        </p:nvSpPr>
        <p:spPr>
          <a:xfrm>
            <a:off x="7554069" y="1951086"/>
            <a:ext cx="1090684" cy="369332"/>
          </a:xfrm>
          <a:prstGeom prst="rect">
            <a:avLst/>
          </a:prstGeom>
          <a:noFill/>
          <a:ln>
            <a:solidFill>
              <a:schemeClr val="bg1">
                <a:lumMod val="50000"/>
              </a:schemeClr>
            </a:solidFill>
          </a:ln>
        </p:spPr>
        <p:txBody>
          <a:bodyPr wrap="square" rtlCol="0">
            <a:spAutoFit/>
          </a:bodyPr>
          <a:lstStyle/>
          <a:p>
            <a:pPr algn="ctr"/>
            <a:r>
              <a:rPr lang="en-US" dirty="0"/>
              <a:t>2024</a:t>
            </a:r>
            <a:endParaRPr lang="en-HK" dirty="0"/>
          </a:p>
        </p:txBody>
      </p:sp>
      <p:sp>
        <p:nvSpPr>
          <p:cNvPr id="8" name="TextBox 7">
            <a:extLst>
              <a:ext uri="{FF2B5EF4-FFF2-40B4-BE49-F238E27FC236}">
                <a16:creationId xmlns:a16="http://schemas.microsoft.com/office/drawing/2014/main" id="{29CB95E6-A0FE-E0C6-8755-5F3E29A21CEE}"/>
              </a:ext>
            </a:extLst>
          </p:cNvPr>
          <p:cNvSpPr txBox="1"/>
          <p:nvPr/>
        </p:nvSpPr>
        <p:spPr>
          <a:xfrm>
            <a:off x="6463385" y="1951086"/>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2023</a:t>
            </a:r>
            <a:endParaRPr lang="en-HK" dirty="0"/>
          </a:p>
        </p:txBody>
      </p:sp>
      <p:sp>
        <p:nvSpPr>
          <p:cNvPr id="9" name="TextBox 8">
            <a:extLst>
              <a:ext uri="{FF2B5EF4-FFF2-40B4-BE49-F238E27FC236}">
                <a16:creationId xmlns:a16="http://schemas.microsoft.com/office/drawing/2014/main" id="{C30B228C-C0E4-E63E-1A7C-B61A22411B53}"/>
              </a:ext>
            </a:extLst>
          </p:cNvPr>
          <p:cNvSpPr txBox="1"/>
          <p:nvPr/>
        </p:nvSpPr>
        <p:spPr>
          <a:xfrm>
            <a:off x="5372701" y="1951086"/>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2022</a:t>
            </a:r>
            <a:endParaRPr lang="en-HK" dirty="0"/>
          </a:p>
        </p:txBody>
      </p:sp>
      <p:sp>
        <p:nvSpPr>
          <p:cNvPr id="10" name="TextBox 9">
            <a:extLst>
              <a:ext uri="{FF2B5EF4-FFF2-40B4-BE49-F238E27FC236}">
                <a16:creationId xmlns:a16="http://schemas.microsoft.com/office/drawing/2014/main" id="{894DDE41-8D1F-52A7-CCF0-A21563D4E817}"/>
              </a:ext>
            </a:extLst>
          </p:cNvPr>
          <p:cNvSpPr txBox="1"/>
          <p:nvPr/>
        </p:nvSpPr>
        <p:spPr>
          <a:xfrm>
            <a:off x="4282017" y="1951086"/>
            <a:ext cx="1090684" cy="369332"/>
          </a:xfrm>
          <a:prstGeom prst="rect">
            <a:avLst/>
          </a:prstGeom>
          <a:noFill/>
          <a:ln>
            <a:solidFill>
              <a:schemeClr val="bg1">
                <a:lumMod val="50000"/>
              </a:schemeClr>
            </a:solidFill>
          </a:ln>
        </p:spPr>
        <p:txBody>
          <a:bodyPr wrap="square" rtlCol="0">
            <a:spAutoFit/>
          </a:bodyPr>
          <a:lstStyle/>
          <a:p>
            <a:pPr algn="ctr"/>
            <a:r>
              <a:rPr lang="en-US" dirty="0"/>
              <a:t>2021</a:t>
            </a:r>
            <a:endParaRPr lang="en-HK" dirty="0"/>
          </a:p>
        </p:txBody>
      </p:sp>
      <p:sp>
        <p:nvSpPr>
          <p:cNvPr id="11" name="TextBox 10">
            <a:extLst>
              <a:ext uri="{FF2B5EF4-FFF2-40B4-BE49-F238E27FC236}">
                <a16:creationId xmlns:a16="http://schemas.microsoft.com/office/drawing/2014/main" id="{CC372FD4-9861-408F-A9EF-38706C1723F0}"/>
              </a:ext>
            </a:extLst>
          </p:cNvPr>
          <p:cNvSpPr txBox="1"/>
          <p:nvPr/>
        </p:nvSpPr>
        <p:spPr>
          <a:xfrm>
            <a:off x="3191333" y="1951086"/>
            <a:ext cx="1090684" cy="369332"/>
          </a:xfrm>
          <a:prstGeom prst="rect">
            <a:avLst/>
          </a:prstGeom>
          <a:noFill/>
          <a:ln>
            <a:solidFill>
              <a:schemeClr val="bg1">
                <a:lumMod val="50000"/>
              </a:schemeClr>
            </a:solidFill>
          </a:ln>
        </p:spPr>
        <p:txBody>
          <a:bodyPr wrap="square" rtlCol="0">
            <a:spAutoFit/>
          </a:bodyPr>
          <a:lstStyle/>
          <a:p>
            <a:pPr algn="ctr"/>
            <a:r>
              <a:rPr lang="en-US" dirty="0"/>
              <a:t>2020</a:t>
            </a:r>
            <a:endParaRPr lang="en-HK" dirty="0"/>
          </a:p>
        </p:txBody>
      </p:sp>
      <p:sp>
        <p:nvSpPr>
          <p:cNvPr id="12" name="TextBox 11">
            <a:extLst>
              <a:ext uri="{FF2B5EF4-FFF2-40B4-BE49-F238E27FC236}">
                <a16:creationId xmlns:a16="http://schemas.microsoft.com/office/drawing/2014/main" id="{DDDA20E6-E5B7-2922-0498-30F998B76718}"/>
              </a:ext>
            </a:extLst>
          </p:cNvPr>
          <p:cNvSpPr txBox="1"/>
          <p:nvPr/>
        </p:nvSpPr>
        <p:spPr>
          <a:xfrm>
            <a:off x="5828006" y="3056405"/>
            <a:ext cx="741236" cy="369332"/>
          </a:xfrm>
          <a:prstGeom prst="rect">
            <a:avLst/>
          </a:prstGeom>
          <a:noFill/>
          <a:ln>
            <a:solidFill>
              <a:schemeClr val="bg1">
                <a:lumMod val="50000"/>
              </a:schemeClr>
            </a:solidFill>
          </a:ln>
        </p:spPr>
        <p:txBody>
          <a:bodyPr wrap="square" rtlCol="0">
            <a:spAutoFit/>
          </a:bodyPr>
          <a:lstStyle/>
          <a:p>
            <a:pPr algn="ctr"/>
            <a:r>
              <a:rPr lang="en-US" dirty="0"/>
              <a:t>May</a:t>
            </a:r>
            <a:endParaRPr lang="en-HK" dirty="0"/>
          </a:p>
        </p:txBody>
      </p:sp>
      <p:sp>
        <p:nvSpPr>
          <p:cNvPr id="13" name="TextBox 12">
            <a:extLst>
              <a:ext uri="{FF2B5EF4-FFF2-40B4-BE49-F238E27FC236}">
                <a16:creationId xmlns:a16="http://schemas.microsoft.com/office/drawing/2014/main" id="{0F4D56A1-8069-D82A-675F-8F45DD06ED90}"/>
              </a:ext>
            </a:extLst>
          </p:cNvPr>
          <p:cNvSpPr txBox="1"/>
          <p:nvPr/>
        </p:nvSpPr>
        <p:spPr>
          <a:xfrm>
            <a:off x="5167581" y="3056405"/>
            <a:ext cx="660752" cy="369332"/>
          </a:xfrm>
          <a:prstGeom prst="rect">
            <a:avLst/>
          </a:prstGeom>
          <a:noFill/>
          <a:ln>
            <a:solidFill>
              <a:schemeClr val="bg1">
                <a:lumMod val="50000"/>
              </a:schemeClr>
            </a:solidFill>
          </a:ln>
        </p:spPr>
        <p:txBody>
          <a:bodyPr wrap="square" rtlCol="0">
            <a:spAutoFit/>
          </a:bodyPr>
          <a:lstStyle/>
          <a:p>
            <a:pPr algn="ctr"/>
            <a:r>
              <a:rPr lang="en-US" dirty="0"/>
              <a:t>Apr</a:t>
            </a:r>
            <a:endParaRPr lang="en-HK" dirty="0"/>
          </a:p>
        </p:txBody>
      </p:sp>
      <p:sp>
        <p:nvSpPr>
          <p:cNvPr id="14" name="TextBox 13">
            <a:extLst>
              <a:ext uri="{FF2B5EF4-FFF2-40B4-BE49-F238E27FC236}">
                <a16:creationId xmlns:a16="http://schemas.microsoft.com/office/drawing/2014/main" id="{A9849D4D-6861-8598-24EB-626405EED073}"/>
              </a:ext>
            </a:extLst>
          </p:cNvPr>
          <p:cNvSpPr txBox="1"/>
          <p:nvPr/>
        </p:nvSpPr>
        <p:spPr>
          <a:xfrm>
            <a:off x="4507156" y="3055100"/>
            <a:ext cx="660752" cy="369332"/>
          </a:xfrm>
          <a:prstGeom prst="rect">
            <a:avLst/>
          </a:prstGeom>
          <a:noFill/>
          <a:ln>
            <a:solidFill>
              <a:schemeClr val="bg1">
                <a:lumMod val="50000"/>
              </a:schemeClr>
            </a:solidFill>
          </a:ln>
        </p:spPr>
        <p:txBody>
          <a:bodyPr wrap="square" rtlCol="0">
            <a:spAutoFit/>
          </a:bodyPr>
          <a:lstStyle/>
          <a:p>
            <a:pPr algn="ctr"/>
            <a:r>
              <a:rPr lang="en-US" dirty="0"/>
              <a:t>Mar</a:t>
            </a:r>
            <a:endParaRPr lang="en-HK" dirty="0"/>
          </a:p>
        </p:txBody>
      </p:sp>
      <p:sp>
        <p:nvSpPr>
          <p:cNvPr id="15" name="TextBox 14">
            <a:extLst>
              <a:ext uri="{FF2B5EF4-FFF2-40B4-BE49-F238E27FC236}">
                <a16:creationId xmlns:a16="http://schemas.microsoft.com/office/drawing/2014/main" id="{A5548F52-39B5-6108-5B74-D1B205968A4E}"/>
              </a:ext>
            </a:extLst>
          </p:cNvPr>
          <p:cNvSpPr txBox="1"/>
          <p:nvPr/>
        </p:nvSpPr>
        <p:spPr>
          <a:xfrm>
            <a:off x="3846731" y="3055100"/>
            <a:ext cx="660752" cy="369332"/>
          </a:xfrm>
          <a:prstGeom prst="rect">
            <a:avLst/>
          </a:prstGeom>
          <a:noFill/>
          <a:ln>
            <a:solidFill>
              <a:schemeClr val="bg1">
                <a:lumMod val="50000"/>
              </a:schemeClr>
            </a:solidFill>
          </a:ln>
        </p:spPr>
        <p:txBody>
          <a:bodyPr wrap="square" rtlCol="0">
            <a:spAutoFit/>
          </a:bodyPr>
          <a:lstStyle/>
          <a:p>
            <a:pPr algn="ctr"/>
            <a:r>
              <a:rPr lang="en-US" dirty="0"/>
              <a:t>Feb</a:t>
            </a:r>
            <a:endParaRPr lang="en-HK" dirty="0"/>
          </a:p>
        </p:txBody>
      </p:sp>
      <p:sp>
        <p:nvSpPr>
          <p:cNvPr id="16" name="TextBox 15">
            <a:extLst>
              <a:ext uri="{FF2B5EF4-FFF2-40B4-BE49-F238E27FC236}">
                <a16:creationId xmlns:a16="http://schemas.microsoft.com/office/drawing/2014/main" id="{8C5FFA22-96D6-0019-189F-CDBCA06DE898}"/>
              </a:ext>
            </a:extLst>
          </p:cNvPr>
          <p:cNvSpPr txBox="1"/>
          <p:nvPr/>
        </p:nvSpPr>
        <p:spPr>
          <a:xfrm>
            <a:off x="3186306" y="3055100"/>
            <a:ext cx="660752"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Jan</a:t>
            </a:r>
            <a:endParaRPr lang="en-HK" dirty="0"/>
          </a:p>
        </p:txBody>
      </p:sp>
      <p:sp>
        <p:nvSpPr>
          <p:cNvPr id="17" name="TextBox 16">
            <a:extLst>
              <a:ext uri="{FF2B5EF4-FFF2-40B4-BE49-F238E27FC236}">
                <a16:creationId xmlns:a16="http://schemas.microsoft.com/office/drawing/2014/main" id="{22D0DEA4-ADF7-8414-B60B-7DFF99C62FD9}"/>
              </a:ext>
            </a:extLst>
          </p:cNvPr>
          <p:cNvSpPr txBox="1"/>
          <p:nvPr/>
        </p:nvSpPr>
        <p:spPr>
          <a:xfrm>
            <a:off x="9123781" y="3056294"/>
            <a:ext cx="660752" cy="369332"/>
          </a:xfrm>
          <a:prstGeom prst="rect">
            <a:avLst/>
          </a:prstGeom>
          <a:noFill/>
          <a:ln>
            <a:solidFill>
              <a:schemeClr val="bg1">
                <a:lumMod val="50000"/>
              </a:schemeClr>
            </a:solidFill>
          </a:ln>
        </p:spPr>
        <p:txBody>
          <a:bodyPr wrap="square" rtlCol="0">
            <a:spAutoFit/>
          </a:bodyPr>
          <a:lstStyle/>
          <a:p>
            <a:pPr algn="ctr"/>
            <a:r>
              <a:rPr lang="en-US" dirty="0"/>
              <a:t>Oct</a:t>
            </a:r>
            <a:endParaRPr lang="en-HK" dirty="0"/>
          </a:p>
        </p:txBody>
      </p:sp>
      <p:sp>
        <p:nvSpPr>
          <p:cNvPr id="18" name="TextBox 17">
            <a:extLst>
              <a:ext uri="{FF2B5EF4-FFF2-40B4-BE49-F238E27FC236}">
                <a16:creationId xmlns:a16="http://schemas.microsoft.com/office/drawing/2014/main" id="{476B765B-B635-E34F-4AD6-52C43845500B}"/>
              </a:ext>
            </a:extLst>
          </p:cNvPr>
          <p:cNvSpPr txBox="1"/>
          <p:nvPr/>
        </p:nvSpPr>
        <p:spPr>
          <a:xfrm>
            <a:off x="8463356" y="3056294"/>
            <a:ext cx="660752" cy="369332"/>
          </a:xfrm>
          <a:prstGeom prst="rect">
            <a:avLst/>
          </a:prstGeom>
          <a:noFill/>
          <a:ln>
            <a:solidFill>
              <a:schemeClr val="bg1">
                <a:lumMod val="50000"/>
              </a:schemeClr>
            </a:solidFill>
          </a:ln>
        </p:spPr>
        <p:txBody>
          <a:bodyPr wrap="square" rtlCol="0">
            <a:spAutoFit/>
          </a:bodyPr>
          <a:lstStyle/>
          <a:p>
            <a:pPr algn="ctr"/>
            <a:r>
              <a:rPr lang="en-US" dirty="0"/>
              <a:t>Sep</a:t>
            </a:r>
            <a:endParaRPr lang="en-HK" dirty="0"/>
          </a:p>
        </p:txBody>
      </p:sp>
      <p:sp>
        <p:nvSpPr>
          <p:cNvPr id="19" name="TextBox 18">
            <a:extLst>
              <a:ext uri="{FF2B5EF4-FFF2-40B4-BE49-F238E27FC236}">
                <a16:creationId xmlns:a16="http://schemas.microsoft.com/office/drawing/2014/main" id="{38412C55-22C7-AB4F-18B0-4A106F74422B}"/>
              </a:ext>
            </a:extLst>
          </p:cNvPr>
          <p:cNvSpPr txBox="1"/>
          <p:nvPr/>
        </p:nvSpPr>
        <p:spPr>
          <a:xfrm>
            <a:off x="7802931" y="3056405"/>
            <a:ext cx="660752" cy="369332"/>
          </a:xfrm>
          <a:prstGeom prst="rect">
            <a:avLst/>
          </a:prstGeom>
          <a:noFill/>
          <a:ln>
            <a:solidFill>
              <a:schemeClr val="bg1">
                <a:lumMod val="50000"/>
              </a:schemeClr>
            </a:solidFill>
          </a:ln>
        </p:spPr>
        <p:txBody>
          <a:bodyPr wrap="square" rtlCol="0">
            <a:spAutoFit/>
          </a:bodyPr>
          <a:lstStyle/>
          <a:p>
            <a:pPr algn="ctr"/>
            <a:r>
              <a:rPr lang="en-US" dirty="0"/>
              <a:t>Aug</a:t>
            </a:r>
            <a:endParaRPr lang="en-HK" dirty="0"/>
          </a:p>
        </p:txBody>
      </p:sp>
      <p:sp>
        <p:nvSpPr>
          <p:cNvPr id="20" name="TextBox 19">
            <a:extLst>
              <a:ext uri="{FF2B5EF4-FFF2-40B4-BE49-F238E27FC236}">
                <a16:creationId xmlns:a16="http://schemas.microsoft.com/office/drawing/2014/main" id="{5F42853E-7518-C801-3E83-0B18581F72EC}"/>
              </a:ext>
            </a:extLst>
          </p:cNvPr>
          <p:cNvSpPr txBox="1"/>
          <p:nvPr/>
        </p:nvSpPr>
        <p:spPr>
          <a:xfrm>
            <a:off x="7142506" y="3056405"/>
            <a:ext cx="660752" cy="369332"/>
          </a:xfrm>
          <a:prstGeom prst="rect">
            <a:avLst/>
          </a:prstGeom>
          <a:noFill/>
          <a:ln>
            <a:solidFill>
              <a:schemeClr val="bg1">
                <a:lumMod val="50000"/>
              </a:schemeClr>
            </a:solidFill>
          </a:ln>
        </p:spPr>
        <p:txBody>
          <a:bodyPr wrap="square" rtlCol="0">
            <a:spAutoFit/>
          </a:bodyPr>
          <a:lstStyle/>
          <a:p>
            <a:pPr algn="ctr"/>
            <a:r>
              <a:rPr lang="en-US" dirty="0"/>
              <a:t>Jul</a:t>
            </a:r>
            <a:endParaRPr lang="en-HK" dirty="0"/>
          </a:p>
        </p:txBody>
      </p:sp>
      <p:sp>
        <p:nvSpPr>
          <p:cNvPr id="21" name="TextBox 20">
            <a:extLst>
              <a:ext uri="{FF2B5EF4-FFF2-40B4-BE49-F238E27FC236}">
                <a16:creationId xmlns:a16="http://schemas.microsoft.com/office/drawing/2014/main" id="{E22B815F-0947-6485-C8AF-E752026D5BD4}"/>
              </a:ext>
            </a:extLst>
          </p:cNvPr>
          <p:cNvSpPr txBox="1"/>
          <p:nvPr/>
        </p:nvSpPr>
        <p:spPr>
          <a:xfrm>
            <a:off x="6482081" y="3056405"/>
            <a:ext cx="660752" cy="369332"/>
          </a:xfrm>
          <a:prstGeom prst="rect">
            <a:avLst/>
          </a:prstGeom>
          <a:noFill/>
          <a:ln>
            <a:solidFill>
              <a:schemeClr val="bg1">
                <a:lumMod val="50000"/>
              </a:schemeClr>
            </a:solidFill>
          </a:ln>
        </p:spPr>
        <p:txBody>
          <a:bodyPr wrap="square" rtlCol="0">
            <a:spAutoFit/>
          </a:bodyPr>
          <a:lstStyle/>
          <a:p>
            <a:pPr algn="ctr"/>
            <a:r>
              <a:rPr lang="en-US" dirty="0"/>
              <a:t>Jun</a:t>
            </a:r>
            <a:endParaRPr lang="en-HK" dirty="0"/>
          </a:p>
        </p:txBody>
      </p:sp>
      <p:sp>
        <p:nvSpPr>
          <p:cNvPr id="22" name="TextBox 21">
            <a:extLst>
              <a:ext uri="{FF2B5EF4-FFF2-40B4-BE49-F238E27FC236}">
                <a16:creationId xmlns:a16="http://schemas.microsoft.com/office/drawing/2014/main" id="{E45C2708-567E-05B5-A807-243394A50D6A}"/>
              </a:ext>
            </a:extLst>
          </p:cNvPr>
          <p:cNvSpPr txBox="1"/>
          <p:nvPr/>
        </p:nvSpPr>
        <p:spPr>
          <a:xfrm>
            <a:off x="10444628" y="3055100"/>
            <a:ext cx="660427"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Dec</a:t>
            </a:r>
            <a:endParaRPr lang="en-HK" dirty="0"/>
          </a:p>
        </p:txBody>
      </p:sp>
      <p:sp>
        <p:nvSpPr>
          <p:cNvPr id="23" name="TextBox 22">
            <a:extLst>
              <a:ext uri="{FF2B5EF4-FFF2-40B4-BE49-F238E27FC236}">
                <a16:creationId xmlns:a16="http://schemas.microsoft.com/office/drawing/2014/main" id="{8F85FC8A-65C5-1029-3BDA-56DBEA7D68D1}"/>
              </a:ext>
            </a:extLst>
          </p:cNvPr>
          <p:cNvSpPr txBox="1"/>
          <p:nvPr/>
        </p:nvSpPr>
        <p:spPr>
          <a:xfrm>
            <a:off x="9784206" y="3055100"/>
            <a:ext cx="660752" cy="369332"/>
          </a:xfrm>
          <a:prstGeom prst="rect">
            <a:avLst/>
          </a:prstGeom>
          <a:noFill/>
          <a:ln>
            <a:solidFill>
              <a:schemeClr val="bg1">
                <a:lumMod val="50000"/>
              </a:schemeClr>
            </a:solidFill>
          </a:ln>
        </p:spPr>
        <p:txBody>
          <a:bodyPr wrap="square" rtlCol="0">
            <a:spAutoFit/>
          </a:bodyPr>
          <a:lstStyle/>
          <a:p>
            <a:pPr algn="ctr"/>
            <a:r>
              <a:rPr lang="en-US" dirty="0"/>
              <a:t>Nov</a:t>
            </a:r>
            <a:endParaRPr lang="en-HK" dirty="0"/>
          </a:p>
        </p:txBody>
      </p:sp>
      <p:sp>
        <p:nvSpPr>
          <p:cNvPr id="24" name="TextBox 23">
            <a:extLst>
              <a:ext uri="{FF2B5EF4-FFF2-40B4-BE49-F238E27FC236}">
                <a16:creationId xmlns:a16="http://schemas.microsoft.com/office/drawing/2014/main" id="{8636C9C3-40EF-DD3C-A238-70FDEF7EA8F9}"/>
              </a:ext>
            </a:extLst>
          </p:cNvPr>
          <p:cNvSpPr txBox="1"/>
          <p:nvPr/>
        </p:nvSpPr>
        <p:spPr>
          <a:xfrm>
            <a:off x="5051160" y="3569401"/>
            <a:ext cx="468727" cy="369332"/>
          </a:xfrm>
          <a:prstGeom prst="rect">
            <a:avLst/>
          </a:prstGeom>
          <a:noFill/>
          <a:ln>
            <a:solidFill>
              <a:schemeClr val="bg1">
                <a:lumMod val="50000"/>
              </a:schemeClr>
            </a:solidFill>
          </a:ln>
        </p:spPr>
        <p:txBody>
          <a:bodyPr wrap="square" rtlCol="0">
            <a:spAutoFit/>
          </a:bodyPr>
          <a:lstStyle/>
          <a:p>
            <a:pPr algn="ctr"/>
            <a:r>
              <a:rPr lang="en-US" dirty="0"/>
              <a:t>5</a:t>
            </a:r>
            <a:endParaRPr lang="en-HK" dirty="0"/>
          </a:p>
        </p:txBody>
      </p:sp>
      <p:sp>
        <p:nvSpPr>
          <p:cNvPr id="25" name="TextBox 24">
            <a:extLst>
              <a:ext uri="{FF2B5EF4-FFF2-40B4-BE49-F238E27FC236}">
                <a16:creationId xmlns:a16="http://schemas.microsoft.com/office/drawing/2014/main" id="{9150EEFE-0F21-EDEE-5A2E-04CF85249518}"/>
              </a:ext>
            </a:extLst>
          </p:cNvPr>
          <p:cNvSpPr txBox="1"/>
          <p:nvPr/>
        </p:nvSpPr>
        <p:spPr>
          <a:xfrm>
            <a:off x="4583725" y="3569401"/>
            <a:ext cx="468727" cy="369332"/>
          </a:xfrm>
          <a:prstGeom prst="rect">
            <a:avLst/>
          </a:prstGeom>
          <a:noFill/>
          <a:ln>
            <a:solidFill>
              <a:schemeClr val="bg1">
                <a:lumMod val="50000"/>
              </a:schemeClr>
            </a:solidFill>
          </a:ln>
        </p:spPr>
        <p:txBody>
          <a:bodyPr wrap="square" rtlCol="0">
            <a:spAutoFit/>
          </a:bodyPr>
          <a:lstStyle/>
          <a:p>
            <a:pPr algn="ctr"/>
            <a:r>
              <a:rPr lang="en-US" dirty="0"/>
              <a:t>4</a:t>
            </a:r>
            <a:endParaRPr lang="en-HK" dirty="0"/>
          </a:p>
        </p:txBody>
      </p:sp>
      <p:sp>
        <p:nvSpPr>
          <p:cNvPr id="26" name="TextBox 25">
            <a:extLst>
              <a:ext uri="{FF2B5EF4-FFF2-40B4-BE49-F238E27FC236}">
                <a16:creationId xmlns:a16="http://schemas.microsoft.com/office/drawing/2014/main" id="{DDD2714B-144B-6532-ABEB-4353B9E306F0}"/>
              </a:ext>
            </a:extLst>
          </p:cNvPr>
          <p:cNvSpPr txBox="1"/>
          <p:nvPr/>
        </p:nvSpPr>
        <p:spPr>
          <a:xfrm>
            <a:off x="4116290" y="3568096"/>
            <a:ext cx="468727" cy="369332"/>
          </a:xfrm>
          <a:prstGeom prst="rect">
            <a:avLst/>
          </a:prstGeom>
          <a:noFill/>
          <a:ln>
            <a:solidFill>
              <a:schemeClr val="bg1">
                <a:lumMod val="50000"/>
              </a:schemeClr>
            </a:solidFill>
          </a:ln>
        </p:spPr>
        <p:txBody>
          <a:bodyPr wrap="square" rtlCol="0">
            <a:spAutoFit/>
          </a:bodyPr>
          <a:lstStyle/>
          <a:p>
            <a:pPr algn="ctr"/>
            <a:r>
              <a:rPr lang="en-US" dirty="0"/>
              <a:t>3</a:t>
            </a:r>
            <a:endParaRPr lang="en-HK" dirty="0"/>
          </a:p>
        </p:txBody>
      </p:sp>
      <p:sp>
        <p:nvSpPr>
          <p:cNvPr id="27" name="TextBox 26">
            <a:extLst>
              <a:ext uri="{FF2B5EF4-FFF2-40B4-BE49-F238E27FC236}">
                <a16:creationId xmlns:a16="http://schemas.microsoft.com/office/drawing/2014/main" id="{E992F53F-BB57-BF37-21BB-F8D418559677}"/>
              </a:ext>
            </a:extLst>
          </p:cNvPr>
          <p:cNvSpPr txBox="1"/>
          <p:nvPr/>
        </p:nvSpPr>
        <p:spPr>
          <a:xfrm>
            <a:off x="3651298" y="3568096"/>
            <a:ext cx="468727" cy="369332"/>
          </a:xfrm>
          <a:prstGeom prst="rect">
            <a:avLst/>
          </a:prstGeom>
          <a:noFill/>
          <a:ln>
            <a:solidFill>
              <a:schemeClr val="bg1">
                <a:lumMod val="50000"/>
              </a:schemeClr>
            </a:solidFill>
          </a:ln>
        </p:spPr>
        <p:txBody>
          <a:bodyPr wrap="square" rtlCol="0">
            <a:spAutoFit/>
          </a:bodyPr>
          <a:lstStyle/>
          <a:p>
            <a:pPr algn="ctr"/>
            <a:r>
              <a:rPr lang="en-US" dirty="0"/>
              <a:t>2</a:t>
            </a:r>
            <a:endParaRPr lang="en-HK" dirty="0"/>
          </a:p>
        </p:txBody>
      </p:sp>
      <p:sp>
        <p:nvSpPr>
          <p:cNvPr id="28" name="TextBox 27">
            <a:extLst>
              <a:ext uri="{FF2B5EF4-FFF2-40B4-BE49-F238E27FC236}">
                <a16:creationId xmlns:a16="http://schemas.microsoft.com/office/drawing/2014/main" id="{EFC439AB-B701-42DF-1A1C-2D2A42347B0C}"/>
              </a:ext>
            </a:extLst>
          </p:cNvPr>
          <p:cNvSpPr txBox="1"/>
          <p:nvPr/>
        </p:nvSpPr>
        <p:spPr>
          <a:xfrm>
            <a:off x="3186306" y="3568096"/>
            <a:ext cx="468727" cy="369332"/>
          </a:xfrm>
          <a:prstGeom prst="rect">
            <a:avLst/>
          </a:prstGeom>
          <a:noFill/>
          <a:ln>
            <a:solidFill>
              <a:schemeClr val="bg1">
                <a:lumMod val="50000"/>
              </a:schemeClr>
            </a:solidFill>
          </a:ln>
        </p:spPr>
        <p:txBody>
          <a:bodyPr wrap="square" rtlCol="0">
            <a:spAutoFit/>
          </a:bodyPr>
          <a:lstStyle/>
          <a:p>
            <a:pPr algn="ctr"/>
            <a:r>
              <a:rPr lang="en-US" dirty="0"/>
              <a:t>1</a:t>
            </a:r>
            <a:endParaRPr lang="en-HK" dirty="0"/>
          </a:p>
        </p:txBody>
      </p:sp>
      <p:sp>
        <p:nvSpPr>
          <p:cNvPr id="29" name="TextBox 28">
            <a:extLst>
              <a:ext uri="{FF2B5EF4-FFF2-40B4-BE49-F238E27FC236}">
                <a16:creationId xmlns:a16="http://schemas.microsoft.com/office/drawing/2014/main" id="{5D5BECD3-B6AA-6E68-0F69-95576BC47C67}"/>
              </a:ext>
            </a:extLst>
          </p:cNvPr>
          <p:cNvSpPr txBox="1"/>
          <p:nvPr/>
        </p:nvSpPr>
        <p:spPr>
          <a:xfrm>
            <a:off x="7390919" y="3569290"/>
            <a:ext cx="468727" cy="369332"/>
          </a:xfrm>
          <a:prstGeom prst="rect">
            <a:avLst/>
          </a:prstGeom>
          <a:noFill/>
          <a:ln>
            <a:solidFill>
              <a:schemeClr val="bg1">
                <a:lumMod val="50000"/>
              </a:schemeClr>
            </a:solidFill>
          </a:ln>
        </p:spPr>
        <p:txBody>
          <a:bodyPr wrap="square" rtlCol="0">
            <a:spAutoFit/>
          </a:bodyPr>
          <a:lstStyle/>
          <a:p>
            <a:pPr algn="ctr"/>
            <a:r>
              <a:rPr lang="en-US" dirty="0"/>
              <a:t>10</a:t>
            </a:r>
            <a:endParaRPr lang="en-HK" dirty="0"/>
          </a:p>
        </p:txBody>
      </p:sp>
      <p:sp>
        <p:nvSpPr>
          <p:cNvPr id="30" name="TextBox 29">
            <a:extLst>
              <a:ext uri="{FF2B5EF4-FFF2-40B4-BE49-F238E27FC236}">
                <a16:creationId xmlns:a16="http://schemas.microsoft.com/office/drawing/2014/main" id="{3811DF1D-6FF0-B0D3-1C54-D4F1C573C290}"/>
              </a:ext>
            </a:extLst>
          </p:cNvPr>
          <p:cNvSpPr txBox="1"/>
          <p:nvPr/>
        </p:nvSpPr>
        <p:spPr>
          <a:xfrm>
            <a:off x="6923484" y="3569290"/>
            <a:ext cx="468727" cy="369332"/>
          </a:xfrm>
          <a:prstGeom prst="rect">
            <a:avLst/>
          </a:prstGeom>
          <a:noFill/>
          <a:ln>
            <a:solidFill>
              <a:schemeClr val="bg1">
                <a:lumMod val="50000"/>
              </a:schemeClr>
            </a:solidFill>
          </a:ln>
        </p:spPr>
        <p:txBody>
          <a:bodyPr wrap="square" rtlCol="0">
            <a:spAutoFit/>
          </a:bodyPr>
          <a:lstStyle/>
          <a:p>
            <a:pPr algn="ctr"/>
            <a:r>
              <a:rPr lang="en-US" dirty="0"/>
              <a:t>9</a:t>
            </a:r>
            <a:endParaRPr lang="en-HK" dirty="0"/>
          </a:p>
        </p:txBody>
      </p:sp>
      <p:sp>
        <p:nvSpPr>
          <p:cNvPr id="31" name="TextBox 30">
            <a:extLst>
              <a:ext uri="{FF2B5EF4-FFF2-40B4-BE49-F238E27FC236}">
                <a16:creationId xmlns:a16="http://schemas.microsoft.com/office/drawing/2014/main" id="{DDB134D6-B3E1-20AB-2D4D-BFD950CF532D}"/>
              </a:ext>
            </a:extLst>
          </p:cNvPr>
          <p:cNvSpPr txBox="1"/>
          <p:nvPr/>
        </p:nvSpPr>
        <p:spPr>
          <a:xfrm>
            <a:off x="6456049" y="3569401"/>
            <a:ext cx="468727" cy="369332"/>
          </a:xfrm>
          <a:prstGeom prst="rect">
            <a:avLst/>
          </a:prstGeom>
          <a:noFill/>
          <a:ln>
            <a:solidFill>
              <a:schemeClr val="bg1">
                <a:lumMod val="50000"/>
              </a:schemeClr>
            </a:solidFill>
          </a:ln>
        </p:spPr>
        <p:txBody>
          <a:bodyPr wrap="square" rtlCol="0">
            <a:spAutoFit/>
          </a:bodyPr>
          <a:lstStyle/>
          <a:p>
            <a:pPr algn="ctr"/>
            <a:r>
              <a:rPr lang="en-US" dirty="0"/>
              <a:t>8</a:t>
            </a:r>
            <a:endParaRPr lang="en-HK" dirty="0"/>
          </a:p>
        </p:txBody>
      </p:sp>
      <p:sp>
        <p:nvSpPr>
          <p:cNvPr id="32" name="TextBox 31">
            <a:extLst>
              <a:ext uri="{FF2B5EF4-FFF2-40B4-BE49-F238E27FC236}">
                <a16:creationId xmlns:a16="http://schemas.microsoft.com/office/drawing/2014/main" id="{A943F68C-8E79-BCDE-C375-F8729EFE050B}"/>
              </a:ext>
            </a:extLst>
          </p:cNvPr>
          <p:cNvSpPr txBox="1"/>
          <p:nvPr/>
        </p:nvSpPr>
        <p:spPr>
          <a:xfrm>
            <a:off x="5991057" y="3569401"/>
            <a:ext cx="468727" cy="369332"/>
          </a:xfrm>
          <a:prstGeom prst="rect">
            <a:avLst/>
          </a:prstGeom>
          <a:noFill/>
          <a:ln>
            <a:solidFill>
              <a:schemeClr val="bg1">
                <a:lumMod val="50000"/>
              </a:schemeClr>
            </a:solidFill>
          </a:ln>
        </p:spPr>
        <p:txBody>
          <a:bodyPr wrap="square" rtlCol="0">
            <a:spAutoFit/>
          </a:bodyPr>
          <a:lstStyle/>
          <a:p>
            <a:pPr algn="ctr"/>
            <a:r>
              <a:rPr lang="en-US" dirty="0"/>
              <a:t>7</a:t>
            </a:r>
            <a:endParaRPr lang="en-HK" dirty="0"/>
          </a:p>
        </p:txBody>
      </p:sp>
      <p:sp>
        <p:nvSpPr>
          <p:cNvPr id="33" name="TextBox 32">
            <a:extLst>
              <a:ext uri="{FF2B5EF4-FFF2-40B4-BE49-F238E27FC236}">
                <a16:creationId xmlns:a16="http://schemas.microsoft.com/office/drawing/2014/main" id="{DDAD4B17-D34F-5AA8-DA16-04865CA8C006}"/>
              </a:ext>
            </a:extLst>
          </p:cNvPr>
          <p:cNvSpPr txBox="1"/>
          <p:nvPr/>
        </p:nvSpPr>
        <p:spPr>
          <a:xfrm>
            <a:off x="5519887" y="3569401"/>
            <a:ext cx="468727" cy="369332"/>
          </a:xfrm>
          <a:prstGeom prst="rect">
            <a:avLst/>
          </a:prstGeom>
          <a:noFill/>
          <a:ln>
            <a:solidFill>
              <a:schemeClr val="bg1">
                <a:lumMod val="50000"/>
              </a:schemeClr>
            </a:solidFill>
          </a:ln>
        </p:spPr>
        <p:txBody>
          <a:bodyPr wrap="square" rtlCol="0">
            <a:spAutoFit/>
          </a:bodyPr>
          <a:lstStyle/>
          <a:p>
            <a:pPr algn="ctr"/>
            <a:r>
              <a:rPr lang="en-US" dirty="0"/>
              <a:t>6</a:t>
            </a:r>
            <a:endParaRPr lang="en-HK" dirty="0"/>
          </a:p>
        </p:txBody>
      </p:sp>
      <p:sp>
        <p:nvSpPr>
          <p:cNvPr id="34" name="TextBox 33">
            <a:extLst>
              <a:ext uri="{FF2B5EF4-FFF2-40B4-BE49-F238E27FC236}">
                <a16:creationId xmlns:a16="http://schemas.microsoft.com/office/drawing/2014/main" id="{01F2B7DC-5857-8CBC-A5D4-3EF1D95FBA8A}"/>
              </a:ext>
            </a:extLst>
          </p:cNvPr>
          <p:cNvSpPr txBox="1"/>
          <p:nvPr/>
        </p:nvSpPr>
        <p:spPr>
          <a:xfrm>
            <a:off x="8325727" y="3568096"/>
            <a:ext cx="468727" cy="369332"/>
          </a:xfrm>
          <a:prstGeom prst="rect">
            <a:avLst/>
          </a:prstGeom>
          <a:noFill/>
          <a:ln>
            <a:solidFill>
              <a:schemeClr val="bg1">
                <a:lumMod val="50000"/>
              </a:schemeClr>
            </a:solidFill>
          </a:ln>
        </p:spPr>
        <p:txBody>
          <a:bodyPr wrap="square" rtlCol="0">
            <a:spAutoFit/>
          </a:bodyPr>
          <a:lstStyle/>
          <a:p>
            <a:pPr algn="ctr"/>
            <a:r>
              <a:rPr lang="en-US" dirty="0"/>
              <a:t>12</a:t>
            </a:r>
            <a:endParaRPr lang="en-HK" dirty="0"/>
          </a:p>
        </p:txBody>
      </p:sp>
      <p:sp>
        <p:nvSpPr>
          <p:cNvPr id="35" name="TextBox 34">
            <a:extLst>
              <a:ext uri="{FF2B5EF4-FFF2-40B4-BE49-F238E27FC236}">
                <a16:creationId xmlns:a16="http://schemas.microsoft.com/office/drawing/2014/main" id="{912AD611-6AE4-F2BD-A12D-DCDB25F91C65}"/>
              </a:ext>
            </a:extLst>
          </p:cNvPr>
          <p:cNvSpPr txBox="1"/>
          <p:nvPr/>
        </p:nvSpPr>
        <p:spPr>
          <a:xfrm>
            <a:off x="7858292" y="3568096"/>
            <a:ext cx="468727" cy="369332"/>
          </a:xfrm>
          <a:prstGeom prst="rect">
            <a:avLst/>
          </a:prstGeom>
          <a:noFill/>
          <a:ln>
            <a:solidFill>
              <a:schemeClr val="bg1">
                <a:lumMod val="50000"/>
              </a:schemeClr>
            </a:solidFill>
          </a:ln>
        </p:spPr>
        <p:txBody>
          <a:bodyPr wrap="square" rtlCol="0">
            <a:spAutoFit/>
          </a:bodyPr>
          <a:lstStyle/>
          <a:p>
            <a:pPr algn="ctr"/>
            <a:r>
              <a:rPr lang="en-US" dirty="0"/>
              <a:t>11</a:t>
            </a:r>
            <a:endParaRPr lang="en-HK" dirty="0"/>
          </a:p>
        </p:txBody>
      </p:sp>
      <p:sp>
        <p:nvSpPr>
          <p:cNvPr id="36" name="TextBox 35">
            <a:extLst>
              <a:ext uri="{FF2B5EF4-FFF2-40B4-BE49-F238E27FC236}">
                <a16:creationId xmlns:a16="http://schemas.microsoft.com/office/drawing/2014/main" id="{42082B33-F76B-F71A-B6F1-BEAAE54025BD}"/>
              </a:ext>
            </a:extLst>
          </p:cNvPr>
          <p:cNvSpPr txBox="1"/>
          <p:nvPr/>
        </p:nvSpPr>
        <p:spPr>
          <a:xfrm>
            <a:off x="5051160" y="3939298"/>
            <a:ext cx="468727" cy="369332"/>
          </a:xfrm>
          <a:prstGeom prst="rect">
            <a:avLst/>
          </a:prstGeom>
          <a:noFill/>
          <a:ln>
            <a:solidFill>
              <a:schemeClr val="bg1">
                <a:lumMod val="50000"/>
              </a:schemeClr>
            </a:solidFill>
          </a:ln>
        </p:spPr>
        <p:txBody>
          <a:bodyPr wrap="square" rtlCol="0">
            <a:spAutoFit/>
          </a:bodyPr>
          <a:lstStyle/>
          <a:p>
            <a:pPr algn="ctr"/>
            <a:r>
              <a:rPr lang="en-US" dirty="0"/>
              <a:t>20</a:t>
            </a:r>
            <a:endParaRPr lang="en-HK" dirty="0"/>
          </a:p>
        </p:txBody>
      </p:sp>
      <p:sp>
        <p:nvSpPr>
          <p:cNvPr id="37" name="TextBox 36">
            <a:extLst>
              <a:ext uri="{FF2B5EF4-FFF2-40B4-BE49-F238E27FC236}">
                <a16:creationId xmlns:a16="http://schemas.microsoft.com/office/drawing/2014/main" id="{09880CF4-D576-1B52-984E-B90F1F77D7ED}"/>
              </a:ext>
            </a:extLst>
          </p:cNvPr>
          <p:cNvSpPr txBox="1"/>
          <p:nvPr/>
        </p:nvSpPr>
        <p:spPr>
          <a:xfrm>
            <a:off x="4583725" y="3939298"/>
            <a:ext cx="468727" cy="369332"/>
          </a:xfrm>
          <a:prstGeom prst="rect">
            <a:avLst/>
          </a:prstGeom>
          <a:noFill/>
          <a:ln>
            <a:solidFill>
              <a:schemeClr val="bg1">
                <a:lumMod val="50000"/>
              </a:schemeClr>
            </a:solidFill>
          </a:ln>
        </p:spPr>
        <p:txBody>
          <a:bodyPr wrap="square" rtlCol="0">
            <a:spAutoFit/>
          </a:bodyPr>
          <a:lstStyle/>
          <a:p>
            <a:pPr algn="ctr"/>
            <a:r>
              <a:rPr lang="en-US" dirty="0"/>
              <a:t>19</a:t>
            </a:r>
            <a:endParaRPr lang="en-HK" dirty="0"/>
          </a:p>
        </p:txBody>
      </p:sp>
      <p:sp>
        <p:nvSpPr>
          <p:cNvPr id="38" name="TextBox 37">
            <a:extLst>
              <a:ext uri="{FF2B5EF4-FFF2-40B4-BE49-F238E27FC236}">
                <a16:creationId xmlns:a16="http://schemas.microsoft.com/office/drawing/2014/main" id="{7BA0FE8F-C212-C582-FE91-ECC6EEB1D95B}"/>
              </a:ext>
            </a:extLst>
          </p:cNvPr>
          <p:cNvSpPr txBox="1"/>
          <p:nvPr/>
        </p:nvSpPr>
        <p:spPr>
          <a:xfrm>
            <a:off x="4116290" y="3937993"/>
            <a:ext cx="468727" cy="369332"/>
          </a:xfrm>
          <a:prstGeom prst="rect">
            <a:avLst/>
          </a:prstGeom>
          <a:noFill/>
          <a:ln>
            <a:solidFill>
              <a:schemeClr val="bg1">
                <a:lumMod val="50000"/>
              </a:schemeClr>
            </a:solidFill>
          </a:ln>
        </p:spPr>
        <p:txBody>
          <a:bodyPr wrap="square" rtlCol="0">
            <a:spAutoFit/>
          </a:bodyPr>
          <a:lstStyle/>
          <a:p>
            <a:pPr algn="ctr"/>
            <a:r>
              <a:rPr lang="en-US" dirty="0"/>
              <a:t>18</a:t>
            </a:r>
            <a:endParaRPr lang="en-HK" dirty="0"/>
          </a:p>
        </p:txBody>
      </p:sp>
      <p:sp>
        <p:nvSpPr>
          <p:cNvPr id="39" name="TextBox 38">
            <a:extLst>
              <a:ext uri="{FF2B5EF4-FFF2-40B4-BE49-F238E27FC236}">
                <a16:creationId xmlns:a16="http://schemas.microsoft.com/office/drawing/2014/main" id="{C54A130A-A0AD-2050-3BD9-9FF24E8EFEF6}"/>
              </a:ext>
            </a:extLst>
          </p:cNvPr>
          <p:cNvSpPr txBox="1"/>
          <p:nvPr/>
        </p:nvSpPr>
        <p:spPr>
          <a:xfrm>
            <a:off x="3651298" y="3937993"/>
            <a:ext cx="468727" cy="369332"/>
          </a:xfrm>
          <a:prstGeom prst="rect">
            <a:avLst/>
          </a:prstGeom>
          <a:noFill/>
          <a:ln>
            <a:solidFill>
              <a:schemeClr val="bg1">
                <a:lumMod val="50000"/>
              </a:schemeClr>
            </a:solidFill>
          </a:ln>
        </p:spPr>
        <p:txBody>
          <a:bodyPr wrap="square" rtlCol="0">
            <a:spAutoFit/>
          </a:bodyPr>
          <a:lstStyle/>
          <a:p>
            <a:pPr algn="ctr"/>
            <a:r>
              <a:rPr lang="en-US" dirty="0"/>
              <a:t>17</a:t>
            </a:r>
            <a:endParaRPr lang="en-HK" dirty="0"/>
          </a:p>
        </p:txBody>
      </p:sp>
      <p:sp>
        <p:nvSpPr>
          <p:cNvPr id="40" name="TextBox 39">
            <a:extLst>
              <a:ext uri="{FF2B5EF4-FFF2-40B4-BE49-F238E27FC236}">
                <a16:creationId xmlns:a16="http://schemas.microsoft.com/office/drawing/2014/main" id="{C4C0D4A4-4779-544F-9696-C00A518CB92C}"/>
              </a:ext>
            </a:extLst>
          </p:cNvPr>
          <p:cNvSpPr txBox="1"/>
          <p:nvPr/>
        </p:nvSpPr>
        <p:spPr>
          <a:xfrm>
            <a:off x="3186306" y="3937993"/>
            <a:ext cx="468727" cy="369332"/>
          </a:xfrm>
          <a:prstGeom prst="rect">
            <a:avLst/>
          </a:prstGeom>
          <a:noFill/>
          <a:ln>
            <a:solidFill>
              <a:schemeClr val="bg1">
                <a:lumMod val="50000"/>
              </a:schemeClr>
            </a:solidFill>
          </a:ln>
        </p:spPr>
        <p:txBody>
          <a:bodyPr wrap="square" rtlCol="0">
            <a:spAutoFit/>
          </a:bodyPr>
          <a:lstStyle/>
          <a:p>
            <a:pPr algn="ctr"/>
            <a:r>
              <a:rPr lang="en-US" dirty="0"/>
              <a:t>16</a:t>
            </a:r>
            <a:endParaRPr lang="en-HK" dirty="0"/>
          </a:p>
        </p:txBody>
      </p:sp>
      <p:sp>
        <p:nvSpPr>
          <p:cNvPr id="41" name="TextBox 40">
            <a:extLst>
              <a:ext uri="{FF2B5EF4-FFF2-40B4-BE49-F238E27FC236}">
                <a16:creationId xmlns:a16="http://schemas.microsoft.com/office/drawing/2014/main" id="{A3655ADB-C46F-B56C-7CB6-A320C14A5A89}"/>
              </a:ext>
            </a:extLst>
          </p:cNvPr>
          <p:cNvSpPr txBox="1"/>
          <p:nvPr/>
        </p:nvSpPr>
        <p:spPr>
          <a:xfrm>
            <a:off x="7390919" y="3942362"/>
            <a:ext cx="468727" cy="369332"/>
          </a:xfrm>
          <a:prstGeom prst="rect">
            <a:avLst/>
          </a:prstGeom>
          <a:noFill/>
          <a:ln>
            <a:solidFill>
              <a:schemeClr val="bg1">
                <a:lumMod val="50000"/>
              </a:schemeClr>
            </a:solidFill>
          </a:ln>
        </p:spPr>
        <p:txBody>
          <a:bodyPr wrap="square" rtlCol="0">
            <a:spAutoFit/>
          </a:bodyPr>
          <a:lstStyle/>
          <a:p>
            <a:pPr algn="ctr"/>
            <a:r>
              <a:rPr lang="en-US" dirty="0"/>
              <a:t>25</a:t>
            </a:r>
            <a:endParaRPr lang="en-HK" dirty="0"/>
          </a:p>
        </p:txBody>
      </p:sp>
      <p:sp>
        <p:nvSpPr>
          <p:cNvPr id="42" name="TextBox 41">
            <a:extLst>
              <a:ext uri="{FF2B5EF4-FFF2-40B4-BE49-F238E27FC236}">
                <a16:creationId xmlns:a16="http://schemas.microsoft.com/office/drawing/2014/main" id="{CA07B7AA-A208-007D-9151-8B41D140CE67}"/>
              </a:ext>
            </a:extLst>
          </p:cNvPr>
          <p:cNvSpPr txBox="1"/>
          <p:nvPr/>
        </p:nvSpPr>
        <p:spPr>
          <a:xfrm>
            <a:off x="6923484" y="3942362"/>
            <a:ext cx="468727" cy="369332"/>
          </a:xfrm>
          <a:prstGeom prst="rect">
            <a:avLst/>
          </a:prstGeom>
          <a:noFill/>
          <a:ln>
            <a:solidFill>
              <a:schemeClr val="bg1">
                <a:lumMod val="50000"/>
              </a:schemeClr>
            </a:solidFill>
          </a:ln>
        </p:spPr>
        <p:txBody>
          <a:bodyPr wrap="square" rtlCol="0">
            <a:spAutoFit/>
          </a:bodyPr>
          <a:lstStyle/>
          <a:p>
            <a:pPr algn="ctr"/>
            <a:r>
              <a:rPr lang="en-US" dirty="0"/>
              <a:t>24</a:t>
            </a:r>
            <a:endParaRPr lang="en-HK" dirty="0"/>
          </a:p>
        </p:txBody>
      </p:sp>
      <p:sp>
        <p:nvSpPr>
          <p:cNvPr id="43" name="TextBox 42">
            <a:extLst>
              <a:ext uri="{FF2B5EF4-FFF2-40B4-BE49-F238E27FC236}">
                <a16:creationId xmlns:a16="http://schemas.microsoft.com/office/drawing/2014/main" id="{A553F9F3-6D0D-D22D-DFA5-754BCD7C63CC}"/>
              </a:ext>
            </a:extLst>
          </p:cNvPr>
          <p:cNvSpPr txBox="1"/>
          <p:nvPr/>
        </p:nvSpPr>
        <p:spPr>
          <a:xfrm>
            <a:off x="6456049" y="3942473"/>
            <a:ext cx="468727" cy="369332"/>
          </a:xfrm>
          <a:prstGeom prst="rect">
            <a:avLst/>
          </a:prstGeom>
          <a:noFill/>
          <a:ln>
            <a:solidFill>
              <a:schemeClr val="bg1">
                <a:lumMod val="50000"/>
              </a:schemeClr>
            </a:solidFill>
          </a:ln>
        </p:spPr>
        <p:txBody>
          <a:bodyPr wrap="square" rtlCol="0">
            <a:spAutoFit/>
          </a:bodyPr>
          <a:lstStyle/>
          <a:p>
            <a:pPr algn="ctr"/>
            <a:r>
              <a:rPr lang="en-US" dirty="0"/>
              <a:t>23</a:t>
            </a:r>
            <a:endParaRPr lang="en-HK" dirty="0"/>
          </a:p>
        </p:txBody>
      </p:sp>
      <p:sp>
        <p:nvSpPr>
          <p:cNvPr id="44" name="TextBox 43">
            <a:extLst>
              <a:ext uri="{FF2B5EF4-FFF2-40B4-BE49-F238E27FC236}">
                <a16:creationId xmlns:a16="http://schemas.microsoft.com/office/drawing/2014/main" id="{C14D4E93-B892-D2AD-3484-15451E66A7DF}"/>
              </a:ext>
            </a:extLst>
          </p:cNvPr>
          <p:cNvSpPr txBox="1"/>
          <p:nvPr/>
        </p:nvSpPr>
        <p:spPr>
          <a:xfrm>
            <a:off x="5991057" y="3939298"/>
            <a:ext cx="468727" cy="369332"/>
          </a:xfrm>
          <a:prstGeom prst="rect">
            <a:avLst/>
          </a:prstGeom>
          <a:noFill/>
          <a:ln>
            <a:solidFill>
              <a:schemeClr val="bg1">
                <a:lumMod val="50000"/>
              </a:schemeClr>
            </a:solidFill>
          </a:ln>
        </p:spPr>
        <p:txBody>
          <a:bodyPr wrap="square" rtlCol="0">
            <a:spAutoFit/>
          </a:bodyPr>
          <a:lstStyle/>
          <a:p>
            <a:pPr algn="ctr"/>
            <a:r>
              <a:rPr lang="en-US" dirty="0"/>
              <a:t>22</a:t>
            </a:r>
            <a:endParaRPr lang="en-HK" dirty="0"/>
          </a:p>
        </p:txBody>
      </p:sp>
      <p:sp>
        <p:nvSpPr>
          <p:cNvPr id="45" name="TextBox 44">
            <a:extLst>
              <a:ext uri="{FF2B5EF4-FFF2-40B4-BE49-F238E27FC236}">
                <a16:creationId xmlns:a16="http://schemas.microsoft.com/office/drawing/2014/main" id="{1507384F-1C40-B7A1-1BE1-5E92E10FD5C1}"/>
              </a:ext>
            </a:extLst>
          </p:cNvPr>
          <p:cNvSpPr txBox="1"/>
          <p:nvPr/>
        </p:nvSpPr>
        <p:spPr>
          <a:xfrm>
            <a:off x="5519887" y="3939298"/>
            <a:ext cx="468727" cy="369332"/>
          </a:xfrm>
          <a:prstGeom prst="rect">
            <a:avLst/>
          </a:prstGeom>
          <a:noFill/>
          <a:ln>
            <a:solidFill>
              <a:schemeClr val="bg1">
                <a:lumMod val="50000"/>
              </a:schemeClr>
            </a:solidFill>
          </a:ln>
        </p:spPr>
        <p:txBody>
          <a:bodyPr wrap="square" rtlCol="0">
            <a:spAutoFit/>
          </a:bodyPr>
          <a:lstStyle/>
          <a:p>
            <a:pPr algn="ctr"/>
            <a:r>
              <a:rPr lang="en-US" dirty="0"/>
              <a:t>21</a:t>
            </a:r>
            <a:endParaRPr lang="en-HK" dirty="0"/>
          </a:p>
        </p:txBody>
      </p:sp>
      <p:sp>
        <p:nvSpPr>
          <p:cNvPr id="46" name="TextBox 45">
            <a:extLst>
              <a:ext uri="{FF2B5EF4-FFF2-40B4-BE49-F238E27FC236}">
                <a16:creationId xmlns:a16="http://schemas.microsoft.com/office/drawing/2014/main" id="{586FCC34-0B97-85DC-E67A-2193744B7043}"/>
              </a:ext>
            </a:extLst>
          </p:cNvPr>
          <p:cNvSpPr txBox="1"/>
          <p:nvPr/>
        </p:nvSpPr>
        <p:spPr>
          <a:xfrm>
            <a:off x="8325727" y="3941168"/>
            <a:ext cx="468727" cy="369332"/>
          </a:xfrm>
          <a:prstGeom prst="rect">
            <a:avLst/>
          </a:prstGeom>
          <a:noFill/>
          <a:ln>
            <a:solidFill>
              <a:schemeClr val="bg1">
                <a:lumMod val="50000"/>
              </a:schemeClr>
            </a:solidFill>
          </a:ln>
        </p:spPr>
        <p:txBody>
          <a:bodyPr wrap="square" rtlCol="0">
            <a:spAutoFit/>
          </a:bodyPr>
          <a:lstStyle/>
          <a:p>
            <a:pPr algn="ctr"/>
            <a:r>
              <a:rPr lang="en-US" dirty="0"/>
              <a:t>27</a:t>
            </a:r>
            <a:endParaRPr lang="en-HK" dirty="0"/>
          </a:p>
        </p:txBody>
      </p:sp>
      <p:sp>
        <p:nvSpPr>
          <p:cNvPr id="47" name="TextBox 46">
            <a:extLst>
              <a:ext uri="{FF2B5EF4-FFF2-40B4-BE49-F238E27FC236}">
                <a16:creationId xmlns:a16="http://schemas.microsoft.com/office/drawing/2014/main" id="{5956240A-77B3-AA56-2EF1-943879EF3944}"/>
              </a:ext>
            </a:extLst>
          </p:cNvPr>
          <p:cNvSpPr txBox="1"/>
          <p:nvPr/>
        </p:nvSpPr>
        <p:spPr>
          <a:xfrm>
            <a:off x="7858292" y="3941168"/>
            <a:ext cx="468727" cy="369332"/>
          </a:xfrm>
          <a:prstGeom prst="rect">
            <a:avLst/>
          </a:prstGeom>
          <a:noFill/>
          <a:ln>
            <a:solidFill>
              <a:schemeClr val="bg1">
                <a:lumMod val="50000"/>
              </a:schemeClr>
            </a:solidFill>
          </a:ln>
        </p:spPr>
        <p:txBody>
          <a:bodyPr wrap="square" rtlCol="0">
            <a:spAutoFit/>
          </a:bodyPr>
          <a:lstStyle/>
          <a:p>
            <a:pPr algn="ctr"/>
            <a:r>
              <a:rPr lang="en-US" dirty="0"/>
              <a:t>26</a:t>
            </a:r>
            <a:endParaRPr lang="en-HK" dirty="0"/>
          </a:p>
        </p:txBody>
      </p:sp>
      <p:sp>
        <p:nvSpPr>
          <p:cNvPr id="48" name="TextBox 47">
            <a:extLst>
              <a:ext uri="{FF2B5EF4-FFF2-40B4-BE49-F238E27FC236}">
                <a16:creationId xmlns:a16="http://schemas.microsoft.com/office/drawing/2014/main" id="{9163D73F-79C2-4274-A7E4-3012FCF813BC}"/>
              </a:ext>
            </a:extLst>
          </p:cNvPr>
          <p:cNvSpPr txBox="1"/>
          <p:nvPr/>
        </p:nvSpPr>
        <p:spPr>
          <a:xfrm>
            <a:off x="8794190" y="3570249"/>
            <a:ext cx="468727" cy="369332"/>
          </a:xfrm>
          <a:prstGeom prst="rect">
            <a:avLst/>
          </a:prstGeom>
          <a:noFill/>
          <a:ln>
            <a:solidFill>
              <a:schemeClr val="bg1">
                <a:lumMod val="50000"/>
              </a:schemeClr>
            </a:solidFill>
          </a:ln>
        </p:spPr>
        <p:txBody>
          <a:bodyPr wrap="square" rtlCol="0">
            <a:spAutoFit/>
          </a:bodyPr>
          <a:lstStyle/>
          <a:p>
            <a:pPr algn="ctr"/>
            <a:r>
              <a:rPr lang="en-US" dirty="0"/>
              <a:t>13</a:t>
            </a:r>
            <a:endParaRPr lang="en-HK" dirty="0"/>
          </a:p>
        </p:txBody>
      </p:sp>
      <p:sp>
        <p:nvSpPr>
          <p:cNvPr id="49" name="TextBox 48">
            <a:extLst>
              <a:ext uri="{FF2B5EF4-FFF2-40B4-BE49-F238E27FC236}">
                <a16:creationId xmlns:a16="http://schemas.microsoft.com/office/drawing/2014/main" id="{461322D2-8066-462B-5825-E052E4D5FDC5}"/>
              </a:ext>
            </a:extLst>
          </p:cNvPr>
          <p:cNvSpPr txBox="1"/>
          <p:nvPr/>
        </p:nvSpPr>
        <p:spPr>
          <a:xfrm>
            <a:off x="9728998" y="3569055"/>
            <a:ext cx="468727" cy="369332"/>
          </a:xfrm>
          <a:prstGeom prst="rect">
            <a:avLst/>
          </a:prstGeom>
          <a:noFill/>
          <a:ln>
            <a:solidFill>
              <a:schemeClr val="bg1">
                <a:lumMod val="50000"/>
              </a:schemeClr>
            </a:solidFill>
          </a:ln>
        </p:spPr>
        <p:txBody>
          <a:bodyPr wrap="square" rtlCol="0">
            <a:spAutoFit/>
          </a:bodyPr>
          <a:lstStyle/>
          <a:p>
            <a:pPr algn="ctr"/>
            <a:r>
              <a:rPr lang="en-US" dirty="0"/>
              <a:t>15</a:t>
            </a:r>
            <a:endParaRPr lang="en-HK" dirty="0"/>
          </a:p>
        </p:txBody>
      </p:sp>
      <p:sp>
        <p:nvSpPr>
          <p:cNvPr id="50" name="TextBox 49">
            <a:extLst>
              <a:ext uri="{FF2B5EF4-FFF2-40B4-BE49-F238E27FC236}">
                <a16:creationId xmlns:a16="http://schemas.microsoft.com/office/drawing/2014/main" id="{3CB6297E-B821-D304-4AE6-369AF4730470}"/>
              </a:ext>
            </a:extLst>
          </p:cNvPr>
          <p:cNvSpPr txBox="1"/>
          <p:nvPr/>
        </p:nvSpPr>
        <p:spPr>
          <a:xfrm>
            <a:off x="9261563" y="3569055"/>
            <a:ext cx="468727" cy="369332"/>
          </a:xfrm>
          <a:prstGeom prst="rect">
            <a:avLst/>
          </a:prstGeom>
          <a:noFill/>
          <a:ln>
            <a:solidFill>
              <a:schemeClr val="bg1">
                <a:lumMod val="50000"/>
              </a:schemeClr>
            </a:solidFill>
          </a:ln>
        </p:spPr>
        <p:txBody>
          <a:bodyPr wrap="square" rtlCol="0">
            <a:spAutoFit/>
          </a:bodyPr>
          <a:lstStyle/>
          <a:p>
            <a:pPr algn="ctr"/>
            <a:r>
              <a:rPr lang="en-US" dirty="0"/>
              <a:t>14</a:t>
            </a:r>
            <a:endParaRPr lang="en-HK" dirty="0"/>
          </a:p>
        </p:txBody>
      </p:sp>
      <p:sp>
        <p:nvSpPr>
          <p:cNvPr id="51" name="TextBox 50">
            <a:extLst>
              <a:ext uri="{FF2B5EF4-FFF2-40B4-BE49-F238E27FC236}">
                <a16:creationId xmlns:a16="http://schemas.microsoft.com/office/drawing/2014/main" id="{8A5A8E7E-1812-4E4A-DF26-089D0C30691C}"/>
              </a:ext>
            </a:extLst>
          </p:cNvPr>
          <p:cNvSpPr txBox="1"/>
          <p:nvPr/>
        </p:nvSpPr>
        <p:spPr>
          <a:xfrm>
            <a:off x="8792602" y="3941733"/>
            <a:ext cx="468727" cy="369332"/>
          </a:xfrm>
          <a:prstGeom prst="rect">
            <a:avLst/>
          </a:prstGeom>
          <a:noFill/>
          <a:ln>
            <a:solidFill>
              <a:schemeClr val="bg1">
                <a:lumMod val="50000"/>
              </a:schemeClr>
            </a:solidFill>
          </a:ln>
        </p:spPr>
        <p:txBody>
          <a:bodyPr wrap="square" rtlCol="0">
            <a:spAutoFit/>
          </a:bodyPr>
          <a:lstStyle/>
          <a:p>
            <a:pPr algn="ctr"/>
            <a:r>
              <a:rPr lang="en-US" dirty="0"/>
              <a:t>28</a:t>
            </a:r>
            <a:endParaRPr lang="en-HK" dirty="0"/>
          </a:p>
        </p:txBody>
      </p:sp>
      <p:sp>
        <p:nvSpPr>
          <p:cNvPr id="52" name="TextBox 51">
            <a:extLst>
              <a:ext uri="{FF2B5EF4-FFF2-40B4-BE49-F238E27FC236}">
                <a16:creationId xmlns:a16="http://schemas.microsoft.com/office/drawing/2014/main" id="{2641E767-57CB-1F8A-4D36-92BC6A90BC0A}"/>
              </a:ext>
            </a:extLst>
          </p:cNvPr>
          <p:cNvSpPr txBox="1"/>
          <p:nvPr/>
        </p:nvSpPr>
        <p:spPr>
          <a:xfrm>
            <a:off x="9727410" y="3940539"/>
            <a:ext cx="468727" cy="369332"/>
          </a:xfrm>
          <a:prstGeom prst="rect">
            <a:avLst/>
          </a:prstGeom>
          <a:noFill/>
          <a:ln>
            <a:solidFill>
              <a:schemeClr val="bg1">
                <a:lumMod val="50000"/>
              </a:schemeClr>
            </a:solidFill>
          </a:ln>
        </p:spPr>
        <p:txBody>
          <a:bodyPr wrap="square" rtlCol="0">
            <a:spAutoFit/>
          </a:bodyPr>
          <a:lstStyle/>
          <a:p>
            <a:pPr algn="ctr"/>
            <a:r>
              <a:rPr lang="en-US" dirty="0"/>
              <a:t>30</a:t>
            </a:r>
            <a:endParaRPr lang="en-HK" dirty="0"/>
          </a:p>
        </p:txBody>
      </p:sp>
      <p:sp>
        <p:nvSpPr>
          <p:cNvPr id="53" name="TextBox 52">
            <a:extLst>
              <a:ext uri="{FF2B5EF4-FFF2-40B4-BE49-F238E27FC236}">
                <a16:creationId xmlns:a16="http://schemas.microsoft.com/office/drawing/2014/main" id="{D37F362F-BDE0-AD00-2BE0-94E22868E8B8}"/>
              </a:ext>
            </a:extLst>
          </p:cNvPr>
          <p:cNvSpPr txBox="1"/>
          <p:nvPr/>
        </p:nvSpPr>
        <p:spPr>
          <a:xfrm>
            <a:off x="9259975" y="3940539"/>
            <a:ext cx="468727" cy="369332"/>
          </a:xfrm>
          <a:prstGeom prst="rect">
            <a:avLst/>
          </a:prstGeom>
          <a:noFill/>
          <a:ln>
            <a:solidFill>
              <a:schemeClr val="bg1">
                <a:lumMod val="50000"/>
              </a:schemeClr>
            </a:solidFill>
          </a:ln>
        </p:spPr>
        <p:txBody>
          <a:bodyPr wrap="square" rtlCol="0">
            <a:spAutoFit/>
          </a:bodyPr>
          <a:lstStyle/>
          <a:p>
            <a:pPr algn="ctr"/>
            <a:r>
              <a:rPr lang="en-US" dirty="0"/>
              <a:t>29</a:t>
            </a:r>
            <a:endParaRPr lang="en-HK" dirty="0"/>
          </a:p>
        </p:txBody>
      </p:sp>
      <p:sp>
        <p:nvSpPr>
          <p:cNvPr id="54" name="TextBox 53">
            <a:extLst>
              <a:ext uri="{FF2B5EF4-FFF2-40B4-BE49-F238E27FC236}">
                <a16:creationId xmlns:a16="http://schemas.microsoft.com/office/drawing/2014/main" id="{1F4FF9D7-1171-310F-2789-70C3F7C12016}"/>
              </a:ext>
            </a:extLst>
          </p:cNvPr>
          <p:cNvSpPr txBox="1"/>
          <p:nvPr/>
        </p:nvSpPr>
        <p:spPr>
          <a:xfrm>
            <a:off x="10195873" y="3942191"/>
            <a:ext cx="468727" cy="369332"/>
          </a:xfrm>
          <a:prstGeom prst="rect">
            <a:avLst/>
          </a:prstGeom>
          <a:noFill/>
          <a:ln>
            <a:solidFill>
              <a:schemeClr val="bg1">
                <a:lumMod val="50000"/>
              </a:schemeClr>
            </a:solidFill>
          </a:ln>
        </p:spPr>
        <p:txBody>
          <a:bodyPr wrap="square" rtlCol="0">
            <a:spAutoFit/>
          </a:bodyPr>
          <a:lstStyle/>
          <a:p>
            <a:pPr algn="ctr"/>
            <a:r>
              <a:rPr lang="en-US" dirty="0"/>
              <a:t>31</a:t>
            </a:r>
            <a:endParaRPr lang="en-HK" dirty="0"/>
          </a:p>
        </p:txBody>
      </p:sp>
      <p:sp>
        <p:nvSpPr>
          <p:cNvPr id="55" name="TextBox 54">
            <a:extLst>
              <a:ext uri="{FF2B5EF4-FFF2-40B4-BE49-F238E27FC236}">
                <a16:creationId xmlns:a16="http://schemas.microsoft.com/office/drawing/2014/main" id="{EF7091C8-7B8C-9812-7D9B-F44AED987078}"/>
              </a:ext>
            </a:extLst>
          </p:cNvPr>
          <p:cNvSpPr txBox="1"/>
          <p:nvPr/>
        </p:nvSpPr>
        <p:spPr>
          <a:xfrm>
            <a:off x="6463385" y="2542104"/>
            <a:ext cx="1090684" cy="369332"/>
          </a:xfrm>
          <a:prstGeom prst="rect">
            <a:avLst/>
          </a:prstGeom>
          <a:noFill/>
          <a:ln>
            <a:solidFill>
              <a:schemeClr val="bg1">
                <a:lumMod val="50000"/>
              </a:schemeClr>
            </a:solidFill>
          </a:ln>
        </p:spPr>
        <p:txBody>
          <a:bodyPr wrap="square" rtlCol="0">
            <a:spAutoFit/>
          </a:bodyPr>
          <a:lstStyle/>
          <a:p>
            <a:pPr algn="ctr"/>
            <a:r>
              <a:rPr lang="en-US" dirty="0"/>
              <a:t>Q4</a:t>
            </a:r>
            <a:endParaRPr lang="en-HK" dirty="0"/>
          </a:p>
        </p:txBody>
      </p:sp>
      <p:sp>
        <p:nvSpPr>
          <p:cNvPr id="56" name="TextBox 55">
            <a:extLst>
              <a:ext uri="{FF2B5EF4-FFF2-40B4-BE49-F238E27FC236}">
                <a16:creationId xmlns:a16="http://schemas.microsoft.com/office/drawing/2014/main" id="{39F863FF-4DFB-69C6-44EC-10F2EEAC8E42}"/>
              </a:ext>
            </a:extLst>
          </p:cNvPr>
          <p:cNvSpPr txBox="1"/>
          <p:nvPr/>
        </p:nvSpPr>
        <p:spPr>
          <a:xfrm>
            <a:off x="5372701" y="2542104"/>
            <a:ext cx="1090684" cy="369332"/>
          </a:xfrm>
          <a:prstGeom prst="rect">
            <a:avLst/>
          </a:prstGeom>
          <a:noFill/>
          <a:ln>
            <a:solidFill>
              <a:schemeClr val="bg1">
                <a:lumMod val="50000"/>
              </a:schemeClr>
            </a:solidFill>
          </a:ln>
        </p:spPr>
        <p:txBody>
          <a:bodyPr wrap="square" rtlCol="0">
            <a:spAutoFit/>
          </a:bodyPr>
          <a:lstStyle/>
          <a:p>
            <a:pPr algn="ctr"/>
            <a:r>
              <a:rPr lang="en-US" dirty="0"/>
              <a:t>Q3</a:t>
            </a:r>
            <a:endParaRPr lang="en-HK" dirty="0"/>
          </a:p>
        </p:txBody>
      </p:sp>
      <p:sp>
        <p:nvSpPr>
          <p:cNvPr id="57" name="TextBox 56">
            <a:extLst>
              <a:ext uri="{FF2B5EF4-FFF2-40B4-BE49-F238E27FC236}">
                <a16:creationId xmlns:a16="http://schemas.microsoft.com/office/drawing/2014/main" id="{06BC54BF-70DB-0181-0A3D-A521FE815C81}"/>
              </a:ext>
            </a:extLst>
          </p:cNvPr>
          <p:cNvSpPr txBox="1"/>
          <p:nvPr/>
        </p:nvSpPr>
        <p:spPr>
          <a:xfrm>
            <a:off x="4282017" y="2542104"/>
            <a:ext cx="1090684" cy="369332"/>
          </a:xfrm>
          <a:prstGeom prst="rect">
            <a:avLst/>
          </a:prstGeom>
          <a:noFill/>
          <a:ln>
            <a:solidFill>
              <a:schemeClr val="bg1">
                <a:lumMod val="50000"/>
              </a:schemeClr>
            </a:solidFill>
          </a:ln>
        </p:spPr>
        <p:txBody>
          <a:bodyPr wrap="square" rtlCol="0">
            <a:spAutoFit/>
          </a:bodyPr>
          <a:lstStyle/>
          <a:p>
            <a:pPr algn="ctr"/>
            <a:r>
              <a:rPr lang="en-US" dirty="0"/>
              <a:t>Q2</a:t>
            </a:r>
          </a:p>
        </p:txBody>
      </p:sp>
      <p:sp>
        <p:nvSpPr>
          <p:cNvPr id="58" name="TextBox 57">
            <a:extLst>
              <a:ext uri="{FF2B5EF4-FFF2-40B4-BE49-F238E27FC236}">
                <a16:creationId xmlns:a16="http://schemas.microsoft.com/office/drawing/2014/main" id="{3C9384A4-E3D3-1658-2014-774C32C46D90}"/>
              </a:ext>
            </a:extLst>
          </p:cNvPr>
          <p:cNvSpPr txBox="1"/>
          <p:nvPr/>
        </p:nvSpPr>
        <p:spPr>
          <a:xfrm>
            <a:off x="3191333" y="2542104"/>
            <a:ext cx="1090684" cy="369332"/>
          </a:xfrm>
          <a:prstGeom prst="rect">
            <a:avLst/>
          </a:prstGeom>
          <a:noFill/>
          <a:ln>
            <a:solidFill>
              <a:schemeClr val="bg1">
                <a:lumMod val="50000"/>
              </a:schemeClr>
            </a:solidFill>
          </a:ln>
        </p:spPr>
        <p:txBody>
          <a:bodyPr wrap="square" rtlCol="0">
            <a:spAutoFit/>
          </a:bodyPr>
          <a:lstStyle/>
          <a:p>
            <a:pPr algn="ctr"/>
            <a:r>
              <a:rPr lang="en-US" dirty="0"/>
              <a:t>Q1</a:t>
            </a:r>
            <a:endParaRPr lang="en-HK" dirty="0"/>
          </a:p>
        </p:txBody>
      </p:sp>
      <p:pic>
        <p:nvPicPr>
          <p:cNvPr id="1026" name="Picture 2" descr="Question mark Icons | Free Download">
            <a:extLst>
              <a:ext uri="{FF2B5EF4-FFF2-40B4-BE49-F238E27FC236}">
                <a16:creationId xmlns:a16="http://schemas.microsoft.com/office/drawing/2014/main" id="{19C51306-8D6C-B0EB-BA1B-EC38F91A30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9683" y="2865441"/>
            <a:ext cx="264511" cy="2645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Question mark Icons | Free Download">
            <a:extLst>
              <a:ext uri="{FF2B5EF4-FFF2-40B4-BE49-F238E27FC236}">
                <a16:creationId xmlns:a16="http://schemas.microsoft.com/office/drawing/2014/main" id="{5A5E5DDF-9D30-C2B9-79FC-00803B6B6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838" y="2801026"/>
            <a:ext cx="369332" cy="36933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2CFC735-A808-4B3E-1D27-42A66C65652F}"/>
              </a:ext>
            </a:extLst>
          </p:cNvPr>
          <p:cNvGrpSpPr/>
          <p:nvPr/>
        </p:nvGrpSpPr>
        <p:grpSpPr>
          <a:xfrm>
            <a:off x="928786" y="1777324"/>
            <a:ext cx="1746953" cy="1499131"/>
            <a:chOff x="948327" y="2687781"/>
            <a:chExt cx="1746953" cy="1499131"/>
          </a:xfrm>
        </p:grpSpPr>
        <p:pic>
          <p:nvPicPr>
            <p:cNvPr id="5" name="Picture 2" descr="Calendar Icon Png 16X16 | Calendar icon png, Calendar icon, Calender app">
              <a:extLst>
                <a:ext uri="{FF2B5EF4-FFF2-40B4-BE49-F238E27FC236}">
                  <a16:creationId xmlns:a16="http://schemas.microsoft.com/office/drawing/2014/main" id="{A15BE43D-3526-9A2A-102D-9F093F99A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64A8228-80D9-225E-A0B0-3AC55C8DB2A3}"/>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Master Calendar</a:t>
              </a:r>
              <a:endParaRPr lang="en-HK" sz="1400" dirty="0"/>
            </a:p>
          </p:txBody>
        </p:sp>
      </p:grpSp>
    </p:spTree>
    <p:extLst>
      <p:ext uri="{BB962C8B-B14F-4D97-AF65-F5344CB8AC3E}">
        <p14:creationId xmlns:p14="http://schemas.microsoft.com/office/powerpoint/2010/main" val="49277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2EC6E-50B2-C5E6-9E3A-B18F489F61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128AE7-2269-3DE3-6D94-0FF58D5B6E38}"/>
              </a:ext>
            </a:extLst>
          </p:cNvPr>
          <p:cNvSpPr>
            <a:spLocks noGrp="1"/>
          </p:cNvSpPr>
          <p:nvPr>
            <p:ph type="title"/>
          </p:nvPr>
        </p:nvSpPr>
        <p:spPr/>
        <p:txBody>
          <a:bodyPr>
            <a:normAutofit/>
          </a:bodyPr>
          <a:lstStyle/>
          <a:p>
            <a:r>
              <a:rPr lang="en-US" dirty="0"/>
              <a:t>Traditional Method</a:t>
            </a:r>
            <a:br>
              <a:rPr lang="en-US" dirty="0"/>
            </a:br>
            <a:r>
              <a:rPr lang="en-US" sz="2800" dirty="0"/>
              <a:t>How to interpret?</a:t>
            </a:r>
            <a:endParaRPr lang="en-HK" sz="2800" dirty="0"/>
          </a:p>
        </p:txBody>
      </p:sp>
      <p:sp>
        <p:nvSpPr>
          <p:cNvPr id="60" name="Content Placeholder 2">
            <a:extLst>
              <a:ext uri="{FF2B5EF4-FFF2-40B4-BE49-F238E27FC236}">
                <a16:creationId xmlns:a16="http://schemas.microsoft.com/office/drawing/2014/main" id="{E2489DB9-796B-1281-A18B-E6B1C29A90C1}"/>
              </a:ext>
            </a:extLst>
          </p:cNvPr>
          <p:cNvSpPr>
            <a:spLocks noGrp="1"/>
          </p:cNvSpPr>
          <p:nvPr>
            <p:ph idx="1"/>
          </p:nvPr>
        </p:nvSpPr>
        <p:spPr>
          <a:xfrm>
            <a:off x="1139070" y="4672249"/>
            <a:ext cx="10172700" cy="1820626"/>
          </a:xfrm>
        </p:spPr>
        <p:txBody>
          <a:bodyPr>
            <a:normAutofit fontScale="92500" lnSpcReduction="20000"/>
          </a:bodyPr>
          <a:lstStyle/>
          <a:p>
            <a:pPr marL="0" indent="0">
              <a:buNone/>
            </a:pPr>
            <a:r>
              <a:rPr lang="en-US" dirty="0"/>
              <a:t>Base</a:t>
            </a:r>
            <a:r>
              <a:rPr lang="zh-TW" altLang="en-US" dirty="0"/>
              <a:t> </a:t>
            </a:r>
            <a:r>
              <a:rPr lang="en-US" altLang="zh-TW" dirty="0"/>
              <a:t>on</a:t>
            </a:r>
            <a:r>
              <a:rPr lang="zh-TW" altLang="en-US" dirty="0"/>
              <a:t> </a:t>
            </a:r>
            <a:r>
              <a:rPr lang="en-US" altLang="zh-TW" dirty="0"/>
              <a:t>the above, how to interpret the selection?</a:t>
            </a:r>
          </a:p>
          <a:p>
            <a:pPr marL="0" indent="0">
              <a:buNone/>
            </a:pPr>
            <a:r>
              <a:rPr lang="en-US" dirty="0"/>
              <a:t>e.g. </a:t>
            </a:r>
            <a:r>
              <a:rPr lang="en-US" dirty="0">
                <a:sym typeface="Wingdings" panose="05000000000000000000" pitchFamily="2" charset="2"/>
              </a:rPr>
              <a:t>Year = 2023, Month = Jan, Feb, Mar.  Is it </a:t>
            </a:r>
            <a:r>
              <a:rPr lang="en-US" dirty="0"/>
              <a:t>2023-Mar YTM?  Is it 2023-Q1?  Or Just 2023-Jan, 2023-Feb and 2023-Mar?  How to understand this more appropriately?</a:t>
            </a:r>
          </a:p>
          <a:p>
            <a:pPr marL="0" indent="0">
              <a:buNone/>
            </a:pPr>
            <a:endParaRPr lang="en-US" dirty="0"/>
          </a:p>
          <a:p>
            <a:pPr marL="0" indent="0">
              <a:buNone/>
            </a:pPr>
            <a:r>
              <a:rPr lang="en-US" dirty="0"/>
              <a:t>The Master Calendar is not able to provide the analysis perspective.</a:t>
            </a:r>
          </a:p>
        </p:txBody>
      </p:sp>
      <p:sp>
        <p:nvSpPr>
          <p:cNvPr id="7" name="TextBox 6">
            <a:extLst>
              <a:ext uri="{FF2B5EF4-FFF2-40B4-BE49-F238E27FC236}">
                <a16:creationId xmlns:a16="http://schemas.microsoft.com/office/drawing/2014/main" id="{4C2EF45E-D8F2-7913-7E06-BF581E55D5BE}"/>
              </a:ext>
            </a:extLst>
          </p:cNvPr>
          <p:cNvSpPr txBox="1"/>
          <p:nvPr/>
        </p:nvSpPr>
        <p:spPr>
          <a:xfrm>
            <a:off x="7554069" y="1951086"/>
            <a:ext cx="1090684" cy="369332"/>
          </a:xfrm>
          <a:prstGeom prst="rect">
            <a:avLst/>
          </a:prstGeom>
          <a:noFill/>
          <a:ln>
            <a:solidFill>
              <a:schemeClr val="bg1">
                <a:lumMod val="50000"/>
              </a:schemeClr>
            </a:solidFill>
          </a:ln>
        </p:spPr>
        <p:txBody>
          <a:bodyPr wrap="square" rtlCol="0">
            <a:spAutoFit/>
          </a:bodyPr>
          <a:lstStyle/>
          <a:p>
            <a:pPr algn="ctr"/>
            <a:r>
              <a:rPr lang="en-US" dirty="0"/>
              <a:t>2024</a:t>
            </a:r>
            <a:endParaRPr lang="en-HK" dirty="0"/>
          </a:p>
        </p:txBody>
      </p:sp>
      <p:sp>
        <p:nvSpPr>
          <p:cNvPr id="8" name="TextBox 7">
            <a:extLst>
              <a:ext uri="{FF2B5EF4-FFF2-40B4-BE49-F238E27FC236}">
                <a16:creationId xmlns:a16="http://schemas.microsoft.com/office/drawing/2014/main" id="{74C613FD-7BE8-A7FD-80BC-EDB74D3EB4CC}"/>
              </a:ext>
            </a:extLst>
          </p:cNvPr>
          <p:cNvSpPr txBox="1"/>
          <p:nvPr/>
        </p:nvSpPr>
        <p:spPr>
          <a:xfrm>
            <a:off x="6463385" y="1951086"/>
            <a:ext cx="1090684"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2023</a:t>
            </a:r>
            <a:endParaRPr lang="en-HK" dirty="0"/>
          </a:p>
        </p:txBody>
      </p:sp>
      <p:sp>
        <p:nvSpPr>
          <p:cNvPr id="9" name="TextBox 8">
            <a:extLst>
              <a:ext uri="{FF2B5EF4-FFF2-40B4-BE49-F238E27FC236}">
                <a16:creationId xmlns:a16="http://schemas.microsoft.com/office/drawing/2014/main" id="{DBC81280-3FF8-93C7-CC8C-0BA83B11C465}"/>
              </a:ext>
            </a:extLst>
          </p:cNvPr>
          <p:cNvSpPr txBox="1"/>
          <p:nvPr/>
        </p:nvSpPr>
        <p:spPr>
          <a:xfrm>
            <a:off x="5372701" y="1951086"/>
            <a:ext cx="1090684" cy="369332"/>
          </a:xfrm>
          <a:prstGeom prst="rect">
            <a:avLst/>
          </a:prstGeom>
          <a:noFill/>
          <a:ln>
            <a:solidFill>
              <a:schemeClr val="bg1">
                <a:lumMod val="50000"/>
              </a:schemeClr>
            </a:solidFill>
          </a:ln>
        </p:spPr>
        <p:txBody>
          <a:bodyPr wrap="square" rtlCol="0">
            <a:spAutoFit/>
          </a:bodyPr>
          <a:lstStyle/>
          <a:p>
            <a:pPr algn="ctr"/>
            <a:r>
              <a:rPr lang="en-US" dirty="0"/>
              <a:t>2022</a:t>
            </a:r>
            <a:endParaRPr lang="en-HK" dirty="0"/>
          </a:p>
        </p:txBody>
      </p:sp>
      <p:sp>
        <p:nvSpPr>
          <p:cNvPr id="10" name="TextBox 9">
            <a:extLst>
              <a:ext uri="{FF2B5EF4-FFF2-40B4-BE49-F238E27FC236}">
                <a16:creationId xmlns:a16="http://schemas.microsoft.com/office/drawing/2014/main" id="{648D8951-D629-7AF9-8042-D8EA4F176881}"/>
              </a:ext>
            </a:extLst>
          </p:cNvPr>
          <p:cNvSpPr txBox="1"/>
          <p:nvPr/>
        </p:nvSpPr>
        <p:spPr>
          <a:xfrm>
            <a:off x="4282017" y="1951086"/>
            <a:ext cx="1090684" cy="369332"/>
          </a:xfrm>
          <a:prstGeom prst="rect">
            <a:avLst/>
          </a:prstGeom>
          <a:noFill/>
          <a:ln>
            <a:solidFill>
              <a:schemeClr val="bg1">
                <a:lumMod val="50000"/>
              </a:schemeClr>
            </a:solidFill>
          </a:ln>
        </p:spPr>
        <p:txBody>
          <a:bodyPr wrap="square" rtlCol="0">
            <a:spAutoFit/>
          </a:bodyPr>
          <a:lstStyle/>
          <a:p>
            <a:pPr algn="ctr"/>
            <a:r>
              <a:rPr lang="en-US" dirty="0"/>
              <a:t>2021</a:t>
            </a:r>
            <a:endParaRPr lang="en-HK" dirty="0"/>
          </a:p>
        </p:txBody>
      </p:sp>
      <p:sp>
        <p:nvSpPr>
          <p:cNvPr id="11" name="TextBox 10">
            <a:extLst>
              <a:ext uri="{FF2B5EF4-FFF2-40B4-BE49-F238E27FC236}">
                <a16:creationId xmlns:a16="http://schemas.microsoft.com/office/drawing/2014/main" id="{719F2F05-8DC5-153E-581B-A1A0E4866083}"/>
              </a:ext>
            </a:extLst>
          </p:cNvPr>
          <p:cNvSpPr txBox="1"/>
          <p:nvPr/>
        </p:nvSpPr>
        <p:spPr>
          <a:xfrm>
            <a:off x="3191333" y="1951086"/>
            <a:ext cx="1090684" cy="369332"/>
          </a:xfrm>
          <a:prstGeom prst="rect">
            <a:avLst/>
          </a:prstGeom>
          <a:noFill/>
          <a:ln>
            <a:solidFill>
              <a:schemeClr val="bg1">
                <a:lumMod val="50000"/>
              </a:schemeClr>
            </a:solidFill>
          </a:ln>
        </p:spPr>
        <p:txBody>
          <a:bodyPr wrap="square" rtlCol="0">
            <a:spAutoFit/>
          </a:bodyPr>
          <a:lstStyle/>
          <a:p>
            <a:pPr algn="ctr"/>
            <a:r>
              <a:rPr lang="en-US" dirty="0"/>
              <a:t>2020</a:t>
            </a:r>
            <a:endParaRPr lang="en-HK" dirty="0"/>
          </a:p>
        </p:txBody>
      </p:sp>
      <p:sp>
        <p:nvSpPr>
          <p:cNvPr id="12" name="TextBox 11">
            <a:extLst>
              <a:ext uri="{FF2B5EF4-FFF2-40B4-BE49-F238E27FC236}">
                <a16:creationId xmlns:a16="http://schemas.microsoft.com/office/drawing/2014/main" id="{6134698F-DC6F-E0B4-52C2-1C05E592A5BA}"/>
              </a:ext>
            </a:extLst>
          </p:cNvPr>
          <p:cNvSpPr txBox="1"/>
          <p:nvPr/>
        </p:nvSpPr>
        <p:spPr>
          <a:xfrm>
            <a:off x="5828005" y="3056405"/>
            <a:ext cx="750471" cy="369332"/>
          </a:xfrm>
          <a:prstGeom prst="rect">
            <a:avLst/>
          </a:prstGeom>
          <a:noFill/>
          <a:ln>
            <a:solidFill>
              <a:schemeClr val="bg1">
                <a:lumMod val="50000"/>
              </a:schemeClr>
            </a:solidFill>
          </a:ln>
        </p:spPr>
        <p:txBody>
          <a:bodyPr wrap="square" rtlCol="0">
            <a:spAutoFit/>
          </a:bodyPr>
          <a:lstStyle/>
          <a:p>
            <a:pPr algn="ctr"/>
            <a:r>
              <a:rPr lang="en-US" dirty="0"/>
              <a:t>May</a:t>
            </a:r>
            <a:endParaRPr lang="en-HK" dirty="0"/>
          </a:p>
        </p:txBody>
      </p:sp>
      <p:sp>
        <p:nvSpPr>
          <p:cNvPr id="13" name="TextBox 12">
            <a:extLst>
              <a:ext uri="{FF2B5EF4-FFF2-40B4-BE49-F238E27FC236}">
                <a16:creationId xmlns:a16="http://schemas.microsoft.com/office/drawing/2014/main" id="{F1A77907-3DD2-BEA8-2194-D5A93B813CF7}"/>
              </a:ext>
            </a:extLst>
          </p:cNvPr>
          <p:cNvSpPr txBox="1"/>
          <p:nvPr/>
        </p:nvSpPr>
        <p:spPr>
          <a:xfrm>
            <a:off x="5167581" y="3056405"/>
            <a:ext cx="660752" cy="369332"/>
          </a:xfrm>
          <a:prstGeom prst="rect">
            <a:avLst/>
          </a:prstGeom>
          <a:noFill/>
          <a:ln>
            <a:solidFill>
              <a:schemeClr val="bg1">
                <a:lumMod val="50000"/>
              </a:schemeClr>
            </a:solidFill>
          </a:ln>
        </p:spPr>
        <p:txBody>
          <a:bodyPr wrap="square" rtlCol="0">
            <a:spAutoFit/>
          </a:bodyPr>
          <a:lstStyle/>
          <a:p>
            <a:pPr algn="ctr"/>
            <a:r>
              <a:rPr lang="en-US" dirty="0"/>
              <a:t>Apr</a:t>
            </a:r>
            <a:endParaRPr lang="en-HK" dirty="0"/>
          </a:p>
        </p:txBody>
      </p:sp>
      <p:sp>
        <p:nvSpPr>
          <p:cNvPr id="14" name="TextBox 13">
            <a:extLst>
              <a:ext uri="{FF2B5EF4-FFF2-40B4-BE49-F238E27FC236}">
                <a16:creationId xmlns:a16="http://schemas.microsoft.com/office/drawing/2014/main" id="{EA864FC4-27F3-E514-F77D-CBC3DB82A7AB}"/>
              </a:ext>
            </a:extLst>
          </p:cNvPr>
          <p:cNvSpPr txBox="1"/>
          <p:nvPr/>
        </p:nvSpPr>
        <p:spPr>
          <a:xfrm>
            <a:off x="4507156" y="3055100"/>
            <a:ext cx="660752"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Mar</a:t>
            </a:r>
            <a:endParaRPr lang="en-HK" dirty="0"/>
          </a:p>
        </p:txBody>
      </p:sp>
      <p:sp>
        <p:nvSpPr>
          <p:cNvPr id="15" name="TextBox 14">
            <a:extLst>
              <a:ext uri="{FF2B5EF4-FFF2-40B4-BE49-F238E27FC236}">
                <a16:creationId xmlns:a16="http://schemas.microsoft.com/office/drawing/2014/main" id="{2B240D7D-C696-7E85-AC6C-56CF251ED207}"/>
              </a:ext>
            </a:extLst>
          </p:cNvPr>
          <p:cNvSpPr txBox="1"/>
          <p:nvPr/>
        </p:nvSpPr>
        <p:spPr>
          <a:xfrm>
            <a:off x="3846731" y="3055100"/>
            <a:ext cx="660752"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Feb</a:t>
            </a:r>
            <a:endParaRPr lang="en-HK" dirty="0"/>
          </a:p>
        </p:txBody>
      </p:sp>
      <p:sp>
        <p:nvSpPr>
          <p:cNvPr id="16" name="TextBox 15">
            <a:extLst>
              <a:ext uri="{FF2B5EF4-FFF2-40B4-BE49-F238E27FC236}">
                <a16:creationId xmlns:a16="http://schemas.microsoft.com/office/drawing/2014/main" id="{D8DA2D75-EC19-DA78-7121-D46C2EE7080E}"/>
              </a:ext>
            </a:extLst>
          </p:cNvPr>
          <p:cNvSpPr txBox="1"/>
          <p:nvPr/>
        </p:nvSpPr>
        <p:spPr>
          <a:xfrm>
            <a:off x="3186306" y="3055100"/>
            <a:ext cx="660752" cy="369332"/>
          </a:xfrm>
          <a:prstGeom prst="rect">
            <a:avLst/>
          </a:prstGeom>
          <a:solidFill>
            <a:srgbClr val="92D050"/>
          </a:solidFill>
          <a:ln>
            <a:solidFill>
              <a:schemeClr val="bg1">
                <a:lumMod val="50000"/>
              </a:schemeClr>
            </a:solidFill>
          </a:ln>
        </p:spPr>
        <p:txBody>
          <a:bodyPr wrap="square" rtlCol="0">
            <a:spAutoFit/>
          </a:bodyPr>
          <a:lstStyle/>
          <a:p>
            <a:pPr algn="ctr"/>
            <a:r>
              <a:rPr lang="en-US" dirty="0"/>
              <a:t>Jan</a:t>
            </a:r>
            <a:endParaRPr lang="en-HK" dirty="0"/>
          </a:p>
        </p:txBody>
      </p:sp>
      <p:sp>
        <p:nvSpPr>
          <p:cNvPr id="17" name="TextBox 16">
            <a:extLst>
              <a:ext uri="{FF2B5EF4-FFF2-40B4-BE49-F238E27FC236}">
                <a16:creationId xmlns:a16="http://schemas.microsoft.com/office/drawing/2014/main" id="{666580E6-93E8-0DC9-8EE4-FE2DEB929836}"/>
              </a:ext>
            </a:extLst>
          </p:cNvPr>
          <p:cNvSpPr txBox="1"/>
          <p:nvPr/>
        </p:nvSpPr>
        <p:spPr>
          <a:xfrm>
            <a:off x="9123781" y="3056294"/>
            <a:ext cx="660752" cy="369332"/>
          </a:xfrm>
          <a:prstGeom prst="rect">
            <a:avLst/>
          </a:prstGeom>
          <a:noFill/>
          <a:ln>
            <a:solidFill>
              <a:schemeClr val="bg1">
                <a:lumMod val="50000"/>
              </a:schemeClr>
            </a:solidFill>
          </a:ln>
        </p:spPr>
        <p:txBody>
          <a:bodyPr wrap="square" rtlCol="0">
            <a:spAutoFit/>
          </a:bodyPr>
          <a:lstStyle/>
          <a:p>
            <a:pPr algn="ctr"/>
            <a:r>
              <a:rPr lang="en-US" dirty="0"/>
              <a:t>Oct</a:t>
            </a:r>
            <a:endParaRPr lang="en-HK" dirty="0"/>
          </a:p>
        </p:txBody>
      </p:sp>
      <p:sp>
        <p:nvSpPr>
          <p:cNvPr id="18" name="TextBox 17">
            <a:extLst>
              <a:ext uri="{FF2B5EF4-FFF2-40B4-BE49-F238E27FC236}">
                <a16:creationId xmlns:a16="http://schemas.microsoft.com/office/drawing/2014/main" id="{CF8F9AA9-26D3-6900-437A-7561FC8E41D3}"/>
              </a:ext>
            </a:extLst>
          </p:cNvPr>
          <p:cNvSpPr txBox="1"/>
          <p:nvPr/>
        </p:nvSpPr>
        <p:spPr>
          <a:xfrm>
            <a:off x="8463356" y="3056294"/>
            <a:ext cx="660752" cy="369332"/>
          </a:xfrm>
          <a:prstGeom prst="rect">
            <a:avLst/>
          </a:prstGeom>
          <a:noFill/>
          <a:ln>
            <a:solidFill>
              <a:schemeClr val="bg1">
                <a:lumMod val="50000"/>
              </a:schemeClr>
            </a:solidFill>
          </a:ln>
        </p:spPr>
        <p:txBody>
          <a:bodyPr wrap="square" rtlCol="0">
            <a:spAutoFit/>
          </a:bodyPr>
          <a:lstStyle/>
          <a:p>
            <a:pPr algn="ctr"/>
            <a:r>
              <a:rPr lang="en-US" dirty="0"/>
              <a:t>Sep</a:t>
            </a:r>
            <a:endParaRPr lang="en-HK" dirty="0"/>
          </a:p>
        </p:txBody>
      </p:sp>
      <p:sp>
        <p:nvSpPr>
          <p:cNvPr id="19" name="TextBox 18">
            <a:extLst>
              <a:ext uri="{FF2B5EF4-FFF2-40B4-BE49-F238E27FC236}">
                <a16:creationId xmlns:a16="http://schemas.microsoft.com/office/drawing/2014/main" id="{0F270CAA-B60C-38E0-E9D4-AB8661E361F3}"/>
              </a:ext>
            </a:extLst>
          </p:cNvPr>
          <p:cNvSpPr txBox="1"/>
          <p:nvPr/>
        </p:nvSpPr>
        <p:spPr>
          <a:xfrm>
            <a:off x="7802931" y="3056405"/>
            <a:ext cx="660752" cy="369332"/>
          </a:xfrm>
          <a:prstGeom prst="rect">
            <a:avLst/>
          </a:prstGeom>
          <a:noFill/>
          <a:ln>
            <a:solidFill>
              <a:schemeClr val="bg1">
                <a:lumMod val="50000"/>
              </a:schemeClr>
            </a:solidFill>
          </a:ln>
        </p:spPr>
        <p:txBody>
          <a:bodyPr wrap="square" rtlCol="0">
            <a:spAutoFit/>
          </a:bodyPr>
          <a:lstStyle/>
          <a:p>
            <a:pPr algn="ctr"/>
            <a:r>
              <a:rPr lang="en-US" dirty="0"/>
              <a:t>Aug</a:t>
            </a:r>
            <a:endParaRPr lang="en-HK" dirty="0"/>
          </a:p>
        </p:txBody>
      </p:sp>
      <p:sp>
        <p:nvSpPr>
          <p:cNvPr id="20" name="TextBox 19">
            <a:extLst>
              <a:ext uri="{FF2B5EF4-FFF2-40B4-BE49-F238E27FC236}">
                <a16:creationId xmlns:a16="http://schemas.microsoft.com/office/drawing/2014/main" id="{9CC64762-3844-D010-190C-EE13FD5694A2}"/>
              </a:ext>
            </a:extLst>
          </p:cNvPr>
          <p:cNvSpPr txBox="1"/>
          <p:nvPr/>
        </p:nvSpPr>
        <p:spPr>
          <a:xfrm>
            <a:off x="7142506" y="3056405"/>
            <a:ext cx="660752" cy="369332"/>
          </a:xfrm>
          <a:prstGeom prst="rect">
            <a:avLst/>
          </a:prstGeom>
          <a:noFill/>
          <a:ln>
            <a:solidFill>
              <a:schemeClr val="bg1">
                <a:lumMod val="50000"/>
              </a:schemeClr>
            </a:solidFill>
          </a:ln>
        </p:spPr>
        <p:txBody>
          <a:bodyPr wrap="square" rtlCol="0">
            <a:spAutoFit/>
          </a:bodyPr>
          <a:lstStyle/>
          <a:p>
            <a:pPr algn="ctr"/>
            <a:r>
              <a:rPr lang="en-US" dirty="0"/>
              <a:t>Jul</a:t>
            </a:r>
            <a:endParaRPr lang="en-HK" dirty="0"/>
          </a:p>
        </p:txBody>
      </p:sp>
      <p:sp>
        <p:nvSpPr>
          <p:cNvPr id="21" name="TextBox 20">
            <a:extLst>
              <a:ext uri="{FF2B5EF4-FFF2-40B4-BE49-F238E27FC236}">
                <a16:creationId xmlns:a16="http://schemas.microsoft.com/office/drawing/2014/main" id="{97660AD4-51FC-050A-3E35-1E49A3CD153A}"/>
              </a:ext>
            </a:extLst>
          </p:cNvPr>
          <p:cNvSpPr txBox="1"/>
          <p:nvPr/>
        </p:nvSpPr>
        <p:spPr>
          <a:xfrm>
            <a:off x="6482081" y="3056405"/>
            <a:ext cx="660752" cy="369332"/>
          </a:xfrm>
          <a:prstGeom prst="rect">
            <a:avLst/>
          </a:prstGeom>
          <a:noFill/>
          <a:ln>
            <a:solidFill>
              <a:schemeClr val="bg1">
                <a:lumMod val="50000"/>
              </a:schemeClr>
            </a:solidFill>
          </a:ln>
        </p:spPr>
        <p:txBody>
          <a:bodyPr wrap="square" rtlCol="0">
            <a:spAutoFit/>
          </a:bodyPr>
          <a:lstStyle/>
          <a:p>
            <a:pPr algn="ctr"/>
            <a:r>
              <a:rPr lang="en-US" dirty="0"/>
              <a:t>Jun</a:t>
            </a:r>
            <a:endParaRPr lang="en-HK" dirty="0"/>
          </a:p>
        </p:txBody>
      </p:sp>
      <p:sp>
        <p:nvSpPr>
          <p:cNvPr id="22" name="TextBox 21">
            <a:extLst>
              <a:ext uri="{FF2B5EF4-FFF2-40B4-BE49-F238E27FC236}">
                <a16:creationId xmlns:a16="http://schemas.microsoft.com/office/drawing/2014/main" id="{B6E258EA-5885-7F96-F7DB-782D90588659}"/>
              </a:ext>
            </a:extLst>
          </p:cNvPr>
          <p:cNvSpPr txBox="1"/>
          <p:nvPr/>
        </p:nvSpPr>
        <p:spPr>
          <a:xfrm>
            <a:off x="10444629" y="3055100"/>
            <a:ext cx="564358" cy="369332"/>
          </a:xfrm>
          <a:prstGeom prst="rect">
            <a:avLst/>
          </a:prstGeom>
          <a:noFill/>
          <a:ln>
            <a:solidFill>
              <a:schemeClr val="bg1">
                <a:lumMod val="50000"/>
              </a:schemeClr>
            </a:solidFill>
          </a:ln>
        </p:spPr>
        <p:txBody>
          <a:bodyPr wrap="square" rtlCol="0">
            <a:spAutoFit/>
          </a:bodyPr>
          <a:lstStyle/>
          <a:p>
            <a:pPr algn="ctr"/>
            <a:r>
              <a:rPr lang="en-US" dirty="0"/>
              <a:t>Dec</a:t>
            </a:r>
            <a:endParaRPr lang="en-HK" dirty="0"/>
          </a:p>
        </p:txBody>
      </p:sp>
      <p:sp>
        <p:nvSpPr>
          <p:cNvPr id="23" name="TextBox 22">
            <a:extLst>
              <a:ext uri="{FF2B5EF4-FFF2-40B4-BE49-F238E27FC236}">
                <a16:creationId xmlns:a16="http://schemas.microsoft.com/office/drawing/2014/main" id="{ED2DFC9C-BE44-F1EC-0E93-07C288ED448D}"/>
              </a:ext>
            </a:extLst>
          </p:cNvPr>
          <p:cNvSpPr txBox="1"/>
          <p:nvPr/>
        </p:nvSpPr>
        <p:spPr>
          <a:xfrm>
            <a:off x="9784206" y="3055100"/>
            <a:ext cx="660752" cy="369332"/>
          </a:xfrm>
          <a:prstGeom prst="rect">
            <a:avLst/>
          </a:prstGeom>
          <a:noFill/>
          <a:ln>
            <a:solidFill>
              <a:schemeClr val="bg1">
                <a:lumMod val="50000"/>
              </a:schemeClr>
            </a:solidFill>
          </a:ln>
        </p:spPr>
        <p:txBody>
          <a:bodyPr wrap="square" rtlCol="0">
            <a:spAutoFit/>
          </a:bodyPr>
          <a:lstStyle/>
          <a:p>
            <a:pPr algn="ctr"/>
            <a:r>
              <a:rPr lang="en-US" dirty="0"/>
              <a:t>Nov</a:t>
            </a:r>
            <a:endParaRPr lang="en-HK" dirty="0"/>
          </a:p>
        </p:txBody>
      </p:sp>
      <p:sp>
        <p:nvSpPr>
          <p:cNvPr id="24" name="TextBox 23">
            <a:extLst>
              <a:ext uri="{FF2B5EF4-FFF2-40B4-BE49-F238E27FC236}">
                <a16:creationId xmlns:a16="http://schemas.microsoft.com/office/drawing/2014/main" id="{41494AC8-1074-3E47-FC36-59EA9E0412AA}"/>
              </a:ext>
            </a:extLst>
          </p:cNvPr>
          <p:cNvSpPr txBox="1"/>
          <p:nvPr/>
        </p:nvSpPr>
        <p:spPr>
          <a:xfrm>
            <a:off x="5051160" y="3569401"/>
            <a:ext cx="468727" cy="369332"/>
          </a:xfrm>
          <a:prstGeom prst="rect">
            <a:avLst/>
          </a:prstGeom>
          <a:noFill/>
          <a:ln>
            <a:solidFill>
              <a:schemeClr val="bg1">
                <a:lumMod val="50000"/>
              </a:schemeClr>
            </a:solidFill>
          </a:ln>
        </p:spPr>
        <p:txBody>
          <a:bodyPr wrap="square" rtlCol="0">
            <a:spAutoFit/>
          </a:bodyPr>
          <a:lstStyle/>
          <a:p>
            <a:pPr algn="ctr"/>
            <a:r>
              <a:rPr lang="en-US" dirty="0"/>
              <a:t>5</a:t>
            </a:r>
            <a:endParaRPr lang="en-HK" dirty="0"/>
          </a:p>
        </p:txBody>
      </p:sp>
      <p:sp>
        <p:nvSpPr>
          <p:cNvPr id="25" name="TextBox 24">
            <a:extLst>
              <a:ext uri="{FF2B5EF4-FFF2-40B4-BE49-F238E27FC236}">
                <a16:creationId xmlns:a16="http://schemas.microsoft.com/office/drawing/2014/main" id="{B589156E-B42E-ED51-D05F-EE2FEC6D439E}"/>
              </a:ext>
            </a:extLst>
          </p:cNvPr>
          <p:cNvSpPr txBox="1"/>
          <p:nvPr/>
        </p:nvSpPr>
        <p:spPr>
          <a:xfrm>
            <a:off x="4583725" y="3569401"/>
            <a:ext cx="468727" cy="369332"/>
          </a:xfrm>
          <a:prstGeom prst="rect">
            <a:avLst/>
          </a:prstGeom>
          <a:noFill/>
          <a:ln>
            <a:solidFill>
              <a:schemeClr val="bg1">
                <a:lumMod val="50000"/>
              </a:schemeClr>
            </a:solidFill>
          </a:ln>
        </p:spPr>
        <p:txBody>
          <a:bodyPr wrap="square" rtlCol="0">
            <a:spAutoFit/>
          </a:bodyPr>
          <a:lstStyle/>
          <a:p>
            <a:pPr algn="ctr"/>
            <a:r>
              <a:rPr lang="en-US" dirty="0"/>
              <a:t>4</a:t>
            </a:r>
            <a:endParaRPr lang="en-HK" dirty="0"/>
          </a:p>
        </p:txBody>
      </p:sp>
      <p:sp>
        <p:nvSpPr>
          <p:cNvPr id="26" name="TextBox 25">
            <a:extLst>
              <a:ext uri="{FF2B5EF4-FFF2-40B4-BE49-F238E27FC236}">
                <a16:creationId xmlns:a16="http://schemas.microsoft.com/office/drawing/2014/main" id="{156121F7-B3E4-E72A-9A73-79FB8FFB4194}"/>
              </a:ext>
            </a:extLst>
          </p:cNvPr>
          <p:cNvSpPr txBox="1"/>
          <p:nvPr/>
        </p:nvSpPr>
        <p:spPr>
          <a:xfrm>
            <a:off x="4116290" y="3568096"/>
            <a:ext cx="468727" cy="369332"/>
          </a:xfrm>
          <a:prstGeom prst="rect">
            <a:avLst/>
          </a:prstGeom>
          <a:noFill/>
          <a:ln>
            <a:solidFill>
              <a:schemeClr val="bg1">
                <a:lumMod val="50000"/>
              </a:schemeClr>
            </a:solidFill>
          </a:ln>
        </p:spPr>
        <p:txBody>
          <a:bodyPr wrap="square" rtlCol="0">
            <a:spAutoFit/>
          </a:bodyPr>
          <a:lstStyle/>
          <a:p>
            <a:pPr algn="ctr"/>
            <a:r>
              <a:rPr lang="en-US" dirty="0"/>
              <a:t>3</a:t>
            </a:r>
            <a:endParaRPr lang="en-HK" dirty="0"/>
          </a:p>
        </p:txBody>
      </p:sp>
      <p:sp>
        <p:nvSpPr>
          <p:cNvPr id="27" name="TextBox 26">
            <a:extLst>
              <a:ext uri="{FF2B5EF4-FFF2-40B4-BE49-F238E27FC236}">
                <a16:creationId xmlns:a16="http://schemas.microsoft.com/office/drawing/2014/main" id="{A5BE13DB-84DF-122F-CB3A-B2D319105B75}"/>
              </a:ext>
            </a:extLst>
          </p:cNvPr>
          <p:cNvSpPr txBox="1"/>
          <p:nvPr/>
        </p:nvSpPr>
        <p:spPr>
          <a:xfrm>
            <a:off x="3651298" y="3568096"/>
            <a:ext cx="468727" cy="369332"/>
          </a:xfrm>
          <a:prstGeom prst="rect">
            <a:avLst/>
          </a:prstGeom>
          <a:noFill/>
          <a:ln>
            <a:solidFill>
              <a:schemeClr val="bg1">
                <a:lumMod val="50000"/>
              </a:schemeClr>
            </a:solidFill>
          </a:ln>
        </p:spPr>
        <p:txBody>
          <a:bodyPr wrap="square" rtlCol="0">
            <a:spAutoFit/>
          </a:bodyPr>
          <a:lstStyle/>
          <a:p>
            <a:pPr algn="ctr"/>
            <a:r>
              <a:rPr lang="en-US" dirty="0"/>
              <a:t>2</a:t>
            </a:r>
            <a:endParaRPr lang="en-HK" dirty="0"/>
          </a:p>
        </p:txBody>
      </p:sp>
      <p:sp>
        <p:nvSpPr>
          <p:cNvPr id="28" name="TextBox 27">
            <a:extLst>
              <a:ext uri="{FF2B5EF4-FFF2-40B4-BE49-F238E27FC236}">
                <a16:creationId xmlns:a16="http://schemas.microsoft.com/office/drawing/2014/main" id="{747C3A5C-5BED-AAAC-5DBB-B6F0E0AA9805}"/>
              </a:ext>
            </a:extLst>
          </p:cNvPr>
          <p:cNvSpPr txBox="1"/>
          <p:nvPr/>
        </p:nvSpPr>
        <p:spPr>
          <a:xfrm>
            <a:off x="3186306" y="3568096"/>
            <a:ext cx="468727" cy="369332"/>
          </a:xfrm>
          <a:prstGeom prst="rect">
            <a:avLst/>
          </a:prstGeom>
          <a:noFill/>
          <a:ln>
            <a:solidFill>
              <a:schemeClr val="bg1">
                <a:lumMod val="50000"/>
              </a:schemeClr>
            </a:solidFill>
          </a:ln>
        </p:spPr>
        <p:txBody>
          <a:bodyPr wrap="square" rtlCol="0">
            <a:spAutoFit/>
          </a:bodyPr>
          <a:lstStyle/>
          <a:p>
            <a:pPr algn="ctr"/>
            <a:r>
              <a:rPr lang="en-US" dirty="0"/>
              <a:t>1</a:t>
            </a:r>
            <a:endParaRPr lang="en-HK" dirty="0"/>
          </a:p>
        </p:txBody>
      </p:sp>
      <p:sp>
        <p:nvSpPr>
          <p:cNvPr id="29" name="TextBox 28">
            <a:extLst>
              <a:ext uri="{FF2B5EF4-FFF2-40B4-BE49-F238E27FC236}">
                <a16:creationId xmlns:a16="http://schemas.microsoft.com/office/drawing/2014/main" id="{656D81AC-8132-9B72-C516-905E1B78A174}"/>
              </a:ext>
            </a:extLst>
          </p:cNvPr>
          <p:cNvSpPr txBox="1"/>
          <p:nvPr/>
        </p:nvSpPr>
        <p:spPr>
          <a:xfrm>
            <a:off x="7390919" y="3569290"/>
            <a:ext cx="468727" cy="369332"/>
          </a:xfrm>
          <a:prstGeom prst="rect">
            <a:avLst/>
          </a:prstGeom>
          <a:noFill/>
          <a:ln>
            <a:solidFill>
              <a:schemeClr val="bg1">
                <a:lumMod val="50000"/>
              </a:schemeClr>
            </a:solidFill>
          </a:ln>
        </p:spPr>
        <p:txBody>
          <a:bodyPr wrap="square" rtlCol="0">
            <a:spAutoFit/>
          </a:bodyPr>
          <a:lstStyle/>
          <a:p>
            <a:pPr algn="ctr"/>
            <a:r>
              <a:rPr lang="en-US" dirty="0"/>
              <a:t>10</a:t>
            </a:r>
            <a:endParaRPr lang="en-HK" dirty="0"/>
          </a:p>
        </p:txBody>
      </p:sp>
      <p:sp>
        <p:nvSpPr>
          <p:cNvPr id="30" name="TextBox 29">
            <a:extLst>
              <a:ext uri="{FF2B5EF4-FFF2-40B4-BE49-F238E27FC236}">
                <a16:creationId xmlns:a16="http://schemas.microsoft.com/office/drawing/2014/main" id="{E2747541-02FB-D4F6-BA94-751687034B47}"/>
              </a:ext>
            </a:extLst>
          </p:cNvPr>
          <p:cNvSpPr txBox="1"/>
          <p:nvPr/>
        </p:nvSpPr>
        <p:spPr>
          <a:xfrm>
            <a:off x="6923484" y="3569290"/>
            <a:ext cx="468727" cy="369332"/>
          </a:xfrm>
          <a:prstGeom prst="rect">
            <a:avLst/>
          </a:prstGeom>
          <a:noFill/>
          <a:ln>
            <a:solidFill>
              <a:schemeClr val="bg1">
                <a:lumMod val="50000"/>
              </a:schemeClr>
            </a:solidFill>
          </a:ln>
        </p:spPr>
        <p:txBody>
          <a:bodyPr wrap="square" rtlCol="0">
            <a:spAutoFit/>
          </a:bodyPr>
          <a:lstStyle/>
          <a:p>
            <a:pPr algn="ctr"/>
            <a:r>
              <a:rPr lang="en-US" dirty="0"/>
              <a:t>9</a:t>
            </a:r>
            <a:endParaRPr lang="en-HK" dirty="0"/>
          </a:p>
        </p:txBody>
      </p:sp>
      <p:sp>
        <p:nvSpPr>
          <p:cNvPr id="31" name="TextBox 30">
            <a:extLst>
              <a:ext uri="{FF2B5EF4-FFF2-40B4-BE49-F238E27FC236}">
                <a16:creationId xmlns:a16="http://schemas.microsoft.com/office/drawing/2014/main" id="{10133783-A320-41BC-AEFE-FA2AF2E684B1}"/>
              </a:ext>
            </a:extLst>
          </p:cNvPr>
          <p:cNvSpPr txBox="1"/>
          <p:nvPr/>
        </p:nvSpPr>
        <p:spPr>
          <a:xfrm>
            <a:off x="6456049" y="3569401"/>
            <a:ext cx="468727" cy="369332"/>
          </a:xfrm>
          <a:prstGeom prst="rect">
            <a:avLst/>
          </a:prstGeom>
          <a:noFill/>
          <a:ln>
            <a:solidFill>
              <a:schemeClr val="bg1">
                <a:lumMod val="50000"/>
              </a:schemeClr>
            </a:solidFill>
          </a:ln>
        </p:spPr>
        <p:txBody>
          <a:bodyPr wrap="square" rtlCol="0">
            <a:spAutoFit/>
          </a:bodyPr>
          <a:lstStyle/>
          <a:p>
            <a:pPr algn="ctr"/>
            <a:r>
              <a:rPr lang="en-US" dirty="0"/>
              <a:t>8</a:t>
            </a:r>
            <a:endParaRPr lang="en-HK" dirty="0"/>
          </a:p>
        </p:txBody>
      </p:sp>
      <p:sp>
        <p:nvSpPr>
          <p:cNvPr id="32" name="TextBox 31">
            <a:extLst>
              <a:ext uri="{FF2B5EF4-FFF2-40B4-BE49-F238E27FC236}">
                <a16:creationId xmlns:a16="http://schemas.microsoft.com/office/drawing/2014/main" id="{B30259A0-925E-2ED7-E6E1-6E0B99551116}"/>
              </a:ext>
            </a:extLst>
          </p:cNvPr>
          <p:cNvSpPr txBox="1"/>
          <p:nvPr/>
        </p:nvSpPr>
        <p:spPr>
          <a:xfrm>
            <a:off x="5991057" y="3569401"/>
            <a:ext cx="468727" cy="369332"/>
          </a:xfrm>
          <a:prstGeom prst="rect">
            <a:avLst/>
          </a:prstGeom>
          <a:noFill/>
          <a:ln>
            <a:solidFill>
              <a:schemeClr val="bg1">
                <a:lumMod val="50000"/>
              </a:schemeClr>
            </a:solidFill>
          </a:ln>
        </p:spPr>
        <p:txBody>
          <a:bodyPr wrap="square" rtlCol="0">
            <a:spAutoFit/>
          </a:bodyPr>
          <a:lstStyle/>
          <a:p>
            <a:pPr algn="ctr"/>
            <a:r>
              <a:rPr lang="en-US" dirty="0"/>
              <a:t>7</a:t>
            </a:r>
            <a:endParaRPr lang="en-HK" dirty="0"/>
          </a:p>
        </p:txBody>
      </p:sp>
      <p:sp>
        <p:nvSpPr>
          <p:cNvPr id="33" name="TextBox 32">
            <a:extLst>
              <a:ext uri="{FF2B5EF4-FFF2-40B4-BE49-F238E27FC236}">
                <a16:creationId xmlns:a16="http://schemas.microsoft.com/office/drawing/2014/main" id="{4D4E6099-FAE8-C3C2-9DD7-D2FF85A2D1D4}"/>
              </a:ext>
            </a:extLst>
          </p:cNvPr>
          <p:cNvSpPr txBox="1"/>
          <p:nvPr/>
        </p:nvSpPr>
        <p:spPr>
          <a:xfrm>
            <a:off x="5519887" y="3569401"/>
            <a:ext cx="468727" cy="369332"/>
          </a:xfrm>
          <a:prstGeom prst="rect">
            <a:avLst/>
          </a:prstGeom>
          <a:noFill/>
          <a:ln>
            <a:solidFill>
              <a:schemeClr val="bg1">
                <a:lumMod val="50000"/>
              </a:schemeClr>
            </a:solidFill>
          </a:ln>
        </p:spPr>
        <p:txBody>
          <a:bodyPr wrap="square" rtlCol="0">
            <a:spAutoFit/>
          </a:bodyPr>
          <a:lstStyle/>
          <a:p>
            <a:pPr algn="ctr"/>
            <a:r>
              <a:rPr lang="en-US" dirty="0"/>
              <a:t>6</a:t>
            </a:r>
            <a:endParaRPr lang="en-HK" dirty="0"/>
          </a:p>
        </p:txBody>
      </p:sp>
      <p:sp>
        <p:nvSpPr>
          <p:cNvPr id="34" name="TextBox 33">
            <a:extLst>
              <a:ext uri="{FF2B5EF4-FFF2-40B4-BE49-F238E27FC236}">
                <a16:creationId xmlns:a16="http://schemas.microsoft.com/office/drawing/2014/main" id="{2C788817-231D-1AD7-BFA7-9E1EF6E206AA}"/>
              </a:ext>
            </a:extLst>
          </p:cNvPr>
          <p:cNvSpPr txBox="1"/>
          <p:nvPr/>
        </p:nvSpPr>
        <p:spPr>
          <a:xfrm>
            <a:off x="8325727" y="3568096"/>
            <a:ext cx="468727" cy="369332"/>
          </a:xfrm>
          <a:prstGeom prst="rect">
            <a:avLst/>
          </a:prstGeom>
          <a:noFill/>
          <a:ln>
            <a:solidFill>
              <a:schemeClr val="bg1">
                <a:lumMod val="50000"/>
              </a:schemeClr>
            </a:solidFill>
          </a:ln>
        </p:spPr>
        <p:txBody>
          <a:bodyPr wrap="square" rtlCol="0">
            <a:spAutoFit/>
          </a:bodyPr>
          <a:lstStyle/>
          <a:p>
            <a:pPr algn="ctr"/>
            <a:r>
              <a:rPr lang="en-US" dirty="0"/>
              <a:t>12</a:t>
            </a:r>
            <a:endParaRPr lang="en-HK" dirty="0"/>
          </a:p>
        </p:txBody>
      </p:sp>
      <p:sp>
        <p:nvSpPr>
          <p:cNvPr id="35" name="TextBox 34">
            <a:extLst>
              <a:ext uri="{FF2B5EF4-FFF2-40B4-BE49-F238E27FC236}">
                <a16:creationId xmlns:a16="http://schemas.microsoft.com/office/drawing/2014/main" id="{921B34E3-C702-D5F9-2742-62067D2F5371}"/>
              </a:ext>
            </a:extLst>
          </p:cNvPr>
          <p:cNvSpPr txBox="1"/>
          <p:nvPr/>
        </p:nvSpPr>
        <p:spPr>
          <a:xfrm>
            <a:off x="7858292" y="3568096"/>
            <a:ext cx="468727" cy="369332"/>
          </a:xfrm>
          <a:prstGeom prst="rect">
            <a:avLst/>
          </a:prstGeom>
          <a:noFill/>
          <a:ln>
            <a:solidFill>
              <a:schemeClr val="bg1">
                <a:lumMod val="50000"/>
              </a:schemeClr>
            </a:solidFill>
          </a:ln>
        </p:spPr>
        <p:txBody>
          <a:bodyPr wrap="square" rtlCol="0">
            <a:spAutoFit/>
          </a:bodyPr>
          <a:lstStyle/>
          <a:p>
            <a:pPr algn="ctr"/>
            <a:r>
              <a:rPr lang="en-US" dirty="0"/>
              <a:t>11</a:t>
            </a:r>
            <a:endParaRPr lang="en-HK" dirty="0"/>
          </a:p>
        </p:txBody>
      </p:sp>
      <p:sp>
        <p:nvSpPr>
          <p:cNvPr id="36" name="TextBox 35">
            <a:extLst>
              <a:ext uri="{FF2B5EF4-FFF2-40B4-BE49-F238E27FC236}">
                <a16:creationId xmlns:a16="http://schemas.microsoft.com/office/drawing/2014/main" id="{C64C5B41-F15E-BFC3-28C7-17744462BFD4}"/>
              </a:ext>
            </a:extLst>
          </p:cNvPr>
          <p:cNvSpPr txBox="1"/>
          <p:nvPr/>
        </p:nvSpPr>
        <p:spPr>
          <a:xfrm>
            <a:off x="5051160" y="3939298"/>
            <a:ext cx="468727" cy="369332"/>
          </a:xfrm>
          <a:prstGeom prst="rect">
            <a:avLst/>
          </a:prstGeom>
          <a:noFill/>
          <a:ln>
            <a:solidFill>
              <a:schemeClr val="bg1">
                <a:lumMod val="50000"/>
              </a:schemeClr>
            </a:solidFill>
          </a:ln>
        </p:spPr>
        <p:txBody>
          <a:bodyPr wrap="square" rtlCol="0">
            <a:spAutoFit/>
          </a:bodyPr>
          <a:lstStyle/>
          <a:p>
            <a:pPr algn="ctr"/>
            <a:r>
              <a:rPr lang="en-US" dirty="0"/>
              <a:t>20</a:t>
            </a:r>
            <a:endParaRPr lang="en-HK" dirty="0"/>
          </a:p>
        </p:txBody>
      </p:sp>
      <p:sp>
        <p:nvSpPr>
          <p:cNvPr id="37" name="TextBox 36">
            <a:extLst>
              <a:ext uri="{FF2B5EF4-FFF2-40B4-BE49-F238E27FC236}">
                <a16:creationId xmlns:a16="http://schemas.microsoft.com/office/drawing/2014/main" id="{93011002-5E40-FD2B-9033-63602C7CCABB}"/>
              </a:ext>
            </a:extLst>
          </p:cNvPr>
          <p:cNvSpPr txBox="1"/>
          <p:nvPr/>
        </p:nvSpPr>
        <p:spPr>
          <a:xfrm>
            <a:off x="4583725" y="3939298"/>
            <a:ext cx="468727" cy="369332"/>
          </a:xfrm>
          <a:prstGeom prst="rect">
            <a:avLst/>
          </a:prstGeom>
          <a:noFill/>
          <a:ln>
            <a:solidFill>
              <a:schemeClr val="bg1">
                <a:lumMod val="50000"/>
              </a:schemeClr>
            </a:solidFill>
          </a:ln>
        </p:spPr>
        <p:txBody>
          <a:bodyPr wrap="square" rtlCol="0">
            <a:spAutoFit/>
          </a:bodyPr>
          <a:lstStyle/>
          <a:p>
            <a:pPr algn="ctr"/>
            <a:r>
              <a:rPr lang="en-US" dirty="0"/>
              <a:t>19</a:t>
            </a:r>
            <a:endParaRPr lang="en-HK" dirty="0"/>
          </a:p>
        </p:txBody>
      </p:sp>
      <p:sp>
        <p:nvSpPr>
          <p:cNvPr id="38" name="TextBox 37">
            <a:extLst>
              <a:ext uri="{FF2B5EF4-FFF2-40B4-BE49-F238E27FC236}">
                <a16:creationId xmlns:a16="http://schemas.microsoft.com/office/drawing/2014/main" id="{AA98C911-A975-8710-74F5-7D5D3C6811EC}"/>
              </a:ext>
            </a:extLst>
          </p:cNvPr>
          <p:cNvSpPr txBox="1"/>
          <p:nvPr/>
        </p:nvSpPr>
        <p:spPr>
          <a:xfrm>
            <a:off x="4116290" y="3937993"/>
            <a:ext cx="468727" cy="369332"/>
          </a:xfrm>
          <a:prstGeom prst="rect">
            <a:avLst/>
          </a:prstGeom>
          <a:noFill/>
          <a:ln>
            <a:solidFill>
              <a:schemeClr val="bg1">
                <a:lumMod val="50000"/>
              </a:schemeClr>
            </a:solidFill>
          </a:ln>
        </p:spPr>
        <p:txBody>
          <a:bodyPr wrap="square" rtlCol="0">
            <a:spAutoFit/>
          </a:bodyPr>
          <a:lstStyle/>
          <a:p>
            <a:pPr algn="ctr"/>
            <a:r>
              <a:rPr lang="en-US" dirty="0"/>
              <a:t>18</a:t>
            </a:r>
            <a:endParaRPr lang="en-HK" dirty="0"/>
          </a:p>
        </p:txBody>
      </p:sp>
      <p:sp>
        <p:nvSpPr>
          <p:cNvPr id="39" name="TextBox 38">
            <a:extLst>
              <a:ext uri="{FF2B5EF4-FFF2-40B4-BE49-F238E27FC236}">
                <a16:creationId xmlns:a16="http://schemas.microsoft.com/office/drawing/2014/main" id="{34AB0DED-8C6D-24A9-97C9-33C0093289AD}"/>
              </a:ext>
            </a:extLst>
          </p:cNvPr>
          <p:cNvSpPr txBox="1"/>
          <p:nvPr/>
        </p:nvSpPr>
        <p:spPr>
          <a:xfrm>
            <a:off x="3651298" y="3937993"/>
            <a:ext cx="468727" cy="369332"/>
          </a:xfrm>
          <a:prstGeom prst="rect">
            <a:avLst/>
          </a:prstGeom>
          <a:noFill/>
          <a:ln>
            <a:solidFill>
              <a:schemeClr val="bg1">
                <a:lumMod val="50000"/>
              </a:schemeClr>
            </a:solidFill>
          </a:ln>
        </p:spPr>
        <p:txBody>
          <a:bodyPr wrap="square" rtlCol="0">
            <a:spAutoFit/>
          </a:bodyPr>
          <a:lstStyle/>
          <a:p>
            <a:pPr algn="ctr"/>
            <a:r>
              <a:rPr lang="en-US" dirty="0"/>
              <a:t>17</a:t>
            </a:r>
            <a:endParaRPr lang="en-HK" dirty="0"/>
          </a:p>
        </p:txBody>
      </p:sp>
      <p:sp>
        <p:nvSpPr>
          <p:cNvPr id="40" name="TextBox 39">
            <a:extLst>
              <a:ext uri="{FF2B5EF4-FFF2-40B4-BE49-F238E27FC236}">
                <a16:creationId xmlns:a16="http://schemas.microsoft.com/office/drawing/2014/main" id="{AD3BF0F4-5AF2-E378-B5AD-75A9C389BDFD}"/>
              </a:ext>
            </a:extLst>
          </p:cNvPr>
          <p:cNvSpPr txBox="1"/>
          <p:nvPr/>
        </p:nvSpPr>
        <p:spPr>
          <a:xfrm>
            <a:off x="3186306" y="3937993"/>
            <a:ext cx="468727" cy="369332"/>
          </a:xfrm>
          <a:prstGeom prst="rect">
            <a:avLst/>
          </a:prstGeom>
          <a:noFill/>
          <a:ln>
            <a:solidFill>
              <a:schemeClr val="bg1">
                <a:lumMod val="50000"/>
              </a:schemeClr>
            </a:solidFill>
          </a:ln>
        </p:spPr>
        <p:txBody>
          <a:bodyPr wrap="square" rtlCol="0">
            <a:spAutoFit/>
          </a:bodyPr>
          <a:lstStyle/>
          <a:p>
            <a:pPr algn="ctr"/>
            <a:r>
              <a:rPr lang="en-US" dirty="0"/>
              <a:t>16</a:t>
            </a:r>
            <a:endParaRPr lang="en-HK" dirty="0"/>
          </a:p>
        </p:txBody>
      </p:sp>
      <p:sp>
        <p:nvSpPr>
          <p:cNvPr id="41" name="TextBox 40">
            <a:extLst>
              <a:ext uri="{FF2B5EF4-FFF2-40B4-BE49-F238E27FC236}">
                <a16:creationId xmlns:a16="http://schemas.microsoft.com/office/drawing/2014/main" id="{D91A332B-B71E-07C5-B5F8-34035029F9DB}"/>
              </a:ext>
            </a:extLst>
          </p:cNvPr>
          <p:cNvSpPr txBox="1"/>
          <p:nvPr/>
        </p:nvSpPr>
        <p:spPr>
          <a:xfrm>
            <a:off x="7390919" y="3942362"/>
            <a:ext cx="468727" cy="369332"/>
          </a:xfrm>
          <a:prstGeom prst="rect">
            <a:avLst/>
          </a:prstGeom>
          <a:noFill/>
          <a:ln>
            <a:solidFill>
              <a:schemeClr val="bg1">
                <a:lumMod val="50000"/>
              </a:schemeClr>
            </a:solidFill>
          </a:ln>
        </p:spPr>
        <p:txBody>
          <a:bodyPr wrap="square" rtlCol="0">
            <a:spAutoFit/>
          </a:bodyPr>
          <a:lstStyle/>
          <a:p>
            <a:pPr algn="ctr"/>
            <a:r>
              <a:rPr lang="en-US" dirty="0"/>
              <a:t>25</a:t>
            </a:r>
            <a:endParaRPr lang="en-HK" dirty="0"/>
          </a:p>
        </p:txBody>
      </p:sp>
      <p:sp>
        <p:nvSpPr>
          <p:cNvPr id="42" name="TextBox 41">
            <a:extLst>
              <a:ext uri="{FF2B5EF4-FFF2-40B4-BE49-F238E27FC236}">
                <a16:creationId xmlns:a16="http://schemas.microsoft.com/office/drawing/2014/main" id="{259AA7D9-7413-85D0-1BE9-5430904B9061}"/>
              </a:ext>
            </a:extLst>
          </p:cNvPr>
          <p:cNvSpPr txBox="1"/>
          <p:nvPr/>
        </p:nvSpPr>
        <p:spPr>
          <a:xfrm>
            <a:off x="6923484" y="3942362"/>
            <a:ext cx="468727" cy="369332"/>
          </a:xfrm>
          <a:prstGeom prst="rect">
            <a:avLst/>
          </a:prstGeom>
          <a:noFill/>
          <a:ln>
            <a:solidFill>
              <a:schemeClr val="bg1">
                <a:lumMod val="50000"/>
              </a:schemeClr>
            </a:solidFill>
          </a:ln>
        </p:spPr>
        <p:txBody>
          <a:bodyPr wrap="square" rtlCol="0">
            <a:spAutoFit/>
          </a:bodyPr>
          <a:lstStyle/>
          <a:p>
            <a:pPr algn="ctr"/>
            <a:r>
              <a:rPr lang="en-US" dirty="0"/>
              <a:t>24</a:t>
            </a:r>
            <a:endParaRPr lang="en-HK" dirty="0"/>
          </a:p>
        </p:txBody>
      </p:sp>
      <p:sp>
        <p:nvSpPr>
          <p:cNvPr id="43" name="TextBox 42">
            <a:extLst>
              <a:ext uri="{FF2B5EF4-FFF2-40B4-BE49-F238E27FC236}">
                <a16:creationId xmlns:a16="http://schemas.microsoft.com/office/drawing/2014/main" id="{DE27D87A-749D-7E30-67E1-8AA94A7B1EF4}"/>
              </a:ext>
            </a:extLst>
          </p:cNvPr>
          <p:cNvSpPr txBox="1"/>
          <p:nvPr/>
        </p:nvSpPr>
        <p:spPr>
          <a:xfrm>
            <a:off x="6456049" y="3942473"/>
            <a:ext cx="468727" cy="369332"/>
          </a:xfrm>
          <a:prstGeom prst="rect">
            <a:avLst/>
          </a:prstGeom>
          <a:noFill/>
          <a:ln>
            <a:solidFill>
              <a:schemeClr val="bg1">
                <a:lumMod val="50000"/>
              </a:schemeClr>
            </a:solidFill>
          </a:ln>
        </p:spPr>
        <p:txBody>
          <a:bodyPr wrap="square" rtlCol="0">
            <a:spAutoFit/>
          </a:bodyPr>
          <a:lstStyle/>
          <a:p>
            <a:pPr algn="ctr"/>
            <a:r>
              <a:rPr lang="en-US" dirty="0"/>
              <a:t>23</a:t>
            </a:r>
            <a:endParaRPr lang="en-HK" dirty="0"/>
          </a:p>
        </p:txBody>
      </p:sp>
      <p:sp>
        <p:nvSpPr>
          <p:cNvPr id="44" name="TextBox 43">
            <a:extLst>
              <a:ext uri="{FF2B5EF4-FFF2-40B4-BE49-F238E27FC236}">
                <a16:creationId xmlns:a16="http://schemas.microsoft.com/office/drawing/2014/main" id="{3D4663B1-151E-38D8-2F7A-66B9E3F50429}"/>
              </a:ext>
            </a:extLst>
          </p:cNvPr>
          <p:cNvSpPr txBox="1"/>
          <p:nvPr/>
        </p:nvSpPr>
        <p:spPr>
          <a:xfrm>
            <a:off x="5991057" y="3939298"/>
            <a:ext cx="468727" cy="369332"/>
          </a:xfrm>
          <a:prstGeom prst="rect">
            <a:avLst/>
          </a:prstGeom>
          <a:noFill/>
          <a:ln>
            <a:solidFill>
              <a:schemeClr val="bg1">
                <a:lumMod val="50000"/>
              </a:schemeClr>
            </a:solidFill>
          </a:ln>
        </p:spPr>
        <p:txBody>
          <a:bodyPr wrap="square" rtlCol="0">
            <a:spAutoFit/>
          </a:bodyPr>
          <a:lstStyle/>
          <a:p>
            <a:pPr algn="ctr"/>
            <a:r>
              <a:rPr lang="en-US" dirty="0"/>
              <a:t>22</a:t>
            </a:r>
            <a:endParaRPr lang="en-HK" dirty="0"/>
          </a:p>
        </p:txBody>
      </p:sp>
      <p:sp>
        <p:nvSpPr>
          <p:cNvPr id="45" name="TextBox 44">
            <a:extLst>
              <a:ext uri="{FF2B5EF4-FFF2-40B4-BE49-F238E27FC236}">
                <a16:creationId xmlns:a16="http://schemas.microsoft.com/office/drawing/2014/main" id="{9A8BAE15-4049-2BAC-461E-6642B88ED2F2}"/>
              </a:ext>
            </a:extLst>
          </p:cNvPr>
          <p:cNvSpPr txBox="1"/>
          <p:nvPr/>
        </p:nvSpPr>
        <p:spPr>
          <a:xfrm>
            <a:off x="5519887" y="3939298"/>
            <a:ext cx="468727" cy="369332"/>
          </a:xfrm>
          <a:prstGeom prst="rect">
            <a:avLst/>
          </a:prstGeom>
          <a:noFill/>
          <a:ln>
            <a:solidFill>
              <a:schemeClr val="bg1">
                <a:lumMod val="50000"/>
              </a:schemeClr>
            </a:solidFill>
          </a:ln>
        </p:spPr>
        <p:txBody>
          <a:bodyPr wrap="square" rtlCol="0">
            <a:spAutoFit/>
          </a:bodyPr>
          <a:lstStyle/>
          <a:p>
            <a:pPr algn="ctr"/>
            <a:r>
              <a:rPr lang="en-US" dirty="0"/>
              <a:t>21</a:t>
            </a:r>
            <a:endParaRPr lang="en-HK" dirty="0"/>
          </a:p>
        </p:txBody>
      </p:sp>
      <p:sp>
        <p:nvSpPr>
          <p:cNvPr id="46" name="TextBox 45">
            <a:extLst>
              <a:ext uri="{FF2B5EF4-FFF2-40B4-BE49-F238E27FC236}">
                <a16:creationId xmlns:a16="http://schemas.microsoft.com/office/drawing/2014/main" id="{34279B4D-F1E5-613F-F543-8A63B97F06DD}"/>
              </a:ext>
            </a:extLst>
          </p:cNvPr>
          <p:cNvSpPr txBox="1"/>
          <p:nvPr/>
        </p:nvSpPr>
        <p:spPr>
          <a:xfrm>
            <a:off x="8325727" y="3941168"/>
            <a:ext cx="468727" cy="369332"/>
          </a:xfrm>
          <a:prstGeom prst="rect">
            <a:avLst/>
          </a:prstGeom>
          <a:noFill/>
          <a:ln>
            <a:solidFill>
              <a:schemeClr val="bg1">
                <a:lumMod val="50000"/>
              </a:schemeClr>
            </a:solidFill>
          </a:ln>
        </p:spPr>
        <p:txBody>
          <a:bodyPr wrap="square" rtlCol="0">
            <a:spAutoFit/>
          </a:bodyPr>
          <a:lstStyle/>
          <a:p>
            <a:pPr algn="ctr"/>
            <a:r>
              <a:rPr lang="en-US" dirty="0"/>
              <a:t>27</a:t>
            </a:r>
            <a:endParaRPr lang="en-HK" dirty="0"/>
          </a:p>
        </p:txBody>
      </p:sp>
      <p:sp>
        <p:nvSpPr>
          <p:cNvPr id="47" name="TextBox 46">
            <a:extLst>
              <a:ext uri="{FF2B5EF4-FFF2-40B4-BE49-F238E27FC236}">
                <a16:creationId xmlns:a16="http://schemas.microsoft.com/office/drawing/2014/main" id="{06390940-14A2-D710-FD8A-CE81BE36D48B}"/>
              </a:ext>
            </a:extLst>
          </p:cNvPr>
          <p:cNvSpPr txBox="1"/>
          <p:nvPr/>
        </p:nvSpPr>
        <p:spPr>
          <a:xfrm>
            <a:off x="7858292" y="3941168"/>
            <a:ext cx="468727" cy="369332"/>
          </a:xfrm>
          <a:prstGeom prst="rect">
            <a:avLst/>
          </a:prstGeom>
          <a:noFill/>
          <a:ln>
            <a:solidFill>
              <a:schemeClr val="bg1">
                <a:lumMod val="50000"/>
              </a:schemeClr>
            </a:solidFill>
          </a:ln>
        </p:spPr>
        <p:txBody>
          <a:bodyPr wrap="square" rtlCol="0">
            <a:spAutoFit/>
          </a:bodyPr>
          <a:lstStyle/>
          <a:p>
            <a:pPr algn="ctr"/>
            <a:r>
              <a:rPr lang="en-US" dirty="0"/>
              <a:t>26</a:t>
            </a:r>
            <a:endParaRPr lang="en-HK" dirty="0"/>
          </a:p>
        </p:txBody>
      </p:sp>
      <p:sp>
        <p:nvSpPr>
          <p:cNvPr id="48" name="TextBox 47">
            <a:extLst>
              <a:ext uri="{FF2B5EF4-FFF2-40B4-BE49-F238E27FC236}">
                <a16:creationId xmlns:a16="http://schemas.microsoft.com/office/drawing/2014/main" id="{15EAFF16-FF51-29BF-02B8-301976C9EB3D}"/>
              </a:ext>
            </a:extLst>
          </p:cNvPr>
          <p:cNvSpPr txBox="1"/>
          <p:nvPr/>
        </p:nvSpPr>
        <p:spPr>
          <a:xfrm>
            <a:off x="8794190" y="3570249"/>
            <a:ext cx="468727" cy="369332"/>
          </a:xfrm>
          <a:prstGeom prst="rect">
            <a:avLst/>
          </a:prstGeom>
          <a:noFill/>
          <a:ln>
            <a:solidFill>
              <a:schemeClr val="bg1">
                <a:lumMod val="50000"/>
              </a:schemeClr>
            </a:solidFill>
          </a:ln>
        </p:spPr>
        <p:txBody>
          <a:bodyPr wrap="square" rtlCol="0">
            <a:spAutoFit/>
          </a:bodyPr>
          <a:lstStyle/>
          <a:p>
            <a:pPr algn="ctr"/>
            <a:r>
              <a:rPr lang="en-US" dirty="0"/>
              <a:t>13</a:t>
            </a:r>
            <a:endParaRPr lang="en-HK" dirty="0"/>
          </a:p>
        </p:txBody>
      </p:sp>
      <p:sp>
        <p:nvSpPr>
          <p:cNvPr id="49" name="TextBox 48">
            <a:extLst>
              <a:ext uri="{FF2B5EF4-FFF2-40B4-BE49-F238E27FC236}">
                <a16:creationId xmlns:a16="http://schemas.microsoft.com/office/drawing/2014/main" id="{0A90E622-26EA-C0F6-0C10-25064D39D89B}"/>
              </a:ext>
            </a:extLst>
          </p:cNvPr>
          <p:cNvSpPr txBox="1"/>
          <p:nvPr/>
        </p:nvSpPr>
        <p:spPr>
          <a:xfrm>
            <a:off x="9728998" y="3569055"/>
            <a:ext cx="468727" cy="369332"/>
          </a:xfrm>
          <a:prstGeom prst="rect">
            <a:avLst/>
          </a:prstGeom>
          <a:noFill/>
          <a:ln>
            <a:solidFill>
              <a:schemeClr val="bg1">
                <a:lumMod val="50000"/>
              </a:schemeClr>
            </a:solidFill>
          </a:ln>
        </p:spPr>
        <p:txBody>
          <a:bodyPr wrap="square" rtlCol="0">
            <a:spAutoFit/>
          </a:bodyPr>
          <a:lstStyle/>
          <a:p>
            <a:pPr algn="ctr"/>
            <a:r>
              <a:rPr lang="en-US" dirty="0"/>
              <a:t>15</a:t>
            </a:r>
            <a:endParaRPr lang="en-HK" dirty="0"/>
          </a:p>
        </p:txBody>
      </p:sp>
      <p:sp>
        <p:nvSpPr>
          <p:cNvPr id="50" name="TextBox 49">
            <a:extLst>
              <a:ext uri="{FF2B5EF4-FFF2-40B4-BE49-F238E27FC236}">
                <a16:creationId xmlns:a16="http://schemas.microsoft.com/office/drawing/2014/main" id="{D4D2081F-A79B-4150-C7DB-7FF0E5180FD2}"/>
              </a:ext>
            </a:extLst>
          </p:cNvPr>
          <p:cNvSpPr txBox="1"/>
          <p:nvPr/>
        </p:nvSpPr>
        <p:spPr>
          <a:xfrm>
            <a:off x="9261563" y="3569055"/>
            <a:ext cx="468727" cy="369332"/>
          </a:xfrm>
          <a:prstGeom prst="rect">
            <a:avLst/>
          </a:prstGeom>
          <a:noFill/>
          <a:ln>
            <a:solidFill>
              <a:schemeClr val="bg1">
                <a:lumMod val="50000"/>
              </a:schemeClr>
            </a:solidFill>
          </a:ln>
        </p:spPr>
        <p:txBody>
          <a:bodyPr wrap="square" rtlCol="0">
            <a:spAutoFit/>
          </a:bodyPr>
          <a:lstStyle/>
          <a:p>
            <a:pPr algn="ctr"/>
            <a:r>
              <a:rPr lang="en-US" dirty="0"/>
              <a:t>14</a:t>
            </a:r>
            <a:endParaRPr lang="en-HK" dirty="0"/>
          </a:p>
        </p:txBody>
      </p:sp>
      <p:sp>
        <p:nvSpPr>
          <p:cNvPr id="51" name="TextBox 50">
            <a:extLst>
              <a:ext uri="{FF2B5EF4-FFF2-40B4-BE49-F238E27FC236}">
                <a16:creationId xmlns:a16="http://schemas.microsoft.com/office/drawing/2014/main" id="{72A3778B-4C9B-B743-871E-57BCB8F911AF}"/>
              </a:ext>
            </a:extLst>
          </p:cNvPr>
          <p:cNvSpPr txBox="1"/>
          <p:nvPr/>
        </p:nvSpPr>
        <p:spPr>
          <a:xfrm>
            <a:off x="8792602" y="3941733"/>
            <a:ext cx="468727" cy="369332"/>
          </a:xfrm>
          <a:prstGeom prst="rect">
            <a:avLst/>
          </a:prstGeom>
          <a:noFill/>
          <a:ln>
            <a:solidFill>
              <a:schemeClr val="bg1">
                <a:lumMod val="50000"/>
              </a:schemeClr>
            </a:solidFill>
          </a:ln>
        </p:spPr>
        <p:txBody>
          <a:bodyPr wrap="square" rtlCol="0">
            <a:spAutoFit/>
          </a:bodyPr>
          <a:lstStyle/>
          <a:p>
            <a:pPr algn="ctr"/>
            <a:r>
              <a:rPr lang="en-US" dirty="0"/>
              <a:t>28</a:t>
            </a:r>
            <a:endParaRPr lang="en-HK" dirty="0"/>
          </a:p>
        </p:txBody>
      </p:sp>
      <p:sp>
        <p:nvSpPr>
          <p:cNvPr id="52" name="TextBox 51">
            <a:extLst>
              <a:ext uri="{FF2B5EF4-FFF2-40B4-BE49-F238E27FC236}">
                <a16:creationId xmlns:a16="http://schemas.microsoft.com/office/drawing/2014/main" id="{AFF04F11-E7EA-B401-C8B5-BD7D131B7389}"/>
              </a:ext>
            </a:extLst>
          </p:cNvPr>
          <p:cNvSpPr txBox="1"/>
          <p:nvPr/>
        </p:nvSpPr>
        <p:spPr>
          <a:xfrm>
            <a:off x="9727410" y="3940539"/>
            <a:ext cx="468727" cy="369332"/>
          </a:xfrm>
          <a:prstGeom prst="rect">
            <a:avLst/>
          </a:prstGeom>
          <a:noFill/>
          <a:ln>
            <a:solidFill>
              <a:schemeClr val="bg1">
                <a:lumMod val="50000"/>
              </a:schemeClr>
            </a:solidFill>
          </a:ln>
        </p:spPr>
        <p:txBody>
          <a:bodyPr wrap="square" rtlCol="0">
            <a:spAutoFit/>
          </a:bodyPr>
          <a:lstStyle/>
          <a:p>
            <a:pPr algn="ctr"/>
            <a:r>
              <a:rPr lang="en-US" dirty="0"/>
              <a:t>30</a:t>
            </a:r>
            <a:endParaRPr lang="en-HK" dirty="0"/>
          </a:p>
        </p:txBody>
      </p:sp>
      <p:sp>
        <p:nvSpPr>
          <p:cNvPr id="53" name="TextBox 52">
            <a:extLst>
              <a:ext uri="{FF2B5EF4-FFF2-40B4-BE49-F238E27FC236}">
                <a16:creationId xmlns:a16="http://schemas.microsoft.com/office/drawing/2014/main" id="{069661C4-0003-06B3-BEF7-B1C5D325CEE7}"/>
              </a:ext>
            </a:extLst>
          </p:cNvPr>
          <p:cNvSpPr txBox="1"/>
          <p:nvPr/>
        </p:nvSpPr>
        <p:spPr>
          <a:xfrm>
            <a:off x="9259975" y="3940539"/>
            <a:ext cx="468727" cy="369332"/>
          </a:xfrm>
          <a:prstGeom prst="rect">
            <a:avLst/>
          </a:prstGeom>
          <a:noFill/>
          <a:ln>
            <a:solidFill>
              <a:schemeClr val="bg1">
                <a:lumMod val="50000"/>
              </a:schemeClr>
            </a:solidFill>
          </a:ln>
        </p:spPr>
        <p:txBody>
          <a:bodyPr wrap="square" rtlCol="0">
            <a:spAutoFit/>
          </a:bodyPr>
          <a:lstStyle/>
          <a:p>
            <a:pPr algn="ctr"/>
            <a:r>
              <a:rPr lang="en-US" dirty="0"/>
              <a:t>29</a:t>
            </a:r>
            <a:endParaRPr lang="en-HK" dirty="0"/>
          </a:p>
        </p:txBody>
      </p:sp>
      <p:sp>
        <p:nvSpPr>
          <p:cNvPr id="54" name="TextBox 53">
            <a:extLst>
              <a:ext uri="{FF2B5EF4-FFF2-40B4-BE49-F238E27FC236}">
                <a16:creationId xmlns:a16="http://schemas.microsoft.com/office/drawing/2014/main" id="{CE565A42-1C03-3096-1E66-99196ED3C927}"/>
              </a:ext>
            </a:extLst>
          </p:cNvPr>
          <p:cNvSpPr txBox="1"/>
          <p:nvPr/>
        </p:nvSpPr>
        <p:spPr>
          <a:xfrm>
            <a:off x="10195873" y="3942191"/>
            <a:ext cx="468727" cy="369332"/>
          </a:xfrm>
          <a:prstGeom prst="rect">
            <a:avLst/>
          </a:prstGeom>
          <a:noFill/>
          <a:ln>
            <a:solidFill>
              <a:schemeClr val="bg1">
                <a:lumMod val="50000"/>
              </a:schemeClr>
            </a:solidFill>
          </a:ln>
        </p:spPr>
        <p:txBody>
          <a:bodyPr wrap="square" rtlCol="0">
            <a:spAutoFit/>
          </a:bodyPr>
          <a:lstStyle/>
          <a:p>
            <a:pPr algn="ctr"/>
            <a:r>
              <a:rPr lang="en-US" dirty="0"/>
              <a:t>31</a:t>
            </a:r>
            <a:endParaRPr lang="en-HK" dirty="0"/>
          </a:p>
        </p:txBody>
      </p:sp>
      <p:sp>
        <p:nvSpPr>
          <p:cNvPr id="55" name="TextBox 54">
            <a:extLst>
              <a:ext uri="{FF2B5EF4-FFF2-40B4-BE49-F238E27FC236}">
                <a16:creationId xmlns:a16="http://schemas.microsoft.com/office/drawing/2014/main" id="{757C7C0C-9983-8922-68A0-8D68BDFD1620}"/>
              </a:ext>
            </a:extLst>
          </p:cNvPr>
          <p:cNvSpPr txBox="1"/>
          <p:nvPr/>
        </p:nvSpPr>
        <p:spPr>
          <a:xfrm>
            <a:off x="6463385" y="2542104"/>
            <a:ext cx="1090684" cy="369332"/>
          </a:xfrm>
          <a:prstGeom prst="rect">
            <a:avLst/>
          </a:prstGeom>
          <a:noFill/>
          <a:ln>
            <a:solidFill>
              <a:schemeClr val="bg1">
                <a:lumMod val="50000"/>
              </a:schemeClr>
            </a:solidFill>
          </a:ln>
        </p:spPr>
        <p:txBody>
          <a:bodyPr wrap="square" rtlCol="0">
            <a:spAutoFit/>
          </a:bodyPr>
          <a:lstStyle/>
          <a:p>
            <a:pPr algn="ctr"/>
            <a:r>
              <a:rPr lang="en-US" dirty="0"/>
              <a:t>Q4</a:t>
            </a:r>
            <a:endParaRPr lang="en-HK" dirty="0"/>
          </a:p>
        </p:txBody>
      </p:sp>
      <p:sp>
        <p:nvSpPr>
          <p:cNvPr id="56" name="TextBox 55">
            <a:extLst>
              <a:ext uri="{FF2B5EF4-FFF2-40B4-BE49-F238E27FC236}">
                <a16:creationId xmlns:a16="http://schemas.microsoft.com/office/drawing/2014/main" id="{8187FC2B-A006-0483-9B80-7AF2180EC35D}"/>
              </a:ext>
            </a:extLst>
          </p:cNvPr>
          <p:cNvSpPr txBox="1"/>
          <p:nvPr/>
        </p:nvSpPr>
        <p:spPr>
          <a:xfrm>
            <a:off x="5372701" y="2542104"/>
            <a:ext cx="1090684" cy="369332"/>
          </a:xfrm>
          <a:prstGeom prst="rect">
            <a:avLst/>
          </a:prstGeom>
          <a:noFill/>
          <a:ln>
            <a:solidFill>
              <a:schemeClr val="bg1">
                <a:lumMod val="50000"/>
              </a:schemeClr>
            </a:solidFill>
          </a:ln>
        </p:spPr>
        <p:txBody>
          <a:bodyPr wrap="square" rtlCol="0">
            <a:spAutoFit/>
          </a:bodyPr>
          <a:lstStyle/>
          <a:p>
            <a:pPr algn="ctr"/>
            <a:r>
              <a:rPr lang="en-US" dirty="0"/>
              <a:t>Q3</a:t>
            </a:r>
            <a:endParaRPr lang="en-HK" dirty="0"/>
          </a:p>
        </p:txBody>
      </p:sp>
      <p:sp>
        <p:nvSpPr>
          <p:cNvPr id="57" name="TextBox 56">
            <a:extLst>
              <a:ext uri="{FF2B5EF4-FFF2-40B4-BE49-F238E27FC236}">
                <a16:creationId xmlns:a16="http://schemas.microsoft.com/office/drawing/2014/main" id="{0B23CFB0-3BCA-E41C-F69A-761C5E280C3B}"/>
              </a:ext>
            </a:extLst>
          </p:cNvPr>
          <p:cNvSpPr txBox="1"/>
          <p:nvPr/>
        </p:nvSpPr>
        <p:spPr>
          <a:xfrm>
            <a:off x="4282017" y="2542104"/>
            <a:ext cx="1090684" cy="369332"/>
          </a:xfrm>
          <a:prstGeom prst="rect">
            <a:avLst/>
          </a:prstGeom>
          <a:noFill/>
          <a:ln>
            <a:solidFill>
              <a:schemeClr val="bg1">
                <a:lumMod val="50000"/>
              </a:schemeClr>
            </a:solidFill>
          </a:ln>
        </p:spPr>
        <p:txBody>
          <a:bodyPr wrap="square" rtlCol="0">
            <a:spAutoFit/>
          </a:bodyPr>
          <a:lstStyle/>
          <a:p>
            <a:pPr algn="ctr"/>
            <a:r>
              <a:rPr lang="en-US" dirty="0"/>
              <a:t>Q2</a:t>
            </a:r>
          </a:p>
        </p:txBody>
      </p:sp>
      <p:sp>
        <p:nvSpPr>
          <p:cNvPr id="58" name="TextBox 57">
            <a:extLst>
              <a:ext uri="{FF2B5EF4-FFF2-40B4-BE49-F238E27FC236}">
                <a16:creationId xmlns:a16="http://schemas.microsoft.com/office/drawing/2014/main" id="{7C50C8BF-8CBF-957E-F504-3B18DCDAF150}"/>
              </a:ext>
            </a:extLst>
          </p:cNvPr>
          <p:cNvSpPr txBox="1"/>
          <p:nvPr/>
        </p:nvSpPr>
        <p:spPr>
          <a:xfrm>
            <a:off x="3191333" y="2542104"/>
            <a:ext cx="1090684" cy="369332"/>
          </a:xfrm>
          <a:prstGeom prst="rect">
            <a:avLst/>
          </a:prstGeom>
          <a:noFill/>
          <a:ln>
            <a:solidFill>
              <a:schemeClr val="bg1">
                <a:lumMod val="50000"/>
              </a:schemeClr>
            </a:solidFill>
          </a:ln>
        </p:spPr>
        <p:txBody>
          <a:bodyPr wrap="square" rtlCol="0">
            <a:spAutoFit/>
          </a:bodyPr>
          <a:lstStyle/>
          <a:p>
            <a:pPr algn="ctr"/>
            <a:r>
              <a:rPr lang="en-US" dirty="0"/>
              <a:t>Q1</a:t>
            </a:r>
            <a:endParaRPr lang="en-HK" dirty="0"/>
          </a:p>
        </p:txBody>
      </p:sp>
      <p:grpSp>
        <p:nvGrpSpPr>
          <p:cNvPr id="4" name="Group 3">
            <a:extLst>
              <a:ext uri="{FF2B5EF4-FFF2-40B4-BE49-F238E27FC236}">
                <a16:creationId xmlns:a16="http://schemas.microsoft.com/office/drawing/2014/main" id="{EE23B000-917A-14FD-447B-FC9E48EC2AF6}"/>
              </a:ext>
            </a:extLst>
          </p:cNvPr>
          <p:cNvGrpSpPr/>
          <p:nvPr/>
        </p:nvGrpSpPr>
        <p:grpSpPr>
          <a:xfrm>
            <a:off x="928786" y="1777324"/>
            <a:ext cx="1746953" cy="1499131"/>
            <a:chOff x="948327" y="2687781"/>
            <a:chExt cx="1746953" cy="1499131"/>
          </a:xfrm>
        </p:grpSpPr>
        <p:pic>
          <p:nvPicPr>
            <p:cNvPr id="5" name="Picture 2" descr="Calendar Icon Png 16X16 | Calendar icon png, Calendar icon, Calender app">
              <a:extLst>
                <a:ext uri="{FF2B5EF4-FFF2-40B4-BE49-F238E27FC236}">
                  <a16:creationId xmlns:a16="http://schemas.microsoft.com/office/drawing/2014/main" id="{57072D01-E404-A50F-25F3-C4AEDB3B0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3BB6F86-9B8B-33AD-3884-61283C9D02D7}"/>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Master Calendar</a:t>
              </a:r>
              <a:endParaRPr lang="en-HK" sz="1400" dirty="0"/>
            </a:p>
          </p:txBody>
        </p:sp>
      </p:grpSp>
    </p:spTree>
    <p:extLst>
      <p:ext uri="{BB962C8B-B14F-4D97-AF65-F5344CB8AC3E}">
        <p14:creationId xmlns:p14="http://schemas.microsoft.com/office/powerpoint/2010/main" val="40595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EC7F-2B07-9EBC-8025-219D4B5E654E}"/>
              </a:ext>
            </a:extLst>
          </p:cNvPr>
          <p:cNvSpPr>
            <a:spLocks noGrp="1"/>
          </p:cNvSpPr>
          <p:nvPr>
            <p:ph type="title"/>
          </p:nvPr>
        </p:nvSpPr>
        <p:spPr>
          <a:xfrm>
            <a:off x="1810753" y="764373"/>
            <a:ext cx="9695447" cy="1293028"/>
          </a:xfrm>
        </p:spPr>
        <p:txBody>
          <a:bodyPr>
            <a:normAutofit/>
          </a:bodyPr>
          <a:lstStyle/>
          <a:p>
            <a:r>
              <a:rPr lang="en-US" dirty="0"/>
              <a:t>Introduction of Analysis Calendar</a:t>
            </a:r>
            <a:endParaRPr lang="en-HK" dirty="0"/>
          </a:p>
        </p:txBody>
      </p:sp>
      <p:sp>
        <p:nvSpPr>
          <p:cNvPr id="3" name="Content Placeholder 2">
            <a:extLst>
              <a:ext uri="{FF2B5EF4-FFF2-40B4-BE49-F238E27FC236}">
                <a16:creationId xmlns:a16="http://schemas.microsoft.com/office/drawing/2014/main" id="{2419E4E6-0E1C-B04A-144A-9B617E3F685D}"/>
              </a:ext>
            </a:extLst>
          </p:cNvPr>
          <p:cNvSpPr>
            <a:spLocks noGrp="1"/>
          </p:cNvSpPr>
          <p:nvPr>
            <p:ph idx="1"/>
          </p:nvPr>
        </p:nvSpPr>
        <p:spPr>
          <a:xfrm>
            <a:off x="2800350" y="1825625"/>
            <a:ext cx="8553450" cy="4351338"/>
          </a:xfrm>
        </p:spPr>
        <p:txBody>
          <a:bodyPr>
            <a:normAutofit lnSpcReduction="10000"/>
          </a:bodyPr>
          <a:lstStyle/>
          <a:p>
            <a:pPr marL="0" indent="0">
              <a:buNone/>
            </a:pPr>
            <a:r>
              <a:rPr lang="en-US" dirty="0"/>
              <a:t>Analysis Calendar aims at making an easier way for analysis period selection.  It aligns both human and system for same interpretation of what to select.  It has two main components:</a:t>
            </a:r>
          </a:p>
          <a:p>
            <a:endParaRPr lang="en-US" dirty="0"/>
          </a:p>
          <a:p>
            <a:r>
              <a:rPr lang="en-US" dirty="0"/>
              <a:t>Analysis Perspective</a:t>
            </a:r>
          </a:p>
          <a:p>
            <a:pPr lvl="1"/>
            <a:r>
              <a:rPr lang="en-US" dirty="0"/>
              <a:t>It represents the date range, e.g. Actual Year, Actual Quarter, YTD, YTM, Rolling N Years/Quarters/Months/Weeks/Days, </a:t>
            </a:r>
            <a:r>
              <a:rPr lang="en-US" dirty="0" err="1"/>
              <a:t>etc</a:t>
            </a:r>
            <a:r>
              <a:rPr lang="en-US" dirty="0"/>
              <a:t> and it implicitly includes the selection of the date granularity.</a:t>
            </a:r>
            <a:endParaRPr lang="en-HK" dirty="0"/>
          </a:p>
          <a:p>
            <a:endParaRPr lang="en-US" dirty="0"/>
          </a:p>
          <a:p>
            <a:r>
              <a:rPr lang="en-US" dirty="0"/>
              <a:t>Unique Date</a:t>
            </a:r>
          </a:p>
          <a:p>
            <a:pPr lvl="1"/>
            <a:r>
              <a:rPr lang="en-US" dirty="0"/>
              <a:t>It has the values of all the unique dates, i.e. the date in different granularity, e.g. 2023 for Year, 2023-Q1 for Quarter, 2023-Jan for Month, 2023-W01 for Week and 2023-01-01 for Date.</a:t>
            </a:r>
          </a:p>
        </p:txBody>
      </p:sp>
      <p:grpSp>
        <p:nvGrpSpPr>
          <p:cNvPr id="4" name="Group 3">
            <a:extLst>
              <a:ext uri="{FF2B5EF4-FFF2-40B4-BE49-F238E27FC236}">
                <a16:creationId xmlns:a16="http://schemas.microsoft.com/office/drawing/2014/main" id="{EB7A73D0-0C2F-2815-35B7-680575C2BDFB}"/>
              </a:ext>
            </a:extLst>
          </p:cNvPr>
          <p:cNvGrpSpPr/>
          <p:nvPr/>
        </p:nvGrpSpPr>
        <p:grpSpPr>
          <a:xfrm>
            <a:off x="928786" y="1777324"/>
            <a:ext cx="1746953" cy="1499131"/>
            <a:chOff x="948327" y="2687781"/>
            <a:chExt cx="1746953" cy="1499131"/>
          </a:xfrm>
        </p:grpSpPr>
        <p:pic>
          <p:nvPicPr>
            <p:cNvPr id="5" name="Picture 2" descr="Calendar Icon Png 16X16 | Calendar icon png, Calendar icon, Calender app">
              <a:extLst>
                <a:ext uri="{FF2B5EF4-FFF2-40B4-BE49-F238E27FC236}">
                  <a16:creationId xmlns:a16="http://schemas.microsoft.com/office/drawing/2014/main" id="{FEBA7558-E746-8846-1EE7-D97006120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F6F1547-70BC-6914-F8B3-0C00BFD86F0D}"/>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Analysis Calendar</a:t>
              </a:r>
              <a:endParaRPr lang="en-HK" sz="1400" dirty="0"/>
            </a:p>
          </p:txBody>
        </p:sp>
      </p:grpSp>
    </p:spTree>
    <p:extLst>
      <p:ext uri="{BB962C8B-B14F-4D97-AF65-F5344CB8AC3E}">
        <p14:creationId xmlns:p14="http://schemas.microsoft.com/office/powerpoint/2010/main" val="320075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EDBB-C80C-8D82-CCBF-EADBBBC0DD0C}"/>
              </a:ext>
            </a:extLst>
          </p:cNvPr>
          <p:cNvSpPr>
            <a:spLocks noGrp="1"/>
          </p:cNvSpPr>
          <p:nvPr>
            <p:ph type="title"/>
          </p:nvPr>
        </p:nvSpPr>
        <p:spPr/>
        <p:txBody>
          <a:bodyPr/>
          <a:lstStyle/>
          <a:p>
            <a:r>
              <a:rPr lang="en-US" altLang="zh-TW" dirty="0"/>
              <a:t>Analysis Calendar</a:t>
            </a:r>
            <a:br>
              <a:rPr lang="en-US" altLang="zh-TW" dirty="0"/>
            </a:br>
            <a:r>
              <a:rPr lang="en-US" altLang="zh-TW" sz="2800" dirty="0"/>
              <a:t>how to use</a:t>
            </a:r>
            <a:endParaRPr lang="en-HK" sz="2800" dirty="0"/>
          </a:p>
        </p:txBody>
      </p:sp>
      <p:sp>
        <p:nvSpPr>
          <p:cNvPr id="56" name="TextBox 55">
            <a:extLst>
              <a:ext uri="{FF2B5EF4-FFF2-40B4-BE49-F238E27FC236}">
                <a16:creationId xmlns:a16="http://schemas.microsoft.com/office/drawing/2014/main" id="{3BD0AFD8-0136-CE26-4578-68246B5DE60B}"/>
              </a:ext>
            </a:extLst>
          </p:cNvPr>
          <p:cNvSpPr txBox="1"/>
          <p:nvPr/>
        </p:nvSpPr>
        <p:spPr>
          <a:xfrm>
            <a:off x="1594475" y="1414382"/>
            <a:ext cx="3311530" cy="646331"/>
          </a:xfrm>
          <a:prstGeom prst="rect">
            <a:avLst/>
          </a:prstGeom>
          <a:noFill/>
        </p:spPr>
        <p:txBody>
          <a:bodyPr wrap="square" rtlCol="0">
            <a:spAutoFit/>
          </a:bodyPr>
          <a:lstStyle/>
          <a:p>
            <a:r>
              <a:rPr lang="en-US" altLang="zh-TW" b="1" u="sng" dirty="0"/>
              <a:t>H</a:t>
            </a:r>
            <a:r>
              <a:rPr lang="en-HK" altLang="zh-TW" b="1" u="sng" dirty="0"/>
              <a:t>ow</a:t>
            </a:r>
            <a:r>
              <a:rPr lang="zh-TW" altLang="en-US" b="1" u="sng" dirty="0"/>
              <a:t> </a:t>
            </a:r>
            <a:r>
              <a:rPr lang="en-HK" altLang="zh-TW" b="1" u="sng" dirty="0"/>
              <a:t>to</a:t>
            </a:r>
            <a:r>
              <a:rPr lang="zh-TW" altLang="en-US" b="1" u="sng" dirty="0"/>
              <a:t> </a:t>
            </a:r>
            <a:r>
              <a:rPr lang="en-HK" altLang="zh-TW" b="1" u="sng" dirty="0"/>
              <a:t>use Analysis Calendar?</a:t>
            </a:r>
            <a:endParaRPr lang="en-HK" b="1" u="sng" dirty="0"/>
          </a:p>
        </p:txBody>
      </p:sp>
      <p:sp>
        <p:nvSpPr>
          <p:cNvPr id="57" name="TextBox 56">
            <a:extLst>
              <a:ext uri="{FF2B5EF4-FFF2-40B4-BE49-F238E27FC236}">
                <a16:creationId xmlns:a16="http://schemas.microsoft.com/office/drawing/2014/main" id="{107434A9-7523-7C80-09C6-DB8605E4223F}"/>
              </a:ext>
            </a:extLst>
          </p:cNvPr>
          <p:cNvSpPr txBox="1"/>
          <p:nvPr/>
        </p:nvSpPr>
        <p:spPr>
          <a:xfrm>
            <a:off x="1594475" y="5316609"/>
            <a:ext cx="2805545" cy="369332"/>
          </a:xfrm>
          <a:prstGeom prst="rect">
            <a:avLst/>
          </a:prstGeom>
          <a:noFill/>
        </p:spPr>
        <p:txBody>
          <a:bodyPr wrap="square" rtlCol="0">
            <a:spAutoFit/>
          </a:bodyPr>
          <a:lstStyle/>
          <a:p>
            <a:r>
              <a:rPr lang="en-US" altLang="zh-TW" dirty="0"/>
              <a:t>2. Select Unique Date</a:t>
            </a:r>
            <a:endParaRPr lang="en-HK" dirty="0"/>
          </a:p>
        </p:txBody>
      </p:sp>
      <p:sp>
        <p:nvSpPr>
          <p:cNvPr id="58" name="TextBox 57">
            <a:extLst>
              <a:ext uri="{FF2B5EF4-FFF2-40B4-BE49-F238E27FC236}">
                <a16:creationId xmlns:a16="http://schemas.microsoft.com/office/drawing/2014/main" id="{574D14FE-DC51-5496-FA52-5A673579F6CD}"/>
              </a:ext>
            </a:extLst>
          </p:cNvPr>
          <p:cNvSpPr txBox="1"/>
          <p:nvPr/>
        </p:nvSpPr>
        <p:spPr>
          <a:xfrm>
            <a:off x="1594481" y="2188654"/>
            <a:ext cx="3221097" cy="646331"/>
          </a:xfrm>
          <a:prstGeom prst="rect">
            <a:avLst/>
          </a:prstGeom>
          <a:noFill/>
        </p:spPr>
        <p:txBody>
          <a:bodyPr wrap="square" rtlCol="0">
            <a:spAutoFit/>
          </a:bodyPr>
          <a:lstStyle/>
          <a:p>
            <a:r>
              <a:rPr lang="en-US" altLang="zh-TW" dirty="0"/>
              <a:t>1. Select Analysis Perspective</a:t>
            </a:r>
            <a:endParaRPr lang="en-HK" dirty="0"/>
          </a:p>
        </p:txBody>
      </p:sp>
      <p:sp>
        <p:nvSpPr>
          <p:cNvPr id="1028" name="TextBox 1027">
            <a:extLst>
              <a:ext uri="{FF2B5EF4-FFF2-40B4-BE49-F238E27FC236}">
                <a16:creationId xmlns:a16="http://schemas.microsoft.com/office/drawing/2014/main" id="{4EF7FE67-003C-8A3E-CA0E-8D5BA141DBF0}"/>
              </a:ext>
            </a:extLst>
          </p:cNvPr>
          <p:cNvSpPr txBox="1"/>
          <p:nvPr/>
        </p:nvSpPr>
        <p:spPr>
          <a:xfrm>
            <a:off x="4704629" y="5320407"/>
            <a:ext cx="1329380" cy="307777"/>
          </a:xfrm>
          <a:prstGeom prst="rect">
            <a:avLst/>
          </a:prstGeom>
          <a:noFill/>
          <a:ln>
            <a:solidFill>
              <a:schemeClr val="bg1">
                <a:lumMod val="50000"/>
              </a:schemeClr>
            </a:solidFill>
          </a:ln>
        </p:spPr>
        <p:txBody>
          <a:bodyPr wrap="square" rtlCol="0">
            <a:spAutoFit/>
          </a:bodyPr>
          <a:lstStyle/>
          <a:p>
            <a:pPr algn="ctr"/>
            <a:r>
              <a:rPr lang="en-US" sz="1400" dirty="0"/>
              <a:t>2024</a:t>
            </a:r>
            <a:endParaRPr lang="en-HK" sz="1400" dirty="0"/>
          </a:p>
        </p:txBody>
      </p:sp>
      <p:sp>
        <p:nvSpPr>
          <p:cNvPr id="1029" name="TextBox 1028">
            <a:extLst>
              <a:ext uri="{FF2B5EF4-FFF2-40B4-BE49-F238E27FC236}">
                <a16:creationId xmlns:a16="http://schemas.microsoft.com/office/drawing/2014/main" id="{6E5D7FAF-CC3C-CB52-3C31-9348A4A83C2B}"/>
              </a:ext>
            </a:extLst>
          </p:cNvPr>
          <p:cNvSpPr txBox="1"/>
          <p:nvPr/>
        </p:nvSpPr>
        <p:spPr>
          <a:xfrm>
            <a:off x="6112995" y="5318829"/>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2024-Q1</a:t>
            </a:r>
            <a:endParaRPr lang="en-HK" sz="1400" dirty="0"/>
          </a:p>
        </p:txBody>
      </p:sp>
      <p:sp>
        <p:nvSpPr>
          <p:cNvPr id="1030" name="TextBox 1029">
            <a:extLst>
              <a:ext uri="{FF2B5EF4-FFF2-40B4-BE49-F238E27FC236}">
                <a16:creationId xmlns:a16="http://schemas.microsoft.com/office/drawing/2014/main" id="{7CAAA456-D41B-4FA0-0B1E-E4FD121A81E5}"/>
              </a:ext>
            </a:extLst>
          </p:cNvPr>
          <p:cNvSpPr txBox="1"/>
          <p:nvPr/>
        </p:nvSpPr>
        <p:spPr>
          <a:xfrm>
            <a:off x="7521361" y="5316609"/>
            <a:ext cx="1329379" cy="307777"/>
          </a:xfrm>
          <a:prstGeom prst="rect">
            <a:avLst/>
          </a:prstGeom>
          <a:noFill/>
          <a:ln>
            <a:solidFill>
              <a:schemeClr val="bg1">
                <a:lumMod val="50000"/>
              </a:schemeClr>
            </a:solidFill>
          </a:ln>
        </p:spPr>
        <p:txBody>
          <a:bodyPr wrap="square" rtlCol="0">
            <a:spAutoFit/>
          </a:bodyPr>
          <a:lstStyle/>
          <a:p>
            <a:pPr algn="ctr"/>
            <a:r>
              <a:rPr lang="en-US" altLang="zh-TW" sz="1400" dirty="0"/>
              <a:t>2024-02</a:t>
            </a:r>
            <a:endParaRPr lang="en-HK" sz="1400" dirty="0"/>
          </a:p>
        </p:txBody>
      </p:sp>
      <p:sp>
        <p:nvSpPr>
          <p:cNvPr id="1031" name="TextBox 1030">
            <a:extLst>
              <a:ext uri="{FF2B5EF4-FFF2-40B4-BE49-F238E27FC236}">
                <a16:creationId xmlns:a16="http://schemas.microsoft.com/office/drawing/2014/main" id="{6DB93A5E-16E1-230F-A190-0D2FDCFF29D8}"/>
              </a:ext>
            </a:extLst>
          </p:cNvPr>
          <p:cNvSpPr txBox="1"/>
          <p:nvPr/>
        </p:nvSpPr>
        <p:spPr>
          <a:xfrm>
            <a:off x="8929727" y="5318989"/>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2024-W9</a:t>
            </a:r>
            <a:endParaRPr lang="en-HK" sz="1400" dirty="0"/>
          </a:p>
        </p:txBody>
      </p:sp>
      <p:sp>
        <p:nvSpPr>
          <p:cNvPr id="1032" name="TextBox 1031">
            <a:extLst>
              <a:ext uri="{FF2B5EF4-FFF2-40B4-BE49-F238E27FC236}">
                <a16:creationId xmlns:a16="http://schemas.microsoft.com/office/drawing/2014/main" id="{B0DF144B-32C2-3CE0-D653-64EC695E726E}"/>
              </a:ext>
            </a:extLst>
          </p:cNvPr>
          <p:cNvSpPr txBox="1"/>
          <p:nvPr/>
        </p:nvSpPr>
        <p:spPr>
          <a:xfrm>
            <a:off x="10338093" y="5316609"/>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2024-02-29</a:t>
            </a:r>
            <a:endParaRPr lang="en-HK" sz="1400" dirty="0"/>
          </a:p>
        </p:txBody>
      </p:sp>
      <p:sp>
        <p:nvSpPr>
          <p:cNvPr id="1035" name="TextBox 1034">
            <a:extLst>
              <a:ext uri="{FF2B5EF4-FFF2-40B4-BE49-F238E27FC236}">
                <a16:creationId xmlns:a16="http://schemas.microsoft.com/office/drawing/2014/main" id="{B731B27A-71E7-DDE0-D86F-506AD1890782}"/>
              </a:ext>
            </a:extLst>
          </p:cNvPr>
          <p:cNvSpPr txBox="1"/>
          <p:nvPr/>
        </p:nvSpPr>
        <p:spPr>
          <a:xfrm>
            <a:off x="6122854" y="2701522"/>
            <a:ext cx="1319527" cy="307777"/>
          </a:xfrm>
          <a:prstGeom prst="rect">
            <a:avLst/>
          </a:prstGeom>
          <a:noFill/>
          <a:ln>
            <a:solidFill>
              <a:schemeClr val="bg1">
                <a:lumMod val="50000"/>
              </a:schemeClr>
            </a:solidFill>
          </a:ln>
        </p:spPr>
        <p:txBody>
          <a:bodyPr wrap="square" rtlCol="0">
            <a:spAutoFit/>
          </a:bodyPr>
          <a:lstStyle/>
          <a:p>
            <a:pPr algn="ctr"/>
            <a:r>
              <a:rPr lang="en-HK" sz="1400" dirty="0"/>
              <a:t>YTQ</a:t>
            </a:r>
          </a:p>
        </p:txBody>
      </p:sp>
      <p:sp>
        <p:nvSpPr>
          <p:cNvPr id="1036" name="TextBox 1035">
            <a:extLst>
              <a:ext uri="{FF2B5EF4-FFF2-40B4-BE49-F238E27FC236}">
                <a16:creationId xmlns:a16="http://schemas.microsoft.com/office/drawing/2014/main" id="{C9170E2A-D231-F181-3AAA-D3334AABD7B3}"/>
              </a:ext>
            </a:extLst>
          </p:cNvPr>
          <p:cNvSpPr txBox="1"/>
          <p:nvPr/>
        </p:nvSpPr>
        <p:spPr>
          <a:xfrm>
            <a:off x="7521366" y="2709019"/>
            <a:ext cx="1329379" cy="307777"/>
          </a:xfrm>
          <a:prstGeom prst="rect">
            <a:avLst/>
          </a:prstGeom>
          <a:noFill/>
          <a:ln>
            <a:solidFill>
              <a:schemeClr val="bg1">
                <a:lumMod val="50000"/>
              </a:schemeClr>
            </a:solidFill>
          </a:ln>
        </p:spPr>
        <p:txBody>
          <a:bodyPr wrap="square" rtlCol="0">
            <a:spAutoFit/>
          </a:bodyPr>
          <a:lstStyle/>
          <a:p>
            <a:pPr algn="ctr"/>
            <a:r>
              <a:rPr lang="en-HK" sz="1400" dirty="0"/>
              <a:t>YTM</a:t>
            </a:r>
          </a:p>
        </p:txBody>
      </p:sp>
      <p:sp>
        <p:nvSpPr>
          <p:cNvPr id="1037" name="TextBox 1036">
            <a:extLst>
              <a:ext uri="{FF2B5EF4-FFF2-40B4-BE49-F238E27FC236}">
                <a16:creationId xmlns:a16="http://schemas.microsoft.com/office/drawing/2014/main" id="{4FC575D9-6CC4-7A8A-89B0-135D5B94C385}"/>
              </a:ext>
            </a:extLst>
          </p:cNvPr>
          <p:cNvSpPr txBox="1"/>
          <p:nvPr/>
        </p:nvSpPr>
        <p:spPr>
          <a:xfrm>
            <a:off x="7521366" y="3124854"/>
            <a:ext cx="1329379" cy="307777"/>
          </a:xfrm>
          <a:prstGeom prst="rect">
            <a:avLst/>
          </a:prstGeom>
          <a:noFill/>
          <a:ln>
            <a:solidFill>
              <a:schemeClr val="bg1">
                <a:lumMod val="50000"/>
              </a:schemeClr>
            </a:solidFill>
          </a:ln>
        </p:spPr>
        <p:txBody>
          <a:bodyPr wrap="square" rtlCol="0">
            <a:spAutoFit/>
          </a:bodyPr>
          <a:lstStyle/>
          <a:p>
            <a:pPr algn="ctr"/>
            <a:r>
              <a:rPr lang="en-HK" sz="1400" dirty="0"/>
              <a:t>QTM</a:t>
            </a:r>
          </a:p>
        </p:txBody>
      </p:sp>
      <p:sp>
        <p:nvSpPr>
          <p:cNvPr id="1038" name="TextBox 1037">
            <a:extLst>
              <a:ext uri="{FF2B5EF4-FFF2-40B4-BE49-F238E27FC236}">
                <a16:creationId xmlns:a16="http://schemas.microsoft.com/office/drawing/2014/main" id="{3E1AED4B-6C21-8173-7A05-897CE8E820B4}"/>
              </a:ext>
            </a:extLst>
          </p:cNvPr>
          <p:cNvSpPr txBox="1"/>
          <p:nvPr/>
        </p:nvSpPr>
        <p:spPr>
          <a:xfrm>
            <a:off x="8929730" y="2709019"/>
            <a:ext cx="1329379" cy="307777"/>
          </a:xfrm>
          <a:prstGeom prst="rect">
            <a:avLst/>
          </a:prstGeom>
          <a:noFill/>
          <a:ln>
            <a:solidFill>
              <a:schemeClr val="bg1">
                <a:lumMod val="50000"/>
              </a:schemeClr>
            </a:solidFill>
          </a:ln>
        </p:spPr>
        <p:txBody>
          <a:bodyPr wrap="square" rtlCol="0">
            <a:spAutoFit/>
          </a:bodyPr>
          <a:lstStyle/>
          <a:p>
            <a:pPr algn="ctr"/>
            <a:r>
              <a:rPr lang="en-HK" sz="1400" dirty="0"/>
              <a:t>YTW</a:t>
            </a:r>
          </a:p>
        </p:txBody>
      </p:sp>
      <p:sp>
        <p:nvSpPr>
          <p:cNvPr id="1040" name="TextBox 1039">
            <a:extLst>
              <a:ext uri="{FF2B5EF4-FFF2-40B4-BE49-F238E27FC236}">
                <a16:creationId xmlns:a16="http://schemas.microsoft.com/office/drawing/2014/main" id="{C8298D9C-D69B-5F05-514F-8AF4FF1CAD63}"/>
              </a:ext>
            </a:extLst>
          </p:cNvPr>
          <p:cNvSpPr txBox="1"/>
          <p:nvPr/>
        </p:nvSpPr>
        <p:spPr>
          <a:xfrm>
            <a:off x="10338094" y="2709019"/>
            <a:ext cx="1329384" cy="307777"/>
          </a:xfrm>
          <a:prstGeom prst="rect">
            <a:avLst/>
          </a:prstGeom>
          <a:noFill/>
          <a:ln>
            <a:solidFill>
              <a:schemeClr val="bg1">
                <a:lumMod val="50000"/>
              </a:schemeClr>
            </a:solidFill>
          </a:ln>
        </p:spPr>
        <p:txBody>
          <a:bodyPr wrap="square" rtlCol="0">
            <a:spAutoFit/>
          </a:bodyPr>
          <a:lstStyle/>
          <a:p>
            <a:pPr algn="ctr"/>
            <a:r>
              <a:rPr lang="en-HK" sz="1400" dirty="0"/>
              <a:t>YTD</a:t>
            </a:r>
          </a:p>
        </p:txBody>
      </p:sp>
      <p:sp>
        <p:nvSpPr>
          <p:cNvPr id="1041" name="TextBox 1040">
            <a:extLst>
              <a:ext uri="{FF2B5EF4-FFF2-40B4-BE49-F238E27FC236}">
                <a16:creationId xmlns:a16="http://schemas.microsoft.com/office/drawing/2014/main" id="{BB66288E-B58B-41F8-BA07-BF29A2421302}"/>
              </a:ext>
            </a:extLst>
          </p:cNvPr>
          <p:cNvSpPr txBox="1"/>
          <p:nvPr/>
        </p:nvSpPr>
        <p:spPr>
          <a:xfrm>
            <a:off x="10338094" y="3161922"/>
            <a:ext cx="1329379" cy="307777"/>
          </a:xfrm>
          <a:prstGeom prst="rect">
            <a:avLst/>
          </a:prstGeom>
          <a:noFill/>
          <a:ln>
            <a:solidFill>
              <a:schemeClr val="bg1">
                <a:lumMod val="50000"/>
              </a:schemeClr>
            </a:solidFill>
          </a:ln>
        </p:spPr>
        <p:txBody>
          <a:bodyPr wrap="square" rtlCol="0">
            <a:spAutoFit/>
          </a:bodyPr>
          <a:lstStyle/>
          <a:p>
            <a:pPr algn="ctr"/>
            <a:r>
              <a:rPr lang="en-HK" sz="1400" dirty="0"/>
              <a:t>QTD</a:t>
            </a:r>
          </a:p>
        </p:txBody>
      </p:sp>
      <p:sp>
        <p:nvSpPr>
          <p:cNvPr id="1042" name="TextBox 1041">
            <a:extLst>
              <a:ext uri="{FF2B5EF4-FFF2-40B4-BE49-F238E27FC236}">
                <a16:creationId xmlns:a16="http://schemas.microsoft.com/office/drawing/2014/main" id="{F3925B98-5766-5FF2-2B67-B61BB27DE974}"/>
              </a:ext>
            </a:extLst>
          </p:cNvPr>
          <p:cNvSpPr txBox="1"/>
          <p:nvPr/>
        </p:nvSpPr>
        <p:spPr>
          <a:xfrm>
            <a:off x="10338095" y="3614825"/>
            <a:ext cx="1329378" cy="307777"/>
          </a:xfrm>
          <a:prstGeom prst="rect">
            <a:avLst/>
          </a:prstGeom>
          <a:noFill/>
          <a:ln>
            <a:solidFill>
              <a:schemeClr val="bg1">
                <a:lumMod val="50000"/>
              </a:schemeClr>
            </a:solidFill>
          </a:ln>
        </p:spPr>
        <p:txBody>
          <a:bodyPr wrap="square" rtlCol="0">
            <a:spAutoFit/>
          </a:bodyPr>
          <a:lstStyle/>
          <a:p>
            <a:pPr algn="ctr"/>
            <a:r>
              <a:rPr lang="en-HK" sz="1400" dirty="0"/>
              <a:t>MTD</a:t>
            </a:r>
          </a:p>
        </p:txBody>
      </p:sp>
      <p:sp>
        <p:nvSpPr>
          <p:cNvPr id="1043" name="TextBox 1042">
            <a:extLst>
              <a:ext uri="{FF2B5EF4-FFF2-40B4-BE49-F238E27FC236}">
                <a16:creationId xmlns:a16="http://schemas.microsoft.com/office/drawing/2014/main" id="{AF6EA1AD-F12A-DE96-4A02-121BC7E66316}"/>
              </a:ext>
            </a:extLst>
          </p:cNvPr>
          <p:cNvSpPr txBox="1"/>
          <p:nvPr/>
        </p:nvSpPr>
        <p:spPr>
          <a:xfrm>
            <a:off x="10338095" y="4025107"/>
            <a:ext cx="1329378" cy="307777"/>
          </a:xfrm>
          <a:prstGeom prst="rect">
            <a:avLst/>
          </a:prstGeom>
          <a:noFill/>
          <a:ln>
            <a:solidFill>
              <a:schemeClr val="bg1">
                <a:lumMod val="50000"/>
              </a:schemeClr>
            </a:solidFill>
          </a:ln>
        </p:spPr>
        <p:txBody>
          <a:bodyPr wrap="square" rtlCol="0">
            <a:spAutoFit/>
          </a:bodyPr>
          <a:lstStyle/>
          <a:p>
            <a:pPr algn="ctr"/>
            <a:r>
              <a:rPr lang="en-HK" sz="1400" dirty="0"/>
              <a:t>WTD</a:t>
            </a:r>
          </a:p>
        </p:txBody>
      </p:sp>
      <p:sp>
        <p:nvSpPr>
          <p:cNvPr id="1044" name="TextBox 1043">
            <a:extLst>
              <a:ext uri="{FF2B5EF4-FFF2-40B4-BE49-F238E27FC236}">
                <a16:creationId xmlns:a16="http://schemas.microsoft.com/office/drawing/2014/main" id="{9C734F8B-0C9F-B58D-5170-ABFB005D0147}"/>
              </a:ext>
            </a:extLst>
          </p:cNvPr>
          <p:cNvSpPr txBox="1"/>
          <p:nvPr/>
        </p:nvSpPr>
        <p:spPr>
          <a:xfrm>
            <a:off x="4704635" y="4481924"/>
            <a:ext cx="1329380" cy="523220"/>
          </a:xfrm>
          <a:prstGeom prst="rect">
            <a:avLst/>
          </a:prstGeom>
          <a:noFill/>
          <a:ln>
            <a:solidFill>
              <a:schemeClr val="bg1">
                <a:lumMod val="50000"/>
              </a:schemeClr>
            </a:solidFill>
          </a:ln>
        </p:spPr>
        <p:txBody>
          <a:bodyPr wrap="square" rtlCol="0">
            <a:spAutoFit/>
          </a:bodyPr>
          <a:lstStyle/>
          <a:p>
            <a:pPr algn="ctr"/>
            <a:r>
              <a:rPr lang="en-HK" sz="1400" dirty="0"/>
              <a:t>Rolling 2 Years</a:t>
            </a:r>
          </a:p>
        </p:txBody>
      </p:sp>
      <p:sp>
        <p:nvSpPr>
          <p:cNvPr id="1047" name="TextBox 1046">
            <a:extLst>
              <a:ext uri="{FF2B5EF4-FFF2-40B4-BE49-F238E27FC236}">
                <a16:creationId xmlns:a16="http://schemas.microsoft.com/office/drawing/2014/main" id="{FD6EFC8B-E3E0-9DF0-8FD0-D26E32E54AB1}"/>
              </a:ext>
            </a:extLst>
          </p:cNvPr>
          <p:cNvSpPr txBox="1"/>
          <p:nvPr/>
        </p:nvSpPr>
        <p:spPr>
          <a:xfrm>
            <a:off x="4704635" y="2294712"/>
            <a:ext cx="1329380" cy="307777"/>
          </a:xfrm>
          <a:prstGeom prst="rect">
            <a:avLst/>
          </a:prstGeom>
          <a:noFill/>
          <a:ln>
            <a:solidFill>
              <a:schemeClr val="bg1">
                <a:lumMod val="50000"/>
              </a:schemeClr>
            </a:solidFill>
          </a:ln>
        </p:spPr>
        <p:txBody>
          <a:bodyPr wrap="square" rtlCol="0">
            <a:spAutoFit/>
          </a:bodyPr>
          <a:lstStyle/>
          <a:p>
            <a:pPr algn="ctr"/>
            <a:r>
              <a:rPr lang="en-US" sz="1400" dirty="0"/>
              <a:t>Actual Year</a:t>
            </a:r>
            <a:endParaRPr lang="en-HK" sz="1400" dirty="0"/>
          </a:p>
        </p:txBody>
      </p:sp>
      <p:sp>
        <p:nvSpPr>
          <p:cNvPr id="1048" name="TextBox 1047">
            <a:extLst>
              <a:ext uri="{FF2B5EF4-FFF2-40B4-BE49-F238E27FC236}">
                <a16:creationId xmlns:a16="http://schemas.microsoft.com/office/drawing/2014/main" id="{655B38E4-25A7-75AB-EF05-42BEC083099A}"/>
              </a:ext>
            </a:extLst>
          </p:cNvPr>
          <p:cNvSpPr txBox="1"/>
          <p:nvPr/>
        </p:nvSpPr>
        <p:spPr>
          <a:xfrm>
            <a:off x="6037129" y="2290914"/>
            <a:ext cx="1516196" cy="307777"/>
          </a:xfrm>
          <a:prstGeom prst="rect">
            <a:avLst/>
          </a:prstGeom>
          <a:noFill/>
          <a:ln>
            <a:solidFill>
              <a:schemeClr val="bg1">
                <a:lumMod val="50000"/>
              </a:schemeClr>
            </a:solidFill>
          </a:ln>
        </p:spPr>
        <p:txBody>
          <a:bodyPr wrap="square" rtlCol="0">
            <a:spAutoFit/>
          </a:bodyPr>
          <a:lstStyle/>
          <a:p>
            <a:pPr algn="ctr"/>
            <a:r>
              <a:rPr lang="en-US" sz="1400" dirty="0"/>
              <a:t>Actual Quarter</a:t>
            </a:r>
            <a:endParaRPr lang="en-HK" sz="1400" dirty="0"/>
          </a:p>
        </p:txBody>
      </p:sp>
      <p:sp>
        <p:nvSpPr>
          <p:cNvPr id="1049" name="TextBox 1048">
            <a:extLst>
              <a:ext uri="{FF2B5EF4-FFF2-40B4-BE49-F238E27FC236}">
                <a16:creationId xmlns:a16="http://schemas.microsoft.com/office/drawing/2014/main" id="{A4965287-1E10-D6BB-C8DE-5332EA0B30B7}"/>
              </a:ext>
            </a:extLst>
          </p:cNvPr>
          <p:cNvSpPr txBox="1"/>
          <p:nvPr/>
        </p:nvSpPr>
        <p:spPr>
          <a:xfrm>
            <a:off x="7521366" y="2290914"/>
            <a:ext cx="1428795" cy="307777"/>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sz="1400" dirty="0"/>
              <a:t>Actual Month</a:t>
            </a:r>
            <a:endParaRPr lang="en-HK" sz="1400" dirty="0"/>
          </a:p>
        </p:txBody>
      </p:sp>
      <p:sp>
        <p:nvSpPr>
          <p:cNvPr id="1050" name="TextBox 1049">
            <a:extLst>
              <a:ext uri="{FF2B5EF4-FFF2-40B4-BE49-F238E27FC236}">
                <a16:creationId xmlns:a16="http://schemas.microsoft.com/office/drawing/2014/main" id="{38369043-4DEB-F55B-54A3-817F2E754C82}"/>
              </a:ext>
            </a:extLst>
          </p:cNvPr>
          <p:cNvSpPr txBox="1"/>
          <p:nvPr/>
        </p:nvSpPr>
        <p:spPr>
          <a:xfrm>
            <a:off x="8929733" y="2293294"/>
            <a:ext cx="1329380" cy="307777"/>
          </a:xfrm>
          <a:prstGeom prst="rect">
            <a:avLst/>
          </a:prstGeom>
          <a:noFill/>
          <a:ln>
            <a:noFill/>
          </a:ln>
        </p:spPr>
        <p:txBody>
          <a:bodyPr wrap="square" rtlCol="0">
            <a:spAutoFit/>
          </a:bodyPr>
          <a:lstStyle/>
          <a:p>
            <a:pPr algn="ctr"/>
            <a:r>
              <a:rPr lang="en-US" sz="1400" dirty="0"/>
              <a:t>Actual Week </a:t>
            </a:r>
            <a:endParaRPr lang="en-HK" sz="1400" dirty="0"/>
          </a:p>
        </p:txBody>
      </p:sp>
      <p:sp>
        <p:nvSpPr>
          <p:cNvPr id="1051" name="TextBox 1050">
            <a:extLst>
              <a:ext uri="{FF2B5EF4-FFF2-40B4-BE49-F238E27FC236}">
                <a16:creationId xmlns:a16="http://schemas.microsoft.com/office/drawing/2014/main" id="{D3C5BAFA-C0DF-15CB-E729-48E4B4FC874C}"/>
              </a:ext>
            </a:extLst>
          </p:cNvPr>
          <p:cNvSpPr txBox="1"/>
          <p:nvPr/>
        </p:nvSpPr>
        <p:spPr>
          <a:xfrm>
            <a:off x="10338095" y="2290914"/>
            <a:ext cx="1329384" cy="307777"/>
          </a:xfrm>
          <a:prstGeom prst="rect">
            <a:avLst/>
          </a:prstGeom>
          <a:noFill/>
          <a:ln>
            <a:solidFill>
              <a:schemeClr val="bg1">
                <a:lumMod val="50000"/>
              </a:schemeClr>
            </a:solidFill>
          </a:ln>
        </p:spPr>
        <p:txBody>
          <a:bodyPr wrap="square" rtlCol="0">
            <a:spAutoFit/>
          </a:bodyPr>
          <a:lstStyle/>
          <a:p>
            <a:pPr algn="ctr"/>
            <a:r>
              <a:rPr lang="en-US" sz="1400" dirty="0"/>
              <a:t>Actual Date</a:t>
            </a:r>
            <a:endParaRPr lang="en-HK" sz="1400" dirty="0"/>
          </a:p>
        </p:txBody>
      </p:sp>
      <p:sp>
        <p:nvSpPr>
          <p:cNvPr id="1053" name="TextBox 1052">
            <a:extLst>
              <a:ext uri="{FF2B5EF4-FFF2-40B4-BE49-F238E27FC236}">
                <a16:creationId xmlns:a16="http://schemas.microsoft.com/office/drawing/2014/main" id="{8F738C7C-DA6E-63FD-61E3-D3024FF0C830}"/>
              </a:ext>
            </a:extLst>
          </p:cNvPr>
          <p:cNvSpPr txBox="1"/>
          <p:nvPr/>
        </p:nvSpPr>
        <p:spPr>
          <a:xfrm>
            <a:off x="6122853" y="4481924"/>
            <a:ext cx="1319528" cy="523220"/>
          </a:xfrm>
          <a:prstGeom prst="rect">
            <a:avLst/>
          </a:prstGeom>
          <a:noFill/>
          <a:ln>
            <a:solidFill>
              <a:schemeClr val="bg1">
                <a:lumMod val="50000"/>
              </a:schemeClr>
            </a:solidFill>
          </a:ln>
        </p:spPr>
        <p:txBody>
          <a:bodyPr wrap="square" rtlCol="0">
            <a:spAutoFit/>
          </a:bodyPr>
          <a:lstStyle/>
          <a:p>
            <a:pPr algn="ctr"/>
            <a:r>
              <a:rPr lang="en-HK" sz="1400" dirty="0"/>
              <a:t>Rolling 2 Quarters</a:t>
            </a:r>
          </a:p>
        </p:txBody>
      </p:sp>
      <p:sp>
        <p:nvSpPr>
          <p:cNvPr id="1054" name="TextBox 1053">
            <a:extLst>
              <a:ext uri="{FF2B5EF4-FFF2-40B4-BE49-F238E27FC236}">
                <a16:creationId xmlns:a16="http://schemas.microsoft.com/office/drawing/2014/main" id="{83F04C19-1E6E-E946-5092-713B024E2A4D}"/>
              </a:ext>
            </a:extLst>
          </p:cNvPr>
          <p:cNvSpPr txBox="1"/>
          <p:nvPr/>
        </p:nvSpPr>
        <p:spPr>
          <a:xfrm>
            <a:off x="7521366" y="4481924"/>
            <a:ext cx="1329380" cy="523220"/>
          </a:xfrm>
          <a:prstGeom prst="rect">
            <a:avLst/>
          </a:prstGeom>
          <a:noFill/>
          <a:ln>
            <a:solidFill>
              <a:schemeClr val="bg1">
                <a:lumMod val="50000"/>
              </a:schemeClr>
            </a:solidFill>
          </a:ln>
        </p:spPr>
        <p:txBody>
          <a:bodyPr wrap="square" rtlCol="0">
            <a:spAutoFit/>
          </a:bodyPr>
          <a:lstStyle/>
          <a:p>
            <a:pPr algn="ctr"/>
            <a:r>
              <a:rPr lang="en-HK" sz="1400" dirty="0"/>
              <a:t>Rolling 2 Months</a:t>
            </a:r>
          </a:p>
        </p:txBody>
      </p:sp>
      <p:sp>
        <p:nvSpPr>
          <p:cNvPr id="1055" name="TextBox 1054">
            <a:extLst>
              <a:ext uri="{FF2B5EF4-FFF2-40B4-BE49-F238E27FC236}">
                <a16:creationId xmlns:a16="http://schemas.microsoft.com/office/drawing/2014/main" id="{4DF3BC42-B3FE-F114-2780-40C69134DA02}"/>
              </a:ext>
            </a:extLst>
          </p:cNvPr>
          <p:cNvSpPr txBox="1"/>
          <p:nvPr/>
        </p:nvSpPr>
        <p:spPr>
          <a:xfrm>
            <a:off x="8950161" y="4481924"/>
            <a:ext cx="1329380" cy="523220"/>
          </a:xfrm>
          <a:prstGeom prst="rect">
            <a:avLst/>
          </a:prstGeom>
          <a:noFill/>
          <a:ln>
            <a:solidFill>
              <a:schemeClr val="bg1">
                <a:lumMod val="50000"/>
              </a:schemeClr>
            </a:solidFill>
          </a:ln>
        </p:spPr>
        <p:txBody>
          <a:bodyPr wrap="square" rtlCol="0">
            <a:spAutoFit/>
          </a:bodyPr>
          <a:lstStyle/>
          <a:p>
            <a:pPr algn="ctr"/>
            <a:r>
              <a:rPr lang="en-HK" sz="1400" dirty="0"/>
              <a:t>Rolling 2 Weeks</a:t>
            </a:r>
          </a:p>
        </p:txBody>
      </p:sp>
      <p:sp>
        <p:nvSpPr>
          <p:cNvPr id="1056" name="TextBox 1055">
            <a:extLst>
              <a:ext uri="{FF2B5EF4-FFF2-40B4-BE49-F238E27FC236}">
                <a16:creationId xmlns:a16="http://schemas.microsoft.com/office/drawing/2014/main" id="{66045F8F-1DB5-54B6-DB8F-A3BA27FA7DE5}"/>
              </a:ext>
            </a:extLst>
          </p:cNvPr>
          <p:cNvSpPr txBox="1"/>
          <p:nvPr/>
        </p:nvSpPr>
        <p:spPr>
          <a:xfrm>
            <a:off x="10338094" y="4481924"/>
            <a:ext cx="1329379" cy="523220"/>
          </a:xfrm>
          <a:prstGeom prst="rect">
            <a:avLst/>
          </a:prstGeom>
          <a:noFill/>
          <a:ln>
            <a:solidFill>
              <a:schemeClr val="bg1">
                <a:lumMod val="50000"/>
              </a:schemeClr>
            </a:solidFill>
          </a:ln>
        </p:spPr>
        <p:txBody>
          <a:bodyPr wrap="square" rtlCol="0">
            <a:spAutoFit/>
          </a:bodyPr>
          <a:lstStyle/>
          <a:p>
            <a:pPr algn="ctr"/>
            <a:r>
              <a:rPr lang="en-HK" sz="1400" dirty="0"/>
              <a:t>Rolling 2 Days</a:t>
            </a:r>
          </a:p>
        </p:txBody>
      </p:sp>
      <p:sp>
        <p:nvSpPr>
          <p:cNvPr id="1057" name="TextBox 1056">
            <a:extLst>
              <a:ext uri="{FF2B5EF4-FFF2-40B4-BE49-F238E27FC236}">
                <a16:creationId xmlns:a16="http://schemas.microsoft.com/office/drawing/2014/main" id="{C3A3A410-12F6-9393-6B69-47ECFAFFC353}"/>
              </a:ext>
            </a:extLst>
          </p:cNvPr>
          <p:cNvSpPr txBox="1"/>
          <p:nvPr/>
        </p:nvSpPr>
        <p:spPr>
          <a:xfrm>
            <a:off x="4704629" y="5689785"/>
            <a:ext cx="1329380" cy="307777"/>
          </a:xfrm>
          <a:prstGeom prst="rect">
            <a:avLst/>
          </a:prstGeom>
          <a:noFill/>
          <a:ln>
            <a:solidFill>
              <a:schemeClr val="bg1">
                <a:lumMod val="50000"/>
              </a:schemeClr>
            </a:solidFill>
          </a:ln>
        </p:spPr>
        <p:txBody>
          <a:bodyPr wrap="square" rtlCol="0">
            <a:spAutoFit/>
          </a:bodyPr>
          <a:lstStyle/>
          <a:p>
            <a:pPr algn="ctr"/>
            <a:r>
              <a:rPr lang="en-US" sz="1400" dirty="0"/>
              <a:t>2023</a:t>
            </a:r>
            <a:endParaRPr lang="en-HK" sz="1400" dirty="0"/>
          </a:p>
        </p:txBody>
      </p:sp>
      <p:sp>
        <p:nvSpPr>
          <p:cNvPr id="1058" name="TextBox 1057">
            <a:extLst>
              <a:ext uri="{FF2B5EF4-FFF2-40B4-BE49-F238E27FC236}">
                <a16:creationId xmlns:a16="http://schemas.microsoft.com/office/drawing/2014/main" id="{DE240D71-1C09-272F-7278-A38286D7FCD5}"/>
              </a:ext>
            </a:extLst>
          </p:cNvPr>
          <p:cNvSpPr txBox="1"/>
          <p:nvPr/>
        </p:nvSpPr>
        <p:spPr>
          <a:xfrm>
            <a:off x="6112995" y="5688207"/>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2023-Q4</a:t>
            </a:r>
            <a:endParaRPr lang="en-HK" sz="1400" dirty="0"/>
          </a:p>
        </p:txBody>
      </p:sp>
      <p:sp>
        <p:nvSpPr>
          <p:cNvPr id="1059" name="TextBox 1058">
            <a:extLst>
              <a:ext uri="{FF2B5EF4-FFF2-40B4-BE49-F238E27FC236}">
                <a16:creationId xmlns:a16="http://schemas.microsoft.com/office/drawing/2014/main" id="{88DB39E2-13BF-03B8-FC43-8B9F45A68291}"/>
              </a:ext>
            </a:extLst>
          </p:cNvPr>
          <p:cNvSpPr txBox="1"/>
          <p:nvPr/>
        </p:nvSpPr>
        <p:spPr>
          <a:xfrm>
            <a:off x="7521361" y="5685987"/>
            <a:ext cx="1329380" cy="307777"/>
          </a:xfrm>
          <a:prstGeom prst="rect">
            <a:avLst/>
          </a:prstGeom>
          <a:solidFill>
            <a:srgbClr val="92D050"/>
          </a:solidFill>
          <a:ln>
            <a:solidFill>
              <a:schemeClr val="bg1">
                <a:lumMod val="50000"/>
              </a:schemeClr>
            </a:solidFill>
          </a:ln>
        </p:spPr>
        <p:txBody>
          <a:bodyPr wrap="square" rtlCol="0">
            <a:spAutoFit/>
          </a:bodyPr>
          <a:lstStyle>
            <a:defPPr>
              <a:defRPr lang="en-US"/>
            </a:defPPr>
            <a:lvl1pPr algn="ctr">
              <a:defRPr/>
            </a:lvl1pPr>
          </a:lstStyle>
          <a:p>
            <a:r>
              <a:rPr lang="en-US" altLang="zh-TW" sz="1400" dirty="0"/>
              <a:t>2024-01</a:t>
            </a:r>
            <a:endParaRPr lang="en-HK" sz="1400" dirty="0"/>
          </a:p>
        </p:txBody>
      </p:sp>
      <p:sp>
        <p:nvSpPr>
          <p:cNvPr id="1060" name="TextBox 1059">
            <a:extLst>
              <a:ext uri="{FF2B5EF4-FFF2-40B4-BE49-F238E27FC236}">
                <a16:creationId xmlns:a16="http://schemas.microsoft.com/office/drawing/2014/main" id="{EE8CAF2E-1E98-CA73-140D-F8224E17C50F}"/>
              </a:ext>
            </a:extLst>
          </p:cNvPr>
          <p:cNvSpPr txBox="1"/>
          <p:nvPr/>
        </p:nvSpPr>
        <p:spPr>
          <a:xfrm>
            <a:off x="8929727" y="5688367"/>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2024-W8</a:t>
            </a:r>
            <a:endParaRPr lang="en-HK" sz="1400" dirty="0"/>
          </a:p>
        </p:txBody>
      </p:sp>
      <p:sp>
        <p:nvSpPr>
          <p:cNvPr id="1061" name="TextBox 1060">
            <a:extLst>
              <a:ext uri="{FF2B5EF4-FFF2-40B4-BE49-F238E27FC236}">
                <a16:creationId xmlns:a16="http://schemas.microsoft.com/office/drawing/2014/main" id="{429CC26B-2E71-F380-7CD9-24D5322225B2}"/>
              </a:ext>
            </a:extLst>
          </p:cNvPr>
          <p:cNvSpPr txBox="1"/>
          <p:nvPr/>
        </p:nvSpPr>
        <p:spPr>
          <a:xfrm>
            <a:off x="10338093" y="5685987"/>
            <a:ext cx="1329380" cy="307777"/>
          </a:xfrm>
          <a:prstGeom prst="rect">
            <a:avLst/>
          </a:prstGeom>
          <a:noFill/>
          <a:ln>
            <a:solidFill>
              <a:schemeClr val="bg1">
                <a:lumMod val="50000"/>
              </a:schemeClr>
            </a:solidFill>
          </a:ln>
        </p:spPr>
        <p:txBody>
          <a:bodyPr wrap="square" rtlCol="0">
            <a:spAutoFit/>
          </a:bodyPr>
          <a:lstStyle/>
          <a:p>
            <a:pPr algn="ctr"/>
            <a:r>
              <a:rPr lang="en-US" altLang="zh-TW" sz="1400" dirty="0"/>
              <a:t>2024-02-28</a:t>
            </a:r>
            <a:endParaRPr lang="en-HK" sz="1400" dirty="0"/>
          </a:p>
        </p:txBody>
      </p:sp>
      <p:sp>
        <p:nvSpPr>
          <p:cNvPr id="5" name="TextBox 4">
            <a:extLst>
              <a:ext uri="{FF2B5EF4-FFF2-40B4-BE49-F238E27FC236}">
                <a16:creationId xmlns:a16="http://schemas.microsoft.com/office/drawing/2014/main" id="{D5EBCB9F-3DA9-7148-5D27-ED196385F7AF}"/>
              </a:ext>
            </a:extLst>
          </p:cNvPr>
          <p:cNvSpPr txBox="1"/>
          <p:nvPr/>
        </p:nvSpPr>
        <p:spPr>
          <a:xfrm>
            <a:off x="1594475" y="5589085"/>
            <a:ext cx="2805545" cy="246221"/>
          </a:xfrm>
          <a:prstGeom prst="rect">
            <a:avLst/>
          </a:prstGeom>
          <a:noFill/>
        </p:spPr>
        <p:txBody>
          <a:bodyPr wrap="square" rtlCol="0">
            <a:spAutoFit/>
          </a:bodyPr>
          <a:lstStyle/>
          <a:p>
            <a:r>
              <a:rPr lang="en-HK" sz="1000" dirty="0">
                <a:solidFill>
                  <a:schemeClr val="bg1">
                    <a:lumMod val="50000"/>
                    <a:lumOff val="50000"/>
                  </a:schemeClr>
                </a:solidFill>
              </a:rPr>
              <a:t>What is the date for the analysis period?</a:t>
            </a:r>
          </a:p>
        </p:txBody>
      </p:sp>
      <p:sp>
        <p:nvSpPr>
          <p:cNvPr id="7" name="TextBox 6">
            <a:extLst>
              <a:ext uri="{FF2B5EF4-FFF2-40B4-BE49-F238E27FC236}">
                <a16:creationId xmlns:a16="http://schemas.microsoft.com/office/drawing/2014/main" id="{7300EE89-ACB2-1984-76F2-DDF33FAB3F71}"/>
              </a:ext>
            </a:extLst>
          </p:cNvPr>
          <p:cNvSpPr txBox="1"/>
          <p:nvPr/>
        </p:nvSpPr>
        <p:spPr>
          <a:xfrm>
            <a:off x="1594475" y="2857301"/>
            <a:ext cx="2805545" cy="246221"/>
          </a:xfrm>
          <a:prstGeom prst="rect">
            <a:avLst/>
          </a:prstGeom>
          <a:noFill/>
        </p:spPr>
        <p:txBody>
          <a:bodyPr wrap="square" rtlCol="0">
            <a:spAutoFit/>
          </a:bodyPr>
          <a:lstStyle/>
          <a:p>
            <a:r>
              <a:rPr lang="en-US" sz="1000" dirty="0">
                <a:solidFill>
                  <a:schemeClr val="bg1">
                    <a:lumMod val="50000"/>
                    <a:lumOff val="50000"/>
                  </a:schemeClr>
                </a:solidFill>
              </a:rPr>
              <a:t>What is the date range required?</a:t>
            </a:r>
          </a:p>
        </p:txBody>
      </p:sp>
      <p:sp>
        <p:nvSpPr>
          <p:cNvPr id="8" name="TextBox 7">
            <a:extLst>
              <a:ext uri="{FF2B5EF4-FFF2-40B4-BE49-F238E27FC236}">
                <a16:creationId xmlns:a16="http://schemas.microsoft.com/office/drawing/2014/main" id="{D2C0E573-B1AA-53B5-A08F-5DFAAF75AB95}"/>
              </a:ext>
            </a:extLst>
          </p:cNvPr>
          <p:cNvSpPr txBox="1"/>
          <p:nvPr/>
        </p:nvSpPr>
        <p:spPr>
          <a:xfrm>
            <a:off x="7521361" y="1800176"/>
            <a:ext cx="4095128" cy="246221"/>
          </a:xfrm>
          <a:prstGeom prst="rect">
            <a:avLst/>
          </a:prstGeom>
          <a:noFill/>
        </p:spPr>
        <p:txBody>
          <a:bodyPr wrap="square" rtlCol="0">
            <a:spAutoFit/>
          </a:bodyPr>
          <a:lstStyle/>
          <a:p>
            <a:r>
              <a:rPr lang="en-US" sz="1000" dirty="0">
                <a:solidFill>
                  <a:srgbClr val="00B050"/>
                </a:solidFill>
              </a:rPr>
              <a:t>* The date selection is now in a more standardized approach.</a:t>
            </a:r>
          </a:p>
        </p:txBody>
      </p:sp>
      <p:sp>
        <p:nvSpPr>
          <p:cNvPr id="11" name="Content Placeholder 2">
            <a:extLst>
              <a:ext uri="{FF2B5EF4-FFF2-40B4-BE49-F238E27FC236}">
                <a16:creationId xmlns:a16="http://schemas.microsoft.com/office/drawing/2014/main" id="{F515F81F-8461-55A5-47D7-A789EE2D936F}"/>
              </a:ext>
            </a:extLst>
          </p:cNvPr>
          <p:cNvSpPr txBox="1">
            <a:spLocks/>
          </p:cNvSpPr>
          <p:nvPr/>
        </p:nvSpPr>
        <p:spPr>
          <a:xfrm>
            <a:off x="6777685" y="5141800"/>
            <a:ext cx="3987952" cy="1738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800" dirty="0">
                <a:solidFill>
                  <a:srgbClr val="00B050"/>
                </a:solidFill>
                <a:sym typeface="Wingdings" panose="05000000000000000000" pitchFamily="2" charset="2"/>
              </a:rPr>
              <a:t>The irrelevant unique dates are filtered out.</a:t>
            </a:r>
          </a:p>
        </p:txBody>
      </p:sp>
      <p:grpSp>
        <p:nvGrpSpPr>
          <p:cNvPr id="13" name="Group 12">
            <a:extLst>
              <a:ext uri="{FF2B5EF4-FFF2-40B4-BE49-F238E27FC236}">
                <a16:creationId xmlns:a16="http://schemas.microsoft.com/office/drawing/2014/main" id="{43FC5232-6BC8-B250-DAAF-EDD6008061D5}"/>
              </a:ext>
            </a:extLst>
          </p:cNvPr>
          <p:cNvGrpSpPr/>
          <p:nvPr/>
        </p:nvGrpSpPr>
        <p:grpSpPr>
          <a:xfrm>
            <a:off x="-29207" y="1788184"/>
            <a:ext cx="1746953" cy="1499131"/>
            <a:chOff x="948327" y="2687781"/>
            <a:chExt cx="1746953" cy="1499131"/>
          </a:xfrm>
        </p:grpSpPr>
        <p:pic>
          <p:nvPicPr>
            <p:cNvPr id="14" name="Picture 2" descr="Calendar Icon Png 16X16 | Calendar icon png, Calendar icon, Calender app">
              <a:extLst>
                <a:ext uri="{FF2B5EF4-FFF2-40B4-BE49-F238E27FC236}">
                  <a16:creationId xmlns:a16="http://schemas.microsoft.com/office/drawing/2014/main" id="{F8D76A59-3852-EA7B-3CA2-DB7123B0D2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6127" y="2687781"/>
              <a:ext cx="1191354" cy="119135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2E3DD7B5-1C1F-35F0-8299-21070D6607F4}"/>
                </a:ext>
              </a:extLst>
            </p:cNvPr>
            <p:cNvSpPr txBox="1"/>
            <p:nvPr/>
          </p:nvSpPr>
          <p:spPr>
            <a:xfrm>
              <a:off x="948327" y="3879135"/>
              <a:ext cx="1746953" cy="307777"/>
            </a:xfrm>
            <a:prstGeom prst="rect">
              <a:avLst/>
            </a:prstGeom>
            <a:noFill/>
          </p:spPr>
          <p:txBody>
            <a:bodyPr wrap="square" rtlCol="0">
              <a:spAutoFit/>
            </a:bodyPr>
            <a:lstStyle/>
            <a:p>
              <a:pPr algn="ctr"/>
              <a:r>
                <a:rPr lang="en-US" altLang="zh-TW" sz="1400" dirty="0"/>
                <a:t>Analysis Calendar</a:t>
              </a:r>
              <a:endParaRPr lang="en-HK" sz="1400" dirty="0"/>
            </a:p>
          </p:txBody>
        </p:sp>
      </p:grpSp>
    </p:spTree>
    <p:extLst>
      <p:ext uri="{BB962C8B-B14F-4D97-AF65-F5344CB8AC3E}">
        <p14:creationId xmlns:p14="http://schemas.microsoft.com/office/powerpoint/2010/main" val="299710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00403-4694-0E99-478A-57D282AA2679}"/>
              </a:ext>
            </a:extLst>
          </p:cNvPr>
          <p:cNvSpPr>
            <a:spLocks noGrp="1"/>
          </p:cNvSpPr>
          <p:nvPr>
            <p:ph type="title"/>
          </p:nvPr>
        </p:nvSpPr>
        <p:spPr>
          <a:xfrm>
            <a:off x="838200" y="384175"/>
            <a:ext cx="10515600" cy="1325563"/>
          </a:xfrm>
        </p:spPr>
        <p:txBody>
          <a:bodyPr/>
          <a:lstStyle/>
          <a:p>
            <a:r>
              <a:rPr lang="en-US" dirty="0"/>
              <a:t>How about Comparison?</a:t>
            </a:r>
            <a:endParaRPr lang="en-HK" dirty="0"/>
          </a:p>
        </p:txBody>
      </p:sp>
      <p:sp>
        <p:nvSpPr>
          <p:cNvPr id="3" name="Content Placeholder 2">
            <a:extLst>
              <a:ext uri="{FF2B5EF4-FFF2-40B4-BE49-F238E27FC236}">
                <a16:creationId xmlns:a16="http://schemas.microsoft.com/office/drawing/2014/main" id="{2AF16130-9769-03DB-0E50-20961FC3EEF8}"/>
              </a:ext>
            </a:extLst>
          </p:cNvPr>
          <p:cNvSpPr>
            <a:spLocks noGrp="1"/>
          </p:cNvSpPr>
          <p:nvPr>
            <p:ph idx="1"/>
          </p:nvPr>
        </p:nvSpPr>
        <p:spPr/>
        <p:txBody>
          <a:bodyPr>
            <a:normAutofit/>
          </a:bodyPr>
          <a:lstStyle/>
          <a:p>
            <a:r>
              <a:rPr lang="en-US" dirty="0"/>
              <a:t>In analytics, analysis period is basic.  How about comparison?</a:t>
            </a:r>
          </a:p>
          <a:p>
            <a:endParaRPr lang="en-US" dirty="0"/>
          </a:p>
          <a:p>
            <a:r>
              <a:rPr lang="en-US" dirty="0"/>
              <a:t>Master Calendar (Traditional Calendar)</a:t>
            </a:r>
          </a:p>
          <a:p>
            <a:pPr lvl="1"/>
            <a:r>
              <a:rPr lang="en-US" dirty="0"/>
              <a:t>It requires another set of master calendar to handle comparison selection.</a:t>
            </a:r>
          </a:p>
          <a:p>
            <a:pPr marL="457200" lvl="1" indent="0">
              <a:buNone/>
            </a:pPr>
            <a:endParaRPr lang="en-US" dirty="0"/>
          </a:p>
          <a:p>
            <a:r>
              <a:rPr lang="en-US" dirty="0"/>
              <a:t>Analysis Calendar</a:t>
            </a:r>
          </a:p>
          <a:p>
            <a:pPr lvl="1"/>
            <a:r>
              <a:rPr lang="en-US" dirty="0"/>
              <a:t>It cannot handle comparison at all.  But it does not require to duplicate the same components for comparison selection.  Instead, it can be extended to have Comparison Perspective for selection.  It becomes </a:t>
            </a:r>
            <a:r>
              <a:rPr lang="en-US" b="1" dirty="0"/>
              <a:t>Comparison Calendar.</a:t>
            </a:r>
            <a:endParaRPr lang="en-US" dirty="0"/>
          </a:p>
          <a:p>
            <a:endParaRPr lang="en-HK" dirty="0"/>
          </a:p>
        </p:txBody>
      </p:sp>
    </p:spTree>
    <p:extLst>
      <p:ext uri="{BB962C8B-B14F-4D97-AF65-F5344CB8AC3E}">
        <p14:creationId xmlns:p14="http://schemas.microsoft.com/office/powerpoint/2010/main" val="31541623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1192</TotalTime>
  <Words>1632</Words>
  <Application>Microsoft Office PowerPoint</Application>
  <PresentationFormat>Widescreen</PresentationFormat>
  <Paragraphs>432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Century Gothic</vt:lpstr>
      <vt:lpstr>Wingdings</vt:lpstr>
      <vt:lpstr>Vapor Trail</vt:lpstr>
      <vt:lpstr>Analytical Calendar</vt:lpstr>
      <vt:lpstr>Agenda</vt:lpstr>
      <vt:lpstr>Traditional Method</vt:lpstr>
      <vt:lpstr>Traditional Method Date Integrity Issue</vt:lpstr>
      <vt:lpstr>Traditional Method Cross Year Selection Issue</vt:lpstr>
      <vt:lpstr>Traditional Method How to interpret?</vt:lpstr>
      <vt:lpstr>Introduction of Analysis Calendar</vt:lpstr>
      <vt:lpstr>Analysis Calendar how to use</vt:lpstr>
      <vt:lpstr>How about Comparison?</vt:lpstr>
      <vt:lpstr>Introduction of Comparison Calendar</vt:lpstr>
      <vt:lpstr>Comparison Calendar How to use</vt:lpstr>
      <vt:lpstr>Introduction of Analytical Calendar</vt:lpstr>
      <vt:lpstr>Analytical Calendar</vt:lpstr>
      <vt:lpstr>Analytical Calendar in Qlik Sense</vt:lpstr>
      <vt:lpstr>Analytical Calendar in PowerBI</vt:lpstr>
      <vt:lpstr>Analytical Calendar in QlikView</vt:lpstr>
      <vt:lpstr>A Step by Step Guide</vt:lpstr>
      <vt:lpstr>A Step by Step Guide</vt:lpstr>
      <vt:lpstr>A Step by Step Guide</vt:lpstr>
      <vt:lpstr>Conclusion</vt:lpstr>
      <vt:lpstr>Appendix</vt:lpstr>
      <vt:lpstr>Advanced Comparison Calendar</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Kongson Cheung</dc:creator>
  <cp:lastModifiedBy>Kongson Cheung</cp:lastModifiedBy>
  <cp:revision>170</cp:revision>
  <dcterms:created xsi:type="dcterms:W3CDTF">2024-02-14T10:00:18Z</dcterms:created>
  <dcterms:modified xsi:type="dcterms:W3CDTF">2024-03-21T12:54:23Z</dcterms:modified>
</cp:coreProperties>
</file>