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9"/>
  </p:notesMasterIdLst>
  <p:sldIdLst>
    <p:sldId id="540" r:id="rId3"/>
    <p:sldId id="678" r:id="rId4"/>
    <p:sldId id="656" r:id="rId5"/>
    <p:sldId id="657" r:id="rId6"/>
    <p:sldId id="658" r:id="rId7"/>
    <p:sldId id="659" r:id="rId8"/>
    <p:sldId id="660" r:id="rId9"/>
    <p:sldId id="661" r:id="rId10"/>
    <p:sldId id="664" r:id="rId11"/>
    <p:sldId id="662" r:id="rId12"/>
    <p:sldId id="663" r:id="rId13"/>
    <p:sldId id="665" r:id="rId14"/>
    <p:sldId id="666" r:id="rId15"/>
    <p:sldId id="667" r:id="rId16"/>
    <p:sldId id="668" r:id="rId17"/>
    <p:sldId id="669" r:id="rId18"/>
    <p:sldId id="670" r:id="rId19"/>
    <p:sldId id="677" r:id="rId20"/>
    <p:sldId id="680" r:id="rId21"/>
    <p:sldId id="671" r:id="rId22"/>
    <p:sldId id="672" r:id="rId23"/>
    <p:sldId id="679" r:id="rId24"/>
    <p:sldId id="673" r:id="rId25"/>
    <p:sldId id="674" r:id="rId26"/>
    <p:sldId id="675" r:id="rId27"/>
    <p:sldId id="67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3d3" qsCatId="3D" csTypeId="urn:microsoft.com/office/officeart/2005/8/colors/accent1_2" csCatId="accent1" phldr="1"/>
      <dgm:spPr/>
      <dgm:t>
        <a:bodyPr rtlCol="0"/>
        <a:lstStyle>
          <a:defPPr>
            <a:defRPr lang="zh-CN"/>
          </a:defPPr>
        </a:lstStyle>
        <a:p>
          <a:pPr rtl="0"/>
          <a:endParaRPr lang="zh-CN"/>
        </a:p>
      </dgm:t>
    </dgm:pt>
    <dgm:pt modelId="{DF1ABFB3-B399-406F-91BD-DCDF9A38526B}">
      <dgm:prSet phldrT="[Text]" phldr="0" custT="1"/>
      <dgm:spPr/>
      <dgm:t>
        <a:bodyPr rtlCol="0"/>
        <a:lstStyle>
          <a:defPPr>
            <a:defRPr lang="zh-CN"/>
          </a:defPPr>
        </a:lstStyle>
        <a:p>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Babu </a:t>
          </a:r>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等人提出了在基带信号预滤波处理中使用双滤波器的方法；</a:t>
          </a:r>
          <a:endParaRPr lang="zh-CN" sz="1800" b="0" i="0" dirty="0">
            <a:latin typeface="微软雅黑" panose="020B0503020204020204" pitchFamily="34" charset="-122"/>
            <a:ea typeface="微软雅黑" panose="020B0503020204020204" pitchFamily="34" charset="-122"/>
            <a:cs typeface="Gill Sans Light" panose="020B0302020104020203" pitchFamily="34" charset="-79"/>
          </a:endParaRPr>
        </a:p>
      </dgm:t>
    </dgm:pt>
    <dgm:pt modelId="{78CB0E27-958C-4066-A189-8B36505E8204}" type="parTrans" cxnId="{15319551-A9EA-462E-845B-E5251E84291F}">
      <dgm:prSet/>
      <dgm:spPr/>
      <dgm:t>
        <a:bodyPr rtlCol="0"/>
        <a:lstStyle>
          <a:defPPr>
            <a:defRPr lang="zh-CN"/>
          </a:defPPr>
        </a:lstStyle>
        <a:p>
          <a:pPr rtl="0"/>
          <a:endParaRPr lang="zh-CN">
            <a:latin typeface="+mj-lt"/>
          </a:endParaRPr>
        </a:p>
      </dgm:t>
    </dgm:pt>
    <dgm:pt modelId="{70E4A1D3-514E-4327-991D-5CC9C6B41885}" type="sibTrans" cxnId="{15319551-A9EA-462E-845B-E5251E84291F}">
      <dgm:prSet/>
      <dgm:spPr/>
      <dgm:t>
        <a:bodyPr rtlCol="0"/>
        <a:lstStyle>
          <a:defPPr>
            <a:defRPr lang="zh-CN"/>
          </a:defPPr>
        </a:lstStyle>
        <a:p>
          <a:pPr rtl="0"/>
          <a:endParaRPr lang="zh-CN">
            <a:latin typeface="+mj-lt"/>
          </a:endParaRPr>
        </a:p>
      </dgm:t>
    </dgm:pt>
    <dgm:pt modelId="{58FF46FB-368D-4E9C-A650-0513B8879DA8}">
      <dgm:prSet phldr="0" custT="1"/>
      <dgm:spPr/>
      <dgm:t>
        <a:bodyPr rtlCol="0"/>
        <a:lstStyle>
          <a:defPPr>
            <a:defRPr lang="zh-CN"/>
          </a:defPPr>
        </a:lstStyle>
        <a:p>
          <a:pPr>
            <a:defRPr b="1"/>
          </a:pPr>
          <a:r>
            <a:rPr lang="en-US" altLang="zh-CN" sz="1700" b="0">
              <a:latin typeface="+mj-lt"/>
              <a:ea typeface="Microsoft YaHei UI" panose="02020502070401020303" pitchFamily="18" charset="0"/>
            </a:rPr>
            <a:t>  </a:t>
          </a:r>
          <a:r>
            <a:rPr lang="en-US" altLang="zh-CN" sz="1800" b="0">
              <a:latin typeface="微软雅黑" panose="020B0503020204020204" pitchFamily="34" charset="-122"/>
              <a:ea typeface="微软雅黑" panose="020B0503020204020204" pitchFamily="34" charset="-122"/>
            </a:rPr>
            <a:t>1996</a:t>
          </a:r>
          <a:r>
            <a:rPr lang="zh-CN" sz="1800" b="0">
              <a:latin typeface="微软雅黑" panose="020B0503020204020204" pitchFamily="34" charset="-122"/>
              <a:ea typeface="微软雅黑" panose="020B0503020204020204" pitchFamily="34" charset="-122"/>
            </a:rPr>
            <a:t>年</a:t>
          </a:r>
          <a:endParaRPr lang="zh-CN" sz="1800" b="0" dirty="0">
            <a:latin typeface="微软雅黑" panose="020B0503020204020204" pitchFamily="34" charset="-122"/>
            <a:ea typeface="微软雅黑" panose="020B0503020204020204" pitchFamily="34" charset="-122"/>
          </a:endParaRPr>
        </a:p>
      </dgm:t>
    </dgm:pt>
    <dgm:pt modelId="{11DFA284-5E99-474D-BF05-364A45269DC7}" type="parTrans" cxnId="{C5645B39-CB65-4A0A-B369-E455C3B827C3}">
      <dgm:prSet/>
      <dgm:spPr/>
      <dgm:t>
        <a:bodyPr rtlCol="0"/>
        <a:lstStyle>
          <a:defPPr>
            <a:defRPr lang="zh-CN"/>
          </a:defPPr>
        </a:lstStyle>
        <a:p>
          <a:pPr rtl="0"/>
          <a:endParaRPr lang="zh-CN">
            <a:latin typeface="+mj-lt"/>
          </a:endParaRPr>
        </a:p>
      </dgm:t>
    </dgm:pt>
    <dgm:pt modelId="{CFA40740-0682-470C-AD5A-CFF53CD12BD2}" type="sibTrans" cxnId="{C5645B39-CB65-4A0A-B369-E455C3B827C3}">
      <dgm:prSet/>
      <dgm:spPr/>
      <dgm:t>
        <a:bodyPr rtlCol="0"/>
        <a:lstStyle>
          <a:defPPr>
            <a:defRPr lang="zh-CN"/>
          </a:defPPr>
        </a:lstStyle>
        <a:p>
          <a:pPr rtl="0"/>
          <a:endParaRPr lang="zh-CN">
            <a:latin typeface="+mj-lt"/>
          </a:endParaRPr>
        </a:p>
      </dgm:t>
    </dgm:pt>
    <dgm:pt modelId="{9A875394-CA1E-4432-AEEB-9054FCFF5E0E}">
      <dgm:prSet phldr="0" custT="1"/>
      <dgm:spPr/>
      <dgm:t>
        <a:bodyPr rtlCol="0"/>
        <a:lstStyle>
          <a:defPPr>
            <a:defRPr lang="zh-CN"/>
          </a:defPPr>
        </a:lstStyle>
        <a:p>
          <a:r>
            <a:rPr lang="zh-CN" altLang="en-US" sz="1600" b="0" i="0" dirty="0">
              <a:latin typeface="+mj-lt"/>
              <a:ea typeface="Microsoft YaHei UI Light"/>
              <a:cs typeface="Gill Sans Light" panose="020B0302020104020203" pitchFamily="34" charset="-79"/>
            </a:rPr>
            <a:t> </a:t>
          </a:r>
          <a:r>
            <a:rPr lang="en-US" altLang="zh-CN" sz="1800" b="0" i="0" dirty="0" err="1">
              <a:latin typeface="微软雅黑" panose="020B0503020204020204" pitchFamily="34" charset="-122"/>
              <a:ea typeface="微软雅黑" panose="020B0503020204020204" pitchFamily="34" charset="-122"/>
              <a:cs typeface="Gill Sans Light" panose="020B0302020104020203" pitchFamily="34" charset="-79"/>
            </a:rPr>
            <a:t>Spilker</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  </a:t>
          </a:r>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提出矢量跟踪的概念，并提出了集中式深组合理论</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dirty="0">
            <a:latin typeface="微软雅黑" panose="020B0503020204020204" pitchFamily="34" charset="-122"/>
            <a:ea typeface="微软雅黑" panose="020B0503020204020204" pitchFamily="34" charset="-122"/>
            <a:cs typeface="Gill Sans Light" panose="020B0302020104020203" pitchFamily="34" charset="-79"/>
          </a:endParaRPr>
        </a:p>
      </dgm:t>
    </dgm:pt>
    <dgm:pt modelId="{FCC92BDD-6EA3-421D-9DA8-7D3A12D003B6}" type="parTrans" cxnId="{B659504B-18E4-4D89-A17C-34ABB280AE52}">
      <dgm:prSet/>
      <dgm:spPr/>
      <dgm:t>
        <a:bodyPr rtlCol="0"/>
        <a:lstStyle>
          <a:defPPr>
            <a:defRPr lang="zh-CN"/>
          </a:defPPr>
        </a:lstStyle>
        <a:p>
          <a:pPr rtl="0"/>
          <a:endParaRPr lang="zh-CN">
            <a:latin typeface="+mj-lt"/>
          </a:endParaRPr>
        </a:p>
      </dgm:t>
    </dgm:pt>
    <dgm:pt modelId="{0314452B-82A0-42F4-9551-DF00CFFC3580}" type="sibTrans" cxnId="{B659504B-18E4-4D89-A17C-34ABB280AE52}">
      <dgm:prSet/>
      <dgm:spPr/>
      <dgm:t>
        <a:bodyPr rtlCol="0"/>
        <a:lstStyle>
          <a:defPPr>
            <a:defRPr lang="zh-CN"/>
          </a:defPPr>
        </a:lstStyle>
        <a:p>
          <a:pPr rtl="0"/>
          <a:endParaRPr lang="zh-CN">
            <a:latin typeface="+mj-lt"/>
          </a:endParaRPr>
        </a:p>
      </dgm:t>
    </dgm:pt>
    <dgm:pt modelId="{D05E1923-5021-40F7-B4EF-E582E23A699D}">
      <dgm:prSet phldr="0" custT="1"/>
      <dgm:spPr/>
      <dgm:t>
        <a:bodyPr rtlCol="0"/>
        <a:lstStyle>
          <a:defPPr>
            <a:defRPr lang="zh-CN"/>
          </a:defPPr>
        </a:lstStyle>
        <a:p>
          <a:pPr>
            <a:defRPr b="1"/>
          </a:pPr>
          <a:r>
            <a:rPr lang="en-US" altLang="zh-CN" sz="1800" b="0" dirty="0">
              <a:latin typeface="微软雅黑" panose="020B0503020204020204" pitchFamily="34" charset="-122"/>
              <a:ea typeface="微软雅黑" panose="020B0503020204020204" pitchFamily="34" charset="-122"/>
            </a:rPr>
            <a:t> 1999</a:t>
          </a:r>
          <a:r>
            <a:rPr lang="zh-CN" sz="1800" b="0" dirty="0">
              <a:latin typeface="微软雅黑" panose="020B0503020204020204" pitchFamily="34" charset="-122"/>
              <a:ea typeface="微软雅黑" panose="020B0503020204020204" pitchFamily="34" charset="-122"/>
            </a:rPr>
            <a:t>年</a:t>
          </a:r>
        </a:p>
      </dgm:t>
    </dgm:pt>
    <dgm:pt modelId="{FD6C5CD2-9CED-4BE6-89CD-A5A5CCE63B3E}" type="parTrans" cxnId="{72C4D6D9-419A-42C1-A76D-84599F65BB08}">
      <dgm:prSet/>
      <dgm:spPr/>
      <dgm:t>
        <a:bodyPr rtlCol="0"/>
        <a:lstStyle>
          <a:defPPr>
            <a:defRPr lang="zh-CN"/>
          </a:defPPr>
        </a:lstStyle>
        <a:p>
          <a:pPr rtl="0"/>
          <a:endParaRPr lang="zh-CN">
            <a:latin typeface="+mj-lt"/>
          </a:endParaRPr>
        </a:p>
      </dgm:t>
    </dgm:pt>
    <dgm:pt modelId="{F020958C-EF86-4274-85F9-318F2792F7B6}" type="sibTrans" cxnId="{72C4D6D9-419A-42C1-A76D-84599F65BB08}">
      <dgm:prSet/>
      <dgm:spPr/>
      <dgm:t>
        <a:bodyPr rtlCol="0"/>
        <a:lstStyle>
          <a:defPPr>
            <a:defRPr lang="zh-CN"/>
          </a:defPPr>
        </a:lstStyle>
        <a:p>
          <a:pPr rtl="0"/>
          <a:endParaRPr lang="zh-CN">
            <a:latin typeface="+mj-lt"/>
          </a:endParaRPr>
        </a:p>
      </dgm:t>
    </dgm:pt>
    <dgm:pt modelId="{579089A8-5362-4BA4-9163-D19228C1808F}">
      <dgm:prSet phldr="0" custT="1"/>
      <dgm:spPr/>
      <dgm:t>
        <a:bodyPr rtlCol="0"/>
        <a:lstStyle>
          <a:defPPr>
            <a:defRPr lang="zh-CN"/>
          </a:defPPr>
        </a:lstStyle>
        <a:p>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为了解决集中式深组合的计算量大特点，</a:t>
          </a:r>
          <a:r>
            <a:rPr lang="en-US" altLang="zh-CN" sz="1800" b="0" i="0" dirty="0" err="1">
              <a:latin typeface="微软雅黑" panose="020B0503020204020204" pitchFamily="34" charset="-122"/>
              <a:ea typeface="微软雅黑" panose="020B0503020204020204" pitchFamily="34" charset="-122"/>
              <a:cs typeface="Gill Sans Light" panose="020B0302020104020203" pitchFamily="34" charset="-79"/>
            </a:rPr>
            <a:t>Abbotte</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 </a:t>
          </a:r>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提出了一种含有预滤波器的级联式深组合导航系统</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dirty="0">
            <a:latin typeface="微软雅黑" panose="020B0503020204020204" pitchFamily="34" charset="-122"/>
            <a:ea typeface="微软雅黑" panose="020B0503020204020204" pitchFamily="34" charset="-122"/>
            <a:cs typeface="Gill Sans Light" panose="020B0302020104020203" pitchFamily="34" charset="-79"/>
          </a:endParaRPr>
        </a:p>
      </dgm:t>
    </dgm:pt>
    <dgm:pt modelId="{FB2DEB6E-B29F-4E51-960A-23ECC62EBF38}" type="parTrans" cxnId="{4876CF51-F110-4E25-8FD4-08D25B4B0AB8}">
      <dgm:prSet/>
      <dgm:spPr/>
      <dgm:t>
        <a:bodyPr rtlCol="0"/>
        <a:lstStyle>
          <a:defPPr>
            <a:defRPr lang="zh-CN"/>
          </a:defPPr>
        </a:lstStyle>
        <a:p>
          <a:pPr rtl="0"/>
          <a:endParaRPr lang="zh-CN">
            <a:latin typeface="+mj-lt"/>
          </a:endParaRPr>
        </a:p>
      </dgm:t>
    </dgm:pt>
    <dgm:pt modelId="{1C5328B1-AC18-4CF7-A034-BB0592F4A2A1}" type="sibTrans" cxnId="{4876CF51-F110-4E25-8FD4-08D25B4B0AB8}">
      <dgm:prSet/>
      <dgm:spPr/>
      <dgm:t>
        <a:bodyPr rtlCol="0"/>
        <a:lstStyle>
          <a:defPPr>
            <a:defRPr lang="zh-CN"/>
          </a:defPPr>
        </a:lstStyle>
        <a:p>
          <a:pPr rtl="0"/>
          <a:endParaRPr lang="zh-CN">
            <a:latin typeface="+mj-lt"/>
          </a:endParaRPr>
        </a:p>
      </dgm:t>
    </dgm:pt>
    <dgm:pt modelId="{FA8F44BD-C8C7-462C-9756-1EC498E86842}">
      <dgm:prSet phldr="0" custT="1"/>
      <dgm:spPr/>
      <dgm:t>
        <a:bodyPr rtlCol="0"/>
        <a:lstStyle>
          <a:defPPr>
            <a:defRPr lang="zh-CN"/>
          </a:defPPr>
        </a:lstStyle>
        <a:p>
          <a:pPr>
            <a:defRPr b="1"/>
          </a:pPr>
          <a:r>
            <a:rPr lang="zh-CN" sz="1900" b="0" dirty="0">
              <a:latin typeface="+mj-lt"/>
              <a:ea typeface="Microsoft YaHei UI" panose="02020502070401020303" pitchFamily="18" charset="0"/>
            </a:rPr>
            <a:t> </a:t>
          </a:r>
          <a:r>
            <a:rPr lang="en-US" altLang="zh-CN" sz="1900" b="0" dirty="0">
              <a:latin typeface="+mj-lt"/>
              <a:ea typeface="Microsoft YaHei UI" panose="02020502070401020303" pitchFamily="18" charset="0"/>
            </a:rPr>
            <a:t> </a:t>
          </a:r>
          <a:r>
            <a:rPr lang="zh-CN" sz="1800" b="0" dirty="0">
              <a:latin typeface="微软雅黑" panose="020B0503020204020204" pitchFamily="34" charset="-122"/>
              <a:ea typeface="微软雅黑" panose="020B0503020204020204" pitchFamily="34" charset="-122"/>
            </a:rPr>
            <a:t>20</a:t>
          </a:r>
          <a:r>
            <a:rPr lang="en-US" altLang="zh-CN" sz="1800" b="0" dirty="0">
              <a:latin typeface="微软雅黑" panose="020B0503020204020204" pitchFamily="34" charset="-122"/>
              <a:ea typeface="微软雅黑" panose="020B0503020204020204" pitchFamily="34" charset="-122"/>
            </a:rPr>
            <a:t>07</a:t>
          </a:r>
          <a:r>
            <a:rPr lang="zh-CN" altLang="en-US" sz="1800" b="0" dirty="0">
              <a:latin typeface="微软雅黑" panose="020B0503020204020204" pitchFamily="34" charset="-122"/>
              <a:ea typeface="微软雅黑" panose="020B0503020204020204" pitchFamily="34" charset="-122"/>
            </a:rPr>
            <a:t>年 </a:t>
          </a:r>
          <a:endParaRPr lang="zh-CN" sz="1800" b="0" dirty="0">
            <a:latin typeface="微软雅黑" panose="020B0503020204020204" pitchFamily="34" charset="-122"/>
            <a:ea typeface="微软雅黑" panose="020B0503020204020204" pitchFamily="34" charset="-122"/>
          </a:endParaRPr>
        </a:p>
      </dgm:t>
    </dgm:pt>
    <dgm:pt modelId="{F47063EE-4B58-4EDE-A4F2-A4BD81B82F21}" type="parTrans" cxnId="{0D51BD2E-4619-469B-B233-EBAC3D4D0BA6}">
      <dgm:prSet/>
      <dgm:spPr/>
      <dgm:t>
        <a:bodyPr rtlCol="0"/>
        <a:lstStyle>
          <a:defPPr>
            <a:defRPr lang="zh-CN"/>
          </a:defPPr>
        </a:lstStyle>
        <a:p>
          <a:pPr rtl="0"/>
          <a:endParaRPr lang="zh-CN">
            <a:latin typeface="+mj-lt"/>
          </a:endParaRPr>
        </a:p>
      </dgm:t>
    </dgm:pt>
    <dgm:pt modelId="{8C8A9736-03DA-4B1C-A590-10B4AD89452B}" type="sibTrans" cxnId="{0D51BD2E-4619-469B-B233-EBAC3D4D0BA6}">
      <dgm:prSet/>
      <dgm:spPr/>
      <dgm:t>
        <a:bodyPr rtlCol="0"/>
        <a:lstStyle>
          <a:defPPr>
            <a:defRPr lang="zh-CN"/>
          </a:defPPr>
        </a:lstStyle>
        <a:p>
          <a:pPr rtl="0"/>
          <a:endParaRPr lang="zh-CN">
            <a:latin typeface="+mj-lt"/>
          </a:endParaRPr>
        </a:p>
      </dgm:t>
    </dgm:pt>
    <dgm:pt modelId="{EFEB4D61-3A9C-4140-977F-3C3F5C9EE9D1}">
      <dgm:prSet phldr="0" custT="1"/>
      <dgm:spPr/>
      <dgm:t>
        <a:bodyPr rtlCol="0"/>
        <a:lstStyle>
          <a:defPPr>
            <a:defRPr lang="zh-CN"/>
          </a:defPPr>
        </a:lstStyle>
        <a:p>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英国的研究人员 </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Groves </a:t>
          </a:r>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等人建立了一种非相干深组合导航系统</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dirty="0">
            <a:latin typeface="微软雅黑" panose="020B0503020204020204" pitchFamily="34" charset="-122"/>
            <a:ea typeface="微软雅黑" panose="020B0503020204020204" pitchFamily="34" charset="-122"/>
            <a:cs typeface="Gill Sans Light" panose="020B0302020104020203" pitchFamily="34" charset="-79"/>
          </a:endParaRPr>
        </a:p>
      </dgm:t>
    </dgm:pt>
    <dgm:pt modelId="{57D352E4-0431-4F68-B8F1-61BFA34799AA}" type="parTrans" cxnId="{1B32EF2C-9DB5-4504-A9DA-B4956CC00208}">
      <dgm:prSet/>
      <dgm:spPr/>
      <dgm:t>
        <a:bodyPr rtlCol="0"/>
        <a:lstStyle>
          <a:defPPr>
            <a:defRPr lang="zh-CN"/>
          </a:defPPr>
        </a:lstStyle>
        <a:p>
          <a:pPr rtl="0"/>
          <a:endParaRPr lang="zh-CN">
            <a:latin typeface="+mj-lt"/>
          </a:endParaRPr>
        </a:p>
      </dgm:t>
    </dgm:pt>
    <dgm:pt modelId="{0ECC32B6-1E7C-4AA4-9DBF-D69B7C5E64A9}" type="sibTrans" cxnId="{1B32EF2C-9DB5-4504-A9DA-B4956CC00208}">
      <dgm:prSet/>
      <dgm:spPr/>
      <dgm:t>
        <a:bodyPr rtlCol="0"/>
        <a:lstStyle>
          <a:defPPr>
            <a:defRPr lang="zh-CN"/>
          </a:defPPr>
        </a:lstStyle>
        <a:p>
          <a:pPr rtl="0"/>
          <a:endParaRPr lang="zh-CN">
            <a:latin typeface="+mj-lt"/>
          </a:endParaRPr>
        </a:p>
      </dgm:t>
    </dgm:pt>
    <dgm:pt modelId="{8BAB5E6F-A65E-41DB-A296-0818B0E49F7C}">
      <dgm:prSet phldr="0" custT="1"/>
      <dgm:spPr/>
      <dgm:t>
        <a:bodyPr rtlCol="0"/>
        <a:lstStyle>
          <a:defPPr>
            <a:defRPr lang="zh-CN"/>
          </a:defPPr>
        </a:lstStyle>
        <a:p>
          <a:pPr>
            <a:defRPr b="1"/>
          </a:pPr>
          <a:r>
            <a:rPr lang="en-US" altLang="zh-CN" sz="1700" b="0" dirty="0">
              <a:latin typeface="+mj-lt"/>
              <a:ea typeface="Microsoft YaHei UI" panose="02020502070401020303" pitchFamily="18" charset="0"/>
            </a:rPr>
            <a:t>  </a:t>
          </a:r>
          <a:r>
            <a:rPr lang="zh-CN" sz="1800" b="0" dirty="0">
              <a:latin typeface="微软雅黑" panose="020B0503020204020204" pitchFamily="34" charset="-122"/>
              <a:ea typeface="微软雅黑" panose="020B0503020204020204" pitchFamily="34" charset="-122"/>
            </a:rPr>
            <a:t>20</a:t>
          </a:r>
          <a:r>
            <a:rPr lang="en-US" altLang="zh-CN" sz="1800" b="0" dirty="0">
              <a:latin typeface="微软雅黑" panose="020B0503020204020204" pitchFamily="34" charset="-122"/>
              <a:ea typeface="微软雅黑" panose="020B0503020204020204" pitchFamily="34" charset="-122"/>
            </a:rPr>
            <a:t>09</a:t>
          </a:r>
          <a:r>
            <a:rPr lang="zh-CN" altLang="en-US" sz="1800" b="0" dirty="0">
              <a:latin typeface="微软雅黑" panose="020B0503020204020204" pitchFamily="34" charset="-122"/>
              <a:ea typeface="微软雅黑" panose="020B0503020204020204" pitchFamily="34" charset="-122"/>
            </a:rPr>
            <a:t>年</a:t>
          </a:r>
          <a:endParaRPr lang="zh-CN" sz="1800" b="0" dirty="0">
            <a:latin typeface="微软雅黑" panose="020B0503020204020204" pitchFamily="34" charset="-122"/>
            <a:ea typeface="微软雅黑" panose="020B0503020204020204" pitchFamily="34" charset="-122"/>
          </a:endParaRPr>
        </a:p>
      </dgm:t>
    </dgm:pt>
    <dgm:pt modelId="{886842C6-3EFC-4BE7-B417-415595758830}" type="parTrans" cxnId="{66B49C6C-FAFD-47B4-BF22-05A295C23D4E}">
      <dgm:prSet/>
      <dgm:spPr/>
      <dgm:t>
        <a:bodyPr rtlCol="0"/>
        <a:lstStyle>
          <a:defPPr>
            <a:defRPr lang="zh-CN"/>
          </a:defPPr>
        </a:lstStyle>
        <a:p>
          <a:pPr rtl="0"/>
          <a:endParaRPr lang="zh-CN">
            <a:latin typeface="+mj-lt"/>
          </a:endParaRPr>
        </a:p>
      </dgm:t>
    </dgm:pt>
    <dgm:pt modelId="{B407F4C3-8FC9-4E91-A0EC-6B33713CC9A5}" type="sibTrans" cxnId="{66B49C6C-FAFD-47B4-BF22-05A295C23D4E}">
      <dgm:prSet/>
      <dgm:spPr/>
      <dgm:t>
        <a:bodyPr rtlCol="0"/>
        <a:lstStyle>
          <a:defPPr>
            <a:defRPr lang="zh-CN"/>
          </a:defPPr>
        </a:lstStyle>
        <a:p>
          <a:pPr rtl="0"/>
          <a:endParaRPr lang="zh-CN">
            <a:latin typeface="+mj-lt"/>
          </a:endParaRPr>
        </a:p>
      </dgm:t>
    </dgm:pt>
    <dgm:pt modelId="{332BC85C-1CF3-4F8F-ACB7-5B6D53744AE1}">
      <dgm:prSet phldr="0" custT="1"/>
      <dgm:spPr/>
      <dgm:t>
        <a:bodyPr rtlCol="0"/>
        <a:lstStyle>
          <a:defPPr>
            <a:defRPr lang="zh-CN"/>
          </a:defPPr>
        </a:lstStyle>
        <a:p>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澳大利亚</a:t>
          </a:r>
          <a:r>
            <a:rPr lang="en-US" altLang="zh-CN" sz="1800" b="0" i="0" dirty="0">
              <a:latin typeface="微软雅黑" panose="020B0503020204020204" pitchFamily="34" charset="-122"/>
              <a:ea typeface="微软雅黑" panose="020B0503020204020204" pitchFamily="34" charset="-122"/>
              <a:cs typeface="Gill Sans Light" panose="020B0302020104020203" pitchFamily="34" charset="-79"/>
            </a:rPr>
            <a:t>Babu </a:t>
          </a:r>
          <a:r>
            <a:rPr lang="zh-CN" altLang="en-US" sz="1800" b="0" i="0" dirty="0">
              <a:latin typeface="微软雅黑" panose="020B0503020204020204" pitchFamily="34" charset="-122"/>
              <a:ea typeface="微软雅黑" panose="020B0503020204020204" pitchFamily="34" charset="-122"/>
              <a:cs typeface="Gill Sans Light" panose="020B0302020104020203" pitchFamily="34" charset="-79"/>
            </a:rPr>
            <a:t>博士第一次给出了集中式深组合基带环路信息和惯性导航解算误差量之间系统完整的模型；</a:t>
          </a:r>
          <a:endParaRPr lang="zh-CN" sz="1800" b="0" i="0" dirty="0">
            <a:latin typeface="微软雅黑" panose="020B0503020204020204" pitchFamily="34" charset="-122"/>
            <a:ea typeface="微软雅黑" panose="020B0503020204020204" pitchFamily="34" charset="-122"/>
            <a:cs typeface="Gill Sans Light" panose="020B0302020104020203" pitchFamily="34" charset="-79"/>
          </a:endParaRPr>
        </a:p>
      </dgm:t>
    </dgm:pt>
    <dgm:pt modelId="{99F218FD-90FE-450E-A368-B3E3677E74E8}" type="parTrans" cxnId="{2617C475-F537-46A6-ADE1-4EB764853601}">
      <dgm:prSet/>
      <dgm:spPr/>
      <dgm:t>
        <a:bodyPr rtlCol="0"/>
        <a:lstStyle>
          <a:defPPr>
            <a:defRPr lang="zh-CN"/>
          </a:defPPr>
        </a:lstStyle>
        <a:p>
          <a:pPr rtl="0"/>
          <a:endParaRPr lang="zh-CN">
            <a:latin typeface="+mj-lt"/>
          </a:endParaRPr>
        </a:p>
      </dgm:t>
    </dgm:pt>
    <dgm:pt modelId="{8D1CC686-B05C-4470-A959-236CC9C8BB70}" type="sibTrans" cxnId="{2617C475-F537-46A6-ADE1-4EB764853601}">
      <dgm:prSet/>
      <dgm:spPr/>
      <dgm:t>
        <a:bodyPr rtlCol="0"/>
        <a:lstStyle>
          <a:defPPr>
            <a:defRPr lang="zh-CN"/>
          </a:defPPr>
        </a:lstStyle>
        <a:p>
          <a:pPr rtl="0"/>
          <a:endParaRPr lang="zh-CN">
            <a:latin typeface="+mj-lt"/>
          </a:endParaRPr>
        </a:p>
      </dgm:t>
    </dgm:pt>
    <dgm:pt modelId="{8B9AF88A-E1F7-4D3A-905F-87228D6A8655}">
      <dgm:prSet phldr="0" custT="1"/>
      <dgm:spPr/>
      <dgm:t>
        <a:bodyPr rtlCol="0"/>
        <a:lstStyle>
          <a:defPPr>
            <a:defRPr lang="zh-CN"/>
          </a:defPPr>
        </a:lstStyle>
        <a:p>
          <a:pPr>
            <a:defRPr b="1"/>
          </a:pPr>
          <a:r>
            <a:rPr lang="en-US" altLang="zh-CN" sz="1700" b="0" dirty="0">
              <a:latin typeface="微软雅黑" panose="020B0503020204020204" pitchFamily="34" charset="-122"/>
              <a:ea typeface="微软雅黑" panose="020B0503020204020204" pitchFamily="34" charset="-122"/>
            </a:rPr>
            <a:t>         </a:t>
          </a:r>
          <a:r>
            <a:rPr lang="zh-CN" sz="1800" b="0" dirty="0">
              <a:latin typeface="微软雅黑" panose="020B0503020204020204" pitchFamily="34" charset="-122"/>
              <a:ea typeface="微软雅黑" panose="020B0503020204020204" pitchFamily="34" charset="-122"/>
            </a:rPr>
            <a:t>20</a:t>
          </a:r>
          <a:r>
            <a:rPr lang="en-US" altLang="zh-CN" sz="1800" b="0" dirty="0">
              <a:latin typeface="微软雅黑" panose="020B0503020204020204" pitchFamily="34" charset="-122"/>
              <a:ea typeface="微软雅黑" panose="020B0503020204020204" pitchFamily="34" charset="-122"/>
            </a:rPr>
            <a:t>12</a:t>
          </a:r>
          <a:r>
            <a:rPr lang="zh-CN" sz="1800" b="0" dirty="0">
              <a:latin typeface="微软雅黑" panose="020B0503020204020204" pitchFamily="34" charset="-122"/>
              <a:ea typeface="微软雅黑" panose="020B0503020204020204" pitchFamily="34" charset="-122"/>
            </a:rPr>
            <a:t> 年</a:t>
          </a:r>
        </a:p>
      </dgm:t>
    </dgm:pt>
    <dgm:pt modelId="{933A8FED-7B84-4ED0-B6AA-2EE26A89B8EA}" type="parTrans" cxnId="{E1474FF3-8E3C-4B30-985C-CE88BA0FE324}">
      <dgm:prSet/>
      <dgm:spPr/>
      <dgm:t>
        <a:bodyPr rtlCol="0"/>
        <a:lstStyle>
          <a:defPPr>
            <a:defRPr lang="zh-CN"/>
          </a:defPPr>
        </a:lstStyle>
        <a:p>
          <a:pPr rtl="0"/>
          <a:endParaRPr lang="zh-CN">
            <a:latin typeface="+mj-lt"/>
          </a:endParaRPr>
        </a:p>
      </dgm:t>
    </dgm:pt>
    <dgm:pt modelId="{F11DD6EC-352C-4A0E-84AA-FEBE2F06BCF9}" type="sibTrans" cxnId="{E1474FF3-8E3C-4B30-985C-CE88BA0FE324}">
      <dgm:prSet/>
      <dgm:spPr/>
      <dgm:t>
        <a:bodyPr rtlCol="0"/>
        <a:lstStyle>
          <a:defPPr>
            <a:defRPr lang="zh-CN"/>
          </a:defPPr>
        </a:lstStyle>
        <a:p>
          <a:pPr rtl="0"/>
          <a:endParaRPr lang="zh-CN">
            <a:latin typeface="+mj-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a:solidFill>
            <a:schemeClr val="accent1">
              <a:hueOff val="0"/>
              <a:satOff val="0"/>
              <a:lumOff val="0"/>
              <a:alphaOff val="0"/>
            </a:schemeClr>
          </a:solidFill>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a:noFill/>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custLinFactNeighborX="-51202" custLinFactNeighborY="6496"/>
      <dgm:spPr/>
    </dgm:pt>
    <dgm:pt modelId="{5B7FC7CF-F58D-48D5-8BCC-38D6EE87890B}" type="pres">
      <dgm:prSet presAssocID="{58FF46FB-368D-4E9C-A650-0513B8879DA8}" presName="Ellipse" presStyleLbl="fgAcc1" presStyleIdx="1" presStyleCnt="6"/>
      <dgm:spPr>
        <a:solidFill>
          <a:schemeClr val="lt1">
            <a:alpha val="90000"/>
            <a:hueOff val="0"/>
            <a:satOff val="0"/>
            <a:lumOff val="0"/>
            <a:alphaOff val="0"/>
          </a:schemeClr>
        </a:solidFill>
        <a:ln>
          <a:noFill/>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175557" custScaleY="119859" custLinFactNeighborX="19813" custLinFactNeighborY="-21885">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custLinFactX="-200000" custLinFactNeighborX="-268389" custLinFactNeighborY="2801"/>
      <dgm:spPr>
        <a:noFill/>
        <a:ln w="12700" cap="flat" cmpd="sng" algn="ctr">
          <a:solidFill>
            <a:schemeClr val="accent1">
              <a:hueOff val="0"/>
              <a:satOff val="0"/>
              <a:lumOff val="0"/>
              <a:alphaOff val="0"/>
            </a:schemeClr>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a:noFill/>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lt1">
            <a:alpha val="90000"/>
            <a:hueOff val="0"/>
            <a:satOff val="0"/>
            <a:lumOff val="0"/>
            <a:alphaOff val="0"/>
          </a:schemeClr>
        </a:solidFill>
        <a:ln>
          <a:noFill/>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205201" custScaleY="79474" custLinFactNeighborX="44835" custLinFactNeighborY="79544">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a:noFill/>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dgm:pt>
    <dgm:pt modelId="{5D519322-C1DD-47AE-92C0-13575134BC76}" type="pres">
      <dgm:prSet presAssocID="{FA8F44BD-C8C7-462C-9756-1EC498E86842}" presName="Ellipse" presStyleLbl="fgAcc1" presStyleIdx="3" presStyleCnt="6"/>
      <dgm:spPr>
        <a:solidFill>
          <a:schemeClr val="lt1">
            <a:alpha val="90000"/>
            <a:hueOff val="0"/>
            <a:satOff val="0"/>
            <a:lumOff val="0"/>
            <a:alphaOff val="0"/>
          </a:schemeClr>
        </a:solidFill>
        <a:ln>
          <a:noFill/>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193072" custScaleY="131711" custLinFactNeighborX="40014" custLinFactNeighborY="-8429">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hueOff val="0"/>
              <a:satOff val="0"/>
              <a:lumOff val="0"/>
              <a:alphaOff val="0"/>
            </a:schemeClr>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a:noFill/>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lt1">
            <a:alpha val="90000"/>
            <a:hueOff val="0"/>
            <a:satOff val="0"/>
            <a:lumOff val="0"/>
            <a:alphaOff val="0"/>
          </a:schemeClr>
        </a:solidFill>
        <a:ln>
          <a:noFill/>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206290" custScaleY="154467" custLinFactY="30658" custLinFactNeighborX="50119" custLinFactNeighborY="10000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a:noFill/>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dgm:pt>
    <dgm:pt modelId="{A22B1C16-7FF0-4DBE-B32E-E43FEB1E2EAC}" type="pres">
      <dgm:prSet presAssocID="{8B9AF88A-E1F7-4D3A-905F-87228D6A8655}" presName="Ellipse" presStyleLbl="fgAcc1" presStyleIdx="5" presStyleCnt="6"/>
      <dgm:spPr>
        <a:solidFill>
          <a:schemeClr val="lt1">
            <a:alpha val="90000"/>
            <a:hueOff val="0"/>
            <a:satOff val="0"/>
            <a:lumOff val="0"/>
            <a:alphaOff val="0"/>
          </a:schemeClr>
        </a:solidFill>
        <a:ln>
          <a:noFill/>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165510" custLinFactNeighborX="2006" custLinFactNeighborY="-50145">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2025336" cy="0"/>
        </a:xfrm>
        <a:prstGeom prst="line">
          <a:avLst/>
        </a:prstGeom>
        <a:solidFill>
          <a:schemeClr val="lt1">
            <a:alpha val="90000"/>
            <a:hueOff val="0"/>
            <a:satOff val="0"/>
            <a:lumOff val="0"/>
            <a:alphaOff val="0"/>
          </a:schemeClr>
        </a:solidFill>
        <a:ln w="19050">
          <a:solidFill>
            <a:schemeClr val="accent1">
              <a:hueOff val="0"/>
              <a:satOff val="0"/>
              <a:lumOff val="0"/>
              <a:alphaOff val="0"/>
            </a:schemeClr>
          </a:solidFill>
          <a:tailEnd type="triangle" w="lg" len="lg"/>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ED6E8D6-BD44-4400-BC14-1BC75CB979A3}">
      <dsp:nvSpPr>
        <dsp:cNvPr id="0" name=""/>
        <dsp:cNvSpPr/>
      </dsp:nvSpPr>
      <dsp:spPr>
        <a:xfrm rot="8100000">
          <a:off x="179597" y="422068"/>
          <a:ext cx="244110" cy="244110"/>
        </a:xfrm>
        <a:prstGeom prst="teardrop">
          <a:avLst>
            <a:gd name="adj" fmla="val 11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B7FC7CF-F58D-48D5-8BCC-38D6EE87890B}">
      <dsp:nvSpPr>
        <dsp:cNvPr id="0" name=""/>
        <dsp:cNvSpPr/>
      </dsp:nvSpPr>
      <dsp:spPr>
        <a:xfrm>
          <a:off x="206715" y="449186"/>
          <a:ext cx="189873" cy="189873"/>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143A46-815A-49BF-9455-C0385022444F}">
      <dsp:nvSpPr>
        <dsp:cNvPr id="0" name=""/>
        <dsp:cNvSpPr/>
      </dsp:nvSpPr>
      <dsp:spPr>
        <a:xfrm>
          <a:off x="344497" y="521194"/>
          <a:ext cx="2995366" cy="11776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01600" rIns="101600" bIns="152400" numCol="1" spcCol="1270" rtlCol="0" anchor="t" anchorCtr="0">
          <a:noAutofit/>
        </a:bodyPr>
        <a:lstStyle/>
        <a:p>
          <a:pPr marL="0" lvl="0" indent="0" algn="l" defTabSz="711200">
            <a:lnSpc>
              <a:spcPct val="90000"/>
            </a:lnSpc>
            <a:spcBef>
              <a:spcPct val="0"/>
            </a:spcBef>
            <a:spcAft>
              <a:spcPct val="35000"/>
            </a:spcAft>
            <a:buNone/>
          </a:pPr>
          <a:r>
            <a:rPr lang="zh-CN" altLang="en-US" sz="1600" b="0" i="0" kern="1200" dirty="0">
              <a:latin typeface="+mj-lt"/>
              <a:ea typeface="Microsoft YaHei UI Light"/>
              <a:cs typeface="Gill Sans Light" panose="020B0302020104020203" pitchFamily="34" charset="-79"/>
            </a:rPr>
            <a:t> </a:t>
          </a:r>
          <a:r>
            <a:rPr lang="en-US" altLang="zh-CN" sz="1800" b="0" i="0" kern="1200" dirty="0" err="1">
              <a:latin typeface="微软雅黑" panose="020B0503020204020204" pitchFamily="34" charset="-122"/>
              <a:ea typeface="微软雅黑" panose="020B0503020204020204" pitchFamily="34" charset="-122"/>
              <a:cs typeface="Gill Sans Light" panose="020B0302020104020203" pitchFamily="34" charset="-79"/>
            </a:rPr>
            <a:t>Spilker</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  </a:t>
          </a: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提出矢量跟踪的概念，并提出了集中式深组合理论</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kern="1200" dirty="0">
            <a:latin typeface="微软雅黑" panose="020B0503020204020204" pitchFamily="34" charset="-122"/>
            <a:ea typeface="微软雅黑" panose="020B0503020204020204" pitchFamily="34" charset="-122"/>
            <a:cs typeface="Gill Sans Light" panose="020B0302020104020203" pitchFamily="34" charset="-79"/>
          </a:endParaRPr>
        </a:p>
      </dsp:txBody>
      <dsp:txXfrm>
        <a:off x="344497" y="521194"/>
        <a:ext cx="2995366" cy="1177687"/>
      </dsp:txXfrm>
    </dsp:sp>
    <dsp:sp modelId="{8E3FB235-DF38-476B-9A0E-B1E583D50944}">
      <dsp:nvSpPr>
        <dsp:cNvPr id="0" name=""/>
        <dsp:cNvSpPr/>
      </dsp:nvSpPr>
      <dsp:spPr>
        <a:xfrm>
          <a:off x="344497" y="239254"/>
          <a:ext cx="2995366" cy="41378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a:lnSpc>
              <a:spcPct val="90000"/>
            </a:lnSpc>
            <a:spcBef>
              <a:spcPct val="0"/>
            </a:spcBef>
            <a:spcAft>
              <a:spcPct val="35000"/>
            </a:spcAft>
            <a:buNone/>
            <a:defRPr b="1"/>
          </a:pPr>
          <a:r>
            <a:rPr lang="en-US" altLang="zh-CN" sz="1700" b="0" kern="1200">
              <a:latin typeface="+mj-lt"/>
              <a:ea typeface="Microsoft YaHei UI" panose="02020502070401020303" pitchFamily="18" charset="0"/>
            </a:rPr>
            <a:t>  </a:t>
          </a:r>
          <a:r>
            <a:rPr lang="en-US" altLang="zh-CN" sz="1800" b="0" kern="1200">
              <a:latin typeface="微软雅黑" panose="020B0503020204020204" pitchFamily="34" charset="-122"/>
              <a:ea typeface="微软雅黑" panose="020B0503020204020204" pitchFamily="34" charset="-122"/>
            </a:rPr>
            <a:t>1996</a:t>
          </a:r>
          <a:r>
            <a:rPr lang="zh-CN" sz="1800" b="0" kern="1200">
              <a:latin typeface="微软雅黑" panose="020B0503020204020204" pitchFamily="34" charset="-122"/>
              <a:ea typeface="微软雅黑" panose="020B0503020204020204" pitchFamily="34" charset="-122"/>
            </a:rPr>
            <a:t>年</a:t>
          </a:r>
          <a:endParaRPr lang="zh-CN" sz="1800" b="0" kern="1200" dirty="0">
            <a:latin typeface="微软雅黑" panose="020B0503020204020204" pitchFamily="34" charset="-122"/>
            <a:ea typeface="微软雅黑" panose="020B0503020204020204" pitchFamily="34" charset="-122"/>
          </a:endParaRPr>
        </a:p>
      </dsp:txBody>
      <dsp:txXfrm>
        <a:off x="344497" y="239254"/>
        <a:ext cx="2995366" cy="413782"/>
      </dsp:txXfrm>
    </dsp:sp>
    <dsp:sp modelId="{9AA05CE5-209F-4AD9-BE2C-2A69F76DA8F4}">
      <dsp:nvSpPr>
        <dsp:cNvPr id="0" name=""/>
        <dsp:cNvSpPr/>
      </dsp:nvSpPr>
      <dsp:spPr>
        <a:xfrm>
          <a:off x="309793" y="721831"/>
          <a:ext cx="0" cy="982560"/>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278723" y="1673321"/>
          <a:ext cx="62140" cy="62140"/>
        </a:xfrm>
        <a:prstGeom prst="ellipse">
          <a:avLst/>
        </a:prstGeom>
        <a:solidFill>
          <a:schemeClr val="accent1">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58CAA11-0A87-4861-8B4E-913B1EAD1334}">
      <dsp:nvSpPr>
        <dsp:cNvPr id="0" name=""/>
        <dsp:cNvSpPr/>
      </dsp:nvSpPr>
      <dsp:spPr>
        <a:xfrm rot="18900000">
          <a:off x="2574127" y="2692848"/>
          <a:ext cx="244110" cy="244110"/>
        </a:xfrm>
        <a:prstGeom prst="teardrop">
          <a:avLst>
            <a:gd name="adj" fmla="val 11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1A1A837-F261-404B-A808-B2F4154CE8A2}">
      <dsp:nvSpPr>
        <dsp:cNvPr id="0" name=""/>
        <dsp:cNvSpPr/>
      </dsp:nvSpPr>
      <dsp:spPr>
        <a:xfrm>
          <a:off x="2601246" y="2719967"/>
          <a:ext cx="189873" cy="189873"/>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5F3F650-2E42-488A-AD4F-C4BD47D19A84}">
      <dsp:nvSpPr>
        <dsp:cNvPr id="0" name=""/>
        <dsp:cNvSpPr/>
      </dsp:nvSpPr>
      <dsp:spPr>
        <a:xfrm>
          <a:off x="2736299" y="2035176"/>
          <a:ext cx="3501154" cy="7808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71450" rIns="0" bIns="114300" numCol="1" spcCol="1270" rtlCol="0" anchor="b" anchorCtr="0">
          <a:noAutofit/>
        </a:bodyPr>
        <a:lstStyle/>
        <a:p>
          <a:pPr marL="0" lvl="0" indent="0" algn="l" defTabSz="800100">
            <a:lnSpc>
              <a:spcPct val="90000"/>
            </a:lnSpc>
            <a:spcBef>
              <a:spcPct val="0"/>
            </a:spcBef>
            <a:spcAft>
              <a:spcPct val="35000"/>
            </a:spcAft>
            <a:buNone/>
          </a:pP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为了解决集中式深组合的计算量大特点，</a:t>
          </a:r>
          <a:r>
            <a:rPr lang="en-US" altLang="zh-CN" sz="1800" b="0" i="0" kern="1200" dirty="0" err="1">
              <a:latin typeface="微软雅黑" panose="020B0503020204020204" pitchFamily="34" charset="-122"/>
              <a:ea typeface="微软雅黑" panose="020B0503020204020204" pitchFamily="34" charset="-122"/>
              <a:cs typeface="Gill Sans Light" panose="020B0302020104020203" pitchFamily="34" charset="-79"/>
            </a:rPr>
            <a:t>Abbotte</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 </a:t>
          </a: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提出了一种含有预滤波器的级联式深组合导航系统</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kern="1200" dirty="0">
            <a:latin typeface="微软雅黑" panose="020B0503020204020204" pitchFamily="34" charset="-122"/>
            <a:ea typeface="微软雅黑" panose="020B0503020204020204" pitchFamily="34" charset="-122"/>
            <a:cs typeface="Gill Sans Light" panose="020B0302020104020203" pitchFamily="34" charset="-79"/>
          </a:endParaRPr>
        </a:p>
      </dsp:txBody>
      <dsp:txXfrm>
        <a:off x="2736299" y="2035176"/>
        <a:ext cx="3501154" cy="780880"/>
      </dsp:txXfrm>
    </dsp:sp>
    <dsp:sp modelId="{223C5207-4FA2-4A6C-8F43-20BD55767C99}">
      <dsp:nvSpPr>
        <dsp:cNvPr id="0" name=""/>
        <dsp:cNvSpPr/>
      </dsp:nvSpPr>
      <dsp:spPr>
        <a:xfrm>
          <a:off x="2736299" y="2952327"/>
          <a:ext cx="3501154" cy="2743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en-US" altLang="zh-CN" sz="1800" b="0" kern="1200" dirty="0">
              <a:latin typeface="微软雅黑" panose="020B0503020204020204" pitchFamily="34" charset="-122"/>
              <a:ea typeface="微软雅黑" panose="020B0503020204020204" pitchFamily="34" charset="-122"/>
            </a:rPr>
            <a:t> 1999</a:t>
          </a:r>
          <a:r>
            <a:rPr lang="zh-CN" sz="1800" b="0" kern="1200" dirty="0">
              <a:latin typeface="微软雅黑" panose="020B0503020204020204" pitchFamily="34" charset="-122"/>
              <a:ea typeface="微软雅黑" panose="020B0503020204020204" pitchFamily="34" charset="-122"/>
            </a:rPr>
            <a:t>年</a:t>
          </a:r>
        </a:p>
      </dsp:txBody>
      <dsp:txXfrm>
        <a:off x="2736299" y="2952327"/>
        <a:ext cx="3501154" cy="274363"/>
      </dsp:txXfrm>
    </dsp:sp>
    <dsp:sp modelId="{4FE5EB5D-4CEF-4D0D-9394-0534E61844BE}">
      <dsp:nvSpPr>
        <dsp:cNvPr id="0" name=""/>
        <dsp:cNvSpPr/>
      </dsp:nvSpPr>
      <dsp:spPr>
        <a:xfrm>
          <a:off x="2696183" y="1659731"/>
          <a:ext cx="0" cy="982560"/>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665112" y="1628660"/>
          <a:ext cx="62140" cy="62140"/>
        </a:xfrm>
        <a:prstGeom prst="ellipse">
          <a:avLst/>
        </a:prstGeom>
        <a:solidFill>
          <a:schemeClr val="accent1">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2C82E90-F103-439C-8371-CFFB0927B9DE}">
      <dsp:nvSpPr>
        <dsp:cNvPr id="0" name=""/>
        <dsp:cNvSpPr/>
      </dsp:nvSpPr>
      <dsp:spPr>
        <a:xfrm rot="8100000">
          <a:off x="4941318" y="409871"/>
          <a:ext cx="244110" cy="244110"/>
        </a:xfrm>
        <a:prstGeom prst="teardrop">
          <a:avLst>
            <a:gd name="adj" fmla="val 11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D519322-C1DD-47AE-92C0-13575134BC76}">
      <dsp:nvSpPr>
        <dsp:cNvPr id="0" name=""/>
        <dsp:cNvSpPr/>
      </dsp:nvSpPr>
      <dsp:spPr>
        <a:xfrm>
          <a:off x="4968436" y="436990"/>
          <a:ext cx="189873" cy="189873"/>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DDA0FE-83E2-423C-9F13-58A61EB68487}">
      <dsp:nvSpPr>
        <dsp:cNvPr id="0" name=""/>
        <dsp:cNvSpPr/>
      </dsp:nvSpPr>
      <dsp:spPr>
        <a:xfrm>
          <a:off x="5124706" y="519649"/>
          <a:ext cx="3294208" cy="12941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14300" rIns="114300" bIns="171450" numCol="1" spcCol="1270" rtlCol="0" anchor="t" anchorCtr="0">
          <a:noAutofit/>
        </a:bodyPr>
        <a:lstStyle/>
        <a:p>
          <a:pPr marL="0" lvl="0" indent="0" algn="l" defTabSz="800100">
            <a:lnSpc>
              <a:spcPct val="90000"/>
            </a:lnSpc>
            <a:spcBef>
              <a:spcPct val="0"/>
            </a:spcBef>
            <a:spcAft>
              <a:spcPct val="35000"/>
            </a:spcAft>
            <a:buNone/>
          </a:pP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英国的研究人员 </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Groves </a:t>
          </a: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等人建立了一种非相干深组合导航系统</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a:t>
          </a:r>
          <a:endParaRPr lang="zh-CN" sz="1800" b="0" i="0" kern="1200" dirty="0">
            <a:latin typeface="微软雅黑" panose="020B0503020204020204" pitchFamily="34" charset="-122"/>
            <a:ea typeface="微软雅黑" panose="020B0503020204020204" pitchFamily="34" charset="-122"/>
            <a:cs typeface="Gill Sans Light" panose="020B0302020104020203" pitchFamily="34" charset="-79"/>
          </a:endParaRPr>
        </a:p>
      </dsp:txBody>
      <dsp:txXfrm>
        <a:off x="5124706" y="519649"/>
        <a:ext cx="3294208" cy="1294140"/>
      </dsp:txXfrm>
    </dsp:sp>
    <dsp:sp modelId="{2D6C7916-1130-46A8-833B-A6278CBD2192}">
      <dsp:nvSpPr>
        <dsp:cNvPr id="0" name=""/>
        <dsp:cNvSpPr/>
      </dsp:nvSpPr>
      <dsp:spPr>
        <a:xfrm>
          <a:off x="5124706" y="275478"/>
          <a:ext cx="3294208" cy="45469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120650" bIns="0" numCol="1" spcCol="1270" rtlCol="0" anchor="ctr" anchorCtr="0">
          <a:noAutofit/>
        </a:bodyPr>
        <a:lstStyle/>
        <a:p>
          <a:pPr marL="0" lvl="0" indent="0" algn="l" defTabSz="844550">
            <a:lnSpc>
              <a:spcPct val="90000"/>
            </a:lnSpc>
            <a:spcBef>
              <a:spcPct val="0"/>
            </a:spcBef>
            <a:spcAft>
              <a:spcPct val="35000"/>
            </a:spcAft>
            <a:buNone/>
            <a:defRPr b="1"/>
          </a:pPr>
          <a:r>
            <a:rPr lang="zh-CN" sz="1900" b="0" kern="1200" dirty="0">
              <a:latin typeface="+mj-lt"/>
              <a:ea typeface="Microsoft YaHei UI" panose="02020502070401020303" pitchFamily="18" charset="0"/>
            </a:rPr>
            <a:t> </a:t>
          </a:r>
          <a:r>
            <a:rPr lang="en-US" altLang="zh-CN" sz="1900" b="0" kern="1200" dirty="0">
              <a:latin typeface="+mj-lt"/>
              <a:ea typeface="Microsoft YaHei UI" panose="02020502070401020303" pitchFamily="18" charset="0"/>
            </a:rPr>
            <a:t> </a:t>
          </a:r>
          <a:r>
            <a:rPr lang="zh-CN" sz="1800" b="0" kern="1200" dirty="0">
              <a:latin typeface="微软雅黑" panose="020B0503020204020204" pitchFamily="34" charset="-122"/>
              <a:ea typeface="微软雅黑" panose="020B0503020204020204" pitchFamily="34" charset="-122"/>
            </a:rPr>
            <a:t>20</a:t>
          </a:r>
          <a:r>
            <a:rPr lang="en-US" altLang="zh-CN" sz="1800" b="0" kern="1200" dirty="0">
              <a:latin typeface="微软雅黑" panose="020B0503020204020204" pitchFamily="34" charset="-122"/>
              <a:ea typeface="微软雅黑" panose="020B0503020204020204" pitchFamily="34" charset="-122"/>
            </a:rPr>
            <a:t>07</a:t>
          </a:r>
          <a:r>
            <a:rPr lang="zh-CN" altLang="en-US" sz="1800" b="0" kern="1200" dirty="0">
              <a:latin typeface="微软雅黑" panose="020B0503020204020204" pitchFamily="34" charset="-122"/>
              <a:ea typeface="微软雅黑" panose="020B0503020204020204" pitchFamily="34" charset="-122"/>
            </a:rPr>
            <a:t>年 </a:t>
          </a:r>
          <a:endParaRPr lang="zh-CN" sz="1800" b="0" kern="1200" dirty="0">
            <a:latin typeface="微软雅黑" panose="020B0503020204020204" pitchFamily="34" charset="-122"/>
            <a:ea typeface="微软雅黑" panose="020B0503020204020204" pitchFamily="34" charset="-122"/>
          </a:endParaRPr>
        </a:p>
      </dsp:txBody>
      <dsp:txXfrm>
        <a:off x="5124706" y="275478"/>
        <a:ext cx="3294208" cy="454698"/>
      </dsp:txXfrm>
    </dsp:sp>
    <dsp:sp modelId="{4D953791-5C2F-4A75-A8F4-6ED7EAB5E015}">
      <dsp:nvSpPr>
        <dsp:cNvPr id="0" name=""/>
        <dsp:cNvSpPr/>
      </dsp:nvSpPr>
      <dsp:spPr>
        <a:xfrm>
          <a:off x="5063373" y="704538"/>
          <a:ext cx="0" cy="982560"/>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5032303" y="1656029"/>
          <a:ext cx="62140" cy="62140"/>
        </a:xfrm>
        <a:prstGeom prst="ellipse">
          <a:avLst/>
        </a:prstGeom>
        <a:solidFill>
          <a:schemeClr val="accent1">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7331DD9-74CF-4A3A-86BA-F4B9DBEAB944}">
      <dsp:nvSpPr>
        <dsp:cNvPr id="0" name=""/>
        <dsp:cNvSpPr/>
      </dsp:nvSpPr>
      <dsp:spPr>
        <a:xfrm rot="18900000">
          <a:off x="7317798" y="2645840"/>
          <a:ext cx="244110" cy="244110"/>
        </a:xfrm>
        <a:prstGeom prst="teardrop">
          <a:avLst>
            <a:gd name="adj" fmla="val 11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15AAB83-BD07-4B9E-9A3B-858C0B126F9C}">
      <dsp:nvSpPr>
        <dsp:cNvPr id="0" name=""/>
        <dsp:cNvSpPr/>
      </dsp:nvSpPr>
      <dsp:spPr>
        <a:xfrm>
          <a:off x="7344917" y="2672958"/>
          <a:ext cx="189873" cy="189873"/>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8CB2D5A-F46A-4E0E-9575-15F31D04AAC6}">
      <dsp:nvSpPr>
        <dsp:cNvPr id="0" name=""/>
        <dsp:cNvSpPr/>
      </dsp:nvSpPr>
      <dsp:spPr>
        <a:xfrm>
          <a:off x="7560836" y="1630074"/>
          <a:ext cx="3519735" cy="151773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71450" rIns="0" bIns="114300" numCol="1" spcCol="1270" rtlCol="0" anchor="b" anchorCtr="0">
          <a:noAutofit/>
        </a:bodyPr>
        <a:lstStyle/>
        <a:p>
          <a:pPr marL="0" lvl="0" indent="0" algn="l" defTabSz="800100">
            <a:lnSpc>
              <a:spcPct val="90000"/>
            </a:lnSpc>
            <a:spcBef>
              <a:spcPct val="0"/>
            </a:spcBef>
            <a:spcAft>
              <a:spcPct val="35000"/>
            </a:spcAft>
            <a:buNone/>
          </a:pP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澳大利亚</a:t>
          </a: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Babu </a:t>
          </a: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博士第一次给出了集中式深组合基带环路信息和惯性导航解算误差量之间系统完整的模型；</a:t>
          </a:r>
          <a:endParaRPr lang="zh-CN" sz="1800" b="0" i="0" kern="1200" dirty="0">
            <a:latin typeface="微软雅黑" panose="020B0503020204020204" pitchFamily="34" charset="-122"/>
            <a:ea typeface="微软雅黑" panose="020B0503020204020204" pitchFamily="34" charset="-122"/>
            <a:cs typeface="Gill Sans Light" panose="020B0302020104020203" pitchFamily="34" charset="-79"/>
          </a:endParaRPr>
        </a:p>
      </dsp:txBody>
      <dsp:txXfrm>
        <a:off x="7560836" y="1630074"/>
        <a:ext cx="3519735" cy="1517732"/>
      </dsp:txXfrm>
    </dsp:sp>
    <dsp:sp modelId="{7C1E6B4A-59F7-4018-A403-E1CCAEE78BA1}">
      <dsp:nvSpPr>
        <dsp:cNvPr id="0" name=""/>
        <dsp:cNvSpPr/>
      </dsp:nvSpPr>
      <dsp:spPr>
        <a:xfrm>
          <a:off x="7560836" y="2786204"/>
          <a:ext cx="3519735" cy="5332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a:lnSpc>
              <a:spcPct val="90000"/>
            </a:lnSpc>
            <a:spcBef>
              <a:spcPct val="0"/>
            </a:spcBef>
            <a:spcAft>
              <a:spcPct val="35000"/>
            </a:spcAft>
            <a:buNone/>
            <a:defRPr b="1"/>
          </a:pPr>
          <a:r>
            <a:rPr lang="en-US" altLang="zh-CN" sz="1700" b="0" kern="1200" dirty="0">
              <a:latin typeface="+mj-lt"/>
              <a:ea typeface="Microsoft YaHei UI" panose="02020502070401020303" pitchFamily="18" charset="0"/>
            </a:rPr>
            <a:t>  </a:t>
          </a:r>
          <a:r>
            <a:rPr lang="zh-CN" sz="1800" b="0" kern="1200" dirty="0">
              <a:latin typeface="微软雅黑" panose="020B0503020204020204" pitchFamily="34" charset="-122"/>
              <a:ea typeface="微软雅黑" panose="020B0503020204020204" pitchFamily="34" charset="-122"/>
            </a:rPr>
            <a:t>20</a:t>
          </a:r>
          <a:r>
            <a:rPr lang="en-US" altLang="zh-CN" sz="1800" b="0" kern="1200" dirty="0">
              <a:latin typeface="微软雅黑" panose="020B0503020204020204" pitchFamily="34" charset="-122"/>
              <a:ea typeface="微软雅黑" panose="020B0503020204020204" pitchFamily="34" charset="-122"/>
            </a:rPr>
            <a:t>09</a:t>
          </a:r>
          <a:r>
            <a:rPr lang="zh-CN" altLang="en-US" sz="1800" b="0" kern="1200" dirty="0">
              <a:latin typeface="微软雅黑" panose="020B0503020204020204" pitchFamily="34" charset="-122"/>
              <a:ea typeface="微软雅黑" panose="020B0503020204020204" pitchFamily="34" charset="-122"/>
            </a:rPr>
            <a:t>年</a:t>
          </a:r>
          <a:endParaRPr lang="zh-CN" sz="1800" b="0" kern="1200" dirty="0">
            <a:latin typeface="微软雅黑" panose="020B0503020204020204" pitchFamily="34" charset="-122"/>
            <a:ea typeface="微软雅黑" panose="020B0503020204020204" pitchFamily="34" charset="-122"/>
          </a:endParaRPr>
        </a:p>
      </dsp:txBody>
      <dsp:txXfrm>
        <a:off x="7560836" y="2786204"/>
        <a:ext cx="3519735" cy="533257"/>
      </dsp:txXfrm>
    </dsp:sp>
    <dsp:sp modelId="{A03C5372-D306-43AC-B406-6F8183849431}">
      <dsp:nvSpPr>
        <dsp:cNvPr id="0" name=""/>
        <dsp:cNvSpPr/>
      </dsp:nvSpPr>
      <dsp:spPr>
        <a:xfrm>
          <a:off x="7439853" y="1612722"/>
          <a:ext cx="0" cy="982560"/>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7408783" y="1581652"/>
          <a:ext cx="62140" cy="62140"/>
        </a:xfrm>
        <a:prstGeom prst="ellipse">
          <a:avLst/>
        </a:prstGeom>
        <a:solidFill>
          <a:schemeClr val="accent1">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55439AF-6893-479D-8B57-31FBC13C553F}">
      <dsp:nvSpPr>
        <dsp:cNvPr id="0" name=""/>
        <dsp:cNvSpPr/>
      </dsp:nvSpPr>
      <dsp:spPr>
        <a:xfrm rot="8100000">
          <a:off x="9459146" y="382503"/>
          <a:ext cx="244110" cy="244110"/>
        </a:xfrm>
        <a:prstGeom prst="teardrop">
          <a:avLst>
            <a:gd name="adj" fmla="val 11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22B1C16-7FF0-4DBE-B32E-E43FEB1E2EAC}">
      <dsp:nvSpPr>
        <dsp:cNvPr id="0" name=""/>
        <dsp:cNvSpPr/>
      </dsp:nvSpPr>
      <dsp:spPr>
        <a:xfrm>
          <a:off x="9486265" y="409621"/>
          <a:ext cx="189873" cy="189873"/>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B55AA6D-649D-4145-93EB-08B866A4D4E5}">
      <dsp:nvSpPr>
        <dsp:cNvPr id="0" name=""/>
        <dsp:cNvSpPr/>
      </dsp:nvSpPr>
      <dsp:spPr>
        <a:xfrm>
          <a:off x="9201392" y="504057"/>
          <a:ext cx="2823943" cy="9825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14300" rIns="114300" bIns="171450" numCol="1" spcCol="1270" rtlCol="0" anchor="t" anchorCtr="0">
          <a:noAutofit/>
        </a:bodyPr>
        <a:lstStyle/>
        <a:p>
          <a:pPr marL="0" lvl="0" indent="0" algn="l" defTabSz="800100">
            <a:lnSpc>
              <a:spcPct val="90000"/>
            </a:lnSpc>
            <a:spcBef>
              <a:spcPct val="0"/>
            </a:spcBef>
            <a:spcAft>
              <a:spcPct val="35000"/>
            </a:spcAft>
            <a:buNone/>
          </a:pPr>
          <a:r>
            <a:rPr lang="en-US" altLang="zh-CN" sz="1800" b="0" i="0" kern="1200" dirty="0">
              <a:latin typeface="微软雅黑" panose="020B0503020204020204" pitchFamily="34" charset="-122"/>
              <a:ea typeface="微软雅黑" panose="020B0503020204020204" pitchFamily="34" charset="-122"/>
              <a:cs typeface="Gill Sans Light" panose="020B0302020104020203" pitchFamily="34" charset="-79"/>
            </a:rPr>
            <a:t>Babu </a:t>
          </a:r>
          <a:r>
            <a:rPr lang="zh-CN" altLang="en-US" sz="1800" b="0" i="0" kern="1200" dirty="0">
              <a:latin typeface="微软雅黑" panose="020B0503020204020204" pitchFamily="34" charset="-122"/>
              <a:ea typeface="微软雅黑" panose="020B0503020204020204" pitchFamily="34" charset="-122"/>
              <a:cs typeface="Gill Sans Light" panose="020B0302020104020203" pitchFamily="34" charset="-79"/>
            </a:rPr>
            <a:t>等人提出了在基带信号预滤波处理中使用双滤波器的方法；</a:t>
          </a:r>
          <a:endParaRPr lang="zh-CN" sz="1800" b="0" i="0" kern="1200" dirty="0">
            <a:latin typeface="微软雅黑" panose="020B0503020204020204" pitchFamily="34" charset="-122"/>
            <a:ea typeface="微软雅黑" panose="020B0503020204020204" pitchFamily="34" charset="-122"/>
            <a:cs typeface="Gill Sans Light" panose="020B0302020104020203" pitchFamily="34" charset="-79"/>
          </a:endParaRPr>
        </a:p>
      </dsp:txBody>
      <dsp:txXfrm>
        <a:off x="9201392" y="504057"/>
        <a:ext cx="2823943" cy="982560"/>
      </dsp:txXfrm>
    </dsp:sp>
    <dsp:sp modelId="{3FA5D5AE-9CAE-4D19-9765-BCEE62095312}">
      <dsp:nvSpPr>
        <dsp:cNvPr id="0" name=""/>
        <dsp:cNvSpPr/>
      </dsp:nvSpPr>
      <dsp:spPr>
        <a:xfrm>
          <a:off x="9201392" y="158833"/>
          <a:ext cx="2823943" cy="3452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a:lnSpc>
              <a:spcPct val="90000"/>
            </a:lnSpc>
            <a:spcBef>
              <a:spcPct val="0"/>
            </a:spcBef>
            <a:spcAft>
              <a:spcPct val="35000"/>
            </a:spcAft>
            <a:buNone/>
            <a:defRPr b="1"/>
          </a:pPr>
          <a:r>
            <a:rPr lang="en-US" altLang="zh-CN" sz="1700" b="0" kern="1200" dirty="0">
              <a:latin typeface="微软雅黑" panose="020B0503020204020204" pitchFamily="34" charset="-122"/>
              <a:ea typeface="微软雅黑" panose="020B0503020204020204" pitchFamily="34" charset="-122"/>
            </a:rPr>
            <a:t>         </a:t>
          </a:r>
          <a:r>
            <a:rPr lang="zh-CN" sz="1800" b="0" kern="1200" dirty="0">
              <a:latin typeface="微软雅黑" panose="020B0503020204020204" pitchFamily="34" charset="-122"/>
              <a:ea typeface="微软雅黑" panose="020B0503020204020204" pitchFamily="34" charset="-122"/>
            </a:rPr>
            <a:t>20</a:t>
          </a:r>
          <a:r>
            <a:rPr lang="en-US" altLang="zh-CN" sz="1800" b="0" kern="1200" dirty="0">
              <a:latin typeface="微软雅黑" panose="020B0503020204020204" pitchFamily="34" charset="-122"/>
              <a:ea typeface="微软雅黑" panose="020B0503020204020204" pitchFamily="34" charset="-122"/>
            </a:rPr>
            <a:t>12</a:t>
          </a:r>
          <a:r>
            <a:rPr lang="zh-CN" sz="1800" b="0" kern="1200" dirty="0">
              <a:latin typeface="微软雅黑" panose="020B0503020204020204" pitchFamily="34" charset="-122"/>
              <a:ea typeface="微软雅黑" panose="020B0503020204020204" pitchFamily="34" charset="-122"/>
            </a:rPr>
            <a:t> 年</a:t>
          </a:r>
        </a:p>
      </dsp:txBody>
      <dsp:txXfrm>
        <a:off x="9201392" y="158833"/>
        <a:ext cx="2823943" cy="345224"/>
      </dsp:txXfrm>
    </dsp:sp>
    <dsp:sp modelId="{FE6CA7EB-68EC-4E76-9051-08C4CF370101}">
      <dsp:nvSpPr>
        <dsp:cNvPr id="0" name=""/>
        <dsp:cNvSpPr/>
      </dsp:nvSpPr>
      <dsp:spPr>
        <a:xfrm>
          <a:off x="9581202" y="677170"/>
          <a:ext cx="0" cy="982560"/>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9550131" y="1628660"/>
          <a:ext cx="62140" cy="62140"/>
        </a:xfrm>
        <a:prstGeom prst="ellipse">
          <a:avLst/>
        </a:prstGeom>
        <a:solidFill>
          <a:schemeClr val="accent1">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落针时间线"/>
  <dgm:desc val="用于按时间顺序显示事件列表。图针旁边的一个隐形框中包含日期，描述在正下方。它可以显示适量的文本和中等长度的日期格式。"/>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76748-CB0B-4719-8170-38FDBD2E5E51}" type="datetimeFigureOut">
              <a:rPr lang="zh-CN" altLang="en-US" smtClean="0"/>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FEB8F-03CD-47E9-9CFA-AA01FE9C310E}" type="slidenum">
              <a:rPr lang="zh-CN" altLang="en-US" smtClean="0"/>
              <a:t>‹#›</a:t>
            </a:fld>
            <a:endParaRPr lang="zh-CN" altLang="en-US"/>
          </a:p>
        </p:txBody>
      </p:sp>
    </p:spTree>
    <p:extLst>
      <p:ext uri="{BB962C8B-B14F-4D97-AF65-F5344CB8AC3E}">
        <p14:creationId xmlns:p14="http://schemas.microsoft.com/office/powerpoint/2010/main" val="254165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846455" rtl="0" eaLnBrk="0" fontAlgn="base" latinLnBrk="0" hangingPunct="0">
              <a:lnSpc>
                <a:spcPct val="100000"/>
              </a:lnSpc>
              <a:spcBef>
                <a:spcPct val="0"/>
              </a:spcBef>
              <a:spcAft>
                <a:spcPct val="0"/>
              </a:spcAft>
              <a:buClrTx/>
              <a:buSzTx/>
              <a:buFontTx/>
              <a:buNone/>
              <a:tabLst/>
              <a:defRPr/>
            </a:pPr>
            <a:fld id="{5E9CA572-1E42-4DAC-8D60-07AA9589A1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846455"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846455" rtl="0" eaLnBrk="0" fontAlgn="base" latinLnBrk="0" hangingPunct="0">
              <a:lnSpc>
                <a:spcPct val="100000"/>
              </a:lnSpc>
              <a:spcBef>
                <a:spcPct val="0"/>
              </a:spcBef>
              <a:spcAft>
                <a:spcPct val="0"/>
              </a:spcAft>
              <a:buClrTx/>
              <a:buSzTx/>
              <a:buFontTx/>
              <a:buNone/>
              <a:tabLst/>
              <a:defRPr/>
            </a:pPr>
            <a:fld id="{5E9CA572-1E42-4DAC-8D60-07AA9589A1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846455"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6D2FCC0-7AE0-4089-A748-5FC517E10239}" type="slidenum">
              <a:rPr lang="zh-CN" altLang="en-US" smtClean="0"/>
              <a:t>‹#›</a:t>
            </a:fld>
            <a:endParaRPr lang="zh-CN" altLang="en-US" dirty="0"/>
          </a:p>
        </p:txBody>
      </p:sp>
      <p:sp>
        <p:nvSpPr>
          <p:cNvPr id="3" name="日期占位符 2"/>
          <p:cNvSpPr>
            <a:spLocks noGrp="1"/>
          </p:cNvSpPr>
          <p:nvPr>
            <p:ph type="dt" sz="half" idx="10"/>
          </p:nvPr>
        </p:nvSpPr>
        <p:spPr/>
        <p:txBody>
          <a:bodyPr/>
          <a:lstStyle/>
          <a:p>
            <a:fld id="{9E0B59DA-D4D4-4F8F-87A1-0F94DF803BB8}"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2023126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343155" indent="0" algn="ctr">
              <a:buNone/>
              <a:defRPr>
                <a:solidFill>
                  <a:schemeClr val="tx1">
                    <a:tint val="75000"/>
                  </a:schemeClr>
                </a:solidFill>
              </a:defRPr>
            </a:lvl2pPr>
            <a:lvl3pPr marL="685673" indent="0" algn="ctr">
              <a:buNone/>
              <a:defRPr>
                <a:solidFill>
                  <a:schemeClr val="tx1">
                    <a:tint val="75000"/>
                  </a:schemeClr>
                </a:solidFill>
              </a:defRPr>
            </a:lvl3pPr>
            <a:lvl4pPr marL="1028828" indent="0" algn="ctr">
              <a:buNone/>
              <a:defRPr>
                <a:solidFill>
                  <a:schemeClr val="tx1">
                    <a:tint val="75000"/>
                  </a:schemeClr>
                </a:solidFill>
              </a:defRPr>
            </a:lvl4pPr>
            <a:lvl5pPr marL="1371983" indent="0" algn="ctr">
              <a:buNone/>
              <a:defRPr>
                <a:solidFill>
                  <a:schemeClr val="tx1">
                    <a:tint val="75000"/>
                  </a:schemeClr>
                </a:solidFill>
              </a:defRPr>
            </a:lvl5pPr>
            <a:lvl6pPr marL="1714501" indent="0" algn="ctr">
              <a:buNone/>
              <a:defRPr>
                <a:solidFill>
                  <a:schemeClr val="tx1">
                    <a:tint val="75000"/>
                  </a:schemeClr>
                </a:solidFill>
              </a:defRPr>
            </a:lvl6pPr>
            <a:lvl7pPr marL="2057656" indent="0" algn="ctr">
              <a:buNone/>
              <a:defRPr>
                <a:solidFill>
                  <a:schemeClr val="tx1">
                    <a:tint val="75000"/>
                  </a:schemeClr>
                </a:solidFill>
              </a:defRPr>
            </a:lvl7pPr>
            <a:lvl8pPr marL="2400811" indent="0" algn="ctr">
              <a:buNone/>
              <a:defRPr>
                <a:solidFill>
                  <a:schemeClr val="tx1">
                    <a:tint val="75000"/>
                  </a:schemeClr>
                </a:solidFill>
              </a:defRPr>
            </a:lvl8pPr>
            <a:lvl9pPr marL="274332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6457478-4FF1-4981-A24E-510FFBDDD11D}" type="slidenum">
              <a:rPr lang="en-US" altLang="zh-CN"/>
              <a:t>‹#›</a:t>
            </a:fld>
            <a:endParaRPr lang="en-US" altLang="zh-CN"/>
          </a:p>
        </p:txBody>
      </p:sp>
    </p:spTree>
    <p:extLst>
      <p:ext uri="{BB962C8B-B14F-4D97-AF65-F5344CB8AC3E}">
        <p14:creationId xmlns:p14="http://schemas.microsoft.com/office/powerpoint/2010/main" val="3468214595"/>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p:nvSpPr>
        <p:spPr>
          <a:xfrm>
            <a:off x="1" y="865927"/>
            <a:ext cx="12192001" cy="63103"/>
          </a:xfrm>
          <a:prstGeom prst="rect">
            <a:avLst/>
          </a:prstGeom>
          <a:gradFill flip="none" rotWithShape="1">
            <a:gsLst>
              <a:gs pos="0">
                <a:srgbClr val="0066FF"/>
              </a:gs>
              <a:gs pos="50000">
                <a:srgbClr val="0066FF">
                  <a:alpha val="50000"/>
                </a:srgbClr>
              </a:gs>
              <a:gs pos="100000">
                <a:srgbClr val="0066FF">
                  <a:alpha val="1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fontAlgn="auto" hangingPunct="1">
              <a:spcBef>
                <a:spcPts val="0"/>
              </a:spcBef>
              <a:spcAft>
                <a:spcPts val="0"/>
              </a:spcAft>
              <a:defRPr/>
            </a:pPr>
            <a:endParaRPr lang="zh-CN" altLang="en-US" sz="1348">
              <a:solidFill>
                <a:prstClr val="white"/>
              </a:solidFill>
            </a:endParaRPr>
          </a:p>
        </p:txBody>
      </p:sp>
      <p:sp>
        <p:nvSpPr>
          <p:cNvPr id="3" name="内容占位符 2"/>
          <p:cNvSpPr>
            <a:spLocks noGrp="1"/>
          </p:cNvSpPr>
          <p:nvPr>
            <p:ph idx="1"/>
          </p:nvPr>
        </p:nvSpPr>
        <p:spPr>
          <a:xfrm>
            <a:off x="335361" y="1441578"/>
            <a:ext cx="11521280" cy="4939750"/>
          </a:xfrm>
        </p:spPr>
        <p:txBody>
          <a:bodyPr/>
          <a:lstStyle>
            <a:lvl1pPr>
              <a:lnSpc>
                <a:spcPct val="200000"/>
              </a:lnSpc>
              <a:defRPr sz="2401">
                <a:solidFill>
                  <a:schemeClr val="tx1"/>
                </a:solidFill>
              </a:defRPr>
            </a:lvl1pPr>
            <a:lvl2pPr>
              <a:lnSpc>
                <a:spcPct val="150000"/>
              </a:lnSpc>
              <a:defRPr sz="2100">
                <a:solidFill>
                  <a:schemeClr val="tx1"/>
                </a:solidFill>
              </a:defRPr>
            </a:lvl2pPr>
            <a:lvl3pPr>
              <a:lnSpc>
                <a:spcPct val="150000"/>
              </a:lnSpc>
              <a:defRPr sz="1499">
                <a:solidFill>
                  <a:schemeClr val="tx1"/>
                </a:solidFill>
              </a:defRPr>
            </a:lvl3pPr>
            <a:lvl4pPr>
              <a:lnSpc>
                <a:spcPct val="150000"/>
              </a:lnSpc>
              <a:defRPr sz="1348">
                <a:solidFill>
                  <a:schemeClr val="tx1"/>
                </a:solidFill>
              </a:defRPr>
            </a:lvl4pPr>
            <a:lvl5pPr>
              <a:lnSpc>
                <a:spcPct val="150000"/>
              </a:lnSpc>
              <a:defRPr sz="1198">
                <a:solidFill>
                  <a:schemeClr val="tx1"/>
                </a:solidFill>
              </a:defRPr>
            </a:lvl5pPr>
          </a:lstStyle>
          <a:p>
            <a:pPr lvl="0"/>
            <a:r>
              <a:rPr lang="zh-CN" altLang="en-US" dirty="0"/>
              <a:t>单击此处编辑母版文本样式</a:t>
            </a:r>
          </a:p>
          <a:p>
            <a:pPr lvl="1"/>
            <a:r>
              <a:rPr lang="zh-CN" altLang="en-US" dirty="0"/>
              <a:t>第二级</a:t>
            </a:r>
          </a:p>
        </p:txBody>
      </p:sp>
      <p:sp>
        <p:nvSpPr>
          <p:cNvPr id="5" name="日期占位符 3"/>
          <p:cNvSpPr>
            <a:spLocks noGrp="1"/>
          </p:cNvSpPr>
          <p:nvPr>
            <p:ph type="dt" sz="half" idx="10"/>
          </p:nvPr>
        </p:nvSpPr>
        <p:spPr>
          <a:xfrm>
            <a:off x="334434" y="6356353"/>
            <a:ext cx="2844800" cy="365125"/>
          </a:xfrm>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6"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7" name="灯片编号占位符 5"/>
          <p:cNvSpPr>
            <a:spLocks noGrp="1"/>
          </p:cNvSpPr>
          <p:nvPr>
            <p:ph type="sldNum" sz="quarter" idx="12"/>
          </p:nvPr>
        </p:nvSpPr>
        <p:spPr>
          <a:xfrm>
            <a:off x="9012766" y="6356353"/>
            <a:ext cx="2844800" cy="365125"/>
          </a:xfrm>
        </p:spPr>
        <p:txBody>
          <a:bodyPr/>
          <a:lstStyle>
            <a:lvl1pPr>
              <a:defRPr/>
            </a:lvl1pPr>
          </a:lstStyle>
          <a:p>
            <a:pPr>
              <a:defRPr/>
            </a:pPr>
            <a:fld id="{48F3CA89-EC6E-451D-84DA-122B324B80AD}" type="slidenum">
              <a:rPr lang="en-US" altLang="zh-CN"/>
              <a:t>‹#›</a:t>
            </a:fld>
            <a:endParaRPr lang="en-US" altLang="zh-CN"/>
          </a:p>
        </p:txBody>
      </p:sp>
      <p:pic>
        <p:nvPicPr>
          <p:cNvPr id="8" name="Picture 4" descr="C:\Documents and Settings\Administrator\桌面\loge.jpg"/>
          <p:cNvPicPr>
            <a:picLocks noChangeAspect="1" noChangeArrowheads="1"/>
          </p:cNvPicPr>
          <p:nvPr userDrawn="1"/>
        </p:nvPicPr>
        <p:blipFill>
          <a:blip r:embed="rId2">
            <a:extLst>
              <a:ext uri="{28A0092B-C50C-407E-A947-70E740481C1C}">
                <a14:useLocalDpi xmlns:a14="http://schemas.microsoft.com/office/drawing/2010/main" val="0"/>
              </a:ext>
            </a:extLst>
          </a:blip>
          <a:srcRect t="14677" b="10493"/>
          <a:stretch>
            <a:fillRect/>
          </a:stretch>
        </p:blipFill>
        <p:spPr bwMode="auto">
          <a:xfrm>
            <a:off x="107298" y="86281"/>
            <a:ext cx="3117663" cy="67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3971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4" name="矩形 3"/>
          <p:cNvSpPr/>
          <p:nvPr userDrawn="1"/>
        </p:nvSpPr>
        <p:spPr>
          <a:xfrm>
            <a:off x="-6348" y="1016003"/>
            <a:ext cx="12192001" cy="252413"/>
          </a:xfrm>
          <a:prstGeom prst="rect">
            <a:avLst/>
          </a:pr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fontAlgn="auto" hangingPunct="1">
              <a:spcBef>
                <a:spcPts val="0"/>
              </a:spcBef>
              <a:spcAft>
                <a:spcPts val="0"/>
              </a:spcAft>
              <a:defRPr/>
            </a:pPr>
            <a:endParaRPr lang="zh-CN" altLang="en-US" sz="1348">
              <a:solidFill>
                <a:prstClr val="white"/>
              </a:solidFill>
            </a:endParaRPr>
          </a:p>
        </p:txBody>
      </p:sp>
      <p:sp>
        <p:nvSpPr>
          <p:cNvPr id="5" name="1 Título"/>
          <p:cNvSpPr txBox="1"/>
          <p:nvPr userDrawn="1"/>
        </p:nvSpPr>
        <p:spPr bwMode="auto">
          <a:xfrm>
            <a:off x="8303686" y="981075"/>
            <a:ext cx="3888316"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231" eaLnBrk="1" hangingPunct="1">
              <a:defRPr/>
            </a:pPr>
            <a:r>
              <a:rPr lang="zh-CN" altLang="en-US" sz="1348" b="1">
                <a:solidFill>
                  <a:srgbClr val="FFFFFF"/>
                </a:solidFill>
                <a:latin typeface="仿宋" panose="02010609060101010101" charset="-122"/>
                <a:ea typeface="仿宋" panose="02010609060101010101" charset="-122"/>
                <a:cs typeface="仿宋" panose="02010609060101010101" charset="-122"/>
              </a:rPr>
              <a:t>压力管理钻井技术研究</a:t>
            </a:r>
            <a:endParaRPr lang="zh-CN" altLang="es-ES" sz="1348" b="1">
              <a:solidFill>
                <a:srgbClr val="FFFFFF"/>
              </a:solidFill>
              <a:latin typeface="仿宋" panose="02010609060101010101" charset="-122"/>
              <a:ea typeface="仿宋" panose="02010609060101010101" charset="-122"/>
              <a:cs typeface="仿宋" panose="02010609060101010101" charset="-122"/>
            </a:endParaRPr>
          </a:p>
        </p:txBody>
      </p:sp>
      <p:sp>
        <p:nvSpPr>
          <p:cNvPr id="2" name="标题 1"/>
          <p:cNvSpPr>
            <a:spLocks noGrp="1"/>
          </p:cNvSpPr>
          <p:nvPr>
            <p:ph type="title"/>
          </p:nvPr>
        </p:nvSpPr>
        <p:spPr>
          <a:xfrm>
            <a:off x="335361" y="231846"/>
            <a:ext cx="11521280" cy="634082"/>
          </a:xfrm>
        </p:spPr>
        <p:txBody>
          <a:bodyPr>
            <a:noAutofit/>
          </a:bodyPr>
          <a:lstStyle>
            <a:lvl1pPr algn="l">
              <a:defRPr sz="3599">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335361" y="1441578"/>
            <a:ext cx="11521280" cy="4939750"/>
          </a:xfrm>
        </p:spPr>
        <p:txBody>
          <a:bodyPr/>
          <a:lstStyle>
            <a:lvl1pPr>
              <a:lnSpc>
                <a:spcPct val="200000"/>
              </a:lnSpc>
              <a:defRPr sz="2401">
                <a:solidFill>
                  <a:schemeClr val="tx1"/>
                </a:solidFill>
              </a:defRPr>
            </a:lvl1pPr>
            <a:lvl2pPr>
              <a:lnSpc>
                <a:spcPct val="150000"/>
              </a:lnSpc>
              <a:defRPr sz="2100">
                <a:solidFill>
                  <a:schemeClr val="tx1"/>
                </a:solidFill>
              </a:defRPr>
            </a:lvl2pPr>
            <a:lvl3pPr>
              <a:lnSpc>
                <a:spcPct val="150000"/>
              </a:lnSpc>
              <a:defRPr sz="1499">
                <a:solidFill>
                  <a:schemeClr val="tx1"/>
                </a:solidFill>
              </a:defRPr>
            </a:lvl3pPr>
            <a:lvl4pPr>
              <a:lnSpc>
                <a:spcPct val="150000"/>
              </a:lnSpc>
              <a:defRPr sz="1348">
                <a:solidFill>
                  <a:schemeClr val="tx1"/>
                </a:solidFill>
              </a:defRPr>
            </a:lvl4pPr>
            <a:lvl5pPr>
              <a:lnSpc>
                <a:spcPct val="150000"/>
              </a:lnSpc>
              <a:defRPr sz="1198">
                <a:solidFill>
                  <a:schemeClr val="tx1"/>
                </a:solidFill>
              </a:defRPr>
            </a:lvl5pPr>
          </a:lstStyle>
          <a:p>
            <a:pPr lvl="0"/>
            <a:r>
              <a:rPr lang="zh-CN" altLang="en-US" dirty="0"/>
              <a:t>单击此处编辑母版文本样式</a:t>
            </a:r>
          </a:p>
          <a:p>
            <a:pPr lvl="1"/>
            <a:r>
              <a:rPr lang="zh-CN" altLang="en-US" dirty="0"/>
              <a:t>第二级</a:t>
            </a:r>
          </a:p>
        </p:txBody>
      </p:sp>
      <p:sp>
        <p:nvSpPr>
          <p:cNvPr id="6" name="日期占位符 3"/>
          <p:cNvSpPr>
            <a:spLocks noGrp="1"/>
          </p:cNvSpPr>
          <p:nvPr>
            <p:ph type="dt" sz="half" idx="10"/>
          </p:nvPr>
        </p:nvSpPr>
        <p:spPr>
          <a:xfrm>
            <a:off x="334434" y="6356353"/>
            <a:ext cx="2844800" cy="365125"/>
          </a:xfrm>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7"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8" name="灯片编号占位符 5"/>
          <p:cNvSpPr>
            <a:spLocks noGrp="1"/>
          </p:cNvSpPr>
          <p:nvPr>
            <p:ph type="sldNum" sz="quarter" idx="12"/>
          </p:nvPr>
        </p:nvSpPr>
        <p:spPr>
          <a:xfrm>
            <a:off x="9012766" y="6356353"/>
            <a:ext cx="2844800" cy="365125"/>
          </a:xfrm>
        </p:spPr>
        <p:txBody>
          <a:bodyPr/>
          <a:lstStyle>
            <a:lvl1pPr>
              <a:defRPr/>
            </a:lvl1pPr>
          </a:lstStyle>
          <a:p>
            <a:pPr>
              <a:defRPr/>
            </a:pPr>
            <a:fld id="{58EA6452-DB66-41D9-8739-4686882DF517}" type="slidenum">
              <a:rPr lang="en-US" altLang="zh-CN"/>
              <a:t>‹#›</a:t>
            </a:fld>
            <a:endParaRPr lang="en-US" altLang="zh-CN"/>
          </a:p>
        </p:txBody>
      </p:sp>
    </p:spTree>
    <p:extLst>
      <p:ext uri="{BB962C8B-B14F-4D97-AF65-F5344CB8AC3E}">
        <p14:creationId xmlns:p14="http://schemas.microsoft.com/office/powerpoint/2010/main" val="388197260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4"/>
          <p:cNvSpPr/>
          <p:nvPr userDrawn="1"/>
        </p:nvSpPr>
        <p:spPr>
          <a:xfrm>
            <a:off x="-6348" y="1016003"/>
            <a:ext cx="12192001" cy="252413"/>
          </a:xfrm>
          <a:prstGeom prst="rect">
            <a:avLst/>
          </a:pr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fontAlgn="auto" hangingPunct="1">
              <a:spcBef>
                <a:spcPts val="0"/>
              </a:spcBef>
              <a:spcAft>
                <a:spcPts val="0"/>
              </a:spcAft>
              <a:defRPr/>
            </a:pPr>
            <a:endParaRPr lang="zh-CN" altLang="en-US" sz="1348">
              <a:solidFill>
                <a:prstClr val="white"/>
              </a:solidFill>
            </a:endParaRPr>
          </a:p>
        </p:txBody>
      </p:sp>
      <p:sp>
        <p:nvSpPr>
          <p:cNvPr id="6" name="1 Título"/>
          <p:cNvSpPr txBox="1"/>
          <p:nvPr userDrawn="1"/>
        </p:nvSpPr>
        <p:spPr bwMode="auto">
          <a:xfrm>
            <a:off x="8303686" y="981075"/>
            <a:ext cx="3888316"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231" eaLnBrk="1" hangingPunct="1">
              <a:defRPr/>
            </a:pPr>
            <a:r>
              <a:rPr lang="zh-CN" altLang="en-US" sz="1348" b="1">
                <a:solidFill>
                  <a:srgbClr val="FFFFFF"/>
                </a:solidFill>
                <a:latin typeface="仿宋" panose="02010609060101010101" charset="-122"/>
                <a:ea typeface="仿宋" panose="02010609060101010101" charset="-122"/>
                <a:cs typeface="仿宋" panose="02010609060101010101" charset="-122"/>
              </a:rPr>
              <a:t>压力管理钻井技术研究</a:t>
            </a:r>
            <a:endParaRPr lang="zh-CN" altLang="es-ES" sz="1348" b="1">
              <a:solidFill>
                <a:srgbClr val="FFFFFF"/>
              </a:solidFill>
              <a:latin typeface="仿宋" panose="02010609060101010101" charset="-122"/>
              <a:ea typeface="仿宋" panose="02010609060101010101" charset="-122"/>
              <a:cs typeface="仿宋" panose="02010609060101010101" charset="-122"/>
            </a:endParaRPr>
          </a:p>
        </p:txBody>
      </p:sp>
      <p:sp>
        <p:nvSpPr>
          <p:cNvPr id="3" name="内容占位符 2"/>
          <p:cNvSpPr>
            <a:spLocks noGrp="1"/>
          </p:cNvSpPr>
          <p:nvPr>
            <p:ph sz="half" idx="1"/>
          </p:nvPr>
        </p:nvSpPr>
        <p:spPr>
          <a:xfrm>
            <a:off x="335360" y="1628800"/>
            <a:ext cx="5659041" cy="4680520"/>
          </a:xfrm>
        </p:spPr>
        <p:txBody>
          <a:bodyPr/>
          <a:lstStyle>
            <a:lvl1pPr>
              <a:defRPr sz="2401"/>
            </a:lvl1pPr>
            <a:lvl2pPr>
              <a:defRPr sz="2100"/>
            </a:lvl2pPr>
            <a:lvl3pPr>
              <a:defRPr sz="1499"/>
            </a:lvl3pPr>
            <a:lvl4pPr>
              <a:defRPr sz="1348"/>
            </a:lvl4pPr>
            <a:lvl5pPr>
              <a:defRPr sz="1348"/>
            </a:lvl5pPr>
            <a:lvl6pPr>
              <a:defRPr sz="1348"/>
            </a:lvl6pPr>
            <a:lvl7pPr>
              <a:defRPr sz="1348"/>
            </a:lvl7pPr>
            <a:lvl8pPr>
              <a:defRPr sz="1348"/>
            </a:lvl8pPr>
            <a:lvl9pPr>
              <a:defRPr sz="1348"/>
            </a:lvl9pPr>
          </a:lstStyle>
          <a:p>
            <a:pPr lvl="0"/>
            <a:r>
              <a:rPr lang="zh-CN" altLang="en-US" dirty="0"/>
              <a:t>单击此处编辑母版文本样式</a:t>
            </a:r>
          </a:p>
          <a:p>
            <a:pPr lvl="1"/>
            <a:r>
              <a:rPr lang="zh-CN" altLang="en-US" dirty="0"/>
              <a:t>第二级</a:t>
            </a:r>
          </a:p>
        </p:txBody>
      </p:sp>
      <p:sp>
        <p:nvSpPr>
          <p:cNvPr id="4" name="内容占位符 3"/>
          <p:cNvSpPr>
            <a:spLocks noGrp="1"/>
          </p:cNvSpPr>
          <p:nvPr>
            <p:ph sz="half" idx="2"/>
          </p:nvPr>
        </p:nvSpPr>
        <p:spPr>
          <a:xfrm>
            <a:off x="6197600" y="1628800"/>
            <a:ext cx="5659041" cy="4680520"/>
          </a:xfrm>
        </p:spPr>
        <p:txBody>
          <a:bodyPr/>
          <a:lstStyle>
            <a:lvl1pPr>
              <a:defRPr sz="2401"/>
            </a:lvl1pPr>
            <a:lvl2pPr>
              <a:defRPr sz="2100"/>
            </a:lvl2pPr>
            <a:lvl3pPr>
              <a:defRPr sz="1499"/>
            </a:lvl3pPr>
            <a:lvl4pPr>
              <a:defRPr sz="1348"/>
            </a:lvl4pPr>
            <a:lvl5pPr>
              <a:defRPr sz="1348"/>
            </a:lvl5pPr>
            <a:lvl6pPr>
              <a:defRPr sz="1348"/>
            </a:lvl6pPr>
            <a:lvl7pPr>
              <a:defRPr sz="1348"/>
            </a:lvl7pPr>
            <a:lvl8pPr>
              <a:defRPr sz="1348"/>
            </a:lvl8pPr>
            <a:lvl9pPr>
              <a:defRPr sz="1348"/>
            </a:lvl9pPr>
          </a:lstStyle>
          <a:p>
            <a:pPr lvl="0"/>
            <a:r>
              <a:rPr lang="zh-CN" altLang="en-US" dirty="0"/>
              <a:t>单击此处编辑母版文本样式</a:t>
            </a:r>
          </a:p>
          <a:p>
            <a:pPr lvl="1"/>
            <a:r>
              <a:rPr lang="zh-CN" altLang="en-US" dirty="0"/>
              <a:t>第二级</a:t>
            </a:r>
          </a:p>
        </p:txBody>
      </p:sp>
      <p:sp>
        <p:nvSpPr>
          <p:cNvPr id="11" name="标题 10"/>
          <p:cNvSpPr>
            <a:spLocks noGrp="1"/>
          </p:cNvSpPr>
          <p:nvPr>
            <p:ph type="title"/>
          </p:nvPr>
        </p:nvSpPr>
        <p:spPr>
          <a:xfrm>
            <a:off x="335361" y="188640"/>
            <a:ext cx="11521280" cy="720080"/>
          </a:xfrm>
        </p:spPr>
        <p:txBody>
          <a:bodyPr/>
          <a:lstStyle>
            <a:lvl1pPr algn="l">
              <a:defRPr/>
            </a:lvl1pPr>
          </a:lstStyle>
          <a:p>
            <a:r>
              <a:rPr lang="zh-CN" altLang="en-US" dirty="0"/>
              <a:t>单击此处编辑母版标题样式</a:t>
            </a:r>
          </a:p>
        </p:txBody>
      </p:sp>
      <p:sp>
        <p:nvSpPr>
          <p:cNvPr id="7" name="日期占位符 4"/>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8" name="页脚占位符 5"/>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69FBCF4C-171F-46BF-9E2C-7E48091F3340}" type="slidenum">
              <a:rPr lang="en-US" altLang="zh-CN"/>
              <a:t>‹#›</a:t>
            </a:fld>
            <a:endParaRPr lang="en-US" altLang="zh-CN"/>
          </a:p>
        </p:txBody>
      </p:sp>
    </p:spTree>
    <p:extLst>
      <p:ext uri="{BB962C8B-B14F-4D97-AF65-F5344CB8AC3E}">
        <p14:creationId xmlns:p14="http://schemas.microsoft.com/office/powerpoint/2010/main" val="133969557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4"/>
            <a:ext cx="5386917" cy="639762"/>
          </a:xfrm>
        </p:spPr>
        <p:txBody>
          <a:bodyPr anchor="b"/>
          <a:lstStyle>
            <a:lvl1pPr marL="0" indent="0">
              <a:buNone/>
              <a:defRPr sz="1800" b="1"/>
            </a:lvl1pPr>
            <a:lvl2pPr marL="343155" indent="0">
              <a:buNone/>
              <a:defRPr sz="1499" b="1"/>
            </a:lvl2pPr>
            <a:lvl3pPr marL="685673" indent="0">
              <a:buNone/>
              <a:defRPr sz="1348" b="1"/>
            </a:lvl3pPr>
            <a:lvl4pPr marL="1028828" indent="0">
              <a:buNone/>
              <a:defRPr sz="1198" b="1"/>
            </a:lvl4pPr>
            <a:lvl5pPr marL="1371983" indent="0">
              <a:buNone/>
              <a:defRPr sz="1198" b="1"/>
            </a:lvl5pPr>
            <a:lvl6pPr marL="1714501" indent="0">
              <a:buNone/>
              <a:defRPr sz="1198" b="1"/>
            </a:lvl6pPr>
            <a:lvl7pPr marL="2057656" indent="0">
              <a:buNone/>
              <a:defRPr sz="1198" b="1"/>
            </a:lvl7pPr>
            <a:lvl8pPr marL="2400811" indent="0">
              <a:buNone/>
              <a:defRPr sz="1198" b="1"/>
            </a:lvl8pPr>
            <a:lvl9pPr marL="2743329" indent="0">
              <a:buNone/>
              <a:defRPr sz="1198"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1800"/>
            </a:lvl1pPr>
            <a:lvl2pPr>
              <a:defRPr sz="1499"/>
            </a:lvl2pPr>
            <a:lvl3pPr>
              <a:defRPr sz="1348"/>
            </a:lvl3pPr>
            <a:lvl4pPr>
              <a:defRPr sz="1198"/>
            </a:lvl4pPr>
            <a:lvl5pPr>
              <a:defRPr sz="1198"/>
            </a:lvl5pPr>
            <a:lvl6pPr>
              <a:defRPr sz="1198"/>
            </a:lvl6pPr>
            <a:lvl7pPr>
              <a:defRPr sz="1198"/>
            </a:lvl7pPr>
            <a:lvl8pPr>
              <a:defRPr sz="1198"/>
            </a:lvl8pPr>
            <a:lvl9pPr>
              <a:defRPr sz="119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4"/>
            <a:ext cx="5389034" cy="639762"/>
          </a:xfrm>
        </p:spPr>
        <p:txBody>
          <a:bodyPr anchor="b"/>
          <a:lstStyle>
            <a:lvl1pPr marL="0" indent="0">
              <a:buNone/>
              <a:defRPr sz="1800" b="1"/>
            </a:lvl1pPr>
            <a:lvl2pPr marL="343155" indent="0">
              <a:buNone/>
              <a:defRPr sz="1499" b="1"/>
            </a:lvl2pPr>
            <a:lvl3pPr marL="685673" indent="0">
              <a:buNone/>
              <a:defRPr sz="1348" b="1"/>
            </a:lvl3pPr>
            <a:lvl4pPr marL="1028828" indent="0">
              <a:buNone/>
              <a:defRPr sz="1198" b="1"/>
            </a:lvl4pPr>
            <a:lvl5pPr marL="1371983" indent="0">
              <a:buNone/>
              <a:defRPr sz="1198" b="1"/>
            </a:lvl5pPr>
            <a:lvl6pPr marL="1714501" indent="0">
              <a:buNone/>
              <a:defRPr sz="1198" b="1"/>
            </a:lvl6pPr>
            <a:lvl7pPr marL="2057656" indent="0">
              <a:buNone/>
              <a:defRPr sz="1198" b="1"/>
            </a:lvl7pPr>
            <a:lvl8pPr marL="2400811" indent="0">
              <a:buNone/>
              <a:defRPr sz="1198" b="1"/>
            </a:lvl8pPr>
            <a:lvl9pPr marL="2743329" indent="0">
              <a:buNone/>
              <a:defRPr sz="1198"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4" cy="3951288"/>
          </a:xfrm>
        </p:spPr>
        <p:txBody>
          <a:bodyPr/>
          <a:lstStyle>
            <a:lvl1pPr>
              <a:defRPr sz="1800"/>
            </a:lvl1pPr>
            <a:lvl2pPr>
              <a:defRPr sz="1499"/>
            </a:lvl2pPr>
            <a:lvl3pPr>
              <a:defRPr sz="1348"/>
            </a:lvl3pPr>
            <a:lvl4pPr>
              <a:defRPr sz="1198"/>
            </a:lvl4pPr>
            <a:lvl5pPr>
              <a:defRPr sz="1198"/>
            </a:lvl5pPr>
            <a:lvl6pPr>
              <a:defRPr sz="1198"/>
            </a:lvl6pPr>
            <a:lvl7pPr>
              <a:defRPr sz="1198"/>
            </a:lvl7pPr>
            <a:lvl8pPr>
              <a:defRPr sz="1198"/>
            </a:lvl8pPr>
            <a:lvl9pPr>
              <a:defRPr sz="119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E63746C4-6315-447B-A487-7B298C46556E}" type="slidenum">
              <a:rPr lang="en-US" altLang="zh-CN"/>
              <a:t>‹#›</a:t>
            </a:fld>
            <a:endParaRPr lang="en-US" altLang="zh-CN"/>
          </a:p>
        </p:txBody>
      </p:sp>
    </p:spTree>
    <p:extLst>
      <p:ext uri="{BB962C8B-B14F-4D97-AF65-F5344CB8AC3E}">
        <p14:creationId xmlns:p14="http://schemas.microsoft.com/office/powerpoint/2010/main" val="3032002579"/>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1 Título"/>
          <p:cNvSpPr txBox="1"/>
          <p:nvPr userDrawn="1"/>
        </p:nvSpPr>
        <p:spPr bwMode="auto">
          <a:xfrm>
            <a:off x="8303686" y="981075"/>
            <a:ext cx="3888316"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231" eaLnBrk="1" hangingPunct="1">
              <a:defRPr/>
            </a:pPr>
            <a:r>
              <a:rPr lang="zh-CN" altLang="en-US" sz="1348" b="1">
                <a:solidFill>
                  <a:srgbClr val="FFFFFF"/>
                </a:solidFill>
                <a:latin typeface="仿宋" panose="02010609060101010101" charset="-122"/>
                <a:ea typeface="仿宋" panose="02010609060101010101" charset="-122"/>
                <a:cs typeface="仿宋" panose="02010609060101010101" charset="-122"/>
              </a:rPr>
              <a:t>压力管理钻井技术研究</a:t>
            </a:r>
            <a:endParaRPr lang="zh-CN" altLang="es-ES" sz="1348" b="1">
              <a:solidFill>
                <a:srgbClr val="FFFFFF"/>
              </a:solidFill>
              <a:latin typeface="仿宋" panose="02010609060101010101" charset="-122"/>
              <a:ea typeface="仿宋" panose="02010609060101010101" charset="-122"/>
              <a:cs typeface="仿宋" panose="02010609060101010101" charset="-122"/>
            </a:endParaRPr>
          </a:p>
        </p:txBody>
      </p:sp>
      <p:sp>
        <p:nvSpPr>
          <p:cNvPr id="4" name="矩形 3"/>
          <p:cNvSpPr/>
          <p:nvPr userDrawn="1"/>
        </p:nvSpPr>
        <p:spPr>
          <a:xfrm>
            <a:off x="-6348" y="1016351"/>
            <a:ext cx="12192001" cy="63103"/>
          </a:xfrm>
          <a:prstGeom prst="rect">
            <a:avLst/>
          </a:prstGeom>
          <a:gradFill flip="none" rotWithShape="1">
            <a:gsLst>
              <a:gs pos="0">
                <a:srgbClr val="0066FF"/>
              </a:gs>
              <a:gs pos="50000">
                <a:srgbClr val="0066FF">
                  <a:alpha val="50000"/>
                </a:srgbClr>
              </a:gs>
              <a:gs pos="100000">
                <a:srgbClr val="0066FF">
                  <a:alpha val="1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fontAlgn="auto" hangingPunct="1">
              <a:spcBef>
                <a:spcPts val="0"/>
              </a:spcBef>
              <a:spcAft>
                <a:spcPts val="0"/>
              </a:spcAft>
              <a:defRPr/>
            </a:pPr>
            <a:endParaRPr lang="zh-CN" altLang="en-US" sz="1348">
              <a:solidFill>
                <a:prstClr val="white"/>
              </a:solidFill>
            </a:endParaRPr>
          </a:p>
        </p:txBody>
      </p:sp>
      <p:sp>
        <p:nvSpPr>
          <p:cNvPr id="9" name="标题 8"/>
          <p:cNvSpPr>
            <a:spLocks noGrp="1"/>
          </p:cNvSpPr>
          <p:nvPr>
            <p:ph type="title"/>
          </p:nvPr>
        </p:nvSpPr>
        <p:spPr>
          <a:xfrm>
            <a:off x="335361" y="116632"/>
            <a:ext cx="11521280" cy="792088"/>
          </a:xfrm>
        </p:spPr>
        <p:txBody>
          <a:bodyPr>
            <a:noAutofit/>
          </a:bodyPr>
          <a:lstStyle>
            <a:lvl1pPr algn="l">
              <a:defRPr sz="3599"/>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6" name="页脚占位符 3"/>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017BF736-7103-4E2D-AECA-CD9D7FE5A839}" type="slidenum">
              <a:rPr lang="en-US" altLang="zh-CN"/>
              <a:t>‹#›</a:t>
            </a:fld>
            <a:endParaRPr lang="en-US" altLang="zh-CN"/>
          </a:p>
        </p:txBody>
      </p:sp>
    </p:spTree>
    <p:extLst>
      <p:ext uri="{BB962C8B-B14F-4D97-AF65-F5344CB8AC3E}">
        <p14:creationId xmlns:p14="http://schemas.microsoft.com/office/powerpoint/2010/main" val="205804983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6348" y="1016003"/>
            <a:ext cx="12192001" cy="252413"/>
          </a:xfrm>
          <a:prstGeom prst="rect">
            <a:avLst/>
          </a:pr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fontAlgn="auto" hangingPunct="1">
              <a:spcBef>
                <a:spcPts val="0"/>
              </a:spcBef>
              <a:spcAft>
                <a:spcPts val="0"/>
              </a:spcAft>
              <a:defRPr/>
            </a:pPr>
            <a:endParaRPr lang="zh-CN" altLang="en-US" sz="1348">
              <a:solidFill>
                <a:prstClr val="white"/>
              </a:solidFill>
            </a:endParaRPr>
          </a:p>
        </p:txBody>
      </p:sp>
      <p:sp>
        <p:nvSpPr>
          <p:cNvPr id="4" name="1 Título"/>
          <p:cNvSpPr txBox="1"/>
          <p:nvPr userDrawn="1"/>
        </p:nvSpPr>
        <p:spPr bwMode="auto">
          <a:xfrm>
            <a:off x="8303686" y="981075"/>
            <a:ext cx="3888316"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231" eaLnBrk="1" hangingPunct="1">
              <a:defRPr/>
            </a:pPr>
            <a:r>
              <a:rPr lang="zh-CN" altLang="en-US" sz="1348" b="1">
                <a:solidFill>
                  <a:srgbClr val="FFFFFF"/>
                </a:solidFill>
                <a:latin typeface="仿宋" panose="02010609060101010101" charset="-122"/>
                <a:ea typeface="仿宋" panose="02010609060101010101" charset="-122"/>
                <a:cs typeface="仿宋" panose="02010609060101010101" charset="-122"/>
              </a:rPr>
              <a:t>压力管理钻井技术研究</a:t>
            </a:r>
            <a:endParaRPr lang="zh-CN" altLang="es-ES" sz="1348" b="1">
              <a:solidFill>
                <a:srgbClr val="FFFFFF"/>
              </a:solidFill>
              <a:latin typeface="仿宋" panose="02010609060101010101" charset="-122"/>
              <a:ea typeface="仿宋" panose="02010609060101010101" charset="-122"/>
              <a:cs typeface="仿宋" panose="02010609060101010101" charset="-122"/>
            </a:endParaRPr>
          </a:p>
        </p:txBody>
      </p:sp>
      <p:sp>
        <p:nvSpPr>
          <p:cNvPr id="2" name="标题 1"/>
          <p:cNvSpPr>
            <a:spLocks noGrp="1"/>
          </p:cNvSpPr>
          <p:nvPr>
            <p:ph type="title"/>
          </p:nvPr>
        </p:nvSpPr>
        <p:spPr>
          <a:xfrm>
            <a:off x="335361" y="231846"/>
            <a:ext cx="11521280" cy="634082"/>
          </a:xfrm>
        </p:spPr>
        <p:txBody>
          <a:bodyPr>
            <a:noAutofit/>
          </a:bodyPr>
          <a:lstStyle>
            <a:lvl1pPr algn="l">
              <a:defRPr sz="3599">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5" name="日期占位符 3"/>
          <p:cNvSpPr>
            <a:spLocks noGrp="1"/>
          </p:cNvSpPr>
          <p:nvPr>
            <p:ph type="dt" sz="half" idx="10"/>
          </p:nvPr>
        </p:nvSpPr>
        <p:spPr>
          <a:xfrm>
            <a:off x="334434" y="6356353"/>
            <a:ext cx="2844800" cy="365125"/>
          </a:xfrm>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6"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7" name="灯片编号占位符 5"/>
          <p:cNvSpPr>
            <a:spLocks noGrp="1"/>
          </p:cNvSpPr>
          <p:nvPr>
            <p:ph type="sldNum" sz="quarter" idx="12"/>
          </p:nvPr>
        </p:nvSpPr>
        <p:spPr>
          <a:xfrm>
            <a:off x="9012766" y="6356353"/>
            <a:ext cx="2844800" cy="365125"/>
          </a:xfrm>
        </p:spPr>
        <p:txBody>
          <a:bodyPr/>
          <a:lstStyle>
            <a:lvl1pPr>
              <a:defRPr/>
            </a:lvl1pPr>
          </a:lstStyle>
          <a:p>
            <a:pPr>
              <a:defRPr/>
            </a:pPr>
            <a:fld id="{24A537BF-3086-467B-84DA-8257A2657AEB}" type="slidenum">
              <a:rPr lang="en-US" altLang="zh-CN"/>
              <a:t>‹#›</a:t>
            </a:fld>
            <a:endParaRPr lang="en-US" altLang="zh-CN"/>
          </a:p>
        </p:txBody>
      </p:sp>
    </p:spTree>
    <p:extLst>
      <p:ext uri="{BB962C8B-B14F-4D97-AF65-F5344CB8AC3E}">
        <p14:creationId xmlns:p14="http://schemas.microsoft.com/office/powerpoint/2010/main" val="1441342320"/>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SmartArt 占位符 13"/>
          <p:cNvSpPr>
            <a:spLocks noGrp="1"/>
          </p:cNvSpPr>
          <p:nvPr>
            <p:ph type="pic" sz="quarter" idx="13"/>
          </p:nvPr>
        </p:nvSpPr>
        <p:spPr>
          <a:xfrm>
            <a:off x="3695703" y="2276477"/>
            <a:ext cx="2400300" cy="1152525"/>
          </a:xfrm>
          <a:solidFill>
            <a:srgbClr val="0066FF"/>
          </a:solidFill>
        </p:spPr>
        <p:txBody>
          <a:bodyPr rtlCol="0">
            <a:normAutofit/>
          </a:bodyPr>
          <a:lstStyle>
            <a:lvl1pPr>
              <a:defRPr>
                <a:solidFill>
                  <a:schemeClr val="bg1"/>
                </a:solidFill>
              </a:defRPr>
            </a:lvl1pPr>
          </a:lstStyle>
          <a:p>
            <a:pPr lvl="0"/>
            <a:endParaRPr lang="zh-CN" altLang="en-US" noProof="0" dirty="0"/>
          </a:p>
        </p:txBody>
      </p:sp>
      <p:sp>
        <p:nvSpPr>
          <p:cNvPr id="3" name="日期占位符 1"/>
          <p:cNvSpPr>
            <a:spLocks noGrp="1"/>
          </p:cNvSpPr>
          <p:nvPr>
            <p:ph type="dt" sz="half" idx="14"/>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4" name="页脚占位符 2"/>
          <p:cNvSpPr>
            <a:spLocks noGrp="1"/>
          </p:cNvSpPr>
          <p:nvPr>
            <p:ph type="ftr" sz="quarter" idx="15"/>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6" name="灯片编号占位符 3"/>
          <p:cNvSpPr>
            <a:spLocks noGrp="1"/>
          </p:cNvSpPr>
          <p:nvPr>
            <p:ph type="sldNum" sz="quarter" idx="16"/>
          </p:nvPr>
        </p:nvSpPr>
        <p:spPr/>
        <p:txBody>
          <a:bodyPr/>
          <a:lstStyle>
            <a:lvl1pPr>
              <a:defRPr/>
            </a:lvl1pPr>
          </a:lstStyle>
          <a:p>
            <a:pPr>
              <a:defRPr/>
            </a:pPr>
            <a:fld id="{7FE6AC42-CAC1-493D-8776-88D5176696CF}" type="slidenum">
              <a:rPr lang="en-US" altLang="zh-CN"/>
              <a:t>‹#›</a:t>
            </a:fld>
            <a:endParaRPr lang="en-US" altLang="zh-CN"/>
          </a:p>
        </p:txBody>
      </p:sp>
    </p:spTree>
    <p:extLst>
      <p:ext uri="{BB962C8B-B14F-4D97-AF65-F5344CB8AC3E}">
        <p14:creationId xmlns:p14="http://schemas.microsoft.com/office/powerpoint/2010/main" val="3796496556"/>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圆角矩形 2"/>
          <p:cNvSpPr/>
          <p:nvPr/>
        </p:nvSpPr>
        <p:spPr>
          <a:xfrm>
            <a:off x="0" y="2061989"/>
            <a:ext cx="12211352" cy="1224136"/>
          </a:xfrm>
          <a:prstGeom prst="roundRect">
            <a:avLst>
              <a:gd name="adj" fmla="val 0"/>
            </a:avLst>
          </a:prstGeom>
          <a:gradFill>
            <a:gsLst>
              <a:gs pos="0">
                <a:srgbClr val="0066CC">
                  <a:alpha val="80000"/>
                </a:srgbClr>
              </a:gs>
              <a:gs pos="50000">
                <a:srgbClr val="0066CC"/>
              </a:gs>
              <a:gs pos="100000">
                <a:srgbClr val="0066CC">
                  <a:alpha val="80000"/>
                </a:srgbClr>
              </a:gs>
            </a:gsLst>
            <a:lin ang="5400000" scaled="0"/>
          </a:gradFill>
          <a:ln w="3175">
            <a:solidFill>
              <a:srgbClr val="0066CC"/>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31" eaLnBrk="1" hangingPunct="1">
              <a:defRPr/>
            </a:pPr>
            <a:endParaRPr lang="zh-CN" altLang="en-US" sz="1499" spc="150" dirty="0">
              <a:solidFill>
                <a:prstClr val="white"/>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914401" y="1928804"/>
            <a:ext cx="10363200" cy="1470025"/>
          </a:xfrm>
        </p:spPr>
        <p:txBody>
          <a:bodyPr>
            <a:normAutofit/>
          </a:bodyPr>
          <a:lstStyle>
            <a:lvl1pPr>
              <a:defRPr sz="2702">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4" name="日期占位符 3"/>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9696C6-B49E-443B-9623-12FE188FBBE9}" type="slidenum">
              <a:rPr lang="en-US" altLang="zh-CN"/>
              <a:t>‹#›</a:t>
            </a:fld>
            <a:endParaRPr lang="en-US" altLang="zh-CN"/>
          </a:p>
        </p:txBody>
      </p:sp>
    </p:spTree>
    <p:extLst>
      <p:ext uri="{BB962C8B-B14F-4D97-AF65-F5344CB8AC3E}">
        <p14:creationId xmlns:p14="http://schemas.microsoft.com/office/powerpoint/2010/main" val="3139453864"/>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1742954"/>
            <a:ext cx="10363200" cy="1470025"/>
          </a:xfrm>
        </p:spPr>
        <p:txBody>
          <a:bodyPr>
            <a:normAutofit/>
          </a:bodyPr>
          <a:lstStyle>
            <a:lvl1pPr>
              <a:defRPr sz="2702">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日期占位符 3"/>
          <p:cNvSpPr>
            <a:spLocks noGrp="1"/>
          </p:cNvSpPr>
          <p:nvPr>
            <p:ph type="dt" sz="half" idx="10"/>
          </p:nvPr>
        </p:nvSpPr>
        <p:spPr/>
        <p:txBody>
          <a:bodyPr/>
          <a:lstStyle>
            <a:lvl1pPr fontAlgn="auto">
              <a:spcBef>
                <a:spcPts val="0"/>
              </a:spcBef>
              <a:spcAft>
                <a:spcPts val="0"/>
              </a:spcAft>
              <a:defRPr>
                <a:ea typeface="宋体" panose="02010600030101010101" pitchFamily="2" charset="-122"/>
              </a:defRPr>
            </a:lvl1pPr>
          </a:lstStyle>
          <a:p>
            <a:pPr>
              <a:defRPr/>
            </a:pPr>
            <a:fld id="{BB962C8B-B14F-4D97-AF65-F5344CB8AC3E}" type="datetime1">
              <a:rPr lang="zh-CN" altLang="zh-CN"/>
              <a:t>2023/2/19</a:t>
            </a:fld>
            <a:endParaRPr lang="en-US" altLang="zh-CN"/>
          </a:p>
        </p:txBody>
      </p:sp>
      <p:sp>
        <p:nvSpPr>
          <p:cNvPr id="4" name="页脚占位符 4"/>
          <p:cNvSpPr>
            <a:spLocks noGrp="1"/>
          </p:cNvSpPr>
          <p:nvPr>
            <p:ph type="ftr" sz="quarter" idx="11"/>
          </p:nvPr>
        </p:nvSpPr>
        <p:spPr/>
        <p:txBody>
          <a:bodyPr/>
          <a:lstStyle>
            <a:lvl1pPr fontAlgn="auto">
              <a:spcBef>
                <a:spcPts val="0"/>
              </a:spcBef>
              <a:spcAft>
                <a:spcPts val="0"/>
              </a:spcAft>
              <a:defRPr>
                <a:ea typeface="宋体" panose="02010600030101010101" pitchFamily="2" charset="-122"/>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84C6827-4116-4419-9BB1-AE01DCE6D613}" type="slidenum">
              <a:rPr lang="en-US" altLang="zh-CN"/>
              <a:t>‹#›</a:t>
            </a:fld>
            <a:endParaRPr lang="en-US" altLang="zh-CN"/>
          </a:p>
        </p:txBody>
      </p:sp>
    </p:spTree>
    <p:extLst>
      <p:ext uri="{BB962C8B-B14F-4D97-AF65-F5344CB8AC3E}">
        <p14:creationId xmlns:p14="http://schemas.microsoft.com/office/powerpoint/2010/main" val="116626102"/>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p:nvPr>
        </p:nvSpPr>
        <p:spPr>
          <a:xfrm>
            <a:off x="2877918" y="360919"/>
            <a:ext cx="8668804" cy="457855"/>
          </a:xfrm>
        </p:spPr>
        <p:txBody>
          <a:bodyPr/>
          <a:lstStyle>
            <a:lvl1pPr algn="ctr">
              <a:defRPr>
                <a:solidFill>
                  <a:srgbClr val="0B319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14E34D74-E033-4BB1-BCCD-9F620180A61F}"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lgn="ctr"/>
            <a:fld id="{66D2FCC0-7AE0-4089-A748-5FC517E10239}" type="slidenum">
              <a:rPr lang="zh-CN" altLang="en-US" smtClean="0"/>
              <a:t>‹#›</a:t>
            </a:fld>
            <a:endParaRPr lang="zh-CN" altLang="en-US" dirty="0"/>
          </a:p>
        </p:txBody>
      </p:sp>
      <p:pic>
        <p:nvPicPr>
          <p:cNvPr id="8" name="图片 7"/>
          <p:cNvPicPr>
            <a:picLocks noChangeAspect="1"/>
          </p:cNvPicPr>
          <p:nvPr userDrawn="1"/>
        </p:nvPicPr>
        <p:blipFill>
          <a:blip r:embed="rId2"/>
          <a:stretch>
            <a:fillRect/>
          </a:stretch>
        </p:blipFill>
        <p:spPr>
          <a:xfrm>
            <a:off x="126206" y="0"/>
            <a:ext cx="711995" cy="642896"/>
          </a:xfrm>
          <a:prstGeom prst="rect">
            <a:avLst/>
          </a:prstGeom>
        </p:spPr>
      </p:pic>
    </p:spTree>
    <p:extLst>
      <p:ext uri="{BB962C8B-B14F-4D97-AF65-F5344CB8AC3E}">
        <p14:creationId xmlns:p14="http://schemas.microsoft.com/office/powerpoint/2010/main" val="2354778116"/>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三级标题0">
    <p:spTree>
      <p:nvGrpSpPr>
        <p:cNvPr id="1" name=""/>
        <p:cNvGrpSpPr/>
        <p:nvPr/>
      </p:nvGrpSpPr>
      <p:grpSpPr>
        <a:xfrm>
          <a:off x="0" y="0"/>
          <a:ext cx="0" cy="0"/>
          <a:chOff x="0" y="0"/>
          <a:chExt cx="0" cy="0"/>
        </a:xfrm>
      </p:grpSpPr>
      <p:sp>
        <p:nvSpPr>
          <p:cNvPr id="8" name="文本占位符 13"/>
          <p:cNvSpPr>
            <a:spLocks noGrp="1"/>
          </p:cNvSpPr>
          <p:nvPr>
            <p:ph type="body" sz="quarter" idx="14"/>
          </p:nvPr>
        </p:nvSpPr>
        <p:spPr>
          <a:xfrm>
            <a:off x="564036" y="1145918"/>
            <a:ext cx="11055114" cy="432902"/>
          </a:xfrm>
          <a:solidFill>
            <a:schemeClr val="bg1">
              <a:lumMod val="95000"/>
            </a:schemeClr>
          </a:solidFill>
        </p:spPr>
        <p:txBody>
          <a:bodyPr anchor="ctr" anchorCtr="0">
            <a:noAutofit/>
          </a:bodyPr>
          <a:lstStyle>
            <a:lvl1pPr marL="450749" indent="-450749">
              <a:lnSpc>
                <a:spcPct val="100000"/>
              </a:lnSpc>
              <a:buClr>
                <a:srgbClr val="C00000"/>
              </a:buClr>
              <a:buFont typeface="Wingdings 3" panose="05040102010807070707" pitchFamily="18" charset="2"/>
              <a:buChar char=""/>
              <a:defRPr sz="2406" b="1">
                <a:solidFill>
                  <a:schemeClr val="tx1">
                    <a:lumMod val="65000"/>
                    <a:lumOff val="35000"/>
                  </a:schemeClr>
                </a:solidFill>
              </a:defRPr>
            </a:lvl1pPr>
          </a:lstStyle>
          <a:p>
            <a:pPr lvl="0"/>
            <a:r>
              <a:rPr lang="zh-CN" altLang="en-US" dirty="0"/>
              <a:t>单击此处编辑母版文本样式</a:t>
            </a:r>
          </a:p>
        </p:txBody>
      </p:sp>
      <p:sp>
        <p:nvSpPr>
          <p:cNvPr id="2" name="标题 1"/>
          <p:cNvSpPr>
            <a:spLocks noGrp="1"/>
          </p:cNvSpPr>
          <p:nvPr>
            <p:ph type="title"/>
          </p:nvPr>
        </p:nvSpPr>
        <p:spPr>
          <a:xfrm>
            <a:off x="2877918" y="360919"/>
            <a:ext cx="8668804" cy="457855"/>
          </a:xfrm>
        </p:spPr>
        <p:txBody>
          <a:bodyPr/>
          <a:lstStyle>
            <a:lvl1pPr algn="ctr">
              <a:defRPr>
                <a:solidFill>
                  <a:srgbClr val="0B319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84202BA-5C6C-43DB-B883-4E0C9F5D42C3}"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lgn="ctr">
              <a:defRPr/>
            </a:lvl1pPr>
          </a:lstStyle>
          <a:p>
            <a:fld id="{66D2FCC0-7AE0-4089-A748-5FC517E10239}" type="slidenum">
              <a:rPr lang="zh-CN" altLang="en-US" smtClean="0"/>
              <a:t>‹#›</a:t>
            </a:fld>
            <a:endParaRPr lang="zh-CN" altLang="en-US"/>
          </a:p>
        </p:txBody>
      </p:sp>
      <p:sp>
        <p:nvSpPr>
          <p:cNvPr id="10" name="任意多边形 9"/>
          <p:cNvSpPr/>
          <p:nvPr userDrawn="1"/>
        </p:nvSpPr>
        <p:spPr>
          <a:xfrm>
            <a:off x="488487" y="1088046"/>
            <a:ext cx="177167" cy="558397"/>
          </a:xfrm>
          <a:custGeom>
            <a:avLst/>
            <a:gdLst>
              <a:gd name="connsiteX0" fmla="*/ 0 w 159566"/>
              <a:gd name="connsiteY0" fmla="*/ 0 h 656324"/>
              <a:gd name="connsiteX1" fmla="*/ 159566 w 159566"/>
              <a:gd name="connsiteY1" fmla="*/ 0 h 656324"/>
              <a:gd name="connsiteX2" fmla="*/ 159566 w 159566"/>
              <a:gd name="connsiteY2" fmla="*/ 72549 h 656324"/>
              <a:gd name="connsiteX3" fmla="*/ 72549 w 159566"/>
              <a:gd name="connsiteY3" fmla="*/ 72549 h 656324"/>
              <a:gd name="connsiteX4" fmla="*/ 72549 w 159566"/>
              <a:gd name="connsiteY4" fmla="*/ 583776 h 656324"/>
              <a:gd name="connsiteX5" fmla="*/ 159566 w 159566"/>
              <a:gd name="connsiteY5" fmla="*/ 583776 h 656324"/>
              <a:gd name="connsiteX6" fmla="*/ 159566 w 159566"/>
              <a:gd name="connsiteY6" fmla="*/ 656324 h 656324"/>
              <a:gd name="connsiteX7" fmla="*/ 0 w 159566"/>
              <a:gd name="connsiteY7" fmla="*/ 656324 h 65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566" h="656324">
                <a:moveTo>
                  <a:pt x="0" y="0"/>
                </a:moveTo>
                <a:lnTo>
                  <a:pt x="159566" y="0"/>
                </a:lnTo>
                <a:lnTo>
                  <a:pt x="159566" y="72549"/>
                </a:lnTo>
                <a:lnTo>
                  <a:pt x="72549" y="72549"/>
                </a:lnTo>
                <a:lnTo>
                  <a:pt x="72549" y="583776"/>
                </a:lnTo>
                <a:lnTo>
                  <a:pt x="159566" y="583776"/>
                </a:lnTo>
                <a:lnTo>
                  <a:pt x="159566" y="656324"/>
                </a:lnTo>
                <a:lnTo>
                  <a:pt x="0" y="65632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1" name="任意多边形 10"/>
          <p:cNvSpPr/>
          <p:nvPr userDrawn="1"/>
        </p:nvSpPr>
        <p:spPr>
          <a:xfrm flipH="1">
            <a:off x="11514453" y="1088046"/>
            <a:ext cx="177167" cy="558397"/>
          </a:xfrm>
          <a:custGeom>
            <a:avLst/>
            <a:gdLst>
              <a:gd name="connsiteX0" fmla="*/ 0 w 159566"/>
              <a:gd name="connsiteY0" fmla="*/ 0 h 656324"/>
              <a:gd name="connsiteX1" fmla="*/ 159566 w 159566"/>
              <a:gd name="connsiteY1" fmla="*/ 0 h 656324"/>
              <a:gd name="connsiteX2" fmla="*/ 159566 w 159566"/>
              <a:gd name="connsiteY2" fmla="*/ 72549 h 656324"/>
              <a:gd name="connsiteX3" fmla="*/ 72549 w 159566"/>
              <a:gd name="connsiteY3" fmla="*/ 72549 h 656324"/>
              <a:gd name="connsiteX4" fmla="*/ 72549 w 159566"/>
              <a:gd name="connsiteY4" fmla="*/ 583776 h 656324"/>
              <a:gd name="connsiteX5" fmla="*/ 159566 w 159566"/>
              <a:gd name="connsiteY5" fmla="*/ 583776 h 656324"/>
              <a:gd name="connsiteX6" fmla="*/ 159566 w 159566"/>
              <a:gd name="connsiteY6" fmla="*/ 656324 h 656324"/>
              <a:gd name="connsiteX7" fmla="*/ 0 w 159566"/>
              <a:gd name="connsiteY7" fmla="*/ 656324 h 65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566" h="656324">
                <a:moveTo>
                  <a:pt x="0" y="0"/>
                </a:moveTo>
                <a:lnTo>
                  <a:pt x="159566" y="0"/>
                </a:lnTo>
                <a:lnTo>
                  <a:pt x="159566" y="72549"/>
                </a:lnTo>
                <a:lnTo>
                  <a:pt x="72549" y="72549"/>
                </a:lnTo>
                <a:lnTo>
                  <a:pt x="72549" y="583776"/>
                </a:lnTo>
                <a:lnTo>
                  <a:pt x="159566" y="583776"/>
                </a:lnTo>
                <a:lnTo>
                  <a:pt x="159566" y="656324"/>
                </a:lnTo>
                <a:lnTo>
                  <a:pt x="0" y="65632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4" name="文本占位符 6"/>
          <p:cNvSpPr>
            <a:spLocks noGrp="1"/>
          </p:cNvSpPr>
          <p:nvPr>
            <p:ph type="body" sz="quarter" idx="13" hasCustomPrompt="1"/>
          </p:nvPr>
        </p:nvSpPr>
        <p:spPr>
          <a:xfrm>
            <a:off x="379726" y="288735"/>
            <a:ext cx="3706524" cy="322389"/>
          </a:xfrm>
        </p:spPr>
        <p:txBody>
          <a:bodyPr>
            <a:noAutofit/>
          </a:bodyPr>
          <a:lstStyle>
            <a:lvl1pPr marL="0" marR="0" indent="0" algn="l" defTabSz="825736" rtl="0" eaLnBrk="1" fontAlgn="auto" latinLnBrk="0" hangingPunct="1">
              <a:lnSpc>
                <a:spcPct val="90000"/>
              </a:lnSpc>
              <a:spcBef>
                <a:spcPts val="0"/>
              </a:spcBef>
              <a:spcAft>
                <a:spcPts val="0"/>
              </a:spcAft>
              <a:buClrTx/>
              <a:buSzTx/>
              <a:buFontTx/>
              <a:buNone/>
              <a:defRPr sz="2005" b="1">
                <a:solidFill>
                  <a:srgbClr val="C00000"/>
                </a:solidFill>
              </a:defRPr>
            </a:lvl1pPr>
          </a:lstStyle>
          <a:p>
            <a:pPr marL="0" marR="0" lvl="0" indent="0" algn="l" defTabSz="825736" rtl="0" eaLnBrk="1" fontAlgn="auto" latinLnBrk="0" hangingPunct="1">
              <a:lnSpc>
                <a:spcPct val="90000"/>
              </a:lnSpc>
              <a:spcBef>
                <a:spcPts val="902"/>
              </a:spcBef>
              <a:spcAft>
                <a:spcPts val="0"/>
              </a:spcAft>
              <a:buClrTx/>
              <a:buSzTx/>
              <a:buFontTx/>
              <a:buNone/>
              <a:defRPr/>
            </a:pPr>
            <a:r>
              <a:rPr lang="zh-CN" altLang="en-US" dirty="0"/>
              <a:t>单击此处单击此处单击此处</a:t>
            </a:r>
          </a:p>
          <a:p>
            <a:pPr lvl="0"/>
            <a:endParaRPr lang="zh-CN" altLang="en-US" dirty="0"/>
          </a:p>
        </p:txBody>
      </p:sp>
    </p:spTree>
    <p:extLst>
      <p:ext uri="{BB962C8B-B14F-4D97-AF65-F5344CB8AC3E}">
        <p14:creationId xmlns:p14="http://schemas.microsoft.com/office/powerpoint/2010/main" val="97667691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三级标题">
    <p:spTree>
      <p:nvGrpSpPr>
        <p:cNvPr id="1" name=""/>
        <p:cNvGrpSpPr/>
        <p:nvPr/>
      </p:nvGrpSpPr>
      <p:grpSpPr>
        <a:xfrm>
          <a:off x="0" y="0"/>
          <a:ext cx="0" cy="0"/>
          <a:chOff x="0" y="0"/>
          <a:chExt cx="0" cy="0"/>
        </a:xfrm>
      </p:grpSpPr>
      <p:sp>
        <p:nvSpPr>
          <p:cNvPr id="8" name="文本占位符 13"/>
          <p:cNvSpPr>
            <a:spLocks noGrp="1"/>
          </p:cNvSpPr>
          <p:nvPr>
            <p:ph type="body" sz="quarter" idx="14"/>
          </p:nvPr>
        </p:nvSpPr>
        <p:spPr>
          <a:xfrm>
            <a:off x="564037" y="1145917"/>
            <a:ext cx="11094296" cy="649654"/>
          </a:xfrm>
          <a:solidFill>
            <a:schemeClr val="bg1">
              <a:lumMod val="95000"/>
            </a:schemeClr>
          </a:solidFill>
        </p:spPr>
        <p:txBody>
          <a:bodyPr anchor="ctr" anchorCtr="0">
            <a:noAutofit/>
          </a:bodyPr>
          <a:lstStyle>
            <a:lvl1pPr marL="450749" indent="-450749">
              <a:lnSpc>
                <a:spcPct val="100000"/>
              </a:lnSpc>
              <a:buClr>
                <a:srgbClr val="C00000"/>
              </a:buClr>
              <a:buFont typeface="Wingdings 3" panose="05040102010807070707" pitchFamily="18" charset="2"/>
              <a:buChar char=""/>
              <a:defRPr sz="2406" b="1">
                <a:solidFill>
                  <a:schemeClr val="tx1">
                    <a:lumMod val="65000"/>
                    <a:lumOff val="35000"/>
                  </a:schemeClr>
                </a:solidFill>
              </a:defRPr>
            </a:lvl1pPr>
          </a:lstStyle>
          <a:p>
            <a:pPr lvl="0"/>
            <a:r>
              <a:rPr lang="zh-CN" altLang="en-US" dirty="0"/>
              <a:t>单击此处编辑母版文本样式</a:t>
            </a:r>
          </a:p>
        </p:txBody>
      </p:sp>
      <p:sp>
        <p:nvSpPr>
          <p:cNvPr id="2" name="标题 1"/>
          <p:cNvSpPr>
            <a:spLocks noGrp="1"/>
          </p:cNvSpPr>
          <p:nvPr>
            <p:ph type="title"/>
          </p:nvPr>
        </p:nvSpPr>
        <p:spPr>
          <a:xfrm>
            <a:off x="2877918" y="360919"/>
            <a:ext cx="8668804" cy="457855"/>
          </a:xfrm>
        </p:spPr>
        <p:txBody>
          <a:bodyPr/>
          <a:lstStyle>
            <a:lvl1pPr algn="ctr">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336F9C1-D257-4EF9-8BAF-C5E5896B9FC9}"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lgn="ctr">
              <a:defRPr/>
            </a:lvl1pPr>
          </a:lstStyle>
          <a:p>
            <a:fld id="{66D2FCC0-7AE0-4089-A748-5FC517E10239}" type="slidenum">
              <a:rPr lang="zh-CN" altLang="en-US" smtClean="0"/>
              <a:t>‹#›</a:t>
            </a:fld>
            <a:endParaRPr lang="zh-CN" altLang="en-US"/>
          </a:p>
        </p:txBody>
      </p:sp>
      <p:sp>
        <p:nvSpPr>
          <p:cNvPr id="12" name="任意多边形 11"/>
          <p:cNvSpPr/>
          <p:nvPr userDrawn="1"/>
        </p:nvSpPr>
        <p:spPr>
          <a:xfrm>
            <a:off x="480026" y="1073404"/>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1" name="任意多边形 10"/>
          <p:cNvSpPr/>
          <p:nvPr userDrawn="1"/>
        </p:nvSpPr>
        <p:spPr>
          <a:xfrm flipH="1" flipV="1">
            <a:off x="11578915" y="1586317"/>
            <a:ext cx="177167" cy="292057"/>
          </a:xfrm>
          <a:custGeom>
            <a:avLst/>
            <a:gdLst>
              <a:gd name="connsiteX0" fmla="*/ 72549 w 159566"/>
              <a:gd name="connsiteY0" fmla="*/ 291313 h 291313"/>
              <a:gd name="connsiteX1" fmla="*/ 0 w 159566"/>
              <a:gd name="connsiteY1" fmla="*/ 291313 h 291313"/>
              <a:gd name="connsiteX2" fmla="*/ 0 w 159566"/>
              <a:gd name="connsiteY2" fmla="*/ 0 h 291313"/>
              <a:gd name="connsiteX3" fmla="*/ 159566 w 159566"/>
              <a:gd name="connsiteY3" fmla="*/ 0 h 291313"/>
              <a:gd name="connsiteX4" fmla="*/ 159566 w 159566"/>
              <a:gd name="connsiteY4" fmla="*/ 61567 h 291313"/>
              <a:gd name="connsiteX5" fmla="*/ 72549 w 159566"/>
              <a:gd name="connsiteY5" fmla="*/ 61567 h 29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566" h="291313">
                <a:moveTo>
                  <a:pt x="72549" y="291313"/>
                </a:moveTo>
                <a:lnTo>
                  <a:pt x="0" y="291313"/>
                </a:lnTo>
                <a:lnTo>
                  <a:pt x="0" y="0"/>
                </a:lnTo>
                <a:lnTo>
                  <a:pt x="159566" y="0"/>
                </a:lnTo>
                <a:lnTo>
                  <a:pt x="159566" y="61567"/>
                </a:lnTo>
                <a:lnTo>
                  <a:pt x="72549" y="6156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5">
              <a:solidFill>
                <a:schemeClr val="tx1"/>
              </a:solidFill>
            </a:endParaRPr>
          </a:p>
        </p:txBody>
      </p:sp>
      <p:sp>
        <p:nvSpPr>
          <p:cNvPr id="14" name="文本占位符 6"/>
          <p:cNvSpPr>
            <a:spLocks noGrp="1"/>
          </p:cNvSpPr>
          <p:nvPr>
            <p:ph type="body" sz="quarter" idx="13" hasCustomPrompt="1"/>
          </p:nvPr>
        </p:nvSpPr>
        <p:spPr>
          <a:xfrm>
            <a:off x="379726" y="288735"/>
            <a:ext cx="3706524" cy="322389"/>
          </a:xfrm>
        </p:spPr>
        <p:txBody>
          <a:bodyPr>
            <a:noAutofit/>
          </a:bodyPr>
          <a:lstStyle>
            <a:lvl1pPr marL="0" marR="0" indent="0" algn="l" defTabSz="825736" rtl="0" eaLnBrk="1" fontAlgn="auto" latinLnBrk="0" hangingPunct="1">
              <a:lnSpc>
                <a:spcPct val="90000"/>
              </a:lnSpc>
              <a:spcBef>
                <a:spcPts val="0"/>
              </a:spcBef>
              <a:spcAft>
                <a:spcPts val="0"/>
              </a:spcAft>
              <a:buClrTx/>
              <a:buSzTx/>
              <a:buFontTx/>
              <a:buNone/>
              <a:defRPr sz="2005" b="1">
                <a:solidFill>
                  <a:srgbClr val="C00000"/>
                </a:solidFill>
              </a:defRPr>
            </a:lvl1pPr>
          </a:lstStyle>
          <a:p>
            <a:pPr marL="0" marR="0" lvl="0" indent="0" algn="l" defTabSz="825736" rtl="0" eaLnBrk="1" fontAlgn="auto" latinLnBrk="0" hangingPunct="1">
              <a:lnSpc>
                <a:spcPct val="90000"/>
              </a:lnSpc>
              <a:spcBef>
                <a:spcPts val="902"/>
              </a:spcBef>
              <a:spcAft>
                <a:spcPts val="0"/>
              </a:spcAft>
              <a:buClrTx/>
              <a:buSzTx/>
              <a:buFontTx/>
              <a:buNone/>
              <a:defRPr/>
            </a:pPr>
            <a:r>
              <a:rPr lang="zh-CN" altLang="en-US" dirty="0"/>
              <a:t>单击此处单击此处单击此处</a:t>
            </a:r>
          </a:p>
          <a:p>
            <a:pPr lvl="0"/>
            <a:endParaRPr lang="zh-CN" altLang="en-US" dirty="0"/>
          </a:p>
        </p:txBody>
      </p:sp>
    </p:spTree>
    <p:extLst>
      <p:ext uri="{BB962C8B-B14F-4D97-AF65-F5344CB8AC3E}">
        <p14:creationId xmlns:p14="http://schemas.microsoft.com/office/powerpoint/2010/main" val="364600494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三级标题22磅">
    <p:spTree>
      <p:nvGrpSpPr>
        <p:cNvPr id="1" name=""/>
        <p:cNvGrpSpPr/>
        <p:nvPr/>
      </p:nvGrpSpPr>
      <p:grpSpPr>
        <a:xfrm>
          <a:off x="0" y="0"/>
          <a:ext cx="0" cy="0"/>
          <a:chOff x="0" y="0"/>
          <a:chExt cx="0" cy="0"/>
        </a:xfrm>
      </p:grpSpPr>
      <p:sp>
        <p:nvSpPr>
          <p:cNvPr id="8" name="文本占位符 13"/>
          <p:cNvSpPr>
            <a:spLocks noGrp="1"/>
          </p:cNvSpPr>
          <p:nvPr>
            <p:ph type="body" sz="quarter" idx="14"/>
          </p:nvPr>
        </p:nvSpPr>
        <p:spPr>
          <a:xfrm>
            <a:off x="564037" y="1145918"/>
            <a:ext cx="11094296" cy="649654"/>
          </a:xfrm>
          <a:solidFill>
            <a:schemeClr val="bg1">
              <a:lumMod val="95000"/>
            </a:schemeClr>
          </a:solidFill>
        </p:spPr>
        <p:txBody>
          <a:bodyPr anchor="ctr" anchorCtr="0">
            <a:noAutofit/>
          </a:bodyPr>
          <a:lstStyle>
            <a:lvl1pPr marL="450749" indent="-450749">
              <a:lnSpc>
                <a:spcPct val="100000"/>
              </a:lnSpc>
              <a:buClr>
                <a:srgbClr val="C00000"/>
              </a:buClr>
              <a:buFont typeface="Wingdings 3" panose="05040102010807070707" pitchFamily="18" charset="2"/>
              <a:buChar char=""/>
              <a:defRPr sz="2406" b="1">
                <a:solidFill>
                  <a:schemeClr val="tx1">
                    <a:lumMod val="65000"/>
                    <a:lumOff val="35000"/>
                  </a:schemeClr>
                </a:solidFill>
              </a:defRPr>
            </a:lvl1pPr>
          </a:lstStyle>
          <a:p>
            <a:pPr lvl="0"/>
            <a:r>
              <a:rPr lang="zh-CN" altLang="en-US" dirty="0"/>
              <a:t>单击此处编辑母版文本样式</a:t>
            </a:r>
          </a:p>
        </p:txBody>
      </p:sp>
      <p:sp>
        <p:nvSpPr>
          <p:cNvPr id="2" name="标题 1"/>
          <p:cNvSpPr>
            <a:spLocks noGrp="1"/>
          </p:cNvSpPr>
          <p:nvPr>
            <p:ph type="title"/>
          </p:nvPr>
        </p:nvSpPr>
        <p:spPr>
          <a:xfrm>
            <a:off x="2877918" y="360919"/>
            <a:ext cx="8668804" cy="457855"/>
          </a:xfrm>
        </p:spPr>
        <p:txBody>
          <a:bodyPr>
            <a:normAutofit/>
          </a:bodyPr>
          <a:lstStyle>
            <a:lvl1pPr algn="ctr">
              <a:defRPr sz="2206"/>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5F31485-04CE-4C5D-BB67-6B3E7F0898D0}"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lgn="ctr">
              <a:defRPr/>
            </a:lvl1pPr>
          </a:lstStyle>
          <a:p>
            <a:fld id="{66D2FCC0-7AE0-4089-A748-5FC517E10239}" type="slidenum">
              <a:rPr lang="zh-CN" altLang="en-US" smtClean="0"/>
              <a:t>‹#›</a:t>
            </a:fld>
            <a:endParaRPr lang="zh-CN" altLang="en-US"/>
          </a:p>
        </p:txBody>
      </p:sp>
      <p:sp>
        <p:nvSpPr>
          <p:cNvPr id="12" name="任意多边形 11"/>
          <p:cNvSpPr/>
          <p:nvPr userDrawn="1"/>
        </p:nvSpPr>
        <p:spPr>
          <a:xfrm>
            <a:off x="480026" y="1088046"/>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1" name="任意多边形 10"/>
          <p:cNvSpPr/>
          <p:nvPr userDrawn="1"/>
        </p:nvSpPr>
        <p:spPr>
          <a:xfrm flipH="1" flipV="1">
            <a:off x="11581030" y="1586317"/>
            <a:ext cx="177167" cy="292057"/>
          </a:xfrm>
          <a:custGeom>
            <a:avLst/>
            <a:gdLst>
              <a:gd name="connsiteX0" fmla="*/ 72549 w 159566"/>
              <a:gd name="connsiteY0" fmla="*/ 291313 h 291313"/>
              <a:gd name="connsiteX1" fmla="*/ 0 w 159566"/>
              <a:gd name="connsiteY1" fmla="*/ 291313 h 291313"/>
              <a:gd name="connsiteX2" fmla="*/ 0 w 159566"/>
              <a:gd name="connsiteY2" fmla="*/ 0 h 291313"/>
              <a:gd name="connsiteX3" fmla="*/ 159566 w 159566"/>
              <a:gd name="connsiteY3" fmla="*/ 0 h 291313"/>
              <a:gd name="connsiteX4" fmla="*/ 159566 w 159566"/>
              <a:gd name="connsiteY4" fmla="*/ 61567 h 291313"/>
              <a:gd name="connsiteX5" fmla="*/ 72549 w 159566"/>
              <a:gd name="connsiteY5" fmla="*/ 61567 h 29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566" h="291313">
                <a:moveTo>
                  <a:pt x="72549" y="291313"/>
                </a:moveTo>
                <a:lnTo>
                  <a:pt x="0" y="291313"/>
                </a:lnTo>
                <a:lnTo>
                  <a:pt x="0" y="0"/>
                </a:lnTo>
                <a:lnTo>
                  <a:pt x="159566" y="0"/>
                </a:lnTo>
                <a:lnTo>
                  <a:pt x="159566" y="61567"/>
                </a:lnTo>
                <a:lnTo>
                  <a:pt x="72549" y="6156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5">
              <a:solidFill>
                <a:schemeClr val="tx1"/>
              </a:solidFill>
            </a:endParaRPr>
          </a:p>
        </p:txBody>
      </p:sp>
      <p:sp>
        <p:nvSpPr>
          <p:cNvPr id="14" name="文本占位符 6"/>
          <p:cNvSpPr>
            <a:spLocks noGrp="1"/>
          </p:cNvSpPr>
          <p:nvPr>
            <p:ph type="body" sz="quarter" idx="13" hasCustomPrompt="1"/>
          </p:nvPr>
        </p:nvSpPr>
        <p:spPr>
          <a:xfrm>
            <a:off x="379726" y="288735"/>
            <a:ext cx="3706524" cy="322389"/>
          </a:xfrm>
        </p:spPr>
        <p:txBody>
          <a:bodyPr>
            <a:noAutofit/>
          </a:bodyPr>
          <a:lstStyle>
            <a:lvl1pPr marL="0" marR="0" indent="0" algn="l" defTabSz="825736" rtl="0" eaLnBrk="1" fontAlgn="auto" latinLnBrk="0" hangingPunct="1">
              <a:lnSpc>
                <a:spcPct val="90000"/>
              </a:lnSpc>
              <a:spcBef>
                <a:spcPts val="0"/>
              </a:spcBef>
              <a:spcAft>
                <a:spcPts val="0"/>
              </a:spcAft>
              <a:buClrTx/>
              <a:buSzTx/>
              <a:buFontTx/>
              <a:buNone/>
              <a:defRPr sz="2005" b="1">
                <a:solidFill>
                  <a:srgbClr val="C00000"/>
                </a:solidFill>
              </a:defRPr>
            </a:lvl1pPr>
          </a:lstStyle>
          <a:p>
            <a:pPr marL="0" marR="0" lvl="0" indent="0" algn="l" defTabSz="825736" rtl="0" eaLnBrk="1" fontAlgn="auto" latinLnBrk="0" hangingPunct="1">
              <a:lnSpc>
                <a:spcPct val="90000"/>
              </a:lnSpc>
              <a:spcBef>
                <a:spcPts val="902"/>
              </a:spcBef>
              <a:spcAft>
                <a:spcPts val="0"/>
              </a:spcAft>
              <a:buClrTx/>
              <a:buSzTx/>
              <a:buFontTx/>
              <a:buNone/>
              <a:defRPr/>
            </a:pPr>
            <a:r>
              <a:rPr lang="zh-CN" altLang="en-US" dirty="0"/>
              <a:t>单击此处单击此处单击此处</a:t>
            </a:r>
          </a:p>
          <a:p>
            <a:pPr lvl="0"/>
            <a:endParaRPr lang="zh-CN" altLang="en-US" dirty="0"/>
          </a:p>
        </p:txBody>
      </p:sp>
    </p:spTree>
    <p:extLst>
      <p:ext uri="{BB962C8B-B14F-4D97-AF65-F5344CB8AC3E}">
        <p14:creationId xmlns:p14="http://schemas.microsoft.com/office/powerpoint/2010/main" val="131687121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级标题2行">
    <p:spTree>
      <p:nvGrpSpPr>
        <p:cNvPr id="1" name=""/>
        <p:cNvGrpSpPr/>
        <p:nvPr/>
      </p:nvGrpSpPr>
      <p:grpSpPr>
        <a:xfrm>
          <a:off x="0" y="0"/>
          <a:ext cx="0" cy="0"/>
          <a:chOff x="0" y="0"/>
          <a:chExt cx="0" cy="0"/>
        </a:xfrm>
      </p:grpSpPr>
      <p:sp>
        <p:nvSpPr>
          <p:cNvPr id="8" name="文本占位符 13"/>
          <p:cNvSpPr>
            <a:spLocks noGrp="1"/>
          </p:cNvSpPr>
          <p:nvPr>
            <p:ph type="body" sz="quarter" idx="14" hasCustomPrompt="1"/>
          </p:nvPr>
        </p:nvSpPr>
        <p:spPr>
          <a:xfrm>
            <a:off x="564037" y="1145918"/>
            <a:ext cx="11094296" cy="1012227"/>
          </a:xfrm>
          <a:solidFill>
            <a:schemeClr val="bg1">
              <a:lumMod val="95000"/>
            </a:schemeClr>
          </a:solidFill>
        </p:spPr>
        <p:txBody>
          <a:bodyPr anchor="ctr" anchorCtr="0">
            <a:noAutofit/>
          </a:bodyPr>
          <a:lstStyle>
            <a:lvl1pPr marL="450749" marR="0" indent="-450749" algn="l" defTabSz="825736" rtl="0" eaLnBrk="1" fontAlgn="auto" latinLnBrk="0" hangingPunct="1">
              <a:lnSpc>
                <a:spcPct val="120000"/>
              </a:lnSpc>
              <a:spcBef>
                <a:spcPts val="902"/>
              </a:spcBef>
              <a:spcAft>
                <a:spcPts val="0"/>
              </a:spcAft>
              <a:buClr>
                <a:srgbClr val="C00000"/>
              </a:buClr>
              <a:buSzTx/>
              <a:buFont typeface="Wingdings 3" panose="05040102010807070707" pitchFamily="18" charset="2"/>
              <a:buChar char=""/>
              <a:defRPr sz="2406" b="1">
                <a:solidFill>
                  <a:schemeClr val="tx1">
                    <a:lumMod val="65000"/>
                    <a:lumOff val="35000"/>
                  </a:schemeClr>
                </a:solidFill>
              </a:defRPr>
            </a:lvl1pPr>
          </a:lstStyle>
          <a:p>
            <a:pPr marL="450749" marR="0" lvl="0" indent="-450749" algn="l" defTabSz="825736" rtl="0" eaLnBrk="1" fontAlgn="auto" latinLnBrk="0" hangingPunct="1">
              <a:lnSpc>
                <a:spcPct val="100000"/>
              </a:lnSpc>
              <a:spcBef>
                <a:spcPts val="902"/>
              </a:spcBef>
              <a:spcAft>
                <a:spcPts val="0"/>
              </a:spcAft>
              <a:buClr>
                <a:srgbClr val="C00000"/>
              </a:buClr>
              <a:buSzTx/>
              <a:buFont typeface="Wingdings 3" panose="05040102010807070707" pitchFamily="18" charset="2"/>
              <a:buChar char=""/>
              <a:defRPr/>
            </a:pPr>
            <a:r>
              <a:rPr lang="zh-CN" altLang="en-US" dirty="0"/>
              <a:t>单击此处编辑母版单击此处编辑母版单击此处编辑母版编辑母版单击此处编辑母版单击</a:t>
            </a:r>
          </a:p>
        </p:txBody>
      </p:sp>
      <p:sp>
        <p:nvSpPr>
          <p:cNvPr id="3" name="日期占位符 2"/>
          <p:cNvSpPr>
            <a:spLocks noGrp="1"/>
          </p:cNvSpPr>
          <p:nvPr>
            <p:ph type="dt" sz="half" idx="10"/>
          </p:nvPr>
        </p:nvSpPr>
        <p:spPr/>
        <p:txBody>
          <a:bodyPr/>
          <a:lstStyle/>
          <a:p>
            <a:fld id="{E0CC04B7-162B-48B2-AE92-C0C324CB52CE}"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lgn="ctr">
              <a:defRPr/>
            </a:lvl1pPr>
          </a:lstStyle>
          <a:p>
            <a:fld id="{66D2FCC0-7AE0-4089-A748-5FC517E10239}" type="slidenum">
              <a:rPr lang="zh-CN" altLang="en-US" smtClean="0"/>
              <a:t>‹#›</a:t>
            </a:fld>
            <a:endParaRPr lang="zh-CN" altLang="en-US"/>
          </a:p>
        </p:txBody>
      </p:sp>
      <p:sp>
        <p:nvSpPr>
          <p:cNvPr id="12" name="任意多边形 11"/>
          <p:cNvSpPr/>
          <p:nvPr userDrawn="1"/>
        </p:nvSpPr>
        <p:spPr>
          <a:xfrm>
            <a:off x="480026" y="1088046"/>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3" name="任意多边形 12"/>
          <p:cNvSpPr/>
          <p:nvPr userDrawn="1"/>
        </p:nvSpPr>
        <p:spPr>
          <a:xfrm flipH="1" flipV="1">
            <a:off x="11581030" y="1687944"/>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0" name="标题 1"/>
          <p:cNvSpPr>
            <a:spLocks noGrp="1"/>
          </p:cNvSpPr>
          <p:nvPr>
            <p:ph type="title"/>
          </p:nvPr>
        </p:nvSpPr>
        <p:spPr>
          <a:xfrm>
            <a:off x="2877918" y="360919"/>
            <a:ext cx="8668804" cy="457855"/>
          </a:xfrm>
        </p:spPr>
        <p:txBody>
          <a:bodyPr/>
          <a:lstStyle>
            <a:lvl1pPr algn="ctr">
              <a:defRPr/>
            </a:lvl1pPr>
          </a:lstStyle>
          <a:p>
            <a:r>
              <a:rPr lang="zh-CN" altLang="en-US" dirty="0"/>
              <a:t>单击此处编辑母版标题样式</a:t>
            </a:r>
          </a:p>
        </p:txBody>
      </p:sp>
      <p:sp>
        <p:nvSpPr>
          <p:cNvPr id="15" name="文本占位符 6"/>
          <p:cNvSpPr>
            <a:spLocks noGrp="1"/>
          </p:cNvSpPr>
          <p:nvPr>
            <p:ph type="body" sz="quarter" idx="13" hasCustomPrompt="1"/>
          </p:nvPr>
        </p:nvSpPr>
        <p:spPr>
          <a:xfrm>
            <a:off x="379726" y="288735"/>
            <a:ext cx="3706524" cy="322389"/>
          </a:xfrm>
        </p:spPr>
        <p:txBody>
          <a:bodyPr>
            <a:noAutofit/>
          </a:bodyPr>
          <a:lstStyle>
            <a:lvl1pPr marL="0" marR="0" indent="0" algn="l" defTabSz="825736" rtl="0" eaLnBrk="1" fontAlgn="auto" latinLnBrk="0" hangingPunct="1">
              <a:lnSpc>
                <a:spcPct val="90000"/>
              </a:lnSpc>
              <a:spcBef>
                <a:spcPts val="0"/>
              </a:spcBef>
              <a:spcAft>
                <a:spcPts val="0"/>
              </a:spcAft>
              <a:buClrTx/>
              <a:buSzTx/>
              <a:buFontTx/>
              <a:buNone/>
              <a:defRPr sz="2005" b="1">
                <a:solidFill>
                  <a:srgbClr val="C00000"/>
                </a:solidFill>
              </a:defRPr>
            </a:lvl1pPr>
          </a:lstStyle>
          <a:p>
            <a:pPr marL="0" marR="0" lvl="0" indent="0" algn="l" defTabSz="825736" rtl="0" eaLnBrk="1" fontAlgn="auto" latinLnBrk="0" hangingPunct="1">
              <a:lnSpc>
                <a:spcPct val="90000"/>
              </a:lnSpc>
              <a:spcBef>
                <a:spcPts val="902"/>
              </a:spcBef>
              <a:spcAft>
                <a:spcPts val="0"/>
              </a:spcAft>
              <a:buClrTx/>
              <a:buSzTx/>
              <a:buFontTx/>
              <a:buNone/>
              <a:defRPr/>
            </a:pPr>
            <a:r>
              <a:rPr lang="zh-CN" altLang="en-US" dirty="0"/>
              <a:t>单击此处单击此处单击此处</a:t>
            </a:r>
          </a:p>
          <a:p>
            <a:pPr lvl="0"/>
            <a:endParaRPr lang="zh-CN" altLang="en-US" dirty="0"/>
          </a:p>
        </p:txBody>
      </p:sp>
    </p:spTree>
    <p:extLst>
      <p:ext uri="{BB962C8B-B14F-4D97-AF65-F5344CB8AC3E}">
        <p14:creationId xmlns:p14="http://schemas.microsoft.com/office/powerpoint/2010/main" val="641520925"/>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三级标题2行22磅">
    <p:spTree>
      <p:nvGrpSpPr>
        <p:cNvPr id="1" name=""/>
        <p:cNvGrpSpPr/>
        <p:nvPr/>
      </p:nvGrpSpPr>
      <p:grpSpPr>
        <a:xfrm>
          <a:off x="0" y="0"/>
          <a:ext cx="0" cy="0"/>
          <a:chOff x="0" y="0"/>
          <a:chExt cx="0" cy="0"/>
        </a:xfrm>
      </p:grpSpPr>
      <p:sp>
        <p:nvSpPr>
          <p:cNvPr id="8" name="文本占位符 13"/>
          <p:cNvSpPr>
            <a:spLocks noGrp="1"/>
          </p:cNvSpPr>
          <p:nvPr>
            <p:ph type="body" sz="quarter" idx="14" hasCustomPrompt="1"/>
          </p:nvPr>
        </p:nvSpPr>
        <p:spPr>
          <a:xfrm>
            <a:off x="564037" y="1145918"/>
            <a:ext cx="11094296" cy="1012227"/>
          </a:xfrm>
          <a:solidFill>
            <a:schemeClr val="bg1">
              <a:lumMod val="95000"/>
            </a:schemeClr>
          </a:solidFill>
        </p:spPr>
        <p:txBody>
          <a:bodyPr anchor="ctr" anchorCtr="0">
            <a:noAutofit/>
          </a:bodyPr>
          <a:lstStyle>
            <a:lvl1pPr marL="450749" marR="0" indent="-450749" algn="l" defTabSz="825736" rtl="0" eaLnBrk="1" fontAlgn="auto" latinLnBrk="0" hangingPunct="1">
              <a:lnSpc>
                <a:spcPct val="120000"/>
              </a:lnSpc>
              <a:spcBef>
                <a:spcPts val="902"/>
              </a:spcBef>
              <a:spcAft>
                <a:spcPts val="0"/>
              </a:spcAft>
              <a:buClr>
                <a:srgbClr val="C00000"/>
              </a:buClr>
              <a:buSzTx/>
              <a:buFont typeface="Wingdings 3" panose="05040102010807070707" pitchFamily="18" charset="2"/>
              <a:buChar char=""/>
              <a:defRPr sz="2406" b="1">
                <a:solidFill>
                  <a:schemeClr val="tx1">
                    <a:lumMod val="65000"/>
                    <a:lumOff val="35000"/>
                  </a:schemeClr>
                </a:solidFill>
              </a:defRPr>
            </a:lvl1pPr>
          </a:lstStyle>
          <a:p>
            <a:pPr marL="450749" marR="0" lvl="0" indent="-450749" algn="l" defTabSz="825736" rtl="0" eaLnBrk="1" fontAlgn="auto" latinLnBrk="0" hangingPunct="1">
              <a:lnSpc>
                <a:spcPct val="100000"/>
              </a:lnSpc>
              <a:spcBef>
                <a:spcPts val="902"/>
              </a:spcBef>
              <a:spcAft>
                <a:spcPts val="0"/>
              </a:spcAft>
              <a:buClr>
                <a:srgbClr val="C00000"/>
              </a:buClr>
              <a:buSzTx/>
              <a:buFont typeface="Wingdings 3" panose="05040102010807070707" pitchFamily="18" charset="2"/>
              <a:buChar char=""/>
              <a:defRPr/>
            </a:pPr>
            <a:r>
              <a:rPr lang="zh-CN" altLang="en-US" dirty="0"/>
              <a:t>单击此处编辑母版单击此处编辑母版单击此处编辑母版编辑母版单击此处编辑母版单击</a:t>
            </a:r>
          </a:p>
        </p:txBody>
      </p:sp>
      <p:sp>
        <p:nvSpPr>
          <p:cNvPr id="3" name="日期占位符 2"/>
          <p:cNvSpPr>
            <a:spLocks noGrp="1"/>
          </p:cNvSpPr>
          <p:nvPr>
            <p:ph type="dt" sz="half" idx="10"/>
          </p:nvPr>
        </p:nvSpPr>
        <p:spPr/>
        <p:txBody>
          <a:bodyPr/>
          <a:lstStyle/>
          <a:p>
            <a:fld id="{B8DEE1FE-D716-4809-BC2F-0E3C69C735BE}"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lgn="ctr">
              <a:defRPr/>
            </a:lvl1pPr>
          </a:lstStyle>
          <a:p>
            <a:fld id="{66D2FCC0-7AE0-4089-A748-5FC517E10239}" type="slidenum">
              <a:rPr lang="zh-CN" altLang="en-US" smtClean="0"/>
              <a:t>‹#›</a:t>
            </a:fld>
            <a:endParaRPr lang="zh-CN" altLang="en-US"/>
          </a:p>
        </p:txBody>
      </p:sp>
      <p:sp>
        <p:nvSpPr>
          <p:cNvPr id="12" name="任意多边形 11"/>
          <p:cNvSpPr/>
          <p:nvPr userDrawn="1"/>
        </p:nvSpPr>
        <p:spPr>
          <a:xfrm>
            <a:off x="480026" y="1088046"/>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3" name="任意多边形 12"/>
          <p:cNvSpPr/>
          <p:nvPr userDrawn="1"/>
        </p:nvSpPr>
        <p:spPr>
          <a:xfrm flipH="1" flipV="1">
            <a:off x="11586670" y="1686034"/>
            <a:ext cx="177167" cy="558397"/>
          </a:xfrm>
          <a:custGeom>
            <a:avLst/>
            <a:gdLst>
              <a:gd name="connsiteX0" fmla="*/ 142364 w 159566"/>
              <a:gd name="connsiteY0" fmla="*/ 495409 h 556975"/>
              <a:gd name="connsiteX1" fmla="*/ 159566 w 159566"/>
              <a:gd name="connsiteY1" fmla="*/ 495409 h 556975"/>
              <a:gd name="connsiteX2" fmla="*/ 159566 w 159566"/>
              <a:gd name="connsiteY2" fmla="*/ 556975 h 556975"/>
              <a:gd name="connsiteX3" fmla="*/ 142364 w 159566"/>
              <a:gd name="connsiteY3" fmla="*/ 556975 h 556975"/>
              <a:gd name="connsiteX4" fmla="*/ 0 w 159566"/>
              <a:gd name="connsiteY4" fmla="*/ 0 h 556975"/>
              <a:gd name="connsiteX5" fmla="*/ 159566 w 159566"/>
              <a:gd name="connsiteY5" fmla="*/ 0 h 556975"/>
              <a:gd name="connsiteX6" fmla="*/ 159566 w 159566"/>
              <a:gd name="connsiteY6" fmla="*/ 61567 h 556975"/>
              <a:gd name="connsiteX7" fmla="*/ 72549 w 159566"/>
              <a:gd name="connsiteY7" fmla="*/ 61567 h 556975"/>
              <a:gd name="connsiteX8" fmla="*/ 72549 w 159566"/>
              <a:gd name="connsiteY8" fmla="*/ 291313 h 556975"/>
              <a:gd name="connsiteX9" fmla="*/ 0 w 159566"/>
              <a:gd name="connsiteY9" fmla="*/ 291313 h 55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566" h="556975">
                <a:moveTo>
                  <a:pt x="142364" y="495409"/>
                </a:moveTo>
                <a:lnTo>
                  <a:pt x="159566" y="495409"/>
                </a:lnTo>
                <a:lnTo>
                  <a:pt x="159566" y="556975"/>
                </a:lnTo>
                <a:lnTo>
                  <a:pt x="142364" y="556975"/>
                </a:lnTo>
                <a:close/>
                <a:moveTo>
                  <a:pt x="0" y="0"/>
                </a:moveTo>
                <a:lnTo>
                  <a:pt x="159566" y="0"/>
                </a:lnTo>
                <a:lnTo>
                  <a:pt x="159566" y="61567"/>
                </a:lnTo>
                <a:lnTo>
                  <a:pt x="72549" y="61567"/>
                </a:lnTo>
                <a:lnTo>
                  <a:pt x="72549" y="291313"/>
                </a:lnTo>
                <a:lnTo>
                  <a:pt x="0" y="29131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solidFill>
                <a:schemeClr val="tx1"/>
              </a:solidFill>
            </a:endParaRPr>
          </a:p>
        </p:txBody>
      </p:sp>
      <p:sp>
        <p:nvSpPr>
          <p:cNvPr id="10" name="标题 1"/>
          <p:cNvSpPr>
            <a:spLocks noGrp="1"/>
          </p:cNvSpPr>
          <p:nvPr>
            <p:ph type="title"/>
          </p:nvPr>
        </p:nvSpPr>
        <p:spPr>
          <a:xfrm>
            <a:off x="2877918" y="360919"/>
            <a:ext cx="8668804" cy="457855"/>
          </a:xfrm>
        </p:spPr>
        <p:txBody>
          <a:bodyPr>
            <a:normAutofit/>
          </a:bodyPr>
          <a:lstStyle>
            <a:lvl1pPr algn="ctr">
              <a:defRPr sz="2206"/>
            </a:lvl1pPr>
          </a:lstStyle>
          <a:p>
            <a:r>
              <a:rPr lang="zh-CN" altLang="en-US" dirty="0"/>
              <a:t>单击此处编辑母版标题样式</a:t>
            </a:r>
          </a:p>
        </p:txBody>
      </p:sp>
      <p:sp>
        <p:nvSpPr>
          <p:cNvPr id="15" name="文本占位符 6"/>
          <p:cNvSpPr>
            <a:spLocks noGrp="1"/>
          </p:cNvSpPr>
          <p:nvPr>
            <p:ph type="body" sz="quarter" idx="13" hasCustomPrompt="1"/>
          </p:nvPr>
        </p:nvSpPr>
        <p:spPr>
          <a:xfrm>
            <a:off x="379726" y="288735"/>
            <a:ext cx="3706524" cy="322389"/>
          </a:xfrm>
        </p:spPr>
        <p:txBody>
          <a:bodyPr>
            <a:noAutofit/>
          </a:bodyPr>
          <a:lstStyle>
            <a:lvl1pPr marL="0" marR="0" indent="0" algn="l" defTabSz="825736" rtl="0" eaLnBrk="1" fontAlgn="auto" latinLnBrk="0" hangingPunct="1">
              <a:lnSpc>
                <a:spcPct val="90000"/>
              </a:lnSpc>
              <a:spcBef>
                <a:spcPts val="0"/>
              </a:spcBef>
              <a:spcAft>
                <a:spcPts val="0"/>
              </a:spcAft>
              <a:buClrTx/>
              <a:buSzTx/>
              <a:buFontTx/>
              <a:buNone/>
              <a:defRPr sz="2005" b="1">
                <a:solidFill>
                  <a:srgbClr val="C00000"/>
                </a:solidFill>
              </a:defRPr>
            </a:lvl1pPr>
          </a:lstStyle>
          <a:p>
            <a:pPr marL="0" marR="0" lvl="0" indent="0" algn="l" defTabSz="825736" rtl="0" eaLnBrk="1" fontAlgn="auto" latinLnBrk="0" hangingPunct="1">
              <a:lnSpc>
                <a:spcPct val="90000"/>
              </a:lnSpc>
              <a:spcBef>
                <a:spcPts val="902"/>
              </a:spcBef>
              <a:spcAft>
                <a:spcPts val="0"/>
              </a:spcAft>
              <a:buClrTx/>
              <a:buSzTx/>
              <a:buFontTx/>
              <a:buNone/>
              <a:defRPr/>
            </a:pPr>
            <a:r>
              <a:rPr lang="zh-CN" altLang="en-US" dirty="0"/>
              <a:t>单击此处单击此处单击此处</a:t>
            </a:r>
          </a:p>
          <a:p>
            <a:pPr lvl="0"/>
            <a:endParaRPr lang="zh-CN" altLang="en-US" dirty="0"/>
          </a:p>
        </p:txBody>
      </p:sp>
    </p:spTree>
    <p:extLst>
      <p:ext uri="{BB962C8B-B14F-4D97-AF65-F5344CB8AC3E}">
        <p14:creationId xmlns:p14="http://schemas.microsoft.com/office/powerpoint/2010/main" val="423663475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F3A52B8-82F8-4E8F-AD0C-085EEBB5661F}" type="datetime1">
              <a:rPr lang="zh-CN" altLang="en-US" smtClean="0"/>
              <a:t>2023/2/19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D2FCC0-7AE0-4089-A748-5FC517E10239}" type="slidenum">
              <a:rPr lang="zh-CN" altLang="en-US" smtClean="0"/>
              <a:t>‹#›</a:t>
            </a:fld>
            <a:endParaRPr lang="zh-CN" altLang="en-US"/>
          </a:p>
        </p:txBody>
      </p:sp>
      <p:grpSp>
        <p:nvGrpSpPr>
          <p:cNvPr id="6" name="组合 5"/>
          <p:cNvGrpSpPr/>
          <p:nvPr userDrawn="1"/>
        </p:nvGrpSpPr>
        <p:grpSpPr>
          <a:xfrm>
            <a:off x="-1135063" y="0"/>
            <a:ext cx="13327063" cy="7069553"/>
            <a:chOff x="-1022296" y="0"/>
            <a:chExt cx="12003034" cy="7051552"/>
          </a:xfrm>
        </p:grpSpPr>
        <p:sp>
          <p:nvSpPr>
            <p:cNvPr id="7" name="矩形 6"/>
            <p:cNvSpPr/>
            <p:nvPr userDrawn="1"/>
          </p:nvSpPr>
          <p:spPr>
            <a:xfrm>
              <a:off x="172411" y="156320"/>
              <a:ext cx="10635916" cy="6527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grpSp>
          <p:nvGrpSpPr>
            <p:cNvPr id="8" name="组合 7"/>
            <p:cNvGrpSpPr/>
            <p:nvPr userDrawn="1"/>
          </p:nvGrpSpPr>
          <p:grpSpPr>
            <a:xfrm>
              <a:off x="-1022296" y="0"/>
              <a:ext cx="12003034" cy="7051552"/>
              <a:chOff x="-1022296" y="0"/>
              <a:chExt cx="12003034" cy="7051552"/>
            </a:xfrm>
          </p:grpSpPr>
          <p:sp>
            <p:nvSpPr>
              <p:cNvPr id="9" name="直角三角形 8"/>
              <p:cNvSpPr/>
              <p:nvPr userDrawn="1"/>
            </p:nvSpPr>
            <p:spPr>
              <a:xfrm rot="5400000">
                <a:off x="0" y="0"/>
                <a:ext cx="546945" cy="54694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
            <p:nvSpPr>
              <p:cNvPr id="10" name="直角三角形 9"/>
              <p:cNvSpPr/>
              <p:nvPr userDrawn="1"/>
            </p:nvSpPr>
            <p:spPr>
              <a:xfrm rot="10800000">
                <a:off x="10433793" y="1"/>
                <a:ext cx="546945" cy="54694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
            <p:nvSpPr>
              <p:cNvPr id="11" name="直角三角形 10"/>
              <p:cNvSpPr/>
              <p:nvPr userDrawn="1"/>
            </p:nvSpPr>
            <p:spPr>
              <a:xfrm rot="16200000">
                <a:off x="10306339" y="6161233"/>
                <a:ext cx="674398" cy="67439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
            <p:nvSpPr>
              <p:cNvPr id="12" name="平行四边形 11"/>
              <p:cNvSpPr/>
              <p:nvPr userDrawn="1"/>
            </p:nvSpPr>
            <p:spPr>
              <a:xfrm flipV="1">
                <a:off x="-1022296" y="6378352"/>
                <a:ext cx="3319983" cy="673200"/>
              </a:xfrm>
              <a:prstGeom prst="parallelogram">
                <a:avLst>
                  <a:gd name="adj" fmla="val 424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grpSp>
      </p:grpSp>
    </p:spTree>
    <p:extLst>
      <p:ext uri="{BB962C8B-B14F-4D97-AF65-F5344CB8AC3E}">
        <p14:creationId xmlns:p14="http://schemas.microsoft.com/office/powerpoint/2010/main" val="2115545149"/>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3" name="Picture 11" descr="4new"/>
          <p:cNvPicPr>
            <a:picLocks noChangeAspect="1" noChangeArrowheads="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Rectangle 6"/>
          <p:cNvSpPr>
            <a:spLocks noGrp="1" noChangeArrowheads="1"/>
          </p:cNvSpPr>
          <p:nvPr>
            <p:ph type="dt" sz="half" idx="2"/>
          </p:nvPr>
        </p:nvSpPr>
        <p:spPr bwMode="auto">
          <a:xfrm>
            <a:off x="0" y="6520053"/>
            <a:ext cx="2844800" cy="399067"/>
          </a:xfrm>
          <a:prstGeom prst="rect">
            <a:avLst/>
          </a:prstGeom>
          <a:noFill/>
          <a:ln w="9525">
            <a:noFill/>
            <a:miter lim="800000"/>
          </a:ln>
          <a:effectLst/>
        </p:spPr>
        <p:txBody>
          <a:bodyPr vert="horz" wrap="square" lIns="91440" tIns="45720" rIns="91440" bIns="45720" numCol="1" anchor="t" anchorCtr="0" compatLnSpc="1"/>
          <a:lstStyle>
            <a:lvl1pPr eaLnBrk="0" hangingPunct="0">
              <a:lnSpc>
                <a:spcPct val="100000"/>
              </a:lnSpc>
              <a:spcBef>
                <a:spcPct val="0"/>
              </a:spcBef>
              <a:buClrTx/>
              <a:buFontTx/>
              <a:buNone/>
              <a:defRPr sz="1679" b="0" smtClean="0">
                <a:solidFill>
                  <a:schemeClr val="bg1"/>
                </a:solidFill>
                <a:latin typeface="Times New Roman" panose="02020603050405020304" pitchFamily="18" charset="0"/>
                <a:ea typeface="+mn-ea"/>
                <a:cs typeface="Times New Roman" panose="02020603050405020304" pitchFamily="18" charset="0"/>
              </a:defRPr>
            </a:lvl1pPr>
          </a:lstStyle>
          <a:p>
            <a:pPr>
              <a:defRPr/>
            </a:pPr>
            <a:fld id="{21A03E4E-3B7C-47EB-B39B-FDA2679D7889}" type="datetime1">
              <a:rPr lang="zh-CN" altLang="en-US" smtClean="0"/>
              <a:t>2023/2/19</a:t>
            </a:fld>
            <a:endParaRPr lang="en-US" altLang="zh-CN" dirty="0"/>
          </a:p>
        </p:txBody>
      </p:sp>
      <p:sp>
        <p:nvSpPr>
          <p:cNvPr id="2" name="矩形 1"/>
          <p:cNvSpPr/>
          <p:nvPr userDrawn="1"/>
        </p:nvSpPr>
        <p:spPr>
          <a:xfrm>
            <a:off x="0" y="1152840"/>
            <a:ext cx="12192000" cy="5367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spTree>
    <p:extLst>
      <p:ext uri="{BB962C8B-B14F-4D97-AF65-F5344CB8AC3E}">
        <p14:creationId xmlns:p14="http://schemas.microsoft.com/office/powerpoint/2010/main" val="117300562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8" name="圆角矩形 7"/>
          <p:cNvSpPr/>
          <p:nvPr userDrawn="1"/>
        </p:nvSpPr>
        <p:spPr>
          <a:xfrm>
            <a:off x="0" y="0"/>
            <a:ext cx="12191998" cy="6836152"/>
          </a:xfrm>
          <a:prstGeom prst="roundRect">
            <a:avLst>
              <a:gd name="adj" fmla="val 24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
        <p:nvSpPr>
          <p:cNvPr id="2" name="标题占位符 1"/>
          <p:cNvSpPr>
            <a:spLocks noGrp="1"/>
          </p:cNvSpPr>
          <p:nvPr>
            <p:ph type="title"/>
          </p:nvPr>
        </p:nvSpPr>
        <p:spPr>
          <a:xfrm>
            <a:off x="3427481" y="380817"/>
            <a:ext cx="8668804" cy="4578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1" y="1222487"/>
            <a:ext cx="10515601" cy="49544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3">
                <a:solidFill>
                  <a:schemeClr val="tx1">
                    <a:tint val="75000"/>
                  </a:schemeClr>
                </a:solidFill>
              </a:defRPr>
            </a:lvl1pPr>
          </a:lstStyle>
          <a:p>
            <a:fld id="{BBA6AFD8-38DC-4A03-A153-65B7067CC31F}" type="datetime1">
              <a:rPr lang="zh-CN" altLang="en-US" smtClean="0"/>
              <a:t>2023/2/19</a:t>
            </a:fld>
            <a:endParaRPr lang="zh-CN" altLang="en-US"/>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083">
                <a:solidFill>
                  <a:schemeClr val="tx1">
                    <a:tint val="75000"/>
                  </a:schemeClr>
                </a:solidFill>
              </a:defRPr>
            </a:lvl1pPr>
          </a:lstStyle>
          <a:p>
            <a:endParaRPr lang="zh-CN" altLang="en-US"/>
          </a:p>
        </p:txBody>
      </p:sp>
      <p:sp>
        <p:nvSpPr>
          <p:cNvPr id="27" name="任意多边形 26"/>
          <p:cNvSpPr/>
          <p:nvPr userDrawn="1"/>
        </p:nvSpPr>
        <p:spPr>
          <a:xfrm flipH="1" flipV="1">
            <a:off x="11353799" y="6524557"/>
            <a:ext cx="838199" cy="333443"/>
          </a:xfrm>
          <a:custGeom>
            <a:avLst/>
            <a:gdLst>
              <a:gd name="connsiteX0" fmla="*/ 0 w 2208188"/>
              <a:gd name="connsiteY0" fmla="*/ 462186 h 462186"/>
              <a:gd name="connsiteX1" fmla="*/ 2012156 w 2208188"/>
              <a:gd name="connsiteY1" fmla="*/ 462186 h 462186"/>
              <a:gd name="connsiteX2" fmla="*/ 2208188 w 2208188"/>
              <a:gd name="connsiteY2" fmla="*/ 0 h 462186"/>
              <a:gd name="connsiteX3" fmla="*/ 0 w 2208188"/>
              <a:gd name="connsiteY3" fmla="*/ 0 h 462186"/>
            </a:gdLst>
            <a:ahLst/>
            <a:cxnLst>
              <a:cxn ang="0">
                <a:pos x="connsiteX0" y="connsiteY0"/>
              </a:cxn>
              <a:cxn ang="0">
                <a:pos x="connsiteX1" y="connsiteY1"/>
              </a:cxn>
              <a:cxn ang="0">
                <a:pos x="connsiteX2" y="connsiteY2"/>
              </a:cxn>
              <a:cxn ang="0">
                <a:pos x="connsiteX3" y="connsiteY3"/>
              </a:cxn>
            </a:cxnLst>
            <a:rect l="l" t="t" r="r" b="b"/>
            <a:pathLst>
              <a:path w="2208188" h="462186">
                <a:moveTo>
                  <a:pt x="0" y="462186"/>
                </a:moveTo>
                <a:lnTo>
                  <a:pt x="2012156" y="462186"/>
                </a:lnTo>
                <a:lnTo>
                  <a:pt x="2208188" y="0"/>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
        <p:nvSpPr>
          <p:cNvPr id="6" name="灯片编号占位符 5"/>
          <p:cNvSpPr>
            <a:spLocks noGrp="1"/>
          </p:cNvSpPr>
          <p:nvPr userDrawn="1">
            <p:ph type="sldNum" sz="quarter" idx="4"/>
          </p:nvPr>
        </p:nvSpPr>
        <p:spPr>
          <a:xfrm>
            <a:off x="11477792" y="6578086"/>
            <a:ext cx="618493" cy="258068"/>
          </a:xfrm>
          <a:prstGeom prst="rect">
            <a:avLst/>
          </a:prstGeom>
        </p:spPr>
        <p:txBody>
          <a:bodyPr vert="horz" lIns="36000" tIns="45720" rIns="36000" bIns="45720" rtlCol="0" anchor="ctr"/>
          <a:lstStyle>
            <a:lvl1pPr algn="r">
              <a:defRPr sz="1604" b="1">
                <a:solidFill>
                  <a:schemeClr val="tx1"/>
                </a:solidFill>
                <a:latin typeface="+mn-lt"/>
                <a:ea typeface="+mn-ea"/>
              </a:defRPr>
            </a:lvl1pPr>
          </a:lstStyle>
          <a:p>
            <a:pPr algn="ctr"/>
            <a:fld id="{66D2FCC0-7AE0-4089-A748-5FC517E10239}" type="slidenum">
              <a:rPr lang="zh-CN" altLang="en-US" smtClean="0"/>
              <a:t>‹#›</a:t>
            </a:fld>
            <a:endParaRPr lang="zh-CN" altLang="en-US" dirty="0"/>
          </a:p>
        </p:txBody>
      </p:sp>
      <p:sp>
        <p:nvSpPr>
          <p:cNvPr id="48" name="任意多边形 47"/>
          <p:cNvSpPr/>
          <p:nvPr userDrawn="1"/>
        </p:nvSpPr>
        <p:spPr>
          <a:xfrm flipH="1">
            <a:off x="96690" y="672706"/>
            <a:ext cx="11908824" cy="219494"/>
          </a:xfrm>
          <a:custGeom>
            <a:avLst/>
            <a:gdLst>
              <a:gd name="connsiteX0" fmla="*/ 6592589 w 8607190"/>
              <a:gd name="connsiteY0" fmla="*/ 0 h 178163"/>
              <a:gd name="connsiteX1" fmla="*/ 8607190 w 8607190"/>
              <a:gd name="connsiteY1" fmla="*/ 0 h 178163"/>
              <a:gd name="connsiteX2" fmla="*/ 8607190 w 8607190"/>
              <a:gd name="connsiteY2" fmla="*/ 45719 h 178163"/>
              <a:gd name="connsiteX3" fmla="*/ 6708499 w 8607190"/>
              <a:gd name="connsiteY3" fmla="*/ 45719 h 178163"/>
              <a:gd name="connsiteX4" fmla="*/ 6650922 w 8607190"/>
              <a:gd name="connsiteY4" fmla="*/ 132444 h 178163"/>
              <a:gd name="connsiteX5" fmla="*/ 6650638 w 8607190"/>
              <a:gd name="connsiteY5" fmla="*/ 132444 h 178163"/>
              <a:gd name="connsiteX6" fmla="*/ 6620285 w 8607190"/>
              <a:gd name="connsiteY6" fmla="*/ 178163 h 178163"/>
              <a:gd name="connsiteX7" fmla="*/ 0 w 8607190"/>
              <a:gd name="connsiteY7" fmla="*/ 178163 h 178163"/>
              <a:gd name="connsiteX8" fmla="*/ 0 w 8607190"/>
              <a:gd name="connsiteY8" fmla="*/ 132444 h 178163"/>
              <a:gd name="connsiteX9" fmla="*/ 6505384 w 8607190"/>
              <a:gd name="connsiteY9" fmla="*/ 132444 h 178163"/>
              <a:gd name="connsiteX10" fmla="*/ 6562961 w 8607190"/>
              <a:gd name="connsiteY10" fmla="*/ 45719 h 178163"/>
              <a:gd name="connsiteX11" fmla="*/ 6562237 w 8607190"/>
              <a:gd name="connsiteY11" fmla="*/ 45719 h 17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07190" h="178163">
                <a:moveTo>
                  <a:pt x="6592589" y="0"/>
                </a:moveTo>
                <a:lnTo>
                  <a:pt x="8607190" y="0"/>
                </a:lnTo>
                <a:lnTo>
                  <a:pt x="8607190" y="45719"/>
                </a:lnTo>
                <a:lnTo>
                  <a:pt x="6708499" y="45719"/>
                </a:lnTo>
                <a:lnTo>
                  <a:pt x="6650922" y="132444"/>
                </a:lnTo>
                <a:lnTo>
                  <a:pt x="6650638" y="132444"/>
                </a:lnTo>
                <a:lnTo>
                  <a:pt x="6620285" y="178163"/>
                </a:lnTo>
                <a:lnTo>
                  <a:pt x="0" y="178163"/>
                </a:lnTo>
                <a:lnTo>
                  <a:pt x="0" y="132444"/>
                </a:lnTo>
                <a:lnTo>
                  <a:pt x="6505384" y="132444"/>
                </a:lnTo>
                <a:lnTo>
                  <a:pt x="6562961" y="45719"/>
                </a:lnTo>
                <a:lnTo>
                  <a:pt x="6562237" y="4571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5"/>
          </a:p>
        </p:txBody>
      </p:sp>
    </p:spTree>
    <p:extLst>
      <p:ext uri="{BB962C8B-B14F-4D97-AF65-F5344CB8AC3E}">
        <p14:creationId xmlns:p14="http://schemas.microsoft.com/office/powerpoint/2010/main" val="3972585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825736" rtl="0" eaLnBrk="1" latinLnBrk="0" hangingPunct="1">
        <a:lnSpc>
          <a:spcPct val="90000"/>
        </a:lnSpc>
        <a:spcBef>
          <a:spcPct val="0"/>
        </a:spcBef>
        <a:buNone/>
        <a:defRPr sz="3208" b="1" kern="1200">
          <a:solidFill>
            <a:srgbClr val="0B3191"/>
          </a:solidFill>
          <a:latin typeface="+mj-lt"/>
          <a:ea typeface="+mj-ea"/>
          <a:cs typeface="+mj-cs"/>
        </a:defRPr>
      </a:lvl1pPr>
    </p:titleStyle>
    <p:bodyStyle>
      <a:lvl1pPr marL="206275" indent="-206275" algn="l" defTabSz="825736" rtl="0" eaLnBrk="1" latinLnBrk="0" hangingPunct="1">
        <a:lnSpc>
          <a:spcPct val="130000"/>
        </a:lnSpc>
        <a:spcBef>
          <a:spcPts val="902"/>
        </a:spcBef>
        <a:buFont typeface="Arial" panose="020B0604020202020204" pitchFamily="34" charset="0"/>
        <a:buChar char="•"/>
        <a:defRPr sz="2527" b="1" kern="1200">
          <a:solidFill>
            <a:schemeClr val="tx1">
              <a:lumMod val="65000"/>
              <a:lumOff val="35000"/>
            </a:schemeClr>
          </a:solidFill>
          <a:latin typeface="+mn-lt"/>
          <a:ea typeface="+mn-ea"/>
          <a:cs typeface="+mn-cs"/>
        </a:defRPr>
      </a:lvl1pPr>
      <a:lvl2pPr marL="619461" indent="-206275" algn="l" defTabSz="825736" rtl="0" eaLnBrk="1" latinLnBrk="0" hangingPunct="1">
        <a:lnSpc>
          <a:spcPct val="130000"/>
        </a:lnSpc>
        <a:spcBef>
          <a:spcPts val="451"/>
        </a:spcBef>
        <a:buFont typeface="Arial" panose="020B0604020202020204" pitchFamily="34" charset="0"/>
        <a:buChar char="•"/>
        <a:defRPr sz="2166" b="1" kern="1200">
          <a:solidFill>
            <a:schemeClr val="tx1">
              <a:lumMod val="65000"/>
              <a:lumOff val="35000"/>
            </a:schemeClr>
          </a:solidFill>
          <a:latin typeface="+mn-lt"/>
          <a:ea typeface="+mn-ea"/>
          <a:cs typeface="+mn-cs"/>
        </a:defRPr>
      </a:lvl2pPr>
      <a:lvl3pPr marL="1032011" indent="-206275" algn="l" defTabSz="825736" rtl="0" eaLnBrk="1" latinLnBrk="0" hangingPunct="1">
        <a:lnSpc>
          <a:spcPct val="130000"/>
        </a:lnSpc>
        <a:spcBef>
          <a:spcPts val="451"/>
        </a:spcBef>
        <a:buFont typeface="Arial" panose="020B0604020202020204" pitchFamily="34" charset="0"/>
        <a:buChar char="•"/>
        <a:defRPr sz="1805" b="1" kern="1200">
          <a:solidFill>
            <a:schemeClr val="tx1">
              <a:lumMod val="65000"/>
              <a:lumOff val="35000"/>
            </a:schemeClr>
          </a:solidFill>
          <a:latin typeface="+mn-lt"/>
          <a:ea typeface="+mn-ea"/>
          <a:cs typeface="+mn-cs"/>
        </a:defRPr>
      </a:lvl3pPr>
      <a:lvl4pPr marL="1445198" indent="-206275" algn="l" defTabSz="825736" rtl="0" eaLnBrk="1" latinLnBrk="0" hangingPunct="1">
        <a:lnSpc>
          <a:spcPct val="130000"/>
        </a:lnSpc>
        <a:spcBef>
          <a:spcPts val="451"/>
        </a:spcBef>
        <a:buFont typeface="Arial" panose="020B0604020202020204" pitchFamily="34" charset="0"/>
        <a:buChar char="•"/>
        <a:defRPr sz="1624" b="1" kern="1200">
          <a:solidFill>
            <a:schemeClr val="tx1">
              <a:lumMod val="65000"/>
              <a:lumOff val="35000"/>
            </a:schemeClr>
          </a:solidFill>
          <a:latin typeface="+mn-lt"/>
          <a:ea typeface="+mn-ea"/>
          <a:cs typeface="+mn-cs"/>
        </a:defRPr>
      </a:lvl4pPr>
      <a:lvl5pPr marL="1857748" indent="-206275" algn="l" defTabSz="825736" rtl="0" eaLnBrk="1" latinLnBrk="0" hangingPunct="1">
        <a:lnSpc>
          <a:spcPct val="130000"/>
        </a:lnSpc>
        <a:spcBef>
          <a:spcPts val="451"/>
        </a:spcBef>
        <a:buFont typeface="Arial" panose="020B0604020202020204" pitchFamily="34" charset="0"/>
        <a:buChar char="•"/>
        <a:defRPr sz="1624" b="1" kern="1200">
          <a:solidFill>
            <a:schemeClr val="tx1">
              <a:lumMod val="65000"/>
              <a:lumOff val="35000"/>
            </a:schemeClr>
          </a:solidFill>
          <a:latin typeface="+mn-lt"/>
          <a:ea typeface="+mn-ea"/>
          <a:cs typeface="+mn-cs"/>
        </a:defRPr>
      </a:lvl5pPr>
      <a:lvl6pPr marL="2270934" indent="-206275" algn="l" defTabSz="825736" rtl="0" eaLnBrk="1" latinLnBrk="0" hangingPunct="1">
        <a:lnSpc>
          <a:spcPct val="90000"/>
        </a:lnSpc>
        <a:spcBef>
          <a:spcPts val="451"/>
        </a:spcBef>
        <a:buFont typeface="Arial" panose="020B0604020202020204" pitchFamily="34" charset="0"/>
        <a:buChar char="•"/>
        <a:defRPr sz="1624" kern="1200">
          <a:solidFill>
            <a:schemeClr val="tx1"/>
          </a:solidFill>
          <a:latin typeface="+mn-lt"/>
          <a:ea typeface="+mn-ea"/>
          <a:cs typeface="+mn-cs"/>
        </a:defRPr>
      </a:lvl6pPr>
      <a:lvl7pPr marL="2683484" indent="-206275" algn="l" defTabSz="825736" rtl="0" eaLnBrk="1" latinLnBrk="0" hangingPunct="1">
        <a:lnSpc>
          <a:spcPct val="90000"/>
        </a:lnSpc>
        <a:spcBef>
          <a:spcPts val="451"/>
        </a:spcBef>
        <a:buFont typeface="Arial" panose="020B0604020202020204" pitchFamily="34" charset="0"/>
        <a:buChar char="•"/>
        <a:defRPr sz="1624" kern="1200">
          <a:solidFill>
            <a:schemeClr val="tx1"/>
          </a:solidFill>
          <a:latin typeface="+mn-lt"/>
          <a:ea typeface="+mn-ea"/>
          <a:cs typeface="+mn-cs"/>
        </a:defRPr>
      </a:lvl7pPr>
      <a:lvl8pPr marL="3096670" indent="-206275" algn="l" defTabSz="825736" rtl="0" eaLnBrk="1" latinLnBrk="0" hangingPunct="1">
        <a:lnSpc>
          <a:spcPct val="90000"/>
        </a:lnSpc>
        <a:spcBef>
          <a:spcPts val="451"/>
        </a:spcBef>
        <a:buFont typeface="Arial" panose="020B0604020202020204" pitchFamily="34" charset="0"/>
        <a:buChar char="•"/>
        <a:defRPr sz="1624" kern="1200">
          <a:solidFill>
            <a:schemeClr val="tx1"/>
          </a:solidFill>
          <a:latin typeface="+mn-lt"/>
          <a:ea typeface="+mn-ea"/>
          <a:cs typeface="+mn-cs"/>
        </a:defRPr>
      </a:lvl8pPr>
      <a:lvl9pPr marL="3509220" indent="-206275" algn="l" defTabSz="825736" rtl="0" eaLnBrk="1" latinLnBrk="0" hangingPunct="1">
        <a:lnSpc>
          <a:spcPct val="90000"/>
        </a:lnSpc>
        <a:spcBef>
          <a:spcPts val="451"/>
        </a:spcBef>
        <a:buFont typeface="Arial" panose="020B0604020202020204" pitchFamily="34" charset="0"/>
        <a:buChar char="•"/>
        <a:defRPr sz="1624" kern="1200">
          <a:solidFill>
            <a:schemeClr val="tx1"/>
          </a:solidFill>
          <a:latin typeface="+mn-lt"/>
          <a:ea typeface="+mn-ea"/>
          <a:cs typeface="+mn-cs"/>
        </a:defRPr>
      </a:lvl9pPr>
    </p:bodyStyle>
    <p:otherStyle>
      <a:defPPr>
        <a:defRPr lang="zh-CN"/>
      </a:defPPr>
      <a:lvl1pPr marL="0" algn="l" defTabSz="825736" rtl="0" eaLnBrk="1" latinLnBrk="0" hangingPunct="1">
        <a:defRPr sz="1624" kern="1200">
          <a:solidFill>
            <a:schemeClr val="tx1"/>
          </a:solidFill>
          <a:latin typeface="+mn-lt"/>
          <a:ea typeface="+mn-ea"/>
          <a:cs typeface="+mn-cs"/>
        </a:defRPr>
      </a:lvl1pPr>
      <a:lvl2pPr marL="413186" algn="l" defTabSz="825736" rtl="0" eaLnBrk="1" latinLnBrk="0" hangingPunct="1">
        <a:defRPr sz="1624" kern="1200">
          <a:solidFill>
            <a:schemeClr val="tx1"/>
          </a:solidFill>
          <a:latin typeface="+mn-lt"/>
          <a:ea typeface="+mn-ea"/>
          <a:cs typeface="+mn-cs"/>
        </a:defRPr>
      </a:lvl2pPr>
      <a:lvl3pPr marL="825736" algn="l" defTabSz="825736" rtl="0" eaLnBrk="1" latinLnBrk="0" hangingPunct="1">
        <a:defRPr sz="1624" kern="1200">
          <a:solidFill>
            <a:schemeClr val="tx1"/>
          </a:solidFill>
          <a:latin typeface="+mn-lt"/>
          <a:ea typeface="+mn-ea"/>
          <a:cs typeface="+mn-cs"/>
        </a:defRPr>
      </a:lvl3pPr>
      <a:lvl4pPr marL="1238923" algn="l" defTabSz="825736" rtl="0" eaLnBrk="1" latinLnBrk="0" hangingPunct="1">
        <a:defRPr sz="1624" kern="1200">
          <a:solidFill>
            <a:schemeClr val="tx1"/>
          </a:solidFill>
          <a:latin typeface="+mn-lt"/>
          <a:ea typeface="+mn-ea"/>
          <a:cs typeface="+mn-cs"/>
        </a:defRPr>
      </a:lvl4pPr>
      <a:lvl5pPr marL="1651473" algn="l" defTabSz="825736" rtl="0" eaLnBrk="1" latinLnBrk="0" hangingPunct="1">
        <a:defRPr sz="1624" kern="1200">
          <a:solidFill>
            <a:schemeClr val="tx1"/>
          </a:solidFill>
          <a:latin typeface="+mn-lt"/>
          <a:ea typeface="+mn-ea"/>
          <a:cs typeface="+mn-cs"/>
        </a:defRPr>
      </a:lvl5pPr>
      <a:lvl6pPr marL="2064659" algn="l" defTabSz="825736" rtl="0" eaLnBrk="1" latinLnBrk="0" hangingPunct="1">
        <a:defRPr sz="1624" kern="1200">
          <a:solidFill>
            <a:schemeClr val="tx1"/>
          </a:solidFill>
          <a:latin typeface="+mn-lt"/>
          <a:ea typeface="+mn-ea"/>
          <a:cs typeface="+mn-cs"/>
        </a:defRPr>
      </a:lvl6pPr>
      <a:lvl7pPr marL="2477209" algn="l" defTabSz="825736" rtl="0" eaLnBrk="1" latinLnBrk="0" hangingPunct="1">
        <a:defRPr sz="1624" kern="1200">
          <a:solidFill>
            <a:schemeClr val="tx1"/>
          </a:solidFill>
          <a:latin typeface="+mn-lt"/>
          <a:ea typeface="+mn-ea"/>
          <a:cs typeface="+mn-cs"/>
        </a:defRPr>
      </a:lvl7pPr>
      <a:lvl8pPr marL="2890396" algn="l" defTabSz="825736" rtl="0" eaLnBrk="1" latinLnBrk="0" hangingPunct="1">
        <a:defRPr sz="1624" kern="1200">
          <a:solidFill>
            <a:schemeClr val="tx1"/>
          </a:solidFill>
          <a:latin typeface="+mn-lt"/>
          <a:ea typeface="+mn-ea"/>
          <a:cs typeface="+mn-cs"/>
        </a:defRPr>
      </a:lvl8pPr>
      <a:lvl9pPr marL="3302945" algn="l" defTabSz="825736" rtl="0" eaLnBrk="1" latinLnBrk="0" hangingPunct="1">
        <a:defRPr sz="16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eaLnBrk="1" hangingPunct="1">
              <a:defRPr sz="902">
                <a:solidFill>
                  <a:prstClr val="black">
                    <a:tint val="75000"/>
                  </a:prstClr>
                </a:solidFill>
                <a:latin typeface="Arial" panose="020B0604020202020204" pitchFamily="34" charset="0"/>
                <a:ea typeface="宋体" panose="02010600030101010101" pitchFamily="2" charset="-122"/>
              </a:defRPr>
            </a:lvl1pPr>
          </a:lstStyle>
          <a:p>
            <a:pPr defTabSz="914231">
              <a:defRPr/>
            </a:pPr>
            <a:fld id="{BB962C8B-B14F-4D97-AF65-F5344CB8AC3E}" type="datetime1">
              <a:rPr lang="zh-CN" altLang="zh-CN" smtClean="0"/>
              <a:pPr defTabSz="914231">
                <a:defRPr/>
              </a:pPr>
              <a:t>2023/2/19</a:t>
            </a:fld>
            <a:endParaRPr lang="en-US" altLang="zh-CN"/>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eaLnBrk="1" hangingPunct="1">
              <a:defRPr sz="902">
                <a:solidFill>
                  <a:prstClr val="black">
                    <a:tint val="75000"/>
                  </a:prstClr>
                </a:solidFill>
                <a:latin typeface="Arial" panose="020B0604020202020204" pitchFamily="34" charset="0"/>
                <a:ea typeface="宋体" panose="02010600030101010101" pitchFamily="2" charset="-122"/>
              </a:defRPr>
            </a:lvl1pPr>
          </a:lstStyle>
          <a:p>
            <a:pPr defTabSz="914231">
              <a:defRPr/>
            </a:pPr>
            <a:endParaRPr lang="en-US" altLang="zh-CN"/>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eaLnBrk="1" hangingPunct="1">
              <a:defRPr sz="902">
                <a:solidFill>
                  <a:srgbClr val="898989"/>
                </a:solidFill>
                <a:latin typeface="Arial" panose="020B0604020202020204" pitchFamily="34" charset="0"/>
              </a:defRPr>
            </a:lvl1pPr>
          </a:lstStyle>
          <a:p>
            <a:pPr defTabSz="914231">
              <a:defRPr/>
            </a:pPr>
            <a:fld id="{CEDE8EA8-5C14-456E-A8EB-58383BEE813C}" type="slidenum">
              <a:rPr lang="en-US" altLang="zh-CN" smtClean="0"/>
              <a:pPr defTabSz="914231">
                <a:defRPr/>
              </a:pPr>
              <a:t>‹#›</a:t>
            </a:fld>
            <a:endParaRPr lang="en-US" altLang="zh-CN"/>
          </a:p>
        </p:txBody>
      </p:sp>
    </p:spTree>
    <p:extLst>
      <p:ext uri="{BB962C8B-B14F-4D97-AF65-F5344CB8AC3E}">
        <p14:creationId xmlns:p14="http://schemas.microsoft.com/office/powerpoint/2010/main" val="230831258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hdr="0" ftr="0"/>
  <p:txStyles>
    <p:titleStyle>
      <a:lvl1pPr algn="ctr" rtl="0" eaLnBrk="0" fontAlgn="base" hangingPunct="0">
        <a:spcBef>
          <a:spcPct val="0"/>
        </a:spcBef>
        <a:spcAft>
          <a:spcPct val="0"/>
        </a:spcAft>
        <a:defRPr sz="3299" kern="1200">
          <a:solidFill>
            <a:schemeClr val="tx1"/>
          </a:solidFill>
          <a:latin typeface="+mj-lt"/>
          <a:ea typeface="+mj-ea"/>
          <a:cs typeface="+mj-cs"/>
        </a:defRPr>
      </a:lvl1pPr>
      <a:lvl2pPr algn="ctr" rtl="0" eaLnBrk="0" fontAlgn="base" hangingPunct="0">
        <a:spcBef>
          <a:spcPct val="0"/>
        </a:spcBef>
        <a:spcAft>
          <a:spcPct val="0"/>
        </a:spcAft>
        <a:defRPr sz="3299">
          <a:solidFill>
            <a:schemeClr val="tx1"/>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299">
          <a:solidFill>
            <a:schemeClr val="tx1"/>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299">
          <a:solidFill>
            <a:schemeClr val="tx1"/>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299">
          <a:solidFill>
            <a:schemeClr val="tx1"/>
          </a:solidFill>
          <a:latin typeface="Arial" panose="020B0604020202020204" pitchFamily="34" charset="0"/>
          <a:ea typeface="黑体" panose="02010609060101010101" pitchFamily="2" charset="-122"/>
        </a:defRPr>
      </a:lvl5pPr>
      <a:lvl6pPr marL="343155" algn="ctr" rtl="0" fontAlgn="base">
        <a:spcBef>
          <a:spcPct val="0"/>
        </a:spcBef>
        <a:spcAft>
          <a:spcPct val="0"/>
        </a:spcAft>
        <a:defRPr sz="3299">
          <a:solidFill>
            <a:schemeClr val="tx1"/>
          </a:solidFill>
          <a:latin typeface="Arial" panose="020B0604020202020204" pitchFamily="34" charset="0"/>
          <a:ea typeface="黑体" panose="02010609060101010101" pitchFamily="2" charset="-122"/>
        </a:defRPr>
      </a:lvl6pPr>
      <a:lvl7pPr marL="685673" algn="ctr" rtl="0" fontAlgn="base">
        <a:spcBef>
          <a:spcPct val="0"/>
        </a:spcBef>
        <a:spcAft>
          <a:spcPct val="0"/>
        </a:spcAft>
        <a:defRPr sz="3299">
          <a:solidFill>
            <a:schemeClr val="tx1"/>
          </a:solidFill>
          <a:latin typeface="Arial" panose="020B0604020202020204" pitchFamily="34" charset="0"/>
          <a:ea typeface="黑体" panose="02010609060101010101" pitchFamily="2" charset="-122"/>
        </a:defRPr>
      </a:lvl7pPr>
      <a:lvl8pPr marL="1028828" algn="ctr" rtl="0" fontAlgn="base">
        <a:spcBef>
          <a:spcPct val="0"/>
        </a:spcBef>
        <a:spcAft>
          <a:spcPct val="0"/>
        </a:spcAft>
        <a:defRPr sz="3299">
          <a:solidFill>
            <a:schemeClr val="tx1"/>
          </a:solidFill>
          <a:latin typeface="Arial" panose="020B0604020202020204" pitchFamily="34" charset="0"/>
          <a:ea typeface="黑体" panose="02010609060101010101" pitchFamily="2" charset="-122"/>
        </a:defRPr>
      </a:lvl8pPr>
      <a:lvl9pPr marL="1371983" algn="ctr" rtl="0" fontAlgn="base">
        <a:spcBef>
          <a:spcPct val="0"/>
        </a:spcBef>
        <a:spcAft>
          <a:spcPct val="0"/>
        </a:spcAft>
        <a:defRPr sz="3299">
          <a:solidFill>
            <a:schemeClr val="tx1"/>
          </a:solidFill>
          <a:latin typeface="Arial" panose="020B0604020202020204" pitchFamily="34" charset="0"/>
          <a:ea typeface="黑体" panose="02010609060101010101" pitchFamily="2" charset="-122"/>
        </a:defRPr>
      </a:lvl9pPr>
    </p:titleStyle>
    <p:bodyStyle>
      <a:lvl1pPr marL="257207" indent="-257207" algn="l" rtl="0" eaLnBrk="0" fontAlgn="base" hangingPunct="0">
        <a:spcBef>
          <a:spcPct val="20000"/>
        </a:spcBef>
        <a:spcAft>
          <a:spcPct val="0"/>
        </a:spcAft>
        <a:buFont typeface="Arial" panose="020B0604020202020204" pitchFamily="34" charset="0"/>
        <a:buChar char="•"/>
        <a:defRPr sz="2401" kern="1200">
          <a:solidFill>
            <a:schemeClr val="tx1"/>
          </a:solidFill>
          <a:latin typeface="+mn-lt"/>
          <a:ea typeface="+mn-ea"/>
          <a:cs typeface="+mn-cs"/>
        </a:defRPr>
      </a:lvl1pPr>
      <a:lvl2pPr marL="557070" indent="-214551"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569" indent="-171259"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087" indent="-171259" algn="l" rtl="0" eaLnBrk="0" fontAlgn="base" hangingPunct="0">
        <a:spcBef>
          <a:spcPct val="20000"/>
        </a:spcBef>
        <a:spcAft>
          <a:spcPct val="0"/>
        </a:spcAft>
        <a:buFont typeface="Arial" panose="020B0604020202020204" pitchFamily="34" charset="0"/>
        <a:buChar char="–"/>
        <a:defRPr sz="1499" kern="1200">
          <a:solidFill>
            <a:schemeClr val="tx1"/>
          </a:solidFill>
          <a:latin typeface="+mn-lt"/>
          <a:ea typeface="+mn-ea"/>
          <a:cs typeface="+mn-cs"/>
        </a:defRPr>
      </a:lvl4pPr>
      <a:lvl5pPr marL="1543242" indent="-171259" algn="l" rtl="0" eaLnBrk="0" fontAlgn="base" hangingPunct="0">
        <a:spcBef>
          <a:spcPct val="20000"/>
        </a:spcBef>
        <a:spcAft>
          <a:spcPct val="0"/>
        </a:spcAft>
        <a:buFont typeface="Arial" panose="020B0604020202020204" pitchFamily="34" charset="0"/>
        <a:buChar char="»"/>
        <a:defRPr sz="1499" kern="1200">
          <a:solidFill>
            <a:schemeClr val="tx1"/>
          </a:solidFill>
          <a:latin typeface="+mn-lt"/>
          <a:ea typeface="+mn-ea"/>
          <a:cs typeface="+mn-cs"/>
        </a:defRPr>
      </a:lvl5pPr>
      <a:lvl6pPr marL="1886397" indent="-171259" algn="l" defTabSz="685673" rtl="0" eaLnBrk="1" latinLnBrk="0" hangingPunct="1">
        <a:spcBef>
          <a:spcPct val="20000"/>
        </a:spcBef>
        <a:buFont typeface="Arial" panose="020B0604020202020204" pitchFamily="34" charset="0"/>
        <a:buChar char="•"/>
        <a:defRPr sz="1499" kern="1200">
          <a:solidFill>
            <a:schemeClr val="tx1"/>
          </a:solidFill>
          <a:latin typeface="+mn-lt"/>
          <a:ea typeface="+mn-ea"/>
          <a:cs typeface="+mn-cs"/>
        </a:defRPr>
      </a:lvl6pPr>
      <a:lvl7pPr marL="2228915" indent="-171259" algn="l" defTabSz="685673" rtl="0" eaLnBrk="1" latinLnBrk="0" hangingPunct="1">
        <a:spcBef>
          <a:spcPct val="20000"/>
        </a:spcBef>
        <a:buFont typeface="Arial" panose="020B0604020202020204" pitchFamily="34" charset="0"/>
        <a:buChar char="•"/>
        <a:defRPr sz="1499" kern="1200">
          <a:solidFill>
            <a:schemeClr val="tx1"/>
          </a:solidFill>
          <a:latin typeface="+mn-lt"/>
          <a:ea typeface="+mn-ea"/>
          <a:cs typeface="+mn-cs"/>
        </a:defRPr>
      </a:lvl7pPr>
      <a:lvl8pPr marL="2572070" indent="-171259" algn="l" defTabSz="685673" rtl="0" eaLnBrk="1" latinLnBrk="0" hangingPunct="1">
        <a:spcBef>
          <a:spcPct val="20000"/>
        </a:spcBef>
        <a:buFont typeface="Arial" panose="020B0604020202020204" pitchFamily="34" charset="0"/>
        <a:buChar char="•"/>
        <a:defRPr sz="1499" kern="1200">
          <a:solidFill>
            <a:schemeClr val="tx1"/>
          </a:solidFill>
          <a:latin typeface="+mn-lt"/>
          <a:ea typeface="+mn-ea"/>
          <a:cs typeface="+mn-cs"/>
        </a:defRPr>
      </a:lvl8pPr>
      <a:lvl9pPr marL="2915225" indent="-171259" algn="l" defTabSz="685673" rtl="0" eaLnBrk="1" latinLnBrk="0" hangingPunct="1">
        <a:spcBef>
          <a:spcPct val="20000"/>
        </a:spcBef>
        <a:buFont typeface="Arial" panose="020B0604020202020204" pitchFamily="34" charset="0"/>
        <a:buChar char="•"/>
        <a:defRPr sz="1499" kern="1200">
          <a:solidFill>
            <a:schemeClr val="tx1"/>
          </a:solidFill>
          <a:latin typeface="+mn-lt"/>
          <a:ea typeface="+mn-ea"/>
          <a:cs typeface="+mn-cs"/>
        </a:defRPr>
      </a:lvl9pPr>
    </p:bodyStyle>
    <p:otherStyle>
      <a:defPPr>
        <a:defRPr lang="zh-CN"/>
      </a:defPPr>
      <a:lvl1pPr marL="0" algn="l" defTabSz="685673" rtl="0" eaLnBrk="1" latinLnBrk="0" hangingPunct="1">
        <a:defRPr sz="1348" kern="1200">
          <a:solidFill>
            <a:schemeClr val="tx1"/>
          </a:solidFill>
          <a:latin typeface="+mn-lt"/>
          <a:ea typeface="+mn-ea"/>
          <a:cs typeface="+mn-cs"/>
        </a:defRPr>
      </a:lvl1pPr>
      <a:lvl2pPr marL="343155" algn="l" defTabSz="685673" rtl="0" eaLnBrk="1" latinLnBrk="0" hangingPunct="1">
        <a:defRPr sz="1348" kern="1200">
          <a:solidFill>
            <a:schemeClr val="tx1"/>
          </a:solidFill>
          <a:latin typeface="+mn-lt"/>
          <a:ea typeface="+mn-ea"/>
          <a:cs typeface="+mn-cs"/>
        </a:defRPr>
      </a:lvl2pPr>
      <a:lvl3pPr marL="685673" algn="l" defTabSz="685673" rtl="0" eaLnBrk="1" latinLnBrk="0" hangingPunct="1">
        <a:defRPr sz="1348" kern="1200">
          <a:solidFill>
            <a:schemeClr val="tx1"/>
          </a:solidFill>
          <a:latin typeface="+mn-lt"/>
          <a:ea typeface="+mn-ea"/>
          <a:cs typeface="+mn-cs"/>
        </a:defRPr>
      </a:lvl3pPr>
      <a:lvl4pPr marL="1028828" algn="l" defTabSz="685673" rtl="0" eaLnBrk="1" latinLnBrk="0" hangingPunct="1">
        <a:defRPr sz="1348" kern="1200">
          <a:solidFill>
            <a:schemeClr val="tx1"/>
          </a:solidFill>
          <a:latin typeface="+mn-lt"/>
          <a:ea typeface="+mn-ea"/>
          <a:cs typeface="+mn-cs"/>
        </a:defRPr>
      </a:lvl4pPr>
      <a:lvl5pPr marL="1371983" algn="l" defTabSz="685673" rtl="0" eaLnBrk="1" latinLnBrk="0" hangingPunct="1">
        <a:defRPr sz="1348" kern="1200">
          <a:solidFill>
            <a:schemeClr val="tx1"/>
          </a:solidFill>
          <a:latin typeface="+mn-lt"/>
          <a:ea typeface="+mn-ea"/>
          <a:cs typeface="+mn-cs"/>
        </a:defRPr>
      </a:lvl5pPr>
      <a:lvl6pPr marL="1714501" algn="l" defTabSz="685673" rtl="0" eaLnBrk="1" latinLnBrk="0" hangingPunct="1">
        <a:defRPr sz="1348" kern="1200">
          <a:solidFill>
            <a:schemeClr val="tx1"/>
          </a:solidFill>
          <a:latin typeface="+mn-lt"/>
          <a:ea typeface="+mn-ea"/>
          <a:cs typeface="+mn-cs"/>
        </a:defRPr>
      </a:lvl6pPr>
      <a:lvl7pPr marL="2057656" algn="l" defTabSz="685673" rtl="0" eaLnBrk="1" latinLnBrk="0" hangingPunct="1">
        <a:defRPr sz="1348" kern="1200">
          <a:solidFill>
            <a:schemeClr val="tx1"/>
          </a:solidFill>
          <a:latin typeface="+mn-lt"/>
          <a:ea typeface="+mn-ea"/>
          <a:cs typeface="+mn-cs"/>
        </a:defRPr>
      </a:lvl7pPr>
      <a:lvl8pPr marL="2400811" algn="l" defTabSz="685673" rtl="0" eaLnBrk="1" latinLnBrk="0" hangingPunct="1">
        <a:defRPr sz="1348" kern="1200">
          <a:solidFill>
            <a:schemeClr val="tx1"/>
          </a:solidFill>
          <a:latin typeface="+mn-lt"/>
          <a:ea typeface="+mn-ea"/>
          <a:cs typeface="+mn-cs"/>
        </a:defRPr>
      </a:lvl8pPr>
      <a:lvl9pPr marL="2743329" algn="l" defTabSz="685673" rtl="0" eaLnBrk="1" latinLnBrk="0" hangingPunct="1">
        <a:defRPr sz="13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1.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1942" y="1424501"/>
            <a:ext cx="9884228" cy="911223"/>
          </a:xfrm>
          <a:prstGeom prst="rect">
            <a:avLst/>
          </a:prstGeom>
        </p:spPr>
        <p:txBody>
          <a:bodyPr wrap="square">
            <a:spAutoFit/>
          </a:bodyPr>
          <a:lstStyle/>
          <a:p>
            <a:pPr algn="ctr" defTabSz="848656" eaLnBrk="0" fontAlgn="base" hangingPunct="0">
              <a:lnSpc>
                <a:spcPct val="150000"/>
              </a:lnSpc>
              <a:spcBef>
                <a:spcPct val="0"/>
              </a:spcBef>
              <a:spcAft>
                <a:spcPct val="0"/>
              </a:spcAft>
            </a:pPr>
            <a:r>
              <a:rPr lang="zh-CN" altLang="en-US" sz="4010" b="1" spc="120" dirty="0">
                <a:solidFill>
                  <a:srgbClr val="C00000"/>
                </a:solidFill>
                <a:latin typeface="微软雅黑" panose="020B0503020204020204" pitchFamily="34" charset="-122"/>
                <a:ea typeface="微软雅黑" panose="020B0503020204020204" pitchFamily="34" charset="-122"/>
              </a:rPr>
              <a:t>硕士研究生（联培）论文开题答辩</a:t>
            </a:r>
          </a:p>
        </p:txBody>
      </p:sp>
      <p:sp>
        <p:nvSpPr>
          <p:cNvPr id="9" name="Text Box 16"/>
          <p:cNvSpPr txBox="1">
            <a:spLocks noChangeArrowheads="1"/>
          </p:cNvSpPr>
          <p:nvPr/>
        </p:nvSpPr>
        <p:spPr bwMode="auto">
          <a:xfrm>
            <a:off x="2818836" y="234173"/>
            <a:ext cx="6554329" cy="782591"/>
          </a:xfrm>
          <a:prstGeom prst="rect">
            <a:avLst/>
          </a:prstGeom>
          <a:noFill/>
          <a:ln w="12700" algn="ctr">
            <a:noFill/>
            <a:miter lim="800000"/>
          </a:ln>
          <a:effectLst>
            <a:prstShdw prst="shdw17" dist="17961" dir="2700000">
              <a:srgbClr val="000000"/>
            </a:prstShdw>
          </a:effectLst>
        </p:spPr>
        <p:txBody>
          <a:bodyPr wrap="square" lIns="43200" tIns="0" rIns="43200" bIns="0">
            <a:spAutoFit/>
          </a:bodyPr>
          <a:lstStyle/>
          <a:p>
            <a:pPr algn="ctr" defTabSz="848656" eaLnBrk="0" fontAlgn="base" hangingPunct="0">
              <a:lnSpc>
                <a:spcPct val="120000"/>
              </a:lnSpc>
              <a:spcBef>
                <a:spcPct val="50000"/>
              </a:spcBef>
              <a:spcAft>
                <a:spcPct val="0"/>
              </a:spcAft>
            </a:pPr>
            <a:r>
              <a:rPr lang="zh-CN" altLang="en-US" sz="4411" b="1" dirty="0">
                <a:solidFill>
                  <a:prstClr val="white"/>
                </a:solidFill>
                <a:latin typeface="华文行楷" panose="02010800040101010101" pitchFamily="2" charset="-122"/>
                <a:ea typeface="华文行楷" panose="02010800040101010101" pitchFamily="2" charset="-122"/>
                <a:cs typeface="Arial" panose="020B0604020202020204" pitchFamily="34" charset="0"/>
              </a:rPr>
              <a:t>北京信息科技大学</a:t>
            </a:r>
          </a:p>
        </p:txBody>
      </p:sp>
      <p:sp>
        <p:nvSpPr>
          <p:cNvPr id="2" name="矩形 1"/>
          <p:cNvSpPr/>
          <p:nvPr/>
        </p:nvSpPr>
        <p:spPr>
          <a:xfrm>
            <a:off x="1035697" y="2439900"/>
            <a:ext cx="10506269" cy="1482650"/>
          </a:xfrm>
          <a:prstGeom prst="rect">
            <a:avLst/>
          </a:prstGeom>
        </p:spPr>
        <p:txBody>
          <a:bodyPr wrap="square">
            <a:spAutoFit/>
          </a:bodyPr>
          <a:lstStyle/>
          <a:p>
            <a:pPr algn="ctr" defTabSz="848656" eaLnBrk="0" fontAlgn="base" hangingPunct="0">
              <a:lnSpc>
                <a:spcPct val="150000"/>
              </a:lnSpc>
              <a:spcBef>
                <a:spcPct val="0"/>
              </a:spcBef>
              <a:spcAft>
                <a:spcPct val="0"/>
              </a:spcAft>
            </a:pPr>
            <a:r>
              <a:rPr lang="zh-CN" altLang="zh-CN" sz="32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城市复杂环境下北斗</a:t>
            </a:r>
            <a:r>
              <a:rPr lang="en-US" altLang="zh-CN" sz="32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/INS</a:t>
            </a:r>
            <a:r>
              <a:rPr lang="zh-CN" altLang="zh-CN" sz="32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深组合</a:t>
            </a:r>
            <a:endParaRPr lang="en-US" altLang="zh-CN" sz="32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defTabSz="848656" eaLnBrk="0" fontAlgn="base" hangingPunct="0">
              <a:lnSpc>
                <a:spcPct val="150000"/>
              </a:lnSpc>
              <a:spcBef>
                <a:spcPct val="0"/>
              </a:spcBef>
              <a:spcAft>
                <a:spcPct val="0"/>
              </a:spcAft>
            </a:pPr>
            <a:r>
              <a:rPr lang="zh-CN" altLang="en-US" sz="3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关键</a:t>
            </a:r>
            <a:r>
              <a:rPr lang="zh-CN" altLang="zh-CN" sz="32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算法</a:t>
            </a:r>
            <a:r>
              <a:rPr lang="zh-CN" altLang="en-US" sz="3200" b="1" spc="120" dirty="0">
                <a:solidFill>
                  <a:srgbClr val="2377DD"/>
                </a:solidFill>
                <a:latin typeface="微软雅黑" panose="020B0503020204020204" pitchFamily="34" charset="-122"/>
                <a:ea typeface="微软雅黑" panose="020B0503020204020204" pitchFamily="34" charset="-122"/>
              </a:rPr>
              <a:t>研究</a:t>
            </a:r>
          </a:p>
        </p:txBody>
      </p:sp>
      <p:sp>
        <p:nvSpPr>
          <p:cNvPr id="4" name="日期占位符 3"/>
          <p:cNvSpPr>
            <a:spLocks noGrp="1"/>
          </p:cNvSpPr>
          <p:nvPr>
            <p:ph type="dt" sz="half" idx="2"/>
          </p:nvPr>
        </p:nvSpPr>
        <p:spPr/>
        <p:txBody>
          <a:bodyPr/>
          <a:lstStyle/>
          <a:p>
            <a:pPr defTabSz="848656" fontAlgn="base">
              <a:spcAft>
                <a:spcPct val="0"/>
              </a:spcAft>
              <a:defRPr/>
            </a:pPr>
            <a:fld id="{21A03E4E-3B7C-47EB-B39B-FDA2679D7889}" type="datetime1">
              <a:rPr lang="zh-CN" altLang="en-US">
                <a:solidFill>
                  <a:prstClr val="white"/>
                </a:solidFill>
                <a:ea typeface="微软雅黑"/>
              </a:rPr>
              <a:pPr defTabSz="848656" fontAlgn="base">
                <a:spcAft>
                  <a:spcPct val="0"/>
                </a:spcAft>
                <a:defRPr/>
              </a:pPr>
              <a:t>2023/2/19</a:t>
            </a:fld>
            <a:endParaRPr lang="en-US" altLang="zh-CN" dirty="0">
              <a:solidFill>
                <a:prstClr val="white"/>
              </a:solidFill>
              <a:ea typeface="微软雅黑"/>
            </a:endParaRPr>
          </a:p>
        </p:txBody>
      </p:sp>
      <p:sp>
        <p:nvSpPr>
          <p:cNvPr id="7" name="矩形 6">
            <a:extLst>
              <a:ext uri="{FF2B5EF4-FFF2-40B4-BE49-F238E27FC236}">
                <a16:creationId xmlns:a16="http://schemas.microsoft.com/office/drawing/2014/main" id="{ED080A7B-C1AB-C845-137C-0D70AC95ABB4}"/>
              </a:ext>
            </a:extLst>
          </p:cNvPr>
          <p:cNvSpPr/>
          <p:nvPr/>
        </p:nvSpPr>
        <p:spPr>
          <a:xfrm>
            <a:off x="1593850" y="3594399"/>
            <a:ext cx="8476931" cy="2677656"/>
          </a:xfrm>
          <a:prstGeom prst="rect">
            <a:avLst/>
          </a:prstGeom>
        </p:spPr>
        <p:txBody>
          <a:bodyPr wrap="square">
            <a:spAutoFit/>
          </a:bodyPr>
          <a:lstStyle/>
          <a:p>
            <a:endParaRPr lang="zh-CN" altLang="zh-CN" sz="2400" b="1" kern="0" dirty="0">
              <a:solidFill>
                <a:srgbClr val="C00000"/>
              </a:solidFill>
              <a:latin typeface="Times New Roman" panose="02020603050405020304"/>
              <a:ea typeface="微软雅黑" panose="020B0503020204020204" pitchFamily="34" charset="-122"/>
            </a:endParaRPr>
          </a:p>
          <a:p>
            <a:r>
              <a:rPr lang="zh-CN" altLang="en-US" sz="2400" dirty="0">
                <a:latin typeface="+mn-ea"/>
                <a:ea typeface="+mn-ea"/>
              </a:rPr>
              <a:t>学   院：自动化学院</a:t>
            </a:r>
          </a:p>
          <a:p>
            <a:r>
              <a:rPr lang="zh-CN" altLang="en-US" sz="2400" dirty="0">
                <a:latin typeface="+mn-ea"/>
                <a:ea typeface="+mn-ea"/>
              </a:rPr>
              <a:t>专   业：智能控制</a:t>
            </a:r>
            <a:endParaRPr lang="en-US" altLang="zh-CN" sz="2400" dirty="0">
              <a:latin typeface="+mn-ea"/>
              <a:ea typeface="+mn-ea"/>
            </a:endParaRPr>
          </a:p>
          <a:p>
            <a:r>
              <a:rPr lang="zh-CN" altLang="en-US" sz="2400" dirty="0">
                <a:latin typeface="+mn-ea"/>
                <a:ea typeface="+mn-ea"/>
              </a:rPr>
              <a:t>研究方向：</a:t>
            </a:r>
            <a:r>
              <a:rPr lang="zh-CN" altLang="en-US" sz="2400" dirty="0">
                <a:latin typeface="+mn-ea"/>
              </a:rPr>
              <a:t>组合</a:t>
            </a:r>
            <a:r>
              <a:rPr lang="zh-CN" altLang="en-US" sz="2400" dirty="0">
                <a:latin typeface="+mn-ea"/>
                <a:ea typeface="+mn-ea"/>
              </a:rPr>
              <a:t>导航</a:t>
            </a:r>
          </a:p>
          <a:p>
            <a:r>
              <a:rPr lang="zh-CN" altLang="en-US" sz="2400" dirty="0">
                <a:latin typeface="+mn-ea"/>
                <a:ea typeface="+mn-ea"/>
              </a:rPr>
              <a:t>答辩人：沈聪</a:t>
            </a:r>
            <a:endParaRPr lang="en-US" altLang="zh-CN" sz="2400" dirty="0">
              <a:latin typeface="+mn-ea"/>
              <a:ea typeface="+mn-ea"/>
            </a:endParaRPr>
          </a:p>
          <a:p>
            <a:r>
              <a:rPr lang="zh-CN" altLang="en-US" sz="2400" dirty="0">
                <a:latin typeface="+mn-ea"/>
                <a:ea typeface="+mn-ea"/>
              </a:rPr>
              <a:t>导   师：徐颖</a:t>
            </a:r>
            <a:endParaRPr lang="en-US" altLang="zh-CN" sz="2400" dirty="0">
              <a:latin typeface="+mn-ea"/>
              <a:ea typeface="+mn-ea"/>
            </a:endParaRPr>
          </a:p>
          <a:p>
            <a:r>
              <a:rPr lang="zh-CN" altLang="en-US" sz="2400" dirty="0">
                <a:latin typeface="+mn-ea"/>
                <a:ea typeface="+mn-ea"/>
              </a:rPr>
              <a:t>日   期：</a:t>
            </a:r>
            <a:r>
              <a:rPr lang="en-US" altLang="zh-CN" sz="2400" dirty="0">
                <a:latin typeface="+mn-ea"/>
                <a:ea typeface="+mn-ea"/>
              </a:rPr>
              <a:t>2023</a:t>
            </a:r>
            <a:r>
              <a:rPr lang="zh-CN" altLang="en-US" sz="2400" dirty="0">
                <a:latin typeface="+mn-ea"/>
                <a:ea typeface="+mn-ea"/>
              </a:rPr>
              <a:t>年</a:t>
            </a:r>
            <a:r>
              <a:rPr lang="en-US" altLang="zh-CN" sz="2400" dirty="0">
                <a:latin typeface="+mn-ea"/>
                <a:ea typeface="+mn-ea"/>
              </a:rPr>
              <a:t>01</a:t>
            </a:r>
            <a:r>
              <a:rPr lang="zh-CN" altLang="en-US" sz="2400" dirty="0">
                <a:latin typeface="+mn-ea"/>
                <a:ea typeface="+mn-ea"/>
              </a:rPr>
              <a:t>月</a:t>
            </a:r>
            <a:r>
              <a:rPr lang="en-US" altLang="zh-CN" sz="2400" dirty="0">
                <a:latin typeface="+mn-ea"/>
                <a:ea typeface="+mn-ea"/>
              </a:rPr>
              <a:t>20</a:t>
            </a:r>
            <a:r>
              <a:rPr lang="zh-CN" altLang="en-US" sz="2400" dirty="0">
                <a:latin typeface="+mn-ea"/>
                <a:ea typeface="+mn-ea"/>
              </a:rPr>
              <a:t>日</a:t>
            </a:r>
          </a:p>
        </p:txBody>
      </p:sp>
    </p:spTree>
  </p:cSld>
  <p:clrMapOvr>
    <a:masterClrMapping/>
  </p:clrMapOvr>
  <mc:AlternateContent xmlns:mc="http://schemas.openxmlformats.org/markup-compatibility/2006" xmlns:p14="http://schemas.microsoft.com/office/powerpoint/2010/main">
    <mc:Choice Requires="p14">
      <p:transition spd="med" p14:dur="700" advTm="12389">
        <p:fade/>
      </p:transition>
    </mc:Choice>
    <mc:Fallback xmlns="">
      <p:transition spd="med" advTm="1238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A020D5B-0C85-C790-4C00-9DEA76193288}"/>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C7ACF882-B3D4-A167-DA12-750537EDD071}"/>
              </a:ext>
            </a:extLst>
          </p:cNvPr>
          <p:cNvSpPr>
            <a:spLocks noGrp="1"/>
          </p:cNvSpPr>
          <p:nvPr>
            <p:ph type="sldNum" sz="quarter" idx="12"/>
          </p:nvPr>
        </p:nvSpPr>
        <p:spPr/>
        <p:txBody>
          <a:bodyPr/>
          <a:lstStyle/>
          <a:p>
            <a:pPr>
              <a:defRPr/>
            </a:pPr>
            <a:fld id="{48F3CA89-EC6E-451D-84DA-122B324B80AD}" type="slidenum">
              <a:rPr lang="en-US" altLang="zh-CN" smtClean="0"/>
              <a:t>10</a:t>
            </a:fld>
            <a:endParaRPr lang="en-US" altLang="zh-CN"/>
          </a:p>
        </p:txBody>
      </p:sp>
      <p:graphicFrame>
        <p:nvGraphicFramePr>
          <p:cNvPr id="5" name="表格 2">
            <a:extLst>
              <a:ext uri="{FF2B5EF4-FFF2-40B4-BE49-F238E27FC236}">
                <a16:creationId xmlns:a16="http://schemas.microsoft.com/office/drawing/2014/main" id="{AA13E773-0483-B7F7-D553-5442C51003A0}"/>
              </a:ext>
            </a:extLst>
          </p:cNvPr>
          <p:cNvGraphicFramePr>
            <a:graphicFrameLocks noGrp="1"/>
          </p:cNvGraphicFramePr>
          <p:nvPr>
            <p:extLst>
              <p:ext uri="{D42A27DB-BD31-4B8C-83A1-F6EECF244321}">
                <p14:modId xmlns:p14="http://schemas.microsoft.com/office/powerpoint/2010/main" val="3034862113"/>
              </p:ext>
            </p:extLst>
          </p:nvPr>
        </p:nvGraphicFramePr>
        <p:xfrm>
          <a:off x="1523279" y="1561213"/>
          <a:ext cx="9623778" cy="357124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3795638030"/>
                    </a:ext>
                  </a:extLst>
                </a:gridCol>
                <a:gridCol w="8111610">
                  <a:extLst>
                    <a:ext uri="{9D8B030D-6E8A-4147-A177-3AD203B41FA5}">
                      <a16:colId xmlns:a16="http://schemas.microsoft.com/office/drawing/2014/main" val="2161566806"/>
                    </a:ext>
                  </a:extLst>
                </a:gridCol>
              </a:tblGrid>
              <a:tr h="0">
                <a:tc>
                  <a:txBody>
                    <a:bodyPr/>
                    <a:lstStyle/>
                    <a:p>
                      <a:r>
                        <a:rPr lang="zh-CN" altLang="en-US" sz="1800" dirty="0"/>
                        <a:t>学者</a:t>
                      </a:r>
                    </a:p>
                  </a:txBody>
                  <a:tcPr/>
                </a:tc>
                <a:tc>
                  <a:txBody>
                    <a:bodyPr/>
                    <a:lstStyle/>
                    <a:p>
                      <a:r>
                        <a:rPr lang="zh-CN" altLang="en-US" sz="1800" dirty="0"/>
                        <a:t>方法</a:t>
                      </a:r>
                    </a:p>
                  </a:txBody>
                  <a:tcPr/>
                </a:tc>
                <a:extLst>
                  <a:ext uri="{0D108BD9-81ED-4DB2-BD59-A6C34878D82A}">
                    <a16:rowId xmlns:a16="http://schemas.microsoft.com/office/drawing/2014/main" val="3629310436"/>
                  </a:ext>
                </a:extLst>
              </a:tr>
              <a:tr h="370840">
                <a:tc>
                  <a:txBody>
                    <a:bodyPr/>
                    <a:lstStyle/>
                    <a:p>
                      <a:r>
                        <a:rPr lang="en-US" altLang="zh-CN" sz="1800" kern="1200" dirty="0">
                          <a:solidFill>
                            <a:schemeClr val="dk1"/>
                          </a:solidFill>
                          <a:effectLst/>
                          <a:latin typeface="+mn-lt"/>
                          <a:ea typeface="+mn-ea"/>
                          <a:cs typeface="+mn-cs"/>
                        </a:rPr>
                        <a:t>Soloviev</a:t>
                      </a:r>
                      <a:endParaRPr lang="zh-CN" altLang="en-US" dirty="0"/>
                    </a:p>
                  </a:txBody>
                  <a:tcPr/>
                </a:tc>
                <a:tc>
                  <a:txBody>
                    <a:bodyPr/>
                    <a:lstStyle/>
                    <a:p>
                      <a:r>
                        <a:rPr lang="zh-CN" altLang="zh-CN" sz="1800" kern="1200" dirty="0">
                          <a:solidFill>
                            <a:schemeClr val="dk1"/>
                          </a:solidFill>
                          <a:effectLst/>
                          <a:latin typeface="+mn-ea"/>
                          <a:ea typeface="+mn-ea"/>
                          <a:cs typeface="+mn-cs"/>
                        </a:rPr>
                        <a:t>采用</a:t>
                      </a:r>
                      <a:r>
                        <a:rPr lang="en-US" altLang="zh-CN" sz="1800" kern="1200" dirty="0">
                          <a:solidFill>
                            <a:schemeClr val="dk1"/>
                          </a:solidFill>
                          <a:effectLst/>
                          <a:latin typeface="+mn-ea"/>
                          <a:ea typeface="+mn-ea"/>
                          <a:cs typeface="+mn-cs"/>
                        </a:rPr>
                        <a:t>1s</a:t>
                      </a:r>
                      <a:r>
                        <a:rPr lang="zh-CN" altLang="zh-CN" sz="1800" kern="1200" dirty="0">
                          <a:solidFill>
                            <a:schemeClr val="dk1"/>
                          </a:solidFill>
                          <a:effectLst/>
                          <a:latin typeface="+mn-ea"/>
                          <a:ea typeface="+mn-ea"/>
                          <a:cs typeface="+mn-cs"/>
                        </a:rPr>
                        <a:t>相干积分时间，实现了室内</a:t>
                      </a:r>
                      <a:r>
                        <a:rPr lang="en-US" altLang="zh-CN" sz="1800" kern="1200" dirty="0">
                          <a:solidFill>
                            <a:schemeClr val="dk1"/>
                          </a:solidFill>
                          <a:effectLst/>
                          <a:latin typeface="+mn-ea"/>
                          <a:ea typeface="+mn-ea"/>
                          <a:cs typeface="+mn-cs"/>
                        </a:rPr>
                        <a:t>15dB-Hz</a:t>
                      </a:r>
                      <a:r>
                        <a:rPr lang="zh-CN" altLang="zh-CN" sz="1800" kern="1200" dirty="0">
                          <a:solidFill>
                            <a:schemeClr val="dk1"/>
                          </a:solidFill>
                          <a:effectLst/>
                          <a:latin typeface="+mn-ea"/>
                          <a:ea typeface="+mn-ea"/>
                          <a:cs typeface="+mn-cs"/>
                        </a:rPr>
                        <a:t>弱信号的稳定跟踪并取得厘米级载波相位量测信息</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908959767"/>
                  </a:ext>
                </a:extLst>
              </a:tr>
              <a:tr h="370840">
                <a:tc>
                  <a:txBody>
                    <a:bodyPr/>
                    <a:lstStyle/>
                    <a:p>
                      <a:r>
                        <a:rPr lang="en-US" altLang="zh-CN" sz="1800" kern="1200" dirty="0">
                          <a:solidFill>
                            <a:schemeClr val="dk1"/>
                          </a:solidFill>
                          <a:effectLst/>
                          <a:latin typeface="+mn-lt"/>
                          <a:ea typeface="+mn-ea"/>
                          <a:cs typeface="+mn-cs"/>
                        </a:rPr>
                        <a:t>Gao</a:t>
                      </a:r>
                      <a:r>
                        <a:rPr lang="zh-CN" altLang="zh-CN" sz="1800" kern="1200" dirty="0">
                          <a:solidFill>
                            <a:schemeClr val="dk1"/>
                          </a:solidFill>
                          <a:effectLst/>
                          <a:latin typeface="+mn-lt"/>
                          <a:ea typeface="+mn-ea"/>
                          <a:cs typeface="+mn-cs"/>
                        </a:rPr>
                        <a:t>和</a:t>
                      </a:r>
                      <a:r>
                        <a:rPr lang="en-US" altLang="zh-CN" sz="1800" kern="1200" dirty="0" err="1">
                          <a:solidFill>
                            <a:schemeClr val="dk1"/>
                          </a:solidFill>
                          <a:effectLst/>
                          <a:latin typeface="+mn-lt"/>
                          <a:ea typeface="+mn-ea"/>
                          <a:cs typeface="+mn-cs"/>
                        </a:rPr>
                        <a:t>Lachpelle</a:t>
                      </a:r>
                      <a:endParaRPr lang="zh-CN" altLang="en-US" dirty="0"/>
                    </a:p>
                  </a:txBody>
                  <a:tcPr/>
                </a:tc>
                <a:tc>
                  <a:txBody>
                    <a:bodyPr/>
                    <a:lstStyle/>
                    <a:p>
                      <a:r>
                        <a:rPr lang="zh-CN" altLang="zh-CN" sz="1800" kern="1200" dirty="0">
                          <a:solidFill>
                            <a:schemeClr val="dk1"/>
                          </a:solidFill>
                          <a:effectLst/>
                          <a:latin typeface="+mn-lt"/>
                          <a:ea typeface="+mn-ea"/>
                          <a:cs typeface="+mn-cs"/>
                        </a:rPr>
                        <a:t>基于惯性辅助的紧组合结构，设计了</a:t>
                      </a:r>
                      <a:r>
                        <a:rPr lang="en-US" altLang="zh-CN" sz="1800" kern="1200" dirty="0">
                          <a:solidFill>
                            <a:schemeClr val="dk1"/>
                          </a:solidFill>
                          <a:effectLst/>
                          <a:latin typeface="+mn-lt"/>
                          <a:ea typeface="+mn-ea"/>
                          <a:cs typeface="+mn-cs"/>
                        </a:rPr>
                        <a:t>CO-OP</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Cooperated</a:t>
                      </a:r>
                      <a:r>
                        <a:rPr lang="zh-CN" altLang="zh-CN" sz="1800" kern="1200" dirty="0">
                          <a:solidFill>
                            <a:schemeClr val="dk1"/>
                          </a:solidFill>
                          <a:effectLst/>
                          <a:latin typeface="+mn-lt"/>
                          <a:ea typeface="+mn-ea"/>
                          <a:cs typeface="+mn-cs"/>
                        </a:rPr>
                        <a:t>）跟踪环路，并进行了动、静态仿真测试，结果显示在</a:t>
                      </a:r>
                      <a:r>
                        <a:rPr lang="en-US" altLang="zh-CN" sz="1800" kern="1200" dirty="0">
                          <a:solidFill>
                            <a:schemeClr val="dk1"/>
                          </a:solidFill>
                          <a:effectLst/>
                          <a:latin typeface="+mn-lt"/>
                          <a:ea typeface="+mn-ea"/>
                          <a:cs typeface="+mn-cs"/>
                        </a:rPr>
                        <a:t>25dB-Hz</a:t>
                      </a:r>
                      <a:r>
                        <a:rPr lang="zh-CN" altLang="zh-CN" sz="1800" kern="1200" dirty="0">
                          <a:solidFill>
                            <a:schemeClr val="dk1"/>
                          </a:solidFill>
                          <a:effectLst/>
                          <a:latin typeface="+mn-lt"/>
                          <a:ea typeface="+mn-ea"/>
                          <a:cs typeface="+mn-cs"/>
                        </a:rPr>
                        <a:t>弱信号环境下，可以实现稳定跟踪并保持载波相位锁定</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764996135"/>
                  </a:ext>
                </a:extLst>
              </a:tr>
              <a:tr h="370840">
                <a:tc>
                  <a:txBody>
                    <a:bodyPr/>
                    <a:lstStyle/>
                    <a:p>
                      <a:r>
                        <a:rPr lang="zh-CN" altLang="zh-CN" sz="1800" kern="1200" dirty="0">
                          <a:solidFill>
                            <a:schemeClr val="dk1"/>
                          </a:solidFill>
                          <a:effectLst/>
                          <a:latin typeface="+mn-lt"/>
                          <a:ea typeface="+mn-ea"/>
                          <a:cs typeface="+mn-cs"/>
                        </a:rPr>
                        <a:t>赵琳</a:t>
                      </a:r>
                      <a:endParaRPr lang="zh-CN" altLang="en-US" dirty="0"/>
                    </a:p>
                  </a:txBody>
                  <a:tcPr/>
                </a:tc>
                <a:tc>
                  <a:txBody>
                    <a:bodyPr/>
                    <a:lstStyle/>
                    <a:p>
                      <a:r>
                        <a:rPr lang="zh-CN" altLang="zh-CN" sz="1800" kern="1200" dirty="0">
                          <a:solidFill>
                            <a:schemeClr val="dk1"/>
                          </a:solidFill>
                          <a:effectLst/>
                          <a:latin typeface="+mn-lt"/>
                          <a:ea typeface="+mn-ea"/>
                          <a:cs typeface="+mn-cs"/>
                        </a:rPr>
                        <a:t>根据载波环路噪声与带宽的关系</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研究并设计了一种</a:t>
                      </a:r>
                      <a:r>
                        <a:rPr lang="en-US" altLang="zh-CN" sz="1800" kern="1200" dirty="0">
                          <a:solidFill>
                            <a:schemeClr val="dk1"/>
                          </a:solidFill>
                          <a:effectLst/>
                          <a:latin typeface="+mn-lt"/>
                          <a:ea typeface="+mn-ea"/>
                          <a:cs typeface="+mn-cs"/>
                        </a:rPr>
                        <a:t>INS</a:t>
                      </a:r>
                      <a:r>
                        <a:rPr lang="zh-CN" altLang="zh-CN" sz="1800" kern="1200" dirty="0">
                          <a:solidFill>
                            <a:schemeClr val="dk1"/>
                          </a:solidFill>
                          <a:effectLst/>
                          <a:latin typeface="+mn-lt"/>
                          <a:ea typeface="+mn-ea"/>
                          <a:cs typeface="+mn-cs"/>
                        </a:rPr>
                        <a:t>辅助</a:t>
                      </a:r>
                      <a:r>
                        <a:rPr lang="en-US" altLang="zh-CN" sz="1800" kern="1200" dirty="0">
                          <a:solidFill>
                            <a:schemeClr val="dk1"/>
                          </a:solidFill>
                          <a:effectLst/>
                          <a:latin typeface="+mn-lt"/>
                          <a:ea typeface="+mn-ea"/>
                          <a:cs typeface="+mn-cs"/>
                        </a:rPr>
                        <a:t>GPS</a:t>
                      </a:r>
                      <a:r>
                        <a:rPr lang="zh-CN" altLang="zh-CN" sz="1800" kern="1200" dirty="0">
                          <a:solidFill>
                            <a:schemeClr val="dk1"/>
                          </a:solidFill>
                          <a:effectLst/>
                          <a:latin typeface="+mn-lt"/>
                          <a:ea typeface="+mn-ea"/>
                          <a:cs typeface="+mn-cs"/>
                        </a:rPr>
                        <a:t>接收机载波和码跟踪环路的具体实现方案</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4077310367"/>
                  </a:ext>
                </a:extLst>
              </a:tr>
              <a:tr h="370840">
                <a:tc>
                  <a:txBody>
                    <a:bodyPr/>
                    <a:lstStyle/>
                    <a:p>
                      <a:r>
                        <a:rPr lang="zh-CN" altLang="en-US" sz="1800" dirty="0"/>
                        <a:t>朱龙泉</a:t>
                      </a:r>
                    </a:p>
                  </a:txBody>
                  <a:tcPr/>
                </a:tc>
                <a:tc>
                  <a:txBody>
                    <a:bodyPr/>
                    <a:lstStyle/>
                    <a:p>
                      <a:r>
                        <a:rPr lang="zh-CN" altLang="en-US" sz="1800" dirty="0">
                          <a:latin typeface="+mn-ea"/>
                          <a:ea typeface="+mn-ea"/>
                        </a:rPr>
                        <a:t>提出了一种改进直方图的位同步方法，利用直方图的思想和调制周期性的 </a:t>
                      </a:r>
                      <a:r>
                        <a:rPr lang="en-US" altLang="zh-CN" sz="1800" dirty="0">
                          <a:latin typeface="+mn-ea"/>
                          <a:ea typeface="+mn-ea"/>
                        </a:rPr>
                        <a:t>NH </a:t>
                      </a:r>
                      <a:r>
                        <a:rPr lang="zh-CN" altLang="en-US" sz="1800" dirty="0">
                          <a:latin typeface="+mn-ea"/>
                          <a:ea typeface="+mn-ea"/>
                        </a:rPr>
                        <a:t>码电文，可以快速实现比特同步。</a:t>
                      </a:r>
                    </a:p>
                  </a:txBody>
                  <a:tcPr/>
                </a:tc>
                <a:extLst>
                  <a:ext uri="{0D108BD9-81ED-4DB2-BD59-A6C34878D82A}">
                    <a16:rowId xmlns:a16="http://schemas.microsoft.com/office/drawing/2014/main" val="141291493"/>
                  </a:ext>
                </a:extLst>
              </a:tr>
              <a:tr h="370840">
                <a:tc>
                  <a:txBody>
                    <a:bodyPr/>
                    <a:lstStyle/>
                    <a:p>
                      <a:r>
                        <a:rPr lang="zh-CN" altLang="en-US" sz="1800" dirty="0"/>
                        <a:t>张洪阳</a:t>
                      </a:r>
                    </a:p>
                  </a:txBody>
                  <a:tcPr/>
                </a:tc>
                <a:tc>
                  <a:txBody>
                    <a:bodyPr/>
                    <a:lstStyle/>
                    <a:p>
                      <a:r>
                        <a:rPr lang="zh-CN" altLang="en-US" sz="1800" dirty="0"/>
                        <a:t>提出了一种适用于城市环境下的多通道联合载波跟踪环路</a:t>
                      </a:r>
                      <a:r>
                        <a:rPr lang="zh-CN" altLang="en-US" dirty="0"/>
                        <a:t>。</a:t>
                      </a:r>
                    </a:p>
                  </a:txBody>
                  <a:tcPr/>
                </a:tc>
                <a:extLst>
                  <a:ext uri="{0D108BD9-81ED-4DB2-BD59-A6C34878D82A}">
                    <a16:rowId xmlns:a16="http://schemas.microsoft.com/office/drawing/2014/main" val="2116086127"/>
                  </a:ext>
                </a:extLst>
              </a:tr>
            </a:tbl>
          </a:graphicData>
        </a:graphic>
      </p:graphicFrame>
      <p:sp>
        <p:nvSpPr>
          <p:cNvPr id="6" name="圆角矩形 8">
            <a:extLst>
              <a:ext uri="{FF2B5EF4-FFF2-40B4-BE49-F238E27FC236}">
                <a16:creationId xmlns:a16="http://schemas.microsoft.com/office/drawing/2014/main" id="{8FA9C237-1002-6632-A08A-41A725302B02}"/>
              </a:ext>
            </a:extLst>
          </p:cNvPr>
          <p:cNvSpPr/>
          <p:nvPr/>
        </p:nvSpPr>
        <p:spPr>
          <a:xfrm>
            <a:off x="1102523" y="5172847"/>
            <a:ext cx="10465289" cy="1296144"/>
          </a:xfrm>
          <a:prstGeom prst="roundRect">
            <a:avLst/>
          </a:prstGeom>
          <a:solidFill>
            <a:srgbClr val="FDF731"/>
          </a:solidFill>
        </p:spPr>
        <p:style>
          <a:lnRef idx="1">
            <a:schemeClr val="accent2"/>
          </a:lnRef>
          <a:fillRef idx="3">
            <a:schemeClr val="accent2"/>
          </a:fillRef>
          <a:effectRef idx="2">
            <a:schemeClr val="accent2"/>
          </a:effectRef>
          <a:fontRef idx="minor">
            <a:schemeClr val="lt1"/>
          </a:fontRef>
        </p:style>
        <p:txBody>
          <a:bodyPr rtlCol="0" anchor="ctr"/>
          <a:lstStyle/>
          <a:p>
            <a:pPr algn="l"/>
            <a:r>
              <a:rPr lang="zh-CN" altLang="en-US"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在弱信号环境下，通常采用长相干、差分相干、相干与非相干结合等方法来提高环路信噪比，但积分时间长度会受到导航电文比特跳变的制约；随着相干积分时间的加长，环路动态性能会有所下降，甚至会变得不稳定，本文</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将重点研究使用</a:t>
            </a:r>
            <a:r>
              <a:rPr lang="zh-CN" altLang="en-US"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惯性信息进行辅助，来协调弱信号能力和动态能力之间的冲突。</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a:extLst>
              <a:ext uri="{FF2B5EF4-FFF2-40B4-BE49-F238E27FC236}">
                <a16:creationId xmlns:a16="http://schemas.microsoft.com/office/drawing/2014/main" id="{BB4C849B-4D8A-BBCD-5E42-2F0306CB80A3}"/>
              </a:ext>
            </a:extLst>
          </p:cNvPr>
          <p:cNvSpPr txBox="1"/>
          <p:nvPr/>
        </p:nvSpPr>
        <p:spPr>
          <a:xfrm>
            <a:off x="131234" y="890624"/>
            <a:ext cx="6096000" cy="583814"/>
          </a:xfrm>
          <a:prstGeom prst="rect">
            <a:avLst/>
          </a:prstGeom>
          <a:noFill/>
        </p:spPr>
        <p:txBody>
          <a:bodyPr wrap="square">
            <a:spAutoFit/>
          </a:bodyPr>
          <a:lstStyle/>
          <a:p>
            <a:pPr algn="just">
              <a:lnSpc>
                <a:spcPct val="150000"/>
              </a:lnSpc>
              <a:spcBef>
                <a:spcPts val="1300"/>
              </a:spcBef>
              <a:spcAft>
                <a:spcPts val="1300"/>
              </a:spcAft>
            </a:pPr>
            <a:r>
              <a:rPr lang="en-US" altLang="zh-CN" sz="2400" b="1" kern="100" dirty="0">
                <a:effectLst/>
                <a:latin typeface="微软雅黑" panose="020B0503020204020204" pitchFamily="34" charset="-122"/>
                <a:ea typeface="微软雅黑" panose="020B0503020204020204" pitchFamily="34" charset="-122"/>
              </a:rPr>
              <a:t>2</a:t>
            </a:r>
            <a:r>
              <a:rPr lang="zh-CN" altLang="zh-CN" sz="2400" b="1" kern="100" dirty="0">
                <a:effectLst/>
                <a:latin typeface="微软雅黑" panose="020B0503020204020204" pitchFamily="34" charset="-122"/>
                <a:ea typeface="微软雅黑" panose="020B0503020204020204" pitchFamily="34" charset="-122"/>
              </a:rPr>
              <a:t>、</a:t>
            </a:r>
            <a:r>
              <a:rPr lang="zh-CN" altLang="zh-CN" sz="2400" b="1" kern="100" dirty="0">
                <a:solidFill>
                  <a:srgbClr val="000000"/>
                </a:solidFill>
                <a:effectLst/>
                <a:latin typeface="微软雅黑" panose="020B0503020204020204" pitchFamily="34" charset="-122"/>
                <a:ea typeface="微软雅黑" panose="020B0503020204020204" pitchFamily="34" charset="-122"/>
              </a:rPr>
              <a:t>高灵敏度跟踪方法研</a:t>
            </a:r>
            <a:r>
              <a:rPr lang="zh-CN" altLang="zh-CN" sz="2400" b="1" kern="100" dirty="0">
                <a:effectLst/>
                <a:latin typeface="微软雅黑" panose="020B0503020204020204" pitchFamily="34" charset="-122"/>
                <a:ea typeface="微软雅黑" panose="020B0503020204020204" pitchFamily="34" charset="-122"/>
              </a:rPr>
              <a:t>究现状</a:t>
            </a:r>
          </a:p>
        </p:txBody>
      </p:sp>
      <p:sp>
        <p:nvSpPr>
          <p:cNvPr id="9" name="文本框 8">
            <a:extLst>
              <a:ext uri="{FF2B5EF4-FFF2-40B4-BE49-F238E27FC236}">
                <a16:creationId xmlns:a16="http://schemas.microsoft.com/office/drawing/2014/main" id="{E4969D7B-9A4A-819A-F283-56331D905D9B}"/>
              </a:ext>
            </a:extLst>
          </p:cNvPr>
          <p:cNvSpPr txBox="1"/>
          <p:nvPr/>
        </p:nvSpPr>
        <p:spPr>
          <a:xfrm>
            <a:off x="3686175" y="219075"/>
            <a:ext cx="3990975" cy="584775"/>
          </a:xfrm>
          <a:prstGeom prst="rect">
            <a:avLst/>
          </a:prstGeom>
          <a:noFill/>
        </p:spPr>
        <p:txBody>
          <a:bodyPr wrap="square">
            <a:spAutoFit/>
          </a:bodyPr>
          <a:lstStyle/>
          <a:p>
            <a:pPr algn="ctr"/>
            <a:r>
              <a:rPr lang="zh-CN" altLang="en-US" sz="3200" b="1" dirty="0">
                <a:latin typeface="黑体" panose="02010609060101010101" pitchFamily="49" charset="-122"/>
                <a:ea typeface="黑体" panose="02010609060101010101" pitchFamily="49" charset="-122"/>
              </a:rPr>
              <a:t>二、研究现状与综述</a:t>
            </a:r>
          </a:p>
        </p:txBody>
      </p:sp>
    </p:spTree>
    <p:extLst>
      <p:ext uri="{BB962C8B-B14F-4D97-AF65-F5344CB8AC3E}">
        <p14:creationId xmlns:p14="http://schemas.microsoft.com/office/powerpoint/2010/main" val="100400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ECD4FFDE-AF7E-F621-3A47-7EEDE8A2C3FD}"/>
              </a:ext>
            </a:extLst>
          </p:cNvPr>
          <p:cNvSpPr>
            <a:spLocks noGrp="1"/>
          </p:cNvSpPr>
          <p:nvPr>
            <p:ph type="dt" sz="half" idx="10"/>
          </p:nvPr>
        </p:nvSpPr>
        <p:spPr/>
        <p:txBody>
          <a:bodyPr/>
          <a:lstStyle/>
          <a:p>
            <a:pPr>
              <a:defRPr/>
            </a:pPr>
            <a:fld id="{BB962C8B-B14F-4D97-AF65-F5344CB8AC3E}" type="datetime1">
              <a:rPr lang="zh-CN" altLang="zh-CN" smtClean="0"/>
              <a:t>2023/2/20</a:t>
            </a:fld>
            <a:endParaRPr lang="en-US" altLang="zh-CN"/>
          </a:p>
        </p:txBody>
      </p:sp>
      <p:sp>
        <p:nvSpPr>
          <p:cNvPr id="4" name="灯片编号占位符 3">
            <a:extLst>
              <a:ext uri="{FF2B5EF4-FFF2-40B4-BE49-F238E27FC236}">
                <a16:creationId xmlns:a16="http://schemas.microsoft.com/office/drawing/2014/main" id="{0D9D0817-9C45-0DDB-A9F4-C5BB0A501F27}"/>
              </a:ext>
            </a:extLst>
          </p:cNvPr>
          <p:cNvSpPr>
            <a:spLocks noGrp="1"/>
          </p:cNvSpPr>
          <p:nvPr>
            <p:ph type="sldNum" sz="quarter" idx="12"/>
          </p:nvPr>
        </p:nvSpPr>
        <p:spPr/>
        <p:txBody>
          <a:bodyPr/>
          <a:lstStyle/>
          <a:p>
            <a:pPr>
              <a:defRPr/>
            </a:pPr>
            <a:fld id="{48F3CA89-EC6E-451D-84DA-122B324B80AD}" type="slidenum">
              <a:rPr lang="en-US" altLang="zh-CN" smtClean="0"/>
              <a:t>11</a:t>
            </a:fld>
            <a:endParaRPr lang="en-US" altLang="zh-CN"/>
          </a:p>
        </p:txBody>
      </p:sp>
      <p:sp>
        <p:nvSpPr>
          <p:cNvPr id="5" name="圆角矩形 8">
            <a:extLst>
              <a:ext uri="{FF2B5EF4-FFF2-40B4-BE49-F238E27FC236}">
                <a16:creationId xmlns:a16="http://schemas.microsoft.com/office/drawing/2014/main" id="{444090BA-5840-A508-F09D-828AC8D4B928}"/>
              </a:ext>
            </a:extLst>
          </p:cNvPr>
          <p:cNvSpPr/>
          <p:nvPr/>
        </p:nvSpPr>
        <p:spPr>
          <a:xfrm>
            <a:off x="1102522" y="5193010"/>
            <a:ext cx="10488295" cy="907415"/>
          </a:xfrm>
          <a:prstGeom prst="roundRect">
            <a:avLst/>
          </a:prstGeom>
          <a:solidFill>
            <a:srgbClr val="FDF731"/>
          </a:solidFill>
        </p:spPr>
        <p:style>
          <a:lnRef idx="1">
            <a:schemeClr val="accent2"/>
          </a:lnRef>
          <a:fillRef idx="3">
            <a:schemeClr val="accent2"/>
          </a:fillRef>
          <a:effectRef idx="2">
            <a:schemeClr val="accent2"/>
          </a:effectRef>
          <a:fontRef idx="minor">
            <a:schemeClr val="lt1"/>
          </a:fontRef>
        </p:style>
        <p:txBody>
          <a:bodyPr rtlCol="0" anchor="ctr"/>
          <a:lstStyle/>
          <a:p>
            <a:pPr algn="l"/>
            <a:r>
              <a:rPr lang="zh-CN" altLang="zh-CN"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深组合抗差技术主要分为两方面研究，一方面是信号处理阶段对信号进行检测与隔离，另一方面是是在导航信息处理阶段对故障检测与排除。</a:t>
            </a:r>
            <a:r>
              <a:rPr lang="zh-CN" altLang="en-US"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本文将重点在导航信息处理阶段进行抗差研究。</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6" name="表格 2">
            <a:extLst>
              <a:ext uri="{FF2B5EF4-FFF2-40B4-BE49-F238E27FC236}">
                <a16:creationId xmlns:a16="http://schemas.microsoft.com/office/drawing/2014/main" id="{AF8374D8-E7F1-3C7E-D996-F014102B8A40}"/>
              </a:ext>
            </a:extLst>
          </p:cNvPr>
          <p:cNvGraphicFramePr>
            <a:graphicFrameLocks noGrp="1"/>
          </p:cNvGraphicFramePr>
          <p:nvPr>
            <p:extLst>
              <p:ext uri="{D42A27DB-BD31-4B8C-83A1-F6EECF244321}">
                <p14:modId xmlns:p14="http://schemas.microsoft.com/office/powerpoint/2010/main" val="1299279293"/>
              </p:ext>
            </p:extLst>
          </p:nvPr>
        </p:nvGraphicFramePr>
        <p:xfrm>
          <a:off x="1414120" y="1709059"/>
          <a:ext cx="10011441" cy="3159126"/>
        </p:xfrm>
        <a:graphic>
          <a:graphicData uri="http://schemas.openxmlformats.org/drawingml/2006/table">
            <a:tbl>
              <a:tblPr firstRow="1" bandRow="1">
                <a:tableStyleId>{5C22544A-7EE6-4342-B048-85BDC9FD1C3A}</a:tableStyleId>
              </a:tblPr>
              <a:tblGrid>
                <a:gridCol w="1797808">
                  <a:extLst>
                    <a:ext uri="{9D8B030D-6E8A-4147-A177-3AD203B41FA5}">
                      <a16:colId xmlns:a16="http://schemas.microsoft.com/office/drawing/2014/main" val="3795638030"/>
                    </a:ext>
                  </a:extLst>
                </a:gridCol>
                <a:gridCol w="8213633">
                  <a:extLst>
                    <a:ext uri="{9D8B030D-6E8A-4147-A177-3AD203B41FA5}">
                      <a16:colId xmlns:a16="http://schemas.microsoft.com/office/drawing/2014/main" val="2161566806"/>
                    </a:ext>
                  </a:extLst>
                </a:gridCol>
              </a:tblGrid>
              <a:tr h="226824">
                <a:tc>
                  <a:txBody>
                    <a:bodyPr/>
                    <a:lstStyle/>
                    <a:p>
                      <a:r>
                        <a:rPr lang="zh-CN" altLang="en-US" dirty="0"/>
                        <a:t>学者</a:t>
                      </a:r>
                    </a:p>
                  </a:txBody>
                  <a:tcPr/>
                </a:tc>
                <a:tc>
                  <a:txBody>
                    <a:bodyPr/>
                    <a:lstStyle/>
                    <a:p>
                      <a:r>
                        <a:rPr lang="zh-CN" altLang="en-US" dirty="0"/>
                        <a:t>方法</a:t>
                      </a:r>
                    </a:p>
                  </a:txBody>
                  <a:tcPr/>
                </a:tc>
                <a:extLst>
                  <a:ext uri="{0D108BD9-81ED-4DB2-BD59-A6C34878D82A}">
                    <a16:rowId xmlns:a16="http://schemas.microsoft.com/office/drawing/2014/main" val="3629310436"/>
                  </a:ext>
                </a:extLst>
              </a:tr>
              <a:tr h="370840">
                <a:tc>
                  <a:txBody>
                    <a:bodyPr/>
                    <a:lstStyle/>
                    <a:p>
                      <a:r>
                        <a:rPr lang="en-US" altLang="zh-CN" sz="1800" u="none" kern="1200" dirty="0">
                          <a:solidFill>
                            <a:schemeClr val="tx1"/>
                          </a:solidFill>
                          <a:effectLst/>
                          <a:latin typeface="+mn-lt"/>
                          <a:ea typeface="+mn-ea"/>
                          <a:cs typeface="+mn-cs"/>
                        </a:rPr>
                        <a:t>M </a:t>
                      </a:r>
                      <a:r>
                        <a:rPr lang="en-US" altLang="zh-CN" sz="1800" u="none" kern="1200" dirty="0" err="1">
                          <a:solidFill>
                            <a:schemeClr val="tx1"/>
                          </a:solidFill>
                          <a:effectLst/>
                          <a:latin typeface="+mn-lt"/>
                          <a:ea typeface="+mn-ea"/>
                          <a:cs typeface="+mn-cs"/>
                        </a:rPr>
                        <a:t>Irsiger</a:t>
                      </a:r>
                      <a:r>
                        <a:rPr lang="zh-CN" altLang="zh-CN" sz="1800" kern="1200" dirty="0">
                          <a:solidFill>
                            <a:schemeClr val="dk1"/>
                          </a:solidFill>
                          <a:effectLst/>
                          <a:latin typeface="+mn-lt"/>
                          <a:ea typeface="+mn-ea"/>
                          <a:cs typeface="+mn-cs"/>
                        </a:rPr>
                        <a:t>博士</a:t>
                      </a:r>
                      <a:endParaRPr lang="zh-CN" altLang="en-US" dirty="0"/>
                    </a:p>
                  </a:txBody>
                  <a:tcPr/>
                </a:tc>
                <a:tc>
                  <a:txBody>
                    <a:bodyPr/>
                    <a:lstStyle/>
                    <a:p>
                      <a:r>
                        <a:rPr lang="zh-CN" altLang="zh-CN" sz="1800" kern="1200" dirty="0">
                          <a:solidFill>
                            <a:schemeClr val="dk1"/>
                          </a:solidFill>
                          <a:effectLst/>
                          <a:latin typeface="+mn-lt"/>
                          <a:ea typeface="+mn-ea"/>
                          <a:cs typeface="+mn-cs"/>
                        </a:rPr>
                        <a:t>在博士论文中就结合了各通道的早、晚相关积分值，定义了对称和非对称的增量和比率指标，以检测跟踪相关峰中的多径失真。</a:t>
                      </a:r>
                      <a:endParaRPr lang="zh-CN" altLang="en-US" dirty="0"/>
                    </a:p>
                  </a:txBody>
                  <a:tcPr/>
                </a:tc>
                <a:extLst>
                  <a:ext uri="{0D108BD9-81ED-4DB2-BD59-A6C34878D82A}">
                    <a16:rowId xmlns:a16="http://schemas.microsoft.com/office/drawing/2014/main" val="1908959767"/>
                  </a:ext>
                </a:extLst>
              </a:tr>
              <a:tr h="245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Luo, X</a:t>
                      </a:r>
                      <a:r>
                        <a:rPr lang="zh-CN" altLang="en-US" sz="1800" kern="1200" dirty="0">
                          <a:solidFill>
                            <a:schemeClr val="dk1"/>
                          </a:solidFill>
                          <a:effectLst/>
                          <a:latin typeface="+mn-lt"/>
                          <a:ea typeface="+mn-ea"/>
                          <a:cs typeface="+mn-cs"/>
                        </a:rPr>
                        <a:t>学者</a:t>
                      </a:r>
                      <a:endParaRPr lang="zh-CN" altLang="en-US" sz="1800"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使用载噪比为接收机原始观测量进行权重配比并作为多径环境中定位质量的指标</a:t>
                      </a:r>
                      <a:r>
                        <a:rPr lang="zh-CN" altLang="en-US" sz="1800" kern="1200" dirty="0">
                          <a:solidFill>
                            <a:schemeClr val="dk1"/>
                          </a:solidFill>
                          <a:effectLst/>
                          <a:latin typeface="+mn-lt"/>
                          <a:ea typeface="+mn-ea"/>
                          <a:cs typeface="+mn-cs"/>
                        </a:rPr>
                        <a:t>。</a:t>
                      </a:r>
                      <a:endParaRPr lang="zh-CN" altLang="en-US" sz="1800" dirty="0"/>
                    </a:p>
                  </a:txBody>
                  <a:tcPr/>
                </a:tc>
                <a:extLst>
                  <a:ext uri="{0D108BD9-81ED-4DB2-BD59-A6C34878D82A}">
                    <a16:rowId xmlns:a16="http://schemas.microsoft.com/office/drawing/2014/main" val="1764996135"/>
                  </a:ext>
                </a:extLst>
              </a:tr>
              <a:tr h="370840">
                <a:tc>
                  <a:txBody>
                    <a:bodyPr/>
                    <a:lstStyle/>
                    <a:p>
                      <a:r>
                        <a:rPr lang="zh-CN" altLang="zh-CN" sz="1800" kern="1200" dirty="0">
                          <a:solidFill>
                            <a:schemeClr val="dk1"/>
                          </a:solidFill>
                          <a:effectLst/>
                          <a:latin typeface="+mn-lt"/>
                          <a:ea typeface="+mn-ea"/>
                          <a:cs typeface="+mn-cs"/>
                        </a:rPr>
                        <a:t>解放军信息工程大学陈坡</a:t>
                      </a:r>
                      <a:endParaRPr lang="zh-CN" altLang="en-US" dirty="0"/>
                    </a:p>
                  </a:txBody>
                  <a:tcPr/>
                </a:tc>
                <a:tc>
                  <a:txBody>
                    <a:bodyPr/>
                    <a:lstStyle/>
                    <a:p>
                      <a:r>
                        <a:rPr lang="zh-CN" altLang="zh-CN" sz="1800" kern="1200" dirty="0">
                          <a:solidFill>
                            <a:schemeClr val="dk1"/>
                          </a:solidFill>
                          <a:effectLst/>
                          <a:latin typeface="+mn-lt"/>
                          <a:ea typeface="+mn-ea"/>
                          <a:cs typeface="+mn-cs"/>
                        </a:rPr>
                        <a:t>提出了一种利用残差序列建立其时间序列模型对</a:t>
                      </a:r>
                      <a:r>
                        <a:rPr lang="en-US" altLang="zh-CN" sz="1800" kern="1200" dirty="0">
                          <a:solidFill>
                            <a:schemeClr val="dk1"/>
                          </a:solidFill>
                          <a:effectLst/>
                          <a:latin typeface="+mn-lt"/>
                          <a:ea typeface="+mn-ea"/>
                          <a:cs typeface="+mn-cs"/>
                        </a:rPr>
                        <a:t>GNSS </a:t>
                      </a:r>
                      <a:r>
                        <a:rPr lang="zh-CN" altLang="zh-CN" sz="1800" kern="1200" dirty="0">
                          <a:solidFill>
                            <a:schemeClr val="dk1"/>
                          </a:solidFill>
                          <a:effectLst/>
                          <a:latin typeface="+mn-lt"/>
                          <a:ea typeface="+mn-ea"/>
                          <a:cs typeface="+mn-cs"/>
                        </a:rPr>
                        <a:t>接收机通道相关器中输出</a:t>
                      </a:r>
                      <a:r>
                        <a:rPr lang="en-US" altLang="zh-CN" sz="1800" kern="1200" dirty="0">
                          <a:solidFill>
                            <a:schemeClr val="dk1"/>
                          </a:solidFill>
                          <a:effectLst/>
                          <a:latin typeface="+mn-lt"/>
                          <a:ea typeface="+mn-ea"/>
                          <a:cs typeface="+mn-cs"/>
                        </a:rPr>
                        <a:t> I/Q </a:t>
                      </a:r>
                      <a:r>
                        <a:rPr lang="zh-CN" altLang="zh-CN" sz="1800" kern="1200" dirty="0">
                          <a:solidFill>
                            <a:schemeClr val="dk1"/>
                          </a:solidFill>
                          <a:effectLst/>
                          <a:latin typeface="+mn-lt"/>
                          <a:ea typeface="+mn-ea"/>
                          <a:cs typeface="+mn-cs"/>
                        </a:rPr>
                        <a:t>异常信息进行故障诊断与隔离方法</a:t>
                      </a:r>
                      <a:endParaRPr lang="zh-CN" altLang="en-US" dirty="0"/>
                    </a:p>
                  </a:txBody>
                  <a:tcPr/>
                </a:tc>
                <a:extLst>
                  <a:ext uri="{0D108BD9-81ED-4DB2-BD59-A6C34878D82A}">
                    <a16:rowId xmlns:a16="http://schemas.microsoft.com/office/drawing/2014/main" val="4077310367"/>
                  </a:ext>
                </a:extLst>
              </a:tr>
              <a:tr h="370840">
                <a:tc>
                  <a:txBody>
                    <a:bodyPr/>
                    <a:lstStyle/>
                    <a:p>
                      <a:r>
                        <a:rPr lang="zh-CN" altLang="zh-CN" sz="1800" kern="1200" dirty="0">
                          <a:solidFill>
                            <a:schemeClr val="dk1"/>
                          </a:solidFill>
                          <a:effectLst/>
                          <a:latin typeface="+mn-lt"/>
                          <a:ea typeface="+mn-ea"/>
                          <a:cs typeface="+mn-cs"/>
                        </a:rPr>
                        <a:t>南京理工大学蒋长辉</a:t>
                      </a:r>
                      <a:endParaRPr lang="zh-CN" altLang="en-US" dirty="0"/>
                    </a:p>
                  </a:txBody>
                  <a:tcPr/>
                </a:tc>
                <a:tc>
                  <a:txBody>
                    <a:bodyPr/>
                    <a:lstStyle/>
                    <a:p>
                      <a:r>
                        <a:rPr lang="zh-CN" altLang="zh-CN" sz="1800" kern="1200" dirty="0">
                          <a:solidFill>
                            <a:schemeClr val="dk1"/>
                          </a:solidFill>
                          <a:effectLst/>
                          <a:latin typeface="+mn-lt"/>
                          <a:ea typeface="+mn-ea"/>
                          <a:cs typeface="+mn-cs"/>
                        </a:rPr>
                        <a:t>导航滤波器和鉴别器之间为每个通道增加了一个子滤波器，通过判断子滤波器的运行状态，来判断每个通道量测信息质量。</a:t>
                      </a:r>
                      <a:endParaRPr lang="zh-CN" altLang="en-US" dirty="0"/>
                    </a:p>
                  </a:txBody>
                  <a:tcPr/>
                </a:tc>
                <a:extLst>
                  <a:ext uri="{0D108BD9-81ED-4DB2-BD59-A6C34878D82A}">
                    <a16:rowId xmlns:a16="http://schemas.microsoft.com/office/drawing/2014/main" val="141291493"/>
                  </a:ext>
                </a:extLst>
              </a:tr>
              <a:tr h="370840">
                <a:tc>
                  <a:txBody>
                    <a:bodyPr/>
                    <a:lstStyle/>
                    <a:p>
                      <a:r>
                        <a:rPr lang="zh-CN" altLang="zh-CN" sz="1800" kern="1200" dirty="0">
                          <a:solidFill>
                            <a:schemeClr val="dk1"/>
                          </a:solidFill>
                          <a:effectLst/>
                          <a:latin typeface="+mn-lt"/>
                          <a:ea typeface="+mn-ea"/>
                          <a:cs typeface="+mn-cs"/>
                        </a:rPr>
                        <a:t>武汉大学冯鑫</a:t>
                      </a:r>
                      <a:endParaRPr lang="zh-CN" altLang="en-US" dirty="0"/>
                    </a:p>
                  </a:txBody>
                  <a:tcPr/>
                </a:tc>
                <a:tc>
                  <a:txBody>
                    <a:bodyPr/>
                    <a:lstStyle/>
                    <a:p>
                      <a:r>
                        <a:rPr lang="zh-CN" altLang="en-US" sz="1800" kern="1200" dirty="0">
                          <a:solidFill>
                            <a:schemeClr val="dk1"/>
                          </a:solidFill>
                          <a:effectLst/>
                          <a:latin typeface="+mn-lt"/>
                          <a:ea typeface="+mn-ea"/>
                          <a:cs typeface="+mn-cs"/>
                        </a:rPr>
                        <a:t>设计了</a:t>
                      </a:r>
                      <a:r>
                        <a:rPr lang="zh-CN" altLang="zh-CN" sz="1800" kern="1200" dirty="0">
                          <a:solidFill>
                            <a:schemeClr val="dk1"/>
                          </a:solidFill>
                          <a:effectLst/>
                          <a:latin typeface="+mn-lt"/>
                          <a:ea typeface="+mn-ea"/>
                          <a:cs typeface="+mn-cs"/>
                        </a:rPr>
                        <a:t>一种自适应标量</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矢量切换的环路结构</a:t>
                      </a:r>
                      <a:endParaRPr lang="zh-CN" altLang="en-US" dirty="0"/>
                    </a:p>
                  </a:txBody>
                  <a:tcPr/>
                </a:tc>
                <a:extLst>
                  <a:ext uri="{0D108BD9-81ED-4DB2-BD59-A6C34878D82A}">
                    <a16:rowId xmlns:a16="http://schemas.microsoft.com/office/drawing/2014/main" val="2116086127"/>
                  </a:ext>
                </a:extLst>
              </a:tr>
            </a:tbl>
          </a:graphicData>
        </a:graphic>
      </p:graphicFrame>
      <p:sp>
        <p:nvSpPr>
          <p:cNvPr id="12" name="文本框 11">
            <a:extLst>
              <a:ext uri="{FF2B5EF4-FFF2-40B4-BE49-F238E27FC236}">
                <a16:creationId xmlns:a16="http://schemas.microsoft.com/office/drawing/2014/main" id="{A38CD69B-7831-BD5D-458F-C106728A0A40}"/>
              </a:ext>
            </a:extLst>
          </p:cNvPr>
          <p:cNvSpPr txBox="1"/>
          <p:nvPr/>
        </p:nvSpPr>
        <p:spPr>
          <a:xfrm>
            <a:off x="131234" y="869317"/>
            <a:ext cx="6096000" cy="583814"/>
          </a:xfrm>
          <a:prstGeom prst="rect">
            <a:avLst/>
          </a:prstGeom>
          <a:noFill/>
        </p:spPr>
        <p:txBody>
          <a:bodyPr wrap="square">
            <a:spAutoFit/>
          </a:bodyPr>
          <a:lstStyle/>
          <a:p>
            <a:pPr algn="just">
              <a:lnSpc>
                <a:spcPct val="150000"/>
              </a:lnSpc>
              <a:spcBef>
                <a:spcPts val="1300"/>
              </a:spcBef>
              <a:spcAft>
                <a:spcPts val="1300"/>
              </a:spcAft>
            </a:pPr>
            <a:r>
              <a:rPr lang="en-US" altLang="zh-CN" sz="2400" b="1" kern="100" dirty="0">
                <a:solidFill>
                  <a:srgbClr val="000000"/>
                </a:solidFill>
                <a:effectLst/>
                <a:latin typeface="微软雅黑" panose="020B0503020204020204" pitchFamily="34" charset="-122"/>
                <a:ea typeface="微软雅黑" panose="020B0503020204020204" pitchFamily="34" charset="-122"/>
              </a:rPr>
              <a:t>3</a:t>
            </a:r>
            <a:r>
              <a:rPr lang="zh-CN" altLang="zh-CN" sz="2400" b="1" kern="100" dirty="0">
                <a:solidFill>
                  <a:srgbClr val="000000"/>
                </a:solidFill>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深组合抗差理论方法研究现状</a:t>
            </a:r>
          </a:p>
        </p:txBody>
      </p:sp>
      <p:sp>
        <p:nvSpPr>
          <p:cNvPr id="13" name="文本框 12">
            <a:extLst>
              <a:ext uri="{FF2B5EF4-FFF2-40B4-BE49-F238E27FC236}">
                <a16:creationId xmlns:a16="http://schemas.microsoft.com/office/drawing/2014/main" id="{A7257A8C-ACDA-D3CF-A74C-ED26A22424D1}"/>
              </a:ext>
            </a:extLst>
          </p:cNvPr>
          <p:cNvSpPr txBox="1"/>
          <p:nvPr/>
        </p:nvSpPr>
        <p:spPr>
          <a:xfrm>
            <a:off x="3686175" y="219075"/>
            <a:ext cx="3990975" cy="584775"/>
          </a:xfrm>
          <a:prstGeom prst="rect">
            <a:avLst/>
          </a:prstGeom>
          <a:noFill/>
        </p:spPr>
        <p:txBody>
          <a:bodyPr wrap="square">
            <a:spAutoFit/>
          </a:bodyPr>
          <a:lstStyle/>
          <a:p>
            <a:pPr algn="ctr"/>
            <a:r>
              <a:rPr lang="zh-CN" altLang="en-US" sz="3200" b="1" dirty="0">
                <a:latin typeface="黑体" panose="02010609060101010101" pitchFamily="49" charset="-122"/>
                <a:ea typeface="黑体" panose="02010609060101010101" pitchFamily="49" charset="-122"/>
              </a:rPr>
              <a:t>二、研究现状与综述</a:t>
            </a:r>
          </a:p>
        </p:txBody>
      </p:sp>
    </p:spTree>
    <p:extLst>
      <p:ext uri="{BB962C8B-B14F-4D97-AF65-F5344CB8AC3E}">
        <p14:creationId xmlns:p14="http://schemas.microsoft.com/office/powerpoint/2010/main" val="207475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ACA009-2661-733D-2386-E1C940121033}"/>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9CD3797A-97CA-B3A8-46E3-2ADA4BA38F25}"/>
              </a:ext>
            </a:extLst>
          </p:cNvPr>
          <p:cNvSpPr>
            <a:spLocks noGrp="1"/>
          </p:cNvSpPr>
          <p:nvPr>
            <p:ph type="sldNum" sz="quarter" idx="12"/>
          </p:nvPr>
        </p:nvSpPr>
        <p:spPr/>
        <p:txBody>
          <a:bodyPr/>
          <a:lstStyle/>
          <a:p>
            <a:pPr>
              <a:defRPr/>
            </a:pPr>
            <a:fld id="{48F3CA89-EC6E-451D-84DA-122B324B80AD}" type="slidenum">
              <a:rPr lang="en-US" altLang="zh-CN" smtClean="0"/>
              <a:t>12</a:t>
            </a:fld>
            <a:endParaRPr lang="en-US" altLang="zh-CN"/>
          </a:p>
        </p:txBody>
      </p:sp>
      <p:cxnSp>
        <p:nvCxnSpPr>
          <p:cNvPr id="5" name="直接连接符 4">
            <a:extLst>
              <a:ext uri="{FF2B5EF4-FFF2-40B4-BE49-F238E27FC236}">
                <a16:creationId xmlns:a16="http://schemas.microsoft.com/office/drawing/2014/main" id="{49EBBEAB-FBFE-54E8-0CFD-CDCF869C665C}"/>
              </a:ext>
            </a:extLst>
          </p:cNvPr>
          <p:cNvCxnSpPr/>
          <p:nvPr/>
        </p:nvCxnSpPr>
        <p:spPr bwMode="auto">
          <a:xfrm>
            <a:off x="2723902" y="2777414"/>
            <a:ext cx="0" cy="2359341"/>
          </a:xfrm>
          <a:prstGeom prst="line">
            <a:avLst/>
          </a:prstGeom>
          <a:solidFill>
            <a:schemeClr val="accent1"/>
          </a:solidFill>
          <a:ln w="28575" cap="flat" cmpd="sng" algn="ctr">
            <a:solidFill>
              <a:schemeClr val="accent1">
                <a:lumMod val="75000"/>
                <a:alpha val="20000"/>
              </a:schemeClr>
            </a:solidFill>
            <a:prstDash val="solid"/>
            <a:round/>
            <a:headEnd type="none" w="med" len="med"/>
            <a:tailEnd type="none" w="med" len="med"/>
          </a:ln>
        </p:spPr>
      </p:cxnSp>
      <p:cxnSp>
        <p:nvCxnSpPr>
          <p:cNvPr id="6" name="直接连接符 5">
            <a:extLst>
              <a:ext uri="{FF2B5EF4-FFF2-40B4-BE49-F238E27FC236}">
                <a16:creationId xmlns:a16="http://schemas.microsoft.com/office/drawing/2014/main" id="{C32540E5-FBE7-3420-71F8-7A2ED3C77F12}"/>
              </a:ext>
            </a:extLst>
          </p:cNvPr>
          <p:cNvCxnSpPr/>
          <p:nvPr/>
        </p:nvCxnSpPr>
        <p:spPr bwMode="auto">
          <a:xfrm>
            <a:off x="3666170" y="2208586"/>
            <a:ext cx="0" cy="3257031"/>
          </a:xfrm>
          <a:prstGeom prst="line">
            <a:avLst/>
          </a:prstGeom>
          <a:solidFill>
            <a:schemeClr val="accent1"/>
          </a:solidFill>
          <a:ln w="28575" cap="flat" cmpd="sng" algn="ctr">
            <a:solidFill>
              <a:schemeClr val="accent1">
                <a:lumMod val="75000"/>
                <a:alpha val="20000"/>
              </a:schemeClr>
            </a:solidFill>
            <a:prstDash val="solid"/>
            <a:round/>
            <a:headEnd type="none" w="med" len="med"/>
            <a:tailEnd type="none" w="med" len="med"/>
          </a:ln>
        </p:spPr>
      </p:cxnSp>
      <p:sp>
        <p:nvSpPr>
          <p:cNvPr id="7" name="等腰三角形 6">
            <a:extLst>
              <a:ext uri="{FF2B5EF4-FFF2-40B4-BE49-F238E27FC236}">
                <a16:creationId xmlns:a16="http://schemas.microsoft.com/office/drawing/2014/main" id="{258AE173-552A-2E79-1567-94E248EA5EDC}"/>
              </a:ext>
            </a:extLst>
          </p:cNvPr>
          <p:cNvSpPr/>
          <p:nvPr/>
        </p:nvSpPr>
        <p:spPr bwMode="auto">
          <a:xfrm rot="8775150">
            <a:off x="2947384" y="1867357"/>
            <a:ext cx="470261" cy="405397"/>
          </a:xfrm>
          <a:prstGeom prst="triangle">
            <a:avLst/>
          </a:prstGeom>
          <a:solidFill>
            <a:srgbClr val="B5CDE5"/>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8" name="直接连接符 7">
            <a:extLst>
              <a:ext uri="{FF2B5EF4-FFF2-40B4-BE49-F238E27FC236}">
                <a16:creationId xmlns:a16="http://schemas.microsoft.com/office/drawing/2014/main" id="{49252F5D-EBDC-4926-0EB1-B93F371417BD}"/>
              </a:ext>
            </a:extLst>
          </p:cNvPr>
          <p:cNvCxnSpPr/>
          <p:nvPr/>
        </p:nvCxnSpPr>
        <p:spPr bwMode="auto">
          <a:xfrm flipH="1">
            <a:off x="8550442" y="1015858"/>
            <a:ext cx="1046360" cy="933762"/>
          </a:xfrm>
          <a:prstGeom prst="line">
            <a:avLst/>
          </a:prstGeom>
          <a:solidFill>
            <a:schemeClr val="accent1"/>
          </a:solidFill>
          <a:ln w="9525" cap="flat" cmpd="sng" algn="ctr">
            <a:solidFill>
              <a:srgbClr val="B2CBE5"/>
            </a:solidFill>
            <a:prstDash val="solid"/>
            <a:round/>
            <a:headEnd type="none" w="med" len="med"/>
            <a:tailEnd type="none" w="med" len="med"/>
          </a:ln>
        </p:spPr>
      </p:cxnSp>
      <p:sp>
        <p:nvSpPr>
          <p:cNvPr id="9" name="文本框 8">
            <a:extLst>
              <a:ext uri="{FF2B5EF4-FFF2-40B4-BE49-F238E27FC236}">
                <a16:creationId xmlns:a16="http://schemas.microsoft.com/office/drawing/2014/main" id="{B564CE9C-FFDE-D7DD-5566-7729CB47EAF0}"/>
              </a:ext>
            </a:extLst>
          </p:cNvPr>
          <p:cNvSpPr txBox="1"/>
          <p:nvPr/>
        </p:nvSpPr>
        <p:spPr>
          <a:xfrm>
            <a:off x="2926714" y="2419350"/>
            <a:ext cx="712009" cy="3286477"/>
          </a:xfrm>
          <a:prstGeom prst="rect">
            <a:avLst/>
          </a:prstGeom>
          <a:noFill/>
        </p:spPr>
        <p:txBody>
          <a:bodyPr wrap="square" rtlCol="0">
            <a:spAutoFit/>
          </a:bodyPr>
          <a:lstStyle/>
          <a:p>
            <a:pPr>
              <a:lnSpc>
                <a:spcPct val="150000"/>
              </a:lnSpc>
            </a:pPr>
            <a:r>
              <a:rPr lang="zh-CN" altLang="en-US" sz="3600" b="1" dirty="0">
                <a:ln w="22225">
                  <a:solidFill>
                    <a:schemeClr val="accent2"/>
                  </a:solidFill>
                  <a:prstDash val="solid"/>
                </a:ln>
                <a:solidFill>
                  <a:schemeClr val="accent2">
                    <a:lumMod val="40000"/>
                    <a:lumOff val="60000"/>
                  </a:schemeClr>
                </a:solidFill>
                <a:effectLst/>
                <a:latin typeface="楷体" panose="02010609060101010101" pitchFamily="49" charset="-122"/>
                <a:ea typeface="楷体" panose="02010609060101010101" pitchFamily="49" charset="-122"/>
              </a:rPr>
              <a:t>研</a:t>
            </a:r>
          </a:p>
          <a:p>
            <a:pPr>
              <a:lnSpc>
                <a:spcPct val="150000"/>
              </a:lnSpc>
            </a:pPr>
            <a:r>
              <a:rPr lang="zh-CN" altLang="en-US" sz="3600" b="1" dirty="0">
                <a:ln w="22225">
                  <a:solidFill>
                    <a:schemeClr val="accent2"/>
                  </a:solidFill>
                  <a:prstDash val="solid"/>
                </a:ln>
                <a:solidFill>
                  <a:schemeClr val="accent2">
                    <a:lumMod val="40000"/>
                    <a:lumOff val="60000"/>
                  </a:schemeClr>
                </a:solidFill>
                <a:effectLst/>
                <a:latin typeface="楷体" panose="02010609060101010101" pitchFamily="49" charset="-122"/>
                <a:ea typeface="楷体" panose="02010609060101010101" pitchFamily="49" charset="-122"/>
              </a:rPr>
              <a:t>究</a:t>
            </a:r>
          </a:p>
          <a:p>
            <a:pPr>
              <a:lnSpc>
                <a:spcPct val="150000"/>
              </a:lnSpc>
            </a:pPr>
            <a:r>
              <a:rPr lang="zh-CN" altLang="en-US" sz="3600" b="1" dirty="0">
                <a:ln w="22225">
                  <a:solidFill>
                    <a:schemeClr val="accent2"/>
                  </a:solidFill>
                  <a:prstDash val="solid"/>
                </a:ln>
                <a:solidFill>
                  <a:schemeClr val="accent2">
                    <a:lumMod val="40000"/>
                    <a:lumOff val="60000"/>
                  </a:schemeClr>
                </a:solidFill>
                <a:effectLst/>
                <a:latin typeface="楷体" panose="02010609060101010101" pitchFamily="49" charset="-122"/>
                <a:ea typeface="楷体" panose="02010609060101010101" pitchFamily="49" charset="-122"/>
              </a:rPr>
              <a:t>内</a:t>
            </a:r>
          </a:p>
          <a:p>
            <a:pPr>
              <a:lnSpc>
                <a:spcPct val="150000"/>
              </a:lnSpc>
            </a:pPr>
            <a:r>
              <a:rPr lang="zh-CN" altLang="en-US" sz="3600" b="1" dirty="0">
                <a:ln w="22225">
                  <a:solidFill>
                    <a:schemeClr val="accent2"/>
                  </a:solidFill>
                  <a:prstDash val="solid"/>
                </a:ln>
                <a:solidFill>
                  <a:schemeClr val="accent2">
                    <a:lumMod val="40000"/>
                    <a:lumOff val="60000"/>
                  </a:schemeClr>
                </a:solidFill>
                <a:effectLst/>
                <a:latin typeface="楷体" panose="02010609060101010101" pitchFamily="49" charset="-122"/>
                <a:ea typeface="楷体" panose="02010609060101010101" pitchFamily="49" charset="-122"/>
              </a:rPr>
              <a:t>容</a:t>
            </a:r>
          </a:p>
        </p:txBody>
      </p:sp>
      <p:sp>
        <p:nvSpPr>
          <p:cNvPr id="11" name="文本框 10">
            <a:extLst>
              <a:ext uri="{FF2B5EF4-FFF2-40B4-BE49-F238E27FC236}">
                <a16:creationId xmlns:a16="http://schemas.microsoft.com/office/drawing/2014/main" id="{9D724A07-6544-7D56-BD16-AD33B4B9093C}"/>
              </a:ext>
            </a:extLst>
          </p:cNvPr>
          <p:cNvSpPr txBox="1"/>
          <p:nvPr/>
        </p:nvSpPr>
        <p:spPr>
          <a:xfrm>
            <a:off x="1990725" y="908685"/>
            <a:ext cx="9692640" cy="581057"/>
          </a:xfrm>
          <a:prstGeom prst="rect">
            <a:avLst/>
          </a:prstGeom>
          <a:noFill/>
        </p:spPr>
        <p:txBody>
          <a:bodyPr wrap="square" rtlCol="0" anchor="t">
            <a:spAutoFit/>
          </a:bodyPr>
          <a:lstStyle/>
          <a:p>
            <a:pPr indent="0" fontAlgn="auto">
              <a:lnSpc>
                <a:spcPct val="150000"/>
              </a:lnSpc>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通过文献的调研，本文将计划基于以下三个方面展开研究：</a:t>
            </a:r>
          </a:p>
        </p:txBody>
      </p:sp>
      <p:sp>
        <p:nvSpPr>
          <p:cNvPr id="12" name="文本框 11">
            <a:extLst>
              <a:ext uri="{FF2B5EF4-FFF2-40B4-BE49-F238E27FC236}">
                <a16:creationId xmlns:a16="http://schemas.microsoft.com/office/drawing/2014/main" id="{9A214122-3BE0-C26B-75FA-FD2FDDF25D8F}"/>
              </a:ext>
            </a:extLst>
          </p:cNvPr>
          <p:cNvSpPr txBox="1"/>
          <p:nvPr/>
        </p:nvSpPr>
        <p:spPr>
          <a:xfrm>
            <a:off x="4282377" y="2564904"/>
            <a:ext cx="5845275" cy="2196883"/>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lstStyle/>
          <a:p>
            <a:pPr>
              <a:lnSpc>
                <a:spcPct val="200000"/>
              </a:lnSpc>
            </a:pPr>
            <a:r>
              <a:rPr lang="en-US" altLang="zh-CN" sz="2400" b="1" dirty="0">
                <a:solidFill>
                  <a:srgbClr val="0070C0"/>
                </a:solidFill>
                <a:effectLst/>
                <a:latin typeface="微软雅黑" panose="020B0503020204020204" pitchFamily="34" charset="-122"/>
                <a:ea typeface="微软雅黑" panose="020B0503020204020204" pitchFamily="34" charset="-122"/>
                <a:sym typeface="+mn-ea"/>
              </a:rPr>
              <a:t>1</a:t>
            </a:r>
            <a:r>
              <a:rPr lang="zh-CN" altLang="en-US" sz="2400" b="1" dirty="0">
                <a:solidFill>
                  <a:srgbClr val="0070C0"/>
                </a:solidFill>
                <a:effectLst/>
                <a:latin typeface="微软雅黑" panose="020B0503020204020204" pitchFamily="34" charset="-122"/>
                <a:ea typeface="微软雅黑" panose="020B0503020204020204" pitchFamily="34" charset="-122"/>
                <a:sym typeface="+mn-ea"/>
              </a:rPr>
              <a:t>、</a:t>
            </a:r>
            <a:r>
              <a:rPr lang="zh-CN" altLang="en-US" sz="2400" b="1" dirty="0">
                <a:solidFill>
                  <a:srgbClr val="0070C0"/>
                </a:solidFill>
                <a:latin typeface="微软雅黑" panose="020B0503020204020204" pitchFamily="34" charset="-122"/>
                <a:ea typeface="微软雅黑" panose="020B0503020204020204" pitchFamily="34" charset="-122"/>
                <a:sym typeface="+mn-ea"/>
              </a:rPr>
              <a:t>基于惯性辅助长相干积分</a:t>
            </a:r>
            <a:r>
              <a:rPr lang="zh-CN" altLang="en-US" sz="2400" b="1" dirty="0">
                <a:solidFill>
                  <a:srgbClr val="0070C0"/>
                </a:solidFill>
                <a:effectLst/>
                <a:latin typeface="微软雅黑" panose="020B0503020204020204" pitchFamily="34" charset="-122"/>
                <a:ea typeface="微软雅黑" panose="020B0503020204020204" pitchFamily="34" charset="-122"/>
                <a:sym typeface="+mn-ea"/>
              </a:rPr>
              <a:t>研究</a:t>
            </a:r>
            <a:endParaRPr lang="en-US" altLang="zh-CN" sz="2400" b="1" dirty="0">
              <a:solidFill>
                <a:srgbClr val="0070C0"/>
              </a:solidFill>
              <a:effectLst/>
              <a:latin typeface="微软雅黑" panose="020B0503020204020204" pitchFamily="34" charset="-122"/>
              <a:ea typeface="微软雅黑" panose="020B0503020204020204" pitchFamily="34" charset="-122"/>
              <a:sym typeface="+mn-ea"/>
            </a:endParaRPr>
          </a:p>
          <a:p>
            <a:pPr>
              <a:lnSpc>
                <a:spcPct val="200000"/>
              </a:lnSpc>
            </a:pPr>
            <a:r>
              <a:rPr lang="en-US" altLang="zh-CN" sz="2400" b="1" dirty="0">
                <a:solidFill>
                  <a:srgbClr val="0070C0"/>
                </a:solidFill>
                <a:effectLst/>
                <a:latin typeface="微软雅黑" panose="020B0503020204020204" pitchFamily="34" charset="-122"/>
                <a:ea typeface="微软雅黑" panose="020B0503020204020204" pitchFamily="34" charset="-122"/>
                <a:sym typeface="+mn-ea"/>
              </a:rPr>
              <a:t>2</a:t>
            </a:r>
            <a:r>
              <a:rPr lang="zh-CN" altLang="en-US" sz="2400" b="1" dirty="0">
                <a:solidFill>
                  <a:srgbClr val="0070C0"/>
                </a:solidFill>
                <a:effectLst/>
                <a:latin typeface="微软雅黑" panose="020B0503020204020204" pitchFamily="34" charset="-122"/>
                <a:ea typeface="微软雅黑" panose="020B0503020204020204" pitchFamily="34" charset="-122"/>
                <a:sym typeface="+mn-ea"/>
              </a:rPr>
              <a:t>、基于</a:t>
            </a:r>
            <a:r>
              <a:rPr lang="en-US" altLang="zh-CN" sz="2400" dirty="0" err="1">
                <a:solidFill>
                  <a:srgbClr val="0070C0"/>
                </a:solidFill>
                <a:latin typeface="微软雅黑" panose="020B0503020204020204" pitchFamily="34" charset="-122"/>
                <a:ea typeface="微软雅黑" panose="020B0503020204020204" pitchFamily="34" charset="-122"/>
              </a:rPr>
              <a:t>IGGⅢ</a:t>
            </a:r>
            <a:r>
              <a:rPr lang="zh-CN" altLang="en-US" sz="2400" b="1" dirty="0">
                <a:solidFill>
                  <a:srgbClr val="0070C0"/>
                </a:solidFill>
                <a:latin typeface="微软雅黑" panose="020B0503020204020204" pitchFamily="34" charset="-122"/>
                <a:ea typeface="微软雅黑" panose="020B0503020204020204" pitchFamily="34" charset="-122"/>
              </a:rPr>
              <a:t>函数</a:t>
            </a:r>
            <a:r>
              <a:rPr lang="zh-CN" altLang="en-US" sz="2400" b="1" dirty="0">
                <a:solidFill>
                  <a:srgbClr val="0070C0"/>
                </a:solidFill>
                <a:effectLst/>
                <a:latin typeface="微软雅黑" panose="020B0503020204020204" pitchFamily="34" charset="-122"/>
                <a:ea typeface="微软雅黑" panose="020B0503020204020204" pitchFamily="34" charset="-122"/>
                <a:sym typeface="+mn-ea"/>
              </a:rPr>
              <a:t>观测噪声定权抗差研究</a:t>
            </a:r>
            <a:endParaRPr lang="zh-CN" altLang="en-US" sz="2400" b="1" dirty="0">
              <a:solidFill>
                <a:srgbClr val="0070C0"/>
              </a:solidFill>
              <a:effectLst/>
              <a:latin typeface="微软雅黑" panose="020B0503020204020204" pitchFamily="34" charset="-122"/>
              <a:ea typeface="微软雅黑" panose="020B0503020204020204" pitchFamily="34" charset="-122"/>
            </a:endParaRPr>
          </a:p>
          <a:p>
            <a:pPr>
              <a:lnSpc>
                <a:spcPct val="200000"/>
              </a:lnSpc>
            </a:pPr>
            <a:r>
              <a:rPr lang="en-US" altLang="zh-CN" sz="2400" b="1" dirty="0">
                <a:solidFill>
                  <a:srgbClr val="0070C0"/>
                </a:solidFill>
                <a:latin typeface="微软雅黑" panose="020B0503020204020204" pitchFamily="34" charset="-122"/>
                <a:ea typeface="微软雅黑" panose="020B0503020204020204" pitchFamily="34" charset="-122"/>
                <a:sym typeface="+mn-ea"/>
              </a:rPr>
              <a:t>3</a:t>
            </a:r>
            <a:r>
              <a:rPr lang="zh-CN" altLang="en-US" sz="2400" b="1" dirty="0">
                <a:solidFill>
                  <a:srgbClr val="0070C0"/>
                </a:solidFill>
                <a:effectLst/>
                <a:latin typeface="微软雅黑" panose="020B0503020204020204" pitchFamily="34" charset="-122"/>
                <a:ea typeface="微软雅黑" panose="020B0503020204020204" pitchFamily="34" charset="-122"/>
                <a:sym typeface="+mn-ea"/>
              </a:rPr>
              <a:t>、深组合软件平台架构</a:t>
            </a:r>
            <a:r>
              <a:rPr lang="zh-CN" altLang="en-US" sz="2400" b="1" dirty="0">
                <a:solidFill>
                  <a:srgbClr val="0070C0"/>
                </a:solidFill>
                <a:latin typeface="微软雅黑" panose="020B0503020204020204" pitchFamily="34" charset="-122"/>
                <a:ea typeface="微软雅黑" panose="020B0503020204020204" pitchFamily="34" charset="-122"/>
                <a:sym typeface="+mn-ea"/>
              </a:rPr>
              <a:t>搭建</a:t>
            </a:r>
            <a:endParaRPr lang="zh-CN" altLang="en-US" sz="2400" b="1" dirty="0">
              <a:solidFill>
                <a:srgbClr val="0070C0"/>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5615430F-4277-6244-3A55-CBD956024A61}"/>
              </a:ext>
            </a:extLst>
          </p:cNvPr>
          <p:cNvSpPr txBox="1"/>
          <p:nvPr/>
        </p:nvSpPr>
        <p:spPr>
          <a:xfrm>
            <a:off x="3638723" y="224815"/>
            <a:ext cx="6096000"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三、研究内容</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960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1F9ABFD-7EC8-0593-E36D-B61100E78A79}"/>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D2385E8E-A105-8119-5A82-F5F4C3262CA9}"/>
              </a:ext>
            </a:extLst>
          </p:cNvPr>
          <p:cNvSpPr>
            <a:spLocks noGrp="1"/>
          </p:cNvSpPr>
          <p:nvPr>
            <p:ph type="sldNum" sz="quarter" idx="12"/>
          </p:nvPr>
        </p:nvSpPr>
        <p:spPr/>
        <p:txBody>
          <a:bodyPr/>
          <a:lstStyle/>
          <a:p>
            <a:pPr>
              <a:defRPr/>
            </a:pPr>
            <a:fld id="{48F3CA89-EC6E-451D-84DA-122B324B80AD}" type="slidenum">
              <a:rPr lang="en-US" altLang="zh-CN" smtClean="0"/>
              <a:t>13</a:t>
            </a:fld>
            <a:endParaRPr lang="en-US" altLang="zh-CN"/>
          </a:p>
        </p:txBody>
      </p:sp>
      <p:sp>
        <p:nvSpPr>
          <p:cNvPr id="7" name="文本框 6">
            <a:extLst>
              <a:ext uri="{FF2B5EF4-FFF2-40B4-BE49-F238E27FC236}">
                <a16:creationId xmlns:a16="http://schemas.microsoft.com/office/drawing/2014/main" id="{91E94D0E-15C7-721D-0F7F-0037AD65F409}"/>
              </a:ext>
            </a:extLst>
          </p:cNvPr>
          <p:cNvSpPr txBox="1"/>
          <p:nvPr/>
        </p:nvSpPr>
        <p:spPr>
          <a:xfrm>
            <a:off x="207195" y="718596"/>
            <a:ext cx="3655474" cy="719556"/>
          </a:xfrm>
          <a:prstGeom prst="rect">
            <a:avLst/>
          </a:prstGeom>
          <a:noFill/>
        </p:spPr>
        <p:txBody>
          <a:bodyPr wrap="square">
            <a:spAutoFit/>
          </a:bodyPr>
          <a:lstStyle/>
          <a:p>
            <a:pPr>
              <a:lnSpc>
                <a:spcPct val="200000"/>
              </a:lnSpc>
            </a:pPr>
            <a:r>
              <a:rPr lang="en-US" altLang="zh-CN" sz="2400" b="1" dirty="0">
                <a:effectLst/>
                <a:latin typeface="微软雅黑" panose="020B0503020204020204" pitchFamily="34" charset="-122"/>
                <a:ea typeface="微软雅黑" panose="020B0503020204020204" pitchFamily="34" charset="-122"/>
                <a:sym typeface="+mn-ea"/>
              </a:rPr>
              <a:t>1</a:t>
            </a:r>
            <a:r>
              <a:rPr lang="zh-CN" altLang="en-US" sz="2400" b="1" dirty="0">
                <a:effectLst/>
                <a:latin typeface="微软雅黑" panose="020B0503020204020204" pitchFamily="34" charset="-122"/>
                <a:ea typeface="微软雅黑" panose="020B0503020204020204" pitchFamily="34" charset="-122"/>
                <a:sym typeface="+mn-ea"/>
              </a:rPr>
              <a:t>、深组合灵敏度研究</a:t>
            </a:r>
            <a:endParaRPr lang="en-US" altLang="zh-CN" sz="2400" b="1" dirty="0">
              <a:effectLst/>
              <a:latin typeface="微软雅黑" panose="020B0503020204020204" pitchFamily="34" charset="-122"/>
              <a:ea typeface="微软雅黑" panose="020B0503020204020204" pitchFamily="34" charset="-122"/>
              <a:sym typeface="+mn-ea"/>
            </a:endParaRPr>
          </a:p>
        </p:txBody>
      </p:sp>
      <p:sp>
        <p:nvSpPr>
          <p:cNvPr id="8" name="泪珠形 4">
            <a:extLst>
              <a:ext uri="{FF2B5EF4-FFF2-40B4-BE49-F238E27FC236}">
                <a16:creationId xmlns:a16="http://schemas.microsoft.com/office/drawing/2014/main" id="{D1F4729C-FBDF-B153-5534-FCFD68A3BD40}"/>
              </a:ext>
            </a:extLst>
          </p:cNvPr>
          <p:cNvSpPr/>
          <p:nvPr/>
        </p:nvSpPr>
        <p:spPr>
          <a:xfrm>
            <a:off x="1247243" y="5236911"/>
            <a:ext cx="1044362" cy="1044362"/>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合 22">
            <a:extLst>
              <a:ext uri="{FF2B5EF4-FFF2-40B4-BE49-F238E27FC236}">
                <a16:creationId xmlns:a16="http://schemas.microsoft.com/office/drawing/2014/main" id="{D05295DE-F241-4C13-3FBA-1B0E47DD87AC}"/>
              </a:ext>
            </a:extLst>
          </p:cNvPr>
          <p:cNvGrpSpPr/>
          <p:nvPr/>
        </p:nvGrpSpPr>
        <p:grpSpPr>
          <a:xfrm>
            <a:off x="1534947" y="5564227"/>
            <a:ext cx="548656" cy="430686"/>
            <a:chOff x="3829050" y="5226603"/>
            <a:chExt cx="1511301" cy="1186348"/>
          </a:xfrm>
          <a:solidFill>
            <a:schemeClr val="bg1"/>
          </a:solidFill>
        </p:grpSpPr>
        <p:sp>
          <p:nvSpPr>
            <p:cNvPr id="10" name="Freeform 12">
              <a:extLst>
                <a:ext uri="{FF2B5EF4-FFF2-40B4-BE49-F238E27FC236}">
                  <a16:creationId xmlns:a16="http://schemas.microsoft.com/office/drawing/2014/main" id="{E2F18347-0872-7ED4-4B1D-071D1BED13B5}"/>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a:extLst>
                <a:ext uri="{FF2B5EF4-FFF2-40B4-BE49-F238E27FC236}">
                  <a16:creationId xmlns:a16="http://schemas.microsoft.com/office/drawing/2014/main" id="{CF834B67-BA9D-E480-A01B-46DDF00753AF}"/>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a:extLst>
                <a:ext uri="{FF2B5EF4-FFF2-40B4-BE49-F238E27FC236}">
                  <a16:creationId xmlns:a16="http://schemas.microsoft.com/office/drawing/2014/main" id="{8DD49782-6A8B-2D3E-D387-B97F1DB8827E}"/>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a:extLst>
                <a:ext uri="{FF2B5EF4-FFF2-40B4-BE49-F238E27FC236}">
                  <a16:creationId xmlns:a16="http://schemas.microsoft.com/office/drawing/2014/main" id="{7BE2C7B7-A23F-DF3C-C8A2-D6C036A1EE6B}"/>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6">
              <a:extLst>
                <a:ext uri="{FF2B5EF4-FFF2-40B4-BE49-F238E27FC236}">
                  <a16:creationId xmlns:a16="http://schemas.microsoft.com/office/drawing/2014/main" id="{D6D668C1-ECD8-F1DB-0E34-A2C0FD013ABF}"/>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a:extLst>
                <a:ext uri="{FF2B5EF4-FFF2-40B4-BE49-F238E27FC236}">
                  <a16:creationId xmlns:a16="http://schemas.microsoft.com/office/drawing/2014/main" id="{1CF50ACF-B929-09BE-E14D-B8B9A8F2B25D}"/>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8">
              <a:extLst>
                <a:ext uri="{FF2B5EF4-FFF2-40B4-BE49-F238E27FC236}">
                  <a16:creationId xmlns:a16="http://schemas.microsoft.com/office/drawing/2014/main" id="{66EE19E4-30AF-96BC-3DFF-EA444F660EC2}"/>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框 8">
            <a:extLst>
              <a:ext uri="{FF2B5EF4-FFF2-40B4-BE49-F238E27FC236}">
                <a16:creationId xmlns:a16="http://schemas.microsoft.com/office/drawing/2014/main" id="{DB841AFA-C05E-B4DA-8949-6BA25DD0D8F0}"/>
              </a:ext>
            </a:extLst>
          </p:cNvPr>
          <p:cNvSpPr txBox="1"/>
          <p:nvPr/>
        </p:nvSpPr>
        <p:spPr>
          <a:xfrm>
            <a:off x="2364761" y="5582154"/>
            <a:ext cx="6826789" cy="11345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由于</a:t>
            </a:r>
            <a:r>
              <a:rPr lang="zh-CN" altLang="zh-CN"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在城市、山川峡谷等地能接收到的卫星信号较弱，为了提高接收机灵敏度，提升其弱信号跟踪能力，通需要利用长时间的相干积分来提高环路信噪比。</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ECFA1E0-A584-9C20-5CC2-CB9850C4DF20}"/>
              </a:ext>
            </a:extLst>
          </p:cNvPr>
          <p:cNvSpPr/>
          <p:nvPr/>
        </p:nvSpPr>
        <p:spPr>
          <a:xfrm>
            <a:off x="2364761" y="5134872"/>
            <a:ext cx="1467068"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拟研究问题</a:t>
            </a:r>
            <a:endParaRPr lang="en-US" altLang="zh-CN" sz="2000" b="1" dirty="0">
              <a:solidFill>
                <a:schemeClr val="accent3">
                  <a:lumMod val="75000"/>
                </a:schemeClr>
              </a:solidFill>
            </a:endParaRPr>
          </a:p>
        </p:txBody>
      </p:sp>
      <p:sp>
        <p:nvSpPr>
          <p:cNvPr id="19" name="泪珠形 57">
            <a:extLst>
              <a:ext uri="{FF2B5EF4-FFF2-40B4-BE49-F238E27FC236}">
                <a16:creationId xmlns:a16="http://schemas.microsoft.com/office/drawing/2014/main" id="{18F44990-4AB1-B639-4EF5-78FD21119627}"/>
              </a:ext>
            </a:extLst>
          </p:cNvPr>
          <p:cNvSpPr/>
          <p:nvPr/>
        </p:nvSpPr>
        <p:spPr>
          <a:xfrm>
            <a:off x="5673003" y="2819126"/>
            <a:ext cx="1044362" cy="104436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0" name="组合 22">
            <a:extLst>
              <a:ext uri="{FF2B5EF4-FFF2-40B4-BE49-F238E27FC236}">
                <a16:creationId xmlns:a16="http://schemas.microsoft.com/office/drawing/2014/main" id="{5BE12478-D895-6050-870A-9618C54B82B0}"/>
              </a:ext>
            </a:extLst>
          </p:cNvPr>
          <p:cNvGrpSpPr/>
          <p:nvPr/>
        </p:nvGrpSpPr>
        <p:grpSpPr>
          <a:xfrm>
            <a:off x="5960707" y="3146442"/>
            <a:ext cx="548656" cy="430686"/>
            <a:chOff x="3829050" y="5226603"/>
            <a:chExt cx="1511301" cy="1186348"/>
          </a:xfrm>
          <a:solidFill>
            <a:schemeClr val="bg1"/>
          </a:solidFill>
        </p:grpSpPr>
        <p:sp>
          <p:nvSpPr>
            <p:cNvPr id="21" name="Freeform 12">
              <a:extLst>
                <a:ext uri="{FF2B5EF4-FFF2-40B4-BE49-F238E27FC236}">
                  <a16:creationId xmlns:a16="http://schemas.microsoft.com/office/drawing/2014/main" id="{97547A81-C564-CA2C-168A-B79D49562AFD}"/>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a:extLst>
                <a:ext uri="{FF2B5EF4-FFF2-40B4-BE49-F238E27FC236}">
                  <a16:creationId xmlns:a16="http://schemas.microsoft.com/office/drawing/2014/main" id="{A3141731-BE12-9654-3CF7-4AB6267755C5}"/>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a:extLst>
                <a:ext uri="{FF2B5EF4-FFF2-40B4-BE49-F238E27FC236}">
                  <a16:creationId xmlns:a16="http://schemas.microsoft.com/office/drawing/2014/main" id="{0CB46A20-FA2C-5BDF-0F1E-5A0E77FEFC9A}"/>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a:extLst>
                <a:ext uri="{FF2B5EF4-FFF2-40B4-BE49-F238E27FC236}">
                  <a16:creationId xmlns:a16="http://schemas.microsoft.com/office/drawing/2014/main" id="{458336F2-4D6B-FBCE-F167-38A4C3578C8D}"/>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a:extLst>
                <a:ext uri="{FF2B5EF4-FFF2-40B4-BE49-F238E27FC236}">
                  <a16:creationId xmlns:a16="http://schemas.microsoft.com/office/drawing/2014/main" id="{1036EA45-DB31-7277-3EF6-5C37756529E5}"/>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a:extLst>
                <a:ext uri="{FF2B5EF4-FFF2-40B4-BE49-F238E27FC236}">
                  <a16:creationId xmlns:a16="http://schemas.microsoft.com/office/drawing/2014/main" id="{F67E1669-3903-FA75-C089-43FD1A42FC61}"/>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a:extLst>
                <a:ext uri="{FF2B5EF4-FFF2-40B4-BE49-F238E27FC236}">
                  <a16:creationId xmlns:a16="http://schemas.microsoft.com/office/drawing/2014/main" id="{E080759E-F6A5-FFCB-8EAF-76A7E6181D69}"/>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文本框 8">
            <a:extLst>
              <a:ext uri="{FF2B5EF4-FFF2-40B4-BE49-F238E27FC236}">
                <a16:creationId xmlns:a16="http://schemas.microsoft.com/office/drawing/2014/main" id="{379E62DF-B0DC-0064-ACDB-5D1CCBFFEA1A}"/>
              </a:ext>
            </a:extLst>
          </p:cNvPr>
          <p:cNvSpPr txBox="1"/>
          <p:nvPr/>
        </p:nvSpPr>
        <p:spPr>
          <a:xfrm>
            <a:off x="6790519" y="3164369"/>
            <a:ext cx="5248011"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研究强信号辅助弱信号跟踪的频率传递算法</a:t>
            </a:r>
            <a:r>
              <a:rPr lang="zh-CN" altLang="en-US"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结合惯性辅助高精度速度预报，提出一种频率传递辅助弱信号跟踪方法，最大程度改善相干积分效果</a:t>
            </a:r>
            <a:r>
              <a:rPr lang="zh-CN" altLang="en-US"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7590069-E26D-A954-6B04-C9086E9970E3}"/>
              </a:ext>
            </a:extLst>
          </p:cNvPr>
          <p:cNvSpPr/>
          <p:nvPr/>
        </p:nvSpPr>
        <p:spPr>
          <a:xfrm>
            <a:off x="6790521" y="2717087"/>
            <a:ext cx="1096775"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研究点</a:t>
            </a:r>
            <a:r>
              <a:rPr lang="en-US" altLang="zh-CN" sz="2000" b="1" dirty="0">
                <a:solidFill>
                  <a:schemeClr val="accent3">
                    <a:lumMod val="75000"/>
                  </a:schemeClr>
                </a:solidFill>
              </a:rPr>
              <a:t>2</a:t>
            </a:r>
          </a:p>
        </p:txBody>
      </p:sp>
      <p:sp>
        <p:nvSpPr>
          <p:cNvPr id="30" name="泪珠形 69">
            <a:extLst>
              <a:ext uri="{FF2B5EF4-FFF2-40B4-BE49-F238E27FC236}">
                <a16:creationId xmlns:a16="http://schemas.microsoft.com/office/drawing/2014/main" id="{9F9F4C88-ACFE-3525-7F86-0F01009379B3}"/>
              </a:ext>
            </a:extLst>
          </p:cNvPr>
          <p:cNvSpPr/>
          <p:nvPr/>
        </p:nvSpPr>
        <p:spPr>
          <a:xfrm>
            <a:off x="3460123" y="4028019"/>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1" name="组合 22">
            <a:extLst>
              <a:ext uri="{FF2B5EF4-FFF2-40B4-BE49-F238E27FC236}">
                <a16:creationId xmlns:a16="http://schemas.microsoft.com/office/drawing/2014/main" id="{1047B5E9-A090-A8B7-337B-9C0905329390}"/>
              </a:ext>
            </a:extLst>
          </p:cNvPr>
          <p:cNvGrpSpPr/>
          <p:nvPr/>
        </p:nvGrpSpPr>
        <p:grpSpPr>
          <a:xfrm>
            <a:off x="3747827" y="4355335"/>
            <a:ext cx="548656" cy="430686"/>
            <a:chOff x="3829050" y="5226603"/>
            <a:chExt cx="1511301" cy="1186348"/>
          </a:xfrm>
          <a:solidFill>
            <a:schemeClr val="bg1"/>
          </a:solidFill>
        </p:grpSpPr>
        <p:sp>
          <p:nvSpPr>
            <p:cNvPr id="32" name="Freeform 12">
              <a:extLst>
                <a:ext uri="{FF2B5EF4-FFF2-40B4-BE49-F238E27FC236}">
                  <a16:creationId xmlns:a16="http://schemas.microsoft.com/office/drawing/2014/main" id="{FB1DEFFD-B7E2-11D8-F266-1B4AD431E5DD}"/>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a:extLst>
                <a:ext uri="{FF2B5EF4-FFF2-40B4-BE49-F238E27FC236}">
                  <a16:creationId xmlns:a16="http://schemas.microsoft.com/office/drawing/2014/main" id="{336E7D4E-80AD-0FA6-3605-59A7FA08B151}"/>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a:extLst>
                <a:ext uri="{FF2B5EF4-FFF2-40B4-BE49-F238E27FC236}">
                  <a16:creationId xmlns:a16="http://schemas.microsoft.com/office/drawing/2014/main" id="{9C2D6A7C-FC12-6097-B299-B10B9D51A83A}"/>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a:extLst>
                <a:ext uri="{FF2B5EF4-FFF2-40B4-BE49-F238E27FC236}">
                  <a16:creationId xmlns:a16="http://schemas.microsoft.com/office/drawing/2014/main" id="{01B43C98-223D-9596-AC8E-945D7DB38E1E}"/>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a:extLst>
                <a:ext uri="{FF2B5EF4-FFF2-40B4-BE49-F238E27FC236}">
                  <a16:creationId xmlns:a16="http://schemas.microsoft.com/office/drawing/2014/main" id="{55DBF10D-87EA-09A6-88B4-D3542541BD45}"/>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a:extLst>
                <a:ext uri="{FF2B5EF4-FFF2-40B4-BE49-F238E27FC236}">
                  <a16:creationId xmlns:a16="http://schemas.microsoft.com/office/drawing/2014/main" id="{88985BA8-BA15-5C1A-74DC-E226036CEE4C}"/>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a:extLst>
                <a:ext uri="{FF2B5EF4-FFF2-40B4-BE49-F238E27FC236}">
                  <a16:creationId xmlns:a16="http://schemas.microsoft.com/office/drawing/2014/main" id="{BFDAD458-A5AC-CEEB-81C5-B37D2FAB3904}"/>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9" name="文本框 8">
            <a:extLst>
              <a:ext uri="{FF2B5EF4-FFF2-40B4-BE49-F238E27FC236}">
                <a16:creationId xmlns:a16="http://schemas.microsoft.com/office/drawing/2014/main" id="{4D41CDC2-E3D2-5507-B7F7-0BF0EA151EE1}"/>
              </a:ext>
            </a:extLst>
          </p:cNvPr>
          <p:cNvSpPr txBox="1"/>
          <p:nvPr/>
        </p:nvSpPr>
        <p:spPr>
          <a:xfrm>
            <a:off x="4577640" y="4373262"/>
            <a:ext cx="5982062"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研究消除导航比特跳变的方法</a:t>
            </a:r>
            <a:r>
              <a:rPr lang="zh-CN" altLang="en-US" sz="1800"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464334D1-C741-C8E6-E271-7244C6AEAD85}"/>
              </a:ext>
            </a:extLst>
          </p:cNvPr>
          <p:cNvSpPr/>
          <p:nvPr/>
        </p:nvSpPr>
        <p:spPr>
          <a:xfrm>
            <a:off x="4577641" y="3925980"/>
            <a:ext cx="1096775"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研究点</a:t>
            </a:r>
            <a:r>
              <a:rPr lang="en-US" altLang="zh-CN" sz="2000" b="1" dirty="0">
                <a:solidFill>
                  <a:schemeClr val="accent3">
                    <a:lumMod val="75000"/>
                  </a:schemeClr>
                </a:solidFill>
              </a:rPr>
              <a:t>1</a:t>
            </a:r>
          </a:p>
        </p:txBody>
      </p:sp>
      <p:sp>
        <p:nvSpPr>
          <p:cNvPr id="41" name="泪珠形 81">
            <a:extLst>
              <a:ext uri="{FF2B5EF4-FFF2-40B4-BE49-F238E27FC236}">
                <a16:creationId xmlns:a16="http://schemas.microsoft.com/office/drawing/2014/main" id="{BAA3BC4C-4AB6-6EBA-CAC6-13431856DB4B}"/>
              </a:ext>
            </a:extLst>
          </p:cNvPr>
          <p:cNvSpPr/>
          <p:nvPr/>
        </p:nvSpPr>
        <p:spPr>
          <a:xfrm>
            <a:off x="7885882" y="1610233"/>
            <a:ext cx="1044362" cy="1044362"/>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2" name="组合 22">
            <a:extLst>
              <a:ext uri="{FF2B5EF4-FFF2-40B4-BE49-F238E27FC236}">
                <a16:creationId xmlns:a16="http://schemas.microsoft.com/office/drawing/2014/main" id="{3F238613-5BE1-B3DB-ED80-B6B42B3D384E}"/>
              </a:ext>
            </a:extLst>
          </p:cNvPr>
          <p:cNvGrpSpPr/>
          <p:nvPr/>
        </p:nvGrpSpPr>
        <p:grpSpPr>
          <a:xfrm>
            <a:off x="8173586" y="1937549"/>
            <a:ext cx="548656" cy="430686"/>
            <a:chOff x="3829050" y="5226603"/>
            <a:chExt cx="1511301" cy="1186348"/>
          </a:xfrm>
          <a:solidFill>
            <a:schemeClr val="bg1"/>
          </a:solidFill>
        </p:grpSpPr>
        <p:sp>
          <p:nvSpPr>
            <p:cNvPr id="43" name="Freeform 12">
              <a:extLst>
                <a:ext uri="{FF2B5EF4-FFF2-40B4-BE49-F238E27FC236}">
                  <a16:creationId xmlns:a16="http://schemas.microsoft.com/office/drawing/2014/main" id="{B9317B4A-3E53-0ECA-EFA4-A47B7FCA08E1}"/>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3">
              <a:extLst>
                <a:ext uri="{FF2B5EF4-FFF2-40B4-BE49-F238E27FC236}">
                  <a16:creationId xmlns:a16="http://schemas.microsoft.com/office/drawing/2014/main" id="{C7BACD3F-EBEB-3142-4409-2381194B9FC6}"/>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4">
              <a:extLst>
                <a:ext uri="{FF2B5EF4-FFF2-40B4-BE49-F238E27FC236}">
                  <a16:creationId xmlns:a16="http://schemas.microsoft.com/office/drawing/2014/main" id="{9EF269C9-0834-52EB-129F-4CB6C1B0D7B4}"/>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5">
              <a:extLst>
                <a:ext uri="{FF2B5EF4-FFF2-40B4-BE49-F238E27FC236}">
                  <a16:creationId xmlns:a16="http://schemas.microsoft.com/office/drawing/2014/main" id="{2CA47242-C446-C602-84E5-F23F22B78671}"/>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6">
              <a:extLst>
                <a:ext uri="{FF2B5EF4-FFF2-40B4-BE49-F238E27FC236}">
                  <a16:creationId xmlns:a16="http://schemas.microsoft.com/office/drawing/2014/main" id="{9A35B0E5-B055-7FEB-86EC-56AE60E228FE}"/>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7">
              <a:extLst>
                <a:ext uri="{FF2B5EF4-FFF2-40B4-BE49-F238E27FC236}">
                  <a16:creationId xmlns:a16="http://schemas.microsoft.com/office/drawing/2014/main" id="{C7245AD8-E5EC-83E0-C7F6-31119A792848}"/>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8">
              <a:extLst>
                <a:ext uri="{FF2B5EF4-FFF2-40B4-BE49-F238E27FC236}">
                  <a16:creationId xmlns:a16="http://schemas.microsoft.com/office/drawing/2014/main" id="{F3D46B26-E859-EA46-BB4D-DE76E444EA87}"/>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0" name="箭头: 上弧形 49">
            <a:extLst>
              <a:ext uri="{FF2B5EF4-FFF2-40B4-BE49-F238E27FC236}">
                <a16:creationId xmlns:a16="http://schemas.microsoft.com/office/drawing/2014/main" id="{63E41222-4F1F-E960-CB7F-A002D13EF089}"/>
              </a:ext>
            </a:extLst>
          </p:cNvPr>
          <p:cNvSpPr/>
          <p:nvPr/>
        </p:nvSpPr>
        <p:spPr>
          <a:xfrm rot="19921904">
            <a:off x="1296373" y="3915061"/>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箭头: 上弧形 50">
            <a:extLst>
              <a:ext uri="{FF2B5EF4-FFF2-40B4-BE49-F238E27FC236}">
                <a16:creationId xmlns:a16="http://schemas.microsoft.com/office/drawing/2014/main" id="{E82D68BE-A2BC-9D51-BFE8-F38C3A67E96F}"/>
              </a:ext>
            </a:extLst>
          </p:cNvPr>
          <p:cNvSpPr/>
          <p:nvPr/>
        </p:nvSpPr>
        <p:spPr>
          <a:xfrm rot="19921904">
            <a:off x="3586803" y="2691761"/>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箭头: 上弧形 51">
            <a:extLst>
              <a:ext uri="{FF2B5EF4-FFF2-40B4-BE49-F238E27FC236}">
                <a16:creationId xmlns:a16="http://schemas.microsoft.com/office/drawing/2014/main" id="{144F8088-B2CB-7150-6DFE-A343D53CFB83}"/>
              </a:ext>
            </a:extLst>
          </p:cNvPr>
          <p:cNvSpPr/>
          <p:nvPr/>
        </p:nvSpPr>
        <p:spPr>
          <a:xfrm rot="19921904">
            <a:off x="5809785" y="1505237"/>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900D8F93-F996-49C5-5F04-0CCE95F91EFE}"/>
              </a:ext>
            </a:extLst>
          </p:cNvPr>
          <p:cNvSpPr txBox="1"/>
          <p:nvPr/>
        </p:nvSpPr>
        <p:spPr>
          <a:xfrm>
            <a:off x="3638723" y="224815"/>
            <a:ext cx="6096000"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三、研究内容</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595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B99BDC4-C62C-DF00-FB70-49A34D8D0162}"/>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25D78221-C9F8-12C5-0CCD-D48F2B4B3E3F}"/>
              </a:ext>
            </a:extLst>
          </p:cNvPr>
          <p:cNvSpPr>
            <a:spLocks noGrp="1"/>
          </p:cNvSpPr>
          <p:nvPr>
            <p:ph type="sldNum" sz="quarter" idx="12"/>
          </p:nvPr>
        </p:nvSpPr>
        <p:spPr/>
        <p:txBody>
          <a:bodyPr/>
          <a:lstStyle/>
          <a:p>
            <a:pPr>
              <a:defRPr/>
            </a:pPr>
            <a:fld id="{48F3CA89-EC6E-451D-84DA-122B324B80AD}" type="slidenum">
              <a:rPr lang="en-US" altLang="zh-CN" smtClean="0"/>
              <a:t>14</a:t>
            </a:fld>
            <a:endParaRPr lang="en-US" altLang="zh-CN"/>
          </a:p>
        </p:txBody>
      </p:sp>
      <p:sp>
        <p:nvSpPr>
          <p:cNvPr id="5" name="泪珠形 4">
            <a:extLst>
              <a:ext uri="{FF2B5EF4-FFF2-40B4-BE49-F238E27FC236}">
                <a16:creationId xmlns:a16="http://schemas.microsoft.com/office/drawing/2014/main" id="{25D59DE2-4659-E995-592C-BECE397D7AD9}"/>
              </a:ext>
            </a:extLst>
          </p:cNvPr>
          <p:cNvSpPr/>
          <p:nvPr/>
        </p:nvSpPr>
        <p:spPr>
          <a:xfrm>
            <a:off x="1247243" y="5236911"/>
            <a:ext cx="1044362" cy="1044362"/>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合 22">
            <a:extLst>
              <a:ext uri="{FF2B5EF4-FFF2-40B4-BE49-F238E27FC236}">
                <a16:creationId xmlns:a16="http://schemas.microsoft.com/office/drawing/2014/main" id="{FC7D5CA1-1217-2DC3-6665-C454BF1387B8}"/>
              </a:ext>
            </a:extLst>
          </p:cNvPr>
          <p:cNvGrpSpPr/>
          <p:nvPr/>
        </p:nvGrpSpPr>
        <p:grpSpPr>
          <a:xfrm>
            <a:off x="1534947" y="5564227"/>
            <a:ext cx="548656" cy="430686"/>
            <a:chOff x="3829050" y="5226603"/>
            <a:chExt cx="1511301" cy="1186348"/>
          </a:xfrm>
          <a:solidFill>
            <a:schemeClr val="bg1"/>
          </a:solidFill>
        </p:grpSpPr>
        <p:sp>
          <p:nvSpPr>
            <p:cNvPr id="7" name="Freeform 12">
              <a:extLst>
                <a:ext uri="{FF2B5EF4-FFF2-40B4-BE49-F238E27FC236}">
                  <a16:creationId xmlns:a16="http://schemas.microsoft.com/office/drawing/2014/main" id="{6A0DB3EE-305F-AC9D-414A-4A949E53EE87}"/>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id="{CA035665-2972-F497-FB6D-C4F45F04AAF2}"/>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4">
              <a:extLst>
                <a:ext uri="{FF2B5EF4-FFF2-40B4-BE49-F238E27FC236}">
                  <a16:creationId xmlns:a16="http://schemas.microsoft.com/office/drawing/2014/main" id="{8C4203BA-B444-8F90-8386-74CDA4671C60}"/>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5">
              <a:extLst>
                <a:ext uri="{FF2B5EF4-FFF2-40B4-BE49-F238E27FC236}">
                  <a16:creationId xmlns:a16="http://schemas.microsoft.com/office/drawing/2014/main" id="{F5BB7F77-366E-78EF-6133-889B9E11BA63}"/>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6">
              <a:extLst>
                <a:ext uri="{FF2B5EF4-FFF2-40B4-BE49-F238E27FC236}">
                  <a16:creationId xmlns:a16="http://schemas.microsoft.com/office/drawing/2014/main" id="{23ED5A3E-A94F-A4DC-A5F9-B0F10D9EF06B}"/>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7">
              <a:extLst>
                <a:ext uri="{FF2B5EF4-FFF2-40B4-BE49-F238E27FC236}">
                  <a16:creationId xmlns:a16="http://schemas.microsoft.com/office/drawing/2014/main" id="{EC562B52-0DC0-6EF0-9F97-CB7BA2A8914B}"/>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8">
              <a:extLst>
                <a:ext uri="{FF2B5EF4-FFF2-40B4-BE49-F238E27FC236}">
                  <a16:creationId xmlns:a16="http://schemas.microsoft.com/office/drawing/2014/main" id="{2A78E6BC-6B17-65A8-51B8-68B70D427460}"/>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8">
            <a:extLst>
              <a:ext uri="{FF2B5EF4-FFF2-40B4-BE49-F238E27FC236}">
                <a16:creationId xmlns:a16="http://schemas.microsoft.com/office/drawing/2014/main" id="{3AE0B403-F091-6BE6-6710-482469C1274F}"/>
              </a:ext>
            </a:extLst>
          </p:cNvPr>
          <p:cNvSpPr txBox="1"/>
          <p:nvPr/>
        </p:nvSpPr>
        <p:spPr>
          <a:xfrm>
            <a:off x="2364761" y="5582154"/>
            <a:ext cx="6826789" cy="777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在复杂观测环境中，组合滤波器的输入的观测量容易出现粗差，会导致滤波器异常甚至发散，需要对粗差进行剔除等质量控制操作。</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DB289E46-13E9-3FF6-ECF9-D406DC49CBB2}"/>
              </a:ext>
            </a:extLst>
          </p:cNvPr>
          <p:cNvSpPr/>
          <p:nvPr/>
        </p:nvSpPr>
        <p:spPr>
          <a:xfrm>
            <a:off x="2364761" y="5134872"/>
            <a:ext cx="1467068"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拟研究问题</a:t>
            </a:r>
            <a:endParaRPr lang="en-US" altLang="zh-CN" sz="2000" b="1" dirty="0">
              <a:solidFill>
                <a:schemeClr val="accent3">
                  <a:lumMod val="75000"/>
                </a:schemeClr>
              </a:solidFill>
            </a:endParaRPr>
          </a:p>
        </p:txBody>
      </p:sp>
      <p:sp>
        <p:nvSpPr>
          <p:cNvPr id="16" name="泪珠形 57">
            <a:extLst>
              <a:ext uri="{FF2B5EF4-FFF2-40B4-BE49-F238E27FC236}">
                <a16:creationId xmlns:a16="http://schemas.microsoft.com/office/drawing/2014/main" id="{BC963EC9-05B5-F9A7-08BB-13C559EE9F71}"/>
              </a:ext>
            </a:extLst>
          </p:cNvPr>
          <p:cNvSpPr/>
          <p:nvPr/>
        </p:nvSpPr>
        <p:spPr>
          <a:xfrm>
            <a:off x="5673003" y="2819126"/>
            <a:ext cx="1044362" cy="104436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7" name="组合 22">
            <a:extLst>
              <a:ext uri="{FF2B5EF4-FFF2-40B4-BE49-F238E27FC236}">
                <a16:creationId xmlns:a16="http://schemas.microsoft.com/office/drawing/2014/main" id="{AF00C512-E571-1FD7-1282-210FE6EF3C95}"/>
              </a:ext>
            </a:extLst>
          </p:cNvPr>
          <p:cNvGrpSpPr/>
          <p:nvPr/>
        </p:nvGrpSpPr>
        <p:grpSpPr>
          <a:xfrm>
            <a:off x="5960707" y="3146442"/>
            <a:ext cx="548656" cy="430686"/>
            <a:chOff x="3829050" y="5226603"/>
            <a:chExt cx="1511301" cy="1186348"/>
          </a:xfrm>
          <a:solidFill>
            <a:schemeClr val="bg1"/>
          </a:solidFill>
        </p:grpSpPr>
        <p:sp>
          <p:nvSpPr>
            <p:cNvPr id="18" name="Freeform 12">
              <a:extLst>
                <a:ext uri="{FF2B5EF4-FFF2-40B4-BE49-F238E27FC236}">
                  <a16:creationId xmlns:a16="http://schemas.microsoft.com/office/drawing/2014/main" id="{27BAF723-CDB1-F5D7-79DB-E54F325F12A8}"/>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D0CD10AD-F4E7-4EA9-2AF0-84BCD63D0815}"/>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084D1B8F-DA40-5BBB-0981-9FB48832D027}"/>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188FE19B-661E-2277-EFBE-4A5D8740CE00}"/>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AF8E909B-C842-0C75-B312-3A3FF4DB417B}"/>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86BA75D1-59C2-73B7-1D68-1FAC0CC645AA}"/>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2AAACAFB-E169-ECE2-C21F-78A07F5A8310}"/>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8">
            <a:extLst>
              <a:ext uri="{FF2B5EF4-FFF2-40B4-BE49-F238E27FC236}">
                <a16:creationId xmlns:a16="http://schemas.microsoft.com/office/drawing/2014/main" id="{CCDBC75F-40AB-A9B9-6A94-271BBCF38327}"/>
              </a:ext>
            </a:extLst>
          </p:cNvPr>
          <p:cNvSpPr txBox="1"/>
          <p:nvPr/>
        </p:nvSpPr>
        <p:spPr>
          <a:xfrm>
            <a:off x="6790520" y="3164369"/>
            <a:ext cx="4993318" cy="777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研究结合惯性辅助的粗差预报与剔除方法，提出一种适合深组合滤波器的抗差方法</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8FE8637A-EEB8-49A4-E474-76E3FAF0A8F9}"/>
              </a:ext>
            </a:extLst>
          </p:cNvPr>
          <p:cNvSpPr/>
          <p:nvPr/>
        </p:nvSpPr>
        <p:spPr>
          <a:xfrm>
            <a:off x="6790521" y="2717087"/>
            <a:ext cx="1096775"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研究点</a:t>
            </a:r>
            <a:r>
              <a:rPr lang="en-US" altLang="zh-CN" sz="2000" b="1" dirty="0">
                <a:solidFill>
                  <a:schemeClr val="accent3">
                    <a:lumMod val="75000"/>
                  </a:schemeClr>
                </a:solidFill>
              </a:rPr>
              <a:t>2</a:t>
            </a:r>
          </a:p>
        </p:txBody>
      </p:sp>
      <p:sp>
        <p:nvSpPr>
          <p:cNvPr id="27" name="泪珠形 69">
            <a:extLst>
              <a:ext uri="{FF2B5EF4-FFF2-40B4-BE49-F238E27FC236}">
                <a16:creationId xmlns:a16="http://schemas.microsoft.com/office/drawing/2014/main" id="{F428C052-F47D-B09C-D4C6-BB04501F9676}"/>
              </a:ext>
            </a:extLst>
          </p:cNvPr>
          <p:cNvSpPr/>
          <p:nvPr/>
        </p:nvSpPr>
        <p:spPr>
          <a:xfrm>
            <a:off x="3460123" y="4028019"/>
            <a:ext cx="1044362" cy="1044362"/>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8" name="组合 22">
            <a:extLst>
              <a:ext uri="{FF2B5EF4-FFF2-40B4-BE49-F238E27FC236}">
                <a16:creationId xmlns:a16="http://schemas.microsoft.com/office/drawing/2014/main" id="{41F75B44-AF46-4673-369C-442F17ED1398}"/>
              </a:ext>
            </a:extLst>
          </p:cNvPr>
          <p:cNvGrpSpPr/>
          <p:nvPr/>
        </p:nvGrpSpPr>
        <p:grpSpPr>
          <a:xfrm>
            <a:off x="3747827" y="4355335"/>
            <a:ext cx="548656" cy="430686"/>
            <a:chOff x="3829050" y="5226603"/>
            <a:chExt cx="1511301" cy="1186348"/>
          </a:xfrm>
          <a:solidFill>
            <a:schemeClr val="bg1"/>
          </a:solidFill>
        </p:grpSpPr>
        <p:sp>
          <p:nvSpPr>
            <p:cNvPr id="29" name="Freeform 12">
              <a:extLst>
                <a:ext uri="{FF2B5EF4-FFF2-40B4-BE49-F238E27FC236}">
                  <a16:creationId xmlns:a16="http://schemas.microsoft.com/office/drawing/2014/main" id="{178A29E7-B335-A03E-5360-457A0AAAF03D}"/>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a:extLst>
                <a:ext uri="{FF2B5EF4-FFF2-40B4-BE49-F238E27FC236}">
                  <a16:creationId xmlns:a16="http://schemas.microsoft.com/office/drawing/2014/main" id="{738C1E99-16F4-AC1F-C749-5A961356655E}"/>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a:extLst>
                <a:ext uri="{FF2B5EF4-FFF2-40B4-BE49-F238E27FC236}">
                  <a16:creationId xmlns:a16="http://schemas.microsoft.com/office/drawing/2014/main" id="{0EE0DA14-DC96-FA13-E551-AC7FFFD5B659}"/>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a:extLst>
                <a:ext uri="{FF2B5EF4-FFF2-40B4-BE49-F238E27FC236}">
                  <a16:creationId xmlns:a16="http://schemas.microsoft.com/office/drawing/2014/main" id="{66D958F0-7A0A-41A7-FEA8-DD74058BB679}"/>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a:extLst>
                <a:ext uri="{FF2B5EF4-FFF2-40B4-BE49-F238E27FC236}">
                  <a16:creationId xmlns:a16="http://schemas.microsoft.com/office/drawing/2014/main" id="{7FE744D8-A859-5BAE-710F-AEC1C3B439C5}"/>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a:extLst>
                <a:ext uri="{FF2B5EF4-FFF2-40B4-BE49-F238E27FC236}">
                  <a16:creationId xmlns:a16="http://schemas.microsoft.com/office/drawing/2014/main" id="{C295514E-253B-1B31-68E2-61911C157333}"/>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a:extLst>
                <a:ext uri="{FF2B5EF4-FFF2-40B4-BE49-F238E27FC236}">
                  <a16:creationId xmlns:a16="http://schemas.microsoft.com/office/drawing/2014/main" id="{1A249ABE-AB16-FA8E-CABD-B77E2016A06A}"/>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6" name="文本框 8">
            <a:extLst>
              <a:ext uri="{FF2B5EF4-FFF2-40B4-BE49-F238E27FC236}">
                <a16:creationId xmlns:a16="http://schemas.microsoft.com/office/drawing/2014/main" id="{6E4A2497-9C91-4C76-C251-E295FA1087B9}"/>
              </a:ext>
            </a:extLst>
          </p:cNvPr>
          <p:cNvSpPr txBox="1"/>
          <p:nvPr/>
        </p:nvSpPr>
        <p:spPr>
          <a:xfrm>
            <a:off x="4577640" y="4373262"/>
            <a:ext cx="5248012"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研究多路径等粗差的影响特征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各类抗差算法</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608957CB-010A-C028-19E2-863205529DCF}"/>
              </a:ext>
            </a:extLst>
          </p:cNvPr>
          <p:cNvSpPr/>
          <p:nvPr/>
        </p:nvSpPr>
        <p:spPr>
          <a:xfrm>
            <a:off x="4577641" y="3925980"/>
            <a:ext cx="1096775" cy="460960"/>
          </a:xfrm>
          <a:prstGeom prst="rect">
            <a:avLst/>
          </a:prstGeom>
        </p:spPr>
        <p:txBody>
          <a:bodyPr wrap="none">
            <a:spAutoFit/>
          </a:bodyPr>
          <a:lstStyle/>
          <a:p>
            <a:pPr lvl="0">
              <a:lnSpc>
                <a:spcPct val="130000"/>
              </a:lnSpc>
            </a:pPr>
            <a:r>
              <a:rPr lang="zh-CN" altLang="en-US" sz="2000" b="1" dirty="0">
                <a:solidFill>
                  <a:schemeClr val="accent3">
                    <a:lumMod val="75000"/>
                  </a:schemeClr>
                </a:solidFill>
              </a:rPr>
              <a:t>研究点</a:t>
            </a:r>
            <a:r>
              <a:rPr lang="en-US" altLang="zh-CN" sz="2000" b="1" dirty="0">
                <a:solidFill>
                  <a:schemeClr val="accent3">
                    <a:lumMod val="75000"/>
                  </a:schemeClr>
                </a:solidFill>
              </a:rPr>
              <a:t>1</a:t>
            </a:r>
          </a:p>
        </p:txBody>
      </p:sp>
      <p:sp>
        <p:nvSpPr>
          <p:cNvPr id="38" name="泪珠形 81">
            <a:extLst>
              <a:ext uri="{FF2B5EF4-FFF2-40B4-BE49-F238E27FC236}">
                <a16:creationId xmlns:a16="http://schemas.microsoft.com/office/drawing/2014/main" id="{02054F54-037C-FC1A-7163-43D9DB8768D6}"/>
              </a:ext>
            </a:extLst>
          </p:cNvPr>
          <p:cNvSpPr/>
          <p:nvPr/>
        </p:nvSpPr>
        <p:spPr>
          <a:xfrm>
            <a:off x="7885882" y="1610233"/>
            <a:ext cx="1044362" cy="1044362"/>
          </a:xfrm>
          <a:prstGeom prst="teardrop">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9" name="组合 22">
            <a:extLst>
              <a:ext uri="{FF2B5EF4-FFF2-40B4-BE49-F238E27FC236}">
                <a16:creationId xmlns:a16="http://schemas.microsoft.com/office/drawing/2014/main" id="{B0C9CEC2-5016-74A0-2F5B-D190D50BCB30}"/>
              </a:ext>
            </a:extLst>
          </p:cNvPr>
          <p:cNvGrpSpPr/>
          <p:nvPr/>
        </p:nvGrpSpPr>
        <p:grpSpPr>
          <a:xfrm>
            <a:off x="8173586" y="1937549"/>
            <a:ext cx="548656" cy="430686"/>
            <a:chOff x="3829050" y="5226603"/>
            <a:chExt cx="1511301" cy="1186348"/>
          </a:xfrm>
          <a:solidFill>
            <a:schemeClr val="bg1"/>
          </a:solidFill>
        </p:grpSpPr>
        <p:sp>
          <p:nvSpPr>
            <p:cNvPr id="40" name="Freeform 12">
              <a:extLst>
                <a:ext uri="{FF2B5EF4-FFF2-40B4-BE49-F238E27FC236}">
                  <a16:creationId xmlns:a16="http://schemas.microsoft.com/office/drawing/2014/main" id="{59C4455C-A6EA-ADD6-942A-F95E1D09423C}"/>
                </a:ext>
              </a:extLst>
            </p:cNvPr>
            <p:cNvSpPr>
              <a:spLocks noEditPoints="1"/>
            </p:cNvSpPr>
            <p:nvPr/>
          </p:nvSpPr>
          <p:spPr bwMode="auto">
            <a:xfrm>
              <a:off x="3829050" y="5226603"/>
              <a:ext cx="1511301" cy="1186348"/>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3">
              <a:extLst>
                <a:ext uri="{FF2B5EF4-FFF2-40B4-BE49-F238E27FC236}">
                  <a16:creationId xmlns:a16="http://schemas.microsoft.com/office/drawing/2014/main" id="{19A3064D-26B2-919C-CA4B-7803AEC37DF9}"/>
                </a:ext>
              </a:extLst>
            </p:cNvPr>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4">
              <a:extLst>
                <a:ext uri="{FF2B5EF4-FFF2-40B4-BE49-F238E27FC236}">
                  <a16:creationId xmlns:a16="http://schemas.microsoft.com/office/drawing/2014/main" id="{B2496F22-C856-070C-C6F8-76FE24288E41}"/>
                </a:ext>
              </a:extLst>
            </p:cNvPr>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5">
              <a:extLst>
                <a:ext uri="{FF2B5EF4-FFF2-40B4-BE49-F238E27FC236}">
                  <a16:creationId xmlns:a16="http://schemas.microsoft.com/office/drawing/2014/main" id="{9A8432F4-AC1A-022F-400E-74DB9BDE8CC7}"/>
                </a:ext>
              </a:extLst>
            </p:cNvPr>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6">
              <a:extLst>
                <a:ext uri="{FF2B5EF4-FFF2-40B4-BE49-F238E27FC236}">
                  <a16:creationId xmlns:a16="http://schemas.microsoft.com/office/drawing/2014/main" id="{B1C0DACC-6AD8-5A3B-AB16-833D73A926C6}"/>
                </a:ext>
              </a:extLst>
            </p:cNvPr>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7">
              <a:extLst>
                <a:ext uri="{FF2B5EF4-FFF2-40B4-BE49-F238E27FC236}">
                  <a16:creationId xmlns:a16="http://schemas.microsoft.com/office/drawing/2014/main" id="{CA7E0BD4-1030-274C-BC60-E53833B9CE88}"/>
                </a:ext>
              </a:extLst>
            </p:cNvPr>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8">
              <a:extLst>
                <a:ext uri="{FF2B5EF4-FFF2-40B4-BE49-F238E27FC236}">
                  <a16:creationId xmlns:a16="http://schemas.microsoft.com/office/drawing/2014/main" id="{388E26AF-891D-327A-48F1-D209B16FB8C1}"/>
                </a:ext>
              </a:extLst>
            </p:cNvPr>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箭头: 上弧形 46">
            <a:extLst>
              <a:ext uri="{FF2B5EF4-FFF2-40B4-BE49-F238E27FC236}">
                <a16:creationId xmlns:a16="http://schemas.microsoft.com/office/drawing/2014/main" id="{02C57AF9-733B-71B4-30DD-D62184E19000}"/>
              </a:ext>
            </a:extLst>
          </p:cNvPr>
          <p:cNvSpPr/>
          <p:nvPr/>
        </p:nvSpPr>
        <p:spPr>
          <a:xfrm rot="19921904">
            <a:off x="1296373" y="3915061"/>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箭头: 上弧形 47">
            <a:extLst>
              <a:ext uri="{FF2B5EF4-FFF2-40B4-BE49-F238E27FC236}">
                <a16:creationId xmlns:a16="http://schemas.microsoft.com/office/drawing/2014/main" id="{447AF258-3D17-F080-1CB5-9ACBD69BECD6}"/>
              </a:ext>
            </a:extLst>
          </p:cNvPr>
          <p:cNvSpPr/>
          <p:nvPr/>
        </p:nvSpPr>
        <p:spPr>
          <a:xfrm rot="19921904">
            <a:off x="3586803" y="2691761"/>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箭头: 上弧形 48">
            <a:extLst>
              <a:ext uri="{FF2B5EF4-FFF2-40B4-BE49-F238E27FC236}">
                <a16:creationId xmlns:a16="http://schemas.microsoft.com/office/drawing/2014/main" id="{2CD5D30C-727C-2477-65EF-094629C2C00E}"/>
              </a:ext>
            </a:extLst>
          </p:cNvPr>
          <p:cNvSpPr/>
          <p:nvPr/>
        </p:nvSpPr>
        <p:spPr>
          <a:xfrm rot="19921904">
            <a:off x="5809785" y="1505237"/>
            <a:ext cx="2277882" cy="7776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AF16AB38-8E18-94B2-2C59-212228426BEA}"/>
              </a:ext>
            </a:extLst>
          </p:cNvPr>
          <p:cNvSpPr txBox="1"/>
          <p:nvPr/>
        </p:nvSpPr>
        <p:spPr>
          <a:xfrm>
            <a:off x="176355" y="743437"/>
            <a:ext cx="3655474" cy="719556"/>
          </a:xfrm>
          <a:prstGeom prst="rect">
            <a:avLst/>
          </a:prstGeom>
          <a:noFill/>
        </p:spPr>
        <p:txBody>
          <a:bodyPr wrap="square">
            <a:spAutoFit/>
          </a:bodyPr>
          <a:lstStyle/>
          <a:p>
            <a:pPr>
              <a:lnSpc>
                <a:spcPct val="200000"/>
              </a:lnSpc>
            </a:pPr>
            <a:r>
              <a:rPr lang="en-US" altLang="zh-CN" sz="2400" b="1" dirty="0">
                <a:latin typeface="微软雅黑" panose="020B0503020204020204" pitchFamily="34" charset="-122"/>
                <a:ea typeface="微软雅黑" panose="020B0503020204020204" pitchFamily="34" charset="-122"/>
                <a:sym typeface="+mn-ea"/>
              </a:rPr>
              <a:t>2</a:t>
            </a:r>
            <a:r>
              <a:rPr lang="zh-CN" altLang="en-US" sz="2400" b="1" dirty="0">
                <a:effectLst/>
                <a:latin typeface="微软雅黑" panose="020B0503020204020204" pitchFamily="34" charset="-122"/>
                <a:ea typeface="微软雅黑" panose="020B0503020204020204" pitchFamily="34" charset="-122"/>
                <a:sym typeface="+mn-ea"/>
              </a:rPr>
              <a:t>、深组合抗差方法研究</a:t>
            </a:r>
            <a:endParaRPr lang="zh-CN" altLang="en-US" sz="2400" b="1" dirty="0">
              <a:effectLst/>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4865D2C7-0158-6F33-86DD-80CEF97C08EB}"/>
              </a:ext>
            </a:extLst>
          </p:cNvPr>
          <p:cNvSpPr txBox="1"/>
          <p:nvPr/>
        </p:nvSpPr>
        <p:spPr>
          <a:xfrm>
            <a:off x="3638723" y="224815"/>
            <a:ext cx="6096000"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三、研究内容</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76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345FFA74-8779-AB78-D9B1-3A818548120C}"/>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20E21067-330C-8481-EF01-14E2DC3B190E}"/>
              </a:ext>
            </a:extLst>
          </p:cNvPr>
          <p:cNvSpPr>
            <a:spLocks noGrp="1"/>
          </p:cNvSpPr>
          <p:nvPr>
            <p:ph type="sldNum" sz="quarter" idx="12"/>
          </p:nvPr>
        </p:nvSpPr>
        <p:spPr/>
        <p:txBody>
          <a:bodyPr/>
          <a:lstStyle/>
          <a:p>
            <a:pPr>
              <a:defRPr/>
            </a:pPr>
            <a:fld id="{48F3CA89-EC6E-451D-84DA-122B324B80AD}" type="slidenum">
              <a:rPr lang="en-US" altLang="zh-CN" smtClean="0"/>
              <a:t>15</a:t>
            </a:fld>
            <a:endParaRPr lang="en-US" altLang="zh-CN"/>
          </a:p>
        </p:txBody>
      </p:sp>
      <p:grpSp>
        <p:nvGrpSpPr>
          <p:cNvPr id="5" name="组合 4">
            <a:extLst>
              <a:ext uri="{FF2B5EF4-FFF2-40B4-BE49-F238E27FC236}">
                <a16:creationId xmlns:a16="http://schemas.microsoft.com/office/drawing/2014/main" id="{022FA043-3FF0-75A4-1DDA-624172C4DEB9}"/>
              </a:ext>
            </a:extLst>
          </p:cNvPr>
          <p:cNvGrpSpPr/>
          <p:nvPr/>
        </p:nvGrpSpPr>
        <p:grpSpPr>
          <a:xfrm>
            <a:off x="574108" y="1894402"/>
            <a:ext cx="10369152" cy="3936733"/>
            <a:chOff x="1138238" y="1333579"/>
            <a:chExt cx="9732202" cy="4363427"/>
          </a:xfrm>
        </p:grpSpPr>
        <p:sp>
          <p:nvSpPr>
            <p:cNvPr id="6" name="Freeform 6">
              <a:extLst>
                <a:ext uri="{FF2B5EF4-FFF2-40B4-BE49-F238E27FC236}">
                  <a16:creationId xmlns:a16="http://schemas.microsoft.com/office/drawing/2014/main" id="{89DFF2D7-AD35-30F2-F9F9-DA95751D1AF8}"/>
                </a:ext>
              </a:extLst>
            </p:cNvPr>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7" name="Line 7">
              <a:extLst>
                <a:ext uri="{FF2B5EF4-FFF2-40B4-BE49-F238E27FC236}">
                  <a16:creationId xmlns:a16="http://schemas.microsoft.com/office/drawing/2014/main" id="{7899EC94-04A4-E0F1-C7B0-8BB0C5185D77}"/>
                </a:ext>
              </a:extLst>
            </p:cNvPr>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8" name="Line 8">
              <a:extLst>
                <a:ext uri="{FF2B5EF4-FFF2-40B4-BE49-F238E27FC236}">
                  <a16:creationId xmlns:a16="http://schemas.microsoft.com/office/drawing/2014/main" id="{1CC0480F-CA42-FCFA-20D5-3C97D280B760}"/>
                </a:ext>
              </a:extLst>
            </p:cNvPr>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9" name="Line 13">
              <a:extLst>
                <a:ext uri="{FF2B5EF4-FFF2-40B4-BE49-F238E27FC236}">
                  <a16:creationId xmlns:a16="http://schemas.microsoft.com/office/drawing/2014/main" id="{FCC4B9F8-F39C-4871-5776-F80F11EBB750}"/>
                </a:ext>
              </a:extLst>
            </p:cNvPr>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10" name="组合 9">
              <a:extLst>
                <a:ext uri="{FF2B5EF4-FFF2-40B4-BE49-F238E27FC236}">
                  <a16:creationId xmlns:a16="http://schemas.microsoft.com/office/drawing/2014/main" id="{035FD651-9FD2-1D21-DC76-F42668B20A47}"/>
                </a:ext>
              </a:extLst>
            </p:cNvPr>
            <p:cNvGrpSpPr/>
            <p:nvPr/>
          </p:nvGrpSpPr>
          <p:grpSpPr>
            <a:xfrm>
              <a:off x="3751263" y="1333579"/>
              <a:ext cx="7119177" cy="1348886"/>
              <a:chOff x="3751263" y="1333579"/>
              <a:chExt cx="7119177" cy="1348886"/>
            </a:xfrm>
          </p:grpSpPr>
          <p:sp>
            <p:nvSpPr>
              <p:cNvPr id="18" name="Rectangle 9">
                <a:extLst>
                  <a:ext uri="{FF2B5EF4-FFF2-40B4-BE49-F238E27FC236}">
                    <a16:creationId xmlns:a16="http://schemas.microsoft.com/office/drawing/2014/main" id="{F508AF28-93E8-21FF-4D74-163F8E8A3AD4}"/>
                  </a:ext>
                </a:extLst>
              </p:cNvPr>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19" name="TextBox 17">
                <a:extLst>
                  <a:ext uri="{FF2B5EF4-FFF2-40B4-BE49-F238E27FC236}">
                    <a16:creationId xmlns:a16="http://schemas.microsoft.com/office/drawing/2014/main" id="{DE6A4E55-AA8E-E603-82CA-525228E42111}"/>
                  </a:ext>
                </a:extLst>
              </p:cNvPr>
              <p:cNvSpPr txBox="1"/>
              <p:nvPr/>
            </p:nvSpPr>
            <p:spPr>
              <a:xfrm>
                <a:off x="3857662" y="1552811"/>
                <a:ext cx="6807854" cy="807995"/>
              </a:xfrm>
              <a:prstGeom prst="rect">
                <a:avLst/>
              </a:prstGeom>
              <a:noFill/>
            </p:spPr>
            <p:txBody>
              <a:bodyPr wrap="square" rtlCol="0">
                <a:spAutoFit/>
              </a:bodyPr>
              <a:lstStyle/>
              <a:p>
                <a:pPr algn="just">
                  <a:lnSpc>
                    <a:spcPct val="120000"/>
                  </a:lnSpc>
                </a:pP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分析滤波器的状态方程和观测方程的组成</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设计</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GNSS/INS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深组合导航系统中的预滤波器与组合导航滤波；</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984F6EBC-CDFD-682B-644A-9B4C29DC1016}"/>
                </a:ext>
              </a:extLst>
            </p:cNvPr>
            <p:cNvGrpSpPr/>
            <p:nvPr/>
          </p:nvGrpSpPr>
          <p:grpSpPr>
            <a:xfrm>
              <a:off x="3751263" y="3081414"/>
              <a:ext cx="7119177" cy="1347229"/>
              <a:chOff x="3751263" y="3081414"/>
              <a:chExt cx="7119177" cy="1347229"/>
            </a:xfrm>
          </p:grpSpPr>
          <p:sp>
            <p:nvSpPr>
              <p:cNvPr id="16" name="Rectangle 11">
                <a:extLst>
                  <a:ext uri="{FF2B5EF4-FFF2-40B4-BE49-F238E27FC236}">
                    <a16:creationId xmlns:a16="http://schemas.microsoft.com/office/drawing/2014/main" id="{67CE5741-20AF-DA08-9D40-0E4EDD2CD661}"/>
                  </a:ext>
                </a:extLst>
              </p:cNvPr>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17" name="TextBox 19">
                <a:extLst>
                  <a:ext uri="{FF2B5EF4-FFF2-40B4-BE49-F238E27FC236}">
                    <a16:creationId xmlns:a16="http://schemas.microsoft.com/office/drawing/2014/main" id="{CB6B8331-D6D0-578F-3801-F45F34A6090C}"/>
                  </a:ext>
                </a:extLst>
              </p:cNvPr>
              <p:cNvSpPr txBox="1"/>
              <p:nvPr/>
            </p:nvSpPr>
            <p:spPr>
              <a:xfrm>
                <a:off x="3857662" y="3120281"/>
                <a:ext cx="6807854" cy="80799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分析北斗</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惯性深组合导航系统环路载波环与码环的具体控制方法，惯性误差对跟踪环路的影响；</a:t>
                </a:r>
              </a:p>
            </p:txBody>
          </p:sp>
        </p:grpSp>
        <p:grpSp>
          <p:nvGrpSpPr>
            <p:cNvPr id="12" name="组合 11">
              <a:extLst>
                <a:ext uri="{FF2B5EF4-FFF2-40B4-BE49-F238E27FC236}">
                  <a16:creationId xmlns:a16="http://schemas.microsoft.com/office/drawing/2014/main" id="{83C5FF87-3D77-D42D-AFA2-74BBB63B6603}"/>
                </a:ext>
              </a:extLst>
            </p:cNvPr>
            <p:cNvGrpSpPr/>
            <p:nvPr/>
          </p:nvGrpSpPr>
          <p:grpSpPr>
            <a:xfrm>
              <a:off x="3751263" y="4832429"/>
              <a:ext cx="6914253" cy="864577"/>
              <a:chOff x="3751263" y="4832429"/>
              <a:chExt cx="6914253" cy="864577"/>
            </a:xfrm>
          </p:grpSpPr>
          <p:sp>
            <p:nvSpPr>
              <p:cNvPr id="14" name="Rectangle 14">
                <a:extLst>
                  <a:ext uri="{FF2B5EF4-FFF2-40B4-BE49-F238E27FC236}">
                    <a16:creationId xmlns:a16="http://schemas.microsoft.com/office/drawing/2014/main" id="{822229DF-4CEB-DAEE-E960-6F2EFF307BD4}"/>
                  </a:ext>
                </a:extLst>
              </p:cNvPr>
              <p:cNvSpPr>
                <a:spLocks noChangeArrowheads="1"/>
              </p:cNvSpPr>
              <p:nvPr/>
            </p:nvSpPr>
            <p:spPr bwMode="auto">
              <a:xfrm>
                <a:off x="3751263" y="4832429"/>
                <a:ext cx="6914253" cy="864577"/>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15" name="TextBox 21">
                <a:extLst>
                  <a:ext uri="{FF2B5EF4-FFF2-40B4-BE49-F238E27FC236}">
                    <a16:creationId xmlns:a16="http://schemas.microsoft.com/office/drawing/2014/main" id="{6A180D07-3C6F-B1BB-93AC-7FBF69ED8794}"/>
                  </a:ext>
                </a:extLst>
              </p:cNvPr>
              <p:cNvSpPr txBox="1"/>
              <p:nvPr/>
            </p:nvSpPr>
            <p:spPr>
              <a:xfrm>
                <a:off x="3857662" y="4889011"/>
                <a:ext cx="6807854" cy="80799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分析</a:t>
                </a:r>
                <a:r>
                  <a:rPr lang="zh-CN" altLang="zh-CN"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惯导与码环之间的耦合关系与惯导控制码环的方法，接着分析惯导与载波环之间的耦合关系与惯导控制载波环的方法</a:t>
                </a:r>
                <a:r>
                  <a:rPr lang="zh-CN" altLang="en-US"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sp>
          <p:nvSpPr>
            <p:cNvPr id="13" name="TextBox 22">
              <a:extLst>
                <a:ext uri="{FF2B5EF4-FFF2-40B4-BE49-F238E27FC236}">
                  <a16:creationId xmlns:a16="http://schemas.microsoft.com/office/drawing/2014/main" id="{50EECE95-7340-3009-85D4-750C395DE290}"/>
                </a:ext>
              </a:extLst>
            </p:cNvPr>
            <p:cNvSpPr txBox="1"/>
            <p:nvPr/>
          </p:nvSpPr>
          <p:spPr>
            <a:xfrm>
              <a:off x="1282224" y="2760565"/>
              <a:ext cx="1772881" cy="1544350"/>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深组合</a:t>
              </a:r>
              <a:endParaRPr lang="en-US" altLang="zh-CN" sz="2400" b="1" dirty="0">
                <a:solidFill>
                  <a:schemeClr val="bg1"/>
                </a:solidFill>
                <a:latin typeface="+mn-ea"/>
              </a:endParaRPr>
            </a:p>
            <a:p>
              <a:pPr algn="ctr">
                <a:lnSpc>
                  <a:spcPct val="120000"/>
                </a:lnSpc>
              </a:pPr>
              <a:r>
                <a:rPr lang="zh-CN" altLang="en-US" sz="2400" b="1" dirty="0">
                  <a:solidFill>
                    <a:schemeClr val="bg1"/>
                  </a:solidFill>
                  <a:latin typeface="+mn-ea"/>
                </a:rPr>
                <a:t>软件平台架构研究</a:t>
              </a:r>
              <a:endParaRPr lang="en-US" altLang="zh-CN" sz="2400" b="1" dirty="0">
                <a:solidFill>
                  <a:schemeClr val="bg1"/>
                </a:solidFill>
                <a:latin typeface="+mn-ea"/>
              </a:endParaRPr>
            </a:p>
          </p:txBody>
        </p:sp>
      </p:grpSp>
      <p:sp>
        <p:nvSpPr>
          <p:cNvPr id="20" name="文本框 19">
            <a:extLst>
              <a:ext uri="{FF2B5EF4-FFF2-40B4-BE49-F238E27FC236}">
                <a16:creationId xmlns:a16="http://schemas.microsoft.com/office/drawing/2014/main" id="{DF06D1AF-4006-5D4C-47BD-F4B29E9A2E69}"/>
              </a:ext>
            </a:extLst>
          </p:cNvPr>
          <p:cNvSpPr txBox="1"/>
          <p:nvPr/>
        </p:nvSpPr>
        <p:spPr>
          <a:xfrm>
            <a:off x="138594" y="770233"/>
            <a:ext cx="3655474" cy="719556"/>
          </a:xfrm>
          <a:prstGeom prst="rect">
            <a:avLst/>
          </a:prstGeom>
          <a:noFill/>
        </p:spPr>
        <p:txBody>
          <a:bodyPr wrap="square">
            <a:spAutoFit/>
          </a:bodyPr>
          <a:lstStyle/>
          <a:p>
            <a:pPr>
              <a:lnSpc>
                <a:spcPct val="200000"/>
              </a:lnSpc>
            </a:pPr>
            <a:r>
              <a:rPr lang="en-US" altLang="zh-CN" sz="2400" b="1" dirty="0">
                <a:latin typeface="微软雅黑" panose="020B0503020204020204" pitchFamily="34" charset="-122"/>
                <a:ea typeface="微软雅黑" panose="020B0503020204020204" pitchFamily="34" charset="-122"/>
                <a:sym typeface="+mn-ea"/>
              </a:rPr>
              <a:t>3</a:t>
            </a:r>
            <a:r>
              <a:rPr lang="zh-CN" altLang="en-US" sz="2400" b="1" dirty="0">
                <a:effectLst/>
                <a:latin typeface="微软雅黑" panose="020B0503020204020204" pitchFamily="34" charset="-122"/>
                <a:ea typeface="微软雅黑" panose="020B0503020204020204" pitchFamily="34" charset="-122"/>
                <a:sym typeface="+mn-ea"/>
              </a:rPr>
              <a:t>、深组合平台架构研究</a:t>
            </a:r>
            <a:endParaRPr lang="en-US" altLang="zh-CN" sz="2400" b="1" dirty="0">
              <a:effectLst/>
              <a:latin typeface="微软雅黑" panose="020B0503020204020204" pitchFamily="34" charset="-122"/>
              <a:ea typeface="微软雅黑" panose="020B0503020204020204" pitchFamily="34" charset="-122"/>
              <a:sym typeface="+mn-ea"/>
            </a:endParaRPr>
          </a:p>
        </p:txBody>
      </p:sp>
      <p:sp>
        <p:nvSpPr>
          <p:cNvPr id="21" name="文本框 20">
            <a:extLst>
              <a:ext uri="{FF2B5EF4-FFF2-40B4-BE49-F238E27FC236}">
                <a16:creationId xmlns:a16="http://schemas.microsoft.com/office/drawing/2014/main" id="{68F46B3B-F7E4-F8D7-41D9-B027FE13F0FF}"/>
              </a:ext>
            </a:extLst>
          </p:cNvPr>
          <p:cNvSpPr txBox="1"/>
          <p:nvPr/>
        </p:nvSpPr>
        <p:spPr>
          <a:xfrm>
            <a:off x="3638723" y="224815"/>
            <a:ext cx="6096000"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三、研究内容</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03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E8D87855-079F-4BE7-0111-1239613F84FC}"/>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1B5E7296-48AA-48CD-9E0D-6E16AF830448}"/>
              </a:ext>
            </a:extLst>
          </p:cNvPr>
          <p:cNvSpPr>
            <a:spLocks noGrp="1"/>
          </p:cNvSpPr>
          <p:nvPr>
            <p:ph type="sldNum" sz="quarter" idx="12"/>
          </p:nvPr>
        </p:nvSpPr>
        <p:spPr/>
        <p:txBody>
          <a:bodyPr/>
          <a:lstStyle/>
          <a:p>
            <a:pPr>
              <a:defRPr/>
            </a:pPr>
            <a:fld id="{48F3CA89-EC6E-451D-84DA-122B324B80AD}" type="slidenum">
              <a:rPr lang="en-US" altLang="zh-CN" smtClean="0"/>
              <a:t>16</a:t>
            </a:fld>
            <a:endParaRPr lang="en-US" altLang="zh-CN"/>
          </a:p>
        </p:txBody>
      </p:sp>
      <p:sp>
        <p:nvSpPr>
          <p:cNvPr id="7" name="文本框 6">
            <a:extLst>
              <a:ext uri="{FF2B5EF4-FFF2-40B4-BE49-F238E27FC236}">
                <a16:creationId xmlns:a16="http://schemas.microsoft.com/office/drawing/2014/main" id="{269BB871-831A-5859-D244-4CEF297E5865}"/>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
        <p:nvSpPr>
          <p:cNvPr id="8" name="标题 6">
            <a:extLst>
              <a:ext uri="{FF2B5EF4-FFF2-40B4-BE49-F238E27FC236}">
                <a16:creationId xmlns:a16="http://schemas.microsoft.com/office/drawing/2014/main" id="{D8DA47F6-9ADE-779D-054E-CF81572A0BB8}"/>
              </a:ext>
            </a:extLst>
          </p:cNvPr>
          <p:cNvSpPr txBox="1"/>
          <p:nvPr/>
        </p:nvSpPr>
        <p:spPr>
          <a:xfrm>
            <a:off x="8470900" y="2035814"/>
            <a:ext cx="2959748" cy="2431411"/>
          </a:xfrm>
          <a:prstGeom prst="rect">
            <a:avLst/>
          </a:prstGeom>
        </p:spPr>
        <p:txBody>
          <a:bodyPr>
            <a:noAutofit/>
          </a:bodyPr>
          <a:lstStyle>
            <a:lvl1pPr algn="ctr" rtl="0" eaLnBrk="0" fontAlgn="base" hangingPunct="0">
              <a:spcBef>
                <a:spcPct val="0"/>
              </a:spcBef>
              <a:spcAft>
                <a:spcPct val="0"/>
              </a:spcAft>
              <a:defRPr sz="3290" kern="1200">
                <a:solidFill>
                  <a:schemeClr val="tx1"/>
                </a:solidFill>
                <a:latin typeface="+mj-lt"/>
                <a:ea typeface="+mj-ea"/>
                <a:cs typeface="+mj-cs"/>
              </a:defRPr>
            </a:lvl1pPr>
            <a:lvl2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5pPr>
            <a:lvl6pPr marL="34226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6pPr>
            <a:lvl7pPr marL="68389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7pPr>
            <a:lvl8pPr marL="1026160"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8pPr>
            <a:lvl9pPr marL="136842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9pPr>
          </a:lstStyle>
          <a:p>
            <a:pPr algn="l" defTabSz="916777"/>
            <a:r>
              <a:rPr lang="zh-CN" altLang="en-US" sz="2400" b="1" dirty="0">
                <a:solidFill>
                  <a:srgbClr val="FF0000"/>
                </a:solidFill>
                <a:latin typeface="Arial"/>
                <a:ea typeface="黑体" panose="02010609060101010101" pitchFamily="49" charset="-122"/>
              </a:rPr>
              <a:t>研究难点：</a:t>
            </a:r>
            <a:endParaRPr lang="en-US" altLang="zh-CN" sz="2400" b="1" dirty="0">
              <a:solidFill>
                <a:srgbClr val="FF0000"/>
              </a:solidFill>
              <a:latin typeface="Arial"/>
              <a:ea typeface="黑体" panose="02010609060101010101" pitchFamily="49" charset="-122"/>
            </a:endParaRPr>
          </a:p>
          <a:p>
            <a:pPr algn="l" defTabSz="916777"/>
            <a:r>
              <a:rPr lang="en-US" altLang="zh-CN" sz="2400" b="1" dirty="0">
                <a:solidFill>
                  <a:srgbClr val="FF0000"/>
                </a:solidFill>
                <a:latin typeface="Arial"/>
                <a:ea typeface="黑体" panose="02010609060101010101" pitchFamily="49" charset="-122"/>
              </a:rPr>
              <a:t>1</a:t>
            </a:r>
            <a:r>
              <a:rPr lang="zh-CN" altLang="en-US" sz="2400" b="1" dirty="0">
                <a:solidFill>
                  <a:srgbClr val="FF0000"/>
                </a:solidFill>
                <a:latin typeface="Arial"/>
                <a:ea typeface="黑体" panose="02010609060101010101" pitchFamily="49" charset="-122"/>
              </a:rPr>
              <a:t>、深组合软件仿真平台搭建</a:t>
            </a:r>
            <a:endParaRPr lang="en-US" altLang="zh-CN" sz="2400" b="1" dirty="0">
              <a:solidFill>
                <a:srgbClr val="FF0000"/>
              </a:solidFill>
              <a:latin typeface="Arial"/>
              <a:ea typeface="黑体" panose="02010609060101010101" pitchFamily="49" charset="-122"/>
            </a:endParaRPr>
          </a:p>
          <a:p>
            <a:pPr algn="l" defTabSz="916777"/>
            <a:endParaRPr lang="en-US" altLang="zh-CN" sz="2400" b="1" dirty="0">
              <a:solidFill>
                <a:srgbClr val="FF0000"/>
              </a:solidFill>
              <a:latin typeface="Arial"/>
              <a:ea typeface="黑体" panose="02010609060101010101" pitchFamily="49" charset="-122"/>
            </a:endParaRPr>
          </a:p>
          <a:p>
            <a:pPr algn="l" defTabSz="916777"/>
            <a:r>
              <a:rPr lang="en-US" altLang="zh-CN" sz="2400" b="1" dirty="0">
                <a:solidFill>
                  <a:srgbClr val="FF0000"/>
                </a:solidFill>
                <a:latin typeface="Arial"/>
                <a:ea typeface="黑体" panose="02010609060101010101" pitchFamily="49" charset="-122"/>
              </a:rPr>
              <a:t>2</a:t>
            </a:r>
            <a:r>
              <a:rPr lang="zh-CN" altLang="en-US" sz="2400" b="1" dirty="0">
                <a:solidFill>
                  <a:srgbClr val="FF0000"/>
                </a:solidFill>
                <a:latin typeface="Arial"/>
                <a:ea typeface="黑体" panose="02010609060101010101" pitchFamily="49" charset="-122"/>
              </a:rPr>
              <a:t>、数据的同步采集以及读取</a:t>
            </a:r>
            <a:endParaRPr lang="en-US" altLang="zh-CN" sz="2400" b="1" dirty="0">
              <a:solidFill>
                <a:srgbClr val="FF0000"/>
              </a:solidFill>
              <a:latin typeface="Arial"/>
              <a:ea typeface="黑体" panose="02010609060101010101" pitchFamily="49" charset="-122"/>
            </a:endParaRPr>
          </a:p>
        </p:txBody>
      </p:sp>
      <p:sp>
        <p:nvSpPr>
          <p:cNvPr id="9" name="文本框 8">
            <a:extLst>
              <a:ext uri="{FF2B5EF4-FFF2-40B4-BE49-F238E27FC236}">
                <a16:creationId xmlns:a16="http://schemas.microsoft.com/office/drawing/2014/main" id="{765D5927-C3E9-E3A1-36B6-A70EE09977EE}"/>
              </a:ext>
            </a:extLst>
          </p:cNvPr>
          <p:cNvSpPr txBox="1"/>
          <p:nvPr/>
        </p:nvSpPr>
        <p:spPr>
          <a:xfrm>
            <a:off x="55145" y="671579"/>
            <a:ext cx="3655474" cy="719556"/>
          </a:xfrm>
          <a:prstGeom prst="rect">
            <a:avLst/>
          </a:prstGeom>
          <a:noFill/>
        </p:spPr>
        <p:txBody>
          <a:bodyPr wrap="square">
            <a:spAutoFit/>
          </a:bodyPr>
          <a:lstStyle/>
          <a:p>
            <a:pPr>
              <a:lnSpc>
                <a:spcPct val="200000"/>
              </a:lnSpc>
            </a:pPr>
            <a:r>
              <a:rPr lang="en-US" altLang="zh-CN" sz="2400" b="1" dirty="0">
                <a:latin typeface="微软雅黑" panose="020B0503020204020204" pitchFamily="34" charset="-122"/>
                <a:ea typeface="微软雅黑" panose="020B0503020204020204" pitchFamily="34" charset="-122"/>
                <a:sym typeface="+mn-ea"/>
              </a:rPr>
              <a:t>1.1</a:t>
            </a:r>
            <a:r>
              <a:rPr lang="zh-CN" altLang="en-US" sz="2400" b="1" dirty="0">
                <a:effectLst/>
                <a:latin typeface="微软雅黑" panose="020B0503020204020204" pitchFamily="34" charset="-122"/>
                <a:ea typeface="微软雅黑" panose="020B0503020204020204" pitchFamily="34" charset="-122"/>
                <a:sym typeface="+mn-ea"/>
              </a:rPr>
              <a:t>、研究路线</a:t>
            </a:r>
            <a:endParaRPr lang="en-US" altLang="zh-CN" sz="2400" b="1" dirty="0">
              <a:effectLst/>
              <a:latin typeface="微软雅黑" panose="020B0503020204020204" pitchFamily="34" charset="-122"/>
              <a:ea typeface="微软雅黑" panose="020B0503020204020204" pitchFamily="34" charset="-122"/>
              <a:sym typeface="+mn-ea"/>
            </a:endParaRPr>
          </a:p>
        </p:txBody>
      </p:sp>
      <p:sp>
        <p:nvSpPr>
          <p:cNvPr id="10" name="文本框 9">
            <a:extLst>
              <a:ext uri="{FF2B5EF4-FFF2-40B4-BE49-F238E27FC236}">
                <a16:creationId xmlns:a16="http://schemas.microsoft.com/office/drawing/2014/main" id="{105F8C4B-7506-AD6C-D62D-40B7628A32DB}"/>
              </a:ext>
            </a:extLst>
          </p:cNvPr>
          <p:cNvSpPr txBox="1"/>
          <p:nvPr/>
        </p:nvSpPr>
        <p:spPr>
          <a:xfrm>
            <a:off x="203955" y="5901304"/>
            <a:ext cx="1819526" cy="400110"/>
          </a:xfrm>
          <a:prstGeom prst="rect">
            <a:avLst/>
          </a:prstGeom>
          <a:noFill/>
        </p:spPr>
        <p:txBody>
          <a:bodyPr wrap="square" rtlCol="0">
            <a:spAutoFit/>
          </a:bodyPr>
          <a:lstStyle/>
          <a:p>
            <a:pPr marL="342900" indent="-342900" algn="just">
              <a:buFont typeface="Wingdings" panose="05000000000000000000" pitchFamily="2" charset="2"/>
              <a:buChar char="Ø"/>
            </a:pPr>
            <a:r>
              <a:rPr lang="zh-CN" altLang="en-US" sz="2000" b="1" dirty="0">
                <a:solidFill>
                  <a:srgbClr val="0070C0"/>
                </a:solidFill>
                <a:latin typeface="+mn-ea"/>
              </a:rPr>
              <a:t>研究路线图</a:t>
            </a:r>
          </a:p>
        </p:txBody>
      </p:sp>
      <p:pic>
        <p:nvPicPr>
          <p:cNvPr id="11" name="图片 10">
            <a:extLst>
              <a:ext uri="{FF2B5EF4-FFF2-40B4-BE49-F238E27FC236}">
                <a16:creationId xmlns:a16="http://schemas.microsoft.com/office/drawing/2014/main" id="{EF11EF30-87E5-D3A0-053D-D8EACDD01078}"/>
              </a:ext>
            </a:extLst>
          </p:cNvPr>
          <p:cNvPicPr>
            <a:picLocks noChangeAspect="1"/>
          </p:cNvPicPr>
          <p:nvPr/>
        </p:nvPicPr>
        <p:blipFill>
          <a:blip r:embed="rId2"/>
          <a:stretch>
            <a:fillRect/>
          </a:stretch>
        </p:blipFill>
        <p:spPr>
          <a:xfrm>
            <a:off x="2242714" y="1354333"/>
            <a:ext cx="6072612" cy="5038823"/>
          </a:xfrm>
          <a:prstGeom prst="rect">
            <a:avLst/>
          </a:prstGeom>
        </p:spPr>
      </p:pic>
    </p:spTree>
    <p:extLst>
      <p:ext uri="{BB962C8B-B14F-4D97-AF65-F5344CB8AC3E}">
        <p14:creationId xmlns:p14="http://schemas.microsoft.com/office/powerpoint/2010/main" val="291898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F75E053-59DB-159D-6E1C-D5A26FFBA3D5}"/>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328D214D-5795-84BE-EA21-29B6A8231F11}"/>
              </a:ext>
            </a:extLst>
          </p:cNvPr>
          <p:cNvSpPr>
            <a:spLocks noGrp="1"/>
          </p:cNvSpPr>
          <p:nvPr>
            <p:ph type="sldNum" sz="quarter" idx="12"/>
          </p:nvPr>
        </p:nvSpPr>
        <p:spPr/>
        <p:txBody>
          <a:bodyPr/>
          <a:lstStyle/>
          <a:p>
            <a:pPr>
              <a:defRPr/>
            </a:pPr>
            <a:fld id="{48F3CA89-EC6E-451D-84DA-122B324B80AD}" type="slidenum">
              <a:rPr lang="en-US" altLang="zh-CN" smtClean="0"/>
              <a:t>17</a:t>
            </a:fld>
            <a:endParaRPr lang="en-US" altLang="zh-CN"/>
          </a:p>
        </p:txBody>
      </p:sp>
      <p:sp>
        <p:nvSpPr>
          <p:cNvPr id="5" name="文本框 4">
            <a:extLst>
              <a:ext uri="{FF2B5EF4-FFF2-40B4-BE49-F238E27FC236}">
                <a16:creationId xmlns:a16="http://schemas.microsoft.com/office/drawing/2014/main" id="{7D1A31BA-A1E4-9EF2-73E2-882A727F2704}"/>
              </a:ext>
            </a:extLst>
          </p:cNvPr>
          <p:cNvSpPr txBox="1"/>
          <p:nvPr/>
        </p:nvSpPr>
        <p:spPr>
          <a:xfrm>
            <a:off x="348827" y="848794"/>
            <a:ext cx="6560394" cy="581057"/>
          </a:xfrm>
          <a:prstGeom prst="rect">
            <a:avLst/>
          </a:prstGeom>
          <a:noFill/>
          <a:ln w="9525">
            <a:noFill/>
          </a:ln>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、消除电平跳变限制</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最大似估计然方法</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006A7910-E253-2383-A06E-DA52DA365AF0}"/>
              </a:ext>
            </a:extLst>
          </p:cNvPr>
          <p:cNvPicPr>
            <a:picLocks noChangeAspect="1"/>
          </p:cNvPicPr>
          <p:nvPr/>
        </p:nvPicPr>
        <p:blipFill>
          <a:blip r:embed="rId2"/>
          <a:stretch>
            <a:fillRect/>
          </a:stretch>
        </p:blipFill>
        <p:spPr>
          <a:xfrm>
            <a:off x="1198880" y="1999632"/>
            <a:ext cx="9073008" cy="1557121"/>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5C936B3-DF33-E95D-E55A-9DDC8381FA75}"/>
                  </a:ext>
                </a:extLst>
              </p:cNvPr>
              <p:cNvSpPr txBox="1"/>
              <p:nvPr/>
            </p:nvSpPr>
            <p:spPr>
              <a:xfrm>
                <a:off x="1054646" y="3556753"/>
                <a:ext cx="10297144" cy="3576428"/>
              </a:xfrm>
              <a:prstGeom prst="rect">
                <a:avLst/>
              </a:prstGeom>
              <a:noFill/>
              <a:ln w="9525">
                <a:noFill/>
              </a:ln>
            </p:spPr>
            <p:txBody>
              <a:bodyPr wrap="square">
                <a:spAutoFit/>
              </a:bodyPr>
              <a:lstStyle/>
              <a:p>
                <a:pPr algn="just">
                  <a:lnSpc>
                    <a:spcPts val="1200"/>
                  </a:lnSpc>
                  <a:spcAft>
                    <a:spcPts val="1200"/>
                  </a:spcAft>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1200"/>
                  </a:spcAft>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effectLst/>
                    <a:latin typeface="Georgia" panose="02040502050405020303" pitchFamily="18" charset="0"/>
                    <a:ea typeface="等线" panose="02010600030101010101" pitchFamily="2" charset="-122"/>
                    <a:cs typeface="Times New Roman" panose="02020603050405020304" pitchFamily="18" charset="0"/>
                  </a:rPr>
                  <a:t>根据 </a:t>
                </a:r>
                <a14:m>
                  <m:oMath xmlns:m="http://schemas.openxmlformats.org/officeDocument/2006/math">
                    <m:r>
                      <m:rPr>
                        <m:sty m:val="p"/>
                      </m:rPr>
                      <a:rPr lang="en-US" altLang="zh-CN" sz="2000">
                        <a:effectLst/>
                        <a:latin typeface="Cambria Math" panose="02040503050406030204" pitchFamily="18" charset="0"/>
                        <a:ea typeface="等线" panose="02010600030101010101" pitchFamily="2" charset="-122"/>
                        <a:cs typeface="Times New Roman" panose="02020603050405020304" pitchFamily="18" charset="0"/>
                      </a:rPr>
                      <m:t>NH</m:t>
                    </m:r>
                  </m:oMath>
                </a14:m>
                <a:r>
                  <a:rPr lang="zh-CN" altLang="en-US" sz="2000" dirty="0">
                    <a:effectLst/>
                    <a:latin typeface="Georgia" panose="02040502050405020303" pitchFamily="18" charset="0"/>
                    <a:ea typeface="等线" panose="02010600030101010101" pitchFamily="2" charset="-122"/>
                    <a:cs typeface="Times New Roman" panose="02020603050405020304" pitchFamily="18" charset="0"/>
                  </a:rPr>
                  <a:t> 码序列设置窗函数</a:t>
                </a:r>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en-US" sz="2000" dirty="0">
                    <a:effectLst/>
                    <a:latin typeface="Georgia" panose="02040502050405020303" pitchFamily="18" charset="0"/>
                    <a:ea typeface="等线" panose="02010600030101010101" pitchFamily="2" charset="-122"/>
                    <a:cs typeface="Times New Roman" panose="02020603050405020304" pitchFamily="18" charset="0"/>
                  </a:rPr>
                  <a:t>可以表示为</a:t>
                </a:r>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a:t>
                </a:r>
              </a:p>
              <a:p>
                <a:pPr algn="just">
                  <a:lnSpc>
                    <a:spcPts val="1200"/>
                  </a:lnSpc>
                  <a:spcAft>
                    <a:spcPts val="1200"/>
                  </a:spcAft>
                </a:pPr>
                <a14:m>
                  <m:oMathPara xmlns:m="http://schemas.openxmlformats.org/officeDocument/2006/math">
                    <m:oMathParaPr>
                      <m:jc m:val="centerGroup"/>
                    </m:oMathParaPr>
                    <m:oMath xmlns:m="http://schemas.openxmlformats.org/officeDocument/2006/math">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𝑊</m:t>
                      </m:r>
                      <m:d>
                        <m:dPr>
                          <m:ctrlP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ctrlPr>
                        </m:dPr>
                        <m:e>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𝑘</m:t>
                          </m:r>
                        </m:e>
                      </m:d>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ctrlPr>
                        </m:dPr>
                        <m:e>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1,1,1,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1,1,1,1,</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m:t>
                          </m:r>
                        </m:e>
                      </m:d>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en-US" sz="2000" i="1">
                              <a:effectLst/>
                              <a:latin typeface="Cambria Math" panose="02040503050406030204" pitchFamily="18" charset="0"/>
                              <a:ea typeface="Cambria Math" panose="02040503050406030204" pitchFamily="18" charset="0"/>
                              <a:cs typeface="Times New Roman" panose="02020603050405020304" pitchFamily="18" charset="0"/>
                            </a:rPr>
                          </m:ctrlPr>
                        </m:boxPr>
                        <m:e>
                          <m:r>
                            <a:rPr lang="zh-CN" altLang="en-US" sz="2000">
                              <a:effectLst/>
                              <a:latin typeface="Cambria Math" panose="02040503050406030204" pitchFamily="18" charset="0"/>
                              <a:ea typeface="等线" panose="02010600030101010101" pitchFamily="2" charset="-122"/>
                              <a:cs typeface="Times New Roman" panose="02020603050405020304" pitchFamily="18" charset="0"/>
                            </a:rPr>
                            <m:t> </m:t>
                          </m:r>
                        </m:e>
                      </m:box>
                    </m:oMath>
                  </m:oMathPara>
                </a14:m>
                <a:endParaRPr lang="en-US" altLang="zh-CN" sz="2000" i="1" dirty="0">
                  <a:effectLst/>
                  <a:latin typeface="Cambria Math" panose="02040503050406030204" pitchFamily="18" charset="0"/>
                  <a:ea typeface="等线" panose="02010600030101010101" pitchFamily="2" charset="-122"/>
                  <a:cs typeface="Times New Roman" panose="02020603050405020304" pitchFamily="18" charset="0"/>
                </a:endParaRPr>
              </a:p>
              <a:p>
                <a:pPr algn="just">
                  <a:lnSpc>
                    <a:spcPts val="1200"/>
                  </a:lnSpc>
                  <a:spcAft>
                    <a:spcPts val="1200"/>
                  </a:spcAft>
                </a:pPr>
                <a14:m>
                  <m:oMath xmlns:m="http://schemas.openxmlformats.org/officeDocument/2006/math">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r>
                      <a:rPr lang="zh-CN" altLang="en-US" sz="2000" i="1">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=1,2,…20)</m:t>
                    </m:r>
                  </m:oMath>
                </a14:m>
                <a:r>
                  <a:rPr lang="zh-CN" altLang="zh-CN" sz="2000" dirty="0">
                    <a:latin typeface="Georgia" panose="02040502050405020303" pitchFamily="18" charset="0"/>
                    <a:cs typeface="Times New Roman" panose="02020603050405020304" pitchFamily="18" charset="0"/>
                  </a:rPr>
                  <a:t>将相干积分值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𝑌</m:t>
                    </m:r>
                    <m:r>
                      <a:rPr lang="en-US" altLang="zh-CN" sz="200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𝑘</m:t>
                    </m:r>
                    <m:r>
                      <a:rPr lang="en-US" altLang="zh-CN" sz="2000">
                        <a:latin typeface="Cambria Math" panose="02040503050406030204" pitchFamily="18" charset="0"/>
                        <a:cs typeface="Times New Roman" panose="02020603050405020304" pitchFamily="18" charset="0"/>
                      </a:rPr>
                      <m:t>)</m:t>
                    </m:r>
                  </m:oMath>
                </a14:m>
                <a:r>
                  <a:rPr lang="en-US" altLang="zh-CN" sz="2000" dirty="0">
                    <a:latin typeface="Georgia" panose="02040502050405020303" pitchFamily="18" charset="0"/>
                    <a:cs typeface="Times New Roman" panose="02020603050405020304" pitchFamily="18" charset="0"/>
                  </a:rPr>
                  <a:t> </a:t>
                </a:r>
                <a:r>
                  <a:rPr lang="zh-CN" altLang="zh-CN" sz="2000" dirty="0">
                    <a:latin typeface="Georgia" panose="02040502050405020303" pitchFamily="18" charset="0"/>
                    <a:cs typeface="Times New Roman" panose="02020603050405020304" pitchFamily="18" charset="0"/>
                  </a:rPr>
                  <a:t>与窗函数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𝑊</m:t>
                    </m:r>
                    <m:r>
                      <a:rPr lang="en-US" altLang="zh-CN" sz="200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𝑘</m:t>
                    </m:r>
                    <m:r>
                      <a:rPr lang="en-US" altLang="zh-CN" sz="2000">
                        <a:latin typeface="Cambria Math" panose="02040503050406030204" pitchFamily="18" charset="0"/>
                        <a:cs typeface="Times New Roman" panose="02020603050405020304" pitchFamily="18" charset="0"/>
                      </a:rPr>
                      <m:t>)</m:t>
                    </m:r>
                  </m:oMath>
                </a14:m>
                <a:r>
                  <a:rPr lang="en-US" altLang="zh-CN" sz="2000" dirty="0">
                    <a:latin typeface="Georgia" panose="02040502050405020303" pitchFamily="18" charset="0"/>
                    <a:cs typeface="Times New Roman" panose="02020603050405020304" pitchFamily="18" charset="0"/>
                  </a:rPr>
                  <a:t> </a:t>
                </a:r>
                <a:r>
                  <a:rPr lang="zh-CN" altLang="zh-CN" sz="2000" dirty="0">
                    <a:latin typeface="Georgia" panose="02040502050405020303" pitchFamily="18" charset="0"/>
                    <a:cs typeface="Times New Roman" panose="02020603050405020304" pitchFamily="18" charset="0"/>
                  </a:rPr>
                  <a:t>进行相关运算</a:t>
                </a:r>
                <a:r>
                  <a:rPr lang="zh-CN" altLang="en-US" sz="2000" dirty="0">
                    <a:latin typeface="Georgia" panose="02040502050405020303" pitchFamily="18" charset="0"/>
                    <a:cs typeface="Times New Roman" panose="02020603050405020304" pitchFamily="18" charset="0"/>
                  </a:rPr>
                  <a:t>。</a:t>
                </a:r>
                <a:endParaRPr lang="en-US" altLang="zh-CN" sz="2000" dirty="0">
                  <a:latin typeface="Georgia" panose="02040502050405020303" pitchFamily="18" charset="0"/>
                  <a:cs typeface="Times New Roman" panose="02020603050405020304" pitchFamily="18" charset="0"/>
                </a:endParaRPr>
              </a:p>
              <a:p>
                <a:pPr algn="just">
                  <a:lnSpc>
                    <a:spcPts val="1200"/>
                  </a:lnSpc>
                  <a:spcAft>
                    <a:spcPts val="1200"/>
                  </a:spcAft>
                </a:pPr>
                <a:endParaRPr lang="en-US" altLang="zh-CN" sz="2000" dirty="0">
                  <a:latin typeface="Georgia" panose="02040502050405020303" pitchFamily="18" charset="0"/>
                  <a:cs typeface="Times New Roman" panose="02020603050405020304" pitchFamily="18" charset="0"/>
                </a:endParaRPr>
              </a:p>
              <a:p>
                <a:pPr algn="just">
                  <a:lnSpc>
                    <a:spcPts val="1200"/>
                  </a:lnSpc>
                  <a:spcAft>
                    <a:spcPts val="1200"/>
                  </a:spcAft>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对相关结果的绝对值进行求和得到</a:t>
                </a:r>
                <a14:m>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e>
                    </m:d>
                  </m:oMath>
                </a14:m>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en-US" sz="2000" dirty="0">
                    <a:latin typeface="Georgia" panose="02040502050405020303" pitchFamily="18" charset="0"/>
                    <a:ea typeface="等线"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just">
                  <a:lnSpc>
                    <a:spcPts val="1200"/>
                  </a:lnSpc>
                  <a:spcAft>
                    <a:spcPts val="1200"/>
                  </a:spcAft>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对 </a:t>
                </a:r>
                <a14:m>
                  <m:oMath xmlns:m="http://schemas.openxmlformats.org/officeDocument/2006/math">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e>
                    </m:d>
                  </m:oMath>
                </a14:m>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进行峰值检测</a:t>
                </a:r>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可以获得数据比特边缘的最大似然估计</a:t>
                </a:r>
                <a:endParaRPr lang="en-US" altLang="zh-CN" sz="2000" dirty="0">
                  <a:effectLst/>
                  <a:latin typeface="Georgia" panose="02040502050405020303" pitchFamily="18" charset="0"/>
                  <a:ea typeface="等线" panose="02010600030101010101" pitchFamily="2" charset="-122"/>
                  <a:cs typeface="Times New Roman" panose="02020603050405020304" pitchFamily="18" charset="0"/>
                </a:endParaRPr>
              </a:p>
              <a:p>
                <a:pPr algn="just">
                  <a:lnSpc>
                    <a:spcPts val="1200"/>
                  </a:lnSpc>
                  <a:spcAft>
                    <a:spcPts val="1200"/>
                  </a:spcAft>
                </a:pP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结果</a:t>
                </a:r>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000" dirty="0">
                    <a:effectLst/>
                    <a:latin typeface="Georgia" panose="02040502050405020303" pitchFamily="18" charset="0"/>
                    <a:ea typeface="等线" panose="02010600030101010101" pitchFamily="2" charset="-122"/>
                    <a:cs typeface="Times New Roman" panose="02020603050405020304" pitchFamily="18" charset="0"/>
                  </a:rPr>
                  <a:t>可以表示为</a:t>
                </a:r>
                <a:r>
                  <a:rPr lang="en-US" altLang="zh-CN" sz="2000" dirty="0">
                    <a:effectLst/>
                    <a:latin typeface="Georgia" panose="02040502050405020303" pitchFamily="18" charset="0"/>
                    <a:ea typeface="等线" panose="02010600030101010101" pitchFamily="2" charset="-122"/>
                    <a:cs typeface="Times New Roman" panose="02020603050405020304" pitchFamily="18" charset="0"/>
                  </a:rPr>
                  <a:t>:</a:t>
                </a:r>
              </a:p>
              <a:p>
                <a:pPr algn="just">
                  <a:lnSpc>
                    <a:spcPts val="1200"/>
                  </a:lnSpc>
                  <a:spcAft>
                    <a:spcPts val="1200"/>
                  </a:spcAft>
                </a:pPr>
                <a:endParaRPr lang="zh-CN" altLang="zh-CN" sz="2000" dirty="0">
                  <a:effectLst/>
                  <a:latin typeface="Georgia" panose="02040502050405020303" pitchFamily="18" charset="0"/>
                  <a:ea typeface="等线" panose="02010600030101010101" pitchFamily="2" charset="-122"/>
                  <a:cs typeface="Times New Roman" panose="02020603050405020304" pitchFamily="18" charset="0"/>
                </a:endParaRPr>
              </a:p>
              <a:p>
                <a:pPr algn="just">
                  <a:lnSpc>
                    <a:spcPts val="1200"/>
                  </a:lnSpc>
                  <a:spcAft>
                    <a:spcPts val="1200"/>
                  </a:spcAft>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ˆ"/>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e>
                          </m:acc>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a:effectLst/>
                              <a:latin typeface="Cambria Math" panose="02040503050406030204" pitchFamily="18" charset="0"/>
                              <a:ea typeface="等线" panose="02010600030101010101" pitchFamily="2" charset="-122"/>
                              <a:cs typeface="Times New Roman" panose="02020603050405020304" pitchFamily="18" charset="0"/>
                            </a:rPr>
                            <m:t>arg</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nary>
                            <m:naryPr>
                              <m:chr m:val="m"/>
                              <m:limLoc m:val="undOvr"/>
                              <m:subHide m:val="on"/>
                              <m:supHide m:val="on"/>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 </m:t>
                              </m:r>
                            </m:e>
                          </m:nary>
                        </m:e>
                        <m:lim>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∈[1:20]</m:t>
                          </m:r>
                        </m:lim>
                      </m:limLow>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e>
                      </m:d>
                    </m:oMath>
                  </m:oMathPara>
                </a14:m>
                <a:endParaRPr lang="zh-CN" altLang="zh-CN" sz="2000" dirty="0">
                  <a:effectLst/>
                  <a:latin typeface="Georgia" panose="02040502050405020303" pitchFamily="18" charset="0"/>
                  <a:ea typeface="等线" panose="02010600030101010101" pitchFamily="2" charset="-122"/>
                  <a:cs typeface="Times New Roman" panose="02020603050405020304" pitchFamily="18" charset="0"/>
                </a:endParaRPr>
              </a:p>
              <a:p>
                <a:pPr indent="304800">
                  <a:lnSpc>
                    <a:spcPct val="150000"/>
                  </a:lnSpc>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5C936B3-DF33-E95D-E55A-9DDC8381FA75}"/>
                  </a:ext>
                </a:extLst>
              </p:cNvPr>
              <p:cNvSpPr txBox="1">
                <a:spLocks noRot="1" noChangeAspect="1" noMove="1" noResize="1" noEditPoints="1" noAdjustHandles="1" noChangeArrowheads="1" noChangeShapeType="1" noTextEdit="1"/>
              </p:cNvSpPr>
              <p:nvPr/>
            </p:nvSpPr>
            <p:spPr>
              <a:xfrm>
                <a:off x="1054646" y="3556753"/>
                <a:ext cx="10297144" cy="3576428"/>
              </a:xfrm>
              <a:prstGeom prst="rect">
                <a:avLst/>
              </a:prstGeom>
              <a:blipFill>
                <a:blip r:embed="rId3"/>
                <a:stretch>
                  <a:fillRect l="-592"/>
                </a:stretch>
              </a:blipFill>
              <a:ln w="9525">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E441BF7-A78C-A1D8-AFB7-118D12BE534B}"/>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741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42300D74-BE1D-7FA1-FF10-C845B9806637}"/>
              </a:ext>
            </a:extLst>
          </p:cNvPr>
          <p:cNvSpPr>
            <a:spLocks noGrp="1"/>
          </p:cNvSpPr>
          <p:nvPr>
            <p:ph type="dt" sz="half" idx="10"/>
          </p:nvPr>
        </p:nvSpPr>
        <p:spPr/>
        <p:txBody>
          <a:bodyPr/>
          <a:lstStyle/>
          <a:p>
            <a:pPr>
              <a:defRPr/>
            </a:pPr>
            <a:fld id="{BB962C8B-B14F-4D97-AF65-F5344CB8AC3E}" type="datetime1">
              <a:rPr lang="zh-CN" altLang="zh-CN" smtClean="0"/>
              <a:t>2023/2/20</a:t>
            </a:fld>
            <a:endParaRPr lang="en-US" altLang="zh-CN"/>
          </a:p>
        </p:txBody>
      </p:sp>
      <p:sp>
        <p:nvSpPr>
          <p:cNvPr id="4" name="灯片编号占位符 3">
            <a:extLst>
              <a:ext uri="{FF2B5EF4-FFF2-40B4-BE49-F238E27FC236}">
                <a16:creationId xmlns:a16="http://schemas.microsoft.com/office/drawing/2014/main" id="{EB3A9C2E-6CC9-B41A-65DF-21C1E3F33854}"/>
              </a:ext>
            </a:extLst>
          </p:cNvPr>
          <p:cNvSpPr>
            <a:spLocks noGrp="1"/>
          </p:cNvSpPr>
          <p:nvPr>
            <p:ph type="sldNum" sz="quarter" idx="12"/>
          </p:nvPr>
        </p:nvSpPr>
        <p:spPr/>
        <p:txBody>
          <a:bodyPr/>
          <a:lstStyle/>
          <a:p>
            <a:pPr>
              <a:defRPr/>
            </a:pPr>
            <a:fld id="{48F3CA89-EC6E-451D-84DA-122B324B80AD}" type="slidenum">
              <a:rPr lang="en-US" altLang="zh-CN" smtClean="0"/>
              <a:t>18</a:t>
            </a:fld>
            <a:endParaRPr lang="en-US" altLang="zh-CN"/>
          </a:p>
        </p:txBody>
      </p:sp>
      <p:sp>
        <p:nvSpPr>
          <p:cNvPr id="9" name="文本框 8">
            <a:extLst>
              <a:ext uri="{FF2B5EF4-FFF2-40B4-BE49-F238E27FC236}">
                <a16:creationId xmlns:a16="http://schemas.microsoft.com/office/drawing/2014/main" id="{60F64068-3A8D-839A-FB44-795FBA29050F}"/>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6055CE86-36C4-32C5-32CA-7BB889B90BDB}"/>
              </a:ext>
            </a:extLst>
          </p:cNvPr>
          <p:cNvSpPr txBox="1"/>
          <p:nvPr/>
        </p:nvSpPr>
        <p:spPr>
          <a:xfrm>
            <a:off x="247272" y="773086"/>
            <a:ext cx="8077577" cy="581057"/>
          </a:xfrm>
          <a:prstGeom prst="rect">
            <a:avLst/>
          </a:prstGeom>
          <a:noFill/>
          <a:ln w="9525">
            <a:noFill/>
          </a:ln>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、降低弱信号通道频率偏差</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频率稳定度传递方法</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a:extLst>
              <a:ext uri="{FF2B5EF4-FFF2-40B4-BE49-F238E27FC236}">
                <a16:creationId xmlns:a16="http://schemas.microsoft.com/office/drawing/2014/main" id="{88FF3944-C8A1-E8A3-E943-76A00AF5CD50}"/>
              </a:ext>
            </a:extLst>
          </p:cNvPr>
          <p:cNvSpPr txBox="1"/>
          <p:nvPr/>
        </p:nvSpPr>
        <p:spPr>
          <a:xfrm>
            <a:off x="6610349" y="2145527"/>
            <a:ext cx="5050519" cy="2790187"/>
          </a:xfrm>
          <a:prstGeom prst="rect">
            <a:avLst/>
          </a:prstGeom>
          <a:noFill/>
          <a:ln w="9525">
            <a:noFill/>
          </a:ln>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cs typeface="微软雅黑" panose="020B0503020204020204" pitchFamily="34" charset="-122"/>
              </a:rPr>
              <a:t>可以看到，当积分时间越长时，相干积分结果的主瓣宽度就越窄。在频率误差相同的情况下，相干积分时间越长，其结果受到的削弱就越大。过大的频率误差即可以造成相干积分信号能量损失一半，严重影响了相干积分的效果。</a:t>
            </a:r>
          </a:p>
        </p:txBody>
      </p:sp>
      <p:pic>
        <p:nvPicPr>
          <p:cNvPr id="2" name="图片 1">
            <a:extLst>
              <a:ext uri="{FF2B5EF4-FFF2-40B4-BE49-F238E27FC236}">
                <a16:creationId xmlns:a16="http://schemas.microsoft.com/office/drawing/2014/main" id="{10706D7D-972B-040E-1FA6-B321726615D5}"/>
              </a:ext>
            </a:extLst>
          </p:cNvPr>
          <p:cNvPicPr>
            <a:picLocks noChangeAspect="1"/>
          </p:cNvPicPr>
          <p:nvPr/>
        </p:nvPicPr>
        <p:blipFill>
          <a:blip r:embed="rId2"/>
          <a:stretch>
            <a:fillRect/>
          </a:stretch>
        </p:blipFill>
        <p:spPr>
          <a:xfrm>
            <a:off x="914544" y="1576332"/>
            <a:ext cx="4918086" cy="3928579"/>
          </a:xfrm>
          <a:prstGeom prst="rect">
            <a:avLst/>
          </a:prstGeom>
        </p:spPr>
      </p:pic>
      <p:sp>
        <p:nvSpPr>
          <p:cNvPr id="6" name="文本框 5">
            <a:extLst>
              <a:ext uri="{FF2B5EF4-FFF2-40B4-BE49-F238E27FC236}">
                <a16:creationId xmlns:a16="http://schemas.microsoft.com/office/drawing/2014/main" id="{175E1297-EDA3-4BE3-F0F2-5350AC51D250}"/>
              </a:ext>
            </a:extLst>
          </p:cNvPr>
          <p:cNvSpPr txBox="1"/>
          <p:nvPr/>
        </p:nvSpPr>
        <p:spPr>
          <a:xfrm>
            <a:off x="2490856" y="5558184"/>
            <a:ext cx="2276335" cy="458908"/>
          </a:xfrm>
          <a:prstGeom prst="rect">
            <a:avLst/>
          </a:prstGeom>
          <a:noFill/>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相干积分结果幅值图</a:t>
            </a:r>
          </a:p>
        </p:txBody>
      </p:sp>
    </p:spTree>
    <p:extLst>
      <p:ext uri="{BB962C8B-B14F-4D97-AF65-F5344CB8AC3E}">
        <p14:creationId xmlns:p14="http://schemas.microsoft.com/office/powerpoint/2010/main" val="415111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42300D74-BE1D-7FA1-FF10-C845B9806637}"/>
              </a:ext>
            </a:extLst>
          </p:cNvPr>
          <p:cNvSpPr>
            <a:spLocks noGrp="1"/>
          </p:cNvSpPr>
          <p:nvPr>
            <p:ph type="dt" sz="half" idx="10"/>
          </p:nvPr>
        </p:nvSpPr>
        <p:spPr/>
        <p:txBody>
          <a:bodyPr/>
          <a:lstStyle/>
          <a:p>
            <a:pPr>
              <a:defRPr/>
            </a:pPr>
            <a:fld id="{BB962C8B-B14F-4D97-AF65-F5344CB8AC3E}" type="datetime1">
              <a:rPr lang="zh-CN" altLang="zh-CN" smtClean="0"/>
              <a:t>2023/2/20</a:t>
            </a:fld>
            <a:endParaRPr lang="en-US" altLang="zh-CN" dirty="0"/>
          </a:p>
        </p:txBody>
      </p:sp>
      <p:sp>
        <p:nvSpPr>
          <p:cNvPr id="4" name="灯片编号占位符 3">
            <a:extLst>
              <a:ext uri="{FF2B5EF4-FFF2-40B4-BE49-F238E27FC236}">
                <a16:creationId xmlns:a16="http://schemas.microsoft.com/office/drawing/2014/main" id="{EB3A9C2E-6CC9-B41A-65DF-21C1E3F33854}"/>
              </a:ext>
            </a:extLst>
          </p:cNvPr>
          <p:cNvSpPr>
            <a:spLocks noGrp="1"/>
          </p:cNvSpPr>
          <p:nvPr>
            <p:ph type="sldNum" sz="quarter" idx="12"/>
          </p:nvPr>
        </p:nvSpPr>
        <p:spPr/>
        <p:txBody>
          <a:bodyPr/>
          <a:lstStyle/>
          <a:p>
            <a:pPr>
              <a:defRPr/>
            </a:pPr>
            <a:fld id="{48F3CA89-EC6E-451D-84DA-122B324B80AD}" type="slidenum">
              <a:rPr lang="en-US" altLang="zh-CN" smtClean="0"/>
              <a:t>19</a:t>
            </a:fld>
            <a:endParaRPr lang="en-US" altLang="zh-CN"/>
          </a:p>
        </p:txBody>
      </p:sp>
      <p:pic>
        <p:nvPicPr>
          <p:cNvPr id="5" name="图片 4">
            <a:extLst>
              <a:ext uri="{FF2B5EF4-FFF2-40B4-BE49-F238E27FC236}">
                <a16:creationId xmlns:a16="http://schemas.microsoft.com/office/drawing/2014/main" id="{D7C4A57B-0EF3-778A-E63F-D2BE7F455575}"/>
              </a:ext>
            </a:extLst>
          </p:cNvPr>
          <p:cNvPicPr>
            <a:picLocks noChangeAspect="1"/>
          </p:cNvPicPr>
          <p:nvPr/>
        </p:nvPicPr>
        <p:blipFill>
          <a:blip r:embed="rId2"/>
          <a:stretch>
            <a:fillRect/>
          </a:stretch>
        </p:blipFill>
        <p:spPr>
          <a:xfrm>
            <a:off x="639279" y="1576332"/>
            <a:ext cx="5743765" cy="4130791"/>
          </a:xfrm>
          <a:prstGeom prst="rect">
            <a:avLst/>
          </a:prstGeom>
        </p:spPr>
      </p:pic>
      <p:sp>
        <p:nvSpPr>
          <p:cNvPr id="9" name="文本框 8">
            <a:extLst>
              <a:ext uri="{FF2B5EF4-FFF2-40B4-BE49-F238E27FC236}">
                <a16:creationId xmlns:a16="http://schemas.microsoft.com/office/drawing/2014/main" id="{60F64068-3A8D-839A-FB44-795FBA29050F}"/>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6055CE86-36C4-32C5-32CA-7BB889B90BDB}"/>
              </a:ext>
            </a:extLst>
          </p:cNvPr>
          <p:cNvSpPr txBox="1"/>
          <p:nvPr/>
        </p:nvSpPr>
        <p:spPr>
          <a:xfrm>
            <a:off x="247272" y="773086"/>
            <a:ext cx="8077577" cy="581057"/>
          </a:xfrm>
          <a:prstGeom prst="rect">
            <a:avLst/>
          </a:prstGeom>
          <a:noFill/>
          <a:ln w="9525">
            <a:noFill/>
          </a:ln>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、降低弱信号通道频率偏差</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频率稳定度传递方法</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a:extLst>
              <a:ext uri="{FF2B5EF4-FFF2-40B4-BE49-F238E27FC236}">
                <a16:creationId xmlns:a16="http://schemas.microsoft.com/office/drawing/2014/main" id="{88FF3944-C8A1-E8A3-E943-76A00AF5CD50}"/>
              </a:ext>
            </a:extLst>
          </p:cNvPr>
          <p:cNvSpPr txBox="1"/>
          <p:nvPr/>
        </p:nvSpPr>
        <p:spPr>
          <a:xfrm>
            <a:off x="6807047" y="1576332"/>
            <a:ext cx="5050519" cy="4175182"/>
          </a:xfrm>
          <a:prstGeom prst="rect">
            <a:avLst/>
          </a:prstGeom>
          <a:noFill/>
          <a:ln w="9525">
            <a:noFill/>
          </a:ln>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微软雅黑" panose="020B0503020204020204" pitchFamily="34" charset="-122"/>
              </a:rPr>
              <a:t>强信号通道</a:t>
            </a:r>
            <a:r>
              <a:rPr lang="zh-CN" altLang="en-US" sz="2000" dirty="0">
                <a:latin typeface="宋体" panose="02010600030101010101" pitchFamily="2" charset="-122"/>
                <a:ea typeface="宋体" panose="02010600030101010101" pitchFamily="2" charset="-122"/>
                <a:cs typeface="微软雅黑" panose="020B0503020204020204" pitchFamily="34" charset="-122"/>
              </a:rPr>
              <a:t>：经过捕获、跟踪后可得到强信号的跟踪频率、卫星星历等信息，之后根据惯导辅助得到得到动态频差计算出本地接收机晶振不稳定造成的频率偏差；</a:t>
            </a:r>
            <a:endParaRPr lang="en-US" altLang="zh-CN" sz="2000" dirty="0">
              <a:latin typeface="宋体" panose="02010600030101010101" pitchFamily="2" charset="-122"/>
              <a:ea typeface="宋体" panose="02010600030101010101" pitchFamily="2" charset="-122"/>
              <a:cs typeface="微软雅黑" panose="020B0503020204020204" pitchFamily="34" charset="-122"/>
            </a:endParaRPr>
          </a:p>
          <a:p>
            <a:pPr>
              <a:lnSpc>
                <a:spcPct val="150000"/>
              </a:lnSpc>
            </a:pPr>
            <a:endParaRPr lang="en-US" altLang="zh-CN" sz="2000" dirty="0">
              <a:latin typeface="宋体" panose="02010600030101010101" pitchFamily="2" charset="-122"/>
              <a:ea typeface="宋体" panose="02010600030101010101" pitchFamily="2" charset="-122"/>
              <a:cs typeface="微软雅黑" panose="020B0503020204020204" pitchFamily="34" charset="-122"/>
            </a:endParaRPr>
          </a:p>
          <a:p>
            <a:pPr>
              <a:lnSpc>
                <a:spcPct val="150000"/>
              </a:lnSpc>
            </a:pPr>
            <a:r>
              <a:rPr lang="zh-CN" altLang="en-US" sz="2000" b="1" dirty="0">
                <a:latin typeface="宋体" panose="02010600030101010101" pitchFamily="2" charset="-122"/>
                <a:ea typeface="宋体" panose="02010600030101010101" pitchFamily="2" charset="-122"/>
                <a:cs typeface="微软雅黑" panose="020B0503020204020204" pitchFamily="34" charset="-122"/>
              </a:rPr>
              <a:t>弱信号通道</a:t>
            </a:r>
            <a:r>
              <a:rPr lang="zh-CN" altLang="en-US" sz="2000" dirty="0">
                <a:latin typeface="宋体" panose="02010600030101010101" pitchFamily="2" charset="-122"/>
                <a:ea typeface="宋体" panose="02010600030101010101" pitchFamily="2" charset="-122"/>
                <a:cs typeface="微软雅黑" panose="020B0503020204020204" pitchFamily="34" charset="-122"/>
              </a:rPr>
              <a:t>：将计算得到的频率偏差补偿到本地晶振不稳定带来的频率偏差，再补偿惯导辅助预测下一历元频偏，从而缩小跟踪频率差，减少延长积分所造成的能量损耗。</a:t>
            </a:r>
          </a:p>
        </p:txBody>
      </p:sp>
      <p:sp>
        <p:nvSpPr>
          <p:cNvPr id="2" name="文本框 1">
            <a:extLst>
              <a:ext uri="{FF2B5EF4-FFF2-40B4-BE49-F238E27FC236}">
                <a16:creationId xmlns:a16="http://schemas.microsoft.com/office/drawing/2014/main" id="{12604531-3FA2-0366-7778-5E1FF001F5E6}"/>
              </a:ext>
            </a:extLst>
          </p:cNvPr>
          <p:cNvSpPr txBox="1"/>
          <p:nvPr/>
        </p:nvSpPr>
        <p:spPr>
          <a:xfrm>
            <a:off x="2287025" y="5662406"/>
            <a:ext cx="167241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稳定度传递图</a:t>
            </a:r>
          </a:p>
        </p:txBody>
      </p:sp>
    </p:spTree>
    <p:extLst>
      <p:ext uri="{BB962C8B-B14F-4D97-AF65-F5344CB8AC3E}">
        <p14:creationId xmlns:p14="http://schemas.microsoft.com/office/powerpoint/2010/main" val="338649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7C8D57-9C8C-BD4D-2483-3A307196B01E}"/>
              </a:ext>
            </a:extLst>
          </p:cNvPr>
          <p:cNvSpPr>
            <a:spLocks noGrp="1"/>
          </p:cNvSpPr>
          <p:nvPr>
            <p:ph type="dt" sz="half" idx="2"/>
          </p:nvPr>
        </p:nvSpPr>
        <p:spPr/>
        <p:txBody>
          <a:bodyPr/>
          <a:lstStyle/>
          <a:p>
            <a:pPr>
              <a:defRPr/>
            </a:pPr>
            <a:fld id="{21A03E4E-3B7C-47EB-B39B-FDA2679D7889}" type="datetime1">
              <a:rPr lang="zh-CN" altLang="en-US" smtClean="0"/>
              <a:t>2023/2/19</a:t>
            </a:fld>
            <a:endParaRPr lang="en-US" altLang="zh-CN" dirty="0"/>
          </a:p>
        </p:txBody>
      </p:sp>
      <p:sp>
        <p:nvSpPr>
          <p:cNvPr id="3" name="文本框 2">
            <a:extLst>
              <a:ext uri="{FF2B5EF4-FFF2-40B4-BE49-F238E27FC236}">
                <a16:creationId xmlns:a16="http://schemas.microsoft.com/office/drawing/2014/main" id="{B0F15A8E-AF35-82BC-4A4F-46BC10C76869}"/>
              </a:ext>
            </a:extLst>
          </p:cNvPr>
          <p:cNvSpPr txBox="1"/>
          <p:nvPr/>
        </p:nvSpPr>
        <p:spPr>
          <a:xfrm>
            <a:off x="3621705" y="2087565"/>
            <a:ext cx="4579320" cy="3228063"/>
          </a:xfrm>
          <a:prstGeom prst="rect">
            <a:avLst/>
          </a:prstGeom>
          <a:noFill/>
        </p:spPr>
        <p:txBody>
          <a:bodyPr wrap="square" rtlCol="0">
            <a:spAutoFit/>
          </a:bodyPr>
          <a:lstStyle/>
          <a:p>
            <a:pPr algn="just">
              <a:lnSpc>
                <a:spcPct val="150000"/>
              </a:lnSpc>
            </a:pPr>
            <a:r>
              <a:rPr lang="zh-CN" altLang="en-US" sz="2400" dirty="0">
                <a:solidFill>
                  <a:srgbClr val="000000"/>
                </a:solidFill>
                <a:latin typeface="Times New Roman" panose="02020603050405020304" pitchFamily="18" charset="0"/>
                <a:ea typeface="宋体"/>
                <a:cs typeface="Times New Roman" panose="02020603050405020304" pitchFamily="18" charset="0"/>
              </a:rPr>
              <a:t>姓名：沈聪</a:t>
            </a:r>
            <a:endParaRPr lang="en-US" altLang="zh-CN" sz="2400" dirty="0">
              <a:solidFill>
                <a:srgbClr val="000000"/>
              </a:solidFill>
              <a:latin typeface="Times New Roman" panose="02020603050405020304" pitchFamily="18" charset="0"/>
              <a:ea typeface="宋体"/>
              <a:cs typeface="Times New Roman" panose="02020603050405020304" pitchFamily="18" charset="0"/>
            </a:endParaRPr>
          </a:p>
          <a:p>
            <a:pPr algn="just">
              <a:lnSpc>
                <a:spcPct val="150000"/>
              </a:lnSpc>
            </a:pPr>
            <a:r>
              <a:rPr lang="zh-CN" altLang="en-US" sz="2400" dirty="0">
                <a:solidFill>
                  <a:srgbClr val="000000"/>
                </a:solidFill>
                <a:latin typeface="Times New Roman" panose="02020603050405020304" pitchFamily="18" charset="0"/>
                <a:ea typeface="宋体"/>
                <a:cs typeface="Times New Roman" panose="02020603050405020304" pitchFamily="18" charset="0"/>
              </a:rPr>
              <a:t>就读年级：</a:t>
            </a:r>
            <a:r>
              <a:rPr lang="en-US" altLang="zh-CN" sz="2400" dirty="0">
                <a:solidFill>
                  <a:srgbClr val="000000"/>
                </a:solidFill>
                <a:latin typeface="Times New Roman" panose="02020603050405020304" pitchFamily="18" charset="0"/>
                <a:ea typeface="宋体"/>
                <a:cs typeface="Times New Roman" panose="02020603050405020304" pitchFamily="18" charset="0"/>
              </a:rPr>
              <a:t>2021</a:t>
            </a:r>
            <a:r>
              <a:rPr lang="zh-CN" altLang="en-US" sz="2400" dirty="0">
                <a:solidFill>
                  <a:srgbClr val="000000"/>
                </a:solidFill>
                <a:latin typeface="Times New Roman" panose="02020603050405020304" pitchFamily="18" charset="0"/>
                <a:ea typeface="宋体"/>
                <a:cs typeface="Times New Roman" panose="02020603050405020304" pitchFamily="18" charset="0"/>
              </a:rPr>
              <a:t>级硕士</a:t>
            </a:r>
            <a:endParaRPr lang="en-US" altLang="zh-CN" sz="2400" dirty="0">
              <a:solidFill>
                <a:srgbClr val="000000"/>
              </a:solidFill>
              <a:latin typeface="Times New Roman" panose="02020603050405020304" pitchFamily="18" charset="0"/>
              <a:ea typeface="宋体"/>
              <a:cs typeface="Times New Roman" panose="02020603050405020304" pitchFamily="18" charset="0"/>
            </a:endParaRPr>
          </a:p>
          <a:p>
            <a:pPr algn="just">
              <a:lnSpc>
                <a:spcPct val="150000"/>
              </a:lnSpc>
            </a:pPr>
            <a:r>
              <a:rPr lang="zh-CN" altLang="en-US" sz="2400" dirty="0">
                <a:solidFill>
                  <a:srgbClr val="000000"/>
                </a:solidFill>
                <a:latin typeface="Times New Roman" panose="02020603050405020304" pitchFamily="18" charset="0"/>
                <a:ea typeface="宋体"/>
                <a:cs typeface="Times New Roman" panose="02020603050405020304" pitchFamily="18" charset="0"/>
              </a:rPr>
              <a:t>就读院校：北京信息科技大学</a:t>
            </a:r>
            <a:endParaRPr lang="en-US" altLang="zh-CN" sz="2400" dirty="0">
              <a:solidFill>
                <a:srgbClr val="000000"/>
              </a:solidFill>
              <a:latin typeface="Times New Roman" panose="02020603050405020304" pitchFamily="18" charset="0"/>
              <a:ea typeface="宋体"/>
              <a:cs typeface="Times New Roman" panose="02020603050405020304" pitchFamily="18" charset="0"/>
            </a:endParaRPr>
          </a:p>
          <a:p>
            <a:pPr algn="just">
              <a:lnSpc>
                <a:spcPct val="150000"/>
              </a:lnSpc>
            </a:pPr>
            <a:r>
              <a:rPr lang="zh-CN" altLang="en-US" sz="2400" dirty="0">
                <a:solidFill>
                  <a:srgbClr val="000000"/>
                </a:solidFill>
                <a:latin typeface="Times New Roman" panose="02020603050405020304" pitchFamily="18" charset="0"/>
                <a:ea typeface="宋体"/>
                <a:cs typeface="Times New Roman" panose="02020603050405020304" pitchFamily="18" charset="0"/>
              </a:rPr>
              <a:t>培养模式：北信科</a:t>
            </a:r>
            <a:r>
              <a:rPr lang="en-US" altLang="zh-CN" sz="2400" dirty="0">
                <a:solidFill>
                  <a:srgbClr val="000000"/>
                </a:solidFill>
                <a:latin typeface="Times New Roman" panose="02020603050405020304" pitchFamily="18" charset="0"/>
                <a:ea typeface="宋体"/>
                <a:cs typeface="Times New Roman" panose="02020603050405020304" pitchFamily="18" charset="0"/>
              </a:rPr>
              <a:t>/</a:t>
            </a:r>
            <a:r>
              <a:rPr lang="zh-CN" altLang="en-US" sz="2400" dirty="0">
                <a:solidFill>
                  <a:srgbClr val="000000"/>
                </a:solidFill>
                <a:latin typeface="Times New Roman" panose="02020603050405020304" pitchFamily="18" charset="0"/>
                <a:ea typeface="宋体"/>
                <a:cs typeface="Times New Roman" panose="02020603050405020304" pitchFamily="18" charset="0"/>
              </a:rPr>
              <a:t>空天院联培</a:t>
            </a:r>
            <a:endParaRPr lang="en-US" altLang="zh-CN" sz="2400" dirty="0">
              <a:solidFill>
                <a:srgbClr val="000000"/>
              </a:solidFill>
              <a:latin typeface="Times New Roman" panose="02020603050405020304" pitchFamily="18" charset="0"/>
              <a:ea typeface="宋体"/>
              <a:cs typeface="Times New Roman" panose="02020603050405020304" pitchFamily="18" charset="0"/>
            </a:endParaRPr>
          </a:p>
          <a:p>
            <a:pPr algn="just">
              <a:lnSpc>
                <a:spcPct val="150000"/>
              </a:lnSpc>
            </a:pPr>
            <a:r>
              <a:rPr lang="zh-CN" altLang="en-US" sz="2400" dirty="0">
                <a:solidFill>
                  <a:srgbClr val="000000"/>
                </a:solidFill>
                <a:latin typeface="Times New Roman" panose="02020603050405020304" pitchFamily="18" charset="0"/>
                <a:ea typeface="宋体"/>
                <a:cs typeface="Times New Roman" panose="02020603050405020304" pitchFamily="18" charset="0"/>
              </a:rPr>
              <a:t>毕业要求：一篇核心期刊文章</a:t>
            </a:r>
            <a:endParaRPr lang="en-US" altLang="zh-CN" sz="2400" dirty="0">
              <a:solidFill>
                <a:srgbClr val="000000"/>
              </a:solidFill>
              <a:latin typeface="Times New Roman" panose="02020603050405020304" pitchFamily="18" charset="0"/>
              <a:ea typeface="宋体"/>
              <a:cs typeface="Times New Roman" panose="02020603050405020304" pitchFamily="18" charset="0"/>
            </a:endParaRPr>
          </a:p>
          <a:p>
            <a:pPr algn="just">
              <a:lnSpc>
                <a:spcPct val="150000"/>
              </a:lnSpc>
            </a:pPr>
            <a:endParaRPr lang="zh-CN" altLang="en-US" dirty="0">
              <a:solidFill>
                <a:srgbClr val="000000"/>
              </a:solidFill>
              <a:latin typeface="Times New Roman" panose="02020603050405020304" pitchFamily="18" charset="0"/>
              <a:ea typeface="宋体"/>
              <a:cs typeface="Times New Roman" panose="02020603050405020304" pitchFamily="18" charset="0"/>
            </a:endParaRPr>
          </a:p>
        </p:txBody>
      </p:sp>
      <p:sp>
        <p:nvSpPr>
          <p:cNvPr id="4" name="标题 6">
            <a:extLst>
              <a:ext uri="{FF2B5EF4-FFF2-40B4-BE49-F238E27FC236}">
                <a16:creationId xmlns:a16="http://schemas.microsoft.com/office/drawing/2014/main" id="{AAD19B3F-A11D-5524-6FB1-F60FC96EC453}"/>
              </a:ext>
            </a:extLst>
          </p:cNvPr>
          <p:cNvSpPr txBox="1"/>
          <p:nvPr/>
        </p:nvSpPr>
        <p:spPr>
          <a:xfrm>
            <a:off x="0" y="1196937"/>
            <a:ext cx="3829050" cy="690870"/>
          </a:xfrm>
          <a:prstGeom prst="rect">
            <a:avLst/>
          </a:prstGeom>
        </p:spPr>
        <p:txBody>
          <a:bodyPr>
            <a:noAutofit/>
          </a:bodyPr>
          <a:lstStyle>
            <a:lvl1pPr algn="ctr" rtl="0" eaLnBrk="0" fontAlgn="base" hangingPunct="0">
              <a:spcBef>
                <a:spcPct val="0"/>
              </a:spcBef>
              <a:spcAft>
                <a:spcPct val="0"/>
              </a:spcAft>
              <a:defRPr sz="3290" kern="1200">
                <a:solidFill>
                  <a:schemeClr val="tx1"/>
                </a:solidFill>
                <a:latin typeface="+mj-lt"/>
                <a:ea typeface="+mj-ea"/>
                <a:cs typeface="+mj-cs"/>
              </a:defRPr>
            </a:lvl1pPr>
            <a:lvl2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5pPr>
            <a:lvl6pPr marL="34226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6pPr>
            <a:lvl7pPr marL="68389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7pPr>
            <a:lvl8pPr marL="1026160"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8pPr>
            <a:lvl9pPr marL="136842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9pPr>
          </a:lstStyle>
          <a:p>
            <a:pPr defTabSz="916777"/>
            <a:r>
              <a:rPr lang="zh-CN" altLang="en-US" sz="2800" b="1" dirty="0">
                <a:solidFill>
                  <a:srgbClr val="C00000"/>
                </a:solidFill>
                <a:latin typeface="Arial"/>
                <a:ea typeface="黑体" panose="02010609060101010101" pitchFamily="49" charset="-122"/>
              </a:rPr>
              <a:t>个人基本信息：</a:t>
            </a:r>
          </a:p>
        </p:txBody>
      </p:sp>
    </p:spTree>
    <p:extLst>
      <p:ext uri="{BB962C8B-B14F-4D97-AF65-F5344CB8AC3E}">
        <p14:creationId xmlns:p14="http://schemas.microsoft.com/office/powerpoint/2010/main" val="374574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B8D896D-390E-F96C-5FDD-0991C2EBEEB0}"/>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46B86520-10FE-C38B-390F-813CB6644220}"/>
              </a:ext>
            </a:extLst>
          </p:cNvPr>
          <p:cNvSpPr>
            <a:spLocks noGrp="1"/>
          </p:cNvSpPr>
          <p:nvPr>
            <p:ph type="sldNum" sz="quarter" idx="12"/>
          </p:nvPr>
        </p:nvSpPr>
        <p:spPr/>
        <p:txBody>
          <a:bodyPr/>
          <a:lstStyle/>
          <a:p>
            <a:pPr>
              <a:defRPr/>
            </a:pPr>
            <a:fld id="{48F3CA89-EC6E-451D-84DA-122B324B80AD}" type="slidenum">
              <a:rPr lang="en-US" altLang="zh-CN" smtClean="0"/>
              <a:t>20</a:t>
            </a:fld>
            <a:endParaRPr lang="en-US" altLang="zh-CN"/>
          </a:p>
        </p:txBody>
      </p:sp>
      <p:sp>
        <p:nvSpPr>
          <p:cNvPr id="5" name="文本框 4">
            <a:extLst>
              <a:ext uri="{FF2B5EF4-FFF2-40B4-BE49-F238E27FC236}">
                <a16:creationId xmlns:a16="http://schemas.microsoft.com/office/drawing/2014/main" id="{1C079DB2-EC6A-967A-7866-7ACC5F455542}"/>
              </a:ext>
            </a:extLst>
          </p:cNvPr>
          <p:cNvSpPr txBox="1"/>
          <p:nvPr/>
        </p:nvSpPr>
        <p:spPr>
          <a:xfrm>
            <a:off x="402381" y="801427"/>
            <a:ext cx="7112844" cy="581057"/>
          </a:xfrm>
          <a:prstGeom prst="rect">
            <a:avLst/>
          </a:prstGeom>
          <a:noFill/>
          <a:ln w="9525">
            <a:noFill/>
          </a:ln>
        </p:spPr>
        <p:txBody>
          <a:bodyPr wrap="square">
            <a:spAutoFit/>
          </a:bodyPr>
          <a:lstStyle/>
          <a:p>
            <a:pPr fontAlgn="auto">
              <a:lnSpc>
                <a:spcPct val="150000"/>
              </a:lnSpc>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、观测异常抗差估计方法</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err="1">
                <a:solidFill>
                  <a:srgbClr val="FF0000"/>
                </a:solidFill>
                <a:latin typeface="微软雅黑" panose="020B0503020204020204" pitchFamily="34" charset="-122"/>
                <a:ea typeface="微软雅黑" panose="020B0503020204020204" pitchFamily="34" charset="-122"/>
              </a:rPr>
              <a:t>IGGⅢ</a:t>
            </a:r>
            <a:r>
              <a:rPr lang="zh-CN" altLang="en-US" sz="2400" dirty="0">
                <a:solidFill>
                  <a:srgbClr val="FF0000"/>
                </a:solidFill>
                <a:latin typeface="微软雅黑" panose="020B0503020204020204" pitchFamily="34" charset="-122"/>
                <a:ea typeface="微软雅黑" panose="020B0503020204020204" pitchFamily="34" charset="-122"/>
              </a:rPr>
              <a:t>权函数调权</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F475ABD5-D45C-6B9D-C937-10B0C440534B}"/>
              </a:ext>
            </a:extLst>
          </p:cNvPr>
          <p:cNvSpPr txBox="1"/>
          <p:nvPr/>
        </p:nvSpPr>
        <p:spPr>
          <a:xfrm>
            <a:off x="1125161" y="5108786"/>
            <a:ext cx="2448272" cy="461665"/>
          </a:xfrm>
          <a:prstGeom prst="rect">
            <a:avLst/>
          </a:prstGeom>
          <a:noFill/>
        </p:spPr>
        <p:txBody>
          <a:bodyPr wrap="square">
            <a:spAutoFit/>
          </a:bodyPr>
          <a:lstStyle/>
          <a:p>
            <a:r>
              <a:rPr lang="en-US" altLang="zh-CN" sz="2400" dirty="0" err="1">
                <a:latin typeface="微软雅黑" panose="020B0503020204020204" pitchFamily="34" charset="-122"/>
                <a:ea typeface="微软雅黑" panose="020B0503020204020204" pitchFamily="34" charset="-122"/>
              </a:rPr>
              <a:t>IGGⅢ</a:t>
            </a:r>
            <a:r>
              <a:rPr lang="zh-CN" altLang="en-US" sz="2400" dirty="0">
                <a:latin typeface="微软雅黑" panose="020B0503020204020204" pitchFamily="34" charset="-122"/>
                <a:ea typeface="微软雅黑" panose="020B0503020204020204" pitchFamily="34" charset="-122"/>
              </a:rPr>
              <a:t>权函数图</a:t>
            </a:r>
          </a:p>
        </p:txBody>
      </p:sp>
      <p:pic>
        <p:nvPicPr>
          <p:cNvPr id="7" name="图片 6">
            <a:extLst>
              <a:ext uri="{FF2B5EF4-FFF2-40B4-BE49-F238E27FC236}">
                <a16:creationId xmlns:a16="http://schemas.microsoft.com/office/drawing/2014/main" id="{AFE1A210-8EF9-9A86-93B5-C14F2DA9ACB9}"/>
              </a:ext>
            </a:extLst>
          </p:cNvPr>
          <p:cNvPicPr>
            <a:picLocks noChangeAspect="1"/>
          </p:cNvPicPr>
          <p:nvPr/>
        </p:nvPicPr>
        <p:blipFill>
          <a:blip r:embed="rId2"/>
          <a:stretch>
            <a:fillRect/>
          </a:stretch>
        </p:blipFill>
        <p:spPr>
          <a:xfrm>
            <a:off x="478582" y="2468166"/>
            <a:ext cx="3741430" cy="2511977"/>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EE72A67-5DC6-6890-4EEE-1E805681B25A}"/>
                  </a:ext>
                </a:extLst>
              </p:cNvPr>
              <p:cNvSpPr txBox="1"/>
              <p:nvPr/>
            </p:nvSpPr>
            <p:spPr>
              <a:xfrm>
                <a:off x="4699602" y="1495425"/>
                <a:ext cx="4463448" cy="2895921"/>
              </a:xfrm>
              <a:prstGeom prst="rect">
                <a:avLst/>
              </a:prstGeom>
              <a:noFill/>
              <a:ln w="9525">
                <a:noFill/>
              </a:ln>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num>
                                  <m:den>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d>
                                  </m:den>
                                </m:f>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d>
                                          </m:num>
                                          <m:den>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den>
                                        </m:f>
                                      </m:e>
                                    </m:d>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&lt;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e>
                            </m:mr>
                            <m:m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&lt;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d>
                              </m:e>
                            </m:mr>
                          </m:m>
                        </m:e>
                      </m:d>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fontAlgn="auto">
                  <a:lnSpc>
                    <a:spcPct val="150000"/>
                  </a:lnSpc>
                  <a:buClrTx/>
                  <a:buSzTx/>
                  <a:buFontTx/>
                </a:pPr>
                <a:r>
                  <a:rPr lang="zh-CN" altLang="zh-CN" sz="1800" dirty="0">
                    <a:effectLst/>
                    <a:latin typeface="Georgia" panose="02040502050405020303" pitchFamily="18" charset="0"/>
                    <a:ea typeface="等线" panose="02010600030101010101" pitchFamily="2" charset="-122"/>
                    <a:cs typeface="Times New Roman" panose="02020603050405020304" pitchFamily="18" charset="0"/>
                  </a:rPr>
                  <a:t>式中</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r>
                      <a:rPr lang="zh-CN"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1800" dirty="0">
                    <a:effectLst/>
                    <a:latin typeface="Georgia" panose="02040502050405020303" pitchFamily="18" charset="0"/>
                    <a:ea typeface="等线" panose="02010600030101010101" pitchFamily="2" charset="-122"/>
                    <a:cs typeface="Times New Roman" panose="02020603050405020304" pitchFamily="18" charset="0"/>
                  </a:rPr>
                  <a:t>为调和系数</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1800" dirty="0">
                    <a:effectLst/>
                    <a:latin typeface="Georgia" panose="02040502050405020303" pitchFamily="18" charset="0"/>
                    <a:ea typeface="等线" panose="02010600030101010101" pitchFamily="2" charset="-122"/>
                    <a:cs typeface="Times New Roman" panose="02020603050405020304" pitchFamily="18" charset="0"/>
                  </a:rPr>
                  <a:t>实际计算中</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0</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1800" dirty="0">
                    <a:effectLst/>
                    <a:latin typeface="Georgia" panose="02040502050405020303" pitchFamily="18" charset="0"/>
                    <a:ea typeface="等线" panose="02010600030101010101" pitchFamily="2" charset="-122"/>
                    <a:cs typeface="Times New Roman" panose="02020603050405020304" pitchFamily="18" charset="0"/>
                  </a:rPr>
                  <a:t>通常取</a:t>
                </a:r>
                <a:r>
                  <a:rPr lang="zh-CN" altLang="zh-CN" sz="1800" dirty="0">
                    <a:effectLst/>
                    <a:ea typeface="Georgia" panose="02040502050405020303" pitchFamily="18" charset="0"/>
                    <a:cs typeface="Times New Roman" panose="02020603050405020304" pitchFamily="18" charset="0"/>
                  </a:rPr>
                  <a:t> </a:t>
                </a:r>
                <a14:m>
                  <m:oMath xmlns:m="http://schemas.openxmlformats.org/officeDocument/2006/math">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1.0∼1.5,</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1800" dirty="0">
                    <a:effectLst/>
                    <a:latin typeface="Georgia" panose="02040502050405020303" pitchFamily="18" charset="0"/>
                    <a:ea typeface="等线" panose="02010600030101010101" pitchFamily="2" charset="-122"/>
                    <a:cs typeface="Times New Roman" panose="02020603050405020304" pitchFamily="18" charset="0"/>
                  </a:rPr>
                  <a:t>取</a:t>
                </a:r>
                <a:r>
                  <a:rPr lang="zh-CN" altLang="zh-CN" sz="1800" dirty="0">
                    <a:effectLst/>
                    <a:ea typeface="Georgia" panose="02040502050405020303" pitchFamily="18" charset="0"/>
                    <a:cs typeface="Times New Roman" panose="02020603050405020304" pitchFamily="18" charset="0"/>
                  </a:rPr>
                  <a:t> </a:t>
                </a:r>
                <a14:m>
                  <m:oMath xmlns:m="http://schemas.openxmlformats.org/officeDocument/2006/math">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2.5∼3.0;</m:t>
                    </m:r>
                  </m:oMath>
                </a14:m>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xmlns="">
          <p:sp>
            <p:nvSpPr>
              <p:cNvPr id="8" name="文本框 7">
                <a:extLst>
                  <a:ext uri="{FF2B5EF4-FFF2-40B4-BE49-F238E27FC236}">
                    <a16:creationId xmlns:a16="http://schemas.microsoft.com/office/drawing/2014/main" id="{2EE72A67-5DC6-6890-4EEE-1E805681B25A}"/>
                  </a:ext>
                </a:extLst>
              </p:cNvPr>
              <p:cNvSpPr txBox="1">
                <a:spLocks noRot="1" noChangeAspect="1" noMove="1" noResize="1" noEditPoints="1" noAdjustHandles="1" noChangeArrowheads="1" noChangeShapeType="1" noTextEdit="1"/>
              </p:cNvSpPr>
              <p:nvPr/>
            </p:nvSpPr>
            <p:spPr>
              <a:xfrm>
                <a:off x="4699602" y="1495425"/>
                <a:ext cx="4463448" cy="2895921"/>
              </a:xfrm>
              <a:prstGeom prst="rect">
                <a:avLst/>
              </a:prstGeom>
              <a:blipFill>
                <a:blip r:embed="rId3"/>
                <a:stretch>
                  <a:fillRect l="-1230" b="-2526"/>
                </a:stretch>
              </a:blipFill>
              <a:ln w="9525">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B786303-B7A2-9020-DCE7-F830454274CC}"/>
              </a:ext>
            </a:extLst>
          </p:cNvPr>
          <p:cNvSpPr txBox="1"/>
          <p:nvPr/>
        </p:nvSpPr>
        <p:spPr>
          <a:xfrm>
            <a:off x="5263835" y="4596426"/>
            <a:ext cx="3264023" cy="1295163"/>
          </a:xfrm>
          <a:prstGeom prst="rect">
            <a:avLst/>
          </a:prstGeom>
          <a:noFill/>
        </p:spPr>
        <p:txBody>
          <a:bodyPr wrap="square">
            <a:spAutoFit/>
          </a:bodyPr>
          <a:lstStyle/>
          <a:p>
            <a:pPr indent="0" fontAlgn="auto">
              <a:lnSpc>
                <a:spcPct val="150000"/>
              </a:lnSpc>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rPr>
              <a:t>有效信息：最小二乘估计</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rPr>
              <a:t>可利用信息：降权估计</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rPr>
              <a:t>有害信息：零权估计</a:t>
            </a:r>
            <a:endParaRPr lang="zh-CN" altLang="en-US" dirty="0"/>
          </a:p>
        </p:txBody>
      </p:sp>
      <p:pic>
        <p:nvPicPr>
          <p:cNvPr id="10" name="图片 9">
            <a:extLst>
              <a:ext uri="{FF2B5EF4-FFF2-40B4-BE49-F238E27FC236}">
                <a16:creationId xmlns:a16="http://schemas.microsoft.com/office/drawing/2014/main" id="{C749F6AA-F684-A0A0-8FBE-9DBCE29FB352}"/>
              </a:ext>
            </a:extLst>
          </p:cNvPr>
          <p:cNvPicPr>
            <a:picLocks noChangeAspect="1"/>
          </p:cNvPicPr>
          <p:nvPr/>
        </p:nvPicPr>
        <p:blipFill>
          <a:blip r:embed="rId4"/>
          <a:stretch>
            <a:fillRect/>
          </a:stretch>
        </p:blipFill>
        <p:spPr>
          <a:xfrm>
            <a:off x="9318477" y="764704"/>
            <a:ext cx="2619741" cy="5696745"/>
          </a:xfrm>
          <a:prstGeom prst="rect">
            <a:avLst/>
          </a:prstGeom>
        </p:spPr>
      </p:pic>
      <p:sp>
        <p:nvSpPr>
          <p:cNvPr id="11" name="文本框 10">
            <a:extLst>
              <a:ext uri="{FF2B5EF4-FFF2-40B4-BE49-F238E27FC236}">
                <a16:creationId xmlns:a16="http://schemas.microsoft.com/office/drawing/2014/main" id="{74E79A30-ED6A-DBB3-E07D-8C36223A73EB}"/>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4439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09FD6BB-D664-853F-724E-CB0E55BB365F}"/>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069A38C3-0141-7343-9904-AA3204C1F652}"/>
              </a:ext>
            </a:extLst>
          </p:cNvPr>
          <p:cNvSpPr>
            <a:spLocks noGrp="1"/>
          </p:cNvSpPr>
          <p:nvPr>
            <p:ph type="sldNum" sz="quarter" idx="12"/>
          </p:nvPr>
        </p:nvSpPr>
        <p:spPr/>
        <p:txBody>
          <a:bodyPr/>
          <a:lstStyle/>
          <a:p>
            <a:pPr>
              <a:defRPr/>
            </a:pPr>
            <a:fld id="{48F3CA89-EC6E-451D-84DA-122B324B80AD}" type="slidenum">
              <a:rPr lang="en-US" altLang="zh-CN" smtClean="0"/>
              <a:t>21</a:t>
            </a:fld>
            <a:endParaRPr lang="en-US" altLang="zh-CN"/>
          </a:p>
        </p:txBody>
      </p:sp>
      <p:pic>
        <p:nvPicPr>
          <p:cNvPr id="5" name="图片 4">
            <a:extLst>
              <a:ext uri="{FF2B5EF4-FFF2-40B4-BE49-F238E27FC236}">
                <a16:creationId xmlns:a16="http://schemas.microsoft.com/office/drawing/2014/main" id="{9A2FB630-C472-30CA-5B07-E39A3B815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483" y="1686852"/>
            <a:ext cx="4655746" cy="326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249EC5B-7F40-BA01-B22D-D69B31E6EC9D}"/>
              </a:ext>
            </a:extLst>
          </p:cNvPr>
          <p:cNvSpPr txBox="1"/>
          <p:nvPr/>
        </p:nvSpPr>
        <p:spPr>
          <a:xfrm>
            <a:off x="233891" y="836173"/>
            <a:ext cx="3528392" cy="830997"/>
          </a:xfrm>
          <a:prstGeom prst="rect">
            <a:avLst/>
          </a:prstGeom>
          <a:noFill/>
          <a:ln w="9525">
            <a:noFill/>
          </a:ln>
        </p:spPr>
        <p:txBody>
          <a:bodyPr wrap="square">
            <a:spAutoFit/>
          </a:bodyPr>
          <a:lstStyle/>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、可行性分析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、具备一定研究条件</a:t>
            </a:r>
          </a:p>
        </p:txBody>
      </p:sp>
      <p:sp>
        <p:nvSpPr>
          <p:cNvPr id="7" name="矩形: 圆角 6">
            <a:extLst>
              <a:ext uri="{FF2B5EF4-FFF2-40B4-BE49-F238E27FC236}">
                <a16:creationId xmlns:a16="http://schemas.microsoft.com/office/drawing/2014/main" id="{225729FF-49C0-6AF7-B1BD-E4437E532853}"/>
              </a:ext>
            </a:extLst>
          </p:cNvPr>
          <p:cNvSpPr/>
          <p:nvPr/>
        </p:nvSpPr>
        <p:spPr>
          <a:xfrm>
            <a:off x="478582" y="5093360"/>
            <a:ext cx="11356672" cy="1647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具有已搭建好的</a:t>
            </a:r>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GNSS</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软件接收机，可以成功实现对卫星信号的中频数据捕获、跟踪以及定位功能，跟踪与定位结果</a:t>
            </a:r>
            <a:r>
              <a:rPr lang="zh-CN" altLang="en-US"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、可以</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GNSS/INS</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松组合定位解算，这为后面深组合导航滤波器设计奠定了一定基础。</a:t>
            </a:r>
            <a:endPar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15">
            <a:extLst>
              <a:ext uri="{FF2B5EF4-FFF2-40B4-BE49-F238E27FC236}">
                <a16:creationId xmlns:a16="http://schemas.microsoft.com/office/drawing/2014/main" id="{4C6E7161-05CE-95C8-88BB-0B2E6C8582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5246" y="734694"/>
            <a:ext cx="27209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7">
            <a:extLst>
              <a:ext uri="{FF2B5EF4-FFF2-40B4-BE49-F238E27FC236}">
                <a16:creationId xmlns:a16="http://schemas.microsoft.com/office/drawing/2014/main" id="{A2596B80-0846-9660-3061-7828DDE3C3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0368" y="673648"/>
            <a:ext cx="2811463"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3">
            <a:extLst>
              <a:ext uri="{FF2B5EF4-FFF2-40B4-BE49-F238E27FC236}">
                <a16:creationId xmlns:a16="http://schemas.microsoft.com/office/drawing/2014/main" id="{6E2C158A-B5C9-917D-37AC-42A6FDDBE4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3184" y="2898457"/>
            <a:ext cx="2713037"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4">
            <a:extLst>
              <a:ext uri="{FF2B5EF4-FFF2-40B4-BE49-F238E27FC236}">
                <a16:creationId xmlns:a16="http://schemas.microsoft.com/office/drawing/2014/main" id="{313B5F0A-DE73-43D8-47BE-0F9D79CE4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3779" y="2842779"/>
            <a:ext cx="291147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FB135D9B-3BDA-0B48-A0C7-940B49EE5880}"/>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6975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E3F359D-BB05-FC1A-FD32-04DF7DBC8BF4}"/>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FF58466C-CCC6-C3B2-C9AA-57CF4245504B}"/>
              </a:ext>
            </a:extLst>
          </p:cNvPr>
          <p:cNvSpPr>
            <a:spLocks noGrp="1"/>
          </p:cNvSpPr>
          <p:nvPr>
            <p:ph type="sldNum" sz="quarter" idx="12"/>
          </p:nvPr>
        </p:nvSpPr>
        <p:spPr/>
        <p:txBody>
          <a:bodyPr/>
          <a:lstStyle/>
          <a:p>
            <a:pPr>
              <a:defRPr/>
            </a:pPr>
            <a:fld id="{48F3CA89-EC6E-451D-84DA-122B324B80AD}" type="slidenum">
              <a:rPr lang="en-US" altLang="zh-CN" smtClean="0"/>
              <a:t>22</a:t>
            </a:fld>
            <a:endParaRPr lang="en-US" altLang="zh-CN"/>
          </a:p>
        </p:txBody>
      </p:sp>
      <p:sp>
        <p:nvSpPr>
          <p:cNvPr id="5" name="文本框 4">
            <a:extLst>
              <a:ext uri="{FF2B5EF4-FFF2-40B4-BE49-F238E27FC236}">
                <a16:creationId xmlns:a16="http://schemas.microsoft.com/office/drawing/2014/main" id="{E68DA421-70C4-2254-E355-C23BECB88577}"/>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35874E35-7657-65CD-324B-E214D097B907}"/>
              </a:ext>
            </a:extLst>
          </p:cNvPr>
          <p:cNvSpPr txBox="1"/>
          <p:nvPr/>
        </p:nvSpPr>
        <p:spPr>
          <a:xfrm>
            <a:off x="233891" y="836173"/>
            <a:ext cx="3528392" cy="830997"/>
          </a:xfrm>
          <a:prstGeom prst="rect">
            <a:avLst/>
          </a:prstGeom>
          <a:noFill/>
          <a:ln w="9525">
            <a:noFill/>
          </a:ln>
        </p:spPr>
        <p:txBody>
          <a:bodyPr wrap="square">
            <a:spAutoFit/>
          </a:bodyPr>
          <a:lstStyle/>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、可行性分析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、数据同步采集条件</a:t>
            </a:r>
          </a:p>
        </p:txBody>
      </p:sp>
      <p:pic>
        <p:nvPicPr>
          <p:cNvPr id="7" name="图片 6">
            <a:extLst>
              <a:ext uri="{FF2B5EF4-FFF2-40B4-BE49-F238E27FC236}">
                <a16:creationId xmlns:a16="http://schemas.microsoft.com/office/drawing/2014/main" id="{43D22467-6B3D-DFE8-39C2-D4BF9FD735F4}"/>
              </a:ext>
            </a:extLst>
          </p:cNvPr>
          <p:cNvPicPr>
            <a:picLocks noChangeAspect="1"/>
          </p:cNvPicPr>
          <p:nvPr/>
        </p:nvPicPr>
        <p:blipFill>
          <a:blip r:embed="rId2"/>
          <a:stretch>
            <a:fillRect/>
          </a:stretch>
        </p:blipFill>
        <p:spPr>
          <a:xfrm>
            <a:off x="550106" y="2061680"/>
            <a:ext cx="5258256" cy="3657917"/>
          </a:xfrm>
          <a:prstGeom prst="rect">
            <a:avLst/>
          </a:prstGeom>
        </p:spPr>
      </p:pic>
      <p:sp>
        <p:nvSpPr>
          <p:cNvPr id="8" name="文本框 7">
            <a:extLst>
              <a:ext uri="{FF2B5EF4-FFF2-40B4-BE49-F238E27FC236}">
                <a16:creationId xmlns:a16="http://schemas.microsoft.com/office/drawing/2014/main" id="{C442E3D0-2753-8172-474C-5B8356FF7367}"/>
              </a:ext>
            </a:extLst>
          </p:cNvPr>
          <p:cNvSpPr txBox="1"/>
          <p:nvPr/>
        </p:nvSpPr>
        <p:spPr>
          <a:xfrm>
            <a:off x="6736026" y="2832922"/>
            <a:ext cx="3890546" cy="1866858"/>
          </a:xfrm>
          <a:prstGeom prst="rect">
            <a:avLst/>
          </a:prstGeom>
          <a:noFill/>
          <a:ln w="9525">
            <a:noFill/>
          </a:ln>
        </p:spPr>
        <p:txBody>
          <a:bodyPr wrap="square">
            <a:spAutoFit/>
          </a:bodyPr>
          <a:lstStyle/>
          <a:p>
            <a:pPr>
              <a:lnSpc>
                <a:spcPct val="150000"/>
              </a:lnSpc>
            </a:pPr>
            <a:r>
              <a:rPr lang="en-US" altLang="zh-CN" sz="2000" b="1" dirty="0">
                <a:latin typeface="宋体" panose="02010600030101010101" pitchFamily="2" charset="-122"/>
                <a:ea typeface="宋体" panose="02010600030101010101" pitchFamily="2" charset="-122"/>
                <a:cs typeface="微软雅黑" panose="020B0503020204020204" pitchFamily="34" charset="-122"/>
              </a:rPr>
              <a:t>    GPS/INS</a:t>
            </a:r>
            <a:r>
              <a:rPr lang="zh-CN" altLang="en-US" sz="2000" b="1" dirty="0">
                <a:latin typeface="宋体" panose="02010600030101010101" pitchFamily="2" charset="-122"/>
                <a:ea typeface="宋体" panose="02010600030101010101" pitchFamily="2" charset="-122"/>
                <a:cs typeface="微软雅黑" panose="020B0503020204020204" pitchFamily="34" charset="-122"/>
              </a:rPr>
              <a:t>组合数据采集板，可以保证将</a:t>
            </a:r>
            <a:r>
              <a:rPr lang="en-US" altLang="zh-CN" sz="2000" b="1" dirty="0">
                <a:latin typeface="宋体" panose="02010600030101010101" pitchFamily="2" charset="-122"/>
                <a:ea typeface="宋体" panose="02010600030101010101" pitchFamily="2" charset="-122"/>
                <a:cs typeface="微软雅黑" panose="020B0503020204020204" pitchFamily="34" charset="-122"/>
              </a:rPr>
              <a:t>GPS</a:t>
            </a:r>
            <a:r>
              <a:rPr lang="zh-CN" altLang="en-US" sz="2000" b="1" dirty="0">
                <a:latin typeface="宋体" panose="02010600030101010101" pitchFamily="2" charset="-122"/>
                <a:ea typeface="宋体" panose="02010600030101010101" pitchFamily="2" charset="-122"/>
                <a:cs typeface="微软雅黑" panose="020B0503020204020204" pitchFamily="34" charset="-122"/>
              </a:rPr>
              <a:t>时间戳打在惯导数据上，实现卫导与惯导两套系统的同步数据采集；</a:t>
            </a:r>
            <a:endParaRPr lang="zh-CN" altLang="en-US" sz="2000" dirty="0">
              <a:latin typeface="宋体" panose="02010600030101010101" pitchFamily="2" charset="-122"/>
              <a:ea typeface="宋体" panose="02010600030101010101" pitchFamily="2" charset="-122"/>
              <a:cs typeface="微软雅黑" panose="020B0503020204020204" pitchFamily="34" charset="-122"/>
            </a:endParaRPr>
          </a:p>
        </p:txBody>
      </p:sp>
    </p:spTree>
    <p:extLst>
      <p:ext uri="{BB962C8B-B14F-4D97-AF65-F5344CB8AC3E}">
        <p14:creationId xmlns:p14="http://schemas.microsoft.com/office/powerpoint/2010/main" val="123918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41502B8-2E51-39A3-39BE-AC3427312025}"/>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0104604B-540F-FBA1-8334-773D6E67C982}"/>
              </a:ext>
            </a:extLst>
          </p:cNvPr>
          <p:cNvSpPr>
            <a:spLocks noGrp="1"/>
          </p:cNvSpPr>
          <p:nvPr>
            <p:ph type="sldNum" sz="quarter" idx="12"/>
          </p:nvPr>
        </p:nvSpPr>
        <p:spPr/>
        <p:txBody>
          <a:bodyPr/>
          <a:lstStyle/>
          <a:p>
            <a:pPr>
              <a:defRPr/>
            </a:pPr>
            <a:fld id="{48F3CA89-EC6E-451D-84DA-122B324B80AD}" type="slidenum">
              <a:rPr lang="en-US" altLang="zh-CN" smtClean="0"/>
              <a:t>23</a:t>
            </a:fld>
            <a:endParaRPr lang="en-US" altLang="zh-CN"/>
          </a:p>
        </p:txBody>
      </p:sp>
      <p:pic>
        <p:nvPicPr>
          <p:cNvPr id="5" name="图片 24">
            <a:extLst>
              <a:ext uri="{FF2B5EF4-FFF2-40B4-BE49-F238E27FC236}">
                <a16:creationId xmlns:a16="http://schemas.microsoft.com/office/drawing/2014/main" id="{54915172-E41F-A30C-95A0-D3D22D478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 y="4279686"/>
            <a:ext cx="2898009" cy="228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6">
            <a:extLst>
              <a:ext uri="{FF2B5EF4-FFF2-40B4-BE49-F238E27FC236}">
                <a16:creationId xmlns:a16="http://schemas.microsoft.com/office/drawing/2014/main" id="{AAE6928D-0424-A3C3-1B4E-0C7C9B4302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7547" y="4307434"/>
            <a:ext cx="2898009" cy="218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7">
            <a:extLst>
              <a:ext uri="{FF2B5EF4-FFF2-40B4-BE49-F238E27FC236}">
                <a16:creationId xmlns:a16="http://schemas.microsoft.com/office/drawing/2014/main" id="{42EA2FC6-A6D7-5EC2-95F3-F03E8CCB29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1654" y="4337936"/>
            <a:ext cx="2648403" cy="216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2">
            <a:extLst>
              <a:ext uri="{FF2B5EF4-FFF2-40B4-BE49-F238E27FC236}">
                <a16:creationId xmlns:a16="http://schemas.microsoft.com/office/drawing/2014/main" id="{C09990C8-5A5E-4CAB-B892-30B969B1A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4018" y="1628010"/>
            <a:ext cx="2735152" cy="219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5">
            <a:extLst>
              <a:ext uri="{FF2B5EF4-FFF2-40B4-BE49-F238E27FC236}">
                <a16:creationId xmlns:a16="http://schemas.microsoft.com/office/drawing/2014/main" id="{271E20BC-95AC-BAF6-F552-64C8FB7C01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8236" y="1628010"/>
            <a:ext cx="2648402" cy="21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E8828331-DCB1-C3C1-045D-D319D57C6BCD}"/>
              </a:ext>
            </a:extLst>
          </p:cNvPr>
          <p:cNvSpPr txBox="1"/>
          <p:nvPr/>
        </p:nvSpPr>
        <p:spPr>
          <a:xfrm>
            <a:off x="1492052" y="3727804"/>
            <a:ext cx="593661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Q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值为过程噪声，越小系统越容易收敛</a:t>
            </a:r>
            <a:endParaRPr sz="3200" b="1" dirty="0">
              <a:solidFill>
                <a:schemeClr val="tx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8469E74-D782-6B6F-3539-384F69F9C715}"/>
              </a:ext>
            </a:extLst>
          </p:cNvPr>
          <p:cNvSpPr txBox="1"/>
          <p:nvPr/>
        </p:nvSpPr>
        <p:spPr>
          <a:xfrm>
            <a:off x="7855028" y="1883427"/>
            <a:ext cx="3853001" cy="4192943"/>
          </a:xfrm>
          <a:prstGeom prst="rect">
            <a:avLst/>
          </a:prstGeom>
          <a:noFill/>
          <a:ln w="9525">
            <a:noFill/>
          </a:ln>
        </p:spPr>
        <p:txBody>
          <a:bodyPr wrap="square">
            <a:spAutoFit/>
          </a:bodyPr>
          <a:lstStyle/>
          <a:p>
            <a:pPr algn="just" fontAlgn="auto">
              <a:lnSpc>
                <a:spcPct val="150000"/>
              </a:lnSpc>
              <a:buClrTx/>
              <a:buSzTx/>
              <a:buFontTx/>
            </a:pPr>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       Q </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值越大我们对于预测的信任度就越低， 而对测量值的信任度就变高；</a:t>
            </a:r>
            <a:r>
              <a:rPr lang="zh-CN" altLang="en-US"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同理对于</a:t>
            </a:r>
            <a:r>
              <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值也是一样</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fontAlgn="auto">
              <a:lnSpc>
                <a:spcPct val="150000"/>
              </a:lnSpc>
              <a:buClrTx/>
              <a:buSzTx/>
              <a:buFontTx/>
            </a:pPr>
            <a:r>
              <a:rPr lang="en-US" altLang="zh-CN" sz="2000" b="1" kern="100" dirty="0">
                <a:solidFill>
                  <a:srgbClr val="EC122B"/>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kern="100" dirty="0">
                <a:solidFill>
                  <a:srgbClr val="EC122B"/>
                </a:solidFill>
                <a:effectLst/>
                <a:latin typeface="微软雅黑" panose="020B0503020204020204" pitchFamily="34" charset="-122"/>
                <a:ea typeface="微软雅黑" panose="020B0503020204020204" pitchFamily="34" charset="-122"/>
                <a:cs typeface="Times New Roman" panose="02020603050405020304" pitchFamily="18" charset="0"/>
              </a:rPr>
              <a:t>因此可以给噪声定权，当观测噪声过大或异常时可以给其定权为无穷大，使得滤波器更加信任预测值，观测值就得以剔除，以达到抗差效果。</a:t>
            </a:r>
            <a:endParaRPr lang="zh-CN" altLang="en-US" sz="2000" b="1" dirty="0">
              <a:solidFill>
                <a:srgbClr val="EC122B"/>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a:extLst>
              <a:ext uri="{FF2B5EF4-FFF2-40B4-BE49-F238E27FC236}">
                <a16:creationId xmlns:a16="http://schemas.microsoft.com/office/drawing/2014/main" id="{EF9A9D6D-751B-AADE-C65F-C673340D6C8D}"/>
              </a:ext>
            </a:extLst>
          </p:cNvPr>
          <p:cNvSpPr txBox="1"/>
          <p:nvPr/>
        </p:nvSpPr>
        <p:spPr>
          <a:xfrm>
            <a:off x="190550" y="831276"/>
            <a:ext cx="4104456" cy="830997"/>
          </a:xfrm>
          <a:prstGeom prst="rect">
            <a:avLst/>
          </a:prstGeom>
          <a:noFill/>
          <a:ln w="9525">
            <a:noFill/>
          </a:ln>
        </p:spPr>
        <p:txBody>
          <a:bodyPr wrap="square">
            <a:spAutoFit/>
          </a:bodyPr>
          <a:lstStyle/>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、可行性分析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fontAlgn="auto">
              <a:buClrTx/>
              <a:buSzTx/>
              <a:buFontTx/>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、抗差方法可行性</a:t>
            </a:r>
          </a:p>
        </p:txBody>
      </p:sp>
      <p:sp>
        <p:nvSpPr>
          <p:cNvPr id="13" name="标题 1">
            <a:extLst>
              <a:ext uri="{FF2B5EF4-FFF2-40B4-BE49-F238E27FC236}">
                <a16:creationId xmlns:a16="http://schemas.microsoft.com/office/drawing/2014/main" id="{3725F513-2300-3521-A593-7E9346D90814}"/>
              </a:ext>
            </a:extLst>
          </p:cNvPr>
          <p:cNvSpPr txBox="1"/>
          <p:nvPr/>
        </p:nvSpPr>
        <p:spPr>
          <a:xfrm>
            <a:off x="1486694" y="6406210"/>
            <a:ext cx="593661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随着</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R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的减小，滤波器变得更加敏感，跟踪的更准</a:t>
            </a:r>
            <a:endParaRPr sz="3200" b="1" dirty="0">
              <a:solidFill>
                <a:schemeClr val="tx1"/>
              </a:solidFill>
              <a:latin typeface="微软雅黑" panose="020B0503020204020204" pitchFamily="34" charset="-122"/>
              <a:ea typeface="微软雅黑" panose="020B0503020204020204" pitchFamily="34" charset="-122"/>
            </a:endParaRPr>
          </a:p>
        </p:txBody>
      </p:sp>
      <p:pic>
        <p:nvPicPr>
          <p:cNvPr id="14" name="图片 24">
            <a:extLst>
              <a:ext uri="{FF2B5EF4-FFF2-40B4-BE49-F238E27FC236}">
                <a16:creationId xmlns:a16="http://schemas.microsoft.com/office/drawing/2014/main" id="{7725FBCC-CAD1-52DB-3373-559A5FC46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0" y="1584938"/>
            <a:ext cx="2880320" cy="226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3355C412-1ABB-0142-E294-0FD8CC575719}"/>
              </a:ext>
            </a:extLst>
          </p:cNvPr>
          <p:cNvSpPr txBox="1"/>
          <p:nvPr/>
        </p:nvSpPr>
        <p:spPr>
          <a:xfrm>
            <a:off x="3629024" y="264019"/>
            <a:ext cx="2981325"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四、研究方案</a:t>
            </a:r>
            <a:endParaRPr lang="en-US" altLang="zh-CN"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588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84F2AE87-C740-B5AA-2C44-2BF47242FA13}"/>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F485C802-0F74-7DA1-6202-5CA6BA16B1E9}"/>
              </a:ext>
            </a:extLst>
          </p:cNvPr>
          <p:cNvSpPr>
            <a:spLocks noGrp="1"/>
          </p:cNvSpPr>
          <p:nvPr>
            <p:ph type="sldNum" sz="quarter" idx="12"/>
          </p:nvPr>
        </p:nvSpPr>
        <p:spPr/>
        <p:txBody>
          <a:bodyPr/>
          <a:lstStyle/>
          <a:p>
            <a:pPr>
              <a:defRPr/>
            </a:pPr>
            <a:fld id="{48F3CA89-EC6E-451D-84DA-122B324B80AD}" type="slidenum">
              <a:rPr lang="en-US" altLang="zh-CN" smtClean="0"/>
              <a:t>24</a:t>
            </a:fld>
            <a:endParaRPr lang="en-US" altLang="zh-CN"/>
          </a:p>
        </p:txBody>
      </p:sp>
      <p:sp>
        <p:nvSpPr>
          <p:cNvPr id="5" name="文本框 4">
            <a:extLst>
              <a:ext uri="{FF2B5EF4-FFF2-40B4-BE49-F238E27FC236}">
                <a16:creationId xmlns:a16="http://schemas.microsoft.com/office/drawing/2014/main" id="{EA596D4D-278C-CC0E-C5ED-0B9CDECEBAA6}"/>
              </a:ext>
            </a:extLst>
          </p:cNvPr>
          <p:cNvSpPr txBox="1"/>
          <p:nvPr/>
        </p:nvSpPr>
        <p:spPr>
          <a:xfrm>
            <a:off x="141621" y="984340"/>
            <a:ext cx="2051834" cy="461665"/>
          </a:xfrm>
          <a:prstGeom prst="rect">
            <a:avLst/>
          </a:prstGeom>
          <a:noFill/>
        </p:spPr>
        <p:txBody>
          <a:bodyPr wrap="square" rtlCol="0">
            <a:spAutoFit/>
          </a:bodyPr>
          <a:lstStyle/>
          <a:p>
            <a:r>
              <a:rPr lang="zh-CN" altLang="en-US" sz="24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创新点：</a:t>
            </a:r>
            <a:endParaRPr sz="24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圆角 5">
            <a:extLst>
              <a:ext uri="{FF2B5EF4-FFF2-40B4-BE49-F238E27FC236}">
                <a16:creationId xmlns:a16="http://schemas.microsoft.com/office/drawing/2014/main" id="{7D27CEE0-E791-C652-BCC4-7A98F8E4E4D4}"/>
              </a:ext>
            </a:extLst>
          </p:cNvPr>
          <p:cNvSpPr/>
          <p:nvPr/>
        </p:nvSpPr>
        <p:spPr>
          <a:xfrm>
            <a:off x="6239222" y="1894167"/>
            <a:ext cx="4176462" cy="172819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通过采用</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IGG III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权函数将观测量分为三类进行定权，降低可能异常的观测值的权重，并结合使用惯导短时预报的高精度观测量进行比对来剔除异常值。</a:t>
            </a:r>
            <a:endParaRPr lang="zh-CN" altLang="en-US"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729200E3-A189-1BC7-55AA-72C978B8A047}"/>
              </a:ext>
            </a:extLst>
          </p:cNvPr>
          <p:cNvSpPr/>
          <p:nvPr/>
        </p:nvSpPr>
        <p:spPr>
          <a:xfrm>
            <a:off x="6239222" y="4437112"/>
            <a:ext cx="4176463" cy="172819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zh-CN" altLang="zh-CN" sz="18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为了保证高增益相干积分的效果，采用频率稳定度传递方法，利用辅助信号补偿弱信号通道的频率偏差，以此消除由于频率偏差存在导致的相干积分能量损失。</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F94D85F0-9B61-3F41-4CAB-13E2BA49C6C4}"/>
              </a:ext>
            </a:extLst>
          </p:cNvPr>
          <p:cNvSpPr/>
          <p:nvPr/>
        </p:nvSpPr>
        <p:spPr>
          <a:xfrm>
            <a:off x="1198880" y="1786155"/>
            <a:ext cx="3266155" cy="19442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针对在恶劣环境下</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GNSS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接收卫星信号时容易受到多路径效应、</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信号遮挡等异常影响</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，导致无法实现有效定位导航的问题</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sp>
        <p:nvSpPr>
          <p:cNvPr id="9" name="椭圆 8">
            <a:extLst>
              <a:ext uri="{FF2B5EF4-FFF2-40B4-BE49-F238E27FC236}">
                <a16:creationId xmlns:a16="http://schemas.microsoft.com/office/drawing/2014/main" id="{A3E1A788-6AEA-EF0C-636B-79FF07AFDCE2}"/>
              </a:ext>
            </a:extLst>
          </p:cNvPr>
          <p:cNvSpPr/>
          <p:nvPr/>
        </p:nvSpPr>
        <p:spPr>
          <a:xfrm>
            <a:off x="1167538" y="4437112"/>
            <a:ext cx="3266155" cy="19442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8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针对</a:t>
            </a:r>
            <a:r>
              <a:rPr lang="zh-CN" altLang="zh-CN" sz="18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相干积分时间的不断加长，所造成的相干积分能量损失逐渐增大，同时所能容忍的频率偏差也明显减小</a:t>
            </a:r>
            <a:r>
              <a:rPr lang="zh-CN" altLang="en-US" sz="18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dirty="0"/>
          </a:p>
        </p:txBody>
      </p:sp>
      <p:sp>
        <p:nvSpPr>
          <p:cNvPr id="10" name="箭头: 右 9">
            <a:extLst>
              <a:ext uri="{FF2B5EF4-FFF2-40B4-BE49-F238E27FC236}">
                <a16:creationId xmlns:a16="http://schemas.microsoft.com/office/drawing/2014/main" id="{8E287609-0470-843F-BD63-BFD686A4E843}"/>
              </a:ext>
            </a:extLst>
          </p:cNvPr>
          <p:cNvSpPr/>
          <p:nvPr/>
        </p:nvSpPr>
        <p:spPr>
          <a:xfrm>
            <a:off x="4583038" y="2506168"/>
            <a:ext cx="1512168" cy="50419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513D462D-54FA-F152-C591-D7EB84294B95}"/>
              </a:ext>
            </a:extLst>
          </p:cNvPr>
          <p:cNvSpPr/>
          <p:nvPr/>
        </p:nvSpPr>
        <p:spPr>
          <a:xfrm>
            <a:off x="4583038" y="5049113"/>
            <a:ext cx="1512168" cy="50419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8CA8938-3733-C118-F726-F00B6FBDFBDC}"/>
              </a:ext>
            </a:extLst>
          </p:cNvPr>
          <p:cNvSpPr txBox="1"/>
          <p:nvPr/>
        </p:nvSpPr>
        <p:spPr>
          <a:xfrm>
            <a:off x="3677791" y="182002"/>
            <a:ext cx="2561431"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五、创新点</a:t>
            </a:r>
          </a:p>
        </p:txBody>
      </p:sp>
    </p:spTree>
    <p:extLst>
      <p:ext uri="{BB962C8B-B14F-4D97-AF65-F5344CB8AC3E}">
        <p14:creationId xmlns:p14="http://schemas.microsoft.com/office/powerpoint/2010/main" val="395706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49B313C-368A-68EC-31E0-F84D809D1613}"/>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2BD3E74C-F6DA-23AE-86FE-4C497805A232}"/>
              </a:ext>
            </a:extLst>
          </p:cNvPr>
          <p:cNvSpPr>
            <a:spLocks noGrp="1"/>
          </p:cNvSpPr>
          <p:nvPr>
            <p:ph type="sldNum" sz="quarter" idx="12"/>
          </p:nvPr>
        </p:nvSpPr>
        <p:spPr/>
        <p:txBody>
          <a:bodyPr/>
          <a:lstStyle/>
          <a:p>
            <a:pPr>
              <a:defRPr/>
            </a:pPr>
            <a:fld id="{48F3CA89-EC6E-451D-84DA-122B324B80AD}" type="slidenum">
              <a:rPr lang="en-US" altLang="zh-CN" smtClean="0"/>
              <a:t>25</a:t>
            </a:fld>
            <a:endParaRPr lang="en-US" altLang="zh-CN"/>
          </a:p>
        </p:txBody>
      </p:sp>
      <p:graphicFrame>
        <p:nvGraphicFramePr>
          <p:cNvPr id="5" name="表格 4">
            <a:extLst>
              <a:ext uri="{FF2B5EF4-FFF2-40B4-BE49-F238E27FC236}">
                <a16:creationId xmlns:a16="http://schemas.microsoft.com/office/drawing/2014/main" id="{8FABA18A-A06F-3137-BEF6-7AE9069E36E6}"/>
              </a:ext>
            </a:extLst>
          </p:cNvPr>
          <p:cNvGraphicFramePr>
            <a:graphicFrameLocks noGrp="1"/>
          </p:cNvGraphicFramePr>
          <p:nvPr>
            <p:extLst>
              <p:ext uri="{D42A27DB-BD31-4B8C-83A1-F6EECF244321}">
                <p14:modId xmlns:p14="http://schemas.microsoft.com/office/powerpoint/2010/main" val="3114588938"/>
              </p:ext>
            </p:extLst>
          </p:nvPr>
        </p:nvGraphicFramePr>
        <p:xfrm>
          <a:off x="0" y="918548"/>
          <a:ext cx="12143878" cy="5465613"/>
        </p:xfrm>
        <a:graphic>
          <a:graphicData uri="http://schemas.openxmlformats.org/drawingml/2006/table">
            <a:tbl>
              <a:tblPr>
                <a:tableStyleId>{5C22544A-7EE6-4342-B048-85BDC9FD1C3A}</a:tableStyleId>
              </a:tblPr>
              <a:tblGrid>
                <a:gridCol w="2884173">
                  <a:extLst>
                    <a:ext uri="{9D8B030D-6E8A-4147-A177-3AD203B41FA5}">
                      <a16:colId xmlns:a16="http://schemas.microsoft.com/office/drawing/2014/main" val="1764960622"/>
                    </a:ext>
                  </a:extLst>
                </a:gridCol>
                <a:gridCol w="4301086">
                  <a:extLst>
                    <a:ext uri="{9D8B030D-6E8A-4147-A177-3AD203B41FA5}">
                      <a16:colId xmlns:a16="http://schemas.microsoft.com/office/drawing/2014/main" val="1941650790"/>
                    </a:ext>
                  </a:extLst>
                </a:gridCol>
                <a:gridCol w="4958619">
                  <a:extLst>
                    <a:ext uri="{9D8B030D-6E8A-4147-A177-3AD203B41FA5}">
                      <a16:colId xmlns:a16="http://schemas.microsoft.com/office/drawing/2014/main" val="2783987126"/>
                    </a:ext>
                  </a:extLst>
                </a:gridCol>
              </a:tblGrid>
              <a:tr h="505590">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起讫日期</a:t>
                      </a: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工作内容和要求</a:t>
                      </a:r>
                    </a:p>
                  </a:txBody>
                  <a:tcPr marL="68580" marR="68580" marT="0" marB="0" anchor="ctr">
                    <a:solidFill>
                      <a:schemeClr val="bg1"/>
                    </a:solidFill>
                  </a:tcPr>
                </a:tc>
                <a:tc>
                  <a:txBody>
                    <a:bodyPr/>
                    <a:lstStyle/>
                    <a:p>
                      <a:pPr algn="ctr">
                        <a:lnSpc>
                          <a:spcPct val="150000"/>
                        </a:lnSpc>
                      </a:pPr>
                      <a:r>
                        <a:rPr lang="zh-CN" sz="2400" kern="100">
                          <a:effectLst/>
                          <a:latin typeface="Arial" panose="020B0604020202020204" pitchFamily="34" charset="0"/>
                          <a:ea typeface="黑体" panose="02010609060101010101" pitchFamily="49" charset="-122"/>
                          <a:cs typeface="Arial" panose="020B0604020202020204" pitchFamily="34" charset="0"/>
                        </a:rPr>
                        <a:t>预期成果</a:t>
                      </a:r>
                    </a:p>
                  </a:txBody>
                  <a:tcPr marL="68580" marR="68580" marT="0" marB="0" anchor="ctr">
                    <a:solidFill>
                      <a:schemeClr val="bg1"/>
                    </a:solidFill>
                  </a:tcPr>
                </a:tc>
                <a:extLst>
                  <a:ext uri="{0D108BD9-81ED-4DB2-BD59-A6C34878D82A}">
                    <a16:rowId xmlns:a16="http://schemas.microsoft.com/office/drawing/2014/main" val="376177689"/>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01</a:t>
                      </a:r>
                      <a:r>
                        <a:rPr lang="en-US" sz="2400" kern="100" dirty="0">
                          <a:effectLst/>
                          <a:latin typeface="Arial" panose="020B0604020202020204" pitchFamily="34" charset="0"/>
                          <a:ea typeface="黑体" panose="02010609060101010101" pitchFamily="49" charset="-122"/>
                          <a:cs typeface="Arial" panose="020B0604020202020204" pitchFamily="34" charset="0"/>
                        </a:rPr>
                        <a:t>-2022.0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2</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调试软件接收机</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可以处理北斗信号中频数据</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210548035"/>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-2022.0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5</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基础理论验证、平台搭建、少量数据处理</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熟悉代码、了解流程</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62520623"/>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6</a:t>
                      </a:r>
                      <a:r>
                        <a:rPr lang="en-US" sz="2400" kern="100" dirty="0">
                          <a:effectLst/>
                          <a:latin typeface="Arial" panose="020B0604020202020204" pitchFamily="34" charset="0"/>
                          <a:ea typeface="黑体" panose="02010609060101010101" pitchFamily="49" charset="-122"/>
                          <a:cs typeface="Arial" panose="020B0604020202020204" pitchFamily="34" charset="0"/>
                        </a:rPr>
                        <a:t>-2022.0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7</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数据验证，小论文攥写</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获得实验结论、小论文写好</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760887775"/>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8</a:t>
                      </a:r>
                      <a:r>
                        <a:rPr lang="en-US" sz="2400" kern="100" dirty="0">
                          <a:effectLst/>
                          <a:latin typeface="Arial" panose="020B0604020202020204" pitchFamily="34" charset="0"/>
                          <a:ea typeface="黑体" panose="02010609060101010101" pitchFamily="49" charset="-122"/>
                          <a:cs typeface="Arial" panose="020B0604020202020204" pitchFamily="34" charset="0"/>
                        </a:rPr>
                        <a:t>-2022.0</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9</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修改小论文，实测数据处理</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小论文发表</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911123319"/>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10</a:t>
                      </a:r>
                      <a:r>
                        <a:rPr lang="en-US" sz="2400" kern="100" dirty="0">
                          <a:effectLst/>
                          <a:latin typeface="Arial" panose="020B0604020202020204" pitchFamily="34" charset="0"/>
                          <a:ea typeface="黑体" panose="02010609060101010101" pitchFamily="49" charset="-122"/>
                          <a:cs typeface="Arial" panose="020B0604020202020204" pitchFamily="34" charset="0"/>
                        </a:rPr>
                        <a:t>-2022.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12</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攥写大论文，优化软件平台，完成中期答辩</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论文</a:t>
                      </a: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前</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3</a:t>
                      </a: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章节</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zh-CN" sz="2400" kern="100" dirty="0">
                          <a:effectLst/>
                          <a:latin typeface="Arial" panose="020B0604020202020204" pitchFamily="34" charset="0"/>
                          <a:ea typeface="黑体" panose="02010609060101010101" pitchFamily="49" charset="-122"/>
                          <a:cs typeface="Arial" panose="020B0604020202020204" pitchFamily="34" charset="0"/>
                        </a:rPr>
                        <a:t>相关小论文</a:t>
                      </a:r>
                    </a:p>
                  </a:txBody>
                  <a:tcPr marL="68580" marR="68580" marT="0" marB="0" anchor="ctr">
                    <a:solidFill>
                      <a:schemeClr val="bg1"/>
                    </a:solidFill>
                  </a:tcPr>
                </a:tc>
                <a:extLst>
                  <a:ext uri="{0D108BD9-81ED-4DB2-BD59-A6C34878D82A}">
                    <a16:rowId xmlns:a16="http://schemas.microsoft.com/office/drawing/2014/main" val="4241140044"/>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4</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01</a:t>
                      </a: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4</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02</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整理成果，</a:t>
                      </a:r>
                      <a:r>
                        <a:rPr lang="zh-CN" altLang="en-US" sz="2400" kern="100" dirty="0">
                          <a:effectLst/>
                          <a:latin typeface="Arial" panose="020B0604020202020204" pitchFamily="34" charset="0"/>
                          <a:ea typeface="黑体" panose="02010609060101010101" pitchFamily="49" charset="-122"/>
                          <a:cs typeface="Arial" panose="020B0604020202020204" pitchFamily="34" charset="0"/>
                        </a:rPr>
                        <a:t>完善</a:t>
                      </a:r>
                      <a:r>
                        <a:rPr lang="zh-CN" sz="2400" kern="100" dirty="0">
                          <a:effectLst/>
                          <a:latin typeface="Arial" panose="020B0604020202020204" pitchFamily="34" charset="0"/>
                          <a:ea typeface="黑体" panose="02010609060101010101" pitchFamily="49" charset="-122"/>
                          <a:cs typeface="Arial" panose="020B0604020202020204" pitchFamily="34" charset="0"/>
                        </a:rPr>
                        <a:t>毕业论文</a:t>
                      </a: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学位论文初稿</a:t>
                      </a:r>
                    </a:p>
                  </a:txBody>
                  <a:tcPr marL="68580" marR="68580" marT="0" marB="0" anchor="ctr">
                    <a:solidFill>
                      <a:schemeClr val="bg1"/>
                    </a:solidFill>
                  </a:tcPr>
                </a:tc>
                <a:extLst>
                  <a:ext uri="{0D108BD9-81ED-4DB2-BD59-A6C34878D82A}">
                    <a16:rowId xmlns:a16="http://schemas.microsoft.com/office/drawing/2014/main" val="3900483944"/>
                  </a:ext>
                </a:extLst>
              </a:tr>
              <a:tr h="581515">
                <a:tc>
                  <a:txBody>
                    <a:bodyPr/>
                    <a:lstStyle/>
                    <a:p>
                      <a:pPr algn="ctr">
                        <a:lnSpc>
                          <a:spcPct val="150000"/>
                        </a:lnSpc>
                      </a:pPr>
                      <a:r>
                        <a:rPr lang="en-US" sz="2400" kern="100" dirty="0">
                          <a:effectLst/>
                          <a:latin typeface="Arial" panose="020B0604020202020204" pitchFamily="34" charset="0"/>
                          <a:ea typeface="黑体" panose="02010609060101010101" pitchFamily="49" charset="-122"/>
                          <a:cs typeface="Arial" panose="020B0604020202020204" pitchFamily="34" charset="0"/>
                        </a:rPr>
                        <a:t>202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4</a:t>
                      </a:r>
                      <a:r>
                        <a:rPr lang="en-US" sz="2400" kern="100" dirty="0">
                          <a:effectLst/>
                          <a:latin typeface="Arial" panose="020B0604020202020204" pitchFamily="34" charset="0"/>
                          <a:ea typeface="黑体" panose="02010609060101010101" pitchFamily="49" charset="-122"/>
                          <a:cs typeface="Arial" panose="020B0604020202020204" pitchFamily="34" charset="0"/>
                        </a:rPr>
                        <a:t>.</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03</a:t>
                      </a:r>
                      <a:r>
                        <a:rPr lang="en-US" sz="2400" kern="100" dirty="0">
                          <a:effectLst/>
                          <a:latin typeface="Arial" panose="020B0604020202020204" pitchFamily="34" charset="0"/>
                          <a:ea typeface="黑体" panose="02010609060101010101" pitchFamily="49" charset="-122"/>
                          <a:cs typeface="Arial" panose="020B0604020202020204" pitchFamily="34" charset="0"/>
                        </a:rPr>
                        <a:t>-2022.</a:t>
                      </a:r>
                      <a:r>
                        <a:rPr lang="en-US" altLang="zh-CN" sz="2400" kern="100" dirty="0">
                          <a:effectLst/>
                          <a:latin typeface="Arial" panose="020B0604020202020204" pitchFamily="34" charset="0"/>
                          <a:ea typeface="黑体" panose="02010609060101010101" pitchFamily="49" charset="-122"/>
                          <a:cs typeface="Arial" panose="020B0604020202020204" pitchFamily="34" charset="0"/>
                        </a:rPr>
                        <a:t>05</a:t>
                      </a:r>
                      <a:endParaRPr lang="zh-CN" sz="2400" kern="100" dirty="0">
                        <a:effectLst/>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论文修改、送审及答辩</a:t>
                      </a:r>
                    </a:p>
                  </a:txBody>
                  <a:tcPr marL="68580" marR="68580" marT="0" marB="0" anchor="ctr">
                    <a:solidFill>
                      <a:schemeClr val="bg1"/>
                    </a:solidFill>
                  </a:tcPr>
                </a:tc>
                <a:tc>
                  <a:txBody>
                    <a:bodyPr/>
                    <a:lstStyle/>
                    <a:p>
                      <a:pPr algn="ctr">
                        <a:lnSpc>
                          <a:spcPct val="150000"/>
                        </a:lnSpc>
                      </a:pPr>
                      <a:r>
                        <a:rPr lang="zh-CN" sz="2400" kern="100" dirty="0">
                          <a:effectLst/>
                          <a:latin typeface="Arial" panose="020B0604020202020204" pitchFamily="34" charset="0"/>
                          <a:ea typeface="黑体" panose="02010609060101010101" pitchFamily="49" charset="-122"/>
                          <a:cs typeface="Arial" panose="020B0604020202020204" pitchFamily="34" charset="0"/>
                        </a:rPr>
                        <a:t>学位论文终稿</a:t>
                      </a:r>
                    </a:p>
                  </a:txBody>
                  <a:tcPr marL="68580" marR="68580" marT="0" marB="0" anchor="ctr">
                    <a:solidFill>
                      <a:schemeClr val="bg1"/>
                    </a:solidFill>
                  </a:tcPr>
                </a:tc>
                <a:extLst>
                  <a:ext uri="{0D108BD9-81ED-4DB2-BD59-A6C34878D82A}">
                    <a16:rowId xmlns:a16="http://schemas.microsoft.com/office/drawing/2014/main" val="4031925856"/>
                  </a:ext>
                </a:extLst>
              </a:tr>
            </a:tbl>
          </a:graphicData>
        </a:graphic>
      </p:graphicFrame>
      <p:sp>
        <p:nvSpPr>
          <p:cNvPr id="6" name="文本框 5">
            <a:extLst>
              <a:ext uri="{FF2B5EF4-FFF2-40B4-BE49-F238E27FC236}">
                <a16:creationId xmlns:a16="http://schemas.microsoft.com/office/drawing/2014/main" id="{90958B7A-55C6-04EE-262C-32C3ED5F7C16}"/>
              </a:ext>
            </a:extLst>
          </p:cNvPr>
          <p:cNvSpPr txBox="1"/>
          <p:nvPr/>
        </p:nvSpPr>
        <p:spPr>
          <a:xfrm>
            <a:off x="3677791" y="182002"/>
            <a:ext cx="2789684" cy="584775"/>
          </a:xfrm>
          <a:prstGeom prst="rect">
            <a:avLst/>
          </a:prstGeom>
          <a:noFill/>
        </p:spPr>
        <p:txBody>
          <a:bodyPr wrap="square">
            <a:spAutoFit/>
          </a:bodyPr>
          <a:lstStyle/>
          <a:p>
            <a:r>
              <a:rPr lang="zh-CN" altLang="en-US" sz="3200" b="1" dirty="0">
                <a:latin typeface="黑体" panose="02010609060101010101" pitchFamily="49" charset="-122"/>
                <a:ea typeface="黑体" panose="02010609060101010101" pitchFamily="49" charset="-122"/>
              </a:rPr>
              <a:t>六、研究计划</a:t>
            </a:r>
          </a:p>
        </p:txBody>
      </p:sp>
    </p:spTree>
    <p:extLst>
      <p:ext uri="{BB962C8B-B14F-4D97-AF65-F5344CB8AC3E}">
        <p14:creationId xmlns:p14="http://schemas.microsoft.com/office/powerpoint/2010/main" val="12357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526972AF-B5EE-4399-0C6A-662085E2CA1F}"/>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22E34995-0557-7581-2C29-1193CC6659D1}"/>
              </a:ext>
            </a:extLst>
          </p:cNvPr>
          <p:cNvSpPr>
            <a:spLocks noGrp="1"/>
          </p:cNvSpPr>
          <p:nvPr>
            <p:ph type="sldNum" sz="quarter" idx="12"/>
          </p:nvPr>
        </p:nvSpPr>
        <p:spPr/>
        <p:txBody>
          <a:bodyPr/>
          <a:lstStyle/>
          <a:p>
            <a:pPr>
              <a:defRPr/>
            </a:pPr>
            <a:fld id="{48F3CA89-EC6E-451D-84DA-122B324B80AD}" type="slidenum">
              <a:rPr lang="en-US" altLang="zh-CN" smtClean="0"/>
              <a:t>26</a:t>
            </a:fld>
            <a:endParaRPr lang="en-US" altLang="zh-CN"/>
          </a:p>
        </p:txBody>
      </p:sp>
      <p:sp>
        <p:nvSpPr>
          <p:cNvPr id="5" name="文本框 4">
            <a:extLst>
              <a:ext uri="{FF2B5EF4-FFF2-40B4-BE49-F238E27FC236}">
                <a16:creationId xmlns:a16="http://schemas.microsoft.com/office/drawing/2014/main" id="{5C36725D-DE3E-C05F-C451-5CA40D33FD7C}"/>
              </a:ext>
            </a:extLst>
          </p:cNvPr>
          <p:cNvSpPr txBox="1"/>
          <p:nvPr/>
        </p:nvSpPr>
        <p:spPr>
          <a:xfrm>
            <a:off x="1270670" y="1640805"/>
            <a:ext cx="9852458" cy="4603633"/>
          </a:xfrm>
          <a:prstGeom prst="rect">
            <a:avLst/>
          </a:prstGeom>
          <a:noFill/>
        </p:spPr>
        <p:txBody>
          <a:bodyPr wrap="square" rtlCol="0">
            <a:spAutoFit/>
          </a:bodyPr>
          <a:lstStyle/>
          <a:p>
            <a:pPr algn="ctr" eaLnBrk="1" hangingPunct="1">
              <a:defRPr/>
            </a:pPr>
            <a:r>
              <a:rPr lang="zh-CN" altLang="en-US" sz="9000" noProof="1">
                <a:solidFill>
                  <a:srgbClr val="FF0000"/>
                </a:solidFill>
                <a:latin typeface="华文琥珀" panose="02010800040101010101" pitchFamily="2" charset="-122"/>
                <a:ea typeface="华文琥珀" panose="02010800040101010101" pitchFamily="2" charset="-122"/>
              </a:rPr>
              <a:t>谢  谢！</a:t>
            </a:r>
            <a:endParaRPr lang="en-US" altLang="zh-CN" sz="9000" noProof="1">
              <a:solidFill>
                <a:srgbClr val="FF0000"/>
              </a:solidFill>
              <a:latin typeface="华文琥珀" panose="02010800040101010101" pitchFamily="2" charset="-122"/>
              <a:ea typeface="华文琥珀" panose="02010800040101010101" pitchFamily="2" charset="-122"/>
            </a:endParaRPr>
          </a:p>
          <a:p>
            <a:pPr algn="ctr" eaLnBrk="1" hangingPunct="1">
              <a:lnSpc>
                <a:spcPct val="200000"/>
              </a:lnSpc>
              <a:defRPr/>
            </a:pPr>
            <a:r>
              <a:rPr lang="zh-CN" altLang="en-US" sz="6600" noProof="1">
                <a:solidFill>
                  <a:srgbClr val="0033CC"/>
                </a:solidFill>
                <a:latin typeface="华文行楷" panose="02010800040101010101" pitchFamily="2" charset="-122"/>
                <a:ea typeface="华文行楷" panose="02010800040101010101" pitchFamily="2" charset="-122"/>
              </a:rPr>
              <a:t>敬请各位老师批评指正</a:t>
            </a:r>
          </a:p>
          <a:p>
            <a:pPr algn="ctr">
              <a:lnSpc>
                <a:spcPct val="125000"/>
              </a:lnSpc>
            </a:pPr>
            <a:r>
              <a:rPr lang="zh-CN" altLang="en-US" sz="6600" dirty="0">
                <a:solidFill>
                  <a:srgbClr val="FFFFFF"/>
                </a:solidFill>
                <a:latin typeface="黑体" panose="02010609060101010101" pitchFamily="49" charset="-122"/>
                <a:ea typeface="黑体" panose="02010609060101010101" pitchFamily="49" charset="-122"/>
              </a:rPr>
              <a:t>！</a:t>
            </a:r>
            <a:endParaRPr lang="zh-CN" altLang="en-US" sz="66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965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6"/>
          <p:cNvSpPr txBox="1"/>
          <p:nvPr/>
        </p:nvSpPr>
        <p:spPr>
          <a:xfrm>
            <a:off x="4450915" y="161154"/>
            <a:ext cx="3539285" cy="690870"/>
          </a:xfrm>
          <a:prstGeom prst="rect">
            <a:avLst/>
          </a:prstGeom>
        </p:spPr>
        <p:txBody>
          <a:bodyPr>
            <a:noAutofit/>
          </a:bodyPr>
          <a:lstStyle>
            <a:lvl1pPr algn="ctr" rtl="0" eaLnBrk="0" fontAlgn="base" hangingPunct="0">
              <a:spcBef>
                <a:spcPct val="0"/>
              </a:spcBef>
              <a:spcAft>
                <a:spcPct val="0"/>
              </a:spcAft>
              <a:defRPr sz="3290" kern="1200">
                <a:solidFill>
                  <a:schemeClr val="tx1"/>
                </a:solidFill>
                <a:latin typeface="+mj-lt"/>
                <a:ea typeface="+mj-ea"/>
                <a:cs typeface="+mj-cs"/>
              </a:defRPr>
            </a:lvl1pPr>
            <a:lvl2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290">
                <a:solidFill>
                  <a:schemeClr val="tx1"/>
                </a:solidFill>
                <a:latin typeface="Arial" panose="020B0604020202020204" pitchFamily="34" charset="0"/>
                <a:ea typeface="黑体" panose="02010609060101010101" pitchFamily="2" charset="-122"/>
              </a:defRPr>
            </a:lvl5pPr>
            <a:lvl6pPr marL="34226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6pPr>
            <a:lvl7pPr marL="68389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7pPr>
            <a:lvl8pPr marL="1026160"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8pPr>
            <a:lvl9pPr marL="1368425" algn="ctr" rtl="0" fontAlgn="base">
              <a:spcBef>
                <a:spcPct val="0"/>
              </a:spcBef>
              <a:spcAft>
                <a:spcPct val="0"/>
              </a:spcAft>
              <a:defRPr sz="3290">
                <a:solidFill>
                  <a:schemeClr val="tx1"/>
                </a:solidFill>
                <a:latin typeface="Arial" panose="020B0604020202020204" pitchFamily="34" charset="0"/>
                <a:ea typeface="黑体" panose="02010609060101010101" pitchFamily="2" charset="-122"/>
              </a:defRPr>
            </a:lvl9pPr>
          </a:lstStyle>
          <a:p>
            <a:pPr defTabSz="916777"/>
            <a:r>
              <a:rPr lang="zh-CN" altLang="en-US" sz="4010" b="1" dirty="0">
                <a:solidFill>
                  <a:srgbClr val="C00000"/>
                </a:solidFill>
                <a:latin typeface="Arial"/>
                <a:ea typeface="黑体" panose="02010609060101010101" pitchFamily="49" charset="-122"/>
              </a:rPr>
              <a:t>汇报目录</a:t>
            </a:r>
          </a:p>
        </p:txBody>
      </p:sp>
      <p:sp>
        <p:nvSpPr>
          <p:cNvPr id="2" name="日期占位符 1"/>
          <p:cNvSpPr>
            <a:spLocks noGrp="1"/>
          </p:cNvSpPr>
          <p:nvPr>
            <p:ph type="dt" sz="half" idx="10"/>
          </p:nvPr>
        </p:nvSpPr>
        <p:spPr/>
        <p:txBody>
          <a:bodyPr/>
          <a:lstStyle/>
          <a:p>
            <a:pPr defTabSz="848656">
              <a:defRPr/>
            </a:pPr>
            <a:fld id="{BB962C8B-B14F-4D97-AF65-F5344CB8AC3E}" type="datetime1">
              <a:rPr lang="zh-CN" altLang="zh-CN"/>
              <a:pPr defTabSz="848656">
                <a:defRPr/>
              </a:pPr>
              <a:t>2023/2/19</a:t>
            </a:fld>
            <a:endParaRPr lang="en-US" altLang="zh-CN"/>
          </a:p>
        </p:txBody>
      </p:sp>
      <p:sp>
        <p:nvSpPr>
          <p:cNvPr id="3" name="灯片编号占位符 2"/>
          <p:cNvSpPr>
            <a:spLocks noGrp="1"/>
          </p:cNvSpPr>
          <p:nvPr>
            <p:ph type="sldNum" sz="quarter" idx="12"/>
          </p:nvPr>
        </p:nvSpPr>
        <p:spPr/>
        <p:txBody>
          <a:bodyPr/>
          <a:lstStyle/>
          <a:p>
            <a:pPr defTabSz="848656" fontAlgn="base">
              <a:spcBef>
                <a:spcPct val="0"/>
              </a:spcBef>
              <a:spcAft>
                <a:spcPct val="0"/>
              </a:spcAft>
              <a:defRPr/>
            </a:pPr>
            <a:fld id="{48F3CA89-EC6E-451D-84DA-122B324B80AD}" type="slidenum">
              <a:rPr lang="en-US" altLang="zh-CN">
                <a:ea typeface="宋体" panose="02010600030101010101" pitchFamily="2" charset="-122"/>
              </a:rPr>
              <a:pPr defTabSz="848656" fontAlgn="base">
                <a:spcBef>
                  <a:spcPct val="0"/>
                </a:spcBef>
                <a:spcAft>
                  <a:spcPct val="0"/>
                </a:spcAft>
                <a:defRPr/>
              </a:pPr>
              <a:t>3</a:t>
            </a:fld>
            <a:r>
              <a:rPr lang="en-US" altLang="zh-CN" dirty="0">
                <a:ea typeface="宋体" panose="02010600030101010101" pitchFamily="2" charset="-122"/>
              </a:rPr>
              <a:t>/20</a:t>
            </a:r>
          </a:p>
        </p:txBody>
      </p:sp>
      <p:sp>
        <p:nvSpPr>
          <p:cNvPr id="4" name="文本框 3">
            <a:extLst>
              <a:ext uri="{FF2B5EF4-FFF2-40B4-BE49-F238E27FC236}">
                <a16:creationId xmlns:a16="http://schemas.microsoft.com/office/drawing/2014/main" id="{A5F30538-E7A5-2239-26E5-C4CEE39D1766}"/>
              </a:ext>
            </a:extLst>
          </p:cNvPr>
          <p:cNvSpPr txBox="1"/>
          <p:nvPr/>
        </p:nvSpPr>
        <p:spPr>
          <a:xfrm>
            <a:off x="4183380" y="1720840"/>
            <a:ext cx="5846445" cy="3416320"/>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一、研究背景及意义</a:t>
            </a:r>
            <a:endParaRPr lang="en-US" altLang="zh-CN" sz="3600" b="1" dirty="0">
              <a:latin typeface="微软雅黑" panose="020B0503020204020204" pitchFamily="34" charset="-122"/>
              <a:ea typeface="微软雅黑" panose="020B0503020204020204" pitchFamily="34" charset="-122"/>
            </a:endParaRPr>
          </a:p>
          <a:p>
            <a:r>
              <a:rPr lang="zh-CN" altLang="en-US" sz="3600" b="1" dirty="0">
                <a:latin typeface="微软雅黑" panose="020B0503020204020204" pitchFamily="34" charset="-122"/>
                <a:ea typeface="微软雅黑" panose="020B0503020204020204" pitchFamily="34" charset="-122"/>
              </a:rPr>
              <a:t>二、研究现状与综述</a:t>
            </a:r>
          </a:p>
          <a:p>
            <a:r>
              <a:rPr lang="zh-CN" altLang="en-US" sz="3600" b="1" dirty="0">
                <a:latin typeface="微软雅黑" panose="020B0503020204020204" pitchFamily="34" charset="-122"/>
                <a:ea typeface="微软雅黑" panose="020B0503020204020204" pitchFamily="34" charset="-122"/>
              </a:rPr>
              <a:t>三、研究内容</a:t>
            </a:r>
            <a:endParaRPr lang="en-US" altLang="zh-CN" sz="3600" b="1" dirty="0">
              <a:latin typeface="微软雅黑" panose="020B0503020204020204" pitchFamily="34" charset="-122"/>
              <a:ea typeface="微软雅黑" panose="020B0503020204020204" pitchFamily="34" charset="-122"/>
            </a:endParaRPr>
          </a:p>
          <a:p>
            <a:r>
              <a:rPr lang="zh-CN" altLang="en-US" sz="3600" b="1" dirty="0">
                <a:latin typeface="微软雅黑" panose="020B0503020204020204" pitchFamily="34" charset="-122"/>
                <a:ea typeface="微软雅黑" panose="020B0503020204020204" pitchFamily="34" charset="-122"/>
              </a:rPr>
              <a:t>四、研究方案</a:t>
            </a:r>
            <a:endParaRPr lang="en-US" altLang="zh-CN" sz="3600" b="1" dirty="0">
              <a:latin typeface="微软雅黑" panose="020B0503020204020204" pitchFamily="34" charset="-122"/>
              <a:ea typeface="微软雅黑" panose="020B0503020204020204" pitchFamily="34" charset="-122"/>
            </a:endParaRPr>
          </a:p>
          <a:p>
            <a:r>
              <a:rPr lang="zh-CN" altLang="en-US" sz="3600" b="1" dirty="0">
                <a:latin typeface="微软雅黑" panose="020B0503020204020204" pitchFamily="34" charset="-122"/>
                <a:ea typeface="微软雅黑" panose="020B0503020204020204" pitchFamily="34" charset="-122"/>
              </a:rPr>
              <a:t>五、创新点</a:t>
            </a:r>
          </a:p>
          <a:p>
            <a:pPr algn="l">
              <a:buClrTx/>
              <a:buSzTx/>
              <a:buFontTx/>
            </a:pPr>
            <a:r>
              <a:rPr lang="zh-CN" altLang="en-US" sz="3600" b="1" dirty="0">
                <a:latin typeface="微软雅黑" panose="020B0503020204020204" pitchFamily="34" charset="-122"/>
                <a:ea typeface="微软雅黑" panose="020B0503020204020204" pitchFamily="34" charset="-122"/>
              </a:rPr>
              <a:t>六、研究计划</a:t>
            </a:r>
          </a:p>
        </p:txBody>
      </p:sp>
    </p:spTree>
    <p:custDataLst>
      <p:tags r:id="rId1"/>
    </p:custDataLst>
  </p:cSld>
  <p:clrMapOvr>
    <a:masterClrMapping/>
  </p:clrMapOvr>
  <p:transition advTm="1865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26A4949-11D1-7576-04C0-3452D02DFBFF}"/>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63DFA3EF-0282-EEBA-0E34-459E66290C93}"/>
              </a:ext>
            </a:extLst>
          </p:cNvPr>
          <p:cNvSpPr>
            <a:spLocks noGrp="1"/>
          </p:cNvSpPr>
          <p:nvPr>
            <p:ph type="sldNum" sz="quarter" idx="12"/>
          </p:nvPr>
        </p:nvSpPr>
        <p:spPr/>
        <p:txBody>
          <a:bodyPr/>
          <a:lstStyle/>
          <a:p>
            <a:pPr>
              <a:defRPr/>
            </a:pPr>
            <a:fld id="{48F3CA89-EC6E-451D-84DA-122B324B80AD}" type="slidenum">
              <a:rPr lang="en-US" altLang="zh-CN" smtClean="0"/>
              <a:t>4</a:t>
            </a:fld>
            <a:endParaRPr lang="en-US" altLang="zh-CN"/>
          </a:p>
        </p:txBody>
      </p:sp>
      <p:sp>
        <p:nvSpPr>
          <p:cNvPr id="8" name="标题 1">
            <a:extLst>
              <a:ext uri="{FF2B5EF4-FFF2-40B4-BE49-F238E27FC236}">
                <a16:creationId xmlns:a16="http://schemas.microsoft.com/office/drawing/2014/main" id="{276432EF-D7D3-E348-B4DC-CA0179C3D713}"/>
              </a:ext>
            </a:extLst>
          </p:cNvPr>
          <p:cNvSpPr txBox="1"/>
          <p:nvPr/>
        </p:nvSpPr>
        <p:spPr>
          <a:xfrm>
            <a:off x="3574977" y="195243"/>
            <a:ext cx="407098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b="1" dirty="0">
                <a:latin typeface="黑体" panose="02010609060101010101" pitchFamily="49" charset="-122"/>
                <a:ea typeface="黑体" panose="02010609060101010101" pitchFamily="49" charset="-122"/>
              </a:rPr>
              <a:t>一、研究背景及意义</a:t>
            </a:r>
          </a:p>
        </p:txBody>
      </p:sp>
      <p:sp>
        <p:nvSpPr>
          <p:cNvPr id="11" name="文本框 10">
            <a:extLst>
              <a:ext uri="{FF2B5EF4-FFF2-40B4-BE49-F238E27FC236}">
                <a16:creationId xmlns:a16="http://schemas.microsoft.com/office/drawing/2014/main" id="{473C122C-0500-79D0-7FA8-996F511BEC6F}"/>
              </a:ext>
            </a:extLst>
          </p:cNvPr>
          <p:cNvSpPr txBox="1"/>
          <p:nvPr/>
        </p:nvSpPr>
        <p:spPr>
          <a:xfrm>
            <a:off x="289205" y="1100756"/>
            <a:ext cx="11320145" cy="707886"/>
          </a:xfrm>
          <a:prstGeom prst="rect">
            <a:avLst/>
          </a:prstGeom>
          <a:noFill/>
          <a:ln w="9525">
            <a:noFill/>
          </a:ln>
        </p:spPr>
        <p:txBody>
          <a:bodyPr wrap="square">
            <a:spAutoFit/>
          </a:bodyPr>
          <a:lstStyle/>
          <a:p>
            <a:pPr indent="304800"/>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zh-CN" sz="2000" b="1" dirty="0">
                <a:latin typeface="微软雅黑" panose="020B0503020204020204" pitchFamily="34" charset="-122"/>
                <a:ea typeface="微软雅黑" panose="020B0503020204020204" pitchFamily="34" charset="-122"/>
                <a:cs typeface="微软雅黑" panose="020B0503020204020204" pitchFamily="34" charset="-122"/>
              </a:rPr>
              <a:t>近年来</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随着城镇化的发展，城市复杂环境中的树荫道、高楼峡谷、高架、</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隧道</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等会导致</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GNSS </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信号频繁地遭受衰弱、遮挡、反射的影响，使得</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GNSS </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观测量质量急剧下降。</a:t>
            </a:r>
            <a:endParaRPr 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9D80E6BA-AA24-E681-54F5-E44AB8071B25}"/>
              </a:ext>
            </a:extLst>
          </p:cNvPr>
          <p:cNvPicPr>
            <a:picLocks noChangeAspect="1"/>
          </p:cNvPicPr>
          <p:nvPr/>
        </p:nvPicPr>
        <p:blipFill>
          <a:blip r:embed="rId2"/>
          <a:stretch>
            <a:fillRect/>
          </a:stretch>
        </p:blipFill>
        <p:spPr>
          <a:xfrm>
            <a:off x="1093082" y="1901804"/>
            <a:ext cx="2800857" cy="2008161"/>
          </a:xfrm>
          <a:prstGeom prst="rect">
            <a:avLst/>
          </a:prstGeom>
        </p:spPr>
      </p:pic>
      <p:sp>
        <p:nvSpPr>
          <p:cNvPr id="13" name="文本框 12">
            <a:extLst>
              <a:ext uri="{FF2B5EF4-FFF2-40B4-BE49-F238E27FC236}">
                <a16:creationId xmlns:a16="http://schemas.microsoft.com/office/drawing/2014/main" id="{9BBF927B-A5BA-046C-CC86-91C4F036E68D}"/>
              </a:ext>
            </a:extLst>
          </p:cNvPr>
          <p:cNvSpPr txBox="1"/>
          <p:nvPr/>
        </p:nvSpPr>
        <p:spPr>
          <a:xfrm>
            <a:off x="1094105" y="3908425"/>
            <a:ext cx="2968625" cy="2168525"/>
          </a:xfrm>
          <a:prstGeom prst="rect">
            <a:avLst/>
          </a:prstGeom>
          <a:noFill/>
        </p:spPr>
        <p:txBody>
          <a:bodyPr wrap="square" rtlCol="0" anchor="t">
            <a:spAutoFit/>
          </a:bodyPr>
          <a:lstStyle/>
          <a:p>
            <a:pPr indent="0" algn="ctr" fontAlgn="auto">
              <a:lnSpc>
                <a:spcPct val="150000"/>
              </a:lnSpc>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对导航定位需求提升</a:t>
            </a: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高精度；</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高灵敏度；</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高抗差性；</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高抗干扰能力；</a:t>
            </a:r>
          </a:p>
        </p:txBody>
      </p:sp>
      <p:pic>
        <p:nvPicPr>
          <p:cNvPr id="14" name="图片 13">
            <a:extLst>
              <a:ext uri="{FF2B5EF4-FFF2-40B4-BE49-F238E27FC236}">
                <a16:creationId xmlns:a16="http://schemas.microsoft.com/office/drawing/2014/main" id="{C03D03AD-5B04-81AF-E80A-79416EDFE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82" y="1906270"/>
            <a:ext cx="2204920" cy="1999812"/>
          </a:xfrm>
          <a:prstGeom prst="rect">
            <a:avLst/>
          </a:prstGeom>
        </p:spPr>
      </p:pic>
      <p:sp>
        <p:nvSpPr>
          <p:cNvPr id="15" name="文本框 14">
            <a:extLst>
              <a:ext uri="{FF2B5EF4-FFF2-40B4-BE49-F238E27FC236}">
                <a16:creationId xmlns:a16="http://schemas.microsoft.com/office/drawing/2014/main" id="{C105C5AC-1F58-722C-FDFC-A68D8B2A4C73}"/>
              </a:ext>
            </a:extLst>
          </p:cNvPr>
          <p:cNvSpPr txBox="1"/>
          <p:nvPr/>
        </p:nvSpPr>
        <p:spPr>
          <a:xfrm>
            <a:off x="4610735" y="3908425"/>
            <a:ext cx="2968625" cy="2168525"/>
          </a:xfrm>
          <a:prstGeom prst="rect">
            <a:avLst/>
          </a:prstGeom>
          <a:noFill/>
        </p:spPr>
        <p:txBody>
          <a:bodyPr wrap="square" rtlCol="0" anchor="t">
            <a:spAutoFit/>
          </a:bodyPr>
          <a:lstStyle/>
          <a:p>
            <a:pPr indent="0" algn="ctr"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GNSS</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系统特征</a:t>
            </a: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易被干扰；</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定位精度低；</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易被遮挡；</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buFont typeface="Arial" panose="020B0604020202020204" pitchFamily="34" charset="0"/>
              <a:buNone/>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长期</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精度稳定</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pic>
        <p:nvPicPr>
          <p:cNvPr id="16" name="图片 15">
            <a:extLst>
              <a:ext uri="{FF2B5EF4-FFF2-40B4-BE49-F238E27FC236}">
                <a16:creationId xmlns:a16="http://schemas.microsoft.com/office/drawing/2014/main" id="{45147166-EE34-6D28-2750-18351FBFB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944" y="1906270"/>
            <a:ext cx="2978933" cy="1963420"/>
          </a:xfrm>
          <a:prstGeom prst="rect">
            <a:avLst/>
          </a:prstGeom>
        </p:spPr>
      </p:pic>
      <p:sp>
        <p:nvSpPr>
          <p:cNvPr id="17" name="文本框 16">
            <a:extLst>
              <a:ext uri="{FF2B5EF4-FFF2-40B4-BE49-F238E27FC236}">
                <a16:creationId xmlns:a16="http://schemas.microsoft.com/office/drawing/2014/main" id="{B311D7EB-DF54-CC5A-82D3-DAD896330695}"/>
              </a:ext>
            </a:extLst>
          </p:cNvPr>
          <p:cNvSpPr txBox="1"/>
          <p:nvPr/>
        </p:nvSpPr>
        <p:spPr>
          <a:xfrm>
            <a:off x="8211820" y="3933190"/>
            <a:ext cx="3078480" cy="2120902"/>
          </a:xfrm>
          <a:prstGeom prst="rect">
            <a:avLst/>
          </a:prstGeom>
          <a:noFill/>
        </p:spPr>
        <p:txBody>
          <a:bodyPr wrap="square" rtlCol="0" anchor="t">
            <a:spAutoFit/>
          </a:bodyPr>
          <a:lstStyle/>
          <a:p>
            <a:pPr indent="0" algn="ctr" fontAlgn="auto">
              <a:lnSpc>
                <a:spcPct val="150000"/>
              </a:lnSpc>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惯导系统特征</a:t>
            </a:r>
          </a:p>
          <a:p>
            <a:pPr indent="0" algn="l" fontAlgn="auto">
              <a:lnSpc>
                <a:spcPct val="150000"/>
              </a:lnSpc>
            </a:pPr>
            <a:r>
              <a:rPr lang="en-US" altLang="zh-CN"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隐蔽性好</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短时精度高</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buClrTx/>
              <a:buSzTx/>
              <a:buFontTx/>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全自主工作能力</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buClrTx/>
              <a:buSzTx/>
              <a:buFont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 ●误差累积;</a:t>
            </a:r>
          </a:p>
        </p:txBody>
      </p:sp>
    </p:spTree>
    <p:extLst>
      <p:ext uri="{BB962C8B-B14F-4D97-AF65-F5344CB8AC3E}">
        <p14:creationId xmlns:p14="http://schemas.microsoft.com/office/powerpoint/2010/main" val="91113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63C635C-7A66-5DE5-8480-5163E34984B7}"/>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12D91799-26D7-3010-473A-2D53E16160FA}"/>
              </a:ext>
            </a:extLst>
          </p:cNvPr>
          <p:cNvSpPr>
            <a:spLocks noGrp="1"/>
          </p:cNvSpPr>
          <p:nvPr>
            <p:ph type="sldNum" sz="quarter" idx="12"/>
          </p:nvPr>
        </p:nvSpPr>
        <p:spPr/>
        <p:txBody>
          <a:bodyPr/>
          <a:lstStyle/>
          <a:p>
            <a:pPr>
              <a:defRPr/>
            </a:pPr>
            <a:fld id="{48F3CA89-EC6E-451D-84DA-122B324B80AD}" type="slidenum">
              <a:rPr lang="en-US" altLang="zh-CN" smtClean="0"/>
              <a:t>5</a:t>
            </a:fld>
            <a:endParaRPr lang="en-US" altLang="zh-CN"/>
          </a:p>
        </p:txBody>
      </p:sp>
      <p:pic>
        <p:nvPicPr>
          <p:cNvPr id="5" name="图片 4">
            <a:extLst>
              <a:ext uri="{FF2B5EF4-FFF2-40B4-BE49-F238E27FC236}">
                <a16:creationId xmlns:a16="http://schemas.microsoft.com/office/drawing/2014/main" id="{F25EB131-8DCF-69E8-D0B4-3287CFA900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23329"/>
            <a:ext cx="6488197" cy="3821040"/>
          </a:xfrm>
          <a:prstGeom prst="rect">
            <a:avLst/>
          </a:prstGeom>
          <a:noFill/>
          <a:ln>
            <a:noFill/>
          </a:ln>
        </p:spPr>
      </p:pic>
      <p:sp>
        <p:nvSpPr>
          <p:cNvPr id="6" name="右箭头 29">
            <a:extLst>
              <a:ext uri="{FF2B5EF4-FFF2-40B4-BE49-F238E27FC236}">
                <a16:creationId xmlns:a16="http://schemas.microsoft.com/office/drawing/2014/main" id="{72AD2A04-A82E-3DAA-0140-5C464FD8F1E1}"/>
              </a:ext>
            </a:extLst>
          </p:cNvPr>
          <p:cNvSpPr/>
          <p:nvPr/>
        </p:nvSpPr>
        <p:spPr>
          <a:xfrm>
            <a:off x="6668948" y="2973829"/>
            <a:ext cx="711200" cy="320040"/>
          </a:xfrm>
          <a:prstGeom prst="righ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BB34504-0177-49A3-F217-0DE22D691BD8}"/>
              </a:ext>
            </a:extLst>
          </p:cNvPr>
          <p:cNvSpPr txBox="1"/>
          <p:nvPr/>
        </p:nvSpPr>
        <p:spPr>
          <a:xfrm>
            <a:off x="7532004" y="1865649"/>
            <a:ext cx="4338532" cy="2536400"/>
          </a:xfrm>
          <a:prstGeom prst="rect">
            <a:avLst/>
          </a:prstGeom>
          <a:noFill/>
        </p:spPr>
        <p:txBody>
          <a:bodyPr wrap="square" rtlCol="0">
            <a:spAutoFit/>
          </a:bodyPr>
          <a:lstStyle/>
          <a:p>
            <a:pPr indent="0" algn="l" fontAlgn="auto">
              <a:lnSpc>
                <a:spcPct val="150000"/>
              </a:lnSpc>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组合导航类型：</a:t>
            </a:r>
            <a:endPar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GNSS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位置和速度结果与</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INS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进行组合的</a:t>
            </a:r>
            <a:r>
              <a:rPr lang="zh-CN" altLang="zh-CN"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松组合</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利用伪距、载波等</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GNSS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原始观测值与</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INS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进行组合的</a:t>
            </a:r>
            <a:r>
              <a:rPr lang="zh-CN" altLang="zh-CN"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紧组合</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0" algn="l" fontAlgn="auto">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INS</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辅助接收机跟踪环路的</a:t>
            </a:r>
            <a:r>
              <a:rPr lang="zh-CN" altLang="zh-CN"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深组合</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8" name="文本框 7">
            <a:extLst>
              <a:ext uri="{FF2B5EF4-FFF2-40B4-BE49-F238E27FC236}">
                <a16:creationId xmlns:a16="http://schemas.microsoft.com/office/drawing/2014/main" id="{DB21DFE9-D473-050C-BE21-A98EB1AB3747}"/>
              </a:ext>
            </a:extLst>
          </p:cNvPr>
          <p:cNvSpPr txBox="1"/>
          <p:nvPr/>
        </p:nvSpPr>
        <p:spPr>
          <a:xfrm>
            <a:off x="966596" y="5044369"/>
            <a:ext cx="5318125" cy="369332"/>
          </a:xfrm>
          <a:prstGeom prst="rect">
            <a:avLst/>
          </a:prstGeom>
          <a:noFill/>
          <a:ln w="9525">
            <a:noFill/>
          </a:ln>
        </p:spPr>
        <p:txBody>
          <a:bodyPr wrap="square">
            <a:spAutoFit/>
          </a:bodyPr>
          <a:lstStyle/>
          <a:p>
            <a:pPr indent="304800" algn="ct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不同组合导航模式的结构对比</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标题 1">
            <a:extLst>
              <a:ext uri="{FF2B5EF4-FFF2-40B4-BE49-F238E27FC236}">
                <a16:creationId xmlns:a16="http://schemas.microsoft.com/office/drawing/2014/main" id="{F36F21CA-8AB4-48E1-EB60-D71C5FF9A16E}"/>
              </a:ext>
            </a:extLst>
          </p:cNvPr>
          <p:cNvSpPr txBox="1"/>
          <p:nvPr/>
        </p:nvSpPr>
        <p:spPr>
          <a:xfrm>
            <a:off x="3574977" y="195243"/>
            <a:ext cx="407098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b="1" dirty="0">
                <a:latin typeface="黑体" panose="02010609060101010101" pitchFamily="49" charset="-122"/>
                <a:ea typeface="黑体" panose="02010609060101010101" pitchFamily="49" charset="-122"/>
              </a:rPr>
              <a:t>一、研究背景及意义</a:t>
            </a:r>
          </a:p>
        </p:txBody>
      </p:sp>
    </p:spTree>
    <p:extLst>
      <p:ext uri="{BB962C8B-B14F-4D97-AF65-F5344CB8AC3E}">
        <p14:creationId xmlns:p14="http://schemas.microsoft.com/office/powerpoint/2010/main" val="326535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56AD22B3-3B1B-9056-0421-FA9684194508}"/>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EE4F320F-7C4A-306E-E2F6-AA7D0AA74014}"/>
              </a:ext>
            </a:extLst>
          </p:cNvPr>
          <p:cNvSpPr>
            <a:spLocks noGrp="1"/>
          </p:cNvSpPr>
          <p:nvPr>
            <p:ph type="sldNum" sz="quarter" idx="12"/>
          </p:nvPr>
        </p:nvSpPr>
        <p:spPr/>
        <p:txBody>
          <a:bodyPr/>
          <a:lstStyle/>
          <a:p>
            <a:pPr>
              <a:defRPr/>
            </a:pPr>
            <a:fld id="{48F3CA89-EC6E-451D-84DA-122B324B80AD}" type="slidenum">
              <a:rPr lang="en-US" altLang="zh-CN" smtClean="0"/>
              <a:t>6</a:t>
            </a:fld>
            <a:endParaRPr lang="en-US" altLang="zh-CN" dirty="0"/>
          </a:p>
        </p:txBody>
      </p:sp>
      <p:sp>
        <p:nvSpPr>
          <p:cNvPr id="5" name="文本框 4">
            <a:extLst>
              <a:ext uri="{FF2B5EF4-FFF2-40B4-BE49-F238E27FC236}">
                <a16:creationId xmlns:a16="http://schemas.microsoft.com/office/drawing/2014/main" id="{701AABCE-1757-6A06-C352-288D950F9604}"/>
              </a:ext>
            </a:extLst>
          </p:cNvPr>
          <p:cNvSpPr txBox="1"/>
          <p:nvPr/>
        </p:nvSpPr>
        <p:spPr>
          <a:xfrm>
            <a:off x="334434" y="1163893"/>
            <a:ext cx="6095207"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深组合优势：抗干扰性、高动态性、高精度</a:t>
            </a:r>
          </a:p>
        </p:txBody>
      </p:sp>
      <p:sp>
        <p:nvSpPr>
          <p:cNvPr id="6" name="矩形 5">
            <a:extLst>
              <a:ext uri="{FF2B5EF4-FFF2-40B4-BE49-F238E27FC236}">
                <a16:creationId xmlns:a16="http://schemas.microsoft.com/office/drawing/2014/main" id="{2362FFDF-DAF2-33CB-3397-8A233D2C4976}"/>
              </a:ext>
            </a:extLst>
          </p:cNvPr>
          <p:cNvSpPr/>
          <p:nvPr/>
        </p:nvSpPr>
        <p:spPr>
          <a:xfrm>
            <a:off x="1756834" y="1939967"/>
            <a:ext cx="8465131" cy="3346237"/>
          </a:xfrm>
          <a:prstGeom prst="rect">
            <a:avLst/>
          </a:prstGeom>
          <a:noFill/>
        </p:spPr>
        <p:txBody>
          <a:bodyPr wrap="square">
            <a:spAutoFit/>
          </a:bodyPr>
          <a:lstStyle/>
          <a:p>
            <a:pPr marL="342900" indent="-342900" algn="just">
              <a:lnSpc>
                <a:spcPct val="150000"/>
              </a:lnSpc>
              <a:spcAft>
                <a:spcPts val="0"/>
              </a:spcAft>
              <a:buFont typeface="Wingdings" panose="05000000000000000000" pitchFamily="2" charset="2"/>
              <a:buChar char="u"/>
            </a:pPr>
            <a:r>
              <a:rPr lang="zh-CN" altLang="zh-CN"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对于标量深组合系统而言，一定程度上可以压缩环路带宽，提高系统抗干扰能力；对于矢量深组合导航系统而言，惯性系统和卫星导航接收机系统</a:t>
            </a:r>
            <a:r>
              <a:rPr lang="zh-CN" altLang="en-US"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耦合在一起</a:t>
            </a:r>
            <a:r>
              <a:rPr lang="zh-CN" altLang="zh-CN"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，增强系统的抗干扰性能</a:t>
            </a:r>
            <a:r>
              <a:rPr lang="zh-CN" altLang="en-US"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lang="en-US" altLang="zh-CN"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pPr algn="just">
              <a:lnSpc>
                <a:spcPct val="150000"/>
              </a:lnSpc>
              <a:spcAft>
                <a:spcPts val="0"/>
              </a:spcAft>
            </a:pPr>
            <a:endParaRPr lang="en-US" altLang="zh-CN" sz="20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u"/>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在深组合中，采用惯性信息辅助载波跟踪，可以减小</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GNSS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接收机的码环和载波环所受到的动态应力误差和等效带宽，提高载波多普勒和码相位的估计精度，提高系统高动态适应能力</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11" name="标题 1">
            <a:extLst>
              <a:ext uri="{FF2B5EF4-FFF2-40B4-BE49-F238E27FC236}">
                <a16:creationId xmlns:a16="http://schemas.microsoft.com/office/drawing/2014/main" id="{13E074C1-4050-4AC6-C551-DB01E4999172}"/>
              </a:ext>
            </a:extLst>
          </p:cNvPr>
          <p:cNvSpPr txBox="1"/>
          <p:nvPr/>
        </p:nvSpPr>
        <p:spPr>
          <a:xfrm>
            <a:off x="3574977" y="195243"/>
            <a:ext cx="407098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b="1" dirty="0">
                <a:latin typeface="黑体" panose="02010609060101010101" pitchFamily="49" charset="-122"/>
                <a:ea typeface="黑体" panose="02010609060101010101" pitchFamily="49" charset="-122"/>
              </a:rPr>
              <a:t>一、研究背景及意义</a:t>
            </a:r>
          </a:p>
        </p:txBody>
      </p:sp>
    </p:spTree>
    <p:extLst>
      <p:ext uri="{BB962C8B-B14F-4D97-AF65-F5344CB8AC3E}">
        <p14:creationId xmlns:p14="http://schemas.microsoft.com/office/powerpoint/2010/main" val="72588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47789D8F-DD23-0203-9969-92DE269F3688}"/>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7DBE4370-42DA-A4F4-E3A6-8DBFBFAFD909}"/>
              </a:ext>
            </a:extLst>
          </p:cNvPr>
          <p:cNvSpPr>
            <a:spLocks noGrp="1"/>
          </p:cNvSpPr>
          <p:nvPr>
            <p:ph type="sldNum" sz="quarter" idx="12"/>
          </p:nvPr>
        </p:nvSpPr>
        <p:spPr/>
        <p:txBody>
          <a:bodyPr/>
          <a:lstStyle/>
          <a:p>
            <a:pPr>
              <a:defRPr/>
            </a:pPr>
            <a:fld id="{48F3CA89-EC6E-451D-84DA-122B324B80AD}" type="slidenum">
              <a:rPr lang="en-US" altLang="zh-CN" smtClean="0"/>
              <a:t>7</a:t>
            </a:fld>
            <a:endParaRPr lang="en-US" altLang="zh-CN"/>
          </a:p>
        </p:txBody>
      </p:sp>
      <p:sp>
        <p:nvSpPr>
          <p:cNvPr id="6" name="文本框 5">
            <a:extLst>
              <a:ext uri="{FF2B5EF4-FFF2-40B4-BE49-F238E27FC236}">
                <a16:creationId xmlns:a16="http://schemas.microsoft.com/office/drawing/2014/main" id="{CF14FD8C-D2DB-8B3F-26E4-8BC46DB219D8}"/>
              </a:ext>
            </a:extLst>
          </p:cNvPr>
          <p:cNvSpPr txBox="1"/>
          <p:nvPr/>
        </p:nvSpPr>
        <p:spPr>
          <a:xfrm>
            <a:off x="314305" y="823490"/>
            <a:ext cx="3600574" cy="497957"/>
          </a:xfrm>
          <a:prstGeom prst="rect">
            <a:avLst/>
          </a:prstGeom>
          <a:noFill/>
        </p:spPr>
        <p:txBody>
          <a:bodyPr wrap="square" rtlCol="0">
            <a:spAutoFit/>
          </a:bodyPr>
          <a:lstStyle/>
          <a:p>
            <a:pPr>
              <a:lnSpc>
                <a:spcPct val="120000"/>
              </a:lnSpc>
              <a:spcBef>
                <a:spcPts val="0"/>
              </a:spcBef>
              <a:spcAft>
                <a:spcPts val="0"/>
              </a:spcAft>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深组合面临的研究挑战：</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左大括号 6">
            <a:extLst>
              <a:ext uri="{FF2B5EF4-FFF2-40B4-BE49-F238E27FC236}">
                <a16:creationId xmlns:a16="http://schemas.microsoft.com/office/drawing/2014/main" id="{B9550548-C0ED-8E19-E113-0645C8C1699F}"/>
              </a:ext>
            </a:extLst>
          </p:cNvPr>
          <p:cNvSpPr/>
          <p:nvPr/>
        </p:nvSpPr>
        <p:spPr>
          <a:xfrm>
            <a:off x="1737363" y="2127499"/>
            <a:ext cx="510616" cy="31683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1C72D223-8B43-912F-BD45-0EC9028FE518}"/>
              </a:ext>
            </a:extLst>
          </p:cNvPr>
          <p:cNvSpPr txBox="1"/>
          <p:nvPr/>
        </p:nvSpPr>
        <p:spPr>
          <a:xfrm>
            <a:off x="2218561" y="1978593"/>
            <a:ext cx="1584176"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导航滤波器</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724893FF-8EC8-8666-7CDC-DF8CC99A5A5C}"/>
              </a:ext>
            </a:extLst>
          </p:cNvPr>
          <p:cNvSpPr txBox="1"/>
          <p:nvPr/>
        </p:nvSpPr>
        <p:spPr>
          <a:xfrm>
            <a:off x="2273285" y="3496487"/>
            <a:ext cx="1368152"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观测异常</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7961C97B-344F-6222-10FD-6EA21562A7C2}"/>
              </a:ext>
            </a:extLst>
          </p:cNvPr>
          <p:cNvSpPr txBox="1"/>
          <p:nvPr/>
        </p:nvSpPr>
        <p:spPr>
          <a:xfrm>
            <a:off x="2307241" y="5008872"/>
            <a:ext cx="1728192"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系统性能</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箭头连接符 10">
            <a:extLst>
              <a:ext uri="{FF2B5EF4-FFF2-40B4-BE49-F238E27FC236}">
                <a16:creationId xmlns:a16="http://schemas.microsoft.com/office/drawing/2014/main" id="{93175E02-8ADB-2C43-2F68-B218F7AC05AA}"/>
              </a:ext>
            </a:extLst>
          </p:cNvPr>
          <p:cNvCxnSpPr>
            <a:cxnSpLocks/>
          </p:cNvCxnSpPr>
          <p:nvPr/>
        </p:nvCxnSpPr>
        <p:spPr>
          <a:xfrm>
            <a:off x="3641437" y="2193780"/>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63101B3A-3A82-6850-1413-568473A3CF38}"/>
              </a:ext>
            </a:extLst>
          </p:cNvPr>
          <p:cNvCxnSpPr>
            <a:cxnSpLocks/>
          </p:cNvCxnSpPr>
          <p:nvPr/>
        </p:nvCxnSpPr>
        <p:spPr>
          <a:xfrm>
            <a:off x="3566341" y="3716305"/>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EC3865A-3E0C-1546-1603-CAB1D08B5204}"/>
              </a:ext>
            </a:extLst>
          </p:cNvPr>
          <p:cNvCxnSpPr>
            <a:cxnSpLocks/>
          </p:cNvCxnSpPr>
          <p:nvPr/>
        </p:nvCxnSpPr>
        <p:spPr>
          <a:xfrm>
            <a:off x="3566341" y="5224059"/>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左大括号 13">
            <a:extLst>
              <a:ext uri="{FF2B5EF4-FFF2-40B4-BE49-F238E27FC236}">
                <a16:creationId xmlns:a16="http://schemas.microsoft.com/office/drawing/2014/main" id="{A7A1F8D8-AE7C-6CE5-15E5-2B2AF8C67247}"/>
              </a:ext>
            </a:extLst>
          </p:cNvPr>
          <p:cNvSpPr/>
          <p:nvPr/>
        </p:nvSpPr>
        <p:spPr>
          <a:xfrm>
            <a:off x="4762102" y="1426397"/>
            <a:ext cx="261173" cy="14129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id="{6924ADCB-D631-3CB9-969D-CD62C9FE1F5D}"/>
              </a:ext>
            </a:extLst>
          </p:cNvPr>
          <p:cNvSpPr/>
          <p:nvPr/>
        </p:nvSpPr>
        <p:spPr>
          <a:xfrm>
            <a:off x="4712380" y="4517569"/>
            <a:ext cx="261173" cy="14129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0DA3FCF-B565-4BC8-F15C-2F84DA677E93}"/>
              </a:ext>
            </a:extLst>
          </p:cNvPr>
          <p:cNvSpPr txBox="1"/>
          <p:nvPr/>
        </p:nvSpPr>
        <p:spPr>
          <a:xfrm>
            <a:off x="4973553" y="3483933"/>
            <a:ext cx="1368152"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抗差问题</a:t>
            </a:r>
            <a:endPar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C3817C6D-58C6-0294-B1B1-6217EB0105DB}"/>
              </a:ext>
            </a:extLst>
          </p:cNvPr>
          <p:cNvSpPr txBox="1"/>
          <p:nvPr/>
        </p:nvSpPr>
        <p:spPr>
          <a:xfrm>
            <a:off x="4973553" y="4284880"/>
            <a:ext cx="1517405"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高灵敏度性</a:t>
            </a:r>
            <a:endPar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a:extLst>
              <a:ext uri="{FF2B5EF4-FFF2-40B4-BE49-F238E27FC236}">
                <a16:creationId xmlns:a16="http://schemas.microsoft.com/office/drawing/2014/main" id="{D562C27D-64F3-AE52-367C-C157CAF0E6DF}"/>
              </a:ext>
            </a:extLst>
          </p:cNvPr>
          <p:cNvSpPr txBox="1"/>
          <p:nvPr/>
        </p:nvSpPr>
        <p:spPr>
          <a:xfrm>
            <a:off x="5048179" y="5715361"/>
            <a:ext cx="1368152"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高动态性</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a:extLst>
              <a:ext uri="{FF2B5EF4-FFF2-40B4-BE49-F238E27FC236}">
                <a16:creationId xmlns:a16="http://schemas.microsoft.com/office/drawing/2014/main" id="{4390D740-0E7D-0DED-E848-80D32E4ED835}"/>
              </a:ext>
            </a:extLst>
          </p:cNvPr>
          <p:cNvSpPr txBox="1"/>
          <p:nvPr/>
        </p:nvSpPr>
        <p:spPr>
          <a:xfrm>
            <a:off x="5135828" y="1209029"/>
            <a:ext cx="1459463"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计算量问题</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a:extLst>
              <a:ext uri="{FF2B5EF4-FFF2-40B4-BE49-F238E27FC236}">
                <a16:creationId xmlns:a16="http://schemas.microsoft.com/office/drawing/2014/main" id="{3120E884-55AF-AEAE-8E3E-0A9022A2EB80}"/>
              </a:ext>
            </a:extLst>
          </p:cNvPr>
          <p:cNvSpPr txBox="1"/>
          <p:nvPr/>
        </p:nvSpPr>
        <p:spPr>
          <a:xfrm>
            <a:off x="5114483" y="1924821"/>
            <a:ext cx="1614887"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非线性问题</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a:extLst>
              <a:ext uri="{FF2B5EF4-FFF2-40B4-BE49-F238E27FC236}">
                <a16:creationId xmlns:a16="http://schemas.microsoft.com/office/drawing/2014/main" id="{51A2F14C-BBC9-A7A0-93B8-797EFB3C82AC}"/>
              </a:ext>
            </a:extLst>
          </p:cNvPr>
          <p:cNvSpPr txBox="1"/>
          <p:nvPr/>
        </p:nvSpPr>
        <p:spPr>
          <a:xfrm>
            <a:off x="5048179" y="2596001"/>
            <a:ext cx="1747496" cy="430374"/>
          </a:xfrm>
          <a:prstGeom prst="rect">
            <a:avLst/>
          </a:prstGeom>
          <a:noFill/>
        </p:spPr>
        <p:txBody>
          <a:bodyPr wrap="square" rtlCol="0">
            <a:spAutoFit/>
          </a:bodyPr>
          <a:lstStyle/>
          <a:p>
            <a:pPr>
              <a:lnSpc>
                <a:spcPct val="120000"/>
              </a:lnSpc>
              <a:spcBef>
                <a:spcPts val="0"/>
              </a:spcBef>
              <a:spcAft>
                <a:spcPts val="0"/>
              </a:spcAft>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最优收敛问题</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圆角矩形标注 5">
            <a:extLst>
              <a:ext uri="{FF2B5EF4-FFF2-40B4-BE49-F238E27FC236}">
                <a16:creationId xmlns:a16="http://schemas.microsoft.com/office/drawing/2014/main" id="{5422044E-2D9C-8567-A789-4B09AB848533}"/>
              </a:ext>
            </a:extLst>
          </p:cNvPr>
          <p:cNvSpPr/>
          <p:nvPr/>
        </p:nvSpPr>
        <p:spPr>
          <a:xfrm>
            <a:off x="7098358" y="1641099"/>
            <a:ext cx="3005295" cy="1428192"/>
          </a:xfrm>
          <a:prstGeom prst="wedgeRoundRectCallout">
            <a:avLst>
              <a:gd name="adj1" fmla="val -80218"/>
              <a:gd name="adj2" fmla="val 8994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由于惯导误差累积过大或卫星信号中断造成某通道观测量异常，最终影响导航精度；</a:t>
            </a:r>
          </a:p>
        </p:txBody>
      </p:sp>
      <p:sp>
        <p:nvSpPr>
          <p:cNvPr id="23" name="圆角矩形标注 5">
            <a:extLst>
              <a:ext uri="{FF2B5EF4-FFF2-40B4-BE49-F238E27FC236}">
                <a16:creationId xmlns:a16="http://schemas.microsoft.com/office/drawing/2014/main" id="{4B7C9E95-234B-92B1-F1DA-1AEB9211DE36}"/>
              </a:ext>
            </a:extLst>
          </p:cNvPr>
          <p:cNvSpPr/>
          <p:nvPr/>
        </p:nvSpPr>
        <p:spPr>
          <a:xfrm>
            <a:off x="6840509" y="4630484"/>
            <a:ext cx="2572278" cy="1902395"/>
          </a:xfrm>
          <a:prstGeom prst="wedgeRoundRectCallout">
            <a:avLst>
              <a:gd name="adj1" fmla="val -65192"/>
              <a:gd name="adj2" fmla="val -5177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r>
              <a:rPr lang="zh-CN" altLang="en-US" b="1" dirty="0">
                <a:solidFill>
                  <a:schemeClr val="tx1"/>
                </a:solidFill>
                <a:latin typeface="微软雅黑" panose="020B0503020204020204" pitchFamily="34" charset="-122"/>
                <a:ea typeface="微软雅黑" panose="020B0503020204020204" pitchFamily="34" charset="-122"/>
              </a:rPr>
              <a:t>相干积分时间受到</a:t>
            </a:r>
            <a:r>
              <a:rPr lang="zh-CN" altLang="zh-CN" b="1" dirty="0">
                <a:solidFill>
                  <a:schemeClr val="tx1"/>
                </a:solidFill>
                <a:latin typeface="微软雅黑" panose="020B0503020204020204" pitchFamily="34" charset="-122"/>
                <a:ea typeface="微软雅黑" panose="020B0503020204020204" pitchFamily="34" charset="-122"/>
              </a:rPr>
              <a:t>导航比特跳变的限制，以及相干积分过程中的各项误差的累积的限制</a:t>
            </a:r>
            <a:r>
              <a:rPr lang="zh-CN" altLang="en-US" b="1" dirty="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标题 1">
            <a:extLst>
              <a:ext uri="{FF2B5EF4-FFF2-40B4-BE49-F238E27FC236}">
                <a16:creationId xmlns:a16="http://schemas.microsoft.com/office/drawing/2014/main" id="{261220A6-7699-33A6-9F73-D0904C640237}"/>
              </a:ext>
            </a:extLst>
          </p:cNvPr>
          <p:cNvSpPr txBox="1"/>
          <p:nvPr/>
        </p:nvSpPr>
        <p:spPr>
          <a:xfrm>
            <a:off x="3574977" y="195243"/>
            <a:ext cx="407098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b="1" dirty="0">
                <a:latin typeface="黑体" panose="02010609060101010101" pitchFamily="49" charset="-122"/>
                <a:ea typeface="黑体" panose="02010609060101010101" pitchFamily="49" charset="-122"/>
              </a:rPr>
              <a:t>一、研究背景及意义</a:t>
            </a:r>
          </a:p>
        </p:txBody>
      </p:sp>
    </p:spTree>
    <p:extLst>
      <p:ext uri="{BB962C8B-B14F-4D97-AF65-F5344CB8AC3E}">
        <p14:creationId xmlns:p14="http://schemas.microsoft.com/office/powerpoint/2010/main" val="201826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animBg="1"/>
      <p:bldP spid="23" grpId="0" bldLvl="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3B659517-D7EE-AF98-B753-671139D013F6}"/>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9196FD51-0464-3D9E-9307-630F2F9C1037}"/>
              </a:ext>
            </a:extLst>
          </p:cNvPr>
          <p:cNvSpPr>
            <a:spLocks noGrp="1"/>
          </p:cNvSpPr>
          <p:nvPr>
            <p:ph type="sldNum" sz="quarter" idx="12"/>
          </p:nvPr>
        </p:nvSpPr>
        <p:spPr/>
        <p:txBody>
          <a:bodyPr/>
          <a:lstStyle/>
          <a:p>
            <a:pPr>
              <a:defRPr/>
            </a:pPr>
            <a:fld id="{48F3CA89-EC6E-451D-84DA-122B324B80AD}" type="slidenum">
              <a:rPr lang="en-US" altLang="zh-CN" smtClean="0"/>
              <a:t>8</a:t>
            </a:fld>
            <a:endParaRPr lang="en-US" altLang="zh-CN"/>
          </a:p>
        </p:txBody>
      </p:sp>
      <p:sp>
        <p:nvSpPr>
          <p:cNvPr id="5" name="同侧圆角矩形 30">
            <a:extLst>
              <a:ext uri="{FF2B5EF4-FFF2-40B4-BE49-F238E27FC236}">
                <a16:creationId xmlns:a16="http://schemas.microsoft.com/office/drawing/2014/main" id="{89667FBA-FD9A-8E83-0AA0-352B25068E64}"/>
              </a:ext>
            </a:extLst>
          </p:cNvPr>
          <p:cNvSpPr/>
          <p:nvPr/>
        </p:nvSpPr>
        <p:spPr>
          <a:xfrm rot="5400000">
            <a:off x="7044813" y="-1546824"/>
            <a:ext cx="1119716" cy="6984776"/>
          </a:xfrm>
          <a:prstGeom prst="round2SameRect">
            <a:avLst>
              <a:gd name="adj1" fmla="val 50000"/>
              <a:gd name="adj2" fmla="val 0"/>
            </a:avLst>
          </a:prstGeom>
          <a:solidFill>
            <a:schemeClr val="accent6"/>
          </a:solid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同侧圆角矩形 27">
            <a:extLst>
              <a:ext uri="{FF2B5EF4-FFF2-40B4-BE49-F238E27FC236}">
                <a16:creationId xmlns:a16="http://schemas.microsoft.com/office/drawing/2014/main" id="{EE00D855-4DE5-C234-660A-9B07869CE246}"/>
              </a:ext>
            </a:extLst>
          </p:cNvPr>
          <p:cNvSpPr/>
          <p:nvPr/>
        </p:nvSpPr>
        <p:spPr>
          <a:xfrm rot="5400000">
            <a:off x="6625644" y="1924292"/>
            <a:ext cx="1105615" cy="6183120"/>
          </a:xfrm>
          <a:prstGeom prst="round2SameRect">
            <a:avLst>
              <a:gd name="adj1" fmla="val 50000"/>
              <a:gd name="adj2" fmla="val 0"/>
            </a:avLst>
          </a:prstGeom>
          <a:solidFill>
            <a:schemeClr val="accent6"/>
          </a:solid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 name="同侧圆角矩形 28">
            <a:extLst>
              <a:ext uri="{FF2B5EF4-FFF2-40B4-BE49-F238E27FC236}">
                <a16:creationId xmlns:a16="http://schemas.microsoft.com/office/drawing/2014/main" id="{7E45217A-DF42-B00E-3DF6-95CFB0CB5CDE}"/>
              </a:ext>
            </a:extLst>
          </p:cNvPr>
          <p:cNvSpPr/>
          <p:nvPr/>
        </p:nvSpPr>
        <p:spPr>
          <a:xfrm rot="5400000">
            <a:off x="7191242" y="549824"/>
            <a:ext cx="1105616" cy="6014858"/>
          </a:xfrm>
          <a:prstGeom prst="round2SameRect">
            <a:avLst>
              <a:gd name="adj1" fmla="val 50000"/>
              <a:gd name="adj2" fmla="val 0"/>
            </a:avLst>
          </a:prstGeom>
          <a:solidFill>
            <a:schemeClr val="accent6"/>
          </a:solid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EBD5EEA-F0C4-DC27-FEF4-F9A5423790BC}"/>
              </a:ext>
            </a:extLst>
          </p:cNvPr>
          <p:cNvSpPr/>
          <p:nvPr/>
        </p:nvSpPr>
        <p:spPr>
          <a:xfrm>
            <a:off x="4520008" y="1404230"/>
            <a:ext cx="6384946" cy="1082669"/>
          </a:xfrm>
          <a:prstGeom prst="rect">
            <a:avLst/>
          </a:prstGeom>
        </p:spPr>
        <p:txBody>
          <a:bodyPr wrap="square">
            <a:spAutoFit/>
          </a:bodyPr>
          <a:lstStyle/>
          <a:p>
            <a:pPr algn="just">
              <a:lnSpc>
                <a:spcPct val="120000"/>
              </a:lnSpc>
            </a:pP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有利于</a:t>
            </a:r>
            <a:r>
              <a:rPr lang="zh-CN" altLang="zh-CN" sz="2800" b="1" dirty="0">
                <a:solidFill>
                  <a:srgbClr val="FF0000"/>
                </a:solidFill>
                <a:latin typeface="微软雅黑" panose="020B0503020204020204" pitchFamily="34" charset="-122"/>
                <a:ea typeface="微软雅黑" panose="020B0503020204020204" pitchFamily="34" charset="-122"/>
              </a:rPr>
              <a:t>研制</a:t>
            </a:r>
            <a:r>
              <a:rPr lang="zh-CN" altLang="en-US" sz="2800" b="1" dirty="0">
                <a:solidFill>
                  <a:srgbClr val="FF0000"/>
                </a:solidFill>
                <a:latin typeface="微软雅黑" panose="020B0503020204020204" pitchFamily="34" charset="-122"/>
                <a:ea typeface="微软雅黑" panose="020B0503020204020204" pitchFamily="34" charset="-122"/>
              </a:rPr>
              <a:t>开发</a:t>
            </a:r>
            <a:r>
              <a:rPr lang="en-US" altLang="zh-CN" sz="2800" b="1" dirty="0">
                <a:solidFill>
                  <a:srgbClr val="FF0000"/>
                </a:solidFill>
                <a:latin typeface="微软雅黑" panose="020B0503020204020204" pitchFamily="34" charset="-122"/>
                <a:ea typeface="微软雅黑" panose="020B0503020204020204" pitchFamily="34" charset="-122"/>
              </a:rPr>
              <a:t>BDS/INS</a:t>
            </a:r>
            <a:r>
              <a:rPr lang="zh-CN" altLang="zh-CN" sz="2800" b="1" dirty="0">
                <a:solidFill>
                  <a:srgbClr val="FF0000"/>
                </a:solidFill>
                <a:latin typeface="微软雅黑" panose="020B0503020204020204" pitchFamily="34" charset="-122"/>
                <a:ea typeface="微软雅黑" panose="020B0503020204020204" pitchFamily="34" charset="-122"/>
              </a:rPr>
              <a:t>深组合导航系统成品</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F44AB561-E774-E1C6-C642-A8EDAEABD15A}"/>
              </a:ext>
            </a:extLst>
          </p:cNvPr>
          <p:cNvSpPr/>
          <p:nvPr/>
        </p:nvSpPr>
        <p:spPr>
          <a:xfrm>
            <a:off x="3713652" y="1552550"/>
            <a:ext cx="797262" cy="7972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10" name="椭圆 4">
            <a:extLst>
              <a:ext uri="{FF2B5EF4-FFF2-40B4-BE49-F238E27FC236}">
                <a16:creationId xmlns:a16="http://schemas.microsoft.com/office/drawing/2014/main" id="{BD4B7E16-0860-77E8-25C9-FAC65DEE2160}"/>
              </a:ext>
            </a:extLst>
          </p:cNvPr>
          <p:cNvSpPr/>
          <p:nvPr/>
        </p:nvSpPr>
        <p:spPr>
          <a:xfrm>
            <a:off x="3635830" y="14901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矩形 10">
            <a:extLst>
              <a:ext uri="{FF2B5EF4-FFF2-40B4-BE49-F238E27FC236}">
                <a16:creationId xmlns:a16="http://schemas.microsoft.com/office/drawing/2014/main" id="{BFF632DB-0B27-B4F9-F949-F2AABD9C4193}"/>
              </a:ext>
            </a:extLst>
          </p:cNvPr>
          <p:cNvSpPr/>
          <p:nvPr/>
        </p:nvSpPr>
        <p:spPr>
          <a:xfrm>
            <a:off x="5165248" y="3015918"/>
            <a:ext cx="5164706" cy="1082669"/>
          </a:xfrm>
          <a:prstGeom prst="rect">
            <a:avLst/>
          </a:prstGeom>
        </p:spPr>
        <p:txBody>
          <a:bodyPr wrap="square">
            <a:spAutoFit/>
          </a:bodyPr>
          <a:lstStyle/>
          <a:p>
            <a:pPr algn="just">
              <a:lnSpc>
                <a:spcPct val="120000"/>
              </a:lnSpc>
            </a:pPr>
            <a:r>
              <a:rPr lang="zh-CN" altLang="en-US" sz="2800" b="1" dirty="0">
                <a:solidFill>
                  <a:srgbClr val="FF0000"/>
                </a:solidFill>
                <a:latin typeface="微软雅黑" panose="020B0503020204020204" pitchFamily="34" charset="-122"/>
                <a:ea typeface="微软雅黑" panose="020B0503020204020204" pitchFamily="34" charset="-122"/>
              </a:rPr>
              <a:t>有利于</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提高</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在复杂城市环境下</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导航系统性能</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01D24A70-CA78-058C-9054-D76DF1994BB1}"/>
              </a:ext>
            </a:extLst>
          </p:cNvPr>
          <p:cNvSpPr/>
          <p:nvPr/>
        </p:nvSpPr>
        <p:spPr>
          <a:xfrm>
            <a:off x="4337992" y="3158623"/>
            <a:ext cx="797262" cy="7972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13" name="椭圆 4">
            <a:extLst>
              <a:ext uri="{FF2B5EF4-FFF2-40B4-BE49-F238E27FC236}">
                <a16:creationId xmlns:a16="http://schemas.microsoft.com/office/drawing/2014/main" id="{CCCBA1CA-F942-26B2-C640-1A93B0653806}"/>
              </a:ext>
            </a:extLst>
          </p:cNvPr>
          <p:cNvSpPr/>
          <p:nvPr/>
        </p:nvSpPr>
        <p:spPr>
          <a:xfrm>
            <a:off x="4260168" y="3084869"/>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4" name="矩形 13">
            <a:extLst>
              <a:ext uri="{FF2B5EF4-FFF2-40B4-BE49-F238E27FC236}">
                <a16:creationId xmlns:a16="http://schemas.microsoft.com/office/drawing/2014/main" id="{B7AA873E-36E6-D2DE-F9E3-BFA3E27081BB}"/>
              </a:ext>
            </a:extLst>
          </p:cNvPr>
          <p:cNvSpPr/>
          <p:nvPr/>
        </p:nvSpPr>
        <p:spPr>
          <a:xfrm>
            <a:off x="4590010" y="4451570"/>
            <a:ext cx="5485126" cy="1082669"/>
          </a:xfrm>
          <a:prstGeom prst="rect">
            <a:avLst/>
          </a:prstGeom>
        </p:spPr>
        <p:txBody>
          <a:bodyPr wrap="square">
            <a:spAutoFit/>
          </a:bodyPr>
          <a:lstStyle/>
          <a:p>
            <a:pPr algn="just">
              <a:lnSpc>
                <a:spcPct val="120000"/>
              </a:lnSpc>
            </a:pPr>
            <a:r>
              <a:rPr lang="zh-CN" altLang="en-US" sz="2800" b="1" dirty="0">
                <a:solidFill>
                  <a:srgbClr val="FF0000"/>
                </a:solidFill>
                <a:latin typeface="微软雅黑" panose="020B0503020204020204" pitchFamily="34" charset="-122"/>
                <a:ea typeface="微软雅黑" panose="020B0503020204020204" pitchFamily="34" charset="-122"/>
              </a:rPr>
              <a:t>有利于拓展北斗卫星导航系统的应用前景。</a:t>
            </a:r>
            <a:endParaRPr lang="en-US" altLang="zh-CN" sz="2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 name="椭圆 14">
            <a:extLst>
              <a:ext uri="{FF2B5EF4-FFF2-40B4-BE49-F238E27FC236}">
                <a16:creationId xmlns:a16="http://schemas.microsoft.com/office/drawing/2014/main" id="{831381CF-B155-58CB-F22E-FC7E92C3D093}"/>
              </a:ext>
            </a:extLst>
          </p:cNvPr>
          <p:cNvSpPr/>
          <p:nvPr/>
        </p:nvSpPr>
        <p:spPr>
          <a:xfrm>
            <a:off x="3713652" y="4617222"/>
            <a:ext cx="797262" cy="7972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16" name="椭圆 4">
            <a:extLst>
              <a:ext uri="{FF2B5EF4-FFF2-40B4-BE49-F238E27FC236}">
                <a16:creationId xmlns:a16="http://schemas.microsoft.com/office/drawing/2014/main" id="{C7DA1674-AC31-A552-BDAA-73D57EE4224D}"/>
              </a:ext>
            </a:extLst>
          </p:cNvPr>
          <p:cNvSpPr/>
          <p:nvPr/>
        </p:nvSpPr>
        <p:spPr>
          <a:xfrm>
            <a:off x="3635830" y="455232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0070C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
        <p:nvSpPr>
          <p:cNvPr id="17" name="椭圆 16">
            <a:extLst>
              <a:ext uri="{FF2B5EF4-FFF2-40B4-BE49-F238E27FC236}">
                <a16:creationId xmlns:a16="http://schemas.microsoft.com/office/drawing/2014/main" id="{F3C09E48-70BE-70D9-6274-B50D9BCE0644}"/>
              </a:ext>
            </a:extLst>
          </p:cNvPr>
          <p:cNvSpPr/>
          <p:nvPr/>
        </p:nvSpPr>
        <p:spPr>
          <a:xfrm>
            <a:off x="2137733" y="2615694"/>
            <a:ext cx="1711482" cy="1857973"/>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研究意义</a:t>
            </a:r>
          </a:p>
        </p:txBody>
      </p:sp>
      <p:sp>
        <p:nvSpPr>
          <p:cNvPr id="18" name="标题 1">
            <a:extLst>
              <a:ext uri="{FF2B5EF4-FFF2-40B4-BE49-F238E27FC236}">
                <a16:creationId xmlns:a16="http://schemas.microsoft.com/office/drawing/2014/main" id="{D1915E58-7A93-7CD8-6635-BBFD088EBF94}"/>
              </a:ext>
            </a:extLst>
          </p:cNvPr>
          <p:cNvSpPr txBox="1"/>
          <p:nvPr/>
        </p:nvSpPr>
        <p:spPr>
          <a:xfrm>
            <a:off x="3574977" y="195243"/>
            <a:ext cx="4070985" cy="504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b="1" dirty="0">
                <a:latin typeface="黑体" panose="02010609060101010101" pitchFamily="49" charset="-122"/>
                <a:ea typeface="黑体" panose="02010609060101010101" pitchFamily="49" charset="-122"/>
              </a:rPr>
              <a:t>一、研究背景及意义</a:t>
            </a:r>
          </a:p>
        </p:txBody>
      </p:sp>
    </p:spTree>
    <p:extLst>
      <p:ext uri="{BB962C8B-B14F-4D97-AF65-F5344CB8AC3E}">
        <p14:creationId xmlns:p14="http://schemas.microsoft.com/office/powerpoint/2010/main" val="110822159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calcmode="lin" valueType="num">
                                          <p:cBhvr>
                                            <p:cTn id="20" dur="250" fill="hold"/>
                                            <p:tgtEl>
                                              <p:spTgt spid="8"/>
                                            </p:tgtEl>
                                            <p:attrNameLst>
                                              <p:attrName>ppt_w</p:attrName>
                                            </p:attrNameLst>
                                          </p:cBhvr>
                                          <p:tavLst>
                                            <p:tav tm="0">
                                              <p:val>
                                                <p:fltVal val="0"/>
                                              </p:val>
                                            </p:tav>
                                            <p:tav tm="100000">
                                              <p:val>
                                                <p:strVal val="#ppt_w"/>
                                              </p:val>
                                            </p:tav>
                                          </p:tavLst>
                                        </p:anim>
                                        <p:anim calcmode="lin" valueType="num">
                                          <p:cBhvr>
                                            <p:cTn id="21" dur="250" fill="hold"/>
                                            <p:tgtEl>
                                              <p:spTgt spid="8"/>
                                            </p:tgtEl>
                                            <p:attrNameLst>
                                              <p:attrName>ppt_h</p:attrName>
                                            </p:attrNameLst>
                                          </p:cBhvr>
                                          <p:tavLst>
                                            <p:tav tm="0">
                                              <p:val>
                                                <p:fltVal val="0"/>
                                              </p:val>
                                            </p:tav>
                                            <p:tav tm="100000">
                                              <p:val>
                                                <p:strVal val="#ppt_h"/>
                                              </p:val>
                                            </p:tav>
                                          </p:tavLst>
                                        </p:anim>
                                        <p:animEffect transition="in" filter="fade">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000"/>
                                </p:stCondLst>
                                <p:childTnLst>
                                  <p:par>
                                    <p:cTn id="38" presetID="5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250" fill="hold"/>
                                            <p:tgtEl>
                                              <p:spTgt spid="11"/>
                                            </p:tgtEl>
                                            <p:attrNameLst>
                                              <p:attrName>ppt_w</p:attrName>
                                            </p:attrNameLst>
                                          </p:cBhvr>
                                          <p:tavLst>
                                            <p:tav tm="0">
                                              <p:val>
                                                <p:fltVal val="0"/>
                                              </p:val>
                                            </p:tav>
                                            <p:tav tm="100000">
                                              <p:val>
                                                <p:strVal val="#ppt_w"/>
                                              </p:val>
                                            </p:tav>
                                          </p:tavLst>
                                        </p:anim>
                                        <p:anim calcmode="lin" valueType="num">
                                          <p:cBhvr>
                                            <p:cTn id="41" dur="250" fill="hold"/>
                                            <p:tgtEl>
                                              <p:spTgt spid="11"/>
                                            </p:tgtEl>
                                            <p:attrNameLst>
                                              <p:attrName>ppt_h</p:attrName>
                                            </p:attrNameLst>
                                          </p:cBhvr>
                                          <p:tavLst>
                                            <p:tav tm="0">
                                              <p:val>
                                                <p:fltVal val="0"/>
                                              </p:val>
                                            </p:tav>
                                            <p:tav tm="100000">
                                              <p:val>
                                                <p:strVal val="#ppt_h"/>
                                              </p:val>
                                            </p:tav>
                                          </p:tavLst>
                                        </p:anim>
                                        <p:animEffect transition="in" filter="fade">
                                          <p:cBhvr>
                                            <p:cTn id="42" dur="2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1+#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par>
                              <p:cTn id="57" fill="hold">
                                <p:stCondLst>
                                  <p:cond delay="1000"/>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14"/>
                                            </p:tgtEl>
                                            <p:attrNameLst>
                                              <p:attrName>style.visibility</p:attrName>
                                            </p:attrNameLst>
                                          </p:cBhvr>
                                          <p:to>
                                            <p:strVal val="visible"/>
                                          </p:to>
                                        </p:set>
                                        <p:anim calcmode="lin" valueType="num">
                                          <p:cBhvr>
                                            <p:cTn id="60" dur="250" fill="hold"/>
                                            <p:tgtEl>
                                              <p:spTgt spid="14"/>
                                            </p:tgtEl>
                                            <p:attrNameLst>
                                              <p:attrName>ppt_w</p:attrName>
                                            </p:attrNameLst>
                                          </p:cBhvr>
                                          <p:tavLst>
                                            <p:tav tm="0">
                                              <p:val>
                                                <p:fltVal val="0"/>
                                              </p:val>
                                            </p:tav>
                                            <p:tav tm="100000">
                                              <p:val>
                                                <p:strVal val="#ppt_w"/>
                                              </p:val>
                                            </p:tav>
                                          </p:tavLst>
                                        </p:anim>
                                        <p:anim calcmode="lin" valueType="num">
                                          <p:cBhvr>
                                            <p:cTn id="61" dur="250" fill="hold"/>
                                            <p:tgtEl>
                                              <p:spTgt spid="14"/>
                                            </p:tgtEl>
                                            <p:attrNameLst>
                                              <p:attrName>ppt_h</p:attrName>
                                            </p:attrNameLst>
                                          </p:cBhvr>
                                          <p:tavLst>
                                            <p:tav tm="0">
                                              <p:val>
                                                <p:fltVal val="0"/>
                                              </p:val>
                                            </p:tav>
                                            <p:tav tm="100000">
                                              <p:val>
                                                <p:strVal val="#ppt_h"/>
                                              </p:val>
                                            </p:tav>
                                          </p:tavLst>
                                        </p:anim>
                                        <p:animEffect transition="in" filter="fade">
                                          <p:cBhvr>
                                            <p:cTn id="62" dur="250"/>
                                            <p:tgtEl>
                                              <p:spTgt spid="14"/>
                                            </p:tgtEl>
                                          </p:cBhvr>
                                        </p:animEffect>
                                      </p:childTnLst>
                                    </p:cTn>
                                  </p:par>
                                </p:childTnLst>
                              </p:cTn>
                            </p:par>
                            <p:par>
                              <p:cTn id="63" fill="hold">
                                <p:stCondLst>
                                  <p:cond delay="1700"/>
                                </p:stCondLst>
                                <p:childTnLst>
                                  <p:par>
                                    <p:cTn id="64" presetID="2" presetClass="entr" presetSubtype="4" fill="hold" grpId="0" nodeType="afterEffect" p14:presetBounceEnd="44000">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14:bounceEnd="44000">
                                          <p:cBhvr additive="base">
                                            <p:cTn id="66" dur="5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p:bldP spid="12" grpId="0" animBg="1"/>
          <p:bldP spid="13" grpId="0" animBg="1"/>
          <p:bldP spid="14" grpId="0"/>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calcmode="lin" valueType="num">
                                          <p:cBhvr>
                                            <p:cTn id="20" dur="250" fill="hold"/>
                                            <p:tgtEl>
                                              <p:spTgt spid="8"/>
                                            </p:tgtEl>
                                            <p:attrNameLst>
                                              <p:attrName>ppt_w</p:attrName>
                                            </p:attrNameLst>
                                          </p:cBhvr>
                                          <p:tavLst>
                                            <p:tav tm="0">
                                              <p:val>
                                                <p:fltVal val="0"/>
                                              </p:val>
                                            </p:tav>
                                            <p:tav tm="100000">
                                              <p:val>
                                                <p:strVal val="#ppt_w"/>
                                              </p:val>
                                            </p:tav>
                                          </p:tavLst>
                                        </p:anim>
                                        <p:anim calcmode="lin" valueType="num">
                                          <p:cBhvr>
                                            <p:cTn id="21" dur="250" fill="hold"/>
                                            <p:tgtEl>
                                              <p:spTgt spid="8"/>
                                            </p:tgtEl>
                                            <p:attrNameLst>
                                              <p:attrName>ppt_h</p:attrName>
                                            </p:attrNameLst>
                                          </p:cBhvr>
                                          <p:tavLst>
                                            <p:tav tm="0">
                                              <p:val>
                                                <p:fltVal val="0"/>
                                              </p:val>
                                            </p:tav>
                                            <p:tav tm="100000">
                                              <p:val>
                                                <p:strVal val="#ppt_h"/>
                                              </p:val>
                                            </p:tav>
                                          </p:tavLst>
                                        </p:anim>
                                        <p:animEffect transition="in" filter="fade">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000"/>
                                </p:stCondLst>
                                <p:childTnLst>
                                  <p:par>
                                    <p:cTn id="38" presetID="5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250" fill="hold"/>
                                            <p:tgtEl>
                                              <p:spTgt spid="11"/>
                                            </p:tgtEl>
                                            <p:attrNameLst>
                                              <p:attrName>ppt_w</p:attrName>
                                            </p:attrNameLst>
                                          </p:cBhvr>
                                          <p:tavLst>
                                            <p:tav tm="0">
                                              <p:val>
                                                <p:fltVal val="0"/>
                                              </p:val>
                                            </p:tav>
                                            <p:tav tm="100000">
                                              <p:val>
                                                <p:strVal val="#ppt_w"/>
                                              </p:val>
                                            </p:tav>
                                          </p:tavLst>
                                        </p:anim>
                                        <p:anim calcmode="lin" valueType="num">
                                          <p:cBhvr>
                                            <p:cTn id="41" dur="250" fill="hold"/>
                                            <p:tgtEl>
                                              <p:spTgt spid="11"/>
                                            </p:tgtEl>
                                            <p:attrNameLst>
                                              <p:attrName>ppt_h</p:attrName>
                                            </p:attrNameLst>
                                          </p:cBhvr>
                                          <p:tavLst>
                                            <p:tav tm="0">
                                              <p:val>
                                                <p:fltVal val="0"/>
                                              </p:val>
                                            </p:tav>
                                            <p:tav tm="100000">
                                              <p:val>
                                                <p:strVal val="#ppt_h"/>
                                              </p:val>
                                            </p:tav>
                                          </p:tavLst>
                                        </p:anim>
                                        <p:animEffect transition="in" filter="fade">
                                          <p:cBhvr>
                                            <p:cTn id="42" dur="2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1+#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par>
                              <p:cTn id="57" fill="hold">
                                <p:stCondLst>
                                  <p:cond delay="1000"/>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14"/>
                                            </p:tgtEl>
                                            <p:attrNameLst>
                                              <p:attrName>style.visibility</p:attrName>
                                            </p:attrNameLst>
                                          </p:cBhvr>
                                          <p:to>
                                            <p:strVal val="visible"/>
                                          </p:to>
                                        </p:set>
                                        <p:anim calcmode="lin" valueType="num">
                                          <p:cBhvr>
                                            <p:cTn id="60" dur="250" fill="hold"/>
                                            <p:tgtEl>
                                              <p:spTgt spid="14"/>
                                            </p:tgtEl>
                                            <p:attrNameLst>
                                              <p:attrName>ppt_w</p:attrName>
                                            </p:attrNameLst>
                                          </p:cBhvr>
                                          <p:tavLst>
                                            <p:tav tm="0">
                                              <p:val>
                                                <p:fltVal val="0"/>
                                              </p:val>
                                            </p:tav>
                                            <p:tav tm="100000">
                                              <p:val>
                                                <p:strVal val="#ppt_w"/>
                                              </p:val>
                                            </p:tav>
                                          </p:tavLst>
                                        </p:anim>
                                        <p:anim calcmode="lin" valueType="num">
                                          <p:cBhvr>
                                            <p:cTn id="61" dur="250" fill="hold"/>
                                            <p:tgtEl>
                                              <p:spTgt spid="14"/>
                                            </p:tgtEl>
                                            <p:attrNameLst>
                                              <p:attrName>ppt_h</p:attrName>
                                            </p:attrNameLst>
                                          </p:cBhvr>
                                          <p:tavLst>
                                            <p:tav tm="0">
                                              <p:val>
                                                <p:fltVal val="0"/>
                                              </p:val>
                                            </p:tav>
                                            <p:tav tm="100000">
                                              <p:val>
                                                <p:strVal val="#ppt_h"/>
                                              </p:val>
                                            </p:tav>
                                          </p:tavLst>
                                        </p:anim>
                                        <p:animEffect transition="in" filter="fade">
                                          <p:cBhvr>
                                            <p:cTn id="62" dur="250"/>
                                            <p:tgtEl>
                                              <p:spTgt spid="14"/>
                                            </p:tgtEl>
                                          </p:cBhvr>
                                        </p:animEffect>
                                      </p:childTnLst>
                                    </p:cTn>
                                  </p:par>
                                </p:childTnLst>
                              </p:cTn>
                            </p:par>
                            <p:par>
                              <p:cTn id="63" fill="hold">
                                <p:stCondLst>
                                  <p:cond delay="1700"/>
                                </p:stCondLst>
                                <p:childTnLst>
                                  <p:par>
                                    <p:cTn id="64" presetID="2" presetClass="entr" presetSubtype="4"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p:bldP spid="12" grpId="0" animBg="1"/>
          <p:bldP spid="13" grpId="0" animBg="1"/>
          <p:bldP spid="14" grpId="0"/>
          <p:bldP spid="15" grpId="0" animBg="1"/>
          <p:bldP spid="16" grpId="0" animBg="1"/>
          <p:bldP spid="17"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AC7683A-7186-7C79-5861-4EF6BAA24901}"/>
              </a:ext>
            </a:extLst>
          </p:cNvPr>
          <p:cNvSpPr>
            <a:spLocks noGrp="1"/>
          </p:cNvSpPr>
          <p:nvPr>
            <p:ph type="dt" sz="half" idx="10"/>
          </p:nvPr>
        </p:nvSpPr>
        <p:spPr/>
        <p:txBody>
          <a:bodyPr/>
          <a:lstStyle/>
          <a:p>
            <a:pPr>
              <a:defRPr/>
            </a:pPr>
            <a:fld id="{BB962C8B-B14F-4D97-AF65-F5344CB8AC3E}" type="datetime1">
              <a:rPr lang="zh-CN" altLang="zh-CN" smtClean="0"/>
              <a:t>2023/2/19</a:t>
            </a:fld>
            <a:endParaRPr lang="en-US" altLang="zh-CN"/>
          </a:p>
        </p:txBody>
      </p:sp>
      <p:sp>
        <p:nvSpPr>
          <p:cNvPr id="4" name="灯片编号占位符 3">
            <a:extLst>
              <a:ext uri="{FF2B5EF4-FFF2-40B4-BE49-F238E27FC236}">
                <a16:creationId xmlns:a16="http://schemas.microsoft.com/office/drawing/2014/main" id="{F1A649A3-6014-8717-A7F8-BB93D4F25890}"/>
              </a:ext>
            </a:extLst>
          </p:cNvPr>
          <p:cNvSpPr>
            <a:spLocks noGrp="1"/>
          </p:cNvSpPr>
          <p:nvPr>
            <p:ph type="sldNum" sz="quarter" idx="12"/>
          </p:nvPr>
        </p:nvSpPr>
        <p:spPr/>
        <p:txBody>
          <a:bodyPr/>
          <a:lstStyle/>
          <a:p>
            <a:pPr>
              <a:defRPr/>
            </a:pPr>
            <a:fld id="{48F3CA89-EC6E-451D-84DA-122B324B80AD}" type="slidenum">
              <a:rPr lang="en-US" altLang="zh-CN" smtClean="0"/>
              <a:t>9</a:t>
            </a:fld>
            <a:endParaRPr lang="en-US" altLang="zh-CN"/>
          </a:p>
        </p:txBody>
      </p:sp>
      <p:graphicFrame>
        <p:nvGraphicFramePr>
          <p:cNvPr id="15" name="图 2" descr="日程表">
            <a:extLst>
              <a:ext uri="{FF2B5EF4-FFF2-40B4-BE49-F238E27FC236}">
                <a16:creationId xmlns:a16="http://schemas.microsoft.com/office/drawing/2014/main" id="{501FA793-A676-5E40-BB02-BA4E4459B34E}"/>
              </a:ext>
            </a:extLst>
          </p:cNvPr>
          <p:cNvGraphicFramePr>
            <a:graphicFrameLocks/>
          </p:cNvGraphicFramePr>
          <p:nvPr>
            <p:extLst>
              <p:ext uri="{D42A27DB-BD31-4B8C-83A1-F6EECF244321}">
                <p14:modId xmlns:p14="http://schemas.microsoft.com/office/powerpoint/2010/main" val="857333187"/>
              </p:ext>
            </p:extLst>
          </p:nvPr>
        </p:nvGraphicFramePr>
        <p:xfrm>
          <a:off x="64894" y="1242055"/>
          <a:ext cx="12025336"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圆角 15">
            <a:extLst>
              <a:ext uri="{FF2B5EF4-FFF2-40B4-BE49-F238E27FC236}">
                <a16:creationId xmlns:a16="http://schemas.microsoft.com/office/drawing/2014/main" id="{6B251F35-9C6A-C43E-5476-6BEA0CFFCC85}"/>
              </a:ext>
            </a:extLst>
          </p:cNvPr>
          <p:cNvSpPr/>
          <p:nvPr/>
        </p:nvSpPr>
        <p:spPr>
          <a:xfrm>
            <a:off x="834060" y="5161384"/>
            <a:ext cx="936104" cy="4320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深组合</a:t>
            </a:r>
          </a:p>
        </p:txBody>
      </p:sp>
      <p:sp>
        <p:nvSpPr>
          <p:cNvPr id="17" name="矩形 16">
            <a:extLst>
              <a:ext uri="{FF2B5EF4-FFF2-40B4-BE49-F238E27FC236}">
                <a16:creationId xmlns:a16="http://schemas.microsoft.com/office/drawing/2014/main" id="{402C940C-21A1-6546-6054-C18CCFD72E9C}"/>
              </a:ext>
            </a:extLst>
          </p:cNvPr>
          <p:cNvSpPr/>
          <p:nvPr/>
        </p:nvSpPr>
        <p:spPr>
          <a:xfrm>
            <a:off x="2494806" y="4509120"/>
            <a:ext cx="1368152"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标量深组合</a:t>
            </a:r>
          </a:p>
        </p:txBody>
      </p:sp>
      <p:sp>
        <p:nvSpPr>
          <p:cNvPr id="18" name="矩形 17">
            <a:extLst>
              <a:ext uri="{FF2B5EF4-FFF2-40B4-BE49-F238E27FC236}">
                <a16:creationId xmlns:a16="http://schemas.microsoft.com/office/drawing/2014/main" id="{8846CD18-2956-4C66-04E9-04032E42DD2C}"/>
              </a:ext>
            </a:extLst>
          </p:cNvPr>
          <p:cNvSpPr/>
          <p:nvPr/>
        </p:nvSpPr>
        <p:spPr>
          <a:xfrm>
            <a:off x="2494806" y="5733615"/>
            <a:ext cx="1368152"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矢量深组合</a:t>
            </a:r>
          </a:p>
        </p:txBody>
      </p:sp>
      <p:sp>
        <p:nvSpPr>
          <p:cNvPr id="19" name="矩形 18">
            <a:extLst>
              <a:ext uri="{FF2B5EF4-FFF2-40B4-BE49-F238E27FC236}">
                <a16:creationId xmlns:a16="http://schemas.microsoft.com/office/drawing/2014/main" id="{F6D5E024-FE5E-EF9C-0989-787FB6C1BF2D}"/>
              </a:ext>
            </a:extLst>
          </p:cNvPr>
          <p:cNvSpPr/>
          <p:nvPr/>
        </p:nvSpPr>
        <p:spPr>
          <a:xfrm>
            <a:off x="4727054" y="5156087"/>
            <a:ext cx="1584176"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级联式深组合</a:t>
            </a:r>
          </a:p>
        </p:txBody>
      </p:sp>
      <p:sp>
        <p:nvSpPr>
          <p:cNvPr id="20" name="矩形 19">
            <a:extLst>
              <a:ext uri="{FF2B5EF4-FFF2-40B4-BE49-F238E27FC236}">
                <a16:creationId xmlns:a16="http://schemas.microsoft.com/office/drawing/2014/main" id="{93674F1B-5A27-B5FE-84A3-7BC869E6C116}"/>
              </a:ext>
            </a:extLst>
          </p:cNvPr>
          <p:cNvSpPr/>
          <p:nvPr/>
        </p:nvSpPr>
        <p:spPr>
          <a:xfrm>
            <a:off x="4727054" y="6329753"/>
            <a:ext cx="1584176"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集中式深组合</a:t>
            </a:r>
          </a:p>
        </p:txBody>
      </p:sp>
      <p:sp>
        <p:nvSpPr>
          <p:cNvPr id="21" name="左大括号 20">
            <a:extLst>
              <a:ext uri="{FF2B5EF4-FFF2-40B4-BE49-F238E27FC236}">
                <a16:creationId xmlns:a16="http://schemas.microsoft.com/office/drawing/2014/main" id="{32EE2AAC-0254-5052-B44B-7C0D1D004088}"/>
              </a:ext>
            </a:extLst>
          </p:cNvPr>
          <p:cNvSpPr/>
          <p:nvPr/>
        </p:nvSpPr>
        <p:spPr>
          <a:xfrm>
            <a:off x="1918742" y="4581128"/>
            <a:ext cx="369164"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39E300EE-8F9C-0B38-8A98-D7A6C7363D74}"/>
              </a:ext>
            </a:extLst>
          </p:cNvPr>
          <p:cNvSpPr/>
          <p:nvPr/>
        </p:nvSpPr>
        <p:spPr>
          <a:xfrm>
            <a:off x="4002412" y="5372111"/>
            <a:ext cx="576064" cy="1193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B872FA7-1A02-205B-0840-EB20981CF72E}"/>
              </a:ext>
            </a:extLst>
          </p:cNvPr>
          <p:cNvSpPr/>
          <p:nvPr/>
        </p:nvSpPr>
        <p:spPr>
          <a:xfrm>
            <a:off x="6665985" y="4656862"/>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相干</a:t>
            </a:r>
          </a:p>
        </p:txBody>
      </p:sp>
      <p:sp>
        <p:nvSpPr>
          <p:cNvPr id="24" name="矩形 23">
            <a:extLst>
              <a:ext uri="{FF2B5EF4-FFF2-40B4-BE49-F238E27FC236}">
                <a16:creationId xmlns:a16="http://schemas.microsoft.com/office/drawing/2014/main" id="{B20AE1FD-4196-AECE-A5E4-ED6333800A16}"/>
              </a:ext>
            </a:extLst>
          </p:cNvPr>
          <p:cNvSpPr/>
          <p:nvPr/>
        </p:nvSpPr>
        <p:spPr>
          <a:xfrm>
            <a:off x="6671270" y="5661248"/>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非相干</a:t>
            </a:r>
          </a:p>
        </p:txBody>
      </p:sp>
      <p:sp>
        <p:nvSpPr>
          <p:cNvPr id="25" name="左大括号 24">
            <a:extLst>
              <a:ext uri="{FF2B5EF4-FFF2-40B4-BE49-F238E27FC236}">
                <a16:creationId xmlns:a16="http://schemas.microsoft.com/office/drawing/2014/main" id="{3F0D3CA7-FEA0-F760-DC32-7E6AC36CB3DD}"/>
              </a:ext>
            </a:extLst>
          </p:cNvPr>
          <p:cNvSpPr/>
          <p:nvPr/>
        </p:nvSpPr>
        <p:spPr>
          <a:xfrm>
            <a:off x="6374114" y="4796047"/>
            <a:ext cx="225148"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1122CC1-6C2C-FBF2-9279-409EC6DAC7D6}"/>
              </a:ext>
            </a:extLst>
          </p:cNvPr>
          <p:cNvSpPr txBox="1"/>
          <p:nvPr/>
        </p:nvSpPr>
        <p:spPr>
          <a:xfrm>
            <a:off x="123739" y="854803"/>
            <a:ext cx="6110286" cy="583814"/>
          </a:xfrm>
          <a:prstGeom prst="rect">
            <a:avLst/>
          </a:prstGeom>
          <a:noFill/>
        </p:spPr>
        <p:txBody>
          <a:bodyPr wrap="square">
            <a:spAutoFit/>
          </a:bodyPr>
          <a:lstStyle/>
          <a:p>
            <a:pPr algn="just">
              <a:lnSpc>
                <a:spcPct val="150000"/>
              </a:lnSpc>
              <a:spcBef>
                <a:spcPts val="1300"/>
              </a:spcBef>
              <a:spcAft>
                <a:spcPts val="1300"/>
              </a:spcAft>
            </a:pPr>
            <a:r>
              <a:rPr lang="en-US" altLang="zh-CN" sz="2400" b="1" kern="100" dirty="0">
                <a:effectLst/>
                <a:latin typeface="微软雅黑" panose="020B0503020204020204" pitchFamily="34" charset="-122"/>
                <a:ea typeface="微软雅黑" panose="020B0503020204020204" pitchFamily="34" charset="-122"/>
              </a:rPr>
              <a:t>1</a:t>
            </a:r>
            <a:r>
              <a:rPr lang="zh-CN" altLang="zh-CN" sz="2400" b="1" kern="100" dirty="0">
                <a:effectLst/>
                <a:latin typeface="微软雅黑" panose="020B0503020204020204" pitchFamily="34" charset="-122"/>
                <a:ea typeface="微软雅黑" panose="020B0503020204020204" pitchFamily="34" charset="-122"/>
              </a:rPr>
              <a:t>、深组合接收机架构研究现状</a:t>
            </a:r>
          </a:p>
        </p:txBody>
      </p:sp>
      <p:sp>
        <p:nvSpPr>
          <p:cNvPr id="29" name="文本框 28">
            <a:extLst>
              <a:ext uri="{FF2B5EF4-FFF2-40B4-BE49-F238E27FC236}">
                <a16:creationId xmlns:a16="http://schemas.microsoft.com/office/drawing/2014/main" id="{3396D96C-3475-F39F-8850-84C427DB568D}"/>
              </a:ext>
            </a:extLst>
          </p:cNvPr>
          <p:cNvSpPr txBox="1"/>
          <p:nvPr/>
        </p:nvSpPr>
        <p:spPr>
          <a:xfrm>
            <a:off x="3686175" y="219075"/>
            <a:ext cx="3990975" cy="584775"/>
          </a:xfrm>
          <a:prstGeom prst="rect">
            <a:avLst/>
          </a:prstGeom>
          <a:noFill/>
        </p:spPr>
        <p:txBody>
          <a:bodyPr wrap="square">
            <a:spAutoFit/>
          </a:bodyPr>
          <a:lstStyle/>
          <a:p>
            <a:pPr algn="ctr"/>
            <a:r>
              <a:rPr lang="zh-CN" altLang="en-US" sz="3200" b="1" dirty="0">
                <a:latin typeface="黑体" panose="02010609060101010101" pitchFamily="49" charset="-122"/>
                <a:ea typeface="黑体" panose="02010609060101010101" pitchFamily="49" charset="-122"/>
              </a:rPr>
              <a:t>二、研究现状与综述</a:t>
            </a:r>
          </a:p>
        </p:txBody>
      </p:sp>
    </p:spTree>
    <p:extLst>
      <p:ext uri="{BB962C8B-B14F-4D97-AF65-F5344CB8AC3E}">
        <p14:creationId xmlns:p14="http://schemas.microsoft.com/office/powerpoint/2010/main" val="4141313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594"/>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2377DD"/>
      </a:accent1>
      <a:accent2>
        <a:srgbClr val="F54937"/>
      </a:accent2>
      <a:accent3>
        <a:srgbClr val="3C61B2"/>
      </a:accent3>
      <a:accent4>
        <a:srgbClr val="FADD06"/>
      </a:accent4>
      <a:accent5>
        <a:srgbClr val="40C074"/>
      </a:accent5>
      <a:accent6>
        <a:srgbClr val="B06C42"/>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蓝">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TotalTime>
  <Words>2416</Words>
  <Application>Microsoft Office PowerPoint</Application>
  <PresentationFormat>宽屏</PresentationFormat>
  <Paragraphs>293</Paragraphs>
  <Slides>26</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Microsoft YaHei Light</vt:lpstr>
      <vt:lpstr>等线</vt:lpstr>
      <vt:lpstr>仿宋</vt:lpstr>
      <vt:lpstr>黑体</vt:lpstr>
      <vt:lpstr>华文琥珀</vt:lpstr>
      <vt:lpstr>华文行楷</vt:lpstr>
      <vt:lpstr>楷体</vt:lpstr>
      <vt:lpstr>思源黑体</vt:lpstr>
      <vt:lpstr>宋体</vt:lpstr>
      <vt:lpstr>微软雅黑</vt:lpstr>
      <vt:lpstr>Agency FB</vt:lpstr>
      <vt:lpstr>Arial</vt:lpstr>
      <vt:lpstr>Calibri</vt:lpstr>
      <vt:lpstr>Cambria Math</vt:lpstr>
      <vt:lpstr>Georgia</vt:lpstr>
      <vt:lpstr>Times New Roman</vt:lpstr>
      <vt:lpstr>Wingdings</vt:lpstr>
      <vt:lpstr>Wingdings 3</vt:lpstr>
      <vt:lpstr>Office 主题</vt:lpstr>
      <vt:lpstr>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 桐</dc:creator>
  <cp:lastModifiedBy>沈 聪</cp:lastModifiedBy>
  <cp:revision>8</cp:revision>
  <dcterms:created xsi:type="dcterms:W3CDTF">2023-02-16T02:22:13Z</dcterms:created>
  <dcterms:modified xsi:type="dcterms:W3CDTF">2023-02-20T01:02:39Z</dcterms:modified>
</cp:coreProperties>
</file>