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3"/>
  </p:notesMasterIdLst>
  <p:sldIdLst>
    <p:sldId id="302" r:id="rId3"/>
    <p:sldId id="348" r:id="rId4"/>
    <p:sldId id="339" r:id="rId5"/>
    <p:sldId id="323" r:id="rId6"/>
    <p:sldId id="326" r:id="rId7"/>
    <p:sldId id="327" r:id="rId8"/>
    <p:sldId id="351" r:id="rId9"/>
    <p:sldId id="332" r:id="rId10"/>
    <p:sldId id="355" r:id="rId11"/>
    <p:sldId id="353" r:id="rId12"/>
    <p:sldId id="340" r:id="rId13"/>
    <p:sldId id="331" r:id="rId14"/>
    <p:sldId id="356" r:id="rId15"/>
    <p:sldId id="341" r:id="rId16"/>
    <p:sldId id="314" r:id="rId17"/>
    <p:sldId id="330" r:id="rId18"/>
    <p:sldId id="342" r:id="rId19"/>
    <p:sldId id="328" r:id="rId20"/>
    <p:sldId id="315" r:id="rId21"/>
    <p:sldId id="336" r:id="rId22"/>
    <p:sldId id="335" r:id="rId23"/>
    <p:sldId id="357" r:id="rId24"/>
    <p:sldId id="334" r:id="rId25"/>
    <p:sldId id="358" r:id="rId26"/>
    <p:sldId id="343" r:id="rId27"/>
    <p:sldId id="333" r:id="rId28"/>
    <p:sldId id="338" r:id="rId29"/>
    <p:sldId id="346" r:id="rId30"/>
    <p:sldId id="347" r:id="rId31"/>
    <p:sldId id="306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06"/>
    <p:restoredTop sz="94679"/>
  </p:normalViewPr>
  <p:slideViewPr>
    <p:cSldViewPr showGuides="1">
      <p:cViewPr varScale="1">
        <p:scale>
          <a:sx n="81" d="100"/>
          <a:sy n="81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7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DE157D-A8F5-4B6D-8F1D-CF7A284BA24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 txBox="1"/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星载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GNSS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反射信号海面风速反演关键技术研究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1828800" y="4191000"/>
            <a:ext cx="5334000" cy="86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/>
              <a:t>学生姓名：谭承旦</a:t>
            </a:r>
            <a:endParaRPr lang="en-US" altLang="zh-CN" sz="1800" b="1" dirty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/>
              <a:t>                          指导教师：徐颖</a:t>
            </a:r>
            <a:endParaRPr lang="zh-CN" altLang="en-US" sz="1800" b="1" dirty="0"/>
          </a:p>
        </p:txBody>
      </p:sp>
    </p:spTree>
  </p:cSld>
  <p:clrMapOvr>
    <a:masterClrMapping/>
  </p:clrMapOvr>
  <p:transition spd="slow" advTm="4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291" name="TextBox 2"/>
          <p:cNvSpPr txBox="1"/>
          <p:nvPr/>
        </p:nvSpPr>
        <p:spPr>
          <a:xfrm>
            <a:off x="1325563" y="4746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663" y="1447800"/>
            <a:ext cx="7686675" cy="3268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DDMA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复杂度低、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实时性强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，但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精度低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NBRCS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算法精度高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，但需要更多的辅助信息，算法复杂度高，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实时性弱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本研究拟提出一种</a:t>
            </a:r>
            <a:r>
              <a:rPr kumimoji="0" lang="zh-CN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兼顾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反演实时性</a:t>
            </a:r>
            <a:r>
              <a:rPr kumimoji="0" lang="zh-CN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反演精度</a:t>
            </a:r>
            <a:r>
              <a:rPr kumimoji="0" lang="zh-CN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的海面风速反演算法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3"/>
          <p:cNvSpPr txBox="1"/>
          <p:nvPr/>
        </p:nvSpPr>
        <p:spPr>
          <a:xfrm>
            <a:off x="25400" y="2590800"/>
            <a:ext cx="9144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国内外研究现状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4339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国内外现状</a:t>
            </a:r>
            <a:endParaRPr lang="zh-CN" altLang="en-US" sz="2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288" y="1143000"/>
            <a:ext cx="7686675" cy="4862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国外研究现状</a:t>
            </a:r>
            <a:endParaRPr kumimoji="0" lang="en-US" altLang="zh-CN" sz="2000" kern="1200" cap="none" spc="0" normalizeH="0" baseline="0" noProof="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Char char="-"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2003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年，英国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UK-DMC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卫星利用搭载的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GNSS—R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设备成功获得了海面粗糙度等地球表面物理系数；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Char char="-"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2014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年，英国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GNSS-R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卫星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(TDS-1) 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发射，提供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DDM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数据产品，开启了星载反射测量的应用；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Char char="-"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2016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年底，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NASA CYGNSS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计划的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颗小卫星发射，在海面风场、土壤湿度、内陆水探测等方面取得了显著成果；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国内研究现状</a:t>
            </a:r>
            <a:endParaRPr kumimoji="0" lang="en-US" altLang="zh-CN" sz="2000" kern="1200" cap="none" spc="0" normalizeH="0" baseline="0" noProof="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我国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GNSS-R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技术经过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10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余年的发展，在海风反演、海面高度测量等方面取得了很大的进步，星载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GNSS-R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尚处于研究初期；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国内研究人员主要利用国外的数据如英国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TDS-1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卫星数据等对低纬度海面风速进行了反演；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Char char="-"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2019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年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月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日，中国航天科工集团有限公司成功部署了我国首个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GNSS-R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卫星任务捕风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号，在中低纬度地区获得了精度较高的风速反演结果。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4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5363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国内外现状</a:t>
            </a:r>
            <a:endParaRPr lang="zh-CN" altLang="en-US" sz="2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963" y="1630363"/>
            <a:ext cx="6188075" cy="359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988" y="1198563"/>
            <a:ext cx="6764337" cy="3932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文本框 3"/>
          <p:cNvSpPr txBox="1"/>
          <p:nvPr/>
        </p:nvSpPr>
        <p:spPr>
          <a:xfrm>
            <a:off x="1905000" y="5334000"/>
            <a:ext cx="6553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C, NIU X, DUAN C, et al. Sea Surface Wind Speed Retrieval from the First Chinese GNSS-R Mission: Technique and Preliminary Results [J]. 2019, 11(24): 3013. </a:t>
            </a:r>
            <a:endParaRPr lang="zh-CN" alt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3"/>
          <p:cNvSpPr txBox="1"/>
          <p:nvPr/>
        </p:nvSpPr>
        <p:spPr>
          <a:xfrm>
            <a:off x="30163" y="2362200"/>
            <a:ext cx="91440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3 </a:t>
            </a: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课题主要研究内容、预期目标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1" name="TextBox 2"/>
          <p:cNvSpPr txBox="1"/>
          <p:nvPr/>
        </p:nvSpPr>
        <p:spPr>
          <a:xfrm>
            <a:off x="1325563" y="4746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主要研究内容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矩形 2"/>
          <p:cNvSpPr/>
          <p:nvPr/>
        </p:nvSpPr>
        <p:spPr>
          <a:xfrm>
            <a:off x="1104900" y="1371600"/>
            <a:ext cx="6400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</a:t>
            </a:r>
            <a:r>
              <a:rPr lang="en-US" altLang="zh-CN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反射信号海面风速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反演理论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研究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7414" name="对象 6"/>
          <p:cNvGraphicFramePr>
            <a:graphicFrameLocks noChangeAspect="1"/>
          </p:cNvGraphicFramePr>
          <p:nvPr/>
        </p:nvGraphicFramePr>
        <p:xfrm>
          <a:off x="1905000" y="2057400"/>
          <a:ext cx="51054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423400" imgH="7518400" progId="Visio.Drawing.15">
                  <p:embed/>
                </p:oleObj>
              </mc:Choice>
              <mc:Fallback>
                <p:oleObj name="" r:id="rId1" imgW="9423400" imgH="75184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057400"/>
                        <a:ext cx="5105400" cy="407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435" name="TextBox 2"/>
          <p:cNvSpPr txBox="1"/>
          <p:nvPr/>
        </p:nvSpPr>
        <p:spPr>
          <a:xfrm>
            <a:off x="1325563" y="4746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主要研究内容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矩形 3"/>
          <p:cNvSpPr/>
          <p:nvPr/>
        </p:nvSpPr>
        <p:spPr>
          <a:xfrm>
            <a:off x="1104900" y="1371600"/>
            <a:ext cx="7170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STK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的星载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GNSS-R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覆盖面积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重访时间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的仿真研究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TextBox 2"/>
          <p:cNvSpPr txBox="1"/>
          <p:nvPr/>
        </p:nvSpPr>
        <p:spPr>
          <a:xfrm>
            <a:off x="1447800" y="1760538"/>
            <a:ext cx="6827838" cy="2328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STK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是由美国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Analytical Graphics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公司开发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支持航天任务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全过程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设计的工具软件。本研究拟以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高覆盖范围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低重访时间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为目标，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模拟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CYGNSS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卫星平台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STK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仿真工具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设计更优的反射通道数量与可兼容的卫星导航系统方案。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4575" y="3867150"/>
            <a:ext cx="75660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■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基于英国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TDS-1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源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DDM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数据进行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海面风速数反演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算法优化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39" name="TextBox 8"/>
          <p:cNvSpPr txBox="1"/>
          <p:nvPr/>
        </p:nvSpPr>
        <p:spPr>
          <a:xfrm>
            <a:off x="1412875" y="4310063"/>
            <a:ext cx="6827838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本研究拟对常用的风速反演算法进行比对分析，拟提出一种兼顾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反演实时性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反演精度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的海面风速反演算法，并采用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TDS-1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DDM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数据获得实时海面风速反演结果。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3"/>
          <p:cNvSpPr txBox="1"/>
          <p:nvPr/>
        </p:nvSpPr>
        <p:spPr>
          <a:xfrm>
            <a:off x="30163" y="1876425"/>
            <a:ext cx="91440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4 </a:t>
            </a: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拟采用的研究方法、技术路线、实验方案及其可行性分析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0483" name="TextBox 2"/>
          <p:cNvSpPr txBox="1"/>
          <p:nvPr/>
        </p:nvSpPr>
        <p:spPr>
          <a:xfrm>
            <a:off x="1325563" y="474663"/>
            <a:ext cx="7391400" cy="461962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矩形 3"/>
          <p:cNvSpPr/>
          <p:nvPr/>
        </p:nvSpPr>
        <p:spPr>
          <a:xfrm>
            <a:off x="1219200" y="1193800"/>
            <a:ext cx="7170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理论模型分析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TextBox 4"/>
          <p:cNvSpPr txBox="1"/>
          <p:nvPr/>
        </p:nvSpPr>
        <p:spPr>
          <a:xfrm>
            <a:off x="1600200" y="1574800"/>
            <a:ext cx="6827838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GNSS-R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几何模型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散射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海浪谱模型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逐步分析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海面风速反演提供理论支撑。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矩形 5"/>
          <p:cNvSpPr/>
          <p:nvPr/>
        </p:nvSpPr>
        <p:spPr>
          <a:xfrm>
            <a:off x="1295400" y="2724150"/>
            <a:ext cx="7170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仿真分析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7" name="TextBox 6"/>
          <p:cNvSpPr txBox="1"/>
          <p:nvPr/>
        </p:nvSpPr>
        <p:spPr>
          <a:xfrm>
            <a:off x="1676400" y="3162300"/>
            <a:ext cx="7061200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模拟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CYGNSS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卫星平台，对星载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GNSS-R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全球实时覆盖面积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日覆盖面积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全球平均重访时间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等进行仿真分析；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中国海域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地区的覆盖情况与重访时间进行单独分析；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反射通道数量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可兼容的卫星导航系统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数量对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覆盖面积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重访时间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的影响，为接收机设计提供参考。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1507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8" name="矩形 4"/>
          <p:cNvSpPr/>
          <p:nvPr/>
        </p:nvSpPr>
        <p:spPr>
          <a:xfrm>
            <a:off x="1219200" y="1201738"/>
            <a:ext cx="7170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经验模型法反演海面风速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1646238"/>
            <a:ext cx="7162800" cy="6021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本研究采用经验模型法实现风速反演的实现过程为：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设计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数据质量控制器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，判别污染严重的信号源并予以剔除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基于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反射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功率与噪声温度、天线增益密切关联，仅利用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噪声温度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天线增益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对反射信号功率进行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修正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使用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统计模型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的方法分析反射信号功率的分布规律，计算反射信号功率的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均值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采用经验模型法建立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反射信号功率均值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海面风速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数学关系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，进而实现海面风速的反演。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1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MH_Number_1"/>
          <p:cNvSpPr/>
          <p:nvPr>
            <p:custDataLst>
              <p:tags r:id="rId1"/>
            </p:custDataLst>
          </p:nvPr>
        </p:nvSpPr>
        <p:spPr>
          <a:xfrm>
            <a:off x="2428875" y="1493838"/>
            <a:ext cx="404813" cy="40481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6502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" name="MH_Number_2"/>
          <p:cNvSpPr/>
          <p:nvPr>
            <p:custDataLst>
              <p:tags r:id="rId2"/>
            </p:custDataLst>
          </p:nvPr>
        </p:nvSpPr>
        <p:spPr>
          <a:xfrm>
            <a:off x="2428875" y="2200275"/>
            <a:ext cx="404813" cy="404813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6502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MH_Number_3"/>
          <p:cNvSpPr/>
          <p:nvPr>
            <p:custDataLst>
              <p:tags r:id="rId3"/>
            </p:custDataLst>
          </p:nvPr>
        </p:nvSpPr>
        <p:spPr>
          <a:xfrm>
            <a:off x="2438400" y="3068638"/>
            <a:ext cx="404813" cy="40481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6502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Number_4"/>
          <p:cNvSpPr/>
          <p:nvPr>
            <p:custDataLst>
              <p:tags r:id="rId4"/>
            </p:custDataLst>
          </p:nvPr>
        </p:nvSpPr>
        <p:spPr>
          <a:xfrm>
            <a:off x="2438400" y="3935413"/>
            <a:ext cx="404813" cy="404813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6502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Number_1"/>
          <p:cNvSpPr/>
          <p:nvPr>
            <p:custDataLst>
              <p:tags r:id="rId5"/>
            </p:custDataLst>
          </p:nvPr>
        </p:nvSpPr>
        <p:spPr>
          <a:xfrm>
            <a:off x="2438400" y="4802188"/>
            <a:ext cx="404813" cy="40481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6502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04" name="TextBox 1"/>
          <p:cNvSpPr txBox="1"/>
          <p:nvPr/>
        </p:nvSpPr>
        <p:spPr>
          <a:xfrm>
            <a:off x="3248025" y="1524000"/>
            <a:ext cx="26479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/>
              <a:t>选题的背景及意义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5" name="矩形 2"/>
          <p:cNvSpPr/>
          <p:nvPr/>
        </p:nvSpPr>
        <p:spPr>
          <a:xfrm>
            <a:off x="3248025" y="2206625"/>
            <a:ext cx="23510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/>
              <a:t>国内外研究现状</a:t>
            </a:r>
            <a:endParaRPr lang="zh-CN" altLang="en-US" sz="2400" b="1" dirty="0"/>
          </a:p>
        </p:txBody>
      </p:sp>
      <p:sp>
        <p:nvSpPr>
          <p:cNvPr id="4106" name="矩形 10"/>
          <p:cNvSpPr/>
          <p:nvPr/>
        </p:nvSpPr>
        <p:spPr>
          <a:xfrm>
            <a:off x="3248025" y="2971800"/>
            <a:ext cx="418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/>
              <a:t>课题主要研究内容、预期目标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7" name="矩形 11"/>
          <p:cNvSpPr/>
          <p:nvPr/>
        </p:nvSpPr>
        <p:spPr>
          <a:xfrm>
            <a:off x="3248025" y="3697288"/>
            <a:ext cx="4494213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/>
              <a:t>拟采用的研究方法、技术路线、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/>
              <a:t>实验方案及其可行性分析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4" name="矩形 12"/>
          <p:cNvSpPr>
            <a:spLocks noChangeArrowheads="1"/>
          </p:cNvSpPr>
          <p:nvPr/>
        </p:nvSpPr>
        <p:spPr bwMode="auto">
          <a:xfrm>
            <a:off x="3276600" y="4746625"/>
            <a:ext cx="449421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已有研究基础与所需的研究条件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MH_Number_4"/>
          <p:cNvSpPr/>
          <p:nvPr>
            <p:custDataLst>
              <p:tags r:id="rId6"/>
            </p:custDataLst>
          </p:nvPr>
        </p:nvSpPr>
        <p:spPr>
          <a:xfrm>
            <a:off x="2438400" y="5486400"/>
            <a:ext cx="404813" cy="404813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6502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10" name="矩形 12"/>
          <p:cNvSpPr/>
          <p:nvPr/>
        </p:nvSpPr>
        <p:spPr>
          <a:xfrm>
            <a:off x="3284538" y="5427663"/>
            <a:ext cx="35702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/>
              <a:t>研究工作计划与进度安排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1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 advTm="73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2531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技术路线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525" y="1371600"/>
            <a:ext cx="5795963" cy="421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3555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实验方案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" name="矩形 3"/>
          <p:cNvSpPr/>
          <p:nvPr/>
        </p:nvSpPr>
        <p:spPr>
          <a:xfrm>
            <a:off x="1295400" y="1193800"/>
            <a:ext cx="7170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反射信号理论模型验证方案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7" name="TextBox 4"/>
          <p:cNvSpPr txBox="1"/>
          <p:nvPr/>
        </p:nvSpPr>
        <p:spPr>
          <a:xfrm>
            <a:off x="1717675" y="1574800"/>
            <a:ext cx="6827838" cy="95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将通过理论模型获得的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理论功率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DDM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）与相同参数配置下的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TDS-1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实测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DDM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进行比对，验证理论模型的合理性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355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735263"/>
            <a:ext cx="7331075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文本框 3"/>
          <p:cNvSpPr txBox="1"/>
          <p:nvPr/>
        </p:nvSpPr>
        <p:spPr>
          <a:xfrm>
            <a:off x="2362200" y="5257800"/>
            <a:ext cx="1981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实测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DDM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zh-CN" altLang="en-US" sz="1800" dirty="0"/>
          </a:p>
        </p:txBody>
      </p:sp>
      <p:sp>
        <p:nvSpPr>
          <p:cNvPr id="23561" name="文本框 13"/>
          <p:cNvSpPr txBox="1"/>
          <p:nvPr/>
        </p:nvSpPr>
        <p:spPr>
          <a:xfrm>
            <a:off x="6019800" y="5257800"/>
            <a:ext cx="198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理论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DDM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2" name="矩形 2"/>
          <p:cNvSpPr/>
          <p:nvPr/>
        </p:nvSpPr>
        <p:spPr>
          <a:xfrm>
            <a:off x="1143000" y="5786438"/>
            <a:ext cx="7772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Simone A, Park H, Riccio D, et al. Ocean target monitoring with improved revisit time using constellations of GNSS-R instruments[C]//2017 IEEE International Geoscience and Remote Sensing Symposium (IGARSS). IEEE, 2017: 4102-4105.</a:t>
            </a:r>
            <a:endParaRPr lang="zh-CN" alt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4579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实验方案</a:t>
            </a:r>
            <a:endParaRPr lang="zh-CN" altLang="en-US" sz="2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0" name="矩形 5"/>
          <p:cNvSpPr/>
          <p:nvPr/>
        </p:nvSpPr>
        <p:spPr>
          <a:xfrm>
            <a:off x="1295400" y="1447800"/>
            <a:ext cx="71707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仿真研究验证方案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1" name="TextBox 6"/>
          <p:cNvSpPr txBox="1"/>
          <p:nvPr/>
        </p:nvSpPr>
        <p:spPr>
          <a:xfrm>
            <a:off x="1717675" y="1768475"/>
            <a:ext cx="7061200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CYGNSS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颗小卫星为研究案例，以现有配置（四个反射通道、仅支持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GPS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）获得的覆盖面积与重访时间为辅助验证信息。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矩形 7"/>
          <p:cNvSpPr/>
          <p:nvPr/>
        </p:nvSpPr>
        <p:spPr>
          <a:xfrm>
            <a:off x="1325563" y="3273425"/>
            <a:ext cx="71707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海面风速反演算法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验证方案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3" name="TextBox 8"/>
          <p:cNvSpPr txBox="1"/>
          <p:nvPr/>
        </p:nvSpPr>
        <p:spPr>
          <a:xfrm>
            <a:off x="1717675" y="3673475"/>
            <a:ext cx="7061200" cy="1404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TDS-1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卫星数据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反演的海面风速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MetOp-A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微波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散射计的风速数据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研究，其对比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设定为两卫星探测区域经纬度差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，探测时间差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603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可行性分析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338" y="1135063"/>
            <a:ext cx="6827838" cy="2328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国内外已有相当一部分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文献验证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了星载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GNSS-R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技术用于风速反演的可行性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国外团队已将基于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TDS-1 DDM</a:t>
            </a: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数据反演的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风速数据产品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进行了公布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0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560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468563"/>
            <a:ext cx="5697538" cy="322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7" name="文本框 4"/>
          <p:cNvSpPr txBox="1"/>
          <p:nvPr/>
        </p:nvSpPr>
        <p:spPr>
          <a:xfrm>
            <a:off x="2468563" y="5741988"/>
            <a:ext cx="62484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http://merrbys.co.uk/l2-windspeed-monthly-maps</a:t>
            </a:r>
            <a:endParaRPr lang="zh-CN" alt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6627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可行性分析</a:t>
            </a:r>
            <a:endParaRPr lang="zh-CN" altLang="en-US" sz="2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344613"/>
            <a:ext cx="6827838" cy="3713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本人所在的实验室研制过一款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GNSS-R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接收机，并从岸基实验平台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验证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了其用于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海面风速反演的可行性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，本实验室具有一定的技术积累。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本人在对星载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GNSS-R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的学习过程总具有了一定的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知识积累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GNSS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反射信号的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理论知识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风速反演算法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有了一定的</a:t>
            </a:r>
            <a:r>
              <a:rPr kumimoji="0" lang="zh-CN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认识</a:t>
            </a:r>
            <a:r>
              <a:rPr kumimoji="0" lang="zh-CN" altLang="zh-CN" sz="2000" kern="1200" cap="none" spc="0" normalizeH="0" baseline="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，将支持本研究的开展。</a:t>
            </a:r>
            <a:endParaRPr kumimoji="0" lang="zh-CN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2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3"/>
          <p:cNvSpPr txBox="1"/>
          <p:nvPr/>
        </p:nvSpPr>
        <p:spPr>
          <a:xfrm>
            <a:off x="30163" y="2286000"/>
            <a:ext cx="91440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5 </a:t>
            </a: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已有研究基础与所需的研究条件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8675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已有研究基础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71588"/>
            <a:ext cx="7421563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作者本人所属的研究团队研制过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GNSS-R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收机，并顺利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开展了海面风速与浪高反演试验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作者本人阅读了大量相关文献，掌握一定的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理论基础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；获得了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TDS-1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开源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DDM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数据集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，并对数据集进行了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初步解析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；获得了</a:t>
            </a:r>
            <a:r>
              <a:rPr kumimoji="0" lang="en-US" altLang="zh-CN" sz="20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MetOp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-A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微波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散射计的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同比验证风速数据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，具有了支撑算法实现与验证的数据集。采用经验模型法获得了的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初步反演结果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，与散射计的风速相比，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均方根误差为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4.2m/s</a:t>
            </a:r>
            <a:r>
              <a:rPr kumimoji="0" lang="zh-CN" altLang="en-US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左右，后续将进一步改进风速反演算法，以获得更高的反演精度。 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7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9699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所需研究条件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563" y="1295400"/>
            <a:ext cx="6827838" cy="1404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计算机及相关仿真软件，用于算法设计与仿真</a:t>
            </a: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开源数据集，支撑算法的实现与验证</a:t>
            </a:r>
            <a:endParaRPr kumimoji="0" lang="zh-CN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3"/>
          <p:cNvSpPr txBox="1"/>
          <p:nvPr/>
        </p:nvSpPr>
        <p:spPr>
          <a:xfrm>
            <a:off x="30163" y="2286000"/>
            <a:ext cx="91440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6 </a:t>
            </a: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研究工作计划与进度安排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1747" name="TextBox 2"/>
          <p:cNvSpPr txBox="1"/>
          <p:nvPr/>
        </p:nvSpPr>
        <p:spPr>
          <a:xfrm>
            <a:off x="1270000" y="457200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研究工作计划与进度安排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8" name="TextBox 9"/>
          <p:cNvSpPr txBox="1"/>
          <p:nvPr/>
        </p:nvSpPr>
        <p:spPr>
          <a:xfrm>
            <a:off x="1295400" y="1066800"/>
            <a:ext cx="7366000" cy="279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2020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2020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反射信号理论模型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建立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2020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2020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月：基于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STK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的星载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GNSS-R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平台覆盖面积与重访时间仿真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2021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月：星载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GNSS-R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风速反演算法实现及验证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拟撰写一篇学术论文并投稿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2021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2022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月：撰写学位论文，准备毕业答辩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3"/>
          <p:cNvSpPr txBox="1"/>
          <p:nvPr/>
        </p:nvSpPr>
        <p:spPr>
          <a:xfrm>
            <a:off x="25400" y="2590800"/>
            <a:ext cx="9144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选题的背景及意义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 advTm="215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770" name="文本框 3"/>
          <p:cNvSpPr txBox="1"/>
          <p:nvPr/>
        </p:nvSpPr>
        <p:spPr>
          <a:xfrm>
            <a:off x="0" y="1752600"/>
            <a:ext cx="9144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  谢！</a:t>
            </a:r>
            <a:endParaRPr lang="zh-CN" altLang="en-US" sz="72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文本框 4"/>
          <p:cNvSpPr txBox="1"/>
          <p:nvPr/>
        </p:nvSpPr>
        <p:spPr>
          <a:xfrm>
            <a:off x="0" y="2952750"/>
            <a:ext cx="9144000" cy="78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中国科学院空天信息研究院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Verdana" panose="020B0604030504040204" pitchFamily="34" charset="0"/>
              </a:rPr>
              <a:t>www.aircas.ac.cn</a:t>
            </a:r>
            <a:endParaRPr lang="zh-CN" altLang="en-US" sz="1400" dirty="0">
              <a:solidFill>
                <a:srgbClr val="0070C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277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563" y="1295400"/>
            <a:ext cx="332105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TextBox 3"/>
          <p:cNvSpPr txBox="1"/>
          <p:nvPr/>
        </p:nvSpPr>
        <p:spPr>
          <a:xfrm>
            <a:off x="1676400" y="3657600"/>
            <a:ext cx="34274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飓风“桑迪”过后</a:t>
            </a:r>
            <a:endParaRPr lang="zh-CN" altLang="en-US" sz="1800" b="1" dirty="0"/>
          </a:p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615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295400"/>
            <a:ext cx="3394075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TextBox 8"/>
          <p:cNvSpPr txBox="1"/>
          <p:nvPr/>
        </p:nvSpPr>
        <p:spPr>
          <a:xfrm>
            <a:off x="5943600" y="3657600"/>
            <a:ext cx="27733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/>
              <a:t>飓风“马修”来袭</a:t>
            </a:r>
            <a:endParaRPr lang="zh-CN" altLang="en-US" sz="1800" dirty="0"/>
          </a:p>
        </p:txBody>
      </p:sp>
      <p:sp>
        <p:nvSpPr>
          <p:cNvPr id="6152" name="TextBox 6"/>
          <p:cNvSpPr txBox="1"/>
          <p:nvPr/>
        </p:nvSpPr>
        <p:spPr>
          <a:xfrm>
            <a:off x="1447800" y="4191000"/>
            <a:ext cx="7391400" cy="221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■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在过去的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年里，全球飓风、旋风和风暴潮等风暴的发生次数从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1457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次增加到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2043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次，在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2000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年至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年期间导致近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万人死亡，成为第二大致命的灾害。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■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掌握实时的海况信息，可以对海啸、台风等恶劣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天气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进行提前预警，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掌握全球气候变化动态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海面风速是人类活动的基础支撑信息。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 advTm="3027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00200" y="1828800"/>
          <a:ext cx="6629400" cy="3017838"/>
        </p:xfrm>
        <a:graphic>
          <a:graphicData uri="http://schemas.openxmlformats.org/drawingml/2006/table">
            <a:tbl>
              <a:tblPr firstRow="1" firstCol="1" lastRow="1" lastCol="1" bandRow="1">
                <a:tableStyleId>{BC89EF96-8CEA-46FF-86C4-4CE0E7609802}</a:tableStyleId>
              </a:tblPr>
              <a:tblGrid>
                <a:gridCol w="1676400"/>
                <a:gridCol w="4953000"/>
              </a:tblGrid>
              <a:tr h="70111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接触式浮标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精度高；</a:t>
                      </a:r>
                      <a:r>
                        <a:rPr lang="zh-CN" altLang="zh-CN" sz="2000" kern="12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探测覆盖范围小，一般为近海海域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3" marB="45733"/>
                </a:tc>
              </a:tr>
              <a:tr h="1310773">
                <a:tc>
                  <a:txBody>
                    <a:bodyPr/>
                    <a:lstStyle/>
                    <a:p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遥感卫星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3" marB="45733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SAR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:</a:t>
                      </a:r>
                      <a:r>
                        <a:rPr lang="en-US" altLang="zh-CN" sz="20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全天候、高空间分辨率；易受斑点噪声影响、重访时间高。</a:t>
                      </a:r>
                      <a:endParaRPr lang="en-US" altLang="zh-CN" sz="2000" baseline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20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辐射计：极高空间分辨率；夜晚无法工作、重访时间高。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3" marB="45733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005946">
                <a:tc>
                  <a:txBody>
                    <a:bodyPr/>
                    <a:lstStyle/>
                    <a:p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星载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GNSS-R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3" marB="45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覆盖范围广、重访时间低、全天候、低功耗、</a:t>
                      </a:r>
                      <a:r>
                        <a:rPr lang="zh-CN" altLang="zh-CN" sz="2000" kern="12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大量的信号源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；空间分辨率低、易受斑点噪声影响。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3" marB="4573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186" name="TextBox 3"/>
          <p:cNvSpPr txBox="1"/>
          <p:nvPr/>
        </p:nvSpPr>
        <p:spPr>
          <a:xfrm>
            <a:off x="3263900" y="1371600"/>
            <a:ext cx="3276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海面风速探测方式对比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7" name="矩形 5"/>
          <p:cNvSpPr/>
          <p:nvPr/>
        </p:nvSpPr>
        <p:spPr>
          <a:xfrm>
            <a:off x="1524000" y="5083175"/>
            <a:ext cx="67579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采用星载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GNSS-R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探测海面风速兼具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覆盖范围广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重访时间低等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优势。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8" name="灯片编号占位符 2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 advTm="3105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8195" name="TextBox 2"/>
          <p:cNvSpPr txBox="1"/>
          <p:nvPr/>
        </p:nvSpPr>
        <p:spPr>
          <a:xfrm>
            <a:off x="1325563" y="4873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825" y="1295400"/>
            <a:ext cx="5105400" cy="359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Box 2"/>
          <p:cNvSpPr txBox="1"/>
          <p:nvPr/>
        </p:nvSpPr>
        <p:spPr>
          <a:xfrm>
            <a:off x="1952625" y="5149850"/>
            <a:ext cx="5257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GNSS-R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几何示意图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1325563" y="4746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7925" y="1027113"/>
            <a:ext cx="7686675" cy="2806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algn="just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目前已有的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GNSS-R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卫星大都只能接收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GPS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单系统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反射数据，且仅有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独立的反射通道。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本研究拟以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高覆盖范围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低重访时间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为目标，</a:t>
            </a:r>
            <a:r>
              <a:rPr kumimoji="0" lang="zh-CN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STK</a:t>
            </a:r>
            <a:r>
              <a:rPr kumimoji="0" lang="zh-CN" altLang="zh-CN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仿真工具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设计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更优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的接收机反射通道数量与可兼容卫星导航系统的方案。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2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9222" name="图片 1" descr="说明: http://www.merrbys.co.uk/wp-content/uploads/2017/07/gnssr_diagr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238" y="2930525"/>
            <a:ext cx="5465762" cy="334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43" name="TextBox 2"/>
          <p:cNvSpPr txBox="1"/>
          <p:nvPr/>
        </p:nvSpPr>
        <p:spPr>
          <a:xfrm>
            <a:off x="1325563" y="4746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513" y="622300"/>
            <a:ext cx="7686675" cy="4192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常用的海面风速反演算法：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DDMA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024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3" y="1676400"/>
            <a:ext cx="480695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828800"/>
            <a:ext cx="4564063" cy="3741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文本框 6"/>
          <p:cNvSpPr txBox="1"/>
          <p:nvPr/>
        </p:nvSpPr>
        <p:spPr>
          <a:xfrm>
            <a:off x="609600" y="5791200"/>
            <a:ext cx="8305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UNWIN M, JALES P, TYE J, et al. Spaceborne GNSS-reflectometry on TechDemoSat-1: Early mission operations and exploitation [J]. 2016, 9(10): 4525-39. </a:t>
            </a:r>
            <a:endParaRPr lang="zh-CN" alt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1"/>
          <p:cNvSpPr txBox="1"/>
          <p:nvPr/>
        </p:nvSpPr>
        <p:spPr>
          <a:xfrm>
            <a:off x="1295400" y="150813"/>
            <a:ext cx="6019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267" name="TextBox 2"/>
          <p:cNvSpPr txBox="1"/>
          <p:nvPr/>
        </p:nvSpPr>
        <p:spPr>
          <a:xfrm>
            <a:off x="1325563" y="474663"/>
            <a:ext cx="7391400" cy="4603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选题的背景及意义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513" y="622300"/>
            <a:ext cx="7686675" cy="4192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常用的海面风速反演算法：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NBRCS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6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12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76400"/>
            <a:ext cx="4210050" cy="3824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38" y="1828800"/>
            <a:ext cx="3919537" cy="347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文本框 7"/>
          <p:cNvSpPr txBox="1"/>
          <p:nvPr/>
        </p:nvSpPr>
        <p:spPr>
          <a:xfrm>
            <a:off x="1325563" y="5708650"/>
            <a:ext cx="7056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FOTI G, GOMMENGINGER C, JALES P, et al. Spaceborne GNSS reflectometry for ocean winds: First results from the UK TechDemoSat</a:t>
            </a:r>
            <a:r>
              <a:rPr lang="zh-C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mission [J]. 2015, 42(13): 5435-41. </a:t>
            </a:r>
            <a:endParaRPr lang="zh-CN" alt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p="http://schemas.openxmlformats.org/presentationml/2006/main">
  <p:tag name="KSO_WPP_MARK_KEY" val="b9248bd2-d8f1-4b90-a272-4cbbd964bbf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3596</Words>
  <Application>WPS 演示</Application>
  <PresentationFormat>全屏显示(4:3)</PresentationFormat>
  <Paragraphs>300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黑体</vt:lpstr>
      <vt:lpstr>Times New Roman</vt:lpstr>
      <vt:lpstr>华文新魏</vt:lpstr>
      <vt:lpstr>微软雅黑</vt:lpstr>
      <vt:lpstr>Verdana</vt:lpstr>
      <vt:lpstr>Times New Roman</vt:lpstr>
      <vt:lpstr>Arial Unicode MS</vt:lpstr>
      <vt:lpstr>默认设计模板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月出东方红</cp:lastModifiedBy>
  <cp:revision>332</cp:revision>
  <dcterms:created xsi:type="dcterms:W3CDTF">2023-04-28T09:25:13Z</dcterms:created>
  <dcterms:modified xsi:type="dcterms:W3CDTF">2023-04-28T09:25:31Z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287423D7F2524068B25D71219BBCE5C3_13</vt:lpwstr>
  </property>
  <property fmtid="{D5CDD505-2E9C-101B-9397-08002B2CF9AE}" pid="4" name="KSOProductBuildVer">
    <vt:lpwstr>2052-11.1.0.14036</vt:lpwstr>
  </property>
</Properties>
</file>