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9" r:id="rId2"/>
    <p:sldId id="310" r:id="rId3"/>
    <p:sldId id="494" r:id="rId4"/>
    <p:sldId id="495" r:id="rId5"/>
    <p:sldId id="496" r:id="rId6"/>
    <p:sldId id="497" r:id="rId7"/>
    <p:sldId id="498" r:id="rId8"/>
    <p:sldId id="500" r:id="rId9"/>
    <p:sldId id="499" r:id="rId10"/>
    <p:sldId id="502" r:id="rId11"/>
    <p:sldId id="501" r:id="rId12"/>
    <p:sldId id="504" r:id="rId13"/>
    <p:sldId id="505" r:id="rId14"/>
    <p:sldId id="512" r:id="rId15"/>
    <p:sldId id="518" r:id="rId16"/>
    <p:sldId id="520" r:id="rId17"/>
    <p:sldId id="519" r:id="rId18"/>
    <p:sldId id="522" r:id="rId19"/>
    <p:sldId id="521" r:id="rId20"/>
    <p:sldId id="524" r:id="rId21"/>
    <p:sldId id="503" r:id="rId22"/>
    <p:sldId id="506" r:id="rId23"/>
    <p:sldId id="523" r:id="rId24"/>
    <p:sldId id="525" r:id="rId25"/>
    <p:sldId id="526" r:id="rId26"/>
    <p:sldId id="527" r:id="rId27"/>
    <p:sldId id="507" r:id="rId28"/>
    <p:sldId id="509" r:id="rId29"/>
    <p:sldId id="528" r:id="rId30"/>
    <p:sldId id="529" r:id="rId31"/>
    <p:sldId id="508" r:id="rId32"/>
    <p:sldId id="510" r:id="rId33"/>
    <p:sldId id="530" r:id="rId34"/>
    <p:sldId id="531" r:id="rId35"/>
    <p:sldId id="532" r:id="rId36"/>
    <p:sldId id="533" r:id="rId37"/>
    <p:sldId id="511" r:id="rId38"/>
    <p:sldId id="514" r:id="rId39"/>
    <p:sldId id="513" r:id="rId40"/>
    <p:sldId id="516" r:id="rId41"/>
    <p:sldId id="515" r:id="rId42"/>
    <p:sldId id="51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FF00"/>
    <a:srgbClr val="FF0000"/>
    <a:srgbClr val="FFFFCC"/>
    <a:srgbClr val="3366FF"/>
    <a:srgbClr val="993366"/>
    <a:srgbClr val="99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45" autoAdjust="0"/>
  </p:normalViewPr>
  <p:slideViewPr>
    <p:cSldViewPr>
      <p:cViewPr varScale="1">
        <p:scale>
          <a:sx n="90" d="100"/>
          <a:sy n="90" d="100"/>
        </p:scale>
        <p:origin x="-187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1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507BDFF-EA97-4ABB-88D3-3D60418F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92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E9B8422-9AE0-4FA7-B7D3-5D0B54151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20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Approved for public release under LMCO </a:t>
            </a:r>
            <a:r>
              <a:rPr lang="en-US" dirty="0" smtClean="0"/>
              <a:t>PIRA </a:t>
            </a:r>
            <a:r>
              <a:rPr lang="en-US" dirty="0"/>
              <a:t># </a:t>
            </a:r>
            <a:r>
              <a:rPr lang="en-US" dirty="0" smtClean="0"/>
              <a:t>SSA201312005.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422-9AE0-4FA7-B7D3-5D0B54151F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00800" y="0"/>
            <a:ext cx="2743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6400800" y="381000"/>
            <a:ext cx="203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i="1">
                <a:latin typeface="Arial" charset="0"/>
              </a:rPr>
              <a:t>Space Systems Company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endParaRPr lang="en-US" sz="900" b="1" i="1" dirty="0" smtClean="0">
              <a:solidFill>
                <a:schemeClr val="tx2"/>
              </a:solidFill>
              <a:latin typeface="Arial" charset="0"/>
            </a:endParaRPr>
          </a:p>
          <a:p>
            <a:pPr algn="ctr">
              <a:lnSpc>
                <a:spcPct val="110000"/>
              </a:lnSpc>
            </a:pPr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(B-</a:t>
            </a:r>
            <a:fld id="{C9E816CA-E6E8-4B50-B355-5662A52D4F0B}" type="slidenum">
              <a:rPr lang="en-US" sz="900" b="1" i="1" smtClean="0">
                <a:solidFill>
                  <a:schemeClr val="tx2"/>
                </a:solidFill>
                <a:latin typeface="Arial" charset="0"/>
              </a:rPr>
              <a:pPr algn="ctr">
                <a:lnSpc>
                  <a:spcPct val="110000"/>
                </a:lnSpc>
              </a:pPr>
              <a:t>‹#›</a:t>
            </a:fld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0" y="6400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r>
              <a:rPr lang="en-US" sz="900" b="1" i="1" dirty="0" smtClean="0">
                <a:solidFill>
                  <a:schemeClr val="tx2"/>
                </a:solidFill>
                <a:latin typeface="Arial" charset="0"/>
              </a:rPr>
              <a:t>             LMCO 2014</a:t>
            </a:r>
          </a:p>
          <a:p>
            <a:pPr algn="ctr">
              <a:lnSpc>
                <a:spcPct val="110000"/>
              </a:lnSpc>
            </a:pP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288" y="4953000"/>
            <a:ext cx="73152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>
                <a:latin typeface="Arial" charset="0"/>
              </a:rPr>
              <a:t>Willard </a:t>
            </a:r>
            <a:r>
              <a:rPr lang="en-US" sz="2400" dirty="0" smtClean="0">
                <a:latin typeface="Arial" charset="0"/>
              </a:rPr>
              <a:t>Marquis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Lockheed Martin Space Systems Company</a:t>
            </a:r>
            <a:endParaRPr lang="en-US" sz="24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25438" y="990600"/>
            <a:ext cx="8480425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GPS Block IIR/IIR-M                       Antenna Panel Pattern</a:t>
            </a:r>
            <a:endParaRPr lang="en-US" sz="32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Picture 6" descr="C:\Documents and Settings\marquis\Local Settings\Temp\GPS IIR with NAP.jpg"/>
          <p:cNvPicPr/>
          <p:nvPr/>
        </p:nvPicPr>
        <p:blipFill>
          <a:blip r:embed="rId3" cstate="print"/>
          <a:srcRect l="23841"/>
          <a:stretch>
            <a:fillRect/>
          </a:stretch>
        </p:blipFill>
        <p:spPr bwMode="auto">
          <a:xfrm>
            <a:off x="2362200" y="2818771"/>
            <a:ext cx="2273248" cy="21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PSIIR - half.jpg"/>
          <p:cNvPicPr/>
          <p:nvPr/>
        </p:nvPicPr>
        <p:blipFill>
          <a:blip r:embed="rId4" cstate="print"/>
          <a:srcRect l="8571" t="2222" r="2857" b="15556"/>
          <a:stretch>
            <a:fillRect/>
          </a:stretch>
        </p:blipFill>
        <p:spPr>
          <a:xfrm>
            <a:off x="4953000" y="2743200"/>
            <a:ext cx="1892482" cy="225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2057400"/>
            <a:ext cx="8480425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Appendix B – SV-Specific Patterns, Data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6413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0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7385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0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34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9711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2199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02510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2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6783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8227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20270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63529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8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533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Topics</a:t>
            </a:r>
            <a:endParaRPr lang="en-US" sz="28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0772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latin typeface="Arial" charset="0"/>
              </a:rPr>
              <a:t>Appendix B </a:t>
            </a:r>
            <a:r>
              <a:rPr lang="en-US" sz="2800" dirty="0">
                <a:latin typeface="Arial" charset="0"/>
              </a:rPr>
              <a:t>to </a:t>
            </a:r>
            <a:r>
              <a:rPr lang="en-US" sz="2800" dirty="0">
                <a:latin typeface="Arial" charset="0"/>
              </a:rPr>
              <a:t>“GPS Block IIR and IIR-M Antenna Panel Pattern, Marquis, Feb2014: </a:t>
            </a:r>
            <a:endParaRPr lang="en-US" sz="28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This Appendix contains the data for the IIR and IIR-M SV-specific antenna 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atterns</a:t>
            </a:r>
          </a:p>
          <a:p>
            <a:pPr lvl="1"/>
            <a:r>
              <a:rPr lang="en-US" sz="2400" dirty="0" smtClean="0">
                <a:latin typeface="Arial" charset="0"/>
              </a:rPr>
              <a:t>NOTE</a:t>
            </a:r>
            <a:r>
              <a:rPr lang="en-US" dirty="0">
                <a:latin typeface="Arial" charset="0"/>
                <a:ea typeface="+mn-ea"/>
                <a:cs typeface="+mn-cs"/>
              </a:rPr>
              <a:t>: 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The </a:t>
            </a:r>
            <a:r>
              <a:rPr lang="en-US" sz="2400" dirty="0" err="1" smtClean="0">
                <a:latin typeface="Arial" charset="0"/>
              </a:rPr>
              <a:t>Powerpoint</a:t>
            </a:r>
            <a:r>
              <a:rPr lang="en-US" sz="2400" dirty="0" smtClean="0">
                <a:latin typeface="Arial" charset="0"/>
              </a:rPr>
              <a:t> version </a:t>
            </a:r>
            <a:r>
              <a:rPr lang="en-US" sz="2400" dirty="0">
                <a:latin typeface="Arial" charset="0"/>
              </a:rPr>
              <a:t>of </a:t>
            </a:r>
            <a:r>
              <a:rPr lang="en-US" sz="2400" dirty="0" smtClean="0">
                <a:latin typeface="Arial" charset="0"/>
              </a:rPr>
              <a:t>this slide package contains e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mbedded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Excel </a:t>
            </a:r>
            <a:r>
              <a:rPr lang="en-US" sz="2400" dirty="0" smtClean="0">
                <a:latin typeface="Arial" charset="0"/>
                <a:ea typeface="+mn-ea"/>
                <a:cs typeface="+mn-cs"/>
              </a:rPr>
              <a:t>spreadsheets on the “Data” slides</a:t>
            </a:r>
            <a:endParaRPr lang="en-US" sz="24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717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8191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6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332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6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636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44070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1955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3600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0173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5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60565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585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71502"/>
              </p:ext>
            </p:extLst>
          </p:nvPr>
        </p:nvGraphicFramePr>
        <p:xfrm>
          <a:off x="457200" y="1524000"/>
          <a:ext cx="8229600" cy="368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Worksheet" r:id="rId3" imgW="12199636" imgH="8008632" progId="Excel.Sheet.12">
                  <p:embed/>
                </p:oleObj>
              </mc:Choice>
              <mc:Fallback>
                <p:oleObj name="Worksheet" r:id="rId3" imgW="12199636" imgH="80086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8229600" cy="368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1727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1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9552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26040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33177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4234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3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0334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1607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87830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860761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25346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7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943498"/>
              </p:ext>
            </p:extLst>
          </p:nvPr>
        </p:nvGraphicFramePr>
        <p:xfrm>
          <a:off x="381000" y="1524000"/>
          <a:ext cx="822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Worksheet" r:id="rId3" imgW="12199636" imgH="8008632" progId="Excel.Sheet.12">
                  <p:embed/>
                </p:oleObj>
              </mc:Choice>
              <mc:Fallback>
                <p:oleObj name="Worksheet" r:id="rId3" imgW="12199636" imgH="80086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2296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6625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0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50421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2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943243"/>
              </p:ext>
            </p:extLst>
          </p:nvPr>
        </p:nvGraphicFramePr>
        <p:xfrm>
          <a:off x="2490788" y="13716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716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531354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9708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92333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L2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404792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6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L1</a:t>
            </a:r>
          </a:p>
          <a:p>
            <a:r>
              <a:rPr 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  <a:endParaRPr lang="en-US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07857"/>
              </p:ext>
            </p:extLst>
          </p:nvPr>
        </p:nvGraphicFramePr>
        <p:xfrm>
          <a:off x="2490788" y="1397000"/>
          <a:ext cx="4162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Worksheet" r:id="rId3" imgW="12199636" imgH="11910024" progId="Excel.Sheet.12">
                  <p:embed/>
                </p:oleObj>
              </mc:Choice>
              <mc:Fallback>
                <p:oleObj name="Worksheet" r:id="rId3" imgW="12199636" imgH="11910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788" y="1397000"/>
                        <a:ext cx="4162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19720</TotalTime>
  <Words>958</Words>
  <Application>Microsoft Office PowerPoint</Application>
  <PresentationFormat>On-screen Show (4:3)</PresentationFormat>
  <Paragraphs>132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Worksheet</vt:lpstr>
      <vt:lpstr>The GPS Block IIR/IIR-M                       Antenna Panel Pattern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Lockheed Martin Space Systems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Antenna Panel Performance</dc:title>
  <dc:creator>Willard Marquis</dc:creator>
  <cp:lastModifiedBy>Willard Marquis</cp:lastModifiedBy>
  <cp:revision>831</cp:revision>
  <cp:lastPrinted>2002-09-11T15:48:27Z</cp:lastPrinted>
  <dcterms:created xsi:type="dcterms:W3CDTF">2002-07-02T14:26:46Z</dcterms:created>
  <dcterms:modified xsi:type="dcterms:W3CDTF">2014-02-12T14:40:38Z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nsitivityID">
    <vt:lpwstr>0</vt:lpwstr>
  </property>
  <property fmtid="{D5CDD505-2E9C-101B-9397-08002B2CF9AE}" pid="3" name="Document Author">
    <vt:lpwstr>ACCT02\marquis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_MarkAsFinal">
    <vt:bool>true</vt:bool>
  </property>
</Properties>
</file>