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09" r:id="rId2"/>
    <p:sldId id="310" r:id="rId3"/>
    <p:sldId id="494" r:id="rId4"/>
    <p:sldId id="495" r:id="rId5"/>
    <p:sldId id="496" r:id="rId6"/>
    <p:sldId id="497" r:id="rId7"/>
    <p:sldId id="498" r:id="rId8"/>
    <p:sldId id="500" r:id="rId9"/>
    <p:sldId id="499" r:id="rId10"/>
    <p:sldId id="502" r:id="rId11"/>
    <p:sldId id="501" r:id="rId12"/>
    <p:sldId id="504" r:id="rId13"/>
    <p:sldId id="505" r:id="rId14"/>
    <p:sldId id="512" r:id="rId15"/>
    <p:sldId id="518" r:id="rId16"/>
    <p:sldId id="520" r:id="rId17"/>
    <p:sldId id="519" r:id="rId18"/>
    <p:sldId id="522" r:id="rId19"/>
    <p:sldId id="521" r:id="rId20"/>
    <p:sldId id="524" r:id="rId21"/>
    <p:sldId id="503" r:id="rId22"/>
    <p:sldId id="506" r:id="rId23"/>
    <p:sldId id="523" r:id="rId24"/>
    <p:sldId id="525" r:id="rId25"/>
    <p:sldId id="526" r:id="rId26"/>
    <p:sldId id="527" r:id="rId27"/>
    <p:sldId id="507" r:id="rId28"/>
    <p:sldId id="509" r:id="rId29"/>
    <p:sldId id="528" r:id="rId30"/>
    <p:sldId id="529" r:id="rId31"/>
    <p:sldId id="508" r:id="rId32"/>
    <p:sldId id="510" r:id="rId33"/>
    <p:sldId id="530" r:id="rId34"/>
    <p:sldId id="531" r:id="rId35"/>
    <p:sldId id="532" r:id="rId36"/>
    <p:sldId id="533" r:id="rId37"/>
    <p:sldId id="511" r:id="rId38"/>
    <p:sldId id="514" r:id="rId39"/>
    <p:sldId id="513" r:id="rId40"/>
    <p:sldId id="516" r:id="rId41"/>
    <p:sldId id="515" r:id="rId42"/>
    <p:sldId id="51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FF00"/>
    <a:srgbClr val="FF0000"/>
    <a:srgbClr val="FFFFCC"/>
    <a:srgbClr val="3366FF"/>
    <a:srgbClr val="993366"/>
    <a:srgbClr val="9999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345" autoAdjust="0"/>
  </p:normalViewPr>
  <p:slideViewPr>
    <p:cSldViewPr>
      <p:cViewPr varScale="1">
        <p:scale>
          <a:sx n="90" d="100"/>
          <a:sy n="90" d="100"/>
        </p:scale>
        <p:origin x="-187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01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F507BDFF-EA97-4ABB-88D3-3D60418F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92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E9B8422-9AE0-4FA7-B7D3-5D0B54151F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20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Approved for public release under LMCO </a:t>
            </a:r>
            <a:r>
              <a:rPr lang="en-US" dirty="0" smtClean="0"/>
              <a:t>PIRA </a:t>
            </a:r>
            <a:r>
              <a:rPr lang="en-US" dirty="0"/>
              <a:t>#SSA201401020.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422-9AE0-4FA7-B7D3-5D0B54151F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00800" y="0"/>
            <a:ext cx="2743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6400800" y="381000"/>
            <a:ext cx="2035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i="1">
                <a:latin typeface="Arial" charset="0"/>
              </a:rPr>
              <a:t>Space Systems Company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/>
          <a:lstStyle/>
          <a:p>
            <a:pPr algn="ctr">
              <a:lnSpc>
                <a:spcPct val="110000"/>
              </a:lnSpc>
            </a:pPr>
            <a:endParaRPr lang="en-US" sz="900" b="1" i="1" dirty="0" smtClean="0">
              <a:solidFill>
                <a:schemeClr val="tx2"/>
              </a:solidFill>
              <a:latin typeface="Arial" charset="0"/>
            </a:endParaRPr>
          </a:p>
          <a:p>
            <a:pPr algn="ctr">
              <a:lnSpc>
                <a:spcPct val="110000"/>
              </a:lnSpc>
            </a:pPr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(C-</a:t>
            </a:r>
            <a:fld id="{C9E816CA-E6E8-4B50-B355-5662A52D4F0B}" type="slidenum">
              <a:rPr lang="en-US" sz="900" b="1" i="1" smtClean="0">
                <a:solidFill>
                  <a:schemeClr val="tx2"/>
                </a:solidFill>
                <a:latin typeface="Arial" charset="0"/>
              </a:rPr>
              <a:pPr algn="ctr">
                <a:lnSpc>
                  <a:spcPct val="110000"/>
                </a:lnSpc>
              </a:pPr>
              <a:t>‹#›</a:t>
            </a:fld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0" y="6400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/>
          <a:lstStyle/>
          <a:p>
            <a:pPr algn="ctr">
              <a:lnSpc>
                <a:spcPct val="110000"/>
              </a:lnSpc>
            </a:pPr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             LMCO 2014</a:t>
            </a:r>
          </a:p>
          <a:p>
            <a:pPr algn="ctr">
              <a:lnSpc>
                <a:spcPct val="110000"/>
              </a:lnSpc>
            </a:pP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3288" y="4953000"/>
            <a:ext cx="7315200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>
                <a:latin typeface="Arial" charset="0"/>
              </a:rPr>
              <a:t>Willard </a:t>
            </a:r>
            <a:r>
              <a:rPr lang="en-US" sz="2400" dirty="0" smtClean="0">
                <a:latin typeface="Arial" charset="0"/>
              </a:rPr>
              <a:t>Marquis</a:t>
            </a:r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Lockheed Martin Space Systems Company</a:t>
            </a:r>
            <a:endParaRPr lang="en-US" sz="2400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25438" y="990600"/>
            <a:ext cx="8480425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GPS Block IIR/IIR-M                       Antenna Panel Pattern</a:t>
            </a:r>
            <a:endParaRPr lang="en-US" sz="32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Picture 6" descr="C:\Documents and Settings\marquis\Local Settings\Temp\GPS IIR with NAP.jpg"/>
          <p:cNvPicPr/>
          <p:nvPr/>
        </p:nvPicPr>
        <p:blipFill>
          <a:blip r:embed="rId3" cstate="print"/>
          <a:srcRect l="23841"/>
          <a:stretch>
            <a:fillRect/>
          </a:stretch>
        </p:blipFill>
        <p:spPr bwMode="auto">
          <a:xfrm>
            <a:off x="2362200" y="2818771"/>
            <a:ext cx="2273248" cy="212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PSIIR - half.jpg"/>
          <p:cNvPicPr/>
          <p:nvPr/>
        </p:nvPicPr>
        <p:blipFill>
          <a:blip r:embed="rId4" cstate="print"/>
          <a:srcRect l="8571" t="2222" r="2857" b="15556"/>
          <a:stretch>
            <a:fillRect/>
          </a:stretch>
        </p:blipFill>
        <p:spPr>
          <a:xfrm>
            <a:off x="4953000" y="2743200"/>
            <a:ext cx="1892482" cy="22566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" y="2057400"/>
            <a:ext cx="9090024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0" normalizeH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j-ea"/>
                <a:cs typeface="+mj-cs"/>
              </a:rPr>
              <a:t>Appendix C – SV-Specific Patterns, Phase Data</a:t>
            </a:r>
            <a:endParaRPr kumimoji="0" lang="en-US" sz="3200" b="1" i="0" u="none" strike="noStrike" kern="0" cap="none" spc="-100" normalizeH="0" noProof="0" dirty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6367046"/>
            <a:ext cx="581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2014 Lockheed Martin Corporation.  All Rights Reserved.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SVN45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9038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0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SVN46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4203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0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SVN46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9181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1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SVN47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11937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SVN47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3529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SVN48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0156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2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SVN48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24391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2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SVN49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44565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SVN49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08116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1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SVN50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3262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8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533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Topics</a:t>
            </a:r>
            <a:endParaRPr lang="en-US" sz="2800" b="1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0772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latin typeface="Arial" charset="0"/>
              </a:rPr>
              <a:t>Appendix C </a:t>
            </a:r>
            <a:r>
              <a:rPr lang="en-US" sz="2800" dirty="0">
                <a:latin typeface="Arial" charset="0"/>
              </a:rPr>
              <a:t>to “GPS Block IIR and IIR-M Antenna Panel </a:t>
            </a:r>
            <a:r>
              <a:rPr lang="en-US" sz="2800" dirty="0" smtClean="0">
                <a:latin typeface="Arial" charset="0"/>
              </a:rPr>
              <a:t>Pattern”, </a:t>
            </a:r>
            <a:r>
              <a:rPr lang="en-US" sz="2800" dirty="0">
                <a:latin typeface="Arial" charset="0"/>
              </a:rPr>
              <a:t>Marquis, </a:t>
            </a:r>
            <a:r>
              <a:rPr lang="en-US" sz="2800" dirty="0" smtClean="0">
                <a:latin typeface="Arial" charset="0"/>
              </a:rPr>
              <a:t>Feb</a:t>
            </a:r>
            <a:r>
              <a:rPr lang="en-US" sz="2800" dirty="0" smtClean="0">
                <a:latin typeface="Arial" charset="0"/>
              </a:rPr>
              <a:t>2014: </a:t>
            </a:r>
            <a:endParaRPr lang="en-US" sz="28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This Appendix contains the </a:t>
            </a:r>
            <a:r>
              <a:rPr lang="en-US" sz="2400" i="1" dirty="0" smtClean="0">
                <a:latin typeface="Arial" charset="0"/>
              </a:rPr>
              <a:t>relative</a:t>
            </a:r>
            <a:r>
              <a:rPr lang="en-US" sz="2400" dirty="0" smtClean="0">
                <a:latin typeface="Arial" charset="0"/>
              </a:rPr>
              <a:t> phase data for the IIR and IIR-M SV-specific antenna </a:t>
            </a:r>
            <a:r>
              <a:rPr lang="en-US" sz="2400" dirty="0">
                <a:latin typeface="Arial" charset="0"/>
              </a:rPr>
              <a:t>p</a:t>
            </a:r>
            <a:r>
              <a:rPr lang="en-US" sz="2400" dirty="0" smtClean="0">
                <a:latin typeface="Arial" charset="0"/>
              </a:rPr>
              <a:t>atterns</a:t>
            </a:r>
          </a:p>
          <a:p>
            <a:pPr lvl="1"/>
            <a:r>
              <a:rPr lang="en-US" sz="2400" dirty="0" smtClean="0">
                <a:latin typeface="Arial" charset="0"/>
              </a:rPr>
              <a:t>NOTE</a:t>
            </a:r>
            <a:r>
              <a:rPr lang="en-US" dirty="0">
                <a:latin typeface="Arial" charset="0"/>
                <a:ea typeface="+mn-ea"/>
                <a:cs typeface="+mn-cs"/>
              </a:rPr>
              <a:t>: </a:t>
            </a:r>
            <a:r>
              <a:rPr lang="en-US" sz="2400" dirty="0" smtClean="0">
                <a:latin typeface="Arial" charset="0"/>
                <a:ea typeface="+mn-ea"/>
                <a:cs typeface="+mn-cs"/>
              </a:rPr>
              <a:t>The </a:t>
            </a:r>
            <a:r>
              <a:rPr lang="en-US" sz="2400" dirty="0" err="1" smtClean="0">
                <a:latin typeface="Arial" charset="0"/>
              </a:rPr>
              <a:t>Powerpoint</a:t>
            </a:r>
            <a:r>
              <a:rPr lang="en-US" sz="2400" dirty="0" smtClean="0">
                <a:latin typeface="Arial" charset="0"/>
              </a:rPr>
              <a:t> version </a:t>
            </a:r>
            <a:r>
              <a:rPr lang="en-US" sz="2400" dirty="0">
                <a:latin typeface="Arial" charset="0"/>
              </a:rPr>
              <a:t>of </a:t>
            </a:r>
            <a:r>
              <a:rPr lang="en-US" sz="2400" dirty="0" smtClean="0">
                <a:latin typeface="Arial" charset="0"/>
              </a:rPr>
              <a:t>this slide package contains e</a:t>
            </a:r>
            <a:r>
              <a:rPr lang="en-US" sz="2400" dirty="0" smtClean="0">
                <a:latin typeface="Arial" charset="0"/>
                <a:ea typeface="+mn-ea"/>
                <a:cs typeface="+mn-cs"/>
              </a:rPr>
              <a:t>mbedded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Excel </a:t>
            </a:r>
            <a:r>
              <a:rPr lang="en-US" sz="2400" dirty="0" smtClean="0">
                <a:latin typeface="Arial" charset="0"/>
                <a:ea typeface="+mn-ea"/>
                <a:cs typeface="+mn-cs"/>
              </a:rPr>
              <a:t>spreadsheets on the “Phase Data” slides</a:t>
            </a:r>
            <a:endParaRPr lang="en-US" sz="2400" dirty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SVN50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3432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5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SVN51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376612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6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SVN51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2635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6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SVN52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03949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SVN52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85501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SVN53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93569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1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SVN53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2909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4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SVN54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48729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5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SVN54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8232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5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SVN55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77332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0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SVN41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Phase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79861"/>
              </p:ext>
            </p:extLst>
          </p:nvPr>
        </p:nvGraphicFramePr>
        <p:xfrm>
          <a:off x="381000" y="1397000"/>
          <a:ext cx="8382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397000"/>
                        <a:ext cx="8382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3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SVN55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5204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1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SVN56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36302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SVN56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2854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5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SVN57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34979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SVN57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92238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3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SVN58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8594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6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SVN58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180067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9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SVN59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6179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SVN59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673809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6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SVN60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662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7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SVN41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42851"/>
              </p:ext>
            </p:extLst>
          </p:nvPr>
        </p:nvGraphicFramePr>
        <p:xfrm>
          <a:off x="381000" y="1397000"/>
          <a:ext cx="8382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397000"/>
                        <a:ext cx="8382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6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SVN60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591670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0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SVN61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167895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2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SVN61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347015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6367046"/>
            <a:ext cx="581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2014 Lockheed Martin Corporation.  All Rights Reserved.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SVN43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732862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9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SVN43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0845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1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SVN44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4350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3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SVN44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33255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6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SVN45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</a:t>
            </a:r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Phase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90582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20071</TotalTime>
  <Words>1002</Words>
  <Application>Microsoft Office PowerPoint</Application>
  <PresentationFormat>On-screen Show (4:3)</PresentationFormat>
  <Paragraphs>132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Default Design</vt:lpstr>
      <vt:lpstr>Worksheet</vt:lpstr>
      <vt:lpstr>The GPS Block IIR/IIR-M                       Antenna Panel Pattern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Lockheed Martin Space Systems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Antenna Panel Performance</dc:title>
  <dc:creator>Willard Marquis</dc:creator>
  <cp:lastModifiedBy>Willard Marquis</cp:lastModifiedBy>
  <cp:revision>848</cp:revision>
  <cp:lastPrinted>2002-09-11T15:48:27Z</cp:lastPrinted>
  <dcterms:created xsi:type="dcterms:W3CDTF">2002-07-02T14:26:46Z</dcterms:created>
  <dcterms:modified xsi:type="dcterms:W3CDTF">2014-02-26T18:28:41Z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nsitivityID">
    <vt:lpwstr>0</vt:lpwstr>
  </property>
  <property fmtid="{D5CDD505-2E9C-101B-9397-08002B2CF9AE}" pid="3" name="Document Author">
    <vt:lpwstr>ACCT02\marquis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_MarkAsFinal">
    <vt:bool>true</vt:bool>
  </property>
</Properties>
</file>