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4" r:id="rId6"/>
    <p:sldId id="268" r:id="rId7"/>
    <p:sldId id="266" r:id="rId8"/>
    <p:sldId id="270" r:id="rId9"/>
    <p:sldId id="282" r:id="rId10"/>
    <p:sldId id="271" r:id="rId11"/>
    <p:sldId id="272" r:id="rId12"/>
    <p:sldId id="275" r:id="rId13"/>
    <p:sldId id="279" r:id="rId14"/>
    <p:sldId id="274" r:id="rId15"/>
    <p:sldId id="269" r:id="rId16"/>
    <p:sldId id="276" r:id="rId17"/>
    <p:sldId id="277" r:id="rId18"/>
    <p:sldId id="278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21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5F7B6-3610-47BA-B3FE-13937F7E72E1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7C5AEB-BCFB-4004-B0F9-2A499D59B895}">
      <dgm:prSet phldrT="[Text]"/>
      <dgm:spPr/>
      <dgm:t>
        <a:bodyPr/>
        <a:lstStyle/>
        <a:p>
          <a:r>
            <a:rPr lang="en-US" dirty="0"/>
            <a:t>Grid Search</a:t>
          </a:r>
        </a:p>
      </dgm:t>
    </dgm:pt>
    <dgm:pt modelId="{EA3562F2-F6AE-40B3-8991-D329ACC924E3}" type="parTrans" cxnId="{A9053E9A-5D2E-4424-A88F-FBD69D7359D0}">
      <dgm:prSet/>
      <dgm:spPr/>
      <dgm:t>
        <a:bodyPr/>
        <a:lstStyle/>
        <a:p>
          <a:endParaRPr lang="en-US"/>
        </a:p>
      </dgm:t>
    </dgm:pt>
    <dgm:pt modelId="{16A6607D-D479-4F67-9F58-ADE16D1D160B}" type="sibTrans" cxnId="{A9053E9A-5D2E-4424-A88F-FBD69D7359D0}">
      <dgm:prSet/>
      <dgm:spPr/>
      <dgm:t>
        <a:bodyPr/>
        <a:lstStyle/>
        <a:p>
          <a:endParaRPr lang="en-US"/>
        </a:p>
      </dgm:t>
    </dgm:pt>
    <dgm:pt modelId="{44E7C0AE-898D-40B1-8261-2BFB9FC84C64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Time window length for actor, directors, and genre [3, 5, 10]</a:t>
          </a:r>
          <a:br>
            <a:rPr lang="en-US" dirty="0"/>
          </a:br>
          <a:br>
            <a:rPr lang="en-US" dirty="0"/>
          </a:br>
          <a:r>
            <a:rPr lang="en-US" dirty="0"/>
            <a:t>Number of star actor and director to be considered in the time window [3, 5, 10]</a:t>
          </a:r>
          <a:br>
            <a:rPr lang="en-US" dirty="0"/>
          </a:br>
          <a:br>
            <a:rPr lang="en-US" dirty="0"/>
          </a:br>
          <a:r>
            <a:rPr lang="en-US" dirty="0"/>
            <a:t>Criteria: RMSE</a:t>
          </a:r>
        </a:p>
      </dgm:t>
    </dgm:pt>
    <dgm:pt modelId="{F95CD540-30D2-4BDE-8533-20B178B08970}" type="parTrans" cxnId="{45A159B7-3D6E-4DCB-87D3-DED50115A621}">
      <dgm:prSet/>
      <dgm:spPr/>
      <dgm:t>
        <a:bodyPr/>
        <a:lstStyle/>
        <a:p>
          <a:endParaRPr lang="en-US"/>
        </a:p>
      </dgm:t>
    </dgm:pt>
    <dgm:pt modelId="{91D62924-661C-4CDE-A839-B6920CA157BD}" type="sibTrans" cxnId="{45A159B7-3D6E-4DCB-87D3-DED50115A621}">
      <dgm:prSet/>
      <dgm:spPr/>
      <dgm:t>
        <a:bodyPr/>
        <a:lstStyle/>
        <a:p>
          <a:endParaRPr lang="en-US"/>
        </a:p>
      </dgm:t>
    </dgm:pt>
    <dgm:pt modelId="{FF8E3E75-A2DC-494E-8ED7-0C798192DC58}">
      <dgm:prSet phldrT="[Text]"/>
      <dgm:spPr/>
      <dgm:t>
        <a:bodyPr/>
        <a:lstStyle/>
        <a:p>
          <a:r>
            <a:rPr lang="en-US" dirty="0"/>
            <a:t>Grid Search Cross Validation</a:t>
          </a:r>
        </a:p>
      </dgm:t>
    </dgm:pt>
    <dgm:pt modelId="{336FF33C-3259-43B3-B925-70A5B1272F19}" type="parTrans" cxnId="{97EB11CC-8A15-4261-A3B4-2C5601E2D4BF}">
      <dgm:prSet/>
      <dgm:spPr/>
      <dgm:t>
        <a:bodyPr/>
        <a:lstStyle/>
        <a:p>
          <a:endParaRPr lang="en-US"/>
        </a:p>
      </dgm:t>
    </dgm:pt>
    <dgm:pt modelId="{91C328DA-ECFC-44D6-8729-176C6770332C}" type="sibTrans" cxnId="{97EB11CC-8A15-4261-A3B4-2C5601E2D4BF}">
      <dgm:prSet/>
      <dgm:spPr/>
      <dgm:t>
        <a:bodyPr/>
        <a:lstStyle/>
        <a:p>
          <a:endParaRPr lang="en-US"/>
        </a:p>
      </dgm:t>
    </dgm:pt>
    <dgm:pt modelId="{52016EBA-C988-4BA3-93BD-5E853FA8116B}">
      <dgm:prSet phldrT="[Text]"/>
      <dgm:spPr/>
      <dgm:t>
        <a:bodyPr/>
        <a:lstStyle/>
        <a:p>
          <a:r>
            <a:rPr lang="en-US" dirty="0"/>
            <a:t>5 Folds</a:t>
          </a:r>
          <a:br>
            <a:rPr lang="en-US" dirty="0"/>
          </a:br>
          <a:br>
            <a:rPr lang="en-US" dirty="0"/>
          </a:br>
          <a:r>
            <a:rPr lang="en-US" dirty="0"/>
            <a:t>Max Depth</a:t>
          </a:r>
          <a:br>
            <a:rPr lang="en-US" dirty="0"/>
          </a:br>
          <a:br>
            <a:rPr lang="en-US" dirty="0"/>
          </a:br>
          <a:r>
            <a:rPr lang="en-US" dirty="0"/>
            <a:t>Max Features</a:t>
          </a:r>
        </a:p>
        <a:p>
          <a:endParaRPr lang="en-US" dirty="0"/>
        </a:p>
        <a:p>
          <a:r>
            <a:rPr lang="en-US" dirty="0"/>
            <a:t>Criteria: RMSE</a:t>
          </a:r>
        </a:p>
      </dgm:t>
    </dgm:pt>
    <dgm:pt modelId="{DCE8BF1F-42CC-4123-85B8-7465E94EAC24}" type="parTrans" cxnId="{4E341790-B0A5-4CAA-A744-22D88B45A3C7}">
      <dgm:prSet/>
      <dgm:spPr/>
      <dgm:t>
        <a:bodyPr/>
        <a:lstStyle/>
        <a:p>
          <a:endParaRPr lang="en-US"/>
        </a:p>
      </dgm:t>
    </dgm:pt>
    <dgm:pt modelId="{0D277666-4195-47EE-B7F8-4B3B3AC7E5CD}" type="sibTrans" cxnId="{4E341790-B0A5-4CAA-A744-22D88B45A3C7}">
      <dgm:prSet/>
      <dgm:spPr/>
      <dgm:t>
        <a:bodyPr/>
        <a:lstStyle/>
        <a:p>
          <a:endParaRPr lang="en-US"/>
        </a:p>
      </dgm:t>
    </dgm:pt>
    <dgm:pt modelId="{2F5B8853-5CA3-46AC-ABE7-96484003FE45}">
      <dgm:prSet phldrT="[Text]"/>
      <dgm:spPr/>
      <dgm:t>
        <a:bodyPr/>
        <a:lstStyle/>
        <a:p>
          <a:r>
            <a:rPr lang="en-US" dirty="0"/>
            <a:t>Best Hyperparameters</a:t>
          </a:r>
        </a:p>
      </dgm:t>
    </dgm:pt>
    <dgm:pt modelId="{6F8ACB39-F0E4-412D-AE93-3F58500327AA}" type="parTrans" cxnId="{618EB004-1367-493F-B20D-5747BBDD31DE}">
      <dgm:prSet/>
      <dgm:spPr/>
      <dgm:t>
        <a:bodyPr/>
        <a:lstStyle/>
        <a:p>
          <a:endParaRPr lang="en-US"/>
        </a:p>
      </dgm:t>
    </dgm:pt>
    <dgm:pt modelId="{A29BDC87-DFFC-4FC6-AC83-C7D7D1BB6302}" type="sibTrans" cxnId="{618EB004-1367-493F-B20D-5747BBDD31DE}">
      <dgm:prSet/>
      <dgm:spPr/>
      <dgm:t>
        <a:bodyPr/>
        <a:lstStyle/>
        <a:p>
          <a:endParaRPr lang="en-US"/>
        </a:p>
      </dgm:t>
    </dgm:pt>
    <dgm:pt modelId="{E480B0D3-E0BE-4A22-B491-C3DBF40FA0C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F970464-FF32-4D17-9A34-BA64E3DE8CF5}" type="parTrans" cxnId="{08B49F58-D9F9-4541-B663-46E5AFCEB1A1}">
      <dgm:prSet/>
      <dgm:spPr/>
      <dgm:t>
        <a:bodyPr/>
        <a:lstStyle/>
        <a:p>
          <a:endParaRPr lang="en-US"/>
        </a:p>
      </dgm:t>
    </dgm:pt>
    <dgm:pt modelId="{81AE7732-42EA-4739-99E4-FE9F1B401435}" type="sibTrans" cxnId="{08B49F58-D9F9-4541-B663-46E5AFCEB1A1}">
      <dgm:prSet/>
      <dgm:spPr/>
      <dgm:t>
        <a:bodyPr/>
        <a:lstStyle/>
        <a:p>
          <a:endParaRPr lang="en-US"/>
        </a:p>
      </dgm:t>
    </dgm:pt>
    <dgm:pt modelId="{77AE531D-F6BF-4775-AE5C-4EE99010502C}" type="pres">
      <dgm:prSet presAssocID="{BC65F7B6-3610-47BA-B3FE-13937F7E72E1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1070C64-95FA-48A3-8842-A002CD4C97E0}" type="pres">
      <dgm:prSet presAssocID="{007C5AEB-BCFB-4004-B0F9-2A499D59B895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2D671E78-AB92-4254-9C3F-B51D3E94BAC6}" type="pres">
      <dgm:prSet presAssocID="{007C5AEB-BCFB-4004-B0F9-2A499D59B895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02BA698-F0B2-4E49-9AD1-74F092C8056F}" type="pres">
      <dgm:prSet presAssocID="{FF8E3E75-A2DC-494E-8ED7-0C798192DC58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95200FA4-AE1B-4C0A-BE08-2C910E0381A0}" type="pres">
      <dgm:prSet presAssocID="{FF8E3E75-A2DC-494E-8ED7-0C798192DC58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F79CEE2E-7A2D-496D-89A4-9C7D38A2206F}" type="pres">
      <dgm:prSet presAssocID="{2F5B8853-5CA3-46AC-ABE7-96484003FE45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463328A-6183-476F-BE6A-0D80000970B4}" type="pres">
      <dgm:prSet presAssocID="{2F5B8853-5CA3-46AC-ABE7-96484003FE45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18EB004-1367-493F-B20D-5747BBDD31DE}" srcId="{BC65F7B6-3610-47BA-B3FE-13937F7E72E1}" destId="{2F5B8853-5CA3-46AC-ABE7-96484003FE45}" srcOrd="2" destOrd="0" parTransId="{6F8ACB39-F0E4-412D-AE93-3F58500327AA}" sibTransId="{A29BDC87-DFFC-4FC6-AC83-C7D7D1BB6302}"/>
    <dgm:cxn modelId="{30488E11-E3C6-4013-BC00-BA88AE8A2040}" type="presOf" srcId="{E480B0D3-E0BE-4A22-B491-C3DBF40FA0C7}" destId="{9463328A-6183-476F-BE6A-0D80000970B4}" srcOrd="0" destOrd="0" presId="urn:microsoft.com/office/officeart/2009/3/layout/IncreasingArrowsProcess"/>
    <dgm:cxn modelId="{2041A916-F3D1-474E-B533-0C2D6B603255}" type="presOf" srcId="{007C5AEB-BCFB-4004-B0F9-2A499D59B895}" destId="{81070C64-95FA-48A3-8842-A002CD4C97E0}" srcOrd="0" destOrd="0" presId="urn:microsoft.com/office/officeart/2009/3/layout/IncreasingArrowsProcess"/>
    <dgm:cxn modelId="{735B4D2B-FC23-4192-8C61-72DD6ACC730B}" type="presOf" srcId="{BC65F7B6-3610-47BA-B3FE-13937F7E72E1}" destId="{77AE531D-F6BF-4775-AE5C-4EE99010502C}" srcOrd="0" destOrd="0" presId="urn:microsoft.com/office/officeart/2009/3/layout/IncreasingArrowsProcess"/>
    <dgm:cxn modelId="{D11C223D-F854-4426-9DD6-D7D8811E0733}" type="presOf" srcId="{52016EBA-C988-4BA3-93BD-5E853FA8116B}" destId="{95200FA4-AE1B-4C0A-BE08-2C910E0381A0}" srcOrd="0" destOrd="0" presId="urn:microsoft.com/office/officeart/2009/3/layout/IncreasingArrowsProcess"/>
    <dgm:cxn modelId="{76BFBF76-85BC-42B2-AF00-8F99FD76A051}" type="presOf" srcId="{2F5B8853-5CA3-46AC-ABE7-96484003FE45}" destId="{F79CEE2E-7A2D-496D-89A4-9C7D38A2206F}" srcOrd="0" destOrd="0" presId="urn:microsoft.com/office/officeart/2009/3/layout/IncreasingArrowsProcess"/>
    <dgm:cxn modelId="{08B49F58-D9F9-4541-B663-46E5AFCEB1A1}" srcId="{2F5B8853-5CA3-46AC-ABE7-96484003FE45}" destId="{E480B0D3-E0BE-4A22-B491-C3DBF40FA0C7}" srcOrd="0" destOrd="0" parTransId="{CF970464-FF32-4D17-9A34-BA64E3DE8CF5}" sibTransId="{81AE7732-42EA-4739-99E4-FE9F1B401435}"/>
    <dgm:cxn modelId="{66528D7C-E114-401A-93FA-CB3E3C21E279}" type="presOf" srcId="{44E7C0AE-898D-40B1-8261-2BFB9FC84C64}" destId="{2D671E78-AB92-4254-9C3F-B51D3E94BAC6}" srcOrd="0" destOrd="0" presId="urn:microsoft.com/office/officeart/2009/3/layout/IncreasingArrowsProcess"/>
    <dgm:cxn modelId="{4E341790-B0A5-4CAA-A744-22D88B45A3C7}" srcId="{FF8E3E75-A2DC-494E-8ED7-0C798192DC58}" destId="{52016EBA-C988-4BA3-93BD-5E853FA8116B}" srcOrd="0" destOrd="0" parTransId="{DCE8BF1F-42CC-4123-85B8-7465E94EAC24}" sibTransId="{0D277666-4195-47EE-B7F8-4B3B3AC7E5CD}"/>
    <dgm:cxn modelId="{A9053E9A-5D2E-4424-A88F-FBD69D7359D0}" srcId="{BC65F7B6-3610-47BA-B3FE-13937F7E72E1}" destId="{007C5AEB-BCFB-4004-B0F9-2A499D59B895}" srcOrd="0" destOrd="0" parTransId="{EA3562F2-F6AE-40B3-8991-D329ACC924E3}" sibTransId="{16A6607D-D479-4F67-9F58-ADE16D1D160B}"/>
    <dgm:cxn modelId="{38EFE3AF-E082-4E41-8660-8ED20D13CF61}" type="presOf" srcId="{FF8E3E75-A2DC-494E-8ED7-0C798192DC58}" destId="{702BA698-F0B2-4E49-9AD1-74F092C8056F}" srcOrd="0" destOrd="0" presId="urn:microsoft.com/office/officeart/2009/3/layout/IncreasingArrowsProcess"/>
    <dgm:cxn modelId="{45A159B7-3D6E-4DCB-87D3-DED50115A621}" srcId="{007C5AEB-BCFB-4004-B0F9-2A499D59B895}" destId="{44E7C0AE-898D-40B1-8261-2BFB9FC84C64}" srcOrd="0" destOrd="0" parTransId="{F95CD540-30D2-4BDE-8533-20B178B08970}" sibTransId="{91D62924-661C-4CDE-A839-B6920CA157BD}"/>
    <dgm:cxn modelId="{97EB11CC-8A15-4261-A3B4-2C5601E2D4BF}" srcId="{BC65F7B6-3610-47BA-B3FE-13937F7E72E1}" destId="{FF8E3E75-A2DC-494E-8ED7-0C798192DC58}" srcOrd="1" destOrd="0" parTransId="{336FF33C-3259-43B3-B925-70A5B1272F19}" sibTransId="{91C328DA-ECFC-44D6-8729-176C6770332C}"/>
    <dgm:cxn modelId="{2526A1A7-089A-4353-8799-591DB05CB723}" type="presParOf" srcId="{77AE531D-F6BF-4775-AE5C-4EE99010502C}" destId="{81070C64-95FA-48A3-8842-A002CD4C97E0}" srcOrd="0" destOrd="0" presId="urn:microsoft.com/office/officeart/2009/3/layout/IncreasingArrowsProcess"/>
    <dgm:cxn modelId="{6D7F4DFA-3344-43E7-B8C7-2A73A95EE455}" type="presParOf" srcId="{77AE531D-F6BF-4775-AE5C-4EE99010502C}" destId="{2D671E78-AB92-4254-9C3F-B51D3E94BAC6}" srcOrd="1" destOrd="0" presId="urn:microsoft.com/office/officeart/2009/3/layout/IncreasingArrowsProcess"/>
    <dgm:cxn modelId="{4E7F2BB4-F9C2-466E-9E35-4457FFAFD838}" type="presParOf" srcId="{77AE531D-F6BF-4775-AE5C-4EE99010502C}" destId="{702BA698-F0B2-4E49-9AD1-74F092C8056F}" srcOrd="2" destOrd="0" presId="urn:microsoft.com/office/officeart/2009/3/layout/IncreasingArrowsProcess"/>
    <dgm:cxn modelId="{F9B2F78F-2F3E-4911-BD27-90AA044C5858}" type="presParOf" srcId="{77AE531D-F6BF-4775-AE5C-4EE99010502C}" destId="{95200FA4-AE1B-4C0A-BE08-2C910E0381A0}" srcOrd="3" destOrd="0" presId="urn:microsoft.com/office/officeart/2009/3/layout/IncreasingArrowsProcess"/>
    <dgm:cxn modelId="{68CD8FD5-8237-4830-B4F7-098E661BB323}" type="presParOf" srcId="{77AE531D-F6BF-4775-AE5C-4EE99010502C}" destId="{F79CEE2E-7A2D-496D-89A4-9C7D38A2206F}" srcOrd="4" destOrd="0" presId="urn:microsoft.com/office/officeart/2009/3/layout/IncreasingArrowsProcess"/>
    <dgm:cxn modelId="{A0367AE7-E948-471E-838E-34A5A7284E5A}" type="presParOf" srcId="{77AE531D-F6BF-4775-AE5C-4EE99010502C}" destId="{9463328A-6183-476F-BE6A-0D80000970B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70C64-95FA-48A3-8842-A002CD4C97E0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879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Grid Search</a:t>
          </a:r>
        </a:p>
      </dsp:txBody>
      <dsp:txXfrm>
        <a:off x="0" y="1030789"/>
        <a:ext cx="7832064" cy="591873"/>
      </dsp:txXfrm>
    </dsp:sp>
    <dsp:sp modelId="{2D671E78-AB92-4254-9C3F-B51D3E94BAC6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Time window length for actor, directors, and genre [3, 5, 10]</a:t>
          </a: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Number of star actor and director to be considered in the time window [3, 5, 10]</a:t>
          </a: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Criteria: RMSE</a:t>
          </a:r>
        </a:p>
      </dsp:txBody>
      <dsp:txXfrm>
        <a:off x="0" y="1647691"/>
        <a:ext cx="2503424" cy="2280331"/>
      </dsp:txXfrm>
    </dsp:sp>
    <dsp:sp modelId="{702BA698-F0B2-4E49-9AD1-74F092C8056F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879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Grid Search Cross Validation</a:t>
          </a:r>
        </a:p>
      </dsp:txBody>
      <dsp:txXfrm>
        <a:off x="2503423" y="1425371"/>
        <a:ext cx="5328640" cy="591873"/>
      </dsp:txXfrm>
    </dsp:sp>
    <dsp:sp modelId="{95200FA4-AE1B-4C0A-BE08-2C910E0381A0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 Folds</a:t>
          </a: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Max Depth</a:t>
          </a: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Max Features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Criteria: RMSE</a:t>
          </a:r>
        </a:p>
      </dsp:txBody>
      <dsp:txXfrm>
        <a:off x="2503423" y="2042273"/>
        <a:ext cx="2503424" cy="2280331"/>
      </dsp:txXfrm>
    </dsp:sp>
    <dsp:sp modelId="{F79CEE2E-7A2D-496D-89A4-9C7D38A2206F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879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Hyperparameters</a:t>
          </a:r>
        </a:p>
      </dsp:txBody>
      <dsp:txXfrm>
        <a:off x="5006848" y="1819953"/>
        <a:ext cx="2825216" cy="591873"/>
      </dsp:txXfrm>
    </dsp:sp>
    <dsp:sp modelId="{9463328A-6183-476F-BE6A-0D80000970B4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>
        <a:off x="5006848" y="2436855"/>
        <a:ext cx="2503424" cy="22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 Kong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834B-CC6B-EEF0-D441-BDD3F29F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80B02-F207-A323-75D2-126E3985A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1CC3C-B484-F176-2E8A-26DE097262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1EA88-0D50-F97A-D00F-E3BF9FDE565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9970B8-B35F-0D20-E385-8664315A93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13CEB3-A6B0-A477-C90E-C46F7B2E10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623F6D-E801-073E-9545-295764FAFE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414620-A4C4-B2B6-EBF9-58788475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688052"/>
            <a:ext cx="6267950" cy="51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DA91-C6C2-0DD7-2C45-E900FFA5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A4E5-2959-8FE1-FE83-D1D71C4E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021697"/>
            <a:ext cx="5111750" cy="1525588"/>
          </a:xfrm>
        </p:spPr>
        <p:txBody>
          <a:bodyPr/>
          <a:lstStyle/>
          <a:p>
            <a:r>
              <a:rPr lang="en-US" dirty="0"/>
              <a:t>Random Forest and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0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9228-C657-A722-6F9E-C4B94CBF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0" y="387634"/>
            <a:ext cx="3139440" cy="1325563"/>
          </a:xfrm>
        </p:spPr>
        <p:txBody>
          <a:bodyPr/>
          <a:lstStyle/>
          <a:p>
            <a:r>
              <a:rPr lang="en-US" dirty="0"/>
              <a:t>Hyper- Parameter Tuning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02537A9-585F-0450-4F8F-1EBA19A3B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463876"/>
              </p:ext>
            </p:extLst>
          </p:nvPr>
        </p:nvGraphicFramePr>
        <p:xfrm>
          <a:off x="3126792" y="66368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70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F2EE-5CA2-A862-9822-C4D9E9731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3357997"/>
            <a:ext cx="5433204" cy="894481"/>
          </a:xfrm>
        </p:spPr>
        <p:txBody>
          <a:bodyPr>
            <a:normAutofit/>
          </a:bodyPr>
          <a:lstStyle/>
          <a:p>
            <a:r>
              <a:rPr lang="en-US" dirty="0"/>
              <a:t>Do Grid Search Cross Validation Again</a:t>
            </a:r>
            <a:br>
              <a:rPr lang="en-US" dirty="0"/>
            </a:br>
            <a:r>
              <a:rPr lang="en-US" dirty="0"/>
              <a:t>Tune more details of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4333C-7897-CED5-1B8E-CB3C5A5FF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52E8E-0D34-AAA5-1794-DB3CB26D5F8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F8020C-32D8-9B40-D566-3B763264C9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35B4C4-E3CF-D1C1-BAB1-DFDD0C4BDC7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5DFD6D-8987-B466-B63A-E59F1821E9C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EBE42-3D4F-2DA1-9115-FB62A15E8F3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307106-762F-9B48-33D4-C80B50CAA4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C1604ED-E45E-2838-7EF2-4F5048C90BDD}"/>
              </a:ext>
            </a:extLst>
          </p:cNvPr>
          <p:cNvSpPr txBox="1">
            <a:spLocks/>
          </p:cNvSpPr>
          <p:nvPr/>
        </p:nvSpPr>
        <p:spPr>
          <a:xfrm>
            <a:off x="892940" y="4059652"/>
            <a:ext cx="3139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Hyper- Parameter Tuning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4546F3-F9D3-6FFC-A703-B09B799EC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34"/>
          <a:stretch/>
        </p:blipFill>
        <p:spPr>
          <a:xfrm>
            <a:off x="3429001" y="2425115"/>
            <a:ext cx="8464420" cy="62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9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90EA12A-D785-21E6-FBC0-E1590D4114FA}"/>
              </a:ext>
            </a:extLst>
          </p:cNvPr>
          <p:cNvSpPr txBox="1">
            <a:spLocks/>
          </p:cNvSpPr>
          <p:nvPr/>
        </p:nvSpPr>
        <p:spPr>
          <a:xfrm>
            <a:off x="9408679" y="-450144"/>
            <a:ext cx="3139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9BC08A-94EE-5632-FDBE-4EB62974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465" y="1454065"/>
            <a:ext cx="4858428" cy="7525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54E280-D368-50B9-349C-D487E576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8" y="1549328"/>
            <a:ext cx="4496427" cy="6573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3B804-D0A1-E734-0FFB-50DF4458FCC3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flipV="1">
            <a:off x="5016905" y="1830355"/>
            <a:ext cx="1962560" cy="4763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3D39669-9EAE-51A5-C7DD-BDBE4E34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490" y="2268273"/>
            <a:ext cx="5895508" cy="41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57E6F8C-7EF9-4F87-9BFC-95BC2BF7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344767"/>
            <a:ext cx="11122090" cy="2585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35CEA7-A41C-6AF5-2D5C-0E5FED3A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4" y="4490100"/>
            <a:ext cx="3329673" cy="558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908BDC-AA97-1475-3157-B115BF9AF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22" y="3503645"/>
            <a:ext cx="3056767" cy="5467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5235D5B-7DEC-3A0E-C31D-2F17FEE80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23" y="5101164"/>
            <a:ext cx="3267578" cy="47432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A825CF-DB92-74B7-4DCA-90D6D2CF24D9}"/>
              </a:ext>
            </a:extLst>
          </p:cNvPr>
          <p:cNvCxnSpPr>
            <a:stCxn id="23" idx="3"/>
          </p:cNvCxnSpPr>
          <p:nvPr/>
        </p:nvCxnSpPr>
        <p:spPr>
          <a:xfrm flipV="1">
            <a:off x="3541167" y="3844212"/>
            <a:ext cx="1926572" cy="92522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1918B1-57CB-320F-911B-BEAF8485C8DB}"/>
              </a:ext>
            </a:extLst>
          </p:cNvPr>
          <p:cNvCxnSpPr>
            <a:cxnSpLocks/>
          </p:cNvCxnSpPr>
          <p:nvPr/>
        </p:nvCxnSpPr>
        <p:spPr>
          <a:xfrm>
            <a:off x="3541167" y="4769435"/>
            <a:ext cx="1926572" cy="56889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7969CB-877A-79B6-C95B-8DF8453CAC9D}"/>
              </a:ext>
            </a:extLst>
          </p:cNvPr>
          <p:cNvSpPr txBox="1"/>
          <p:nvPr/>
        </p:nvSpPr>
        <p:spPr>
          <a:xfrm>
            <a:off x="342123" y="4142792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OLS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FB2F0-7C4A-A907-EC35-3E1A6A6A97B7}"/>
              </a:ext>
            </a:extLst>
          </p:cNvPr>
          <p:cNvSpPr txBox="1"/>
          <p:nvPr/>
        </p:nvSpPr>
        <p:spPr>
          <a:xfrm>
            <a:off x="8797412" y="3562789"/>
            <a:ext cx="30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OLS Model for Franchise only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63F006-F6DF-B170-A208-8BB1DF9BA15E}"/>
              </a:ext>
            </a:extLst>
          </p:cNvPr>
          <p:cNvSpPr txBox="1"/>
          <p:nvPr/>
        </p:nvSpPr>
        <p:spPr>
          <a:xfrm>
            <a:off x="8801353" y="5048770"/>
            <a:ext cx="353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OLS Model for non-Franchise only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500CAD0-0A2D-FE90-718D-1F57EFA5E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897" y="6142460"/>
            <a:ext cx="3001492" cy="37077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FDF51C-B715-D59E-F0AB-327A97BC790A}"/>
              </a:ext>
            </a:extLst>
          </p:cNvPr>
          <p:cNvSpPr txBox="1"/>
          <p:nvPr/>
        </p:nvSpPr>
        <p:spPr>
          <a:xfrm>
            <a:off x="8797412" y="6040925"/>
            <a:ext cx="350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model for non-Franchise</a:t>
            </a:r>
          </a:p>
        </p:txBody>
      </p:sp>
    </p:spTree>
    <p:extLst>
      <p:ext uri="{BB962C8B-B14F-4D97-AF65-F5344CB8AC3E}">
        <p14:creationId xmlns:p14="http://schemas.microsoft.com/office/powerpoint/2010/main" val="336654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E351-FE08-081A-408A-7A076567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EB6A2F-D26E-E9C8-C44E-6B860C081F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Franchise movies and non-Franchise movies are two different species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9DEE22-3D1F-F751-1DAB-337C0B7B06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Invest in higher budget movies are more likely to succeed, as they usually have more successful directors and actors that has proved their ability before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F8B9E-9E34-C93C-50EF-47F18AFAC6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 is much harder to predict the success of non-franchise individual movies and they exhibits more randomness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46E3E4-6CC6-77F7-1147-171AB9190E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5C0898-E7BA-11CD-C72B-77E615205F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Executive Summary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EF20D4-D666-8D2D-8651-682F7C49A4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33499" y="2924175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/>
              <a:t>Decisions to be impacted</a:t>
            </a:r>
          </a:p>
          <a:p>
            <a:pPr marL="285750" indent="-285750">
              <a:buFontTx/>
              <a:buChar char="-"/>
            </a:pPr>
            <a:r>
              <a:rPr lang="en-US"/>
              <a:t>Business value</a:t>
            </a:r>
          </a:p>
          <a:p>
            <a:pPr marL="285750" indent="-285750">
              <a:buFontTx/>
              <a:buChar char="-"/>
            </a:pPr>
            <a:r>
              <a:rPr lang="en-US"/>
              <a:t>Personal Interest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59CE94-54DC-8074-9525-E860EBE19505}"/>
              </a:ext>
            </a:extLst>
          </p:cNvPr>
          <p:cNvGrpSpPr/>
          <p:nvPr/>
        </p:nvGrpSpPr>
        <p:grpSpPr>
          <a:xfrm>
            <a:off x="838200" y="2165389"/>
            <a:ext cx="10540844" cy="3827004"/>
            <a:chOff x="838200" y="2165389"/>
            <a:chExt cx="10540844" cy="3827004"/>
          </a:xfrm>
        </p:grpSpPr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AD0FA97E-8350-6680-5CBA-93B1935461BD}"/>
                </a:ext>
              </a:extLst>
            </p:cNvPr>
            <p:cNvSpPr/>
            <p:nvPr/>
          </p:nvSpPr>
          <p:spPr>
            <a:xfrm>
              <a:off x="838200" y="3880684"/>
              <a:ext cx="10253860" cy="396415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  <a:tailEnd type="arrow" w="sm" len="sm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138E8E-C8B4-8D5A-83B5-7DBEA71730E3}"/>
                </a:ext>
              </a:extLst>
            </p:cNvPr>
            <p:cNvGrpSpPr/>
            <p:nvPr/>
          </p:nvGrpSpPr>
          <p:grpSpPr>
            <a:xfrm>
              <a:off x="2387994" y="2165389"/>
              <a:ext cx="7154272" cy="3827004"/>
              <a:chOff x="647984" y="1869611"/>
              <a:chExt cx="7632727" cy="41379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00F30AB-F4D0-11C9-EA02-7C42A50EF14C}"/>
                  </a:ext>
                </a:extLst>
              </p:cNvPr>
              <p:cNvGrpSpPr/>
              <p:nvPr/>
            </p:nvGrpSpPr>
            <p:grpSpPr>
              <a:xfrm>
                <a:off x="647984" y="1869611"/>
                <a:ext cx="392341" cy="2119348"/>
                <a:chOff x="647984" y="1869611"/>
                <a:chExt cx="392341" cy="2119348"/>
              </a:xfrm>
            </p:grpSpPr>
            <p:sp>
              <p:nv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D642D0B-3B9C-44DD-DCB4-6065D2C15A0C}"/>
                    </a:ext>
                  </a:extLst>
                </p:cNvPr>
                <p:cNvSpPr/>
                <p:nvPr/>
              </p:nvSpPr>
              <p:spPr>
                <a:xfrm>
                  <a:off x="844155" y="2345626"/>
                  <a:ext cx="0" cy="1592961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0" name="Teardrop 89">
                  <a:extLst>
                    <a:ext uri="{FF2B5EF4-FFF2-40B4-BE49-F238E27FC236}">
                      <a16:creationId xmlns:a16="http://schemas.microsoft.com/office/drawing/2014/main" id="{98B63B95-F7FA-08CC-CD8E-98B4C7D65E47}"/>
                    </a:ext>
                  </a:extLst>
                </p:cNvPr>
                <p:cNvSpPr/>
                <p:nvPr/>
              </p:nvSpPr>
              <p:spPr>
                <a:xfrm rot="8100000">
                  <a:off x="647984" y="1869611"/>
                  <a:ext cx="392341" cy="392341"/>
                </a:xfrm>
                <a:prstGeom prst="teardrop">
                  <a:avLst>
                    <a:gd name="adj" fmla="val 115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1" name="Circle: Hollow 90">
                  <a:extLst>
                    <a:ext uri="{FF2B5EF4-FFF2-40B4-BE49-F238E27FC236}">
                      <a16:creationId xmlns:a16="http://schemas.microsoft.com/office/drawing/2014/main" id="{0A14FA2A-C833-7E63-B973-FE73B900F919}"/>
                    </a:ext>
                  </a:extLst>
                </p:cNvPr>
                <p:cNvSpPr/>
                <p:nvPr/>
              </p:nvSpPr>
              <p:spPr>
                <a:xfrm>
                  <a:off x="691569" y="1913197"/>
                  <a:ext cx="305170" cy="305170"/>
                </a:xfrm>
                <a:prstGeom prst="donu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7579BBE-44A7-4B41-3272-22B7F78CE6FD}"/>
                    </a:ext>
                  </a:extLst>
                </p:cNvPr>
                <p:cNvSpPr/>
                <p:nvPr/>
              </p:nvSpPr>
              <p:spPr>
                <a:xfrm>
                  <a:off x="796635" y="3888215"/>
                  <a:ext cx="99873" cy="100744"/>
                </a:xfrm>
                <a:prstGeom prst="ellipse">
                  <a:avLst/>
                </a:prstGeom>
                <a:solidFill>
                  <a:schemeClr val="accent2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8B0B8B9-9018-21EE-114C-9035610AC619}"/>
                  </a:ext>
                </a:extLst>
              </p:cNvPr>
              <p:cNvGrpSpPr/>
              <p:nvPr/>
            </p:nvGrpSpPr>
            <p:grpSpPr>
              <a:xfrm>
                <a:off x="2458080" y="3888215"/>
                <a:ext cx="392341" cy="2119349"/>
                <a:chOff x="2206666" y="3888215"/>
                <a:chExt cx="392341" cy="2119349"/>
              </a:xfrm>
            </p:grpSpPr>
            <p:sp>
              <p:nv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D76CF3B-F87E-1F26-1C96-6BEB12BE8B21}"/>
                    </a:ext>
                  </a:extLst>
                </p:cNvPr>
                <p:cNvSpPr/>
                <p:nvPr/>
              </p:nvSpPr>
              <p:spPr>
                <a:xfrm>
                  <a:off x="2402836" y="3938588"/>
                  <a:ext cx="0" cy="1592961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6" name="Teardrop 85">
                  <a:extLst>
                    <a:ext uri="{FF2B5EF4-FFF2-40B4-BE49-F238E27FC236}">
                      <a16:creationId xmlns:a16="http://schemas.microsoft.com/office/drawing/2014/main" id="{E5AAC7AC-0F7D-C982-85F7-F078E54BA118}"/>
                    </a:ext>
                  </a:extLst>
                </p:cNvPr>
                <p:cNvSpPr/>
                <p:nvPr/>
              </p:nvSpPr>
              <p:spPr>
                <a:xfrm rot="18900000">
                  <a:off x="2206666" y="5615223"/>
                  <a:ext cx="392341" cy="392341"/>
                </a:xfrm>
                <a:prstGeom prst="teardrop">
                  <a:avLst>
                    <a:gd name="adj" fmla="val 115000"/>
                  </a:avLst>
                </a:prstGeom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7" name="Circle: Hollow 86">
                  <a:extLst>
                    <a:ext uri="{FF2B5EF4-FFF2-40B4-BE49-F238E27FC236}">
                      <a16:creationId xmlns:a16="http://schemas.microsoft.com/office/drawing/2014/main" id="{145239E4-FCD0-C1F5-CDF9-A387BF79457C}"/>
                    </a:ext>
                  </a:extLst>
                </p:cNvPr>
                <p:cNvSpPr/>
                <p:nvPr/>
              </p:nvSpPr>
              <p:spPr>
                <a:xfrm>
                  <a:off x="2250251" y="5658808"/>
                  <a:ext cx="305170" cy="305170"/>
                </a:xfrm>
                <a:prstGeom prst="donut">
                  <a:avLst/>
                </a:prstGeom>
                <a:solidFill>
                  <a:schemeClr val="lt1">
                    <a:hueOff val="0"/>
                    <a:satOff val="0"/>
                    <a:lumOff val="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1413E3E1-457C-280E-494A-4326F3BEBF36}"/>
                    </a:ext>
                  </a:extLst>
                </p:cNvPr>
                <p:cNvSpPr/>
                <p:nvPr/>
              </p:nvSpPr>
              <p:spPr>
                <a:xfrm>
                  <a:off x="2355317" y="3888215"/>
                  <a:ext cx="99873" cy="100744"/>
                </a:xfrm>
                <a:prstGeom prst="ellipse">
                  <a:avLst/>
                </a:prstGeom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C5BFAF6-CDB2-A0D0-7180-00179AFAA1F4}"/>
                  </a:ext>
                </a:extLst>
              </p:cNvPr>
              <p:cNvGrpSpPr/>
              <p:nvPr/>
            </p:nvGrpSpPr>
            <p:grpSpPr>
              <a:xfrm>
                <a:off x="4268176" y="1869611"/>
                <a:ext cx="392341" cy="2119348"/>
                <a:chOff x="6882711" y="1869611"/>
                <a:chExt cx="392341" cy="2119348"/>
              </a:xfrm>
            </p:grpSpPr>
            <p:sp>
              <p:nv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1F9A078-F859-F5D8-434B-E654D7E4BCFC}"/>
                    </a:ext>
                  </a:extLst>
                </p:cNvPr>
                <p:cNvSpPr/>
                <p:nvPr/>
              </p:nvSpPr>
              <p:spPr>
                <a:xfrm>
                  <a:off x="7078882" y="2345626"/>
                  <a:ext cx="0" cy="1592961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2" name="Teardrop 81">
                  <a:extLst>
                    <a:ext uri="{FF2B5EF4-FFF2-40B4-BE49-F238E27FC236}">
                      <a16:creationId xmlns:a16="http://schemas.microsoft.com/office/drawing/2014/main" id="{4250A022-C459-73A2-6976-E8309DFBFE96}"/>
                    </a:ext>
                  </a:extLst>
                </p:cNvPr>
                <p:cNvSpPr/>
                <p:nvPr/>
              </p:nvSpPr>
              <p:spPr>
                <a:xfrm rot="8100000">
                  <a:off x="6882711" y="1869611"/>
                  <a:ext cx="392341" cy="392341"/>
                </a:xfrm>
                <a:prstGeom prst="teardrop">
                  <a:avLst>
                    <a:gd name="adj" fmla="val 11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3" name="Circle: Hollow 82">
                  <a:extLst>
                    <a:ext uri="{FF2B5EF4-FFF2-40B4-BE49-F238E27FC236}">
                      <a16:creationId xmlns:a16="http://schemas.microsoft.com/office/drawing/2014/main" id="{0E74A8C6-DD77-65A8-E9F2-3DD46CC6AFD4}"/>
                    </a:ext>
                  </a:extLst>
                </p:cNvPr>
                <p:cNvSpPr/>
                <p:nvPr/>
              </p:nvSpPr>
              <p:spPr>
                <a:xfrm>
                  <a:off x="6926297" y="1913197"/>
                  <a:ext cx="305170" cy="305170"/>
                </a:xfrm>
                <a:prstGeom prst="donut">
                  <a:avLst/>
                </a:prstGeom>
                <a:solidFill>
                  <a:schemeClr val="lt1">
                    <a:hueOff val="0"/>
                    <a:satOff val="0"/>
                    <a:lumOff val="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A56BFF5-10DB-0392-9DD9-59EC5F09787C}"/>
                    </a:ext>
                  </a:extLst>
                </p:cNvPr>
                <p:cNvSpPr/>
                <p:nvPr/>
              </p:nvSpPr>
              <p:spPr>
                <a:xfrm>
                  <a:off x="7031362" y="3888215"/>
                  <a:ext cx="99873" cy="100744"/>
                </a:xfrm>
                <a:prstGeom prst="ellipse">
                  <a:avLst/>
                </a:prstGeom>
                <a:solidFill>
                  <a:schemeClr val="accent3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C6C7F90-DE26-FF08-3FF8-814CB290D8DE}"/>
                  </a:ext>
                </a:extLst>
              </p:cNvPr>
              <p:cNvGrpSpPr/>
              <p:nvPr/>
            </p:nvGrpSpPr>
            <p:grpSpPr>
              <a:xfrm>
                <a:off x="6078272" y="3888215"/>
                <a:ext cx="392341" cy="2119349"/>
                <a:chOff x="2206666" y="3888215"/>
                <a:chExt cx="392341" cy="2119349"/>
              </a:xfrm>
            </p:grpSpPr>
            <p:sp>
              <p:nv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EE6DAA0-7EFB-70E8-2F63-0A2F0D4B2955}"/>
                    </a:ext>
                  </a:extLst>
                </p:cNvPr>
                <p:cNvSpPr/>
                <p:nvPr/>
              </p:nvSpPr>
              <p:spPr>
                <a:xfrm>
                  <a:off x="2402836" y="3938588"/>
                  <a:ext cx="0" cy="1592961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5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8" name="Teardrop 77">
                  <a:extLst>
                    <a:ext uri="{FF2B5EF4-FFF2-40B4-BE49-F238E27FC236}">
                      <a16:creationId xmlns:a16="http://schemas.microsoft.com/office/drawing/2014/main" id="{24F7C34C-6325-C781-1383-ABC75D7A9C8C}"/>
                    </a:ext>
                  </a:extLst>
                </p:cNvPr>
                <p:cNvSpPr/>
                <p:nvPr/>
              </p:nvSpPr>
              <p:spPr>
                <a:xfrm rot="18900000">
                  <a:off x="2206666" y="5615223"/>
                  <a:ext cx="392341" cy="392341"/>
                </a:xfrm>
                <a:prstGeom prst="teardrop">
                  <a:avLst>
                    <a:gd name="adj" fmla="val 115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9" name="Circle: Hollow 78">
                  <a:extLst>
                    <a:ext uri="{FF2B5EF4-FFF2-40B4-BE49-F238E27FC236}">
                      <a16:creationId xmlns:a16="http://schemas.microsoft.com/office/drawing/2014/main" id="{726E3666-D34A-1CB3-733A-FDB00061CFF8}"/>
                    </a:ext>
                  </a:extLst>
                </p:cNvPr>
                <p:cNvSpPr/>
                <p:nvPr/>
              </p:nvSpPr>
              <p:spPr>
                <a:xfrm>
                  <a:off x="2250251" y="5658808"/>
                  <a:ext cx="305170" cy="305170"/>
                </a:xfrm>
                <a:prstGeom prst="donut">
                  <a:avLst/>
                </a:prstGeom>
                <a:solidFill>
                  <a:schemeClr val="lt1">
                    <a:hueOff val="0"/>
                    <a:satOff val="0"/>
                    <a:lumOff val="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C787C78-7526-B5AF-4DD8-A65A12207CC0}"/>
                    </a:ext>
                  </a:extLst>
                </p:cNvPr>
                <p:cNvSpPr/>
                <p:nvPr/>
              </p:nvSpPr>
              <p:spPr>
                <a:xfrm>
                  <a:off x="2355317" y="3888215"/>
                  <a:ext cx="99873" cy="100744"/>
                </a:xfrm>
                <a:prstGeom prst="ellipse">
                  <a:avLst/>
                </a:prstGeom>
                <a:solidFill>
                  <a:schemeClr val="accent5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3309E87-F4A2-6067-1A10-46825F4837D1}"/>
                  </a:ext>
                </a:extLst>
              </p:cNvPr>
              <p:cNvGrpSpPr/>
              <p:nvPr/>
            </p:nvGrpSpPr>
            <p:grpSpPr>
              <a:xfrm>
                <a:off x="7888370" y="1869611"/>
                <a:ext cx="392341" cy="2119348"/>
                <a:chOff x="6882711" y="1869611"/>
                <a:chExt cx="392341" cy="2119348"/>
              </a:xfrm>
            </p:grpSpPr>
            <p:sp>
              <p:nv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2E39E8A6-6BEA-E7AF-A4EF-40CDEA1FDE76}"/>
                    </a:ext>
                  </a:extLst>
                </p:cNvPr>
                <p:cNvSpPr/>
                <p:nvPr/>
              </p:nvSpPr>
              <p:spPr>
                <a:xfrm>
                  <a:off x="7078882" y="2345626"/>
                  <a:ext cx="0" cy="1592961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4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4" name="Teardrop 73">
                  <a:extLst>
                    <a:ext uri="{FF2B5EF4-FFF2-40B4-BE49-F238E27FC236}">
                      <a16:creationId xmlns:a16="http://schemas.microsoft.com/office/drawing/2014/main" id="{8162CC73-589F-BE58-7540-99674D52B20B}"/>
                    </a:ext>
                  </a:extLst>
                </p:cNvPr>
                <p:cNvSpPr/>
                <p:nvPr/>
              </p:nvSpPr>
              <p:spPr>
                <a:xfrm rot="8100000">
                  <a:off x="6882711" y="1869611"/>
                  <a:ext cx="392341" cy="392341"/>
                </a:xfrm>
                <a:prstGeom prst="teardrop">
                  <a:avLst>
                    <a:gd name="adj" fmla="val 115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5" name="Circle: Hollow 74">
                  <a:extLst>
                    <a:ext uri="{FF2B5EF4-FFF2-40B4-BE49-F238E27FC236}">
                      <a16:creationId xmlns:a16="http://schemas.microsoft.com/office/drawing/2014/main" id="{3635A114-2145-2D31-0F2C-9B0633F39631}"/>
                    </a:ext>
                  </a:extLst>
                </p:cNvPr>
                <p:cNvSpPr/>
                <p:nvPr/>
              </p:nvSpPr>
              <p:spPr>
                <a:xfrm>
                  <a:off x="6926297" y="1913197"/>
                  <a:ext cx="305170" cy="305170"/>
                </a:xfrm>
                <a:prstGeom prst="donut">
                  <a:avLst/>
                </a:prstGeom>
                <a:solidFill>
                  <a:schemeClr val="lt1">
                    <a:hueOff val="0"/>
                    <a:satOff val="0"/>
                    <a:lumOff val="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8D6BB18-D410-6697-3BA9-7085FC6C18B6}"/>
                    </a:ext>
                  </a:extLst>
                </p:cNvPr>
                <p:cNvSpPr/>
                <p:nvPr/>
              </p:nvSpPr>
              <p:spPr>
                <a:xfrm>
                  <a:off x="7031362" y="3888215"/>
                  <a:ext cx="99873" cy="100744"/>
                </a:xfrm>
                <a:prstGeom prst="ellipse">
                  <a:avLst/>
                </a:prstGeom>
                <a:solidFill>
                  <a:schemeClr val="accent4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E830AD1-E1EE-B11D-0E2B-7A561C71156A}"/>
                </a:ext>
              </a:extLst>
            </p:cNvPr>
            <p:cNvSpPr/>
            <p:nvPr/>
          </p:nvSpPr>
          <p:spPr>
            <a:xfrm>
              <a:off x="2680737" y="2850425"/>
              <a:ext cx="1904608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Scraping Data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19E22C-371D-5630-DCF1-483A7841B503}"/>
                </a:ext>
              </a:extLst>
            </p:cNvPr>
            <p:cNvSpPr/>
            <p:nvPr/>
          </p:nvSpPr>
          <p:spPr>
            <a:xfrm>
              <a:off x="6088844" y="2850425"/>
              <a:ext cx="1904608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Outlier Removal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BE2129-93B9-EE0E-3047-B762697F1F5F}"/>
                </a:ext>
              </a:extLst>
            </p:cNvPr>
            <p:cNvSpPr/>
            <p:nvPr/>
          </p:nvSpPr>
          <p:spPr>
            <a:xfrm>
              <a:off x="9474436" y="2850425"/>
              <a:ext cx="1904608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chemeClr val="accent4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Detailed Tuning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15957B-CB90-EC90-C1D2-3CB5D88ED176}"/>
                </a:ext>
              </a:extLst>
            </p:cNvPr>
            <p:cNvSpPr/>
            <p:nvPr/>
          </p:nvSpPr>
          <p:spPr>
            <a:xfrm>
              <a:off x="4368174" y="4504808"/>
              <a:ext cx="1904608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Feature Selection and Engineering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D7A2933-B912-0F15-1E7B-72BAD918AAAC}"/>
                </a:ext>
              </a:extLst>
            </p:cNvPr>
            <p:cNvSpPr/>
            <p:nvPr/>
          </p:nvSpPr>
          <p:spPr>
            <a:xfrm>
              <a:off x="7761437" y="4504808"/>
              <a:ext cx="1904608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Hyperparameter Tuning</a:t>
              </a:r>
            </a:p>
          </p:txBody>
        </p:sp>
      </p:grpSp>
      <p:sp>
        <p:nvSpPr>
          <p:cNvPr id="93" name="Title 1">
            <a:extLst>
              <a:ext uri="{FF2B5EF4-FFF2-40B4-BE49-F238E27FC236}">
                <a16:creationId xmlns:a16="http://schemas.microsoft.com/office/drawing/2014/main" id="{E1B2BB45-698F-0826-E3B2-AC695479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Morphism</a:t>
            </a:r>
          </a:p>
        </p:txBody>
      </p:sp>
    </p:spTree>
    <p:extLst>
      <p:ext uri="{BB962C8B-B14F-4D97-AF65-F5344CB8AC3E}">
        <p14:creationId xmlns:p14="http://schemas.microsoft.com/office/powerpoint/2010/main" val="99658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0D33-2F57-16F8-E956-1DE937FE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8523E-597B-F1B4-4D41-88BD554577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0ED8-0A66-95AF-6337-D76A68D01E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572377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a website operated by Nash Information Services, LLC.,</a:t>
            </a:r>
            <a:br>
              <a:rPr lang="en-US" dirty="0"/>
            </a:br>
            <a:r>
              <a:rPr lang="en-US" dirty="0"/>
              <a:t>6382 Movies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4F0D4-7EBC-36AB-3B4E-A8ED4D09EE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CB862E-BFF4-205E-C8C2-5FF1F1E7322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5865B-09D1-97CE-988C-F7AF70D48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439FE0-D310-3D81-6565-5173662205C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6F5397-F6B3-4E02-0E6C-811CF349F19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73ED62-C75B-49A8-CE31-1BB94BB063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5115F9-5343-ED5B-EF59-AA8579E5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80" y="591704"/>
            <a:ext cx="4122690" cy="9168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866B63-8895-9F2C-A800-34D4C1D3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28" y="2481837"/>
            <a:ext cx="2929940" cy="40146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381EA5-ED19-74D1-F81B-B04EE9FCF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44"/>
          <a:stretch/>
        </p:blipFill>
        <p:spPr>
          <a:xfrm>
            <a:off x="8534111" y="2435183"/>
            <a:ext cx="3016518" cy="31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4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4245C77-5C13-1EC7-4B0D-7502A2FB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18" y="285632"/>
            <a:ext cx="3139440" cy="1325563"/>
          </a:xfrm>
        </p:spPr>
        <p:txBody>
          <a:bodyPr/>
          <a:lstStyle/>
          <a:p>
            <a:r>
              <a:rPr lang="en-US" dirty="0"/>
              <a:t>Feature Selection and Engineering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60D267-6EB6-7E0C-01F1-E2B13179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63" y="1825488"/>
            <a:ext cx="2929940" cy="4014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39A250-F6CA-25F4-75DB-E27B10F45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4"/>
          <a:stretch/>
        </p:blipFill>
        <p:spPr>
          <a:xfrm>
            <a:off x="8595820" y="1902250"/>
            <a:ext cx="3016518" cy="315780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0CA9D8-1415-EEE8-0D51-6F69AD5E41C1}"/>
              </a:ext>
            </a:extLst>
          </p:cNvPr>
          <p:cNvCxnSpPr>
            <a:cxnSpLocks/>
          </p:cNvCxnSpPr>
          <p:nvPr/>
        </p:nvCxnSpPr>
        <p:spPr>
          <a:xfrm>
            <a:off x="710634" y="2322464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1E6866-8C82-B419-1D23-F8B40FB57D62}"/>
              </a:ext>
            </a:extLst>
          </p:cNvPr>
          <p:cNvCxnSpPr>
            <a:cxnSpLocks/>
          </p:cNvCxnSpPr>
          <p:nvPr/>
        </p:nvCxnSpPr>
        <p:spPr>
          <a:xfrm>
            <a:off x="710634" y="2525352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A155DE-A0E1-02C0-DE8F-313F44292B6E}"/>
              </a:ext>
            </a:extLst>
          </p:cNvPr>
          <p:cNvCxnSpPr>
            <a:cxnSpLocks/>
          </p:cNvCxnSpPr>
          <p:nvPr/>
        </p:nvCxnSpPr>
        <p:spPr>
          <a:xfrm>
            <a:off x="710634" y="2744135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584D0C-A832-6E0D-B82D-93039FFA832A}"/>
              </a:ext>
            </a:extLst>
          </p:cNvPr>
          <p:cNvCxnSpPr>
            <a:cxnSpLocks/>
          </p:cNvCxnSpPr>
          <p:nvPr/>
        </p:nvCxnSpPr>
        <p:spPr>
          <a:xfrm>
            <a:off x="710634" y="1920015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358223-AA27-2F39-8DE8-5911FA830048}"/>
              </a:ext>
            </a:extLst>
          </p:cNvPr>
          <p:cNvCxnSpPr>
            <a:cxnSpLocks/>
          </p:cNvCxnSpPr>
          <p:nvPr/>
        </p:nvCxnSpPr>
        <p:spPr>
          <a:xfrm>
            <a:off x="710634" y="4651473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8630E5-31F7-24C6-148F-85064262A690}"/>
              </a:ext>
            </a:extLst>
          </p:cNvPr>
          <p:cNvCxnSpPr>
            <a:cxnSpLocks/>
          </p:cNvCxnSpPr>
          <p:nvPr/>
        </p:nvCxnSpPr>
        <p:spPr>
          <a:xfrm>
            <a:off x="710634" y="5509774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4B45DC-8793-58BC-AA0B-A6E2BF35A24C}"/>
              </a:ext>
            </a:extLst>
          </p:cNvPr>
          <p:cNvCxnSpPr>
            <a:cxnSpLocks/>
          </p:cNvCxnSpPr>
          <p:nvPr/>
        </p:nvCxnSpPr>
        <p:spPr>
          <a:xfrm>
            <a:off x="710634" y="5717338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DDECE9-D8D1-426D-443A-5A0C0FBE84FB}"/>
              </a:ext>
            </a:extLst>
          </p:cNvPr>
          <p:cNvCxnSpPr>
            <a:cxnSpLocks/>
          </p:cNvCxnSpPr>
          <p:nvPr/>
        </p:nvCxnSpPr>
        <p:spPr>
          <a:xfrm>
            <a:off x="8595820" y="2010184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8F853E-7FA7-1E29-1DBE-F28F27968C80}"/>
              </a:ext>
            </a:extLst>
          </p:cNvPr>
          <p:cNvCxnSpPr>
            <a:cxnSpLocks/>
          </p:cNvCxnSpPr>
          <p:nvPr/>
        </p:nvCxnSpPr>
        <p:spPr>
          <a:xfrm>
            <a:off x="8595820" y="2442140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A78B2-842B-665D-8D18-E99153BECFC8}"/>
              </a:ext>
            </a:extLst>
          </p:cNvPr>
          <p:cNvCxnSpPr>
            <a:cxnSpLocks/>
          </p:cNvCxnSpPr>
          <p:nvPr/>
        </p:nvCxnSpPr>
        <p:spPr>
          <a:xfrm>
            <a:off x="8595820" y="2661858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C4B3A3-9082-EF11-D188-3D33F02B6E6F}"/>
              </a:ext>
            </a:extLst>
          </p:cNvPr>
          <p:cNvCxnSpPr>
            <a:cxnSpLocks/>
          </p:cNvCxnSpPr>
          <p:nvPr/>
        </p:nvCxnSpPr>
        <p:spPr>
          <a:xfrm>
            <a:off x="8595820" y="3076984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41367-84C2-17B4-D7E7-AE7578A33849}"/>
              </a:ext>
            </a:extLst>
          </p:cNvPr>
          <p:cNvCxnSpPr>
            <a:cxnSpLocks/>
          </p:cNvCxnSpPr>
          <p:nvPr/>
        </p:nvCxnSpPr>
        <p:spPr>
          <a:xfrm>
            <a:off x="8595820" y="3290157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553F41-19F2-62F9-AAD2-60D4EA19DCF7}"/>
              </a:ext>
            </a:extLst>
          </p:cNvPr>
          <p:cNvCxnSpPr>
            <a:cxnSpLocks/>
          </p:cNvCxnSpPr>
          <p:nvPr/>
        </p:nvCxnSpPr>
        <p:spPr>
          <a:xfrm>
            <a:off x="8595820" y="4126020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44E6AF-F8E9-B936-11D2-14331D8FE32C}"/>
              </a:ext>
            </a:extLst>
          </p:cNvPr>
          <p:cNvCxnSpPr>
            <a:cxnSpLocks/>
          </p:cNvCxnSpPr>
          <p:nvPr/>
        </p:nvCxnSpPr>
        <p:spPr>
          <a:xfrm>
            <a:off x="8595820" y="3896018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9960D9-5C32-69E9-ED88-5EFA991AFF90}"/>
              </a:ext>
            </a:extLst>
          </p:cNvPr>
          <p:cNvCxnSpPr>
            <a:cxnSpLocks/>
          </p:cNvCxnSpPr>
          <p:nvPr/>
        </p:nvCxnSpPr>
        <p:spPr>
          <a:xfrm>
            <a:off x="8595820" y="4546756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F6E85B-B84C-619E-BAF7-28457266FA1A}"/>
              </a:ext>
            </a:extLst>
          </p:cNvPr>
          <p:cNvCxnSpPr>
            <a:cxnSpLocks/>
          </p:cNvCxnSpPr>
          <p:nvPr/>
        </p:nvCxnSpPr>
        <p:spPr>
          <a:xfrm>
            <a:off x="8595820" y="4344803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45E5E8-107A-6243-3547-1E93E3A47B47}"/>
              </a:ext>
            </a:extLst>
          </p:cNvPr>
          <p:cNvCxnSpPr>
            <a:cxnSpLocks/>
          </p:cNvCxnSpPr>
          <p:nvPr/>
        </p:nvCxnSpPr>
        <p:spPr>
          <a:xfrm>
            <a:off x="8595820" y="4726270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9461CF-DA7E-9FE9-E6F2-B96B5AA0046B}"/>
              </a:ext>
            </a:extLst>
          </p:cNvPr>
          <p:cNvCxnSpPr>
            <a:cxnSpLocks/>
          </p:cNvCxnSpPr>
          <p:nvPr/>
        </p:nvCxnSpPr>
        <p:spPr>
          <a:xfrm>
            <a:off x="8595820" y="4961882"/>
            <a:ext cx="29299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C18E16-C9A9-7224-08E0-27A695BB3D42}"/>
              </a:ext>
            </a:extLst>
          </p:cNvPr>
          <p:cNvCxnSpPr>
            <a:cxnSpLocks/>
          </p:cNvCxnSpPr>
          <p:nvPr/>
        </p:nvCxnSpPr>
        <p:spPr>
          <a:xfrm flipV="1">
            <a:off x="2765639" y="1902250"/>
            <a:ext cx="1901728" cy="107656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1010C8D-189F-B542-F792-8D7BFF2E10D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476878" y="1920015"/>
            <a:ext cx="2118942" cy="156113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8190477-5B81-F28A-DAF2-538DFC4A7B4C}"/>
              </a:ext>
            </a:extLst>
          </p:cNvPr>
          <p:cNvSpPr txBox="1"/>
          <p:nvPr/>
        </p:nvSpPr>
        <p:spPr>
          <a:xfrm>
            <a:off x="4738525" y="997163"/>
            <a:ext cx="4169863" cy="333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ROI = (Revenue-Budget)/Budget*100%</a:t>
            </a:r>
          </a:p>
          <a:p>
            <a:pPr>
              <a:lnSpc>
                <a:spcPct val="200000"/>
              </a:lnSpc>
            </a:pPr>
            <a:r>
              <a:rPr lang="en-US" dirty="0"/>
              <a:t>Revenue</a:t>
            </a:r>
            <a:br>
              <a:rPr lang="en-US" dirty="0"/>
            </a:br>
            <a:r>
              <a:rPr lang="en-US" dirty="0"/>
              <a:t>Release Year</a:t>
            </a:r>
            <a:br>
              <a:rPr lang="en-US" dirty="0"/>
            </a:br>
            <a:r>
              <a:rPr lang="en-US" dirty="0"/>
              <a:t>Release Month</a:t>
            </a:r>
          </a:p>
          <a:p>
            <a:pPr>
              <a:lnSpc>
                <a:spcPct val="200000"/>
              </a:lnSpc>
            </a:pPr>
            <a:r>
              <a:rPr lang="en-US" dirty="0"/>
              <a:t>Is Franchise?</a:t>
            </a:r>
          </a:p>
          <a:p>
            <a:pPr>
              <a:lnSpc>
                <a:spcPct val="200000"/>
              </a:lnSpc>
            </a:pPr>
            <a:r>
              <a:rPr lang="en-US" dirty="0"/>
              <a:t>Leading Casts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3DF455-35B7-02DA-0C6B-6803DBA423ED}"/>
              </a:ext>
            </a:extLst>
          </p:cNvPr>
          <p:cNvCxnSpPr>
            <a:cxnSpLocks/>
          </p:cNvCxnSpPr>
          <p:nvPr/>
        </p:nvCxnSpPr>
        <p:spPr>
          <a:xfrm flipV="1">
            <a:off x="2765639" y="2469495"/>
            <a:ext cx="1952124" cy="88976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F2C645-1372-DB73-5F86-A031A1945311}"/>
              </a:ext>
            </a:extLst>
          </p:cNvPr>
          <p:cNvCxnSpPr>
            <a:cxnSpLocks/>
          </p:cNvCxnSpPr>
          <p:nvPr/>
        </p:nvCxnSpPr>
        <p:spPr>
          <a:xfrm flipV="1">
            <a:off x="2765639" y="2469495"/>
            <a:ext cx="1952124" cy="13084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72D490A-9FE3-9402-FD56-AB2DCFAC11FB}"/>
              </a:ext>
            </a:extLst>
          </p:cNvPr>
          <p:cNvCxnSpPr>
            <a:cxnSpLocks/>
          </p:cNvCxnSpPr>
          <p:nvPr/>
        </p:nvCxnSpPr>
        <p:spPr>
          <a:xfrm flipV="1">
            <a:off x="2780730" y="3009857"/>
            <a:ext cx="1917026" cy="17090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B1E06DA-3B39-7BAB-5C62-8E3330408BCB}"/>
              </a:ext>
            </a:extLst>
          </p:cNvPr>
          <p:cNvCxnSpPr>
            <a:cxnSpLocks/>
          </p:cNvCxnSpPr>
          <p:nvPr/>
        </p:nvCxnSpPr>
        <p:spPr>
          <a:xfrm flipV="1">
            <a:off x="2780730" y="3009857"/>
            <a:ext cx="1917026" cy="56818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DC4233A-E1BE-A157-BF77-E74040ADC87E}"/>
              </a:ext>
            </a:extLst>
          </p:cNvPr>
          <p:cNvCxnSpPr>
            <a:cxnSpLocks/>
          </p:cNvCxnSpPr>
          <p:nvPr/>
        </p:nvCxnSpPr>
        <p:spPr>
          <a:xfrm flipV="1">
            <a:off x="2762639" y="3573553"/>
            <a:ext cx="1904728" cy="94560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5DF79BF-9437-6CC5-D719-98087984F7B0}"/>
              </a:ext>
            </a:extLst>
          </p:cNvPr>
          <p:cNvCxnSpPr/>
          <p:nvPr/>
        </p:nvCxnSpPr>
        <p:spPr>
          <a:xfrm flipV="1">
            <a:off x="5015175" y="1503431"/>
            <a:ext cx="0" cy="23000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E0BA0A-BB4D-A63C-DE62-228AAFFAA164}"/>
              </a:ext>
            </a:extLst>
          </p:cNvPr>
          <p:cNvCxnSpPr>
            <a:cxnSpLocks/>
          </p:cNvCxnSpPr>
          <p:nvPr/>
        </p:nvCxnSpPr>
        <p:spPr>
          <a:xfrm flipH="1">
            <a:off x="6476878" y="2243926"/>
            <a:ext cx="2118942" cy="18820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ECE43DB-DA8B-3332-0326-FFDAAAF829FC}"/>
              </a:ext>
            </a:extLst>
          </p:cNvPr>
          <p:cNvCxnSpPr>
            <a:cxnSpLocks/>
          </p:cNvCxnSpPr>
          <p:nvPr/>
        </p:nvCxnSpPr>
        <p:spPr>
          <a:xfrm flipH="1">
            <a:off x="6476878" y="3708088"/>
            <a:ext cx="2098180" cy="41793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6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0665-4436-F6C0-4EB8-F6D0A93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CD61-8865-B0DD-CB93-35808CBC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43D55-27BD-722E-1D7B-CCA7EBD11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C125D-7409-6049-1459-D233ACE61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FB126-C6DE-E39D-2FD6-25AC771208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201668-61C4-7C60-86BD-8921CEA0EBC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646A-D172-D4AB-8237-00DAD9FBE77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57CB5F6-E553-5CC3-0045-C008936C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39C323-C48A-DC8C-DBAC-5B2606B7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74519C-3F5D-9354-9292-A76DF9B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F731EF-490D-CBE5-26D2-170CEA3E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9" y="-37322"/>
            <a:ext cx="11867766" cy="68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4245C77-5C13-1EC7-4B0D-7502A2FB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18" y="285632"/>
            <a:ext cx="3139440" cy="1325563"/>
          </a:xfrm>
        </p:spPr>
        <p:txBody>
          <a:bodyPr/>
          <a:lstStyle/>
          <a:p>
            <a:r>
              <a:rPr lang="en-US" dirty="0"/>
              <a:t>Feature Selection and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545A7-71D6-1074-2EEA-FD192E95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57" y="285632"/>
            <a:ext cx="8612937" cy="1658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2929E-80A5-6B29-A0C4-224AB55075CE}"/>
              </a:ext>
            </a:extLst>
          </p:cNvPr>
          <p:cNvSpPr txBox="1"/>
          <p:nvPr/>
        </p:nvSpPr>
        <p:spPr>
          <a:xfrm>
            <a:off x="8538431" y="3388512"/>
            <a:ext cx="4169863" cy="278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Has star actor?</a:t>
            </a:r>
            <a:br>
              <a:rPr lang="en-US" dirty="0"/>
            </a:br>
            <a:r>
              <a:rPr lang="en-US" dirty="0"/>
              <a:t>Has star director?</a:t>
            </a:r>
            <a:br>
              <a:rPr lang="en-US" dirty="0"/>
            </a:br>
            <a:r>
              <a:rPr lang="en-US" dirty="0"/>
              <a:t>Sum of actors’ past revenue</a:t>
            </a:r>
            <a:br>
              <a:rPr lang="en-US" dirty="0"/>
            </a:br>
            <a:r>
              <a:rPr lang="en-US" dirty="0"/>
              <a:t>Sum of directors’ past revenue</a:t>
            </a:r>
          </a:p>
          <a:p>
            <a:pPr>
              <a:lnSpc>
                <a:spcPct val="200000"/>
              </a:lnSpc>
            </a:pPr>
            <a:r>
              <a:rPr lang="en-US" dirty="0"/>
              <a:t>Sum of genre performance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1BE93B-EA44-6F92-0165-D6413EA19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0065"/>
              </p:ext>
            </p:extLst>
          </p:nvPr>
        </p:nvGraphicFramePr>
        <p:xfrm>
          <a:off x="213959" y="2866031"/>
          <a:ext cx="8128001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28613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4947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0796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68223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2755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62107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96617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24848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C40F7A22-0935-25CA-C69D-9B224007FCCC}"/>
              </a:ext>
            </a:extLst>
          </p:cNvPr>
          <p:cNvSpPr/>
          <p:nvPr/>
        </p:nvSpPr>
        <p:spPr>
          <a:xfrm rot="5400000">
            <a:off x="5536135" y="1508161"/>
            <a:ext cx="370838" cy="2344902"/>
          </a:xfrm>
          <a:prstGeom prst="leftBrace">
            <a:avLst>
              <a:gd name="adj1" fmla="val 985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D981D38-870C-979A-D96B-A30054A7F21C}"/>
              </a:ext>
            </a:extLst>
          </p:cNvPr>
          <p:cNvSpPr/>
          <p:nvPr/>
        </p:nvSpPr>
        <p:spPr>
          <a:xfrm rot="5400000">
            <a:off x="2627446" y="944374"/>
            <a:ext cx="370838" cy="3472475"/>
          </a:xfrm>
          <a:prstGeom prst="leftBrace">
            <a:avLst>
              <a:gd name="adj1" fmla="val 985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8968D-1990-CA85-7BD9-AED637FC89B1}"/>
              </a:ext>
            </a:extLst>
          </p:cNvPr>
          <p:cNvSpPr txBox="1"/>
          <p:nvPr/>
        </p:nvSpPr>
        <p:spPr>
          <a:xfrm>
            <a:off x="1188098" y="1933906"/>
            <a:ext cx="2901418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Time window of </a:t>
            </a:r>
            <a:r>
              <a:rPr lang="en-US" dirty="0">
                <a:solidFill>
                  <a:srgbClr val="FF0000"/>
                </a:solidFill>
              </a:rPr>
              <a:t>y = 3</a:t>
            </a:r>
            <a:r>
              <a:rPr lang="en-US" dirty="0"/>
              <a:t> years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AAC85-BB2E-A3E5-840F-FDA2FD4ADF2F}"/>
              </a:ext>
            </a:extLst>
          </p:cNvPr>
          <p:cNvSpPr txBox="1"/>
          <p:nvPr/>
        </p:nvSpPr>
        <p:spPr>
          <a:xfrm>
            <a:off x="4635637" y="1927862"/>
            <a:ext cx="2553302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Production Period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1A892-0161-F4D0-A9FD-3F3BFCA6DB41}"/>
              </a:ext>
            </a:extLst>
          </p:cNvPr>
          <p:cNvSpPr txBox="1"/>
          <p:nvPr/>
        </p:nvSpPr>
        <p:spPr>
          <a:xfrm>
            <a:off x="6980539" y="1927862"/>
            <a:ext cx="2553302" cy="111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Release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E0627-D298-8D44-DE68-E74B7776754E}"/>
              </a:ext>
            </a:extLst>
          </p:cNvPr>
          <p:cNvSpPr txBox="1"/>
          <p:nvPr/>
        </p:nvSpPr>
        <p:spPr>
          <a:xfrm>
            <a:off x="589469" y="3353080"/>
            <a:ext cx="6955885" cy="278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How much each Actor made in this time window? </a:t>
            </a:r>
          </a:p>
          <a:p>
            <a:pPr>
              <a:lnSpc>
                <a:spcPct val="200000"/>
              </a:lnSpc>
            </a:pPr>
            <a:r>
              <a:rPr lang="en-US" dirty="0"/>
              <a:t>Directors?</a:t>
            </a:r>
            <a:br>
              <a:rPr lang="en-US" dirty="0"/>
            </a:br>
            <a:r>
              <a:rPr lang="en-US" dirty="0"/>
              <a:t>How much does actors in this movie made in the past time window? </a:t>
            </a:r>
            <a:br>
              <a:rPr lang="en-US" dirty="0"/>
            </a:br>
            <a:r>
              <a:rPr lang="en-US" dirty="0"/>
              <a:t>Directors?</a:t>
            </a:r>
            <a:br>
              <a:rPr lang="en-US" dirty="0"/>
            </a:br>
            <a:r>
              <a:rPr lang="en-US" dirty="0"/>
              <a:t>Movie of this Genre?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D5EBD4-B30C-2C8F-C8BB-88B1295B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25" y="320292"/>
            <a:ext cx="749968" cy="1615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5800B-19EF-8D87-8814-D4473453E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34" y="189348"/>
            <a:ext cx="753162" cy="19904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C0BB73-2C1C-9B0C-1A60-173A338B9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04" y="226742"/>
            <a:ext cx="753163" cy="17915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130C8B-F1CA-F896-9948-D365232BF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685" y="505821"/>
            <a:ext cx="2873064" cy="1459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E07FFC-AD89-4452-5547-140B939F4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367" y="-1332459"/>
            <a:ext cx="4333201" cy="18279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A0A6AA-905D-4814-2C12-3852CB9BA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0743" y="-574380"/>
            <a:ext cx="4210638" cy="2762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96AD0-3006-B783-9DD1-998D14C8D3A1}"/>
              </a:ext>
            </a:extLst>
          </p:cNvPr>
          <p:cNvSpPr txBox="1"/>
          <p:nvPr/>
        </p:nvSpPr>
        <p:spPr>
          <a:xfrm>
            <a:off x="6204121" y="3378293"/>
            <a:ext cx="2682466" cy="22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Top </a:t>
            </a:r>
            <a:r>
              <a:rPr lang="en-US" dirty="0">
                <a:solidFill>
                  <a:srgbClr val="FF0000"/>
                </a:solidFill>
              </a:rPr>
              <a:t>n_1</a:t>
            </a:r>
            <a:r>
              <a:rPr lang="en-US" dirty="0"/>
              <a:t> actors?</a:t>
            </a:r>
            <a:br>
              <a:rPr lang="en-US" dirty="0"/>
            </a:br>
            <a:r>
              <a:rPr lang="en-US" dirty="0"/>
              <a:t>Top </a:t>
            </a:r>
            <a:r>
              <a:rPr lang="en-US" dirty="0">
                <a:solidFill>
                  <a:srgbClr val="FF0000"/>
                </a:solidFill>
              </a:rPr>
              <a:t>n_2</a:t>
            </a:r>
            <a:r>
              <a:rPr lang="en-US" dirty="0"/>
              <a:t> directors?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95D953-A33E-FD44-20D2-2FD4279BE8C3}"/>
              </a:ext>
            </a:extLst>
          </p:cNvPr>
          <p:cNvCxnSpPr/>
          <p:nvPr/>
        </p:nvCxnSpPr>
        <p:spPr>
          <a:xfrm>
            <a:off x="5623249" y="3757127"/>
            <a:ext cx="58087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32B7F6-0C2A-6920-679A-BC0F75EEF60C}"/>
              </a:ext>
            </a:extLst>
          </p:cNvPr>
          <p:cNvCxnSpPr/>
          <p:nvPr/>
        </p:nvCxnSpPr>
        <p:spPr>
          <a:xfrm>
            <a:off x="7957559" y="3757127"/>
            <a:ext cx="58087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E99799-FB46-A8AA-E10B-A192ECF4892C}"/>
              </a:ext>
            </a:extLst>
          </p:cNvPr>
          <p:cNvCxnSpPr/>
          <p:nvPr/>
        </p:nvCxnSpPr>
        <p:spPr>
          <a:xfrm>
            <a:off x="5651850" y="4301412"/>
            <a:ext cx="58087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F7EFD2-9A6B-D63C-35D2-733826CB3E30}"/>
              </a:ext>
            </a:extLst>
          </p:cNvPr>
          <p:cNvCxnSpPr/>
          <p:nvPr/>
        </p:nvCxnSpPr>
        <p:spPr>
          <a:xfrm>
            <a:off x="8052711" y="4301412"/>
            <a:ext cx="58087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38913D-BB36-1405-10FA-15640F7D6653}"/>
              </a:ext>
            </a:extLst>
          </p:cNvPr>
          <p:cNvCxnSpPr/>
          <p:nvPr/>
        </p:nvCxnSpPr>
        <p:spPr>
          <a:xfrm>
            <a:off x="7742955" y="4867469"/>
            <a:ext cx="58087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046C03-916A-9CA9-A69A-726FE8D78670}"/>
              </a:ext>
            </a:extLst>
          </p:cNvPr>
          <p:cNvCxnSpPr/>
          <p:nvPr/>
        </p:nvCxnSpPr>
        <p:spPr>
          <a:xfrm>
            <a:off x="7761088" y="5433527"/>
            <a:ext cx="58087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FB7387-AD56-C73F-1EC4-0DB45143A16E}"/>
              </a:ext>
            </a:extLst>
          </p:cNvPr>
          <p:cNvCxnSpPr/>
          <p:nvPr/>
        </p:nvCxnSpPr>
        <p:spPr>
          <a:xfrm>
            <a:off x="7769624" y="5987143"/>
            <a:ext cx="58087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4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650E-8175-D9F1-DB93-39F477B2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7FCF8-26FF-142E-4340-A8ECBDC39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672C7-22BC-5EAC-1DF9-5F5EB717DA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2214507"/>
            <a:ext cx="5431971" cy="557950"/>
          </a:xfrm>
        </p:spPr>
        <p:txBody>
          <a:bodyPr/>
          <a:lstStyle/>
          <a:p>
            <a:r>
              <a:rPr lang="en-US" dirty="0"/>
              <a:t>Fact Check based on ROI</a:t>
            </a:r>
            <a:br>
              <a:rPr lang="en-US" dirty="0"/>
            </a:br>
            <a:r>
              <a:rPr lang="en-US" dirty="0"/>
              <a:t>-95 to 50000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D7662-5853-56C1-3CCB-48C340C668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D06DC2-FF9E-35B4-E0FD-80B2212BC0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3D6537-D153-2AE0-8E68-A78CFDF7BF8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C0C4E7-86BF-B891-0D41-D3AF3420DE7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E841D6-AFB3-67D6-55BB-16E4E3F6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52"/>
          <a:stretch/>
        </p:blipFill>
        <p:spPr>
          <a:xfrm>
            <a:off x="5050972" y="3011317"/>
            <a:ext cx="2465634" cy="3197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2615FF-493C-11EA-07A8-8AC92F43A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91" y="2834640"/>
            <a:ext cx="2387447" cy="35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8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834B-CC6B-EEF0-D441-BDD3F29F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movie by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80B02-F207-A323-75D2-126E3985A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1CC3C-B484-F176-2E8A-26DE097262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1EA88-0D50-F97A-D00F-E3BF9FDE565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9970B8-B35F-0D20-E385-8664315A93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13CEB3-A6B0-A477-C90E-C46F7B2E10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623F6D-E801-073E-9545-295764FAFE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03A816-F085-9657-9001-AE58819F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536" y="1927045"/>
            <a:ext cx="6181420" cy="45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7421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351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Monoline</vt:lpstr>
      <vt:lpstr>Movie industry</vt:lpstr>
      <vt:lpstr>Executive Summary</vt:lpstr>
      <vt:lpstr>Morphism</vt:lpstr>
      <vt:lpstr>Scraping Data</vt:lpstr>
      <vt:lpstr>Feature Selection and Engineering</vt:lpstr>
      <vt:lpstr>PowerPoint Presentation</vt:lpstr>
      <vt:lpstr>Feature Selection and Engineering</vt:lpstr>
      <vt:lpstr>Outlier Detection</vt:lpstr>
      <vt:lpstr>Number of movie by year</vt:lpstr>
      <vt:lpstr>Correlation Plot</vt:lpstr>
      <vt:lpstr>Model Selection</vt:lpstr>
      <vt:lpstr>Hyper- Parameter Tuning</vt:lpstr>
      <vt:lpstr>PowerPoint Presentation</vt:lpstr>
      <vt:lpstr>PowerPoint Presentation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kong wei</dc:creator>
  <cp:lastModifiedBy>kong wei</cp:lastModifiedBy>
  <cp:revision>6</cp:revision>
  <dcterms:created xsi:type="dcterms:W3CDTF">2023-05-08T16:05:18Z</dcterms:created>
  <dcterms:modified xsi:type="dcterms:W3CDTF">2023-05-08T22:33:31Z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