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6" r:id="rId3"/>
    <p:sldId id="259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" y="56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tags" Target="../tags/tag66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3.jpeg"/><Relationship Id="rId15" Type="http://schemas.openxmlformats.org/officeDocument/2006/relationships/image" Target="../media/image29.png"/><Relationship Id="rId10" Type="http://schemas.openxmlformats.org/officeDocument/2006/relationships/image" Target="../media/image26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068830"/>
            <a:ext cx="9799320" cy="958850"/>
          </a:xfrm>
        </p:spPr>
        <p:txBody>
          <a:bodyPr>
            <a:normAutofit/>
          </a:bodyPr>
          <a:lstStyle/>
          <a:p>
            <a:r>
              <a:rPr lang="en-US" altLang="zh-CN" sz="5000" dirty="0">
                <a:latin typeface="Times New Roman" panose="02020603050405020304" charset="0"/>
                <a:cs typeface="Times New Roman" panose="02020603050405020304" charset="0"/>
              </a:rPr>
              <a:t>Review and Improvements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103200"/>
            <a:ext cx="9799200" cy="1472400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Proof of Fundamental Theorem of the Local Theory of Curves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6165" y="4359910"/>
            <a:ext cx="5284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Beijing 101 Middle School: Yuanchenxi Gao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Shenzhen Yaohua Experimental School: Gangrong Wu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46090" y="513715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2023.1.29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1369566" y="1185545"/>
            <a:ext cx="9452867" cy="5518290"/>
            <a:chOff x="996" y="438"/>
            <a:chExt cx="17411" cy="10164"/>
          </a:xfrm>
        </p:grpSpPr>
        <p:graphicFrame>
          <p:nvGraphicFramePr>
            <p:cNvPr id="2" name="对象 -2147482622"/>
            <p:cNvGraphicFramePr>
              <a:graphicFrameLocks noChangeAspect="1"/>
            </p:cNvGraphicFramePr>
            <p:nvPr/>
          </p:nvGraphicFramePr>
          <p:xfrm>
            <a:off x="12319" y="1722"/>
            <a:ext cx="5674" cy="2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47545" imgH="711200" progId="Equation.AxMath">
                    <p:embed/>
                  </p:oleObj>
                </mc:Choice>
                <mc:Fallback>
                  <p:oleObj r:id="rId4" imgW="1947545" imgH="711200" progId="Equation.AxMath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319" y="1722"/>
                          <a:ext cx="5674" cy="20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619"/>
            <p:cNvGraphicFramePr>
              <a:graphicFrameLocks noChangeAspect="1"/>
            </p:cNvGraphicFramePr>
            <p:nvPr/>
          </p:nvGraphicFramePr>
          <p:xfrm>
            <a:off x="11116" y="4912"/>
            <a:ext cx="6877" cy="1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361565" imgH="604520" progId="Equation.AxMath">
                    <p:embed/>
                  </p:oleObj>
                </mc:Choice>
                <mc:Fallback>
                  <p:oleObj r:id="rId6" imgW="2361565" imgH="604520" progId="Equation.AxMath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116" y="4912"/>
                          <a:ext cx="6877" cy="17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617"/>
            <p:cNvGraphicFramePr>
              <a:graphicFrameLocks noChangeAspect="1"/>
            </p:cNvGraphicFramePr>
            <p:nvPr/>
          </p:nvGraphicFramePr>
          <p:xfrm>
            <a:off x="10357" y="8330"/>
            <a:ext cx="7703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75865" imgH="215265" progId="Equation.AxMath">
                    <p:embed/>
                  </p:oleObj>
                </mc:Choice>
                <mc:Fallback>
                  <p:oleObj r:id="rId8" imgW="2475865" imgH="215265" progId="Equation.AxMath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357" y="8330"/>
                          <a:ext cx="7703" cy="6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996" y="438"/>
              <a:ext cx="94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1. The curve is parametrized by the arc length s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6" y="2468"/>
              <a:ext cx="5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2. Define t(s), n(s), b(s): </a:t>
              </a:r>
            </a:p>
          </p:txBody>
        </p:sp>
        <p:graphicFrame>
          <p:nvGraphicFramePr>
            <p:cNvPr id="5" name="对象 -2147482605"/>
            <p:cNvGraphicFramePr>
              <a:graphicFrameLocks noChangeAspect="1"/>
            </p:cNvGraphicFramePr>
            <p:nvPr/>
          </p:nvGraphicFramePr>
          <p:xfrm>
            <a:off x="5231" y="1547"/>
            <a:ext cx="4252" cy="2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459865" imgH="859155" progId="Equation.AxMath">
                    <p:embed/>
                  </p:oleObj>
                </mc:Choice>
                <mc:Fallback>
                  <p:oleObj r:id="rId10" imgW="1459865" imgH="859155" progId="Equation.AxMath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31" y="1547"/>
                          <a:ext cx="4252" cy="25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12319" y="1018"/>
              <a:ext cx="60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Frenet formulas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: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9789" y="2740"/>
              <a:ext cx="2088" cy="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996" y="3692"/>
              <a:ext cx="8048" cy="6910"/>
              <a:chOff x="996" y="3692"/>
              <a:chExt cx="8048" cy="6910"/>
            </a:xfrm>
          </p:grpSpPr>
          <p:graphicFrame>
            <p:nvGraphicFramePr>
              <p:cNvPr id="6" name="对象 -2147482623"/>
              <p:cNvGraphicFramePr>
                <a:graphicFrameLocks noChangeAspect="1"/>
              </p:cNvGraphicFramePr>
              <p:nvPr/>
            </p:nvGraphicFramePr>
            <p:xfrm>
              <a:off x="996" y="3692"/>
              <a:ext cx="8048" cy="6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762250" imgH="2150745" progId="AxGlyph.Document">
                      <p:embed/>
                    </p:oleObj>
                  </mc:Choice>
                  <mc:Fallback>
                    <p:oleObj r:id="rId12" imgW="2762250" imgH="2150745" progId="AxGlyph.Document">
                      <p:embed/>
                      <p:pic>
                        <p:nvPicPr>
                          <p:cNvPr id="0" name="图片 3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96" y="3692"/>
                            <a:ext cx="8048" cy="6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文本框 12"/>
              <p:cNvSpPr txBox="1"/>
              <p:nvPr/>
            </p:nvSpPr>
            <p:spPr>
              <a:xfrm>
                <a:off x="1977" y="9958"/>
                <a:ext cx="5262" cy="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Figure1: </a:t>
                </a:r>
                <a:r>
                  <a:rPr lang="en-US" altLang="zh-CN" i="1">
                    <a:latin typeface="Times New Roman" panose="02020603050405020304" charset="0"/>
                    <a:cs typeface="Times New Roman" panose="02020603050405020304" charset="0"/>
                  </a:rPr>
                  <a:t>Frenet trihedron</a:t>
                </a:r>
              </a:p>
            </p:txBody>
          </p:sp>
        </p:grpSp>
        <p:cxnSp>
          <p:nvCxnSpPr>
            <p:cNvPr id="14" name="直接箭头连接符 13"/>
            <p:cNvCxnSpPr/>
            <p:nvPr/>
          </p:nvCxnSpPr>
          <p:spPr>
            <a:xfrm>
              <a:off x="15156" y="3793"/>
              <a:ext cx="0" cy="9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5156" y="6806"/>
              <a:ext cx="10" cy="13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01073" y="440690"/>
            <a:ext cx="5189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Construction of Frenet Formulas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>
          <a:xfrm>
            <a:off x="8877600" y="640901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677987" y="1289563"/>
            <a:ext cx="10836026" cy="5003477"/>
            <a:chOff x="577" y="1671"/>
            <a:chExt cx="17963" cy="829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210" y="3510"/>
              <a:ext cx="0" cy="9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77" y="4763"/>
              <a:ext cx="831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1. F is continuous.</a:t>
              </a:r>
            </a:p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2. F(t,x) is globally Lipschitz in second variable.</a:t>
              </a:r>
            </a:p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3. The definite integral of L(t) on [T</a:t>
              </a:r>
              <a:r>
                <a:rPr lang="en-US" altLang="zh-CN" baseline="-250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,T</a:t>
              </a:r>
              <a:r>
                <a:rPr lang="en-US" altLang="zh-CN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] is finite.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3179" y="6525"/>
              <a:ext cx="0" cy="9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" name="对象 -2147482610"/>
            <p:cNvGraphicFramePr>
              <a:graphicFrameLocks noChangeAspect="1"/>
            </p:cNvGraphicFramePr>
            <p:nvPr/>
          </p:nvGraphicFramePr>
          <p:xfrm>
            <a:off x="620" y="7926"/>
            <a:ext cx="6157" cy="1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12010" imgH="622300" progId="Equation.AxMath">
                    <p:embed/>
                  </p:oleObj>
                </mc:Choice>
                <mc:Fallback>
                  <p:oleObj r:id="rId4" imgW="2112010" imgH="622300" progId="Equation.AxMath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0" y="7926"/>
                          <a:ext cx="6157" cy="18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箭头连接符 8"/>
            <p:cNvCxnSpPr/>
            <p:nvPr/>
          </p:nvCxnSpPr>
          <p:spPr>
            <a:xfrm>
              <a:off x="7665" y="8686"/>
              <a:ext cx="2662" cy="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989" y="3584"/>
              <a:ext cx="5479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contraction mapping theorem</a:t>
              </a:r>
            </a:p>
          </p:txBody>
        </p:sp>
        <p:graphicFrame>
          <p:nvGraphicFramePr>
            <p:cNvPr id="3" name="对象 -2147482608"/>
            <p:cNvGraphicFramePr>
              <a:graphicFrameLocks noChangeAspect="1"/>
            </p:cNvGraphicFramePr>
            <p:nvPr/>
          </p:nvGraphicFramePr>
          <p:xfrm>
            <a:off x="10618" y="7547"/>
            <a:ext cx="7922" cy="1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722245" imgH="575945" progId="Equation.AxMath">
                    <p:embed/>
                  </p:oleObj>
                </mc:Choice>
                <mc:Fallback>
                  <p:oleObj r:id="rId6" imgW="2722245" imgH="575945" progId="Equation.AxMath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618" y="7547"/>
                          <a:ext cx="7922" cy="1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箭头连接符 11"/>
            <p:cNvCxnSpPr/>
            <p:nvPr/>
          </p:nvCxnSpPr>
          <p:spPr>
            <a:xfrm flipV="1">
              <a:off x="14724" y="6088"/>
              <a:ext cx="15" cy="11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008" y="9385"/>
              <a:ext cx="57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latin typeface="Times New Roman" panose="02020603050405020304" charset="0"/>
                  <a:cs typeface="Times New Roman" panose="02020603050405020304" charset="0"/>
                </a:rPr>
                <a:t>proved by mathematical induction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57" y="6499"/>
              <a:ext cx="35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latin typeface="Times New Roman" panose="02020603050405020304" charset="0"/>
                  <a:cs typeface="Times New Roman" panose="02020603050405020304" charset="0"/>
                </a:rPr>
                <a:t>for sufficient large m</a:t>
              </a:r>
            </a:p>
          </p:txBody>
        </p:sp>
        <p:graphicFrame>
          <p:nvGraphicFramePr>
            <p:cNvPr id="16" name="对象 15"/>
            <p:cNvGraphicFramePr/>
            <p:nvPr/>
          </p:nvGraphicFramePr>
          <p:xfrm>
            <a:off x="12629" y="4650"/>
            <a:ext cx="3901" cy="1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338580" imgH="575945" progId="Equation.AxMath">
                    <p:embed/>
                  </p:oleObj>
                </mc:Choice>
                <mc:Fallback>
                  <p:oleObj r:id="rId8" imgW="1338580" imgH="575945" progId="Equation.AxMath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629" y="4650"/>
                          <a:ext cx="3901" cy="16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/>
            <p:cNvCxnSpPr/>
            <p:nvPr/>
          </p:nvCxnSpPr>
          <p:spPr>
            <a:xfrm flipV="1">
              <a:off x="14709" y="3283"/>
              <a:ext cx="15" cy="11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10811" y="1705"/>
              <a:ext cx="7536" cy="1363"/>
              <a:chOff x="10618" y="1761"/>
              <a:chExt cx="7536" cy="1363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0618" y="1768"/>
                <a:ext cx="41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has unique fixed point </a:t>
                </a:r>
              </a:p>
            </p:txBody>
          </p:sp>
          <p:graphicFrame>
            <p:nvGraphicFramePr>
              <p:cNvPr id="7" name="对象 -2147482607"/>
              <p:cNvGraphicFramePr>
                <a:graphicFrameLocks noChangeAspect="1"/>
              </p:cNvGraphicFramePr>
              <p:nvPr/>
            </p:nvGraphicFramePr>
            <p:xfrm>
              <a:off x="14563" y="1761"/>
              <a:ext cx="3591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232535" imgH="218440" progId="Equation.AxMath">
                      <p:embed/>
                    </p:oleObj>
                  </mc:Choice>
                  <mc:Fallback>
                    <p:oleObj r:id="rId10" imgW="1232535" imgH="218440" progId="Equation.AxMath">
                      <p:embed/>
                      <p:pic>
                        <p:nvPicPr>
                          <p:cNvPr id="0" name="图片 1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4563" y="1761"/>
                            <a:ext cx="3591" cy="6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文本框 20"/>
              <p:cNvSpPr txBox="1"/>
              <p:nvPr/>
            </p:nvSpPr>
            <p:spPr>
              <a:xfrm>
                <a:off x="11338" y="2481"/>
                <a:ext cx="4997" cy="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There is a unique function</a:t>
                </a:r>
              </a:p>
            </p:txBody>
          </p:sp>
          <p:graphicFrame>
            <p:nvGraphicFramePr>
              <p:cNvPr id="8" name="对象 -2147482606"/>
              <p:cNvGraphicFramePr>
                <a:graphicFrameLocks noChangeAspect="1"/>
              </p:cNvGraphicFramePr>
              <p:nvPr/>
            </p:nvGraphicFramePr>
            <p:xfrm>
              <a:off x="15605" y="2487"/>
              <a:ext cx="2367" cy="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811530" imgH="218440" progId="Equation.AxMath">
                      <p:embed/>
                    </p:oleObj>
                  </mc:Choice>
                  <mc:Fallback>
                    <p:oleObj r:id="rId12" imgW="811530" imgH="218440" progId="Equation.AxMath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5605" y="2487"/>
                            <a:ext cx="2367" cy="6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文本框 22"/>
              <p:cNvSpPr txBox="1"/>
              <p:nvPr/>
            </p:nvSpPr>
            <p:spPr>
              <a:xfrm>
                <a:off x="17854" y="1833"/>
                <a:ext cx="3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.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625" y="2513"/>
                <a:ext cx="3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.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7" y="1671"/>
              <a:ext cx="7570" cy="1381"/>
              <a:chOff x="182" y="1519"/>
              <a:chExt cx="7570" cy="1381"/>
            </a:xfrm>
          </p:grpSpPr>
          <p:graphicFrame>
            <p:nvGraphicFramePr>
              <p:cNvPr id="11" name="对象 -2147482611"/>
              <p:cNvGraphicFramePr>
                <a:graphicFrameLocks noChangeAspect="1"/>
              </p:cNvGraphicFramePr>
              <p:nvPr/>
            </p:nvGraphicFramePr>
            <p:xfrm>
              <a:off x="1553" y="2274"/>
              <a:ext cx="4829" cy="6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657350" imgH="215265" progId="Equation.AxMath">
                      <p:embed/>
                    </p:oleObj>
                  </mc:Choice>
                  <mc:Fallback>
                    <p:oleObj r:id="rId14" imgW="1657350" imgH="215265" progId="Equation.AxMath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553" y="2274"/>
                            <a:ext cx="4829" cy="6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-2147482617"/>
              <p:cNvGraphicFramePr>
                <a:graphicFrameLocks noChangeAspect="1"/>
              </p:cNvGraphicFramePr>
              <p:nvPr/>
            </p:nvGraphicFramePr>
            <p:xfrm>
              <a:off x="182" y="1519"/>
              <a:ext cx="7570" cy="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2433320" imgH="215265" progId="Equation.AxMath">
                      <p:embed/>
                    </p:oleObj>
                  </mc:Choice>
                  <mc:Fallback>
                    <p:oleObj r:id="rId16" imgW="2433320" imgH="215265" progId="Equation.AxMath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2" y="1519"/>
                            <a:ext cx="7570" cy="6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对象 -2147482588"/>
            <p:cNvGraphicFramePr>
              <a:graphicFrameLocks noChangeAspect="1"/>
            </p:cNvGraphicFramePr>
            <p:nvPr/>
          </p:nvGraphicFramePr>
          <p:xfrm>
            <a:off x="3765" y="6763"/>
            <a:ext cx="327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122045" imgH="200660" progId="Equation.AxMath">
                    <p:embed/>
                  </p:oleObj>
                </mc:Choice>
                <mc:Fallback>
                  <p:oleObj r:id="rId18" imgW="1122045" imgH="200660" progId="Equation.AxMath">
                    <p:embed/>
                    <p:pic>
                      <p:nvPicPr>
                        <p:cNvPr id="0" name="图片 3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765" y="6763"/>
                          <a:ext cx="3272" cy="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接连接符 35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8180" y="440690"/>
            <a:ext cx="108191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Proof of Existense and Uniqueness of Contraction Mapping Theorem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688455" y="6426835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841625"/>
            <a:ext cx="5715000" cy="942975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accent3">
                <a:lumMod val="20000"/>
                <a:lumOff val="80000"/>
              </a:schemeClr>
            </a:bgClr>
          </a:pattFill>
          <a:ln w="9525">
            <a:noFill/>
          </a:ln>
        </p:spPr>
      </p:pic>
      <p:grpSp>
        <p:nvGrpSpPr>
          <p:cNvPr id="16" name="组合 15"/>
          <p:cNvGrpSpPr/>
          <p:nvPr/>
        </p:nvGrpSpPr>
        <p:grpSpPr>
          <a:xfrm>
            <a:off x="6507480" y="1588770"/>
            <a:ext cx="5121910" cy="2952750"/>
            <a:chOff x="11309" y="2310"/>
            <a:chExt cx="8066" cy="4650"/>
          </a:xfrm>
        </p:grpSpPr>
        <p:graphicFrame>
          <p:nvGraphicFramePr>
            <p:cNvPr id="2" name="对象 -2147482624"/>
            <p:cNvGraphicFramePr>
              <a:graphicFrameLocks noChangeAspect="1"/>
            </p:cNvGraphicFramePr>
            <p:nvPr/>
          </p:nvGraphicFramePr>
          <p:xfrm>
            <a:off x="11448" y="2310"/>
            <a:ext cx="6784" cy="3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435735" imgH="817880" progId="AxGlyph.Document">
                    <p:embed/>
                  </p:oleObj>
                </mc:Choice>
                <mc:Fallback>
                  <p:oleObj r:id="rId5" imgW="1435735" imgH="817880" progId="AxGlyph.Document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448" y="2310"/>
                          <a:ext cx="6784" cy="3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11309" y="6430"/>
              <a:ext cx="806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Figure2: graphical representation of the proof of continuity 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69945" y="440690"/>
            <a:ext cx="5452110" cy="552450"/>
            <a:chOff x="4764" y="694"/>
            <a:chExt cx="8586" cy="870"/>
          </a:xfrm>
        </p:grpSpPr>
        <p:graphicFrame>
          <p:nvGraphicFramePr>
            <p:cNvPr id="3" name="对象 -2147482616"/>
            <p:cNvGraphicFramePr>
              <a:graphicFrameLocks noChangeAspect="1"/>
            </p:cNvGraphicFramePr>
            <p:nvPr/>
          </p:nvGraphicFramePr>
          <p:xfrm>
            <a:off x="11448" y="811"/>
            <a:ext cx="190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603885" imgH="218440" progId="Equation.AxMath">
                    <p:embed/>
                  </p:oleObj>
                </mc:Choice>
                <mc:Fallback>
                  <p:oleObj r:id="rId7" imgW="603885" imgH="218440" progId="Equation.AxMath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448" y="811"/>
                          <a:ext cx="1902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4764" y="694"/>
              <a:ext cx="6684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Proof of Completeness of 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173990" y="1703070"/>
            <a:ext cx="6480131" cy="4888482"/>
            <a:chOff x="7034" y="1721"/>
            <a:chExt cx="10742" cy="8104"/>
          </a:xfrm>
        </p:grpSpPr>
        <p:graphicFrame>
          <p:nvGraphicFramePr>
            <p:cNvPr id="2" name="对象 -2147482603"/>
            <p:cNvGraphicFramePr>
              <a:graphicFrameLocks noChangeAspect="1"/>
            </p:cNvGraphicFramePr>
            <p:nvPr/>
          </p:nvGraphicFramePr>
          <p:xfrm>
            <a:off x="10208" y="1721"/>
            <a:ext cx="4393" cy="3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08125" imgH="1144270" progId="Equation.AxMath">
                    <p:embed/>
                  </p:oleObj>
                </mc:Choice>
                <mc:Fallback>
                  <p:oleObj r:id="rId4" imgW="1508125" imgH="1144270" progId="Equation.AxMath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08" y="1721"/>
                          <a:ext cx="4393" cy="3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602"/>
            <p:cNvGraphicFramePr>
              <a:graphicFrameLocks noChangeAspect="1"/>
            </p:cNvGraphicFramePr>
            <p:nvPr/>
          </p:nvGraphicFramePr>
          <p:xfrm>
            <a:off x="8669" y="4995"/>
            <a:ext cx="7471" cy="2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63495" imgH="817245" progId="Equation.AxMath">
                    <p:embed/>
                  </p:oleObj>
                </mc:Choice>
                <mc:Fallback>
                  <p:oleObj r:id="rId6" imgW="2563495" imgH="817245" progId="Equation.AxMath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69" y="4995"/>
                          <a:ext cx="7471" cy="2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597"/>
            <p:cNvGraphicFramePr>
              <a:graphicFrameLocks noChangeAspect="1"/>
            </p:cNvGraphicFramePr>
            <p:nvPr/>
          </p:nvGraphicFramePr>
          <p:xfrm>
            <a:off x="7034" y="7406"/>
            <a:ext cx="10742" cy="2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686175" imgH="829945" progId="Equation.AxMath">
                    <p:embed/>
                  </p:oleObj>
                </mc:Choice>
                <mc:Fallback>
                  <p:oleObj r:id="rId8" imgW="3686175" imgH="829945" progId="Equation.AxMath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34" y="7406"/>
                          <a:ext cx="10742" cy="2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-2147482604"/>
          <p:cNvGraphicFramePr>
            <a:graphicFrameLocks noChangeAspect="1"/>
          </p:cNvGraphicFramePr>
          <p:nvPr/>
        </p:nvGraphicFramePr>
        <p:xfrm>
          <a:off x="1550212" y="1224380"/>
          <a:ext cx="361188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53260" imgH="208915" progId="Equation.AxMath">
                  <p:embed/>
                </p:oleObj>
              </mc:Choice>
              <mc:Fallback>
                <p:oleObj r:id="rId10" imgW="1953260" imgH="208915" progId="Equation.AxMath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0212" y="1224380"/>
                        <a:ext cx="361188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" name="图片 1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0050" y="1266190"/>
            <a:ext cx="6229348" cy="168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spect="1"/>
          </p:cNvSpPr>
          <p:nvPr/>
        </p:nvSpPr>
        <p:spPr>
          <a:xfrm>
            <a:off x="1275398" y="440690"/>
            <a:ext cx="96412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Improvements on the Proof of Contraction Mapping Theorem</a:t>
            </a:r>
          </a:p>
        </p:txBody>
      </p:sp>
      <p:cxnSp>
        <p:nvCxnSpPr>
          <p:cNvPr id="14" name="曲线连接符 13"/>
          <p:cNvCxnSpPr/>
          <p:nvPr/>
        </p:nvCxnSpPr>
        <p:spPr>
          <a:xfrm rot="10800000" flipV="1">
            <a:off x="5158740" y="4104640"/>
            <a:ext cx="791210" cy="680085"/>
          </a:xfrm>
          <a:prstGeom prst="curvedConnector3">
            <a:avLst>
              <a:gd name="adj1" fmla="val -1269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65645" y="4260850"/>
            <a:ext cx="305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sum of ratiometric sequence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45" y="1953895"/>
            <a:ext cx="4457700" cy="2948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545" y="2294890"/>
            <a:ext cx="6581775" cy="2607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465" y="2563870"/>
            <a:ext cx="6840855" cy="216884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595"/>
          <p:cNvGraphicFramePr>
            <a:graphicFrameLocks noChangeAspect="1"/>
          </p:cNvGraphicFramePr>
          <p:nvPr/>
        </p:nvGraphicFramePr>
        <p:xfrm>
          <a:off x="701055" y="1600346"/>
          <a:ext cx="4144645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243455" imgH="446405" progId="Equation.AxMath">
                  <p:embed/>
                </p:oleObj>
              </mc:Choice>
              <mc:Fallback>
                <p:oleObj r:id="rId7" imgW="2243455" imgH="446405" progId="Equation.AxMat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055" y="1600346"/>
                        <a:ext cx="4144645" cy="824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91"/>
          <p:cNvGraphicFramePr>
            <a:graphicFrameLocks noChangeAspect="1"/>
          </p:cNvGraphicFramePr>
          <p:nvPr/>
        </p:nvGraphicFramePr>
        <p:xfrm>
          <a:off x="314388" y="3636858"/>
          <a:ext cx="548386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963545" imgH="1050290" progId="Equation.AxMath">
                  <p:embed/>
                </p:oleObj>
              </mc:Choice>
              <mc:Fallback>
                <p:oleObj r:id="rId9" imgW="2963545" imgH="105029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388" y="3636858"/>
                        <a:ext cx="548386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90"/>
          <p:cNvGraphicFramePr>
            <a:graphicFrameLocks noChangeAspect="1"/>
          </p:cNvGraphicFramePr>
          <p:nvPr/>
        </p:nvGraphicFramePr>
        <p:xfrm>
          <a:off x="701224" y="5640626"/>
          <a:ext cx="446659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13000" imgH="218440" progId="Equation.AxMath">
                  <p:embed/>
                </p:oleObj>
              </mc:Choice>
              <mc:Fallback>
                <p:oleObj r:id="rId11" imgW="2413000" imgH="218440" progId="Equation.AxMath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224" y="5640626"/>
                        <a:ext cx="4466590" cy="404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95745" y="6319520"/>
            <a:ext cx="457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Kaixin, W. Fundamental Theorem of The Local Theory of Curves.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90825" y="440690"/>
            <a:ext cx="6610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Another proof of Contraction Mapping </a:t>
            </a:r>
            <a:r>
              <a:rPr lang="en-US" altLang="zh-CN" sz="3000" b="1" i="1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31733"/>
              </p:ext>
            </p:extLst>
          </p:nvPr>
        </p:nvGraphicFramePr>
        <p:xfrm>
          <a:off x="485344" y="2693425"/>
          <a:ext cx="4545084" cy="72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457450" imgH="394335" progId="Equation.AxMath">
                  <p:embed/>
                </p:oleObj>
              </mc:Choice>
              <mc:Fallback>
                <p:oleObj r:id="rId13" imgW="2457450" imgH="394335" progId="Equation.AxMath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344" y="2693425"/>
                        <a:ext cx="4545084" cy="72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AB3765-0C49-A30A-E286-2D98AC551CC5}"/>
              </a:ext>
            </a:extLst>
          </p:cNvPr>
          <p:cNvGrpSpPr/>
          <p:nvPr/>
        </p:nvGrpSpPr>
        <p:grpSpPr>
          <a:xfrm>
            <a:off x="5949387" y="3762301"/>
            <a:ext cx="3803241" cy="369332"/>
            <a:chOff x="5949387" y="3762301"/>
            <a:chExt cx="3803241" cy="369332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A58A13E5-2D0A-ABAD-472B-E0A67569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387" y="3946967"/>
              <a:ext cx="8254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DFE7BF2-BF49-A98A-7548-7209846E9C0A}"/>
                </a:ext>
              </a:extLst>
            </p:cNvPr>
            <p:cNvSpPr txBox="1"/>
            <p:nvPr/>
          </p:nvSpPr>
          <p:spPr>
            <a:xfrm>
              <a:off x="6926012" y="3762301"/>
              <a:ext cx="282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Value Theorem</a:t>
              </a:r>
              <a:endParaRPr kumimoji="1" lang="zh-CN" alt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B888012-15BC-B3FB-FFC8-E27C292B1802}"/>
              </a:ext>
            </a:extLst>
          </p:cNvPr>
          <p:cNvSpPr txBox="1"/>
          <p:nvPr/>
        </p:nvSpPr>
        <p:spPr>
          <a:xfrm>
            <a:off x="5798248" y="1573730"/>
            <a:ext cx="38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Picard-Lindelöf  Theorem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431BC84-5D69-600C-5204-668BC5E099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7814" y="2417906"/>
            <a:ext cx="6800892" cy="10836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47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00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47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284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2EE1C-DFD0-F566-15F1-14B7DB8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5" name="直接连接符 19">
            <a:extLst>
              <a:ext uri="{FF2B5EF4-FFF2-40B4-BE49-F238E27FC236}">
                <a16:creationId xmlns:a16="http://schemas.microsoft.com/office/drawing/2014/main" id="{810F1C98-1796-5E66-F2B8-A90F86DD059C}"/>
              </a:ext>
            </a:extLst>
          </p:cNvPr>
          <p:cNvCxnSpPr/>
          <p:nvPr/>
        </p:nvCxnSpPr>
        <p:spPr>
          <a:xfrm>
            <a:off x="701040" y="1089660"/>
            <a:ext cx="1075182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5F4CB4A-50BC-905E-CDEA-E5FEF2D70C12}"/>
              </a:ext>
            </a:extLst>
          </p:cNvPr>
          <p:cNvSpPr txBox="1"/>
          <p:nvPr/>
        </p:nvSpPr>
        <p:spPr>
          <a:xfrm>
            <a:off x="2790825" y="440690"/>
            <a:ext cx="6610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endParaRPr lang="en-US" altLang="zh-CN" sz="30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6A10B-E2FE-9C98-2BAF-81BBBCC0A567}"/>
              </a:ext>
            </a:extLst>
          </p:cNvPr>
          <p:cNvSpPr txBox="1"/>
          <p:nvPr/>
        </p:nvSpPr>
        <p:spPr>
          <a:xfrm>
            <a:off x="2798618" y="2828836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Kaixin, W. Fundamental Theorem of The Local Theory of Curves.</a:t>
            </a:r>
          </a:p>
          <a:p>
            <a:pPr algn="l"/>
            <a:endParaRPr lang="en" altLang="zh-CN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Picard-Lindelöf Theorem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1999;</a:t>
            </a:r>
          </a:p>
          <a:p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2850C-D8C1-329E-31F4-CBB86DDA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447B25-A898-AB70-0AFD-4613DBC1DB22}"/>
              </a:ext>
            </a:extLst>
          </p:cNvPr>
          <p:cNvSpPr txBox="1"/>
          <p:nvPr/>
        </p:nvSpPr>
        <p:spPr>
          <a:xfrm>
            <a:off x="3740728" y="2998113"/>
            <a:ext cx="4710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00" dirty="0">
                <a:latin typeface="KaiTi" panose="02010609060101010101" pitchFamily="49" charset="-122"/>
                <a:ea typeface="KaiTi" panose="02010609060101010101" pitchFamily="49" charset="-122"/>
              </a:rPr>
              <a:t>请老师批评指正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1550116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Y3ZWIyOTUxYjE0OTljMzVkNjlhYjRkNWIwMWVi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279</Words>
  <Application>Microsoft Macintosh PowerPoint</Application>
  <PresentationFormat>宽屏</PresentationFormat>
  <Paragraphs>52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KaiTi</vt:lpstr>
      <vt:lpstr>Arial</vt:lpstr>
      <vt:lpstr>Calibri</vt:lpstr>
      <vt:lpstr>Times New Roman</vt:lpstr>
      <vt:lpstr>Wingdings</vt:lpstr>
      <vt:lpstr>Office 主题​​</vt:lpstr>
      <vt:lpstr>Equation.AxMath</vt:lpstr>
      <vt:lpstr>AxGlyph.Document</vt:lpstr>
      <vt:lpstr>Review and Improvements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Improvements </dc:title>
  <dc:creator/>
  <cp:lastModifiedBy>2024 Steven Gao</cp:lastModifiedBy>
  <cp:revision>183</cp:revision>
  <dcterms:created xsi:type="dcterms:W3CDTF">2019-06-19T02:08:00Z</dcterms:created>
  <dcterms:modified xsi:type="dcterms:W3CDTF">2023-01-29T11:04:52Z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8F9EDCA3812640CE84B7AB0533320F47</vt:lpwstr>
  </property>
</Properties>
</file>