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tags/tag80.xml" ContentType="application/vnd.openxmlformats-officedocument.presentationml.tags+xml"/>
  <Override PartName="/ppt/notesSlides/notesSlide4.xml" ContentType="application/vnd.openxmlformats-officedocument.presentationml.notesSlide+xml"/>
  <Override PartName="/ppt/tags/tag8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6" r:id="rId3"/>
    <p:sldId id="259" r:id="rId4"/>
    <p:sldId id="257" r:id="rId5"/>
    <p:sldId id="258" r:id="rId6"/>
    <p:sldId id="260" r:id="rId7"/>
    <p:sldId id="265" r:id="rId8"/>
    <p:sldId id="264" r:id="rId9"/>
    <p:sldId id="262" r:id="rId10"/>
    <p:sldId id="263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28" y="168"/>
      </p:cViewPr>
      <p:guideLst>
        <p:guide orient="horz" pos="2187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1.wmf"/><Relationship Id="rId18" Type="http://schemas.openxmlformats.org/officeDocument/2006/relationships/oleObject" Target="../embeddings/oleObject4.bin"/><Relationship Id="rId26" Type="http://schemas.openxmlformats.org/officeDocument/2006/relationships/image" Target="../media/image8.wmf"/><Relationship Id="rId3" Type="http://schemas.openxmlformats.org/officeDocument/2006/relationships/tags" Target="../tags/tag67.xml"/><Relationship Id="rId21" Type="http://schemas.openxmlformats.org/officeDocument/2006/relationships/image" Target="../media/image5.wmf"/><Relationship Id="rId7" Type="http://schemas.openxmlformats.org/officeDocument/2006/relationships/tags" Target="../tags/tag71.xml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3.wmf"/><Relationship Id="rId25" Type="http://schemas.openxmlformats.org/officeDocument/2006/relationships/oleObject" Target="../embeddings/oleObject7.bin"/><Relationship Id="rId2" Type="http://schemas.openxmlformats.org/officeDocument/2006/relationships/tags" Target="../tags/tag66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5.bin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notesSlide" Target="../notesSlides/notesSlide1.xml"/><Relationship Id="rId24" Type="http://schemas.openxmlformats.org/officeDocument/2006/relationships/image" Target="../media/image7.png"/><Relationship Id="rId5" Type="http://schemas.openxmlformats.org/officeDocument/2006/relationships/tags" Target="../tags/tag69.xml"/><Relationship Id="rId15" Type="http://schemas.openxmlformats.org/officeDocument/2006/relationships/image" Target="../media/image2.wmf"/><Relationship Id="rId23" Type="http://schemas.openxmlformats.org/officeDocument/2006/relationships/image" Target="../media/image6.wmf"/><Relationship Id="rId28" Type="http://schemas.openxmlformats.org/officeDocument/2006/relationships/image" Target="../media/image9.wmf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4.wmf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oleObject" Target="../embeddings/oleObject2.bin"/><Relationship Id="rId22" Type="http://schemas.openxmlformats.org/officeDocument/2006/relationships/oleObject" Target="../embeddings/oleObject6.bin"/><Relationship Id="rId27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tags" Target="../tags/tag76.xml"/><Relationship Id="rId21" Type="http://schemas.openxmlformats.org/officeDocument/2006/relationships/image" Target="../media/image16.wmf"/><Relationship Id="rId7" Type="http://schemas.openxmlformats.org/officeDocument/2006/relationships/notesSlide" Target="../notesSlides/notesSlide2.xml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tags" Target="../tags/tag75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20.wmf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7.bin"/><Relationship Id="rId5" Type="http://schemas.openxmlformats.org/officeDocument/2006/relationships/tags" Target="../tags/tag78.xml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" Type="http://schemas.openxmlformats.org/officeDocument/2006/relationships/tags" Target="../tags/tag77.xml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7.jpeg"/><Relationship Id="rId10" Type="http://schemas.openxmlformats.org/officeDocument/2006/relationships/image" Target="../media/image33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ngwingwu.github.io/AX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2068830"/>
            <a:ext cx="9799320" cy="958850"/>
          </a:xfrm>
        </p:spPr>
        <p:txBody>
          <a:bodyPr>
            <a:normAutofit/>
          </a:bodyPr>
          <a:lstStyle/>
          <a:p>
            <a:r>
              <a:rPr lang="en-US" altLang="zh-CN" sz="5000" dirty="0">
                <a:latin typeface="Times New Roman" panose="02020603050405020304" charset="0"/>
                <a:cs typeface="Times New Roman" panose="02020603050405020304" charset="0"/>
              </a:rPr>
              <a:t>Review and Improvements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103200"/>
            <a:ext cx="9799200" cy="1472400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Proof of Fundamental Theorem of the Local Theory of Curves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6165" y="4359910"/>
            <a:ext cx="5284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Beijing 101 Middle School: Yuanchenxi Gao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Shenzhen Yaohua Experimental School: Kongwing Wu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46090" y="513715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2023.1.29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0728" y="2998113"/>
            <a:ext cx="4710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>
                <a:latin typeface="楷体" panose="02010609060101010101" pitchFamily="49" charset="-122"/>
                <a:ea typeface="楷体" panose="02010609060101010101" pitchFamily="49" charset="-122"/>
              </a:rPr>
              <a:t>请老师批评指正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1492861" y="5625351"/>
          <a:ext cx="3080556" cy="112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47545" imgH="711200" progId="Equation.AxMath">
                  <p:embed/>
                </p:oleObj>
              </mc:Choice>
              <mc:Fallback>
                <p:oleObj r:id="rId12" imgW="1947545" imgH="711200" progId="Equation.AxMath">
                  <p:embed/>
                  <p:pic>
                    <p:nvPicPr>
                      <p:cNvPr id="0" name="对象 -21474826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2861" y="5625351"/>
                        <a:ext cx="3080556" cy="11243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19"/>
          <p:cNvGraphicFramePr>
            <a:graphicFrameLocks noChangeAspect="1"/>
          </p:cNvGraphicFramePr>
          <p:nvPr/>
        </p:nvGraphicFramePr>
        <p:xfrm>
          <a:off x="7559927" y="1732452"/>
          <a:ext cx="3733695" cy="95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361565" imgH="604520" progId="Equation.AxMath">
                  <p:embed/>
                </p:oleObj>
              </mc:Choice>
              <mc:Fallback>
                <p:oleObj r:id="rId14" imgW="2361565" imgH="604520" progId="Equation.AxMath">
                  <p:embed/>
                  <p:pic>
                    <p:nvPicPr>
                      <p:cNvPr id="0" name="对象 -21474826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9927" y="1732452"/>
                        <a:ext cx="3733695" cy="9560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7"/>
          <p:cNvGraphicFramePr>
            <a:graphicFrameLocks noChangeAspect="1"/>
          </p:cNvGraphicFramePr>
          <p:nvPr/>
        </p:nvGraphicFramePr>
        <p:xfrm>
          <a:off x="9583410" y="3529067"/>
          <a:ext cx="171005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12190" imgH="207645" progId="Equation.AxMath">
                  <p:embed/>
                </p:oleObj>
              </mc:Choice>
              <mc:Fallback>
                <p:oleObj r:id="rId16" imgW="1012190" imgH="207645" progId="Equation.AxMath">
                  <p:embed/>
                  <p:pic>
                    <p:nvPicPr>
                      <p:cNvPr id="0" name="对象 -21474826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583410" y="3529067"/>
                        <a:ext cx="171005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2525" y="2068195"/>
            <a:ext cx="259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arc length reparametrized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5315" y="392176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Define: </a:t>
            </a:r>
          </a:p>
        </p:txBody>
      </p:sp>
      <p:graphicFrame>
        <p:nvGraphicFramePr>
          <p:cNvPr id="7" name="对象 -2147482605"/>
          <p:cNvGraphicFramePr>
            <a:graphicFrameLocks noChangeAspect="1"/>
          </p:cNvGraphicFramePr>
          <p:nvPr/>
        </p:nvGraphicFramePr>
        <p:xfrm>
          <a:off x="1513174" y="3438080"/>
          <a:ext cx="2308225" cy="135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59865" imgH="859155" progId="Equation.AxMath">
                  <p:embed/>
                </p:oleObj>
              </mc:Choice>
              <mc:Fallback>
                <p:oleObj r:id="rId18" imgW="1459865" imgH="859155" progId="Equation.AxMath">
                  <p:embed/>
                  <p:pic>
                    <p:nvPicPr>
                      <p:cNvPr id="0" name="对象 -21474826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13174" y="3438080"/>
                        <a:ext cx="2308225" cy="1358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15291" y="5310442"/>
            <a:ext cx="3305327" cy="31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charset="0"/>
                <a:cs typeface="Times New Roman" panose="02020603050405020304" charset="0"/>
              </a:rPr>
              <a:t>Frenet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 formulas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553585" y="531050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Figure1: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Frenet trihedron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35334" y="2756942"/>
            <a:ext cx="5429" cy="75900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01073" y="440690"/>
            <a:ext cx="5189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Construction of Frenet Formulas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1040" y="1226820"/>
            <a:ext cx="3557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 parametrized differentiable curve</a:t>
            </a:r>
          </a:p>
        </p:txBody>
      </p:sp>
      <p:graphicFrame>
        <p:nvGraphicFramePr>
          <p:cNvPr id="4" name="对象 -214748260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096379" y="1214266"/>
          <a:ext cx="2868295" cy="82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552575" imgH="445135" progId="Equation.AxMath">
                  <p:embed/>
                </p:oleObj>
              </mc:Choice>
              <mc:Fallback>
                <p:oleObj r:id="rId20" imgW="1552575" imgH="445135" progId="Equation.AxMat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96379" y="1214266"/>
                        <a:ext cx="2868295" cy="821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>
            <p:custDataLst>
              <p:tags r:id="rId3"/>
            </p:custDataLst>
          </p:nvPr>
        </p:nvCxnSpPr>
        <p:spPr>
          <a:xfrm>
            <a:off x="1018919" y="1731978"/>
            <a:ext cx="0" cy="19875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-214748260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06941" y="2426813"/>
          <a:ext cx="2962910" cy="7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600835" imgH="394335" progId="Equation.AxMath">
                  <p:embed/>
                </p:oleObj>
              </mc:Choice>
              <mc:Fallback>
                <p:oleObj r:id="rId22" imgW="1600835" imgH="394335" progId="Equation.AxMath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06941" y="2426813"/>
                        <a:ext cx="2962910" cy="729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>
            <p:custDataLst>
              <p:tags r:id="rId5"/>
            </p:custDataLst>
          </p:nvPr>
        </p:nvCxnSpPr>
        <p:spPr>
          <a:xfrm>
            <a:off x="1018919" y="4391993"/>
            <a:ext cx="10160" cy="8547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图片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rcRect r="24391" b="9240"/>
          <a:stretch>
            <a:fillRect/>
          </a:stretch>
        </p:blipFill>
        <p:spPr>
          <a:xfrm>
            <a:off x="4354830" y="2426970"/>
            <a:ext cx="2954655" cy="2987675"/>
          </a:xfrm>
          <a:prstGeom prst="rect">
            <a:avLst/>
          </a:prstGeom>
        </p:spPr>
      </p:pic>
      <p:graphicFrame>
        <p:nvGraphicFramePr>
          <p:cNvPr id="31" name="对象 30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914609" y="5579172"/>
          <a:ext cx="326136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760855" imgH="215265" progId="Equation.AxMath">
                  <p:embed/>
                </p:oleObj>
              </mc:Choice>
              <mc:Fallback>
                <p:oleObj r:id="rId25" imgW="1760855" imgH="215265" progId="Equation.AxMath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14609" y="5579172"/>
                        <a:ext cx="326136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/>
          <p:nvPr>
            <p:custDataLst>
              <p:tags r:id="rId8"/>
            </p:custDataLst>
          </p:nvPr>
        </p:nvCxnSpPr>
        <p:spPr>
          <a:xfrm>
            <a:off x="10445843" y="3945662"/>
            <a:ext cx="10795" cy="15005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-214748260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8415338" y="4436428"/>
          <a:ext cx="1734934" cy="38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939165" imgH="210185" progId="Equation.AxMath">
                  <p:embed/>
                </p:oleObj>
              </mc:Choice>
              <mc:Fallback>
                <p:oleObj r:id="rId27" imgW="939165" imgH="210185" progId="Equation.AxMath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15338" y="4436428"/>
                        <a:ext cx="1734934" cy="3882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5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>
          <a:xfrm>
            <a:off x="8877600" y="6409015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36295" y="2038985"/>
            <a:ext cx="0" cy="591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56615" y="4523740"/>
            <a:ext cx="0" cy="591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-2147482610"/>
          <p:cNvGraphicFramePr>
            <a:graphicFrameLocks noChangeAspect="1"/>
          </p:cNvGraphicFramePr>
          <p:nvPr/>
        </p:nvGraphicFramePr>
        <p:xfrm>
          <a:off x="373380" y="5348605"/>
          <a:ext cx="4375785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87930" imgH="622300" progId="Equation.AxMath">
                  <p:embed/>
                </p:oleObj>
              </mc:Choice>
              <mc:Fallback>
                <p:oleObj r:id="rId8" imgW="2487930" imgH="622300" progId="Equation.AxMath">
                  <p:embed/>
                  <p:pic>
                    <p:nvPicPr>
                      <p:cNvPr id="0" name="对象 -21474826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" y="5348605"/>
                        <a:ext cx="4375785" cy="1094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4953635" y="5521325"/>
            <a:ext cx="1605915" cy="10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54010" y="2455545"/>
            <a:ext cx="330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contraction mapping theorem</a:t>
            </a:r>
          </a:p>
        </p:txBody>
      </p:sp>
      <p:graphicFrame>
        <p:nvGraphicFramePr>
          <p:cNvPr id="3" name="对象 -2147482608"/>
          <p:cNvGraphicFramePr>
            <a:graphicFrameLocks noChangeAspect="1"/>
          </p:cNvGraphicFramePr>
          <p:nvPr/>
        </p:nvGraphicFramePr>
        <p:xfrm>
          <a:off x="6735445" y="4834255"/>
          <a:ext cx="4779010" cy="10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22245" imgH="575945" progId="Equation.AxMath">
                  <p:embed/>
                </p:oleObj>
              </mc:Choice>
              <mc:Fallback>
                <p:oleObj r:id="rId10" imgW="2722245" imgH="575945" progId="Equation.AxMath">
                  <p:embed/>
                  <p:pic>
                    <p:nvPicPr>
                      <p:cNvPr id="0" name="对象 -21474826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5445" y="4834255"/>
                        <a:ext cx="4779010" cy="1011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7698105" y="3865245"/>
            <a:ext cx="8890" cy="11861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73645" y="5942965"/>
            <a:ext cx="3491865" cy="34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proved by mathematical induction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7872095" y="3911600"/>
          <a:ext cx="2353310" cy="10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38580" imgH="575945" progId="Equation.AxMath">
                  <p:embed/>
                </p:oleObj>
              </mc:Choice>
              <mc:Fallback>
                <p:oleObj r:id="rId12" imgW="1338580" imgH="575945" progId="Equation.AxMath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72095" y="3911600"/>
                        <a:ext cx="2353310" cy="101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7706995" y="2305685"/>
            <a:ext cx="8890" cy="6743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851650" y="1310005"/>
            <a:ext cx="4545965" cy="822325"/>
            <a:chOff x="10618" y="1761"/>
            <a:chExt cx="7536" cy="1363"/>
          </a:xfrm>
        </p:grpSpPr>
        <p:sp>
          <p:nvSpPr>
            <p:cNvPr id="19" name="文本框 18"/>
            <p:cNvSpPr txBox="1"/>
            <p:nvPr/>
          </p:nvSpPr>
          <p:spPr>
            <a:xfrm>
              <a:off x="10618" y="1768"/>
              <a:ext cx="41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 has unique fixed point </a:t>
              </a:r>
            </a:p>
          </p:txBody>
        </p:sp>
        <p:graphicFrame>
          <p:nvGraphicFramePr>
            <p:cNvPr id="11" name="对象 -2147482607"/>
            <p:cNvGraphicFramePr>
              <a:graphicFrameLocks noChangeAspect="1"/>
            </p:cNvGraphicFramePr>
            <p:nvPr/>
          </p:nvGraphicFramePr>
          <p:xfrm>
            <a:off x="14563" y="1761"/>
            <a:ext cx="3591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32535" imgH="218440" progId="Equation.AxMath">
                    <p:embed/>
                  </p:oleObj>
                </mc:Choice>
                <mc:Fallback>
                  <p:oleObj r:id="rId14" imgW="1232535" imgH="218440" progId="Equation.AxMath">
                    <p:embed/>
                    <p:pic>
                      <p:nvPicPr>
                        <p:cNvPr id="0" name="对象 -214748260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4563" y="1761"/>
                          <a:ext cx="3591" cy="6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11338" y="2481"/>
              <a:ext cx="4997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There is a unique function</a:t>
              </a:r>
            </a:p>
          </p:txBody>
        </p:sp>
        <p:graphicFrame>
          <p:nvGraphicFramePr>
            <p:cNvPr id="17" name="对象 -2147482606"/>
            <p:cNvGraphicFramePr>
              <a:graphicFrameLocks noChangeAspect="1"/>
            </p:cNvGraphicFramePr>
            <p:nvPr/>
          </p:nvGraphicFramePr>
          <p:xfrm>
            <a:off x="15605" y="2487"/>
            <a:ext cx="2367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811530" imgH="218440" progId="Equation.AxMath">
                    <p:embed/>
                  </p:oleObj>
                </mc:Choice>
                <mc:Fallback>
                  <p:oleObj r:id="rId16" imgW="811530" imgH="218440" progId="Equation.AxMath">
                    <p:embed/>
                    <p:pic>
                      <p:nvPicPr>
                        <p:cNvPr id="0" name="对象 -214748260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5605" y="2487"/>
                          <a:ext cx="2367" cy="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/>
            <p:cNvSpPr txBox="1"/>
            <p:nvPr/>
          </p:nvSpPr>
          <p:spPr>
            <a:xfrm>
              <a:off x="17854" y="1833"/>
              <a:ext cx="3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.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625" y="2513"/>
              <a:ext cx="3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.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8180" y="1289685"/>
            <a:ext cx="4566285" cy="833120"/>
            <a:chOff x="182" y="1519"/>
            <a:chExt cx="7570" cy="1381"/>
          </a:xfrm>
        </p:grpSpPr>
        <p:graphicFrame>
          <p:nvGraphicFramePr>
            <p:cNvPr id="22" name="对象 -2147482611"/>
            <p:cNvGraphicFramePr>
              <a:graphicFrameLocks noChangeAspect="1"/>
            </p:cNvGraphicFramePr>
            <p:nvPr/>
          </p:nvGraphicFramePr>
          <p:xfrm>
            <a:off x="1553" y="2274"/>
            <a:ext cx="4829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657350" imgH="215265" progId="Equation.AxMath">
                    <p:embed/>
                  </p:oleObj>
                </mc:Choice>
                <mc:Fallback>
                  <p:oleObj r:id="rId18" imgW="1657350" imgH="215265" progId="Equation.AxMath">
                    <p:embed/>
                    <p:pic>
                      <p:nvPicPr>
                        <p:cNvPr id="0" name="对象 -214748261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553" y="2274"/>
                          <a:ext cx="4829" cy="6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-2147482617"/>
            <p:cNvGraphicFramePr>
              <a:graphicFrameLocks noChangeAspect="1"/>
            </p:cNvGraphicFramePr>
            <p:nvPr/>
          </p:nvGraphicFramePr>
          <p:xfrm>
            <a:off x="182" y="1519"/>
            <a:ext cx="7570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433320" imgH="215265" progId="Equation.AxMath">
                    <p:embed/>
                  </p:oleObj>
                </mc:Choice>
                <mc:Fallback>
                  <p:oleObj r:id="rId20" imgW="2433320" imgH="215265" progId="Equation.AxMath">
                    <p:embed/>
                    <p:pic>
                      <p:nvPicPr>
                        <p:cNvPr id="0" name="对象 -214748261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82" y="1519"/>
                          <a:ext cx="7570" cy="6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对象 -2147482588"/>
          <p:cNvGraphicFramePr>
            <a:graphicFrameLocks noChangeAspect="1"/>
          </p:cNvGraphicFramePr>
          <p:nvPr/>
        </p:nvGraphicFramePr>
        <p:xfrm>
          <a:off x="1089660" y="4603115"/>
          <a:ext cx="197358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122045" imgH="200660" progId="Equation.AxMath">
                  <p:embed/>
                </p:oleObj>
              </mc:Choice>
              <mc:Fallback>
                <p:oleObj r:id="rId22" imgW="1122045" imgH="200660" progId="Equation.AxMath">
                  <p:embed/>
                  <p:pic>
                    <p:nvPicPr>
                      <p:cNvPr id="0" name="对象 -214748258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89660" y="4603115"/>
                        <a:ext cx="1973580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78180" y="440690"/>
            <a:ext cx="108191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Proof of Existense and Uniqueness of Contraction Mapping Theorem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688455" y="6426835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88010" y="2733675"/>
            <a:ext cx="5287010" cy="1687195"/>
            <a:chOff x="1068" y="4527"/>
            <a:chExt cx="8326" cy="2657"/>
          </a:xfrm>
        </p:grpSpPr>
        <p:sp>
          <p:nvSpPr>
            <p:cNvPr id="5" name="文本框 4"/>
            <p:cNvSpPr txBox="1"/>
            <p:nvPr/>
          </p:nvSpPr>
          <p:spPr>
            <a:xfrm>
              <a:off x="1068" y="4527"/>
              <a:ext cx="7895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1. F is continuous.</a:t>
              </a:r>
            </a:p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2. F(</a:t>
              </a:r>
              <a:r>
                <a:rPr lang="en-US" altLang="zh-CN" dirty="0" err="1">
                  <a:latin typeface="Times New Roman" panose="02020603050405020304" charset="0"/>
                  <a:cs typeface="Times New Roman" panose="02020603050405020304" charset="0"/>
                </a:rPr>
                <a:t>t,x</a:t>
              </a:r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) is globally Lipschitz in second variable.</a:t>
              </a:r>
            </a:p>
            <a:p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3. </a:t>
              </a:r>
            </a:p>
          </p:txBody>
        </p:sp>
        <p:graphicFrame>
          <p:nvGraphicFramePr>
            <p:cNvPr id="7" name="对象 -2147482599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204" y="5542"/>
            <a:ext cx="8191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811145" imgH="215265" progId="Equation.AxMath">
                    <p:embed/>
                  </p:oleObj>
                </mc:Choice>
                <mc:Fallback>
                  <p:oleObj r:id="rId24" imgW="2811145" imgH="215265" progId="Equation.AxMath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204" y="5542"/>
                          <a:ext cx="8191" cy="6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-2147482598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716" y="6034"/>
            <a:ext cx="2843" cy="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975360" imgH="394335" progId="Equation.AxMath">
                    <p:embed/>
                  </p:oleObj>
                </mc:Choice>
                <mc:Fallback>
                  <p:oleObj r:id="rId26" imgW="975360" imgH="394335" progId="Equation.AxMath">
                    <p:embed/>
                    <p:pic>
                      <p:nvPicPr>
                        <p:cNvPr id="0" name="图片 3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716" y="6034"/>
                          <a:ext cx="2843" cy="1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-214748259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205834"/>
              </p:ext>
            </p:extLst>
          </p:nvPr>
        </p:nvGraphicFramePr>
        <p:xfrm>
          <a:off x="6230532" y="3205143"/>
          <a:ext cx="3446956" cy="743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862455" imgH="401955" progId="Equation.AxMath">
                  <p:embed/>
                </p:oleObj>
              </mc:Choice>
              <mc:Fallback>
                <p:oleObj r:id="rId28" imgW="1862455" imgH="401955" progId="Equation.AxMath">
                  <p:embed/>
                  <p:pic>
                    <p:nvPicPr>
                      <p:cNvPr id="0" name="图片 3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230532" y="3205143"/>
                        <a:ext cx="3446956" cy="7439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59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773412" y="3220641"/>
          <a:ext cx="478218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2583180" imgH="218440" progId="Equation.AxMath">
                  <p:embed/>
                </p:oleObj>
              </mc:Choice>
              <mc:Fallback>
                <p:oleObj r:id="rId30" imgW="2583180" imgH="218440" progId="Equation.AxMath">
                  <p:embed/>
                  <p:pic>
                    <p:nvPicPr>
                      <p:cNvPr id="0" name="对象 -214748259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773412" y="3220641"/>
                        <a:ext cx="4782185" cy="404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841625"/>
            <a:ext cx="5715000" cy="942975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accent3">
                <a:lumMod val="20000"/>
                <a:lumOff val="80000"/>
              </a:schemeClr>
            </a:bgClr>
          </a:pattFill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6507480" y="4204970"/>
            <a:ext cx="5122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Figure2: graphical representation of the proof of continuity 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69945" y="440690"/>
            <a:ext cx="5452110" cy="552450"/>
            <a:chOff x="4764" y="694"/>
            <a:chExt cx="8586" cy="870"/>
          </a:xfrm>
        </p:grpSpPr>
        <p:graphicFrame>
          <p:nvGraphicFramePr>
            <p:cNvPr id="3" name="对象 -2147482616"/>
            <p:cNvGraphicFramePr>
              <a:graphicFrameLocks noChangeAspect="1"/>
            </p:cNvGraphicFramePr>
            <p:nvPr/>
          </p:nvGraphicFramePr>
          <p:xfrm>
            <a:off x="11448" y="811"/>
            <a:ext cx="190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03885" imgH="218440" progId="Equation.AxMath">
                    <p:embed/>
                  </p:oleObj>
                </mc:Choice>
                <mc:Fallback>
                  <p:oleObj r:id="rId5" imgW="603885" imgH="218440" progId="Equation.AxMath">
                    <p:embed/>
                    <p:pic>
                      <p:nvPicPr>
                        <p:cNvPr id="0" name="对象 -21474826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448" y="811"/>
                          <a:ext cx="1902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4764" y="694"/>
              <a:ext cx="6684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Proof of Completeness of 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78DE2C6-83D2-577D-B5D5-1E55A34F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11" y="1481501"/>
            <a:ext cx="27383653" cy="4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7FD490C-6ECC-8BE1-A6CE-73C148286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80789"/>
              </p:ext>
            </p:extLst>
          </p:nvPr>
        </p:nvGraphicFramePr>
        <p:xfrm>
          <a:off x="6984457" y="1481501"/>
          <a:ext cx="3786286" cy="272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47800" imgH="1041400" progId="AxGlyph.Document">
                  <p:embed/>
                </p:oleObj>
              </mc:Choice>
              <mc:Fallback>
                <p:oleObj r:id="rId7" imgW="1447800" imgH="1041400" progId="AxGlyph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457" y="1481501"/>
                        <a:ext cx="3786286" cy="2723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173990" y="1703070"/>
            <a:ext cx="6480131" cy="4888482"/>
            <a:chOff x="7034" y="1721"/>
            <a:chExt cx="10742" cy="8104"/>
          </a:xfrm>
        </p:grpSpPr>
        <p:graphicFrame>
          <p:nvGraphicFramePr>
            <p:cNvPr id="2" name="对象 -2147482603"/>
            <p:cNvGraphicFramePr>
              <a:graphicFrameLocks noChangeAspect="1"/>
            </p:cNvGraphicFramePr>
            <p:nvPr/>
          </p:nvGraphicFramePr>
          <p:xfrm>
            <a:off x="10208" y="1721"/>
            <a:ext cx="4393" cy="3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08125" imgH="1144270" progId="Equation.AxMath">
                    <p:embed/>
                  </p:oleObj>
                </mc:Choice>
                <mc:Fallback>
                  <p:oleObj r:id="rId4" imgW="1508125" imgH="1144270" progId="Equation.AxMath">
                    <p:embed/>
                    <p:pic>
                      <p:nvPicPr>
                        <p:cNvPr id="0" name="对象 -214748260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08" y="1721"/>
                          <a:ext cx="4393" cy="3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602"/>
            <p:cNvGraphicFramePr>
              <a:graphicFrameLocks noChangeAspect="1"/>
            </p:cNvGraphicFramePr>
            <p:nvPr/>
          </p:nvGraphicFramePr>
          <p:xfrm>
            <a:off x="8669" y="4995"/>
            <a:ext cx="7471" cy="2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563495" imgH="817245" progId="Equation.AxMath">
                    <p:embed/>
                  </p:oleObj>
                </mc:Choice>
                <mc:Fallback>
                  <p:oleObj r:id="rId6" imgW="2563495" imgH="817245" progId="Equation.AxMath">
                    <p:embed/>
                    <p:pic>
                      <p:nvPicPr>
                        <p:cNvPr id="0" name="对象 -214748260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69" y="4995"/>
                          <a:ext cx="7471" cy="2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597"/>
            <p:cNvGraphicFramePr>
              <a:graphicFrameLocks noChangeAspect="1"/>
            </p:cNvGraphicFramePr>
            <p:nvPr/>
          </p:nvGraphicFramePr>
          <p:xfrm>
            <a:off x="7034" y="7406"/>
            <a:ext cx="10742" cy="2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686175" imgH="829945" progId="Equation.AxMath">
                    <p:embed/>
                  </p:oleObj>
                </mc:Choice>
                <mc:Fallback>
                  <p:oleObj r:id="rId8" imgW="3686175" imgH="829945" progId="Equation.AxMath">
                    <p:embed/>
                    <p:pic>
                      <p:nvPicPr>
                        <p:cNvPr id="0" name="对象 -214748259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34" y="7406"/>
                          <a:ext cx="10742" cy="2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-2147482604"/>
          <p:cNvGraphicFramePr>
            <a:graphicFrameLocks noChangeAspect="1"/>
          </p:cNvGraphicFramePr>
          <p:nvPr/>
        </p:nvGraphicFramePr>
        <p:xfrm>
          <a:off x="1550212" y="1224380"/>
          <a:ext cx="361188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53260" imgH="208915" progId="Equation.AxMath">
                  <p:embed/>
                </p:oleObj>
              </mc:Choice>
              <mc:Fallback>
                <p:oleObj r:id="rId10" imgW="1953260" imgH="208915" progId="Equation.AxMath">
                  <p:embed/>
                  <p:pic>
                    <p:nvPicPr>
                      <p:cNvPr id="0" name="对象 -21474826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0212" y="1224380"/>
                        <a:ext cx="361188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" name="图片 1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0050" y="1266190"/>
            <a:ext cx="6229348" cy="168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spect="1"/>
          </p:cNvSpPr>
          <p:nvPr/>
        </p:nvSpPr>
        <p:spPr>
          <a:xfrm>
            <a:off x="1275398" y="440690"/>
            <a:ext cx="96412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Improvements on the Proof of Contraction Mapping Theorem</a:t>
            </a:r>
          </a:p>
        </p:txBody>
      </p:sp>
      <p:cxnSp>
        <p:nvCxnSpPr>
          <p:cNvPr id="14" name="曲线连接符 13"/>
          <p:cNvCxnSpPr/>
          <p:nvPr/>
        </p:nvCxnSpPr>
        <p:spPr>
          <a:xfrm rot="10800000" flipV="1">
            <a:off x="5158740" y="4104640"/>
            <a:ext cx="791210" cy="680085"/>
          </a:xfrm>
          <a:prstGeom prst="curvedConnector3">
            <a:avLst>
              <a:gd name="adj1" fmla="val -1269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65645" y="4260850"/>
            <a:ext cx="305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sum of ratiometric sequence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198" y="2331246"/>
            <a:ext cx="4457700" cy="294894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595"/>
          <p:cNvGraphicFramePr>
            <a:graphicFrameLocks noChangeAspect="1"/>
          </p:cNvGraphicFramePr>
          <p:nvPr/>
        </p:nvGraphicFramePr>
        <p:xfrm>
          <a:off x="701055" y="1600346"/>
          <a:ext cx="4144645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43455" imgH="446405" progId="Equation.AxMath">
                  <p:embed/>
                </p:oleObj>
              </mc:Choice>
              <mc:Fallback>
                <p:oleObj r:id="rId5" imgW="2243455" imgH="446405" progId="Equation.AxMath">
                  <p:embed/>
                  <p:pic>
                    <p:nvPicPr>
                      <p:cNvPr id="0" name="对象 -21474825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055" y="1600346"/>
                        <a:ext cx="4144645" cy="824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5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641565"/>
              </p:ext>
            </p:extLst>
          </p:nvPr>
        </p:nvGraphicFramePr>
        <p:xfrm>
          <a:off x="314388" y="3636858"/>
          <a:ext cx="548386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63545" imgH="1050290" progId="Equation.AxMath">
                  <p:embed/>
                </p:oleObj>
              </mc:Choice>
              <mc:Fallback>
                <p:oleObj r:id="rId7" imgW="2963545" imgH="1050290" progId="Equation.AxMath">
                  <p:embed/>
                  <p:pic>
                    <p:nvPicPr>
                      <p:cNvPr id="0" name="对象 -21474825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88" y="3636858"/>
                        <a:ext cx="548386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90"/>
          <p:cNvGraphicFramePr>
            <a:graphicFrameLocks noChangeAspect="1"/>
          </p:cNvGraphicFramePr>
          <p:nvPr/>
        </p:nvGraphicFramePr>
        <p:xfrm>
          <a:off x="701224" y="5640626"/>
          <a:ext cx="446659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413000" imgH="218440" progId="Equation.AxMath">
                  <p:embed/>
                </p:oleObj>
              </mc:Choice>
              <mc:Fallback>
                <p:oleObj r:id="rId9" imgW="2413000" imgH="218440" progId="Equation.AxMath">
                  <p:embed/>
                  <p:pic>
                    <p:nvPicPr>
                      <p:cNvPr id="0" name="对象 -21474825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224" y="5640626"/>
                        <a:ext cx="4466590" cy="404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90825" y="440690"/>
            <a:ext cx="6610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Another proof of Contraction Mapping </a:t>
            </a:r>
            <a:r>
              <a:rPr lang="en-US" altLang="zh-CN" sz="3000" b="1" i="1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85344" y="2693425"/>
          <a:ext cx="4545084" cy="72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457450" imgH="394335" progId="Equation.AxMath">
                  <p:embed/>
                </p:oleObj>
              </mc:Choice>
              <mc:Fallback>
                <p:oleObj r:id="rId11" imgW="2457450" imgH="394335" progId="Equation.AxMath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344" y="2693425"/>
                        <a:ext cx="4545084" cy="72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397453" y="3984689"/>
            <a:ext cx="2826616" cy="520488"/>
            <a:chOff x="5419530" y="3946967"/>
            <a:chExt cx="2826616" cy="520488"/>
          </a:xfrm>
        </p:grpSpPr>
        <p:cxnSp>
          <p:nvCxnSpPr>
            <p:cNvPr id="9" name="直线箭头连接符 6"/>
            <p:cNvCxnSpPr/>
            <p:nvPr/>
          </p:nvCxnSpPr>
          <p:spPr>
            <a:xfrm flipH="1">
              <a:off x="5949387" y="3946967"/>
              <a:ext cx="8254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419530" y="4098123"/>
              <a:ext cx="282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charset="0"/>
                  <a:cs typeface="Times New Roman" panose="02020603050405020304" charset="0"/>
                </a:rPr>
                <a:t>Mean Value Theorem</a:t>
              </a:r>
              <a:endParaRPr kumimoji="1" lang="zh-CN" altLang="en-US" dirty="0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798248" y="1573730"/>
            <a:ext cx="38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0" i="0" u="none" strike="noStrike" dirty="0">
                <a:solidFill>
                  <a:srgbClr val="202122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Picard-Lindelöf  Theorem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5700" y="2765197"/>
            <a:ext cx="6800892" cy="1083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C7CDB4-FD3B-33A5-D804-8640F7DD30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62682" y="3221142"/>
            <a:ext cx="6090178" cy="13643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029316-026F-632A-D0C0-75AFCBD519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0761" y="1185546"/>
            <a:ext cx="4064000" cy="5054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287497" y="472368"/>
            <a:ext cx="7617003" cy="58477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Riemannian Manifold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5" name="文本框 1048584"/>
          <p:cNvSpPr txBox="1"/>
          <p:nvPr/>
        </p:nvSpPr>
        <p:spPr>
          <a:xfrm>
            <a:off x="2082309" y="1471594"/>
            <a:ext cx="445772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直线连接符 3145727"/>
          <p:cNvCxnSpPr>
            <a:cxnSpLocks/>
          </p:cNvCxnSpPr>
          <p:nvPr/>
        </p:nvCxnSpPr>
        <p:spPr>
          <a:xfrm>
            <a:off x="2082310" y="1258678"/>
            <a:ext cx="8027380" cy="6013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sp>
        <p:nvSpPr>
          <p:cNvPr id="1048586" name="文本框 1048585"/>
          <p:cNvSpPr txBox="1"/>
          <p:nvPr/>
        </p:nvSpPr>
        <p:spPr>
          <a:xfrm>
            <a:off x="2082308" y="3757377"/>
            <a:ext cx="45720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Brain-Computer Interface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文本框 1048652"/>
          <p:cNvSpPr txBox="1"/>
          <p:nvPr/>
        </p:nvSpPr>
        <p:spPr>
          <a:xfrm>
            <a:off x="2082309" y="2125535"/>
            <a:ext cx="4442711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is a field of inquiry devoted to understanding and building methods that 'learn', that is, methods that leverage data to improve performance on some set of tasks.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图片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24" y="2125534"/>
            <a:ext cx="2719076" cy="1427509"/>
          </a:xfrm>
          <a:prstGeom prst="rect">
            <a:avLst/>
          </a:prstGeom>
        </p:spPr>
      </p:pic>
      <p:sp>
        <p:nvSpPr>
          <p:cNvPr id="1048654" name="文本框 1048653"/>
          <p:cNvSpPr txBox="1"/>
          <p:nvPr/>
        </p:nvSpPr>
        <p:spPr>
          <a:xfrm>
            <a:off x="2082309" y="4408750"/>
            <a:ext cx="774923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brain-computer interface (BCI), sometimes called a brain-machine interface (BMI) or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smartbrain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a direct communication pathway between the brain's electrical activity and an external device, most commonly a computer or robotic limb. BCIs are often directed at researching, mapping, assisting, augmenting, or repairing human cognitive or sensory-motor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5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90825" y="440690"/>
            <a:ext cx="6610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charset="0"/>
                <a:cs typeface="Times New Roman" panose="02020603050405020304" charset="0"/>
              </a:rPr>
              <a:t>Applications</a:t>
            </a:r>
            <a:endParaRPr lang="en-US" altLang="zh-CN" sz="30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2684" y="2967335"/>
            <a:ext cx="9426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present of research of applications of Riemann manifold on a </a:t>
            </a:r>
            <a:r>
              <a:rPr kumimoji="1" lang="en-US" altLang="zh-CN" dirty="0">
                <a:hlinkClick r:id="rId2"/>
              </a:rPr>
              <a:t>website</a:t>
            </a:r>
            <a:r>
              <a:rPr kumimoji="1" lang="en-US" altLang="zh-CN" dirty="0"/>
              <a:t>, focusing on machine learning and brain-computer interface.</a:t>
            </a:r>
          </a:p>
          <a:p>
            <a:r>
              <a:rPr kumimoji="1" lang="en-US" altLang="zh-CN" dirty="0"/>
              <a:t>Please check it here: https://kongwingwu.github.io/AXIS/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5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90825" y="440690"/>
            <a:ext cx="6610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  <a:endParaRPr lang="en-US" altLang="zh-CN" sz="30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8618" y="2828836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0" i="1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Kaixin, W. Fundamental Theorem of The Local Theory of Curves.</a:t>
            </a:r>
          </a:p>
          <a:p>
            <a:pPr algn="l"/>
            <a:endParaRPr lang="en-GB" altLang="zh-CN" b="0" i="1" u="none" strike="noStrike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GB" altLang="zh-CN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GB" altLang="zh-CN" b="0" i="1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Picard-Lindelöf Theorem</a:t>
            </a:r>
            <a:r>
              <a:rPr lang="en-GB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; 1999;</a:t>
            </a:r>
          </a:p>
          <a:p>
            <a:r>
              <a:rPr lang="en-GB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‌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Y3ZWIyOTUxYjE0OTljMzVkNjlhYjRkNWIwMWViNTcifQ=="/>
  <p:tag name="KSO_WPP_MARK_KEY" val="278978e5-bdb4-4f5a-8248-b0c2ae4f07c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383</Words>
  <Application>Microsoft Macintosh PowerPoint</Application>
  <PresentationFormat>宽屏</PresentationFormat>
  <Paragraphs>63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</vt:lpstr>
      <vt:lpstr>Arial</vt:lpstr>
      <vt:lpstr>Calibri</vt:lpstr>
      <vt:lpstr>Times New Roman</vt:lpstr>
      <vt:lpstr>Wingdings</vt:lpstr>
      <vt:lpstr>Office 主题​​</vt:lpstr>
      <vt:lpstr>Equation.AxMath</vt:lpstr>
      <vt:lpstr>AxGlyph.Document</vt:lpstr>
      <vt:lpstr>Review and Improvements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and Improvements </dc:title>
  <dc:creator/>
  <cp:lastModifiedBy>2024 Steven Gao</cp:lastModifiedBy>
  <cp:revision>192</cp:revision>
  <cp:lastPrinted>2023-01-29T12:37:00Z</cp:lastPrinted>
  <dcterms:created xsi:type="dcterms:W3CDTF">2019-06-19T02:08:00Z</dcterms:created>
  <dcterms:modified xsi:type="dcterms:W3CDTF">2023-02-06T04:32:36Z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8F9EDCA3812640CE84B7AB0533320F47</vt:lpwstr>
  </property>
</Properties>
</file>