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76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0" r:id="rId17"/>
    <p:sldId id="271" r:id="rId18"/>
    <p:sldId id="260" r:id="rId19"/>
    <p:sldId id="261" r:id="rId20"/>
    <p:sldId id="274" r:id="rId21"/>
    <p:sldId id="275" r:id="rId22"/>
    <p:sldId id="277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6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9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1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46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4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4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1DBF46-19EF-4945-BDE8-B5847AE07972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5ED29-2F67-41DF-AB95-41FCEEF3D4B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mq0036/p/11187138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F:/&#36164;&#26009;/wireshark-&#25945;&#31243;/wireshark/wsug_graphics/toolbar/stock_open_24.png" TargetMode="External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F:/&#36164;&#26009;/wireshark-&#25945;&#31243;/wireshark/wsug_graphics/toolbar/capture_restart_24.png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F:/&#36164;&#26009;/wireshark-&#25945;&#31243;/wireshark/wsug_graphics/toolbar/stock_save_as_24.PNG" TargetMode="External"/><Relationship Id="rId4" Type="http://schemas.openxmlformats.org/officeDocument/2006/relationships/image" Target="F:/&#36164;&#26009;/wireshark-&#25945;&#31243;/wireshark/wsug_graphics/toolbar/capture_stop_24.png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714670-4A00-4CF2-88D7-86948742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192" y="2235200"/>
            <a:ext cx="7543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网络基本命令及抓包软件使用</a:t>
            </a:r>
            <a:endParaRPr lang="en-US" altLang="zh-CN" sz="4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18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16" y="109336"/>
            <a:ext cx="9971428" cy="26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6" y="3305276"/>
            <a:ext cx="10171428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6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55" y="1095982"/>
            <a:ext cx="10161905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1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16" y="1836941"/>
            <a:ext cx="10552528" cy="44231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、许多 </a:t>
            </a:r>
            <a:r>
              <a:rPr lang="en-US" altLang="zh-CN" dirty="0"/>
              <a:t>Windows 2000 </a:t>
            </a:r>
            <a:r>
              <a:rPr lang="zh-CN" altLang="en-US" dirty="0"/>
              <a:t>网络命令都以词 </a:t>
            </a:r>
            <a:r>
              <a:rPr lang="en-US" altLang="zh-CN" dirty="0"/>
              <a:t>net </a:t>
            </a:r>
            <a:r>
              <a:rPr lang="zh-CN" altLang="en-US" dirty="0"/>
              <a:t>开头。这些 </a:t>
            </a:r>
            <a:r>
              <a:rPr lang="en-US" altLang="zh-CN" dirty="0"/>
              <a:t>net </a:t>
            </a:r>
            <a:r>
              <a:rPr lang="zh-CN" altLang="en-US" dirty="0"/>
              <a:t>命令有一些公用属性：</a:t>
            </a:r>
            <a:endParaRPr lang="en-US" altLang="zh-CN" dirty="0"/>
          </a:p>
          <a:p>
            <a:pPr lvl="1"/>
            <a:r>
              <a:rPr lang="zh-CN" altLang="en-US" dirty="0"/>
              <a:t>键入 </a:t>
            </a:r>
            <a:r>
              <a:rPr lang="en-US" altLang="zh-CN" dirty="0"/>
              <a:t>net help command</a:t>
            </a:r>
            <a:r>
              <a:rPr lang="zh-CN" altLang="en-US" dirty="0"/>
              <a:t>，可以在命令行获得 </a:t>
            </a:r>
            <a:r>
              <a:rPr lang="en-US" altLang="zh-CN" dirty="0"/>
              <a:t>net </a:t>
            </a:r>
            <a:r>
              <a:rPr lang="zh-CN" altLang="en-US" dirty="0"/>
              <a:t>命令的语法帮助。例如，关于 </a:t>
            </a:r>
            <a:r>
              <a:rPr lang="en-US" altLang="zh-CN" dirty="0"/>
              <a:t>net accounts </a:t>
            </a:r>
            <a:r>
              <a:rPr lang="zh-CN" altLang="en-US" dirty="0"/>
              <a:t>命令的帮助信息，键入 </a:t>
            </a:r>
            <a:r>
              <a:rPr lang="en-US" altLang="zh-CN" dirty="0"/>
              <a:t>net help accounts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所有 </a:t>
            </a:r>
            <a:r>
              <a:rPr lang="en-US" altLang="zh-CN" dirty="0"/>
              <a:t>net </a:t>
            </a:r>
            <a:r>
              <a:rPr lang="zh-CN" altLang="en-US" dirty="0"/>
              <a:t>命令都接受 </a:t>
            </a:r>
            <a:r>
              <a:rPr lang="en-US" altLang="zh-CN" dirty="0"/>
              <a:t>/yes </a:t>
            </a:r>
            <a:r>
              <a:rPr lang="zh-CN" altLang="en-US" dirty="0"/>
              <a:t>和 </a:t>
            </a:r>
            <a:r>
              <a:rPr lang="en-US" altLang="zh-CN" dirty="0"/>
              <a:t>/no </a:t>
            </a:r>
            <a:r>
              <a:rPr lang="zh-CN" altLang="en-US" dirty="0"/>
              <a:t>选项（可以缩写为 </a:t>
            </a:r>
            <a:r>
              <a:rPr lang="en-US" altLang="zh-CN" dirty="0"/>
              <a:t>/y </a:t>
            </a:r>
            <a:r>
              <a:rPr lang="zh-CN" altLang="en-US" dirty="0"/>
              <a:t>和 </a:t>
            </a:r>
            <a:r>
              <a:rPr lang="en-US" altLang="zh-CN" dirty="0"/>
              <a:t>/n</a:t>
            </a:r>
            <a:r>
              <a:rPr lang="zh-CN" altLang="en-US" dirty="0"/>
              <a:t>）。</a:t>
            </a:r>
            <a:r>
              <a:rPr lang="en-US" altLang="zh-CN" dirty="0"/>
              <a:t>/y </a:t>
            </a:r>
            <a:r>
              <a:rPr lang="zh-CN" altLang="en-US" dirty="0"/>
              <a:t>选项向命令产生的任何交互式提示自动回答“是”，而 </a:t>
            </a:r>
            <a:r>
              <a:rPr lang="en-US" altLang="zh-CN" dirty="0"/>
              <a:t>/n </a:t>
            </a:r>
            <a:r>
              <a:rPr lang="zh-CN" altLang="en-US" dirty="0"/>
              <a:t>回答“否”。例如，</a:t>
            </a:r>
            <a:r>
              <a:rPr lang="en-US" altLang="zh-CN" dirty="0"/>
              <a:t>net stop server </a:t>
            </a:r>
            <a:r>
              <a:rPr lang="zh-CN" altLang="en-US" dirty="0"/>
              <a:t>通常提示您确认要停止基于“服务器”服务的所有服务；而 </a:t>
            </a:r>
            <a:r>
              <a:rPr lang="en-US" altLang="zh-CN" dirty="0"/>
              <a:t>net stop server /y </a:t>
            </a:r>
            <a:r>
              <a:rPr lang="zh-CN" altLang="en-US" dirty="0"/>
              <a:t>对该提示自动回答“是”，然后“服务器”服务关闭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、例子：</a:t>
            </a:r>
            <a:endParaRPr lang="en-US" altLang="zh-CN" dirty="0"/>
          </a:p>
          <a:p>
            <a:pPr lvl="1"/>
            <a:r>
              <a:rPr lang="en-US" altLang="zh-CN" dirty="0"/>
              <a:t>net send</a:t>
            </a:r>
            <a:r>
              <a:rPr lang="zh-CN" altLang="en-US" dirty="0"/>
              <a:t>：将消息发送到网络上的其他用户、计算机或消息名。必须运行信使服务以接收邮件</a:t>
            </a:r>
            <a:endParaRPr lang="en-US" altLang="zh-CN" dirty="0"/>
          </a:p>
          <a:p>
            <a:pPr lvl="1"/>
            <a:r>
              <a:rPr lang="en-US" altLang="zh-CN" dirty="0"/>
              <a:t>net send {name | * | /domain[:name] | /</a:t>
            </a:r>
            <a:r>
              <a:rPr lang="en-US" altLang="zh-CN" dirty="0" err="1"/>
              <a:t>usersmessage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net stop</a:t>
            </a:r>
            <a:r>
              <a:rPr lang="zh-CN" altLang="en-US" dirty="0"/>
              <a:t>：停止 </a:t>
            </a:r>
            <a:r>
              <a:rPr lang="en-US" altLang="zh-CN" dirty="0"/>
              <a:t>Windows 2000 </a:t>
            </a:r>
            <a:r>
              <a:rPr lang="zh-CN" altLang="en-US" dirty="0"/>
              <a:t>网络服务</a:t>
            </a:r>
            <a:endParaRPr lang="en-US" altLang="zh-CN" dirty="0"/>
          </a:p>
          <a:p>
            <a:pPr lvl="2"/>
            <a:r>
              <a:rPr lang="en-US" altLang="zh-CN" dirty="0"/>
              <a:t>net stop service</a:t>
            </a:r>
          </a:p>
          <a:p>
            <a:pPr lvl="2"/>
            <a:r>
              <a:rPr lang="en-US" altLang="zh-CN" dirty="0"/>
              <a:t>net stop messenger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此时再打入</a:t>
            </a:r>
            <a:r>
              <a:rPr lang="en-US" altLang="zh-CN" dirty="0"/>
              <a:t>net send </a:t>
            </a:r>
            <a:r>
              <a:rPr lang="zh-CN" altLang="en-US" dirty="0"/>
              <a:t>本机名 消息，就没用了</a:t>
            </a:r>
            <a:endParaRPr lang="en-US" altLang="zh-CN" dirty="0"/>
          </a:p>
          <a:p>
            <a:pPr lvl="3"/>
            <a:r>
              <a:rPr lang="zh-CN" altLang="en-US" dirty="0"/>
              <a:t>相应的，要打开这个服务，只需把</a:t>
            </a:r>
            <a:r>
              <a:rPr lang="en-US" altLang="zh-CN" dirty="0"/>
              <a:t>stop</a:t>
            </a:r>
            <a:r>
              <a:rPr lang="zh-CN" altLang="en-US" dirty="0"/>
              <a:t>改为</a:t>
            </a:r>
            <a:r>
              <a:rPr lang="en-US" altLang="zh-CN" dirty="0"/>
              <a:t>start</a:t>
            </a:r>
            <a:r>
              <a:rPr lang="zh-CN" altLang="en-US" dirty="0"/>
              <a:t>，就可以了</a:t>
            </a:r>
            <a:endParaRPr lang="en-US" altLang="zh-CN" dirty="0"/>
          </a:p>
          <a:p>
            <a:pPr lvl="1"/>
            <a:r>
              <a:rPr lang="en-US" altLang="zh-CN" dirty="0"/>
              <a:t>net start FTP Publishing Service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启动 </a:t>
            </a:r>
            <a:r>
              <a:rPr lang="en-US" altLang="zh-CN" dirty="0"/>
              <a:t>FTP </a:t>
            </a:r>
            <a:r>
              <a:rPr lang="zh-CN" altLang="en-US" dirty="0"/>
              <a:t>发布服务。该命令只有在安装了 </a:t>
            </a:r>
            <a:r>
              <a:rPr lang="en-US" altLang="zh-CN" dirty="0"/>
              <a:t>Internet </a:t>
            </a:r>
            <a:r>
              <a:rPr lang="zh-CN" altLang="en-US" dirty="0"/>
              <a:t>信息服务后才可用 </a:t>
            </a:r>
          </a:p>
        </p:txBody>
      </p:sp>
    </p:spTree>
    <p:extLst>
      <p:ext uri="{BB962C8B-B14F-4D97-AF65-F5344CB8AC3E}">
        <p14:creationId xmlns:p14="http://schemas.microsoft.com/office/powerpoint/2010/main" val="31132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netstat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845733"/>
            <a:ext cx="11007969" cy="44055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、显示协议统计和当前的 </a:t>
            </a:r>
            <a:r>
              <a:rPr lang="en-US" altLang="zh-CN" dirty="0"/>
              <a:t>TCP/IP </a:t>
            </a:r>
            <a:r>
              <a:rPr lang="zh-CN" altLang="en-US" dirty="0"/>
              <a:t>网络连接。该命令只有在安装了 </a:t>
            </a:r>
            <a:r>
              <a:rPr lang="en-US" altLang="zh-CN" dirty="0"/>
              <a:t>TCP/IP </a:t>
            </a:r>
            <a:r>
              <a:rPr lang="zh-CN" altLang="en-US" dirty="0"/>
              <a:t>协议后才可以使用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、参数：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-a </a:t>
            </a:r>
            <a:r>
              <a:rPr lang="zh-CN" altLang="en-US" dirty="0"/>
              <a:t>显示所有连接和侦听端口。服务器连接通常不显示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-e </a:t>
            </a:r>
            <a:r>
              <a:rPr lang="zh-CN" altLang="en-US" dirty="0"/>
              <a:t>显示以太网统计。该参数可以与 </a:t>
            </a:r>
            <a:r>
              <a:rPr lang="en-US" altLang="zh-CN" dirty="0"/>
              <a:t>-s </a:t>
            </a:r>
            <a:r>
              <a:rPr lang="zh-CN" altLang="en-US" dirty="0"/>
              <a:t>选项结合使用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-n </a:t>
            </a:r>
            <a:r>
              <a:rPr lang="zh-CN" altLang="en-US" dirty="0"/>
              <a:t>以数字格式显示地址和端口号（而不是尝试查找名称）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-s </a:t>
            </a:r>
            <a:r>
              <a:rPr lang="zh-CN" altLang="en-US" dirty="0"/>
              <a:t>显示每个协议的统计。默认情况下，显示 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、</a:t>
            </a:r>
            <a:r>
              <a:rPr lang="en-US" altLang="zh-CN" dirty="0"/>
              <a:t>ICMP </a:t>
            </a:r>
            <a:r>
              <a:rPr lang="zh-CN" altLang="en-US" dirty="0"/>
              <a:t>和 </a:t>
            </a:r>
            <a:r>
              <a:rPr lang="en-US" altLang="zh-CN" dirty="0"/>
              <a:t>IP </a:t>
            </a:r>
            <a:r>
              <a:rPr lang="zh-CN" altLang="en-US" dirty="0"/>
              <a:t>的统计。</a:t>
            </a:r>
            <a:r>
              <a:rPr lang="en-US" altLang="zh-CN" dirty="0"/>
              <a:t>-p </a:t>
            </a:r>
            <a:r>
              <a:rPr lang="zh-CN" altLang="en-US" dirty="0"/>
              <a:t>选项可以用来指定默认的子集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-p protocol </a:t>
            </a:r>
            <a:r>
              <a:rPr lang="zh-CN" altLang="en-US" dirty="0"/>
              <a:t>显示由 </a:t>
            </a:r>
            <a:r>
              <a:rPr lang="en-US" altLang="zh-CN" dirty="0"/>
              <a:t>protocol </a:t>
            </a:r>
            <a:r>
              <a:rPr lang="zh-CN" altLang="en-US" dirty="0"/>
              <a:t>指定的协议的连接；</a:t>
            </a:r>
            <a:r>
              <a:rPr lang="en-US" altLang="zh-CN" dirty="0"/>
              <a:t>protocol </a:t>
            </a:r>
            <a:r>
              <a:rPr lang="zh-CN" altLang="en-US" dirty="0"/>
              <a:t>可以是 </a:t>
            </a:r>
            <a:r>
              <a:rPr lang="en-US" altLang="zh-CN" dirty="0" err="1"/>
              <a:t>tcp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udp</a:t>
            </a:r>
            <a:r>
              <a:rPr lang="zh-CN" altLang="en-US" dirty="0"/>
              <a:t>。如果与 </a:t>
            </a:r>
            <a:r>
              <a:rPr lang="en-US" altLang="zh-CN" dirty="0"/>
              <a:t>-s </a:t>
            </a:r>
            <a:r>
              <a:rPr lang="zh-CN" altLang="en-US" dirty="0"/>
              <a:t>选项一同使用显示每个协议的统计，</a:t>
            </a:r>
            <a:r>
              <a:rPr lang="en-US" altLang="zh-CN" dirty="0"/>
              <a:t>protocol </a:t>
            </a:r>
            <a:r>
              <a:rPr lang="zh-CN" altLang="en-US" dirty="0"/>
              <a:t>可以是 </a:t>
            </a:r>
            <a:r>
              <a:rPr lang="en-US" altLang="zh-CN" dirty="0" err="1"/>
              <a:t>tcp</a:t>
            </a:r>
            <a:r>
              <a:rPr lang="zh-CN" altLang="en-US" dirty="0"/>
              <a:t>、</a:t>
            </a:r>
            <a:r>
              <a:rPr lang="en-US" altLang="zh-CN" dirty="0" err="1"/>
              <a:t>udp</a:t>
            </a:r>
            <a:r>
              <a:rPr lang="zh-CN" altLang="en-US" dirty="0"/>
              <a:t>、</a:t>
            </a:r>
            <a:r>
              <a:rPr lang="en-US" altLang="zh-CN" dirty="0" err="1"/>
              <a:t>icmp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ip</a:t>
            </a:r>
            <a:endParaRPr lang="en-US" altLang="zh-CN" dirty="0"/>
          </a:p>
          <a:p>
            <a:r>
              <a:rPr lang="en-US" altLang="zh-CN" dirty="0"/>
              <a:t>  -r </a:t>
            </a:r>
            <a:r>
              <a:rPr lang="zh-CN" altLang="en-US" dirty="0"/>
              <a:t>显示路由表的内容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Interval </a:t>
            </a:r>
            <a:r>
              <a:rPr lang="zh-CN" altLang="en-US" dirty="0"/>
              <a:t>重新显示所选的统计，在每次显示之间暂停 </a:t>
            </a:r>
            <a:r>
              <a:rPr lang="en-US" altLang="zh-CN" dirty="0"/>
              <a:t>interval </a:t>
            </a:r>
            <a:r>
              <a:rPr lang="zh-CN" altLang="en-US" dirty="0"/>
              <a:t>秒。按 </a:t>
            </a:r>
            <a:r>
              <a:rPr lang="en-US" altLang="zh-CN" dirty="0"/>
              <a:t>CTRL+B </a:t>
            </a:r>
            <a:r>
              <a:rPr lang="zh-CN" altLang="en-US" dirty="0"/>
              <a:t>停止重新显示统计。如果省略该参数，</a:t>
            </a:r>
            <a:r>
              <a:rPr lang="en-US" altLang="zh-CN" dirty="0" err="1"/>
              <a:t>netstat</a:t>
            </a:r>
            <a:r>
              <a:rPr lang="en-US" altLang="zh-CN" dirty="0"/>
              <a:t> </a:t>
            </a:r>
            <a:r>
              <a:rPr lang="zh-CN" altLang="en-US" dirty="0"/>
              <a:t>将打印一次当前的配置信息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、例子：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netstat</a:t>
            </a:r>
            <a:r>
              <a:rPr lang="en-US" altLang="zh-CN" dirty="0"/>
              <a:t> -as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24" y="2019333"/>
            <a:ext cx="795238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0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64" y="1854430"/>
            <a:ext cx="8773660" cy="44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7" y="2424266"/>
            <a:ext cx="1110476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ping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3" y="1803288"/>
            <a:ext cx="8959776" cy="44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94" y="1166609"/>
            <a:ext cx="1017142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8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565" y="61546"/>
            <a:ext cx="10058400" cy="1450757"/>
          </a:xfrm>
        </p:spPr>
        <p:txBody>
          <a:bodyPr/>
          <a:lstStyle/>
          <a:p>
            <a:r>
              <a:rPr lang="en-US" altLang="zh-CN" dirty="0" err="1"/>
              <a:t>arp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9897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、显示和修改</a:t>
            </a:r>
            <a:r>
              <a:rPr lang="en-US" altLang="zh-CN" dirty="0"/>
              <a:t>IP</a:t>
            </a:r>
            <a:r>
              <a:rPr lang="zh-CN" altLang="en-US" dirty="0"/>
              <a:t>地址与物理地址之间的转换表：</a:t>
            </a: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、参数：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    -a      </a:t>
            </a:r>
            <a:r>
              <a:rPr lang="zh-CN" altLang="en-US" dirty="0"/>
              <a:t>显示当前的</a:t>
            </a:r>
            <a:r>
              <a:rPr lang="en-US" altLang="zh-CN" dirty="0"/>
              <a:t>ARP</a:t>
            </a:r>
            <a:r>
              <a:rPr lang="zh-CN" altLang="en-US" dirty="0"/>
              <a:t>信息，可以指定网络地址</a:t>
            </a:r>
          </a:p>
          <a:p>
            <a:pPr marL="201168" lvl="1" indent="0">
              <a:buNone/>
            </a:pPr>
            <a:r>
              <a:rPr lang="en-US" altLang="zh-CN" dirty="0"/>
              <a:t>    -g      </a:t>
            </a:r>
            <a:r>
              <a:rPr lang="zh-CN" altLang="en-US" dirty="0"/>
              <a:t>跟 </a:t>
            </a:r>
            <a:r>
              <a:rPr lang="en-US" altLang="zh-CN" dirty="0"/>
              <a:t>-a</a:t>
            </a:r>
            <a:r>
              <a:rPr lang="zh-CN" altLang="en-US" dirty="0"/>
              <a:t>一样</a:t>
            </a:r>
          </a:p>
          <a:p>
            <a:pPr marL="201168" lvl="1" indent="0">
              <a:buNone/>
            </a:pPr>
            <a:r>
              <a:rPr lang="en-US" altLang="zh-CN" dirty="0"/>
              <a:t>    -d      </a:t>
            </a:r>
            <a:r>
              <a:rPr lang="zh-CN" altLang="en-US" dirty="0"/>
              <a:t>删除由</a:t>
            </a:r>
            <a:r>
              <a:rPr lang="en-US" altLang="zh-CN" dirty="0" err="1"/>
              <a:t>inet_addr</a:t>
            </a:r>
            <a:r>
              <a:rPr lang="zh-CN" altLang="en-US" dirty="0"/>
              <a:t>指定的主机</a:t>
            </a:r>
            <a:r>
              <a:rPr lang="en-US" altLang="zh-CN" dirty="0"/>
              <a:t>.</a:t>
            </a:r>
            <a:r>
              <a:rPr lang="zh-CN" altLang="en-US" dirty="0"/>
              <a:t>可以使用* 来删除所有主机</a:t>
            </a:r>
          </a:p>
          <a:p>
            <a:pPr marL="201168" lvl="1" indent="0">
              <a:buNone/>
            </a:pPr>
            <a:r>
              <a:rPr lang="en-US" altLang="zh-CN" dirty="0"/>
              <a:t>    -s      </a:t>
            </a:r>
            <a:r>
              <a:rPr lang="zh-CN" altLang="en-US" dirty="0"/>
              <a:t>添加主机，并将网络地址跟物理地址相对应，这一项是永久生效的</a:t>
            </a:r>
          </a:p>
          <a:p>
            <a:pPr marL="201168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eth_addr</a:t>
            </a:r>
            <a:r>
              <a:rPr lang="en-US" altLang="zh-CN" dirty="0"/>
              <a:t>   </a:t>
            </a:r>
            <a:r>
              <a:rPr lang="zh-CN" altLang="en-US" dirty="0"/>
              <a:t>物理地址</a:t>
            </a:r>
          </a:p>
          <a:p>
            <a:pPr marL="201168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if_addr</a:t>
            </a:r>
            <a:r>
              <a:rPr lang="en-US" altLang="zh-CN" dirty="0"/>
              <a:t>    If present, this specifies the Internet address of the interface whose address translation table should be modified. If not present, the first applicable interface will be used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76" y="2291220"/>
            <a:ext cx="3819048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9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01" y="319462"/>
            <a:ext cx="10161905" cy="5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1BFDF3EA-7A2B-4550-944C-D1B979D76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946" y="477716"/>
            <a:ext cx="518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tx2"/>
                </a:solidFill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E69B7BA-8B09-4121-8B08-B1706B8A0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46" y="1925564"/>
            <a:ext cx="7620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</a:pPr>
            <a:r>
              <a:rPr lang="zh-CN" altLang="en-US" dirty="0"/>
              <a:t>计算机网络协议的分层机制和实例</a:t>
            </a:r>
            <a:endParaRPr lang="en-US" altLang="zh-CN" dirty="0"/>
          </a:p>
          <a:p>
            <a:pPr marL="0" indent="0" eaLnBrk="1" hangingPunct="1"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dirty="0"/>
          </a:p>
          <a:p>
            <a:pPr marL="0" indent="0" eaLnBrk="1" hangingPunct="1">
              <a:spcBef>
                <a:spcPct val="0"/>
              </a:spcBef>
              <a:buClr>
                <a:schemeClr val="tx2"/>
              </a:buClr>
              <a:buSzTx/>
              <a:buNone/>
            </a:pPr>
            <a:endParaRPr lang="en-US" altLang="zh-CN" dirty="0"/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</a:pPr>
            <a:r>
              <a:rPr lang="zh-CN" altLang="en-US" dirty="0"/>
              <a:t>计算机网络基本命令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</a:pPr>
            <a:endParaRPr lang="en-US" altLang="zh-CN" dirty="0"/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</a:pPr>
            <a:endParaRPr lang="en-US" altLang="zh-CN" dirty="0"/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</a:pPr>
            <a:r>
              <a:rPr lang="en-US" altLang="zh-CN" dirty="0"/>
              <a:t> </a:t>
            </a:r>
            <a:r>
              <a:rPr lang="zh-CN" altLang="en-US" dirty="0"/>
              <a:t>抓包软件</a:t>
            </a:r>
            <a:r>
              <a:rPr lang="en-US" altLang="zh-CN" dirty="0"/>
              <a:t>Wireshark</a:t>
            </a:r>
            <a:r>
              <a:rPr lang="zh-CN" altLang="en-US" dirty="0"/>
              <a:t>的使用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84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tracert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6274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、该诊断实用程序将包含不同生存时间 </a:t>
            </a:r>
            <a:r>
              <a:rPr lang="en-US" altLang="zh-CN" dirty="0"/>
              <a:t>(TTL) </a:t>
            </a:r>
            <a:r>
              <a:rPr lang="zh-CN" altLang="en-US" dirty="0"/>
              <a:t>值的 </a:t>
            </a:r>
            <a:r>
              <a:rPr lang="en-US" altLang="zh-CN" dirty="0"/>
              <a:t>Internet </a:t>
            </a:r>
            <a:r>
              <a:rPr lang="zh-CN" altLang="en-US" dirty="0"/>
              <a:t>控制消息协议 </a:t>
            </a:r>
            <a:r>
              <a:rPr lang="en-US" altLang="zh-CN" dirty="0"/>
              <a:t>(ICMP) </a:t>
            </a:r>
            <a:r>
              <a:rPr lang="zh-CN" altLang="en-US" dirty="0"/>
              <a:t>回显数据包发送到目标，以决定到达目标采用的路由。要在转发数据包上的 </a:t>
            </a:r>
            <a:r>
              <a:rPr lang="en-US" altLang="zh-CN" dirty="0"/>
              <a:t>TTL </a:t>
            </a:r>
            <a:r>
              <a:rPr lang="zh-CN" altLang="en-US" dirty="0"/>
              <a:t>之前至少递减 </a:t>
            </a:r>
            <a:r>
              <a:rPr lang="en-US" altLang="zh-CN" dirty="0"/>
              <a:t>1</a:t>
            </a:r>
            <a:r>
              <a:rPr lang="zh-CN" altLang="en-US" dirty="0"/>
              <a:t>，必需路径上的每个路由器，所以 </a:t>
            </a:r>
            <a:r>
              <a:rPr lang="en-US" altLang="zh-CN" dirty="0"/>
              <a:t>TTL </a:t>
            </a:r>
            <a:r>
              <a:rPr lang="zh-CN" altLang="en-US" dirty="0"/>
              <a:t>是有效的跃点计数。数据包上的 </a:t>
            </a:r>
            <a:r>
              <a:rPr lang="en-US" altLang="zh-CN" dirty="0"/>
              <a:t>TTL </a:t>
            </a:r>
            <a:r>
              <a:rPr lang="zh-CN" altLang="en-US" dirty="0"/>
              <a:t>到达 </a:t>
            </a:r>
            <a:r>
              <a:rPr lang="en-US" altLang="zh-CN" dirty="0"/>
              <a:t>0 </a:t>
            </a:r>
            <a:r>
              <a:rPr lang="zh-CN" altLang="en-US" dirty="0"/>
              <a:t>时，路由器应该将“</a:t>
            </a:r>
            <a:r>
              <a:rPr lang="en-US" altLang="zh-CN" dirty="0"/>
              <a:t>ICMP </a:t>
            </a:r>
            <a:r>
              <a:rPr lang="zh-CN" altLang="en-US" dirty="0"/>
              <a:t>已超时”的消息发送回源系统。</a:t>
            </a:r>
            <a:r>
              <a:rPr lang="en-US" altLang="zh-CN" dirty="0" err="1"/>
              <a:t>Tracert</a:t>
            </a:r>
            <a:r>
              <a:rPr lang="en-US" altLang="zh-CN" dirty="0"/>
              <a:t> </a:t>
            </a:r>
            <a:r>
              <a:rPr lang="zh-CN" altLang="en-US" dirty="0"/>
              <a:t>先发送 </a:t>
            </a:r>
            <a:r>
              <a:rPr lang="en-US" altLang="zh-CN" dirty="0"/>
              <a:t>TTL </a:t>
            </a:r>
            <a:r>
              <a:rPr lang="zh-CN" altLang="en-US" dirty="0"/>
              <a:t>为 </a:t>
            </a:r>
            <a:r>
              <a:rPr lang="en-US" altLang="zh-CN" dirty="0"/>
              <a:t>1 </a:t>
            </a:r>
            <a:r>
              <a:rPr lang="zh-CN" altLang="en-US" dirty="0"/>
              <a:t>的回显数据包</a:t>
            </a:r>
            <a:r>
              <a:rPr lang="en-US" altLang="zh-CN" dirty="0"/>
              <a:t>,</a:t>
            </a:r>
            <a:r>
              <a:rPr lang="zh-CN" altLang="en-US" dirty="0"/>
              <a:t>并在随后的每次发送过程将 </a:t>
            </a:r>
            <a:r>
              <a:rPr lang="en-US" altLang="zh-CN" dirty="0"/>
              <a:t>TTL </a:t>
            </a:r>
            <a:r>
              <a:rPr lang="zh-CN" altLang="en-US" dirty="0"/>
              <a:t>递增 </a:t>
            </a:r>
            <a:r>
              <a:rPr lang="en-US" altLang="zh-CN" dirty="0"/>
              <a:t>1</a:t>
            </a:r>
            <a:r>
              <a:rPr lang="zh-CN" altLang="en-US" dirty="0"/>
              <a:t>，直到目标响应或 </a:t>
            </a:r>
            <a:r>
              <a:rPr lang="en-US" altLang="zh-CN" dirty="0"/>
              <a:t>TTL </a:t>
            </a:r>
            <a:r>
              <a:rPr lang="zh-CN" altLang="en-US" dirty="0"/>
              <a:t>达到最大值，从而确定路由。路由通过检查中级路由器发送回的“</a:t>
            </a:r>
            <a:r>
              <a:rPr lang="en-US" altLang="zh-CN" dirty="0"/>
              <a:t>ICMP </a:t>
            </a:r>
            <a:r>
              <a:rPr lang="zh-CN" altLang="en-US" dirty="0"/>
              <a:t>已超时”的消息来确定路由。不过，有些路由器悄悄地下传包含过期 </a:t>
            </a:r>
            <a:r>
              <a:rPr lang="en-US" altLang="zh-CN" dirty="0"/>
              <a:t>TTL </a:t>
            </a:r>
            <a:r>
              <a:rPr lang="zh-CN" altLang="en-US" dirty="0"/>
              <a:t>值的数据包，而 </a:t>
            </a:r>
            <a:r>
              <a:rPr lang="en-US" altLang="zh-CN" dirty="0" err="1"/>
              <a:t>tracert</a:t>
            </a:r>
            <a:r>
              <a:rPr lang="en-US" altLang="zh-CN" dirty="0"/>
              <a:t> </a:t>
            </a:r>
            <a:r>
              <a:rPr lang="zh-CN" altLang="en-US" dirty="0"/>
              <a:t>看不到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、参数：</a:t>
            </a:r>
          </a:p>
          <a:p>
            <a:pPr lvl="1"/>
            <a:r>
              <a:rPr lang="en-US" altLang="zh-CN" dirty="0"/>
              <a:t>/d </a:t>
            </a:r>
            <a:r>
              <a:rPr lang="zh-CN" altLang="en-US" dirty="0"/>
              <a:t>指定不将地址解析为计算机名</a:t>
            </a:r>
            <a:endParaRPr lang="en-US" altLang="zh-CN" dirty="0"/>
          </a:p>
          <a:p>
            <a:pPr lvl="1"/>
            <a:r>
              <a:rPr lang="en-US" altLang="zh-CN" dirty="0"/>
              <a:t>-h </a:t>
            </a:r>
            <a:r>
              <a:rPr lang="en-US" altLang="zh-CN" dirty="0" err="1"/>
              <a:t>maximum_hops</a:t>
            </a:r>
            <a:r>
              <a:rPr lang="en-US" altLang="zh-CN" dirty="0"/>
              <a:t> </a:t>
            </a:r>
            <a:r>
              <a:rPr lang="zh-CN" altLang="en-US" dirty="0"/>
              <a:t>指定搜索目标的最大跃点数</a:t>
            </a:r>
            <a:endParaRPr lang="en-US" altLang="zh-CN" dirty="0"/>
          </a:p>
          <a:p>
            <a:pPr lvl="1"/>
            <a:r>
              <a:rPr lang="en-US" altLang="zh-CN" dirty="0"/>
              <a:t>-j computer-list </a:t>
            </a:r>
            <a:r>
              <a:rPr lang="zh-CN" altLang="en-US" dirty="0"/>
              <a:t>指定沿 </a:t>
            </a:r>
            <a:r>
              <a:rPr lang="en-US" altLang="zh-CN" dirty="0"/>
              <a:t>computer-list </a:t>
            </a:r>
            <a:r>
              <a:rPr lang="zh-CN" altLang="en-US" dirty="0"/>
              <a:t>的稀疏源路由</a:t>
            </a:r>
            <a:endParaRPr lang="en-US" altLang="zh-CN" dirty="0"/>
          </a:p>
          <a:p>
            <a:pPr lvl="1"/>
            <a:r>
              <a:rPr lang="en-US" altLang="zh-CN" dirty="0"/>
              <a:t>-w timeout </a:t>
            </a:r>
            <a:r>
              <a:rPr lang="zh-CN" altLang="en-US" dirty="0"/>
              <a:t>每次应答等待 </a:t>
            </a:r>
            <a:r>
              <a:rPr lang="en-US" altLang="zh-CN" dirty="0"/>
              <a:t>timeout </a:t>
            </a:r>
            <a:r>
              <a:rPr lang="zh-CN" altLang="en-US" dirty="0"/>
              <a:t>指定的微秒数</a:t>
            </a:r>
            <a:endParaRPr lang="en-US" altLang="zh-CN" dirty="0"/>
          </a:p>
          <a:p>
            <a:pPr lvl="1"/>
            <a:r>
              <a:rPr lang="en-US" altLang="zh-CN" dirty="0" err="1"/>
              <a:t>target_name</a:t>
            </a:r>
            <a:r>
              <a:rPr lang="en-US" altLang="zh-CN" dirty="0"/>
              <a:t> </a:t>
            </a:r>
            <a:r>
              <a:rPr lang="zh-CN" altLang="en-US" dirty="0"/>
              <a:t>目标计算机的名称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85" y="3899823"/>
            <a:ext cx="7990476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" y="1248378"/>
            <a:ext cx="1020000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A0A5C8D-6870-44A1-948E-3B1BB3A41943}"/>
              </a:ext>
            </a:extLst>
          </p:cNvPr>
          <p:cNvSpPr txBox="1">
            <a:spLocks noChangeArrowheads="1"/>
          </p:cNvSpPr>
          <p:nvPr/>
        </p:nvSpPr>
        <p:spPr>
          <a:xfrm>
            <a:off x="2716823" y="1822938"/>
            <a:ext cx="6781800" cy="1797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/>
              <a:t>Wireshark</a:t>
            </a:r>
            <a:r>
              <a:rPr lang="zh-CN" altLang="en-US" sz="5400" dirty="0"/>
              <a:t>使用教程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9FE26-859F-47E7-9301-1D23DFF504F1}"/>
              </a:ext>
            </a:extLst>
          </p:cNvPr>
          <p:cNvSpPr txBox="1"/>
          <p:nvPr/>
        </p:nvSpPr>
        <p:spPr>
          <a:xfrm>
            <a:off x="3205537" y="4715838"/>
            <a:ext cx="521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https://www.cnblogs.com/mq0036/p/11187138.html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60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84C27A6-E708-4B17-9B87-8AAE65FD35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简介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EC3B858-CAE3-4D16-B3E5-AF66B9DC997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wireshark</a:t>
            </a:r>
            <a:r>
              <a:rPr lang="zh-CN" altLang="en-US"/>
              <a:t>是一款抓包软件，比较易用，在平常可以利用它抓包，分析协议或者监控网络，是一个比较好的工具。</a:t>
            </a:r>
          </a:p>
          <a:p>
            <a:pPr eaLnBrk="1" hangingPunct="1"/>
            <a:r>
              <a:rPr lang="en-US" altLang="zh-CN"/>
              <a:t>http://www.wireshark.org/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Ethereal与Wireshark的运行都要依靠WinPcap(Windows Packet Capture)，所以先安装WinPcap，再装Ethereal或Wireshark</a:t>
            </a:r>
          </a:p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WinPcap下载链接：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http://www.winpcap.org/install/default.htm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0968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E874C39-0098-4238-BFE7-DD95A92B1C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Wireshark</a:t>
            </a:r>
            <a:r>
              <a:rPr lang="zh-CN" altLang="en-US" sz="3600" b="1" dirty="0"/>
              <a:t>主窗口由如下部分组成：</a:t>
            </a:r>
            <a:endParaRPr lang="zh-CN" altLang="en-US" sz="3600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75A3C22-8CF3-4830-89A5-ADAC3AF2BD3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200" dirty="0"/>
              <a:t>菜单</a:t>
            </a:r>
            <a:r>
              <a:rPr lang="en-US" altLang="zh-CN" sz="2200" dirty="0">
                <a:latin typeface="Arial" panose="020B0604020202020204" pitchFamily="34" charset="0"/>
              </a:rPr>
              <a:t>——</a:t>
            </a:r>
            <a:r>
              <a:rPr lang="zh-CN" altLang="en-US" sz="2200" dirty="0"/>
              <a:t>用于开始操作。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/>
              <a:t>主工具栏</a:t>
            </a:r>
            <a:r>
              <a:rPr lang="en-US" altLang="zh-CN" sz="2200" dirty="0">
                <a:latin typeface="Arial" panose="020B0604020202020204" pitchFamily="34" charset="0"/>
              </a:rPr>
              <a:t>——</a:t>
            </a:r>
            <a:r>
              <a:rPr lang="zh-CN" altLang="en-US" sz="2200" dirty="0"/>
              <a:t>提供快速访问菜单中经常用到的项目的功能。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 err="1"/>
              <a:t>Fiter</a:t>
            </a:r>
            <a:r>
              <a:rPr lang="en-US" altLang="zh-CN" sz="2200" dirty="0"/>
              <a:t> toolbar/</a:t>
            </a:r>
            <a:r>
              <a:rPr lang="zh-CN" altLang="en-US" sz="2200" dirty="0"/>
              <a:t>过滤工具栏</a:t>
            </a:r>
            <a:r>
              <a:rPr lang="en-US" altLang="zh-CN" sz="2200" dirty="0">
                <a:latin typeface="Arial" panose="020B0604020202020204" pitchFamily="34" charset="0"/>
              </a:rPr>
              <a:t>——</a:t>
            </a:r>
            <a:r>
              <a:rPr lang="zh-CN" altLang="en-US" sz="2200" dirty="0"/>
              <a:t>提供处理当前显示过滤得方法。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/>
              <a:t>Packet List</a:t>
            </a:r>
            <a:r>
              <a:rPr lang="zh-CN" altLang="en-US" sz="2200" dirty="0"/>
              <a:t>面板</a:t>
            </a:r>
            <a:r>
              <a:rPr lang="en-US" altLang="zh-CN" sz="2200" dirty="0">
                <a:latin typeface="Arial" panose="020B0604020202020204" pitchFamily="34" charset="0"/>
              </a:rPr>
              <a:t>——</a:t>
            </a:r>
            <a:r>
              <a:rPr lang="zh-CN" altLang="en-US" sz="2200" dirty="0"/>
              <a:t>显示打开文件的每个包的摘要。点击面板中的单独条目，包的其他情况将会显示在另外两个面板中。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/>
              <a:t>Packet detail</a:t>
            </a:r>
            <a:r>
              <a:rPr lang="zh-CN" altLang="en-US" sz="2200" dirty="0"/>
              <a:t>面板</a:t>
            </a:r>
            <a:r>
              <a:rPr lang="en-US" altLang="zh-CN" sz="2200" dirty="0">
                <a:latin typeface="Arial" panose="020B0604020202020204" pitchFamily="34" charset="0"/>
              </a:rPr>
              <a:t>——</a:t>
            </a:r>
            <a:r>
              <a:rPr lang="zh-CN" altLang="en-US" sz="2200" dirty="0"/>
              <a:t>显示您在</a:t>
            </a:r>
            <a:r>
              <a:rPr lang="en-US" altLang="zh-CN" sz="2200" dirty="0"/>
              <a:t>Packet list</a:t>
            </a:r>
            <a:r>
              <a:rPr lang="zh-CN" altLang="en-US" sz="2200" dirty="0"/>
              <a:t>面板中选择的包的更多详情。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/>
              <a:t>Packet bytes</a:t>
            </a:r>
            <a:r>
              <a:rPr lang="zh-CN" altLang="en-US" sz="2200" dirty="0"/>
              <a:t>面板</a:t>
            </a:r>
            <a:r>
              <a:rPr lang="en-US" altLang="zh-CN" sz="2200" dirty="0">
                <a:latin typeface="Arial" panose="020B0604020202020204" pitchFamily="34" charset="0"/>
              </a:rPr>
              <a:t>——</a:t>
            </a:r>
            <a:r>
              <a:rPr lang="zh-CN" altLang="en-US" sz="2200" dirty="0"/>
              <a:t>显示您在</a:t>
            </a:r>
            <a:r>
              <a:rPr lang="en-US" altLang="zh-CN" sz="2200" dirty="0"/>
              <a:t>Packet list</a:t>
            </a:r>
            <a:r>
              <a:rPr lang="zh-CN" altLang="en-US" sz="2200" dirty="0"/>
              <a:t>面板选择的包的数据，以及在</a:t>
            </a:r>
            <a:r>
              <a:rPr lang="en-US" altLang="zh-CN" sz="2200" dirty="0"/>
              <a:t>Packet details</a:t>
            </a:r>
            <a:r>
              <a:rPr lang="zh-CN" altLang="en-US" sz="2200" dirty="0"/>
              <a:t>面板高亮显示的字段。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/>
              <a:t>状态栏</a:t>
            </a:r>
            <a:r>
              <a:rPr lang="en-US" altLang="zh-CN" sz="2200" dirty="0">
                <a:latin typeface="Arial" panose="020B0604020202020204" pitchFamily="34" charset="0"/>
              </a:rPr>
              <a:t>——</a:t>
            </a:r>
            <a:r>
              <a:rPr lang="zh-CN" altLang="en-US" sz="2200" dirty="0"/>
              <a:t>显示当前程序状态以及捕捉数据的更多详情。</a:t>
            </a:r>
          </a:p>
        </p:txBody>
      </p:sp>
    </p:spTree>
    <p:extLst>
      <p:ext uri="{BB962C8B-B14F-4D97-AF65-F5344CB8AC3E}">
        <p14:creationId xmlns:p14="http://schemas.microsoft.com/office/powerpoint/2010/main" val="33246878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E70B2CD-780F-4F3C-9E8E-CB1D09416D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 b="1"/>
              <a:t>2.1</a:t>
            </a:r>
            <a:r>
              <a:rPr lang="zh-CN" altLang="en-US" sz="2400" b="1"/>
              <a:t>菜单栏</a:t>
            </a:r>
            <a:endParaRPr lang="zh-CN" altLang="en-US" sz="24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8E2AE78-6840-4456-85ED-FA8BAC09067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主菜单包括以下几个项目</a:t>
            </a:r>
            <a:r>
              <a:rPr lang="en-US" altLang="zh-CN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File 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包括打开、合并捕捉文件，</a:t>
            </a:r>
            <a:r>
              <a:rPr lang="en-US" altLang="zh-CN"/>
              <a:t>save/</a:t>
            </a:r>
            <a:r>
              <a:rPr lang="zh-CN" altLang="en-US"/>
              <a:t>保存</a:t>
            </a:r>
            <a:r>
              <a:rPr lang="en-US" altLang="zh-CN"/>
              <a:t>,Print/</a:t>
            </a:r>
            <a:r>
              <a:rPr lang="zh-CN" altLang="en-US"/>
              <a:t>打印</a:t>
            </a:r>
            <a:r>
              <a:rPr lang="en-US" altLang="zh-CN"/>
              <a:t>,Export/</a:t>
            </a:r>
            <a:r>
              <a:rPr lang="zh-CN" altLang="en-US"/>
              <a:t>导出捕捉文件的全部或部分。以及退出</a:t>
            </a:r>
            <a:r>
              <a:rPr lang="en-US" altLang="zh-CN"/>
              <a:t>Wireshark</a:t>
            </a:r>
            <a:r>
              <a:rPr lang="zh-CN" altLang="en-US"/>
              <a:t>项</a:t>
            </a:r>
            <a:r>
              <a:rPr lang="en-US" altLang="zh-CN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Edit 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包括如下项目：查找包，时间参考，标记一个多个包，设置预设参数。（剪切，拷贝，粘贴不能立即执行。）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View 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控制捕捉数据的显示方式，包括颜色，字体缩放，将包显示在分离的窗口，展开或收缩详情面版的地树状节点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GO 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包含到指定包的功能。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Analyze 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包含处理显示过滤，允许或禁止分析协议，配置用户指定解码和追踪</a:t>
            </a:r>
            <a:r>
              <a:rPr lang="en-US" altLang="zh-CN"/>
              <a:t>TCP</a:t>
            </a:r>
            <a:r>
              <a:rPr lang="zh-CN" altLang="en-US"/>
              <a:t>流等功能。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Statistics 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包括的菜单项用户显示多个统计窗口，包括关于捕捉包的摘要，协议层次统计等等。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Help 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包含一些辅助用户的参考内容。如访问一些基本的帮助文件，支持的协议列表，用户手册。在线访问一些网站，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关于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8173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DA2B99A-0CDA-42C9-B80E-24E25915C8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21433" y="-10298"/>
            <a:ext cx="10058400" cy="145075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2.2</a:t>
            </a:r>
            <a:r>
              <a:rPr lang="zh-CN" altLang="en-US" sz="2400" dirty="0"/>
              <a:t>工具栏</a:t>
            </a:r>
          </a:p>
        </p:txBody>
      </p:sp>
      <p:pic>
        <p:nvPicPr>
          <p:cNvPr id="27651" name="Picture 23">
            <a:extLst>
              <a:ext uri="{FF2B5EF4-FFF2-40B4-BE49-F238E27FC236}">
                <a16:creationId xmlns:a16="http://schemas.microsoft.com/office/drawing/2014/main" id="{AD4054D8-DC55-4B26-B4F6-0256C805C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387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27">
            <a:extLst>
              <a:ext uri="{FF2B5EF4-FFF2-40B4-BE49-F238E27FC236}">
                <a16:creationId xmlns:a16="http://schemas.microsoft.com/office/drawing/2014/main" id="{4D62E4DF-8A84-4A67-A8D1-C676F500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49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26">
            <a:extLst>
              <a:ext uri="{FF2B5EF4-FFF2-40B4-BE49-F238E27FC236}">
                <a16:creationId xmlns:a16="http://schemas.microsoft.com/office/drawing/2014/main" id="{7B482A76-0417-457F-8756-73BBBDB2F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483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25">
            <a:extLst>
              <a:ext uri="{FF2B5EF4-FFF2-40B4-BE49-F238E27FC236}">
                <a16:creationId xmlns:a16="http://schemas.microsoft.com/office/drawing/2014/main" id="{F7694D47-0D6D-4D3E-BD3D-F4E68A44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627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24">
            <a:extLst>
              <a:ext uri="{FF2B5EF4-FFF2-40B4-BE49-F238E27FC236}">
                <a16:creationId xmlns:a16="http://schemas.microsoft.com/office/drawing/2014/main" id="{D8AC6827-E76C-4DB8-B8E3-A76439D09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627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29">
            <a:extLst>
              <a:ext uri="{FF2B5EF4-FFF2-40B4-BE49-F238E27FC236}">
                <a16:creationId xmlns:a16="http://schemas.microsoft.com/office/drawing/2014/main" id="{C115FBCC-1C65-41A2-AD8A-C677353DF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4" y="1546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657" name="Rectangle 32">
            <a:extLst>
              <a:ext uri="{FF2B5EF4-FFF2-40B4-BE49-F238E27FC236}">
                <a16:creationId xmlns:a16="http://schemas.microsoft.com/office/drawing/2014/main" id="{3D557FF4-DC79-459E-9E2F-01AEA083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4" y="1546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658" name="Rectangle 35">
            <a:extLst>
              <a:ext uri="{FF2B5EF4-FFF2-40B4-BE49-F238E27FC236}">
                <a16:creationId xmlns:a16="http://schemas.microsoft.com/office/drawing/2014/main" id="{422F357E-27E2-44AE-8B65-474635A6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4" y="1546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659" name="Rectangle 38">
            <a:extLst>
              <a:ext uri="{FF2B5EF4-FFF2-40B4-BE49-F238E27FC236}">
                <a16:creationId xmlns:a16="http://schemas.microsoft.com/office/drawing/2014/main" id="{60E40D97-4658-4D40-9FC7-A7B928EE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4" y="1546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660" name="Rectangle 41">
            <a:extLst>
              <a:ext uri="{FF2B5EF4-FFF2-40B4-BE49-F238E27FC236}">
                <a16:creationId xmlns:a16="http://schemas.microsoft.com/office/drawing/2014/main" id="{24AA8349-7E25-48A7-B1C6-382DE1E2A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4" y="1546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661" name="Text Box 98">
            <a:extLst>
              <a:ext uri="{FF2B5EF4-FFF2-40B4-BE49-F238E27FC236}">
                <a16:creationId xmlns:a16="http://schemas.microsoft.com/office/drawing/2014/main" id="{284EC00B-CE57-49E9-9A4A-BA3636B3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338754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Start</a:t>
            </a:r>
            <a:r>
              <a:rPr lang="zh-CN" altLang="en-US" sz="1800"/>
              <a:t>（开始）</a:t>
            </a:r>
          </a:p>
        </p:txBody>
      </p:sp>
      <p:sp>
        <p:nvSpPr>
          <p:cNvPr id="27662" name="Text Box 99">
            <a:extLst>
              <a:ext uri="{FF2B5EF4-FFF2-40B4-BE49-F238E27FC236}">
                <a16:creationId xmlns:a16="http://schemas.microsoft.com/office/drawing/2014/main" id="{0ABB342F-CADE-4195-9DC4-28482FD6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2414954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Stop</a:t>
            </a:r>
            <a:r>
              <a:rPr lang="zh-CN" altLang="en-US" sz="1800"/>
              <a:t>（停止）</a:t>
            </a:r>
          </a:p>
        </p:txBody>
      </p:sp>
      <p:sp>
        <p:nvSpPr>
          <p:cNvPr id="27663" name="Text Box 100">
            <a:extLst>
              <a:ext uri="{FF2B5EF4-FFF2-40B4-BE49-F238E27FC236}">
                <a16:creationId xmlns:a16="http://schemas.microsoft.com/office/drawing/2014/main" id="{57330791-E8EC-4213-9534-CDC97C717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2948354"/>
            <a:ext cx="227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Restar </a:t>
            </a:r>
            <a:r>
              <a:rPr lang="zh-CN" altLang="en-US" sz="1800"/>
              <a:t>（重新开始）</a:t>
            </a:r>
          </a:p>
        </p:txBody>
      </p:sp>
      <p:sp>
        <p:nvSpPr>
          <p:cNvPr id="27664" name="Text Box 101">
            <a:extLst>
              <a:ext uri="{FF2B5EF4-FFF2-40B4-BE49-F238E27FC236}">
                <a16:creationId xmlns:a16="http://schemas.microsoft.com/office/drawing/2014/main" id="{59B81584-D3C5-4316-AA2E-E1FE78AC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786554"/>
            <a:ext cx="232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Open</a:t>
            </a:r>
            <a:r>
              <a:rPr lang="zh-CN" altLang="en-US" sz="1800"/>
              <a:t>（打开文件夹）</a:t>
            </a:r>
          </a:p>
        </p:txBody>
      </p:sp>
      <p:sp>
        <p:nvSpPr>
          <p:cNvPr id="27665" name="Text Box 102">
            <a:extLst>
              <a:ext uri="{FF2B5EF4-FFF2-40B4-BE49-F238E27FC236}">
                <a16:creationId xmlns:a16="http://schemas.microsoft.com/office/drawing/2014/main" id="{A7D4929A-8D74-41D7-BC89-5C79B24E2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786554"/>
            <a:ext cx="240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Save As... </a:t>
            </a:r>
            <a:r>
              <a:rPr lang="zh-CN" altLang="en-US" sz="1800"/>
              <a:t>（另存为）</a:t>
            </a:r>
          </a:p>
        </p:txBody>
      </p:sp>
      <p:pic>
        <p:nvPicPr>
          <p:cNvPr id="27666" name="Picture 103">
            <a:extLst>
              <a:ext uri="{FF2B5EF4-FFF2-40B4-BE49-F238E27FC236}">
                <a16:creationId xmlns:a16="http://schemas.microsoft.com/office/drawing/2014/main" id="{6CE86509-217C-4341-9318-E49ED3D3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291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7" name="Text Box 104">
            <a:extLst>
              <a:ext uri="{FF2B5EF4-FFF2-40B4-BE49-F238E27FC236}">
                <a16:creationId xmlns:a16="http://schemas.microsoft.com/office/drawing/2014/main" id="{11571253-F4E4-46CE-82F6-B1DE383F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729154"/>
            <a:ext cx="712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/>
              <a:t>接口 </a:t>
            </a:r>
          </a:p>
        </p:txBody>
      </p:sp>
      <p:pic>
        <p:nvPicPr>
          <p:cNvPr id="27668" name="Picture 105">
            <a:extLst>
              <a:ext uri="{FF2B5EF4-FFF2-40B4-BE49-F238E27FC236}">
                <a16:creationId xmlns:a16="http://schemas.microsoft.com/office/drawing/2014/main" id="{DF17648C-9262-44A4-A625-6A40E86E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91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9" name="Text Box 106">
            <a:extLst>
              <a:ext uri="{FF2B5EF4-FFF2-40B4-BE49-F238E27FC236}">
                <a16:creationId xmlns:a16="http://schemas.microsoft.com/office/drawing/2014/main" id="{060BD612-F710-477C-B789-69884E9B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729154"/>
            <a:ext cx="1169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/>
              <a:t>选项</a:t>
            </a:r>
            <a:r>
              <a:rPr lang="en-US" altLang="zh-CN" sz="1800">
                <a:latin typeface="Arial" panose="020B0604020202020204" pitchFamily="34" charset="0"/>
              </a:rPr>
              <a:t>……</a:t>
            </a:r>
            <a:r>
              <a:rPr lang="en-US" altLang="zh-CN" sz="1800"/>
              <a:t> </a:t>
            </a:r>
          </a:p>
        </p:txBody>
      </p:sp>
      <p:pic>
        <p:nvPicPr>
          <p:cNvPr id="27670" name="Picture 107">
            <a:extLst>
              <a:ext uri="{FF2B5EF4-FFF2-40B4-BE49-F238E27FC236}">
                <a16:creationId xmlns:a16="http://schemas.microsoft.com/office/drawing/2014/main" id="{07AACB53-450B-4F07-AE11-0F435C66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9615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1" name="Text Box 108">
            <a:extLst>
              <a:ext uri="{FF2B5EF4-FFF2-40B4-BE49-F238E27FC236}">
                <a16:creationId xmlns:a16="http://schemas.microsoft.com/office/drawing/2014/main" id="{081D2D1F-5B6C-41C9-A174-87B779364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4396154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Close</a:t>
            </a:r>
            <a:r>
              <a:rPr lang="zh-CN" altLang="en-US" sz="1800"/>
              <a:t>（关闭） </a:t>
            </a:r>
          </a:p>
        </p:txBody>
      </p:sp>
      <p:pic>
        <p:nvPicPr>
          <p:cNvPr id="27672" name="Picture 109">
            <a:extLst>
              <a:ext uri="{FF2B5EF4-FFF2-40B4-BE49-F238E27FC236}">
                <a16:creationId xmlns:a16="http://schemas.microsoft.com/office/drawing/2014/main" id="{318A5E3A-0B94-40AA-A1E9-F66C8426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723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3" name="Text Box 110">
            <a:extLst>
              <a:ext uri="{FF2B5EF4-FFF2-40B4-BE49-F238E27FC236}">
                <a16:creationId xmlns:a16="http://schemas.microsoft.com/office/drawing/2014/main" id="{A21297B3-F607-40CF-AAE6-D2DE60200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96154"/>
            <a:ext cx="2312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Reload</a:t>
            </a:r>
            <a:r>
              <a:rPr lang="zh-CN" altLang="en-US" sz="1800"/>
              <a:t>（重新载入） </a:t>
            </a:r>
          </a:p>
        </p:txBody>
      </p:sp>
      <p:pic>
        <p:nvPicPr>
          <p:cNvPr id="27674" name="Picture 111">
            <a:extLst>
              <a:ext uri="{FF2B5EF4-FFF2-40B4-BE49-F238E27FC236}">
                <a16:creationId xmlns:a16="http://schemas.microsoft.com/office/drawing/2014/main" id="{4BB1E558-F7DC-400D-BF7E-F7748863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0575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5" name="Text Box 112">
            <a:extLst>
              <a:ext uri="{FF2B5EF4-FFF2-40B4-BE49-F238E27FC236}">
                <a16:creationId xmlns:a16="http://schemas.microsoft.com/office/drawing/2014/main" id="{EFD49A31-8E8B-4FE6-A720-650882141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29554"/>
            <a:ext cx="163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Print </a:t>
            </a:r>
            <a:r>
              <a:rPr lang="zh-CN" altLang="en-US" sz="1800"/>
              <a:t>（打印）</a:t>
            </a:r>
          </a:p>
        </p:txBody>
      </p:sp>
    </p:spTree>
    <p:extLst>
      <p:ext uri="{BB962C8B-B14F-4D97-AF65-F5344CB8AC3E}">
        <p14:creationId xmlns:p14="http://schemas.microsoft.com/office/powerpoint/2010/main" val="312257283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D1370235-13A9-4B49-9670-7A1A6DDB1BA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245577"/>
            <a:ext cx="304800" cy="30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5" name="Text Box 5">
            <a:extLst>
              <a:ext uri="{FF2B5EF4-FFF2-40B4-BE49-F238E27FC236}">
                <a16:creationId xmlns:a16="http://schemas.microsoft.com/office/drawing/2014/main" id="{4FEB30D5-624B-4735-BE6B-0AA2EEE8D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169378"/>
            <a:ext cx="276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Find packet...</a:t>
            </a:r>
            <a:r>
              <a:rPr lang="zh-CN" altLang="en-US" sz="1800"/>
              <a:t>（查找包） </a:t>
            </a:r>
          </a:p>
        </p:txBody>
      </p:sp>
      <p:pic>
        <p:nvPicPr>
          <p:cNvPr id="28676" name="Picture 6">
            <a:extLst>
              <a:ext uri="{FF2B5EF4-FFF2-40B4-BE49-F238E27FC236}">
                <a16:creationId xmlns:a16="http://schemas.microsoft.com/office/drawing/2014/main" id="{2EC08B8B-0810-4142-B726-A4F8429C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69377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7">
            <a:extLst>
              <a:ext uri="{FF2B5EF4-FFF2-40B4-BE49-F238E27FC236}">
                <a16:creationId xmlns:a16="http://schemas.microsoft.com/office/drawing/2014/main" id="{0789746B-9D20-47BB-B3E8-B6B6110A9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1169378"/>
            <a:ext cx="222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Go Back </a:t>
            </a:r>
            <a:r>
              <a:rPr lang="zh-CN" altLang="en-US" sz="1800"/>
              <a:t>（上一个）</a:t>
            </a:r>
          </a:p>
        </p:txBody>
      </p:sp>
      <p:pic>
        <p:nvPicPr>
          <p:cNvPr id="28678" name="Picture 8">
            <a:extLst>
              <a:ext uri="{FF2B5EF4-FFF2-40B4-BE49-F238E27FC236}">
                <a16:creationId xmlns:a16="http://schemas.microsoft.com/office/drawing/2014/main" id="{E8241537-55E1-4E6E-857C-5E5B10CF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78977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9">
            <a:extLst>
              <a:ext uri="{FF2B5EF4-FFF2-40B4-BE49-F238E27FC236}">
                <a16:creationId xmlns:a16="http://schemas.microsoft.com/office/drawing/2014/main" id="{E63A857A-2744-48D2-AFE6-2B88F892E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1734528"/>
            <a:ext cx="257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Go Forward</a:t>
            </a:r>
            <a:r>
              <a:rPr lang="zh-CN" altLang="en-US" sz="1800"/>
              <a:t>（下一个） </a:t>
            </a:r>
          </a:p>
        </p:txBody>
      </p:sp>
      <p:pic>
        <p:nvPicPr>
          <p:cNvPr id="28680" name="Picture 10">
            <a:extLst>
              <a:ext uri="{FF2B5EF4-FFF2-40B4-BE49-F238E27FC236}">
                <a16:creationId xmlns:a16="http://schemas.microsoft.com/office/drawing/2014/main" id="{0F4F03BA-0BB4-4CBE-BBCE-D49A1986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78977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Text Box 11">
            <a:extLst>
              <a:ext uri="{FF2B5EF4-FFF2-40B4-BE49-F238E27FC236}">
                <a16:creationId xmlns:a16="http://schemas.microsoft.com/office/drawing/2014/main" id="{0A4FEB22-A291-4AF8-934F-81FB641CC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1778978"/>
            <a:ext cx="3046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Go to Packet...</a:t>
            </a:r>
            <a:r>
              <a:rPr lang="zh-CN" altLang="en-US" sz="1800"/>
              <a:t>（到指定包）</a:t>
            </a:r>
          </a:p>
        </p:txBody>
      </p:sp>
      <p:pic>
        <p:nvPicPr>
          <p:cNvPr id="28682" name="Picture 12">
            <a:extLst>
              <a:ext uri="{FF2B5EF4-FFF2-40B4-BE49-F238E27FC236}">
                <a16:creationId xmlns:a16="http://schemas.microsoft.com/office/drawing/2014/main" id="{A59B93CC-1370-435F-BB96-6DFBF2AFF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88577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Text Box 13">
            <a:extLst>
              <a:ext uri="{FF2B5EF4-FFF2-40B4-BE49-F238E27FC236}">
                <a16:creationId xmlns:a16="http://schemas.microsoft.com/office/drawing/2014/main" id="{0B4375F0-9C97-4656-A06A-7414E146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312378"/>
            <a:ext cx="2097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Go To First Packet </a:t>
            </a:r>
          </a:p>
        </p:txBody>
      </p:sp>
      <p:pic>
        <p:nvPicPr>
          <p:cNvPr id="28684" name="Picture 14">
            <a:extLst>
              <a:ext uri="{FF2B5EF4-FFF2-40B4-BE49-F238E27FC236}">
                <a16:creationId xmlns:a16="http://schemas.microsoft.com/office/drawing/2014/main" id="{C64D283E-F585-4D25-B6A8-E9E173F5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88577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Text Box 15">
            <a:extLst>
              <a:ext uri="{FF2B5EF4-FFF2-40B4-BE49-F238E27FC236}">
                <a16:creationId xmlns:a16="http://schemas.microsoft.com/office/drawing/2014/main" id="{96B9914D-9875-49E7-B869-D16433FA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344128"/>
            <a:ext cx="2078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Go To Last Packet </a:t>
            </a:r>
          </a:p>
        </p:txBody>
      </p:sp>
      <p:pic>
        <p:nvPicPr>
          <p:cNvPr id="28686" name="Picture 16">
            <a:extLst>
              <a:ext uri="{FF2B5EF4-FFF2-40B4-BE49-F238E27FC236}">
                <a16:creationId xmlns:a16="http://schemas.microsoft.com/office/drawing/2014/main" id="{A4F7DBA3-022D-44FB-A612-D0222CFC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26777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7" name="Text Box 17">
            <a:extLst>
              <a:ext uri="{FF2B5EF4-FFF2-40B4-BE49-F238E27FC236}">
                <a16:creationId xmlns:a16="http://schemas.microsoft.com/office/drawing/2014/main" id="{CF4B08F2-61DD-45FA-BCD9-C883723D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3150578"/>
            <a:ext cx="4778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Colorize</a:t>
            </a:r>
            <a:r>
              <a:rPr lang="zh-CN" altLang="en-US" sz="1800"/>
              <a:t>（切换是否以彩色方式显示包列表 ） </a:t>
            </a:r>
          </a:p>
        </p:txBody>
      </p:sp>
      <p:pic>
        <p:nvPicPr>
          <p:cNvPr id="28688" name="Picture 18">
            <a:extLst>
              <a:ext uri="{FF2B5EF4-FFF2-40B4-BE49-F238E27FC236}">
                <a16:creationId xmlns:a16="http://schemas.microsoft.com/office/drawing/2014/main" id="{812FB430-8325-400B-B65B-880CE6F1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60177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9" name="Text Box 19">
            <a:extLst>
              <a:ext uri="{FF2B5EF4-FFF2-40B4-BE49-F238E27FC236}">
                <a16:creationId xmlns:a16="http://schemas.microsoft.com/office/drawing/2014/main" id="{9D73507A-3C80-40CC-B146-A1EE2AC3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83978"/>
            <a:ext cx="5976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Capture Filters..</a:t>
            </a:r>
            <a:r>
              <a:rPr lang="zh-CN" altLang="en-US" sz="1800"/>
              <a:t>（打开对话框，用于创建、编辑过滤器） </a:t>
            </a:r>
          </a:p>
        </p:txBody>
      </p:sp>
      <p:pic>
        <p:nvPicPr>
          <p:cNvPr id="28690" name="Picture 20">
            <a:extLst>
              <a:ext uri="{FF2B5EF4-FFF2-40B4-BE49-F238E27FC236}">
                <a16:creationId xmlns:a16="http://schemas.microsoft.com/office/drawing/2014/main" id="{3D632DDE-D7E8-4AC1-886B-1386C036A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93577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1" name="Rectangle 21">
            <a:extLst>
              <a:ext uri="{FF2B5EF4-FFF2-40B4-BE49-F238E27FC236}">
                <a16:creationId xmlns:a16="http://schemas.microsoft.com/office/drawing/2014/main" id="{7FB3E4F7-2DA9-4695-83FC-17D8145B2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17378"/>
            <a:ext cx="5981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Display Filters.. </a:t>
            </a:r>
            <a:r>
              <a:rPr lang="zh-CN" altLang="en-US" sz="1800"/>
              <a:t>（打开对话框，用于创建、编辑过滤器 ）</a:t>
            </a:r>
          </a:p>
        </p:txBody>
      </p:sp>
      <p:pic>
        <p:nvPicPr>
          <p:cNvPr id="28692" name="Picture 22">
            <a:extLst>
              <a:ext uri="{FF2B5EF4-FFF2-40B4-BE49-F238E27FC236}">
                <a16:creationId xmlns:a16="http://schemas.microsoft.com/office/drawing/2014/main" id="{5D1C792B-0122-4515-9F47-7CAB8FDE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03177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93" name="Text Box 23">
            <a:extLst>
              <a:ext uri="{FF2B5EF4-FFF2-40B4-BE49-F238E27FC236}">
                <a16:creationId xmlns:a16="http://schemas.microsoft.com/office/drawing/2014/main" id="{E2CB5363-ED7C-4FC5-BA4E-A7EB3BEE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26978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Help </a:t>
            </a:r>
            <a:r>
              <a:rPr lang="zh-CN" altLang="en-US" sz="1800"/>
              <a:t>（打开帮助对话框 ）</a:t>
            </a:r>
          </a:p>
        </p:txBody>
      </p:sp>
    </p:spTree>
    <p:extLst>
      <p:ext uri="{BB962C8B-B14F-4D97-AF65-F5344CB8AC3E}">
        <p14:creationId xmlns:p14="http://schemas.microsoft.com/office/powerpoint/2010/main" val="285343452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19CE591-82A1-47F0-BF8F-BDCC6EC5E5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2.3 </a:t>
            </a:r>
            <a:r>
              <a:rPr lang="en-US" altLang="zh-CN" sz="2400" b="1" dirty="0"/>
              <a:t>"Packet Details"</a:t>
            </a:r>
            <a:r>
              <a:rPr lang="zh-CN" altLang="en-US" sz="2400" b="1" dirty="0"/>
              <a:t>面板</a:t>
            </a:r>
            <a:r>
              <a:rPr lang="zh-CN" altLang="en-US" dirty="0"/>
              <a:t> </a:t>
            </a:r>
          </a:p>
        </p:txBody>
      </p:sp>
      <p:sp>
        <p:nvSpPr>
          <p:cNvPr id="31748" name="Text Box 8">
            <a:extLst>
              <a:ext uri="{FF2B5EF4-FFF2-40B4-BE49-F238E27FC236}">
                <a16:creationId xmlns:a16="http://schemas.microsoft.com/office/drawing/2014/main" id="{B644705E-69B2-4641-B389-09A4F931F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77" y="3525717"/>
            <a:ext cx="94215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该面板显示包列表面板选中包的协议及协议字段，协议及字段以树状方式组织 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可以展开或折叠它们。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您这一面板中可以看到发送或接收方的</a:t>
            </a:r>
            <a:r>
              <a:rPr lang="en-US" altLang="zh-CN" sz="1800" dirty="0"/>
              <a:t>MAC/IP</a:t>
            </a:r>
            <a:r>
              <a:rPr lang="zh-CN" altLang="en-US" sz="1800" dirty="0"/>
              <a:t>地址，</a:t>
            </a:r>
            <a:r>
              <a:rPr lang="en-US" altLang="zh-CN" sz="1800" dirty="0"/>
              <a:t>TCP/UDP</a:t>
            </a:r>
            <a:r>
              <a:rPr lang="zh-CN" altLang="en-US" sz="1800" dirty="0"/>
              <a:t>端口号，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协议或者封包的内容。 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封包详细信息是用来查看协议中的每一个字段。各行信息分别对应</a:t>
            </a:r>
            <a:r>
              <a:rPr lang="en-US" altLang="zh-CN" sz="1800" dirty="0"/>
              <a:t>TCP/IP</a:t>
            </a:r>
            <a:r>
              <a:rPr lang="zh-CN" altLang="en-US" sz="1800" dirty="0"/>
              <a:t>协议的不同层级。</a:t>
            </a: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传输层、网络层、数据链路层、物理层，一共四层。</a:t>
            </a: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1800" dirty="0"/>
              <a:t>如果有应用层数据会显示第五层，即一共会出现五层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9" y="2094035"/>
            <a:ext cx="11791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4029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DBB9EF9-6CC2-44AF-AD6A-1AE5C29B21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2.4</a:t>
            </a:r>
            <a:r>
              <a:rPr lang="en-US" altLang="zh-CN" sz="2400" b="1" dirty="0"/>
              <a:t>"Packet Byte"</a:t>
            </a:r>
            <a:r>
              <a:rPr lang="zh-CN" altLang="en-US" sz="2400" b="1" dirty="0"/>
              <a:t>面板</a:t>
            </a:r>
            <a:r>
              <a:rPr lang="zh-CN" altLang="en-US" dirty="0"/>
              <a:t> 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9881E42A-D710-4DFA-A413-8E0AD1DD0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57401"/>
            <a:ext cx="6802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Packet Byte/</a:t>
            </a:r>
            <a:r>
              <a:rPr lang="zh-CN" altLang="en-US" sz="1800"/>
              <a:t>包字节 面板以</a:t>
            </a:r>
            <a:r>
              <a:rPr lang="en-US" altLang="zh-CN" sz="1800"/>
              <a:t>16</a:t>
            </a:r>
            <a:r>
              <a:rPr lang="zh-CN" altLang="en-US" sz="1800"/>
              <a:t>进制转储方式显示当前选择包的数据</a:t>
            </a:r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12F60B13-C65C-40D0-96C8-FB8CB1C8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1"/>
            <a:ext cx="80010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Text Box 6">
            <a:extLst>
              <a:ext uri="{FF2B5EF4-FFF2-40B4-BE49-F238E27FC236}">
                <a16:creationId xmlns:a16="http://schemas.microsoft.com/office/drawing/2014/main" id="{2D56D0BA-DF33-40DF-996A-9E8045529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1"/>
            <a:ext cx="79949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“</a:t>
            </a:r>
            <a:r>
              <a:rPr lang="zh-CN" altLang="en-US" sz="1800" dirty="0"/>
              <a:t>解析器</a:t>
            </a:r>
            <a:r>
              <a:rPr lang="zh-CN" altLang="en-US" sz="1800" dirty="0">
                <a:latin typeface="Arial" panose="020B0604020202020204" pitchFamily="34" charset="0"/>
              </a:rPr>
              <a:t>”</a:t>
            </a:r>
            <a:r>
              <a:rPr lang="zh-CN" altLang="en-US" sz="1800" dirty="0"/>
              <a:t>在</a:t>
            </a:r>
            <a:r>
              <a:rPr lang="en-US" altLang="zh-CN" sz="1800" dirty="0"/>
              <a:t>Wireshark</a:t>
            </a:r>
            <a:r>
              <a:rPr lang="zh-CN" altLang="en-US" sz="1800" dirty="0"/>
              <a:t>中也被叫做</a:t>
            </a:r>
            <a:r>
              <a:rPr lang="zh-CN" altLang="en-US" sz="1800" dirty="0">
                <a:latin typeface="Arial" panose="020B0604020202020204" pitchFamily="34" charset="0"/>
              </a:rPr>
              <a:t>“</a:t>
            </a:r>
            <a:r>
              <a:rPr lang="en-US" altLang="zh-CN" sz="1800" dirty="0"/>
              <a:t>16</a:t>
            </a:r>
            <a:r>
              <a:rPr lang="zh-CN" altLang="en-US" sz="1800" dirty="0"/>
              <a:t>进制数据查看面板</a:t>
            </a:r>
            <a:r>
              <a:rPr lang="zh-CN" altLang="en-US" sz="1800" dirty="0">
                <a:latin typeface="Arial" panose="020B0604020202020204" pitchFamily="34" charset="0"/>
              </a:rPr>
              <a:t>”</a:t>
            </a:r>
            <a:r>
              <a:rPr lang="zh-CN" altLang="en-US" sz="1800" dirty="0"/>
              <a:t>。这里显示的内容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与</a:t>
            </a:r>
            <a:r>
              <a:rPr lang="zh-CN" altLang="en-US" sz="1800" dirty="0">
                <a:latin typeface="Arial" panose="020B0604020202020204" pitchFamily="34" charset="0"/>
              </a:rPr>
              <a:t>“</a:t>
            </a:r>
            <a:r>
              <a:rPr lang="zh-CN" altLang="en-US" sz="1800" dirty="0"/>
              <a:t>封包详细信息</a:t>
            </a:r>
            <a:r>
              <a:rPr lang="zh-CN" altLang="en-US" sz="1800" dirty="0">
                <a:latin typeface="Arial" panose="020B0604020202020204" pitchFamily="34" charset="0"/>
              </a:rPr>
              <a:t>”</a:t>
            </a:r>
            <a:r>
              <a:rPr lang="zh-CN" altLang="en-US" sz="1800" dirty="0"/>
              <a:t>中相同，只是改为以</a:t>
            </a:r>
            <a:r>
              <a:rPr lang="en-US" altLang="zh-CN" sz="1800" dirty="0"/>
              <a:t>16</a:t>
            </a:r>
            <a:r>
              <a:rPr lang="zh-CN" altLang="en-US" sz="1800" dirty="0"/>
              <a:t>进制的格式表述。</a:t>
            </a:r>
          </a:p>
        </p:txBody>
      </p:sp>
    </p:spTree>
    <p:extLst>
      <p:ext uri="{BB962C8B-B14F-4D97-AF65-F5344CB8AC3E}">
        <p14:creationId xmlns:p14="http://schemas.microsoft.com/office/powerpoint/2010/main" val="22170258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3E91ACED-C6C5-4565-840A-4B2096E5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048" y="1048850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</a:rPr>
              <a:t>TCP/IP protocol suite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C2935604-59DA-4263-8035-5BF25B5D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48" y="1956535"/>
            <a:ext cx="8455025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854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13899556-98D8-452F-A3BA-B622823C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网络数据包解析</a:t>
            </a:r>
            <a:br>
              <a:rPr lang="zh-CN" altLang="en-US" sz="3600">
                <a:latin typeface="楷体_GB2312" pitchFamily="1" charset="-122"/>
                <a:ea typeface="楷体_GB2312" pitchFamily="1" charset="-122"/>
              </a:rPr>
            </a:br>
            <a:r>
              <a:rPr lang="en-US" altLang="zh-CN" sz="2800">
                <a:latin typeface="华文新魏" panose="02010800040101010101" pitchFamily="2" charset="-122"/>
                <a:ea typeface="楷体_GB2312" pitchFamily="1" charset="-122"/>
              </a:rPr>
              <a:t>—</a:t>
            </a:r>
            <a:endParaRPr lang="zh-CN" altLang="en-US" sz="280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78" y="1036759"/>
            <a:ext cx="8067675" cy="3448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599" y="4907503"/>
            <a:ext cx="8760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每一层都有一个字段指向上一层，表明上一层是什么协议。在每层上有一个字段指向上层，表明上层的协议，对方就知道下一步该怎么解包了。以</a:t>
            </a:r>
            <a:r>
              <a:rPr lang="en-US" altLang="zh-CN" dirty="0"/>
              <a:t>TCP/IP</a:t>
            </a:r>
            <a:r>
              <a:rPr lang="zh-CN" altLang="en-US" dirty="0"/>
              <a:t>协议为例，由于建立</a:t>
            </a:r>
            <a:r>
              <a:rPr lang="en-US" altLang="zh-CN" dirty="0"/>
              <a:t>TCP</a:t>
            </a:r>
            <a:r>
              <a:rPr lang="zh-CN" altLang="en-US" dirty="0"/>
              <a:t>连接用不到应用层协议，所以传输层就没有相应的指明上层</a:t>
            </a:r>
            <a:r>
              <a:rPr lang="en-US" altLang="zh-CN" dirty="0"/>
              <a:t>(</a:t>
            </a:r>
            <a:r>
              <a:rPr lang="zh-CN" altLang="en-US" dirty="0"/>
              <a:t>应用层</a:t>
            </a:r>
            <a:r>
              <a:rPr lang="en-US" altLang="zh-CN" dirty="0"/>
              <a:t>)</a:t>
            </a:r>
            <a:r>
              <a:rPr lang="zh-CN" altLang="en-US" dirty="0"/>
              <a:t>的字段了</a:t>
            </a:r>
          </a:p>
        </p:txBody>
      </p:sp>
    </p:spTree>
    <p:extLst>
      <p:ext uri="{BB962C8B-B14F-4D97-AF65-F5344CB8AC3E}">
        <p14:creationId xmlns:p14="http://schemas.microsoft.com/office/powerpoint/2010/main" val="4488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38CE97DA-EAC8-459B-86B3-FF7A0084A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网络数据包解析</a:t>
            </a: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A8F1AB02-1338-4232-A674-D289C5BB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4" y="1857375"/>
            <a:ext cx="76612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64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668C2AA1-C542-4128-A11E-C84025B2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876425"/>
            <a:ext cx="50673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标题 1">
            <a:extLst>
              <a:ext uri="{FF2B5EF4-FFF2-40B4-BE49-F238E27FC236}">
                <a16:creationId xmlns:a16="http://schemas.microsoft.com/office/drawing/2014/main" id="{F14FFE57-C5F9-4AB3-BDFD-E0112B66E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网络数据包解析</a:t>
            </a:r>
          </a:p>
        </p:txBody>
      </p:sp>
    </p:spTree>
    <p:extLst>
      <p:ext uri="{BB962C8B-B14F-4D97-AF65-F5344CB8AC3E}">
        <p14:creationId xmlns:p14="http://schemas.microsoft.com/office/powerpoint/2010/main" val="4062865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>
            <a:extLst>
              <a:ext uri="{FF2B5EF4-FFF2-40B4-BE49-F238E27FC236}">
                <a16:creationId xmlns:a16="http://schemas.microsoft.com/office/drawing/2014/main" id="{1A3FD48D-7973-4800-A37F-F0F88BFC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2000251"/>
            <a:ext cx="42926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标题 1">
            <a:extLst>
              <a:ext uri="{FF2B5EF4-FFF2-40B4-BE49-F238E27FC236}">
                <a16:creationId xmlns:a16="http://schemas.microsoft.com/office/drawing/2014/main" id="{9F8019ED-464A-4E6E-90E3-15EA6F0A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网络数据包解析</a:t>
            </a:r>
          </a:p>
        </p:txBody>
      </p:sp>
      <p:sp>
        <p:nvSpPr>
          <p:cNvPr id="50180" name="TextBox 3">
            <a:extLst>
              <a:ext uri="{FF2B5EF4-FFF2-40B4-BE49-F238E27FC236}">
                <a16:creationId xmlns:a16="http://schemas.microsoft.com/office/drawing/2014/main" id="{265D838D-7F43-4ABB-BD89-17B58DB9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42925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UDP</a:t>
            </a:r>
            <a:r>
              <a:rPr lang="zh-CN" altLang="en-US" sz="1800" b="1">
                <a:solidFill>
                  <a:srgbClr val="FF0000"/>
                </a:solidFill>
              </a:rPr>
              <a:t>数据报格式</a:t>
            </a:r>
          </a:p>
        </p:txBody>
      </p:sp>
    </p:spTree>
    <p:extLst>
      <p:ext uri="{BB962C8B-B14F-4D97-AF65-F5344CB8AC3E}">
        <p14:creationId xmlns:p14="http://schemas.microsoft.com/office/powerpoint/2010/main" val="2777344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55B27567-123B-40A0-B571-F0538E60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4" y="1533525"/>
            <a:ext cx="58197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标题 1">
            <a:extLst>
              <a:ext uri="{FF2B5EF4-FFF2-40B4-BE49-F238E27FC236}">
                <a16:creationId xmlns:a16="http://schemas.microsoft.com/office/drawing/2014/main" id="{6595392D-6F24-4C5F-AAFE-363D56F7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>
                <a:latin typeface="楷体_GB2312" pitchFamily="1" charset="-122"/>
                <a:ea typeface="楷体_GB2312" pitchFamily="1" charset="-122"/>
              </a:rPr>
              <a:t>网络数据包解析</a:t>
            </a:r>
          </a:p>
        </p:txBody>
      </p:sp>
      <p:sp>
        <p:nvSpPr>
          <p:cNvPr id="51204" name="TextBox 3">
            <a:extLst>
              <a:ext uri="{FF2B5EF4-FFF2-40B4-BE49-F238E27FC236}">
                <a16:creationId xmlns:a16="http://schemas.microsoft.com/office/drawing/2014/main" id="{74634ED2-8025-41FD-B7CC-82AB8DB1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9" y="5643564"/>
            <a:ext cx="2071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TCP</a:t>
            </a:r>
            <a:r>
              <a:rPr lang="zh-CN" altLang="en-US" sz="1800" b="1">
                <a:solidFill>
                  <a:srgbClr val="FF0000"/>
                </a:solidFill>
              </a:rPr>
              <a:t>数据报格式</a:t>
            </a:r>
          </a:p>
        </p:txBody>
      </p:sp>
    </p:spTree>
    <p:extLst>
      <p:ext uri="{BB962C8B-B14F-4D97-AF65-F5344CB8AC3E}">
        <p14:creationId xmlns:p14="http://schemas.microsoft.com/office/powerpoint/2010/main" val="150847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3699" y="1330859"/>
            <a:ext cx="962383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需要利用</a:t>
            </a:r>
            <a:r>
              <a:rPr lang="en-US" altLang="zh-CN" sz="2800" b="1" dirty="0" err="1"/>
              <a:t>WireShark</a:t>
            </a:r>
            <a:r>
              <a:rPr lang="zh-CN" altLang="en-US" sz="2800" b="1" dirty="0"/>
              <a:t>完成下面四种类型的抓包：</a:t>
            </a:r>
            <a:endParaRPr lang="en-US" altLang="zh-CN" sz="2800" b="1" dirty="0"/>
          </a:p>
          <a:p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、抓取</a:t>
            </a:r>
            <a:r>
              <a:rPr lang="en-US" altLang="zh-CN" sz="2000" dirty="0"/>
              <a:t>ping www.baidu.com</a:t>
            </a:r>
            <a:r>
              <a:rPr lang="zh-CN" altLang="en-US" sz="2000" dirty="0"/>
              <a:t>后的数据包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、通过筛选得到</a:t>
            </a:r>
            <a:r>
              <a:rPr lang="en-US" altLang="zh-CN" sz="2000" dirty="0" err="1"/>
              <a:t>arp</a:t>
            </a:r>
            <a:r>
              <a:rPr lang="zh-CN" altLang="en-US" sz="2000" dirty="0"/>
              <a:t>数据包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tracert</a:t>
            </a:r>
            <a:r>
              <a:rPr lang="zh-CN" altLang="en-US" sz="2000" dirty="0"/>
              <a:t>跟踪百度，步骤</a:t>
            </a:r>
            <a:r>
              <a:rPr lang="en-US" altLang="zh-CN" sz="2000" dirty="0" err="1"/>
              <a:t>tracert</a:t>
            </a:r>
            <a:r>
              <a:rPr lang="zh-CN" altLang="en-US" sz="2000" dirty="0"/>
              <a:t>使用的</a:t>
            </a:r>
            <a:r>
              <a:rPr lang="en-US" altLang="zh-CN" sz="2000" dirty="0" err="1"/>
              <a:t>icmp</a:t>
            </a:r>
            <a:r>
              <a:rPr lang="zh-CN" altLang="en-US" sz="2000" dirty="0"/>
              <a:t>报文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、对</a:t>
            </a:r>
            <a:r>
              <a:rPr lang="en-US" altLang="zh-CN" sz="2000" dirty="0"/>
              <a:t>TCP</a:t>
            </a:r>
            <a:r>
              <a:rPr lang="zh-CN" altLang="en-US" sz="2000" dirty="0"/>
              <a:t>的三次握手、四次挥手的过程进行抓包</a:t>
            </a:r>
          </a:p>
        </p:txBody>
      </p:sp>
    </p:spTree>
    <p:extLst>
      <p:ext uri="{BB962C8B-B14F-4D97-AF65-F5344CB8AC3E}">
        <p14:creationId xmlns:p14="http://schemas.microsoft.com/office/powerpoint/2010/main" val="1999671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5385" y="1246221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、点击</a:t>
            </a:r>
            <a:r>
              <a:rPr lang="en-US" altLang="zh-CN" dirty="0"/>
              <a:t>【start】</a:t>
            </a:r>
            <a:r>
              <a:rPr lang="zh-CN" altLang="en-US" dirty="0"/>
              <a:t>开始抓包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、打开浏览器输入任意</a:t>
            </a:r>
            <a:r>
              <a:rPr lang="en-US" altLang="zh-CN" dirty="0"/>
              <a:t>https</a:t>
            </a:r>
            <a:r>
              <a:rPr lang="zh-CN" altLang="en-US" dirty="0"/>
              <a:t>网址，然后回到</a:t>
            </a:r>
            <a:r>
              <a:rPr lang="en-US" altLang="zh-CN" dirty="0" err="1"/>
              <a:t>wireShark</a:t>
            </a:r>
            <a:r>
              <a:rPr lang="zh-CN" altLang="en-US" dirty="0"/>
              <a:t>界面，点击停止按键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、查看</a:t>
            </a:r>
            <a:r>
              <a:rPr lang="en-US" altLang="zh-CN" dirty="0" err="1"/>
              <a:t>WireShark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分析</a:t>
            </a:r>
            <a:r>
              <a:rPr lang="en-US" altLang="zh-CN" dirty="0"/>
              <a:t>TCP</a:t>
            </a:r>
            <a:r>
              <a:rPr lang="zh-CN" altLang="en-US" dirty="0"/>
              <a:t>协议。这里有很多数据包，我们需要先过滤，添加对应的过滤条件。比如，</a:t>
            </a:r>
            <a:r>
              <a:rPr lang="en-US" altLang="zh-CN" dirty="0" err="1"/>
              <a:t>tcp</a:t>
            </a:r>
            <a:r>
              <a:rPr lang="en-US" altLang="zh-CN" dirty="0"/>
              <a:t> and </a:t>
            </a:r>
            <a:r>
              <a:rPr lang="en-US" altLang="zh-CN" dirty="0" err="1"/>
              <a:t>tcp.port</a:t>
            </a:r>
            <a:r>
              <a:rPr lang="en-US" altLang="zh-CN" dirty="0"/>
              <a:t>==51778</a:t>
            </a:r>
            <a:r>
              <a:rPr lang="zh-CN" altLang="en-US" dirty="0"/>
              <a:t>，此时获取到的封包列表如下：</a:t>
            </a:r>
            <a:r>
              <a:rPr lang="en-US" altLang="zh-CN" dirty="0"/>
              <a:t>【</a:t>
            </a:r>
            <a:r>
              <a:rPr lang="zh-CN" altLang="en-US" dirty="0"/>
              <a:t>框出来的部分为三次握手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1988"/>
            <a:ext cx="12192000" cy="2078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108" y="237392"/>
            <a:ext cx="604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</a:t>
            </a:r>
            <a:r>
              <a:rPr lang="en-US" altLang="zh-CN" sz="2400" b="1" dirty="0">
                <a:solidFill>
                  <a:srgbClr val="FF0000"/>
                </a:solidFill>
              </a:rPr>
              <a:t>TCP</a:t>
            </a:r>
            <a:r>
              <a:rPr lang="zh-CN" altLang="en-US" sz="2400" b="1" dirty="0">
                <a:solidFill>
                  <a:srgbClr val="FF0000"/>
                </a:solidFill>
              </a:rPr>
              <a:t>的三次握手和三次挥手为例：</a:t>
            </a:r>
          </a:p>
        </p:txBody>
      </p:sp>
    </p:spTree>
    <p:extLst>
      <p:ext uri="{BB962C8B-B14F-4D97-AF65-F5344CB8AC3E}">
        <p14:creationId xmlns:p14="http://schemas.microsoft.com/office/powerpoint/2010/main" val="1717344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58" y="177050"/>
            <a:ext cx="8160450" cy="59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60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36" y="183562"/>
            <a:ext cx="2266667" cy="37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67" y="641505"/>
            <a:ext cx="8585738" cy="54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42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52" y="169375"/>
            <a:ext cx="7803279" cy="60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BCE6AAD-8A97-49C6-B1D0-3558D63F6AC2}"/>
              </a:ext>
            </a:extLst>
          </p:cNvPr>
          <p:cNvSpPr txBox="1">
            <a:spLocks noChangeArrowheads="1"/>
          </p:cNvSpPr>
          <p:nvPr/>
        </p:nvSpPr>
        <p:spPr>
          <a:xfrm>
            <a:off x="3437792" y="1963615"/>
            <a:ext cx="6781800" cy="179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5400" b="1" dirty="0"/>
              <a:t>网络基本命令</a:t>
            </a:r>
          </a:p>
        </p:txBody>
      </p:sp>
    </p:spTree>
    <p:extLst>
      <p:ext uri="{BB962C8B-B14F-4D97-AF65-F5344CB8AC3E}">
        <p14:creationId xmlns:p14="http://schemas.microsoft.com/office/powerpoint/2010/main" val="1258164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1" y="1631539"/>
            <a:ext cx="1137142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39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3955" y="30770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第一次挥手：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304925"/>
            <a:ext cx="72009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6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3086" y="3692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第二次挥手：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46" y="1169010"/>
            <a:ext cx="71532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66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4632" y="4571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第三次挥手：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47775"/>
            <a:ext cx="71628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69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1008" y="41321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第四次挥手：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14" y="1082553"/>
            <a:ext cx="72580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4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7" y="1845733"/>
            <a:ext cx="11280530" cy="440559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、文件传输命令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、该命令只有在安装了 </a:t>
            </a:r>
            <a:r>
              <a:rPr lang="en-US" altLang="zh-CN" dirty="0"/>
              <a:t>TCP/IP </a:t>
            </a:r>
            <a:r>
              <a:rPr lang="zh-CN" altLang="en-US" dirty="0"/>
              <a:t>协议之后才可用。</a:t>
            </a:r>
            <a:r>
              <a:rPr lang="en-US" altLang="zh-CN" dirty="0"/>
              <a:t>Ftp </a:t>
            </a:r>
            <a:r>
              <a:rPr lang="zh-CN" altLang="en-US" dirty="0"/>
              <a:t>是一种服务，一旦启动，将创建在其中可以使用 </a:t>
            </a:r>
            <a:r>
              <a:rPr lang="en-US" altLang="zh-CN" dirty="0"/>
              <a:t>ftp </a:t>
            </a:r>
            <a:r>
              <a:rPr lang="zh-CN" altLang="en-US" dirty="0"/>
              <a:t>命令的子环境，通过键入 </a:t>
            </a:r>
            <a:r>
              <a:rPr lang="en-US" altLang="zh-CN" dirty="0"/>
              <a:t>quit </a:t>
            </a:r>
            <a:r>
              <a:rPr lang="zh-CN" altLang="en-US" dirty="0"/>
              <a:t>子命令可以从子环境返回到 </a:t>
            </a:r>
            <a:r>
              <a:rPr lang="en-US" altLang="zh-CN" dirty="0"/>
              <a:t>Windows 2000 </a:t>
            </a:r>
            <a:r>
              <a:rPr lang="zh-CN" altLang="en-US" dirty="0"/>
              <a:t>命令提示符。当 </a:t>
            </a:r>
            <a:r>
              <a:rPr lang="en-US" altLang="zh-CN" dirty="0"/>
              <a:t>ftp </a:t>
            </a:r>
            <a:r>
              <a:rPr lang="zh-CN" altLang="en-US" dirty="0"/>
              <a:t>子环境运行时，它由 </a:t>
            </a:r>
            <a:r>
              <a:rPr lang="en-US" altLang="zh-CN" dirty="0"/>
              <a:t>ftp </a:t>
            </a:r>
            <a:r>
              <a:rPr lang="zh-CN" altLang="en-US" dirty="0"/>
              <a:t>命令提示符代表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、参数：</a:t>
            </a:r>
          </a:p>
          <a:p>
            <a:r>
              <a:rPr lang="en-US" altLang="zh-CN" dirty="0"/>
              <a:t>-v </a:t>
            </a:r>
            <a:r>
              <a:rPr lang="zh-CN" altLang="en-US" dirty="0"/>
              <a:t>禁止显示远程服务器响应</a:t>
            </a:r>
          </a:p>
          <a:p>
            <a:r>
              <a:rPr lang="en-US" altLang="zh-CN" dirty="0"/>
              <a:t>-n </a:t>
            </a:r>
            <a:r>
              <a:rPr lang="zh-CN" altLang="en-US" dirty="0"/>
              <a:t>禁止自动登录到初始连接</a:t>
            </a:r>
          </a:p>
          <a:p>
            <a:r>
              <a:rPr lang="en-US" altLang="zh-CN" dirty="0"/>
              <a:t>-I </a:t>
            </a:r>
            <a:r>
              <a:rPr lang="zh-CN" altLang="en-US" dirty="0"/>
              <a:t>多个文件传送时关闭交互提示</a:t>
            </a:r>
          </a:p>
          <a:p>
            <a:r>
              <a:rPr lang="en-US" altLang="zh-CN" dirty="0"/>
              <a:t>-d </a:t>
            </a:r>
            <a:r>
              <a:rPr lang="zh-CN" altLang="en-US" dirty="0"/>
              <a:t>启用调试、显示在客户端和服务器之间传递的所有 </a:t>
            </a:r>
            <a:r>
              <a:rPr lang="en-US" altLang="zh-CN" dirty="0"/>
              <a:t>ftp </a:t>
            </a:r>
            <a:r>
              <a:rPr lang="zh-CN" altLang="en-US" dirty="0"/>
              <a:t>命令</a:t>
            </a:r>
          </a:p>
          <a:p>
            <a:r>
              <a:rPr lang="en-US" altLang="zh-CN" dirty="0"/>
              <a:t>-g </a:t>
            </a:r>
            <a:r>
              <a:rPr lang="zh-CN" altLang="en-US" dirty="0"/>
              <a:t>禁用文件名组，它允许在本地文件和路径名中使用通配符字符（* 和 </a:t>
            </a:r>
            <a:r>
              <a:rPr lang="en-US" altLang="zh-CN" dirty="0"/>
              <a:t>?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-s: filename</a:t>
            </a:r>
            <a:r>
              <a:rPr lang="zh-CN" altLang="en-US" dirty="0"/>
              <a:t>指定包含 </a:t>
            </a:r>
            <a:r>
              <a:rPr lang="en-US" altLang="zh-CN" dirty="0"/>
              <a:t>ftp </a:t>
            </a:r>
            <a:r>
              <a:rPr lang="zh-CN" altLang="en-US" dirty="0"/>
              <a:t>命令的文本文件；当 </a:t>
            </a:r>
            <a:r>
              <a:rPr lang="en-US" altLang="zh-CN" dirty="0"/>
              <a:t>ftp </a:t>
            </a:r>
            <a:r>
              <a:rPr lang="zh-CN" altLang="en-US" dirty="0"/>
              <a:t>启动后，这些命令将自动运行。该参数中不允许有空格。使用该开关而不是重定向 </a:t>
            </a:r>
            <a:r>
              <a:rPr lang="en-US" altLang="zh-CN" dirty="0"/>
              <a:t>(&gt;)</a:t>
            </a:r>
          </a:p>
          <a:p>
            <a:r>
              <a:rPr lang="en-US" altLang="zh-CN" dirty="0"/>
              <a:t>-a </a:t>
            </a:r>
            <a:r>
              <a:rPr lang="zh-CN" altLang="en-US" dirty="0"/>
              <a:t>在捆绑数据连接时使用任何本地接口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w:windowsize</a:t>
            </a:r>
            <a:r>
              <a:rPr lang="en-US" altLang="zh-CN" dirty="0"/>
              <a:t> </a:t>
            </a:r>
            <a:r>
              <a:rPr lang="zh-CN" altLang="en-US" dirty="0"/>
              <a:t>替代默认大小为 </a:t>
            </a:r>
            <a:r>
              <a:rPr lang="en-US" altLang="zh-CN" dirty="0"/>
              <a:t>4096 </a:t>
            </a:r>
            <a:r>
              <a:rPr lang="zh-CN" altLang="en-US" dirty="0"/>
              <a:t>的传送缓冲区</a:t>
            </a:r>
          </a:p>
          <a:p>
            <a:r>
              <a:rPr lang="en-US" altLang="zh-CN" dirty="0"/>
              <a:t>Computer </a:t>
            </a:r>
            <a:r>
              <a:rPr lang="zh-CN" altLang="en-US" dirty="0"/>
              <a:t>指定要连接到远程计算机的计算机名或 </a:t>
            </a:r>
            <a:r>
              <a:rPr lang="en-US" altLang="zh-CN" dirty="0"/>
              <a:t>IP </a:t>
            </a:r>
            <a:r>
              <a:rPr lang="zh-CN" altLang="en-US" dirty="0"/>
              <a:t>地址。如果指定，计算机必须是行的最后一个参数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78" y="2549798"/>
            <a:ext cx="7228571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ftp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97" y="2005247"/>
            <a:ext cx="7085714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8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57" y="752809"/>
            <a:ext cx="10133333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6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nslookup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767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nslookup</a:t>
            </a:r>
            <a:r>
              <a:rPr lang="zh-CN" altLang="en-US" dirty="0"/>
              <a:t>命令用于显示</a:t>
            </a:r>
            <a:r>
              <a:rPr lang="en-US" altLang="zh-CN" dirty="0"/>
              <a:t>DNS</a:t>
            </a:r>
            <a:r>
              <a:rPr lang="zh-CN" altLang="en-US" dirty="0"/>
              <a:t>查询信息</a:t>
            </a:r>
            <a:r>
              <a:rPr lang="en-US" altLang="zh-CN" dirty="0"/>
              <a:t>,</a:t>
            </a:r>
            <a:r>
              <a:rPr lang="zh-CN" altLang="en-US" dirty="0"/>
              <a:t>诊断和排除</a:t>
            </a:r>
            <a:r>
              <a:rPr lang="en-US" altLang="zh-CN" dirty="0"/>
              <a:t>DNS</a:t>
            </a:r>
            <a:r>
              <a:rPr lang="zh-CN" altLang="en-US" dirty="0"/>
              <a:t>故障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、使用这个工具必须熟悉</a:t>
            </a:r>
            <a:r>
              <a:rPr lang="en-US" altLang="zh-CN" dirty="0"/>
              <a:t>DNS</a:t>
            </a:r>
            <a:r>
              <a:rPr lang="zh-CN" altLang="en-US" dirty="0"/>
              <a:t>服务器的工作原理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nslookup</a:t>
            </a:r>
            <a:r>
              <a:rPr lang="zh-CN" altLang="en-US" dirty="0"/>
              <a:t>有交互式和非交互式两种工作方式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、用法：</a:t>
            </a:r>
            <a:endParaRPr lang="en-US" altLang="zh-CN" dirty="0"/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[-opt ...] </a:t>
            </a:r>
            <a:r>
              <a:rPr lang="zh-CN" altLang="en-US" dirty="0"/>
              <a:t>：使用默认服务器的交互模式</a:t>
            </a:r>
            <a:endParaRPr lang="en-US" altLang="zh-CN" dirty="0"/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[-opt ...] - server</a:t>
            </a:r>
            <a:r>
              <a:rPr lang="zh-CN" altLang="en-US" dirty="0"/>
              <a:t>：使用 </a:t>
            </a:r>
            <a:r>
              <a:rPr lang="en-US" altLang="zh-CN" dirty="0"/>
              <a:t>"server" </a:t>
            </a:r>
            <a:r>
              <a:rPr lang="zh-CN" altLang="en-US" dirty="0"/>
              <a:t>的交互模式</a:t>
            </a:r>
            <a:endParaRPr lang="en-US" altLang="zh-CN" dirty="0"/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[-opt ...] host</a:t>
            </a:r>
            <a:r>
              <a:rPr lang="zh-CN" altLang="en-US" dirty="0"/>
              <a:t>：仅查找使用默认服务器的 </a:t>
            </a:r>
            <a:r>
              <a:rPr lang="en-US" altLang="zh-CN" dirty="0"/>
              <a:t>"host“</a:t>
            </a:r>
          </a:p>
          <a:p>
            <a:pPr lvl="1"/>
            <a:r>
              <a:rPr lang="en-US" altLang="zh-CN" dirty="0" err="1"/>
              <a:t>nslookup</a:t>
            </a:r>
            <a:r>
              <a:rPr lang="en-US" altLang="zh-CN" dirty="0"/>
              <a:t> [-opt ...] host server</a:t>
            </a:r>
            <a:r>
              <a:rPr lang="zh-CN" altLang="en-US" dirty="0"/>
              <a:t>：仅查找使用 </a:t>
            </a:r>
            <a:r>
              <a:rPr lang="en-US" altLang="zh-CN" dirty="0"/>
              <a:t>"server" </a:t>
            </a:r>
            <a:r>
              <a:rPr lang="zh-CN" altLang="en-US" dirty="0"/>
              <a:t>的 </a:t>
            </a:r>
            <a:r>
              <a:rPr lang="en-US" altLang="zh-CN" dirty="0"/>
              <a:t>"host"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4" y="4949767"/>
            <a:ext cx="5733333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ipconfig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36702"/>
            <a:ext cx="7838095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73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2179</Words>
  <Application>Microsoft Office PowerPoint</Application>
  <PresentationFormat>宽屏</PresentationFormat>
  <Paragraphs>178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黑体</vt:lpstr>
      <vt:lpstr>华文新魏</vt:lpstr>
      <vt:lpstr>楷体_GB2312</vt:lpstr>
      <vt:lpstr>宋体</vt:lpstr>
      <vt:lpstr>Arial</vt:lpstr>
      <vt:lpstr>Calibri</vt:lpstr>
      <vt:lpstr>Calibri Light</vt:lpstr>
      <vt:lpstr>Comic Sans MS</vt:lpstr>
      <vt:lpstr>Tahoma</vt:lpstr>
      <vt:lpstr>Times New Roman</vt:lpstr>
      <vt:lpstr>Wingdings</vt:lpstr>
      <vt:lpstr>Retrospect</vt:lpstr>
      <vt:lpstr>PowerPoint 演示文稿</vt:lpstr>
      <vt:lpstr>PowerPoint 演示文稿</vt:lpstr>
      <vt:lpstr>PowerPoint 演示文稿</vt:lpstr>
      <vt:lpstr>PowerPoint 演示文稿</vt:lpstr>
      <vt:lpstr>ftp</vt:lpstr>
      <vt:lpstr>ftp</vt:lpstr>
      <vt:lpstr>PowerPoint 演示文稿</vt:lpstr>
      <vt:lpstr>nslookup</vt:lpstr>
      <vt:lpstr>ipconfig</vt:lpstr>
      <vt:lpstr>PowerPoint 演示文稿</vt:lpstr>
      <vt:lpstr>PowerPoint 演示文稿</vt:lpstr>
      <vt:lpstr>net</vt:lpstr>
      <vt:lpstr>netstat</vt:lpstr>
      <vt:lpstr>route</vt:lpstr>
      <vt:lpstr>route</vt:lpstr>
      <vt:lpstr>ping</vt:lpstr>
      <vt:lpstr>PowerPoint 演示文稿</vt:lpstr>
      <vt:lpstr>arp</vt:lpstr>
      <vt:lpstr>PowerPoint 演示文稿</vt:lpstr>
      <vt:lpstr>tracert</vt:lpstr>
      <vt:lpstr>PowerPoint 演示文稿</vt:lpstr>
      <vt:lpstr>PowerPoint 演示文稿</vt:lpstr>
      <vt:lpstr>1、简介</vt:lpstr>
      <vt:lpstr>2、Wireshark主窗口由如下部分组成：</vt:lpstr>
      <vt:lpstr>2.1菜单栏</vt:lpstr>
      <vt:lpstr>2.2工具栏</vt:lpstr>
      <vt:lpstr>PowerPoint 演示文稿</vt:lpstr>
      <vt:lpstr>2.3 "Packet Details"面板 </vt:lpstr>
      <vt:lpstr>2.4"Packet Byte"面板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</dc:creator>
  <cp:lastModifiedBy>孔 文玉</cp:lastModifiedBy>
  <cp:revision>14</cp:revision>
  <dcterms:created xsi:type="dcterms:W3CDTF">2020-10-14T12:42:07Z</dcterms:created>
  <dcterms:modified xsi:type="dcterms:W3CDTF">2020-10-17T03:03:15Z</dcterms:modified>
</cp:coreProperties>
</file>