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77" r:id="rId2"/>
  </p:sldMasterIdLst>
  <p:notesMasterIdLst>
    <p:notesMasterId r:id="rId57"/>
  </p:notesMasterIdLst>
  <p:sldIdLst>
    <p:sldId id="256" r:id="rId3"/>
    <p:sldId id="351" r:id="rId4"/>
    <p:sldId id="425" r:id="rId5"/>
    <p:sldId id="297" r:id="rId6"/>
    <p:sldId id="299" r:id="rId7"/>
    <p:sldId id="302" r:id="rId8"/>
    <p:sldId id="303" r:id="rId9"/>
    <p:sldId id="300" r:id="rId10"/>
    <p:sldId id="304" r:id="rId11"/>
    <p:sldId id="305" r:id="rId12"/>
    <p:sldId id="306" r:id="rId13"/>
    <p:sldId id="308" r:id="rId14"/>
    <p:sldId id="307" r:id="rId15"/>
    <p:sldId id="309" r:id="rId16"/>
    <p:sldId id="310" r:id="rId17"/>
    <p:sldId id="311" r:id="rId18"/>
    <p:sldId id="312" r:id="rId19"/>
    <p:sldId id="313" r:id="rId20"/>
    <p:sldId id="350" r:id="rId21"/>
    <p:sldId id="314" r:id="rId22"/>
    <p:sldId id="315" r:id="rId23"/>
    <p:sldId id="316" r:id="rId24"/>
    <p:sldId id="317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318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5" r:id="rId45"/>
    <p:sldId id="336" r:id="rId46"/>
    <p:sldId id="337" r:id="rId47"/>
    <p:sldId id="338" r:id="rId48"/>
    <p:sldId id="339" r:id="rId49"/>
    <p:sldId id="343" r:id="rId50"/>
    <p:sldId id="344" r:id="rId51"/>
    <p:sldId id="345" r:id="rId52"/>
    <p:sldId id="346" r:id="rId53"/>
    <p:sldId id="405" r:id="rId54"/>
    <p:sldId id="478" r:id="rId55"/>
    <p:sldId id="479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9900"/>
    <a:srgbClr val="66FF66"/>
    <a:srgbClr val="CC6600"/>
    <a:srgbClr val="FF6600"/>
    <a:srgbClr val="FF3300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32"/>
      </p:cViewPr>
      <p:guideLst>
        <p:guide orient="horz" pos="2160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CD56AA-3001-4937-B604-93B111827F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3ACE29-2DC3-4DFC-B79A-405C177554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FC345C2-BE4A-4EAD-95FA-AE99F4A1A34F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6BD3D56-FEB2-4C48-9F5C-03F0F33F284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6F04CF5-3649-410B-B50D-C387635DB4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6C0734C-1817-48AD-938F-492B4FA9AF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611CA13-D86B-48A0-A0DE-4EDF9D93C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38DCE4-6BEA-4DE3-8F50-A8852EFA56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F499CA64-A139-436C-ABCD-C9FD71BE30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9DE1E59F-E16F-4F73-A899-244B9982F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zh-CN"/>
              <a:t>Socket</a:t>
            </a:r>
            <a:r>
              <a:rPr lang="zh-CN" altLang="en-US"/>
              <a:t>将复杂的</a:t>
            </a:r>
            <a:r>
              <a:rPr lang="en-US" altLang="zh-CN"/>
              <a:t>TCP/IP</a:t>
            </a:r>
            <a:r>
              <a:rPr lang="zh-CN" altLang="en-US"/>
              <a:t>协议族隐藏在</a:t>
            </a:r>
            <a:r>
              <a:rPr lang="en-US" altLang="zh-CN"/>
              <a:t>Socket</a:t>
            </a:r>
            <a:r>
              <a:rPr lang="zh-CN" altLang="en-US"/>
              <a:t>接口后面，对用户来说，一组简单的接口就是全部，让</a:t>
            </a:r>
            <a:r>
              <a:rPr lang="en-US" altLang="zh-CN"/>
              <a:t>Socket</a:t>
            </a:r>
            <a:r>
              <a:rPr lang="zh-CN" altLang="en-US"/>
              <a:t>去组织数据，以符合指定的协议。</a:t>
            </a:r>
          </a:p>
          <a:p>
            <a:pPr eaLnBrk="1" hangingPunct="1"/>
            <a:endParaRPr lang="zh-CN" altLang="en-US"/>
          </a:p>
        </p:txBody>
      </p:sp>
      <p:sp>
        <p:nvSpPr>
          <p:cNvPr id="6148" name="日期占位符 3">
            <a:extLst>
              <a:ext uri="{FF2B5EF4-FFF2-40B4-BE49-F238E27FC236}">
                <a16:creationId xmlns:a16="http://schemas.microsoft.com/office/drawing/2014/main" id="{448CDAD7-A136-4A80-A5AD-C2265BBE9D5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F5B2B4-7548-4313-A8B7-0B19E859BC34}" type="datetime1">
              <a:rPr lang="zh-CN" altLang="en-US" b="0"/>
              <a:pPr algn="r" eaLnBrk="1" hangingPunct="1">
                <a:spcBef>
                  <a:spcPct val="0"/>
                </a:spcBef>
              </a:pPr>
              <a:t>2020/10/28</a:t>
            </a:fld>
            <a:endParaRPr lang="en-US" altLang="zh-CN" b="0"/>
          </a:p>
        </p:txBody>
      </p:sp>
      <p:sp>
        <p:nvSpPr>
          <p:cNvPr id="6149" name="灯片编号占位符 4">
            <a:extLst>
              <a:ext uri="{FF2B5EF4-FFF2-40B4-BE49-F238E27FC236}">
                <a16:creationId xmlns:a16="http://schemas.microsoft.com/office/drawing/2014/main" id="{ECFCF0C1-C8B6-4A0A-89EF-C6EE994258C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2059FE-7100-41D6-8830-6A0E39701B92}" type="slidenum">
              <a:rPr lang="en-US" altLang="zh-CN" b="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89898063-1B91-443D-922D-680C0E562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2227-F054-4BBE-8E41-13E0041D3151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F2A61F77-5BD7-41D5-A56C-248EA3FC4E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AD2E3C4-F3FF-4499-9AD0-DD7E3EED0E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172BA-4A08-4BE4-BDAF-D93FBA0A1F3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4278189165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0DC3A49F-55BF-4092-9811-8E1E0D8FBF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D4A15-CDC5-4A27-98BF-D70CEAF9488A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8B0B3006-67C1-48BB-B8E2-0FE41C2722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9F2BD4E4-5EF6-4381-B104-AE656BD9C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75FB1-8EEF-4F3C-9CAB-A946F769BD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890926103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304800"/>
            <a:ext cx="2051050" cy="5807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5625" y="304800"/>
            <a:ext cx="6003925" cy="58070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97EDC392-6479-4438-B08F-F30DD93229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5F368-3FED-4DFE-BB97-8A7A4BB8ED9D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55C50B86-2F03-48E5-B42B-0B94991D3F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67AAEA2-C31C-49A5-B766-F24AE3A0C5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4440B-D66E-425B-911D-92B686228B4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406529668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B4CD62-F5C8-408F-99D0-7E27869D94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7B1A8-5D0B-4D01-9BB9-EC9F9F2EBB0A}" type="datetime1">
              <a:rPr lang="zh-CN" altLang="en-US"/>
              <a:pPr>
                <a:defRPr/>
              </a:pPr>
              <a:t>2020/10/28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23250B-03DC-41EF-A68A-BF3E71340A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E7A695-2740-410D-BEC4-DD835A0C06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EDD0F-0770-4EA9-80D2-098A2CDC840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1526100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07C9CB-E608-40B7-852E-96F638DC3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74552-B885-4BE2-8868-46DE321E7343}" type="datetime1">
              <a:rPr lang="zh-CN" altLang="en-US"/>
              <a:pPr>
                <a:defRPr/>
              </a:pPr>
              <a:t>2020/10/28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712EF9-207C-4793-B3CC-95480BE01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DD8786-7B96-42C0-930A-56743C8D51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A94A-3545-41CE-87D1-5CA2C8B4E91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4363901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0FF7DC-BCB0-44AB-8850-AAD26E9C8E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D1234-BECE-4CC3-89BB-89D838A961AC}" type="datetime1">
              <a:rPr lang="zh-CN" altLang="en-US"/>
              <a:pPr>
                <a:defRPr/>
              </a:pPr>
              <a:t>2020/10/28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5780CD-DEAB-40AA-94F3-A6521DA17D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D35D35-DE0D-442B-A604-3724711DF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56F48-2217-4278-8DE7-754F8CD2031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8851181"/>
      </p:ext>
    </p:extLst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6DF34-0643-4BC6-80CC-FB13884B16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6F15-BE26-43E5-BE10-D0715994A6E0}" type="datetime1">
              <a:rPr lang="zh-CN" altLang="en-US"/>
              <a:pPr>
                <a:defRPr/>
              </a:pPr>
              <a:t>2020/10/28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E878E-28A2-44CA-BC8F-C48CE65D8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FF576D-D187-4089-A5E4-E583D8CF0A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9B36B-E97F-4CE7-BD06-2A114569CA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5363645"/>
      </p:ext>
    </p:extLst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711341-8EF5-439C-8456-301E8F011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D9030-C462-4D14-8C54-F14798864837}" type="datetime1">
              <a:rPr lang="zh-CN" altLang="en-US"/>
              <a:pPr>
                <a:defRPr/>
              </a:pPr>
              <a:t>2020/10/28</a:t>
            </a:fld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2F0D7C-8A93-46FB-B7A7-200B051B8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39B43C-7552-48CD-8BC2-3F1218492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3392-5A16-448B-BC2D-845B698291F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0477023"/>
      </p:ext>
    </p:extLst>
  </p:cSld>
  <p:clrMapOvr>
    <a:masterClrMapping/>
  </p:clrMapOvr>
  <p:transition spd="med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F6332C-D84B-4D6D-B396-FF6256858B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D0FEE-8DCB-478B-854E-97DA2A2099C4}" type="datetime1">
              <a:rPr lang="zh-CN" altLang="en-US"/>
              <a:pPr>
                <a:defRPr/>
              </a:pPr>
              <a:t>2020/10/28</a:t>
            </a:fld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132904-9BBF-41D7-BDF0-BE6C1F04F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72F4DD-17E2-47D7-A7FA-FC6DEA2B6C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8E7B7-B4BC-4875-A3A4-171CAB0610E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1343465"/>
      </p:ext>
    </p:extLst>
  </p:cSld>
  <p:clrMapOvr>
    <a:masterClrMapping/>
  </p:clrMapOvr>
  <p:transition spd="med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496597-01DA-469B-9E9D-E659E2E2A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CA81B-7E77-48A6-B470-E8E2C8A42EF8}" type="datetime1">
              <a:rPr lang="zh-CN" altLang="en-US"/>
              <a:pPr>
                <a:defRPr/>
              </a:pPr>
              <a:t>2020/10/28</a:t>
            </a:fld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5C15B2-0547-4CF8-9AAA-24AF1AAC43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641B17-8A1E-43DA-B892-460FC4902F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AD5FB-5681-4F4A-8D6B-BC200F6187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2983874"/>
      </p:ext>
    </p:extLst>
  </p:cSld>
  <p:clrMapOvr>
    <a:masterClrMapping/>
  </p:clrMapOvr>
  <p:transition spd="med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2B4D0-A219-4256-B61C-F2BDA4508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CD07D-1E92-477E-91BB-5F177018FFC0}" type="datetime1">
              <a:rPr lang="zh-CN" altLang="en-US"/>
              <a:pPr>
                <a:defRPr/>
              </a:pPr>
              <a:t>2020/10/28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56F56F-0D97-4E07-80AD-331D5FB0AA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400B3-E87B-4503-B9C1-41C2230334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A940F-C967-451C-8134-95DD38A719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8963691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78EA3A3F-0185-404A-A2A5-AAB4C3192D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AE968-A2F7-4A82-8F1D-B3776CD358F5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40F0349F-4154-45B2-996E-ADF467123E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3596030-562A-4842-A7DB-254455724F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53AAF-067F-4192-A4DB-5AA115E36AD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329875190"/>
      </p:ext>
    </p:extLst>
  </p:cSld>
  <p:clrMapOvr>
    <a:masterClrMapping/>
  </p:clrMapOvr>
  <p:transition spd="med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86013-F643-41DC-816C-6A9D77176F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4B173-84A7-4F6B-B78A-E2928064B958}" type="datetime1">
              <a:rPr lang="zh-CN" altLang="en-US"/>
              <a:pPr>
                <a:defRPr/>
              </a:pPr>
              <a:t>2020/10/28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79AF81-72D8-4A4E-AA90-68EEC6181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B7747-A805-401D-B395-658C409BDC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39F8D-8E68-490B-86C4-2728909412A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7533029"/>
      </p:ext>
    </p:extLst>
  </p:cSld>
  <p:clrMapOvr>
    <a:masterClrMapping/>
  </p:clrMapOvr>
  <p:transition spd="med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B3581F-8313-4CC4-9669-03FC02DC69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F63BA-02C1-4136-9113-F0D993FB8BBF}" type="datetime1">
              <a:rPr lang="zh-CN" altLang="en-US"/>
              <a:pPr>
                <a:defRPr/>
              </a:pPr>
              <a:t>2020/10/28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F5FA47-D74D-4043-8D26-028F3C788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5090CA-6067-403C-AE29-2DEA15019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213C6-292D-4568-95BC-1205B8A430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1150548"/>
      </p:ext>
    </p:extLst>
  </p:cSld>
  <p:clrMapOvr>
    <a:masterClrMapping/>
  </p:clrMapOvr>
  <p:transition spd="med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9D7880-8A1F-4228-A99A-F02F5D179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5DE2-C755-4229-9919-9838817F3B06}" type="datetime1">
              <a:rPr lang="zh-CN" altLang="en-US"/>
              <a:pPr>
                <a:defRPr/>
              </a:pPr>
              <a:t>2020/10/28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36CE5F-284A-444A-AC8D-19CD1D4FD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2AB4E2-9B79-48DF-BED5-32316BA36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1D14B-DD49-46DE-98AA-3B56ED49C96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0317276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686D00EB-595A-497D-BD4E-FC2E0A6B38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D9A42-9BEA-4D52-98D4-872EE4439009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CE24789F-1831-421A-9F57-82A4AE3A8C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2642FE05-6214-47F2-BAD3-73EB542254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AE33C-E3EB-480C-8767-81F93A6A39F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3415912384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513" y="1844675"/>
            <a:ext cx="4027487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79359-05E3-41CA-AED0-68219F5704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53D03-33EB-4A2A-A352-C3331479CCA4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F813E1-1CD7-46FD-944A-DB14064B8B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E8F33-7455-4806-9CC6-8E4D59D44B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78DA7-D421-40F9-991F-D98CD19EAAC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110544383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55022505-7560-4E7B-BC2D-A59679DA5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794B7-94C0-41AA-8F7B-E4D5F61B7AC1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3355E0EB-3CE5-4AF7-B3C6-E9F2C4315A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46C3EB9A-FE47-491F-B019-2B660EC4C4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43AD6-B4BA-4906-9BC5-523A32473A9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4282245883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C28F64BA-5837-4874-81AF-7DA6601E3F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E56EB-87B9-486C-A4AE-AF9E270B2B10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596CC72F-AF60-4458-B716-C52EE03D8E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BE1A5626-F701-462F-B642-88196FBFD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621C6-9DB0-4279-837D-930D7CDED90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3047617354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30ED53A8-8015-458C-BB37-3A42650B72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3F09D-E9F6-48DC-9BE3-2D293A942114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471BD78E-D552-445C-A4AE-BD494ACF1B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6D14A725-E002-4E56-8C29-ECE1C754AC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BA1A6-5FF4-4B89-88E0-EED685FE097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355395645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6EA46-7F65-4E4A-8593-849AD8DFB4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AE697-9814-40AD-8232-4412353654CB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04B7D-1B8F-47C9-88A1-3B67761BC5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E2709-9119-4E1C-BB32-01CDEFDCD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49499-341D-4644-B572-27CF68AE219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556388527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5CAFD-6B74-4764-8119-84D6ACC56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64CF-8E27-40BF-8289-E9613BD6ADA9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439EE-5FE4-4B1E-A7CD-9E601F1939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5714F-0A8E-451B-B5EC-4B19D5C77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8F94C-D225-40EE-9345-C130242E073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507521484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ED4FE9-47A7-400E-9B21-2186991E6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740002-9572-4BC2-8C89-F8D8A957C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1844675"/>
            <a:ext cx="82073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a单击此处编辑母版文本样式</a:t>
            </a:r>
          </a:p>
          <a:p>
            <a:pPr lvl="1"/>
            <a:r>
              <a:rPr lang="zh-CN" altLang="zh-CN"/>
              <a:t>a第二级</a:t>
            </a:r>
          </a:p>
          <a:p>
            <a:pPr lvl="2"/>
            <a:r>
              <a:rPr lang="zh-CN" altLang="zh-CN"/>
              <a:t>a第三级</a:t>
            </a:r>
          </a:p>
          <a:p>
            <a:pPr lvl="3"/>
            <a:r>
              <a:rPr lang="zh-CN" altLang="zh-CN"/>
              <a:t>a第四级</a:t>
            </a:r>
          </a:p>
          <a:p>
            <a:pPr lvl="4"/>
            <a:r>
              <a:rPr lang="zh-CN" altLang="zh-CN"/>
              <a:t>a第五级</a:t>
            </a:r>
          </a:p>
        </p:txBody>
      </p:sp>
      <p:sp>
        <p:nvSpPr>
          <p:cNvPr id="1028" name="日期占位符 4">
            <a:extLst>
              <a:ext uri="{FF2B5EF4-FFF2-40B4-BE49-F238E27FC236}">
                <a16:creationId xmlns:a16="http://schemas.microsoft.com/office/drawing/2014/main" id="{5C9E5D09-B871-459E-812A-88EA9CDE0F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196565-5E59-4276-8A0A-F166754C3404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1029" name="页脚占位符 5">
            <a:extLst>
              <a:ext uri="{FF2B5EF4-FFF2-40B4-BE49-F238E27FC236}">
                <a16:creationId xmlns:a16="http://schemas.microsoft.com/office/drawing/2014/main" id="{AA69B7B8-487A-4FF4-84BA-86B0C1A061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灯片编号占位符 6">
            <a:extLst>
              <a:ext uri="{FF2B5EF4-FFF2-40B4-BE49-F238E27FC236}">
                <a16:creationId xmlns:a16="http://schemas.microsoft.com/office/drawing/2014/main" id="{83F5853B-3D63-4A29-854B-8FAC0E59F7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4EE9FC-AC7D-4CD6-B989-B7EE20D9BC6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med"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0" indent="-419100" algn="l" rtl="0" eaLnBrk="0" fontAlgn="base" hangingPunct="0">
        <a:spcBef>
          <a:spcPct val="0"/>
        </a:spcBef>
        <a:spcAft>
          <a:spcPct val="0"/>
        </a:spcAft>
        <a:buBlip>
          <a:blip r:embed="rId14"/>
        </a:buBlip>
        <a:defRPr sz="2800" kern="1200">
          <a:solidFill>
            <a:srgbClr val="0000FF"/>
          </a:solidFill>
          <a:latin typeface="+mn-lt"/>
          <a:ea typeface="+mn-ea"/>
          <a:cs typeface="+mn-cs"/>
        </a:defRPr>
      </a:lvl2pPr>
      <a:lvl3pPr marL="1428750" indent="-190500" algn="l" rtl="0" eaLnBrk="0" fontAlgn="base" hangingPunct="0">
        <a:spcBef>
          <a:spcPct val="0"/>
        </a:spcBef>
        <a:spcAft>
          <a:spcPct val="0"/>
        </a:spcAft>
        <a:buBlip>
          <a:blip r:embed="rId15"/>
        </a:buBlip>
        <a:defRPr sz="2400" kern="1200">
          <a:solidFill>
            <a:srgbClr val="CC3300"/>
          </a:solidFill>
          <a:latin typeface="+mn-lt"/>
          <a:ea typeface="+mn-ea"/>
          <a:cs typeface="+mn-cs"/>
        </a:defRPr>
      </a:lvl3pPr>
      <a:lvl4pPr marL="1847850" indent="-228600" algn="l" rtl="0" eaLnBrk="0" fontAlgn="base" hangingPunct="0">
        <a:spcBef>
          <a:spcPct val="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28600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A03F20B-3C8B-4E81-820C-EA1A0ED63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96DE0F7-3A3F-4DAD-98FE-E151F61E2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7083C3A-1B8C-40B8-A823-C6EDEAA64A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00" smtClean="0"/>
            </a:lvl1pPr>
          </a:lstStyle>
          <a:p>
            <a:pPr>
              <a:defRPr/>
            </a:pPr>
            <a:fld id="{0D2BBD96-F117-444A-8927-85126B25681D}" type="datetime1">
              <a:rPr lang="zh-CN" altLang="en-US"/>
              <a:pPr>
                <a:defRPr/>
              </a:pPr>
              <a:t>2020/10/28</a:t>
            </a:fld>
            <a:endParaRPr lang="zh-CN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AA78CA2-5FBF-4444-9145-3AEAD06626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6F01067-D7F8-4656-A8B4-CFA61DA995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00" smtClean="0"/>
            </a:lvl1pPr>
          </a:lstStyle>
          <a:p>
            <a:pPr>
              <a:defRPr/>
            </a:pPr>
            <a:fld id="{C8AC4B3C-3372-49B6-9672-34AF1AC30F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med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0D9F7F3-4CC3-440D-A211-CE5E091944F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763713" y="2894013"/>
            <a:ext cx="5616575" cy="1069975"/>
          </a:xfrm>
        </p:spPr>
        <p:txBody>
          <a:bodyPr anchor="b"/>
          <a:lstStyle/>
          <a:p>
            <a:pPr eaLnBrk="1" hangingPunct="1"/>
            <a:r>
              <a:rPr lang="en-US" altLang="zh-CN" sz="3600" dirty="0"/>
              <a:t>Lab3   Socket</a:t>
            </a:r>
            <a:r>
              <a:rPr lang="zh-CN" altLang="en-US" sz="3600" dirty="0"/>
              <a:t>网络编程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zh-CN" altLang="en-US" sz="2400" dirty="0"/>
              <a:t>中科大软件学院</a:t>
            </a: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>
            <a:extLst>
              <a:ext uri="{FF2B5EF4-FFF2-40B4-BE49-F238E27FC236}">
                <a16:creationId xmlns:a16="http://schemas.microsoft.com/office/drawing/2014/main" id="{02E0FB52-052B-4CC1-809F-1E9B1D11136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418B7F-9E2B-4EBE-8C0B-DBE037404EFD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7E271923-4157-4F44-A398-310A62D31D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1826AB-9072-44EF-95C9-CBB707519659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08836851-A516-424A-B332-2DAC38453C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5.</a:t>
            </a:r>
            <a:r>
              <a:rPr lang="zh-CN" altLang="en-US"/>
              <a:t>套接字</a:t>
            </a:r>
            <a:r>
              <a:rPr lang="en-US" altLang="zh-CN"/>
              <a:t>Socket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6F6C398-1D16-4CE6-A62C-87F86D7ABC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套接字是一个通信终结点，它是</a:t>
            </a:r>
            <a:r>
              <a:rPr lang="en-US" altLang="zh-CN" sz="2400" b="1">
                <a:latin typeface="Times New Roman" panose="02020603050405020304" pitchFamily="18" charset="0"/>
              </a:rPr>
              <a:t>Socket</a:t>
            </a:r>
            <a:r>
              <a:rPr lang="zh-CN" altLang="en-US" sz="2400" b="1">
                <a:latin typeface="Times New Roman" panose="02020603050405020304" pitchFamily="18" charset="0"/>
              </a:rPr>
              <a:t>应用程序用来在网络上发送或接收数据包的对象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套接字具有类型，与正在运行的进程相关联，并且可以有名称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套接字一般只与使用网际协议组的同一“通信域”中的其他套接字交换数据</a:t>
            </a:r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7B57013B-3BB5-4620-AC71-A89AA768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14343" name="Object 4">
            <a:extLst>
              <a:ext uri="{FF2B5EF4-FFF2-40B4-BE49-F238E27FC236}">
                <a16:creationId xmlns:a16="http://schemas.microsoft.com/office/drawing/2014/main" id="{A45CBAA7-C1FA-47B7-8B3E-CF421A4E9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365625"/>
          <a:ext cx="6662737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3" imgW="2809440" imgH="604440" progId="Visio.Drawing.11">
                  <p:embed/>
                </p:oleObj>
              </mc:Choice>
              <mc:Fallback>
                <p:oleObj r:id="rId3" imgW="2809440" imgH="6044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65625"/>
                        <a:ext cx="6662737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6BE2CB9E-8860-431B-99D2-5D6FEEC5AA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FFC148-C2CE-44BC-A3CC-29D84AE3C0D2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C2138162-EA83-4DFE-BB08-77434168C2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9AA9D3-0B44-4C27-9BDE-247218029308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7B8FFE7-98C8-4763-8C38-E467BA618A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Socket</a:t>
            </a:r>
            <a:r>
              <a:rPr lang="zh-CN" altLang="en-US"/>
              <a:t>类型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E538DEA5-57E7-4976-B02A-906EA8EC13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628775"/>
            <a:ext cx="8207375" cy="4537075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流式套接字</a:t>
            </a:r>
            <a:r>
              <a:rPr lang="en-US" altLang="zh-CN" b="1">
                <a:latin typeface="Times New Roman" panose="02020603050405020304" pitchFamily="18" charset="0"/>
              </a:rPr>
              <a:t>(SOCK_STREAM)</a:t>
            </a:r>
          </a:p>
          <a:p>
            <a:pPr lvl="1" eaLnBrk="1" hangingPunct="1"/>
            <a:r>
              <a:rPr lang="zh-CN" altLang="en-US" sz="3200" b="1">
                <a:latin typeface="Times New Roman" panose="02020603050405020304" pitchFamily="18" charset="0"/>
              </a:rPr>
              <a:t>提供没有记录边界的数据流，即字节流。字节流能确保以正确的顺序无重复地被送达</a:t>
            </a:r>
          </a:p>
          <a:p>
            <a:pPr lvl="1" eaLnBrk="1" hangingPunct="1"/>
            <a:r>
              <a:rPr lang="zh-CN" altLang="en-US" sz="3200" b="1">
                <a:latin typeface="Times New Roman" panose="02020603050405020304" pitchFamily="18" charset="0"/>
              </a:rPr>
              <a:t>提供了一个面向连接、可靠的数据传输服务</a:t>
            </a: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E4330F0C-A3A7-42C1-9B73-D1AA9C973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A8EE6F79-E47D-448D-8EA3-C4EE9AAA6D2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3EA311-D83D-4DC5-9234-D2FF87C3E758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F8C25CAE-F833-48F8-B4E9-199CBEBCC56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8A0545-1DEF-418F-828E-E5D777679DDC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240F27B5-BCCD-4CC7-8DEA-37515B0F7A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en-US"/>
              <a:t>通信流程</a:t>
            </a:r>
            <a:endParaRPr lang="zh-CN" altLang="zh-CN"/>
          </a:p>
        </p:txBody>
      </p:sp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9AA5A240-4096-4D5B-A6EA-C1632D988CA6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1547813" y="1712913"/>
          <a:ext cx="604837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3" imgW="3326400" imgH="2487960" progId="Visio.Drawing.11">
                  <p:embed/>
                </p:oleObj>
              </mc:Choice>
              <mc:Fallback>
                <p:oleObj r:id="rId3" imgW="3326400" imgH="24879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12913"/>
                        <a:ext cx="6048375" cy="452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14BA37BC-F10E-4938-9829-14D3AD4E83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B77D09-E28E-45F9-B39F-A42FC3017989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C10FE6FB-6272-4013-8E5E-5E3289160E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747622-CC1F-490C-89A5-9380B40DB8E0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29D8DE7C-42CD-4139-80C3-BAE77B5CDA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Socket</a:t>
            </a:r>
            <a:r>
              <a:rPr lang="zh-CN" altLang="en-US"/>
              <a:t>类型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B62D1C6-E41E-4484-83CE-A6844BA5D9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数据报套接字</a:t>
            </a:r>
            <a:r>
              <a:rPr lang="en-US" altLang="zh-CN" b="1">
                <a:latin typeface="Times New Roman" panose="02020603050405020304" pitchFamily="18" charset="0"/>
              </a:rPr>
              <a:t>(SOCK_DGRAM)</a:t>
            </a:r>
          </a:p>
          <a:p>
            <a:pPr lvl="1" eaLnBrk="1" hangingPunct="1"/>
            <a:r>
              <a:rPr lang="zh-CN" altLang="en-US" sz="3200" b="1">
                <a:latin typeface="Times New Roman" panose="02020603050405020304" pitchFamily="18" charset="0"/>
              </a:rPr>
              <a:t>数据报套接字支持面向记录的数据流，但不能确保能被送达，也无法确保按照发送顺序或不重复</a:t>
            </a:r>
          </a:p>
          <a:p>
            <a:pPr lvl="1" eaLnBrk="1" hangingPunct="1"/>
            <a:r>
              <a:rPr lang="zh-CN" altLang="en-US" sz="3200" b="1">
                <a:latin typeface="Times New Roman" panose="02020603050405020304" pitchFamily="18" charset="0"/>
              </a:rPr>
              <a:t>“有序”指数据包按发送的顺序送达</a:t>
            </a:r>
          </a:p>
          <a:p>
            <a:pPr lvl="1" eaLnBrk="1" hangingPunct="1"/>
            <a:r>
              <a:rPr lang="zh-CN" altLang="en-US" sz="3200" b="1">
                <a:latin typeface="Times New Roman" panose="02020603050405020304" pitchFamily="18" charset="0"/>
              </a:rPr>
              <a:t>“不重复”指一个特定的数据包只能获取一次</a:t>
            </a:r>
          </a:p>
        </p:txBody>
      </p:sp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>
            <a:extLst>
              <a:ext uri="{FF2B5EF4-FFF2-40B4-BE49-F238E27FC236}">
                <a16:creationId xmlns:a16="http://schemas.microsoft.com/office/drawing/2014/main" id="{61F2A1B1-E54F-4F25-AFC4-A355652C964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932B1E-C50B-469D-943B-32674B250743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F5D62231-424E-414E-A466-CAE6BAC8D7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8D8D5D-4594-4166-A886-FFC044B37F83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FF0CFBA9-FFED-41BD-AB87-8FC616E9B4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501CBC27-8A59-4451-AAAB-E2D0CD578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18438" name="Object 4">
            <a:extLst>
              <a:ext uri="{FF2B5EF4-FFF2-40B4-BE49-F238E27FC236}">
                <a16:creationId xmlns:a16="http://schemas.microsoft.com/office/drawing/2014/main" id="{5CD9CC54-11DC-4FC7-A8DD-87496A4CE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741488"/>
          <a:ext cx="7202487" cy="436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3" imgW="3326400" imgH="2487960" progId="Visio.Drawing.11">
                  <p:embed/>
                </p:oleObj>
              </mc:Choice>
              <mc:Fallback>
                <p:oleObj r:id="rId3" imgW="3326400" imgH="24879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41488"/>
                        <a:ext cx="7202487" cy="436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>
            <a:extLst>
              <a:ext uri="{FF2B5EF4-FFF2-40B4-BE49-F238E27FC236}">
                <a16:creationId xmlns:a16="http://schemas.microsoft.com/office/drawing/2014/main" id="{B5B100A2-EB96-4FDD-A9CD-EB5DFC972F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7EA024-9223-45E4-A609-F2CF074F9159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10B646F2-4427-41E7-93C6-D0A63D7A3B9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FCD0D0-5D11-43EF-B96C-207239C0C0FD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42FD8F94-4177-4CC1-97FA-29058F8B23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zh-CN"/>
              <a:t>端口与地址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28E48DD-6C9D-4A88-94C7-2E3EA01CDD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在网络上，一个</a:t>
            </a:r>
            <a:r>
              <a:rPr lang="en-US" altLang="zh-CN" sz="2600" b="1">
                <a:latin typeface="Times New Roman" panose="02020603050405020304" pitchFamily="18" charset="0"/>
              </a:rPr>
              <a:t>Socket</a:t>
            </a:r>
            <a:r>
              <a:rPr lang="zh-CN" altLang="en-US" sz="2600" b="1">
                <a:latin typeface="Times New Roman" panose="02020603050405020304" pitchFamily="18" charset="0"/>
              </a:rPr>
              <a:t>的标识主要借助于地址和端口来描述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</a:rPr>
              <a:t>地址指该套接字所在计算机的网络地址，可以为域名或</a:t>
            </a:r>
            <a:r>
              <a:rPr lang="en-US" altLang="zh-CN" sz="2400" b="1">
                <a:latin typeface="Times New Roman" panose="02020603050405020304" pitchFamily="18" charset="0"/>
              </a:rPr>
              <a:t>IP</a:t>
            </a:r>
            <a:r>
              <a:rPr lang="zh-CN" altLang="en-US" sz="2400" b="1">
                <a:latin typeface="Times New Roman" panose="02020603050405020304" pitchFamily="18" charset="0"/>
              </a:rPr>
              <a:t>地址的形式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</a:rPr>
              <a:t>同一机器上可以运行多个网络应用程序，每个应用程序都有自己的套接字用以进行网络通信，此时如果只有地址标识套接字，则当一个通信包到达机器时，将无法确定究竟是哪个应用程序的套接字需要接收此信息。由此增加了端口的概念，以协助区分同一机器上不同应用程序的套接字</a:t>
            </a:r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>
            <a:extLst>
              <a:ext uri="{FF2B5EF4-FFF2-40B4-BE49-F238E27FC236}">
                <a16:creationId xmlns:a16="http://schemas.microsoft.com/office/drawing/2014/main" id="{619C8D6D-93FC-4201-BDD2-27E9C0EE9A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F4E112-2349-49B0-A1BC-6CF65B5D7A63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0483" name="灯片编号占位符 5">
            <a:extLst>
              <a:ext uri="{FF2B5EF4-FFF2-40B4-BE49-F238E27FC236}">
                <a16:creationId xmlns:a16="http://schemas.microsoft.com/office/drawing/2014/main" id="{C04F0825-321B-443F-9908-08EFB8556F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991968-183E-4A20-97A8-34F8C760A656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360CAE50-E94E-4EDD-91C6-63802107FC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zh-CN"/>
              <a:t>端口与地址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35F4CCC4-9F9F-4A2A-A1E8-7D304D19F7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端口用于标识进程，同一机器上不同的网络应用程序各有不同的端口，这样，通过“</a:t>
            </a:r>
            <a:r>
              <a:rPr lang="zh-CN" altLang="en-US" sz="2600" b="1">
                <a:solidFill>
                  <a:srgbClr val="FF3300"/>
                </a:solidFill>
                <a:latin typeface="Times New Roman" panose="02020603050405020304" pitchFamily="18" charset="0"/>
              </a:rPr>
              <a:t>网络地址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600" b="1">
                <a:solidFill>
                  <a:srgbClr val="FF3300"/>
                </a:solidFill>
                <a:latin typeface="Times New Roman" panose="02020603050405020304" pitchFamily="18" charset="0"/>
              </a:rPr>
              <a:t>端口号</a:t>
            </a:r>
            <a:r>
              <a:rPr lang="zh-CN" altLang="en-US" sz="2600" b="1">
                <a:latin typeface="Times New Roman" panose="02020603050405020304" pitchFamily="18" charset="0"/>
              </a:rPr>
              <a:t>”的标识方法，便唯一标识了机器上的应用程序了</a:t>
            </a:r>
          </a:p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某些端口是专门为公共服务保留的（Ftp:21,http:80），除非程序是要提供这些服务，否则应尽量避免使用这些端口。</a:t>
            </a:r>
          </a:p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端口1024以前的端口号都是系统保留的或是作为公共服务的，应尽量选择大于1024的端口号，以避免冲突</a:t>
            </a:r>
          </a:p>
        </p:txBody>
      </p: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A46CAE78-AA2D-40E5-A4FB-059B99B62E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DA292C-5A4B-496E-97B7-2444D5246223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B6C0E3A4-975F-485C-BD16-A05899D4C81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1D5B0C-2D87-40AA-AE24-9545A0AC6FB7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4E72C38-7C8F-4545-A60D-95B4B1C172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7.</a:t>
            </a:r>
            <a:r>
              <a:rPr lang="zh-CN" altLang="en-US"/>
              <a:t>网络连接函数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208AC009-3F4F-4BC9-8645-77EE9CDCD1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socket</a:t>
            </a:r>
            <a:r>
              <a:rPr lang="zh-CN" altLang="en-US" b="1">
                <a:latin typeface="Times New Roman" panose="02020603050405020304" pitchFamily="18" charset="0"/>
              </a:rPr>
              <a:t>　创建套接字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bind</a:t>
            </a:r>
            <a:r>
              <a:rPr lang="zh-CN" altLang="en-US" b="1">
                <a:latin typeface="Times New Roman" panose="02020603050405020304" pitchFamily="18" charset="0"/>
              </a:rPr>
              <a:t>　绑定本机端口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connect</a:t>
            </a:r>
            <a:r>
              <a:rPr lang="zh-CN" altLang="en-US" b="1">
                <a:latin typeface="Times New Roman" panose="02020603050405020304" pitchFamily="18" charset="0"/>
              </a:rPr>
              <a:t>　建立连接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listen</a:t>
            </a:r>
            <a:r>
              <a:rPr lang="zh-CN" altLang="en-US" b="1">
                <a:latin typeface="Times New Roman" panose="02020603050405020304" pitchFamily="18" charset="0"/>
              </a:rPr>
              <a:t>　监听端口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accept</a:t>
            </a:r>
            <a:r>
              <a:rPr lang="zh-CN" altLang="en-US" b="1">
                <a:latin typeface="Times New Roman" panose="02020603050405020304" pitchFamily="18" charset="0"/>
              </a:rPr>
              <a:t>　接受连接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recv, recvfrom</a:t>
            </a:r>
            <a:r>
              <a:rPr lang="zh-CN" altLang="en-US" b="1">
                <a:latin typeface="Times New Roman" panose="02020603050405020304" pitchFamily="18" charset="0"/>
              </a:rPr>
              <a:t>　数据接收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send, sendto</a:t>
            </a:r>
            <a:r>
              <a:rPr lang="zh-CN" altLang="en-US" b="1">
                <a:latin typeface="Times New Roman" panose="02020603050405020304" pitchFamily="18" charset="0"/>
              </a:rPr>
              <a:t>　数据发送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close, shutdown</a:t>
            </a:r>
            <a:r>
              <a:rPr lang="zh-CN" altLang="en-US" b="1">
                <a:latin typeface="Times New Roman" panose="02020603050405020304" pitchFamily="18" charset="0"/>
              </a:rPr>
              <a:t>　关闭套接字</a:t>
            </a:r>
          </a:p>
        </p:txBody>
      </p:sp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>
            <a:extLst>
              <a:ext uri="{FF2B5EF4-FFF2-40B4-BE49-F238E27FC236}">
                <a16:creationId xmlns:a16="http://schemas.microsoft.com/office/drawing/2014/main" id="{FA75C95E-A969-4C7E-8C79-1BE0B2292F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F19ECB-8652-47A7-B6A0-7EC50B534D17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5FF34AAF-7078-421C-A6B7-ED13318558A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325932-ED0E-41A9-963F-EDBBF7AEFCE7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B7434D84-4A88-4755-A2FE-CF6EE3D45F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zh-CN"/>
              <a:t>转换函数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F7B07CBE-C411-4E26-B563-AFC0FEA7AC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IP</a:t>
            </a:r>
            <a:r>
              <a:rPr lang="zh-CN" altLang="en-US" sz="2000" b="1">
                <a:latin typeface="Times New Roman" panose="02020603050405020304" pitchFamily="18" charset="0"/>
              </a:rPr>
              <a:t>地址转换函数</a:t>
            </a:r>
          </a:p>
          <a:p>
            <a:pPr lvl="1" eaLnBrk="1" hangingPunct="1"/>
            <a:r>
              <a:rPr lang="en-US" altLang="zh-CN" sz="2000" b="1">
                <a:latin typeface="Times New Roman" panose="02020603050405020304" pitchFamily="18" charset="0"/>
              </a:rPr>
              <a:t>inet_addr()</a:t>
            </a:r>
            <a:r>
              <a:rPr lang="zh-CN" altLang="en-US" sz="2000" b="1">
                <a:latin typeface="Times New Roman" panose="02020603050405020304" pitchFamily="18" charset="0"/>
              </a:rPr>
              <a:t>　点分十进制数表示的</a:t>
            </a:r>
            <a:r>
              <a:rPr lang="en-US" altLang="zh-CN" sz="2000" b="1">
                <a:latin typeface="Times New Roman" panose="02020603050405020304" pitchFamily="18" charset="0"/>
              </a:rPr>
              <a:t>IP</a:t>
            </a:r>
            <a:r>
              <a:rPr lang="zh-CN" altLang="en-US" sz="2000" b="1">
                <a:latin typeface="Times New Roman" panose="02020603050405020304" pitchFamily="18" charset="0"/>
              </a:rPr>
              <a:t>地址转换为网络字节序的</a:t>
            </a:r>
            <a:r>
              <a:rPr lang="en-US" altLang="zh-CN" sz="2000" b="1">
                <a:latin typeface="Times New Roman" panose="02020603050405020304" pitchFamily="18" charset="0"/>
              </a:rPr>
              <a:t>IP</a:t>
            </a:r>
            <a:r>
              <a:rPr lang="zh-CN" altLang="en-US" sz="2000" b="1">
                <a:latin typeface="Times New Roman" panose="02020603050405020304" pitchFamily="18" charset="0"/>
              </a:rPr>
              <a:t>地址</a:t>
            </a:r>
          </a:p>
          <a:p>
            <a:pPr lvl="1" eaLnBrk="1" hangingPunct="1"/>
            <a:r>
              <a:rPr lang="en-US" altLang="zh-CN" sz="2000" b="1">
                <a:latin typeface="Times New Roman" panose="02020603050405020304" pitchFamily="18" charset="0"/>
              </a:rPr>
              <a:t>inet_ntoa()</a:t>
            </a:r>
            <a:r>
              <a:rPr lang="zh-CN" altLang="en-US" sz="2000" b="1">
                <a:latin typeface="Times New Roman" panose="02020603050405020304" pitchFamily="18" charset="0"/>
              </a:rPr>
              <a:t>　网络字节序的</a:t>
            </a:r>
            <a:r>
              <a:rPr lang="en-US" altLang="zh-CN" sz="2000" b="1">
                <a:latin typeface="Times New Roman" panose="02020603050405020304" pitchFamily="18" charset="0"/>
              </a:rPr>
              <a:t>IP</a:t>
            </a:r>
            <a:r>
              <a:rPr lang="zh-CN" altLang="en-US" sz="2000" b="1">
                <a:latin typeface="Times New Roman" panose="02020603050405020304" pitchFamily="18" charset="0"/>
              </a:rPr>
              <a:t>地址转换为点分十进制数表示的</a:t>
            </a:r>
            <a:r>
              <a:rPr lang="en-US" altLang="zh-CN" sz="2000" b="1">
                <a:latin typeface="Times New Roman" panose="02020603050405020304" pitchFamily="18" charset="0"/>
              </a:rPr>
              <a:t>IP</a:t>
            </a:r>
            <a:r>
              <a:rPr lang="zh-CN" altLang="en-US" sz="2000" b="1">
                <a:latin typeface="Times New Roman" panose="02020603050405020304" pitchFamily="18" charset="0"/>
              </a:rPr>
              <a:t>地址</a:t>
            </a:r>
          </a:p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字节排序函数</a:t>
            </a:r>
          </a:p>
          <a:p>
            <a:pPr lvl="1" eaLnBrk="1" hangingPunct="1"/>
            <a:r>
              <a:rPr lang="en-US" altLang="zh-CN" sz="2000" b="1">
                <a:latin typeface="Times New Roman" panose="02020603050405020304" pitchFamily="18" charset="0"/>
              </a:rPr>
              <a:t>htonl</a:t>
            </a:r>
            <a:r>
              <a:rPr lang="zh-CN" altLang="en-US" sz="2000" b="1">
                <a:latin typeface="Times New Roman" panose="02020603050405020304" pitchFamily="18" charset="0"/>
              </a:rPr>
              <a:t>　</a:t>
            </a:r>
            <a:r>
              <a:rPr lang="en-US" altLang="zh-CN" sz="2000" b="1">
                <a:latin typeface="Times New Roman" panose="02020603050405020304" pitchFamily="18" charset="0"/>
              </a:rPr>
              <a:t>4</a:t>
            </a:r>
            <a:r>
              <a:rPr lang="zh-CN" altLang="en-US" sz="2000" b="1">
                <a:latin typeface="Times New Roman" panose="02020603050405020304" pitchFamily="18" charset="0"/>
              </a:rPr>
              <a:t>字节</a:t>
            </a:r>
            <a:r>
              <a:rPr lang="en-US" altLang="zh-CN" sz="2000" b="1">
                <a:latin typeface="Times New Roman" panose="02020603050405020304" pitchFamily="18" charset="0"/>
              </a:rPr>
              <a:t>unsigned long</a:t>
            </a:r>
            <a:r>
              <a:rPr lang="zh-CN" altLang="en-US" sz="2000" b="1">
                <a:latin typeface="Times New Roman" panose="02020603050405020304" pitchFamily="18" charset="0"/>
              </a:rPr>
              <a:t>主机字节序转换为网络字节序</a:t>
            </a:r>
          </a:p>
          <a:p>
            <a:pPr lvl="1" eaLnBrk="1" hangingPunct="1"/>
            <a:endParaRPr lang="zh-CN" altLang="en-US" sz="2000" b="1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b="1">
                <a:latin typeface="Times New Roman" panose="02020603050405020304" pitchFamily="18" charset="0"/>
              </a:rPr>
              <a:t>ntohl</a:t>
            </a:r>
            <a:r>
              <a:rPr lang="zh-CN" altLang="en-US" sz="2000" b="1">
                <a:latin typeface="Times New Roman" panose="02020603050405020304" pitchFamily="18" charset="0"/>
              </a:rPr>
              <a:t>　 </a:t>
            </a:r>
            <a:r>
              <a:rPr lang="en-US" altLang="zh-CN" sz="2000" b="1">
                <a:latin typeface="Times New Roman" panose="02020603050405020304" pitchFamily="18" charset="0"/>
              </a:rPr>
              <a:t>4</a:t>
            </a:r>
            <a:r>
              <a:rPr lang="zh-CN" altLang="en-US" sz="2000" b="1">
                <a:latin typeface="Times New Roman" panose="02020603050405020304" pitchFamily="18" charset="0"/>
              </a:rPr>
              <a:t>字节网络字节序转换为主机字节序</a:t>
            </a:r>
          </a:p>
          <a:p>
            <a:pPr lvl="1" eaLnBrk="1" hangingPunct="1"/>
            <a:endParaRPr lang="zh-CN" altLang="en-US" sz="2000" b="1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b="1">
                <a:latin typeface="Times New Roman" panose="02020603050405020304" pitchFamily="18" charset="0"/>
              </a:rPr>
              <a:t>htons</a:t>
            </a:r>
            <a:r>
              <a:rPr lang="zh-CN" altLang="en-US" sz="2000" b="1">
                <a:latin typeface="Times New Roman" panose="02020603050405020304" pitchFamily="18" charset="0"/>
              </a:rPr>
              <a:t>　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字节</a:t>
            </a:r>
            <a:r>
              <a:rPr lang="en-US" altLang="zh-CN" sz="2000" b="1">
                <a:latin typeface="Times New Roman" panose="02020603050405020304" pitchFamily="18" charset="0"/>
              </a:rPr>
              <a:t>unsigned short</a:t>
            </a:r>
            <a:r>
              <a:rPr lang="zh-CN" altLang="en-US" sz="2000" b="1">
                <a:latin typeface="Times New Roman" panose="02020603050405020304" pitchFamily="18" charset="0"/>
              </a:rPr>
              <a:t>主机字节序转换为网络字节序</a:t>
            </a:r>
          </a:p>
          <a:p>
            <a:pPr lvl="1" eaLnBrk="1" hangingPunct="1"/>
            <a:endParaRPr lang="zh-CN" altLang="en-US" sz="2000" b="1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b="1">
                <a:latin typeface="Times New Roman" panose="02020603050405020304" pitchFamily="18" charset="0"/>
              </a:rPr>
              <a:t>ntohs</a:t>
            </a:r>
            <a:r>
              <a:rPr lang="zh-CN" altLang="en-US" sz="2000" b="1">
                <a:latin typeface="Times New Roman" panose="02020603050405020304" pitchFamily="18" charset="0"/>
              </a:rPr>
              <a:t>　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字节网络字节序转换为主机字节序</a:t>
            </a:r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3853ABF9-22CC-4838-B4C7-72FF85BD8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8913"/>
            <a:ext cx="7561262" cy="2559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不同的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有不同的字节序类型 这些字节序是指整数在内存中保存的顺序 这个叫做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主机序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最常见的有两种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． 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Little endian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：将低序字节存储在起始地址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． 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Big endian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：将高序字节存储在起始地址</a:t>
            </a:r>
          </a:p>
        </p:txBody>
      </p:sp>
      <p:sp>
        <p:nvSpPr>
          <p:cNvPr id="22535" name="Text Box 5">
            <a:extLst>
              <a:ext uri="{FF2B5EF4-FFF2-40B4-BE49-F238E27FC236}">
                <a16:creationId xmlns:a16="http://schemas.microsoft.com/office/drawing/2014/main" id="{944CBE35-5A7B-49F2-97C7-EF81D3EE6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8604250" cy="2619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例子：在内存中双字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0x01020304(DWORD)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的存储方式 </a:t>
            </a: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内存地址 </a:t>
            </a: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4000  4001 4002 4003 </a:t>
            </a: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LE    04    03    02    01 </a:t>
            </a: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BE     01    02   03    04</a:t>
            </a:r>
          </a:p>
        </p:txBody>
      </p:sp>
      <p:sp>
        <p:nvSpPr>
          <p:cNvPr id="22536" name="Text Box 6">
            <a:extLst>
              <a:ext uri="{FF2B5EF4-FFF2-40B4-BE49-F238E27FC236}">
                <a16:creationId xmlns:a16="http://schemas.microsoft.com/office/drawing/2014/main" id="{852B98A4-0330-41DD-9FE8-005332F7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12875"/>
            <a:ext cx="7777162" cy="192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网络字节顺序是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TCP/IP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中规定好的一种数据表示格式，它与具体的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类型、操作系统等无关，从而可以保证数据在不同主机之间传输时能够被正确解释。网络字节顺序采用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big endian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排序方式。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 autoUpdateAnimBg="0"/>
      <p:bldP spid="22534" grpId="1" animBg="1" autoUpdateAnimBg="0"/>
      <p:bldP spid="22535" grpId="0" animBg="1" autoUpdateAnimBg="0"/>
      <p:bldP spid="22535" grpId="1" animBg="1" autoUpdateAnimBg="0"/>
      <p:bldP spid="22536" grpId="0" animBg="1" autoUpdateAnimBg="0"/>
      <p:bldP spid="22536" grpId="1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4F3A5C7B-882B-4720-AD23-0205AEF6343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C4C182-BF1E-4864-8B9F-AD5B51A5CD08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BE295F24-5DF7-4E3A-9F9A-86C3FD8DC2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3EB477-2FE9-4548-961B-E124707C6D26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8747E95-81DE-4978-A15F-5E2B262A6D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zh-CN"/>
              <a:t>检验本机字节序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13D65833-E2CE-4C55-82E8-00CFD7FAB9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13F06DA9-9236-40D1-9776-E661EE78E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375"/>
            <a:ext cx="6480175" cy="6181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#include &lt;stdio.h&gt;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判断本机的字节序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返回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true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表为小段序。返回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false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表示为大段序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bool am_little_endian ()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{ unsigned short i=1;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return 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(int)*((char *)(&amp;i)) ? true : false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}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int main()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{  if(am_little_endian()) {           printf("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本机字节序为小段序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!\n"); }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else {          printf("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本机字节序为大段序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!\n"); }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return 0;}</a:t>
            </a: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BA4B993-44A2-42E4-8C16-E1916DE855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Socket</a:t>
            </a:r>
            <a:r>
              <a:rPr lang="zh-CN" altLang="en-US"/>
              <a:t>编程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7095DE8F-E0F7-48C1-A69F-2761E1756D6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en-US" altLang="zh-CN"/>
              <a:t>Socket</a:t>
            </a:r>
            <a:r>
              <a:rPr lang="zh-CN" altLang="en-US"/>
              <a:t>接口是</a:t>
            </a:r>
            <a:r>
              <a:rPr lang="en-US" altLang="zh-CN"/>
              <a:t>TCP/IP</a:t>
            </a:r>
            <a:r>
              <a:rPr lang="zh-CN" altLang="en-US"/>
              <a:t>网络的</a:t>
            </a:r>
            <a:r>
              <a:rPr lang="en-US" altLang="zh-CN"/>
              <a:t>API，Socket</a:t>
            </a:r>
            <a:r>
              <a:rPr lang="zh-CN" altLang="en-US"/>
              <a:t>接口定义了许多函数或例程，可以用它们来开发</a:t>
            </a:r>
            <a:r>
              <a:rPr lang="en-US" altLang="zh-CN"/>
              <a:t>TCP/IP</a:t>
            </a:r>
            <a:r>
              <a:rPr lang="zh-CN" altLang="en-US"/>
              <a:t>网络上的应用程序。</a:t>
            </a:r>
            <a:endParaRPr lang="en-US" altLang="zh-CN"/>
          </a:p>
          <a:p>
            <a:pPr eaLnBrk="1" hangingPunct="1"/>
            <a:r>
              <a:rPr lang="en-US" altLang="zh-CN" sz="2000"/>
              <a:t>Socket</a:t>
            </a:r>
            <a:r>
              <a:rPr lang="zh-CN" altLang="en-US" sz="2000"/>
              <a:t>接口设计者最先是将接口放在</a:t>
            </a:r>
            <a:r>
              <a:rPr lang="en-US" altLang="zh-CN" sz="2000"/>
              <a:t>Unix</a:t>
            </a:r>
            <a:r>
              <a:rPr lang="zh-CN" altLang="en-US" sz="2000"/>
              <a:t>操作系统里面的。如果了解</a:t>
            </a:r>
            <a:r>
              <a:rPr lang="en-US" altLang="zh-CN" sz="2000"/>
              <a:t>Unix</a:t>
            </a:r>
            <a:r>
              <a:rPr lang="zh-CN" altLang="en-US" sz="2000"/>
              <a:t>系统的输入和输出的话，就很容易了解</a:t>
            </a:r>
            <a:r>
              <a:rPr lang="en-US" altLang="zh-CN" sz="2000"/>
              <a:t>Socket</a:t>
            </a:r>
            <a:r>
              <a:rPr lang="zh-CN" altLang="en-US" sz="2000"/>
              <a:t>了。网络的 </a:t>
            </a:r>
            <a:r>
              <a:rPr lang="en-US" altLang="zh-CN" sz="2000"/>
              <a:t>Socket</a:t>
            </a:r>
            <a:r>
              <a:rPr lang="zh-CN" altLang="en-US" sz="2000"/>
              <a:t>数据传输是一种特殊的</a:t>
            </a:r>
            <a:r>
              <a:rPr lang="en-US" altLang="zh-CN" sz="2000"/>
              <a:t>I/O，Socket</a:t>
            </a:r>
            <a:r>
              <a:rPr lang="zh-CN" altLang="en-US" sz="2000"/>
              <a:t>也是一种文件描述符。</a:t>
            </a:r>
            <a:r>
              <a:rPr lang="en-US" altLang="zh-CN" sz="2000">
                <a:solidFill>
                  <a:srgbClr val="FF0000"/>
                </a:solidFill>
              </a:rPr>
              <a:t>Socket</a:t>
            </a:r>
            <a:r>
              <a:rPr lang="zh-CN" altLang="en-US" sz="2000">
                <a:solidFill>
                  <a:srgbClr val="FF0000"/>
                </a:solidFill>
              </a:rPr>
              <a:t>也具有一个类似于打开文件的函数调用</a:t>
            </a:r>
            <a:r>
              <a:rPr lang="en-US" altLang="zh-CN" sz="2000">
                <a:solidFill>
                  <a:srgbClr val="FF0000"/>
                </a:solidFill>
              </a:rPr>
              <a:t>Socket()，</a:t>
            </a:r>
            <a:r>
              <a:rPr lang="zh-CN" altLang="en-US" sz="2000">
                <a:solidFill>
                  <a:srgbClr val="FF0000"/>
                </a:solidFill>
              </a:rPr>
              <a:t>该函数返 回一个整型的</a:t>
            </a:r>
            <a:r>
              <a:rPr lang="en-US" altLang="zh-CN" sz="2000">
                <a:solidFill>
                  <a:srgbClr val="FF0000"/>
                </a:solidFill>
              </a:rPr>
              <a:t>Socket</a:t>
            </a:r>
            <a:r>
              <a:rPr lang="zh-CN" altLang="en-US" sz="2000">
                <a:solidFill>
                  <a:srgbClr val="FF0000"/>
                </a:solidFill>
              </a:rPr>
              <a:t>描述符，随后的连接建立、数据传输等操作都是通过该</a:t>
            </a:r>
            <a:r>
              <a:rPr lang="en-US" altLang="zh-CN" sz="2000">
                <a:solidFill>
                  <a:srgbClr val="FF0000"/>
                </a:solidFill>
              </a:rPr>
              <a:t>Socket</a:t>
            </a:r>
            <a:r>
              <a:rPr lang="zh-CN" altLang="en-US" sz="2000">
                <a:solidFill>
                  <a:srgbClr val="FF0000"/>
                </a:solidFill>
              </a:rPr>
              <a:t>实现的。</a:t>
            </a:r>
            <a:r>
              <a:rPr lang="zh-CN" altLang="en-US" sz="2000"/>
              <a:t>常用的</a:t>
            </a:r>
            <a:r>
              <a:rPr lang="en-US" altLang="zh-CN" sz="2000"/>
              <a:t>Socket</a:t>
            </a:r>
            <a:r>
              <a:rPr lang="zh-CN" altLang="en-US" sz="2000"/>
              <a:t>类型有两种：流式</a:t>
            </a:r>
            <a:r>
              <a:rPr lang="en-US" altLang="zh-CN" sz="2000"/>
              <a:t>Socket （SOCK_STREAM）</a:t>
            </a:r>
            <a:r>
              <a:rPr lang="zh-CN" altLang="en-US" sz="2000"/>
              <a:t>和数据报式</a:t>
            </a:r>
            <a:r>
              <a:rPr lang="en-US" altLang="zh-CN" sz="2000"/>
              <a:t>Socket（SOCK_DGRAM）。</a:t>
            </a:r>
            <a:r>
              <a:rPr lang="zh-CN" altLang="en-US" sz="2000"/>
              <a:t>流式是一种面向连接的</a:t>
            </a:r>
            <a:r>
              <a:rPr lang="en-US" altLang="zh-CN" sz="2000"/>
              <a:t>Socket，</a:t>
            </a:r>
            <a:r>
              <a:rPr lang="zh-CN" altLang="en-US" sz="2000"/>
              <a:t>针对于面向连接的</a:t>
            </a:r>
            <a:r>
              <a:rPr lang="en-US" altLang="zh-CN" sz="2000"/>
              <a:t>TCP</a:t>
            </a:r>
            <a:r>
              <a:rPr lang="zh-CN" altLang="en-US" sz="2000"/>
              <a:t>服务应用；数据报式</a:t>
            </a:r>
            <a:r>
              <a:rPr lang="en-US" altLang="zh-CN" sz="2000"/>
              <a:t>Socket</a:t>
            </a:r>
            <a:r>
              <a:rPr lang="zh-CN" altLang="en-US" sz="2000"/>
              <a:t>是一种无连接的</a:t>
            </a:r>
            <a:r>
              <a:rPr lang="en-US" altLang="zh-CN" sz="2000"/>
              <a:t>Socket，</a:t>
            </a:r>
            <a:r>
              <a:rPr lang="zh-CN" altLang="en-US" sz="2000"/>
              <a:t>对应于无连接的</a:t>
            </a:r>
            <a:r>
              <a:rPr lang="en-US" altLang="zh-CN" sz="2000"/>
              <a:t>UDP</a:t>
            </a:r>
            <a:r>
              <a:rPr lang="zh-CN" altLang="en-US" sz="2000"/>
              <a:t>服务应用。</a:t>
            </a:r>
          </a:p>
        </p:txBody>
      </p:sp>
      <p:sp>
        <p:nvSpPr>
          <p:cNvPr id="5124" name="日期占位符 3">
            <a:extLst>
              <a:ext uri="{FF2B5EF4-FFF2-40B4-BE49-F238E27FC236}">
                <a16:creationId xmlns:a16="http://schemas.microsoft.com/office/drawing/2014/main" id="{7188B5F3-598F-49E2-8D19-70C7BF8942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E816BE-0A82-4402-906A-3F36CBFB3CAD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125" name="灯片编号占位符 4">
            <a:extLst>
              <a:ext uri="{FF2B5EF4-FFF2-40B4-BE49-F238E27FC236}">
                <a16:creationId xmlns:a16="http://schemas.microsoft.com/office/drawing/2014/main" id="{9CE0C560-CB41-44E6-9742-4442F3E0FA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513DC9-9470-45C6-B6A1-EFA3C42CBF61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>
            <a:extLst>
              <a:ext uri="{FF2B5EF4-FFF2-40B4-BE49-F238E27FC236}">
                <a16:creationId xmlns:a16="http://schemas.microsoft.com/office/drawing/2014/main" id="{1475F173-EBCA-4BE4-B00A-CDC16536F9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10421E-96ED-4B02-82B1-ABDACC23C234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42F0D22C-2648-4071-95AB-2DF7B17383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6ACF9F-7612-4717-BAFB-AFB38BED9F88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30947E6-96CA-4367-9920-63108CD0A1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zh-CN"/>
              <a:t>网络信息检索函数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44BD2E91-08C4-443A-8549-78CF164208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gethostname</a:t>
            </a:r>
            <a:r>
              <a:rPr lang="zh-CN" altLang="en-US" sz="2000" b="1">
                <a:latin typeface="Times New Roman" panose="02020603050405020304" pitchFamily="18" charset="0"/>
              </a:rPr>
              <a:t>　获得主机名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getpeername</a:t>
            </a:r>
            <a:r>
              <a:rPr lang="zh-CN" altLang="en-US" sz="2000" b="1">
                <a:latin typeface="Times New Roman" panose="02020603050405020304" pitchFamily="18" charset="0"/>
              </a:rPr>
              <a:t>　获得与套接口相连的远程协议地址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getsockname</a:t>
            </a:r>
            <a:r>
              <a:rPr lang="zh-CN" altLang="en-US" sz="2000" b="1">
                <a:latin typeface="Times New Roman" panose="02020603050405020304" pitchFamily="18" charset="0"/>
              </a:rPr>
              <a:t>　获得套接口本地协议地址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gethostbyname</a:t>
            </a:r>
            <a:r>
              <a:rPr lang="zh-CN" altLang="en-US" sz="2000" b="1">
                <a:latin typeface="Times New Roman" panose="02020603050405020304" pitchFamily="18" charset="0"/>
              </a:rPr>
              <a:t>　根据主机名取得主机信息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gethostbyaddr</a:t>
            </a:r>
            <a:r>
              <a:rPr lang="zh-CN" altLang="en-US" sz="2000" b="1">
                <a:latin typeface="Times New Roman" panose="02020603050405020304" pitchFamily="18" charset="0"/>
              </a:rPr>
              <a:t>　根据主机地址取得主机信息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getprotobyname</a:t>
            </a:r>
            <a:r>
              <a:rPr lang="zh-CN" altLang="en-US" sz="2000" b="1">
                <a:latin typeface="Times New Roman" panose="02020603050405020304" pitchFamily="18" charset="0"/>
              </a:rPr>
              <a:t>　根据协议名取得主机协议信息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getprotobynumber</a:t>
            </a:r>
            <a:r>
              <a:rPr lang="zh-CN" altLang="en-US" sz="2000" b="1">
                <a:latin typeface="Times New Roman" panose="02020603050405020304" pitchFamily="18" charset="0"/>
              </a:rPr>
              <a:t>　根据协议号取得主机协议信息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getservbyname</a:t>
            </a:r>
            <a:r>
              <a:rPr lang="zh-CN" altLang="en-US" sz="2000" b="1">
                <a:latin typeface="Times New Roman" panose="02020603050405020304" pitchFamily="18" charset="0"/>
              </a:rPr>
              <a:t>　根据服务名取得相关服务信息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getservbyport</a:t>
            </a:r>
            <a:r>
              <a:rPr lang="zh-CN" altLang="en-US" sz="2000" b="1">
                <a:latin typeface="Times New Roman" panose="02020603050405020304" pitchFamily="18" charset="0"/>
              </a:rPr>
              <a:t>　根据端口号取得相关服务信息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getsockopt/setsockopt</a:t>
            </a:r>
            <a:r>
              <a:rPr lang="zh-CN" altLang="en-US" sz="2000" b="1">
                <a:latin typeface="Times New Roman" panose="02020603050405020304" pitchFamily="18" charset="0"/>
              </a:rPr>
              <a:t>　获取</a:t>
            </a:r>
            <a:r>
              <a:rPr lang="en-US" altLang="zh-CN" sz="2000" b="1">
                <a:latin typeface="Times New Roman" panose="02020603050405020304" pitchFamily="18" charset="0"/>
              </a:rPr>
              <a:t>/</a:t>
            </a:r>
            <a:r>
              <a:rPr lang="zh-CN" altLang="en-US" sz="2000" b="1">
                <a:latin typeface="Times New Roman" panose="02020603050405020304" pitchFamily="18" charset="0"/>
              </a:rPr>
              <a:t>设置一个套接口选项 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ioctlsocket</a:t>
            </a:r>
            <a:r>
              <a:rPr lang="zh-CN" altLang="en-US" sz="2000" b="1">
                <a:latin typeface="Times New Roman" panose="02020603050405020304" pitchFamily="18" charset="0"/>
              </a:rPr>
              <a:t>　设置套接口的工作方式</a:t>
            </a:r>
          </a:p>
        </p:txBody>
      </p:sp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4A4AFB49-C712-44C2-BA50-873DCAAEFC6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9115A9-E2A8-4A41-84E4-30B140B1BE51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5A84AD00-AFC9-4EA8-BA55-0A44352348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A126FB-DE85-46DD-9356-45BF0B67F721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D3237BF7-844B-4C53-A61F-48F6FEFB43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8.Winsock</a:t>
            </a:r>
            <a:r>
              <a:rPr lang="zh-CN" altLang="en-US"/>
              <a:t>的启动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354CAA41-0F45-441A-8C12-3EBACA17CC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调用任何一个</a:t>
            </a:r>
            <a:r>
              <a:rPr lang="en-US" altLang="zh-CN" sz="2400" b="1">
                <a:latin typeface="Times New Roman" panose="02020603050405020304" pitchFamily="18" charset="0"/>
              </a:rPr>
              <a:t>Winsock</a:t>
            </a:r>
            <a:r>
              <a:rPr lang="zh-CN" altLang="en-US" sz="2400" b="1">
                <a:latin typeface="Times New Roman" panose="02020603050405020304" pitchFamily="18" charset="0"/>
              </a:rPr>
              <a:t>函数之前都必须检查协议栈安装情况，使用函数</a:t>
            </a:r>
            <a:r>
              <a:rPr lang="en-US" altLang="zh-CN" sz="2400" b="1">
                <a:latin typeface="Times New Roman" panose="02020603050405020304" pitchFamily="18" charset="0"/>
              </a:rPr>
              <a:t>WSAStartup() </a:t>
            </a:r>
            <a:r>
              <a:rPr lang="zh-CN" altLang="en-US" sz="2400" b="1">
                <a:latin typeface="Times New Roman" panose="02020603050405020304" pitchFamily="18" charset="0"/>
              </a:rPr>
              <a:t>调用win</a:t>
            </a:r>
            <a:r>
              <a:rPr lang="en-US" altLang="zh-CN" sz="2400" b="1">
                <a:latin typeface="Times New Roman" panose="02020603050405020304" pitchFamily="18" charset="0"/>
              </a:rPr>
              <a:t>s</a:t>
            </a:r>
            <a:r>
              <a:rPr lang="zh-CN" altLang="en-US" sz="2400" b="1">
                <a:latin typeface="Times New Roman" panose="02020603050405020304" pitchFamily="18" charset="0"/>
              </a:rPr>
              <a:t>oc</a:t>
            </a:r>
            <a:r>
              <a:rPr lang="en-US" altLang="zh-CN" sz="2400" b="1">
                <a:latin typeface="Times New Roman" panose="02020603050405020304" pitchFamily="18" charset="0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</a:rPr>
              <a:t> DLL</a:t>
            </a:r>
            <a:r>
              <a:rPr lang="en-US" altLang="zh-CN" sz="2400" b="1">
                <a:latin typeface="Times New Roman" panose="02020603050405020304" pitchFamily="18" charset="0"/>
              </a:rPr>
              <a:t>			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WSAStartup(</a:t>
            </a:r>
          </a:p>
          <a:p>
            <a:pPr lvl="1" eaLnBrk="1" hangingPunct="1"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</a:rPr>
              <a:t>WORD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wVersionRequested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  <a:p>
            <a:pPr lvl="1" eaLnBrk="1" hangingPunct="1"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</a:rPr>
              <a:t>LPWSADATA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lpWSAData</a:t>
            </a:r>
          </a:p>
          <a:p>
            <a:pPr lvl="1" eaLnBrk="1" hangingPunct="1"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	);</a:t>
            </a:r>
          </a:p>
          <a:p>
            <a:pPr lvl="1" eaLnBrk="1" hangingPunct="1"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wVersionRequested</a:t>
            </a:r>
            <a:r>
              <a:rPr lang="zh-CN" altLang="en-US" sz="2400" b="1">
                <a:latin typeface="Times New Roman" panose="02020603050405020304" pitchFamily="18" charset="0"/>
              </a:rPr>
              <a:t>是一个</a:t>
            </a:r>
            <a:r>
              <a:rPr lang="en-US" altLang="zh-CN" sz="2400" b="1">
                <a:latin typeface="Times New Roman" panose="02020603050405020304" pitchFamily="18" charset="0"/>
              </a:rPr>
              <a:t>WORD</a:t>
            </a:r>
            <a:r>
              <a:rPr lang="zh-CN" altLang="en-US" sz="2400" b="1">
                <a:latin typeface="Times New Roman" panose="02020603050405020304" pitchFamily="18" charset="0"/>
              </a:rPr>
              <a:t>型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</a:rPr>
              <a:t>双字节型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数值，指定使用的版本号，对</a:t>
            </a:r>
            <a:r>
              <a:rPr lang="en-US" altLang="zh-CN" sz="2400" b="1">
                <a:latin typeface="Times New Roman" panose="02020603050405020304" pitchFamily="18" charset="0"/>
              </a:rPr>
              <a:t>Winsock2.2</a:t>
            </a:r>
            <a:r>
              <a:rPr lang="zh-CN" altLang="en-US" sz="2400" b="1">
                <a:latin typeface="Times New Roman" panose="02020603050405020304" pitchFamily="18" charset="0"/>
              </a:rPr>
              <a:t>而言，此参数的值为</a:t>
            </a:r>
            <a:r>
              <a:rPr lang="en-US" altLang="zh-CN" sz="2400" b="1">
                <a:latin typeface="Times New Roman" panose="02020603050405020304" pitchFamily="18" charset="0"/>
              </a:rPr>
              <a:t>0x0202</a:t>
            </a:r>
            <a:r>
              <a:rPr lang="zh-CN" altLang="en-US" sz="2400" b="1">
                <a:latin typeface="Times New Roman" panose="02020603050405020304" pitchFamily="18" charset="0"/>
              </a:rPr>
              <a:t>，也可以用宏</a:t>
            </a:r>
            <a:r>
              <a:rPr lang="en-US" altLang="zh-CN" sz="2400" b="1">
                <a:latin typeface="Times New Roman" panose="02020603050405020304" pitchFamily="18" charset="0"/>
              </a:rPr>
              <a:t>MAKEWORD(2,2)</a:t>
            </a:r>
            <a:r>
              <a:rPr lang="zh-CN" altLang="en-US" sz="2400" b="1">
                <a:latin typeface="Times New Roman" panose="02020603050405020304" pitchFamily="18" charset="0"/>
              </a:rPr>
              <a:t>来获得</a:t>
            </a:r>
          </a:p>
          <a:p>
            <a:pPr lvl="1" eaLnBrk="1" hangingPunct="1"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lpWSAData</a:t>
            </a:r>
            <a:r>
              <a:rPr lang="zh-CN" altLang="en-US" sz="2400" b="1">
                <a:latin typeface="Times New Roman" panose="02020603050405020304" pitchFamily="18" charset="0"/>
              </a:rPr>
              <a:t>是一个指向</a:t>
            </a:r>
            <a:r>
              <a:rPr lang="en-US" altLang="zh-CN" sz="2400" b="1">
                <a:latin typeface="Times New Roman" panose="02020603050405020304" pitchFamily="18" charset="0"/>
              </a:rPr>
              <a:t>WSADATA</a:t>
            </a:r>
            <a:r>
              <a:rPr lang="zh-CN" altLang="en-US" sz="2400" b="1">
                <a:latin typeface="Times New Roman" panose="02020603050405020304" pitchFamily="18" charset="0"/>
              </a:rPr>
              <a:t>结构的指针，它返回关于</a:t>
            </a:r>
            <a:r>
              <a:rPr lang="en-US" altLang="zh-CN" sz="2400" b="1">
                <a:latin typeface="Times New Roman" panose="02020603050405020304" pitchFamily="18" charset="0"/>
              </a:rPr>
              <a:t>Winsock</a:t>
            </a:r>
            <a:r>
              <a:rPr lang="zh-CN" altLang="en-US" sz="2400" b="1">
                <a:latin typeface="Times New Roman" panose="02020603050405020304" pitchFamily="18" charset="0"/>
              </a:rPr>
              <a:t>实现的详细信息</a:t>
            </a:r>
          </a:p>
        </p:txBody>
      </p:sp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C99C3F53-F724-4455-992B-07176D7F6D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E309DC-323F-428C-A60B-A83BC63B4E96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B426F23A-4C93-42F0-B1B7-E2E7FDAFDC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77F07E-F1AC-4CB4-9E14-39B796A15F61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81E821CB-67F2-4216-8C0C-0D41AB34D5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526FA58-A66B-4A63-B91E-99EC42991E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8913"/>
            <a:ext cx="8207375" cy="66690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#include &lt;Winsock2.h&gt;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//</a:t>
            </a:r>
            <a:r>
              <a:rPr lang="zh-CN" altLang="en-US" sz="1800" b="1">
                <a:latin typeface="Times New Roman" panose="02020603050405020304" pitchFamily="18" charset="0"/>
              </a:rPr>
              <a:t>需要在</a:t>
            </a:r>
            <a:r>
              <a:rPr lang="en-US" altLang="zh-CN" sz="1800" b="1">
                <a:latin typeface="Times New Roman" panose="02020603050405020304" pitchFamily="18" charset="0"/>
              </a:rPr>
              <a:t>Project-&gt;Settings-&gt;Link-&gt;Object/library modules</a:t>
            </a:r>
            <a:r>
              <a:rPr lang="zh-CN" altLang="en-US" sz="1800" b="1">
                <a:latin typeface="Times New Roman" panose="02020603050405020304" pitchFamily="18" charset="0"/>
              </a:rPr>
              <a:t>中加入</a:t>
            </a:r>
            <a:r>
              <a:rPr lang="en-US" altLang="zh-CN" sz="1800" b="1">
                <a:latin typeface="Times New Roman" panose="02020603050405020304" pitchFamily="18" charset="0"/>
              </a:rPr>
              <a:t>ws2_32.lib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WORD wVersionRequested;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WSADATA</a:t>
            </a:r>
            <a:r>
              <a:rPr lang="en-US" altLang="zh-CN" sz="1800" b="1">
                <a:latin typeface="Times New Roman" panose="02020603050405020304" pitchFamily="18" charset="0"/>
              </a:rPr>
              <a:t> wsaData;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wVersionRequested=MAKEWORD(2,2);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if(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WSAStartup</a:t>
            </a:r>
            <a:r>
              <a:rPr lang="en-US" altLang="zh-CN" sz="1800" b="1">
                <a:latin typeface="Times New Roman" panose="02020603050405020304" pitchFamily="18" charset="0"/>
              </a:rPr>
              <a:t>(wVersionRequested,&amp;wsaData)!=0)//</a:t>
            </a:r>
            <a:r>
              <a:rPr lang="zh-CN" altLang="en-US" sz="1800" b="1">
                <a:latin typeface="Times New Roman" panose="02020603050405020304" pitchFamily="18" charset="0"/>
              </a:rPr>
              <a:t>初始化</a:t>
            </a:r>
            <a:r>
              <a:rPr lang="en-US" altLang="zh-CN" sz="1800" b="1">
                <a:latin typeface="Times New Roman" panose="02020603050405020304" pitchFamily="18" charset="0"/>
              </a:rPr>
              <a:t>ws2_32.dll</a:t>
            </a:r>
            <a:r>
              <a:rPr lang="zh-CN" altLang="en-US" sz="1800" b="1">
                <a:latin typeface="Times New Roman" panose="02020603050405020304" pitchFamily="18" charset="0"/>
              </a:rPr>
              <a:t>动态库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</a:t>
            </a:r>
            <a:r>
              <a:rPr lang="en-US" altLang="zh-CN" sz="18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printf("WSAStartup() failed!\n");//Winsock</a:t>
            </a:r>
            <a:r>
              <a:rPr lang="zh-CN" altLang="en-US" sz="1800" b="1">
                <a:latin typeface="Times New Roman" panose="02020603050405020304" pitchFamily="18" charset="0"/>
              </a:rPr>
              <a:t>初始化错误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	</a:t>
            </a:r>
            <a:r>
              <a:rPr lang="en-US" altLang="zh-CN" sz="1800" b="1">
                <a:latin typeface="Times New Roman" panose="02020603050405020304" pitchFamily="18" charset="0"/>
              </a:rPr>
              <a:t>exit(-1);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if(wsaData.wVersion!=wVersionRequested)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printf("The version of Winsock is not suited!\n");//Winsock</a:t>
            </a:r>
            <a:r>
              <a:rPr lang="zh-CN" altLang="en-US" sz="1800" b="1">
                <a:latin typeface="Times New Roman" panose="02020603050405020304" pitchFamily="18" charset="0"/>
              </a:rPr>
              <a:t>版本不匹配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	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WSACleanup</a:t>
            </a:r>
            <a:r>
              <a:rPr lang="en-US" altLang="zh-CN" sz="1800" b="1">
                <a:latin typeface="Times New Roman" panose="02020603050405020304" pitchFamily="18" charset="0"/>
              </a:rPr>
              <a:t>();//</a:t>
            </a:r>
            <a:r>
              <a:rPr lang="zh-CN" altLang="en-US" sz="1800" b="1">
                <a:latin typeface="Times New Roman" panose="02020603050405020304" pitchFamily="18" charset="0"/>
              </a:rPr>
              <a:t>结束对</a:t>
            </a:r>
            <a:r>
              <a:rPr lang="en-US" altLang="zh-CN" sz="1800" b="1">
                <a:latin typeface="Times New Roman" panose="02020603050405020304" pitchFamily="18" charset="0"/>
              </a:rPr>
              <a:t>ws2_32.dll</a:t>
            </a:r>
            <a:r>
              <a:rPr lang="zh-CN" altLang="en-US" sz="1800" b="1">
                <a:latin typeface="Times New Roman" panose="02020603050405020304" pitchFamily="18" charset="0"/>
              </a:rPr>
              <a:t>的调用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	</a:t>
            </a:r>
            <a:r>
              <a:rPr lang="en-US" altLang="zh-CN" sz="1800" b="1">
                <a:latin typeface="Times New Roman" panose="02020603050405020304" pitchFamily="18" charset="0"/>
              </a:rPr>
              <a:t>exit(-1);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}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//</a:t>
            </a:r>
            <a:r>
              <a:rPr lang="zh-CN" altLang="en-US" sz="1800" b="1">
                <a:latin typeface="Times New Roman" panose="02020603050405020304" pitchFamily="18" charset="0"/>
              </a:rPr>
              <a:t>说明</a:t>
            </a:r>
            <a:r>
              <a:rPr lang="en-US" altLang="zh-CN" sz="1800" b="1">
                <a:latin typeface="Times New Roman" panose="02020603050405020304" pitchFamily="18" charset="0"/>
              </a:rPr>
              <a:t>ws2_32.dll</a:t>
            </a:r>
            <a:r>
              <a:rPr lang="zh-CN" altLang="en-US" sz="1800" b="1">
                <a:latin typeface="Times New Roman" panose="02020603050405020304" pitchFamily="18" charset="0"/>
              </a:rPr>
              <a:t>正确加载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</a:t>
            </a:r>
            <a:r>
              <a:rPr lang="en-US" altLang="zh-CN" sz="1800" b="1">
                <a:latin typeface="Times New Roman" panose="02020603050405020304" pitchFamily="18" charset="0"/>
              </a:rPr>
              <a:t>printf("Load ws2_32.dll successfully!\n");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4808E4D1-7318-481F-A273-165A650C8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953095"/>
            <a:ext cx="6911975" cy="535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typedef struct </a:t>
            </a:r>
            <a:r>
              <a:rPr lang="en-US" altLang="zh-CN" sz="2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WSAData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	WORD </a:t>
            </a:r>
            <a:r>
              <a:rPr lang="en-US" altLang="zh-CN" sz="2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wVersion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;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库文件建议应用程序使用的版本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	WORD </a:t>
            </a:r>
            <a:r>
              <a:rPr lang="en-US" altLang="zh-CN" sz="2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wHighVersion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;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库文件支持的最高版本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库描述字符串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	char </a:t>
            </a:r>
            <a:r>
              <a:rPr lang="en-US" altLang="zh-CN" sz="2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szDescription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[WSADESCRIPTION_LEN+1];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系统状态字符串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	char </a:t>
            </a:r>
            <a:r>
              <a:rPr lang="en-US" altLang="zh-CN" sz="2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szSystemStatus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[WSASYS_STATUS_LEN+1];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同时支持的最大套接字数量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	unsigned short </a:t>
            </a:r>
            <a:r>
              <a:rPr lang="en-US" altLang="zh-CN" sz="2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iMaxSockets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以下两个参数在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2.0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版中已废弃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	unsigned short </a:t>
            </a:r>
            <a:r>
              <a:rPr lang="en-US" altLang="zh-CN" sz="2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iMaxUdpDg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	char FAR* </a:t>
            </a:r>
            <a:r>
              <a:rPr lang="en-US" altLang="zh-CN" sz="2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lpVendorInfo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}	WSDATA,FAR * LPWSADATA;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　　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WSADATA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结构被用来保存函数</a:t>
            </a:r>
            <a:r>
              <a:rPr lang="en-US" altLang="zh-CN" sz="2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WSAStartup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返回的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Windows Sockets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初始化信息。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 autoUpdateAnimBg="0"/>
      <p:bldP spid="26630" grpId="1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7D58548D-B503-4DB4-AB83-3A05A53A0E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392C3C-A7BD-41CB-8008-9F528BCB16E1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CA07DD1D-6AE0-483A-821C-AF9FC97353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60CEDC-3CA1-468A-8C06-5142D87A742B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F72E906-1CF7-42D1-84EA-1324884243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9.</a:t>
            </a:r>
            <a:r>
              <a:rPr lang="zh-CN" altLang="en-US"/>
              <a:t>创建套接口</a:t>
            </a:r>
            <a:r>
              <a:rPr lang="en-US" altLang="zh-CN"/>
              <a:t>socket()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227157B-2F54-4407-AC2B-36F11BAF1D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8"/>
            <a:ext cx="8642350" cy="4751387"/>
          </a:xfrm>
        </p:spPr>
        <p:txBody>
          <a:bodyPr/>
          <a:lstStyle/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应用程序在使用</a:t>
            </a:r>
            <a:r>
              <a:rPr lang="en-US" altLang="zh-CN" sz="2000" b="1">
                <a:latin typeface="Times New Roman" panose="02020603050405020304" pitchFamily="18" charset="0"/>
              </a:rPr>
              <a:t>socket</a:t>
            </a:r>
            <a:r>
              <a:rPr lang="zh-CN" altLang="en-US" sz="2000" b="1">
                <a:latin typeface="Times New Roman" panose="02020603050405020304" pitchFamily="18" charset="0"/>
              </a:rPr>
              <a:t>通信前，必须要拥有一个套接字，使用</a:t>
            </a:r>
            <a:r>
              <a:rPr lang="en-US" altLang="zh-CN" sz="2000" b="1">
                <a:latin typeface="Times New Roman" panose="02020603050405020304" pitchFamily="18" charset="0"/>
              </a:rPr>
              <a:t>socket()</a:t>
            </a:r>
            <a:r>
              <a:rPr lang="zh-CN" altLang="en-US" sz="2000" b="1">
                <a:latin typeface="Times New Roman" panose="02020603050405020304" pitchFamily="18" charset="0"/>
              </a:rPr>
              <a:t>函数来给应用程序创建一个套接字。</a:t>
            </a:r>
          </a:p>
          <a:p>
            <a:pPr eaLnBrk="1" hangingPunct="1"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 socket(</a:t>
            </a:r>
          </a:p>
          <a:p>
            <a:pPr eaLnBrk="1" hangingPunct="1"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af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latin typeface="Times New Roman" panose="02020603050405020304" pitchFamily="18" charset="0"/>
              </a:rPr>
              <a:t>地址族，一般是</a:t>
            </a:r>
            <a:r>
              <a:rPr lang="en-US" altLang="zh-CN" sz="2000" b="1">
                <a:latin typeface="Times New Roman" panose="02020603050405020304" pitchFamily="18" charset="0"/>
              </a:rPr>
              <a:t>AF_INET</a:t>
            </a:r>
            <a:r>
              <a:rPr lang="zh-CN" altLang="en-US" sz="2000" b="1">
                <a:latin typeface="Times New Roman" panose="02020603050405020304" pitchFamily="18" charset="0"/>
              </a:rPr>
              <a:t>，表示使用IP地址族</a:t>
            </a:r>
          </a:p>
          <a:p>
            <a:pPr eaLnBrk="1" hangingPunct="1">
              <a:buFontTx/>
              <a:buNone/>
            </a:pP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type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>
                <a:latin typeface="Times New Roman" panose="02020603050405020304" pitchFamily="18" charset="0"/>
              </a:rPr>
              <a:t>//socket</a:t>
            </a:r>
            <a:r>
              <a:rPr lang="zh-CN" altLang="en-US" sz="2000" b="1">
                <a:latin typeface="Times New Roman" panose="02020603050405020304" pitchFamily="18" charset="0"/>
              </a:rPr>
              <a:t>类型，</a:t>
            </a:r>
            <a:r>
              <a:rPr lang="en-US" altLang="zh-CN" sz="2000" b="1">
                <a:latin typeface="Times New Roman" panose="02020603050405020304" pitchFamily="18" charset="0"/>
              </a:rPr>
              <a:t>SOCK_STREAM</a:t>
            </a:r>
            <a:r>
              <a:rPr lang="zh-CN" altLang="en-US" sz="2000" b="1">
                <a:latin typeface="Times New Roman" panose="02020603050405020304" pitchFamily="18" charset="0"/>
              </a:rPr>
              <a:t>或</a:t>
            </a:r>
            <a:r>
              <a:rPr lang="en-US" altLang="zh-CN" sz="2000" b="1">
                <a:latin typeface="Times New Roman" panose="02020603050405020304" pitchFamily="18" charset="0"/>
              </a:rPr>
              <a:t>SOCK_DGRAM</a:t>
            </a:r>
          </a:p>
          <a:p>
            <a:pPr eaLnBrk="1" hangingPunct="1"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protocol</a:t>
            </a:r>
            <a:r>
              <a:rPr lang="en-US" altLang="zh-CN" sz="2000" b="1"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latin typeface="Times New Roman" panose="02020603050405020304" pitchFamily="18" charset="0"/>
              </a:rPr>
              <a:t>协议类型，通常取值 </a:t>
            </a:r>
            <a:r>
              <a:rPr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		);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closesocket </a:t>
            </a:r>
            <a:r>
              <a:rPr lang="zh-CN" altLang="en-US" sz="2000" b="1">
                <a:latin typeface="Times New Roman" panose="02020603050405020304" pitchFamily="18" charset="0"/>
              </a:rPr>
              <a:t>关闭套接字</a:t>
            </a:r>
          </a:p>
          <a:p>
            <a:pPr eaLnBrk="1" hangingPunct="1"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              </a:t>
            </a:r>
            <a:r>
              <a:rPr lang="en-US" altLang="zh-CN" sz="2000" b="1">
                <a:latin typeface="Times New Roman" panose="02020603050405020304" pitchFamily="18" charset="0"/>
              </a:rPr>
              <a:t>int closesocket(</a:t>
            </a:r>
          </a:p>
          <a:p>
            <a:pPr eaLnBrk="1" hangingPunct="1"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                   SOCKET s   //</a:t>
            </a:r>
            <a:r>
              <a:rPr lang="zh-CN" altLang="en-US" sz="2000" b="1">
                <a:latin typeface="Times New Roman" panose="02020603050405020304" pitchFamily="18" charset="0"/>
              </a:rPr>
              <a:t>要关闭的套接字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zh-CN" altLang="en-US" sz="2000" b="1">
                <a:latin typeface="Times New Roman" panose="02020603050405020304" pitchFamily="18" charset="0"/>
              </a:rPr>
              <a:t>它是</a:t>
            </a:r>
            <a:r>
              <a:rPr lang="en-US" altLang="zh-CN" sz="2000" b="1">
                <a:latin typeface="Times New Roman" panose="02020603050405020304" pitchFamily="18" charset="0"/>
              </a:rPr>
              <a:t>socket()</a:t>
            </a:r>
            <a:r>
              <a:rPr lang="zh-CN" altLang="en-US" sz="2000" b="1">
                <a:latin typeface="Times New Roman" panose="02020603050405020304" pitchFamily="18" charset="0"/>
              </a:rPr>
              <a:t>函数调用成功时返回的值</a:t>
            </a:r>
          </a:p>
          <a:p>
            <a:pPr eaLnBrk="1" hangingPunct="1"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              </a:t>
            </a:r>
            <a:r>
              <a:rPr lang="en-US" altLang="zh-CN" sz="2000" b="1">
                <a:latin typeface="Times New Roman" panose="02020603050405020304" pitchFamily="18" charset="0"/>
              </a:rPr>
              <a:t>); </a:t>
            </a:r>
          </a:p>
        </p:txBody>
      </p:sp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4E6F3C1-15DD-4236-BF8C-86852C604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</a:t>
            </a:r>
            <a:r>
              <a:rPr lang="zh-CN" altLang="en-US"/>
              <a:t>创建套接口</a:t>
            </a:r>
            <a:r>
              <a:rPr lang="en-US" altLang="zh-CN"/>
              <a:t>socket()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133E62B-E9F5-44DC-89C9-2FEF86571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SOCK_STREAM(RFC-793 )</a:t>
            </a:r>
          </a:p>
          <a:p>
            <a:pPr lvl="1" eaLnBrk="1" hangingPunct="1"/>
            <a:r>
              <a:rPr lang="zh-CN" altLang="en-US"/>
              <a:t>流套接字，使用</a:t>
            </a:r>
            <a:r>
              <a:rPr lang="en-US" altLang="zh-CN"/>
              <a:t>tcp</a:t>
            </a:r>
            <a:r>
              <a:rPr lang="zh-CN" altLang="en-US"/>
              <a:t>提供的有连接的可靠的传输</a:t>
            </a:r>
          </a:p>
          <a:p>
            <a:pPr eaLnBrk="1" hangingPunct="1"/>
            <a:r>
              <a:rPr lang="en-US" altLang="zh-CN"/>
              <a:t>SOCK_DGRAM(RFC-768)</a:t>
            </a:r>
          </a:p>
          <a:p>
            <a:pPr lvl="1" eaLnBrk="1" hangingPunct="1"/>
            <a:r>
              <a:rPr lang="zh-CN" altLang="en-US"/>
              <a:t>数据报套接字，使用</a:t>
            </a:r>
            <a:r>
              <a:rPr lang="en-US" altLang="zh-CN"/>
              <a:t>udp</a:t>
            </a:r>
            <a:r>
              <a:rPr lang="zh-CN" altLang="en-US"/>
              <a:t>提供无连接的不可靠的传输</a:t>
            </a:r>
          </a:p>
          <a:p>
            <a:pPr eaLnBrk="1" hangingPunct="1"/>
            <a:r>
              <a:rPr lang="en-US" altLang="zh-CN"/>
              <a:t>SOCK_RAW</a:t>
            </a:r>
          </a:p>
          <a:p>
            <a:pPr lvl="1" eaLnBrk="1" hangingPunct="1"/>
            <a:r>
              <a:rPr lang="zh-CN" altLang="en-US"/>
              <a:t>原始套接字，</a:t>
            </a:r>
            <a:r>
              <a:rPr lang="en-US" altLang="zh-CN"/>
              <a:t>socket</a:t>
            </a:r>
            <a:r>
              <a:rPr lang="zh-CN" altLang="en-US"/>
              <a:t>不使用特定的协议区封装它，而由程序自行处理数据报及协议首部</a:t>
            </a:r>
          </a:p>
        </p:txBody>
      </p:sp>
    </p:spTree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E12648A-943D-4E29-82ED-AC9E121C8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</a:t>
            </a:r>
            <a:r>
              <a:rPr lang="zh-CN" altLang="en-US"/>
              <a:t>创建套接口</a:t>
            </a:r>
            <a:r>
              <a:rPr lang="en-US" altLang="zh-CN"/>
              <a:t>socket()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318D4FF-2088-4BB4-BEB5-DA7BB22D6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配合</a:t>
            </a:r>
            <a:r>
              <a:rPr lang="en-US" altLang="zh-CN"/>
              <a:t>type</a:t>
            </a:r>
            <a:r>
              <a:rPr lang="zh-CN" altLang="en-US"/>
              <a:t>使用，值可以是</a:t>
            </a:r>
            <a:r>
              <a:rPr lang="en-US" altLang="zh-CN"/>
              <a:t>IPPROTO_TCP</a:t>
            </a:r>
            <a:r>
              <a:rPr lang="zh-CN" altLang="en-US"/>
              <a:t>等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当</a:t>
            </a:r>
            <a:r>
              <a:rPr lang="en-US" altLang="zh-CN"/>
              <a:t>type</a:t>
            </a:r>
            <a:r>
              <a:rPr lang="zh-CN" altLang="en-US"/>
              <a:t>指定为</a:t>
            </a:r>
            <a:r>
              <a:rPr lang="en-US" altLang="zh-CN"/>
              <a:t>SOCK_STREAM</a:t>
            </a:r>
            <a:r>
              <a:rPr lang="zh-CN" altLang="en-US"/>
              <a:t>或</a:t>
            </a:r>
            <a:r>
              <a:rPr lang="en-US" altLang="zh-CN"/>
              <a:t>SOCK_DGRAM</a:t>
            </a:r>
            <a:r>
              <a:rPr lang="zh-CN" altLang="en-US"/>
              <a:t>时，因为系统已明确使用</a:t>
            </a:r>
            <a:r>
              <a:rPr lang="en-US" altLang="zh-CN"/>
              <a:t>tcp</a:t>
            </a:r>
            <a:r>
              <a:rPr lang="zh-CN" altLang="en-US"/>
              <a:t>和</a:t>
            </a:r>
            <a:r>
              <a:rPr lang="en-US" altLang="zh-CN"/>
              <a:t>udp</a:t>
            </a:r>
            <a:r>
              <a:rPr lang="zh-CN" altLang="en-US"/>
              <a:t>来工作，</a:t>
            </a:r>
            <a:r>
              <a:rPr lang="en-US" altLang="zh-CN"/>
              <a:t>protocol</a:t>
            </a:r>
            <a:r>
              <a:rPr lang="zh-CN" altLang="en-US"/>
              <a:t>可指定为</a:t>
            </a:r>
            <a:r>
              <a:rPr lang="en-US" altLang="zh-CN"/>
              <a:t>0</a:t>
            </a:r>
          </a:p>
        </p:txBody>
      </p:sp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D6D089D-382A-4F5F-B260-95DAB4075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填充</a:t>
            </a:r>
            <a:r>
              <a:rPr lang="en-US" altLang="zh-CN">
                <a:solidFill>
                  <a:schemeClr val="tx1"/>
                </a:solidFill>
              </a:rPr>
              <a:t>socket addr_in</a:t>
            </a:r>
            <a:r>
              <a:rPr lang="zh-CN" altLang="en-US">
                <a:solidFill>
                  <a:schemeClr val="tx1"/>
                </a:solidFill>
              </a:rPr>
              <a:t>结构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0BE26A1-D522-4F67-8A78-8E261167C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rgbClr val="0033CC"/>
                </a:solidFill>
              </a:rPr>
              <a:t>//</a:t>
            </a:r>
            <a:r>
              <a:rPr lang="zh-CN" altLang="en-US">
                <a:solidFill>
                  <a:srgbClr val="0033CC"/>
                </a:solidFill>
              </a:rPr>
              <a:t>填充</a:t>
            </a:r>
            <a:r>
              <a:rPr lang="en-US" altLang="zh-CN">
                <a:solidFill>
                  <a:srgbClr val="0033CC"/>
                </a:solidFill>
              </a:rPr>
              <a:t>socket addr_in</a:t>
            </a:r>
            <a:r>
              <a:rPr lang="zh-CN" altLang="en-US">
                <a:solidFill>
                  <a:srgbClr val="0033CC"/>
                </a:solidFill>
              </a:rPr>
              <a:t>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/>
              <a:t>     sockaddr_in addServer,addrClient;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/>
              <a:t>	addServer.sin_family=AF_INET;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/>
              <a:t>	addServer.sin_addr.S_un.S_addr=inet_addr(Local_IP);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/>
              <a:t>	addServer.sin_port=htons(8000);</a:t>
            </a:r>
          </a:p>
        </p:txBody>
      </p:sp>
    </p:spTree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BEFC689-0CA9-4D94-B770-6EA19E5AD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sockaddr</a:t>
            </a:r>
            <a:r>
              <a:rPr lang="zh-CN" altLang="en-US"/>
              <a:t>结构体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B6AF0FD-ED19-4F9F-81EE-515C0E1A1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struct sockaddr{</a:t>
            </a:r>
          </a:p>
          <a:p>
            <a:pPr eaLnBrk="1" hangingPunct="1">
              <a:buFontTx/>
              <a:buNone/>
            </a:pPr>
            <a:r>
              <a:rPr lang="en-US" altLang="zh-CN"/>
              <a:t>	u_short	sa_family;</a:t>
            </a:r>
          </a:p>
          <a:p>
            <a:pPr eaLnBrk="1" hangingPunct="1">
              <a:buFontTx/>
              <a:buNone/>
            </a:pPr>
            <a:r>
              <a:rPr lang="en-US" altLang="zh-CN"/>
              <a:t>	char	sa_data[14];</a:t>
            </a:r>
          </a:p>
          <a:p>
            <a:pPr eaLnBrk="1" hangingPunct="1">
              <a:buFontTx/>
              <a:buNone/>
            </a:pPr>
            <a:r>
              <a:rPr lang="en-US" altLang="zh-CN"/>
              <a:t>	}</a:t>
            </a:r>
          </a:p>
          <a:p>
            <a:pPr eaLnBrk="1" hangingPunct="1"/>
            <a:r>
              <a:rPr lang="en-US" altLang="zh-CN"/>
              <a:t>Winsock</a:t>
            </a:r>
            <a:r>
              <a:rPr lang="zh-CN" altLang="en-US"/>
              <a:t>为了兼容多个协议，所采用的通用的寻址方式</a:t>
            </a:r>
          </a:p>
        </p:txBody>
      </p:sp>
    </p:spTree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2480D3F-CAF6-438E-A9ED-ACD1C8AAE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sockaddr_in</a:t>
            </a:r>
            <a:r>
              <a:rPr lang="zh-CN" altLang="en-US"/>
              <a:t>结构体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026868D-DDC4-4950-A79A-5A680D693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struct sockaddr_in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r>
              <a:rPr lang="en-US" altLang="zh-CN" sz="2800">
                <a:solidFill>
                  <a:srgbClr val="0033CC"/>
                </a:solidFill>
              </a:rPr>
              <a:t>//</a:t>
            </a:r>
            <a:r>
              <a:rPr lang="zh-CN" altLang="en-US" sz="2800">
                <a:solidFill>
                  <a:srgbClr val="0033CC"/>
                </a:solidFill>
              </a:rPr>
              <a:t>地址族（指定地址格式） ，设为</a:t>
            </a:r>
            <a:r>
              <a:rPr lang="en-US" altLang="zh-CN" sz="2800">
                <a:solidFill>
                  <a:srgbClr val="0033CC"/>
                </a:solidFill>
              </a:rPr>
              <a:t>AF_INET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short sa_family;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u_short	sin_port; </a:t>
            </a:r>
            <a:r>
              <a:rPr lang="en-US" altLang="zh-CN">
                <a:solidFill>
                  <a:srgbClr val="0033CC"/>
                </a:solidFill>
              </a:rPr>
              <a:t>//</a:t>
            </a:r>
            <a:r>
              <a:rPr lang="zh-CN" altLang="en-US">
                <a:solidFill>
                  <a:srgbClr val="0033CC"/>
                </a:solidFill>
              </a:rPr>
              <a:t>端口号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struct in_addr sin_addr; </a:t>
            </a:r>
            <a:r>
              <a:rPr lang="en-US" altLang="zh-CN">
                <a:solidFill>
                  <a:srgbClr val="0033CC"/>
                </a:solidFill>
              </a:rPr>
              <a:t>//IP</a:t>
            </a:r>
            <a:r>
              <a:rPr lang="zh-CN" altLang="en-US">
                <a:solidFill>
                  <a:srgbClr val="0033CC"/>
                </a:solidFill>
              </a:rPr>
              <a:t>地址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char sin_zero[8]; </a:t>
            </a:r>
            <a:r>
              <a:rPr lang="en-US" altLang="zh-CN">
                <a:solidFill>
                  <a:srgbClr val="0033CC"/>
                </a:solidFill>
              </a:rPr>
              <a:t>//</a:t>
            </a:r>
            <a:r>
              <a:rPr lang="zh-CN" altLang="en-US">
                <a:solidFill>
                  <a:srgbClr val="0033CC"/>
                </a:solidFill>
              </a:rPr>
              <a:t>空子节，设为空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用于</a:t>
            </a:r>
            <a:r>
              <a:rPr lang="en-US" altLang="zh-CN"/>
              <a:t>TCP/IP</a:t>
            </a:r>
            <a:r>
              <a:rPr lang="zh-CN" altLang="en-US"/>
              <a:t>的</a:t>
            </a:r>
            <a:r>
              <a:rPr lang="en-US" altLang="zh-CN"/>
              <a:t>sockaddr</a:t>
            </a:r>
          </a:p>
        </p:txBody>
      </p:sp>
    </p:spTree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9B70224-B8FB-4850-9045-389255272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sin_port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521E856-4B56-42E6-993F-990333C63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端口号通常分为三个范围</a:t>
            </a:r>
          </a:p>
          <a:p>
            <a:pPr lvl="1" eaLnBrk="1" hangingPunct="1"/>
            <a:r>
              <a:rPr lang="en-US" altLang="zh-CN" sz="2400"/>
              <a:t>0 ~ 1023</a:t>
            </a:r>
            <a:r>
              <a:rPr lang="zh-CN" altLang="en-US" sz="2400"/>
              <a:t>：由</a:t>
            </a:r>
            <a:r>
              <a:rPr lang="en-US" altLang="zh-CN" sz="2400"/>
              <a:t>IANA(Internet Assigned Numbers Authority)</a:t>
            </a:r>
            <a:r>
              <a:rPr lang="zh-CN" altLang="en-US" sz="2400"/>
              <a:t>管理，保留为公共的服务使用</a:t>
            </a:r>
          </a:p>
          <a:p>
            <a:pPr lvl="1" eaLnBrk="1" hangingPunct="1"/>
            <a:endParaRPr lang="zh-CN" altLang="en-US" sz="2400"/>
          </a:p>
          <a:p>
            <a:pPr lvl="1" eaLnBrk="1" hangingPunct="1"/>
            <a:r>
              <a:rPr lang="en-US" altLang="zh-CN" sz="2400"/>
              <a:t>1024 ~ 49151</a:t>
            </a:r>
            <a:r>
              <a:rPr lang="zh-CN" altLang="en-US" sz="2400"/>
              <a:t>：普通用户注册的端口号</a:t>
            </a:r>
          </a:p>
          <a:p>
            <a:pPr lvl="1" eaLnBrk="1" hangingPunct="1"/>
            <a:endParaRPr lang="zh-CN" altLang="en-US" sz="2400"/>
          </a:p>
          <a:p>
            <a:pPr lvl="1" eaLnBrk="1" hangingPunct="1"/>
            <a:r>
              <a:rPr lang="en-US" altLang="zh-CN" sz="2400"/>
              <a:t>49152 ~ 65535</a:t>
            </a:r>
            <a:r>
              <a:rPr lang="zh-CN" altLang="en-US" sz="2400"/>
              <a:t>：动态或私有的端口号</a:t>
            </a:r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A186DCB-3B17-4B90-918F-24234F2E1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7213" y="188913"/>
            <a:ext cx="8207375" cy="655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sz="1400"/>
              <a:t>FILE *stream, *stream2;</a:t>
            </a:r>
          </a:p>
          <a:p>
            <a:pPr eaLnBrk="1" hangingPunct="1">
              <a:buFontTx/>
              <a:buNone/>
            </a:pPr>
            <a:endParaRPr lang="zh-CN" altLang="zh-CN" sz="1400"/>
          </a:p>
          <a:p>
            <a:pPr eaLnBrk="1" hangingPunct="1">
              <a:buFontTx/>
              <a:buNone/>
            </a:pPr>
            <a:r>
              <a:rPr lang="zh-CN" altLang="zh-CN" sz="1400"/>
              <a:t>void main( void )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{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int numclosed;</a:t>
            </a:r>
          </a:p>
          <a:p>
            <a:pPr eaLnBrk="1" hangingPunct="1">
              <a:buFontTx/>
              <a:buNone/>
            </a:pPr>
            <a:endParaRPr lang="zh-CN" altLang="zh-CN" sz="1400"/>
          </a:p>
          <a:p>
            <a:pPr eaLnBrk="1" hangingPunct="1">
              <a:buFontTx/>
              <a:buNone/>
            </a:pPr>
            <a:r>
              <a:rPr lang="zh-CN" altLang="zh-CN" sz="1400"/>
              <a:t>   /* Open for read (will fail if file "data" does not exist) */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if( (stream = </a:t>
            </a:r>
            <a:r>
              <a:rPr lang="zh-CN" altLang="zh-CN" sz="1400" b="1">
                <a:solidFill>
                  <a:srgbClr val="FF0000"/>
                </a:solidFill>
              </a:rPr>
              <a:t>fopen</a:t>
            </a:r>
            <a:r>
              <a:rPr lang="zh-CN" altLang="zh-CN" sz="1400"/>
              <a:t>( "data", "r" )) == NULL )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   printf( "The file 'data' was not opened\n" );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else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   printf( "The file 'data' was opened\n" );</a:t>
            </a:r>
          </a:p>
          <a:p>
            <a:pPr eaLnBrk="1" hangingPunct="1">
              <a:buFontTx/>
              <a:buNone/>
            </a:pPr>
            <a:endParaRPr lang="zh-CN" altLang="zh-CN" sz="1400"/>
          </a:p>
          <a:p>
            <a:pPr eaLnBrk="1" hangingPunct="1">
              <a:buFontTx/>
              <a:buNone/>
            </a:pPr>
            <a:r>
              <a:rPr lang="zh-CN" altLang="zh-CN" sz="1400"/>
              <a:t>   /* Open for write */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if( (stream2 = </a:t>
            </a:r>
            <a:r>
              <a:rPr lang="zh-CN" altLang="zh-CN" sz="1400" b="1">
                <a:solidFill>
                  <a:srgbClr val="FF0000"/>
                </a:solidFill>
              </a:rPr>
              <a:t>fopen</a:t>
            </a:r>
            <a:r>
              <a:rPr lang="zh-CN" altLang="zh-CN" sz="1400"/>
              <a:t>( "data2", "w+" )) == NULL )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   printf( "The file 'data2' was not opened\n" );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else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   printf( "The file 'data2' was opened\n" );</a:t>
            </a:r>
          </a:p>
          <a:p>
            <a:pPr eaLnBrk="1" hangingPunct="1">
              <a:buFontTx/>
              <a:buNone/>
            </a:pPr>
            <a:endParaRPr lang="zh-CN" altLang="zh-CN" sz="1400"/>
          </a:p>
          <a:p>
            <a:pPr eaLnBrk="1" hangingPunct="1">
              <a:buFontTx/>
              <a:buNone/>
            </a:pPr>
            <a:r>
              <a:rPr lang="zh-CN" altLang="zh-CN" sz="1400"/>
              <a:t>   /* Close stream */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if( </a:t>
            </a:r>
            <a:r>
              <a:rPr lang="zh-CN" altLang="zh-CN" sz="1400" b="1">
                <a:solidFill>
                  <a:srgbClr val="FF0000"/>
                </a:solidFill>
              </a:rPr>
              <a:t>fclose</a:t>
            </a:r>
            <a:r>
              <a:rPr lang="zh-CN" altLang="zh-CN" sz="1400"/>
              <a:t>( stream ) )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   printf( "The file 'data' was not closed\n" );</a:t>
            </a:r>
          </a:p>
          <a:p>
            <a:pPr eaLnBrk="1" hangingPunct="1">
              <a:buFontTx/>
              <a:buNone/>
            </a:pPr>
            <a:endParaRPr lang="zh-CN" altLang="zh-CN" sz="1400"/>
          </a:p>
          <a:p>
            <a:pPr eaLnBrk="1" hangingPunct="1">
              <a:buFontTx/>
              <a:buNone/>
            </a:pPr>
            <a:r>
              <a:rPr lang="zh-CN" altLang="zh-CN" sz="1400"/>
              <a:t>   /* All other files are closed: */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  printf( "Number of files closed by _fcloseall: %u\n", numclosed );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}</a:t>
            </a:r>
          </a:p>
        </p:txBody>
      </p:sp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70705F4-243F-4D26-80EC-EEBDD9033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sin_addr</a:t>
            </a:r>
            <a:r>
              <a:rPr lang="zh-CN" altLang="en-US"/>
              <a:t>域：</a:t>
            </a:r>
            <a:r>
              <a:rPr lang="en-US" altLang="zh-CN"/>
              <a:t>struct in_addr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B69F9CD-4063-4281-8D82-A09C53C55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struct in_addr{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union{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struct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	 u_char s_b1,s_b2,s_b3,s_b4;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           } S_un_b;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struct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	   u_short s_w1,s_w2;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           } S_un_w;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 u_long S_addr;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} S_un;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};</a:t>
            </a:r>
          </a:p>
        </p:txBody>
      </p:sp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60531C3-219F-48B9-B70A-1CAA2E227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struct in_addr</a:t>
            </a:r>
            <a:r>
              <a:rPr lang="zh-CN" altLang="en-US"/>
              <a:t>说明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089893C-D56F-4C9B-B82D-A068AEED0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采用联合体方式提供了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IP</a:t>
            </a:r>
            <a:r>
              <a:rPr lang="zh-CN" altLang="en-US"/>
              <a:t>地址的不同表示方法</a:t>
            </a:r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unsigned long inet_addr(const char* cp);</a:t>
            </a:r>
          </a:p>
          <a:p>
            <a:pPr lvl="1" eaLnBrk="1" hangingPunct="1"/>
            <a:r>
              <a:rPr lang="zh-CN" altLang="en-US"/>
              <a:t>将由小数点分隔的十进制</a:t>
            </a:r>
            <a:r>
              <a:rPr lang="en-US" altLang="zh-CN"/>
              <a:t>IP</a:t>
            </a:r>
            <a:r>
              <a:rPr lang="zh-CN" altLang="en-US"/>
              <a:t>地址字符串转化成由</a:t>
            </a:r>
            <a:r>
              <a:rPr lang="en-US" altLang="zh-CN"/>
              <a:t>32</a:t>
            </a:r>
            <a:r>
              <a:rPr lang="zh-CN" altLang="en-US"/>
              <a:t>位二进制数表示的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eaLnBrk="1" hangingPunct="1"/>
            <a:r>
              <a:rPr lang="en-US" altLang="zh-CN"/>
              <a:t>char* inet_ntoa(struct in_addr in);</a:t>
            </a:r>
          </a:p>
          <a:p>
            <a:pPr lvl="1" eaLnBrk="1" hangingPunct="1"/>
            <a:r>
              <a:rPr lang="zh-CN" altLang="en-US"/>
              <a:t>将一个网络字节顺序的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IP</a:t>
            </a:r>
            <a:r>
              <a:rPr lang="zh-CN" altLang="en-US"/>
              <a:t>地址转化成字符串</a:t>
            </a:r>
          </a:p>
        </p:txBody>
      </p:sp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>
            <a:extLst>
              <a:ext uri="{FF2B5EF4-FFF2-40B4-BE49-F238E27FC236}">
                <a16:creationId xmlns:a16="http://schemas.microsoft.com/office/drawing/2014/main" id="{5140AD4C-F526-4357-AAFC-721A09EB00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7E03B4-075C-4CA5-AA74-CFC6231B24AA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6867" name="灯片编号占位符 5">
            <a:extLst>
              <a:ext uri="{FF2B5EF4-FFF2-40B4-BE49-F238E27FC236}">
                <a16:creationId xmlns:a16="http://schemas.microsoft.com/office/drawing/2014/main" id="{A984298D-2053-4605-91B6-924016B1691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6C2798-0D64-434E-9E26-2E9FA536D71F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A39460A5-7BCE-4DDA-AB86-F667D9CDA2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10.</a:t>
            </a:r>
            <a:r>
              <a:rPr lang="zh-CN" altLang="en-US"/>
              <a:t>指定本地地址－</a:t>
            </a:r>
            <a:r>
              <a:rPr lang="en-US" altLang="zh-CN"/>
              <a:t>bind()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DDB24C45-DC8B-4E7C-B8F1-ECEB56C38B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8"/>
            <a:ext cx="864235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当</a:t>
            </a:r>
            <a:r>
              <a:rPr lang="en-US" altLang="zh-CN" b="1">
                <a:latin typeface="Times New Roman" panose="02020603050405020304" pitchFamily="18" charset="0"/>
              </a:rPr>
              <a:t>socket()</a:t>
            </a:r>
            <a:r>
              <a:rPr lang="zh-CN" altLang="en-US" b="1">
                <a:latin typeface="Times New Roman" panose="02020603050405020304" pitchFamily="18" charset="0"/>
              </a:rPr>
              <a:t>创建了一个套接字后，需要将该套接字与该主机上提供服务的某端口联系在一起，</a:t>
            </a:r>
            <a:r>
              <a:rPr lang="en-US" altLang="zh-CN" b="1">
                <a:latin typeface="Times New Roman" panose="02020603050405020304" pitchFamily="18" charset="0"/>
              </a:rPr>
              <a:t>bind()</a:t>
            </a:r>
            <a:r>
              <a:rPr lang="zh-CN" altLang="en-US" b="1">
                <a:latin typeface="Times New Roman" panose="02020603050405020304" pitchFamily="18" charset="0"/>
              </a:rPr>
              <a:t>函数用于完成这样的绑定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bind(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>
                <a:latin typeface="Times New Roman" panose="02020603050405020304" pitchFamily="18" charset="0"/>
              </a:rPr>
              <a:t>要绑定的套接字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const struct sockaddr FAR *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name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>
                <a:latin typeface="Times New Roman" panose="02020603050405020304" pitchFamily="18" charset="0"/>
              </a:rPr>
              <a:t>指向</a:t>
            </a:r>
            <a:r>
              <a:rPr lang="en-US" altLang="zh-CN" b="1">
                <a:latin typeface="Times New Roman" panose="02020603050405020304" pitchFamily="18" charset="0"/>
              </a:rPr>
              <a:t>SOCKADDR</a:t>
            </a:r>
            <a:r>
              <a:rPr lang="zh-CN" altLang="en-US" b="1">
                <a:latin typeface="Times New Roman" panose="02020603050405020304" pitchFamily="18" charset="0"/>
              </a:rPr>
              <a:t>结构的地址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namelen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>
                <a:latin typeface="Times New Roman" panose="02020603050405020304" pitchFamily="18" charset="0"/>
              </a:rPr>
              <a:t>地址参数</a:t>
            </a:r>
            <a:r>
              <a:rPr lang="en-US" altLang="zh-CN" b="1">
                <a:latin typeface="Times New Roman" panose="02020603050405020304" pitchFamily="18" charset="0"/>
              </a:rPr>
              <a:t>(name)</a:t>
            </a:r>
            <a:r>
              <a:rPr lang="zh-CN" altLang="en-US" b="1">
                <a:latin typeface="Times New Roman" panose="02020603050405020304" pitchFamily="18" charset="0"/>
              </a:rPr>
              <a:t>的长度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6FA32FBB-922F-4BFF-9829-3C0C100B09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C4FC2A-E7EC-47EE-A780-B6037F1D8794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E707886A-7CFE-430D-9251-C9FA0DF79E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217C45-9DAC-43F8-857A-AC5758CD6B3A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8CE54D7E-BE98-4539-8477-E38F1A4C6A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en-US"/>
              <a:t>获取</a:t>
            </a:r>
            <a:r>
              <a:rPr lang="en-US" altLang="zh-CN"/>
              <a:t>IP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9E129B3F-DAD1-4E2B-8FB4-41337DA5F7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IP</a:t>
            </a:r>
            <a:r>
              <a:rPr lang="zh-CN" altLang="en-US" b="1">
                <a:latin typeface="Times New Roman" panose="02020603050405020304" pitchFamily="18" charset="0"/>
              </a:rPr>
              <a:t>地址不容易记忆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地址和名称解析函数</a:t>
            </a:r>
          </a:p>
          <a:p>
            <a:pPr lvl="1" eaLnBrk="1" hangingPunct="1"/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gethostname//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获得本地主机名 </a:t>
            </a:r>
          </a:p>
          <a:p>
            <a:pPr lvl="1" eaLnBrk="1" hangingPunct="1"/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gethostbyname//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根据主机名获取相关信息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>
            <a:extLst>
              <a:ext uri="{FF2B5EF4-FFF2-40B4-BE49-F238E27FC236}">
                <a16:creationId xmlns:a16="http://schemas.microsoft.com/office/drawing/2014/main" id="{B2776C95-1BD9-4CDC-8CC5-C190A34E00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428370-1778-4A69-9F37-FF2A482897AE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8915" name="灯片编号占位符 5">
            <a:extLst>
              <a:ext uri="{FF2B5EF4-FFF2-40B4-BE49-F238E27FC236}">
                <a16:creationId xmlns:a16="http://schemas.microsoft.com/office/drawing/2014/main" id="{F4197812-E058-4EC7-9C13-5BF6504137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4C21BA-A755-4310-A9A8-BFE7CBEB7096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FE32BCDB-9E8D-47C5-BB0E-28431A14AE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C6258A59-B49E-4C87-951D-88A90FFE3D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8913"/>
            <a:ext cx="8207375" cy="66690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   //</a:t>
            </a:r>
            <a:r>
              <a:rPr lang="zh-CN" altLang="en-US" sz="1800" b="1">
                <a:latin typeface="Times New Roman" panose="02020603050405020304" pitchFamily="18" charset="0"/>
              </a:rPr>
              <a:t>获取本机</a:t>
            </a:r>
            <a:r>
              <a:rPr lang="en-US" altLang="zh-CN" sz="1800" b="1">
                <a:latin typeface="Times New Roman" panose="02020603050405020304" pitchFamily="18" charset="0"/>
              </a:rPr>
              <a:t>IP</a:t>
            </a:r>
            <a:r>
              <a:rPr lang="zh-CN" altLang="en-US" sz="1800" b="1">
                <a:latin typeface="Times New Roman" panose="02020603050405020304" pitchFamily="18" charset="0"/>
              </a:rPr>
              <a:t>地址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</a:t>
            </a:r>
            <a:r>
              <a:rPr lang="en-US" altLang="zh-CN" sz="1800" b="1">
                <a:latin typeface="Times New Roman" panose="02020603050405020304" pitchFamily="18" charset="0"/>
              </a:rPr>
              <a:t>char PCname[100]={""};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char *IPaddress=NULL;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gethostname(PCname,sizeof(PCname));</a:t>
            </a:r>
            <a:r>
              <a:rPr lang="en-US" altLang="zh-CN" sz="1800" b="1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printf("Local Hostname is %s.\n",PCname);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struct hostent FAR * 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lpHostEnt=gethostbyname(PCname);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if(lpHostEnt==NULL)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//</a:t>
            </a:r>
            <a:r>
              <a:rPr lang="zh-CN" altLang="en-US" sz="1800" b="1">
                <a:latin typeface="Times New Roman" panose="02020603050405020304" pitchFamily="18" charset="0"/>
              </a:rPr>
              <a:t>产生错误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	</a:t>
            </a:r>
            <a:r>
              <a:rPr lang="en-US" altLang="zh-CN" sz="1800" b="1">
                <a:latin typeface="Times New Roman" panose="02020603050405020304" pitchFamily="18" charset="0"/>
              </a:rPr>
              <a:t>printf("gethostbyname failed!\n");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LPSTR lpAddr=lpHostEnt-&gt;h_addr_list[0]; //</a:t>
            </a:r>
            <a:r>
              <a:rPr lang="zh-CN" altLang="en-US" sz="1800" b="1">
                <a:latin typeface="Times New Roman" panose="02020603050405020304" pitchFamily="18" charset="0"/>
              </a:rPr>
              <a:t>获取</a:t>
            </a:r>
            <a:r>
              <a:rPr lang="en-US" altLang="zh-CN" sz="1800" b="1">
                <a:latin typeface="Times New Roman" panose="02020603050405020304" pitchFamily="18" charset="0"/>
              </a:rPr>
              <a:t>IP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if(lpAddr)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struct in_addr inAddr;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memmove(&amp;inAddr,lpAddr,4);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           //</a:t>
            </a:r>
            <a:r>
              <a:rPr lang="zh-CN" altLang="en-US" sz="1800" b="1">
                <a:latin typeface="Times New Roman" panose="02020603050405020304" pitchFamily="18" charset="0"/>
              </a:rPr>
              <a:t>将一个</a:t>
            </a:r>
            <a:r>
              <a:rPr lang="en-US" altLang="zh-CN" sz="1800" b="1">
                <a:latin typeface="Times New Roman" panose="02020603050405020304" pitchFamily="18" charset="0"/>
              </a:rPr>
              <a:t>32</a:t>
            </a:r>
            <a:r>
              <a:rPr lang="zh-CN" altLang="en-US" sz="1800" b="1">
                <a:latin typeface="Times New Roman" panose="02020603050405020304" pitchFamily="18" charset="0"/>
              </a:rPr>
              <a:t>位数字表示的</a:t>
            </a:r>
            <a:r>
              <a:rPr lang="en-US" altLang="zh-CN" sz="1800" b="1">
                <a:latin typeface="Times New Roman" panose="02020603050405020304" pitchFamily="18" charset="0"/>
              </a:rPr>
              <a:t>IP</a:t>
            </a:r>
            <a:r>
              <a:rPr lang="zh-CN" altLang="en-US" sz="1800" b="1">
                <a:latin typeface="Times New Roman" panose="02020603050405020304" pitchFamily="18" charset="0"/>
              </a:rPr>
              <a:t>地址转换成点分十进制</a:t>
            </a:r>
            <a:r>
              <a:rPr lang="en-US" altLang="zh-CN" sz="1800" b="1">
                <a:latin typeface="Times New Roman" panose="02020603050405020304" pitchFamily="18" charset="0"/>
              </a:rPr>
              <a:t>IP</a:t>
            </a:r>
            <a:r>
              <a:rPr lang="zh-CN" altLang="en-US" sz="1800" b="1">
                <a:latin typeface="Times New Roman" panose="02020603050405020304" pitchFamily="18" charset="0"/>
              </a:rPr>
              <a:t>地址字符串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	</a:t>
            </a:r>
            <a:r>
              <a:rPr lang="en-US" altLang="zh-CN" sz="1800" b="1">
                <a:latin typeface="Times New Roman" panose="02020603050405020304" pitchFamily="18" charset="0"/>
              </a:rPr>
              <a:t>IPaddress=inet_ntoa(inAddr);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if(sizeof(IPaddress)==0)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	printf("get host IP failed!\n");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	printf("Local HostIP is %s.\n",IPaddress);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}</a:t>
            </a:r>
          </a:p>
        </p:txBody>
      </p:sp>
      <p:sp>
        <p:nvSpPr>
          <p:cNvPr id="38918" name="Text Box 5">
            <a:extLst>
              <a:ext uri="{FF2B5EF4-FFF2-40B4-BE49-F238E27FC236}">
                <a16:creationId xmlns:a16="http://schemas.microsoft.com/office/drawing/2014/main" id="{E7F6BCA2-7F73-491D-AA7F-C2C579C88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908050"/>
            <a:ext cx="3384550" cy="3654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struct hostent {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char  *h_name;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char  **h_aliases;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int   h_addrtype;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int   h_length;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char  **h_addr_list;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};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 autoUpdateAnimBg="0"/>
      <p:bldP spid="38918" grpId="1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7456226A-F13C-4312-9594-A0760137458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A6FA66-CC0D-47A8-AA29-9682301A7E92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9939" name="灯片编号占位符 5">
            <a:extLst>
              <a:ext uri="{FF2B5EF4-FFF2-40B4-BE49-F238E27FC236}">
                <a16:creationId xmlns:a16="http://schemas.microsoft.com/office/drawing/2014/main" id="{3EC96103-5583-4A4B-A274-89045AB32D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F7AC31-019F-483A-92D0-3C9EBF81978B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AF3C3BB8-E5DB-4731-937C-E471EC0CC9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662A6956-1425-4ECF-9C7B-8649DB0072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8913"/>
            <a:ext cx="8207375" cy="64801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//</a:t>
            </a:r>
            <a:r>
              <a:rPr lang="zh-CN" altLang="en-US" sz="1800" b="1">
                <a:latin typeface="Times New Roman" panose="02020603050405020304" pitchFamily="18" charset="0"/>
              </a:rPr>
              <a:t>创建套接字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>
                <a:latin typeface="Times New Roman" panose="02020603050405020304" pitchFamily="18" charset="0"/>
              </a:rPr>
              <a:t>SOCKET servsock;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printf("Create Socket...\n");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servsock=socket(AF_INET,SOCK_STREAM,0</a:t>
            </a:r>
            <a:r>
              <a:rPr lang="en-US" altLang="zh-CN" sz="1800" b="1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int servport=5555;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int iSockErr=0;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//</a:t>
            </a:r>
            <a:r>
              <a:rPr lang="zh-CN" altLang="en-US" sz="1800" b="1">
                <a:latin typeface="Times New Roman" panose="02020603050405020304" pitchFamily="18" charset="0"/>
              </a:rPr>
              <a:t>定义服务器地址结构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>
                <a:latin typeface="Times New Roman" panose="02020603050405020304" pitchFamily="18" charset="0"/>
              </a:rPr>
              <a:t>sockaddr_in tcpaddr;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memset(&amp;tcpaddr,0,sizeof(tcpaddr));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tcpaddr.sin_family=AF_INET;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tcpaddr.sin_port=htons(servport);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//</a:t>
            </a:r>
            <a:r>
              <a:rPr lang="zh-CN" altLang="en-US" sz="1800" b="1">
                <a:latin typeface="Times New Roman" panose="02020603050405020304" pitchFamily="18" charset="0"/>
              </a:rPr>
              <a:t>将一个点分十进制</a:t>
            </a:r>
            <a:r>
              <a:rPr lang="en-US" altLang="zh-CN" sz="1800" b="1">
                <a:latin typeface="Times New Roman" panose="02020603050405020304" pitchFamily="18" charset="0"/>
              </a:rPr>
              <a:t>IP</a:t>
            </a:r>
            <a:r>
              <a:rPr lang="zh-CN" altLang="en-US" sz="1800" b="1">
                <a:latin typeface="Times New Roman" panose="02020603050405020304" pitchFamily="18" charset="0"/>
              </a:rPr>
              <a:t>地址字符串转换成</a:t>
            </a:r>
            <a:r>
              <a:rPr lang="en-US" altLang="zh-CN" sz="1800" b="1">
                <a:latin typeface="Times New Roman" panose="02020603050405020304" pitchFamily="18" charset="0"/>
              </a:rPr>
              <a:t>32</a:t>
            </a:r>
            <a:r>
              <a:rPr lang="zh-CN" altLang="en-US" sz="1800" b="1">
                <a:latin typeface="Times New Roman" panose="02020603050405020304" pitchFamily="18" charset="0"/>
              </a:rPr>
              <a:t>位数字表示的</a:t>
            </a:r>
            <a:r>
              <a:rPr lang="en-US" altLang="zh-CN" sz="1800" b="1">
                <a:latin typeface="Times New Roman" panose="02020603050405020304" pitchFamily="18" charset="0"/>
              </a:rPr>
              <a:t>IP</a:t>
            </a:r>
            <a:r>
              <a:rPr lang="zh-CN" altLang="en-US" sz="1800" b="1">
                <a:latin typeface="Times New Roman" panose="02020603050405020304" pitchFamily="18" charset="0"/>
              </a:rPr>
              <a:t>地址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>
                <a:latin typeface="Times New Roman" panose="02020603050405020304" pitchFamily="18" charset="0"/>
              </a:rPr>
              <a:t>tcpaddr.sin_addr.s_addr=inet_addr(IPaddress);//"127.0.0.1"//INADDR_ANY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//</a:t>
            </a:r>
            <a:r>
              <a:rPr lang="zh-CN" altLang="en-US" sz="1800" b="1">
                <a:latin typeface="Times New Roman" panose="02020603050405020304" pitchFamily="18" charset="0"/>
              </a:rPr>
              <a:t>绑定套接字到服务器地址结构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>
                <a:latin typeface="Times New Roman" panose="02020603050405020304" pitchFamily="18" charset="0"/>
              </a:rPr>
              <a:t>printf("Binding...\n");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iSockErr=bind(servsock,(sockaddr *)&amp;tcpaddr,sizeof(tcpaddr));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if (iSockErr==SOCKET_ERROR)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WSAGetLastError();//</a:t>
            </a:r>
            <a:r>
              <a:rPr lang="zh-CN" altLang="en-US" sz="1800" b="1">
                <a:latin typeface="Times New Roman" panose="02020603050405020304" pitchFamily="18" charset="0"/>
              </a:rPr>
              <a:t>根据不同的错误类型进行不同的处理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</a:t>
            </a:r>
            <a:r>
              <a:rPr lang="en-US" altLang="zh-CN" sz="1800" b="1">
                <a:latin typeface="Times New Roman" panose="02020603050405020304" pitchFamily="18" charset="0"/>
              </a:rPr>
              <a:t>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//</a:t>
            </a:r>
            <a:r>
              <a:rPr lang="zh-CN" altLang="en-US" sz="1800" b="1">
                <a:latin typeface="Times New Roman" panose="02020603050405020304" pitchFamily="18" charset="0"/>
              </a:rPr>
              <a:t>函数调用成功，进行其他处理</a:t>
            </a:r>
          </a:p>
        </p:txBody>
      </p:sp>
    </p:spTree>
  </p:cSld>
  <p:clrMapOvr>
    <a:masterClrMapping/>
  </p:clrMapOvr>
  <p:transition spd="med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>
            <a:extLst>
              <a:ext uri="{FF2B5EF4-FFF2-40B4-BE49-F238E27FC236}">
                <a16:creationId xmlns:a16="http://schemas.microsoft.com/office/drawing/2014/main" id="{A27A571D-ED90-4D49-AF2A-D534092AB9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4504B6-E7D4-4223-8BD5-3EFCAEEAAB5E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0963" name="灯片编号占位符 5">
            <a:extLst>
              <a:ext uri="{FF2B5EF4-FFF2-40B4-BE49-F238E27FC236}">
                <a16:creationId xmlns:a16="http://schemas.microsoft.com/office/drawing/2014/main" id="{AFF25A3B-4B31-4A9D-A94B-0E4E7024CD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E733E3-66F8-43C1-BCB7-0569A18EE8B1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D8D112AC-4E78-43E8-AE2F-E71774D765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 sz="3600"/>
              <a:t>11.</a:t>
            </a:r>
            <a:r>
              <a:rPr lang="zh-CN" altLang="en-US" sz="3600"/>
              <a:t>服务器端启动监听－</a:t>
            </a:r>
            <a:r>
              <a:rPr lang="en-US" altLang="zh-CN" sz="3600"/>
              <a:t>listen()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A7BB67A3-53B6-4DAF-8B1A-8A7E2F1A01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在一个服务器端用</a:t>
            </a:r>
            <a:r>
              <a:rPr lang="en-US" altLang="zh-CN" b="1">
                <a:latin typeface="Times New Roman" panose="02020603050405020304" pitchFamily="18" charset="0"/>
              </a:rPr>
              <a:t>socket()</a:t>
            </a:r>
            <a:r>
              <a:rPr lang="zh-CN" altLang="en-US" b="1">
                <a:latin typeface="Times New Roman" panose="02020603050405020304" pitchFamily="18" charset="0"/>
              </a:rPr>
              <a:t>调用成功创建了一个套接口，并用</a:t>
            </a:r>
            <a:r>
              <a:rPr lang="en-US" altLang="zh-CN" b="1">
                <a:latin typeface="Times New Roman" panose="02020603050405020304" pitchFamily="18" charset="0"/>
              </a:rPr>
              <a:t>bind()</a:t>
            </a:r>
            <a:r>
              <a:rPr lang="zh-CN" altLang="en-US" b="1">
                <a:latin typeface="Times New Roman" panose="02020603050405020304" pitchFamily="18" charset="0"/>
              </a:rPr>
              <a:t>函数和一个指定的地址关联后，就需要指示该套接字进入监听连接请求状态</a:t>
            </a:r>
          </a:p>
          <a:p>
            <a:pPr eaLnBrk="1" hangingPunct="1"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listen(</a:t>
            </a:r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>
                <a:latin typeface="Times New Roman" panose="02020603050405020304" pitchFamily="18" charset="0"/>
              </a:rPr>
              <a:t>进行监听的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</a:p>
          <a:p>
            <a:pPr eaLnBrk="1" hangingPunct="1"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		int backlog//</a:t>
            </a:r>
            <a:r>
              <a:rPr lang="zh-CN" altLang="en-US" b="1">
                <a:latin typeface="Times New Roman" panose="02020603050405020304" pitchFamily="18" charset="0"/>
              </a:rPr>
              <a:t>客户端可以连接的请求个数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);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>
            <a:extLst>
              <a:ext uri="{FF2B5EF4-FFF2-40B4-BE49-F238E27FC236}">
                <a16:creationId xmlns:a16="http://schemas.microsoft.com/office/drawing/2014/main" id="{3F442459-5B44-4AAD-8ACF-85D917CF0ED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176D54-5A4F-4119-9F52-2AD8862C8C4F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C5C9586E-D6B5-405B-87D2-0E65F5C33A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A8FA4A-6CA3-497D-83B3-CB4D6592645D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38241842-C810-4ECC-9C5F-9D0B2FD0B8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 sz="3600"/>
              <a:t>12.</a:t>
            </a:r>
            <a:r>
              <a:rPr lang="zh-CN" altLang="en-US" sz="3600"/>
              <a:t>客户端请求连接－</a:t>
            </a:r>
            <a:r>
              <a:rPr lang="en-US" altLang="zh-CN" sz="3600"/>
              <a:t>connect()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0C2B2CED-027B-4C33-BCCD-6634EA571F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844675"/>
            <a:ext cx="8642350" cy="4464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当服务器端建立好套接字并与一个本地地址绑定后，就进入监听状态，等待客户发出连接请求。在客户端套接字建立好之后，就调用</a:t>
            </a:r>
            <a:r>
              <a:rPr lang="en-US" altLang="zh-CN" sz="2800" b="1">
                <a:latin typeface="Times New Roman" panose="02020603050405020304" pitchFamily="18" charset="0"/>
              </a:rPr>
              <a:t>connect()</a:t>
            </a:r>
            <a:r>
              <a:rPr lang="zh-CN" altLang="en-US" sz="2800" b="1">
                <a:latin typeface="Times New Roman" panose="02020603050405020304" pitchFamily="18" charset="0"/>
              </a:rPr>
              <a:t>函数来与服务器建立连接。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connect(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, //</a:t>
            </a:r>
            <a:r>
              <a:rPr lang="zh-CN" altLang="en-US" sz="2800" b="1">
                <a:latin typeface="Times New Roman" panose="02020603050405020304" pitchFamily="18" charset="0"/>
              </a:rPr>
              <a:t>将要连接的</a:t>
            </a:r>
            <a:r>
              <a:rPr lang="en-US" altLang="zh-CN" sz="2800" b="1">
                <a:latin typeface="Times New Roman" panose="02020603050405020304" pitchFamily="18" charset="0"/>
              </a:rPr>
              <a:t>socket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const struct sockaddr FAR *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name</a:t>
            </a:r>
            <a:r>
              <a:rPr lang="en-US" altLang="zh-CN" sz="2800" b="1">
                <a:latin typeface="Times New Roman" panose="02020603050405020304" pitchFamily="18" charset="0"/>
              </a:rPr>
              <a:t>, //</a:t>
            </a:r>
            <a:r>
              <a:rPr lang="zh-CN" altLang="en-US" sz="2800" b="1">
                <a:latin typeface="Times New Roman" panose="02020603050405020304" pitchFamily="18" charset="0"/>
              </a:rPr>
              <a:t>目标</a:t>
            </a:r>
            <a:r>
              <a:rPr lang="en-US" altLang="zh-CN" sz="2800" b="1">
                <a:latin typeface="Times New Roman" panose="02020603050405020304" pitchFamily="18" charset="0"/>
              </a:rPr>
              <a:t>socket</a:t>
            </a:r>
            <a:r>
              <a:rPr lang="zh-CN" altLang="en-US" sz="2800" b="1">
                <a:latin typeface="Times New Roman" panose="02020603050405020304" pitchFamily="18" charset="0"/>
              </a:rPr>
              <a:t>地址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namelen</a:t>
            </a:r>
            <a:r>
              <a:rPr lang="en-US" altLang="zh-CN" sz="2800" b="1">
                <a:latin typeface="Times New Roman" panose="02020603050405020304" pitchFamily="18" charset="0"/>
              </a:rPr>
              <a:t> //</a:t>
            </a:r>
            <a:r>
              <a:rPr lang="zh-CN" altLang="en-US" sz="2800" b="1">
                <a:latin typeface="Times New Roman" panose="02020603050405020304" pitchFamily="18" charset="0"/>
              </a:rPr>
              <a:t>地址参数</a:t>
            </a:r>
            <a:r>
              <a:rPr lang="en-US" altLang="zh-CN" sz="2800" b="1">
                <a:latin typeface="Times New Roman" panose="02020603050405020304" pitchFamily="18" charset="0"/>
              </a:rPr>
              <a:t>(name)</a:t>
            </a:r>
            <a:r>
              <a:rPr lang="zh-CN" altLang="en-US" sz="2800" b="1">
                <a:latin typeface="Times New Roman" panose="02020603050405020304" pitchFamily="18" charset="0"/>
              </a:rPr>
              <a:t>的长度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>
            <a:extLst>
              <a:ext uri="{FF2B5EF4-FFF2-40B4-BE49-F238E27FC236}">
                <a16:creationId xmlns:a16="http://schemas.microsoft.com/office/drawing/2014/main" id="{55DB7935-C8D2-4A4B-A7B9-8EA0DABFE1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279A69-1F14-4335-9B82-A1D5AA31C9EF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3011" name="灯片编号占位符 5">
            <a:extLst>
              <a:ext uri="{FF2B5EF4-FFF2-40B4-BE49-F238E27FC236}">
                <a16:creationId xmlns:a16="http://schemas.microsoft.com/office/drawing/2014/main" id="{931273C0-3312-4639-AA66-0B33D3C6609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08DD9C-DE06-44F0-9F87-3C6874E4C6AC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B31DCFE1-C1A6-45EB-9A0F-31687DD9DC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5BF268C8-6317-441A-ABFD-AD9314A1A5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901825"/>
            <a:ext cx="8207375" cy="4210050"/>
          </a:xfrm>
        </p:spPr>
        <p:txBody>
          <a:bodyPr/>
          <a:lstStyle/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在客户端使用</a:t>
            </a:r>
            <a:r>
              <a:rPr lang="en-US" altLang="zh-CN" sz="2600" b="1">
                <a:latin typeface="Times New Roman" panose="02020603050405020304" pitchFamily="18" charset="0"/>
              </a:rPr>
              <a:t>connect</a:t>
            </a:r>
            <a:r>
              <a:rPr lang="zh-CN" altLang="en-US" sz="2600" b="1">
                <a:latin typeface="Times New Roman" panose="02020603050405020304" pitchFamily="18" charset="0"/>
              </a:rPr>
              <a:t>请求建立连接时，将激活建立连接的</a:t>
            </a:r>
            <a:r>
              <a:rPr lang="zh-CN" altLang="en-US" sz="2600" b="1">
                <a:solidFill>
                  <a:srgbClr val="FF3300"/>
                </a:solidFill>
                <a:latin typeface="Times New Roman" panose="02020603050405020304" pitchFamily="18" charset="0"/>
              </a:rPr>
              <a:t>三次握手</a:t>
            </a:r>
            <a:r>
              <a:rPr lang="zh-CN" altLang="en-US" sz="2600" b="1">
                <a:latin typeface="Times New Roman" panose="02020603050405020304" pitchFamily="18" charset="0"/>
              </a:rPr>
              <a:t>，用来建立一条到服务器</a:t>
            </a:r>
            <a:r>
              <a:rPr lang="en-US" altLang="zh-CN" sz="2600" b="1">
                <a:latin typeface="Times New Roman" panose="02020603050405020304" pitchFamily="18" charset="0"/>
              </a:rPr>
              <a:t>TCP</a:t>
            </a:r>
            <a:r>
              <a:rPr lang="zh-CN" altLang="en-US" sz="2600" b="1">
                <a:latin typeface="Times New Roman" panose="02020603050405020304" pitchFamily="18" charset="0"/>
              </a:rPr>
              <a:t>的连接。如果调用该函数前没有调用</a:t>
            </a:r>
            <a:r>
              <a:rPr lang="en-US" altLang="zh-CN" sz="2600" b="1">
                <a:latin typeface="Times New Roman" panose="02020603050405020304" pitchFamily="18" charset="0"/>
              </a:rPr>
              <a:t>bind()</a:t>
            </a:r>
            <a:r>
              <a:rPr lang="zh-CN" altLang="en-US" sz="2600" b="1">
                <a:latin typeface="Times New Roman" panose="02020603050405020304" pitchFamily="18" charset="0"/>
              </a:rPr>
              <a:t>来绑定本地地址，则由系统隐式绑定一个地址到该套接字</a:t>
            </a:r>
          </a:p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该函数用在</a:t>
            </a:r>
            <a:r>
              <a:rPr lang="en-US" altLang="zh-CN" sz="2600" b="1">
                <a:latin typeface="Times New Roman" panose="02020603050405020304" pitchFamily="18" charset="0"/>
              </a:rPr>
              <a:t>UDP</a:t>
            </a:r>
            <a:r>
              <a:rPr lang="zh-CN" altLang="en-US" sz="2600" b="1">
                <a:latin typeface="Times New Roman" panose="02020603050405020304" pitchFamily="18" charset="0"/>
              </a:rPr>
              <a:t>的客户端时，一般很少用</a:t>
            </a:r>
            <a:r>
              <a:rPr lang="en-US" altLang="zh-CN" sz="2600" b="1">
                <a:latin typeface="Times New Roman" panose="02020603050405020304" pitchFamily="18" charset="0"/>
              </a:rPr>
              <a:t>connect()</a:t>
            </a:r>
            <a:r>
              <a:rPr lang="zh-CN" altLang="en-US" sz="2600" b="1">
                <a:latin typeface="Times New Roman" panose="02020603050405020304" pitchFamily="18" charset="0"/>
              </a:rPr>
              <a:t>函数</a:t>
            </a:r>
          </a:p>
        </p:txBody>
      </p:sp>
    </p:spTree>
  </p:cSld>
  <p:clrMapOvr>
    <a:masterClrMapping/>
  </p:clrMapOvr>
  <p:transition spd="med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B829114B-85D1-4C9E-B01D-072A03F886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662363-0599-45A7-8976-7BD8BC5FA5A6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4035" name="灯片编号占位符 5">
            <a:extLst>
              <a:ext uri="{FF2B5EF4-FFF2-40B4-BE49-F238E27FC236}">
                <a16:creationId xmlns:a16="http://schemas.microsoft.com/office/drawing/2014/main" id="{B06031FD-B669-4A01-807F-A08D63056C5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21B393-55D9-4905-837F-70546F143C1C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67947617-D561-4A38-A090-99FC4327D0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 sz="3200"/>
              <a:t>13.</a:t>
            </a:r>
            <a:r>
              <a:rPr lang="zh-CN" altLang="en-US" sz="3200"/>
              <a:t>服务器端接受连接－</a:t>
            </a:r>
            <a:r>
              <a:rPr lang="en-US" altLang="zh-CN" sz="3200"/>
              <a:t>accept()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D03A64F4-5CF6-428B-A1CD-0428578040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在服务器端通过</a:t>
            </a:r>
            <a:r>
              <a:rPr lang="en-US" altLang="zh-CN" b="1">
                <a:latin typeface="Times New Roman" panose="02020603050405020304" pitchFamily="18" charset="0"/>
              </a:rPr>
              <a:t>listen()</a:t>
            </a:r>
            <a:r>
              <a:rPr lang="zh-CN" altLang="en-US" b="1">
                <a:latin typeface="Times New Roman" panose="02020603050405020304" pitchFamily="18" charset="0"/>
              </a:rPr>
              <a:t>进入监听状态，而</a:t>
            </a:r>
            <a:r>
              <a:rPr lang="en-US" altLang="zh-CN" b="1">
                <a:latin typeface="Times New Roman" panose="02020603050405020304" pitchFamily="18" charset="0"/>
              </a:rPr>
              <a:t>accept() </a:t>
            </a:r>
            <a:r>
              <a:rPr lang="zh-CN" altLang="en-US" b="1">
                <a:latin typeface="Times New Roman" panose="02020603050405020304" pitchFamily="18" charset="0"/>
              </a:rPr>
              <a:t>表示可以接受自客户端的</a:t>
            </a:r>
            <a:r>
              <a:rPr lang="en-US" altLang="zh-CN" b="1">
                <a:latin typeface="Times New Roman" panose="02020603050405020304" pitchFamily="18" charset="0"/>
              </a:rPr>
              <a:t>connect()</a:t>
            </a:r>
            <a:r>
              <a:rPr lang="zh-CN" altLang="en-US" b="1">
                <a:latin typeface="Times New Roman" panose="02020603050405020304" pitchFamily="18" charset="0"/>
              </a:rPr>
              <a:t>发出的请求，双方进入连接状态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accept(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>
                <a:latin typeface="Times New Roman" panose="02020603050405020304" pitchFamily="18" charset="0"/>
              </a:rPr>
              <a:t>处于监听状态的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struct sockaddr FAR *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addr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/>
              <a:t>客户机</a:t>
            </a:r>
            <a:r>
              <a:rPr lang="en-US" altLang="zh-CN" b="1"/>
              <a:t>IP</a:t>
            </a:r>
            <a:r>
              <a:rPr lang="zh-CN" altLang="en-US" b="1"/>
              <a:t>地址</a:t>
            </a:r>
            <a:r>
              <a:rPr lang="zh-CN" altLang="en-US" b="1">
                <a:latin typeface="Times New Roman" panose="02020603050405020304" pitchFamily="18" charset="0"/>
              </a:rPr>
              <a:t>的</a:t>
            </a:r>
            <a:r>
              <a:rPr lang="en-US" altLang="zh-CN" b="1">
                <a:latin typeface="Times New Roman" panose="02020603050405020304" pitchFamily="18" charset="0"/>
              </a:rPr>
              <a:t>sockaddr</a:t>
            </a:r>
            <a:r>
              <a:rPr lang="zh-CN" altLang="en-US" b="1">
                <a:latin typeface="Times New Roman" panose="02020603050405020304" pitchFamily="18" charset="0"/>
              </a:rPr>
              <a:t>指针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 FAR *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addrlen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>
                <a:latin typeface="Times New Roman" panose="02020603050405020304" pitchFamily="18" charset="0"/>
              </a:rPr>
              <a:t>地址的长度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>
            <a:extLst>
              <a:ext uri="{FF2B5EF4-FFF2-40B4-BE49-F238E27FC236}">
                <a16:creationId xmlns:a16="http://schemas.microsoft.com/office/drawing/2014/main" id="{126FE6A7-9D34-41E2-A866-2CD70635B6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D5BF0A-F325-4934-A5F3-AB6D53D56E20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402D3C1A-1101-40BA-9D34-06F9F1EEDA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D4E9EE-F09A-4136-AEA0-AE87094131B5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5D8CDBC4-7F2D-4588-A48A-B54A2447D1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哪些应用场合？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AE87507D-0A35-4205-8EBF-56103ED779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聊天工具：</a:t>
            </a:r>
            <a:r>
              <a:rPr lang="en-US" altLang="zh-CN" b="1">
                <a:latin typeface="Times New Roman" panose="02020603050405020304" pitchFamily="18" charset="0"/>
              </a:rPr>
              <a:t>QQ, MSN, </a:t>
            </a:r>
            <a:r>
              <a:rPr lang="zh-CN" altLang="en-US" b="1">
                <a:latin typeface="Times New Roman" panose="02020603050405020304" pitchFamily="18" charset="0"/>
              </a:rPr>
              <a:t>泡泡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音视频传输：视频点播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zh-CN" altLang="en-US" b="1">
                <a:latin typeface="Times New Roman" panose="02020603050405020304" pitchFamily="18" charset="0"/>
              </a:rPr>
              <a:t>网络电视、电台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网络游戏</a:t>
            </a:r>
          </a:p>
          <a:p>
            <a:pPr eaLnBrk="1" hangingPunct="1">
              <a:lnSpc>
                <a:spcPct val="90000"/>
              </a:lnSpc>
            </a:pPr>
            <a:endParaRPr lang="zh-CN" altLang="en-US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/>
              <a:t>一个完整的网间通信进程需要由两个进程组成，并且只能</a:t>
            </a:r>
            <a:r>
              <a:rPr lang="zh-CN" altLang="en-US" b="1">
                <a:solidFill>
                  <a:srgbClr val="FF3300"/>
                </a:solidFill>
              </a:rPr>
              <a:t>用同一种高层协议</a:t>
            </a:r>
            <a:r>
              <a:rPr lang="zh-CN" altLang="en-US" b="1"/>
              <a:t>。也就是说，不可能通信的一端用</a:t>
            </a:r>
            <a:r>
              <a:rPr lang="en-US" altLang="zh-CN" b="1"/>
              <a:t>TCP</a:t>
            </a:r>
            <a:r>
              <a:rPr lang="zh-CN" altLang="en-US" b="1"/>
              <a:t>，而另一端用</a:t>
            </a:r>
            <a:r>
              <a:rPr lang="en-US" altLang="zh-CN" b="1"/>
              <a:t>UDP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>
            <a:extLst>
              <a:ext uri="{FF2B5EF4-FFF2-40B4-BE49-F238E27FC236}">
                <a16:creationId xmlns:a16="http://schemas.microsoft.com/office/drawing/2014/main" id="{20DC1D36-F873-4278-8D8A-52650793F4E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33C3EA-85EC-486A-800B-7E129B9F6299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5059" name="灯片编号占位符 5">
            <a:extLst>
              <a:ext uri="{FF2B5EF4-FFF2-40B4-BE49-F238E27FC236}">
                <a16:creationId xmlns:a16="http://schemas.microsoft.com/office/drawing/2014/main" id="{C1334F9F-3DA5-48CB-9C49-050EB20C86E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D0339D-2B39-4103-ABA8-AF9B408B2C5E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17ABE355-62A0-4BDA-97E5-E096262E0C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98A3A38A-892D-4BA7-8DE7-2CFE51BE47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accept</a:t>
            </a:r>
            <a:r>
              <a:rPr lang="zh-CN" altLang="en-US" b="1">
                <a:latin typeface="Times New Roman" panose="02020603050405020304" pitchFamily="18" charset="0"/>
              </a:rPr>
              <a:t>用于面向连接的服务器端，在</a:t>
            </a:r>
            <a:r>
              <a:rPr lang="en-US" altLang="zh-CN" b="1">
                <a:latin typeface="Times New Roman" panose="02020603050405020304" pitchFamily="18" charset="0"/>
              </a:rPr>
              <a:t>IP</a:t>
            </a:r>
            <a:r>
              <a:rPr lang="zh-CN" altLang="en-US" b="1">
                <a:latin typeface="Times New Roman" panose="02020603050405020304" pitchFamily="18" charset="0"/>
              </a:rPr>
              <a:t>协议族中，只用于</a:t>
            </a:r>
            <a:r>
              <a:rPr lang="en-US" altLang="zh-CN" b="1">
                <a:latin typeface="Times New Roman" panose="02020603050405020304" pitchFamily="18" charset="0"/>
              </a:rPr>
              <a:t>TCP</a:t>
            </a:r>
            <a:r>
              <a:rPr lang="zh-CN" altLang="en-US" b="1">
                <a:latin typeface="Times New Roman" panose="02020603050405020304" pitchFamily="18" charset="0"/>
              </a:rPr>
              <a:t>服务器端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accept</a:t>
            </a:r>
            <a:r>
              <a:rPr lang="zh-CN" altLang="en-US" b="1">
                <a:latin typeface="Times New Roman" panose="02020603050405020304" pitchFamily="18" charset="0"/>
              </a:rPr>
              <a:t>接受一个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  <a:r>
              <a:rPr lang="zh-CN" altLang="en-US" b="1">
                <a:latin typeface="Times New Roman" panose="02020603050405020304" pitchFamily="18" charset="0"/>
              </a:rPr>
              <a:t>的连接请求，同时返回一个新的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  <a:r>
              <a:rPr lang="zh-CN" altLang="en-US" b="1">
                <a:latin typeface="Times New Roman" panose="02020603050405020304" pitchFamily="18" charset="0"/>
              </a:rPr>
              <a:t>，新的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  <a:r>
              <a:rPr lang="zh-CN" altLang="en-US" b="1">
                <a:latin typeface="Times New Roman" panose="02020603050405020304" pitchFamily="18" charset="0"/>
              </a:rPr>
              <a:t>用来在服务器与客户端之间传递和接收信息</a:t>
            </a:r>
          </a:p>
        </p:txBody>
      </p:sp>
    </p:spTree>
  </p:cSld>
  <p:clrMapOvr>
    <a:masterClrMapping/>
  </p:clrMapOvr>
  <p:transition spd="med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>
            <a:extLst>
              <a:ext uri="{FF2B5EF4-FFF2-40B4-BE49-F238E27FC236}">
                <a16:creationId xmlns:a16="http://schemas.microsoft.com/office/drawing/2014/main" id="{083D42D4-4EFA-42EE-A8FA-782784F0C6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993969-B950-46B3-9F61-AFB6B97CDF5F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6083" name="灯片编号占位符 5">
            <a:extLst>
              <a:ext uri="{FF2B5EF4-FFF2-40B4-BE49-F238E27FC236}">
                <a16:creationId xmlns:a16="http://schemas.microsoft.com/office/drawing/2014/main" id="{D4222F2E-3F40-430A-8E8B-48BD8ACC23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A9B55F-43C0-459D-BB3A-FF67B9126672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2B0A89EE-B364-4499-A136-A3F4E0F630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14.</a:t>
            </a:r>
            <a:r>
              <a:rPr lang="zh-CN" altLang="en-US"/>
              <a:t>发送数据</a:t>
            </a:r>
            <a:r>
              <a:rPr lang="en-US" altLang="zh-CN"/>
              <a:t>-send()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4FD1C453-1392-4600-A35C-1C393B6C99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在已经建立连接的套接字上发送数据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send(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const char FAR *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buf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</a:rPr>
              <a:t>//</a:t>
            </a:r>
            <a:r>
              <a:rPr lang="zh-CN" altLang="en-US" sz="2800" b="1">
                <a:latin typeface="Times New Roman" panose="02020603050405020304" pitchFamily="18" charset="0"/>
              </a:rPr>
              <a:t>发送数据缓冲区 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len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</a:rPr>
              <a:t>//</a:t>
            </a:r>
            <a:r>
              <a:rPr lang="zh-CN" altLang="en-US" sz="2800" b="1">
                <a:latin typeface="Times New Roman" panose="02020603050405020304" pitchFamily="18" charset="0"/>
              </a:rPr>
              <a:t>缓冲区长度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flags </a:t>
            </a:r>
            <a:r>
              <a:rPr lang="en-US" altLang="zh-CN" sz="2800" b="1">
                <a:latin typeface="Times New Roman" panose="02020603050405020304" pitchFamily="18" charset="0"/>
              </a:rPr>
              <a:t>//</a:t>
            </a:r>
            <a:r>
              <a:rPr lang="zh-CN" altLang="en-US" sz="2800" b="1">
                <a:latin typeface="Times New Roman" panose="02020603050405020304" pitchFamily="18" charset="0"/>
              </a:rPr>
              <a:t>用于控制数据传输方式，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表示按正常方式发送数据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zh-CN" altLang="en-US" b="1"/>
              <a:t>返回值：发送的字节数</a:t>
            </a:r>
          </a:p>
        </p:txBody>
      </p:sp>
    </p:spTree>
  </p:cSld>
  <p:clrMapOvr>
    <a:masterClrMapping/>
  </p:clrMapOvr>
  <p:transition spd="med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>
            <a:extLst>
              <a:ext uri="{FF2B5EF4-FFF2-40B4-BE49-F238E27FC236}">
                <a16:creationId xmlns:a16="http://schemas.microsoft.com/office/drawing/2014/main" id="{4EFE4A19-1EE5-4681-BE5A-842B357C75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871ED5-B4D4-48D5-8A97-DEBFA3D35223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7107" name="灯片编号占位符 5">
            <a:extLst>
              <a:ext uri="{FF2B5EF4-FFF2-40B4-BE49-F238E27FC236}">
                <a16:creationId xmlns:a16="http://schemas.microsoft.com/office/drawing/2014/main" id="{1D879B79-5019-4ECF-915F-5965BDCE09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D5D105-834E-4966-9ED2-6ACE3879E4A4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155BD07F-72CE-4957-9A6B-EA769BEBCF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15.</a:t>
            </a:r>
            <a:r>
              <a:rPr lang="zh-CN" altLang="en-US"/>
              <a:t>接收数据－</a:t>
            </a:r>
            <a:r>
              <a:rPr lang="en-US" altLang="zh-CN"/>
              <a:t>recv()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0E988542-9960-42DE-8DCE-35C6F96266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从套接字上接收数据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recv(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char FAR *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buf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</a:rPr>
              <a:t>//</a:t>
            </a:r>
            <a:r>
              <a:rPr lang="zh-CN" altLang="en-US" sz="2800" b="1">
                <a:latin typeface="Times New Roman" panose="02020603050405020304" pitchFamily="18" charset="0"/>
              </a:rPr>
              <a:t>接收数据缓冲区</a:t>
            </a: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len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</a:rPr>
              <a:t>//</a:t>
            </a:r>
            <a:r>
              <a:rPr lang="zh-CN" altLang="en-US" sz="2800" b="1">
                <a:latin typeface="Times New Roman" panose="02020603050405020304" pitchFamily="18" charset="0"/>
              </a:rPr>
              <a:t>缓冲区长度</a:t>
            </a: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flags </a:t>
            </a:r>
            <a:r>
              <a:rPr lang="en-US" altLang="zh-CN" sz="2800" b="1">
                <a:latin typeface="Times New Roman" panose="02020603050405020304" pitchFamily="18" charset="0"/>
              </a:rPr>
              <a:t>//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表示接收的是正常数据，无特殊行为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zh-CN" altLang="en-US" sz="2800" b="1"/>
              <a:t>返回值：接收到的字节数</a:t>
            </a:r>
          </a:p>
        </p:txBody>
      </p:sp>
    </p:spTree>
  </p:cSld>
  <p:clrMapOvr>
    <a:masterClrMapping/>
  </p:clrMapOvr>
  <p:transition spd="med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>
            <a:extLst>
              <a:ext uri="{FF2B5EF4-FFF2-40B4-BE49-F238E27FC236}">
                <a16:creationId xmlns:a16="http://schemas.microsoft.com/office/drawing/2014/main" id="{4BA85616-2B6B-453C-A587-488792797B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F69175-BAF1-42C2-866F-785F4CBC5575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8131" name="灯片编号占位符 5">
            <a:extLst>
              <a:ext uri="{FF2B5EF4-FFF2-40B4-BE49-F238E27FC236}">
                <a16:creationId xmlns:a16="http://schemas.microsoft.com/office/drawing/2014/main" id="{B219195D-3D85-4226-87CD-0F08EFE3FC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4C6379-B143-4627-9F84-F25C42D3923A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10CDC2E2-0DF6-49FB-8802-BC70464183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en-US"/>
              <a:t>关闭套接口</a:t>
            </a:r>
            <a:r>
              <a:rPr lang="en-US" altLang="zh-CN"/>
              <a:t>-closesocket()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2B22BA2E-35FD-44DE-B6E2-77627D82CD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shutdown</a:t>
            </a:r>
            <a:r>
              <a:rPr lang="zh-CN" altLang="en-US" b="1">
                <a:latin typeface="Times New Roman" panose="02020603050405020304" pitchFamily="18" charset="0"/>
              </a:rPr>
              <a:t>函数只关闭读写通道，并不关闭套接字，且套接字所占有的资源将被一直保留到</a:t>
            </a:r>
            <a:r>
              <a:rPr lang="en-US" altLang="zh-CN" b="1">
                <a:latin typeface="Times New Roman" panose="02020603050405020304" pitchFamily="18" charset="0"/>
              </a:rPr>
              <a:t>closesocket()</a:t>
            </a:r>
            <a:r>
              <a:rPr lang="zh-CN" altLang="en-US" b="1">
                <a:latin typeface="Times New Roman" panose="02020603050405020304" pitchFamily="18" charset="0"/>
              </a:rPr>
              <a:t>调用之前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一个套接口不再使用时一定要关闭这个套接口，以释放与该套接口关联的所有资源，包括等候处理的数据。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closesocket(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		);</a:t>
            </a:r>
          </a:p>
        </p:txBody>
      </p:sp>
    </p:spTree>
  </p:cSld>
  <p:clrMapOvr>
    <a:masterClrMapping/>
  </p:clrMapOvr>
  <p:transition spd="med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>
            <a:extLst>
              <a:ext uri="{FF2B5EF4-FFF2-40B4-BE49-F238E27FC236}">
                <a16:creationId xmlns:a16="http://schemas.microsoft.com/office/drawing/2014/main" id="{5A8B25F1-5496-4A25-B603-1F2FCA0866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803338-AA0E-4239-A33B-66FDC55082B1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A1D2BB33-354D-4CDF-B02D-C9BB86B7674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E9AFF7-A8BC-4BA9-9512-1639DCB13373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4EFD778A-362C-4EC0-A931-EA956B6DF7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en-US" sz="3200"/>
              <a:t>终止使用</a:t>
            </a:r>
            <a:r>
              <a:rPr lang="en-US" altLang="zh-CN" sz="3200"/>
              <a:t>Winsock-WSACleanup()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B1E88A58-D0FD-4798-923D-C94746C88A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当应用程序不再使用</a:t>
            </a:r>
            <a:r>
              <a:rPr lang="en-US" altLang="zh-CN" b="1">
                <a:latin typeface="Times New Roman" panose="02020603050405020304" pitchFamily="18" charset="0"/>
              </a:rPr>
              <a:t>Winsock API</a:t>
            </a:r>
            <a:r>
              <a:rPr lang="zh-CN" altLang="en-US" b="1">
                <a:latin typeface="Times New Roman" panose="02020603050405020304" pitchFamily="18" charset="0"/>
              </a:rPr>
              <a:t>中的任何函数时，必须调用</a:t>
            </a:r>
            <a:r>
              <a:rPr lang="en-US" altLang="zh-CN" b="1">
                <a:latin typeface="Times New Roman" panose="02020603050405020304" pitchFamily="18" charset="0"/>
              </a:rPr>
              <a:t>WSACleanup()</a:t>
            </a:r>
            <a:r>
              <a:rPr lang="zh-CN" altLang="en-US" b="1">
                <a:latin typeface="Times New Roman" panose="02020603050405020304" pitchFamily="18" charset="0"/>
              </a:rPr>
              <a:t>将其从</a:t>
            </a:r>
            <a:r>
              <a:rPr lang="en-US" altLang="zh-CN" b="1">
                <a:latin typeface="Times New Roman" panose="02020603050405020304" pitchFamily="18" charset="0"/>
              </a:rPr>
              <a:t>Windows Socket</a:t>
            </a:r>
            <a:r>
              <a:rPr lang="zh-CN" altLang="en-US" b="1">
                <a:latin typeface="Times New Roman" panose="02020603050405020304" pitchFamily="18" charset="0"/>
              </a:rPr>
              <a:t>的实现中注销，以释放为此应用程序或</a:t>
            </a:r>
            <a:r>
              <a:rPr lang="en-US" altLang="zh-CN" b="1">
                <a:latin typeface="Times New Roman" panose="02020603050405020304" pitchFamily="18" charset="0"/>
              </a:rPr>
              <a:t>DLL</a:t>
            </a:r>
            <a:r>
              <a:rPr lang="zh-CN" altLang="en-US" b="1">
                <a:latin typeface="Times New Roman" panose="02020603050405020304" pitchFamily="18" charset="0"/>
              </a:rPr>
              <a:t>分配的任何资源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	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WSACleanup(void);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WSACleanup()</a:t>
            </a:r>
            <a:r>
              <a:rPr lang="zh-CN" altLang="en-US" b="1">
                <a:latin typeface="Times New Roman" panose="02020603050405020304" pitchFamily="18" charset="0"/>
              </a:rPr>
              <a:t>是任何一个</a:t>
            </a:r>
            <a:r>
              <a:rPr lang="en-US" altLang="zh-CN" b="1">
                <a:latin typeface="Times New Roman" panose="02020603050405020304" pitchFamily="18" charset="0"/>
              </a:rPr>
              <a:t>Winsock</a:t>
            </a:r>
            <a:r>
              <a:rPr lang="zh-CN" altLang="en-US" b="1">
                <a:latin typeface="Times New Roman" panose="02020603050405020304" pitchFamily="18" charset="0"/>
              </a:rPr>
              <a:t>应用程序在最后必须要调用的函数</a:t>
            </a:r>
          </a:p>
        </p:txBody>
      </p:sp>
    </p:spTree>
  </p:cSld>
  <p:clrMapOvr>
    <a:masterClrMapping/>
  </p:clrMapOvr>
  <p:transition spd="med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>
            <a:extLst>
              <a:ext uri="{FF2B5EF4-FFF2-40B4-BE49-F238E27FC236}">
                <a16:creationId xmlns:a16="http://schemas.microsoft.com/office/drawing/2014/main" id="{962B7851-3046-4338-850F-DDB5F79742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CF94F4-7C15-4D0C-9879-E613B77CC81E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0179" name="灯片编号占位符 5">
            <a:extLst>
              <a:ext uri="{FF2B5EF4-FFF2-40B4-BE49-F238E27FC236}">
                <a16:creationId xmlns:a16="http://schemas.microsoft.com/office/drawing/2014/main" id="{41EA0B58-4A38-4324-903F-789345583D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5C29C1-F231-48F1-B23B-411648AAA2DA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89A9ACA7-4DAB-43DF-B260-7157D5CD4E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 sz="2800"/>
              <a:t>17.</a:t>
            </a:r>
            <a:r>
              <a:rPr lang="zh-CN" altLang="en-US" sz="2800"/>
              <a:t>面向连接的</a:t>
            </a:r>
            <a:r>
              <a:rPr lang="en-US" altLang="zh-CN" sz="2800"/>
              <a:t>C/S</a:t>
            </a:r>
            <a:r>
              <a:rPr lang="zh-CN" altLang="en-US" sz="2800"/>
              <a:t>程序工作流程</a:t>
            </a:r>
            <a:r>
              <a:rPr lang="en-US" altLang="zh-CN" sz="2800"/>
              <a:t>(TCP)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344C91D3-A751-41B0-A144-5DFBB9B31B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服务器端工作流程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WSAStartup()</a:t>
            </a:r>
            <a:r>
              <a:rPr lang="zh-CN" altLang="en-US" sz="2000" b="1">
                <a:latin typeface="Times New Roman" panose="02020603050405020304" pitchFamily="18" charset="0"/>
              </a:rPr>
              <a:t>函数检查系统协议栈安装情况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socket()</a:t>
            </a:r>
            <a:r>
              <a:rPr lang="zh-CN" altLang="en-US" sz="2000" b="1">
                <a:latin typeface="Times New Roman" panose="02020603050405020304" pitchFamily="18" charset="0"/>
              </a:rPr>
              <a:t>函数创建服务器端通信套接字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bind()</a:t>
            </a:r>
            <a:r>
              <a:rPr lang="zh-CN" altLang="en-US" sz="2000" b="1">
                <a:latin typeface="Times New Roman" panose="02020603050405020304" pitchFamily="18" charset="0"/>
              </a:rPr>
              <a:t>函数将创建的套接字与服务器地址绑定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listen()</a:t>
            </a:r>
            <a:r>
              <a:rPr lang="zh-CN" altLang="en-US" sz="2000" b="1">
                <a:latin typeface="Times New Roman" panose="02020603050405020304" pitchFamily="18" charset="0"/>
              </a:rPr>
              <a:t>函数使服务器套接字做好接收连接请求准备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accept()</a:t>
            </a:r>
            <a:r>
              <a:rPr lang="zh-CN" altLang="en-US" sz="2000" b="1">
                <a:latin typeface="Times New Roman" panose="02020603050405020304" pitchFamily="18" charset="0"/>
              </a:rPr>
              <a:t>接收来自客户端由</a:t>
            </a:r>
            <a:r>
              <a:rPr lang="en-US" altLang="zh-CN" sz="2000" b="1">
                <a:latin typeface="Times New Roman" panose="02020603050405020304" pitchFamily="18" charset="0"/>
              </a:rPr>
              <a:t>connect()</a:t>
            </a:r>
            <a:r>
              <a:rPr lang="zh-CN" altLang="en-US" sz="2000" b="1">
                <a:latin typeface="Times New Roman" panose="02020603050405020304" pitchFamily="18" charset="0"/>
              </a:rPr>
              <a:t>函数发出的连接请求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根据连接请求建立连接后，使用</a:t>
            </a:r>
            <a:r>
              <a:rPr lang="en-US" altLang="zh-CN" sz="2000" b="1">
                <a:latin typeface="Times New Roman" panose="02020603050405020304" pitchFamily="18" charset="0"/>
              </a:rPr>
              <a:t>send()</a:t>
            </a:r>
            <a:r>
              <a:rPr lang="zh-CN" altLang="en-US" sz="2000" b="1">
                <a:latin typeface="Times New Roman" panose="02020603050405020304" pitchFamily="18" charset="0"/>
              </a:rPr>
              <a:t>函数发送数据，或者使用</a:t>
            </a:r>
            <a:r>
              <a:rPr lang="en-US" altLang="zh-CN" sz="2000" b="1">
                <a:latin typeface="Times New Roman" panose="02020603050405020304" pitchFamily="18" charset="0"/>
              </a:rPr>
              <a:t>recv()</a:t>
            </a:r>
            <a:r>
              <a:rPr lang="zh-CN" altLang="en-US" sz="2000" b="1">
                <a:latin typeface="Times New Roman" panose="02020603050405020304" pitchFamily="18" charset="0"/>
              </a:rPr>
              <a:t>函数接收数据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closesocket()</a:t>
            </a:r>
            <a:r>
              <a:rPr lang="zh-CN" altLang="en-US" sz="2000" b="1">
                <a:latin typeface="Times New Roman" panose="02020603050405020304" pitchFamily="18" charset="0"/>
              </a:rPr>
              <a:t>函数关闭套接字（可以先用</a:t>
            </a:r>
            <a:r>
              <a:rPr lang="en-US" altLang="zh-CN" sz="2000" b="1">
                <a:latin typeface="Times New Roman" panose="02020603050405020304" pitchFamily="18" charset="0"/>
              </a:rPr>
              <a:t>shutdown()</a:t>
            </a:r>
            <a:r>
              <a:rPr lang="zh-CN" altLang="en-US" sz="2000" b="1">
                <a:latin typeface="Times New Roman" panose="02020603050405020304" pitchFamily="18" charset="0"/>
              </a:rPr>
              <a:t>函数先关闭读写通道）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最后调用</a:t>
            </a:r>
            <a:r>
              <a:rPr lang="en-US" altLang="zh-CN" sz="2000" b="1">
                <a:latin typeface="Times New Roman" panose="02020603050405020304" pitchFamily="18" charset="0"/>
              </a:rPr>
              <a:t>WSACleanup()</a:t>
            </a:r>
            <a:r>
              <a:rPr lang="zh-CN" altLang="en-US" sz="2000" b="1">
                <a:latin typeface="Times New Roman" panose="02020603050405020304" pitchFamily="18" charset="0"/>
              </a:rPr>
              <a:t>函数结束</a:t>
            </a:r>
            <a:r>
              <a:rPr lang="en-US" altLang="zh-CN" sz="2000" b="1">
                <a:latin typeface="Times New Roman" panose="02020603050405020304" pitchFamily="18" charset="0"/>
              </a:rPr>
              <a:t>Winsock Sockets API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>
            <a:extLst>
              <a:ext uri="{FF2B5EF4-FFF2-40B4-BE49-F238E27FC236}">
                <a16:creationId xmlns:a16="http://schemas.microsoft.com/office/drawing/2014/main" id="{47E5E1A6-0884-4D3A-9999-E7FF3A479C2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9157E1-FB5E-4E4C-9E6C-3E30B242B730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1203" name="灯片编号占位符 5">
            <a:extLst>
              <a:ext uri="{FF2B5EF4-FFF2-40B4-BE49-F238E27FC236}">
                <a16:creationId xmlns:a16="http://schemas.microsoft.com/office/drawing/2014/main" id="{108A38D1-F481-46D4-B0E4-456FD53E71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D36AA7-8278-4132-A69B-7C3F9806CA77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834990CD-E662-4AAF-979E-502459A101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 sz="2800"/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CDC62496-DF21-4C4E-BCBE-0BE687C917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客户端程序工作流程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WSAStartup()</a:t>
            </a:r>
            <a:r>
              <a:rPr lang="zh-CN" altLang="en-US" sz="2000" b="1">
                <a:latin typeface="Times New Roman" panose="02020603050405020304" pitchFamily="18" charset="0"/>
              </a:rPr>
              <a:t>函数检查系统协议栈安装情况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socket()</a:t>
            </a:r>
            <a:r>
              <a:rPr lang="zh-CN" altLang="en-US" sz="2000" b="1">
                <a:latin typeface="Times New Roman" panose="02020603050405020304" pitchFamily="18" charset="0"/>
              </a:rPr>
              <a:t>函数创建客户端套接字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connect()</a:t>
            </a:r>
            <a:r>
              <a:rPr lang="zh-CN" altLang="en-US" sz="2000" b="1">
                <a:latin typeface="Times New Roman" panose="02020603050405020304" pitchFamily="18" charset="0"/>
              </a:rPr>
              <a:t>函数发出也服务器建立连接的请求（调用前可以不用</a:t>
            </a:r>
            <a:r>
              <a:rPr lang="en-US" altLang="zh-CN" sz="2000" b="1">
                <a:latin typeface="Times New Roman" panose="02020603050405020304" pitchFamily="18" charset="0"/>
              </a:rPr>
              <a:t>bind()</a:t>
            </a:r>
            <a:r>
              <a:rPr lang="zh-CN" altLang="en-US" sz="2000" b="1">
                <a:latin typeface="Times New Roman" panose="02020603050405020304" pitchFamily="18" charset="0"/>
              </a:rPr>
              <a:t>端口号，由系统自动完成）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连接建立后使用</a:t>
            </a:r>
            <a:r>
              <a:rPr lang="en-US" altLang="zh-CN" sz="2000" b="1">
                <a:latin typeface="Times New Roman" panose="02020603050405020304" pitchFamily="18" charset="0"/>
              </a:rPr>
              <a:t>send()</a:t>
            </a:r>
            <a:r>
              <a:rPr lang="zh-CN" altLang="en-US" sz="2000" b="1">
                <a:latin typeface="Times New Roman" panose="02020603050405020304" pitchFamily="18" charset="0"/>
              </a:rPr>
              <a:t>函数发送数据，或使用</a:t>
            </a:r>
            <a:r>
              <a:rPr lang="en-US" altLang="zh-CN" sz="2000" b="1">
                <a:latin typeface="Times New Roman" panose="02020603050405020304" pitchFamily="18" charset="0"/>
              </a:rPr>
              <a:t>recv()</a:t>
            </a:r>
            <a:r>
              <a:rPr lang="zh-CN" altLang="en-US" sz="2000" b="1">
                <a:latin typeface="Times New Roman" panose="02020603050405020304" pitchFamily="18" charset="0"/>
              </a:rPr>
              <a:t>函数接收数据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closesocet()</a:t>
            </a:r>
            <a:r>
              <a:rPr lang="zh-CN" altLang="en-US" sz="2000" b="1">
                <a:latin typeface="Times New Roman" panose="02020603050405020304" pitchFamily="18" charset="0"/>
              </a:rPr>
              <a:t>函数关闭套接字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最后调用</a:t>
            </a:r>
            <a:r>
              <a:rPr lang="en-US" altLang="zh-CN" sz="2000" b="1">
                <a:latin typeface="Times New Roman" panose="02020603050405020304" pitchFamily="18" charset="0"/>
              </a:rPr>
              <a:t>WSACleanup()</a:t>
            </a:r>
            <a:r>
              <a:rPr lang="zh-CN" altLang="en-US" sz="2000" b="1">
                <a:latin typeface="Times New Roman" panose="02020603050405020304" pitchFamily="18" charset="0"/>
              </a:rPr>
              <a:t>函数，结束</a:t>
            </a:r>
            <a:r>
              <a:rPr lang="en-US" altLang="zh-CN" sz="2000" b="1">
                <a:latin typeface="Times New Roman" panose="02020603050405020304" pitchFamily="18" charset="0"/>
              </a:rPr>
              <a:t>Winsock Sockets API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>
            <a:extLst>
              <a:ext uri="{FF2B5EF4-FFF2-40B4-BE49-F238E27FC236}">
                <a16:creationId xmlns:a16="http://schemas.microsoft.com/office/drawing/2014/main" id="{3672DF3A-C6A1-42A0-AF92-059D5B7CF1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CCD495-7BA2-40A4-828B-F9356003866A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2227" name="灯片编号占位符 5">
            <a:extLst>
              <a:ext uri="{FF2B5EF4-FFF2-40B4-BE49-F238E27FC236}">
                <a16:creationId xmlns:a16="http://schemas.microsoft.com/office/drawing/2014/main" id="{89A0CD50-E970-4146-AC6C-0FC9F90CD07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29F6C6-B076-4AF4-BB56-F38FFC0A3079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graphicFrame>
        <p:nvGraphicFramePr>
          <p:cNvPr id="52228" name="Object 3">
            <a:extLst>
              <a:ext uri="{FF2B5EF4-FFF2-40B4-BE49-F238E27FC236}">
                <a16:creationId xmlns:a16="http://schemas.microsoft.com/office/drawing/2014/main" id="{6DF58D89-2306-4C84-93BF-6E6093A4190F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6513" y="266700"/>
          <a:ext cx="8928100" cy="618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r:id="rId3" imgW="6222600" imgH="5475240" progId="Visio.Drawing.11">
                  <p:embed/>
                </p:oleObj>
              </mc:Choice>
              <mc:Fallback>
                <p:oleObj r:id="rId3" imgW="6222600" imgH="54752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266700"/>
                        <a:ext cx="8928100" cy="6186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D2BEAEBF-8E68-4C71-9B26-976472478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49275"/>
            <a:ext cx="43211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面向连接的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C/S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程序工作流程图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(TCP)</a:t>
            </a:r>
          </a:p>
        </p:txBody>
      </p:sp>
    </p:spTree>
  </p:cSld>
  <p:clrMapOvr>
    <a:masterClrMapping/>
  </p:clrMapOvr>
  <p:transition spd="med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>
            <a:extLst>
              <a:ext uri="{FF2B5EF4-FFF2-40B4-BE49-F238E27FC236}">
                <a16:creationId xmlns:a16="http://schemas.microsoft.com/office/drawing/2014/main" id="{38F1AB10-B66A-4B57-B93C-FCC491B659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E63C5E-08A4-4904-9965-778EA35A9C6D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2EA7C1BD-58F8-46B4-B471-76DC1CE991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B1B9D3-426B-4157-A8D0-31DBCB44255E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B0AE374B-6BB2-42DE-893F-C1663613D6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CD99A295-B495-43D9-BD3F-C5B786770D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8913"/>
            <a:ext cx="8207375" cy="66690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服务端程序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latin typeface="Times New Roman" panose="02020603050405020304" pitchFamily="18" charset="0"/>
              </a:rPr>
              <a:t>监听套接字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</a:t>
            </a:r>
            <a:r>
              <a:rPr lang="en-US" altLang="zh-CN" sz="2000" b="1">
                <a:latin typeface="Times New Roman" panose="02020603050405020304" pitchFamily="18" charset="0"/>
              </a:rPr>
              <a:t>printf("Listening...\n");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iSockErr=listen(servsock,5);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if(iSockErr!=0)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printf("Listen failed:%d\n",WSAGetLastError());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exit(-4);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int len=0;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//</a:t>
            </a:r>
            <a:r>
              <a:rPr lang="zh-CN" altLang="en-US" sz="2000" b="1">
                <a:latin typeface="Times New Roman" panose="02020603050405020304" pitchFamily="18" charset="0"/>
              </a:rPr>
              <a:t>等待连接请求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</a:t>
            </a:r>
            <a:r>
              <a:rPr lang="en-US" altLang="zh-CN" sz="2000" b="1">
                <a:latin typeface="Times New Roman" panose="02020603050405020304" pitchFamily="18" charset="0"/>
              </a:rPr>
              <a:t>printf("Waitting TCP Request...\n");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len=sizeof(cliaddr);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clisock=accept(servsock,(struct sockaddr *)&amp;cliaddr,&amp;len);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printf("Accept TCP Client:%s:%d\n",inet_ntoa(cliaddr.sin_addr),ntohs(cliaddr.sin_port));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char buff[256];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sprintf(buff,"Welcome you %s",inet_ntoa(cliaddr.sin_addr));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//</a:t>
            </a:r>
            <a:r>
              <a:rPr lang="zh-CN" altLang="en-US" sz="2000" b="1">
                <a:latin typeface="Times New Roman" panose="02020603050405020304" pitchFamily="18" charset="0"/>
              </a:rPr>
              <a:t>发送欢迎词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</a:rPr>
              <a:t>send(clisock,buff,strlen(buff),0);</a:t>
            </a:r>
          </a:p>
        </p:txBody>
      </p:sp>
    </p:spTree>
  </p:cSld>
  <p:clrMapOvr>
    <a:masterClrMapping/>
  </p:clrMapOvr>
  <p:transition spd="med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>
            <a:extLst>
              <a:ext uri="{FF2B5EF4-FFF2-40B4-BE49-F238E27FC236}">
                <a16:creationId xmlns:a16="http://schemas.microsoft.com/office/drawing/2014/main" id="{FA505365-0734-46B9-A52D-26EBFF7FEE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590D98-568E-41A8-BEF7-1FFB9920755F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4275" name="灯片编号占位符 5">
            <a:extLst>
              <a:ext uri="{FF2B5EF4-FFF2-40B4-BE49-F238E27FC236}">
                <a16:creationId xmlns:a16="http://schemas.microsoft.com/office/drawing/2014/main" id="{66AE344A-4488-418F-AA70-78DD4EE7D0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3ADE51-0770-4D18-A8F2-42F12E171E1F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29386C64-0F2D-4F05-9087-11E498D4FB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6FA1B2F0-2C88-48EC-9930-27C48A61D8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8913"/>
            <a:ext cx="8207375" cy="66690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服务端程序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while (1)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char buffer[1024]="\0";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printf("waiting for message from others-------------\n");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if (recv(clisock,buffer,sizeof buffer,0)!=SOCKET_ERROR)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printf("Received datagram from TCP Client %s--%s\n",inet_ntoa(cliaddr.sin_addr),buffer);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////给cilent发信息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send(clisock,buff,sizeof buff,0);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}//else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//	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Sleep(500);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//关闭连接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shutdown(clisock,2);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shutdown(servsock,2);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closesocket(clisock);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closesocket(servsock);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WSACleanup();</a:t>
            </a:r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4">
            <a:extLst>
              <a:ext uri="{FF2B5EF4-FFF2-40B4-BE49-F238E27FC236}">
                <a16:creationId xmlns:a16="http://schemas.microsoft.com/office/drawing/2014/main" id="{C579E4A8-0AE1-491E-84D0-EC14F790AB4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>
              <a:buBlip>
                <a:blip r:embed="rId3"/>
              </a:buBlip>
              <a:defRPr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>
              <a:buBlip>
                <a:blip r:embed="rId4"/>
              </a:buBlip>
              <a:defRPr sz="240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>
              <a:buBlip>
                <a:blip r:embed="rId5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AD5A011-7ABF-4558-947F-964275A32314}" type="datetime1">
              <a:rPr lang="zh-CN" altLang="en-US" sz="1200" b="0"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6">
            <a:extLst>
              <a:ext uri="{FF2B5EF4-FFF2-40B4-BE49-F238E27FC236}">
                <a16:creationId xmlns:a16="http://schemas.microsoft.com/office/drawing/2014/main" id="{9B4925C5-253F-43DF-AB49-D9E70F4B97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>
              <a:buBlip>
                <a:blip r:embed="rId3"/>
              </a:buBlip>
              <a:defRPr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>
              <a:buBlip>
                <a:blip r:embed="rId4"/>
              </a:buBlip>
              <a:defRPr sz="240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>
              <a:buBlip>
                <a:blip r:embed="rId5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CDFD214-27AE-44FB-A11E-C4926AD0D31B}" type="slidenum">
              <a:rPr lang="en-US" altLang="zh-CN" sz="1200" b="0"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en-US" altLang="zh-CN" sz="1200" b="0">
                <a:latin typeface="Verdana" panose="020B0604030504040204" pitchFamily="34" charset="0"/>
                <a:ea typeface="宋体" panose="02010600030101010101" pitchFamily="2" charset="-122"/>
              </a:rPr>
              <a:t>/53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74A4108D-34D4-4B9A-88C5-959AD5008D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</a:t>
            </a:r>
            <a:r>
              <a:rPr lang="zh-CN" altLang="en-US"/>
              <a:t>什么是</a:t>
            </a:r>
            <a:r>
              <a:rPr lang="en-US" altLang="zh-CN"/>
              <a:t>Socket</a:t>
            </a:r>
            <a:r>
              <a:rPr lang="zh-CN" altLang="en-US"/>
              <a:t>？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4602975-022B-4573-9C26-1807E2125FB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5625" y="1844675"/>
            <a:ext cx="8048625" cy="4267200"/>
          </a:xfrm>
        </p:spPr>
        <p:txBody>
          <a:bodyPr/>
          <a:lstStyle/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独立于具体协议的网络编程接口</a:t>
            </a:r>
          </a:p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在</a:t>
            </a:r>
            <a:r>
              <a:rPr lang="en-US" altLang="zh-CN" sz="2600" b="1">
                <a:latin typeface="Times New Roman" panose="02020603050405020304" pitchFamily="18" charset="0"/>
              </a:rPr>
              <a:t>TCP/IP</a:t>
            </a:r>
            <a:r>
              <a:rPr lang="zh-CN" altLang="en-US" sz="2600" b="1">
                <a:latin typeface="Times New Roman" panose="02020603050405020304" pitchFamily="18" charset="0"/>
              </a:rPr>
              <a:t>模型中，主要位于传输层和应用层之间</a:t>
            </a:r>
          </a:p>
        </p:txBody>
      </p:sp>
      <p:graphicFrame>
        <p:nvGraphicFramePr>
          <p:cNvPr id="9222" name="Object 4">
            <a:extLst>
              <a:ext uri="{FF2B5EF4-FFF2-40B4-BE49-F238E27FC236}">
                <a16:creationId xmlns:a16="http://schemas.microsoft.com/office/drawing/2014/main" id="{8721ACD0-848E-4276-AE96-7385240A7B0D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79613" y="2924175"/>
          <a:ext cx="504190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7" imgW="4794840" imgH="2923920" progId="Visio.Drawing.11">
                  <p:embed/>
                </p:oleObj>
              </mc:Choice>
              <mc:Fallback>
                <p:oleObj r:id="rId7" imgW="4794840" imgH="29239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24175"/>
                        <a:ext cx="5041900" cy="307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>
            <a:extLst>
              <a:ext uri="{FF2B5EF4-FFF2-40B4-BE49-F238E27FC236}">
                <a16:creationId xmlns:a16="http://schemas.microsoft.com/office/drawing/2014/main" id="{D6075634-F470-4C98-AF5C-C435BE64694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336EAF-E48E-430E-B622-8E2D4312D48A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5299" name="灯片编号占位符 5">
            <a:extLst>
              <a:ext uri="{FF2B5EF4-FFF2-40B4-BE49-F238E27FC236}">
                <a16:creationId xmlns:a16="http://schemas.microsoft.com/office/drawing/2014/main" id="{45A17F66-3FED-4D99-A74A-10DB547E2B1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4E2646-A44D-4687-B57A-0E3D5D6CA413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BB03824F-EDE3-443E-BC4F-94CD34E778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E4857642-1B50-44CD-A647-17D19E0146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8913"/>
            <a:ext cx="8640763" cy="66690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客户端程序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// </a:t>
            </a:r>
            <a:r>
              <a:rPr lang="zh-CN" altLang="en-US" sz="2000" b="1">
                <a:latin typeface="Times New Roman" panose="02020603050405020304" pitchFamily="18" charset="0"/>
              </a:rPr>
              <a:t>连接服务器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</a:rPr>
              <a:t>iSockErr=connect(servsock,(const sockaddr*)&amp;tcpaddr,sizeof(tcpaddr));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if (iSockErr == SOCKET_ERROR)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printf("connect unsccessful!\n");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iSockErr = closesocket(servsock);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if (iSockErr == SOCKET_ERROR)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printf("closesocket unsccessful!\n");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 char buffer[1024]="\0";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int len=0;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//</a:t>
            </a:r>
            <a:r>
              <a:rPr lang="zh-CN" altLang="en-US" sz="2000" b="1">
                <a:latin typeface="Times New Roman" panose="02020603050405020304" pitchFamily="18" charset="0"/>
              </a:rPr>
              <a:t>接收欢迎词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</a:t>
            </a:r>
            <a:r>
              <a:rPr lang="en-US" altLang="zh-CN" sz="2000" b="1">
                <a:latin typeface="Times New Roman" panose="02020603050405020304" pitchFamily="18" charset="0"/>
              </a:rPr>
              <a:t>memset(buffer,0,sizeof(buffer));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len=recv(servsock,buffer,sizeof(buffer),0);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printf("%s\n",buffer);</a:t>
            </a:r>
          </a:p>
        </p:txBody>
      </p:sp>
    </p:spTree>
  </p:cSld>
  <p:clrMapOvr>
    <a:masterClrMapping/>
  </p:clrMapOvr>
  <p:transition spd="med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>
            <a:extLst>
              <a:ext uri="{FF2B5EF4-FFF2-40B4-BE49-F238E27FC236}">
                <a16:creationId xmlns:a16="http://schemas.microsoft.com/office/drawing/2014/main" id="{87C83221-AC99-4DE8-90B6-CEC4E72E6B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80A017-3383-4B14-A2D2-00CE8299D25F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6323" name="灯片编号占位符 5">
            <a:extLst>
              <a:ext uri="{FF2B5EF4-FFF2-40B4-BE49-F238E27FC236}">
                <a16:creationId xmlns:a16="http://schemas.microsoft.com/office/drawing/2014/main" id="{E5B1101E-164B-464B-B77A-C59F0FA8B7D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0CC0C4-42F7-402B-9CDD-6D67CACE15D5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E094F645-2354-4A22-A63F-E518FAD5BD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EAD8929D-DA00-48D2-B655-8DA27E2F9D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8913"/>
            <a:ext cx="8640763" cy="66690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客户端程序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while (1)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		printf("input message\n");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scanf("%s",buffer);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if (strcmp(buffer,"q")==0)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if (send(servsock,buffer,sizeof buffer,0)!=SOCKET_ERROR)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if (recv(servsock,buffer,sizeof buffer,0)!=SOCKET_ERROR)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printf("Received datagram from TCP server:%s\n",buffer);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//关闭连接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shutdown(servsock,2);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closesocket(servsock);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WSACleanup();</a:t>
            </a:r>
          </a:p>
        </p:txBody>
      </p:sp>
    </p:spTree>
  </p:cSld>
  <p:clrMapOvr>
    <a:masterClrMapping/>
  </p:clrMapOvr>
  <p:transition spd="med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EF91C5E-F7E9-4834-B0BF-F6B37BDD5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一个例子</a:t>
            </a:r>
            <a:r>
              <a:rPr lang="zh-CN" altLang="en-US" sz="4000" dirty="0"/>
              <a:t>：客户端与服务器端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19A40E2A-F799-4FE9-8928-92C19897E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53" y="2204864"/>
            <a:ext cx="3749675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49" name="Picture 5">
            <a:extLst>
              <a:ext uri="{FF2B5EF4-FFF2-40B4-BE49-F238E27FC236}">
                <a16:creationId xmlns:a16="http://schemas.microsoft.com/office/drawing/2014/main" id="{3B11B9F5-48C3-46BC-90BE-87AA193D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40" y="2204864"/>
            <a:ext cx="3825875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2838E6D-6509-4182-BEBB-DDEFBBAD1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实验内容（</a:t>
            </a:r>
            <a:r>
              <a:rPr lang="zh-CN" altLang="en-US">
                <a:solidFill>
                  <a:srgbClr val="FF0000"/>
                </a:solidFill>
              </a:rPr>
              <a:t>二选一</a:t>
            </a:r>
            <a:r>
              <a:rPr lang="zh-CN" altLang="en-US"/>
              <a:t>）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E313EA7-A8E5-4822-AFB6-6FF523672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设计一个TCP服务器/服务器，可以从客户端获得一个字符串，把字符串全部转为大写字母之后返回给客户端。</a:t>
            </a:r>
          </a:p>
          <a:p>
            <a:pPr eaLnBrk="1" hangingPunct="1"/>
            <a:r>
              <a:rPr lang="zh-CN" altLang="zh-CN" dirty="0"/>
              <a:t>采用TCP协议写出一个client端和一个server端,在client端输入一个文件的全路径然后在server端查找这个文件传送回client端然后把文件保存在client端的C:根目录下面程序设计（socket编程、多线程程序设计等）；</a:t>
            </a:r>
          </a:p>
        </p:txBody>
      </p:sp>
    </p:spTree>
  </p:cSld>
  <p:clrMapOvr>
    <a:masterClrMapping/>
  </p:clrMapOvr>
  <p:transition spd="med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DB95A117-7A1C-4E96-A988-FE7DA9BB7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FA673-7F05-4E0B-9631-AFC3BEEF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2</a:t>
            </a:r>
            <a:r>
              <a:rPr lang="zh-CN" altLang="en-US" dirty="0"/>
              <a:t>人</a:t>
            </a:r>
            <a:r>
              <a:rPr lang="en-US" altLang="zh-CN" dirty="0"/>
              <a:t>1</a:t>
            </a:r>
            <a:r>
              <a:rPr lang="zh-CN" altLang="en-US" dirty="0"/>
              <a:t>组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 1</a:t>
            </a:r>
            <a:r>
              <a:rPr lang="zh-CN" altLang="en-US" dirty="0"/>
              <a:t>人负责服务器端，</a:t>
            </a:r>
            <a:r>
              <a:rPr lang="en-US" altLang="zh-CN" dirty="0"/>
              <a:t>1</a:t>
            </a:r>
            <a:r>
              <a:rPr lang="zh-CN" altLang="en-US" dirty="0"/>
              <a:t>人负责客户端，</a:t>
            </a:r>
            <a:r>
              <a:rPr lang="en-US" altLang="zh-CN" dirty="0"/>
              <a:t>UI</a:t>
            </a:r>
            <a:r>
              <a:rPr lang="zh-CN" altLang="en-US" dirty="0"/>
              <a:t>不限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编程语言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dirty="0"/>
              <a:t>    C/C++,Java</a:t>
            </a:r>
          </a:p>
          <a:p>
            <a:pPr eaLnBrk="1" hangingPunct="1">
              <a:defRPr/>
            </a:pPr>
            <a:r>
              <a:rPr lang="zh-CN" altLang="en-US" dirty="0"/>
              <a:t>演示验收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  </a:t>
            </a:r>
            <a:r>
              <a:rPr lang="zh-CN" altLang="en-US" dirty="0"/>
              <a:t>实验课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两次课上当面演示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报告截止时间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 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 </a:t>
            </a:r>
            <a:r>
              <a:rPr lang="en-US" altLang="zh-CN" dirty="0"/>
              <a:t>23:59:00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>
            <a:extLst>
              <a:ext uri="{FF2B5EF4-FFF2-40B4-BE49-F238E27FC236}">
                <a16:creationId xmlns:a16="http://schemas.microsoft.com/office/drawing/2014/main" id="{D314EAFD-F982-441C-AF12-E2317ABD0F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00AE4D-D805-4DB6-806D-8EAEEFBF2492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52C23E72-ADB1-4C33-AA63-13ABC715228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EAD2FC-04B1-4C2C-8C0D-3BF1C1C6BA1E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E3CAD61D-F464-4BA6-8280-D889314A04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fr-FR" altLang="en-US"/>
              <a:t>Client/server</a:t>
            </a:r>
            <a:r>
              <a:rPr lang="zh-CN" altLang="en-US"/>
              <a:t>通信模型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8BB7688D-1AA6-475B-BC92-7AC4E1344B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在客户</a:t>
            </a:r>
            <a:r>
              <a:rPr lang="en-US" altLang="zh-CN" b="1">
                <a:latin typeface="Times New Roman" panose="02020603050405020304" pitchFamily="18" charset="0"/>
              </a:rPr>
              <a:t>/</a:t>
            </a:r>
            <a:r>
              <a:rPr lang="zh-CN" altLang="en-US" b="1">
                <a:latin typeface="Times New Roman" panose="02020603050405020304" pitchFamily="18" charset="0"/>
              </a:rPr>
              <a:t>服务器模式中我们将请求服务的一方称为客户（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client</a:t>
            </a:r>
            <a:r>
              <a:rPr lang="zh-CN" altLang="en-US" b="1">
                <a:latin typeface="Times New Roman" panose="02020603050405020304" pitchFamily="18" charset="0"/>
              </a:rPr>
              <a:t>），将提供某种服务的一方称为服务器（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server</a:t>
            </a:r>
            <a:r>
              <a:rPr lang="zh-CN" altLang="en-US" b="1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一个服务程序通常在一个众所周知的地址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监听</a:t>
            </a:r>
            <a:r>
              <a:rPr lang="zh-CN" altLang="en-US" b="1">
                <a:latin typeface="Times New Roman" panose="02020603050405020304" pitchFamily="18" charset="0"/>
              </a:rPr>
              <a:t>对服务的请求，也就是说服务进程一直处于休眠状态，直到一个客户对这个服务的地址提出了连接请求。在这个时刻，服务程序被“唤醒”并且为客户提供服务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zh-CN" altLang="en-US" b="1">
                <a:latin typeface="Times New Roman" panose="02020603050405020304" pitchFamily="18" charset="0"/>
              </a:rPr>
              <a:t>对客户的请求作出适当的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反应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7BDC59AA-32AA-49F4-8F90-1DED1821E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6022975"/>
            <a:ext cx="5903912" cy="547688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C/S结构与B/S结构的区别？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>
            <a:extLst>
              <a:ext uri="{FF2B5EF4-FFF2-40B4-BE49-F238E27FC236}">
                <a16:creationId xmlns:a16="http://schemas.microsoft.com/office/drawing/2014/main" id="{A055E0BB-C7B0-4970-8B1C-8AE247D1AB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5B313A-776F-46C4-B4A0-3C71641890CA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FA6F875C-DF1B-4743-8AFA-D94B818420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35C220-1D89-48A4-9631-ECBB430802FD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4AAD60E0-8DE8-484E-9697-9EB89FD313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en-US" sz="3200"/>
              <a:t>客户机</a:t>
            </a:r>
            <a:r>
              <a:rPr lang="en-US" altLang="zh-CN" sz="3200"/>
              <a:t>/</a:t>
            </a:r>
            <a:r>
              <a:rPr lang="zh-CN" altLang="en-US" sz="3200"/>
              <a:t>服务器的请求</a:t>
            </a:r>
            <a:r>
              <a:rPr lang="en-US" altLang="zh-CN" sz="3200"/>
              <a:t>/</a:t>
            </a:r>
            <a:r>
              <a:rPr lang="zh-CN" altLang="en-US" sz="3200"/>
              <a:t>响应过程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869008E2-D6C7-48AD-8F42-13E7E39040C2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700213"/>
            <a:ext cx="4968875" cy="3109912"/>
          </a:xfrm>
          <a:noFill/>
        </p:spPr>
      </p:pic>
      <p:sp>
        <p:nvSpPr>
          <p:cNvPr id="11270" name="Rectangle 6">
            <a:extLst>
              <a:ext uri="{FF2B5EF4-FFF2-40B4-BE49-F238E27FC236}">
                <a16:creationId xmlns:a16="http://schemas.microsoft.com/office/drawing/2014/main" id="{B0FE46FA-BB03-44BB-B0BA-1080644DE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868863"/>
            <a:ext cx="82073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一个完整的网络应用程序包括客户端和服务器两个部分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客户与服务器进程的作用是非对称的，因此编码不同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服务进程一般是等待客户请求而启动的，只要系统运行，该服务进程一直存在，直到终止或强迫终止</a:t>
            </a: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>
            <a:extLst>
              <a:ext uri="{FF2B5EF4-FFF2-40B4-BE49-F238E27FC236}">
                <a16:creationId xmlns:a16="http://schemas.microsoft.com/office/drawing/2014/main" id="{C48EDC54-6703-4513-85D2-ACB0ADDB68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BF1C58-4436-4CE3-8E66-2707BD1CD61D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09F0C6B9-9AC5-4D58-9F33-6099C2BBAA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E63059-C91E-41D2-96FE-C29036C3E40C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4D753109-8518-4EFD-AFA2-53ABDE7D1D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 sz="4000"/>
              <a:t>4.</a:t>
            </a:r>
            <a:r>
              <a:rPr lang="zh-CN" altLang="en-US" sz="4000"/>
              <a:t>两类系统中使用的</a:t>
            </a:r>
            <a:r>
              <a:rPr lang="en-US" altLang="zh-CN" sz="4000"/>
              <a:t>Socket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EE3BA7A1-8186-4E33-B375-5F2A1E18D7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不同操作系统中的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</a:p>
          <a:p>
            <a:pPr lvl="1" eaLnBrk="1" hangingPunct="1"/>
            <a:r>
              <a:rPr lang="en-US" altLang="zh-CN" b="1">
                <a:latin typeface="Times New Roman" panose="02020603050405020304" pitchFamily="18" charset="0"/>
              </a:rPr>
              <a:t>Windows Socket (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Winsock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zh-CN" b="1">
                <a:latin typeface="Times New Roman" panose="02020603050405020304" pitchFamily="18" charset="0"/>
              </a:rPr>
              <a:t>Linux Socket (BSD Socket)</a:t>
            </a:r>
          </a:p>
        </p:txBody>
      </p: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982C6E85-FF61-4C1F-A2DA-2C95DC13A1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49C8B9-EFE2-4980-82B2-458F92F01CB4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2020/10/28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71084AC3-533C-4846-A44A-CDA1898E3DE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39C3D0-9817-4EE9-B2DF-772024BEC079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117A639-9264-4E3F-BFD1-34EDE87715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Windows Socket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6D8F4742-A09A-43A9-A912-A96824F82B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简称</a:t>
            </a:r>
            <a:r>
              <a:rPr lang="en-US" altLang="zh-CN" sz="2600" b="1">
                <a:latin typeface="Times New Roman" panose="02020603050405020304" pitchFamily="18" charset="0"/>
              </a:rPr>
              <a:t>Winsock</a:t>
            </a:r>
            <a:r>
              <a:rPr lang="zh-CN" altLang="en-US" sz="2600" b="1">
                <a:latin typeface="Times New Roman" panose="02020603050405020304" pitchFamily="18" charset="0"/>
              </a:rPr>
              <a:t>，是一套在</a:t>
            </a:r>
            <a:r>
              <a:rPr lang="en-US" altLang="zh-CN" sz="2600" b="1">
                <a:latin typeface="Times New Roman" panose="02020603050405020304" pitchFamily="18" charset="0"/>
              </a:rPr>
              <a:t>Windows</a:t>
            </a:r>
            <a:r>
              <a:rPr lang="zh-CN" altLang="en-US" sz="2600" b="1">
                <a:latin typeface="Times New Roman" panose="02020603050405020304" pitchFamily="18" charset="0"/>
              </a:rPr>
              <a:t>下的二进制兼容网络编程接口规范</a:t>
            </a:r>
          </a:p>
          <a:p>
            <a:pPr eaLnBrk="1" hangingPunct="1"/>
            <a:r>
              <a:rPr lang="en-US" altLang="zh-CN" sz="2600" b="1">
                <a:latin typeface="Times New Roman" panose="02020603050405020304" pitchFamily="18" charset="0"/>
              </a:rPr>
              <a:t>MFC</a:t>
            </a:r>
            <a:r>
              <a:rPr lang="zh-CN" altLang="en-US" sz="2600" b="1">
                <a:latin typeface="Times New Roman" panose="02020603050405020304" pitchFamily="18" charset="0"/>
              </a:rPr>
              <a:t>提供了两个类用以封装</a:t>
            </a:r>
            <a:r>
              <a:rPr lang="en-US" altLang="zh-CN" sz="2600" b="1">
                <a:latin typeface="Times New Roman" panose="02020603050405020304" pitchFamily="18" charset="0"/>
              </a:rPr>
              <a:t>Windows Sockets API</a:t>
            </a:r>
          </a:p>
          <a:p>
            <a:pPr lvl="1" eaLnBrk="1" hangingPunct="1"/>
            <a:r>
              <a:rPr lang="en-US" altLang="zh-CN" sz="2400" b="1">
                <a:latin typeface="Times New Roman" panose="02020603050405020304" pitchFamily="18" charset="0"/>
              </a:rPr>
              <a:t>CAsyncSocket</a:t>
            </a:r>
            <a:r>
              <a:rPr lang="zh-CN" altLang="en-US" sz="2400" b="1">
                <a:latin typeface="Times New Roman" panose="02020603050405020304" pitchFamily="18" charset="0"/>
              </a:rPr>
              <a:t>类：具有一定网络编程经验的开发人员</a:t>
            </a:r>
          </a:p>
          <a:p>
            <a:pPr lvl="1" eaLnBrk="1" hangingPunct="1"/>
            <a:r>
              <a:rPr lang="en-US" altLang="zh-CN" sz="2400" b="1">
                <a:latin typeface="Times New Roman" panose="02020603050405020304" pitchFamily="18" charset="0"/>
              </a:rPr>
              <a:t>CSocket</a:t>
            </a:r>
            <a:r>
              <a:rPr lang="zh-CN" altLang="en-US" sz="2400" b="1">
                <a:latin typeface="Times New Roman" panose="02020603050405020304" pitchFamily="18" charset="0"/>
              </a:rPr>
              <a:t>类：由</a:t>
            </a:r>
            <a:r>
              <a:rPr lang="en-US" altLang="zh-CN" sz="2400" b="1">
                <a:latin typeface="Times New Roman" panose="02020603050405020304" pitchFamily="18" charset="0"/>
              </a:rPr>
              <a:t>CAsyncSocket</a:t>
            </a:r>
            <a:r>
              <a:rPr lang="zh-CN" altLang="en-US" sz="2400" b="1">
                <a:latin typeface="Times New Roman" panose="02020603050405020304" pitchFamily="18" charset="0"/>
              </a:rPr>
              <a:t>类派生，简化网络编程</a:t>
            </a:r>
          </a:p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需要包含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</a:rPr>
              <a:t>Winsock2.h</a:t>
            </a:r>
            <a:r>
              <a:rPr lang="zh-CN" altLang="en-US" sz="2600" b="1">
                <a:latin typeface="Times New Roman" panose="02020603050405020304" pitchFamily="18" charset="0"/>
              </a:rPr>
              <a:t>，</a:t>
            </a:r>
            <a:r>
              <a:rPr lang="en-US" altLang="zh-CN" sz="2600" b="1">
                <a:latin typeface="Times New Roman" panose="02020603050405020304" pitchFamily="18" charset="0"/>
              </a:rPr>
              <a:t>Winsock32.dll</a:t>
            </a:r>
            <a:r>
              <a:rPr lang="zh-CN" altLang="en-US" sz="2600" b="1">
                <a:latin typeface="Times New Roman" panose="02020603050405020304" pitchFamily="18" charset="0"/>
              </a:rPr>
              <a:t>和</a:t>
            </a:r>
            <a:r>
              <a:rPr lang="en-US" altLang="zh-CN" sz="2600" b="1">
                <a:latin typeface="Times New Roman" panose="02020603050405020304" pitchFamily="18" charset="0"/>
              </a:rPr>
              <a:t>ws2_32.lib</a:t>
            </a:r>
          </a:p>
        </p:txBody>
      </p:sp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12_zdy">
  <a:themeElements>
    <a:clrScheme name="12_zd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zdy">
      <a:majorFont>
        <a:latin typeface="Verdana"/>
        <a:ea typeface="黑体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2_zd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zd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硕士论文答辩_张冬艳</Template>
  <TotalTime>644</TotalTime>
  <Pages>0</Pages>
  <Words>4944</Words>
  <Characters>0</Characters>
  <Application>Microsoft Office PowerPoint</Application>
  <DocSecurity>0</DocSecurity>
  <PresentationFormat>全屏显示(4:3)</PresentationFormat>
  <Lines>0</Lines>
  <Paragraphs>556</Paragraphs>
  <Slides>54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楷体_GB2312</vt:lpstr>
      <vt:lpstr>Arial</vt:lpstr>
      <vt:lpstr>Times New Roman</vt:lpstr>
      <vt:lpstr>Verdana</vt:lpstr>
      <vt:lpstr>Wingdings</vt:lpstr>
      <vt:lpstr>12_zdy</vt:lpstr>
      <vt:lpstr>默认设计模板</vt:lpstr>
      <vt:lpstr>Visio.Drawing.11</vt:lpstr>
      <vt:lpstr>Lab3   Socket网络编程  中科大软件学院</vt:lpstr>
      <vt:lpstr>Socket编程</vt:lpstr>
      <vt:lpstr>PowerPoint 演示文稿</vt:lpstr>
      <vt:lpstr>1.哪些应用场合？</vt:lpstr>
      <vt:lpstr>2.什么是Socket？</vt:lpstr>
      <vt:lpstr>Client/server通信模型</vt:lpstr>
      <vt:lpstr>客户机/服务器的请求/响应过程</vt:lpstr>
      <vt:lpstr>4.两类系统中使用的Socket</vt:lpstr>
      <vt:lpstr>Windows Socket</vt:lpstr>
      <vt:lpstr>5.套接字Socket</vt:lpstr>
      <vt:lpstr>Socket类型</vt:lpstr>
      <vt:lpstr>通信流程</vt:lpstr>
      <vt:lpstr>Socket类型</vt:lpstr>
      <vt:lpstr>PowerPoint 演示文稿</vt:lpstr>
      <vt:lpstr>端口与地址</vt:lpstr>
      <vt:lpstr>端口与地址</vt:lpstr>
      <vt:lpstr>7.网络连接函数</vt:lpstr>
      <vt:lpstr>转换函数</vt:lpstr>
      <vt:lpstr>检验本机字节序</vt:lpstr>
      <vt:lpstr>网络信息检索函数</vt:lpstr>
      <vt:lpstr>8.Winsock的启动</vt:lpstr>
      <vt:lpstr>PowerPoint 演示文稿</vt:lpstr>
      <vt:lpstr>9.创建套接口socket()</vt:lpstr>
      <vt:lpstr>9.创建套接口socket()</vt:lpstr>
      <vt:lpstr>9.创建套接口socket()</vt:lpstr>
      <vt:lpstr>填充socket addr_in结构</vt:lpstr>
      <vt:lpstr>sockaddr结构体</vt:lpstr>
      <vt:lpstr>sockaddr_in结构体</vt:lpstr>
      <vt:lpstr>sin_port</vt:lpstr>
      <vt:lpstr>sin_addr域：struct in_addr</vt:lpstr>
      <vt:lpstr>struct in_addr说明</vt:lpstr>
      <vt:lpstr>10.指定本地地址－bind()</vt:lpstr>
      <vt:lpstr>获取IP</vt:lpstr>
      <vt:lpstr>PowerPoint 演示文稿</vt:lpstr>
      <vt:lpstr>PowerPoint 演示文稿</vt:lpstr>
      <vt:lpstr>11.服务器端启动监听－listen()</vt:lpstr>
      <vt:lpstr>12.客户端请求连接－connect()</vt:lpstr>
      <vt:lpstr>PowerPoint 演示文稿</vt:lpstr>
      <vt:lpstr>13.服务器端接受连接－accept()</vt:lpstr>
      <vt:lpstr>PowerPoint 演示文稿</vt:lpstr>
      <vt:lpstr>14.发送数据-send()</vt:lpstr>
      <vt:lpstr>15.接收数据－recv()</vt:lpstr>
      <vt:lpstr>关闭套接口-closesocket()</vt:lpstr>
      <vt:lpstr>终止使用Winsock-WSACleanup()</vt:lpstr>
      <vt:lpstr>17.面向连接的C/S程序工作流程(TCP)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一个例子：客户端与服务器端</vt:lpstr>
      <vt:lpstr>实验内容（二选一）</vt:lpstr>
      <vt:lpstr>实验形式</vt:lpstr>
    </vt:vector>
  </TitlesOfParts>
  <Manager/>
  <Company>HFUT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基于群智能的复杂联盟机制研究</dc:title>
  <dc:subject>博士论文答辩</dc:subject>
  <dc:creator>张国富</dc:creator>
  <cp:keywords/>
  <dc:description/>
  <cp:lastModifiedBy>孔 文玉</cp:lastModifiedBy>
  <cp:revision>502</cp:revision>
  <cp:lastPrinted>1899-12-30T00:00:00Z</cp:lastPrinted>
  <dcterms:created xsi:type="dcterms:W3CDTF">2004-09-26T14:57:18Z</dcterms:created>
  <dcterms:modified xsi:type="dcterms:W3CDTF">2020-10-28T10:29:38Z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