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9"/>
  </p:notesMasterIdLst>
  <p:sldIdLst>
    <p:sldId id="256" r:id="rId2"/>
    <p:sldId id="363" r:id="rId3"/>
    <p:sldId id="257" r:id="rId4"/>
    <p:sldId id="258" r:id="rId5"/>
    <p:sldId id="303" r:id="rId6"/>
    <p:sldId id="304" r:id="rId7"/>
    <p:sldId id="259" r:id="rId8"/>
    <p:sldId id="305" r:id="rId9"/>
    <p:sldId id="306" r:id="rId10"/>
    <p:sldId id="260" r:id="rId11"/>
    <p:sldId id="307" r:id="rId12"/>
    <p:sldId id="308" r:id="rId13"/>
    <p:sldId id="309" r:id="rId14"/>
    <p:sldId id="310" r:id="rId15"/>
    <p:sldId id="261" r:id="rId16"/>
    <p:sldId id="311" r:id="rId17"/>
    <p:sldId id="264" r:id="rId18"/>
    <p:sldId id="312" r:id="rId19"/>
    <p:sldId id="313" r:id="rId20"/>
    <p:sldId id="263" r:id="rId21"/>
    <p:sldId id="314" r:id="rId22"/>
    <p:sldId id="364" r:id="rId23"/>
    <p:sldId id="262" r:id="rId24"/>
    <p:sldId id="266" r:id="rId25"/>
    <p:sldId id="265" r:id="rId26"/>
    <p:sldId id="268" r:id="rId27"/>
    <p:sldId id="267" r:id="rId28"/>
    <p:sldId id="269" r:id="rId29"/>
    <p:sldId id="270" r:id="rId30"/>
    <p:sldId id="272" r:id="rId31"/>
    <p:sldId id="273" r:id="rId32"/>
    <p:sldId id="316" r:id="rId33"/>
    <p:sldId id="317" r:id="rId34"/>
    <p:sldId id="318" r:id="rId35"/>
    <p:sldId id="319" r:id="rId36"/>
    <p:sldId id="275" r:id="rId37"/>
    <p:sldId id="365" r:id="rId38"/>
    <p:sldId id="298" r:id="rId39"/>
    <p:sldId id="322" r:id="rId40"/>
    <p:sldId id="320" r:id="rId41"/>
    <p:sldId id="323" r:id="rId42"/>
    <p:sldId id="299" r:id="rId43"/>
    <p:sldId id="324" r:id="rId44"/>
    <p:sldId id="325" r:id="rId45"/>
    <p:sldId id="326" r:id="rId46"/>
    <p:sldId id="301" r:id="rId47"/>
    <p:sldId id="327" r:id="rId48"/>
    <p:sldId id="302" r:id="rId49"/>
    <p:sldId id="329" r:id="rId50"/>
    <p:sldId id="328" r:id="rId51"/>
    <p:sldId id="330" r:id="rId52"/>
    <p:sldId id="331" r:id="rId53"/>
    <p:sldId id="366" r:id="rId54"/>
    <p:sldId id="276" r:id="rId55"/>
    <p:sldId id="277" r:id="rId56"/>
    <p:sldId id="332" r:id="rId57"/>
    <p:sldId id="333" r:id="rId58"/>
    <p:sldId id="334" r:id="rId59"/>
    <p:sldId id="278" r:id="rId60"/>
    <p:sldId id="336" r:id="rId61"/>
    <p:sldId id="337" r:id="rId62"/>
    <p:sldId id="360" r:id="rId63"/>
    <p:sldId id="338" r:id="rId64"/>
    <p:sldId id="339" r:id="rId65"/>
    <p:sldId id="279" r:id="rId66"/>
    <p:sldId id="341" r:id="rId67"/>
    <p:sldId id="342" r:id="rId68"/>
    <p:sldId id="280" r:id="rId69"/>
    <p:sldId id="340" r:id="rId70"/>
    <p:sldId id="281" r:id="rId71"/>
    <p:sldId id="282" r:id="rId72"/>
    <p:sldId id="343" r:id="rId73"/>
    <p:sldId id="349" r:id="rId74"/>
    <p:sldId id="350" r:id="rId75"/>
    <p:sldId id="344" r:id="rId76"/>
    <p:sldId id="351" r:id="rId77"/>
    <p:sldId id="352" r:id="rId78"/>
    <p:sldId id="346" r:id="rId79"/>
    <p:sldId id="347" r:id="rId80"/>
    <p:sldId id="283" r:id="rId81"/>
    <p:sldId id="353" r:id="rId82"/>
    <p:sldId id="354" r:id="rId83"/>
    <p:sldId id="355" r:id="rId84"/>
    <p:sldId id="356" r:id="rId85"/>
    <p:sldId id="357" r:id="rId86"/>
    <p:sldId id="362" r:id="rId87"/>
    <p:sldId id="361" r:id="rId8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92" autoAdjust="0"/>
  </p:normalViewPr>
  <p:slideViewPr>
    <p:cSldViewPr>
      <p:cViewPr varScale="1">
        <p:scale>
          <a:sx n="63" d="100"/>
          <a:sy n="63" d="100"/>
        </p:scale>
        <p:origin x="13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BD2B9-D1F4-44B4-B0E1-D6226C79CFAB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E759A-35DD-4089-AE42-0C031850D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9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MetaFile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由一系列与图形函数呼叫相同的二进制记录组成，这些记录一般用于绘制直线、曲线、填入的区域和文字等。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E759A-35DD-4089-AE42-0C031850D5A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3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和</a:t>
            </a:r>
            <a:r>
              <a:rPr lang="en-US" altLang="zh-CN" dirty="0"/>
              <a:t>Media</a:t>
            </a:r>
            <a:r>
              <a:rPr lang="zh-CN" altLang="en-US" dirty="0"/>
              <a:t>相分离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E759A-35DD-4089-AE42-0C031850D5A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60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Teardown </a:t>
            </a:r>
            <a:r>
              <a:rPr lang="zh-CN" altLang="en-US" dirty="0"/>
              <a:t>拆卸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E759A-35DD-4089-AE42-0C031850D5A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0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(Anycast)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，又称为选播、泛播或任意播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E759A-35DD-4089-AE42-0C031850D5A0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1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58FEA231-46B3-4A5C-A0FD-C7719CA5F21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65A20C31-803C-45C1-B5FF-705AEFFF4A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0DB887EC-1429-4C49-A61D-2AF917CBE9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A9DE6F3D-81DE-45F4-83AC-10935517C9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1098783-E888-4454-AE81-072B7F5F5C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A8521CE-5510-4631-AA4F-048EB0C315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B869F02-5DEA-4BAD-B837-43F68E8C2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53F57-B683-47CC-B32D-8C32009CCE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65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81522D-4281-4B1C-B3E4-1D08000F5C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45DFC9-6932-4439-B46E-58A7CCA771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3268C-1C8D-4FC1-8E85-44549C527A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E04D8-EC6F-4778-A60A-B7FB5E6F7D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47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7EA6C4-68E4-4C0D-AA7F-35F38A7D26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C74B89-51FF-4E4C-B6F4-AC00411513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DD3B38-966C-4256-88AE-8D74CEE86B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11936-FE2F-4BCC-90DA-CA9D516D92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71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180E1-B007-4995-B57B-BE21E99EDA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7AA9A8-EC82-4AF1-B88A-94D2E8C17E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F77EC-FB64-408E-A4B8-97AFA653BD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3F769-6BBA-40F6-B3C2-8BEAFD0766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68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35166A-34B9-4B0C-8642-28F6BC68D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C74EB3-68A1-4A1B-A8B3-4C5A52AB18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4ECE46-9BE7-45B1-B2D1-9296FBBE5F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084DB-56A5-41A8-9A3E-8E8EB7596D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34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62C199-FBF2-4E87-9519-8A4BEE4CD4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2307CC-EB02-4BA6-933E-001472C78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AD6671-670C-4B9B-9C6B-13BACD97E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C9411-0853-4CB9-BF7C-DA835C0236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75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EE5E3-06CB-4029-A09E-16052A531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99F5B-9625-4B06-A34F-3674CB620A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C7FB07-16AD-4AD7-BA32-868E5040CD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A0F44-8AA5-4E4F-9C67-39AAEA5627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24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EDBA72A-2832-4DDF-9E55-C6CF853B8E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37B4F0-8A1D-49DD-8FCD-46AAC352E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6C0BF84-C507-4E8E-B720-5B0913CEC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16DF2-0C14-4738-BD9E-7DE65F4CA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54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663A926-DDDA-4E43-9F8D-9418A8E05F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3135B3-6FBB-4895-9311-5D957E3DA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BCE106-AE59-44B0-BA2D-18A343BE1D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213B4-FD7A-47C6-AF74-DD6BED13A8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04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137607C-920C-475B-956C-2E4FD15EB4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8E5B759-E311-4904-9638-20FE2F8AD7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E95268-D287-4E00-931D-781CDEA3EA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024E4-AB2F-487F-9ECA-D7A85C49E5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98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0BD25-8C46-43E9-8D13-DD4B72821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1F99E2-2E62-451E-8C82-0AEDCCA42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50B3D-B883-42D2-A86E-1BF98D628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C919F3-F5E4-441E-B746-BDC1856FAE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8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62BE3-DE64-4A1B-B8CD-E2E24BB640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16C4A-8B1D-4727-A75F-65239D6578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5AEAB-2492-4073-B9B2-9AC7273A1C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E227D0-095E-4C48-8137-5906A425DD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62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A1B489A-C10D-42BB-B0B7-250D7C19A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A522045-183A-4C0F-853E-FB858C85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7ADBCA5A-06FB-4572-ACE8-4FCEF2E2ECD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30D2BDBD-5C3A-4829-8F1C-55EA339101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717B6F89-9F4B-4693-9D9C-19635A1EE6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461F246-CFF9-49E7-B8A4-7B3BBC3968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C7831430-D199-41EC-A082-F41540B6D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7112" name="Line 8">
            <a:extLst>
              <a:ext uri="{FF2B5EF4-FFF2-40B4-BE49-F238E27FC236}">
                <a16:creationId xmlns:a16="http://schemas.microsoft.com/office/drawing/2014/main" id="{D05F4AC5-90E7-4CB8-91ED-858B9D33B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B25FFDAE-870A-48C8-89D2-1FA3079EB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10650BAC-305F-4B5B-8E35-882E9137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DD8EAFE-06C8-4B18-913C-DD462AB6BD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第六部分 </a:t>
            </a:r>
            <a:r>
              <a:rPr lang="en-US" altLang="zh-CN" sz="4400"/>
              <a:t>Internet</a:t>
            </a:r>
            <a:r>
              <a:rPr lang="zh-CN" altLang="en-US" sz="4400"/>
              <a:t>新技术 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C573260-5679-45BB-A985-4F3FBD9A9A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7D1BFA7-6CEE-4D46-A7B4-9AA28B7BF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注册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DE128F4-FD38-4DA9-AC8E-911FACA59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当移动主机移动到外地网络并发现了外地代理后，必须进行注册：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移动主机把注册请求发送给外地代理，通报它的家乡地址、家乡代理地址和选择的转交地址。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外地代理注册这个请求，并将报文转发给家乡代理，这样家乡代理就知道了外地代理的地址。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家乡代理将注册应答（证实或否认）发送给外地代理，外地代理再转发给移动主机。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注册报文封装成</a:t>
            </a:r>
            <a:r>
              <a:rPr lang="en-US" altLang="zh-CN" sz="2400" dirty="0"/>
              <a:t>UDP</a:t>
            </a:r>
            <a:r>
              <a:rPr lang="zh-CN" altLang="en-US" sz="2400" dirty="0"/>
              <a:t>发送，代理使用熟知端口</a:t>
            </a:r>
            <a:r>
              <a:rPr lang="en-US" altLang="zh-CN" sz="2400" dirty="0"/>
              <a:t>434</a:t>
            </a:r>
            <a:r>
              <a:rPr lang="zh-CN" altLang="en-US" sz="2400" dirty="0"/>
              <a:t>，移动主机使用临时端口。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108B54B-298B-4221-9E4E-2199AD3B9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注册请求和响应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560E2F2A-EA08-46C9-800B-CC3B82D1A02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060575"/>
            <a:ext cx="8229600" cy="3209925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69722FB-A1B2-4E19-A230-5A094649C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注册请求报文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1BBBF55B-7965-4D1F-93E9-721C046E581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628775"/>
            <a:ext cx="8229600" cy="2932113"/>
          </a:xfrm>
          <a:noFill/>
        </p:spPr>
      </p:pic>
      <p:sp>
        <p:nvSpPr>
          <p:cNvPr id="14340" name="Rectangle 5">
            <a:extLst>
              <a:ext uri="{FF2B5EF4-FFF2-40B4-BE49-F238E27FC236}">
                <a16:creationId xmlns:a16="http://schemas.microsoft.com/office/drawing/2014/main" id="{B36D020B-79C3-41ED-A708-074CD1AF9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81525"/>
            <a:ext cx="8229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Type</a:t>
            </a:r>
            <a:r>
              <a:rPr lang="zh-CN" altLang="en-US" sz="2000"/>
              <a:t>：报文类型，对于注册请求报文，此字段为</a:t>
            </a:r>
            <a:r>
              <a:rPr lang="en-US" altLang="zh-CN" sz="2000"/>
              <a:t>1</a:t>
            </a:r>
            <a:r>
              <a:rPr lang="zh-CN" altLang="en-US" sz="2000"/>
              <a:t>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Flag</a:t>
            </a:r>
            <a:r>
              <a:rPr lang="zh-CN" altLang="en-US" sz="2000"/>
              <a:t>：标志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Identification</a:t>
            </a:r>
            <a:r>
              <a:rPr lang="zh-CN" altLang="en-US" sz="2000"/>
              <a:t>：匹配请求和响应。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Extensions</a:t>
            </a:r>
            <a:r>
              <a:rPr lang="zh-CN" altLang="en-US" sz="2000"/>
              <a:t>：由家乡代理用来验证移动主机的身份。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229EFC9-ED47-43E3-BC21-22EC7E194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标志字段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C8A42FA6-2D25-4C72-A019-27BD808D3BF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773238"/>
            <a:ext cx="8229600" cy="3521075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5222F36-F263-43A9-8E65-7E391E514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注册响应报文</a:t>
            </a: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8CAC3389-EFC8-4783-90A6-6CCC26CF132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700213"/>
            <a:ext cx="8229600" cy="2516187"/>
          </a:xfrm>
          <a:noFill/>
        </p:spPr>
      </p:pic>
      <p:sp>
        <p:nvSpPr>
          <p:cNvPr id="16388" name="Rectangle 5">
            <a:extLst>
              <a:ext uri="{FF2B5EF4-FFF2-40B4-BE49-F238E27FC236}">
                <a16:creationId xmlns:a16="http://schemas.microsoft.com/office/drawing/2014/main" id="{69FC08B9-5059-413E-8F70-3A8CF439F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437063"/>
            <a:ext cx="82296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Type</a:t>
            </a:r>
            <a:r>
              <a:rPr lang="zh-CN" altLang="en-US" sz="2000"/>
              <a:t>：报文类型，对于注册响应报文，此字段为</a:t>
            </a:r>
            <a:r>
              <a:rPr lang="en-US" altLang="zh-CN" sz="2000"/>
              <a:t>3</a:t>
            </a:r>
            <a:r>
              <a:rPr lang="zh-CN" altLang="en-US" sz="2000"/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Code</a:t>
            </a:r>
            <a:r>
              <a:rPr lang="zh-CN" altLang="en-US" sz="2000"/>
              <a:t>：给出注册请求的结果（接受或拒绝）。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4F8A579-01D2-499A-8173-5B02DDA75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数据传送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A325CDD-7361-489C-A9BA-2F47D5C45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24000"/>
            <a:ext cx="8229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接收数据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当远程主机要向移动主机发送分组时，使用移动主机的家乡地址作为目的地址。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该分组</a:t>
            </a:r>
            <a:r>
              <a:rPr lang="zh-CN" altLang="en-US" sz="2000">
                <a:latin typeface="Times New Roman" panose="02020603050405020304" pitchFamily="18" charset="0"/>
              </a:rPr>
              <a:t>被路由到移动节点的家乡网络上，</a:t>
            </a:r>
            <a:r>
              <a:rPr lang="zh-CN" altLang="en-US" sz="2000"/>
              <a:t>被家乡代理截获。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家乡代理查找绑定表，获得移动节点当前的转交地址（即外地代理地址）。</a:t>
            </a:r>
            <a:endParaRPr lang="zh-CN" altLang="en-US" sz="2000"/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家乡代理将数据包发送到转交地址</a:t>
            </a:r>
            <a:r>
              <a:rPr lang="zh-CN" altLang="en-US" sz="2000"/>
              <a:t>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外地代理将数据包转发给移动节点。</a:t>
            </a:r>
            <a:endParaRPr lang="zh-CN" altLang="en-US" sz="2000"/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发送数据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000"/>
              <a:t>移动节点在外地网络上发送分组时，分组由外地代理负责路由，其过程与在家乡网络中一样。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F259F8-9F28-4306-8EF4-09BDC499E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数据传送过程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E117B1B4-C85B-49BB-B87F-FF7DC820BF1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39888"/>
            <a:ext cx="7931150" cy="4287837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6DF1D07-1365-4839-86DB-6BC7D1A2B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移动</a:t>
            </a:r>
            <a:r>
              <a:rPr lang="en-US" altLang="zh-CN"/>
              <a:t>IP</a:t>
            </a:r>
            <a:r>
              <a:rPr lang="zh-CN" altLang="en-US"/>
              <a:t>的低效率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2A0962D-5D00-44A9-A78A-33A434EB9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97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/>
              <a:t>两次穿越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/>
              <a:t>当移动主机已经移动到远程主机所在的网络上时，远程主机向移动主机发送的分组要穿越网络两次。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843A5361-47D6-4B79-B6B8-7B8C64014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638"/>
            <a:ext cx="7489825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77FB11F-D909-4D8E-A272-D2B9DC0D9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移动</a:t>
            </a:r>
            <a:r>
              <a:rPr lang="en-US" altLang="zh-CN"/>
              <a:t>IP</a:t>
            </a:r>
            <a:r>
              <a:rPr lang="zh-CN" altLang="en-US"/>
              <a:t>的低效率（续）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743DDF6-1A11-4F07-A40F-00CC37FCC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15128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/>
              <a:t>三角路由：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/>
              <a:t>远程主机发送的分组先被路由到家乡代理，再被路由到外地代理或</a:t>
            </a:r>
            <a:r>
              <a:rPr lang="en-US" altLang="zh-CN" sz="2000"/>
              <a:t>/</a:t>
            </a:r>
            <a:r>
              <a:rPr lang="zh-CN" altLang="en-US" sz="2000"/>
              <a:t>和移动主机。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EDFA7B00-7D55-4FA2-80E6-F08E77B7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852738"/>
            <a:ext cx="59055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45D1136-1D57-4995-A70D-8547113F9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解决方案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83201DA-EE98-4C73-AC61-5F0F9D400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当家乡代理将第一个分组转发给外地代理后，就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向远程主机发送更新绑定分组</a:t>
            </a:r>
            <a:r>
              <a:rPr lang="zh-CN" altLang="en-US" dirty="0">
                <a:latin typeface="Times New Roman" panose="02020603050405020304" pitchFamily="18" charset="0"/>
              </a:rPr>
              <a:t>，告知移动节点当前的转交地址。远程主机将此信息缓存起来，此后直接使用移动节点的转交地址发送数据。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A2466-5978-4ECF-ABFD-6F33FE1C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32F68-371E-4765-93F9-A80D2961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en-US" altLang="zh-CN" dirty="0"/>
              <a:t>IP</a:t>
            </a:r>
          </a:p>
          <a:p>
            <a:r>
              <a:rPr lang="zh-CN" altLang="en-US" dirty="0"/>
              <a:t>多媒体通信</a:t>
            </a:r>
            <a:endParaRPr lang="en-US" altLang="zh-CN" dirty="0"/>
          </a:p>
          <a:p>
            <a:r>
              <a:rPr lang="zh-CN" altLang="en-US" dirty="0"/>
              <a:t>专用网与虚拟专用网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与</a:t>
            </a:r>
            <a:r>
              <a:rPr lang="en-US" altLang="zh-CN" dirty="0"/>
              <a:t>ICMPv6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78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6EDF75E-8570-461B-B3DF-B961852BD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家乡代理如何截获分组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D921E41-D0B8-4D1C-902D-23ADA48C1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ARP</a:t>
            </a:r>
            <a:r>
              <a:rPr lang="zh-CN" altLang="en-US">
                <a:latin typeface="Times New Roman" panose="02020603050405020304" pitchFamily="18" charset="0"/>
              </a:rPr>
              <a:t>代理：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家乡代理负责为位于外地网络的移动主机发送</a:t>
            </a:r>
            <a:r>
              <a:rPr lang="en-US" altLang="zh-CN">
                <a:latin typeface="Times New Roman" panose="02020603050405020304" pitchFamily="18" charset="0"/>
              </a:rPr>
              <a:t>ARP</a:t>
            </a:r>
            <a:r>
              <a:rPr lang="zh-CN" altLang="en-US">
                <a:latin typeface="Times New Roman" panose="02020603050405020304" pitchFamily="18" charset="0"/>
              </a:rPr>
              <a:t>响应，家乡代理用自己的</a:t>
            </a:r>
            <a:r>
              <a:rPr lang="en-US" altLang="zh-CN">
                <a:latin typeface="Times New Roman" panose="02020603050405020304" pitchFamily="18" charset="0"/>
              </a:rPr>
              <a:t>MAC</a:t>
            </a:r>
            <a:r>
              <a:rPr lang="zh-CN" altLang="en-US">
                <a:latin typeface="Times New Roman" panose="02020603050405020304" pitchFamily="18" charset="0"/>
              </a:rPr>
              <a:t>地址进行响应。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免费</a:t>
            </a:r>
            <a:r>
              <a:rPr lang="en-US" altLang="zh-CN">
                <a:latin typeface="Times New Roman" panose="02020603050405020304" pitchFamily="18" charset="0"/>
              </a:rPr>
              <a:t>ARP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当接收到移动主机的注册消息或注销消息时，家乡代理主动发送</a:t>
            </a:r>
            <a:r>
              <a:rPr lang="en-US" altLang="zh-CN">
                <a:latin typeface="Times New Roman" panose="02020603050405020304" pitchFamily="18" charset="0"/>
              </a:rPr>
              <a:t>ARP</a:t>
            </a:r>
            <a:r>
              <a:rPr lang="zh-CN" altLang="en-US">
                <a:latin typeface="Times New Roman" panose="02020603050405020304" pitchFamily="18" charset="0"/>
              </a:rPr>
              <a:t>消息，以更新其它节点的</a:t>
            </a:r>
            <a:r>
              <a:rPr lang="en-US" altLang="zh-CN">
                <a:latin typeface="Times New Roman" panose="02020603050405020304" pitchFamily="18" charset="0"/>
              </a:rPr>
              <a:t>ARP</a:t>
            </a:r>
            <a:r>
              <a:rPr lang="zh-CN" altLang="en-US">
                <a:latin typeface="Times New Roman" panose="02020603050405020304" pitchFamily="18" charset="0"/>
              </a:rPr>
              <a:t>缓存。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B386B20-BD11-4698-8202-FECFAD469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数据包如何发送到移动主机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9C18ECA-4D90-4B19-B96C-B671920D1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家乡代理通过隧道方式将数据包发送到转交地址</a:t>
            </a:r>
            <a:r>
              <a:rPr lang="zh-CN" altLang="en-US" dirty="0"/>
              <a:t>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家乡代理将数据包封装到一个单播</a:t>
            </a:r>
            <a:r>
              <a:rPr lang="en-US" altLang="zh-CN" dirty="0"/>
              <a:t>IP</a:t>
            </a:r>
            <a:r>
              <a:rPr lang="zh-CN" altLang="en-US" dirty="0"/>
              <a:t>包中，源地址为家乡代理的</a:t>
            </a:r>
            <a:r>
              <a:rPr lang="en-US" altLang="zh-CN" dirty="0"/>
              <a:t>IP</a:t>
            </a:r>
            <a:r>
              <a:rPr lang="zh-CN" altLang="en-US" dirty="0"/>
              <a:t>地址，目的地址为转交地址。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外地代理取出原始分组，确认移动主机为已注册的主机，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将分组封装在链路层帧中转发给移动节点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A2466-5978-4ECF-ABFD-6F33FE1C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32F68-371E-4765-93F9-A80D2961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移动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IP</a:t>
            </a:r>
          </a:p>
          <a:p>
            <a:r>
              <a:rPr lang="zh-CN" altLang="en-US" dirty="0"/>
              <a:t>多媒体通信</a:t>
            </a:r>
            <a:endParaRPr lang="en-US" altLang="zh-CN" dirty="0"/>
          </a:p>
          <a:p>
            <a:r>
              <a:rPr lang="zh-CN" altLang="en-US" dirty="0"/>
              <a:t>专用网与虚拟专用网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与</a:t>
            </a:r>
            <a:r>
              <a:rPr lang="en-US" altLang="zh-CN" dirty="0"/>
              <a:t>ICMPv6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36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4E7BF56-2739-41E0-B3F4-0FCF2602D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25</a:t>
            </a:r>
            <a:r>
              <a:rPr lang="zh-CN" altLang="en-US"/>
              <a:t>章 多媒体：</a:t>
            </a:r>
            <a:r>
              <a:rPr lang="en-US" altLang="zh-CN" sz="2800"/>
              <a:t>Internet</a:t>
            </a:r>
            <a:r>
              <a:rPr lang="zh-CN" altLang="en-US" sz="2800"/>
              <a:t>上的实时通信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A75EE2E-CB51-4F9C-AFCC-B4E1EF3D9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eaLnBrk="1" hangingPunct="1"/>
            <a:r>
              <a:rPr lang="zh-CN" altLang="en-US" sz="2400"/>
              <a:t>本章讨论的实时通信是指实时多媒体通信，多媒体是指音频流和视频流。</a:t>
            </a:r>
          </a:p>
          <a:p>
            <a:pPr eaLnBrk="1" hangingPunct="1"/>
            <a:r>
              <a:rPr lang="zh-CN" altLang="en-US" sz="2400"/>
              <a:t>实时多媒体应用的分类：</a:t>
            </a:r>
          </a:p>
          <a:p>
            <a:pPr lvl="1" eaLnBrk="1" hangingPunct="1"/>
            <a:r>
              <a:rPr lang="zh-CN" altLang="en-US"/>
              <a:t>流式存储音</a:t>
            </a:r>
            <a:r>
              <a:rPr lang="en-US" altLang="zh-CN"/>
              <a:t>/</a:t>
            </a:r>
            <a:r>
              <a:rPr lang="zh-CN" altLang="en-US"/>
              <a:t>视频：</a:t>
            </a:r>
          </a:p>
          <a:p>
            <a:pPr lvl="2" eaLnBrk="1" hangingPunct="1"/>
            <a:r>
              <a:rPr lang="zh-CN" altLang="en-US"/>
              <a:t>压缩的音</a:t>
            </a:r>
            <a:r>
              <a:rPr lang="en-US" altLang="zh-CN"/>
              <a:t>/</a:t>
            </a:r>
            <a:r>
              <a:rPr lang="zh-CN" altLang="en-US"/>
              <a:t>视频文件已经存储在服务器上，用户下载这些文件进行播放</a:t>
            </a:r>
          </a:p>
          <a:p>
            <a:pPr lvl="2" eaLnBrk="1" hangingPunct="1"/>
            <a:r>
              <a:rPr lang="zh-CN" altLang="en-US"/>
              <a:t>用户可以暂停、倒退、快进或者检索多媒体内容</a:t>
            </a:r>
          </a:p>
          <a:p>
            <a:pPr lvl="1" eaLnBrk="1" hangingPunct="1"/>
            <a:r>
              <a:rPr lang="zh-CN" altLang="en-US"/>
              <a:t>实时实况音</a:t>
            </a:r>
            <a:r>
              <a:rPr lang="en-US" altLang="zh-CN"/>
              <a:t>/</a:t>
            </a:r>
            <a:r>
              <a:rPr lang="zh-CN" altLang="en-US"/>
              <a:t>视频：</a:t>
            </a:r>
          </a:p>
          <a:p>
            <a:pPr lvl="2" eaLnBrk="1" hangingPunct="1"/>
            <a:r>
              <a:rPr lang="zh-CN" altLang="en-US"/>
              <a:t>类似于传统的电台广播和电视，只是通过因特网来传输</a:t>
            </a:r>
          </a:p>
          <a:p>
            <a:pPr lvl="1" eaLnBrk="1" hangingPunct="1"/>
            <a:r>
              <a:rPr lang="zh-CN" altLang="en-US"/>
              <a:t>实时交互音</a:t>
            </a:r>
            <a:r>
              <a:rPr lang="en-US" altLang="zh-CN"/>
              <a:t>/</a:t>
            </a:r>
            <a:r>
              <a:rPr lang="zh-CN" altLang="en-US"/>
              <a:t>视频：</a:t>
            </a:r>
          </a:p>
          <a:p>
            <a:pPr lvl="2" eaLnBrk="1" hangingPunct="1"/>
            <a:r>
              <a:rPr lang="zh-CN" altLang="en-US"/>
              <a:t>允许人们使用音</a:t>
            </a:r>
            <a:r>
              <a:rPr lang="en-US" altLang="zh-CN"/>
              <a:t>/</a:t>
            </a:r>
            <a:r>
              <a:rPr lang="zh-CN" altLang="en-US"/>
              <a:t>视频进行实时通信</a:t>
            </a:r>
          </a:p>
          <a:p>
            <a:pPr lvl="2" eaLnBrk="1" hangingPunct="1"/>
            <a:r>
              <a:rPr lang="zh-CN" altLang="en-US"/>
              <a:t>对端到端延时的要求很高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91D4F75-E009-4959-9959-815539E1E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实时多媒体通信的特点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064C858-A1E0-4BD6-B0FD-2A5ED99B6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数据传输有严格的延迟及延迟抖动上限要求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解决延迟抖动要求数据携带时间戳，以便确定在接收端的回放时间，并且要求接收端有接收缓存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对数据有排序的要求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通常使用多播方式传输数据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根据可获得的带宽，数据流的码速率可调节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多个数据流混合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DCBED7F-0FD2-49BC-B1C9-12C75768B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实时传输协议</a:t>
            </a:r>
            <a:r>
              <a:rPr lang="en-US" altLang="zh-CN"/>
              <a:t>RTP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3813F19-FD11-4517-AEA4-CC066136C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/>
              <a:t>TCP</a:t>
            </a:r>
            <a:r>
              <a:rPr lang="zh-CN" altLang="en-US"/>
              <a:t>和</a:t>
            </a:r>
            <a:r>
              <a:rPr lang="en-US" altLang="zh-CN"/>
              <a:t>UDP</a:t>
            </a:r>
            <a:r>
              <a:rPr lang="zh-CN" altLang="en-US"/>
              <a:t>均不适合实时多媒体通信：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/>
              <a:t>TCP</a:t>
            </a:r>
            <a:r>
              <a:rPr lang="zh-CN" altLang="en-US"/>
              <a:t>支持排序，但不支持时间戳和多播，尤其是它的差错控制机制会重传损坏或丢失的数据。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/>
              <a:t>UDP</a:t>
            </a:r>
            <a:r>
              <a:rPr lang="zh-CN" altLang="en-US"/>
              <a:t>支持多播，不会重传数据，但不支持排序、时间戳和混合功能。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RTP</a:t>
            </a:r>
            <a:r>
              <a:rPr lang="zh-CN" altLang="en-US"/>
              <a:t>被设计用来传输</a:t>
            </a:r>
            <a:r>
              <a:rPr lang="en-US" altLang="zh-CN"/>
              <a:t>Internet</a:t>
            </a:r>
            <a:r>
              <a:rPr lang="zh-CN" altLang="en-US"/>
              <a:t>上的实时多媒体数据：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/>
              <a:t>RTP</a:t>
            </a:r>
            <a:r>
              <a:rPr lang="zh-CN" altLang="en-US"/>
              <a:t>建立在</a:t>
            </a:r>
            <a:r>
              <a:rPr lang="en-US" altLang="zh-CN"/>
              <a:t>UDP</a:t>
            </a:r>
            <a:r>
              <a:rPr lang="zh-CN" altLang="en-US"/>
              <a:t>基础之上，使用</a:t>
            </a:r>
            <a:r>
              <a:rPr lang="en-US" altLang="zh-CN"/>
              <a:t>UDP</a:t>
            </a:r>
            <a:r>
              <a:rPr lang="zh-CN" altLang="en-US"/>
              <a:t>的交付机制。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/>
              <a:t>RTP</a:t>
            </a:r>
            <a:r>
              <a:rPr lang="zh-CN" altLang="en-US"/>
              <a:t>的主要贡献是增加了时间戳、序号及混合设施。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154ED51-BCE0-4434-9018-4B2B06F60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RTP</a:t>
            </a:r>
            <a:r>
              <a:rPr lang="zh-CN" altLang="en-US"/>
              <a:t>在</a:t>
            </a:r>
            <a:r>
              <a:rPr lang="en-US" altLang="zh-CN"/>
              <a:t>TCP/IP</a:t>
            </a:r>
            <a:r>
              <a:rPr lang="zh-CN" altLang="en-US"/>
              <a:t>协议栈中的位置</a:t>
            </a:r>
          </a:p>
        </p:txBody>
      </p:sp>
      <p:pic>
        <p:nvPicPr>
          <p:cNvPr id="27651" name="Picture 4" descr="6-25">
            <a:extLst>
              <a:ext uri="{FF2B5EF4-FFF2-40B4-BE49-F238E27FC236}">
                <a16:creationId xmlns:a16="http://schemas.microsoft.com/office/drawing/2014/main" id="{028C4FFE-D8D7-4F8F-AFC4-249C396493D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2133600"/>
            <a:ext cx="7559675" cy="2786063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42FA28C-EF74-49B6-9D71-4297D5434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RTP</a:t>
            </a:r>
            <a:r>
              <a:rPr lang="zh-CN" altLang="en-US"/>
              <a:t>报头格式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E7C80D0-7639-4F45-A217-35659A731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报文序号：连续递增，用于检测不按顺序的交付或数据丢失。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载荷类型：指出载荷域使用的编码算法。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时间戳：包中第一个样本的采样时间。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同步源标识：如果有多个数据源，则同步源为混合器，其它源为参与源。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参与源标识：每个标识定义一个源。</a:t>
            </a:r>
          </a:p>
        </p:txBody>
      </p:sp>
      <p:pic>
        <p:nvPicPr>
          <p:cNvPr id="28676" name="Picture 4" descr="6-26">
            <a:extLst>
              <a:ext uri="{FF2B5EF4-FFF2-40B4-BE49-F238E27FC236}">
                <a16:creationId xmlns:a16="http://schemas.microsoft.com/office/drawing/2014/main" id="{7045D993-3FB5-4D5C-9DBE-1F5BEF95D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429000"/>
            <a:ext cx="7129463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CD22855-F0EA-4BBA-84AD-BE897757B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实时传输控制协议</a:t>
            </a:r>
            <a:r>
              <a:rPr lang="en-US" altLang="zh-CN"/>
              <a:t>RTCP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2DE6AB7-E725-4C37-91F3-86943A626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RTCP</a:t>
            </a:r>
            <a:r>
              <a:rPr lang="zh-CN" altLang="en-US" sz="2400" dirty="0"/>
              <a:t>是与</a:t>
            </a:r>
            <a:r>
              <a:rPr lang="en-US" altLang="zh-CN" sz="2400" dirty="0"/>
              <a:t>RTP</a:t>
            </a:r>
            <a:r>
              <a:rPr lang="zh-CN" altLang="en-US" sz="2400" dirty="0"/>
              <a:t>配合使用的一个协议，用于处理反馈、同步和用户接口，但不传输任何数据。</a:t>
            </a:r>
          </a:p>
          <a:p>
            <a:pPr eaLnBrk="1" hangingPunct="1"/>
            <a:r>
              <a:rPr lang="en-US" altLang="zh-CN" sz="2400" dirty="0"/>
              <a:t>RTCP</a:t>
            </a:r>
            <a:r>
              <a:rPr lang="zh-CN" altLang="en-US" sz="2400" dirty="0"/>
              <a:t>使用</a:t>
            </a:r>
            <a:r>
              <a:rPr lang="en-US" altLang="zh-CN" sz="2400" dirty="0"/>
              <a:t>5</a:t>
            </a:r>
            <a:r>
              <a:rPr lang="zh-CN" altLang="en-US" sz="2400" dirty="0"/>
              <a:t>种类型的报文：</a:t>
            </a:r>
          </a:p>
          <a:p>
            <a:pPr lvl="1" eaLnBrk="1" hangingPunct="1"/>
            <a:r>
              <a:rPr lang="zh-CN" altLang="en-US" sz="2000" dirty="0">
                <a:solidFill>
                  <a:srgbClr val="0070C0"/>
                </a:solidFill>
              </a:rPr>
              <a:t>发送端报告</a:t>
            </a:r>
            <a:r>
              <a:rPr lang="zh-CN" altLang="en-US" sz="2000" dirty="0"/>
              <a:t>：由活动的发送端周期性地发出，报告在这段时间内发送和接收的</a:t>
            </a:r>
            <a:r>
              <a:rPr lang="en-US" altLang="zh-CN" sz="2000" dirty="0"/>
              <a:t>RTP</a:t>
            </a:r>
            <a:r>
              <a:rPr lang="zh-CN" altLang="en-US" sz="2000" dirty="0"/>
              <a:t>分组数量。报告中包括绝对时间戳，便于接收端同步不同流的回放。</a:t>
            </a:r>
          </a:p>
          <a:p>
            <a:pPr lvl="1" eaLnBrk="1" hangingPunct="1"/>
            <a:r>
              <a:rPr lang="zh-CN" altLang="en-US" sz="2000" dirty="0">
                <a:solidFill>
                  <a:srgbClr val="0070C0"/>
                </a:solidFill>
              </a:rPr>
              <a:t>接收端报告</a:t>
            </a:r>
            <a:r>
              <a:rPr lang="zh-CN" altLang="en-US" sz="2000" dirty="0"/>
              <a:t>：由不发送</a:t>
            </a:r>
            <a:r>
              <a:rPr lang="en-US" altLang="zh-CN" sz="2000" dirty="0"/>
              <a:t>RTP</a:t>
            </a:r>
            <a:r>
              <a:rPr lang="zh-CN" altLang="en-US" sz="2000" dirty="0"/>
              <a:t>分组的被动参加者使用，报告延迟、延迟抖动、带宽、拥塞等与服务质量有关的状况，便于发送端自适应地调整编码方法及编码速率。</a:t>
            </a:r>
          </a:p>
          <a:p>
            <a:pPr lvl="1" eaLnBrk="1" hangingPunct="1"/>
            <a:r>
              <a:rPr lang="zh-CN" altLang="en-US" sz="2000" dirty="0">
                <a:solidFill>
                  <a:srgbClr val="0070C0"/>
                </a:solidFill>
              </a:rPr>
              <a:t>源描述报文</a:t>
            </a:r>
            <a:r>
              <a:rPr lang="zh-CN" altLang="en-US" sz="2000" dirty="0"/>
              <a:t>：源周期地发送自己的描述信息，这些信息可显示在接收方的屏幕上。</a:t>
            </a:r>
          </a:p>
          <a:p>
            <a:pPr lvl="1" eaLnBrk="1" hangingPunct="1"/>
            <a:r>
              <a:rPr lang="zh-CN" altLang="en-US" sz="2000" dirty="0">
                <a:solidFill>
                  <a:srgbClr val="0070C0"/>
                </a:solidFill>
              </a:rPr>
              <a:t>再见报文</a:t>
            </a:r>
            <a:r>
              <a:rPr lang="zh-CN" altLang="en-US" sz="2000" dirty="0"/>
              <a:t>：源用该报文来宣布退出会议。</a:t>
            </a:r>
          </a:p>
          <a:p>
            <a:pPr lvl="1" eaLnBrk="1" hangingPunct="1"/>
            <a:r>
              <a:rPr lang="zh-CN" altLang="en-US" sz="2000" dirty="0">
                <a:solidFill>
                  <a:srgbClr val="0070C0"/>
                </a:solidFill>
              </a:rPr>
              <a:t>特定应用报文</a:t>
            </a:r>
            <a:r>
              <a:rPr lang="zh-CN" altLang="en-US" sz="2000" dirty="0"/>
              <a:t>：允许为新的应用定义新的报文类型。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86280CC-0897-433C-9CC0-7732EFD92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RTP/RTCP</a:t>
            </a:r>
            <a:r>
              <a:rPr lang="zh-CN" altLang="en-US"/>
              <a:t>使用的</a:t>
            </a:r>
            <a:r>
              <a:rPr lang="en-US" altLang="zh-CN"/>
              <a:t>UDP</a:t>
            </a:r>
            <a:r>
              <a:rPr lang="zh-CN" altLang="en-US"/>
              <a:t>端口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A00358E-BD1E-45FE-AE56-6A106E52E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RTP</a:t>
            </a:r>
            <a:r>
              <a:rPr lang="zh-CN" altLang="en-US"/>
              <a:t>和</a:t>
            </a:r>
            <a:r>
              <a:rPr lang="en-US" altLang="zh-CN"/>
              <a:t>RTCP</a:t>
            </a:r>
            <a:r>
              <a:rPr lang="zh-CN" altLang="en-US"/>
              <a:t>是应用层上的协议，但与其它应用程序不同，它们不使用熟知端口。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RTP</a:t>
            </a:r>
            <a:r>
              <a:rPr lang="zh-CN" altLang="en-US"/>
              <a:t>使用偶数的临时端口号。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RTCP</a:t>
            </a:r>
            <a:r>
              <a:rPr lang="zh-CN" altLang="en-US"/>
              <a:t>使用奇数的临时端口号，且比</a:t>
            </a:r>
            <a:r>
              <a:rPr lang="en-US" altLang="zh-CN"/>
              <a:t>RTP</a:t>
            </a:r>
            <a:r>
              <a:rPr lang="zh-CN" altLang="en-US"/>
              <a:t>的端口号大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27C0681-F53D-4797-85E5-7AC7A678C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移动</a:t>
            </a:r>
            <a:r>
              <a:rPr lang="en-US" altLang="zh-CN" dirty="0"/>
              <a:t>IP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5C1A671-E4D8-4A7A-9CFD-1E5C9C3D5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24412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IP</a:t>
            </a:r>
            <a:r>
              <a:rPr lang="zh-CN" altLang="en-US" sz="2400" dirty="0"/>
              <a:t>编址方式要求同一个物理网络上的主机具有相同的地址前缀，而路由器则根据地址前缀将分组交付到主机所在的物理网络。</a:t>
            </a:r>
          </a:p>
          <a:p>
            <a:pPr eaLnBrk="1" hangingPunct="1"/>
            <a:r>
              <a:rPr lang="zh-CN" altLang="en-US" sz="2400" dirty="0"/>
              <a:t>这种编址方法适合于固定主机，因为地址的一部分定义了这个主机所连接的网络。</a:t>
            </a:r>
          </a:p>
          <a:p>
            <a:pPr eaLnBrk="1" hangingPunct="1"/>
            <a:r>
              <a:rPr lang="zh-CN" altLang="en-US" sz="2400" dirty="0"/>
              <a:t>移动主机：指改变了网络接入点的主机。</a:t>
            </a:r>
          </a:p>
          <a:p>
            <a:pPr eaLnBrk="1" hangingPunct="1"/>
            <a:r>
              <a:rPr lang="zh-CN" altLang="en-US" sz="2400" dirty="0"/>
              <a:t>移动</a:t>
            </a:r>
            <a:r>
              <a:rPr lang="en-US" altLang="zh-CN" sz="2400" dirty="0"/>
              <a:t>IP</a:t>
            </a:r>
            <a:r>
              <a:rPr lang="zh-CN" altLang="en-US" sz="2400" dirty="0"/>
              <a:t>要解决的问题：具有固定</a:t>
            </a:r>
            <a:r>
              <a:rPr lang="en-US" altLang="zh-CN" sz="2400" dirty="0"/>
              <a:t>IP</a:t>
            </a:r>
            <a:r>
              <a:rPr lang="zh-CN" altLang="en-US" sz="2400" dirty="0"/>
              <a:t>地址的计算机如何从另一个网络接入因特网？</a:t>
            </a:r>
          </a:p>
          <a:p>
            <a:pPr eaLnBrk="1" hangingPunct="1"/>
            <a:r>
              <a:rPr lang="zh-CN" altLang="en-US" sz="2400" dirty="0"/>
              <a:t>移动</a:t>
            </a:r>
            <a:r>
              <a:rPr lang="en-US" altLang="zh-CN" sz="2400" dirty="0"/>
              <a:t>IP</a:t>
            </a:r>
            <a:r>
              <a:rPr lang="zh-CN" altLang="en-US" sz="2400" dirty="0"/>
              <a:t>的设计目标：</a:t>
            </a:r>
          </a:p>
          <a:p>
            <a:pPr lvl="1" eaLnBrk="1" hangingPunct="1"/>
            <a:r>
              <a:rPr lang="zh-CN" altLang="en-US" sz="2000" dirty="0"/>
              <a:t>每个移动主机必须能够保留和使用自己的固定</a:t>
            </a:r>
            <a:r>
              <a:rPr lang="en-US" altLang="zh-CN" sz="2000" dirty="0"/>
              <a:t>IP</a:t>
            </a:r>
            <a:r>
              <a:rPr lang="zh-CN" altLang="en-US" sz="2000" dirty="0"/>
              <a:t>地址。</a:t>
            </a:r>
          </a:p>
          <a:p>
            <a:pPr lvl="1" eaLnBrk="1" hangingPunct="1"/>
            <a:r>
              <a:rPr lang="zh-CN" altLang="en-US" sz="2000" dirty="0"/>
              <a:t>除少量特殊节点以外，不允许对其它的固定主机及路由器做任何改变。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D8836A0-FA97-4744-8796-B5A9A5605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因特网广播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8903B34-736C-4DC1-ABF5-0D41E05E5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在实际的因特网广播实现中，每个客户与电台建立一条单独的</a:t>
            </a: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连接，然后在</a:t>
            </a: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连接上传输音频数据。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因特网广播采用</a:t>
            </a: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单播而不是</a:t>
            </a:r>
            <a:r>
              <a:rPr lang="en-US" altLang="zh-CN">
                <a:latin typeface="Times New Roman" panose="02020603050405020304" pitchFamily="18" charset="0"/>
              </a:rPr>
              <a:t>RTP</a:t>
            </a:r>
            <a:r>
              <a:rPr lang="zh-CN" altLang="en-US">
                <a:latin typeface="Times New Roman" panose="02020603050405020304" pitchFamily="18" charset="0"/>
              </a:rPr>
              <a:t>多播的原因：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许多</a:t>
            </a:r>
            <a:r>
              <a:rPr lang="en-US" altLang="zh-CN">
                <a:latin typeface="Times New Roman" panose="02020603050405020304" pitchFamily="18" charset="0"/>
              </a:rPr>
              <a:t>ISP</a:t>
            </a:r>
            <a:r>
              <a:rPr lang="zh-CN" altLang="en-US">
                <a:latin typeface="Times New Roman" panose="02020603050405020304" pitchFamily="18" charset="0"/>
              </a:rPr>
              <a:t>不支持多播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已被广泛应用并被所有的软件包支持，而</a:t>
            </a:r>
            <a:r>
              <a:rPr lang="en-US" altLang="zh-CN">
                <a:latin typeface="Times New Roman" panose="02020603050405020304" pitchFamily="18" charset="0"/>
              </a:rPr>
              <a:t>RTP</a:t>
            </a:r>
            <a:r>
              <a:rPr lang="zh-CN" altLang="en-US">
                <a:latin typeface="Times New Roman" panose="02020603050405020304" pitchFamily="18" charset="0"/>
              </a:rPr>
              <a:t>却陌生得多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许多系统的防火墙仅允许某些熟知端口的</a:t>
            </a: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包和</a:t>
            </a:r>
            <a:r>
              <a:rPr lang="en-US" altLang="zh-CN">
                <a:latin typeface="Times New Roman" panose="02020603050405020304" pitchFamily="18" charset="0"/>
              </a:rPr>
              <a:t>UDP</a:t>
            </a:r>
            <a:r>
              <a:rPr lang="zh-CN" altLang="en-US">
                <a:latin typeface="Times New Roman" panose="02020603050405020304" pitchFamily="18" charset="0"/>
              </a:rPr>
              <a:t>包通过，携带</a:t>
            </a:r>
            <a:r>
              <a:rPr lang="en-US" altLang="zh-CN">
                <a:latin typeface="Times New Roman" panose="02020603050405020304" pitchFamily="18" charset="0"/>
              </a:rPr>
              <a:t>RTP</a:t>
            </a:r>
            <a:r>
              <a:rPr lang="zh-CN" altLang="en-US">
                <a:latin typeface="Times New Roman" panose="02020603050405020304" pitchFamily="18" charset="0"/>
              </a:rPr>
              <a:t>报文的</a:t>
            </a:r>
            <a:r>
              <a:rPr lang="en-US" altLang="zh-CN">
                <a:latin typeface="Times New Roman" panose="02020603050405020304" pitchFamily="18" charset="0"/>
              </a:rPr>
              <a:t>UDP</a:t>
            </a:r>
            <a:r>
              <a:rPr lang="zh-CN" altLang="en-US">
                <a:latin typeface="Times New Roman" panose="02020603050405020304" pitchFamily="18" charset="0"/>
              </a:rPr>
              <a:t>包通常会被过滤掉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F1499F9-6786-4F17-81F4-427E23499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流式存储音</a:t>
            </a:r>
            <a:r>
              <a:rPr lang="en-US" altLang="zh-CN"/>
              <a:t>/</a:t>
            </a:r>
            <a:r>
              <a:rPr lang="zh-CN" altLang="en-US"/>
              <a:t>视频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D9C3428-1BA7-41EE-AFC8-6E7CDA29A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基本过程：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客户机请求存储在服务器上的音</a:t>
            </a:r>
            <a:r>
              <a:rPr lang="en-US" altLang="zh-CN"/>
              <a:t>/</a:t>
            </a:r>
            <a:r>
              <a:rPr lang="zh-CN" altLang="en-US"/>
              <a:t>视频文件。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服务器将音</a:t>
            </a:r>
            <a:r>
              <a:rPr lang="en-US" altLang="zh-CN"/>
              <a:t>/</a:t>
            </a:r>
            <a:r>
              <a:rPr lang="zh-CN" altLang="en-US"/>
              <a:t>视频文件发送到客户指定的一个套接字。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客户机使用媒体播放器播放音</a:t>
            </a:r>
            <a:r>
              <a:rPr lang="en-US" altLang="zh-CN"/>
              <a:t>/</a:t>
            </a:r>
            <a:r>
              <a:rPr lang="zh-CN" altLang="en-US"/>
              <a:t>视频文件。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通常采用</a:t>
            </a:r>
            <a:r>
              <a:rPr lang="en-US" altLang="zh-CN"/>
              <a:t>RTP</a:t>
            </a:r>
            <a:r>
              <a:rPr lang="zh-CN" altLang="en-US"/>
              <a:t>协议传输音</a:t>
            </a:r>
            <a:r>
              <a:rPr lang="en-US" altLang="zh-CN"/>
              <a:t>/</a:t>
            </a:r>
            <a:r>
              <a:rPr lang="zh-CN" altLang="en-US"/>
              <a:t>视频文件，采用</a:t>
            </a:r>
            <a:r>
              <a:rPr lang="en-US" altLang="zh-CN"/>
              <a:t>RTSP</a:t>
            </a:r>
            <a:r>
              <a:rPr lang="zh-CN" altLang="en-US"/>
              <a:t>（</a:t>
            </a:r>
            <a:r>
              <a:rPr lang="en-US" altLang="zh-CN"/>
              <a:t>Real-Time Streaming Protocol</a:t>
            </a:r>
            <a:r>
              <a:rPr lang="zh-CN" altLang="en-US"/>
              <a:t>）协议提供交互性操作。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5BE5187-73E5-4805-9FAD-5E124C23F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实现一：使用一个</a:t>
            </a:r>
            <a:r>
              <a:rPr lang="en-US" altLang="zh-CN"/>
              <a:t>Web</a:t>
            </a:r>
            <a:r>
              <a:rPr lang="zh-CN" altLang="en-US"/>
              <a:t>服务器</a:t>
            </a:r>
          </a:p>
        </p:txBody>
      </p:sp>
      <p:pic>
        <p:nvPicPr>
          <p:cNvPr id="33795" name="Picture 4">
            <a:extLst>
              <a:ext uri="{FF2B5EF4-FFF2-40B4-BE49-F238E27FC236}">
                <a16:creationId xmlns:a16="http://schemas.microsoft.com/office/drawing/2014/main" id="{B86B41FC-7597-4068-A97C-519BB8C679C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7350" y="1600200"/>
            <a:ext cx="5827713" cy="4530725"/>
          </a:xfr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5BBA49D-F43B-40FD-9DE9-6C0E6EEAF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实现二：使用</a:t>
            </a:r>
            <a:r>
              <a:rPr lang="en-US" altLang="zh-CN" sz="4000"/>
              <a:t>Web</a:t>
            </a:r>
            <a:r>
              <a:rPr lang="zh-CN" altLang="en-US" sz="4000"/>
              <a:t>服务器和元文件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91594E6B-24F0-44EC-9981-D5A71E72CAE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557338"/>
            <a:ext cx="5827713" cy="4530725"/>
          </a:xfr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56CB6B2-85E0-4CA3-82DA-D1D388497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实现三：使用媒体服务器</a:t>
            </a:r>
          </a:p>
        </p:txBody>
      </p:sp>
      <p:pic>
        <p:nvPicPr>
          <p:cNvPr id="35843" name="Picture 4">
            <a:extLst>
              <a:ext uri="{FF2B5EF4-FFF2-40B4-BE49-F238E27FC236}">
                <a16:creationId xmlns:a16="http://schemas.microsoft.com/office/drawing/2014/main" id="{46B1A5BC-DF8D-435E-9913-1A7B81B97C4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7350" y="1600200"/>
            <a:ext cx="5827713" cy="4530725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7D60A23-1AF5-4532-93A9-9B790C152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实现四：使用媒体服务器和</a:t>
            </a:r>
            <a:r>
              <a:rPr lang="en-US" altLang="zh-CN"/>
              <a:t>RTSP</a:t>
            </a:r>
          </a:p>
        </p:txBody>
      </p:sp>
      <p:pic>
        <p:nvPicPr>
          <p:cNvPr id="36867" name="Picture 4">
            <a:extLst>
              <a:ext uri="{FF2B5EF4-FFF2-40B4-BE49-F238E27FC236}">
                <a16:creationId xmlns:a16="http://schemas.microsoft.com/office/drawing/2014/main" id="{AD97D240-6E3C-47A5-8F6E-E64D8474BC0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1484313"/>
            <a:ext cx="4264025" cy="4967287"/>
          </a:xfr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BFCC92AB-D8F8-491F-8EA9-BB239B4B2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实时交互式音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</a:rPr>
              <a:t>视频应用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CB3CCAE-ABA9-4EE7-A1D9-8F6881D7130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674938" cy="4060825"/>
          </a:xfrm>
        </p:spPr>
        <p:txBody>
          <a:bodyPr/>
          <a:lstStyle/>
          <a:p>
            <a:pPr eaLnBrk="1" hangingPunct="1"/>
            <a:r>
              <a:rPr lang="zh-CN" altLang="en-US" sz="2400"/>
              <a:t>需要一个会话控制协议，负责在会话的双方之间建立、管理和终止呼叫连接，</a:t>
            </a:r>
            <a:r>
              <a:rPr lang="en-US" altLang="zh-CN" sz="2400"/>
              <a:t>SIP</a:t>
            </a:r>
            <a:r>
              <a:rPr lang="zh-CN" altLang="en-US" sz="2400"/>
              <a:t>和</a:t>
            </a:r>
            <a:r>
              <a:rPr lang="en-US" altLang="zh-CN" sz="2400"/>
              <a:t>H.323</a:t>
            </a:r>
            <a:r>
              <a:rPr lang="zh-CN" altLang="en-US" sz="2400"/>
              <a:t>就是这样的两个协议。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9E38137A-37A9-4B00-AF77-47C20617392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59113" y="1484313"/>
          <a:ext cx="6084887" cy="503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Visio" r:id="rId3" imgW="4756144" imgH="3934713" progId="Visio.Drawing.11">
                  <p:embed/>
                </p:oleObj>
              </mc:Choice>
              <mc:Fallback>
                <p:oleObj name="Visio" r:id="rId3" imgW="4756144" imgH="393471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484313"/>
                        <a:ext cx="6084887" cy="503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A2466-5978-4ECF-ABFD-6F33FE1C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32F68-371E-4765-93F9-A80D2961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移动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IP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多媒体通信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专用网与虚拟专用网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与</a:t>
            </a:r>
            <a:r>
              <a:rPr lang="en-US" altLang="zh-CN" dirty="0"/>
              <a:t>ICMPv6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608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4EAE477-5A4D-4B3E-A093-EE2A7D42D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26</a:t>
            </a:r>
            <a:r>
              <a:rPr lang="zh-CN" altLang="en-US" sz="3600" dirty="0"/>
              <a:t>章 专用网、虚拟专用网</a:t>
            </a:r>
            <a:br>
              <a:rPr lang="zh-CN" altLang="en-US" sz="3600" dirty="0"/>
            </a:br>
            <a:r>
              <a:rPr lang="zh-CN" altLang="en-US" sz="3600" dirty="0"/>
              <a:t>             和网络地址转换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CB4AC8C-EF79-4098-ABB2-6E3AD9BE0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656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内联网（</a:t>
            </a:r>
            <a:r>
              <a:rPr lang="en-US" altLang="zh-CN" sz="2400"/>
              <a:t>intranet</a:t>
            </a:r>
            <a:r>
              <a:rPr lang="zh-CN" altLang="en-US" sz="2400"/>
              <a:t>）：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使用</a:t>
            </a:r>
            <a:r>
              <a:rPr lang="en-US" altLang="zh-CN" sz="2000"/>
              <a:t>TCP/IP</a:t>
            </a:r>
            <a:r>
              <a:rPr lang="zh-CN" altLang="en-US" sz="2000"/>
              <a:t>协议族的局域网，对这个网络的接入仅限于机构内部的用户。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外联网（</a:t>
            </a:r>
            <a:r>
              <a:rPr lang="en-US" altLang="zh-CN" sz="2400"/>
              <a:t>extranet</a:t>
            </a:r>
            <a:r>
              <a:rPr lang="zh-CN" altLang="en-US" sz="2400"/>
              <a:t>）：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使用</a:t>
            </a:r>
            <a:r>
              <a:rPr lang="en-US" altLang="zh-CN" sz="2000"/>
              <a:t>TCP/IP</a:t>
            </a:r>
            <a:r>
              <a:rPr lang="zh-CN" altLang="en-US" sz="2000"/>
              <a:t>协议族，在网络管理员的控制下，机构外的某些特定用户组可以访问某些资源。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实现机构内</a:t>
            </a:r>
            <a:r>
              <a:rPr lang="en-US" altLang="zh-CN" sz="2400"/>
              <a:t>/</a:t>
            </a:r>
            <a:r>
              <a:rPr lang="zh-CN" altLang="en-US" sz="2400"/>
              <a:t>机构间保密通信的方法：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专用网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混合网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虚拟专用网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32E6086-4580-42DD-86D8-DC9D79BD6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26.1 </a:t>
            </a:r>
            <a:r>
              <a:rPr lang="zh-CN" altLang="en-US"/>
              <a:t>专用网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632C528-36C5-49B0-8266-BC3BDF7ED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190023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设计为在机构内部使用，允许访问共享资源，并提供保密。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只有一个场所的小机构可以使用孤立的局域网。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具有几个场所的大机构可以创建专用互联网，使用路由器和电信专线将不同场所的局域网连接起来。</a:t>
            </a:r>
          </a:p>
          <a:p>
            <a:pPr eaLnBrk="1" hangingPunct="1"/>
            <a:endParaRPr lang="en-US" altLang="zh-CN" sz="2400"/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43B346AA-06E9-4DB0-938E-55F7381C4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573463"/>
            <a:ext cx="6624638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761FB99-CA78-4DEE-8C0C-B1CCA6FA5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移动</a:t>
            </a:r>
            <a:r>
              <a:rPr lang="en-US" altLang="zh-CN"/>
              <a:t>IP</a:t>
            </a:r>
            <a:r>
              <a:rPr lang="zh-CN" altLang="en-US"/>
              <a:t>解决方案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5E255EA-E91D-4666-969E-EABB31F64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8974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/>
              <a:t>(1)</a:t>
            </a:r>
            <a:r>
              <a:rPr lang="zh-CN" altLang="en-US" sz="2400" dirty="0"/>
              <a:t>两个地址：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dirty="0"/>
              <a:t>每个主机有一个家乡网络和家乡网络上的一个家乡地址，家乡地址是永久地址，总是可以通过该地址找到移动主机。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dirty="0"/>
              <a:t>移动主机在外地网络时有一个转交地址（</a:t>
            </a:r>
            <a:r>
              <a:rPr lang="en-US" altLang="zh-CN" sz="1800" dirty="0"/>
              <a:t>care-of address</a:t>
            </a:r>
            <a:r>
              <a:rPr lang="zh-CN" altLang="en-US" sz="1800" dirty="0"/>
              <a:t>），当切换到不同的外地网络时转交地址也要相应改变。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/>
              <a:t>(2)</a:t>
            </a:r>
            <a:r>
              <a:rPr lang="zh-CN" altLang="en-US" sz="2400" dirty="0"/>
              <a:t>使用代理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dirty="0"/>
              <a:t>家乡网络上有一个</a:t>
            </a:r>
            <a:r>
              <a:rPr lang="zh-CN" altLang="en-US" sz="1800" b="1" dirty="0">
                <a:solidFill>
                  <a:srgbClr val="0070C0"/>
                </a:solidFill>
              </a:rPr>
              <a:t>乡代理</a:t>
            </a:r>
            <a:r>
              <a:rPr lang="zh-CN" altLang="en-US" sz="1800" dirty="0"/>
              <a:t>，为处于外地网络的移动节点记录当前的转交地址，并将发送到家乡地址的数据包转发到转交地址。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dirty="0"/>
              <a:t>外地网络上有</a:t>
            </a:r>
            <a:r>
              <a:rPr lang="zh-CN" altLang="en-US" sz="1800" b="1" dirty="0">
                <a:solidFill>
                  <a:srgbClr val="0070C0"/>
                </a:solidFill>
              </a:rPr>
              <a:t>外地代理</a:t>
            </a:r>
            <a:r>
              <a:rPr lang="zh-CN" altLang="en-US" sz="1800" dirty="0"/>
              <a:t>，为处于外地网络的移动节点提供转交地址，并提供数据包的路由服务。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 dirty="0"/>
              <a:t>移动主机也可以充当外地代理，这要求移动主机能够接收转交地址，并具有所需的软件与家乡代理通信。这时的转交地址称为同地点转交地址（</a:t>
            </a:r>
            <a:r>
              <a:rPr lang="en-US" altLang="zh-CN" sz="1800" dirty="0"/>
              <a:t>co-located care-of address</a:t>
            </a:r>
            <a:r>
              <a:rPr lang="zh-CN" altLang="en-US" sz="1800" dirty="0"/>
              <a:t>）。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119BDCE-C60A-4A8B-955E-7984F758C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专用网地址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ED42D2E-4324-45C0-8DBA-DF60E812D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/>
              <a:t>Internet</a:t>
            </a:r>
            <a:r>
              <a:rPr lang="zh-CN" altLang="en-US"/>
              <a:t>管理机构为专用网保留了三组地址，任何机构不必申请就可以使用这组地址中的一个来构造专用网，路由器不会转发这样的分组。</a:t>
            </a:r>
          </a:p>
          <a:p>
            <a:pPr eaLnBrk="1" hangingPunct="1"/>
            <a:endParaRPr lang="en-US" altLang="zh-CN"/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BA7ED44C-BCB5-483B-8F57-71402875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57563"/>
            <a:ext cx="6985000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AD417C0-C5B3-4038-8AFE-5FA12E37B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混合网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6E171C2-97A5-436E-8037-D71992021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366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/>
              <a:t>机构内部的数据通过专用互联网交换，机构之间的数据通过全球因特网交换。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CC2419F6-E64F-4E4A-911C-F27F45EE3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08275"/>
            <a:ext cx="7056437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602E5F1-AC90-4346-92D6-0FC8A3CC0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26.2 </a:t>
            </a:r>
            <a:r>
              <a:rPr lang="zh-CN" altLang="en-US"/>
              <a:t>虚拟专用网（</a:t>
            </a:r>
            <a:r>
              <a:rPr lang="en-US" altLang="zh-CN"/>
              <a:t>VPN</a:t>
            </a:r>
            <a:r>
              <a:rPr lang="zh-CN" altLang="en-US"/>
              <a:t>）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5454D1D-54A2-481A-AF3F-86712FAAD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1943100"/>
          </a:xfrm>
        </p:spPr>
        <p:txBody>
          <a:bodyPr/>
          <a:lstStyle/>
          <a:p>
            <a:pPr eaLnBrk="1" hangingPunct="1"/>
            <a:r>
              <a:rPr lang="zh-CN" altLang="en-US" sz="2400"/>
              <a:t>建立在公共网上的一个覆盖网络，使用全球因特网进行机构内和机构间的通信，但保证通信是保密的。</a:t>
            </a:r>
          </a:p>
          <a:p>
            <a:pPr eaLnBrk="1" hangingPunct="1"/>
            <a:r>
              <a:rPr lang="zh-CN" altLang="en-US" sz="2400"/>
              <a:t>虚拟：没有使用真正的专用网络。</a:t>
            </a:r>
          </a:p>
          <a:p>
            <a:pPr eaLnBrk="1" hangingPunct="1"/>
            <a:r>
              <a:rPr lang="zh-CN" altLang="en-US" sz="2400"/>
              <a:t>专用：保证场所间的通信是保密的。</a:t>
            </a:r>
          </a:p>
        </p:txBody>
      </p:sp>
      <p:pic>
        <p:nvPicPr>
          <p:cNvPr id="41988" name="Picture 7">
            <a:extLst>
              <a:ext uri="{FF2B5EF4-FFF2-40B4-BE49-F238E27FC236}">
                <a16:creationId xmlns:a16="http://schemas.microsoft.com/office/drawing/2014/main" id="{6EE09AFE-E745-48D7-AA96-444CBC20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00438"/>
            <a:ext cx="755967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279E125-057B-4379-9F17-CC7871759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VPN</a:t>
            </a:r>
            <a:r>
              <a:rPr lang="zh-CN" altLang="en-US"/>
              <a:t>的实现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672D3BB-FE94-48C4-BFE0-DAA4D3A68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307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200">
                <a:latin typeface="Times New Roman" panose="02020603050405020304" pitchFamily="18" charset="0"/>
              </a:rPr>
              <a:t>在每个局域网上设置一个安全网关，安全网关之间使用</a:t>
            </a:r>
            <a:r>
              <a:rPr lang="en-US" altLang="zh-CN" sz="3200"/>
              <a:t>IPSec</a:t>
            </a:r>
            <a:r>
              <a:rPr lang="zh-CN" altLang="en-US" sz="3200"/>
              <a:t>和隧道技术：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/>
              <a:t>IPSec</a:t>
            </a:r>
            <a:r>
              <a:rPr lang="zh-CN" altLang="en-US" sz="2800"/>
              <a:t>：用于在一对安全网关间进行身份验证、安全参数协商和保密通信。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/>
              <a:t>隧道技术：将加密后的数据包封装到另一个</a:t>
            </a:r>
            <a:r>
              <a:rPr lang="en-US" altLang="zh-CN" sz="2800"/>
              <a:t>IP</a:t>
            </a:r>
            <a:r>
              <a:rPr lang="zh-CN" altLang="en-US" sz="2800"/>
              <a:t>包中，通过因特网传输到另一侧的安全网关。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3C31D28-F6B0-45B3-A3F5-2D98A1FA1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数据包封装</a:t>
            </a:r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B3065147-1ED6-4A2C-BEA7-A4E23E1D91A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916113"/>
            <a:ext cx="7488238" cy="3006725"/>
          </a:xfr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6655F5F-640C-4F4B-83E7-F2DEAA801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数据包传输</a:t>
            </a:r>
          </a:p>
        </p:txBody>
      </p:sp>
      <p:pic>
        <p:nvPicPr>
          <p:cNvPr id="45059" name="Picture 4">
            <a:extLst>
              <a:ext uri="{FF2B5EF4-FFF2-40B4-BE49-F238E27FC236}">
                <a16:creationId xmlns:a16="http://schemas.microsoft.com/office/drawing/2014/main" id="{2FBE0529-3D8F-4CAC-8301-9076B30F7B9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989138"/>
            <a:ext cx="8229600" cy="3440112"/>
          </a:xfr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17DC47D-3606-46AF-85E8-2E12388F1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26.3 </a:t>
            </a:r>
            <a:r>
              <a:rPr lang="zh-CN" altLang="en-US"/>
              <a:t>网络地址转换（</a:t>
            </a:r>
            <a:r>
              <a:rPr lang="en-US" altLang="zh-CN"/>
              <a:t>NAT</a:t>
            </a:r>
            <a:r>
              <a:rPr lang="zh-CN" altLang="en-US"/>
              <a:t>）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F22DAD5-4378-4B20-8B03-163AA6AAF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网络地址转换技术允许在网络内部使用专用地址，而仅使用全局地址访问</a:t>
            </a:r>
            <a:r>
              <a:rPr lang="en-US" altLang="zh-CN"/>
              <a:t>Internet</a:t>
            </a:r>
            <a:r>
              <a:rPr lang="zh-CN" altLang="en-US"/>
              <a:t>。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2BC1FF3C-DC4C-40FA-9A7E-8CE59A68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97200"/>
            <a:ext cx="8229600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46084AB-C766-4260-8E11-914511741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网络地址转换器</a:t>
            </a:r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C91CD335-E759-4038-8B64-2B430D5EF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6843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负责在两种地址之间进行转换：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对于外出的分组：将分组的源地址替换为自己的全局地址。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对于进入的分组：将分组的目的地址更换为相应节点的专用地址。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id="{8F7DCAC4-40B0-46E7-9131-8E8F5666F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8281988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B462A70-D50B-4123-9E2B-C4B7D09B9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5975" cy="1063625"/>
          </a:xfrm>
        </p:spPr>
        <p:txBody>
          <a:bodyPr/>
          <a:lstStyle/>
          <a:p>
            <a:pPr eaLnBrk="1" hangingPunct="1"/>
            <a:r>
              <a:rPr lang="en-US" altLang="zh-CN" sz="3200"/>
              <a:t>NAT</a:t>
            </a:r>
            <a:r>
              <a:rPr lang="zh-CN" altLang="en-US" sz="3200"/>
              <a:t>路由器如何确定进入分组的目的地址？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A24D504-BB1D-4205-AE24-45C953CA6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方案一：只使用一个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NAT</a:t>
            </a:r>
            <a:r>
              <a:rPr lang="zh-CN" altLang="en-US"/>
              <a:t>路由器记录外出分组的目的地址，建立与源地址的映射关系；收到进入分组时，用分组的源地址查找地址转换表，确定目的地址。（图）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这种方法只允许同时有一台内部主机连接到一台外部主机上，且通信必须由专用网发起。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4DA2C9E8-256E-408C-859A-C3A1AA7A1CD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836613"/>
            <a:ext cx="7416800" cy="530860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775FE0E-1CCB-43E0-B9BE-6D01B7C02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家乡地址和转交地址</a:t>
            </a: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0C667949-8C9F-4D19-B136-1EA91DFEA15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628775"/>
            <a:ext cx="8229600" cy="4197350"/>
          </a:xfr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D63E600-7C70-4645-BE0A-991E3BDC5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方案二：使用一个</a:t>
            </a:r>
            <a:r>
              <a:rPr lang="en-US" altLang="zh-CN"/>
              <a:t>IP</a:t>
            </a:r>
            <a:r>
              <a:rPr lang="zh-CN" altLang="en-US"/>
              <a:t>地址池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74CC2D4-22DE-4E64-AC73-096488896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/>
              <a:t>NAT</a:t>
            </a:r>
            <a:r>
              <a:rPr lang="zh-CN" altLang="en-US" sz="2400"/>
              <a:t>使用一个具有</a:t>
            </a:r>
            <a:r>
              <a:rPr lang="en-US" altLang="zh-CN" sz="2400"/>
              <a:t>N</a:t>
            </a:r>
            <a:r>
              <a:rPr lang="zh-CN" altLang="en-US" sz="2400"/>
              <a:t>个全局</a:t>
            </a:r>
            <a:r>
              <a:rPr lang="en-US" altLang="zh-CN" sz="2400"/>
              <a:t>IP</a:t>
            </a:r>
            <a:r>
              <a:rPr lang="zh-CN" altLang="en-US" sz="2400"/>
              <a:t>地址的地址池。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对于每个外出的分组，选择一个全局</a:t>
            </a:r>
            <a:r>
              <a:rPr lang="en-US" altLang="zh-CN" sz="2400"/>
              <a:t>IP</a:t>
            </a:r>
            <a:r>
              <a:rPr lang="zh-CN" altLang="en-US" sz="2400"/>
              <a:t>地址进行转换，并记录目的地址（外部主机地址）、源地址（专用地址）与转换地址的映射关系。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对于每个进入的分组，使用分组的源地址（外部主机地址）和目的地址（转换地址）查找地址转换表，确定分组的目的地址并替换。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最多可以有</a:t>
            </a:r>
            <a:r>
              <a:rPr lang="en-US" altLang="zh-CN" sz="2400"/>
              <a:t>N</a:t>
            </a:r>
            <a:r>
              <a:rPr lang="zh-CN" altLang="en-US" sz="2400"/>
              <a:t>台主机同时连接到一台外部主机上。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15D285C-1A68-46F0-A0FE-6246ED106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方案三：网络地址端口转换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F5BD326-9BB0-4419-8D3E-894796EFF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同时使用</a:t>
            </a:r>
            <a:r>
              <a:rPr lang="en-US" altLang="zh-CN" sz="2400"/>
              <a:t>IP</a:t>
            </a:r>
            <a:r>
              <a:rPr lang="zh-CN" altLang="en-US" sz="2400"/>
              <a:t>地址和端口号区分连接。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对于每个外出的分组，记录源地址和源端口号，选择一个转换地址以及</a:t>
            </a:r>
            <a:r>
              <a:rPr lang="en-US" altLang="zh-CN" sz="2400"/>
              <a:t>NAT</a:t>
            </a:r>
            <a:r>
              <a:rPr lang="zh-CN" altLang="en-US" sz="2400"/>
              <a:t>上的一个临时端口号，建立端口地址转换表。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对于每个进入的分组，使用分组的目的地址（转换地址）和目的端口（</a:t>
            </a:r>
            <a:r>
              <a:rPr lang="en-US" altLang="zh-CN" sz="2400"/>
              <a:t>NAT</a:t>
            </a:r>
            <a:r>
              <a:rPr lang="zh-CN" altLang="en-US" sz="2400"/>
              <a:t>选择的临时端口）查找地址转换表，确定分组的目的地址及目的端口，并替换。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允许专用网主机和外部服务器程序之间有多对多的关系。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C00F790-8918-4A69-8B33-4728A275B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NAT</a:t>
            </a:r>
            <a:r>
              <a:rPr lang="zh-CN" altLang="en-US"/>
              <a:t>和</a:t>
            </a:r>
            <a:r>
              <a:rPr lang="en-US" altLang="zh-CN"/>
              <a:t>ISP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E4FD2D4-003D-473F-919F-4AC4169B2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10795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/>
              <a:t>将顾客分组，每一组对应一个全局地址，每一组使用一个地址转换表。</a:t>
            </a: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2CA9B01E-F00D-4F17-8CD1-90FA69CE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52738"/>
            <a:ext cx="7416800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A2466-5978-4ECF-ABFD-6F33FE1C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32F68-371E-4765-93F9-A80D2961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移动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IP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多媒体通信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专用网与虚拟专用网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/>
              <a:t>IPv6</a:t>
            </a:r>
            <a:r>
              <a:rPr lang="zh-CN" altLang="en-US" dirty="0"/>
              <a:t>与</a:t>
            </a:r>
            <a:r>
              <a:rPr lang="en-US" altLang="zh-CN" dirty="0"/>
              <a:t>ICMPv6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60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7036E07-83B3-4CF0-A9CB-904A7FB3B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27</a:t>
            </a:r>
            <a:r>
              <a:rPr lang="zh-CN" altLang="en-US"/>
              <a:t>章 </a:t>
            </a:r>
            <a:r>
              <a:rPr lang="en-US" altLang="zh-CN"/>
              <a:t>IPv6</a:t>
            </a:r>
            <a:r>
              <a:rPr lang="zh-CN" altLang="en-US"/>
              <a:t>和</a:t>
            </a:r>
            <a:r>
              <a:rPr lang="en-US" altLang="zh-CN"/>
              <a:t>ICMPv6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FF48F3A-A567-4D27-8A65-46875C9E2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提出</a:t>
            </a:r>
            <a:r>
              <a:rPr lang="en-US" altLang="en-US"/>
              <a:t>IPv6</a:t>
            </a:r>
            <a:r>
              <a:rPr lang="zh-CN" altLang="en-US"/>
              <a:t>的主要目的：</a:t>
            </a:r>
            <a:endParaRPr lang="zh-CN" altLang="en-US" sz="3200"/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增加地址空间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简化协议，加快分组的转发处理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实现多播功能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实现移动通信功能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增加服务质量支持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提供更好的安全性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…...</a:t>
            </a:r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602A1D1-CFE1-4430-A1D7-B1D891D57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27.1 IPv6</a:t>
            </a:r>
            <a:r>
              <a:rPr lang="zh-CN" altLang="en-US"/>
              <a:t>地址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36D15B7-CE70-4C0B-B964-575A183F1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7085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128</a:t>
            </a:r>
            <a:r>
              <a:rPr lang="zh-CN" altLang="en-US">
                <a:latin typeface="Times New Roman" panose="02020603050405020304" pitchFamily="18" charset="0"/>
              </a:rPr>
              <a:t>位地址，使用冒号十六进制表示法，每</a:t>
            </a:r>
            <a:r>
              <a:rPr lang="en-US" altLang="zh-CN">
                <a:latin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</a:rPr>
              <a:t>位以十六进制的形式写成一组，组之间用冒号分隔，如</a:t>
            </a:r>
            <a:r>
              <a:rPr lang="en-US" altLang="zh-CN">
                <a:latin typeface="Times New Roman" panose="02020603050405020304" pitchFamily="18" charset="0"/>
              </a:rPr>
              <a:t>8000:0:0:0:0023:4567:89AB:CDEF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一个段（两个冒号之间的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个数字）中开始的一些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可以忽略，如</a:t>
            </a:r>
            <a:r>
              <a:rPr lang="en-US" altLang="zh-CN">
                <a:latin typeface="Times New Roman" panose="02020603050405020304" pitchFamily="18" charset="0"/>
              </a:rPr>
              <a:t>8000:0:0:0: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23</a:t>
            </a:r>
            <a:r>
              <a:rPr lang="en-US" altLang="zh-CN">
                <a:latin typeface="Times New Roman" panose="02020603050405020304" pitchFamily="18" charset="0"/>
              </a:rPr>
              <a:t>:4567:89AB:CDEF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可将连续的多组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压缩为一对冒号，如以上地址可以表示为：</a:t>
            </a:r>
            <a:r>
              <a:rPr lang="en-US" altLang="zh-CN">
                <a:latin typeface="Times New Roman" panose="02020603050405020304" pitchFamily="18" charset="0"/>
              </a:rPr>
              <a:t>8000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::</a:t>
            </a:r>
            <a:r>
              <a:rPr lang="en-US" altLang="zh-CN">
                <a:latin typeface="Times New Roman" panose="02020603050405020304" pitchFamily="18" charset="0"/>
              </a:rPr>
              <a:t>23:4567:89AB:CDEF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允许</a:t>
            </a:r>
            <a:r>
              <a:rPr lang="en-US" altLang="zh-CN">
                <a:latin typeface="Times New Roman" panose="02020603050405020304" pitchFamily="18" charset="0"/>
              </a:rPr>
              <a:t>CIDR</a:t>
            </a:r>
            <a:r>
              <a:rPr lang="zh-CN" altLang="en-US">
                <a:latin typeface="Times New Roman" panose="02020603050405020304" pitchFamily="18" charset="0"/>
              </a:rPr>
              <a:t>记法，如</a:t>
            </a:r>
            <a:r>
              <a:rPr lang="en-US" altLang="zh-CN">
                <a:latin typeface="Times New Roman" panose="02020603050405020304" pitchFamily="18" charset="0"/>
              </a:rPr>
              <a:t>8000::23:4567:89AB:CDEF/60</a:t>
            </a:r>
          </a:p>
          <a:p>
            <a:pPr eaLnBrk="1" hangingPunct="1">
              <a:lnSpc>
                <a:spcPct val="11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6B1A393-F63A-497F-B5BE-0C14388A6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地址类型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560EC05-0BA9-4FB2-9CCC-66A10CEEF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单播地址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多播地址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任播地址（</a:t>
            </a:r>
            <a:r>
              <a:rPr lang="en-US" altLang="en-US" dirty="0">
                <a:latin typeface="Times New Roman" panose="02020603050405020304" pitchFamily="18" charset="0"/>
              </a:rPr>
              <a:t>anycast</a:t>
            </a:r>
            <a:r>
              <a:rPr lang="zh-CN" altLang="en-US" dirty="0">
                <a:latin typeface="Times New Roman" panose="02020603050405020304" pitchFamily="18" charset="0"/>
              </a:rPr>
              <a:t>）：定义一组具有相同前缀的计算机，发送到任播地址的分组必须且仅交付给这个组成员中的一个，通常是最靠近或最容易到达的。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E31168B-4235-4B8B-8CAB-69C831A93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地址结构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70960E0-7EA9-45CF-853F-33C74604A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地址划分为两个部分，第一部分为类型前缀，定义地址的目的。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任何一个类型前缀都不是其它类型前缀的前缀，因而只要给出地址，就能确定类型前缀。</a:t>
            </a:r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1DFC0B1A-49F7-4A6C-9A27-C8DAC5828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44900"/>
            <a:ext cx="7573962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D3F1900-65DA-4342-8DEF-2C991470E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/>
          <a:lstStyle/>
          <a:p>
            <a:pPr eaLnBrk="1" hangingPunct="1"/>
            <a:r>
              <a:rPr lang="en-US" altLang="zh-CN"/>
              <a:t>IPv6</a:t>
            </a:r>
            <a:r>
              <a:rPr lang="zh-CN" altLang="en-US"/>
              <a:t>地址的类型前缀</a:t>
            </a:r>
          </a:p>
        </p:txBody>
      </p:sp>
      <p:pic>
        <p:nvPicPr>
          <p:cNvPr id="57347" name="Picture 4">
            <a:extLst>
              <a:ext uri="{FF2B5EF4-FFF2-40B4-BE49-F238E27FC236}">
                <a16:creationId xmlns:a16="http://schemas.microsoft.com/office/drawing/2014/main" id="{74211523-6EA7-4D06-A8DE-225E9AD52E2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484313"/>
            <a:ext cx="5903912" cy="4789487"/>
          </a:xfr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82642E7-282D-4B49-98F3-F0F875013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单播地址分配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ED11235-06D0-45C1-B6B2-FBD484863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143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/>
              <a:t>单播地址可以基于提供者或地理区域来分配，采用分级结构进行编址。</a:t>
            </a: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018C5D52-2ED4-41EB-B546-194AB440B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8135938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7820AF-4EF1-4B0B-BA1A-F14ACEACB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家乡代理和外地代理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9851A0CA-3604-4A34-8C5E-FE7A8102162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700213"/>
            <a:ext cx="5602288" cy="4530725"/>
          </a:xfr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17B0D82-D332-4AC9-931C-55E1E927B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地址分级结构</a:t>
            </a:r>
          </a:p>
        </p:txBody>
      </p:sp>
      <p:pic>
        <p:nvPicPr>
          <p:cNvPr id="59395" name="Picture 4">
            <a:extLst>
              <a:ext uri="{FF2B5EF4-FFF2-40B4-BE49-F238E27FC236}">
                <a16:creationId xmlns:a16="http://schemas.microsoft.com/office/drawing/2014/main" id="{964A4FEF-D85E-4BC8-B24F-5D816A1B7A7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24000"/>
            <a:ext cx="8229600" cy="1906588"/>
          </a:xfrm>
          <a:noFill/>
        </p:spPr>
      </p:pic>
      <p:sp>
        <p:nvSpPr>
          <p:cNvPr id="59396" name="Rectangle 5">
            <a:extLst>
              <a:ext uri="{FF2B5EF4-FFF2-40B4-BE49-F238E27FC236}">
                <a16:creationId xmlns:a16="http://schemas.microsoft.com/office/drawing/2014/main" id="{3DD41F0C-6B95-4398-AB7B-5629E869B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8458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/>
              <a:t>可以将基于提供者的地址看成是具有多个前缀的分级的标识：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/>
              <a:t>类型前缀定义类型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/>
              <a:t>注册前缀定义注册机构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/>
              <a:t>提供者前缀唯一定义一个提供者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/>
              <a:t>用户前缀唯一定义一个用户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/>
              <a:t>子网前缀唯一定义一个子网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36C804B-65DA-4058-A7BD-06F6E2484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本地地址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33C017F-4F95-495A-9859-6A6178D3A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3860800"/>
            <a:ext cx="8229600" cy="676275"/>
          </a:xfrm>
        </p:spPr>
        <p:txBody>
          <a:bodyPr/>
          <a:lstStyle/>
          <a:p>
            <a:pPr eaLnBrk="1" hangingPunct="1"/>
            <a:r>
              <a:rPr lang="zh-CN" altLang="en-US"/>
              <a:t>本地场所地址：用于某个场所孤立的若干个网络</a:t>
            </a:r>
          </a:p>
        </p:txBody>
      </p:sp>
      <p:pic>
        <p:nvPicPr>
          <p:cNvPr id="60420" name="Picture 4">
            <a:extLst>
              <a:ext uri="{FF2B5EF4-FFF2-40B4-BE49-F238E27FC236}">
                <a16:creationId xmlns:a16="http://schemas.microsoft.com/office/drawing/2014/main" id="{25D84EF4-5E0F-44C9-9191-E1CA0214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74390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5">
            <a:extLst>
              <a:ext uri="{FF2B5EF4-FFF2-40B4-BE49-F238E27FC236}">
                <a16:creationId xmlns:a16="http://schemas.microsoft.com/office/drawing/2014/main" id="{CA720430-DAC8-4AE0-8FB9-DBE8377F6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00213"/>
            <a:ext cx="83010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800"/>
              <a:t>本地链路地址：用于孤立的网络</a:t>
            </a:r>
          </a:p>
        </p:txBody>
      </p:sp>
      <p:pic>
        <p:nvPicPr>
          <p:cNvPr id="60422" name="Picture 6">
            <a:extLst>
              <a:ext uri="{FF2B5EF4-FFF2-40B4-BE49-F238E27FC236}">
                <a16:creationId xmlns:a16="http://schemas.microsoft.com/office/drawing/2014/main" id="{4701BE4F-BC38-4A4F-88D5-3641D4BF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652963"/>
            <a:ext cx="8569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C456582-CC71-4B06-B72B-1D08A54AD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保留地址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F878843-11B3-4A2C-8163-81FE2CE2D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类型前缀为</a:t>
            </a:r>
            <a:r>
              <a:rPr lang="en-US" altLang="zh-CN"/>
              <a:t>00000000</a:t>
            </a:r>
            <a:r>
              <a:rPr lang="zh-CN" altLang="en-US"/>
              <a:t>的地址空间是保留的，其中有一些重要的特殊地址，如全</a:t>
            </a:r>
            <a:r>
              <a:rPr lang="en-US" altLang="zh-CN"/>
              <a:t>0</a:t>
            </a:r>
            <a:r>
              <a:rPr lang="zh-CN" altLang="en-US"/>
              <a:t>地址、环回地址（</a:t>
            </a:r>
            <a:r>
              <a:rPr lang="en-US" altLang="zh-CN"/>
              <a:t>127</a:t>
            </a:r>
            <a:r>
              <a:rPr lang="zh-CN" altLang="en-US"/>
              <a:t>个</a:t>
            </a:r>
            <a:r>
              <a:rPr lang="en-US" altLang="zh-CN"/>
              <a:t>0</a:t>
            </a:r>
            <a:r>
              <a:rPr lang="zh-CN" altLang="en-US"/>
              <a:t>跟一个</a:t>
            </a:r>
            <a:r>
              <a:rPr lang="en-US" altLang="zh-CN"/>
              <a:t>1</a:t>
            </a:r>
            <a:r>
              <a:rPr lang="zh-CN" altLang="en-US"/>
              <a:t>）、</a:t>
            </a:r>
            <a:r>
              <a:rPr lang="en-US" altLang="zh-CN"/>
              <a:t>IPv4</a:t>
            </a:r>
            <a:r>
              <a:rPr lang="zh-CN" altLang="en-US"/>
              <a:t>兼容地址和</a:t>
            </a:r>
            <a:r>
              <a:rPr lang="en-US" altLang="zh-CN"/>
              <a:t>IPv4</a:t>
            </a:r>
            <a:r>
              <a:rPr lang="zh-CN" altLang="en-US"/>
              <a:t>映射地址等。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1F43B31-4AB7-4CA3-BA65-511B11B74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IPv4</a:t>
            </a:r>
            <a:r>
              <a:rPr lang="zh-CN" altLang="en-US"/>
              <a:t>兼容地址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99FEB45-F17D-4F20-A9B1-C67D6E780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/>
              <a:t>96</a:t>
            </a:r>
            <a:r>
              <a:rPr lang="zh-CN" altLang="en-US" sz="2400"/>
              <a:t>位</a:t>
            </a:r>
            <a:r>
              <a:rPr lang="en-US" altLang="zh-CN" sz="2400"/>
              <a:t>0</a:t>
            </a:r>
            <a:r>
              <a:rPr lang="zh-CN" altLang="en-US" sz="2400"/>
              <a:t>，后接</a:t>
            </a:r>
            <a:r>
              <a:rPr lang="en-US" altLang="zh-CN" sz="2400"/>
              <a:t>32</a:t>
            </a:r>
            <a:r>
              <a:rPr lang="zh-CN" altLang="en-US" sz="2400"/>
              <a:t>位</a:t>
            </a:r>
            <a:r>
              <a:rPr lang="en-US" altLang="zh-CN" sz="2400"/>
              <a:t>IPv4</a:t>
            </a:r>
            <a:r>
              <a:rPr lang="zh-CN" altLang="en-US" sz="2400"/>
              <a:t>地址。如</a:t>
            </a:r>
            <a:r>
              <a:rPr lang="en-US" altLang="zh-CN" sz="2400"/>
              <a:t>IPv4</a:t>
            </a:r>
            <a:r>
              <a:rPr lang="zh-CN" altLang="en-US" sz="2400"/>
              <a:t>地址</a:t>
            </a:r>
            <a:r>
              <a:rPr lang="en-US" altLang="zh-CN" sz="2400"/>
              <a:t>2.13.17.14</a:t>
            </a:r>
            <a:r>
              <a:rPr lang="zh-CN" altLang="en-US" sz="2400"/>
              <a:t>变成</a:t>
            </a:r>
            <a:r>
              <a:rPr lang="en-US" altLang="zh-CN" sz="2400"/>
              <a:t>0::020D:110E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当使用</a:t>
            </a:r>
            <a:r>
              <a:rPr lang="en-US" altLang="zh-CN" sz="2400"/>
              <a:t>IPv6</a:t>
            </a:r>
            <a:r>
              <a:rPr lang="zh-CN" altLang="en-US" sz="2400"/>
              <a:t>的计算机要把报文发送给另一个使用</a:t>
            </a:r>
            <a:r>
              <a:rPr lang="en-US" altLang="zh-CN" sz="2400"/>
              <a:t>IPv6</a:t>
            </a:r>
            <a:r>
              <a:rPr lang="zh-CN" altLang="en-US" sz="2400"/>
              <a:t>的计算机，但数据包必须通过</a:t>
            </a:r>
            <a:r>
              <a:rPr lang="en-US" altLang="zh-CN" sz="2400"/>
              <a:t>IPv4</a:t>
            </a:r>
            <a:r>
              <a:rPr lang="zh-CN" altLang="en-US" sz="2400"/>
              <a:t>的网络时，可使用</a:t>
            </a:r>
            <a:r>
              <a:rPr lang="en-US" altLang="zh-CN" sz="2400"/>
              <a:t>IPv4</a:t>
            </a:r>
            <a:r>
              <a:rPr lang="zh-CN" altLang="en-US" sz="2400"/>
              <a:t>兼容地址。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D45570C2-90E7-4E67-B009-3D0E903B8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933825"/>
            <a:ext cx="7831137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0AAA09A-72DD-4223-90CB-F1CB510AF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IPv4</a:t>
            </a:r>
            <a:r>
              <a:rPr lang="zh-CN" altLang="en-US"/>
              <a:t>映射地址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1999C4FE-996C-4F81-9C73-E5D297DD8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209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/>
              <a:t>80</a:t>
            </a:r>
            <a:r>
              <a:rPr lang="zh-CN" altLang="en-US" sz="2400"/>
              <a:t>位</a:t>
            </a:r>
            <a:r>
              <a:rPr lang="en-US" altLang="zh-CN" sz="2400"/>
              <a:t>0</a:t>
            </a:r>
            <a:r>
              <a:rPr lang="zh-CN" altLang="en-US" sz="2400"/>
              <a:t>，后接</a:t>
            </a:r>
            <a:r>
              <a:rPr lang="en-US" altLang="zh-CN" sz="2400"/>
              <a:t>16</a:t>
            </a:r>
            <a:r>
              <a:rPr lang="zh-CN" altLang="en-US" sz="2400"/>
              <a:t>位</a:t>
            </a:r>
            <a:r>
              <a:rPr lang="en-US" altLang="zh-CN" sz="2400"/>
              <a:t>1</a:t>
            </a:r>
            <a:r>
              <a:rPr lang="zh-CN" altLang="en-US" sz="2400"/>
              <a:t>，后接</a:t>
            </a:r>
            <a:r>
              <a:rPr lang="en-US" altLang="zh-CN" sz="2400"/>
              <a:t>32</a:t>
            </a:r>
            <a:r>
              <a:rPr lang="zh-CN" altLang="en-US" sz="2400"/>
              <a:t>位</a:t>
            </a:r>
            <a:r>
              <a:rPr lang="en-US" altLang="zh-CN" sz="2400"/>
              <a:t>IPv4</a:t>
            </a:r>
            <a:r>
              <a:rPr lang="zh-CN" altLang="en-US" sz="2400"/>
              <a:t>地址。如</a:t>
            </a:r>
            <a:r>
              <a:rPr lang="en-US" altLang="zh-CN" sz="2400"/>
              <a:t>IPv4</a:t>
            </a:r>
            <a:r>
              <a:rPr lang="zh-CN" altLang="en-US" sz="2400"/>
              <a:t>地址</a:t>
            </a:r>
            <a:r>
              <a:rPr lang="en-US" altLang="zh-CN" sz="2400"/>
              <a:t>2.13.17.14</a:t>
            </a:r>
            <a:r>
              <a:rPr lang="zh-CN" altLang="en-US" sz="2400"/>
              <a:t>变成</a:t>
            </a:r>
            <a:r>
              <a:rPr lang="en-US" altLang="zh-CN" sz="2400"/>
              <a:t>0::FFFF:020D:110E</a:t>
            </a:r>
            <a:r>
              <a:rPr lang="zh-CN" altLang="en-US" sz="240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当使用</a:t>
            </a:r>
            <a:r>
              <a:rPr lang="en-US" altLang="zh-CN" sz="2400"/>
              <a:t>IPv6</a:t>
            </a:r>
            <a:r>
              <a:rPr lang="zh-CN" altLang="en-US" sz="2400"/>
              <a:t>的计算机打算把分组发送给仍然使用</a:t>
            </a:r>
            <a:r>
              <a:rPr lang="en-US" altLang="zh-CN" sz="2400"/>
              <a:t>IPv4</a:t>
            </a:r>
            <a:r>
              <a:rPr lang="zh-CN" altLang="en-US" sz="2400"/>
              <a:t>的计算机，而分组所经过的大部分网络是</a:t>
            </a:r>
            <a:r>
              <a:rPr lang="en-US" altLang="zh-CN" sz="2400"/>
              <a:t>IPv6</a:t>
            </a:r>
            <a:r>
              <a:rPr lang="zh-CN" altLang="en-US" sz="2400"/>
              <a:t>网络，可以使用</a:t>
            </a:r>
            <a:r>
              <a:rPr lang="en-US" altLang="zh-CN" sz="2400"/>
              <a:t>IPv4</a:t>
            </a:r>
            <a:r>
              <a:rPr lang="zh-CN" altLang="en-US" sz="2400"/>
              <a:t>映射地址。</a:t>
            </a:r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CA394C28-36CE-4B34-B864-471A985D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774065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15EA606-4024-45D5-8B77-A612B0E8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27.2 IPv6</a:t>
            </a:r>
            <a:r>
              <a:rPr lang="zh-CN" altLang="en-US"/>
              <a:t>分组格式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B33E57F-D672-439D-92B7-099EBC8C6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7815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IPv6</a:t>
            </a:r>
            <a:r>
              <a:rPr lang="zh-CN" altLang="en-US" sz="2400">
                <a:latin typeface="Times New Roman" panose="02020603050405020304" pitchFamily="18" charset="0"/>
              </a:rPr>
              <a:t>分组以一个</a:t>
            </a:r>
            <a:r>
              <a:rPr lang="en-US" altLang="zh-CN" sz="2400">
                <a:latin typeface="Times New Roman" panose="02020603050405020304" pitchFamily="18" charset="0"/>
              </a:rPr>
              <a:t>40</a:t>
            </a:r>
            <a:r>
              <a:rPr lang="zh-CN" altLang="en-US" sz="2400">
                <a:latin typeface="Times New Roman" panose="02020603050405020304" pitchFamily="18" charset="0"/>
              </a:rPr>
              <a:t>字节的基本头开始，后面跟着零个或多个扩展头，然后是数据。</a:t>
            </a:r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EF11711A-1117-4E89-94C8-CAA1A7ADC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36838"/>
            <a:ext cx="7267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ED5271D-717A-4062-AA8E-A1222B60A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下一个首部</a:t>
            </a:r>
          </a:p>
        </p:txBody>
      </p:sp>
      <p:pic>
        <p:nvPicPr>
          <p:cNvPr id="65539" name="Picture 4">
            <a:extLst>
              <a:ext uri="{FF2B5EF4-FFF2-40B4-BE49-F238E27FC236}">
                <a16:creationId xmlns:a16="http://schemas.microsoft.com/office/drawing/2014/main" id="{8A074FD3-1E9E-4E7F-8C3C-5C9C58F4A475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4075" y="1484313"/>
            <a:ext cx="4151313" cy="4824412"/>
          </a:xfr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369CA69-3997-4DDB-8B3E-204446A2E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扩展首部</a:t>
            </a:r>
          </a:p>
        </p:txBody>
      </p:sp>
      <p:pic>
        <p:nvPicPr>
          <p:cNvPr id="66563" name="Picture 4">
            <a:extLst>
              <a:ext uri="{FF2B5EF4-FFF2-40B4-BE49-F238E27FC236}">
                <a16:creationId xmlns:a16="http://schemas.microsoft.com/office/drawing/2014/main" id="{37809786-2C52-4F7F-B3E5-9D052517AC44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9175" y="1600200"/>
            <a:ext cx="7104063" cy="4530725"/>
          </a:xfr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5D77256-E79D-4654-AF48-EACD50C2B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IPv6</a:t>
            </a:r>
            <a:r>
              <a:rPr lang="zh-CN" altLang="en-US"/>
              <a:t>基本头与</a:t>
            </a:r>
            <a:r>
              <a:rPr lang="en-US" altLang="zh-CN"/>
              <a:t>IPv4</a:t>
            </a:r>
            <a:r>
              <a:rPr lang="zh-CN" altLang="en-US"/>
              <a:t>固定头</a:t>
            </a:r>
          </a:p>
        </p:txBody>
      </p:sp>
      <p:pic>
        <p:nvPicPr>
          <p:cNvPr id="67587" name="Picture 4" descr="5-68">
            <a:extLst>
              <a:ext uri="{FF2B5EF4-FFF2-40B4-BE49-F238E27FC236}">
                <a16:creationId xmlns:a16="http://schemas.microsoft.com/office/drawing/2014/main" id="{1E856484-F370-4CB7-B9BE-4E1B40922885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24000"/>
            <a:ext cx="4895850" cy="3852863"/>
          </a:xfrm>
          <a:noFill/>
        </p:spPr>
      </p:pic>
      <p:pic>
        <p:nvPicPr>
          <p:cNvPr id="67588" name="Picture 5" descr="5-53">
            <a:extLst>
              <a:ext uri="{FF2B5EF4-FFF2-40B4-BE49-F238E27FC236}">
                <a16:creationId xmlns:a16="http://schemas.microsoft.com/office/drawing/2014/main" id="{140C06BF-ED0D-4F58-8D04-2AA10A5AF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789363"/>
            <a:ext cx="5545138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5429B7B-A37F-41B7-974E-41ABB37BB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IPv6</a:t>
            </a:r>
            <a:r>
              <a:rPr lang="zh-CN" altLang="en-US" dirty="0"/>
              <a:t>基本头中</a:t>
            </a:r>
            <a:r>
              <a:rPr lang="zh-CN" altLang="en-US" dirty="0">
                <a:solidFill>
                  <a:srgbClr val="0070C0"/>
                </a:solidFill>
              </a:rPr>
              <a:t>去掉的域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44ABFB0-3FB7-4312-952D-6C0F8179D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去掉了</a:t>
            </a:r>
            <a:r>
              <a:rPr lang="en-US" altLang="zh-CN">
                <a:latin typeface="Times New Roman" panose="02020603050405020304" pitchFamily="18" charset="0"/>
              </a:rPr>
              <a:t>IHL</a:t>
            </a:r>
            <a:r>
              <a:rPr lang="zh-CN" altLang="en-US">
                <a:latin typeface="Times New Roman" panose="02020603050405020304" pitchFamily="18" charset="0"/>
              </a:rPr>
              <a:t>域，因为</a:t>
            </a:r>
            <a:r>
              <a:rPr lang="en-US" altLang="zh-CN">
                <a:latin typeface="Times New Roman" panose="02020603050405020304" pitchFamily="18" charset="0"/>
              </a:rPr>
              <a:t>IPv6</a:t>
            </a:r>
            <a:r>
              <a:rPr lang="zh-CN" altLang="en-US">
                <a:latin typeface="Times New Roman" panose="02020603050405020304" pitchFamily="18" charset="0"/>
              </a:rPr>
              <a:t>的基本头总是</a:t>
            </a:r>
            <a:r>
              <a:rPr lang="en-US" altLang="zh-CN">
                <a:latin typeface="Times New Roman" panose="02020603050405020304" pitchFamily="18" charset="0"/>
              </a:rPr>
              <a:t>40</a:t>
            </a:r>
            <a:r>
              <a:rPr lang="zh-CN" altLang="en-US">
                <a:latin typeface="Times New Roman" panose="02020603050405020304" pitchFamily="18" charset="0"/>
              </a:rPr>
              <a:t>字节长。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去掉了协议域，代之以</a:t>
            </a:r>
            <a:r>
              <a:rPr lang="en-US" altLang="zh-CN">
                <a:latin typeface="Times New Roman" panose="02020603050405020304" pitchFamily="18" charset="0"/>
              </a:rPr>
              <a:t>Next header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去掉了所有与分片相关的域，因为在</a:t>
            </a:r>
            <a:r>
              <a:rPr lang="en-US" altLang="zh-CN">
                <a:latin typeface="Times New Roman" panose="02020603050405020304" pitchFamily="18" charset="0"/>
              </a:rPr>
              <a:t>IPv6</a:t>
            </a:r>
            <a:r>
              <a:rPr lang="zh-CN" altLang="en-US">
                <a:latin typeface="Times New Roman" panose="02020603050405020304" pitchFamily="18" charset="0"/>
              </a:rPr>
              <a:t>中路由器不负责分片。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去掉了头校验，因为计算校验和太花时间，加之现在网络非常可靠，链路层和传输层上往往又都有校验和。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B2A9B29-988F-45EC-A08F-A0D25A626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移动主机的通信过程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1B59603-7A7D-42B8-8EE3-00840BC18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为和远程主机通信，移动主机需要经过</a:t>
            </a:r>
            <a:r>
              <a:rPr lang="zh-CN" altLang="en-US" dirty="0">
                <a:solidFill>
                  <a:srgbClr val="0070C0"/>
                </a:solidFill>
              </a:rPr>
              <a:t>代理发现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70C0"/>
                </a:solidFill>
              </a:rPr>
              <a:t>注册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数据传送</a:t>
            </a:r>
            <a:r>
              <a:rPr lang="zh-CN" altLang="en-US" dirty="0"/>
              <a:t>三个阶段。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代理发现：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路由器使用</a:t>
            </a:r>
            <a:r>
              <a:rPr lang="en-US" altLang="zh-CN" dirty="0"/>
              <a:t>ICMP</a:t>
            </a:r>
            <a:r>
              <a:rPr lang="zh-CN" altLang="en-US" dirty="0"/>
              <a:t>路由器通告报文，通报它连接在某个网络上，是否愿意充当家乡代理或外地代理，以及作为外地代理时可以提供的转交地址表。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若移动主机未收到代理通告，可以使用</a:t>
            </a:r>
            <a:r>
              <a:rPr lang="en-US" altLang="zh-CN" dirty="0"/>
              <a:t>ICMP</a:t>
            </a:r>
            <a:r>
              <a:rPr lang="zh-CN" altLang="en-US" dirty="0"/>
              <a:t>查询报文进行代理询问。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50D00F3-F2CC-4770-8A82-A0A12C640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IPv6</a:t>
            </a:r>
            <a:r>
              <a:rPr lang="zh-CN" altLang="en-US" dirty="0"/>
              <a:t>基本头中</a:t>
            </a:r>
            <a:r>
              <a:rPr lang="zh-CN" altLang="en-US" dirty="0">
                <a:solidFill>
                  <a:srgbClr val="0070C0"/>
                </a:solidFill>
              </a:rPr>
              <a:t>增加的域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E843108-C867-49DF-AD6C-26EC48D10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流标号：标识一个特定的流，支持对分组的区分处理。流是共享某些传输特性的分组序列，属于同一个流的分组具有相同的源地址、目的地址、优先级和选项。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扩展头：支持选项服务。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提供了与安全相关的选项，提高了协议的安全性。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增加协议功能只需要定义新的扩展头，提高了可扩展性。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基本头中只携带分组转发必需的最小信息，减小了分组开销。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4302CA9-1598-4FF1-B02D-A4A2CB185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27.3 ICMPv6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273A0C7-1545-4380-AA1C-33D1BB18B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366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/>
              <a:t>ICMPv6</a:t>
            </a:r>
            <a:r>
              <a:rPr lang="zh-CN" altLang="en-US" sz="2400"/>
              <a:t>合并了</a:t>
            </a:r>
            <a:r>
              <a:rPr lang="en-US" altLang="zh-CN" sz="2400"/>
              <a:t>IPv4</a:t>
            </a:r>
            <a:r>
              <a:rPr lang="zh-CN" altLang="en-US" sz="2400"/>
              <a:t>中的</a:t>
            </a:r>
            <a:r>
              <a:rPr lang="en-US" altLang="zh-CN" sz="2400"/>
              <a:t>ARP</a:t>
            </a:r>
            <a:r>
              <a:rPr lang="zh-CN" altLang="en-US" sz="2400"/>
              <a:t>和</a:t>
            </a:r>
            <a:r>
              <a:rPr lang="en-US" altLang="zh-CN" sz="2400"/>
              <a:t>IGMP</a:t>
            </a:r>
            <a:r>
              <a:rPr lang="zh-CN" altLang="en-US" sz="2400"/>
              <a:t>，而</a:t>
            </a:r>
            <a:r>
              <a:rPr lang="en-US" altLang="zh-CN" sz="2400"/>
              <a:t>RARP</a:t>
            </a:r>
            <a:r>
              <a:rPr lang="zh-CN" altLang="en-US" sz="2400"/>
              <a:t>则被取消了，因为</a:t>
            </a:r>
            <a:r>
              <a:rPr lang="en-US" altLang="zh-CN" sz="2400"/>
              <a:t>BOOTP</a:t>
            </a:r>
            <a:r>
              <a:rPr lang="zh-CN" altLang="en-US" sz="2400"/>
              <a:t>能够完成</a:t>
            </a:r>
            <a:r>
              <a:rPr lang="en-US" altLang="zh-CN" sz="2400"/>
              <a:t>RARP</a:t>
            </a:r>
            <a:r>
              <a:rPr lang="zh-CN" altLang="en-US" sz="2400"/>
              <a:t>的功能。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74919DAF-459D-4C0C-A2E0-E1DC75F3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8272463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5">
            <a:extLst>
              <a:ext uri="{FF2B5EF4-FFF2-40B4-BE49-F238E27FC236}">
                <a16:creationId xmlns:a16="http://schemas.microsoft.com/office/drawing/2014/main" id="{4ABB405C-1C40-4A2F-BE87-1059470E7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24400"/>
            <a:ext cx="82296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400"/>
              <a:t>ICMPv6</a:t>
            </a:r>
            <a:r>
              <a:rPr lang="zh-CN" altLang="en-US" sz="2400"/>
              <a:t>仍然使用差错报告和查询两类报文。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D3F23BA-9A8E-4A09-BB76-A24420783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ICMPv6</a:t>
            </a:r>
            <a:r>
              <a:rPr lang="zh-CN" altLang="en-US"/>
              <a:t>报文</a:t>
            </a:r>
            <a:r>
              <a:rPr lang="en-US" altLang="zh-CN"/>
              <a:t>--</a:t>
            </a:r>
            <a:r>
              <a:rPr lang="zh-CN" altLang="en-US" sz="4000"/>
              <a:t>差错报告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036806E-839F-48FF-9F60-A185EF201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12900"/>
          </a:xfrm>
        </p:spPr>
        <p:txBody>
          <a:bodyPr/>
          <a:lstStyle/>
          <a:p>
            <a:pPr eaLnBrk="1" hangingPunct="1"/>
            <a:r>
              <a:rPr lang="zh-CN" altLang="en-US" sz="2400"/>
              <a:t>与</a:t>
            </a:r>
            <a:r>
              <a:rPr lang="en-US" altLang="zh-CN" sz="2400"/>
              <a:t>ICMPv4</a:t>
            </a:r>
            <a:r>
              <a:rPr lang="zh-CN" altLang="en-US" sz="2400"/>
              <a:t>相比：</a:t>
            </a:r>
          </a:p>
          <a:p>
            <a:pPr lvl="1" eaLnBrk="1" hangingPunct="1"/>
            <a:r>
              <a:rPr lang="zh-CN" altLang="en-US" sz="2000"/>
              <a:t>去掉了源端抑制报文：因为优先级和流标号允许路由器控制拥塞，丢弃不太重要的报文。</a:t>
            </a:r>
          </a:p>
          <a:p>
            <a:pPr lvl="1" eaLnBrk="1" hangingPunct="1"/>
            <a:r>
              <a:rPr lang="zh-CN" altLang="en-US" sz="2000"/>
              <a:t>增加了分组太大报文：因为</a:t>
            </a:r>
            <a:r>
              <a:rPr lang="en-US" altLang="zh-CN" sz="2000"/>
              <a:t>IPv6</a:t>
            </a:r>
            <a:r>
              <a:rPr lang="zh-CN" altLang="en-US" sz="2000"/>
              <a:t>路由器不负责分片</a:t>
            </a:r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979CA99B-76E5-4FCC-9E1E-AFC5FC65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284538"/>
            <a:ext cx="7199312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78C79D8-1760-4EC1-AE6A-FC72B27C9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分组太大报文</a:t>
            </a:r>
          </a:p>
        </p:txBody>
      </p:sp>
      <p:pic>
        <p:nvPicPr>
          <p:cNvPr id="72707" name="Picture 4">
            <a:extLst>
              <a:ext uri="{FF2B5EF4-FFF2-40B4-BE49-F238E27FC236}">
                <a16:creationId xmlns:a16="http://schemas.microsoft.com/office/drawing/2014/main" id="{3E87C481-D243-4A99-B572-46EF54CE7A0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844675"/>
            <a:ext cx="8229600" cy="1846263"/>
          </a:xfrm>
          <a:noFill/>
        </p:spPr>
      </p:pic>
      <p:sp>
        <p:nvSpPr>
          <p:cNvPr id="72708" name="Rectangle 5">
            <a:extLst>
              <a:ext uri="{FF2B5EF4-FFF2-40B4-BE49-F238E27FC236}">
                <a16:creationId xmlns:a16="http://schemas.microsoft.com/office/drawing/2014/main" id="{33CC4670-4215-4C5C-AE21-1763A8485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767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400"/>
              <a:t>MTU</a:t>
            </a:r>
            <a:r>
              <a:rPr lang="zh-CN" altLang="en-US" sz="2400"/>
              <a:t>字段告诉发送端网络能接受的最大分组长度。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7F513BE-3245-4F2C-AD64-561778507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重定向报文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B01790F-E719-4511-A70F-6E69923C4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5516563"/>
            <a:ext cx="8135938" cy="865187"/>
          </a:xfrm>
        </p:spPr>
        <p:txBody>
          <a:bodyPr/>
          <a:lstStyle/>
          <a:p>
            <a:pPr eaLnBrk="1" hangingPunct="1"/>
            <a:r>
              <a:rPr lang="zh-CN" altLang="en-US" sz="2400"/>
              <a:t>增加了一个选项，让主机知道目标路由器的物理地址。</a:t>
            </a:r>
          </a:p>
        </p:txBody>
      </p:sp>
      <p:pic>
        <p:nvPicPr>
          <p:cNvPr id="73732" name="Picture 4">
            <a:extLst>
              <a:ext uri="{FF2B5EF4-FFF2-40B4-BE49-F238E27FC236}">
                <a16:creationId xmlns:a16="http://schemas.microsoft.com/office/drawing/2014/main" id="{59B37B35-6FF1-47D1-BC38-F40D23E25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6207125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1A10DFA-2668-47C7-9D6D-D53A56207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/>
          <a:lstStyle/>
          <a:p>
            <a:pPr eaLnBrk="1" hangingPunct="1"/>
            <a:r>
              <a:rPr lang="en-US" altLang="zh-CN"/>
              <a:t>ICMPv6</a:t>
            </a:r>
            <a:r>
              <a:rPr lang="zh-CN" altLang="en-US"/>
              <a:t>报文</a:t>
            </a:r>
            <a:r>
              <a:rPr lang="en-US" altLang="zh-CN"/>
              <a:t>--</a:t>
            </a:r>
            <a:r>
              <a:rPr lang="zh-CN" altLang="en-US" sz="4000"/>
              <a:t>查询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AAA858F-3714-4683-BD0F-EA316E536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35975" cy="23764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000"/>
              <a:t>与</a:t>
            </a:r>
            <a:r>
              <a:rPr lang="en-US" altLang="zh-CN" sz="2000"/>
              <a:t>ICMPv4</a:t>
            </a:r>
            <a:r>
              <a:rPr lang="zh-CN" altLang="en-US" sz="2000"/>
              <a:t>相比：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/>
              <a:t>去掉了时间戳请求</a:t>
            </a:r>
            <a:r>
              <a:rPr lang="en-US" altLang="zh-CN" sz="1800"/>
              <a:t>/</a:t>
            </a:r>
            <a:r>
              <a:rPr lang="zh-CN" altLang="en-US" sz="1800"/>
              <a:t>响应报文：在其它协议中（如</a:t>
            </a:r>
            <a:r>
              <a:rPr lang="en-US" altLang="zh-CN" sz="1800"/>
              <a:t>TCP</a:t>
            </a:r>
            <a:r>
              <a:rPr lang="zh-CN" altLang="en-US" sz="1800"/>
              <a:t>）实现了，且以前未使用过。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/>
              <a:t>去掉了地址掩码请求</a:t>
            </a:r>
            <a:r>
              <a:rPr lang="en-US" altLang="zh-CN" sz="1800"/>
              <a:t>/</a:t>
            </a:r>
            <a:r>
              <a:rPr lang="zh-CN" altLang="en-US" sz="1800"/>
              <a:t>响应报文：</a:t>
            </a:r>
            <a:r>
              <a:rPr lang="en-US" altLang="zh-CN" sz="1800"/>
              <a:t>IPv6</a:t>
            </a:r>
            <a:r>
              <a:rPr lang="zh-CN" altLang="en-US" sz="1800"/>
              <a:t>的地址中包含子网部分，不需要掩码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/>
              <a:t>增加了邻站查询</a:t>
            </a:r>
            <a:r>
              <a:rPr lang="en-US" altLang="zh-CN" sz="1800"/>
              <a:t>/</a:t>
            </a:r>
            <a:r>
              <a:rPr lang="zh-CN" altLang="en-US" sz="1800"/>
              <a:t>通告报文：实现</a:t>
            </a:r>
            <a:r>
              <a:rPr lang="en-US" altLang="zh-CN" sz="1800"/>
              <a:t>ARP</a:t>
            </a:r>
            <a:r>
              <a:rPr lang="zh-CN" altLang="en-US" sz="1800"/>
              <a:t>功能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/>
              <a:t>增加了成员关系报文：实现</a:t>
            </a:r>
            <a:r>
              <a:rPr lang="en-US" altLang="zh-CN" sz="1800"/>
              <a:t>IGMP</a:t>
            </a:r>
            <a:r>
              <a:rPr lang="zh-CN" altLang="en-US" sz="1800"/>
              <a:t>功能。</a:t>
            </a:r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59584DA3-6E12-4DFB-95E6-410A69D51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644900"/>
            <a:ext cx="63373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CBF25F4-BDC1-4263-87BD-0A96343C9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路由器询问和通告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B0660977-9722-4516-B28D-64A2EB055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890838" cy="45307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/>
              <a:t>路由器询问中增加了主机物理地址。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路由器只通告自己的信息，增加了几个选项，用以通告自己的物理地址和</a:t>
            </a:r>
            <a:r>
              <a:rPr lang="en-US" altLang="zh-CN" sz="2400"/>
              <a:t>MTU</a:t>
            </a:r>
            <a:r>
              <a:rPr lang="zh-CN" altLang="en-US" sz="2400"/>
              <a:t>等。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197253F9-A194-4A86-9B1F-4F42FE546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557338"/>
            <a:ext cx="50419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C1EDCD3-309B-47B2-8C05-2EC933200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邻站询问和通告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4DBA91C4-9E79-4E98-9D60-D0D574EB4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35300" cy="4530725"/>
          </a:xfrm>
        </p:spPr>
        <p:txBody>
          <a:bodyPr/>
          <a:lstStyle/>
          <a:p>
            <a:pPr eaLnBrk="1" hangingPunct="1"/>
            <a:r>
              <a:rPr lang="zh-CN" altLang="en-US"/>
              <a:t>邻站询问中增加了一个选择，宣布发送者的物理地址。</a:t>
            </a:r>
          </a:p>
          <a:p>
            <a:pPr eaLnBrk="1" hangingPunct="1"/>
            <a:endParaRPr lang="en-US" altLang="zh-CN"/>
          </a:p>
        </p:txBody>
      </p:sp>
      <p:pic>
        <p:nvPicPr>
          <p:cNvPr id="76804" name="Picture 4">
            <a:extLst>
              <a:ext uri="{FF2B5EF4-FFF2-40B4-BE49-F238E27FC236}">
                <a16:creationId xmlns:a16="http://schemas.microsoft.com/office/drawing/2014/main" id="{4BF27C9F-E852-4093-B9C8-976C2B80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04813"/>
            <a:ext cx="4875213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2E0D405-A787-4EE3-B8AA-D8ADAD8D5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组成员关系报文</a:t>
            </a:r>
          </a:p>
        </p:txBody>
      </p:sp>
      <p:pic>
        <p:nvPicPr>
          <p:cNvPr id="77827" name="Picture 4">
            <a:extLst>
              <a:ext uri="{FF2B5EF4-FFF2-40B4-BE49-F238E27FC236}">
                <a16:creationId xmlns:a16="http://schemas.microsoft.com/office/drawing/2014/main" id="{6E667623-1D0E-4C5B-BE50-E2452997BEB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3644900"/>
            <a:ext cx="6985000" cy="1698625"/>
          </a:xfrm>
          <a:noFill/>
        </p:spPr>
      </p:pic>
      <p:sp>
        <p:nvSpPr>
          <p:cNvPr id="77828" name="Rectangle 5">
            <a:extLst>
              <a:ext uri="{FF2B5EF4-FFF2-40B4-BE49-F238E27FC236}">
                <a16:creationId xmlns:a16="http://schemas.microsoft.com/office/drawing/2014/main" id="{86DE86BE-FA5D-42B7-95E7-CDF4C9F35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075613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800"/>
              <a:t>组成员关系使用三种类型的报文：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/>
              <a:t>报告：由主机向路由器报告自己所属的多播组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/>
              <a:t>查询：路由器向主机询问组成员关系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/>
              <a:t>终止：主机告知路由器退出某个多播组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4">
            <a:extLst>
              <a:ext uri="{FF2B5EF4-FFF2-40B4-BE49-F238E27FC236}">
                <a16:creationId xmlns:a16="http://schemas.microsoft.com/office/drawing/2014/main" id="{D874D9B5-2D6E-46B8-9B41-CBD65E2E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88913"/>
            <a:ext cx="4714875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5">
            <a:extLst>
              <a:ext uri="{FF2B5EF4-FFF2-40B4-BE49-F238E27FC236}">
                <a16:creationId xmlns:a16="http://schemas.microsoft.com/office/drawing/2014/main" id="{6D001DF7-414E-4D23-9999-5DCD8AB92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600"/>
              <a:t>组成员关系报文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4DA44E0-D8A3-4AE1-998A-D552B8A3D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代理通告报文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3BF75CA1-E4E5-45D1-A3DF-39A23FEC83B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76400"/>
            <a:ext cx="7848600" cy="3062288"/>
          </a:xfrm>
          <a:noFill/>
        </p:spPr>
      </p:pic>
      <p:sp>
        <p:nvSpPr>
          <p:cNvPr id="10244" name="Rectangle 6">
            <a:extLst>
              <a:ext uri="{FF2B5EF4-FFF2-40B4-BE49-F238E27FC236}">
                <a16:creationId xmlns:a16="http://schemas.microsoft.com/office/drawing/2014/main" id="{457A24D4-CB39-48E2-BDAB-3D1C33286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76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Type</a:t>
            </a:r>
            <a:r>
              <a:rPr lang="zh-CN" altLang="en-US" sz="2000"/>
              <a:t>：值为</a:t>
            </a:r>
            <a:r>
              <a:rPr lang="en-US" altLang="zh-CN" sz="2000"/>
              <a:t>16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Code</a:t>
            </a:r>
            <a:r>
              <a:rPr lang="zh-CN" altLang="en-US" sz="2000"/>
              <a:t>：</a:t>
            </a:r>
            <a:r>
              <a:rPr lang="en-US" altLang="zh-CN" sz="2000"/>
              <a:t>8</a:t>
            </a:r>
            <a:r>
              <a:rPr lang="zh-CN" altLang="en-US" sz="2000"/>
              <a:t>位标志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DB4107B-0CA0-47E7-ADD1-A71EC26AF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27.4 </a:t>
            </a:r>
            <a:r>
              <a:rPr lang="zh-CN" altLang="en-US"/>
              <a:t>从</a:t>
            </a:r>
            <a:r>
              <a:rPr lang="en-US" altLang="zh-CN"/>
              <a:t>IPv4</a:t>
            </a:r>
            <a:r>
              <a:rPr lang="zh-CN" altLang="en-US"/>
              <a:t>过渡到</a:t>
            </a:r>
            <a:r>
              <a:rPr lang="en-US" altLang="zh-CN"/>
              <a:t>IPv6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822306F4-7582-469F-A1CB-64714A4F0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三种方案：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双协议栈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隧道技术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头部转换</a:t>
            </a:r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/>
            <a:endParaRPr lang="zh-CN" altLang="en-US"/>
          </a:p>
          <a:p>
            <a:pPr lvl="1"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E942309-825F-4BFF-98D2-2ADAA8F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双协议栈方案</a:t>
            </a:r>
          </a:p>
        </p:txBody>
      </p:sp>
      <p:pic>
        <p:nvPicPr>
          <p:cNvPr id="80899" name="Picture 4">
            <a:extLst>
              <a:ext uri="{FF2B5EF4-FFF2-40B4-BE49-F238E27FC236}">
                <a16:creationId xmlns:a16="http://schemas.microsoft.com/office/drawing/2014/main" id="{27678E28-2F6D-40A2-8121-32663559BF8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4300" y="1628775"/>
            <a:ext cx="4557713" cy="4637088"/>
          </a:xfrm>
          <a:noFill/>
        </p:spPr>
      </p:pic>
      <p:sp>
        <p:nvSpPr>
          <p:cNvPr id="80900" name="Rectangle 5">
            <a:extLst>
              <a:ext uri="{FF2B5EF4-FFF2-40B4-BE49-F238E27FC236}">
                <a16:creationId xmlns:a16="http://schemas.microsoft.com/office/drawing/2014/main" id="{2A0E09CA-4D89-4977-9B76-8A0D32367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30353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/>
              <a:t>主机运行</a:t>
            </a:r>
            <a:r>
              <a:rPr lang="en-US" altLang="zh-CN" sz="2400"/>
              <a:t>IPv4</a:t>
            </a:r>
            <a:r>
              <a:rPr lang="zh-CN" altLang="en-US" sz="2400"/>
              <a:t>和</a:t>
            </a:r>
            <a:r>
              <a:rPr lang="en-US" altLang="zh-CN" sz="2400"/>
              <a:t>IPv6</a:t>
            </a:r>
            <a:r>
              <a:rPr lang="zh-CN" altLang="en-US" sz="2400"/>
              <a:t>两个协议栈。源节点发送分组前先查询</a:t>
            </a:r>
            <a:r>
              <a:rPr lang="en-US" altLang="zh-CN" sz="2400"/>
              <a:t>DNS</a:t>
            </a:r>
            <a:r>
              <a:rPr lang="zh-CN" altLang="en-US" sz="2400"/>
              <a:t>，若</a:t>
            </a:r>
            <a:r>
              <a:rPr lang="en-US" altLang="zh-CN" sz="2400"/>
              <a:t>DNS</a:t>
            </a:r>
            <a:r>
              <a:rPr lang="zh-CN" altLang="en-US" sz="2400"/>
              <a:t>返回</a:t>
            </a:r>
            <a:r>
              <a:rPr lang="en-US" altLang="zh-CN" sz="2400"/>
              <a:t>IPv4</a:t>
            </a:r>
            <a:r>
              <a:rPr lang="zh-CN" altLang="en-US" sz="2400"/>
              <a:t>地址，源节点就发送</a:t>
            </a:r>
            <a:r>
              <a:rPr lang="en-US" altLang="zh-CN" sz="2400"/>
              <a:t>IPv4</a:t>
            </a:r>
            <a:r>
              <a:rPr lang="zh-CN" altLang="en-US" sz="2400"/>
              <a:t>分组；若返回</a:t>
            </a:r>
            <a:r>
              <a:rPr lang="en-US" altLang="zh-CN" sz="2400"/>
              <a:t>IPv6</a:t>
            </a:r>
            <a:r>
              <a:rPr lang="zh-CN" altLang="en-US" sz="2400"/>
              <a:t>地址，就发送</a:t>
            </a:r>
            <a:r>
              <a:rPr lang="en-US" altLang="zh-CN" sz="2400"/>
              <a:t>IPv6</a:t>
            </a:r>
            <a:r>
              <a:rPr lang="zh-CN" altLang="en-US" sz="2400"/>
              <a:t>分组。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B808811-7F2A-4004-A1FA-5C5E53B49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隧道方案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D791733-3760-4997-997D-490A22299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当两个使用</a:t>
            </a:r>
            <a:r>
              <a:rPr lang="en-US" altLang="zh-CN"/>
              <a:t>IPv6</a:t>
            </a:r>
            <a:r>
              <a:rPr lang="zh-CN" altLang="en-US"/>
              <a:t>的计算机彼此通信，而分组需要通过</a:t>
            </a:r>
            <a:r>
              <a:rPr lang="en-US" altLang="zh-CN"/>
              <a:t>IPv4</a:t>
            </a:r>
            <a:r>
              <a:rPr lang="zh-CN" altLang="en-US"/>
              <a:t>区域时，使用隧道技术发送分组。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自动隧道技术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配置隧道技术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D1E5CF23-32A9-4BFE-9B98-937D0D89F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自动隧道技术</a:t>
            </a:r>
          </a:p>
        </p:txBody>
      </p:sp>
      <p:pic>
        <p:nvPicPr>
          <p:cNvPr id="82947" name="Picture 4">
            <a:extLst>
              <a:ext uri="{FF2B5EF4-FFF2-40B4-BE49-F238E27FC236}">
                <a16:creationId xmlns:a16="http://schemas.microsoft.com/office/drawing/2014/main" id="{333AB5F5-2D8B-4DAE-897D-C6C3FB7B5BC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7772400" cy="2503488"/>
          </a:xfrm>
          <a:noFill/>
        </p:spPr>
      </p:pic>
      <p:sp>
        <p:nvSpPr>
          <p:cNvPr id="82948" name="Rectangle 5">
            <a:extLst>
              <a:ext uri="{FF2B5EF4-FFF2-40B4-BE49-F238E27FC236}">
                <a16:creationId xmlns:a16="http://schemas.microsoft.com/office/drawing/2014/main" id="{26D39693-ED73-43D0-B8E5-D310872CD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8382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/>
              <a:t>接收主机使用兼容的</a:t>
            </a:r>
            <a:r>
              <a:rPr lang="en-US" altLang="zh-CN" sz="2000"/>
              <a:t>IPv6</a:t>
            </a:r>
            <a:r>
              <a:rPr lang="zh-CN" altLang="en-US" sz="2000"/>
              <a:t>地址（运行双协议栈）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/>
              <a:t>发送端使用</a:t>
            </a:r>
            <a:r>
              <a:rPr lang="en-US" altLang="zh-CN" sz="2000"/>
              <a:t>IPv6</a:t>
            </a:r>
            <a:r>
              <a:rPr lang="zh-CN" altLang="en-US" sz="2000"/>
              <a:t>兼容地址作为目的地址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IPv6/IPv4</a:t>
            </a:r>
            <a:r>
              <a:rPr lang="zh-CN" altLang="en-US" sz="2000"/>
              <a:t>边界路由器提取嵌入在</a:t>
            </a:r>
            <a:r>
              <a:rPr lang="en-US" altLang="zh-CN" sz="2000"/>
              <a:t>IPv6</a:t>
            </a:r>
            <a:r>
              <a:rPr lang="zh-CN" altLang="en-US" sz="2000"/>
              <a:t>地址中的</a:t>
            </a:r>
            <a:r>
              <a:rPr lang="en-US" altLang="zh-CN" sz="2000"/>
              <a:t>IPv4</a:t>
            </a:r>
            <a:r>
              <a:rPr lang="zh-CN" altLang="en-US" sz="2000"/>
              <a:t>地址进行数据包封装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/>
              <a:t>目的主机接收</a:t>
            </a:r>
            <a:r>
              <a:rPr lang="en-US" altLang="zh-CN" sz="2000"/>
              <a:t>IPv4</a:t>
            </a:r>
            <a:r>
              <a:rPr lang="zh-CN" altLang="en-US" sz="2000"/>
              <a:t>数据包，取出</a:t>
            </a:r>
            <a:r>
              <a:rPr lang="en-US" altLang="zh-CN" sz="2000"/>
              <a:t>IPv6</a:t>
            </a:r>
            <a:r>
              <a:rPr lang="zh-CN" altLang="en-US" sz="2000"/>
              <a:t>分组交给</a:t>
            </a:r>
            <a:r>
              <a:rPr lang="en-US" altLang="zh-CN" sz="2000"/>
              <a:t>IPv6</a:t>
            </a:r>
            <a:r>
              <a:rPr lang="zh-CN" altLang="en-US" sz="2000"/>
              <a:t>协议软件处理。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50A3E4A6-0690-42A6-95C9-B6FFDFB28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配置隧道技术</a:t>
            </a:r>
          </a:p>
        </p:txBody>
      </p:sp>
      <p:pic>
        <p:nvPicPr>
          <p:cNvPr id="83971" name="Picture 4">
            <a:extLst>
              <a:ext uri="{FF2B5EF4-FFF2-40B4-BE49-F238E27FC236}">
                <a16:creationId xmlns:a16="http://schemas.microsoft.com/office/drawing/2014/main" id="{1D9E1244-83CD-4746-806F-42AFE7310B9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00200"/>
            <a:ext cx="7086600" cy="2281238"/>
          </a:xfrm>
          <a:noFill/>
        </p:spPr>
      </p:pic>
      <p:sp>
        <p:nvSpPr>
          <p:cNvPr id="83972" name="Rectangle 5">
            <a:extLst>
              <a:ext uri="{FF2B5EF4-FFF2-40B4-BE49-F238E27FC236}">
                <a16:creationId xmlns:a16="http://schemas.microsoft.com/office/drawing/2014/main" id="{C7312369-0DE8-4142-96DF-2AAF38657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38600"/>
            <a:ext cx="8229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endParaRPr lang="zh-CN" altLang="zh-CN" sz="2000"/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6249A0DB-3950-47E3-B82F-1BDDF4EAB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14800"/>
            <a:ext cx="8382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/>
              <a:t>接收主机不使用兼容的</a:t>
            </a:r>
            <a:r>
              <a:rPr lang="en-US" altLang="zh-CN" sz="2000" dirty="0"/>
              <a:t>IPv6</a:t>
            </a:r>
            <a:r>
              <a:rPr lang="zh-CN" altLang="en-US" sz="2000" dirty="0"/>
              <a:t>地址（只运行</a:t>
            </a:r>
            <a:r>
              <a:rPr lang="en-US" altLang="zh-CN" sz="2000" dirty="0"/>
              <a:t>IPv6</a:t>
            </a:r>
            <a:r>
              <a:rPr lang="zh-CN" altLang="en-US" sz="2000" dirty="0"/>
              <a:t>协议栈）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/>
              <a:t>发送端使用不兼容的</a:t>
            </a:r>
            <a:r>
              <a:rPr lang="en-US" altLang="zh-CN" sz="2000" dirty="0"/>
              <a:t>IPv6</a:t>
            </a:r>
            <a:r>
              <a:rPr lang="zh-CN" altLang="en-US" sz="2000" dirty="0"/>
              <a:t>作为目的地址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 dirty="0"/>
              <a:t>IPv6/IPv4</a:t>
            </a:r>
            <a:r>
              <a:rPr lang="zh-CN" altLang="en-US" sz="2000" b="1" dirty="0">
                <a:solidFill>
                  <a:srgbClr val="0070C0"/>
                </a:solidFill>
              </a:rPr>
              <a:t>边界路由器</a:t>
            </a:r>
            <a:r>
              <a:rPr lang="zh-CN" altLang="en-US" sz="2000" dirty="0"/>
              <a:t>使用自己和目的</a:t>
            </a:r>
            <a:r>
              <a:rPr lang="en-US" altLang="zh-CN" sz="2000" dirty="0"/>
              <a:t>IPv6/IPv4</a:t>
            </a:r>
            <a:r>
              <a:rPr lang="zh-CN" altLang="en-US" sz="2000" dirty="0"/>
              <a:t>路由器的</a:t>
            </a:r>
            <a:r>
              <a:rPr lang="en-US" altLang="zh-CN" sz="2000" dirty="0"/>
              <a:t>IPv4</a:t>
            </a:r>
            <a:r>
              <a:rPr lang="zh-CN" altLang="en-US" sz="2000" dirty="0"/>
              <a:t>地址进行数据包封装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 dirty="0"/>
              <a:t>目的</a:t>
            </a:r>
            <a:r>
              <a:rPr lang="en-US" altLang="zh-CN" sz="2000" dirty="0"/>
              <a:t>IPv6/IPv4</a:t>
            </a:r>
            <a:r>
              <a:rPr lang="zh-CN" altLang="en-US" sz="2000" dirty="0"/>
              <a:t>边界路由器取出</a:t>
            </a:r>
            <a:r>
              <a:rPr lang="en-US" altLang="zh-CN" sz="2000" dirty="0"/>
              <a:t>IPv4</a:t>
            </a:r>
            <a:r>
              <a:rPr lang="zh-CN" altLang="en-US" sz="2000" dirty="0"/>
              <a:t>包中的</a:t>
            </a:r>
            <a:r>
              <a:rPr lang="en-US" altLang="zh-CN" sz="2000" dirty="0"/>
              <a:t>IPv6</a:t>
            </a:r>
            <a:r>
              <a:rPr lang="zh-CN" altLang="en-US" sz="2000" dirty="0"/>
              <a:t>分组，交给接收主机。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3E9906B-F7D8-4C30-BB25-CF1D80685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首部转换方案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87E42DA-CA57-4D94-A2D5-402378A60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若发送端和接受端执行不同的协议，采用头部转换。</a:t>
            </a:r>
          </a:p>
        </p:txBody>
      </p:sp>
      <p:pic>
        <p:nvPicPr>
          <p:cNvPr id="84996" name="Picture 5">
            <a:extLst>
              <a:ext uri="{FF2B5EF4-FFF2-40B4-BE49-F238E27FC236}">
                <a16:creationId xmlns:a16="http://schemas.microsoft.com/office/drawing/2014/main" id="{71090E90-EAC4-4355-A915-A8B957326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229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EE2D0B7-6303-407B-A1A7-088E0FBD9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29</a:t>
            </a:r>
            <a:r>
              <a:rPr lang="zh-CN" altLang="en-US" dirty="0"/>
              <a:t>章 网络安全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3AE0C75-6D4B-4A3B-A919-0773D72E6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略</a:t>
            </a:r>
          </a:p>
          <a:p>
            <a:pPr eaLnBrk="1" hangingPunct="1"/>
            <a:r>
              <a:rPr lang="zh-CN" altLang="en-US"/>
              <a:t>学院开设了一门专业选修课详细地介绍了</a:t>
            </a:r>
            <a:r>
              <a:rPr lang="en-US" altLang="zh-CN"/>
              <a:t>《</a:t>
            </a:r>
            <a:r>
              <a:rPr lang="zh-CN" altLang="en-US"/>
              <a:t>网络信息安全</a:t>
            </a:r>
            <a:r>
              <a:rPr lang="en-US" altLang="zh-CN"/>
              <a:t>》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1D76AC91-CB7C-42C9-93E3-86B215ED1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End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AB80E83-1540-4832-BD57-5F5C02236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Thanks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C84B7ED-6B36-4A8C-B3D5-D72A9147B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Code</a:t>
            </a:r>
            <a:r>
              <a:rPr lang="zh-CN" altLang="en-US"/>
              <a:t>字段</a:t>
            </a: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D49C3873-7BFE-46A6-9B35-BAD3F3804C3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4675" y="1712913"/>
            <a:ext cx="7993063" cy="4305300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1901</TotalTime>
  <Words>3903</Words>
  <Application>Microsoft Office PowerPoint</Application>
  <PresentationFormat>全屏显示(4:3)</PresentationFormat>
  <Paragraphs>326</Paragraphs>
  <Slides>87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4" baseType="lpstr">
      <vt:lpstr>等线</vt:lpstr>
      <vt:lpstr>Garamond</vt:lpstr>
      <vt:lpstr>Times New Roman</vt:lpstr>
      <vt:lpstr>Verdana</vt:lpstr>
      <vt:lpstr>Wingdings</vt:lpstr>
      <vt:lpstr>Level</vt:lpstr>
      <vt:lpstr>Visio</vt:lpstr>
      <vt:lpstr>第六部分 Internet新技术  </vt:lpstr>
      <vt:lpstr>目录</vt:lpstr>
      <vt:lpstr>第10章 移动IP</vt:lpstr>
      <vt:lpstr>移动IP解决方案</vt:lpstr>
      <vt:lpstr>家乡地址和转交地址</vt:lpstr>
      <vt:lpstr>家乡代理和外地代理</vt:lpstr>
      <vt:lpstr>移动主机的通信过程</vt:lpstr>
      <vt:lpstr>代理通告报文</vt:lpstr>
      <vt:lpstr>Code字段</vt:lpstr>
      <vt:lpstr>注册</vt:lpstr>
      <vt:lpstr>注册请求和响应</vt:lpstr>
      <vt:lpstr>注册请求报文</vt:lpstr>
      <vt:lpstr>标志字段</vt:lpstr>
      <vt:lpstr>注册响应报文</vt:lpstr>
      <vt:lpstr>数据传送</vt:lpstr>
      <vt:lpstr>数据传送过程</vt:lpstr>
      <vt:lpstr>移动IP的低效率</vt:lpstr>
      <vt:lpstr>移动IP的低效率（续）</vt:lpstr>
      <vt:lpstr>解决方案</vt:lpstr>
      <vt:lpstr>家乡代理如何截获分组</vt:lpstr>
      <vt:lpstr>数据包如何发送到移动主机</vt:lpstr>
      <vt:lpstr>目录</vt:lpstr>
      <vt:lpstr>第25章 多媒体：Internet上的实时通信</vt:lpstr>
      <vt:lpstr>实时多媒体通信的特点</vt:lpstr>
      <vt:lpstr>实时传输协议RTP</vt:lpstr>
      <vt:lpstr>RTP在TCP/IP协议栈中的位置</vt:lpstr>
      <vt:lpstr>RTP报头格式</vt:lpstr>
      <vt:lpstr>实时传输控制协议RTCP</vt:lpstr>
      <vt:lpstr>RTP/RTCP使用的UDP端口</vt:lpstr>
      <vt:lpstr>因特网广播</vt:lpstr>
      <vt:lpstr>流式存储音/视频</vt:lpstr>
      <vt:lpstr>实现一：使用一个Web服务器</vt:lpstr>
      <vt:lpstr>实现二：使用Web服务器和元文件</vt:lpstr>
      <vt:lpstr>实现三：使用媒体服务器</vt:lpstr>
      <vt:lpstr>实现四：使用媒体服务器和RTSP</vt:lpstr>
      <vt:lpstr>实时交互式音/视频应用</vt:lpstr>
      <vt:lpstr>目录</vt:lpstr>
      <vt:lpstr>第26章 专用网、虚拟专用网              和网络地址转换</vt:lpstr>
      <vt:lpstr>26.1 专用网</vt:lpstr>
      <vt:lpstr>专用网地址</vt:lpstr>
      <vt:lpstr>混合网</vt:lpstr>
      <vt:lpstr>26.2 虚拟专用网（VPN）</vt:lpstr>
      <vt:lpstr>VPN的实现</vt:lpstr>
      <vt:lpstr>数据包封装</vt:lpstr>
      <vt:lpstr>数据包传输</vt:lpstr>
      <vt:lpstr>26.3 网络地址转换（NAT）</vt:lpstr>
      <vt:lpstr>网络地址转换器</vt:lpstr>
      <vt:lpstr>NAT路由器如何确定进入分组的目的地址？</vt:lpstr>
      <vt:lpstr>PowerPoint 演示文稿</vt:lpstr>
      <vt:lpstr>方案二：使用一个IP地址池</vt:lpstr>
      <vt:lpstr>方案三：网络地址端口转换</vt:lpstr>
      <vt:lpstr>NAT和ISP</vt:lpstr>
      <vt:lpstr>目录</vt:lpstr>
      <vt:lpstr>第27章 IPv6和ICMPv6</vt:lpstr>
      <vt:lpstr>27.1 IPv6地址</vt:lpstr>
      <vt:lpstr>地址类型</vt:lpstr>
      <vt:lpstr>地址结构</vt:lpstr>
      <vt:lpstr>IPv6地址的类型前缀</vt:lpstr>
      <vt:lpstr>单播地址分配</vt:lpstr>
      <vt:lpstr>地址分级结构</vt:lpstr>
      <vt:lpstr>本地地址</vt:lpstr>
      <vt:lpstr>保留地址</vt:lpstr>
      <vt:lpstr>IPv4兼容地址</vt:lpstr>
      <vt:lpstr>IPv4映射地址</vt:lpstr>
      <vt:lpstr>27.2 IPv6分组格式</vt:lpstr>
      <vt:lpstr>下一个首部</vt:lpstr>
      <vt:lpstr>扩展首部</vt:lpstr>
      <vt:lpstr>IPv6基本头与IPv4固定头</vt:lpstr>
      <vt:lpstr>IPv6基本头中去掉的域</vt:lpstr>
      <vt:lpstr>IPv6基本头中增加的域</vt:lpstr>
      <vt:lpstr>27.3 ICMPv6</vt:lpstr>
      <vt:lpstr>ICMPv6报文--差错报告</vt:lpstr>
      <vt:lpstr>分组太大报文</vt:lpstr>
      <vt:lpstr>重定向报文</vt:lpstr>
      <vt:lpstr>ICMPv6报文--查询</vt:lpstr>
      <vt:lpstr>路由器询问和通告</vt:lpstr>
      <vt:lpstr>邻站询问和通告</vt:lpstr>
      <vt:lpstr>组成员关系报文</vt:lpstr>
      <vt:lpstr>组成员关系报文</vt:lpstr>
      <vt:lpstr>27.4 从IPv4过渡到IPv6</vt:lpstr>
      <vt:lpstr>双协议栈方案</vt:lpstr>
      <vt:lpstr>隧道方案</vt:lpstr>
      <vt:lpstr>自动隧道技术</vt:lpstr>
      <vt:lpstr>配置隧道技术</vt:lpstr>
      <vt:lpstr>首部转换方案</vt:lpstr>
      <vt:lpstr>第29章 网络安全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第六部分 Internet新技术</dc:title>
  <dc:creator>ustc</dc:creator>
  <cp:lastModifiedBy>孔 文玉</cp:lastModifiedBy>
  <cp:revision>121</cp:revision>
  <dcterms:created xsi:type="dcterms:W3CDTF">2009-02-08T08:50:00Z</dcterms:created>
  <dcterms:modified xsi:type="dcterms:W3CDTF">2020-11-21T06:39:45Z</dcterms:modified>
</cp:coreProperties>
</file>