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516" r:id="rId2"/>
    <p:sldId id="287" r:id="rId3"/>
    <p:sldId id="289" r:id="rId4"/>
    <p:sldId id="290" r:id="rId5"/>
    <p:sldId id="331" r:id="rId6"/>
    <p:sldId id="330" r:id="rId7"/>
    <p:sldId id="292" r:id="rId8"/>
    <p:sldId id="293" r:id="rId9"/>
    <p:sldId id="294" r:id="rId10"/>
    <p:sldId id="278" r:id="rId11"/>
    <p:sldId id="295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3" r:id="rId20"/>
    <p:sldId id="325" r:id="rId21"/>
    <p:sldId id="326" r:id="rId22"/>
    <p:sldId id="298" r:id="rId23"/>
    <p:sldId id="299" r:id="rId24"/>
    <p:sldId id="327" r:id="rId25"/>
    <p:sldId id="300" r:id="rId26"/>
    <p:sldId id="301" r:id="rId27"/>
    <p:sldId id="328" r:id="rId28"/>
    <p:sldId id="329" r:id="rId29"/>
    <p:sldId id="313" r:id="rId30"/>
    <p:sldId id="314" r:id="rId31"/>
    <p:sldId id="315" r:id="rId32"/>
    <p:sldId id="51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6600"/>
    <a:srgbClr val="FF9933"/>
    <a:srgbClr val="00FFFF"/>
    <a:srgbClr val="FFFF00"/>
    <a:srgbClr val="FF822D"/>
    <a:srgbClr val="00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3" autoAdjust="0"/>
  </p:normalViewPr>
  <p:slideViewPr>
    <p:cSldViewPr>
      <p:cViewPr varScale="1">
        <p:scale>
          <a:sx n="63" d="100"/>
          <a:sy n="63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F66BD2-28B2-485A-8B66-82CE0B6A77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C47D17-74C5-4D2A-81B0-683394CF9E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C24DDD4-8A7F-4523-826F-2832DF826A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A3DBD85-686A-487A-98B8-FDED7768FD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56626EE-3795-4540-9A33-B7B69B7609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67C050-6224-41EC-9ABC-9E2666F3D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ABC7EAE-F50E-4193-9EC7-14C759B96C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C135C4A-615B-4D37-AA60-80ECDA9F89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A3BD73D-DADD-4574-81CA-21CF7F7035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8D33950-3357-4457-9AC4-2B51F8E641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9810EFC-B8AD-409F-98E7-9B6FE9C6F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AFC83F8-0C7F-462D-B59D-55E17AC901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者们首先给出传输数据过程中最基本的要素，然后进一步判断哪些组网功能需要配合使用，并将这些功能划分为不同的组，网络中间节点一般只涉及到下三层，这对大家的软件开发建模同样具有启示，先建模后编程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98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表示层用于处理两个系统间的语法和语义，包括转换、加密和压缩等功能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25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应用层面向终端用户，一般是人自身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原始的</a:t>
            </a:r>
            <a:r>
              <a:rPr lang="en-US" altLang="zh-CN" dirty="0"/>
              <a:t>TCP/IP</a:t>
            </a:r>
            <a:r>
              <a:rPr lang="zh-CN" altLang="en-US" dirty="0"/>
              <a:t>定义为建立在硬件之上的</a:t>
            </a:r>
            <a:r>
              <a:rPr lang="en-US" altLang="zh-CN" dirty="0"/>
              <a:t>4</a:t>
            </a:r>
            <a:r>
              <a:rPr lang="zh-CN" altLang="en-US" dirty="0"/>
              <a:t>个软件层，更多时候会看作是</a:t>
            </a:r>
            <a:r>
              <a:rPr lang="en-US" altLang="zh-CN" dirty="0"/>
              <a:t>5</a:t>
            </a:r>
            <a:r>
              <a:rPr lang="zh-CN" altLang="en-US" dirty="0"/>
              <a:t>层模型，其比</a:t>
            </a:r>
            <a:r>
              <a:rPr lang="en-US" altLang="zh-CN" dirty="0"/>
              <a:t>OSI</a:t>
            </a:r>
            <a:r>
              <a:rPr lang="zh-CN" altLang="en-US" dirty="0"/>
              <a:t>模型更早，由于其它层已经包含了会话的部分功能，同时给应用层更大的自由度，所以两者之间并不是一一对应的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92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Data-1 Data-2</a:t>
            </a:r>
            <a:r>
              <a:rPr lang="zh-CN" altLang="en-US" dirty="0"/>
              <a:t>是被拆分开的小的数据报文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5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模型使得各系统完全可以互操作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封装：第</a:t>
            </a:r>
            <a:r>
              <a:rPr lang="en-US" altLang="zh-CN" dirty="0"/>
              <a:t>N</a:t>
            </a:r>
            <a:r>
              <a:rPr lang="zh-CN" altLang="en-US" dirty="0"/>
              <a:t>层中的数据就是第</a:t>
            </a:r>
            <a:r>
              <a:rPr lang="en-US" altLang="zh-CN" dirty="0"/>
              <a:t>N+1</a:t>
            </a:r>
            <a:r>
              <a:rPr lang="zh-CN" altLang="en-US" dirty="0"/>
              <a:t>层的完整分组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48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定义了设备与传输媒体之间的接口特性，还定义了传输媒体的类型如有线</a:t>
            </a:r>
            <a:r>
              <a:rPr lang="en-US" altLang="zh-CN" dirty="0"/>
              <a:t>/</a:t>
            </a:r>
            <a:r>
              <a:rPr lang="zh-CN" altLang="en-US" dirty="0"/>
              <a:t>无线，</a:t>
            </a:r>
            <a:r>
              <a:rPr lang="en-US" altLang="zh-CN" dirty="0"/>
              <a:t>bit</a:t>
            </a:r>
            <a:r>
              <a:rPr lang="zh-CN" altLang="en-US" dirty="0"/>
              <a:t>的物理信号表示，数据速率，比特同步，线路配置，物理拓扑，传输方式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2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数据链路层屏蔽了物理层底层的细节，包括组帧，编址，流量控制，差错控制等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5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主机之间的数据传输被分解为连续接力的若干环节，数据链路层负责了线路中 每一各环节</a:t>
            </a:r>
            <a:r>
              <a:rPr lang="en-US" altLang="zh-CN" dirty="0"/>
              <a:t>(</a:t>
            </a:r>
            <a:r>
              <a:rPr lang="zh-CN" altLang="en-US" dirty="0"/>
              <a:t>跳）的可靠传输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9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5FA5AC-04BB-4D10-BDC7-513D5CC179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42A41F-7CEB-47A4-B2D9-0D1A7D1728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DF1A11-773A-469A-B55F-4C98BC2707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7C4EBA-AF71-4E9B-9B22-002AD383F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72B33-8CAE-46D5-B330-C388999F6CC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2705077-8671-4247-A6DD-1369DC352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43D92B9-B573-4F33-88AE-14B30B37B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网络测负责把数据从源点交付到终点，这可能要跨越多个网络</a:t>
            </a:r>
            <a:r>
              <a:rPr lang="en-US" altLang="zh-CN" dirty="0"/>
              <a:t>(</a:t>
            </a:r>
            <a:r>
              <a:rPr lang="zh-CN" altLang="en-US" dirty="0"/>
              <a:t>链路</a:t>
            </a:r>
            <a:r>
              <a:rPr lang="en-US" altLang="zh-CN" dirty="0"/>
              <a:t>)</a:t>
            </a:r>
            <a:r>
              <a:rPr lang="zh-CN" altLang="en-US" dirty="0"/>
              <a:t>，包括逻辑编址，路由选择等功能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负责完整报文的进程到进程的交付，该层包括服务点编址</a:t>
            </a:r>
            <a:r>
              <a:rPr lang="en-US" altLang="zh-CN" dirty="0"/>
              <a:t>(</a:t>
            </a:r>
            <a:r>
              <a:rPr lang="zh-CN" altLang="en-US" dirty="0"/>
              <a:t>因为一台计算机上运行多个程序，不仅要指定计算机，还要指定到具体的进程</a:t>
            </a:r>
            <a:r>
              <a:rPr lang="en-US" altLang="zh-CN" dirty="0"/>
              <a:t>)</a:t>
            </a:r>
            <a:r>
              <a:rPr lang="zh-CN" altLang="en-US" dirty="0"/>
              <a:t>，连接与重装，流量控制，差错控制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69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对某些进程而言，仅有下面</a:t>
            </a:r>
            <a:r>
              <a:rPr lang="en-US" altLang="zh-CN" dirty="0"/>
              <a:t>4</a:t>
            </a:r>
            <a:r>
              <a:rPr lang="zh-CN" altLang="en-US" dirty="0"/>
              <a:t>层还不够充分，会话层用于建立、维持和同步双方的交互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C83F8-0C7F-462D-B59D-55E17AC901E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EF7799-1A7F-409D-9659-1C244DD83D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1A7FA31-24C4-45A9-926B-BC2EA2D8465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FF72E6D-1E99-4B78-AFFD-FC621619F7A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4B523E8-D9DB-404B-9E19-114AB29738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F409394-0CF3-4081-8E18-54CB5DFBC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077E62-F01A-449B-9DD8-3766FB2152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7ACF-9673-4F56-85A4-9A11D9D1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D867C-704F-4217-AE80-4831D673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D698-B1FF-49E2-B878-6914D0A6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1C201-8271-44B4-B9A2-885D557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B5E34-4B16-4D00-96FC-393AFEAB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9992F-601F-49C4-BCC3-F580B8D079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9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6D4DE8-1AF9-45BF-9C39-113A8EC9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17C46-CF8B-4180-B912-B3742940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59C9C-1598-4084-8402-CDCD0C2D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B0D19-D0FA-439C-AC41-F294182D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772FC-50E2-493F-BBE1-039175D7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C24E-B03E-4D83-891C-03A47B667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53E7E-AD3D-46A5-AEBE-CBE8945C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15B13-734C-42DF-A9F9-6A6569F3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FADBD-BBC9-4FBD-B3DF-4737CF9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9D9-EFB0-4C45-BB14-128F1878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B6540-7714-4C9D-BFF0-6AC7DCCC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F028-5160-4ACD-B53E-5C5B7AF7F8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04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1256-D231-40F7-A171-3A96AE4A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B02AB-9669-409D-AEB7-0A0DD29C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31F3B-1000-48CA-B67B-446977A2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CAB40-F03C-46D0-AAC9-45348CA5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42834-6221-49DB-BA0D-0938DD2C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302A4-7295-43D3-9BFE-D247117F2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9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F669A-7DAC-4960-9FB8-F78039E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AF9F1-01A4-468A-AEF7-37FE6FD3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43A44-7088-4CAE-BD1D-EA6CD763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D770F-3D35-4B7F-AAEC-409191F4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12087-AD65-4273-AE7B-902C5F00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E6AEA-9028-4A88-A2C3-A19EA9F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6D12-22BA-43C4-B8C4-35C30D865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E422-3FA2-4BAB-8073-B9316C6F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8924C-B539-458E-854F-8D3AC99A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26038-478E-4BC0-886C-B5A4212A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59354-C876-48D5-8DB0-8E5FD11A3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122642-9465-42D1-9AC5-B0DF9A759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013D2-E634-48F3-93C3-92DED990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9EF507-EF07-45FF-98E3-35A4C43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8C3F9-5ADF-4CD7-B24E-912A71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D51D6-C602-4DA3-9EF9-998A1608C5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7230-30D3-4C18-A277-C24D7146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6CEE41-933E-4D1F-9354-8F380E15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6AE80-58F8-479C-AC80-0F23E1E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4AAF1-49F0-4902-AE8C-BABB895B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F92-78AB-4B3C-B4C2-858666C1D7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EAA963-4D00-48EB-836C-B5503533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B2513-E843-4ACF-8BF7-E135BD5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C090B-887C-4936-8290-93550D8A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670AD-ECB6-4ECC-9AF7-08E443285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4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0B83-C279-4788-810B-4CA92ED7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E77A6-C348-4F96-8588-4720AFD9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AD1BF-0A2C-4A44-A841-350E12C3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BF72A-A598-4864-BE0A-66D08BFF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B88C4-6083-4D4F-B671-2F4DD2B6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6EF76-5039-4F05-A7CB-46371536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B25F1-E5F9-4FB8-8600-14D02D218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2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3FFEF-B195-47DF-A3FA-F74402DA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8B8A7-9A11-4F39-A315-F5F932FF2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F0678-55E2-40AA-9355-4F5250406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542DF-1DB1-4647-8DFE-C6F8A18B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71956-2E26-4B1F-9F9A-31751EFC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41698-658E-4300-940F-D5FA35E2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6ECF9-35B9-4971-ABD8-E2D1878F0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0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27EA841-E710-490B-B9C8-6EE343654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1C75B2-751D-4427-B5C5-73310C25E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AA77BB5-898A-432E-9D57-03C63C48A5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2E006A-358F-44F2-B079-6C68E43A4C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5F34AFB-BE6F-49E2-AF5D-23AF42D67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3865BDF-F38F-4237-9A47-D857A3B767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C9B9-00A7-4C1F-8539-2FF305A30AA4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0" y="2514600"/>
            <a:ext cx="9144000" cy="1828800"/>
          </a:xfrm>
        </p:spPr>
        <p:txBody>
          <a:bodyPr/>
          <a:lstStyle/>
          <a:p>
            <a:r>
              <a:rPr lang="en-US" altLang="zh-CN" sz="4000" dirty="0"/>
              <a:t>Advanced Networking Technology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8ED9D-AF60-483C-A2CF-572ECCAD6D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251520" y="188640"/>
            <a:ext cx="6400800" cy="719757"/>
          </a:xfrm>
        </p:spPr>
        <p:txBody>
          <a:bodyPr/>
          <a:lstStyle/>
          <a:p>
            <a:pPr algn="l"/>
            <a:r>
              <a:rPr lang="en-US" altLang="zh-CN" dirty="0"/>
              <a:t>Fall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3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>
            <a:extLst>
              <a:ext uri="{FF2B5EF4-FFF2-40B4-BE49-F238E27FC236}">
                <a16:creationId xmlns:a16="http://schemas.microsoft.com/office/drawing/2014/main" id="{493D4972-D701-4700-9D49-65241FDB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33BA-F000-4367-A0B5-8269C32C60D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2111D4E-8106-4102-A3CE-38800376B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Postal Delivery</a:t>
            </a:r>
          </a:p>
        </p:txBody>
      </p:sp>
      <p:grpSp>
        <p:nvGrpSpPr>
          <p:cNvPr id="89135" name="Group 47">
            <a:extLst>
              <a:ext uri="{FF2B5EF4-FFF2-40B4-BE49-F238E27FC236}">
                <a16:creationId xmlns:a16="http://schemas.microsoft.com/office/drawing/2014/main" id="{681119BA-F71E-49EB-9B29-1FAEFEFB80A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216025"/>
            <a:ext cx="5327650" cy="4371975"/>
            <a:chOff x="1202" y="766"/>
            <a:chExt cx="3356" cy="2754"/>
          </a:xfrm>
        </p:grpSpPr>
        <p:sp>
          <p:nvSpPr>
            <p:cNvPr id="89091" name="Line 3">
              <a:extLst>
                <a:ext uri="{FF2B5EF4-FFF2-40B4-BE49-F238E27FC236}">
                  <a16:creationId xmlns:a16="http://schemas.microsoft.com/office/drawing/2014/main" id="{24B55DAB-3F5D-43BA-AA92-7AD7D709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8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092" name="Text Box 4">
              <a:extLst>
                <a:ext uri="{FF2B5EF4-FFF2-40B4-BE49-F238E27FC236}">
                  <a16:creationId xmlns:a16="http://schemas.microsoft.com/office/drawing/2014/main" id="{49271B11-D07F-460D-A4AB-4CFC6BD0C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890"/>
              <a:ext cx="51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信件</a:t>
              </a:r>
            </a:p>
          </p:txBody>
        </p:sp>
        <p:sp>
          <p:nvSpPr>
            <p:cNvPr id="89093" name="Text Box 5">
              <a:extLst>
                <a:ext uri="{FF2B5EF4-FFF2-40B4-BE49-F238E27FC236}">
                  <a16:creationId xmlns:a16="http://schemas.microsoft.com/office/drawing/2014/main" id="{A472ACE0-A3FC-42EB-8963-9E9B782B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373"/>
              <a:ext cx="51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邮局</a:t>
              </a:r>
            </a:p>
          </p:txBody>
        </p:sp>
        <p:sp>
          <p:nvSpPr>
            <p:cNvPr id="89094" name="Text Box 6">
              <a:extLst>
                <a:ext uri="{FF2B5EF4-FFF2-40B4-BE49-F238E27FC236}">
                  <a16:creationId xmlns:a16="http://schemas.microsoft.com/office/drawing/2014/main" id="{93FDAA06-8484-4229-9F9C-15CB246EC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842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分拣邮包</a:t>
              </a: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1DE11F98-5DA4-4E1F-B842-4A33324AD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326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邮政网络</a:t>
              </a:r>
            </a:p>
          </p:txBody>
        </p:sp>
        <p:sp>
          <p:nvSpPr>
            <p:cNvPr id="89096" name="Text Box 8">
              <a:extLst>
                <a:ext uri="{FF2B5EF4-FFF2-40B4-BE49-F238E27FC236}">
                  <a16:creationId xmlns:a16="http://schemas.microsoft.com/office/drawing/2014/main" id="{AF09D0B5-87A4-4295-9D23-4716ED348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825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邮政运输</a:t>
              </a:r>
            </a:p>
          </p:txBody>
        </p:sp>
        <p:sp>
          <p:nvSpPr>
            <p:cNvPr id="89097" name="Rectangle 9">
              <a:extLst>
                <a:ext uri="{FF2B5EF4-FFF2-40B4-BE49-F238E27FC236}">
                  <a16:creationId xmlns:a16="http://schemas.microsoft.com/office/drawing/2014/main" id="{FF8CB09F-BD72-4692-B0EB-A12A9A43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94"/>
              <a:ext cx="3356" cy="2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 anchor="ctr"/>
            <a:lstStyle/>
            <a:p>
              <a:pPr algn="ctr"/>
              <a:r>
                <a:rPr kumimoji="1" lang="zh-CN" altLang="en-US">
                  <a:solidFill>
                    <a:schemeClr val="bg2"/>
                  </a:solidFill>
                  <a:latin typeface="Times New Roman" panose="02020603050405020304" pitchFamily="18" charset="0"/>
                </a:rPr>
                <a:t>交通运输</a:t>
              </a:r>
            </a:p>
          </p:txBody>
        </p:sp>
        <p:sp>
          <p:nvSpPr>
            <p:cNvPr id="89098" name="Line 10">
              <a:extLst>
                <a:ext uri="{FF2B5EF4-FFF2-40B4-BE49-F238E27FC236}">
                  <a16:creationId xmlns:a16="http://schemas.microsoft.com/office/drawing/2014/main" id="{CE1F8677-20CF-4882-B4E8-0D22C2A30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2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099" name="Line 11">
              <a:extLst>
                <a:ext uri="{FF2B5EF4-FFF2-40B4-BE49-F238E27FC236}">
                  <a16:creationId xmlns:a16="http://schemas.microsoft.com/office/drawing/2014/main" id="{57E6F3CD-1480-4EFD-830B-1B4677F7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14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00" name="Line 12">
              <a:extLst>
                <a:ext uri="{FF2B5EF4-FFF2-40B4-BE49-F238E27FC236}">
                  <a16:creationId xmlns:a16="http://schemas.microsoft.com/office/drawing/2014/main" id="{13BA0A35-65E7-4290-B28C-84741E81A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66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01" name="Line 13">
              <a:extLst>
                <a:ext uri="{FF2B5EF4-FFF2-40B4-BE49-F238E27FC236}">
                  <a16:creationId xmlns:a16="http://schemas.microsoft.com/office/drawing/2014/main" id="{B41E4D81-922D-4FCC-B17D-189CA8509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0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02" name="Line 14">
              <a:extLst>
                <a:ext uri="{FF2B5EF4-FFF2-40B4-BE49-F238E27FC236}">
                  <a16:creationId xmlns:a16="http://schemas.microsoft.com/office/drawing/2014/main" id="{747481EC-47F9-485A-9C3B-64A36740D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18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03" name="Text Box 15">
              <a:extLst>
                <a:ext uri="{FF2B5EF4-FFF2-40B4-BE49-F238E27FC236}">
                  <a16:creationId xmlns:a16="http://schemas.microsoft.com/office/drawing/2014/main" id="{320CAAF0-DFC2-4E6C-AA33-FF8FFAF67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890"/>
              <a:ext cx="51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信件</a:t>
              </a:r>
            </a:p>
          </p:txBody>
        </p:sp>
        <p:sp>
          <p:nvSpPr>
            <p:cNvPr id="89104" name="Text Box 16">
              <a:extLst>
                <a:ext uri="{FF2B5EF4-FFF2-40B4-BE49-F238E27FC236}">
                  <a16:creationId xmlns:a16="http://schemas.microsoft.com/office/drawing/2014/main" id="{D455D6A4-12BE-4523-B3BD-B538DF8B8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1373"/>
              <a:ext cx="51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邮局</a:t>
              </a:r>
            </a:p>
          </p:txBody>
        </p:sp>
        <p:sp>
          <p:nvSpPr>
            <p:cNvPr id="89105" name="Text Box 17">
              <a:extLst>
                <a:ext uri="{FF2B5EF4-FFF2-40B4-BE49-F238E27FC236}">
                  <a16:creationId xmlns:a16="http://schemas.microsoft.com/office/drawing/2014/main" id="{7E21E934-620C-498C-BDEB-4FB5DF96E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1842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分拣邮包</a:t>
              </a:r>
            </a:p>
          </p:txBody>
        </p:sp>
        <p:sp>
          <p:nvSpPr>
            <p:cNvPr id="89106" name="Text Box 18">
              <a:extLst>
                <a:ext uri="{FF2B5EF4-FFF2-40B4-BE49-F238E27FC236}">
                  <a16:creationId xmlns:a16="http://schemas.microsoft.com/office/drawing/2014/main" id="{8FA091B2-F700-47DB-BAFB-4A34A108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326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邮政网络</a:t>
              </a:r>
            </a:p>
          </p:txBody>
        </p:sp>
        <p:sp>
          <p:nvSpPr>
            <p:cNvPr id="89107" name="Text Box 19">
              <a:extLst>
                <a:ext uri="{FF2B5EF4-FFF2-40B4-BE49-F238E27FC236}">
                  <a16:creationId xmlns:a16="http://schemas.microsoft.com/office/drawing/2014/main" id="{084FD8FF-893E-4F35-A701-C422AF0A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825"/>
              <a:ext cx="90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邮政运输</a:t>
              </a:r>
            </a:p>
          </p:txBody>
        </p:sp>
        <p:sp>
          <p:nvSpPr>
            <p:cNvPr id="2" name="Line 20">
              <a:extLst>
                <a:ext uri="{FF2B5EF4-FFF2-40B4-BE49-F238E27FC236}">
                  <a16:creationId xmlns:a16="http://schemas.microsoft.com/office/drawing/2014/main" id="{42CE2F97-218E-430C-BF7A-71F87CA6D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62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3" name="Line 21">
              <a:extLst>
                <a:ext uri="{FF2B5EF4-FFF2-40B4-BE49-F238E27FC236}">
                  <a16:creationId xmlns:a16="http://schemas.microsoft.com/office/drawing/2014/main" id="{B7794C90-6D30-4377-B40C-5612F22F4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14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4" name="Line 22">
              <a:extLst>
                <a:ext uri="{FF2B5EF4-FFF2-40B4-BE49-F238E27FC236}">
                  <a16:creationId xmlns:a16="http://schemas.microsoft.com/office/drawing/2014/main" id="{6EA77C65-4D41-4948-AF95-4C16E1209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66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5" name="Line 23">
              <a:extLst>
                <a:ext uri="{FF2B5EF4-FFF2-40B4-BE49-F238E27FC236}">
                  <a16:creationId xmlns:a16="http://schemas.microsoft.com/office/drawing/2014/main" id="{2503CEAE-9443-48A8-924D-704E5AF51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105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sm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6" name="Line 24">
              <a:extLst>
                <a:ext uri="{FF2B5EF4-FFF2-40B4-BE49-F238E27FC236}">
                  <a16:creationId xmlns:a16="http://schemas.microsoft.com/office/drawing/2014/main" id="{60FB5817-A765-4BB5-BD54-B52D01D80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071"/>
              <a:ext cx="2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1CCCECC0-2F72-4A0B-BC67-9B125DC03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766"/>
              <a:ext cx="8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信件格式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911F3970-4B79-428E-87CB-2CE91D8BA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1248"/>
              <a:ext cx="8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寄信方式</a:t>
              </a:r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id="{B86202D0-4C65-4EA9-B1B5-8B373E47B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979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33C16BE4-30FC-4E1D-9EDB-5320374E7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478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id="{BB4DB9F7-DAF0-488D-8D34-C93AAD8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976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18" name="Line 30">
              <a:extLst>
                <a:ext uri="{FF2B5EF4-FFF2-40B4-BE49-F238E27FC236}">
                  <a16:creationId xmlns:a16="http://schemas.microsoft.com/office/drawing/2014/main" id="{975E1182-7964-4162-A646-284DEAFB8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525"/>
              <a:ext cx="23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36000"/>
            <a:lstStyle/>
            <a:p>
              <a:endParaRPr lang="zh-CN" altLang="en-US"/>
            </a:p>
          </p:txBody>
        </p:sp>
        <p:sp>
          <p:nvSpPr>
            <p:cNvPr id="89119" name="Text Box 31">
              <a:extLst>
                <a:ext uri="{FF2B5EF4-FFF2-40B4-BE49-F238E27FC236}">
                  <a16:creationId xmlns:a16="http://schemas.microsoft.com/office/drawing/2014/main" id="{59C5F5FB-CD84-4772-9836-7EA66A91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703"/>
              <a:ext cx="127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分拣邮包规则</a:t>
              </a: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14983C31-4E59-4DEE-8020-A74AA5C6A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208"/>
              <a:ext cx="8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邮路选择</a:t>
              </a:r>
            </a:p>
          </p:txBody>
        </p:sp>
        <p:sp>
          <p:nvSpPr>
            <p:cNvPr id="89121" name="Text Box 33">
              <a:extLst>
                <a:ext uri="{FF2B5EF4-FFF2-40B4-BE49-F238E27FC236}">
                  <a16:creationId xmlns:a16="http://schemas.microsoft.com/office/drawing/2014/main" id="{9B5B07DB-A116-468F-B871-51E6EC9A4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688"/>
              <a:ext cx="8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36000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运输方式</a:t>
              </a:r>
            </a:p>
          </p:txBody>
        </p:sp>
      </p:grpSp>
      <p:sp>
        <p:nvSpPr>
          <p:cNvPr id="89122" name="Text Box 34">
            <a:extLst>
              <a:ext uri="{FF2B5EF4-FFF2-40B4-BE49-F238E27FC236}">
                <a16:creationId xmlns:a16="http://schemas.microsoft.com/office/drawing/2014/main" id="{1970D306-4469-4B66-A1E4-F96718A1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862638"/>
            <a:ext cx="518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8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同层间需要约定规则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协议</a:t>
            </a:r>
          </a:p>
        </p:txBody>
      </p:sp>
      <p:grpSp>
        <p:nvGrpSpPr>
          <p:cNvPr id="89127" name="Group 39">
            <a:extLst>
              <a:ext uri="{FF2B5EF4-FFF2-40B4-BE49-F238E27FC236}">
                <a16:creationId xmlns:a16="http://schemas.microsoft.com/office/drawing/2014/main" id="{65F9EC7B-43BE-47B4-BCD9-CD162AC9BDF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484313"/>
            <a:ext cx="720725" cy="431800"/>
            <a:chOff x="1519" y="1570"/>
            <a:chExt cx="681" cy="363"/>
          </a:xfrm>
        </p:grpSpPr>
        <p:sp>
          <p:nvSpPr>
            <p:cNvPr id="89128" name="Rectangle 40">
              <a:extLst>
                <a:ext uri="{FF2B5EF4-FFF2-40B4-BE49-F238E27FC236}">
                  <a16:creationId xmlns:a16="http://schemas.microsoft.com/office/drawing/2014/main" id="{0374D891-15A9-4C7B-949F-33FAF35A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681" cy="36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9" name="AutoShape 41">
              <a:extLst>
                <a:ext uri="{FF2B5EF4-FFF2-40B4-BE49-F238E27FC236}">
                  <a16:creationId xmlns:a16="http://schemas.microsoft.com/office/drawing/2014/main" id="{5A88C627-9AD8-43F8-8C0D-E44D286779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19" y="1570"/>
              <a:ext cx="680" cy="13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89130" name="Picture 42">
            <a:extLst>
              <a:ext uri="{FF2B5EF4-FFF2-40B4-BE49-F238E27FC236}">
                <a16:creationId xmlns:a16="http://schemas.microsoft.com/office/drawing/2014/main" id="{D91BC226-6CF0-4698-9695-AF6DF65CF2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5032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C8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9131" name="Picture 43">
            <a:extLst>
              <a:ext uri="{FF2B5EF4-FFF2-40B4-BE49-F238E27FC236}">
                <a16:creationId xmlns:a16="http://schemas.microsoft.com/office/drawing/2014/main" id="{9D47B293-6DA0-4FA0-9CA9-D88FE99FF9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1013" y="1268413"/>
            <a:ext cx="5032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C8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9132" name="Documents">
            <a:extLst>
              <a:ext uri="{FF2B5EF4-FFF2-40B4-BE49-F238E27FC236}">
                <a16:creationId xmlns:a16="http://schemas.microsoft.com/office/drawing/2014/main" id="{E0DD3F81-4F67-4362-B628-D33ECB1D1C7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171575" y="1412875"/>
            <a:ext cx="376238" cy="50323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89133" name="Picture 45" descr="j0183328">
            <a:extLst>
              <a:ext uri="{FF2B5EF4-FFF2-40B4-BE49-F238E27FC236}">
                <a16:creationId xmlns:a16="http://schemas.microsoft.com/office/drawing/2014/main" id="{E637A3BB-A4C6-44C2-B03F-B3603E72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68863"/>
            <a:ext cx="10033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4A08FA90-3F2C-4A51-99EA-E37FA589CFF3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412875"/>
            <a:ext cx="7418388" cy="4464050"/>
            <a:chOff x="566" y="890"/>
            <a:chExt cx="4673" cy="2812"/>
          </a:xfrm>
        </p:grpSpPr>
        <p:grpSp>
          <p:nvGrpSpPr>
            <p:cNvPr id="89109" name="Group 21">
              <a:extLst>
                <a:ext uri="{FF2B5EF4-FFF2-40B4-BE49-F238E27FC236}">
                  <a16:creationId xmlns:a16="http://schemas.microsoft.com/office/drawing/2014/main" id="{6D5125F1-21F4-4D00-894C-854F486E7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935"/>
              <a:ext cx="454" cy="272"/>
              <a:chOff x="1519" y="1570"/>
              <a:chExt cx="681" cy="363"/>
            </a:xfrm>
          </p:grpSpPr>
          <p:sp>
            <p:nvSpPr>
              <p:cNvPr id="89110" name="Rectangle 22">
                <a:extLst>
                  <a:ext uri="{FF2B5EF4-FFF2-40B4-BE49-F238E27FC236}">
                    <a16:creationId xmlns:a16="http://schemas.microsoft.com/office/drawing/2014/main" id="{18F709E4-418B-4F89-B69B-4C6721B00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570"/>
                <a:ext cx="681" cy="363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11" name="AutoShape 23">
                <a:extLst>
                  <a:ext uri="{FF2B5EF4-FFF2-40B4-BE49-F238E27FC236}">
                    <a16:creationId xmlns:a16="http://schemas.microsoft.com/office/drawing/2014/main" id="{5DCE3880-9F7D-4B3A-BA0E-4BB79F504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519" y="1570"/>
                <a:ext cx="680" cy="13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9112" name="Group 24">
              <a:extLst>
                <a:ext uri="{FF2B5EF4-FFF2-40B4-BE49-F238E27FC236}">
                  <a16:creationId xmlns:a16="http://schemas.microsoft.com/office/drawing/2014/main" id="{D588A1DF-6203-456B-A6A6-379D37DBC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935"/>
              <a:ext cx="454" cy="272"/>
              <a:chOff x="1519" y="1570"/>
              <a:chExt cx="681" cy="363"/>
            </a:xfrm>
          </p:grpSpPr>
          <p:sp>
            <p:nvSpPr>
              <p:cNvPr id="89113" name="Rectangle 25">
                <a:extLst>
                  <a:ext uri="{FF2B5EF4-FFF2-40B4-BE49-F238E27FC236}">
                    <a16:creationId xmlns:a16="http://schemas.microsoft.com/office/drawing/2014/main" id="{5D2DF170-C3F3-4B9F-9138-145648D40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570"/>
                <a:ext cx="681" cy="363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14" name="AutoShape 26">
                <a:extLst>
                  <a:ext uri="{FF2B5EF4-FFF2-40B4-BE49-F238E27FC236}">
                    <a16:creationId xmlns:a16="http://schemas.microsoft.com/office/drawing/2014/main" id="{59D68521-594F-4F60-99AB-AF6044BD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519" y="1570"/>
                <a:ext cx="680" cy="13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9115" name="Picture 27" descr="j0183328">
              <a:extLst>
                <a:ext uri="{FF2B5EF4-FFF2-40B4-BE49-F238E27FC236}">
                  <a16:creationId xmlns:a16="http://schemas.microsoft.com/office/drawing/2014/main" id="{BF10C643-5526-44EE-A902-AADD963F9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3067"/>
              <a:ext cx="632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116" name="Picture 28" descr="j0183328">
              <a:extLst>
                <a:ext uri="{FF2B5EF4-FFF2-40B4-BE49-F238E27FC236}">
                  <a16:creationId xmlns:a16="http://schemas.microsoft.com/office/drawing/2014/main" id="{98CE8538-CAAD-4E2D-BAF5-A711D9B37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" y="3067"/>
              <a:ext cx="632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117" name="Documents">
              <a:extLst>
                <a:ext uri="{FF2B5EF4-FFF2-40B4-BE49-F238E27FC236}">
                  <a16:creationId xmlns:a16="http://schemas.microsoft.com/office/drawing/2014/main" id="{2AE5D61A-4266-44BF-9E22-33334150C0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48" y="890"/>
              <a:ext cx="237" cy="317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34" name="Documents">
            <a:extLst>
              <a:ext uri="{FF2B5EF4-FFF2-40B4-BE49-F238E27FC236}">
                <a16:creationId xmlns:a16="http://schemas.microsoft.com/office/drawing/2014/main" id="{B43B1A3B-AAAE-480B-B8AE-BD1AEC35737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524750" y="1341438"/>
            <a:ext cx="376238" cy="503237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3.33333E-6 L -0.004 0.5460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54606 L 0.69288 0.546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1065 L 0.69323 0.010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306 0.54606 L 0.69306 -0.010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>
            <a:extLst>
              <a:ext uri="{FF2B5EF4-FFF2-40B4-BE49-F238E27FC236}">
                <a16:creationId xmlns:a16="http://schemas.microsoft.com/office/drawing/2014/main" id="{6A1D56F2-C85A-49DA-A397-13013DE5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9590-12AF-46A3-81CA-63D46CE8B45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FC2679C8-7799-4185-9CB3-D7D55D739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 Layers in the OSI/RM</a:t>
            </a:r>
          </a:p>
        </p:txBody>
      </p:sp>
      <p:sp>
        <p:nvSpPr>
          <p:cNvPr id="123909" name="AutoShape 5">
            <a:extLst>
              <a:ext uri="{FF2B5EF4-FFF2-40B4-BE49-F238E27FC236}">
                <a16:creationId xmlns:a16="http://schemas.microsoft.com/office/drawing/2014/main" id="{9840D970-9186-4369-8A72-3DDEFD0F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002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</a:p>
        </p:txBody>
      </p:sp>
      <p:sp>
        <p:nvSpPr>
          <p:cNvPr id="123910" name="AutoShape 6">
            <a:extLst>
              <a:ext uri="{FF2B5EF4-FFF2-40B4-BE49-F238E27FC236}">
                <a16:creationId xmlns:a16="http://schemas.microsoft.com/office/drawing/2014/main" id="{B3DA0B51-9AD6-4692-8293-0042AC25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098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Presentation</a:t>
            </a:r>
          </a:p>
        </p:txBody>
      </p:sp>
      <p:sp>
        <p:nvSpPr>
          <p:cNvPr id="123911" name="AutoShape 7">
            <a:extLst>
              <a:ext uri="{FF2B5EF4-FFF2-40B4-BE49-F238E27FC236}">
                <a16:creationId xmlns:a16="http://schemas.microsoft.com/office/drawing/2014/main" id="{56D1AB91-EEC5-4BDF-AC25-B7175C63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9194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Session</a:t>
            </a:r>
          </a:p>
        </p:txBody>
      </p:sp>
      <p:sp>
        <p:nvSpPr>
          <p:cNvPr id="123912" name="AutoShape 8">
            <a:extLst>
              <a:ext uri="{FF2B5EF4-FFF2-40B4-BE49-F238E27FC236}">
                <a16:creationId xmlns:a16="http://schemas.microsoft.com/office/drawing/2014/main" id="{8E9C1FE9-4D15-493C-86D8-D93C778D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5290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Transport</a:t>
            </a:r>
          </a:p>
        </p:txBody>
      </p:sp>
      <p:sp>
        <p:nvSpPr>
          <p:cNvPr id="123913" name="AutoShape 9">
            <a:extLst>
              <a:ext uri="{FF2B5EF4-FFF2-40B4-BE49-F238E27FC236}">
                <a16:creationId xmlns:a16="http://schemas.microsoft.com/office/drawing/2014/main" id="{E566AEB1-F8D8-41C6-AD01-C10EE5C6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1386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Network</a:t>
            </a:r>
          </a:p>
        </p:txBody>
      </p:sp>
      <p:sp>
        <p:nvSpPr>
          <p:cNvPr id="123914" name="AutoShape 10">
            <a:extLst>
              <a:ext uri="{FF2B5EF4-FFF2-40B4-BE49-F238E27FC236}">
                <a16:creationId xmlns:a16="http://schemas.microsoft.com/office/drawing/2014/main" id="{793B4A96-39BC-41DF-9391-B2A3D9A3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482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Data Link</a:t>
            </a:r>
          </a:p>
        </p:txBody>
      </p:sp>
      <p:sp>
        <p:nvSpPr>
          <p:cNvPr id="123915" name="AutoShape 11">
            <a:extLst>
              <a:ext uri="{FF2B5EF4-FFF2-40B4-BE49-F238E27FC236}">
                <a16:creationId xmlns:a16="http://schemas.microsoft.com/office/drawing/2014/main" id="{806CBEDE-336E-4357-8ABA-4C060FCB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357813"/>
            <a:ext cx="2430463" cy="6096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Physical</a:t>
            </a:r>
          </a:p>
        </p:txBody>
      </p:sp>
      <p:sp>
        <p:nvSpPr>
          <p:cNvPr id="123916" name="Rectangle 12">
            <a:extLst>
              <a:ext uri="{FF2B5EF4-FFF2-40B4-BE49-F238E27FC236}">
                <a16:creationId xmlns:a16="http://schemas.microsoft.com/office/drawing/2014/main" id="{3423E43A-80BC-4F20-A523-D6A71C5C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526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3917" name="Rectangle 13">
            <a:extLst>
              <a:ext uri="{FF2B5EF4-FFF2-40B4-BE49-F238E27FC236}">
                <a16:creationId xmlns:a16="http://schemas.microsoft.com/office/drawing/2014/main" id="{72090370-940E-4470-A4A2-C615F24D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622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3918" name="Rectangle 14">
            <a:extLst>
              <a:ext uri="{FF2B5EF4-FFF2-40B4-BE49-F238E27FC236}">
                <a16:creationId xmlns:a16="http://schemas.microsoft.com/office/drawing/2014/main" id="{6C915323-674C-4AFD-9817-900A4053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718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3919" name="Rectangle 15">
            <a:extLst>
              <a:ext uri="{FF2B5EF4-FFF2-40B4-BE49-F238E27FC236}">
                <a16:creationId xmlns:a16="http://schemas.microsoft.com/office/drawing/2014/main" id="{F7900D4A-81E4-4426-9EE5-431EE6C53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814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3920" name="Rectangle 16">
            <a:extLst>
              <a:ext uri="{FF2B5EF4-FFF2-40B4-BE49-F238E27FC236}">
                <a16:creationId xmlns:a16="http://schemas.microsoft.com/office/drawing/2014/main" id="{1087E80F-4C9A-40C7-B31E-79169BE4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910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921" name="Rectangle 17">
            <a:extLst>
              <a:ext uri="{FF2B5EF4-FFF2-40B4-BE49-F238E27FC236}">
                <a16:creationId xmlns:a16="http://schemas.microsoft.com/office/drawing/2014/main" id="{D8B57E02-6523-4098-8E9A-8588626D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9006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3922" name="Rectangle 18">
            <a:extLst>
              <a:ext uri="{FF2B5EF4-FFF2-40B4-BE49-F238E27FC236}">
                <a16:creationId xmlns:a16="http://schemas.microsoft.com/office/drawing/2014/main" id="{52A8E702-BDE7-45DF-9AD2-38B1824C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10213"/>
            <a:ext cx="457200" cy="304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04808" name="Group 8">
            <a:extLst>
              <a:ext uri="{FF2B5EF4-FFF2-40B4-BE49-F238E27FC236}">
                <a16:creationId xmlns:a16="http://schemas.microsoft.com/office/drawing/2014/main" id="{E1595B6E-0288-4357-8D76-D803E483730D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755775"/>
            <a:ext cx="5830887" cy="500063"/>
            <a:chOff x="1973" y="1106"/>
            <a:chExt cx="3673" cy="315"/>
          </a:xfrm>
        </p:grpSpPr>
        <p:sp>
          <p:nvSpPr>
            <p:cNvPr id="123923" name="Freeform 19">
              <a:extLst>
                <a:ext uri="{FF2B5EF4-FFF2-40B4-BE49-F238E27FC236}">
                  <a16:creationId xmlns:a16="http://schemas.microsoft.com/office/drawing/2014/main" id="{DD360D95-77ED-492E-BDE1-1DDA88F23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263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0" name="Text Box 26">
              <a:extLst>
                <a:ext uri="{FF2B5EF4-FFF2-40B4-BE49-F238E27FC236}">
                  <a16:creationId xmlns:a16="http://schemas.microsoft.com/office/drawing/2014/main" id="{DBBB2DD1-53C1-41C6-BD84-CC5ABB6C3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1106"/>
              <a:ext cx="338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Network processes to applications</a:t>
              </a:r>
            </a:p>
          </p:txBody>
        </p:sp>
      </p:grpSp>
      <p:grpSp>
        <p:nvGrpSpPr>
          <p:cNvPr id="204807" name="Group 7">
            <a:extLst>
              <a:ext uri="{FF2B5EF4-FFF2-40B4-BE49-F238E27FC236}">
                <a16:creationId xmlns:a16="http://schemas.microsoft.com/office/drawing/2014/main" id="{9B80CE44-E7CB-457A-874F-A175B83F9D0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368550"/>
            <a:ext cx="3660775" cy="500063"/>
            <a:chOff x="1973" y="1492"/>
            <a:chExt cx="2306" cy="315"/>
          </a:xfrm>
        </p:grpSpPr>
        <p:sp>
          <p:nvSpPr>
            <p:cNvPr id="123924" name="Freeform 20">
              <a:extLst>
                <a:ext uri="{FF2B5EF4-FFF2-40B4-BE49-F238E27FC236}">
                  <a16:creationId xmlns:a16="http://schemas.microsoft.com/office/drawing/2014/main" id="{F6DC2ECD-B923-4CCD-9796-90087543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646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1" name="Text Box 27">
              <a:extLst>
                <a:ext uri="{FF2B5EF4-FFF2-40B4-BE49-F238E27FC236}">
                  <a16:creationId xmlns:a16="http://schemas.microsoft.com/office/drawing/2014/main" id="{3D55365D-E4CE-4D5D-A5C0-559D3B7CD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1492"/>
              <a:ext cx="201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representation</a:t>
              </a:r>
            </a:p>
          </p:txBody>
        </p:sp>
      </p:grpSp>
      <p:grpSp>
        <p:nvGrpSpPr>
          <p:cNvPr id="204806" name="Group 6">
            <a:extLst>
              <a:ext uri="{FF2B5EF4-FFF2-40B4-BE49-F238E27FC236}">
                <a16:creationId xmlns:a16="http://schemas.microsoft.com/office/drawing/2014/main" id="{8820E317-13DB-46E8-9097-88434D343B51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978150"/>
            <a:ext cx="4532312" cy="500063"/>
            <a:chOff x="1973" y="1876"/>
            <a:chExt cx="2855" cy="315"/>
          </a:xfrm>
        </p:grpSpPr>
        <p:sp>
          <p:nvSpPr>
            <p:cNvPr id="123925" name="Freeform 21">
              <a:extLst>
                <a:ext uri="{FF2B5EF4-FFF2-40B4-BE49-F238E27FC236}">
                  <a16:creationId xmlns:a16="http://schemas.microsoft.com/office/drawing/2014/main" id="{17720FFE-93BA-4EF5-9346-54105D99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030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2" name="Text Box 28">
              <a:extLst>
                <a:ext uri="{FF2B5EF4-FFF2-40B4-BE49-F238E27FC236}">
                  <a16:creationId xmlns:a16="http://schemas.microsoft.com/office/drawing/2014/main" id="{0B267BF8-DFE9-411B-8A3F-EDCF2BFD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1876"/>
              <a:ext cx="256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Inter-host communication</a:t>
              </a:r>
            </a:p>
          </p:txBody>
        </p:sp>
      </p:grpSp>
      <p:grpSp>
        <p:nvGrpSpPr>
          <p:cNvPr id="204805" name="Group 5">
            <a:extLst>
              <a:ext uri="{FF2B5EF4-FFF2-40B4-BE49-F238E27FC236}">
                <a16:creationId xmlns:a16="http://schemas.microsoft.com/office/drawing/2014/main" id="{EA727163-A57A-40CC-BFEB-9667B9ED09D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587750"/>
            <a:ext cx="4152900" cy="500063"/>
            <a:chOff x="1973" y="2260"/>
            <a:chExt cx="2616" cy="315"/>
          </a:xfrm>
        </p:grpSpPr>
        <p:sp>
          <p:nvSpPr>
            <p:cNvPr id="123926" name="Freeform 22">
              <a:extLst>
                <a:ext uri="{FF2B5EF4-FFF2-40B4-BE49-F238E27FC236}">
                  <a16:creationId xmlns:a16="http://schemas.microsoft.com/office/drawing/2014/main" id="{EDBF649E-ECE7-4AFE-8F5F-BFC04FE2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414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3" name="Text Box 29">
              <a:extLst>
                <a:ext uri="{FF2B5EF4-FFF2-40B4-BE49-F238E27FC236}">
                  <a16:creationId xmlns:a16="http://schemas.microsoft.com/office/drawing/2014/main" id="{6D9D1214-467D-47A1-98CE-0A669F476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260"/>
              <a:ext cx="232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End-to-end connections</a:t>
              </a:r>
            </a:p>
          </p:txBody>
        </p:sp>
      </p:grpSp>
      <p:grpSp>
        <p:nvGrpSpPr>
          <p:cNvPr id="204804" name="Group 4">
            <a:extLst>
              <a:ext uri="{FF2B5EF4-FFF2-40B4-BE49-F238E27FC236}">
                <a16:creationId xmlns:a16="http://schemas.microsoft.com/office/drawing/2014/main" id="{8966919A-8977-4F43-BA86-D6B7F48D836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197350"/>
            <a:ext cx="4489450" cy="500063"/>
            <a:chOff x="1973" y="2644"/>
            <a:chExt cx="2828" cy="315"/>
          </a:xfrm>
        </p:grpSpPr>
        <p:sp>
          <p:nvSpPr>
            <p:cNvPr id="123927" name="Freeform 23">
              <a:extLst>
                <a:ext uri="{FF2B5EF4-FFF2-40B4-BE49-F238E27FC236}">
                  <a16:creationId xmlns:a16="http://schemas.microsoft.com/office/drawing/2014/main" id="{3F517B37-0B47-4F74-B7D7-28EE94ACC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798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4" name="Text Box 30">
              <a:extLst>
                <a:ext uri="{FF2B5EF4-FFF2-40B4-BE49-F238E27FC236}">
                  <a16:creationId xmlns:a16="http://schemas.microsoft.com/office/drawing/2014/main" id="{6313CCAA-43CD-42A7-9EB7-356BA262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644"/>
              <a:ext cx="253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Addressing and best path</a:t>
              </a:r>
            </a:p>
          </p:txBody>
        </p:sp>
      </p:grpSp>
      <p:grpSp>
        <p:nvGrpSpPr>
          <p:cNvPr id="204803" name="Group 3">
            <a:extLst>
              <a:ext uri="{FF2B5EF4-FFF2-40B4-BE49-F238E27FC236}">
                <a16:creationId xmlns:a16="http://schemas.microsoft.com/office/drawing/2014/main" id="{5FD14F9A-CBE0-4551-BD65-640CDD4224C0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806950"/>
            <a:ext cx="3113087" cy="500063"/>
            <a:chOff x="1973" y="3028"/>
            <a:chExt cx="1961" cy="315"/>
          </a:xfrm>
        </p:grpSpPr>
        <p:sp>
          <p:nvSpPr>
            <p:cNvPr id="123928" name="Freeform 24">
              <a:extLst>
                <a:ext uri="{FF2B5EF4-FFF2-40B4-BE49-F238E27FC236}">
                  <a16:creationId xmlns:a16="http://schemas.microsoft.com/office/drawing/2014/main" id="{0742333B-1C33-4D8E-BBEC-A106B742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3182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5" name="Text Box 31">
              <a:extLst>
                <a:ext uri="{FF2B5EF4-FFF2-40B4-BE49-F238E27FC236}">
                  <a16:creationId xmlns:a16="http://schemas.microsoft.com/office/drawing/2014/main" id="{7A292215-2BE8-48D6-894F-59191E52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3028"/>
              <a:ext cx="167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Access to media</a:t>
              </a:r>
            </a:p>
          </p:txBody>
        </p:sp>
      </p:grpSp>
      <p:grpSp>
        <p:nvGrpSpPr>
          <p:cNvPr id="204802" name="Group 2">
            <a:extLst>
              <a:ext uri="{FF2B5EF4-FFF2-40B4-BE49-F238E27FC236}">
                <a16:creationId xmlns:a16="http://schemas.microsoft.com/office/drawing/2014/main" id="{19587C7B-F9E5-43DE-B4E4-815C591D970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413375"/>
            <a:ext cx="3625850" cy="500063"/>
            <a:chOff x="1973" y="3410"/>
            <a:chExt cx="2284" cy="315"/>
          </a:xfrm>
        </p:grpSpPr>
        <p:sp>
          <p:nvSpPr>
            <p:cNvPr id="123929" name="Freeform 25">
              <a:extLst>
                <a:ext uri="{FF2B5EF4-FFF2-40B4-BE49-F238E27FC236}">
                  <a16:creationId xmlns:a16="http://schemas.microsoft.com/office/drawing/2014/main" id="{F6870515-27B5-4161-95E2-7B5CC0F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3566"/>
              <a:ext cx="276" cy="1"/>
            </a:xfrm>
            <a:custGeom>
              <a:avLst/>
              <a:gdLst>
                <a:gd name="T0" fmla="*/ 0 w 276"/>
                <a:gd name="T1" fmla="*/ 0 h 1"/>
                <a:gd name="T2" fmla="*/ 276 w 2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1">
                  <a:moveTo>
                    <a:pt x="0" y="0"/>
                  </a:moveTo>
                  <a:lnTo>
                    <a:pt x="276" y="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3936" name="Text Box 32">
              <a:extLst>
                <a:ext uri="{FF2B5EF4-FFF2-40B4-BE49-F238E27FC236}">
                  <a16:creationId xmlns:a16="http://schemas.microsoft.com/office/drawing/2014/main" id="{36145959-BC9F-4018-9225-55F2B3023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3410"/>
              <a:ext cx="199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Binary transmission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708DB-56D7-409C-B15B-176E7CD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6F77-842F-4088-AB24-E5963C02BB2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68BA55F7-BA74-4278-8691-6B1B2753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7DE38D2-13BC-43B7-B934-13D5AE7E1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Layer</a:t>
            </a: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A16D658A-6D34-4093-AAD8-C5C92BFC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746250"/>
            <a:ext cx="84613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C6F8-6E5F-4BD9-89F9-D98DB42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70A9-A7A8-40ED-90C9-13770C08E93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23330D5-43E5-49B4-A4A0-0C5BB619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5BBEE6BF-FC04-40D1-B9C5-73735F327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 Link Layer</a:t>
            </a:r>
          </a:p>
        </p:txBody>
      </p:sp>
      <p:pic>
        <p:nvPicPr>
          <p:cNvPr id="181253" name="Picture 5">
            <a:extLst>
              <a:ext uri="{FF2B5EF4-FFF2-40B4-BE49-F238E27FC236}">
                <a16:creationId xmlns:a16="http://schemas.microsoft.com/office/drawing/2014/main" id="{F12B40DC-5AF8-4E5D-A4D3-2A12AE8D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57338"/>
            <a:ext cx="8859838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4CC1-4BD0-4C05-9928-BFFC606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5824-E425-4752-ABD1-A0981729303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C3494CF0-AEDF-447B-95A0-AD57A0E6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126538" cy="5113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F855A3B6-5E53-4193-83A5-2329ECE1E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Point-to-Point Delivery</a:t>
            </a:r>
          </a:p>
        </p:txBody>
      </p:sp>
      <p:pic>
        <p:nvPicPr>
          <p:cNvPr id="182277" name="Picture 5">
            <a:extLst>
              <a:ext uri="{FF2B5EF4-FFF2-40B4-BE49-F238E27FC236}">
                <a16:creationId xmlns:a16="http://schemas.microsoft.com/office/drawing/2014/main" id="{C75CE890-1A5B-4005-A2AB-2E0E4DEA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268413"/>
            <a:ext cx="6510338" cy="501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1D600-D2AC-4312-9239-21488E37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DF3A-EF09-4325-A5CD-CE4982DECC4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2D34FBD3-C114-4BF6-B6FF-DA2B538C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0EA88F0-C69A-4CB8-867E-EDEB8D4A1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Layer</a:t>
            </a:r>
          </a:p>
        </p:txBody>
      </p:sp>
      <p:pic>
        <p:nvPicPr>
          <p:cNvPr id="183301" name="Picture 5">
            <a:extLst>
              <a:ext uri="{FF2B5EF4-FFF2-40B4-BE49-F238E27FC236}">
                <a16:creationId xmlns:a16="http://schemas.microsoft.com/office/drawing/2014/main" id="{49641417-1D79-4143-8EAC-2AB698DF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77728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411C42B-44B1-43B6-BFC7-3F101B5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7DAEDA50-DD2C-469D-A84E-C3856DC1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EE98-3501-4152-AB9E-BA7E1CF3BDF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7AC2C5A6-24F8-42D3-A6CF-7FFC48D5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26538" cy="58054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638F46D-F124-49C6-950D-A6B2D0B4C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Host-to-Host Delivery</a:t>
            </a:r>
          </a:p>
        </p:txBody>
      </p:sp>
      <p:pic>
        <p:nvPicPr>
          <p:cNvPr id="184325" name="Picture 5">
            <a:extLst>
              <a:ext uri="{FF2B5EF4-FFF2-40B4-BE49-F238E27FC236}">
                <a16:creationId xmlns:a16="http://schemas.microsoft.com/office/drawing/2014/main" id="{9265B797-8C71-41F7-90C5-725DDFF5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200900" cy="577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7" name="Rectangle 7">
            <a:extLst>
              <a:ext uri="{FF2B5EF4-FFF2-40B4-BE49-F238E27FC236}">
                <a16:creationId xmlns:a16="http://schemas.microsoft.com/office/drawing/2014/main" id="{06E7462E-3318-45E6-9825-6B15CF07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149725"/>
            <a:ext cx="2087563" cy="287338"/>
          </a:xfrm>
          <a:prstGeom prst="rect">
            <a:avLst/>
          </a:prstGeom>
          <a:solidFill>
            <a:srgbClr val="0099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8675858E-7129-4ADF-B378-75D1ECD6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570663"/>
            <a:ext cx="2087563" cy="287337"/>
          </a:xfrm>
          <a:prstGeom prst="rect">
            <a:avLst/>
          </a:prstGeom>
          <a:solidFill>
            <a:srgbClr val="0099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384E7-23D9-4E56-ADE3-3EF6CF54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3715-8FBC-4907-B77F-BB2207FE87A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71C828B8-71C7-463B-AD2C-83DFD3ED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E0812F9-5F0F-4933-AFE1-9476E414D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Transport Layer</a:t>
            </a:r>
          </a:p>
        </p:txBody>
      </p:sp>
      <p:pic>
        <p:nvPicPr>
          <p:cNvPr id="185349" name="Picture 5">
            <a:extLst>
              <a:ext uri="{FF2B5EF4-FFF2-40B4-BE49-F238E27FC236}">
                <a16:creationId xmlns:a16="http://schemas.microsoft.com/office/drawing/2014/main" id="{47F48727-034F-4707-B775-AE9B7D13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17650"/>
            <a:ext cx="895826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85C7C-1818-4412-A19E-44C03A9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61AE-BC83-415F-AE1B-8621A4DBE8E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1729B21-9A78-49B7-AA4A-2F462955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9126538" cy="4824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708D61C-6A55-4687-971F-7EA977A93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Reliable End-to-End Delivery of a Message</a:t>
            </a:r>
          </a:p>
        </p:txBody>
      </p:sp>
      <p:pic>
        <p:nvPicPr>
          <p:cNvPr id="187397" name="Picture 5">
            <a:extLst>
              <a:ext uri="{FF2B5EF4-FFF2-40B4-BE49-F238E27FC236}">
                <a16:creationId xmlns:a16="http://schemas.microsoft.com/office/drawing/2014/main" id="{3658E46A-E6BD-4845-A974-6D1D86FA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057400"/>
            <a:ext cx="885031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1E525-E61B-4780-8370-41CDC51A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DF97-CD41-44C9-AB2F-B367B644B1B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EE945072-B92B-45DC-BE79-5D63BC08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DB2E018D-DD4A-488C-9E64-2A1B748B8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 Layer</a:t>
            </a:r>
          </a:p>
        </p:txBody>
      </p:sp>
      <p:pic>
        <p:nvPicPr>
          <p:cNvPr id="186373" name="Picture 5">
            <a:extLst>
              <a:ext uri="{FF2B5EF4-FFF2-40B4-BE49-F238E27FC236}">
                <a16:creationId xmlns:a16="http://schemas.microsoft.com/office/drawing/2014/main" id="{00BD35D9-9C1F-4E4D-87C9-032E13D9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557338"/>
            <a:ext cx="89614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948FA95-F181-4188-962E-832C592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029-FCBB-498B-A587-FF137B4EDEC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E068717-3A05-4A34-9D07-922867F39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Chapter 2   OSI Model &amp; TCP/IP Protocol Suite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3EDC75C-C46F-462E-A0FA-9DE7E6B37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9975" y="1628775"/>
            <a:ext cx="6480175" cy="467995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zh-CN"/>
              <a:t>The OSI/RM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Layers in the OSI/RM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TCP/IP protocol suite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Addressing in TCP/IP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TCP/IP versions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77675-5CF4-4F2F-986A-AEFC9BB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AA65-2B2F-417C-AE84-1C27DB2D06E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136FFD6E-E752-47A8-A328-4B6219B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CB20ED9C-FB0B-4CE4-A91D-CF0A31096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Presentation Layer</a:t>
            </a:r>
          </a:p>
        </p:txBody>
      </p:sp>
      <p:pic>
        <p:nvPicPr>
          <p:cNvPr id="188421" name="Picture 5">
            <a:extLst>
              <a:ext uri="{FF2B5EF4-FFF2-40B4-BE49-F238E27FC236}">
                <a16:creationId xmlns:a16="http://schemas.microsoft.com/office/drawing/2014/main" id="{94CE2BB4-54FA-47FB-87A1-B9F78A37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8756650" cy="44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3745B-B298-4240-B31D-BBFCF80F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99A-D41B-4C62-9386-B153F63ACDB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60571ACB-E49C-4432-94FC-ED1CAA44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26538" cy="4537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93CCC73-A7BC-4AAF-B279-CAD4104DE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Application Layer</a:t>
            </a:r>
          </a:p>
        </p:txBody>
      </p:sp>
      <p:pic>
        <p:nvPicPr>
          <p:cNvPr id="189445" name="Picture 5">
            <a:extLst>
              <a:ext uri="{FF2B5EF4-FFF2-40B4-BE49-F238E27FC236}">
                <a16:creationId xmlns:a16="http://schemas.microsoft.com/office/drawing/2014/main" id="{D2D72598-9FBB-4698-AC22-64E52D56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628775"/>
            <a:ext cx="8964612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0EE38B37-2290-4246-8CC2-A923B78D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79C5-47E0-4B43-8992-7092C8CF08D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5371FCA9-5F09-4D09-BEB8-9AC71A68C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 TCP/IP Protocol Suite</a:t>
            </a:r>
          </a:p>
        </p:txBody>
      </p:sp>
      <p:sp>
        <p:nvSpPr>
          <p:cNvPr id="172032" name="Line 0">
            <a:extLst>
              <a:ext uri="{FF2B5EF4-FFF2-40B4-BE49-F238E27FC236}">
                <a16:creationId xmlns:a16="http://schemas.microsoft.com/office/drawing/2014/main" id="{63C0D2A8-CE7E-46B4-A7F1-CDCA1A8CE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58769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3" name="Text Box 1">
            <a:extLst>
              <a:ext uri="{FF2B5EF4-FFF2-40B4-BE49-F238E27FC236}">
                <a16:creationId xmlns:a16="http://schemas.microsoft.com/office/drawing/2014/main" id="{3E01EC45-A42C-4557-972D-042E18A1C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5934075"/>
            <a:ext cx="139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OSI/RM</a:t>
            </a:r>
          </a:p>
        </p:txBody>
      </p:sp>
      <p:sp>
        <p:nvSpPr>
          <p:cNvPr id="172034" name="Text Box 2">
            <a:extLst>
              <a:ext uri="{FF2B5EF4-FFF2-40B4-BE49-F238E27FC236}">
                <a16:creationId xmlns:a16="http://schemas.microsoft.com/office/drawing/2014/main" id="{AAC0A36C-D9FC-428A-9073-ED4A311E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934075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TCP/IP</a:t>
            </a:r>
          </a:p>
        </p:txBody>
      </p:sp>
      <p:sp>
        <p:nvSpPr>
          <p:cNvPr id="172035" name="Line 3">
            <a:extLst>
              <a:ext uri="{FF2B5EF4-FFF2-40B4-BE49-F238E27FC236}">
                <a16:creationId xmlns:a16="http://schemas.microsoft.com/office/drawing/2014/main" id="{521C622B-29CD-4FD2-B9F8-7A825BBF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45815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6" name="Line 4">
            <a:extLst>
              <a:ext uri="{FF2B5EF4-FFF2-40B4-BE49-F238E27FC236}">
                <a16:creationId xmlns:a16="http://schemas.microsoft.com/office/drawing/2014/main" id="{6BEC27D7-3104-4F1B-B5FC-6FF91D5AF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39338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E85D6604-D39B-4D25-A9F4-8B9FBBE2C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328453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8" name="Line 6">
            <a:extLst>
              <a:ext uri="{FF2B5EF4-FFF2-40B4-BE49-F238E27FC236}">
                <a16:creationId xmlns:a16="http://schemas.microsoft.com/office/drawing/2014/main" id="{88E98F48-4280-4E0C-A90E-EC5CDEDEC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148431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76804440-DD3B-49B3-955C-8227F376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371600"/>
            <a:ext cx="353218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342900" indent="-342900"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altLang="zh-CN"/>
              <a:t>The historical and technical open standard of the Internet</a:t>
            </a:r>
          </a:p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altLang="zh-CN"/>
              <a:t>Wanted a network that could survive any conditions, even a nuclear war</a:t>
            </a: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5000AE77-A78D-48CD-A41E-CC7FC1DCF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484313"/>
            <a:ext cx="2300288" cy="50323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Application</a:t>
            </a:r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CBDDF08F-3193-4D0A-A52C-E77CE631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133600"/>
            <a:ext cx="2300288" cy="503238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Presentation</a:t>
            </a:r>
          </a:p>
        </p:txBody>
      </p:sp>
      <p:sp>
        <p:nvSpPr>
          <p:cNvPr id="172042" name="Rectangle 10">
            <a:extLst>
              <a:ext uri="{FF2B5EF4-FFF2-40B4-BE49-F238E27FC236}">
                <a16:creationId xmlns:a16="http://schemas.microsoft.com/office/drawing/2014/main" id="{0F699A40-2460-4BCA-A48E-70AD3A2F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781300"/>
            <a:ext cx="2300288" cy="503238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Session</a:t>
            </a:r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DC97A201-1693-419F-B53F-5F6F642E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429000"/>
            <a:ext cx="2300288" cy="503238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Transport</a:t>
            </a: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692ACB39-9B07-44FC-A55A-EDC7CC17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076700"/>
            <a:ext cx="2300288" cy="503238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Network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BD484F74-973C-4663-8B6C-C8CF12C3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725988"/>
            <a:ext cx="2300288" cy="50323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Data Link</a:t>
            </a:r>
          </a:p>
        </p:txBody>
      </p:sp>
      <p:sp>
        <p:nvSpPr>
          <p:cNvPr id="172046" name="Rectangle 14">
            <a:extLst>
              <a:ext uri="{FF2B5EF4-FFF2-40B4-BE49-F238E27FC236}">
                <a16:creationId xmlns:a16="http://schemas.microsoft.com/office/drawing/2014/main" id="{B187F3AE-9150-41F6-817C-5FDE51B1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5373688"/>
            <a:ext cx="2300288" cy="50323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Physical</a:t>
            </a:r>
          </a:p>
        </p:txBody>
      </p:sp>
      <p:sp>
        <p:nvSpPr>
          <p:cNvPr id="172047" name="Text Box 15">
            <a:extLst>
              <a:ext uri="{FF2B5EF4-FFF2-40B4-BE49-F238E27FC236}">
                <a16:creationId xmlns:a16="http://schemas.microsoft.com/office/drawing/2014/main" id="{4893A3D1-A729-475D-A38A-C0C947A3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357813"/>
            <a:ext cx="39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2048" name="Text Box 16">
            <a:extLst>
              <a:ext uri="{FF2B5EF4-FFF2-40B4-BE49-F238E27FC236}">
                <a16:creationId xmlns:a16="http://schemas.microsoft.com/office/drawing/2014/main" id="{13B01862-2620-4960-BC2E-2FE59B071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7101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2049" name="Text Box 17">
            <a:extLst>
              <a:ext uri="{FF2B5EF4-FFF2-40B4-BE49-F238E27FC236}">
                <a16:creationId xmlns:a16="http://schemas.microsoft.com/office/drawing/2014/main" id="{8EBF56FF-3464-4859-85A4-69E5BE5C5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624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2050" name="Text Box 18">
            <a:extLst>
              <a:ext uri="{FF2B5EF4-FFF2-40B4-BE49-F238E27FC236}">
                <a16:creationId xmlns:a16="http://schemas.microsoft.com/office/drawing/2014/main" id="{E1EF0189-CEFC-46E5-BA2E-093AF2D3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4147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2051" name="Text Box 19">
            <a:extLst>
              <a:ext uri="{FF2B5EF4-FFF2-40B4-BE49-F238E27FC236}">
                <a16:creationId xmlns:a16="http://schemas.microsoft.com/office/drawing/2014/main" id="{78CD748E-B145-41F8-9F1C-EB0A71EA2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813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2052" name="Text Box 20">
            <a:extLst>
              <a:ext uri="{FF2B5EF4-FFF2-40B4-BE49-F238E27FC236}">
                <a16:creationId xmlns:a16="http://schemas.microsoft.com/office/drawing/2014/main" id="{5F43A9A8-B89B-4127-A2F1-8E46EB5D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1772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172053" name="Text Box 21">
            <a:extLst>
              <a:ext uri="{FF2B5EF4-FFF2-40B4-BE49-F238E27FC236}">
                <a16:creationId xmlns:a16="http://schemas.microsoft.com/office/drawing/2014/main" id="{6125BC8F-4C05-4CE9-AAF8-5917B853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172054" name="Rectangle 22">
            <a:extLst>
              <a:ext uri="{FF2B5EF4-FFF2-40B4-BE49-F238E27FC236}">
                <a16:creationId xmlns:a16="http://schemas.microsoft.com/office/drawing/2014/main" id="{61898EDB-86D0-43AF-B529-8B512AB5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484313"/>
            <a:ext cx="2232025" cy="179228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Application</a:t>
            </a:r>
          </a:p>
        </p:txBody>
      </p:sp>
      <p:sp>
        <p:nvSpPr>
          <p:cNvPr id="172055" name="Rectangle 23">
            <a:extLst>
              <a:ext uri="{FF2B5EF4-FFF2-40B4-BE49-F238E27FC236}">
                <a16:creationId xmlns:a16="http://schemas.microsoft.com/office/drawing/2014/main" id="{651C7F20-86C0-4758-AE0C-76E74929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430588"/>
            <a:ext cx="2232025" cy="50323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Transport</a:t>
            </a:r>
          </a:p>
        </p:txBody>
      </p:sp>
      <p:sp>
        <p:nvSpPr>
          <p:cNvPr id="172056" name="Rectangle 24">
            <a:extLst>
              <a:ext uri="{FF2B5EF4-FFF2-40B4-BE49-F238E27FC236}">
                <a16:creationId xmlns:a16="http://schemas.microsoft.com/office/drawing/2014/main" id="{32DB8F8B-1CC3-403C-9161-AD11BA27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8288"/>
            <a:ext cx="2232025" cy="503237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Internet</a:t>
            </a:r>
          </a:p>
        </p:txBody>
      </p:sp>
      <p:sp>
        <p:nvSpPr>
          <p:cNvPr id="172057" name="Rectangle 25">
            <a:extLst>
              <a:ext uri="{FF2B5EF4-FFF2-40B4-BE49-F238E27FC236}">
                <a16:creationId xmlns:a16="http://schemas.microsoft.com/office/drawing/2014/main" id="{1E0E5275-9604-4FDB-A2AB-D820989B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24400"/>
            <a:ext cx="2232025" cy="1152525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Network</a:t>
            </a:r>
          </a:p>
          <a:p>
            <a:pPr algn="ctr"/>
            <a:r>
              <a:rPr kumimoji="1" lang="en-US" altLang="zh-CN" sz="2800">
                <a:solidFill>
                  <a:srgbClr val="990000"/>
                </a:solidFill>
              </a:rPr>
              <a:t>Access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AA560E9A-0EF8-475E-843E-AD3B0C54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766-F85A-416D-8965-1B50D347285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3172" name="Text Box 52">
            <a:extLst>
              <a:ext uri="{FF2B5EF4-FFF2-40B4-BE49-F238E27FC236}">
                <a16:creationId xmlns:a16="http://schemas.microsoft.com/office/drawing/2014/main" id="{C59A0770-A142-41B7-8F2C-E498594B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62213"/>
            <a:ext cx="8207375" cy="360362"/>
          </a:xfrm>
          <a:prstGeom prst="rect">
            <a:avLst/>
          </a:prstGeom>
          <a:solidFill>
            <a:srgbClr val="F5DA7F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Socket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2DF8C52F-7AE9-418E-8DA1-9375B8390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TCP/IP</a:t>
            </a:r>
            <a:r>
              <a:rPr lang="zh-CN" altLang="en-US"/>
              <a:t>协议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32D8C67D-FEB6-49B0-AEE4-DB92844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16563"/>
            <a:ext cx="8207375" cy="960437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F812E736-C400-4B60-939B-6A1ED313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07375" cy="129698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E9A4E305-0B7F-44B4-B1E2-7FAF9118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5763"/>
            <a:ext cx="8207375" cy="10080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FF242E3F-FB21-4929-A7CF-FC52A52D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207375" cy="9906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4" name="Rectangle 14">
            <a:extLst>
              <a:ext uri="{FF2B5EF4-FFF2-40B4-BE49-F238E27FC236}">
                <a16:creationId xmlns:a16="http://schemas.microsoft.com/office/drawing/2014/main" id="{6A36CD36-0010-4D9C-8286-9668C3A8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</a:p>
        </p:txBody>
      </p:sp>
      <p:sp>
        <p:nvSpPr>
          <p:cNvPr id="133135" name="Rectangle 15">
            <a:extLst>
              <a:ext uri="{FF2B5EF4-FFF2-40B4-BE49-F238E27FC236}">
                <a16:creationId xmlns:a16="http://schemas.microsoft.com/office/drawing/2014/main" id="{A3D17D6D-9744-45BB-A2CA-0DC793C0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36D30F3B-7E7E-4EFE-A34A-F7D70F74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</a:p>
        </p:txBody>
      </p:sp>
      <p:sp>
        <p:nvSpPr>
          <p:cNvPr id="133137" name="Rectangle 17">
            <a:extLst>
              <a:ext uri="{FF2B5EF4-FFF2-40B4-BE49-F238E27FC236}">
                <a16:creationId xmlns:a16="http://schemas.microsoft.com/office/drawing/2014/main" id="{C5E45B7F-CAE3-45AB-B583-4C9A63A7E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</a:p>
        </p:txBody>
      </p:sp>
      <p:sp>
        <p:nvSpPr>
          <p:cNvPr id="133138" name="Rectangle 18">
            <a:extLst>
              <a:ext uri="{FF2B5EF4-FFF2-40B4-BE49-F238E27FC236}">
                <a16:creationId xmlns:a16="http://schemas.microsoft.com/office/drawing/2014/main" id="{89B165B2-5000-4EF2-B343-56922A54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68638"/>
            <a:ext cx="1828800" cy="7127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133139" name="Rectangle 19">
            <a:extLst>
              <a:ext uri="{FF2B5EF4-FFF2-40B4-BE49-F238E27FC236}">
                <a16:creationId xmlns:a16="http://schemas.microsoft.com/office/drawing/2014/main" id="{E850D476-68DE-4E82-BBEF-94EF8F24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78163"/>
            <a:ext cx="1828800" cy="7127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133140" name="Rectangle 20">
            <a:extLst>
              <a:ext uri="{FF2B5EF4-FFF2-40B4-BE49-F238E27FC236}">
                <a16:creationId xmlns:a16="http://schemas.microsoft.com/office/drawing/2014/main" id="{E5BED87A-A878-4225-89CC-B3A42119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84675"/>
            <a:ext cx="1828800" cy="70008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33141" name="Rectangle 21">
            <a:extLst>
              <a:ext uri="{FF2B5EF4-FFF2-40B4-BE49-F238E27FC236}">
                <a16:creationId xmlns:a16="http://schemas.microsoft.com/office/drawing/2014/main" id="{8AD8DD91-F619-4A3B-9EEC-AF02D935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61025"/>
            <a:ext cx="1828800" cy="6635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133142" name="Rectangle 22">
            <a:extLst>
              <a:ext uri="{FF2B5EF4-FFF2-40B4-BE49-F238E27FC236}">
                <a16:creationId xmlns:a16="http://schemas.microsoft.com/office/drawing/2014/main" id="{B2F6D3CD-824E-489C-A4D5-7878A302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61025"/>
            <a:ext cx="1828800" cy="6635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133143" name="Rectangle 23">
            <a:extLst>
              <a:ext uri="{FF2B5EF4-FFF2-40B4-BE49-F238E27FC236}">
                <a16:creationId xmlns:a16="http://schemas.microsoft.com/office/drawing/2014/main" id="{519795F6-27F4-419C-9B2E-61D0751F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661025"/>
            <a:ext cx="1828800" cy="6635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133146" name="Rectangle 26">
            <a:extLst>
              <a:ext uri="{FF2B5EF4-FFF2-40B4-BE49-F238E27FC236}">
                <a16:creationId xmlns:a16="http://schemas.microsoft.com/office/drawing/2014/main" id="{4C1AA56E-A0C0-4619-A952-A7296F05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</a:p>
        </p:txBody>
      </p:sp>
      <p:sp>
        <p:nvSpPr>
          <p:cNvPr id="133147" name="Rectangle 27">
            <a:extLst>
              <a:ext uri="{FF2B5EF4-FFF2-40B4-BE49-F238E27FC236}">
                <a16:creationId xmlns:a16="http://schemas.microsoft.com/office/drawing/2014/main" id="{34342AC0-3B8B-4D12-BCFB-71177140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TFTP</a:t>
            </a:r>
          </a:p>
        </p:txBody>
      </p:sp>
      <p:sp>
        <p:nvSpPr>
          <p:cNvPr id="133153" name="Rectangle 33">
            <a:extLst>
              <a:ext uri="{FF2B5EF4-FFF2-40B4-BE49-F238E27FC236}">
                <a16:creationId xmlns:a16="http://schemas.microsoft.com/office/drawing/2014/main" id="{25D532CF-555B-404E-B469-D4DE5F7A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93838"/>
            <a:ext cx="914400" cy="68580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SNMP</a:t>
            </a:r>
          </a:p>
        </p:txBody>
      </p:sp>
      <p:sp>
        <p:nvSpPr>
          <p:cNvPr id="133154" name="Rectangle 34">
            <a:extLst>
              <a:ext uri="{FF2B5EF4-FFF2-40B4-BE49-F238E27FC236}">
                <a16:creationId xmlns:a16="http://schemas.microsoft.com/office/drawing/2014/main" id="{93A87AEC-A9FA-4429-9081-5C8F9C01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49738"/>
            <a:ext cx="1219200" cy="5476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133155" name="Rectangle 35">
            <a:extLst>
              <a:ext uri="{FF2B5EF4-FFF2-40B4-BE49-F238E27FC236}">
                <a16:creationId xmlns:a16="http://schemas.microsoft.com/office/drawing/2014/main" id="{82F33F2A-50AD-42B6-815E-B92BA258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49738"/>
            <a:ext cx="1219200" cy="5476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133156" name="Rectangle 36">
            <a:extLst>
              <a:ext uri="{FF2B5EF4-FFF2-40B4-BE49-F238E27FC236}">
                <a16:creationId xmlns:a16="http://schemas.microsoft.com/office/drawing/2014/main" id="{819E3E89-6CFE-4CEF-B171-9743CCAC3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52963"/>
            <a:ext cx="1219200" cy="5476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133157" name="Rectangle 37">
            <a:extLst>
              <a:ext uri="{FF2B5EF4-FFF2-40B4-BE49-F238E27FC236}">
                <a16:creationId xmlns:a16="http://schemas.microsoft.com/office/drawing/2014/main" id="{3D787736-0EC9-415E-BF55-A82EBBFF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52963"/>
            <a:ext cx="1219200" cy="5476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cxnSp>
        <p:nvCxnSpPr>
          <p:cNvPr id="133160" name="AutoShape 40">
            <a:extLst>
              <a:ext uri="{FF2B5EF4-FFF2-40B4-BE49-F238E27FC236}">
                <a16:creationId xmlns:a16="http://schemas.microsoft.com/office/drawing/2014/main" id="{5B7252B2-6A69-4518-887E-BD5C7B43A9D3}"/>
              </a:ext>
            </a:extLst>
          </p:cNvPr>
          <p:cNvCxnSpPr>
            <a:cxnSpLocks noChangeShapeType="1"/>
            <a:stCxn id="133139" idx="2"/>
            <a:endCxn id="133140" idx="0"/>
          </p:cNvCxnSpPr>
          <p:nvPr/>
        </p:nvCxnSpPr>
        <p:spPr bwMode="auto">
          <a:xfrm flipH="1">
            <a:off x="4572000" y="3790950"/>
            <a:ext cx="1676400" cy="593725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1" name="AutoShape 41">
            <a:extLst>
              <a:ext uri="{FF2B5EF4-FFF2-40B4-BE49-F238E27FC236}">
                <a16:creationId xmlns:a16="http://schemas.microsoft.com/office/drawing/2014/main" id="{5124A282-2B3F-4B78-B0C5-B9D27061FCCA}"/>
              </a:ext>
            </a:extLst>
          </p:cNvPr>
          <p:cNvCxnSpPr>
            <a:cxnSpLocks noChangeShapeType="1"/>
            <a:stCxn id="133138" idx="2"/>
            <a:endCxn id="133140" idx="0"/>
          </p:cNvCxnSpPr>
          <p:nvPr/>
        </p:nvCxnSpPr>
        <p:spPr bwMode="auto">
          <a:xfrm>
            <a:off x="2895600" y="3781425"/>
            <a:ext cx="1676400" cy="603250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2" name="AutoShape 42">
            <a:extLst>
              <a:ext uri="{FF2B5EF4-FFF2-40B4-BE49-F238E27FC236}">
                <a16:creationId xmlns:a16="http://schemas.microsoft.com/office/drawing/2014/main" id="{CC660E61-63FF-421B-AB6A-776D507EC71C}"/>
              </a:ext>
            </a:extLst>
          </p:cNvPr>
          <p:cNvCxnSpPr>
            <a:cxnSpLocks noChangeShapeType="1"/>
            <a:stCxn id="133140" idx="2"/>
            <a:endCxn id="133141" idx="0"/>
          </p:cNvCxnSpPr>
          <p:nvPr/>
        </p:nvCxnSpPr>
        <p:spPr bwMode="auto">
          <a:xfrm flipH="1">
            <a:off x="2362200" y="5084763"/>
            <a:ext cx="2209800" cy="576262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3" name="AutoShape 43">
            <a:extLst>
              <a:ext uri="{FF2B5EF4-FFF2-40B4-BE49-F238E27FC236}">
                <a16:creationId xmlns:a16="http://schemas.microsoft.com/office/drawing/2014/main" id="{E0D089CA-DC47-443C-B1C4-2B7C918A89F2}"/>
              </a:ext>
            </a:extLst>
          </p:cNvPr>
          <p:cNvCxnSpPr>
            <a:cxnSpLocks noChangeShapeType="1"/>
            <a:stCxn id="133140" idx="2"/>
            <a:endCxn id="133142" idx="0"/>
          </p:cNvCxnSpPr>
          <p:nvPr/>
        </p:nvCxnSpPr>
        <p:spPr bwMode="auto">
          <a:xfrm>
            <a:off x="4572000" y="5084763"/>
            <a:ext cx="0" cy="576262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4" name="AutoShape 44">
            <a:extLst>
              <a:ext uri="{FF2B5EF4-FFF2-40B4-BE49-F238E27FC236}">
                <a16:creationId xmlns:a16="http://schemas.microsoft.com/office/drawing/2014/main" id="{DD5436C7-4896-43B5-84C2-181F6F39BB39}"/>
              </a:ext>
            </a:extLst>
          </p:cNvPr>
          <p:cNvCxnSpPr>
            <a:cxnSpLocks noChangeShapeType="1"/>
            <a:stCxn id="133140" idx="2"/>
            <a:endCxn id="133143" idx="0"/>
          </p:cNvCxnSpPr>
          <p:nvPr/>
        </p:nvCxnSpPr>
        <p:spPr bwMode="auto">
          <a:xfrm>
            <a:off x="4572000" y="5084763"/>
            <a:ext cx="2209800" cy="576262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5" name="AutoShape 45">
            <a:extLst>
              <a:ext uri="{FF2B5EF4-FFF2-40B4-BE49-F238E27FC236}">
                <a16:creationId xmlns:a16="http://schemas.microsoft.com/office/drawing/2014/main" id="{ED949D65-67D9-46AA-B221-909A660F3081}"/>
              </a:ext>
            </a:extLst>
          </p:cNvPr>
          <p:cNvCxnSpPr>
            <a:cxnSpLocks noChangeShapeType="1"/>
            <a:stCxn id="133138" idx="0"/>
            <a:endCxn id="133134" idx="2"/>
          </p:cNvCxnSpPr>
          <p:nvPr/>
        </p:nvCxnSpPr>
        <p:spPr bwMode="auto">
          <a:xfrm flipH="1" flipV="1">
            <a:off x="1143000" y="2179638"/>
            <a:ext cx="1752600" cy="889000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6" name="AutoShape 46">
            <a:extLst>
              <a:ext uri="{FF2B5EF4-FFF2-40B4-BE49-F238E27FC236}">
                <a16:creationId xmlns:a16="http://schemas.microsoft.com/office/drawing/2014/main" id="{D2092916-197B-4BEB-967D-E27731D3D982}"/>
              </a:ext>
            </a:extLst>
          </p:cNvPr>
          <p:cNvCxnSpPr>
            <a:cxnSpLocks noChangeShapeType="1"/>
            <a:stCxn id="133135" idx="2"/>
            <a:endCxn id="133138" idx="0"/>
          </p:cNvCxnSpPr>
          <p:nvPr/>
        </p:nvCxnSpPr>
        <p:spPr bwMode="auto">
          <a:xfrm>
            <a:off x="2209800" y="2179638"/>
            <a:ext cx="685800" cy="889000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7" name="AutoShape 47">
            <a:extLst>
              <a:ext uri="{FF2B5EF4-FFF2-40B4-BE49-F238E27FC236}">
                <a16:creationId xmlns:a16="http://schemas.microsoft.com/office/drawing/2014/main" id="{06E39541-064C-49C6-8498-F2C0CE40786E}"/>
              </a:ext>
            </a:extLst>
          </p:cNvPr>
          <p:cNvCxnSpPr>
            <a:cxnSpLocks noChangeShapeType="1"/>
            <a:stCxn id="133136" idx="2"/>
            <a:endCxn id="133138" idx="0"/>
          </p:cNvCxnSpPr>
          <p:nvPr/>
        </p:nvCxnSpPr>
        <p:spPr bwMode="auto">
          <a:xfrm flipH="1">
            <a:off x="2895600" y="2179638"/>
            <a:ext cx="381000" cy="889000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8" name="AutoShape 48">
            <a:extLst>
              <a:ext uri="{FF2B5EF4-FFF2-40B4-BE49-F238E27FC236}">
                <a16:creationId xmlns:a16="http://schemas.microsoft.com/office/drawing/2014/main" id="{BDFA7DE4-7D80-46D3-AD04-A923B30DABE3}"/>
              </a:ext>
            </a:extLst>
          </p:cNvPr>
          <p:cNvCxnSpPr>
            <a:cxnSpLocks noChangeShapeType="1"/>
            <a:stCxn id="133137" idx="2"/>
            <a:endCxn id="133138" idx="0"/>
          </p:cNvCxnSpPr>
          <p:nvPr/>
        </p:nvCxnSpPr>
        <p:spPr bwMode="auto">
          <a:xfrm flipH="1">
            <a:off x="2895600" y="2179638"/>
            <a:ext cx="1447800" cy="889000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69" name="AutoShape 49">
            <a:extLst>
              <a:ext uri="{FF2B5EF4-FFF2-40B4-BE49-F238E27FC236}">
                <a16:creationId xmlns:a16="http://schemas.microsoft.com/office/drawing/2014/main" id="{2A4BB589-0F8F-44DE-BF33-39465D9221EF}"/>
              </a:ext>
            </a:extLst>
          </p:cNvPr>
          <p:cNvCxnSpPr>
            <a:cxnSpLocks noChangeShapeType="1"/>
            <a:stCxn id="133146" idx="2"/>
            <a:endCxn id="133139" idx="0"/>
          </p:cNvCxnSpPr>
          <p:nvPr/>
        </p:nvCxnSpPr>
        <p:spPr bwMode="auto">
          <a:xfrm>
            <a:off x="5867400" y="2179638"/>
            <a:ext cx="381000" cy="898525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70" name="AutoShape 50">
            <a:extLst>
              <a:ext uri="{FF2B5EF4-FFF2-40B4-BE49-F238E27FC236}">
                <a16:creationId xmlns:a16="http://schemas.microsoft.com/office/drawing/2014/main" id="{106DA63E-DF96-46B8-AEE3-7DC2E772DD98}"/>
              </a:ext>
            </a:extLst>
          </p:cNvPr>
          <p:cNvCxnSpPr>
            <a:cxnSpLocks noChangeShapeType="1"/>
            <a:stCxn id="133147" idx="2"/>
            <a:endCxn id="133139" idx="0"/>
          </p:cNvCxnSpPr>
          <p:nvPr/>
        </p:nvCxnSpPr>
        <p:spPr bwMode="auto">
          <a:xfrm flipH="1">
            <a:off x="6248400" y="2179638"/>
            <a:ext cx="685800" cy="898525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71" name="AutoShape 51">
            <a:extLst>
              <a:ext uri="{FF2B5EF4-FFF2-40B4-BE49-F238E27FC236}">
                <a16:creationId xmlns:a16="http://schemas.microsoft.com/office/drawing/2014/main" id="{01CB4CFC-CB14-4125-A21D-4EB19330C0AC}"/>
              </a:ext>
            </a:extLst>
          </p:cNvPr>
          <p:cNvCxnSpPr>
            <a:cxnSpLocks noChangeShapeType="1"/>
            <a:stCxn id="133153" idx="2"/>
            <a:endCxn id="133139" idx="0"/>
          </p:cNvCxnSpPr>
          <p:nvPr/>
        </p:nvCxnSpPr>
        <p:spPr bwMode="auto">
          <a:xfrm flipH="1">
            <a:off x="6248400" y="2179638"/>
            <a:ext cx="1752600" cy="898525"/>
          </a:xfrm>
          <a:prstGeom prst="straightConnector1">
            <a:avLst/>
          </a:prstGeom>
          <a:noFill/>
          <a:ln w="38100">
            <a:solidFill>
              <a:srgbClr val="FF82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>
            <a:extLst>
              <a:ext uri="{FF2B5EF4-FFF2-40B4-BE49-F238E27FC236}">
                <a16:creationId xmlns:a16="http://schemas.microsoft.com/office/drawing/2014/main" id="{04A7B7A8-0A45-4E35-BEC0-F95CF20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38A-4D52-427A-9253-A942BF2922E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2119E1D7-4CF2-4DCE-97DF-523AF2FAE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Multiplexing of TCP/IP Protocols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BB321EDD-4A54-40A3-BEE1-7B4272C6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373688"/>
            <a:ext cx="1584325" cy="79216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3" name="Oval 5">
            <a:extLst>
              <a:ext uri="{FF2B5EF4-FFF2-40B4-BE49-F238E27FC236}">
                <a16:creationId xmlns:a16="http://schemas.microsoft.com/office/drawing/2014/main" id="{7FBEE198-1630-4C46-B751-5EF0C8DD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4365625"/>
            <a:ext cx="1800225" cy="792163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4" name="Oval 6">
            <a:extLst>
              <a:ext uri="{FF2B5EF4-FFF2-40B4-BE49-F238E27FC236}">
                <a16:creationId xmlns:a16="http://schemas.microsoft.com/office/drawing/2014/main" id="{D305DC33-9DE7-44BD-8E42-F5D8953E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500438"/>
            <a:ext cx="1152525" cy="57626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5" name="Oval 7">
            <a:extLst>
              <a:ext uri="{FF2B5EF4-FFF2-40B4-BE49-F238E27FC236}">
                <a16:creationId xmlns:a16="http://schemas.microsoft.com/office/drawing/2014/main" id="{7A9D75C5-AC06-48A7-B917-D7489B43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14688"/>
            <a:ext cx="1152525" cy="576262"/>
          </a:xfrm>
          <a:prstGeom prst="ellipse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6" name="Oval 8">
            <a:extLst>
              <a:ext uri="{FF2B5EF4-FFF2-40B4-BE49-F238E27FC236}">
                <a16:creationId xmlns:a16="http://schemas.microsoft.com/office/drawing/2014/main" id="{B7DB2E47-A2F3-4A64-98DC-F5CCE6EF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565400"/>
            <a:ext cx="1152525" cy="576263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7" name="Oval 9">
            <a:extLst>
              <a:ext uri="{FF2B5EF4-FFF2-40B4-BE49-F238E27FC236}">
                <a16:creationId xmlns:a16="http://schemas.microsoft.com/office/drawing/2014/main" id="{2AD75BCD-5A6B-428F-8E16-30060D49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278063"/>
            <a:ext cx="1152525" cy="576262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8" name="Oval 10">
            <a:extLst>
              <a:ext uri="{FF2B5EF4-FFF2-40B4-BE49-F238E27FC236}">
                <a16:creationId xmlns:a16="http://schemas.microsoft.com/office/drawing/2014/main" id="{9F4DCCA7-B147-4CDC-894B-1A027401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278063"/>
            <a:ext cx="1152525" cy="576262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499" name="Oval 11">
            <a:extLst>
              <a:ext uri="{FF2B5EF4-FFF2-40B4-BE49-F238E27FC236}">
                <a16:creationId xmlns:a16="http://schemas.microsoft.com/office/drawing/2014/main" id="{4212C986-9A1E-46FB-9DDA-14759E31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1196975"/>
            <a:ext cx="1152525" cy="5762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500" name="Oval 12">
            <a:extLst>
              <a:ext uri="{FF2B5EF4-FFF2-40B4-BE49-F238E27FC236}">
                <a16:creationId xmlns:a16="http://schemas.microsoft.com/office/drawing/2014/main" id="{99968504-6741-4F93-850B-BEE79342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96975"/>
            <a:ext cx="1152525" cy="5762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501" name="Oval 13">
            <a:extLst>
              <a:ext uri="{FF2B5EF4-FFF2-40B4-BE49-F238E27FC236}">
                <a16:creationId xmlns:a16="http://schemas.microsoft.com/office/drawing/2014/main" id="{7DA078EB-0ACD-4319-8FDA-045B466D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8563"/>
            <a:ext cx="1152525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502" name="Oval 14">
            <a:extLst>
              <a:ext uri="{FF2B5EF4-FFF2-40B4-BE49-F238E27FC236}">
                <a16:creationId xmlns:a16="http://schemas.microsoft.com/office/drawing/2014/main" id="{C5F6177E-1D3B-4869-91F8-90F34650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196975"/>
            <a:ext cx="1152525" cy="5762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503" name="Oval 15">
            <a:extLst>
              <a:ext uri="{FF2B5EF4-FFF2-40B4-BE49-F238E27FC236}">
                <a16:creationId xmlns:a16="http://schemas.microsoft.com/office/drawing/2014/main" id="{42364B95-457A-4E10-81AC-CC453D45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198563"/>
            <a:ext cx="1152525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1504" name="Text Box 16">
            <a:extLst>
              <a:ext uri="{FF2B5EF4-FFF2-40B4-BE49-F238E27FC236}">
                <a16:creationId xmlns:a16="http://schemas.microsoft.com/office/drawing/2014/main" id="{4B03A528-5D86-4FD0-ACC7-C4AA2BF8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343025"/>
            <a:ext cx="806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Telnet</a:t>
            </a:r>
          </a:p>
        </p:txBody>
      </p:sp>
      <p:sp>
        <p:nvSpPr>
          <p:cNvPr id="191505" name="Text Box 17">
            <a:extLst>
              <a:ext uri="{FF2B5EF4-FFF2-40B4-BE49-F238E27FC236}">
                <a16:creationId xmlns:a16="http://schemas.microsoft.com/office/drawing/2014/main" id="{53C9BA12-3496-4FFF-8BCB-FD18BF53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339850"/>
            <a:ext cx="485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FTP</a:t>
            </a:r>
          </a:p>
        </p:txBody>
      </p:sp>
      <p:sp>
        <p:nvSpPr>
          <p:cNvPr id="191506" name="Text Box 18">
            <a:extLst>
              <a:ext uri="{FF2B5EF4-FFF2-40B4-BE49-F238E27FC236}">
                <a16:creationId xmlns:a16="http://schemas.microsoft.com/office/drawing/2014/main" id="{012B5954-EA2E-402F-9A07-BC38D812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1341438"/>
            <a:ext cx="74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SMTP</a:t>
            </a:r>
          </a:p>
        </p:txBody>
      </p:sp>
      <p:sp>
        <p:nvSpPr>
          <p:cNvPr id="191507" name="Text Box 19">
            <a:extLst>
              <a:ext uri="{FF2B5EF4-FFF2-40B4-BE49-F238E27FC236}">
                <a16:creationId xmlns:a16="http://schemas.microsoft.com/office/drawing/2014/main" id="{A552CBA3-C4F5-4F27-996D-86CF8A2F8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339850"/>
            <a:ext cx="800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SNMP</a:t>
            </a: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FAAB8C8A-73AD-487E-A908-924CE301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1341438"/>
            <a:ext cx="6334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TFTP</a:t>
            </a:r>
          </a:p>
        </p:txBody>
      </p:sp>
      <p:sp>
        <p:nvSpPr>
          <p:cNvPr id="191509" name="Text Box 21">
            <a:extLst>
              <a:ext uri="{FF2B5EF4-FFF2-40B4-BE49-F238E27FC236}">
                <a16:creationId xmlns:a16="http://schemas.microsoft.com/office/drawing/2014/main" id="{C8D3A5FD-08C3-4A8A-879C-98BBBE1C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420938"/>
            <a:ext cx="5064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</a:p>
        </p:txBody>
      </p:sp>
      <p:sp>
        <p:nvSpPr>
          <p:cNvPr id="191510" name="Text Box 22">
            <a:extLst>
              <a:ext uri="{FF2B5EF4-FFF2-40B4-BE49-F238E27FC236}">
                <a16:creationId xmlns:a16="http://schemas.microsoft.com/office/drawing/2014/main" id="{C70C360F-3009-4D58-ACBE-6B0C4F634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420938"/>
            <a:ext cx="563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UDP</a:t>
            </a:r>
          </a:p>
        </p:txBody>
      </p:sp>
      <p:sp>
        <p:nvSpPr>
          <p:cNvPr id="191511" name="Text Box 23">
            <a:extLst>
              <a:ext uri="{FF2B5EF4-FFF2-40B4-BE49-F238E27FC236}">
                <a16:creationId xmlns:a16="http://schemas.microsoft.com/office/drawing/2014/main" id="{BBF60D08-C88D-486E-8757-C12F26DC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2709863"/>
            <a:ext cx="684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191512" name="Text Box 24">
            <a:extLst>
              <a:ext uri="{FF2B5EF4-FFF2-40B4-BE49-F238E27FC236}">
                <a16:creationId xmlns:a16="http://schemas.microsoft.com/office/drawing/2014/main" id="{CD1B7E78-E30D-4E95-B898-0A20662F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357563"/>
            <a:ext cx="263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</a:p>
        </p:txBody>
      </p:sp>
      <p:sp>
        <p:nvSpPr>
          <p:cNvPr id="191513" name="Text Box 25">
            <a:extLst>
              <a:ext uri="{FF2B5EF4-FFF2-40B4-BE49-F238E27FC236}">
                <a16:creationId xmlns:a16="http://schemas.microsoft.com/office/drawing/2014/main" id="{79B0B624-B5DB-41E0-957D-C9754886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3643313"/>
            <a:ext cx="561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ARP</a:t>
            </a:r>
          </a:p>
        </p:txBody>
      </p:sp>
      <p:sp>
        <p:nvSpPr>
          <p:cNvPr id="191514" name="Text Box 26">
            <a:extLst>
              <a:ext uri="{FF2B5EF4-FFF2-40B4-BE49-F238E27FC236}">
                <a16:creationId xmlns:a16="http://schemas.microsoft.com/office/drawing/2014/main" id="{DED67ADB-CD57-4CA2-8B71-A14D3A7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475163"/>
            <a:ext cx="11350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Ethernet</a:t>
            </a:r>
          </a:p>
          <a:p>
            <a:pPr algn="ctr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</a:p>
        </p:txBody>
      </p:sp>
      <p:sp>
        <p:nvSpPr>
          <p:cNvPr id="191515" name="Text Box 27">
            <a:extLst>
              <a:ext uri="{FF2B5EF4-FFF2-40B4-BE49-F238E27FC236}">
                <a16:creationId xmlns:a16="http://schemas.microsoft.com/office/drawing/2014/main" id="{84FE5628-8C1D-405A-99CF-DF9A1A5F5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5494338"/>
            <a:ext cx="12366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Ethernet</a:t>
            </a:r>
          </a:p>
          <a:p>
            <a:pPr algn="ctr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</p:txBody>
      </p:sp>
      <p:cxnSp>
        <p:nvCxnSpPr>
          <p:cNvPr id="191516" name="AutoShape 28">
            <a:extLst>
              <a:ext uri="{FF2B5EF4-FFF2-40B4-BE49-F238E27FC236}">
                <a16:creationId xmlns:a16="http://schemas.microsoft.com/office/drawing/2014/main" id="{091BA8B2-4632-42AA-BBEA-8023371B14B2}"/>
              </a:ext>
            </a:extLst>
          </p:cNvPr>
          <p:cNvCxnSpPr>
            <a:cxnSpLocks noChangeShapeType="1"/>
            <a:stCxn id="191503" idx="4"/>
            <a:endCxn id="191498" idx="1"/>
          </p:cNvCxnSpPr>
          <p:nvPr/>
        </p:nvCxnSpPr>
        <p:spPr bwMode="auto">
          <a:xfrm>
            <a:off x="1546225" y="1774825"/>
            <a:ext cx="1104900" cy="587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7" name="AutoShape 29">
            <a:extLst>
              <a:ext uri="{FF2B5EF4-FFF2-40B4-BE49-F238E27FC236}">
                <a16:creationId xmlns:a16="http://schemas.microsoft.com/office/drawing/2014/main" id="{462AAC0F-A496-4CED-85E8-8F41DB414351}"/>
              </a:ext>
            </a:extLst>
          </p:cNvPr>
          <p:cNvCxnSpPr>
            <a:cxnSpLocks noChangeShapeType="1"/>
            <a:stCxn id="191498" idx="0"/>
            <a:endCxn id="191502" idx="4"/>
          </p:cNvCxnSpPr>
          <p:nvPr/>
        </p:nvCxnSpPr>
        <p:spPr bwMode="auto">
          <a:xfrm flipV="1">
            <a:off x="3059113" y="177323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8" name="AutoShape 30">
            <a:extLst>
              <a:ext uri="{FF2B5EF4-FFF2-40B4-BE49-F238E27FC236}">
                <a16:creationId xmlns:a16="http://schemas.microsoft.com/office/drawing/2014/main" id="{5DDD7233-6A08-4E07-BE08-FEC808397138}"/>
              </a:ext>
            </a:extLst>
          </p:cNvPr>
          <p:cNvCxnSpPr>
            <a:cxnSpLocks noChangeShapeType="1"/>
            <a:stCxn id="191498" idx="7"/>
            <a:endCxn id="191501" idx="4"/>
          </p:cNvCxnSpPr>
          <p:nvPr/>
        </p:nvCxnSpPr>
        <p:spPr bwMode="auto">
          <a:xfrm flipV="1">
            <a:off x="3467100" y="1774825"/>
            <a:ext cx="1104900" cy="587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9" name="AutoShape 31">
            <a:extLst>
              <a:ext uri="{FF2B5EF4-FFF2-40B4-BE49-F238E27FC236}">
                <a16:creationId xmlns:a16="http://schemas.microsoft.com/office/drawing/2014/main" id="{19DBED60-A3E8-4A15-B093-C96731E5D988}"/>
              </a:ext>
            </a:extLst>
          </p:cNvPr>
          <p:cNvCxnSpPr>
            <a:cxnSpLocks noChangeShapeType="1"/>
            <a:stCxn id="191497" idx="0"/>
            <a:endCxn id="191500" idx="4"/>
          </p:cNvCxnSpPr>
          <p:nvPr/>
        </p:nvCxnSpPr>
        <p:spPr bwMode="auto">
          <a:xfrm flipV="1">
            <a:off x="6083300" y="1773238"/>
            <a:ext cx="158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0" name="AutoShape 32">
            <a:extLst>
              <a:ext uri="{FF2B5EF4-FFF2-40B4-BE49-F238E27FC236}">
                <a16:creationId xmlns:a16="http://schemas.microsoft.com/office/drawing/2014/main" id="{8B7729C7-0A41-4723-9137-2FCD9D46DEC5}"/>
              </a:ext>
            </a:extLst>
          </p:cNvPr>
          <p:cNvCxnSpPr>
            <a:cxnSpLocks noChangeShapeType="1"/>
            <a:stCxn id="191497" idx="7"/>
            <a:endCxn id="191499" idx="4"/>
          </p:cNvCxnSpPr>
          <p:nvPr/>
        </p:nvCxnSpPr>
        <p:spPr bwMode="auto">
          <a:xfrm flipV="1">
            <a:off x="6491288" y="1773238"/>
            <a:ext cx="1106487" cy="588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1" name="AutoShape 33">
            <a:extLst>
              <a:ext uri="{FF2B5EF4-FFF2-40B4-BE49-F238E27FC236}">
                <a16:creationId xmlns:a16="http://schemas.microsoft.com/office/drawing/2014/main" id="{3E946498-B41F-47D0-8C2F-0C4C7037C546}"/>
              </a:ext>
            </a:extLst>
          </p:cNvPr>
          <p:cNvCxnSpPr>
            <a:cxnSpLocks noChangeShapeType="1"/>
            <a:stCxn id="191495" idx="1"/>
            <a:endCxn id="191498" idx="4"/>
          </p:cNvCxnSpPr>
          <p:nvPr/>
        </p:nvCxnSpPr>
        <p:spPr bwMode="auto">
          <a:xfrm flipH="1" flipV="1">
            <a:off x="3059113" y="2854325"/>
            <a:ext cx="1104900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2" name="AutoShape 34">
            <a:extLst>
              <a:ext uri="{FF2B5EF4-FFF2-40B4-BE49-F238E27FC236}">
                <a16:creationId xmlns:a16="http://schemas.microsoft.com/office/drawing/2014/main" id="{A2DF19DD-CE18-4390-B3B1-495FF4066F45}"/>
              </a:ext>
            </a:extLst>
          </p:cNvPr>
          <p:cNvCxnSpPr>
            <a:cxnSpLocks noChangeShapeType="1"/>
            <a:stCxn id="191495" idx="6"/>
            <a:endCxn id="191496" idx="3"/>
          </p:cNvCxnSpPr>
          <p:nvPr/>
        </p:nvCxnSpPr>
        <p:spPr bwMode="auto">
          <a:xfrm flipV="1">
            <a:off x="5148263" y="3057525"/>
            <a:ext cx="2039937" cy="446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3" name="AutoShape 35">
            <a:extLst>
              <a:ext uri="{FF2B5EF4-FFF2-40B4-BE49-F238E27FC236}">
                <a16:creationId xmlns:a16="http://schemas.microsoft.com/office/drawing/2014/main" id="{0157E935-98E3-4786-AC0A-FCAB3DC9027E}"/>
              </a:ext>
            </a:extLst>
          </p:cNvPr>
          <p:cNvCxnSpPr>
            <a:cxnSpLocks noChangeShapeType="1"/>
            <a:stCxn id="191495" idx="7"/>
            <a:endCxn id="191497" idx="4"/>
          </p:cNvCxnSpPr>
          <p:nvPr/>
        </p:nvCxnSpPr>
        <p:spPr bwMode="auto">
          <a:xfrm flipV="1">
            <a:off x="4979988" y="2854325"/>
            <a:ext cx="110331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4" name="AutoShape 36">
            <a:extLst>
              <a:ext uri="{FF2B5EF4-FFF2-40B4-BE49-F238E27FC236}">
                <a16:creationId xmlns:a16="http://schemas.microsoft.com/office/drawing/2014/main" id="{FCF3DEB1-32A7-43BB-BDF3-000DB88D76A3}"/>
              </a:ext>
            </a:extLst>
          </p:cNvPr>
          <p:cNvCxnSpPr>
            <a:cxnSpLocks noChangeShapeType="1"/>
            <a:stCxn id="191493" idx="0"/>
            <a:endCxn id="191495" idx="4"/>
          </p:cNvCxnSpPr>
          <p:nvPr/>
        </p:nvCxnSpPr>
        <p:spPr bwMode="auto">
          <a:xfrm flipH="1" flipV="1">
            <a:off x="4572000" y="3790950"/>
            <a:ext cx="1588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5" name="AutoShape 37">
            <a:extLst>
              <a:ext uri="{FF2B5EF4-FFF2-40B4-BE49-F238E27FC236}">
                <a16:creationId xmlns:a16="http://schemas.microsoft.com/office/drawing/2014/main" id="{31ABA7FD-D389-4F40-9951-6D97B7F3229E}"/>
              </a:ext>
            </a:extLst>
          </p:cNvPr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5210175" y="3992563"/>
            <a:ext cx="133032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6" name="AutoShape 38">
            <a:extLst>
              <a:ext uri="{FF2B5EF4-FFF2-40B4-BE49-F238E27FC236}">
                <a16:creationId xmlns:a16="http://schemas.microsoft.com/office/drawing/2014/main" id="{95A85CE4-1ADA-49E6-AE37-453EF4DEF6E3}"/>
              </a:ext>
            </a:extLst>
          </p:cNvPr>
          <p:cNvCxnSpPr>
            <a:cxnSpLocks noChangeShapeType="1"/>
            <a:stCxn id="191493" idx="4"/>
            <a:endCxn id="191492" idx="0"/>
          </p:cNvCxnSpPr>
          <p:nvPr/>
        </p:nvCxnSpPr>
        <p:spPr bwMode="auto">
          <a:xfrm flipH="1">
            <a:off x="4572000" y="5157788"/>
            <a:ext cx="1588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27" name="AutoShape 39">
            <a:extLst>
              <a:ext uri="{FF2B5EF4-FFF2-40B4-BE49-F238E27FC236}">
                <a16:creationId xmlns:a16="http://schemas.microsoft.com/office/drawing/2014/main" id="{2B674A7F-EC9B-4FD9-AAA4-3C3A54D4A451}"/>
              </a:ext>
            </a:extLst>
          </p:cNvPr>
          <p:cNvCxnSpPr>
            <a:cxnSpLocks noChangeShapeType="1"/>
            <a:stCxn id="191492" idx="2"/>
            <a:endCxn id="191544" idx="1"/>
          </p:cNvCxnSpPr>
          <p:nvPr/>
        </p:nvCxnSpPr>
        <p:spPr bwMode="auto">
          <a:xfrm>
            <a:off x="4572000" y="6165850"/>
            <a:ext cx="0" cy="2381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28" name="Text Box 40">
            <a:extLst>
              <a:ext uri="{FF2B5EF4-FFF2-40B4-BE49-F238E27FC236}">
                <a16:creationId xmlns:a16="http://schemas.microsoft.com/office/drawing/2014/main" id="{D83E6119-DD1F-46C4-A688-7A21CF69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844675"/>
            <a:ext cx="6381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</a:t>
            </a:r>
          </a:p>
        </p:txBody>
      </p:sp>
      <p:sp>
        <p:nvSpPr>
          <p:cNvPr id="191529" name="Text Box 41">
            <a:extLst>
              <a:ext uri="{FF2B5EF4-FFF2-40B4-BE49-F238E27FC236}">
                <a16:creationId xmlns:a16="http://schemas.microsoft.com/office/drawing/2014/main" id="{8C8DF93E-42FA-44DE-AEE6-A5C20EEE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867025"/>
            <a:ext cx="1684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 ID</a:t>
            </a:r>
          </a:p>
        </p:txBody>
      </p:sp>
      <p:sp>
        <p:nvSpPr>
          <p:cNvPr id="191530" name="Text Box 42">
            <a:extLst>
              <a:ext uri="{FF2B5EF4-FFF2-40B4-BE49-F238E27FC236}">
                <a16:creationId xmlns:a16="http://schemas.microsoft.com/office/drawing/2014/main" id="{ACE11E20-1DEA-4674-B0E9-78393302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865563"/>
            <a:ext cx="698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</a:p>
        </p:txBody>
      </p:sp>
      <p:sp>
        <p:nvSpPr>
          <p:cNvPr id="191531" name="Text Box 43">
            <a:extLst>
              <a:ext uri="{FF2B5EF4-FFF2-40B4-BE49-F238E27FC236}">
                <a16:creationId xmlns:a16="http://schemas.microsoft.com/office/drawing/2014/main" id="{11ABFE84-5D00-41ED-828C-2C10BB24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018088"/>
            <a:ext cx="7096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MAC</a:t>
            </a:r>
          </a:p>
        </p:txBody>
      </p:sp>
      <p:sp>
        <p:nvSpPr>
          <p:cNvPr id="191532" name="Text Box 44">
            <a:extLst>
              <a:ext uri="{FF2B5EF4-FFF2-40B4-BE49-F238E27FC236}">
                <a16:creationId xmlns:a16="http://schemas.microsoft.com/office/drawing/2014/main" id="{DE4E00EC-6FC5-4AB8-8A8B-C8160428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916113"/>
            <a:ext cx="3603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</a:t>
            </a:r>
          </a:p>
        </p:txBody>
      </p:sp>
      <p:sp>
        <p:nvSpPr>
          <p:cNvPr id="191533" name="Text Box 45">
            <a:extLst>
              <a:ext uri="{FF2B5EF4-FFF2-40B4-BE49-F238E27FC236}">
                <a16:creationId xmlns:a16="http://schemas.microsoft.com/office/drawing/2014/main" id="{A45AE4D9-B271-49DC-921A-B58C85E0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917700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191534" name="Text Box 46">
            <a:extLst>
              <a:ext uri="{FF2B5EF4-FFF2-40B4-BE49-F238E27FC236}">
                <a16:creationId xmlns:a16="http://schemas.microsoft.com/office/drawing/2014/main" id="{0EB138FE-CF48-44B9-A0BC-828EFAC3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916113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191535" name="Text Box 47">
            <a:extLst>
              <a:ext uri="{FF2B5EF4-FFF2-40B4-BE49-F238E27FC236}">
                <a16:creationId xmlns:a16="http://schemas.microsoft.com/office/drawing/2014/main" id="{2CB6CB10-6D9E-4C97-8628-08D4AE92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917700"/>
            <a:ext cx="5381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161</a:t>
            </a:r>
          </a:p>
        </p:txBody>
      </p:sp>
      <p:sp>
        <p:nvSpPr>
          <p:cNvPr id="191536" name="Text Box 48">
            <a:extLst>
              <a:ext uri="{FF2B5EF4-FFF2-40B4-BE49-F238E27FC236}">
                <a16:creationId xmlns:a16="http://schemas.microsoft.com/office/drawing/2014/main" id="{AFB46FEC-531A-4B7B-BC83-93DD8C92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911350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69</a:t>
            </a:r>
          </a:p>
        </p:txBody>
      </p:sp>
      <p:sp>
        <p:nvSpPr>
          <p:cNvPr id="191537" name="Text Box 49">
            <a:extLst>
              <a:ext uri="{FF2B5EF4-FFF2-40B4-BE49-F238E27FC236}">
                <a16:creationId xmlns:a16="http://schemas.microsoft.com/office/drawing/2014/main" id="{728C59C3-7683-42A3-ACC8-4D76D1E13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19413"/>
            <a:ext cx="1793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191538" name="Text Box 50">
            <a:extLst>
              <a:ext uri="{FF2B5EF4-FFF2-40B4-BE49-F238E27FC236}">
                <a16:creationId xmlns:a16="http://schemas.microsoft.com/office/drawing/2014/main" id="{2D534B90-0C50-4EA6-A3C7-3545D702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919413"/>
            <a:ext cx="3603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191539" name="Text Box 51">
            <a:extLst>
              <a:ext uri="{FF2B5EF4-FFF2-40B4-BE49-F238E27FC236}">
                <a16:creationId xmlns:a16="http://schemas.microsoft.com/office/drawing/2014/main" id="{8DB8A96B-24B1-48FD-9026-396DB49A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924175"/>
            <a:ext cx="179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91540" name="Text Box 52">
            <a:extLst>
              <a:ext uri="{FF2B5EF4-FFF2-40B4-BE49-F238E27FC236}">
                <a16:creationId xmlns:a16="http://schemas.microsoft.com/office/drawing/2014/main" id="{4D14B56C-1C73-4110-8018-81FFE487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3927475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0800H</a:t>
            </a:r>
          </a:p>
        </p:txBody>
      </p:sp>
      <p:sp>
        <p:nvSpPr>
          <p:cNvPr id="191541" name="Text Box 53">
            <a:extLst>
              <a:ext uri="{FF2B5EF4-FFF2-40B4-BE49-F238E27FC236}">
                <a16:creationId xmlns:a16="http://schemas.microsoft.com/office/drawing/2014/main" id="{AF3B3989-F0F1-4755-AF49-09DCCCF52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933825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0806H</a:t>
            </a:r>
          </a:p>
        </p:txBody>
      </p:sp>
      <p:grpSp>
        <p:nvGrpSpPr>
          <p:cNvPr id="191542" name="Group 54">
            <a:extLst>
              <a:ext uri="{FF2B5EF4-FFF2-40B4-BE49-F238E27FC236}">
                <a16:creationId xmlns:a16="http://schemas.microsoft.com/office/drawing/2014/main" id="{3A47A25F-AD73-400C-BA40-8C0AD2DFBB76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6381750"/>
            <a:ext cx="2952750" cy="0"/>
            <a:chOff x="1973" y="4020"/>
            <a:chExt cx="1860" cy="0"/>
          </a:xfrm>
        </p:grpSpPr>
        <p:sp>
          <p:nvSpPr>
            <p:cNvPr id="191543" name="Line 55">
              <a:extLst>
                <a:ext uri="{FF2B5EF4-FFF2-40B4-BE49-F238E27FC236}">
                  <a16:creationId xmlns:a16="http://schemas.microsoft.com/office/drawing/2014/main" id="{178CA8CE-477F-49EF-A39C-CAEB4C763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60" cy="0"/>
            </a:xfrm>
            <a:prstGeom prst="line">
              <a:avLst/>
            </a:prstGeom>
            <a:noFill/>
            <a:ln w="44450">
              <a:solidFill>
                <a:srgbClr val="66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4" name="Line 56">
              <a:extLst>
                <a:ext uri="{FF2B5EF4-FFF2-40B4-BE49-F238E27FC236}">
                  <a16:creationId xmlns:a16="http://schemas.microsoft.com/office/drawing/2014/main" id="{76B8CDD7-B759-4799-B96D-9E333D24F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907" cy="0"/>
            </a:xfrm>
            <a:prstGeom prst="line">
              <a:avLst/>
            </a:prstGeom>
            <a:noFill/>
            <a:ln w="44450">
              <a:solidFill>
                <a:srgbClr val="66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3B964F97-15D6-4EA0-9436-292E1767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633-972E-4EDB-8072-CA1D785D64C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7CED33C-678E-44E0-B1B1-11E04C016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 Addressing in TCP/IP</a:t>
            </a:r>
          </a:p>
        </p:txBody>
      </p:sp>
      <p:sp>
        <p:nvSpPr>
          <p:cNvPr id="173056" name="Text Box 0">
            <a:extLst>
              <a:ext uri="{FF2B5EF4-FFF2-40B4-BE49-F238E27FC236}">
                <a16:creationId xmlns:a16="http://schemas.microsoft.com/office/drawing/2014/main" id="{ADF7FECC-1CE7-40B6-BDF2-3DFB85A82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362075"/>
            <a:ext cx="2016125" cy="658813"/>
          </a:xfrm>
          <a:prstGeom prst="rect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08000" tIns="108000" rIns="108000" bIns="108000" anchor="ctr" anchorCtr="1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Address</a:t>
            </a:r>
          </a:p>
        </p:txBody>
      </p:sp>
      <p:sp>
        <p:nvSpPr>
          <p:cNvPr id="173057" name="Text Box 1">
            <a:extLst>
              <a:ext uri="{FF2B5EF4-FFF2-40B4-BE49-F238E27FC236}">
                <a16:creationId xmlns:a16="http://schemas.microsoft.com/office/drawing/2014/main" id="{F78ECDBB-EBE1-455C-9F79-C3584834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486025"/>
            <a:ext cx="2782888" cy="942975"/>
          </a:xfrm>
          <a:prstGeom prst="rect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8000" tIns="36000" rIns="108000" bIns="36000" anchor="ctr" anchorCtr="1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Physical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物理地址</a:t>
            </a:r>
          </a:p>
        </p:txBody>
      </p:sp>
      <p:sp>
        <p:nvSpPr>
          <p:cNvPr id="173058" name="Text Box 2">
            <a:extLst>
              <a:ext uri="{FF2B5EF4-FFF2-40B4-BE49-F238E27FC236}">
                <a16:creationId xmlns:a16="http://schemas.microsoft.com/office/drawing/2014/main" id="{DEB2A20C-BA19-4DBA-BEA3-46F8232C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486025"/>
            <a:ext cx="1873250" cy="942975"/>
          </a:xfrm>
          <a:prstGeom prst="rect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08000" tIns="36000" rIns="108000" bIns="36000" anchor="ctr" anchorCtr="1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90BC5363-8A59-456C-BC2B-9FE38B9A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2486025"/>
            <a:ext cx="2159000" cy="942975"/>
          </a:xfrm>
          <a:prstGeom prst="rect">
            <a:avLst/>
          </a:prstGeom>
          <a:solidFill>
            <a:schemeClr val="accent1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8000" tIns="36000" rIns="108000" bIns="36000" anchor="ctr" anchorCtr="1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Port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端口地址</a:t>
            </a:r>
          </a:p>
        </p:txBody>
      </p:sp>
      <p:cxnSp>
        <p:nvCxnSpPr>
          <p:cNvPr id="173061" name="AutoShape 5">
            <a:extLst>
              <a:ext uri="{FF2B5EF4-FFF2-40B4-BE49-F238E27FC236}">
                <a16:creationId xmlns:a16="http://schemas.microsoft.com/office/drawing/2014/main" id="{9A38C0B4-775B-48AB-98A1-EBFCB324CF05}"/>
              </a:ext>
            </a:extLst>
          </p:cNvPr>
          <p:cNvCxnSpPr>
            <a:cxnSpLocks noChangeShapeType="1"/>
            <a:stCxn id="173056" idx="2"/>
            <a:endCxn id="173057" idx="0"/>
          </p:cNvCxnSpPr>
          <p:nvPr/>
        </p:nvCxnSpPr>
        <p:spPr bwMode="auto">
          <a:xfrm rot="5400000">
            <a:off x="3003550" y="693738"/>
            <a:ext cx="449263" cy="3119437"/>
          </a:xfrm>
          <a:prstGeom prst="bentConnector3">
            <a:avLst>
              <a:gd name="adj1" fmla="val 49824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062" name="AutoShape 6">
            <a:extLst>
              <a:ext uri="{FF2B5EF4-FFF2-40B4-BE49-F238E27FC236}">
                <a16:creationId xmlns:a16="http://schemas.microsoft.com/office/drawing/2014/main" id="{7D335022-7203-4390-BEC6-780E91E46F2B}"/>
              </a:ext>
            </a:extLst>
          </p:cNvPr>
          <p:cNvCxnSpPr>
            <a:cxnSpLocks noChangeShapeType="1"/>
            <a:stCxn id="173056" idx="2"/>
            <a:endCxn id="173059" idx="0"/>
          </p:cNvCxnSpPr>
          <p:nvPr/>
        </p:nvCxnSpPr>
        <p:spPr bwMode="auto">
          <a:xfrm rot="16200000" flipH="1">
            <a:off x="6076156" y="740569"/>
            <a:ext cx="449263" cy="3025775"/>
          </a:xfrm>
          <a:prstGeom prst="bentConnector3">
            <a:avLst>
              <a:gd name="adj1" fmla="val 49824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3" name="Text Box 7">
            <a:extLst>
              <a:ext uri="{FF2B5EF4-FFF2-40B4-BE49-F238E27FC236}">
                <a16:creationId xmlns:a16="http://schemas.microsoft.com/office/drawing/2014/main" id="{4E06CA84-B990-4F05-8D75-3D8923D3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25838"/>
            <a:ext cx="31686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标识通信节点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节点所属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LAN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或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WAN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指定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LAN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或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WAN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内唯一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链路地址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硬件地址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0x0005.5D06.1418</a:t>
            </a:r>
          </a:p>
        </p:txBody>
      </p:sp>
      <p:sp>
        <p:nvSpPr>
          <p:cNvPr id="173064" name="Text Box 8">
            <a:extLst>
              <a:ext uri="{FF2B5EF4-FFF2-40B4-BE49-F238E27FC236}">
                <a16:creationId xmlns:a16="http://schemas.microsoft.com/office/drawing/2014/main" id="{931BF11A-1951-4DEC-84AE-88DFFD72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525838"/>
            <a:ext cx="2663825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标识通信节点的网络连接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Internet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指定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Internet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内唯一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网络地址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202.115.12.34</a:t>
            </a:r>
          </a:p>
        </p:txBody>
      </p:sp>
      <p:sp>
        <p:nvSpPr>
          <p:cNvPr id="173065" name="Text Box 9">
            <a:extLst>
              <a:ext uri="{FF2B5EF4-FFF2-40B4-BE49-F238E27FC236}">
                <a16:creationId xmlns:a16="http://schemas.microsoft.com/office/drawing/2014/main" id="{4279F2B0-A57A-42F7-B99D-786350E2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525838"/>
            <a:ext cx="2303463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标识通信进程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操作系统指定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一台计算机内唯一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21, 23, 25, 80</a:t>
            </a:r>
          </a:p>
          <a:p>
            <a:pPr>
              <a:lnSpc>
                <a:spcPct val="105000"/>
              </a:lnSpc>
              <a:spcBef>
                <a:spcPct val="4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8080, 10000</a:t>
            </a:r>
          </a:p>
        </p:txBody>
      </p:sp>
      <p:cxnSp>
        <p:nvCxnSpPr>
          <p:cNvPr id="173066" name="AutoShape 10">
            <a:extLst>
              <a:ext uri="{FF2B5EF4-FFF2-40B4-BE49-F238E27FC236}">
                <a16:creationId xmlns:a16="http://schemas.microsoft.com/office/drawing/2014/main" id="{584794C1-5513-4A58-A864-A082191EF67E}"/>
              </a:ext>
            </a:extLst>
          </p:cNvPr>
          <p:cNvCxnSpPr>
            <a:cxnSpLocks noChangeShapeType="1"/>
            <a:stCxn id="173058" idx="0"/>
            <a:endCxn id="173056" idx="2"/>
          </p:cNvCxnSpPr>
          <p:nvPr/>
        </p:nvCxnSpPr>
        <p:spPr bwMode="auto">
          <a:xfrm rot="16200000">
            <a:off x="4563268" y="2253457"/>
            <a:ext cx="449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3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3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3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3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3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3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3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3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>
            <a:extLst>
              <a:ext uri="{FF2B5EF4-FFF2-40B4-BE49-F238E27FC236}">
                <a16:creationId xmlns:a16="http://schemas.microsoft.com/office/drawing/2014/main" id="{E766513F-E53E-48FF-84FC-2B16DD8C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36A8-CD00-4331-9999-590D4358DF3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4393" name="Rectangle 9">
            <a:extLst>
              <a:ext uri="{FF2B5EF4-FFF2-40B4-BE49-F238E27FC236}">
                <a16:creationId xmlns:a16="http://schemas.microsoft.com/office/drawing/2014/main" id="{54D9EDB5-C3C2-4183-A6B7-FA7ED1285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Relation-ship of </a:t>
            </a:r>
            <a:r>
              <a:rPr lang="en-US" altLang="zh-CN" sz="3600"/>
              <a:t>L</a:t>
            </a:r>
            <a:r>
              <a:rPr lang="en-US" altLang="en-US" sz="3600"/>
              <a:t>ayers and </a:t>
            </a:r>
            <a:r>
              <a:rPr lang="en-US" altLang="zh-CN" sz="3600"/>
              <a:t>A</a:t>
            </a:r>
            <a:r>
              <a:rPr lang="en-US" altLang="en-US" sz="3600"/>
              <a:t>ddresses in TCP/IP</a:t>
            </a:r>
            <a:endParaRPr lang="en-US" altLang="zh-CN" sz="3600"/>
          </a:p>
        </p:txBody>
      </p:sp>
      <p:sp>
        <p:nvSpPr>
          <p:cNvPr id="144414" name="Text Box 30">
            <a:extLst>
              <a:ext uri="{FF2B5EF4-FFF2-40B4-BE49-F238E27FC236}">
                <a16:creationId xmlns:a16="http://schemas.microsoft.com/office/drawing/2014/main" id="{881D510F-F34B-4A09-A634-476A8D3D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5449888"/>
            <a:ext cx="26749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Physical address</a:t>
            </a:r>
          </a:p>
        </p:txBody>
      </p:sp>
      <p:sp>
        <p:nvSpPr>
          <p:cNvPr id="144415" name="Text Box 31">
            <a:extLst>
              <a:ext uri="{FF2B5EF4-FFF2-40B4-BE49-F238E27FC236}">
                <a16:creationId xmlns:a16="http://schemas.microsoft.com/office/drawing/2014/main" id="{8CABF9E9-CCD5-4BF5-8D58-50044AF0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4081463"/>
            <a:ext cx="17303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 address</a:t>
            </a:r>
          </a:p>
        </p:txBody>
      </p:sp>
      <p:sp>
        <p:nvSpPr>
          <p:cNvPr id="144416" name="Text Box 32">
            <a:extLst>
              <a:ext uri="{FF2B5EF4-FFF2-40B4-BE49-F238E27FC236}">
                <a16:creationId xmlns:a16="http://schemas.microsoft.com/office/drawing/2014/main" id="{CCDD91DA-E70D-4DBF-A40D-F019E6E3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2420938"/>
            <a:ext cx="2074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 address</a:t>
            </a:r>
          </a:p>
        </p:txBody>
      </p:sp>
      <p:grpSp>
        <p:nvGrpSpPr>
          <p:cNvPr id="207877" name="Group 5">
            <a:extLst>
              <a:ext uri="{FF2B5EF4-FFF2-40B4-BE49-F238E27FC236}">
                <a16:creationId xmlns:a16="http://schemas.microsoft.com/office/drawing/2014/main" id="{28ED3A5A-646A-4FEF-B74B-D7EDF7314D57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3644900"/>
            <a:ext cx="5373687" cy="1152525"/>
            <a:chOff x="441" y="2296"/>
            <a:chExt cx="3385" cy="726"/>
          </a:xfrm>
        </p:grpSpPr>
        <p:sp>
          <p:nvSpPr>
            <p:cNvPr id="144396" name="Rectangle 12">
              <a:extLst>
                <a:ext uri="{FF2B5EF4-FFF2-40B4-BE49-F238E27FC236}">
                  <a16:creationId xmlns:a16="http://schemas.microsoft.com/office/drawing/2014/main" id="{12957B8F-3FAB-4950-B392-E3597AD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296"/>
              <a:ext cx="1814" cy="726"/>
            </a:xfrm>
            <a:prstGeom prst="rect">
              <a:avLst/>
            </a:prstGeom>
            <a:solidFill>
              <a:srgbClr val="C0C0C0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3" name="Rectangle 19">
              <a:extLst>
                <a:ext uri="{FF2B5EF4-FFF2-40B4-BE49-F238E27FC236}">
                  <a16:creationId xmlns:a16="http://schemas.microsoft.com/office/drawing/2014/main" id="{F1C57D2E-E963-44B5-AD01-525BB221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387"/>
              <a:ext cx="1451" cy="544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7" name="Text Box 23">
              <a:extLst>
                <a:ext uri="{FF2B5EF4-FFF2-40B4-BE49-F238E27FC236}">
                  <a16:creationId xmlns:a16="http://schemas.microsoft.com/office/drawing/2014/main" id="{3B70EF8C-4835-4EFE-B15B-2E25F1FBE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428"/>
              <a:ext cx="1315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25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and other protocols</a:t>
              </a:r>
            </a:p>
          </p:txBody>
        </p:sp>
        <p:sp>
          <p:nvSpPr>
            <p:cNvPr id="144411" name="Text Box 27">
              <a:extLst>
                <a:ext uri="{FF2B5EF4-FFF2-40B4-BE49-F238E27FC236}">
                  <a16:creationId xmlns:a16="http://schemas.microsoft.com/office/drawing/2014/main" id="{54B9DC1C-9EF8-43DD-B62B-DDB44A57E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" y="2387"/>
              <a:ext cx="845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Network layer</a:t>
              </a:r>
            </a:p>
          </p:txBody>
        </p:sp>
        <p:sp>
          <p:nvSpPr>
            <p:cNvPr id="144418" name="AutoShape 34">
              <a:extLst>
                <a:ext uri="{FF2B5EF4-FFF2-40B4-BE49-F238E27FC236}">
                  <a16:creationId xmlns:a16="http://schemas.microsoft.com/office/drawing/2014/main" id="{B3755027-086F-4236-993E-0AA7F0F3F3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8" y="2615"/>
              <a:ext cx="408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7875" name="Group 3">
            <a:extLst>
              <a:ext uri="{FF2B5EF4-FFF2-40B4-BE49-F238E27FC236}">
                <a16:creationId xmlns:a16="http://schemas.microsoft.com/office/drawing/2014/main" id="{D37EC0E6-17E0-4593-9E5E-7F2B54036A6D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5048250"/>
            <a:ext cx="5549900" cy="1439863"/>
            <a:chOff x="330" y="3180"/>
            <a:chExt cx="3496" cy="907"/>
          </a:xfrm>
        </p:grpSpPr>
        <p:sp>
          <p:nvSpPr>
            <p:cNvPr id="144395" name="Rectangle 11">
              <a:extLst>
                <a:ext uri="{FF2B5EF4-FFF2-40B4-BE49-F238E27FC236}">
                  <a16:creationId xmlns:a16="http://schemas.microsoft.com/office/drawing/2014/main" id="{48A2DC00-AAEA-428F-B430-00068BDC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80"/>
              <a:ext cx="1814" cy="907"/>
            </a:xfrm>
            <a:prstGeom prst="rect">
              <a:avLst/>
            </a:prstGeom>
            <a:solidFill>
              <a:srgbClr val="C0C0C0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9" name="Rectangle 15">
              <a:extLst>
                <a:ext uri="{FF2B5EF4-FFF2-40B4-BE49-F238E27FC236}">
                  <a16:creationId xmlns:a16="http://schemas.microsoft.com/office/drawing/2014/main" id="{2DE9DA82-5FBD-4166-9B27-1F1ACC05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3275"/>
              <a:ext cx="1451" cy="725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8" name="Text Box 24">
              <a:extLst>
                <a:ext uri="{FF2B5EF4-FFF2-40B4-BE49-F238E27FC236}">
                  <a16:creationId xmlns:a16="http://schemas.microsoft.com/office/drawing/2014/main" id="{B1C1F3B1-5A29-43E0-AFE5-F00319243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309"/>
              <a:ext cx="1270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25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Underlying physical networks</a:t>
              </a:r>
            </a:p>
          </p:txBody>
        </p:sp>
        <p:sp>
          <p:nvSpPr>
            <p:cNvPr id="144412" name="Text Box 28">
              <a:extLst>
                <a:ext uri="{FF2B5EF4-FFF2-40B4-BE49-F238E27FC236}">
                  <a16:creationId xmlns:a16="http://schemas.microsoft.com/office/drawing/2014/main" id="{199EE0F3-8FB1-42E7-8DE7-708049DD9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3213"/>
              <a:ext cx="1093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Network Access layer</a:t>
              </a:r>
            </a:p>
          </p:txBody>
        </p:sp>
        <p:sp>
          <p:nvSpPr>
            <p:cNvPr id="144419" name="AutoShape 35">
              <a:extLst>
                <a:ext uri="{FF2B5EF4-FFF2-40B4-BE49-F238E27FC236}">
                  <a16:creationId xmlns:a16="http://schemas.microsoft.com/office/drawing/2014/main" id="{D3BA1413-05ED-4763-AC02-591507172A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8" y="3497"/>
              <a:ext cx="408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25" name="Line 41">
            <a:extLst>
              <a:ext uri="{FF2B5EF4-FFF2-40B4-BE49-F238E27FC236}">
                <a16:creationId xmlns:a16="http://schemas.microsoft.com/office/drawing/2014/main" id="{EADADFE8-752F-4BF0-B041-C1C1E70FB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2374900"/>
            <a:ext cx="83534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6" name="Line 42">
            <a:extLst>
              <a:ext uri="{FF2B5EF4-FFF2-40B4-BE49-F238E27FC236}">
                <a16:creationId xmlns:a16="http://schemas.microsoft.com/office/drawing/2014/main" id="{B7288DB3-3E0E-46FE-996F-5040D62C7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941888"/>
            <a:ext cx="83534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881" name="Group 9">
            <a:extLst>
              <a:ext uri="{FF2B5EF4-FFF2-40B4-BE49-F238E27FC236}">
                <a16:creationId xmlns:a16="http://schemas.microsoft.com/office/drawing/2014/main" id="{704BAC5A-ED57-4306-A797-55FEE022606A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412875"/>
            <a:ext cx="5640387" cy="2087563"/>
            <a:chOff x="279" y="890"/>
            <a:chExt cx="3553" cy="1315"/>
          </a:xfrm>
        </p:grpSpPr>
        <p:sp>
          <p:nvSpPr>
            <p:cNvPr id="144398" name="Rectangle 14">
              <a:extLst>
                <a:ext uri="{FF2B5EF4-FFF2-40B4-BE49-F238E27FC236}">
                  <a16:creationId xmlns:a16="http://schemas.microsoft.com/office/drawing/2014/main" id="{3B9AED9A-DBF0-48AD-A887-186F0AAA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890"/>
              <a:ext cx="1814" cy="544"/>
            </a:xfrm>
            <a:prstGeom prst="rect">
              <a:avLst/>
            </a:prstGeom>
            <a:solidFill>
              <a:srgbClr val="C0C0C0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2" name="Rectangle 18">
              <a:extLst>
                <a:ext uri="{FF2B5EF4-FFF2-40B4-BE49-F238E27FC236}">
                  <a16:creationId xmlns:a16="http://schemas.microsoft.com/office/drawing/2014/main" id="{708B9478-8951-4992-8952-3801DA39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981"/>
              <a:ext cx="1451" cy="363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4" name="Text Box 20">
              <a:extLst>
                <a:ext uri="{FF2B5EF4-FFF2-40B4-BE49-F238E27FC236}">
                  <a16:creationId xmlns:a16="http://schemas.microsoft.com/office/drawing/2014/main" id="{C02209D7-2405-4BF7-8F01-F255E5B64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1026"/>
              <a:ext cx="81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Process</a:t>
              </a:r>
            </a:p>
          </p:txBody>
        </p:sp>
        <p:sp>
          <p:nvSpPr>
            <p:cNvPr id="144409" name="Text Box 25">
              <a:extLst>
                <a:ext uri="{FF2B5EF4-FFF2-40B4-BE49-F238E27FC236}">
                  <a16:creationId xmlns:a16="http://schemas.microsoft.com/office/drawing/2014/main" id="{99398A53-4F7E-4605-ADA3-663F79139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890"/>
              <a:ext cx="11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 layer</a:t>
              </a:r>
            </a:p>
          </p:txBody>
        </p:sp>
        <p:sp>
          <p:nvSpPr>
            <p:cNvPr id="144397" name="Rectangle 13">
              <a:extLst>
                <a:ext uri="{FF2B5EF4-FFF2-40B4-BE49-F238E27FC236}">
                  <a16:creationId xmlns:a16="http://schemas.microsoft.com/office/drawing/2014/main" id="{E6093E9B-4602-4B08-842C-BE2A743B1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570"/>
              <a:ext cx="1814" cy="635"/>
            </a:xfrm>
            <a:prstGeom prst="rect">
              <a:avLst/>
            </a:prstGeom>
            <a:solidFill>
              <a:srgbClr val="C0C0C0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0" name="Rectangle 16">
              <a:extLst>
                <a:ext uri="{FF2B5EF4-FFF2-40B4-BE49-F238E27FC236}">
                  <a16:creationId xmlns:a16="http://schemas.microsoft.com/office/drawing/2014/main" id="{0C676B8A-9FF0-4220-A8B7-DD54AFE35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661"/>
              <a:ext cx="635" cy="454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1" name="Rectangle 17">
              <a:extLst>
                <a:ext uri="{FF2B5EF4-FFF2-40B4-BE49-F238E27FC236}">
                  <a16:creationId xmlns:a16="http://schemas.microsoft.com/office/drawing/2014/main" id="{AF8DF572-C01D-4E1A-908E-30689854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1661"/>
              <a:ext cx="635" cy="454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5" name="Text Box 21">
              <a:extLst>
                <a:ext uri="{FF2B5EF4-FFF2-40B4-BE49-F238E27FC236}">
                  <a16:creationId xmlns:a16="http://schemas.microsoft.com/office/drawing/2014/main" id="{50C81622-BF42-4444-9D96-7FBEF9547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752"/>
              <a:ext cx="5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TCP</a:t>
              </a:r>
            </a:p>
          </p:txBody>
        </p:sp>
        <p:sp>
          <p:nvSpPr>
            <p:cNvPr id="144406" name="Text Box 22">
              <a:extLst>
                <a:ext uri="{FF2B5EF4-FFF2-40B4-BE49-F238E27FC236}">
                  <a16:creationId xmlns:a16="http://schemas.microsoft.com/office/drawing/2014/main" id="{F9C4A60F-6ADA-441F-8A73-C7B451D64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752"/>
              <a:ext cx="49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UDP</a:t>
              </a:r>
            </a:p>
          </p:txBody>
        </p:sp>
        <p:sp>
          <p:nvSpPr>
            <p:cNvPr id="144410" name="Text Box 26">
              <a:extLst>
                <a:ext uri="{FF2B5EF4-FFF2-40B4-BE49-F238E27FC236}">
                  <a16:creationId xmlns:a16="http://schemas.microsoft.com/office/drawing/2014/main" id="{175457B9-E599-4470-967C-57890AF3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" y="1615"/>
              <a:ext cx="10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Transport layer</a:t>
              </a:r>
            </a:p>
          </p:txBody>
        </p:sp>
        <p:sp>
          <p:nvSpPr>
            <p:cNvPr id="144417" name="AutoShape 33">
              <a:extLst>
                <a:ext uri="{FF2B5EF4-FFF2-40B4-BE49-F238E27FC236}">
                  <a16:creationId xmlns:a16="http://schemas.microsoft.com/office/drawing/2014/main" id="{E929DE23-2C26-45AB-8D56-501805E198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8" y="1575"/>
              <a:ext cx="408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7880" name="AutoShape 8">
              <a:extLst>
                <a:ext uri="{FF2B5EF4-FFF2-40B4-BE49-F238E27FC236}">
                  <a16:creationId xmlns:a16="http://schemas.microsoft.com/office/drawing/2014/main" id="{C4938643-E1B5-43E4-9A54-311C756ED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76587" flipH="1">
              <a:off x="3424" y="1435"/>
              <a:ext cx="408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4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 nodeType="clickPar">
                      <p:stCondLst>
                        <p:cond delay="0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1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44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15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44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1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40E9-86AD-430C-824F-9D107CC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A26A-4E74-49D8-9B47-9A36B902795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92518" name="Rectangle 6">
            <a:extLst>
              <a:ext uri="{FF2B5EF4-FFF2-40B4-BE49-F238E27FC236}">
                <a16:creationId xmlns:a16="http://schemas.microsoft.com/office/drawing/2014/main" id="{6D4BC76C-0707-4D32-B744-A214DEE6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0"/>
            <a:ext cx="5364163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A5789A70-04A8-4D4C-9717-2DEF6F04D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2663825" cy="1223962"/>
          </a:xfrm>
        </p:spPr>
        <p:txBody>
          <a:bodyPr/>
          <a:lstStyle/>
          <a:p>
            <a:r>
              <a:rPr lang="en-US" altLang="zh-CN" sz="3600"/>
              <a:t>Example 1</a:t>
            </a:r>
          </a:p>
        </p:txBody>
      </p:sp>
      <p:pic>
        <p:nvPicPr>
          <p:cNvPr id="192516" name="Picture 4">
            <a:extLst>
              <a:ext uri="{FF2B5EF4-FFF2-40B4-BE49-F238E27FC236}">
                <a16:creationId xmlns:a16="http://schemas.microsoft.com/office/drawing/2014/main" id="{C7975ADD-4823-49BF-81AF-F50F0242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30175"/>
            <a:ext cx="5030787" cy="660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19656FD-6EB0-453F-A10B-06362F1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CEC75-9E77-43DE-B3DB-0CB4E8AD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4319-8B5C-42B6-B80C-038A55240F6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AC22ED52-A2F5-408F-BBB6-5964D230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8353425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2756" name="Picture 4">
            <a:extLst>
              <a:ext uri="{FF2B5EF4-FFF2-40B4-BE49-F238E27FC236}">
                <a16:creationId xmlns:a16="http://schemas.microsoft.com/office/drawing/2014/main" id="{5318141E-F5F1-4386-9502-381F1369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7950"/>
            <a:ext cx="7991475" cy="6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754" name="Rectangle 2">
            <a:extLst>
              <a:ext uri="{FF2B5EF4-FFF2-40B4-BE49-F238E27FC236}">
                <a16:creationId xmlns:a16="http://schemas.microsoft.com/office/drawing/2014/main" id="{59D63A0D-459A-4C92-83A2-A6BDC4E90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324100" algn="l"/>
            <a:r>
              <a:rPr lang="en-US" altLang="zh-CN">
                <a:solidFill>
                  <a:schemeClr val="bg1"/>
                </a:solidFill>
                <a:effectLst/>
              </a:rPr>
              <a:t>Example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9797E50-8C53-4242-A96E-5C63E9E0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6B-9A7B-46FC-B253-A53E9426B7D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57655B6-5B40-4648-8950-57EFA18F6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 TCP/IP Versions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8A1C1E19-1295-4337-A551-4D641E461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zh-CN" sz="2800"/>
              <a:t>Version 4</a:t>
            </a:r>
            <a:r>
              <a:rPr lang="zh-CN" altLang="en-US" sz="2800"/>
              <a:t>（</a:t>
            </a:r>
            <a:r>
              <a:rPr lang="en-US" altLang="zh-CN" sz="2800"/>
              <a:t>current</a:t>
            </a:r>
            <a:r>
              <a:rPr lang="zh-CN" altLang="en-US" sz="2800"/>
              <a:t>）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Insufficient address space: 32-bit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Inefficient mechanism: poor QoS and security</a:t>
            </a:r>
          </a:p>
          <a:p>
            <a:pPr>
              <a:spcBef>
                <a:spcPct val="20000"/>
              </a:spcBef>
            </a:pPr>
            <a:r>
              <a:rPr lang="en-US" altLang="zh-CN" sz="2800"/>
              <a:t>Version 5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A proposal on the OSI model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Never went beyond the proposal stage</a:t>
            </a:r>
          </a:p>
          <a:p>
            <a:pPr>
              <a:spcBef>
                <a:spcPct val="25000"/>
              </a:spcBef>
            </a:pPr>
            <a:r>
              <a:rPr lang="en-US" altLang="zh-CN" sz="2800"/>
              <a:t>Version 6</a:t>
            </a:r>
            <a:r>
              <a:rPr lang="zh-CN" altLang="en-US" sz="2800"/>
              <a:t>（</a:t>
            </a:r>
            <a:r>
              <a:rPr lang="en-US" altLang="zh-CN" sz="2800"/>
              <a:t>future</a:t>
            </a:r>
            <a:r>
              <a:rPr lang="zh-CN" altLang="en-US" sz="2800"/>
              <a:t>）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Only change network layer protocols: IPv6, ICMPv6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Large address space</a:t>
            </a:r>
            <a:r>
              <a:rPr lang="zh-CN" altLang="en-US" sz="2400"/>
              <a:t>：</a:t>
            </a:r>
            <a:r>
              <a:rPr lang="en-US" altLang="zh-CN" sz="2400"/>
              <a:t>128-bit</a:t>
            </a:r>
          </a:p>
          <a:p>
            <a:pPr lvl="1">
              <a:spcBef>
                <a:spcPct val="15000"/>
              </a:spcBef>
            </a:pPr>
            <a:r>
              <a:rPr lang="en-US" altLang="zh-CN" sz="2400"/>
              <a:t>Improve the weakness of version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E270CF-CBB6-40F0-B63B-54150E92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E573-7B43-4F13-8F0C-E427DAFB51C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9619243-813E-48DD-8EFB-DCB774113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 The OSI/RM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C06B9C2-D06C-4D48-B913-F897A3557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ISO standard</a:t>
            </a:r>
          </a:p>
          <a:p>
            <a:pPr lvl="1"/>
            <a:r>
              <a:rPr lang="en-US" altLang="zh-CN" dirty="0">
                <a:solidFill>
                  <a:srgbClr val="00FFFF"/>
                </a:solidFill>
              </a:rPr>
              <a:t>O</a:t>
            </a:r>
            <a:r>
              <a:rPr lang="en-US" altLang="zh-CN" dirty="0"/>
              <a:t>pen </a:t>
            </a:r>
            <a:r>
              <a:rPr lang="en-US" altLang="zh-CN" dirty="0">
                <a:solidFill>
                  <a:srgbClr val="00FFFF"/>
                </a:solidFill>
              </a:rPr>
              <a:t>S</a:t>
            </a:r>
            <a:r>
              <a:rPr lang="en-US" altLang="zh-CN" dirty="0"/>
              <a:t>ystem </a:t>
            </a:r>
            <a:r>
              <a:rPr lang="en-US" altLang="zh-CN" dirty="0">
                <a:solidFill>
                  <a:srgbClr val="00FFFF"/>
                </a:solidFill>
              </a:rPr>
              <a:t>I</a:t>
            </a:r>
            <a:r>
              <a:rPr lang="en-US" altLang="zh-CN" dirty="0"/>
              <a:t>nterconnection/ </a:t>
            </a: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en-US" altLang="zh-CN" dirty="0"/>
              <a:t>eference </a:t>
            </a:r>
            <a:r>
              <a:rPr lang="en-US" altLang="zh-CN" dirty="0">
                <a:solidFill>
                  <a:srgbClr val="00FFFF"/>
                </a:solidFill>
              </a:rPr>
              <a:t>M</a:t>
            </a:r>
            <a:r>
              <a:rPr lang="en-US" altLang="zh-CN" dirty="0"/>
              <a:t>odel</a:t>
            </a:r>
          </a:p>
          <a:p>
            <a:pPr lvl="1"/>
            <a:r>
              <a:rPr lang="zh-CN" altLang="en-US" dirty="0"/>
              <a:t>开放系统互连</a:t>
            </a:r>
            <a:r>
              <a:rPr lang="en-US" altLang="zh-CN" dirty="0"/>
              <a:t>/</a:t>
            </a:r>
            <a:r>
              <a:rPr lang="zh-CN" altLang="en-US" dirty="0"/>
              <a:t>参考模型</a:t>
            </a:r>
          </a:p>
          <a:p>
            <a:pPr lvl="1"/>
            <a:r>
              <a:rPr lang="en-US" altLang="zh-CN" dirty="0"/>
              <a:t>Released in 1984</a:t>
            </a:r>
          </a:p>
          <a:p>
            <a:pPr lvl="1"/>
            <a:r>
              <a:rPr lang="en-US" altLang="zh-CN" dirty="0"/>
              <a:t>Ensured greater </a:t>
            </a:r>
            <a:r>
              <a:rPr lang="en-US" altLang="zh-CN" dirty="0">
                <a:solidFill>
                  <a:srgbClr val="00FFFF"/>
                </a:solidFill>
              </a:rPr>
              <a:t>compatibility and interoperability</a:t>
            </a:r>
          </a:p>
          <a:p>
            <a:pPr lvl="1"/>
            <a:r>
              <a:rPr lang="en-US" altLang="zh-CN" dirty="0">
                <a:solidFill>
                  <a:srgbClr val="00FFFF"/>
                </a:solidFill>
              </a:rPr>
              <a:t>7 layers</a:t>
            </a:r>
            <a:r>
              <a:rPr lang="en-US" altLang="zh-CN" dirty="0"/>
              <a:t>, each of which illustrates a particular network function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0FF7F4A6-E869-4E9C-BD30-8470272E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987925"/>
            <a:ext cx="6435725" cy="60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62000" tIns="82800" rIns="162000" bIns="82800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ISO is the organization, OSI is the model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5351B6C-C38D-465A-8E59-992BE9BE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780088"/>
            <a:ext cx="7169150" cy="60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62000" tIns="82800" rIns="162000" bIns="82800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OSI is not a protocol, but a 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469FFA6-DEF8-4AB8-8EDE-D7D2D2C4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8B7E-8E88-40A7-8A4A-2CC8CEDF75A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65FF2AAD-F494-4656-A3AF-1AD4AFFBB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 Summary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54B020A-97BE-44EE-8441-7275C56FB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/>
              <a:t>对分层网络协议体系的理解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不同节点：层次组成不同，作用不同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横向理解：虚通信，对等实体，协议，</a:t>
            </a:r>
            <a:r>
              <a:rPr lang="en-US" altLang="zh-CN"/>
              <a:t>PDU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纵向理解：封装与解封，服务，接口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OSI/RM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作用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各层的名称和功能（概要描述）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TCP/IP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层次：与</a:t>
            </a:r>
            <a:r>
              <a:rPr lang="en-US" altLang="zh-CN"/>
              <a:t>OSI</a:t>
            </a:r>
            <a:r>
              <a:rPr lang="zh-CN" altLang="en-US"/>
              <a:t>模型的对应关系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协议：主要协议及其所在层次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38BEE4A-5680-4D86-8C2C-08EE0CE0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52A3-4039-4006-AE43-E59C3D080CF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0EE8752-7F18-430A-9171-D59C11653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99502B7A-FD87-4A17-B68C-305F72DDE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117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/>
              <a:t>Addressing</a:t>
            </a:r>
          </a:p>
          <a:p>
            <a:pPr lvl="1"/>
            <a:r>
              <a:rPr lang="zh-CN" altLang="en-US"/>
              <a:t>物理、</a:t>
            </a:r>
            <a:r>
              <a:rPr lang="en-US" altLang="zh-CN"/>
              <a:t>IP</a:t>
            </a:r>
            <a:r>
              <a:rPr lang="zh-CN" altLang="en-US"/>
              <a:t>、端口地址：作用，所在层次</a:t>
            </a:r>
          </a:p>
          <a:p>
            <a:r>
              <a:rPr lang="zh-CN" altLang="en-US"/>
              <a:t>区别</a:t>
            </a:r>
          </a:p>
          <a:p>
            <a:pPr lvl="1"/>
            <a:r>
              <a:rPr lang="en-US" altLang="zh-CN"/>
              <a:t>OSI  vs.  ISO</a:t>
            </a:r>
          </a:p>
          <a:p>
            <a:pPr lvl="1"/>
            <a:r>
              <a:rPr lang="en-US" altLang="zh-CN"/>
              <a:t>Physical address  vs.  MAC address</a:t>
            </a:r>
          </a:p>
          <a:p>
            <a:pPr lvl="1"/>
            <a:r>
              <a:rPr lang="en-US" altLang="zh-CN"/>
              <a:t>Network address  vs.  IP address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74C3B-12FE-4DED-BF21-44BD1F67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64704"/>
            <a:ext cx="8496300" cy="3887762"/>
          </a:xfrm>
        </p:spPr>
        <p:txBody>
          <a:bodyPr/>
          <a:lstStyle/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en-US" altLang="zh-CN" sz="4000" dirty="0"/>
              <a:t>Thanks</a:t>
            </a:r>
            <a:endParaRPr lang="zh-CN" altLang="en-US" sz="4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148923-9464-48C6-8B9F-2E9F8187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F028-5160-4ACD-B53E-5C5B7AF7F848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8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>
            <a:extLst>
              <a:ext uri="{FF2B5EF4-FFF2-40B4-BE49-F238E27FC236}">
                <a16:creationId xmlns:a16="http://schemas.microsoft.com/office/drawing/2014/main" id="{5F8440EE-045A-4594-A07F-1EC4010A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E6D1-F0B8-4992-92BB-8F7CE19CC4A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DD11809-381A-471C-8B31-B061DC408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OSI Model</a:t>
            </a:r>
          </a:p>
        </p:txBody>
      </p:sp>
      <p:grpSp>
        <p:nvGrpSpPr>
          <p:cNvPr id="178208" name="Group 32">
            <a:extLst>
              <a:ext uri="{FF2B5EF4-FFF2-40B4-BE49-F238E27FC236}">
                <a16:creationId xmlns:a16="http://schemas.microsoft.com/office/drawing/2014/main" id="{3FC9EE7B-1259-4398-8B01-C57065DF4082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609725"/>
            <a:ext cx="3095625" cy="4267200"/>
            <a:chOff x="2109" y="1014"/>
            <a:chExt cx="1950" cy="2688"/>
          </a:xfrm>
        </p:grpSpPr>
        <p:sp>
          <p:nvSpPr>
            <p:cNvPr id="178176" name="AutoShape 0">
              <a:extLst>
                <a:ext uri="{FF2B5EF4-FFF2-40B4-BE49-F238E27FC236}">
                  <a16:creationId xmlns:a16="http://schemas.microsoft.com/office/drawing/2014/main" id="{F0BEFAFC-E103-4E70-994E-7F3C485B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014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77" name="AutoShape 1">
              <a:extLst>
                <a:ext uri="{FF2B5EF4-FFF2-40B4-BE49-F238E27FC236}">
                  <a16:creationId xmlns:a16="http://schemas.microsoft.com/office/drawing/2014/main" id="{604CB5BB-0CBD-4764-95A4-AB126EEC0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398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78" name="AutoShape 2">
              <a:extLst>
                <a:ext uri="{FF2B5EF4-FFF2-40B4-BE49-F238E27FC236}">
                  <a16:creationId xmlns:a16="http://schemas.microsoft.com/office/drawing/2014/main" id="{999DE7AE-6C2F-4FFF-A4F3-3E32CE33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782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79" name="AutoShape 3">
              <a:extLst>
                <a:ext uri="{FF2B5EF4-FFF2-40B4-BE49-F238E27FC236}">
                  <a16:creationId xmlns:a16="http://schemas.microsoft.com/office/drawing/2014/main" id="{186EA25F-57EE-44F9-8E3A-7BD0F6F0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166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80" name="AutoShape 4">
              <a:extLst>
                <a:ext uri="{FF2B5EF4-FFF2-40B4-BE49-F238E27FC236}">
                  <a16:creationId xmlns:a16="http://schemas.microsoft.com/office/drawing/2014/main" id="{95918460-8A54-4316-9241-6D9554570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550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81" name="AutoShape 5">
              <a:extLst>
                <a:ext uri="{FF2B5EF4-FFF2-40B4-BE49-F238E27FC236}">
                  <a16:creationId xmlns:a16="http://schemas.microsoft.com/office/drawing/2014/main" id="{DF45BB47-D052-4DBE-A149-B7BBECC8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934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182" name="AutoShape 6">
              <a:extLst>
                <a:ext uri="{FF2B5EF4-FFF2-40B4-BE49-F238E27FC236}">
                  <a16:creationId xmlns:a16="http://schemas.microsoft.com/office/drawing/2014/main" id="{99B7CA68-3ADB-4E8F-B09C-FD493F52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318"/>
              <a:ext cx="1950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02AA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4000" tIns="36512" rIns="0" bIns="36512" anchor="ctr"/>
            <a:lstStyle/>
            <a:p>
              <a:pPr algn="ctr" eaLnBrk="0" hangingPunct="0"/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864BCF4E-0C69-4800-A745-B55AED0C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621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C63A9E6D-A824-4F2B-8D5A-F393F791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3717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5D5C1462-B6EE-4E36-8B9B-718FD76E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9813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186" name="Rectangle 10">
            <a:extLst>
              <a:ext uri="{FF2B5EF4-FFF2-40B4-BE49-F238E27FC236}">
                <a16:creationId xmlns:a16="http://schemas.microsoft.com/office/drawing/2014/main" id="{D6623507-651B-4E19-AB3D-F7404EC6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5909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8187" name="Rectangle 11">
            <a:extLst>
              <a:ext uri="{FF2B5EF4-FFF2-40B4-BE49-F238E27FC236}">
                <a16:creationId xmlns:a16="http://schemas.microsoft.com/office/drawing/2014/main" id="{59812CDA-F886-4A8A-BD8E-2C2ADE38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005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8188" name="Rectangle 12">
            <a:extLst>
              <a:ext uri="{FF2B5EF4-FFF2-40B4-BE49-F238E27FC236}">
                <a16:creationId xmlns:a16="http://schemas.microsoft.com/office/drawing/2014/main" id="{956FED5A-4CEA-42EE-AB67-9C128958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8101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8189" name="Rectangle 13">
            <a:extLst>
              <a:ext uri="{FF2B5EF4-FFF2-40B4-BE49-F238E27FC236}">
                <a16:creationId xmlns:a16="http://schemas.microsoft.com/office/drawing/2014/main" id="{E722C5C6-0636-4684-B220-2B790BA2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419725"/>
            <a:ext cx="457200" cy="304800"/>
          </a:xfrm>
          <a:prstGeom prst="rect">
            <a:avLst/>
          </a:prstGeom>
          <a:solidFill>
            <a:srgbClr val="F5DA7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fontAlgn="ctr" hangingPunct="0"/>
            <a:r>
              <a:rPr lang="en-US" altLang="zh-CN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CF712FB3-A10D-4F1E-A96A-780A10A7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15922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应用层</a:t>
            </a: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8A142FFA-46D2-4936-9647-232816F7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2066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表示层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6F7173DA-8C6E-4A50-9F89-DF75A1AE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8162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会话层</a:t>
            </a:r>
          </a:p>
        </p:txBody>
      </p:sp>
      <p:sp>
        <p:nvSpPr>
          <p:cNvPr id="178193" name="Text Box 17">
            <a:extLst>
              <a:ext uri="{FF2B5EF4-FFF2-40B4-BE49-F238E27FC236}">
                <a16:creationId xmlns:a16="http://schemas.microsoft.com/office/drawing/2014/main" id="{87FB3EA5-733B-4423-829C-E6CE1E39E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3430588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传输层</a:t>
            </a:r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592FBDA1-A97D-492E-8D26-28B0DD66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4021138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网络层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3C98742C-567D-4B63-BE45-2FE70726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465455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数据链路层</a:t>
            </a:r>
          </a:p>
        </p:txBody>
      </p:sp>
      <p:sp>
        <p:nvSpPr>
          <p:cNvPr id="178196" name="Text Box 20">
            <a:extLst>
              <a:ext uri="{FF2B5EF4-FFF2-40B4-BE49-F238E27FC236}">
                <a16:creationId xmlns:a16="http://schemas.microsoft.com/office/drawing/2014/main" id="{EBD388E5-3FF1-4267-AE9C-3BA6B8F2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52625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物理层</a:t>
            </a:r>
          </a:p>
        </p:txBody>
      </p:sp>
      <p:sp>
        <p:nvSpPr>
          <p:cNvPr id="178197" name="AutoShape 21">
            <a:extLst>
              <a:ext uri="{FF2B5EF4-FFF2-40B4-BE49-F238E27FC236}">
                <a16:creationId xmlns:a16="http://schemas.microsoft.com/office/drawing/2014/main" id="{9DF82355-DA96-4F60-8D01-13B145EF1C85}"/>
              </a:ext>
            </a:extLst>
          </p:cNvPr>
          <p:cNvSpPr>
            <a:spLocks/>
          </p:cNvSpPr>
          <p:nvPr/>
        </p:nvSpPr>
        <p:spPr bwMode="auto">
          <a:xfrm>
            <a:off x="2595563" y="4257675"/>
            <a:ext cx="287337" cy="1439863"/>
          </a:xfrm>
          <a:prstGeom prst="leftBrace">
            <a:avLst>
              <a:gd name="adj1" fmla="val 4175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8" name="Text Box 22">
            <a:extLst>
              <a:ext uri="{FF2B5EF4-FFF2-40B4-BE49-F238E27FC236}">
                <a16:creationId xmlns:a16="http://schemas.microsoft.com/office/drawing/2014/main" id="{291CC4E5-60F8-47DE-83B2-6E7D5FD5A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73575"/>
            <a:ext cx="2419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/>
              <a:t>网络支持层</a:t>
            </a:r>
          </a:p>
          <a:p>
            <a:pPr algn="ctr"/>
            <a:r>
              <a:rPr lang="zh-CN" altLang="en-US" sz="3200"/>
              <a:t>（软</a:t>
            </a:r>
            <a:r>
              <a:rPr lang="en-US" altLang="zh-CN" sz="3200"/>
              <a:t>/</a:t>
            </a:r>
            <a:r>
              <a:rPr lang="zh-CN" altLang="en-US" sz="3200"/>
              <a:t>硬件）</a:t>
            </a:r>
          </a:p>
        </p:txBody>
      </p:sp>
      <p:sp>
        <p:nvSpPr>
          <p:cNvPr id="178199" name="AutoShape 23">
            <a:extLst>
              <a:ext uri="{FF2B5EF4-FFF2-40B4-BE49-F238E27FC236}">
                <a16:creationId xmlns:a16="http://schemas.microsoft.com/office/drawing/2014/main" id="{90A36CD6-D992-4904-BCE4-A2CD7758BBEB}"/>
              </a:ext>
            </a:extLst>
          </p:cNvPr>
          <p:cNvSpPr>
            <a:spLocks/>
          </p:cNvSpPr>
          <p:nvPr/>
        </p:nvSpPr>
        <p:spPr bwMode="auto">
          <a:xfrm>
            <a:off x="2555875" y="1808163"/>
            <a:ext cx="287338" cy="1441450"/>
          </a:xfrm>
          <a:prstGeom prst="leftBrace">
            <a:avLst>
              <a:gd name="adj1" fmla="val 418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C7B4CB10-0733-4647-95A7-72E4E2DB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024063"/>
            <a:ext cx="2224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/>
              <a:t>应用支持层</a:t>
            </a:r>
          </a:p>
          <a:p>
            <a:pPr algn="ctr"/>
            <a:r>
              <a:rPr lang="zh-CN" altLang="en-US" sz="3200"/>
              <a:t>（软件）</a:t>
            </a:r>
          </a:p>
        </p:txBody>
      </p:sp>
      <p:sp>
        <p:nvSpPr>
          <p:cNvPr id="178201" name="AutoShape 25">
            <a:extLst>
              <a:ext uri="{FF2B5EF4-FFF2-40B4-BE49-F238E27FC236}">
                <a16:creationId xmlns:a16="http://schemas.microsoft.com/office/drawing/2014/main" id="{921FD07D-4566-4DDA-97A3-E16B7987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16081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</a:p>
        </p:txBody>
      </p:sp>
      <p:sp>
        <p:nvSpPr>
          <p:cNvPr id="178202" name="AutoShape 26">
            <a:extLst>
              <a:ext uri="{FF2B5EF4-FFF2-40B4-BE49-F238E27FC236}">
                <a16:creationId xmlns:a16="http://schemas.microsoft.com/office/drawing/2014/main" id="{5AC25A43-2774-427E-9187-7951EF1A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22177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Presentation</a:t>
            </a:r>
          </a:p>
        </p:txBody>
      </p:sp>
      <p:sp>
        <p:nvSpPr>
          <p:cNvPr id="178203" name="AutoShape 27">
            <a:extLst>
              <a:ext uri="{FF2B5EF4-FFF2-40B4-BE49-F238E27FC236}">
                <a16:creationId xmlns:a16="http://schemas.microsoft.com/office/drawing/2014/main" id="{2951E4A6-9F69-4CAD-AF18-F4700236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28273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Session</a:t>
            </a:r>
          </a:p>
        </p:txBody>
      </p:sp>
      <p:sp>
        <p:nvSpPr>
          <p:cNvPr id="178204" name="AutoShape 28">
            <a:extLst>
              <a:ext uri="{FF2B5EF4-FFF2-40B4-BE49-F238E27FC236}">
                <a16:creationId xmlns:a16="http://schemas.microsoft.com/office/drawing/2014/main" id="{ACC2F9F2-D1B2-4FBD-AD37-52CB46B8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4369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Transport</a:t>
            </a:r>
          </a:p>
        </p:txBody>
      </p:sp>
      <p:sp>
        <p:nvSpPr>
          <p:cNvPr id="178205" name="AutoShape 29">
            <a:extLst>
              <a:ext uri="{FF2B5EF4-FFF2-40B4-BE49-F238E27FC236}">
                <a16:creationId xmlns:a16="http://schemas.microsoft.com/office/drawing/2014/main" id="{FD3DD8D5-3845-4698-99BE-752EE570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40465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Network</a:t>
            </a:r>
          </a:p>
        </p:txBody>
      </p:sp>
      <p:sp>
        <p:nvSpPr>
          <p:cNvPr id="178206" name="AutoShape 30">
            <a:extLst>
              <a:ext uri="{FF2B5EF4-FFF2-40B4-BE49-F238E27FC236}">
                <a16:creationId xmlns:a16="http://schemas.microsoft.com/office/drawing/2014/main" id="{BD368610-C4ED-434C-A208-3DBE48A7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46561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Data Link</a:t>
            </a:r>
          </a:p>
        </p:txBody>
      </p:sp>
      <p:sp>
        <p:nvSpPr>
          <p:cNvPr id="178207" name="AutoShape 31">
            <a:extLst>
              <a:ext uri="{FF2B5EF4-FFF2-40B4-BE49-F238E27FC236}">
                <a16:creationId xmlns:a16="http://schemas.microsoft.com/office/drawing/2014/main" id="{B9655D49-548F-43C2-AFF7-899B5A33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5265738"/>
            <a:ext cx="30956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2AAE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tIns="36512" rIns="0" bIns="36512" anchor="ctr"/>
          <a:lstStyle/>
          <a:p>
            <a:pPr algn="ctr" eaLnBrk="0" hangingPunct="0"/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Physical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78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 nodeType="clickPar">
                      <p:stCondLst>
                        <p:cond delay="0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8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78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 nodeType="clickPar">
                      <p:stCondLst>
                        <p:cond delay="0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7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78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78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78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 nodeType="clickPar">
                      <p:stCondLst>
                        <p:cond delay="0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4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78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 nodeType="clickPar">
                      <p:stCondLst>
                        <p:cond delay="0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183"/>
                  </p:tgtEl>
                </p:cond>
              </p:nextCondLst>
            </p:seq>
          </p:childTnLst>
        </p:cTn>
      </p:par>
    </p:tnLst>
    <p:bldLst>
      <p:bldP spid="178190" grpId="0"/>
      <p:bldP spid="178191" grpId="0"/>
      <p:bldP spid="178192" grpId="0"/>
      <p:bldP spid="178193" grpId="0"/>
      <p:bldP spid="178194" grpId="0"/>
      <p:bldP spid="178195" grpId="0"/>
      <p:bldP spid="178196" grpId="0"/>
      <p:bldP spid="178198" grpId="0"/>
      <p:bldP spid="178200" grpId="0"/>
      <p:bldP spid="178201" grpId="0"/>
      <p:bldP spid="178202" grpId="0"/>
      <p:bldP spid="178203" grpId="0"/>
      <p:bldP spid="178204" grpId="0"/>
      <p:bldP spid="178205" grpId="0"/>
      <p:bldP spid="178206" grpId="0"/>
      <p:bldP spid="178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69C904E-8CF5-45D3-9FCE-40C745BA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6A49-B49C-4D1D-9060-87DDDF5B363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157F9027-619B-4E37-A5D0-0D4AB0FD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Layered</a:t>
            </a:r>
            <a:r>
              <a:rPr lang="zh-CN" altLang="en-US"/>
              <a:t>？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1348103-32E1-429C-9DB0-798DB78A6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Reduces complexity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Standardizes interfaces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Facilitates modular engineering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Ensures interoperable technology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Accelerates evolution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Simplifies teaching and learning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Strict layered architecture makes its software not so efficient.</a:t>
            </a:r>
          </a:p>
        </p:txBody>
      </p:sp>
      <p:sp>
        <p:nvSpPr>
          <p:cNvPr id="206852" name="AutoShape 4">
            <a:extLst>
              <a:ext uri="{FF2B5EF4-FFF2-40B4-BE49-F238E27FC236}">
                <a16:creationId xmlns:a16="http://schemas.microsoft.com/office/drawing/2014/main" id="{F5495582-687F-4FEC-A344-555A2E74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557338"/>
            <a:ext cx="2305050" cy="58896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06853" name="AutoShape 5">
            <a:extLst>
              <a:ext uri="{FF2B5EF4-FFF2-40B4-BE49-F238E27FC236}">
                <a16:creationId xmlns:a16="http://schemas.microsoft.com/office/drawing/2014/main" id="{3F1D93BD-726E-4B72-A4A5-E48896E8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159000"/>
            <a:ext cx="2305050" cy="5889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</a:p>
        </p:txBody>
      </p:sp>
      <p:sp>
        <p:nvSpPr>
          <p:cNvPr id="206854" name="AutoShape 6">
            <a:extLst>
              <a:ext uri="{FF2B5EF4-FFF2-40B4-BE49-F238E27FC236}">
                <a16:creationId xmlns:a16="http://schemas.microsoft.com/office/drawing/2014/main" id="{8E74D645-079E-4D91-92C5-67C0903B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760663"/>
            <a:ext cx="2305050" cy="58896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206855" name="AutoShape 7">
            <a:extLst>
              <a:ext uri="{FF2B5EF4-FFF2-40B4-BE49-F238E27FC236}">
                <a16:creationId xmlns:a16="http://schemas.microsoft.com/office/drawing/2014/main" id="{E58611AF-4C5E-4FAD-85F8-A249F113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360738"/>
            <a:ext cx="2305050" cy="58896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</a:p>
        </p:txBody>
      </p:sp>
      <p:sp>
        <p:nvSpPr>
          <p:cNvPr id="206856" name="AutoShape 8">
            <a:extLst>
              <a:ext uri="{FF2B5EF4-FFF2-40B4-BE49-F238E27FC236}">
                <a16:creationId xmlns:a16="http://schemas.microsoft.com/office/drawing/2014/main" id="{8D6D8C9B-5157-4835-AF34-165EC0B4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962400"/>
            <a:ext cx="2305050" cy="5889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2AA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3025" tIns="36512" rIns="73025" bIns="36512" anchor="ctr"/>
          <a:lstStyle/>
          <a:p>
            <a:pPr algn="ctr" eaLnBrk="0" hangingPunct="0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0E50914-941E-4186-BDBF-4B64539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9B5E-8BA7-4D8E-A137-9D4840D844D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0D7E4FF2-8C6C-4B13-9D8A-AEEFFBD96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Features of Layering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6AD9E73-292F-4A95-836E-CCB2C2573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Each layer concerns on its own details</a:t>
            </a:r>
          </a:p>
          <a:p>
            <a:r>
              <a:rPr lang="en-US" altLang="zh-CN"/>
              <a:t>Each layer provides a </a:t>
            </a:r>
            <a:r>
              <a:rPr lang="en-US" altLang="zh-CN">
                <a:solidFill>
                  <a:srgbClr val="00FFFF"/>
                </a:solidFill>
              </a:rPr>
              <a:t>service</a:t>
            </a:r>
            <a:r>
              <a:rPr lang="en-US" altLang="zh-CN"/>
              <a:t> to the layer above</a:t>
            </a:r>
          </a:p>
          <a:p>
            <a:r>
              <a:rPr lang="en-US" altLang="zh-CN"/>
              <a:t>Each layer communicates with its </a:t>
            </a:r>
            <a:r>
              <a:rPr lang="en-US" altLang="zh-CN">
                <a:solidFill>
                  <a:srgbClr val="00FFFF"/>
                </a:solidFill>
              </a:rPr>
              <a:t>peer layer</a:t>
            </a:r>
            <a:r>
              <a:rPr lang="en-US" altLang="zh-CN"/>
              <a:t> in another node through the use of a corresponding </a:t>
            </a:r>
            <a:r>
              <a:rPr lang="en-US" altLang="zh-CN">
                <a:solidFill>
                  <a:srgbClr val="00FFFF"/>
                </a:solidFill>
              </a:rPr>
              <a:t>protocol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ADFE8A28-0821-4F8B-9526-9D170F43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0573-6AF4-4B79-860D-325DD3F6C14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27FE62DE-74D2-48EC-A528-07E2F3C0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96300" cy="52562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2AFF1852-FA28-4F66-8110-8B62E05D5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Peer-to-Peer Communication</a:t>
            </a:r>
          </a:p>
        </p:txBody>
      </p:sp>
      <p:pic>
        <p:nvPicPr>
          <p:cNvPr id="112645" name="Picture 5">
            <a:extLst>
              <a:ext uri="{FF2B5EF4-FFF2-40B4-BE49-F238E27FC236}">
                <a16:creationId xmlns:a16="http://schemas.microsoft.com/office/drawing/2014/main" id="{483671E5-124D-4E30-8BAA-6FCD7C1A13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341438"/>
            <a:ext cx="7343775" cy="5143500"/>
          </a:xfrm>
          <a:noFill/>
          <a:ln/>
        </p:spPr>
      </p:pic>
      <p:sp>
        <p:nvSpPr>
          <p:cNvPr id="112649" name="Oval 9">
            <a:extLst>
              <a:ext uri="{FF2B5EF4-FFF2-40B4-BE49-F238E27FC236}">
                <a16:creationId xmlns:a16="http://schemas.microsoft.com/office/drawing/2014/main" id="{58977FD5-EE04-4702-A962-73514D77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79713"/>
            <a:ext cx="1152525" cy="2889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Oval 10">
            <a:extLst>
              <a:ext uri="{FF2B5EF4-FFF2-40B4-BE49-F238E27FC236}">
                <a16:creationId xmlns:a16="http://schemas.microsoft.com/office/drawing/2014/main" id="{D059E94E-6339-45AF-BF45-DC8E7936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781300"/>
            <a:ext cx="1152525" cy="2889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54" name="Group 14">
            <a:extLst>
              <a:ext uri="{FF2B5EF4-FFF2-40B4-BE49-F238E27FC236}">
                <a16:creationId xmlns:a16="http://schemas.microsoft.com/office/drawing/2014/main" id="{EAB5B3C6-7D50-401B-89DD-E1F558CB5A98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1287463"/>
            <a:ext cx="2805112" cy="836612"/>
            <a:chOff x="1975" y="811"/>
            <a:chExt cx="1767" cy="527"/>
          </a:xfrm>
        </p:grpSpPr>
        <p:sp>
          <p:nvSpPr>
            <p:cNvPr id="112651" name="AutoShape 11">
              <a:extLst>
                <a:ext uri="{FF2B5EF4-FFF2-40B4-BE49-F238E27FC236}">
                  <a16:creationId xmlns:a16="http://schemas.microsoft.com/office/drawing/2014/main" id="{8CA4B8F8-E2D2-4DD9-95DF-CD25011F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811"/>
              <a:ext cx="1752" cy="518"/>
            </a:xfrm>
            <a:prstGeom prst="wedgeRectCallout">
              <a:avLst>
                <a:gd name="adj1" fmla="val -83620"/>
                <a:gd name="adj2" fmla="val 144208"/>
              </a:avLst>
            </a:prstGeom>
            <a:solidFill>
              <a:srgbClr val="CC3300"/>
            </a:solidFill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对等进程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对等实体</a:t>
              </a: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 Entity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</a:p>
          </p:txBody>
        </p:sp>
        <p:sp>
          <p:nvSpPr>
            <p:cNvPr id="112652" name="AutoShape 12">
              <a:extLst>
                <a:ext uri="{FF2B5EF4-FFF2-40B4-BE49-F238E27FC236}">
                  <a16:creationId xmlns:a16="http://schemas.microsoft.com/office/drawing/2014/main" id="{16FB2AB4-6CC0-4E28-A4AB-B4A599C3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820"/>
              <a:ext cx="1752" cy="518"/>
            </a:xfrm>
            <a:prstGeom prst="wedgeRectCallout">
              <a:avLst>
                <a:gd name="adj1" fmla="val 82593"/>
                <a:gd name="adj2" fmla="val 141505"/>
              </a:avLst>
            </a:prstGeom>
            <a:solidFill>
              <a:srgbClr val="CC33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 Entity</a:t>
              </a: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对等进程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对等实体</a:t>
              </a:r>
            </a:p>
          </p:txBody>
        </p:sp>
      </p:grpSp>
      <p:sp>
        <p:nvSpPr>
          <p:cNvPr id="112655" name="Rectangle 15">
            <a:extLst>
              <a:ext uri="{FF2B5EF4-FFF2-40B4-BE49-F238E27FC236}">
                <a16:creationId xmlns:a16="http://schemas.microsoft.com/office/drawing/2014/main" id="{D0409CF8-0E52-4AAF-8AFA-E8D4969E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13100"/>
            <a:ext cx="1657350" cy="36036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B0D65E3B-FBB1-4746-8D90-BEC91F22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213100"/>
            <a:ext cx="1657350" cy="36036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59" name="Group 19">
            <a:extLst>
              <a:ext uri="{FF2B5EF4-FFF2-40B4-BE49-F238E27FC236}">
                <a16:creationId xmlns:a16="http://schemas.microsoft.com/office/drawing/2014/main" id="{AF242A57-62A4-490D-B3A5-36C6D78FC757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2924175"/>
            <a:ext cx="1582737" cy="871538"/>
            <a:chOff x="2337" y="1869"/>
            <a:chExt cx="997" cy="549"/>
          </a:xfrm>
        </p:grpSpPr>
        <p:sp>
          <p:nvSpPr>
            <p:cNvPr id="112657" name="AutoShape 17">
              <a:extLst>
                <a:ext uri="{FF2B5EF4-FFF2-40B4-BE49-F238E27FC236}">
                  <a16:creationId xmlns:a16="http://schemas.microsoft.com/office/drawing/2014/main" id="{44DE6D09-1B01-4EEB-8C6B-105CFBB14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869"/>
              <a:ext cx="995" cy="518"/>
            </a:xfrm>
            <a:prstGeom prst="wedgeRectCallout">
              <a:avLst>
                <a:gd name="adj1" fmla="val -122361"/>
                <a:gd name="adj2" fmla="val 3861"/>
              </a:avLst>
            </a:prstGeom>
            <a:solidFill>
              <a:schemeClr val="accent1"/>
            </a:solidFill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对等层</a:t>
              </a:r>
            </a:p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 Layer</a:t>
              </a:r>
            </a:p>
          </p:txBody>
        </p:sp>
        <p:sp>
          <p:nvSpPr>
            <p:cNvPr id="112658" name="AutoShape 18">
              <a:extLst>
                <a:ext uri="{FF2B5EF4-FFF2-40B4-BE49-F238E27FC236}">
                  <a16:creationId xmlns:a16="http://schemas.microsoft.com/office/drawing/2014/main" id="{8832C150-AB1D-4FD0-9452-343D7B35CF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37" y="1900"/>
              <a:ext cx="995" cy="518"/>
            </a:xfrm>
            <a:prstGeom prst="wedgeRectCallout">
              <a:avLst>
                <a:gd name="adj1" fmla="val -123773"/>
                <a:gd name="adj2" fmla="val 963"/>
              </a:avLst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 Layer</a:t>
              </a: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对等层</a:t>
              </a:r>
            </a:p>
          </p:txBody>
        </p:sp>
      </p:grpSp>
      <p:sp>
        <p:nvSpPr>
          <p:cNvPr id="112660" name="Oval 20">
            <a:extLst>
              <a:ext uri="{FF2B5EF4-FFF2-40B4-BE49-F238E27FC236}">
                <a16:creationId xmlns:a16="http://schemas.microsoft.com/office/drawing/2014/main" id="{104220A0-B71E-4BC9-BE6A-8E7BE835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076700"/>
            <a:ext cx="3887788" cy="504825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2" name="Oval 22">
            <a:extLst>
              <a:ext uri="{FF2B5EF4-FFF2-40B4-BE49-F238E27FC236}">
                <a16:creationId xmlns:a16="http://schemas.microsoft.com/office/drawing/2014/main" id="{D953BADD-1551-4E87-9936-AE5F7E9D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156200"/>
            <a:ext cx="792163" cy="360363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Oval 24">
            <a:extLst>
              <a:ext uri="{FF2B5EF4-FFF2-40B4-BE49-F238E27FC236}">
                <a16:creationId xmlns:a16="http://schemas.microsoft.com/office/drawing/2014/main" id="{163B89E1-0323-4FCF-85A6-85FC6FB6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437063"/>
            <a:ext cx="1274763" cy="360362"/>
          </a:xfrm>
          <a:prstGeom prst="ellipse">
            <a:avLst/>
          </a:prstGeom>
          <a:solidFill>
            <a:srgbClr val="CC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5" name="AutoShape 25">
            <a:extLst>
              <a:ext uri="{FF2B5EF4-FFF2-40B4-BE49-F238E27FC236}">
                <a16:creationId xmlns:a16="http://schemas.microsoft.com/office/drawing/2014/main" id="{04D8D71D-D7EB-4E8D-B82B-CBB00BD5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149725"/>
            <a:ext cx="1871663" cy="822325"/>
          </a:xfrm>
          <a:prstGeom prst="wedgeRectCallout">
            <a:avLst>
              <a:gd name="adj1" fmla="val -94019"/>
              <a:gd name="adj2" fmla="val 6755"/>
            </a:avLst>
          </a:prstGeom>
          <a:solidFill>
            <a:srgbClr val="CC00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Interface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接口</a:t>
            </a:r>
          </a:p>
        </p:txBody>
      </p:sp>
      <p:grpSp>
        <p:nvGrpSpPr>
          <p:cNvPr id="112668" name="Group 28">
            <a:extLst>
              <a:ext uri="{FF2B5EF4-FFF2-40B4-BE49-F238E27FC236}">
                <a16:creationId xmlns:a16="http://schemas.microsoft.com/office/drawing/2014/main" id="{37342A8F-5F1B-4C55-B444-A484E5241165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4652963"/>
            <a:ext cx="3170237" cy="863600"/>
            <a:chOff x="3333" y="2931"/>
            <a:chExt cx="1997" cy="544"/>
          </a:xfrm>
        </p:grpSpPr>
        <p:sp>
          <p:nvSpPr>
            <p:cNvPr id="112666" name="AutoShape 26">
              <a:extLst>
                <a:ext uri="{FF2B5EF4-FFF2-40B4-BE49-F238E27FC236}">
                  <a16:creationId xmlns:a16="http://schemas.microsoft.com/office/drawing/2014/main" id="{5B9B8EE4-129E-4CA7-BA2C-1BB8CD72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931"/>
              <a:ext cx="1996" cy="544"/>
            </a:xfrm>
            <a:prstGeom prst="wedgeRectCallout">
              <a:avLst>
                <a:gd name="adj1" fmla="val -65329"/>
                <a:gd name="adj2" fmla="val 29227"/>
              </a:avLst>
            </a:prstGeom>
            <a:solidFill>
              <a:srgbClr val="C475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对等层协议</a:t>
              </a:r>
            </a:p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Peer-to-Peer Protocol</a:t>
              </a:r>
            </a:p>
          </p:txBody>
        </p:sp>
        <p:sp>
          <p:nvSpPr>
            <p:cNvPr id="112667" name="AutoShape 27">
              <a:extLst>
                <a:ext uri="{FF2B5EF4-FFF2-40B4-BE49-F238E27FC236}">
                  <a16:creationId xmlns:a16="http://schemas.microsoft.com/office/drawing/2014/main" id="{42068347-149B-4A8E-9642-F1595BA66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931"/>
              <a:ext cx="1996" cy="544"/>
            </a:xfrm>
            <a:prstGeom prst="wedgeRectCallout">
              <a:avLst>
                <a:gd name="adj1" fmla="val -65329"/>
                <a:gd name="adj2" fmla="val -64153"/>
              </a:avLst>
            </a:prstGeom>
            <a:solidFill>
              <a:srgbClr val="C47500"/>
            </a:solidFill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Peer-to-Peer Protocol</a:t>
              </a: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对等层协议</a:t>
              </a:r>
            </a:p>
          </p:txBody>
        </p:sp>
      </p:grpSp>
      <p:sp>
        <p:nvSpPr>
          <p:cNvPr id="171008" name="AutoShape 0">
            <a:extLst>
              <a:ext uri="{FF2B5EF4-FFF2-40B4-BE49-F238E27FC236}">
                <a16:creationId xmlns:a16="http://schemas.microsoft.com/office/drawing/2014/main" id="{41544B97-C7E4-446A-8A72-B167CC0D8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3716338"/>
            <a:ext cx="1133475" cy="822325"/>
          </a:xfrm>
          <a:prstGeom prst="wedgeRectCallout">
            <a:avLst>
              <a:gd name="adj1" fmla="val 45921"/>
              <a:gd name="adj2" fmla="val 97296"/>
            </a:avLst>
          </a:prstGeom>
          <a:solidFill>
            <a:srgbClr val="FF006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Service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服务</a:t>
            </a:r>
          </a:p>
        </p:txBody>
      </p:sp>
      <p:sp>
        <p:nvSpPr>
          <p:cNvPr id="171009" name="AutoShape 1">
            <a:extLst>
              <a:ext uri="{FF2B5EF4-FFF2-40B4-BE49-F238E27FC236}">
                <a16:creationId xmlns:a16="http://schemas.microsoft.com/office/drawing/2014/main" id="{727E8D68-5692-4280-A8A6-C647B05F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868863"/>
            <a:ext cx="288925" cy="503237"/>
          </a:xfrm>
          <a:prstGeom prst="upArrow">
            <a:avLst>
              <a:gd name="adj1" fmla="val 50000"/>
              <a:gd name="adj2" fmla="val 43544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5" grpId="0" animBg="1"/>
      <p:bldP spid="112665" grpId="1" animBg="1"/>
      <p:bldP spid="171008" grpId="0" animBg="1"/>
      <p:bldP spid="17100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274EF983-F661-47EC-96A9-F7672521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7F4F-845C-4AB3-A706-378A4B7D171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75BC6D4-80F1-44E0-8BA0-CB48C3EF1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Peer Layer vs. Peer Entity</a:t>
            </a:r>
          </a:p>
        </p:txBody>
      </p:sp>
      <p:sp>
        <p:nvSpPr>
          <p:cNvPr id="116761" name="Rectangle 25">
            <a:extLst>
              <a:ext uri="{FF2B5EF4-FFF2-40B4-BE49-F238E27FC236}">
                <a16:creationId xmlns:a16="http://schemas.microsoft.com/office/drawing/2014/main" id="{41C154CC-15F8-46C3-A932-AF08CD02F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508500"/>
            <a:ext cx="7993063" cy="20161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/>
              <a:t>Multiple entities in one layer</a:t>
            </a:r>
          </a:p>
          <a:p>
            <a:pPr lvl="1">
              <a:lnSpc>
                <a:spcPct val="95000"/>
              </a:lnSpc>
            </a:pPr>
            <a:r>
              <a:rPr lang="en-US" altLang="zh-CN" sz="2400">
                <a:solidFill>
                  <a:srgbClr val="00FFFF"/>
                </a:solidFill>
              </a:rPr>
              <a:t>Peer entity</a:t>
            </a:r>
            <a:r>
              <a:rPr lang="zh-CN" altLang="en-US" sz="2400">
                <a:solidFill>
                  <a:srgbClr val="00FFFF"/>
                </a:solidFill>
              </a:rPr>
              <a:t>：存在通信关系的对等层实体</a:t>
            </a:r>
          </a:p>
          <a:p>
            <a:pPr>
              <a:lnSpc>
                <a:spcPct val="95000"/>
              </a:lnSpc>
            </a:pPr>
            <a:r>
              <a:rPr lang="en-US" altLang="zh-CN" sz="2800"/>
              <a:t>Multiple protocols in one layer</a:t>
            </a:r>
          </a:p>
          <a:p>
            <a:pPr lvl="1">
              <a:lnSpc>
                <a:spcPct val="95000"/>
              </a:lnSpc>
            </a:pPr>
            <a:r>
              <a:rPr lang="en-US" altLang="zh-CN" sz="2400">
                <a:solidFill>
                  <a:srgbClr val="00FFFF"/>
                </a:solidFill>
              </a:rPr>
              <a:t>Protocol</a:t>
            </a:r>
            <a:r>
              <a:rPr lang="zh-CN" altLang="en-US" sz="2400">
                <a:solidFill>
                  <a:srgbClr val="00FFFF"/>
                </a:solidFill>
              </a:rPr>
              <a:t>：对等实体间的通信规则</a:t>
            </a:r>
          </a:p>
        </p:txBody>
      </p:sp>
      <p:sp>
        <p:nvSpPr>
          <p:cNvPr id="116746" name="Rectangle 10">
            <a:extLst>
              <a:ext uri="{FF2B5EF4-FFF2-40B4-BE49-F238E27FC236}">
                <a16:creationId xmlns:a16="http://schemas.microsoft.com/office/drawing/2014/main" id="{9321F572-D0D1-415B-9D6F-E989F537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9500"/>
            <a:ext cx="2808287" cy="20161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E3178A25-978B-4ABF-BDBC-AFF13967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349500"/>
            <a:ext cx="3095625" cy="20161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Text Box 12">
            <a:extLst>
              <a:ext uri="{FF2B5EF4-FFF2-40B4-BE49-F238E27FC236}">
                <a16:creationId xmlns:a16="http://schemas.microsoft.com/office/drawing/2014/main" id="{58632032-E058-46C1-A097-406B91E8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11575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CutFTP</a:t>
            </a:r>
          </a:p>
        </p:txBody>
      </p:sp>
      <p:sp>
        <p:nvSpPr>
          <p:cNvPr id="116749" name="Text Box 13">
            <a:extLst>
              <a:ext uri="{FF2B5EF4-FFF2-40B4-BE49-F238E27FC236}">
                <a16:creationId xmlns:a16="http://schemas.microsoft.com/office/drawing/2014/main" id="{5C199782-7EBD-48BC-ADE9-C4242944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2530475"/>
            <a:ext cx="19446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FTP Server</a:t>
            </a:r>
          </a:p>
        </p:txBody>
      </p: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0A513984-940B-45C8-B540-D1026564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560638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Outlook</a:t>
            </a:r>
          </a:p>
        </p:txBody>
      </p:sp>
      <p:sp>
        <p:nvSpPr>
          <p:cNvPr id="116751" name="Text Box 15">
            <a:extLst>
              <a:ext uri="{FF2B5EF4-FFF2-40B4-BE49-F238E27FC236}">
                <a16:creationId xmlns:a16="http://schemas.microsoft.com/office/drawing/2014/main" id="{61091F65-A48D-45B9-BC4D-33392E0D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141663"/>
            <a:ext cx="19446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Mail Server</a:t>
            </a:r>
          </a:p>
        </p:txBody>
      </p: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2E9CFFC9-9329-49FB-BC17-D4A56ADD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36900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IE</a:t>
            </a:r>
          </a:p>
        </p:txBody>
      </p: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CC7F5AEB-D69C-4CEA-8E76-5C85565D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716338"/>
            <a:ext cx="19446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WWW Server</a:t>
            </a:r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E65F5E46-12A6-4915-8873-8D31C199F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92375"/>
            <a:ext cx="549275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Layer 7</a:t>
            </a:r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5E86CAE5-F7F5-4905-B36F-4746CA03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3" y="2508250"/>
            <a:ext cx="549275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Layer 7</a:t>
            </a:r>
          </a:p>
        </p:txBody>
      </p:sp>
      <p:sp>
        <p:nvSpPr>
          <p:cNvPr id="116762" name="Text Box 26">
            <a:extLst>
              <a:ext uri="{FF2B5EF4-FFF2-40B4-BE49-F238E27FC236}">
                <a16:creationId xmlns:a16="http://schemas.microsoft.com/office/drawing/2014/main" id="{1C057BC7-7C7A-400A-AB46-6E7893785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560638"/>
            <a:ext cx="1223963" cy="466725"/>
          </a:xfrm>
          <a:prstGeom prst="rect">
            <a:avLst/>
          </a:prstGeom>
          <a:solidFill>
            <a:srgbClr val="F17901"/>
          </a:solidFill>
          <a:ln w="9525">
            <a:solidFill>
              <a:srgbClr val="CC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Outlook</a:t>
            </a:r>
          </a:p>
        </p:txBody>
      </p:sp>
      <p:sp>
        <p:nvSpPr>
          <p:cNvPr id="116763" name="Text Box 27">
            <a:extLst>
              <a:ext uri="{FF2B5EF4-FFF2-40B4-BE49-F238E27FC236}">
                <a16:creationId xmlns:a16="http://schemas.microsoft.com/office/drawing/2014/main" id="{83783795-532B-41C7-8D7F-E89763ED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36900"/>
            <a:ext cx="1223963" cy="466725"/>
          </a:xfrm>
          <a:prstGeom prst="rect">
            <a:avLst/>
          </a:prstGeom>
          <a:solidFill>
            <a:srgbClr val="CC00FF"/>
          </a:solidFill>
          <a:ln w="9525">
            <a:solidFill>
              <a:srgbClr val="CC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IE</a:t>
            </a:r>
          </a:p>
        </p:txBody>
      </p:sp>
      <p:sp>
        <p:nvSpPr>
          <p:cNvPr id="116764" name="Text Box 28">
            <a:extLst>
              <a:ext uri="{FF2B5EF4-FFF2-40B4-BE49-F238E27FC236}">
                <a16:creationId xmlns:a16="http://schemas.microsoft.com/office/drawing/2014/main" id="{E261823A-6F8A-4B88-B577-31837734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11575"/>
            <a:ext cx="122396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CutFTP</a:t>
            </a:r>
          </a:p>
        </p:txBody>
      </p:sp>
      <p:sp>
        <p:nvSpPr>
          <p:cNvPr id="116765" name="Text Box 29">
            <a:extLst>
              <a:ext uri="{FF2B5EF4-FFF2-40B4-BE49-F238E27FC236}">
                <a16:creationId xmlns:a16="http://schemas.microsoft.com/office/drawing/2014/main" id="{41DC806B-7AFC-42B8-86EA-8D2A59918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2530475"/>
            <a:ext cx="19446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FTP Server</a:t>
            </a:r>
          </a:p>
        </p:txBody>
      </p:sp>
      <p:sp>
        <p:nvSpPr>
          <p:cNvPr id="116766" name="Text Box 30">
            <a:extLst>
              <a:ext uri="{FF2B5EF4-FFF2-40B4-BE49-F238E27FC236}">
                <a16:creationId xmlns:a16="http://schemas.microsoft.com/office/drawing/2014/main" id="{FB0D8136-8E70-4FAB-AB74-DA8FB559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141663"/>
            <a:ext cx="1944688" cy="466725"/>
          </a:xfrm>
          <a:prstGeom prst="rect">
            <a:avLst/>
          </a:prstGeom>
          <a:solidFill>
            <a:srgbClr val="F17901"/>
          </a:solidFill>
          <a:ln w="9525">
            <a:solidFill>
              <a:srgbClr val="CC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Mail Server</a:t>
            </a:r>
          </a:p>
        </p:txBody>
      </p:sp>
      <p:sp>
        <p:nvSpPr>
          <p:cNvPr id="116767" name="Text Box 31">
            <a:extLst>
              <a:ext uri="{FF2B5EF4-FFF2-40B4-BE49-F238E27FC236}">
                <a16:creationId xmlns:a16="http://schemas.microsoft.com/office/drawing/2014/main" id="{D332079B-ED75-4DBC-A802-EDA5C15B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716338"/>
            <a:ext cx="1944688" cy="466725"/>
          </a:xfrm>
          <a:prstGeom prst="rect">
            <a:avLst/>
          </a:prstGeom>
          <a:solidFill>
            <a:srgbClr val="CC00FF"/>
          </a:solidFill>
          <a:ln w="9525">
            <a:solidFill>
              <a:srgbClr val="CC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WWW Server</a:t>
            </a:r>
          </a:p>
        </p:txBody>
      </p:sp>
      <p:pic>
        <p:nvPicPr>
          <p:cNvPr id="116741" name="Picture 5">
            <a:extLst>
              <a:ext uri="{FF2B5EF4-FFF2-40B4-BE49-F238E27FC236}">
                <a16:creationId xmlns:a16="http://schemas.microsoft.com/office/drawing/2014/main" id="{828A2F92-BF7B-48A2-B826-A03FC02ED31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436688" y="1341438"/>
            <a:ext cx="1190625" cy="10779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6743" name="Picture 7">
            <a:extLst>
              <a:ext uri="{FF2B5EF4-FFF2-40B4-BE49-F238E27FC236}">
                <a16:creationId xmlns:a16="http://schemas.microsoft.com/office/drawing/2014/main" id="{27C5E80A-7A84-4CE5-93BC-968D1CA3382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7763" y="1343025"/>
            <a:ext cx="1514475" cy="10779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116768" name="AutoShape 32">
            <a:extLst>
              <a:ext uri="{FF2B5EF4-FFF2-40B4-BE49-F238E27FC236}">
                <a16:creationId xmlns:a16="http://schemas.microsoft.com/office/drawing/2014/main" id="{1C6AA978-13DF-459D-A307-686D1D6A618A}"/>
              </a:ext>
            </a:extLst>
          </p:cNvPr>
          <p:cNvCxnSpPr>
            <a:cxnSpLocks noChangeShapeType="1"/>
            <a:stCxn id="116762" idx="3"/>
            <a:endCxn id="116766" idx="1"/>
          </p:cNvCxnSpPr>
          <p:nvPr/>
        </p:nvCxnSpPr>
        <p:spPr bwMode="auto">
          <a:xfrm>
            <a:off x="2700338" y="2794000"/>
            <a:ext cx="3094037" cy="581025"/>
          </a:xfrm>
          <a:prstGeom prst="straightConnector1">
            <a:avLst/>
          </a:prstGeom>
          <a:noFill/>
          <a:ln w="5715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69" name="AutoShape 33">
            <a:extLst>
              <a:ext uri="{FF2B5EF4-FFF2-40B4-BE49-F238E27FC236}">
                <a16:creationId xmlns:a16="http://schemas.microsoft.com/office/drawing/2014/main" id="{76EE4A27-0AC2-4603-BDD8-9E658976E1CF}"/>
              </a:ext>
            </a:extLst>
          </p:cNvPr>
          <p:cNvCxnSpPr>
            <a:cxnSpLocks noChangeShapeType="1"/>
            <a:stCxn id="116763" idx="3"/>
            <a:endCxn id="116767" idx="1"/>
          </p:cNvCxnSpPr>
          <p:nvPr/>
        </p:nvCxnSpPr>
        <p:spPr bwMode="auto">
          <a:xfrm>
            <a:off x="2700338" y="3370263"/>
            <a:ext cx="3094037" cy="579437"/>
          </a:xfrm>
          <a:prstGeom prst="straightConnector1">
            <a:avLst/>
          </a:prstGeom>
          <a:noFill/>
          <a:ln w="57150">
            <a:solidFill>
              <a:srgbClr val="FF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70" name="AutoShape 34">
            <a:extLst>
              <a:ext uri="{FF2B5EF4-FFF2-40B4-BE49-F238E27FC236}">
                <a16:creationId xmlns:a16="http://schemas.microsoft.com/office/drawing/2014/main" id="{6652783D-5EC4-4517-B58C-2040B7DDBA6F}"/>
              </a:ext>
            </a:extLst>
          </p:cNvPr>
          <p:cNvCxnSpPr>
            <a:cxnSpLocks noChangeShapeType="1"/>
            <a:stCxn id="116764" idx="3"/>
            <a:endCxn id="116765" idx="1"/>
          </p:cNvCxnSpPr>
          <p:nvPr/>
        </p:nvCxnSpPr>
        <p:spPr bwMode="auto">
          <a:xfrm flipV="1">
            <a:off x="2700338" y="2763838"/>
            <a:ext cx="3094037" cy="1181100"/>
          </a:xfrm>
          <a:prstGeom prst="straightConnector1">
            <a:avLst/>
          </a:prstGeom>
          <a:noFill/>
          <a:ln w="57150">
            <a:solidFill>
              <a:srgbClr val="00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1" name="Line 35">
            <a:extLst>
              <a:ext uri="{FF2B5EF4-FFF2-40B4-BE49-F238E27FC236}">
                <a16:creationId xmlns:a16="http://schemas.microsoft.com/office/drawing/2014/main" id="{6E07C824-71C9-41CB-8640-1AF81EE1F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484313"/>
            <a:ext cx="3313112" cy="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EC84F23-0580-4B73-80C6-4F9CA0BF6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844675"/>
            <a:ext cx="3313112" cy="0"/>
          </a:xfrm>
          <a:prstGeom prst="line">
            <a:avLst/>
          </a:prstGeom>
          <a:noFill/>
          <a:ln w="28575">
            <a:solidFill>
              <a:srgbClr val="FF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943037B0-589A-4DDC-ACED-7C8C58C51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205038"/>
            <a:ext cx="3313112" cy="0"/>
          </a:xfrm>
          <a:prstGeom prst="line">
            <a:avLst/>
          </a:prstGeom>
          <a:noFill/>
          <a:ln w="28575">
            <a:solidFill>
              <a:srgbClr val="00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9BBA08AD-2338-4768-B6B6-462D8F3D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963738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FTP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CF7033FA-A86B-41CB-84B1-B0E77D83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1603375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HTTP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F59EC2A6-35C5-45EA-8B83-C01F66BC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2430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SMTP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6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6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 animBg="1"/>
      <p:bldP spid="116763" grpId="0" animBg="1"/>
      <p:bldP spid="116764" grpId="0" animBg="1"/>
      <p:bldP spid="116765" grpId="0" animBg="1"/>
      <p:bldP spid="116766" grpId="0" animBg="1"/>
      <p:bldP spid="1167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B89FC70C-1BB1-4F6B-B435-D9D81320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2996-EF4F-4392-82AF-27092F15ECD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40956EAC-9D2D-485A-91BC-A68B859F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993063" cy="52562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9201" name="Picture 1">
            <a:extLst>
              <a:ext uri="{FF2B5EF4-FFF2-40B4-BE49-F238E27FC236}">
                <a16:creationId xmlns:a16="http://schemas.microsoft.com/office/drawing/2014/main" id="{5744D6B3-3663-4EE1-9507-1747474E1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268413"/>
            <a:ext cx="7683500" cy="5165725"/>
          </a:xfrm>
          <a:noFill/>
          <a:ln/>
        </p:spPr>
      </p:pic>
      <p:sp>
        <p:nvSpPr>
          <p:cNvPr id="120834" name="Rectangle 2">
            <a:extLst>
              <a:ext uri="{FF2B5EF4-FFF2-40B4-BE49-F238E27FC236}">
                <a16:creationId xmlns:a16="http://schemas.microsoft.com/office/drawing/2014/main" id="{96A65659-B8AD-4E86-B8D8-E6B6E88B9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Exchange: Encapsulation</a:t>
            </a: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C0A8B2AC-63B2-4AB6-B290-39EA7392D550}"/>
              </a:ext>
            </a:extLst>
          </p:cNvPr>
          <p:cNvSpPr>
            <a:spLocks noChangeArrowheads="1"/>
          </p:cNvSpPr>
          <p:nvPr/>
        </p:nvSpPr>
        <p:spPr bwMode="auto">
          <a:xfrm rot="-710779">
            <a:off x="1692275" y="2346325"/>
            <a:ext cx="287338" cy="3170238"/>
          </a:xfrm>
          <a:prstGeom prst="downArrow">
            <a:avLst>
              <a:gd name="adj1" fmla="val 43694"/>
              <a:gd name="adj2" fmla="val 87703"/>
            </a:avLst>
          </a:prstGeom>
          <a:solidFill>
            <a:srgbClr val="FF0000">
              <a:alpha val="10001"/>
            </a:srgbClr>
          </a:solidFill>
          <a:ln w="9525">
            <a:solidFill>
              <a:srgbClr val="D600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0841" name="AutoShape 9">
            <a:extLst>
              <a:ext uri="{FF2B5EF4-FFF2-40B4-BE49-F238E27FC236}">
                <a16:creationId xmlns:a16="http://schemas.microsoft.com/office/drawing/2014/main" id="{0F1AC89E-04A4-40BA-A883-4A8D1924DF2D}"/>
              </a:ext>
            </a:extLst>
          </p:cNvPr>
          <p:cNvSpPr>
            <a:spLocks noChangeArrowheads="1"/>
          </p:cNvSpPr>
          <p:nvPr/>
        </p:nvSpPr>
        <p:spPr bwMode="auto">
          <a:xfrm rot="-710779" flipH="1" flipV="1">
            <a:off x="6372225" y="2349500"/>
            <a:ext cx="287338" cy="3170238"/>
          </a:xfrm>
          <a:prstGeom prst="downArrow">
            <a:avLst>
              <a:gd name="adj1" fmla="val 43694"/>
              <a:gd name="adj2" fmla="val 87703"/>
            </a:avLst>
          </a:prstGeom>
          <a:solidFill>
            <a:srgbClr val="FF0000">
              <a:alpha val="10001"/>
            </a:srgbClr>
          </a:solidFill>
          <a:ln w="9525">
            <a:solidFill>
              <a:srgbClr val="D600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0842" name="Text Box 10">
            <a:extLst>
              <a:ext uri="{FF2B5EF4-FFF2-40B4-BE49-F238E27FC236}">
                <a16:creationId xmlns:a16="http://schemas.microsoft.com/office/drawing/2014/main" id="{F38B0973-0D8A-4645-809C-2DBA9825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358900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1C85ECC8-466F-45E2-A509-2532F7CA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339850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Destination</a:t>
            </a:r>
          </a:p>
        </p:txBody>
      </p:sp>
      <p:sp>
        <p:nvSpPr>
          <p:cNvPr id="120869" name="Text Box 37">
            <a:extLst>
              <a:ext uri="{FF2B5EF4-FFF2-40B4-BE49-F238E27FC236}">
                <a16:creationId xmlns:a16="http://schemas.microsoft.com/office/drawing/2014/main" id="{3A92698B-6B7F-4D86-B728-1EDAB5288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1320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0870" name="Text Box 38">
            <a:extLst>
              <a:ext uri="{FF2B5EF4-FFF2-40B4-BE49-F238E27FC236}">
                <a16:creationId xmlns:a16="http://schemas.microsoft.com/office/drawing/2014/main" id="{6266BEDD-05B4-4600-B912-24DF1E5B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6114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0871" name="Text Box 39">
            <a:extLst>
              <a:ext uri="{FF2B5EF4-FFF2-40B4-BE49-F238E27FC236}">
                <a16:creationId xmlns:a16="http://schemas.microsoft.com/office/drawing/2014/main" id="{B92CF2F0-B070-402E-B55E-948FA094E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1146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20872" name="Text Box 40">
            <a:extLst>
              <a:ext uri="{FF2B5EF4-FFF2-40B4-BE49-F238E27FC236}">
                <a16:creationId xmlns:a16="http://schemas.microsoft.com/office/drawing/2014/main" id="{3F30AE11-0A58-4C16-8C4A-198758540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571875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0873" name="Text Box 41">
            <a:extLst>
              <a:ext uri="{FF2B5EF4-FFF2-40B4-BE49-F238E27FC236}">
                <a16:creationId xmlns:a16="http://schemas.microsoft.com/office/drawing/2014/main" id="{BDADA2EB-ADE8-4429-B2AC-FA30EB501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51300"/>
            <a:ext cx="38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0874" name="Text Box 42">
            <a:extLst>
              <a:ext uri="{FF2B5EF4-FFF2-40B4-BE49-F238E27FC236}">
                <a16:creationId xmlns:a16="http://schemas.microsoft.com/office/drawing/2014/main" id="{887DA41C-E175-470A-8591-5FB18B14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4581525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DL</a:t>
            </a:r>
          </a:p>
        </p:txBody>
      </p:sp>
      <p:sp>
        <p:nvSpPr>
          <p:cNvPr id="120875" name="Text Box 43">
            <a:extLst>
              <a:ext uri="{FF2B5EF4-FFF2-40B4-BE49-F238E27FC236}">
                <a16:creationId xmlns:a16="http://schemas.microsoft.com/office/drawing/2014/main" id="{C7722CDE-C90C-4341-8E0D-9DF5ADFA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5059363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Ph</a:t>
            </a:r>
          </a:p>
        </p:txBody>
      </p:sp>
      <p:sp>
        <p:nvSpPr>
          <p:cNvPr id="120877" name="Text Box 45">
            <a:extLst>
              <a:ext uri="{FF2B5EF4-FFF2-40B4-BE49-F238E27FC236}">
                <a16:creationId xmlns:a16="http://schemas.microsoft.com/office/drawing/2014/main" id="{69983A00-DA87-454A-8767-E4951F4C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2492375"/>
            <a:ext cx="3440113" cy="752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PDU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Protocol Data Unit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协议数据单元</a:t>
            </a:r>
          </a:p>
        </p:txBody>
      </p:sp>
      <p:sp>
        <p:nvSpPr>
          <p:cNvPr id="120878" name="Oval 46">
            <a:extLst>
              <a:ext uri="{FF2B5EF4-FFF2-40B4-BE49-F238E27FC236}">
                <a16:creationId xmlns:a16="http://schemas.microsoft.com/office/drawing/2014/main" id="{6600D4E2-B1AE-4A10-B6CD-33ED3EEE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01875"/>
            <a:ext cx="1296988" cy="360363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9" name="Oval 47">
            <a:extLst>
              <a:ext uri="{FF2B5EF4-FFF2-40B4-BE49-F238E27FC236}">
                <a16:creationId xmlns:a16="http://schemas.microsoft.com/office/drawing/2014/main" id="{D3C335A0-4219-4965-856C-526E6252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79713"/>
            <a:ext cx="1512888" cy="36036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2" name="Text Box 50">
            <a:extLst>
              <a:ext uri="{FF2B5EF4-FFF2-40B4-BE49-F238E27FC236}">
                <a16:creationId xmlns:a16="http://schemas.microsoft.com/office/drawing/2014/main" id="{D95ACE86-CDDC-442E-A5A5-E65DD738B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605338"/>
            <a:ext cx="1414463" cy="3873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帧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Frame</a:t>
            </a:r>
          </a:p>
        </p:txBody>
      </p:sp>
      <p:sp>
        <p:nvSpPr>
          <p:cNvPr id="120883" name="Text Box 51">
            <a:extLst>
              <a:ext uri="{FF2B5EF4-FFF2-40B4-BE49-F238E27FC236}">
                <a16:creationId xmlns:a16="http://schemas.microsoft.com/office/drawing/2014/main" id="{9326D454-4047-4348-A7F5-EEC3B994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4121150"/>
            <a:ext cx="1784350" cy="3873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分组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Packet</a:t>
            </a:r>
          </a:p>
        </p:txBody>
      </p:sp>
      <p:sp>
        <p:nvSpPr>
          <p:cNvPr id="120884" name="Text Box 52">
            <a:extLst>
              <a:ext uri="{FF2B5EF4-FFF2-40B4-BE49-F238E27FC236}">
                <a16:creationId xmlns:a16="http://schemas.microsoft.com/office/drawing/2014/main" id="{C8112BF7-D36B-44C5-AB16-E6BCB015F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617913"/>
            <a:ext cx="2362200" cy="3873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数据段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Segment</a:t>
            </a:r>
          </a:p>
        </p:txBody>
      </p:sp>
      <p:sp>
        <p:nvSpPr>
          <p:cNvPr id="120885" name="Text Box 53">
            <a:extLst>
              <a:ext uri="{FF2B5EF4-FFF2-40B4-BE49-F238E27FC236}">
                <a16:creationId xmlns:a16="http://schemas.microsoft.com/office/drawing/2014/main" id="{99AAD243-52B6-4762-9E3A-04B0E155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205038"/>
            <a:ext cx="1501775" cy="1295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数据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79202" name="Oval 2">
            <a:extLst>
              <a:ext uri="{FF2B5EF4-FFF2-40B4-BE49-F238E27FC236}">
                <a16:creationId xmlns:a16="http://schemas.microsoft.com/office/drawing/2014/main" id="{4717CC53-6AF2-4A0D-BA38-5EA7E5A9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3100"/>
            <a:ext cx="1871663" cy="360363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3" name="Oval 3">
            <a:extLst>
              <a:ext uri="{FF2B5EF4-FFF2-40B4-BE49-F238E27FC236}">
                <a16:creationId xmlns:a16="http://schemas.microsoft.com/office/drawing/2014/main" id="{0F17BE6D-148D-40ED-9206-5153502E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6338"/>
            <a:ext cx="2232025" cy="36036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4" name="Oval 4">
            <a:extLst>
              <a:ext uri="{FF2B5EF4-FFF2-40B4-BE49-F238E27FC236}">
                <a16:creationId xmlns:a16="http://schemas.microsoft.com/office/drawing/2014/main" id="{651F4A81-D964-40C1-B71A-E6F87802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184650"/>
            <a:ext cx="2592388" cy="360363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5" name="Oval 5">
            <a:extLst>
              <a:ext uri="{FF2B5EF4-FFF2-40B4-BE49-F238E27FC236}">
                <a16:creationId xmlns:a16="http://schemas.microsoft.com/office/drawing/2014/main" id="{A1639524-0E87-4B17-930E-73C9D795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52963"/>
            <a:ext cx="3384550" cy="36036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7" grpId="0" animBg="1"/>
      <p:bldP spid="120877" grpId="1" animBg="1"/>
      <p:bldP spid="120882" grpId="0" animBg="1"/>
      <p:bldP spid="120883" grpId="0" animBg="1"/>
      <p:bldP spid="120884" grpId="0" animBg="1"/>
      <p:bldP spid="120885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4465</TotalTime>
  <Words>1373</Words>
  <Application>Microsoft Office PowerPoint</Application>
  <PresentationFormat>全屏显示(4:3)</PresentationFormat>
  <Paragraphs>408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楷体_GB2312</vt:lpstr>
      <vt:lpstr>Arial</vt:lpstr>
      <vt:lpstr>Franklin Gothic Medium</vt:lpstr>
      <vt:lpstr>Tahoma</vt:lpstr>
      <vt:lpstr>Times New Roman</vt:lpstr>
      <vt:lpstr>Wingdings</vt:lpstr>
      <vt:lpstr>Textured</vt:lpstr>
      <vt:lpstr>Advanced Networking Technology</vt:lpstr>
      <vt:lpstr>Chapter 2   OSI Model &amp; TCP/IP Protocol Suite</vt:lpstr>
      <vt:lpstr>2.1  The OSI/RM</vt:lpstr>
      <vt:lpstr>OSI Model</vt:lpstr>
      <vt:lpstr>Why Layered？</vt:lpstr>
      <vt:lpstr>The Features of Layering</vt:lpstr>
      <vt:lpstr>Peer-to-Peer Communication</vt:lpstr>
      <vt:lpstr>Peer Layer vs. Peer Entity</vt:lpstr>
      <vt:lpstr>Data Exchange: Encapsulation</vt:lpstr>
      <vt:lpstr>Postal Delivery</vt:lpstr>
      <vt:lpstr>2.2  Layers in the OSI/RM</vt:lpstr>
      <vt:lpstr>Physical Layer</vt:lpstr>
      <vt:lpstr>Date Link Layer</vt:lpstr>
      <vt:lpstr>Point-to-Point Delivery</vt:lpstr>
      <vt:lpstr>Network Layer</vt:lpstr>
      <vt:lpstr>Host-to-Host Delivery</vt:lpstr>
      <vt:lpstr>Transport Layer</vt:lpstr>
      <vt:lpstr>Reliable End-to-End Delivery of a Message</vt:lpstr>
      <vt:lpstr>Session Layer</vt:lpstr>
      <vt:lpstr>Presentation Layer</vt:lpstr>
      <vt:lpstr>Application Layer</vt:lpstr>
      <vt:lpstr>2.3  TCP/IP Protocol Suite</vt:lpstr>
      <vt:lpstr>TCP/IP协议</vt:lpstr>
      <vt:lpstr>Multiplexing of TCP/IP Protocols</vt:lpstr>
      <vt:lpstr>2.4  Addressing in TCP/IP</vt:lpstr>
      <vt:lpstr>Relation-ship of Layers and Addresses in TCP/IP</vt:lpstr>
      <vt:lpstr>Example 1</vt:lpstr>
      <vt:lpstr>Example 2</vt:lpstr>
      <vt:lpstr>2.5  TCP/IP Versions</vt:lpstr>
      <vt:lpstr>2.6  Summary</vt:lpstr>
      <vt:lpstr>Summary（cont.）</vt:lpstr>
      <vt:lpstr>PowerPoint 演示文稿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1-3章</dc:subject>
  <dc:creator>杨宁</dc:creator>
  <dc:description>引言、模型、底层网络技术</dc:description>
  <cp:lastModifiedBy>Zhao Zhengang</cp:lastModifiedBy>
  <cp:revision>114</cp:revision>
  <dcterms:created xsi:type="dcterms:W3CDTF">2003-01-21T09:43:48Z</dcterms:created>
  <dcterms:modified xsi:type="dcterms:W3CDTF">2020-09-22T23:16:20Z</dcterms:modified>
</cp:coreProperties>
</file>