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4"/>
  </p:notesMasterIdLst>
  <p:sldIdLst>
    <p:sldId id="613" r:id="rId2"/>
    <p:sldId id="276" r:id="rId3"/>
    <p:sldId id="440" r:id="rId4"/>
    <p:sldId id="507" r:id="rId5"/>
    <p:sldId id="442" r:id="rId6"/>
    <p:sldId id="614" r:id="rId7"/>
    <p:sldId id="615" r:id="rId8"/>
    <p:sldId id="616" r:id="rId9"/>
    <p:sldId id="617" r:id="rId10"/>
    <p:sldId id="531" r:id="rId11"/>
    <p:sldId id="649" r:id="rId12"/>
    <p:sldId id="606" r:id="rId13"/>
    <p:sldId id="470" r:id="rId14"/>
    <p:sldId id="473" r:id="rId15"/>
    <p:sldId id="474" r:id="rId16"/>
    <p:sldId id="475" r:id="rId17"/>
    <p:sldId id="661" r:id="rId18"/>
    <p:sldId id="622" r:id="rId19"/>
    <p:sldId id="623" r:id="rId20"/>
    <p:sldId id="533" r:id="rId21"/>
    <p:sldId id="534" r:id="rId22"/>
    <p:sldId id="479" r:id="rId23"/>
    <p:sldId id="535" r:id="rId24"/>
    <p:sldId id="480" r:id="rId25"/>
    <p:sldId id="481" r:id="rId26"/>
    <p:sldId id="536" r:id="rId27"/>
    <p:sldId id="483" r:id="rId28"/>
    <p:sldId id="477" r:id="rId29"/>
    <p:sldId id="537" r:id="rId30"/>
    <p:sldId id="644" r:id="rId31"/>
    <p:sldId id="626" r:id="rId32"/>
    <p:sldId id="640" r:id="rId33"/>
    <p:sldId id="650" r:id="rId34"/>
    <p:sldId id="641" r:id="rId35"/>
    <p:sldId id="540" r:id="rId36"/>
    <p:sldId id="642" r:id="rId37"/>
    <p:sldId id="652" r:id="rId38"/>
    <p:sldId id="651" r:id="rId39"/>
    <p:sldId id="631" r:id="rId40"/>
    <p:sldId id="643" r:id="rId41"/>
    <p:sldId id="646" r:id="rId42"/>
    <p:sldId id="542" r:id="rId43"/>
    <p:sldId id="632" r:id="rId44"/>
    <p:sldId id="609" r:id="rId45"/>
    <p:sldId id="666" r:id="rId46"/>
    <p:sldId id="633" r:id="rId47"/>
    <p:sldId id="653" r:id="rId48"/>
    <p:sldId id="634" r:id="rId49"/>
    <p:sldId id="655" r:id="rId50"/>
    <p:sldId id="654" r:id="rId51"/>
    <p:sldId id="635" r:id="rId52"/>
    <p:sldId id="656" r:id="rId53"/>
    <p:sldId id="636" r:id="rId54"/>
    <p:sldId id="599" r:id="rId55"/>
    <p:sldId id="610" r:id="rId56"/>
    <p:sldId id="611" r:id="rId57"/>
    <p:sldId id="657" r:id="rId58"/>
    <p:sldId id="465" r:id="rId59"/>
    <p:sldId id="637" r:id="rId60"/>
    <p:sldId id="658" r:id="rId61"/>
    <p:sldId id="638" r:id="rId62"/>
    <p:sldId id="659" r:id="rId63"/>
    <p:sldId id="548" r:id="rId64"/>
    <p:sldId id="505" r:id="rId65"/>
    <p:sldId id="663" r:id="rId66"/>
    <p:sldId id="441" r:id="rId67"/>
    <p:sldId id="660" r:id="rId68"/>
    <p:sldId id="603" r:id="rId69"/>
    <p:sldId id="607" r:id="rId70"/>
    <p:sldId id="608" r:id="rId71"/>
    <p:sldId id="662" r:id="rId72"/>
    <p:sldId id="624" r:id="rId73"/>
    <p:sldId id="625" r:id="rId74"/>
    <p:sldId id="550" r:id="rId75"/>
    <p:sldId id="518" r:id="rId76"/>
    <p:sldId id="517" r:id="rId77"/>
    <p:sldId id="553" r:id="rId78"/>
    <p:sldId id="554" r:id="rId79"/>
    <p:sldId id="555" r:id="rId80"/>
    <p:sldId id="556" r:id="rId81"/>
    <p:sldId id="665" r:id="rId82"/>
    <p:sldId id="664" r:id="rId83"/>
  </p:sldIdLst>
  <p:sldSz cx="9144000" cy="6858000" type="screen4x3"/>
  <p:notesSz cx="6858000" cy="9144000"/>
  <p:custDataLst>
    <p:tags r:id="rId85"/>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660066"/>
    <a:srgbClr val="00CC00"/>
    <a:srgbClr val="996633"/>
    <a:srgbClr val="66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2" autoAdjust="0"/>
    <p:restoredTop sz="90336" autoAdjust="0"/>
  </p:normalViewPr>
  <p:slideViewPr>
    <p:cSldViewPr>
      <p:cViewPr varScale="1">
        <p:scale>
          <a:sx n="60" d="100"/>
          <a:sy n="60" d="100"/>
        </p:scale>
        <p:origin x="1332"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58.xml"/><Relationship Id="rId3" Type="http://schemas.openxmlformats.org/officeDocument/2006/relationships/slide" Target="slides/slide4.xml"/><Relationship Id="rId7" Type="http://schemas.openxmlformats.org/officeDocument/2006/relationships/slide" Target="slides/slide16.xml"/><Relationship Id="rId12" Type="http://schemas.openxmlformats.org/officeDocument/2006/relationships/slide" Target="slides/slide28.xml"/><Relationship Id="rId17" Type="http://schemas.openxmlformats.org/officeDocument/2006/relationships/slide" Target="slides/slide76.xml"/><Relationship Id="rId2" Type="http://schemas.openxmlformats.org/officeDocument/2006/relationships/slide" Target="slides/slide3.xml"/><Relationship Id="rId16" Type="http://schemas.openxmlformats.org/officeDocument/2006/relationships/slide" Target="slides/slide75.xml"/><Relationship Id="rId1" Type="http://schemas.openxmlformats.org/officeDocument/2006/relationships/slide" Target="slides/slide2.xml"/><Relationship Id="rId6" Type="http://schemas.openxmlformats.org/officeDocument/2006/relationships/slide" Target="slides/slide15.xml"/><Relationship Id="rId11" Type="http://schemas.openxmlformats.org/officeDocument/2006/relationships/slide" Target="slides/slide27.xml"/><Relationship Id="rId5" Type="http://schemas.openxmlformats.org/officeDocument/2006/relationships/slide" Target="slides/slide13.xml"/><Relationship Id="rId15" Type="http://schemas.openxmlformats.org/officeDocument/2006/relationships/slide" Target="slides/slide66.xml"/><Relationship Id="rId10" Type="http://schemas.openxmlformats.org/officeDocument/2006/relationships/slide" Target="slides/slide25.xml"/><Relationship Id="rId4" Type="http://schemas.openxmlformats.org/officeDocument/2006/relationships/slide" Target="slides/slide5.xml"/><Relationship Id="rId9" Type="http://schemas.openxmlformats.org/officeDocument/2006/relationships/slide" Target="slides/slide24.xml"/><Relationship Id="rId14"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E3AB7B95-4CE4-4DD5-A8E5-3F9A3F1E61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ea typeface="宋体" panose="02010600030101010101" pitchFamily="2" charset="-122"/>
              </a:defRPr>
            </a:lvl1pPr>
          </a:lstStyle>
          <a:p>
            <a:endParaRPr lang="en-US" altLang="zh-CN"/>
          </a:p>
        </p:txBody>
      </p:sp>
      <p:sp>
        <p:nvSpPr>
          <p:cNvPr id="460803" name="Rectangle 3">
            <a:extLst>
              <a:ext uri="{FF2B5EF4-FFF2-40B4-BE49-F238E27FC236}">
                <a16:creationId xmlns:a16="http://schemas.microsoft.com/office/drawing/2014/main" id="{DE48BA12-0F22-45AB-BDE3-70B3CD2EB1C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ea typeface="宋体" panose="02010600030101010101" pitchFamily="2" charset="-122"/>
              </a:defRPr>
            </a:lvl1pPr>
          </a:lstStyle>
          <a:p>
            <a:endParaRPr lang="en-US" altLang="zh-CN"/>
          </a:p>
        </p:txBody>
      </p:sp>
      <p:sp>
        <p:nvSpPr>
          <p:cNvPr id="460804" name="Rectangle 4">
            <a:extLst>
              <a:ext uri="{FF2B5EF4-FFF2-40B4-BE49-F238E27FC236}">
                <a16:creationId xmlns:a16="http://schemas.microsoft.com/office/drawing/2014/main" id="{3A908728-D77A-4452-9D24-C7E1AB804F3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8A03F563-F69D-4F8F-9E76-EBD14DC2483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60806" name="Rectangle 6">
            <a:extLst>
              <a:ext uri="{FF2B5EF4-FFF2-40B4-BE49-F238E27FC236}">
                <a16:creationId xmlns:a16="http://schemas.microsoft.com/office/drawing/2014/main" id="{13815EC5-30A8-4133-8F6D-DB7E86B9877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ea typeface="宋体" panose="02010600030101010101" pitchFamily="2" charset="-122"/>
              </a:defRPr>
            </a:lvl1pPr>
          </a:lstStyle>
          <a:p>
            <a:endParaRPr lang="en-US" altLang="zh-CN"/>
          </a:p>
        </p:txBody>
      </p:sp>
      <p:sp>
        <p:nvSpPr>
          <p:cNvPr id="460807" name="Rectangle 7">
            <a:extLst>
              <a:ext uri="{FF2B5EF4-FFF2-40B4-BE49-F238E27FC236}">
                <a16:creationId xmlns:a16="http://schemas.microsoft.com/office/drawing/2014/main" id="{F4760512-DCF1-43FB-A296-1ED4C1D8444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ea typeface="宋体" panose="02010600030101010101" pitchFamily="2" charset="-122"/>
              </a:defRPr>
            </a:lvl1pPr>
          </a:lstStyle>
          <a:p>
            <a:fld id="{66DFC12C-1D31-4848-94F0-7002675CA75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60514C-C38A-47D7-8ACE-8752ABD96D14}"/>
              </a:ext>
            </a:extLst>
          </p:cNvPr>
          <p:cNvSpPr>
            <a:spLocks noGrp="1" noChangeArrowheads="1"/>
          </p:cNvSpPr>
          <p:nvPr>
            <p:ph type="sldNum" sz="quarter" idx="5"/>
          </p:nvPr>
        </p:nvSpPr>
        <p:spPr>
          <a:ln/>
        </p:spPr>
        <p:txBody>
          <a:bodyPr/>
          <a:lstStyle/>
          <a:p>
            <a:fld id="{9B35783F-2EA4-48DF-B391-80DF713AD8FA}" type="slidenum">
              <a:rPr lang="en-US" altLang="zh-CN"/>
              <a:pPr/>
              <a:t>1</a:t>
            </a:fld>
            <a:endParaRPr lang="en-US" altLang="zh-CN"/>
          </a:p>
        </p:txBody>
      </p:sp>
      <p:sp>
        <p:nvSpPr>
          <p:cNvPr id="631810" name="Rectangle 2">
            <a:extLst>
              <a:ext uri="{FF2B5EF4-FFF2-40B4-BE49-F238E27FC236}">
                <a16:creationId xmlns:a16="http://schemas.microsoft.com/office/drawing/2014/main" id="{C946BFA2-AEC5-4159-9160-B1B4C2841F93}"/>
              </a:ext>
            </a:extLst>
          </p:cNvPr>
          <p:cNvSpPr>
            <a:spLocks noGrp="1" noRot="1" noChangeAspect="1" noChangeArrowheads="1" noTextEdit="1"/>
          </p:cNvSpPr>
          <p:nvPr>
            <p:ph type="sldImg"/>
          </p:nvPr>
        </p:nvSpPr>
        <p:spPr>
          <a:ln/>
        </p:spPr>
      </p:sp>
      <p:sp>
        <p:nvSpPr>
          <p:cNvPr id="631811" name="Rectangle 3">
            <a:extLst>
              <a:ext uri="{FF2B5EF4-FFF2-40B4-BE49-F238E27FC236}">
                <a16:creationId xmlns:a16="http://schemas.microsoft.com/office/drawing/2014/main" id="{12C85A2B-0CAF-4CB7-BEA6-18A4F4610541}"/>
              </a:ext>
            </a:extLst>
          </p:cNvPr>
          <p:cNvSpPr>
            <a:spLocks noGrp="1" noChangeArrowheads="1"/>
          </p:cNvSpPr>
          <p:nvPr>
            <p:ph type="body" idx="1"/>
          </p:nvPr>
        </p:nvSpPr>
        <p:spPr>
          <a:xfrm>
            <a:off x="914400" y="4343400"/>
            <a:ext cx="5029200" cy="4114800"/>
          </a:xfrm>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IP address </a:t>
            </a:r>
            <a:r>
              <a:rPr lang="zh-CN" altLang="en-US" dirty="0"/>
              <a:t>解决了计算机的地址命名问题，接下来需要解决数据包的传送问题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E17DD8-9A09-45AA-A1D7-345F3C3E17CF}"/>
              </a:ext>
            </a:extLst>
          </p:cNvPr>
          <p:cNvSpPr>
            <a:spLocks noGrp="1" noChangeArrowheads="1"/>
          </p:cNvSpPr>
          <p:nvPr>
            <p:ph type="sldNum" sz="quarter" idx="5"/>
          </p:nvPr>
        </p:nvSpPr>
        <p:spPr>
          <a:ln/>
        </p:spPr>
        <p:txBody>
          <a:bodyPr/>
          <a:lstStyle/>
          <a:p>
            <a:fld id="{6AE30709-8E59-4324-81A3-8383EBD541BD}" type="slidenum">
              <a:rPr lang="en-US" altLang="zh-CN"/>
              <a:pPr/>
              <a:t>10</a:t>
            </a:fld>
            <a:endParaRPr lang="en-US" altLang="zh-CN"/>
          </a:p>
        </p:txBody>
      </p:sp>
      <p:sp>
        <p:nvSpPr>
          <p:cNvPr id="558082" name="Rectangle 2">
            <a:extLst>
              <a:ext uri="{FF2B5EF4-FFF2-40B4-BE49-F238E27FC236}">
                <a16:creationId xmlns:a16="http://schemas.microsoft.com/office/drawing/2014/main" id="{F5A68B2D-A633-48DC-AC69-5B4AE5B42B45}"/>
              </a:ext>
            </a:extLst>
          </p:cNvPr>
          <p:cNvSpPr>
            <a:spLocks noGrp="1" noRot="1" noChangeAspect="1" noChangeArrowheads="1" noTextEdit="1"/>
          </p:cNvSpPr>
          <p:nvPr>
            <p:ph type="sldImg"/>
          </p:nvPr>
        </p:nvSpPr>
        <p:spPr>
          <a:ln/>
        </p:spPr>
      </p:sp>
      <p:sp>
        <p:nvSpPr>
          <p:cNvPr id="558083" name="Rectangle 3">
            <a:extLst>
              <a:ext uri="{FF2B5EF4-FFF2-40B4-BE49-F238E27FC236}">
                <a16:creationId xmlns:a16="http://schemas.microsoft.com/office/drawing/2014/main" id="{1CDA723D-BFAE-44E9-8271-5B9BD523030C}"/>
              </a:ext>
            </a:extLst>
          </p:cNvPr>
          <p:cNvSpPr>
            <a:spLocks noGrp="1" noChangeArrowheads="1"/>
          </p:cNvSpPr>
          <p:nvPr>
            <p:ph type="body" idx="1"/>
          </p:nvPr>
        </p:nvSpPr>
        <p:spPr/>
        <p:txBody>
          <a:bodyPr/>
          <a:lstStyle/>
          <a:p>
            <a:r>
              <a:rPr lang="en-US" altLang="zh-CN" dirty="0"/>
              <a:t>Direct delivery occurs when the source and destination of the packet are located on the same physical network or if the delivery is between the last router and the destination host</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E17DD8-9A09-45AA-A1D7-345F3C3E17CF}"/>
              </a:ext>
            </a:extLst>
          </p:cNvPr>
          <p:cNvSpPr>
            <a:spLocks noGrp="1" noChangeArrowheads="1"/>
          </p:cNvSpPr>
          <p:nvPr>
            <p:ph type="sldNum" sz="quarter" idx="5"/>
          </p:nvPr>
        </p:nvSpPr>
        <p:spPr>
          <a:ln/>
        </p:spPr>
        <p:txBody>
          <a:bodyPr/>
          <a:lstStyle/>
          <a:p>
            <a:fld id="{6AE30709-8E59-4324-81A3-8383EBD541BD}" type="slidenum">
              <a:rPr lang="en-US" altLang="zh-CN"/>
              <a:pPr/>
              <a:t>11</a:t>
            </a:fld>
            <a:endParaRPr lang="en-US" altLang="zh-CN"/>
          </a:p>
        </p:txBody>
      </p:sp>
      <p:sp>
        <p:nvSpPr>
          <p:cNvPr id="558082" name="Rectangle 2">
            <a:extLst>
              <a:ext uri="{FF2B5EF4-FFF2-40B4-BE49-F238E27FC236}">
                <a16:creationId xmlns:a16="http://schemas.microsoft.com/office/drawing/2014/main" id="{F5A68B2D-A633-48DC-AC69-5B4AE5B42B45}"/>
              </a:ext>
            </a:extLst>
          </p:cNvPr>
          <p:cNvSpPr>
            <a:spLocks noGrp="1" noRot="1" noChangeAspect="1" noChangeArrowheads="1" noTextEdit="1"/>
          </p:cNvSpPr>
          <p:nvPr>
            <p:ph type="sldImg"/>
          </p:nvPr>
        </p:nvSpPr>
        <p:spPr>
          <a:ln/>
        </p:spPr>
      </p:sp>
      <p:sp>
        <p:nvSpPr>
          <p:cNvPr id="558083" name="Rectangle 3">
            <a:extLst>
              <a:ext uri="{FF2B5EF4-FFF2-40B4-BE49-F238E27FC236}">
                <a16:creationId xmlns:a16="http://schemas.microsoft.com/office/drawing/2014/main" id="{1CDA723D-BFAE-44E9-8271-5B9BD523030C}"/>
              </a:ext>
            </a:extLst>
          </p:cNvPr>
          <p:cNvSpPr>
            <a:spLocks noGrp="1" noChangeArrowheads="1"/>
          </p:cNvSpPr>
          <p:nvPr>
            <p:ph type="body" idx="1"/>
          </p:nvPr>
        </p:nvSpPr>
        <p:spPr/>
        <p:txBody>
          <a:bodyPr/>
          <a:lstStyle/>
          <a:p>
            <a:r>
              <a:rPr lang="en-US" altLang="zh-CN" dirty="0"/>
              <a:t>In direct delivery, the sender uses the destination IP address to find the destination physical address. The IP software then gives the destination IP address with the destination physical address to the data link layer for actual delivery. This process is called mapping the IP address to the physical address. </a:t>
            </a:r>
            <a:endParaRPr lang="zh-CN" altLang="zh-CN" dirty="0"/>
          </a:p>
        </p:txBody>
      </p:sp>
    </p:spTree>
    <p:extLst>
      <p:ext uri="{BB962C8B-B14F-4D97-AF65-F5344CB8AC3E}">
        <p14:creationId xmlns:p14="http://schemas.microsoft.com/office/powerpoint/2010/main" val="7885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4D1352-61B9-4DC5-B717-6B42DA1762AC}"/>
              </a:ext>
            </a:extLst>
          </p:cNvPr>
          <p:cNvSpPr>
            <a:spLocks noGrp="1" noChangeArrowheads="1"/>
          </p:cNvSpPr>
          <p:nvPr>
            <p:ph type="sldNum" sz="quarter" idx="5"/>
          </p:nvPr>
        </p:nvSpPr>
        <p:spPr>
          <a:ln/>
        </p:spPr>
        <p:txBody>
          <a:bodyPr/>
          <a:lstStyle/>
          <a:p>
            <a:fld id="{E0BAF6E9-23A9-4B34-BD49-86AB938FF6DE}" type="slidenum">
              <a:rPr lang="en-US" altLang="zh-CN"/>
              <a:pPr/>
              <a:t>12</a:t>
            </a:fld>
            <a:endParaRPr lang="en-US" altLang="zh-CN"/>
          </a:p>
        </p:txBody>
      </p:sp>
      <p:sp>
        <p:nvSpPr>
          <p:cNvPr id="615426" name="Rectangle 2">
            <a:extLst>
              <a:ext uri="{FF2B5EF4-FFF2-40B4-BE49-F238E27FC236}">
                <a16:creationId xmlns:a16="http://schemas.microsoft.com/office/drawing/2014/main" id="{8D07FBBC-FBC8-47CC-B5B0-F4983F50F3ED}"/>
              </a:ext>
            </a:extLst>
          </p:cNvPr>
          <p:cNvSpPr>
            <a:spLocks noGrp="1" noRot="1" noChangeAspect="1" noChangeArrowheads="1" noTextEdit="1"/>
          </p:cNvSpPr>
          <p:nvPr>
            <p:ph type="sldImg"/>
          </p:nvPr>
        </p:nvSpPr>
        <p:spPr>
          <a:ln/>
        </p:spPr>
      </p:sp>
      <p:sp>
        <p:nvSpPr>
          <p:cNvPr id="615427" name="Rectangle 3">
            <a:extLst>
              <a:ext uri="{FF2B5EF4-FFF2-40B4-BE49-F238E27FC236}">
                <a16:creationId xmlns:a16="http://schemas.microsoft.com/office/drawing/2014/main" id="{44DB81A2-46BF-4AA2-90B4-D8CB7BF9518F}"/>
              </a:ext>
            </a:extLst>
          </p:cNvPr>
          <p:cNvSpPr>
            <a:spLocks noGrp="1" noChangeArrowheads="1"/>
          </p:cNvSpPr>
          <p:nvPr>
            <p:ph type="body" idx="1"/>
          </p:nvPr>
        </p:nvSpPr>
        <p:spPr/>
        <p:txBody>
          <a:bodyPr/>
          <a:lstStyle/>
          <a:p>
            <a:r>
              <a:rPr lang="en-US" altLang="zh-CN" dirty="0"/>
              <a:t>the sender uses the destination IP address and a routing table to find the IP address of the next router to which the packet should be delivered</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a:t>
            </a:r>
            <a:r>
              <a:rPr lang="en-US" altLang="zh-CN" dirty="0"/>
              <a:t>route</a:t>
            </a:r>
            <a:r>
              <a:rPr lang="zh-CN" altLang="en-US" dirty="0"/>
              <a:t>又被拆分为一段段的物理路径，所以交付行为分为两种，直接交付和间接交付</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13</a:t>
            </a:fld>
            <a:endParaRPr lang="en-US" altLang="zh-CN"/>
          </a:p>
        </p:txBody>
      </p:sp>
    </p:spTree>
    <p:extLst>
      <p:ext uri="{BB962C8B-B14F-4D97-AF65-F5344CB8AC3E}">
        <p14:creationId xmlns:p14="http://schemas.microsoft.com/office/powerpoint/2010/main" val="4164104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4428CA-45D7-497A-B007-CACD52348F85}"/>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15363" name="Rectangle 3">
            <a:extLst>
              <a:ext uri="{FF2B5EF4-FFF2-40B4-BE49-F238E27FC236}">
                <a16:creationId xmlns:a16="http://schemas.microsoft.com/office/drawing/2014/main" id="{2F54AA65-C2FA-42B2-9185-0F73FA698E20}"/>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15364" name="Rectangle 6">
            <a:extLst>
              <a:ext uri="{FF2B5EF4-FFF2-40B4-BE49-F238E27FC236}">
                <a16:creationId xmlns:a16="http://schemas.microsoft.com/office/drawing/2014/main" id="{3C3A6C86-CED5-4EA9-B01E-C074D3FBB60D}"/>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15365" name="Rectangle 7">
            <a:extLst>
              <a:ext uri="{FF2B5EF4-FFF2-40B4-BE49-F238E27FC236}">
                <a16:creationId xmlns:a16="http://schemas.microsoft.com/office/drawing/2014/main" id="{AD799A1B-F064-4341-9209-C3E3982F69E9}"/>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A6C82232-313D-435A-B3EA-71CF49434BF4}" type="slidenum">
              <a:rPr lang="en-US" altLang="zh-CN" sz="1200" b="0">
                <a:latin typeface="Arial" panose="020B0604020202020204" pitchFamily="34" charset="0"/>
                <a:ea typeface="宋体" panose="02010600030101010101" pitchFamily="2" charset="-122"/>
              </a:rPr>
              <a:pPr/>
              <a:t>14</a:t>
            </a:fld>
            <a:endParaRPr lang="en-US" altLang="zh-CN" sz="1200" b="0">
              <a:latin typeface="Arial" panose="020B0604020202020204" pitchFamily="34" charset="0"/>
              <a:ea typeface="宋体" panose="02010600030101010101" pitchFamily="2" charset="-122"/>
            </a:endParaRPr>
          </a:p>
        </p:txBody>
      </p:sp>
      <p:sp>
        <p:nvSpPr>
          <p:cNvPr id="15366" name="Rectangle 2">
            <a:extLst>
              <a:ext uri="{FF2B5EF4-FFF2-40B4-BE49-F238E27FC236}">
                <a16:creationId xmlns:a16="http://schemas.microsoft.com/office/drawing/2014/main" id="{EA3A143A-7B35-4BFB-9120-A54F684367AB}"/>
              </a:ext>
            </a:extLst>
          </p:cNvPr>
          <p:cNvSpPr>
            <a:spLocks noGrp="1" noRot="1" noChangeAspect="1" noChangeArrowheads="1" noTextEdit="1"/>
          </p:cNvSpPr>
          <p:nvPr>
            <p:ph type="sldImg"/>
          </p:nvPr>
        </p:nvSpPr>
        <p:spPr>
          <a:ln/>
        </p:spPr>
      </p:sp>
      <p:sp>
        <p:nvSpPr>
          <p:cNvPr id="15367" name="Rectangle 3">
            <a:extLst>
              <a:ext uri="{FF2B5EF4-FFF2-40B4-BE49-F238E27FC236}">
                <a16:creationId xmlns:a16="http://schemas.microsoft.com/office/drawing/2014/main" id="{48127810-44E2-4D8D-9B64-E0C3F1E6EA6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E1BD33-4BDA-4E85-A5F1-93C312A9B773}"/>
              </a:ext>
            </a:extLst>
          </p:cNvPr>
          <p:cNvSpPr>
            <a:spLocks noGrp="1" noChangeArrowheads="1"/>
          </p:cNvSpPr>
          <p:nvPr>
            <p:ph type="sldNum" sz="quarter" idx="5"/>
          </p:nvPr>
        </p:nvSpPr>
        <p:spPr>
          <a:ln/>
        </p:spPr>
        <p:txBody>
          <a:bodyPr/>
          <a:lstStyle/>
          <a:p>
            <a:fld id="{14A11D88-3DFF-4259-8AB4-F49C5E7F2567}" type="slidenum">
              <a:rPr lang="en-US" altLang="zh-CN"/>
              <a:pPr/>
              <a:t>17</a:t>
            </a:fld>
            <a:endParaRPr lang="en-US" altLang="zh-CN"/>
          </a:p>
        </p:txBody>
      </p:sp>
      <p:sp>
        <p:nvSpPr>
          <p:cNvPr id="635906" name="Rectangle 2">
            <a:extLst>
              <a:ext uri="{FF2B5EF4-FFF2-40B4-BE49-F238E27FC236}">
                <a16:creationId xmlns:a16="http://schemas.microsoft.com/office/drawing/2014/main" id="{F241266C-3433-4D69-BE17-0F4EB7F5B6AD}"/>
              </a:ext>
            </a:extLst>
          </p:cNvPr>
          <p:cNvSpPr>
            <a:spLocks noGrp="1" noRot="1" noChangeAspect="1" noChangeArrowheads="1" noTextEdit="1"/>
          </p:cNvSpPr>
          <p:nvPr>
            <p:ph type="sldImg"/>
          </p:nvPr>
        </p:nvSpPr>
        <p:spPr>
          <a:ln/>
        </p:spPr>
      </p:sp>
      <p:sp>
        <p:nvSpPr>
          <p:cNvPr id="635907" name="Rectangle 3">
            <a:extLst>
              <a:ext uri="{FF2B5EF4-FFF2-40B4-BE49-F238E27FC236}">
                <a16:creationId xmlns:a16="http://schemas.microsoft.com/office/drawing/2014/main" id="{FC3B6404-F399-4AE1-838A-537BBCE1A23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239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D6B68E-0768-42FC-91DE-96C6B97560A7}"/>
              </a:ext>
            </a:extLst>
          </p:cNvPr>
          <p:cNvSpPr>
            <a:spLocks noGrp="1" noChangeArrowheads="1"/>
          </p:cNvSpPr>
          <p:nvPr>
            <p:ph type="sldNum" sz="quarter" idx="5"/>
          </p:nvPr>
        </p:nvSpPr>
        <p:spPr>
          <a:ln/>
        </p:spPr>
        <p:txBody>
          <a:bodyPr/>
          <a:lstStyle/>
          <a:p>
            <a:fld id="{4FD71A32-C17C-4588-B34A-C3E1F806B06C}" type="slidenum">
              <a:rPr lang="en-US" altLang="zh-CN"/>
              <a:pPr/>
              <a:t>18</a:t>
            </a:fld>
            <a:endParaRPr lang="en-US" altLang="zh-CN"/>
          </a:p>
        </p:txBody>
      </p:sp>
      <p:sp>
        <p:nvSpPr>
          <p:cNvPr id="658434" name="Rectangle 2">
            <a:extLst>
              <a:ext uri="{FF2B5EF4-FFF2-40B4-BE49-F238E27FC236}">
                <a16:creationId xmlns:a16="http://schemas.microsoft.com/office/drawing/2014/main" id="{74EAADED-56C9-43B3-94DD-5AD7A7664674}"/>
              </a:ext>
            </a:extLst>
          </p:cNvPr>
          <p:cNvSpPr>
            <a:spLocks noGrp="1" noRot="1" noChangeAspect="1" noChangeArrowheads="1" noTextEdit="1"/>
          </p:cNvSpPr>
          <p:nvPr>
            <p:ph type="sldImg"/>
          </p:nvPr>
        </p:nvSpPr>
        <p:spPr>
          <a:ln/>
        </p:spPr>
      </p:sp>
      <p:sp>
        <p:nvSpPr>
          <p:cNvPr id="658435" name="Rectangle 3">
            <a:extLst>
              <a:ext uri="{FF2B5EF4-FFF2-40B4-BE49-F238E27FC236}">
                <a16:creationId xmlns:a16="http://schemas.microsoft.com/office/drawing/2014/main" id="{933C74BB-3F57-48C6-AF84-CC9D1D73DCC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AEC0C7-B830-4C26-93E4-84DA669C6871}"/>
              </a:ext>
            </a:extLst>
          </p:cNvPr>
          <p:cNvSpPr>
            <a:spLocks noGrp="1" noChangeArrowheads="1"/>
          </p:cNvSpPr>
          <p:nvPr>
            <p:ph type="sldNum" sz="quarter" idx="5"/>
          </p:nvPr>
        </p:nvSpPr>
        <p:spPr>
          <a:ln/>
        </p:spPr>
        <p:txBody>
          <a:bodyPr/>
          <a:lstStyle/>
          <a:p>
            <a:fld id="{DA68F207-F39E-4CC7-AD8A-782337FD4F5B}" type="slidenum">
              <a:rPr lang="en-US" altLang="zh-CN"/>
              <a:pPr/>
              <a:t>19</a:t>
            </a:fld>
            <a:endParaRPr lang="en-US" altLang="zh-CN"/>
          </a:p>
        </p:txBody>
      </p:sp>
      <p:sp>
        <p:nvSpPr>
          <p:cNvPr id="660482" name="Rectangle 2">
            <a:extLst>
              <a:ext uri="{FF2B5EF4-FFF2-40B4-BE49-F238E27FC236}">
                <a16:creationId xmlns:a16="http://schemas.microsoft.com/office/drawing/2014/main" id="{7E12F58B-21A4-4233-AAFA-BFCEBB404F06}"/>
              </a:ext>
            </a:extLst>
          </p:cNvPr>
          <p:cNvSpPr>
            <a:spLocks noGrp="1" noRot="1" noChangeAspect="1" noChangeArrowheads="1" noTextEdit="1"/>
          </p:cNvSpPr>
          <p:nvPr>
            <p:ph type="sldImg"/>
          </p:nvPr>
        </p:nvSpPr>
        <p:spPr>
          <a:ln/>
        </p:spPr>
      </p:sp>
      <p:sp>
        <p:nvSpPr>
          <p:cNvPr id="660483" name="Rectangle 3">
            <a:extLst>
              <a:ext uri="{FF2B5EF4-FFF2-40B4-BE49-F238E27FC236}">
                <a16:creationId xmlns:a16="http://schemas.microsoft.com/office/drawing/2014/main" id="{0C002753-7826-4A91-8DF8-B3C64A80DB42}"/>
              </a:ext>
            </a:extLst>
          </p:cNvPr>
          <p:cNvSpPr>
            <a:spLocks noGrp="1" noChangeArrowheads="1"/>
          </p:cNvSpPr>
          <p:nvPr>
            <p:ph type="body" idx="1"/>
          </p:nvPr>
        </p:nvSpPr>
        <p:spPr/>
        <p:txBody>
          <a:bodyPr/>
          <a:lstStyle/>
          <a:p>
            <a:r>
              <a:rPr lang="en-US" altLang="zh-CN" dirty="0"/>
              <a:t>When IP is used as a connectionless protocol, forwarding is based on the destination address of the IP datagram; when the IP is used as a connection-oriented protocol, forwarding is based on the label attached to an IP datagram</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013D92-8739-4B93-B073-3132451BBF37}"/>
              </a:ext>
            </a:extLst>
          </p:cNvPr>
          <p:cNvSpPr>
            <a:spLocks noGrp="1" noChangeArrowheads="1"/>
          </p:cNvSpPr>
          <p:nvPr>
            <p:ph type="sldNum" sz="quarter" idx="5"/>
          </p:nvPr>
        </p:nvSpPr>
        <p:spPr>
          <a:ln/>
        </p:spPr>
        <p:txBody>
          <a:bodyPr/>
          <a:lstStyle/>
          <a:p>
            <a:fld id="{57F00621-88CF-4A1A-9356-DF0F2D6D1004}" type="slidenum">
              <a:rPr lang="en-US" altLang="zh-CN"/>
              <a:pPr/>
              <a:t>20</a:t>
            </a:fld>
            <a:endParaRPr lang="en-US" altLang="zh-CN"/>
          </a:p>
        </p:txBody>
      </p:sp>
      <p:sp>
        <p:nvSpPr>
          <p:cNvPr id="561154" name="Rectangle 2">
            <a:extLst>
              <a:ext uri="{FF2B5EF4-FFF2-40B4-BE49-F238E27FC236}">
                <a16:creationId xmlns:a16="http://schemas.microsoft.com/office/drawing/2014/main" id="{7A10EA26-D4F1-4A69-8EE5-B6EE3E92C3E8}"/>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5359643A-8564-4894-9419-67C352EC57EA}"/>
              </a:ext>
            </a:extLst>
          </p:cNvPr>
          <p:cNvSpPr>
            <a:spLocks noGrp="1" noChangeArrowheads="1"/>
          </p:cNvSpPr>
          <p:nvPr>
            <p:ph type="body" idx="1"/>
          </p:nvPr>
        </p:nvSpPr>
        <p:spPr/>
        <p:txBody>
          <a:bodyPr/>
          <a:lstStyle/>
          <a:p>
            <a:r>
              <a:rPr lang="en-US" altLang="zh-CN" dirty="0"/>
              <a:t>In this technique, the routing table holds only the address of the next hop instead of information about the complete route.</a:t>
            </a:r>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42889E-3649-495C-A132-1B2642C296BE}"/>
              </a:ext>
            </a:extLst>
          </p:cNvPr>
          <p:cNvSpPr>
            <a:spLocks noGrp="1" noChangeArrowheads="1"/>
          </p:cNvSpPr>
          <p:nvPr>
            <p:ph type="sldNum" sz="quarter" idx="5"/>
          </p:nvPr>
        </p:nvSpPr>
        <p:spPr>
          <a:ln/>
        </p:spPr>
        <p:txBody>
          <a:bodyPr/>
          <a:lstStyle/>
          <a:p>
            <a:fld id="{03586030-7970-475A-9104-5705825E96EA}" type="slidenum">
              <a:rPr lang="en-US" altLang="zh-CN"/>
              <a:pPr/>
              <a:t>21</a:t>
            </a:fld>
            <a:endParaRPr lang="en-US" altLang="zh-CN"/>
          </a:p>
        </p:txBody>
      </p:sp>
      <p:sp>
        <p:nvSpPr>
          <p:cNvPr id="562178" name="Rectangle 2">
            <a:extLst>
              <a:ext uri="{FF2B5EF4-FFF2-40B4-BE49-F238E27FC236}">
                <a16:creationId xmlns:a16="http://schemas.microsoft.com/office/drawing/2014/main" id="{24CDE0FF-46AA-4A08-81EA-2A4D23A9E6B9}"/>
              </a:ext>
            </a:extLst>
          </p:cNvPr>
          <p:cNvSpPr>
            <a:spLocks noGrp="1" noRot="1" noChangeAspect="1" noChangeArrowheads="1" noTextEdit="1"/>
          </p:cNvSpPr>
          <p:nvPr>
            <p:ph type="sldImg"/>
          </p:nvPr>
        </p:nvSpPr>
        <p:spPr>
          <a:ln/>
        </p:spPr>
      </p:sp>
      <p:sp>
        <p:nvSpPr>
          <p:cNvPr id="562179" name="Rectangle 3">
            <a:extLst>
              <a:ext uri="{FF2B5EF4-FFF2-40B4-BE49-F238E27FC236}">
                <a16:creationId xmlns:a16="http://schemas.microsoft.com/office/drawing/2014/main" id="{72AA56AF-3366-4D03-9A95-108AB59A20EE}"/>
              </a:ext>
            </a:extLst>
          </p:cNvPr>
          <p:cNvSpPr>
            <a:spLocks noGrp="1" noChangeArrowheads="1"/>
          </p:cNvSpPr>
          <p:nvPr>
            <p:ph type="body" idx="1"/>
          </p:nvPr>
        </p:nvSpPr>
        <p:spPr/>
        <p:txBody>
          <a:bodyPr/>
          <a:lstStyle/>
          <a:p>
            <a:r>
              <a:rPr lang="en-US" altLang="zh-CN" dirty="0"/>
              <a:t>Here, instead of having an entry for every destination host connected to the same physical network, we have only one entry that defines the address of the destination </a:t>
            </a:r>
            <a:r>
              <a:rPr lang="en-US" altLang="zh-CN" dirty="0" err="1"/>
              <a:t>network.For</a:t>
            </a:r>
            <a:r>
              <a:rPr lang="en-US" altLang="zh-CN" dirty="0"/>
              <a:t> example, if 1000 hosts are attached to the same network, only one entry exists in the routing table instead of 1000</a:t>
            </a:r>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Internet</a:t>
            </a:r>
            <a:r>
              <a:rPr lang="zh-CN" altLang="en-US" dirty="0"/>
              <a:t>中，</a:t>
            </a:r>
            <a:r>
              <a:rPr lang="en-US" altLang="zh-CN" dirty="0"/>
              <a:t>PPP</a:t>
            </a:r>
            <a:r>
              <a:rPr lang="zh-CN" altLang="en-US" dirty="0"/>
              <a:t>网络虽然存在，但是比例极小，更多是通过中间设备进行数据转发的，如早期的</a:t>
            </a:r>
            <a:r>
              <a:rPr lang="en-US" altLang="zh-CN" dirty="0"/>
              <a:t>DCE DTE</a:t>
            </a:r>
            <a:r>
              <a:rPr lang="zh-CN" altLang="en-US" dirty="0"/>
              <a:t>，发展到后来的路由器，特别是</a:t>
            </a:r>
            <a:r>
              <a:rPr lang="en-US" altLang="zh-CN" dirty="0"/>
              <a:t>IP</a:t>
            </a:r>
            <a:r>
              <a:rPr lang="zh-CN" altLang="en-US" dirty="0"/>
              <a:t>编址和协议将寻路问题独立分层</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2</a:t>
            </a:fld>
            <a:endParaRPr lang="en-US" altLang="zh-CN"/>
          </a:p>
        </p:txBody>
      </p:sp>
    </p:spTree>
    <p:extLst>
      <p:ext uri="{BB962C8B-B14F-4D97-AF65-F5344CB8AC3E}">
        <p14:creationId xmlns:p14="http://schemas.microsoft.com/office/powerpoint/2010/main" val="75216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1518E3D-90FC-48C8-B967-492AA7D3CA14}"/>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21507" name="Rectangle 3">
            <a:extLst>
              <a:ext uri="{FF2B5EF4-FFF2-40B4-BE49-F238E27FC236}">
                <a16:creationId xmlns:a16="http://schemas.microsoft.com/office/drawing/2014/main" id="{46097564-A9AE-46F1-808A-7C5EE40474DD}"/>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21508" name="Rectangle 6">
            <a:extLst>
              <a:ext uri="{FF2B5EF4-FFF2-40B4-BE49-F238E27FC236}">
                <a16:creationId xmlns:a16="http://schemas.microsoft.com/office/drawing/2014/main" id="{EF3E8135-D16C-44C9-9499-BF33C575E522}"/>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21509" name="Rectangle 7">
            <a:extLst>
              <a:ext uri="{FF2B5EF4-FFF2-40B4-BE49-F238E27FC236}">
                <a16:creationId xmlns:a16="http://schemas.microsoft.com/office/drawing/2014/main" id="{4618A705-866A-4BC8-9F00-81D9E41EA964}"/>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0D391EE3-5EF0-4EAF-BDA6-018B4B76036F}" type="slidenum">
              <a:rPr lang="en-US" altLang="zh-CN" sz="1200" b="0">
                <a:latin typeface="Arial" panose="020B0604020202020204" pitchFamily="34" charset="0"/>
                <a:ea typeface="宋体" panose="02010600030101010101" pitchFamily="2" charset="-122"/>
              </a:rPr>
              <a:pPr/>
              <a:t>22</a:t>
            </a:fld>
            <a:endParaRPr lang="en-US" altLang="zh-CN" sz="1200" b="0">
              <a:latin typeface="Arial" panose="020B0604020202020204" pitchFamily="34" charset="0"/>
              <a:ea typeface="宋体" panose="02010600030101010101" pitchFamily="2" charset="-122"/>
            </a:endParaRPr>
          </a:p>
        </p:txBody>
      </p:sp>
      <p:sp>
        <p:nvSpPr>
          <p:cNvPr id="21510" name="Rectangle 2">
            <a:extLst>
              <a:ext uri="{FF2B5EF4-FFF2-40B4-BE49-F238E27FC236}">
                <a16:creationId xmlns:a16="http://schemas.microsoft.com/office/drawing/2014/main" id="{08761C82-A2AC-429E-8157-7BB2DECC6257}"/>
              </a:ext>
            </a:extLst>
          </p:cNvPr>
          <p:cNvSpPr>
            <a:spLocks noGrp="1" noRot="1" noChangeAspect="1" noChangeArrowheads="1" noTextEdit="1"/>
          </p:cNvSpPr>
          <p:nvPr>
            <p:ph type="sldImg"/>
          </p:nvPr>
        </p:nvSpPr>
        <p:spPr>
          <a:ln/>
        </p:spPr>
      </p:sp>
      <p:sp>
        <p:nvSpPr>
          <p:cNvPr id="21511" name="Rectangle 3">
            <a:extLst>
              <a:ext uri="{FF2B5EF4-FFF2-40B4-BE49-F238E27FC236}">
                <a16:creationId xmlns:a16="http://schemas.microsoft.com/office/drawing/2014/main" id="{7B8DC795-0002-44E6-AE60-D6C17BC23344}"/>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对路由器来说，涉及到交付</a:t>
            </a:r>
            <a:r>
              <a:rPr lang="en-US" altLang="zh-CN" dirty="0"/>
              <a:t>delivery</a:t>
            </a:r>
            <a:r>
              <a:rPr lang="zh-CN" altLang="en-US" dirty="0"/>
              <a:t>，其语法的</a:t>
            </a:r>
            <a:r>
              <a:rPr lang="en-US" altLang="zh-CN" dirty="0"/>
              <a:t>2</a:t>
            </a:r>
            <a:r>
              <a:rPr lang="zh-CN" altLang="en-US" dirty="0"/>
              <a:t>个要素设计很关键，</a:t>
            </a:r>
            <a:r>
              <a:rPr lang="en-US" altLang="zh-CN" dirty="0"/>
              <a:t>1</a:t>
            </a:r>
            <a:r>
              <a:rPr lang="zh-CN" altLang="en-US" dirty="0"/>
              <a:t>是目的地址，取网络号，那么路由表大小只与网络个数有关</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是后续路径，取下一跳地址，则每个数据包在每一段上都是独立寻路，只有到达最后才知道路由器是否真的存在</a:t>
            </a:r>
          </a:p>
          <a:p>
            <a:pPr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A349D7-4662-4468-B730-C0FAB99985EB}"/>
              </a:ext>
            </a:extLst>
          </p:cNvPr>
          <p:cNvSpPr>
            <a:spLocks noGrp="1" noChangeArrowheads="1"/>
          </p:cNvSpPr>
          <p:nvPr>
            <p:ph type="sldNum" sz="quarter" idx="5"/>
          </p:nvPr>
        </p:nvSpPr>
        <p:spPr>
          <a:ln/>
        </p:spPr>
        <p:txBody>
          <a:bodyPr/>
          <a:lstStyle/>
          <a:p>
            <a:fld id="{D5AE97D5-7378-4614-B931-BEF5EBB8F386}" type="slidenum">
              <a:rPr lang="en-US" altLang="zh-CN"/>
              <a:pPr/>
              <a:t>23</a:t>
            </a:fld>
            <a:endParaRPr lang="en-US" altLang="zh-CN"/>
          </a:p>
        </p:txBody>
      </p:sp>
      <p:sp>
        <p:nvSpPr>
          <p:cNvPr id="563202" name="Rectangle 2">
            <a:extLst>
              <a:ext uri="{FF2B5EF4-FFF2-40B4-BE49-F238E27FC236}">
                <a16:creationId xmlns:a16="http://schemas.microsoft.com/office/drawing/2014/main" id="{6BC28420-D664-45D0-9492-6257EEB509D9}"/>
              </a:ext>
            </a:extLst>
          </p:cNvPr>
          <p:cNvSpPr>
            <a:spLocks noGrp="1" noRot="1" noChangeAspect="1" noChangeArrowheads="1" noTextEdit="1"/>
          </p:cNvSpPr>
          <p:nvPr>
            <p:ph type="sldImg"/>
          </p:nvPr>
        </p:nvSpPr>
        <p:spPr>
          <a:ln/>
        </p:spPr>
      </p:sp>
      <p:sp>
        <p:nvSpPr>
          <p:cNvPr id="563203" name="Rectangle 3">
            <a:extLst>
              <a:ext uri="{FF2B5EF4-FFF2-40B4-BE49-F238E27FC236}">
                <a16:creationId xmlns:a16="http://schemas.microsoft.com/office/drawing/2014/main" id="{DAEB7571-3981-4288-9AC9-C424BDB28BD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也可以人为设置一些面向主机的特殊路由，掩码取</a:t>
            </a:r>
            <a:r>
              <a:rPr lang="en-US" altLang="zh-CN" dirty="0"/>
              <a:t>32</a:t>
            </a:r>
            <a:r>
              <a:rPr lang="zh-CN" altLang="en-US" dirty="0"/>
              <a:t>位，这与特定网络的方法正好相反，但可以牺牲效率以换取其它收益，如安全性，检查路由或提供安全措施时，例如图中的设置，就会使到达</a:t>
            </a:r>
            <a:r>
              <a:rPr lang="en-US" altLang="zh-CN" dirty="0"/>
              <a:t>IB</a:t>
            </a:r>
            <a:r>
              <a:rPr lang="zh-CN" altLang="en-US" dirty="0"/>
              <a:t>的数据包都经过右边的路由器</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24</a:t>
            </a:fld>
            <a:endParaRPr lang="en-US" altLang="zh-CN"/>
          </a:p>
        </p:txBody>
      </p:sp>
    </p:spTree>
    <p:extLst>
      <p:ext uri="{BB962C8B-B14F-4D97-AF65-F5344CB8AC3E}">
        <p14:creationId xmlns:p14="http://schemas.microsoft.com/office/powerpoint/2010/main" val="3790059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默认表项</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25</a:t>
            </a:fld>
            <a:endParaRPr lang="en-US" altLang="zh-CN"/>
          </a:p>
        </p:txBody>
      </p:sp>
    </p:spTree>
    <p:extLst>
      <p:ext uri="{BB962C8B-B14F-4D97-AF65-F5344CB8AC3E}">
        <p14:creationId xmlns:p14="http://schemas.microsoft.com/office/powerpoint/2010/main" val="347472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30EAAA-2B35-4CD6-B8DA-B6168DF5905E}"/>
              </a:ext>
            </a:extLst>
          </p:cNvPr>
          <p:cNvSpPr>
            <a:spLocks noGrp="1" noChangeArrowheads="1"/>
          </p:cNvSpPr>
          <p:nvPr>
            <p:ph type="sldNum" sz="quarter" idx="5"/>
          </p:nvPr>
        </p:nvSpPr>
        <p:spPr>
          <a:ln/>
        </p:spPr>
        <p:txBody>
          <a:bodyPr/>
          <a:lstStyle/>
          <a:p>
            <a:fld id="{B170DF54-388A-4641-881E-3FD67CC52785}" type="slidenum">
              <a:rPr lang="en-US" altLang="zh-CN"/>
              <a:pPr/>
              <a:t>26</a:t>
            </a:fld>
            <a:endParaRPr lang="en-US" altLang="zh-CN"/>
          </a:p>
        </p:txBody>
      </p:sp>
      <p:sp>
        <p:nvSpPr>
          <p:cNvPr id="564226" name="Rectangle 2">
            <a:extLst>
              <a:ext uri="{FF2B5EF4-FFF2-40B4-BE49-F238E27FC236}">
                <a16:creationId xmlns:a16="http://schemas.microsoft.com/office/drawing/2014/main" id="{D6BA14EA-A43D-4884-9692-DE0DEA8CD6F6}"/>
              </a:ext>
            </a:extLst>
          </p:cNvPr>
          <p:cNvSpPr>
            <a:spLocks noGrp="1" noRot="1" noChangeAspect="1" noChangeArrowheads="1" noTextEdit="1"/>
          </p:cNvSpPr>
          <p:nvPr>
            <p:ph type="sldImg"/>
          </p:nvPr>
        </p:nvSpPr>
        <p:spPr>
          <a:ln/>
        </p:spPr>
      </p:sp>
      <p:sp>
        <p:nvSpPr>
          <p:cNvPr id="564227" name="Rectangle 3">
            <a:extLst>
              <a:ext uri="{FF2B5EF4-FFF2-40B4-BE49-F238E27FC236}">
                <a16:creationId xmlns:a16="http://schemas.microsoft.com/office/drawing/2014/main" id="{3602EEE6-C804-4276-84F2-9E8A16C52B3E}"/>
              </a:ext>
            </a:extLst>
          </p:cNvPr>
          <p:cNvSpPr>
            <a:spLocks noGrp="1" noChangeArrowheads="1"/>
          </p:cNvSpPr>
          <p:nvPr>
            <p:ph type="body" idx="1"/>
          </p:nvPr>
        </p:nvSpPr>
        <p:spPr/>
        <p:txBody>
          <a:bodyPr/>
          <a:lstStyle/>
          <a:p>
            <a:r>
              <a:rPr lang="en-US" altLang="zh-CN" dirty="0"/>
              <a:t>So instead of listing all networks in the entire Internet, host A can just have one entry called the default (normally defined as network address 0.0.0.0).</a:t>
            </a: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E911FDA-D73D-43B0-98AE-C516A7A03D7E}"/>
              </a:ext>
            </a:extLst>
          </p:cNvPr>
          <p:cNvSpPr>
            <a:spLocks noGrp="1" noChangeArrowheads="1"/>
          </p:cNvSpPr>
          <p:nvPr>
            <p:ph type="hdr" sz="quarter"/>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网络工程系</a:t>
            </a:r>
          </a:p>
        </p:txBody>
      </p:sp>
      <p:sp>
        <p:nvSpPr>
          <p:cNvPr id="26627" name="Rectangle 3">
            <a:extLst>
              <a:ext uri="{FF2B5EF4-FFF2-40B4-BE49-F238E27FC236}">
                <a16:creationId xmlns:a16="http://schemas.microsoft.com/office/drawing/2014/main" id="{5B99B58F-547C-4A45-BA34-0B96F29D61AC}"/>
              </a:ext>
            </a:extLst>
          </p:cNvPr>
          <p:cNvSpPr>
            <a:spLocks noGrp="1" noChangeArrowheads="1"/>
          </p:cNvSpPr>
          <p:nvPr>
            <p:ph type="dt" sz="quarter" idx="1"/>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zh-CN" altLang="en-US" sz="1200" b="0">
                <a:latin typeface="Arial" panose="020B0604020202020204" pitchFamily="34" charset="0"/>
                <a:ea typeface="宋体" panose="02010600030101010101" pitchFamily="2" charset="-122"/>
              </a:rPr>
              <a:t>yn@uestc.edu.cn</a:t>
            </a:r>
            <a:endParaRPr lang="en-US" altLang="zh-CN" sz="1200" b="0">
              <a:latin typeface="Arial" panose="020B0604020202020204" pitchFamily="34" charset="0"/>
              <a:ea typeface="宋体" panose="02010600030101010101" pitchFamily="2" charset="-122"/>
            </a:endParaRPr>
          </a:p>
        </p:txBody>
      </p:sp>
      <p:sp>
        <p:nvSpPr>
          <p:cNvPr id="26628" name="Rectangle 6">
            <a:extLst>
              <a:ext uri="{FF2B5EF4-FFF2-40B4-BE49-F238E27FC236}">
                <a16:creationId xmlns:a16="http://schemas.microsoft.com/office/drawing/2014/main" id="{18FFE1BA-DF08-4206-99F1-3803AB793E1F}"/>
              </a:ext>
            </a:extLst>
          </p:cNvPr>
          <p:cNvSpPr>
            <a:spLocks noGrp="1" noChangeArrowheads="1"/>
          </p:cNvSpPr>
          <p:nvPr>
            <p:ph type="ftr" sz="quarter" idx="4"/>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r>
              <a:rPr lang="en-US" altLang="zh-CN" sz="1200" b="0">
                <a:latin typeface="Arial" panose="020B0604020202020204" pitchFamily="34" charset="0"/>
                <a:ea typeface="宋体" panose="02010600030101010101" pitchFamily="2" charset="-122"/>
              </a:rPr>
              <a:t>电子科大通信学院</a:t>
            </a:r>
          </a:p>
        </p:txBody>
      </p:sp>
      <p:sp>
        <p:nvSpPr>
          <p:cNvPr id="26629" name="Rectangle 7">
            <a:extLst>
              <a:ext uri="{FF2B5EF4-FFF2-40B4-BE49-F238E27FC236}">
                <a16:creationId xmlns:a16="http://schemas.microsoft.com/office/drawing/2014/main" id="{D07763BE-D7F8-4A07-A647-D5FA20B4667C}"/>
              </a:ext>
            </a:extLst>
          </p:cNvPr>
          <p:cNvSpPr>
            <a:spLocks noGrp="1" noChangeArrowheads="1"/>
          </p:cNvSpPr>
          <p:nvPr>
            <p:ph type="sldNum" sz="quarter" idx="5"/>
          </p:nvPr>
        </p:nvSpPr>
        <p:spPr>
          <a:noFill/>
        </p:spPr>
        <p:txBody>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fld id="{F4D92C3E-E004-4D8B-9B9E-8C5D462C17E8}" type="slidenum">
              <a:rPr lang="en-US" altLang="zh-CN" sz="1200" b="0">
                <a:latin typeface="Arial" panose="020B0604020202020204" pitchFamily="34" charset="0"/>
                <a:ea typeface="宋体" panose="02010600030101010101" pitchFamily="2" charset="-122"/>
              </a:rPr>
              <a:pPr/>
              <a:t>27</a:t>
            </a:fld>
            <a:endParaRPr lang="en-US" altLang="zh-CN" sz="1200" b="0">
              <a:latin typeface="Arial" panose="020B0604020202020204" pitchFamily="34" charset="0"/>
              <a:ea typeface="宋体" panose="02010600030101010101" pitchFamily="2" charset="-122"/>
            </a:endParaRPr>
          </a:p>
        </p:txBody>
      </p:sp>
      <p:sp>
        <p:nvSpPr>
          <p:cNvPr id="26630" name="Rectangle 2">
            <a:extLst>
              <a:ext uri="{FF2B5EF4-FFF2-40B4-BE49-F238E27FC236}">
                <a16:creationId xmlns:a16="http://schemas.microsoft.com/office/drawing/2014/main" id="{6C8592E4-6A86-4230-8CFC-15B7B058AE33}"/>
              </a:ext>
            </a:extLst>
          </p:cNvPr>
          <p:cNvSpPr>
            <a:spLocks noGrp="1" noRot="1" noChangeAspect="1" noChangeArrowheads="1" noTextEdit="1"/>
          </p:cNvSpPr>
          <p:nvPr>
            <p:ph type="sldImg"/>
          </p:nvPr>
        </p:nvSpPr>
        <p:spPr>
          <a:ln/>
        </p:spPr>
      </p:sp>
      <p:sp>
        <p:nvSpPr>
          <p:cNvPr id="26631" name="Rectangle 3">
            <a:extLst>
              <a:ext uri="{FF2B5EF4-FFF2-40B4-BE49-F238E27FC236}">
                <a16:creationId xmlns:a16="http://schemas.microsoft.com/office/drawing/2014/main" id="{E962D2F8-EC98-45C6-9F4D-7EC9064B49BB}"/>
              </a:ext>
            </a:extLst>
          </p:cNvPr>
          <p:cNvSpPr>
            <a:spLocks noGrp="1" noChangeArrowheads="1"/>
          </p:cNvSpPr>
          <p:nvPr>
            <p:ph type="body" idx="1"/>
          </p:nvPr>
        </p:nvSpPr>
        <p:spPr>
          <a:noFill/>
        </p:spPr>
        <p:txBody>
          <a:bodyPr/>
          <a:lstStyle/>
          <a:p>
            <a:pPr eaLnBrk="1" hangingPunct="1"/>
            <a:r>
              <a:rPr lang="zh-CN" altLang="en-US" dirty="0"/>
              <a:t>除了指定的目的地址外，其它地址都按默认地址对待</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对路由器来说，涉及到交付</a:t>
            </a:r>
            <a:r>
              <a:rPr lang="en-US" altLang="zh-CN" dirty="0"/>
              <a:t>delivery</a:t>
            </a:r>
            <a:r>
              <a:rPr lang="zh-CN" altLang="en-US" dirty="0"/>
              <a:t>，其语法的</a:t>
            </a:r>
            <a:r>
              <a:rPr lang="en-US" altLang="zh-CN" dirty="0"/>
              <a:t>2</a:t>
            </a:r>
            <a:r>
              <a:rPr lang="zh-CN" altLang="en-US" dirty="0"/>
              <a:t>个要素设计很关键，</a:t>
            </a:r>
            <a:r>
              <a:rPr lang="en-US" altLang="zh-CN" dirty="0"/>
              <a:t>1</a:t>
            </a:r>
            <a:r>
              <a:rPr lang="zh-CN" altLang="en-US" dirty="0"/>
              <a:t>是目的地址，</a:t>
            </a:r>
            <a:r>
              <a:rPr lang="en-US" altLang="zh-CN" dirty="0"/>
              <a:t>2</a:t>
            </a:r>
            <a:r>
              <a:rPr lang="zh-CN" altLang="en-US" dirty="0"/>
              <a:t>是后续路径</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28</a:t>
            </a:fld>
            <a:endParaRPr lang="en-US" altLang="zh-CN"/>
          </a:p>
        </p:txBody>
      </p:sp>
    </p:spTree>
    <p:extLst>
      <p:ext uri="{BB962C8B-B14F-4D97-AF65-F5344CB8AC3E}">
        <p14:creationId xmlns:p14="http://schemas.microsoft.com/office/powerpoint/2010/main" val="572875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0C681E-3817-4CED-AECB-55094206EE61}"/>
              </a:ext>
            </a:extLst>
          </p:cNvPr>
          <p:cNvSpPr>
            <a:spLocks noGrp="1" noChangeArrowheads="1"/>
          </p:cNvSpPr>
          <p:nvPr>
            <p:ph type="sldNum" sz="quarter" idx="5"/>
          </p:nvPr>
        </p:nvSpPr>
        <p:spPr>
          <a:ln/>
        </p:spPr>
        <p:txBody>
          <a:bodyPr/>
          <a:lstStyle/>
          <a:p>
            <a:fld id="{EF9C89C5-553B-4C09-8514-7A4751BFB3CB}" type="slidenum">
              <a:rPr lang="en-US" altLang="zh-CN"/>
              <a:pPr/>
              <a:t>29</a:t>
            </a:fld>
            <a:endParaRPr lang="en-US" altLang="zh-CN"/>
          </a:p>
        </p:txBody>
      </p:sp>
      <p:sp>
        <p:nvSpPr>
          <p:cNvPr id="565250" name="Rectangle 2">
            <a:extLst>
              <a:ext uri="{FF2B5EF4-FFF2-40B4-BE49-F238E27FC236}">
                <a16:creationId xmlns:a16="http://schemas.microsoft.com/office/drawing/2014/main" id="{695A1822-D1C3-4393-9AE4-DC67D3E2911C}"/>
              </a:ext>
            </a:extLst>
          </p:cNvPr>
          <p:cNvSpPr>
            <a:spLocks noGrp="1" noRot="1" noChangeAspect="1" noChangeArrowheads="1" noTextEdit="1"/>
          </p:cNvSpPr>
          <p:nvPr>
            <p:ph type="sldImg"/>
          </p:nvPr>
        </p:nvSpPr>
        <p:spPr>
          <a:ln/>
        </p:spPr>
      </p:sp>
      <p:sp>
        <p:nvSpPr>
          <p:cNvPr id="565251" name="Rectangle 3">
            <a:extLst>
              <a:ext uri="{FF2B5EF4-FFF2-40B4-BE49-F238E27FC236}">
                <a16:creationId xmlns:a16="http://schemas.microsoft.com/office/drawing/2014/main" id="{74383498-F592-4FD2-B99D-54A76973BE9F}"/>
              </a:ext>
            </a:extLst>
          </p:cNvPr>
          <p:cNvSpPr>
            <a:spLocks noGrp="1" noChangeArrowheads="1"/>
          </p:cNvSpPr>
          <p:nvPr>
            <p:ph type="body" idx="1"/>
          </p:nvPr>
        </p:nvSpPr>
        <p:spPr/>
        <p:txBody>
          <a:bodyPr/>
          <a:lstStyle/>
          <a:p>
            <a:r>
              <a:rPr lang="en-US" altLang="zh-CN" dirty="0"/>
              <a:t>As we mentioned in the previous chapter, classful addressing has several disadvantages. However, the existence of a default mask in a classful address makes the forwarding process simple.</a:t>
            </a:r>
            <a:r>
              <a:rPr lang="zh-CN" altLang="en-US" dirty="0"/>
              <a:t>分类地址有些缺点，规定的网络大小，存在资源浪费，但我们可以利用掩码，相对要简单一点</a:t>
            </a:r>
            <a:endParaRPr lang="en-US" altLang="zh-CN" dirty="0"/>
          </a:p>
          <a:p>
            <a:r>
              <a:rPr lang="zh-CN" altLang="en-US" dirty="0"/>
              <a:t>图中，没有子网的地址类型，我们按照</a:t>
            </a:r>
            <a:r>
              <a:rPr lang="en-US" altLang="zh-CN" dirty="0"/>
              <a:t>ABC</a:t>
            </a:r>
            <a:r>
              <a:rPr lang="zh-CN" altLang="en-US" dirty="0"/>
              <a:t>分类的地址范围进行地址解析，分别处理，如果支持多播，还有增加一张</a:t>
            </a:r>
            <a:r>
              <a:rPr lang="en-US" altLang="zh-CN" dirty="0"/>
              <a:t>D</a:t>
            </a:r>
            <a:r>
              <a:rPr lang="zh-CN" altLang="en-US" dirty="0"/>
              <a:t>类地址的表，</a:t>
            </a:r>
            <a:r>
              <a:rPr lang="en-US" altLang="zh-CN" dirty="0"/>
              <a:t>3</a:t>
            </a:r>
            <a:r>
              <a:rPr lang="zh-CN" altLang="en-US" dirty="0"/>
              <a:t>张表使得搜索效率更高</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8E8EE5-DD24-412E-A4FF-61DC8FCF254E}"/>
              </a:ext>
            </a:extLst>
          </p:cNvPr>
          <p:cNvSpPr>
            <a:spLocks noGrp="1" noChangeArrowheads="1"/>
          </p:cNvSpPr>
          <p:nvPr>
            <p:ph type="sldNum" sz="quarter" idx="5"/>
          </p:nvPr>
        </p:nvSpPr>
        <p:spPr>
          <a:ln/>
        </p:spPr>
        <p:txBody>
          <a:bodyPr/>
          <a:lstStyle/>
          <a:p>
            <a:fld id="{BB6BACF4-D540-46F4-98EB-937A4F7D7AA9}" type="slidenum">
              <a:rPr lang="en-US" altLang="zh-CN"/>
              <a:pPr/>
              <a:t>30</a:t>
            </a:fld>
            <a:endParaRPr lang="en-US" altLang="zh-CN"/>
          </a:p>
        </p:txBody>
      </p:sp>
      <p:sp>
        <p:nvSpPr>
          <p:cNvPr id="703490" name="Rectangle 2">
            <a:extLst>
              <a:ext uri="{FF2B5EF4-FFF2-40B4-BE49-F238E27FC236}">
                <a16:creationId xmlns:a16="http://schemas.microsoft.com/office/drawing/2014/main" id="{088DB18E-83EB-49A5-8D14-3EBEEB24851F}"/>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7626B34F-D042-40C5-88DD-9B35557388E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F55CFD-DACF-459F-8ECA-152AA4574714}"/>
              </a:ext>
            </a:extLst>
          </p:cNvPr>
          <p:cNvSpPr>
            <a:spLocks noGrp="1" noChangeArrowheads="1"/>
          </p:cNvSpPr>
          <p:nvPr>
            <p:ph type="sldNum" sz="quarter" idx="5"/>
          </p:nvPr>
        </p:nvSpPr>
        <p:spPr>
          <a:ln/>
        </p:spPr>
        <p:txBody>
          <a:bodyPr/>
          <a:lstStyle/>
          <a:p>
            <a:fld id="{F38D37A2-62EE-49EC-96E9-693101A553BF}" type="slidenum">
              <a:rPr lang="en-US" altLang="zh-CN"/>
              <a:pPr/>
              <a:t>31</a:t>
            </a:fld>
            <a:endParaRPr lang="en-US" altLang="zh-CN"/>
          </a:p>
        </p:txBody>
      </p:sp>
      <p:sp>
        <p:nvSpPr>
          <p:cNvPr id="666626" name="Rectangle 2">
            <a:extLst>
              <a:ext uri="{FF2B5EF4-FFF2-40B4-BE49-F238E27FC236}">
                <a16:creationId xmlns:a16="http://schemas.microsoft.com/office/drawing/2014/main" id="{B742459A-E507-41DB-A172-2ED7A9D0EBF8}"/>
              </a:ext>
            </a:extLst>
          </p:cNvPr>
          <p:cNvSpPr>
            <a:spLocks noGrp="1" noRot="1" noChangeAspect="1" noChangeArrowheads="1" noTextEdit="1"/>
          </p:cNvSpPr>
          <p:nvPr>
            <p:ph type="sldImg"/>
          </p:nvPr>
        </p:nvSpPr>
        <p:spPr>
          <a:ln/>
        </p:spPr>
      </p:sp>
      <p:sp>
        <p:nvSpPr>
          <p:cNvPr id="666627" name="Rectangle 3">
            <a:extLst>
              <a:ext uri="{FF2B5EF4-FFF2-40B4-BE49-F238E27FC236}">
                <a16:creationId xmlns:a16="http://schemas.microsoft.com/office/drawing/2014/main" id="{6503EF70-0E7C-494B-BC7D-076197B61316}"/>
              </a:ext>
            </a:extLst>
          </p:cNvPr>
          <p:cNvSpPr>
            <a:spLocks noGrp="1" noChangeArrowheads="1"/>
          </p:cNvSpPr>
          <p:nvPr>
            <p:ph type="body" idx="1"/>
          </p:nvPr>
        </p:nvSpPr>
        <p:spPr/>
        <p:txBody>
          <a:bodyPr/>
          <a:lstStyle/>
          <a:p>
            <a:r>
              <a:rPr lang="en-US" altLang="zh-CN" sz="1200" dirty="0">
                <a:latin typeface="Arial Unicode MS" pitchFamily="34" charset="-128"/>
                <a:ea typeface="宋体" panose="02010600030101010101" pitchFamily="2" charset="-122"/>
              </a:rPr>
              <a:t>some entries in the next-hop address column are empty because in these cases, the destination is in the same network to which the router is connected (direct delivery)</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数据包在网络中传送时，设备的行为分为三类：交付，转发和路由选择</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3</a:t>
            </a:fld>
            <a:endParaRPr lang="en-US" altLang="zh-CN"/>
          </a:p>
        </p:txBody>
      </p:sp>
    </p:spTree>
    <p:extLst>
      <p:ext uri="{BB962C8B-B14F-4D97-AF65-F5344CB8AC3E}">
        <p14:creationId xmlns:p14="http://schemas.microsoft.com/office/powerpoint/2010/main" val="1312819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1C9F55-9F6E-4B02-943D-DDCD8ABBD8F8}"/>
              </a:ext>
            </a:extLst>
          </p:cNvPr>
          <p:cNvSpPr>
            <a:spLocks noGrp="1" noChangeArrowheads="1"/>
          </p:cNvSpPr>
          <p:nvPr>
            <p:ph type="sldNum" sz="quarter" idx="5"/>
          </p:nvPr>
        </p:nvSpPr>
        <p:spPr>
          <a:ln/>
        </p:spPr>
        <p:txBody>
          <a:bodyPr/>
          <a:lstStyle/>
          <a:p>
            <a:fld id="{EFD21428-5593-4FE0-A030-73951B83C73C}" type="slidenum">
              <a:rPr lang="en-US" altLang="zh-CN"/>
              <a:pPr/>
              <a:t>32</a:t>
            </a:fld>
            <a:endParaRPr lang="en-US" altLang="zh-CN"/>
          </a:p>
        </p:txBody>
      </p:sp>
      <p:sp>
        <p:nvSpPr>
          <p:cNvPr id="695298" name="Rectangle 2">
            <a:extLst>
              <a:ext uri="{FF2B5EF4-FFF2-40B4-BE49-F238E27FC236}">
                <a16:creationId xmlns:a16="http://schemas.microsoft.com/office/drawing/2014/main" id="{6788EE2A-D920-4EE9-8DCC-8652E879A82C}"/>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BDA813BB-96A3-428D-9D87-870CF77D0C8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1C9F55-9F6E-4B02-943D-DDCD8ABBD8F8}"/>
              </a:ext>
            </a:extLst>
          </p:cNvPr>
          <p:cNvSpPr>
            <a:spLocks noGrp="1" noChangeArrowheads="1"/>
          </p:cNvSpPr>
          <p:nvPr>
            <p:ph type="sldNum" sz="quarter" idx="5"/>
          </p:nvPr>
        </p:nvSpPr>
        <p:spPr>
          <a:ln/>
        </p:spPr>
        <p:txBody>
          <a:bodyPr/>
          <a:lstStyle/>
          <a:p>
            <a:fld id="{EFD21428-5593-4FE0-A030-73951B83C73C}" type="slidenum">
              <a:rPr lang="en-US" altLang="zh-CN"/>
              <a:pPr/>
              <a:t>33</a:t>
            </a:fld>
            <a:endParaRPr lang="en-US" altLang="zh-CN"/>
          </a:p>
        </p:txBody>
      </p:sp>
      <p:sp>
        <p:nvSpPr>
          <p:cNvPr id="695298" name="Rectangle 2">
            <a:extLst>
              <a:ext uri="{FF2B5EF4-FFF2-40B4-BE49-F238E27FC236}">
                <a16:creationId xmlns:a16="http://schemas.microsoft.com/office/drawing/2014/main" id="{6788EE2A-D920-4EE9-8DCC-8652E879A82C}"/>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BDA813BB-96A3-428D-9D87-870CF77D0C8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252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2CE675-9B36-42A1-AD43-9DD88179D16C}"/>
              </a:ext>
            </a:extLst>
          </p:cNvPr>
          <p:cNvSpPr>
            <a:spLocks noGrp="1" noChangeArrowheads="1"/>
          </p:cNvSpPr>
          <p:nvPr>
            <p:ph type="sldNum" sz="quarter" idx="5"/>
          </p:nvPr>
        </p:nvSpPr>
        <p:spPr>
          <a:ln/>
        </p:spPr>
        <p:txBody>
          <a:bodyPr/>
          <a:lstStyle/>
          <a:p>
            <a:fld id="{C9F83EEC-42B4-458C-BA08-C2A886B5A991}" type="slidenum">
              <a:rPr lang="en-US" altLang="zh-CN"/>
              <a:pPr/>
              <a:t>34</a:t>
            </a:fld>
            <a:endParaRPr lang="en-US" altLang="zh-CN"/>
          </a:p>
        </p:txBody>
      </p:sp>
      <p:sp>
        <p:nvSpPr>
          <p:cNvPr id="697346" name="Rectangle 2">
            <a:extLst>
              <a:ext uri="{FF2B5EF4-FFF2-40B4-BE49-F238E27FC236}">
                <a16:creationId xmlns:a16="http://schemas.microsoft.com/office/drawing/2014/main" id="{3D75FDCE-DCAD-4D34-8C23-57FD5E25C7C4}"/>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2525D2F3-FAE4-4879-B7A6-CA3C77864C2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C2BA84-5944-433E-A8CC-57876FEDBAE0}"/>
              </a:ext>
            </a:extLst>
          </p:cNvPr>
          <p:cNvSpPr>
            <a:spLocks noGrp="1" noChangeArrowheads="1"/>
          </p:cNvSpPr>
          <p:nvPr>
            <p:ph type="sldNum" sz="quarter" idx="5"/>
          </p:nvPr>
        </p:nvSpPr>
        <p:spPr>
          <a:ln/>
        </p:spPr>
        <p:txBody>
          <a:bodyPr/>
          <a:lstStyle/>
          <a:p>
            <a:fld id="{74A33A7D-24D4-4B48-A77F-35FC755F627C}" type="slidenum">
              <a:rPr lang="en-US" altLang="zh-CN"/>
              <a:pPr/>
              <a:t>35</a:t>
            </a:fld>
            <a:endParaRPr lang="en-US" altLang="zh-CN"/>
          </a:p>
        </p:txBody>
      </p:sp>
      <p:sp>
        <p:nvSpPr>
          <p:cNvPr id="572418" name="Rectangle 2">
            <a:extLst>
              <a:ext uri="{FF2B5EF4-FFF2-40B4-BE49-F238E27FC236}">
                <a16:creationId xmlns:a16="http://schemas.microsoft.com/office/drawing/2014/main" id="{E6677FBB-C030-4FF4-A1CA-08AE020487A7}"/>
              </a:ext>
            </a:extLst>
          </p:cNvPr>
          <p:cNvSpPr>
            <a:spLocks noGrp="1" noRot="1" noChangeAspect="1" noChangeArrowheads="1" noTextEdit="1"/>
          </p:cNvSpPr>
          <p:nvPr>
            <p:ph type="sldImg"/>
          </p:nvPr>
        </p:nvSpPr>
        <p:spPr>
          <a:ln/>
        </p:spPr>
      </p:sp>
      <p:sp>
        <p:nvSpPr>
          <p:cNvPr id="572419" name="Rectangle 3">
            <a:extLst>
              <a:ext uri="{FF2B5EF4-FFF2-40B4-BE49-F238E27FC236}">
                <a16:creationId xmlns:a16="http://schemas.microsoft.com/office/drawing/2014/main" id="{F19B0D87-63A7-45CE-ABEC-D0388DCB7A8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430BF9-7E3F-4551-B9E3-2BEF9620CDF1}"/>
              </a:ext>
            </a:extLst>
          </p:cNvPr>
          <p:cNvSpPr>
            <a:spLocks noGrp="1" noChangeArrowheads="1"/>
          </p:cNvSpPr>
          <p:nvPr>
            <p:ph type="sldNum" sz="quarter" idx="5"/>
          </p:nvPr>
        </p:nvSpPr>
        <p:spPr>
          <a:ln/>
        </p:spPr>
        <p:txBody>
          <a:bodyPr/>
          <a:lstStyle/>
          <a:p>
            <a:fld id="{C893A722-DBB0-4E38-B875-2A5F34FB5513}" type="slidenum">
              <a:rPr lang="en-US" altLang="zh-CN"/>
              <a:pPr/>
              <a:t>36</a:t>
            </a:fld>
            <a:endParaRPr lang="en-US" altLang="zh-CN"/>
          </a:p>
        </p:txBody>
      </p:sp>
      <p:sp>
        <p:nvSpPr>
          <p:cNvPr id="699394" name="Rectangle 2">
            <a:extLst>
              <a:ext uri="{FF2B5EF4-FFF2-40B4-BE49-F238E27FC236}">
                <a16:creationId xmlns:a16="http://schemas.microsoft.com/office/drawing/2014/main" id="{7E079574-DC1A-4CD9-BCA2-DD4A8BC9929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8250238E-40B0-487B-A873-6E29A820348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430BF9-7E3F-4551-B9E3-2BEF9620CDF1}"/>
              </a:ext>
            </a:extLst>
          </p:cNvPr>
          <p:cNvSpPr>
            <a:spLocks noGrp="1" noChangeArrowheads="1"/>
          </p:cNvSpPr>
          <p:nvPr>
            <p:ph type="sldNum" sz="quarter" idx="5"/>
          </p:nvPr>
        </p:nvSpPr>
        <p:spPr>
          <a:ln/>
        </p:spPr>
        <p:txBody>
          <a:bodyPr/>
          <a:lstStyle/>
          <a:p>
            <a:fld id="{C893A722-DBB0-4E38-B875-2A5F34FB5513}" type="slidenum">
              <a:rPr lang="en-US" altLang="zh-CN"/>
              <a:pPr/>
              <a:t>37</a:t>
            </a:fld>
            <a:endParaRPr lang="en-US" altLang="zh-CN"/>
          </a:p>
        </p:txBody>
      </p:sp>
      <p:sp>
        <p:nvSpPr>
          <p:cNvPr id="699394" name="Rectangle 2">
            <a:extLst>
              <a:ext uri="{FF2B5EF4-FFF2-40B4-BE49-F238E27FC236}">
                <a16:creationId xmlns:a16="http://schemas.microsoft.com/office/drawing/2014/main" id="{7E079574-DC1A-4CD9-BCA2-DD4A8BC9929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8250238E-40B0-487B-A873-6E29A820348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4107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430BF9-7E3F-4551-B9E3-2BEF9620CDF1}"/>
              </a:ext>
            </a:extLst>
          </p:cNvPr>
          <p:cNvSpPr>
            <a:spLocks noGrp="1" noChangeArrowheads="1"/>
          </p:cNvSpPr>
          <p:nvPr>
            <p:ph type="sldNum" sz="quarter" idx="5"/>
          </p:nvPr>
        </p:nvSpPr>
        <p:spPr>
          <a:ln/>
        </p:spPr>
        <p:txBody>
          <a:bodyPr/>
          <a:lstStyle/>
          <a:p>
            <a:fld id="{C893A722-DBB0-4E38-B875-2A5F34FB5513}" type="slidenum">
              <a:rPr lang="en-US" altLang="zh-CN"/>
              <a:pPr/>
              <a:t>38</a:t>
            </a:fld>
            <a:endParaRPr lang="en-US" altLang="zh-CN"/>
          </a:p>
        </p:txBody>
      </p:sp>
      <p:sp>
        <p:nvSpPr>
          <p:cNvPr id="699394" name="Rectangle 2">
            <a:extLst>
              <a:ext uri="{FF2B5EF4-FFF2-40B4-BE49-F238E27FC236}">
                <a16:creationId xmlns:a16="http://schemas.microsoft.com/office/drawing/2014/main" id="{7E079574-DC1A-4CD9-BCA2-DD4A8BC9929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8250238E-40B0-487B-A873-6E29A820348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3747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3B0339-9519-4AE0-806F-830ED0CD41B8}"/>
              </a:ext>
            </a:extLst>
          </p:cNvPr>
          <p:cNvSpPr>
            <a:spLocks noGrp="1" noChangeArrowheads="1"/>
          </p:cNvSpPr>
          <p:nvPr>
            <p:ph type="sldNum" sz="quarter" idx="5"/>
          </p:nvPr>
        </p:nvSpPr>
        <p:spPr>
          <a:ln/>
        </p:spPr>
        <p:txBody>
          <a:bodyPr/>
          <a:lstStyle/>
          <a:p>
            <a:fld id="{E1AAD31B-E44B-4D74-ABE9-5F9830A134C4}" type="slidenum">
              <a:rPr lang="en-US" altLang="zh-CN"/>
              <a:pPr/>
              <a:t>39</a:t>
            </a:fld>
            <a:endParaRPr lang="en-US" altLang="zh-CN"/>
          </a:p>
        </p:txBody>
      </p:sp>
      <p:sp>
        <p:nvSpPr>
          <p:cNvPr id="676866" name="Rectangle 2">
            <a:extLst>
              <a:ext uri="{FF2B5EF4-FFF2-40B4-BE49-F238E27FC236}">
                <a16:creationId xmlns:a16="http://schemas.microsoft.com/office/drawing/2014/main" id="{825B9557-75FE-492A-BFDE-EBEABA6AAAC7}"/>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FA09265C-578D-4500-B1D7-C5012F86134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BA5BDA-4C2F-4996-BF45-9225DE2993A1}"/>
              </a:ext>
            </a:extLst>
          </p:cNvPr>
          <p:cNvSpPr>
            <a:spLocks noGrp="1" noChangeArrowheads="1"/>
          </p:cNvSpPr>
          <p:nvPr>
            <p:ph type="sldNum" sz="quarter" idx="5"/>
          </p:nvPr>
        </p:nvSpPr>
        <p:spPr>
          <a:ln/>
        </p:spPr>
        <p:txBody>
          <a:bodyPr/>
          <a:lstStyle/>
          <a:p>
            <a:fld id="{DA3E4DB7-45E5-47BF-8028-78977BCB2394}" type="slidenum">
              <a:rPr lang="en-US" altLang="zh-CN"/>
              <a:pPr/>
              <a:t>40</a:t>
            </a:fld>
            <a:endParaRPr lang="en-US" altLang="zh-CN"/>
          </a:p>
        </p:txBody>
      </p:sp>
      <p:sp>
        <p:nvSpPr>
          <p:cNvPr id="701442" name="Rectangle 2">
            <a:extLst>
              <a:ext uri="{FF2B5EF4-FFF2-40B4-BE49-F238E27FC236}">
                <a16:creationId xmlns:a16="http://schemas.microsoft.com/office/drawing/2014/main" id="{C4D45EE0-3227-40C0-BC79-B54F23E0AED8}"/>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2B2BAD0E-27E9-4A89-8867-F6DD84672FF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2BE4E6-16CC-4EB6-B5DE-9F426034AAB1}"/>
              </a:ext>
            </a:extLst>
          </p:cNvPr>
          <p:cNvSpPr>
            <a:spLocks noGrp="1" noChangeArrowheads="1"/>
          </p:cNvSpPr>
          <p:nvPr>
            <p:ph type="sldNum" sz="quarter" idx="5"/>
          </p:nvPr>
        </p:nvSpPr>
        <p:spPr>
          <a:ln/>
        </p:spPr>
        <p:txBody>
          <a:bodyPr/>
          <a:lstStyle/>
          <a:p>
            <a:fld id="{BBF0E6D6-2B32-4799-B379-EA239652F136}" type="slidenum">
              <a:rPr lang="en-US" altLang="zh-CN"/>
              <a:pPr/>
              <a:t>41</a:t>
            </a:fld>
            <a:endParaRPr lang="en-US" altLang="zh-CN"/>
          </a:p>
        </p:txBody>
      </p:sp>
      <p:sp>
        <p:nvSpPr>
          <p:cNvPr id="707586" name="Rectangle 2">
            <a:extLst>
              <a:ext uri="{FF2B5EF4-FFF2-40B4-BE49-F238E27FC236}">
                <a16:creationId xmlns:a16="http://schemas.microsoft.com/office/drawing/2014/main" id="{6C042698-89C3-4BA7-BF28-5AA914CB4FA6}"/>
              </a:ext>
            </a:extLst>
          </p:cNvPr>
          <p:cNvSpPr>
            <a:spLocks noGrp="1" noRot="1" noChangeAspect="1" noChangeArrowheads="1" noTextEdit="1"/>
          </p:cNvSpPr>
          <p:nvPr>
            <p:ph type="sldImg"/>
          </p:nvPr>
        </p:nvSpPr>
        <p:spPr>
          <a:ln/>
        </p:spPr>
      </p:sp>
      <p:sp>
        <p:nvSpPr>
          <p:cNvPr id="707587" name="Rectangle 3">
            <a:extLst>
              <a:ext uri="{FF2B5EF4-FFF2-40B4-BE49-F238E27FC236}">
                <a16:creationId xmlns:a16="http://schemas.microsoft.com/office/drawing/2014/main" id="{CC6A1FCC-9015-47B9-9900-D747F516C57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Routing</a:t>
            </a:r>
            <a:r>
              <a:rPr lang="zh-CN" altLang="en-US" dirty="0"/>
              <a:t>有选路的动作指示，而</a:t>
            </a:r>
            <a:r>
              <a:rPr lang="en-US" altLang="zh-CN" dirty="0"/>
              <a:t>route</a:t>
            </a:r>
            <a:r>
              <a:rPr lang="zh-CN" altLang="en-US" dirty="0"/>
              <a:t>只是路径，所以严格来说时</a:t>
            </a:r>
            <a:r>
              <a:rPr lang="en-US" altLang="zh-CN" dirty="0"/>
              <a:t>routing table </a:t>
            </a:r>
            <a:r>
              <a:rPr lang="zh-CN" altLang="en-US" dirty="0"/>
              <a:t>路由表，而不是</a:t>
            </a:r>
            <a:r>
              <a:rPr lang="en-US" altLang="zh-CN" dirty="0"/>
              <a:t>route table</a:t>
            </a:r>
            <a:r>
              <a:rPr lang="zh-CN" altLang="en-US" dirty="0"/>
              <a:t>路径表，但</a:t>
            </a:r>
            <a:r>
              <a:rPr lang="en-US" altLang="zh-CN" dirty="0"/>
              <a:t>route</a:t>
            </a:r>
            <a:r>
              <a:rPr lang="zh-CN" altLang="en-US" dirty="0"/>
              <a:t>是</a:t>
            </a:r>
            <a:r>
              <a:rPr lang="en-US" altLang="zh-CN" dirty="0"/>
              <a:t>routing</a:t>
            </a:r>
            <a:r>
              <a:rPr lang="zh-CN" altLang="en-US" dirty="0"/>
              <a:t>的前提</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4</a:t>
            </a:fld>
            <a:endParaRPr lang="en-US" altLang="zh-CN"/>
          </a:p>
        </p:txBody>
      </p:sp>
    </p:spTree>
    <p:extLst>
      <p:ext uri="{BB962C8B-B14F-4D97-AF65-F5344CB8AC3E}">
        <p14:creationId xmlns:p14="http://schemas.microsoft.com/office/powerpoint/2010/main" val="3677778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19AB87-7554-4B56-83B6-B969B92632F8}"/>
              </a:ext>
            </a:extLst>
          </p:cNvPr>
          <p:cNvSpPr>
            <a:spLocks noGrp="1" noChangeArrowheads="1"/>
          </p:cNvSpPr>
          <p:nvPr>
            <p:ph type="sldNum" sz="quarter" idx="5"/>
          </p:nvPr>
        </p:nvSpPr>
        <p:spPr>
          <a:ln/>
        </p:spPr>
        <p:txBody>
          <a:bodyPr/>
          <a:lstStyle/>
          <a:p>
            <a:fld id="{A3F2DFA2-5224-4132-A2DD-2D655730B54F}" type="slidenum">
              <a:rPr lang="en-US" altLang="zh-CN"/>
              <a:pPr/>
              <a:t>42</a:t>
            </a:fld>
            <a:endParaRPr lang="en-US" altLang="zh-CN"/>
          </a:p>
        </p:txBody>
      </p:sp>
      <p:sp>
        <p:nvSpPr>
          <p:cNvPr id="579586" name="Rectangle 2">
            <a:extLst>
              <a:ext uri="{FF2B5EF4-FFF2-40B4-BE49-F238E27FC236}">
                <a16:creationId xmlns:a16="http://schemas.microsoft.com/office/drawing/2014/main" id="{204DE4BC-66AE-4768-A10C-6BCAA33E8402}"/>
              </a:ext>
            </a:extLst>
          </p:cNvPr>
          <p:cNvSpPr>
            <a:spLocks noGrp="1" noRot="1" noChangeAspect="1" noChangeArrowheads="1" noTextEdit="1"/>
          </p:cNvSpPr>
          <p:nvPr>
            <p:ph type="sldImg"/>
          </p:nvPr>
        </p:nvSpPr>
        <p:spPr>
          <a:ln/>
        </p:spPr>
      </p:sp>
      <p:sp>
        <p:nvSpPr>
          <p:cNvPr id="579587" name="Rectangle 3">
            <a:extLst>
              <a:ext uri="{FF2B5EF4-FFF2-40B4-BE49-F238E27FC236}">
                <a16:creationId xmlns:a16="http://schemas.microsoft.com/office/drawing/2014/main" id="{7B8C17A9-D63F-40C5-B9E3-6EE88D902A0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85C092-5F35-4EC7-A84F-1D711836ACC6}"/>
              </a:ext>
            </a:extLst>
          </p:cNvPr>
          <p:cNvSpPr>
            <a:spLocks noGrp="1" noChangeArrowheads="1"/>
          </p:cNvSpPr>
          <p:nvPr>
            <p:ph type="sldNum" sz="quarter" idx="5"/>
          </p:nvPr>
        </p:nvSpPr>
        <p:spPr>
          <a:ln/>
        </p:spPr>
        <p:txBody>
          <a:bodyPr/>
          <a:lstStyle/>
          <a:p>
            <a:fld id="{BD444D2E-34D6-4A47-818A-AD45158D97AF}" type="slidenum">
              <a:rPr lang="en-US" altLang="zh-CN"/>
              <a:pPr/>
              <a:t>43</a:t>
            </a:fld>
            <a:endParaRPr lang="en-US" altLang="zh-CN"/>
          </a:p>
        </p:txBody>
      </p:sp>
      <p:sp>
        <p:nvSpPr>
          <p:cNvPr id="678914" name="Rectangle 2">
            <a:extLst>
              <a:ext uri="{FF2B5EF4-FFF2-40B4-BE49-F238E27FC236}">
                <a16:creationId xmlns:a16="http://schemas.microsoft.com/office/drawing/2014/main" id="{B7A9B402-B28D-422D-B91A-50447B107493}"/>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F378981C-736A-498A-B006-979C8E92230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4AE020-C39D-494E-BB5B-F0A429ED019A}"/>
              </a:ext>
            </a:extLst>
          </p:cNvPr>
          <p:cNvSpPr>
            <a:spLocks noGrp="1" noChangeArrowheads="1"/>
          </p:cNvSpPr>
          <p:nvPr>
            <p:ph type="sldNum" sz="quarter" idx="5"/>
          </p:nvPr>
        </p:nvSpPr>
        <p:spPr>
          <a:ln/>
        </p:spPr>
        <p:txBody>
          <a:bodyPr/>
          <a:lstStyle/>
          <a:p>
            <a:fld id="{67C71B77-0FFB-45C4-9927-314B8B6AFE5B}" type="slidenum">
              <a:rPr lang="en-US" altLang="zh-CN"/>
              <a:pPr/>
              <a:t>44</a:t>
            </a:fld>
            <a:endParaRPr lang="en-US" altLang="zh-CN"/>
          </a:p>
        </p:txBody>
      </p:sp>
      <p:sp>
        <p:nvSpPr>
          <p:cNvPr id="621570" name="Rectangle 2">
            <a:extLst>
              <a:ext uri="{FF2B5EF4-FFF2-40B4-BE49-F238E27FC236}">
                <a16:creationId xmlns:a16="http://schemas.microsoft.com/office/drawing/2014/main" id="{124CF754-9BBC-44D7-B48D-4AEE57D0400C}"/>
              </a:ext>
            </a:extLst>
          </p:cNvPr>
          <p:cNvSpPr>
            <a:spLocks noGrp="1" noRot="1" noChangeAspect="1" noChangeArrowheads="1" noTextEdit="1"/>
          </p:cNvSpPr>
          <p:nvPr>
            <p:ph type="sldImg"/>
          </p:nvPr>
        </p:nvSpPr>
        <p:spPr>
          <a:ln/>
        </p:spPr>
      </p:sp>
      <p:sp>
        <p:nvSpPr>
          <p:cNvPr id="621571" name="Rectangle 3">
            <a:extLst>
              <a:ext uri="{FF2B5EF4-FFF2-40B4-BE49-F238E27FC236}">
                <a16:creationId xmlns:a16="http://schemas.microsoft.com/office/drawing/2014/main" id="{B6C6FEE1-A9DE-4B4B-BE97-4CF279D6E5C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B208F6-766B-42CD-9591-CEDC771AC710}"/>
              </a:ext>
            </a:extLst>
          </p:cNvPr>
          <p:cNvSpPr>
            <a:spLocks noGrp="1" noChangeArrowheads="1"/>
          </p:cNvSpPr>
          <p:nvPr>
            <p:ph type="sldNum" sz="quarter" idx="5"/>
          </p:nvPr>
        </p:nvSpPr>
        <p:spPr>
          <a:ln/>
        </p:spPr>
        <p:txBody>
          <a:bodyPr/>
          <a:lstStyle/>
          <a:p>
            <a:fld id="{15C47653-191A-4EF9-AD41-42BD4FF707E4}" type="slidenum">
              <a:rPr lang="en-US" altLang="zh-CN"/>
              <a:pPr/>
              <a:t>46</a:t>
            </a:fld>
            <a:endParaRPr lang="en-US" altLang="zh-CN"/>
          </a:p>
        </p:txBody>
      </p:sp>
      <p:sp>
        <p:nvSpPr>
          <p:cNvPr id="680962" name="Rectangle 2">
            <a:extLst>
              <a:ext uri="{FF2B5EF4-FFF2-40B4-BE49-F238E27FC236}">
                <a16:creationId xmlns:a16="http://schemas.microsoft.com/office/drawing/2014/main" id="{C44BF49A-07E1-4AFF-B297-032B264E6337}"/>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8DEC0A1A-62CA-45EB-B3B5-84EFF8464E4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B208F6-766B-42CD-9591-CEDC771AC710}"/>
              </a:ext>
            </a:extLst>
          </p:cNvPr>
          <p:cNvSpPr>
            <a:spLocks noGrp="1" noChangeArrowheads="1"/>
          </p:cNvSpPr>
          <p:nvPr>
            <p:ph type="sldNum" sz="quarter" idx="5"/>
          </p:nvPr>
        </p:nvSpPr>
        <p:spPr>
          <a:ln/>
        </p:spPr>
        <p:txBody>
          <a:bodyPr/>
          <a:lstStyle/>
          <a:p>
            <a:fld id="{15C47653-191A-4EF9-AD41-42BD4FF707E4}" type="slidenum">
              <a:rPr lang="en-US" altLang="zh-CN"/>
              <a:pPr/>
              <a:t>47</a:t>
            </a:fld>
            <a:endParaRPr lang="en-US" altLang="zh-CN"/>
          </a:p>
        </p:txBody>
      </p:sp>
      <p:sp>
        <p:nvSpPr>
          <p:cNvPr id="680962" name="Rectangle 2">
            <a:extLst>
              <a:ext uri="{FF2B5EF4-FFF2-40B4-BE49-F238E27FC236}">
                <a16:creationId xmlns:a16="http://schemas.microsoft.com/office/drawing/2014/main" id="{C44BF49A-07E1-4AFF-B297-032B264E6337}"/>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8DEC0A1A-62CA-45EB-B3B5-84EFF8464E4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028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CCF601-9D6D-4C1C-ABCF-777CA8BE2BE2}"/>
              </a:ext>
            </a:extLst>
          </p:cNvPr>
          <p:cNvSpPr>
            <a:spLocks noGrp="1" noChangeArrowheads="1"/>
          </p:cNvSpPr>
          <p:nvPr>
            <p:ph type="sldNum" sz="quarter" idx="5"/>
          </p:nvPr>
        </p:nvSpPr>
        <p:spPr>
          <a:ln/>
        </p:spPr>
        <p:txBody>
          <a:bodyPr/>
          <a:lstStyle/>
          <a:p>
            <a:fld id="{A9C97DC1-2E5F-48D7-8761-9A3641A3113B}" type="slidenum">
              <a:rPr lang="en-US" altLang="zh-CN"/>
              <a:pPr/>
              <a:t>48</a:t>
            </a:fld>
            <a:endParaRPr lang="en-US" altLang="zh-CN"/>
          </a:p>
        </p:txBody>
      </p:sp>
      <p:sp>
        <p:nvSpPr>
          <p:cNvPr id="683010" name="Rectangle 2">
            <a:extLst>
              <a:ext uri="{FF2B5EF4-FFF2-40B4-BE49-F238E27FC236}">
                <a16:creationId xmlns:a16="http://schemas.microsoft.com/office/drawing/2014/main" id="{FCA9730F-C8DA-4829-801F-9735EC04EC0A}"/>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BAA8D43B-2E6B-45F6-BE17-5DE401B948E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CCF601-9D6D-4C1C-ABCF-777CA8BE2BE2}"/>
              </a:ext>
            </a:extLst>
          </p:cNvPr>
          <p:cNvSpPr>
            <a:spLocks noGrp="1" noChangeArrowheads="1"/>
          </p:cNvSpPr>
          <p:nvPr>
            <p:ph type="sldNum" sz="quarter" idx="5"/>
          </p:nvPr>
        </p:nvSpPr>
        <p:spPr>
          <a:ln/>
        </p:spPr>
        <p:txBody>
          <a:bodyPr/>
          <a:lstStyle/>
          <a:p>
            <a:fld id="{A9C97DC1-2E5F-48D7-8761-9A3641A3113B}" type="slidenum">
              <a:rPr lang="en-US" altLang="zh-CN"/>
              <a:pPr/>
              <a:t>49</a:t>
            </a:fld>
            <a:endParaRPr lang="en-US" altLang="zh-CN"/>
          </a:p>
        </p:txBody>
      </p:sp>
      <p:sp>
        <p:nvSpPr>
          <p:cNvPr id="683010" name="Rectangle 2">
            <a:extLst>
              <a:ext uri="{FF2B5EF4-FFF2-40B4-BE49-F238E27FC236}">
                <a16:creationId xmlns:a16="http://schemas.microsoft.com/office/drawing/2014/main" id="{FCA9730F-C8DA-4829-801F-9735EC04EC0A}"/>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BAA8D43B-2E6B-45F6-BE17-5DE401B948E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0237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CCF601-9D6D-4C1C-ABCF-777CA8BE2BE2}"/>
              </a:ext>
            </a:extLst>
          </p:cNvPr>
          <p:cNvSpPr>
            <a:spLocks noGrp="1" noChangeArrowheads="1"/>
          </p:cNvSpPr>
          <p:nvPr>
            <p:ph type="sldNum" sz="quarter" idx="5"/>
          </p:nvPr>
        </p:nvSpPr>
        <p:spPr>
          <a:ln/>
        </p:spPr>
        <p:txBody>
          <a:bodyPr/>
          <a:lstStyle/>
          <a:p>
            <a:fld id="{A9C97DC1-2E5F-48D7-8761-9A3641A3113B}" type="slidenum">
              <a:rPr lang="en-US" altLang="zh-CN"/>
              <a:pPr/>
              <a:t>50</a:t>
            </a:fld>
            <a:endParaRPr lang="en-US" altLang="zh-CN"/>
          </a:p>
        </p:txBody>
      </p:sp>
      <p:sp>
        <p:nvSpPr>
          <p:cNvPr id="683010" name="Rectangle 2">
            <a:extLst>
              <a:ext uri="{FF2B5EF4-FFF2-40B4-BE49-F238E27FC236}">
                <a16:creationId xmlns:a16="http://schemas.microsoft.com/office/drawing/2014/main" id="{FCA9730F-C8DA-4829-801F-9735EC04EC0A}"/>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BAA8D43B-2E6B-45F6-BE17-5DE401B948E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8053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A19ABD-57F5-4A4D-B790-573BB5A93310}"/>
              </a:ext>
            </a:extLst>
          </p:cNvPr>
          <p:cNvSpPr>
            <a:spLocks noGrp="1" noChangeArrowheads="1"/>
          </p:cNvSpPr>
          <p:nvPr>
            <p:ph type="sldNum" sz="quarter" idx="5"/>
          </p:nvPr>
        </p:nvSpPr>
        <p:spPr>
          <a:ln/>
        </p:spPr>
        <p:txBody>
          <a:bodyPr/>
          <a:lstStyle/>
          <a:p>
            <a:fld id="{23D806B4-BC63-47A8-9FEF-807FB3A93720}" type="slidenum">
              <a:rPr lang="en-US" altLang="zh-CN"/>
              <a:pPr/>
              <a:t>51</a:t>
            </a:fld>
            <a:endParaRPr lang="en-US" altLang="zh-CN"/>
          </a:p>
        </p:txBody>
      </p:sp>
      <p:sp>
        <p:nvSpPr>
          <p:cNvPr id="685058" name="Rectangle 2">
            <a:extLst>
              <a:ext uri="{FF2B5EF4-FFF2-40B4-BE49-F238E27FC236}">
                <a16:creationId xmlns:a16="http://schemas.microsoft.com/office/drawing/2014/main" id="{7C58BB81-3CE5-4660-8E4E-51CE23CBD020}"/>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B9DF994A-A881-48A0-AD64-709572F3E6D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35957F-CCF3-4D9A-88F9-4969D255829C}"/>
              </a:ext>
            </a:extLst>
          </p:cNvPr>
          <p:cNvSpPr>
            <a:spLocks noGrp="1" noChangeArrowheads="1"/>
          </p:cNvSpPr>
          <p:nvPr>
            <p:ph type="sldNum" sz="quarter" idx="5"/>
          </p:nvPr>
        </p:nvSpPr>
        <p:spPr>
          <a:ln/>
        </p:spPr>
        <p:txBody>
          <a:bodyPr/>
          <a:lstStyle/>
          <a:p>
            <a:fld id="{E09588FD-1A73-42BB-A800-DB97858ADBBD}" type="slidenum">
              <a:rPr lang="en-US" altLang="zh-CN"/>
              <a:pPr/>
              <a:t>52</a:t>
            </a:fld>
            <a:endParaRPr lang="en-US" altLang="zh-CN"/>
          </a:p>
        </p:txBody>
      </p:sp>
      <p:sp>
        <p:nvSpPr>
          <p:cNvPr id="687106" name="Rectangle 2">
            <a:extLst>
              <a:ext uri="{FF2B5EF4-FFF2-40B4-BE49-F238E27FC236}">
                <a16:creationId xmlns:a16="http://schemas.microsoft.com/office/drawing/2014/main" id="{4162DD0B-E2D7-467D-B9E6-E94D53B2B03B}"/>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10438B6C-DC85-42E0-84EB-B1CB206175F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122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IP</a:t>
            </a:r>
            <a:r>
              <a:rPr lang="zh-CN" altLang="en-US" dirty="0"/>
              <a:t>协议基于分组交换，更适合</a:t>
            </a:r>
            <a:r>
              <a:rPr lang="en-US" altLang="zh-CN" dirty="0"/>
              <a:t>internet</a:t>
            </a:r>
            <a:r>
              <a:rPr lang="zh-CN" altLang="en-US" dirty="0"/>
              <a:t>，首先是多个异构网络共存，无连接的方式更简单，对单个数据包负责即可，每个数据包可以单独选路，每一跳的带宽，延时都可以灵活适应，并且面对混杂的网络形态，选择了</a:t>
            </a:r>
            <a:r>
              <a:rPr lang="en-US" altLang="zh-CN" dirty="0"/>
              <a:t>best-effort delivery</a:t>
            </a:r>
            <a:r>
              <a:rPr lang="zh-CN" altLang="en-US" dirty="0"/>
              <a:t>的原则，即</a:t>
            </a:r>
            <a:r>
              <a:rPr lang="en-US" altLang="zh-CN" dirty="0"/>
              <a:t>end to end</a:t>
            </a:r>
            <a:r>
              <a:rPr lang="zh-CN" altLang="en-US" dirty="0"/>
              <a:t>的原则，简单</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5</a:t>
            </a:fld>
            <a:endParaRPr lang="en-US" altLang="zh-CN"/>
          </a:p>
        </p:txBody>
      </p:sp>
    </p:spTree>
    <p:extLst>
      <p:ext uri="{BB962C8B-B14F-4D97-AF65-F5344CB8AC3E}">
        <p14:creationId xmlns:p14="http://schemas.microsoft.com/office/powerpoint/2010/main" val="3410727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35957F-CCF3-4D9A-88F9-4969D255829C}"/>
              </a:ext>
            </a:extLst>
          </p:cNvPr>
          <p:cNvSpPr>
            <a:spLocks noGrp="1" noChangeArrowheads="1"/>
          </p:cNvSpPr>
          <p:nvPr>
            <p:ph type="sldNum" sz="quarter" idx="5"/>
          </p:nvPr>
        </p:nvSpPr>
        <p:spPr>
          <a:ln/>
        </p:spPr>
        <p:txBody>
          <a:bodyPr/>
          <a:lstStyle/>
          <a:p>
            <a:fld id="{E09588FD-1A73-42BB-A800-DB97858ADBBD}" type="slidenum">
              <a:rPr lang="en-US" altLang="zh-CN"/>
              <a:pPr/>
              <a:t>53</a:t>
            </a:fld>
            <a:endParaRPr lang="en-US" altLang="zh-CN"/>
          </a:p>
        </p:txBody>
      </p:sp>
      <p:sp>
        <p:nvSpPr>
          <p:cNvPr id="687106" name="Rectangle 2">
            <a:extLst>
              <a:ext uri="{FF2B5EF4-FFF2-40B4-BE49-F238E27FC236}">
                <a16:creationId xmlns:a16="http://schemas.microsoft.com/office/drawing/2014/main" id="{4162DD0B-E2D7-467D-B9E6-E94D53B2B03B}"/>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10438B6C-DC85-42E0-84EB-B1CB206175F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6EFE55-2201-4BC0-A90E-DADFEA281F81}"/>
              </a:ext>
            </a:extLst>
          </p:cNvPr>
          <p:cNvSpPr>
            <a:spLocks noGrp="1" noChangeArrowheads="1"/>
          </p:cNvSpPr>
          <p:nvPr>
            <p:ph type="sldNum" sz="quarter" idx="5"/>
          </p:nvPr>
        </p:nvSpPr>
        <p:spPr>
          <a:ln/>
        </p:spPr>
        <p:txBody>
          <a:bodyPr/>
          <a:lstStyle/>
          <a:p>
            <a:fld id="{A10C4560-4072-45E1-9673-254C3D4D534E}" type="slidenum">
              <a:rPr lang="en-US" altLang="zh-CN"/>
              <a:pPr/>
              <a:t>54</a:t>
            </a:fld>
            <a:endParaRPr lang="en-US" altLang="zh-CN"/>
          </a:p>
        </p:txBody>
      </p:sp>
      <p:sp>
        <p:nvSpPr>
          <p:cNvPr id="596994" name="Rectangle 2">
            <a:extLst>
              <a:ext uri="{FF2B5EF4-FFF2-40B4-BE49-F238E27FC236}">
                <a16:creationId xmlns:a16="http://schemas.microsoft.com/office/drawing/2014/main" id="{E2CDAD61-B140-49E3-B306-F226FEA9CFDC}"/>
              </a:ext>
            </a:extLst>
          </p:cNvPr>
          <p:cNvSpPr>
            <a:spLocks noGrp="1" noRot="1" noChangeAspect="1" noChangeArrowheads="1" noTextEdit="1"/>
          </p:cNvSpPr>
          <p:nvPr>
            <p:ph type="sldImg"/>
          </p:nvPr>
        </p:nvSpPr>
        <p:spPr>
          <a:ln/>
        </p:spPr>
      </p:sp>
      <p:sp>
        <p:nvSpPr>
          <p:cNvPr id="596995" name="Rectangle 3">
            <a:extLst>
              <a:ext uri="{FF2B5EF4-FFF2-40B4-BE49-F238E27FC236}">
                <a16:creationId xmlns:a16="http://schemas.microsoft.com/office/drawing/2014/main" id="{70AF4BDA-A68A-41BF-AEAE-F408F628D18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95B33D-1B3D-4599-9799-5136B95C2FA9}"/>
              </a:ext>
            </a:extLst>
          </p:cNvPr>
          <p:cNvSpPr>
            <a:spLocks noGrp="1" noChangeArrowheads="1"/>
          </p:cNvSpPr>
          <p:nvPr>
            <p:ph type="sldNum" sz="quarter" idx="5"/>
          </p:nvPr>
        </p:nvSpPr>
        <p:spPr>
          <a:ln/>
        </p:spPr>
        <p:txBody>
          <a:bodyPr/>
          <a:lstStyle/>
          <a:p>
            <a:fld id="{C111B684-A40A-4D0F-8508-A3E56E0454A1}" type="slidenum">
              <a:rPr lang="en-US" altLang="zh-CN"/>
              <a:pPr/>
              <a:t>55</a:t>
            </a:fld>
            <a:endParaRPr lang="en-US" altLang="zh-CN"/>
          </a:p>
        </p:txBody>
      </p:sp>
      <p:sp>
        <p:nvSpPr>
          <p:cNvPr id="623618" name="Rectangle 2">
            <a:extLst>
              <a:ext uri="{FF2B5EF4-FFF2-40B4-BE49-F238E27FC236}">
                <a16:creationId xmlns:a16="http://schemas.microsoft.com/office/drawing/2014/main" id="{6328BE5D-A4C0-453D-8089-39F32E54C6A5}"/>
              </a:ext>
            </a:extLst>
          </p:cNvPr>
          <p:cNvSpPr>
            <a:spLocks noGrp="1" noRot="1" noChangeAspect="1" noChangeArrowheads="1" noTextEdit="1"/>
          </p:cNvSpPr>
          <p:nvPr>
            <p:ph type="sldImg"/>
          </p:nvPr>
        </p:nvSpPr>
        <p:spPr>
          <a:ln/>
        </p:spPr>
      </p:sp>
      <p:sp>
        <p:nvSpPr>
          <p:cNvPr id="623619" name="Rectangle 3">
            <a:extLst>
              <a:ext uri="{FF2B5EF4-FFF2-40B4-BE49-F238E27FC236}">
                <a16:creationId xmlns:a16="http://schemas.microsoft.com/office/drawing/2014/main" id="{A48714CA-B4BE-42CC-9C00-E0B72083B617}"/>
              </a:ext>
            </a:extLst>
          </p:cNvPr>
          <p:cNvSpPr>
            <a:spLocks noGrp="1" noChangeArrowheads="1"/>
          </p:cNvSpPr>
          <p:nvPr>
            <p:ph type="body" idx="1"/>
          </p:nvPr>
        </p:nvSpPr>
        <p:spPr/>
        <p:txBody>
          <a:bodyPr/>
          <a:lstStyle/>
          <a:p>
            <a:r>
              <a:rPr lang="zh-CN" altLang="en-US" dirty="0"/>
              <a:t>地址聚合</a:t>
            </a:r>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E67F74-41E8-4F95-BE7E-BC8F48710029}"/>
              </a:ext>
            </a:extLst>
          </p:cNvPr>
          <p:cNvSpPr>
            <a:spLocks noGrp="1" noChangeArrowheads="1"/>
          </p:cNvSpPr>
          <p:nvPr>
            <p:ph type="sldNum" sz="quarter" idx="5"/>
          </p:nvPr>
        </p:nvSpPr>
        <p:spPr>
          <a:ln/>
        </p:spPr>
        <p:txBody>
          <a:bodyPr/>
          <a:lstStyle/>
          <a:p>
            <a:fld id="{B4A9B5DA-C932-400B-B918-1174983F4C43}" type="slidenum">
              <a:rPr lang="en-US" altLang="zh-CN"/>
              <a:pPr/>
              <a:t>56</a:t>
            </a:fld>
            <a:endParaRPr lang="en-US" altLang="zh-CN"/>
          </a:p>
        </p:txBody>
      </p:sp>
      <p:sp>
        <p:nvSpPr>
          <p:cNvPr id="625666" name="Rectangle 2">
            <a:extLst>
              <a:ext uri="{FF2B5EF4-FFF2-40B4-BE49-F238E27FC236}">
                <a16:creationId xmlns:a16="http://schemas.microsoft.com/office/drawing/2014/main" id="{025AEDC7-A875-408B-9F78-95C9F93208BC}"/>
              </a:ext>
            </a:extLst>
          </p:cNvPr>
          <p:cNvSpPr>
            <a:spLocks noGrp="1" noRot="1" noChangeAspect="1" noChangeArrowheads="1" noTextEdit="1"/>
          </p:cNvSpPr>
          <p:nvPr>
            <p:ph type="sldImg"/>
          </p:nvPr>
        </p:nvSpPr>
        <p:spPr>
          <a:ln/>
        </p:spPr>
      </p:sp>
      <p:sp>
        <p:nvSpPr>
          <p:cNvPr id="625667" name="Rectangle 3">
            <a:extLst>
              <a:ext uri="{FF2B5EF4-FFF2-40B4-BE49-F238E27FC236}">
                <a16:creationId xmlns:a16="http://schemas.microsoft.com/office/drawing/2014/main" id="{D821D628-041D-4F9A-95E0-218050A50F1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E67F74-41E8-4F95-BE7E-BC8F48710029}"/>
              </a:ext>
            </a:extLst>
          </p:cNvPr>
          <p:cNvSpPr>
            <a:spLocks noGrp="1" noChangeArrowheads="1"/>
          </p:cNvSpPr>
          <p:nvPr>
            <p:ph type="sldNum" sz="quarter" idx="5"/>
          </p:nvPr>
        </p:nvSpPr>
        <p:spPr>
          <a:ln/>
        </p:spPr>
        <p:txBody>
          <a:bodyPr/>
          <a:lstStyle/>
          <a:p>
            <a:fld id="{B4A9B5DA-C932-400B-B918-1174983F4C43}" type="slidenum">
              <a:rPr lang="en-US" altLang="zh-CN"/>
              <a:pPr/>
              <a:t>57</a:t>
            </a:fld>
            <a:endParaRPr lang="en-US" altLang="zh-CN"/>
          </a:p>
        </p:txBody>
      </p:sp>
      <p:sp>
        <p:nvSpPr>
          <p:cNvPr id="625666" name="Rectangle 2">
            <a:extLst>
              <a:ext uri="{FF2B5EF4-FFF2-40B4-BE49-F238E27FC236}">
                <a16:creationId xmlns:a16="http://schemas.microsoft.com/office/drawing/2014/main" id="{025AEDC7-A875-408B-9F78-95C9F93208BC}"/>
              </a:ext>
            </a:extLst>
          </p:cNvPr>
          <p:cNvSpPr>
            <a:spLocks noGrp="1" noRot="1" noChangeAspect="1" noChangeArrowheads="1" noTextEdit="1"/>
          </p:cNvSpPr>
          <p:nvPr>
            <p:ph type="sldImg"/>
          </p:nvPr>
        </p:nvSpPr>
        <p:spPr>
          <a:ln/>
        </p:spPr>
      </p:sp>
      <p:sp>
        <p:nvSpPr>
          <p:cNvPr id="625667" name="Rectangle 3">
            <a:extLst>
              <a:ext uri="{FF2B5EF4-FFF2-40B4-BE49-F238E27FC236}">
                <a16:creationId xmlns:a16="http://schemas.microsoft.com/office/drawing/2014/main" id="{D821D628-041D-4F9A-95E0-218050A50F11}"/>
              </a:ext>
            </a:extLst>
          </p:cNvPr>
          <p:cNvSpPr>
            <a:spLocks noGrp="1" noChangeArrowheads="1"/>
          </p:cNvSpPr>
          <p:nvPr>
            <p:ph type="body" idx="1"/>
          </p:nvPr>
        </p:nvSpPr>
        <p:spPr/>
        <p:txBody>
          <a:bodyPr/>
          <a:lstStyle/>
          <a:p>
            <a:r>
              <a:rPr lang="en-US" altLang="zh-CN" dirty="0"/>
              <a:t>Suppose a packet arrives for organization 4 with destination address 140.24.7.200. The first mask at router R2 is applied, which gives the network address 140.24.7.192. The packet is routed correctly from interface m1 and reaches organization 4. If, however, the routing table was not stored with the longest prefix first, applying the /24 mask would result in the incorrect routing of the packet to router R1. </a:t>
            </a:r>
            <a:endParaRPr lang="zh-CN" altLang="zh-CN" dirty="0"/>
          </a:p>
        </p:txBody>
      </p:sp>
    </p:spTree>
    <p:extLst>
      <p:ext uri="{BB962C8B-B14F-4D97-AF65-F5344CB8AC3E}">
        <p14:creationId xmlns:p14="http://schemas.microsoft.com/office/powerpoint/2010/main" val="2101434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A4388F-7CC5-441F-B34D-C0C9317C51EA}"/>
              </a:ext>
            </a:extLst>
          </p:cNvPr>
          <p:cNvSpPr>
            <a:spLocks noGrp="1" noChangeArrowheads="1"/>
          </p:cNvSpPr>
          <p:nvPr>
            <p:ph type="sldNum" sz="quarter" idx="5"/>
          </p:nvPr>
        </p:nvSpPr>
        <p:spPr>
          <a:ln/>
        </p:spPr>
        <p:txBody>
          <a:bodyPr/>
          <a:lstStyle/>
          <a:p>
            <a:fld id="{12091DE2-EF04-4882-9EC7-202A380C5D51}" type="slidenum">
              <a:rPr lang="en-US" altLang="zh-CN"/>
              <a:pPr/>
              <a:t>59</a:t>
            </a:fld>
            <a:endParaRPr lang="en-US" altLang="zh-CN"/>
          </a:p>
        </p:txBody>
      </p:sp>
      <p:sp>
        <p:nvSpPr>
          <p:cNvPr id="689154" name="Rectangle 2">
            <a:extLst>
              <a:ext uri="{FF2B5EF4-FFF2-40B4-BE49-F238E27FC236}">
                <a16:creationId xmlns:a16="http://schemas.microsoft.com/office/drawing/2014/main" id="{77E1DAF1-4A1C-46FC-842D-5E10086E215A}"/>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FFCB4259-2816-4512-9918-24F7E1A3729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A4388F-7CC5-441F-B34D-C0C9317C51EA}"/>
              </a:ext>
            </a:extLst>
          </p:cNvPr>
          <p:cNvSpPr>
            <a:spLocks noGrp="1" noChangeArrowheads="1"/>
          </p:cNvSpPr>
          <p:nvPr>
            <p:ph type="sldNum" sz="quarter" idx="5"/>
          </p:nvPr>
        </p:nvSpPr>
        <p:spPr>
          <a:ln/>
        </p:spPr>
        <p:txBody>
          <a:bodyPr/>
          <a:lstStyle/>
          <a:p>
            <a:fld id="{12091DE2-EF04-4882-9EC7-202A380C5D51}" type="slidenum">
              <a:rPr lang="en-US" altLang="zh-CN"/>
              <a:pPr/>
              <a:t>60</a:t>
            </a:fld>
            <a:endParaRPr lang="en-US" altLang="zh-CN"/>
          </a:p>
        </p:txBody>
      </p:sp>
      <p:sp>
        <p:nvSpPr>
          <p:cNvPr id="689154" name="Rectangle 2">
            <a:extLst>
              <a:ext uri="{FF2B5EF4-FFF2-40B4-BE49-F238E27FC236}">
                <a16:creationId xmlns:a16="http://schemas.microsoft.com/office/drawing/2014/main" id="{77E1DAF1-4A1C-46FC-842D-5E10086E215A}"/>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FFCB4259-2816-4512-9918-24F7E1A3729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65896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A64F22-B55E-4CCC-BE68-437D663311AA}"/>
              </a:ext>
            </a:extLst>
          </p:cNvPr>
          <p:cNvSpPr>
            <a:spLocks noGrp="1" noChangeArrowheads="1"/>
          </p:cNvSpPr>
          <p:nvPr>
            <p:ph type="sldNum" sz="quarter" idx="5"/>
          </p:nvPr>
        </p:nvSpPr>
        <p:spPr>
          <a:ln/>
        </p:spPr>
        <p:txBody>
          <a:bodyPr/>
          <a:lstStyle/>
          <a:p>
            <a:fld id="{6521C3D5-EA3B-4B24-997E-DBD8B05EA95D}" type="slidenum">
              <a:rPr lang="en-US" altLang="zh-CN"/>
              <a:pPr/>
              <a:t>61</a:t>
            </a:fld>
            <a:endParaRPr lang="en-US" altLang="zh-CN"/>
          </a:p>
        </p:txBody>
      </p:sp>
      <p:sp>
        <p:nvSpPr>
          <p:cNvPr id="691202" name="Rectangle 2">
            <a:extLst>
              <a:ext uri="{FF2B5EF4-FFF2-40B4-BE49-F238E27FC236}">
                <a16:creationId xmlns:a16="http://schemas.microsoft.com/office/drawing/2014/main" id="{46AE3263-CA0B-4782-B2EC-2E3D3B0150F7}"/>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E48204DE-1D27-45A9-8011-F90866D4F8F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A64F22-B55E-4CCC-BE68-437D663311AA}"/>
              </a:ext>
            </a:extLst>
          </p:cNvPr>
          <p:cNvSpPr>
            <a:spLocks noGrp="1" noChangeArrowheads="1"/>
          </p:cNvSpPr>
          <p:nvPr>
            <p:ph type="sldNum" sz="quarter" idx="5"/>
          </p:nvPr>
        </p:nvSpPr>
        <p:spPr>
          <a:ln/>
        </p:spPr>
        <p:txBody>
          <a:bodyPr/>
          <a:lstStyle/>
          <a:p>
            <a:fld id="{6521C3D5-EA3B-4B24-997E-DBD8B05EA95D}" type="slidenum">
              <a:rPr lang="en-US" altLang="zh-CN"/>
              <a:pPr/>
              <a:t>62</a:t>
            </a:fld>
            <a:endParaRPr lang="en-US" altLang="zh-CN"/>
          </a:p>
        </p:txBody>
      </p:sp>
      <p:sp>
        <p:nvSpPr>
          <p:cNvPr id="691202" name="Rectangle 2">
            <a:extLst>
              <a:ext uri="{FF2B5EF4-FFF2-40B4-BE49-F238E27FC236}">
                <a16:creationId xmlns:a16="http://schemas.microsoft.com/office/drawing/2014/main" id="{46AE3263-CA0B-4782-B2EC-2E3D3B0150F7}"/>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E48204DE-1D27-45A9-8011-F90866D4F8F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727539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BB9067-1DF3-4445-B826-1649730B858E}"/>
              </a:ext>
            </a:extLst>
          </p:cNvPr>
          <p:cNvSpPr>
            <a:spLocks noGrp="1" noChangeArrowheads="1"/>
          </p:cNvSpPr>
          <p:nvPr>
            <p:ph type="sldNum" sz="quarter" idx="5"/>
          </p:nvPr>
        </p:nvSpPr>
        <p:spPr>
          <a:ln/>
        </p:spPr>
        <p:txBody>
          <a:bodyPr/>
          <a:lstStyle/>
          <a:p>
            <a:fld id="{FDBD22B8-A696-4F62-B6C9-B15A315FECF9}" type="slidenum">
              <a:rPr lang="en-US" altLang="zh-CN"/>
              <a:pPr/>
              <a:t>63</a:t>
            </a:fld>
            <a:endParaRPr lang="en-US" altLang="zh-CN"/>
          </a:p>
        </p:txBody>
      </p:sp>
      <p:sp>
        <p:nvSpPr>
          <p:cNvPr id="601090" name="Rectangle 2">
            <a:extLst>
              <a:ext uri="{FF2B5EF4-FFF2-40B4-BE49-F238E27FC236}">
                <a16:creationId xmlns:a16="http://schemas.microsoft.com/office/drawing/2014/main" id="{A7E29910-4C93-4747-B591-4567DE833AB2}"/>
              </a:ext>
            </a:extLst>
          </p:cNvPr>
          <p:cNvSpPr>
            <a:spLocks noGrp="1" noRot="1" noChangeAspect="1" noChangeArrowheads="1" noTextEdit="1"/>
          </p:cNvSpPr>
          <p:nvPr>
            <p:ph type="sldImg"/>
          </p:nvPr>
        </p:nvSpPr>
        <p:spPr>
          <a:ln/>
        </p:spPr>
      </p:sp>
      <p:sp>
        <p:nvSpPr>
          <p:cNvPr id="601091" name="Rectangle 3">
            <a:extLst>
              <a:ext uri="{FF2B5EF4-FFF2-40B4-BE49-F238E27FC236}">
                <a16:creationId xmlns:a16="http://schemas.microsoft.com/office/drawing/2014/main" id="{814633A8-DCC0-40B5-80B1-167BAF3B80F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70A3FC-2B89-4AEC-BE3B-2C9A77CF0A2B}"/>
              </a:ext>
            </a:extLst>
          </p:cNvPr>
          <p:cNvSpPr>
            <a:spLocks noGrp="1" noChangeArrowheads="1"/>
          </p:cNvSpPr>
          <p:nvPr>
            <p:ph type="sldNum" sz="quarter" idx="5"/>
          </p:nvPr>
        </p:nvSpPr>
        <p:spPr>
          <a:ln/>
        </p:spPr>
        <p:txBody>
          <a:bodyPr/>
          <a:lstStyle/>
          <a:p>
            <a:fld id="{51BEC2E0-D2EA-4731-B457-13A3C5EF0EC5}" type="slidenum">
              <a:rPr lang="en-US" altLang="zh-CN"/>
              <a:pPr/>
              <a:t>6</a:t>
            </a:fld>
            <a:endParaRPr lang="en-US" altLang="zh-CN"/>
          </a:p>
        </p:txBody>
      </p:sp>
      <p:sp>
        <p:nvSpPr>
          <p:cNvPr id="633858" name="Rectangle 2">
            <a:extLst>
              <a:ext uri="{FF2B5EF4-FFF2-40B4-BE49-F238E27FC236}">
                <a16:creationId xmlns:a16="http://schemas.microsoft.com/office/drawing/2014/main" id="{51A2E629-8B1F-410A-B2CA-C9ECDF30013D}"/>
              </a:ext>
            </a:extLst>
          </p:cNvPr>
          <p:cNvSpPr>
            <a:spLocks noGrp="1" noRot="1" noChangeAspect="1" noChangeArrowheads="1" noTextEdit="1"/>
          </p:cNvSpPr>
          <p:nvPr>
            <p:ph type="sldImg"/>
          </p:nvPr>
        </p:nvSpPr>
        <p:spPr>
          <a:ln/>
        </p:spPr>
      </p:sp>
      <p:sp>
        <p:nvSpPr>
          <p:cNvPr id="633859" name="Rectangle 3">
            <a:extLst>
              <a:ext uri="{FF2B5EF4-FFF2-40B4-BE49-F238E27FC236}">
                <a16:creationId xmlns:a16="http://schemas.microsoft.com/office/drawing/2014/main" id="{F2A06959-599C-4501-929D-05E2CF72364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AEC0C7-B830-4C26-93E4-84DA669C687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68F207-F39E-4CC7-AD8A-782337FD4F5B}" type="slidenum">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0482" name="Rectangle 2">
            <a:extLst>
              <a:ext uri="{FF2B5EF4-FFF2-40B4-BE49-F238E27FC236}">
                <a16:creationId xmlns:a16="http://schemas.microsoft.com/office/drawing/2014/main" id="{7E12F58B-21A4-4233-AAFA-BFCEBB404F06}"/>
              </a:ext>
            </a:extLst>
          </p:cNvPr>
          <p:cNvSpPr>
            <a:spLocks noGrp="1" noRot="1" noChangeAspect="1" noChangeArrowheads="1" noTextEdit="1"/>
          </p:cNvSpPr>
          <p:nvPr>
            <p:ph type="sldImg"/>
          </p:nvPr>
        </p:nvSpPr>
        <p:spPr>
          <a:ln/>
        </p:spPr>
      </p:sp>
      <p:sp>
        <p:nvSpPr>
          <p:cNvPr id="660483" name="Rectangle 3">
            <a:extLst>
              <a:ext uri="{FF2B5EF4-FFF2-40B4-BE49-F238E27FC236}">
                <a16:creationId xmlns:a16="http://schemas.microsoft.com/office/drawing/2014/main" id="{0C002753-7826-4A91-8DF8-B3C64A80DB42}"/>
              </a:ext>
            </a:extLst>
          </p:cNvPr>
          <p:cNvSpPr>
            <a:spLocks noGrp="1" noChangeArrowheads="1"/>
          </p:cNvSpPr>
          <p:nvPr>
            <p:ph type="body" idx="1"/>
          </p:nvPr>
        </p:nvSpPr>
        <p:spPr/>
        <p:txBody>
          <a:bodyPr/>
          <a:lstStyle/>
          <a:p>
            <a:r>
              <a:rPr lang="en-US" altLang="zh-CN" dirty="0"/>
              <a:t>When IP is used as a connectionless protocol, forwarding is based on the destination address of the IP datagram; when the IP is used as a connection-oriented protocol, forwarding is based on the label attached to an IP datagram</a:t>
            </a:r>
            <a:endParaRPr lang="zh-CN" altLang="zh-CN" dirty="0"/>
          </a:p>
        </p:txBody>
      </p:sp>
    </p:spTree>
    <p:extLst>
      <p:ext uri="{BB962C8B-B14F-4D97-AF65-F5344CB8AC3E}">
        <p14:creationId xmlns:p14="http://schemas.microsoft.com/office/powerpoint/2010/main" val="41914905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每条</a:t>
            </a:r>
            <a:r>
              <a:rPr lang="en-US" altLang="zh-CN" dirty="0"/>
              <a:t>route</a:t>
            </a:r>
            <a:r>
              <a:rPr lang="zh-CN" altLang="en-US" dirty="0"/>
              <a:t>都是一个逻辑路径，每个</a:t>
            </a:r>
            <a:r>
              <a:rPr lang="en-US" altLang="zh-CN" dirty="0"/>
              <a:t>route</a:t>
            </a:r>
            <a:r>
              <a:rPr lang="zh-CN" altLang="en-US" dirty="0"/>
              <a:t>的生存期是多久？这与网络底层的交换原理有关，就是前面介绍的电路交换和分组交换，面向连接的和无连接的</a:t>
            </a:r>
          </a:p>
        </p:txBody>
      </p:sp>
      <p:sp>
        <p:nvSpPr>
          <p:cNvPr id="4" name="页眉占位符 3"/>
          <p:cNvSpPr>
            <a:spLocks noGrp="1"/>
          </p:cNvSpPr>
          <p:nvPr>
            <p:ph type="hdr" sz="quarter"/>
          </p:nvPr>
        </p:nvSpPr>
        <p:spPr/>
        <p:txBody>
          <a:bodyPr/>
          <a:lstStyle/>
          <a:p>
            <a:pPr>
              <a:defRPr/>
            </a:pPr>
            <a:r>
              <a:rPr lang="en-US" altLang="zh-CN"/>
              <a:t>网络工程系</a:t>
            </a:r>
          </a:p>
        </p:txBody>
      </p:sp>
      <p:sp>
        <p:nvSpPr>
          <p:cNvPr id="5" name="日期占位符 4"/>
          <p:cNvSpPr>
            <a:spLocks noGrp="1"/>
          </p:cNvSpPr>
          <p:nvPr>
            <p:ph type="dt" idx="1"/>
          </p:nvPr>
        </p:nvSpPr>
        <p:spPr/>
        <p:txBody>
          <a:bodyPr/>
          <a:lstStyle/>
          <a:p>
            <a:pPr>
              <a:defRPr/>
            </a:pPr>
            <a:r>
              <a:rPr lang="zh-CN" altLang="en-US"/>
              <a:t>yn@uestc.edu.cn</a:t>
            </a:r>
            <a:endParaRPr lang="en-US" altLang="zh-CN"/>
          </a:p>
        </p:txBody>
      </p:sp>
      <p:sp>
        <p:nvSpPr>
          <p:cNvPr id="6" name="页脚占位符 5"/>
          <p:cNvSpPr>
            <a:spLocks noGrp="1"/>
          </p:cNvSpPr>
          <p:nvPr>
            <p:ph type="ftr" sz="quarter" idx="4"/>
          </p:nvPr>
        </p:nvSpPr>
        <p:spPr/>
        <p:txBody>
          <a:bodyPr/>
          <a:lstStyle/>
          <a:p>
            <a:pPr>
              <a:defRPr/>
            </a:pPr>
            <a:r>
              <a:rPr lang="en-US" altLang="zh-CN"/>
              <a:t>电子科大通信学院</a:t>
            </a:r>
          </a:p>
        </p:txBody>
      </p:sp>
      <p:sp>
        <p:nvSpPr>
          <p:cNvPr id="7" name="灯片编号占位符 6"/>
          <p:cNvSpPr>
            <a:spLocks noGrp="1"/>
          </p:cNvSpPr>
          <p:nvPr>
            <p:ph type="sldNum" sz="quarter" idx="5"/>
          </p:nvPr>
        </p:nvSpPr>
        <p:spPr/>
        <p:txBody>
          <a:bodyPr/>
          <a:lstStyle/>
          <a:p>
            <a:pPr>
              <a:defRPr/>
            </a:pPr>
            <a:fld id="{35F5ABA1-294E-47FD-9FBF-187CA936446A}" type="slidenum">
              <a:rPr lang="en-US" altLang="zh-CN" smtClean="0"/>
              <a:pPr>
                <a:defRPr/>
              </a:pPr>
              <a:t>66</a:t>
            </a:fld>
            <a:endParaRPr lang="en-US" altLang="zh-CN"/>
          </a:p>
        </p:txBody>
      </p:sp>
    </p:spTree>
    <p:extLst>
      <p:ext uri="{BB962C8B-B14F-4D97-AF65-F5344CB8AC3E}">
        <p14:creationId xmlns:p14="http://schemas.microsoft.com/office/powerpoint/2010/main" val="41244353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A64F22-B55E-4CCC-BE68-437D663311AA}"/>
              </a:ext>
            </a:extLst>
          </p:cNvPr>
          <p:cNvSpPr>
            <a:spLocks noGrp="1" noChangeArrowheads="1"/>
          </p:cNvSpPr>
          <p:nvPr>
            <p:ph type="sldNum" sz="quarter" idx="5"/>
          </p:nvPr>
        </p:nvSpPr>
        <p:spPr>
          <a:ln/>
        </p:spPr>
        <p:txBody>
          <a:bodyPr/>
          <a:lstStyle/>
          <a:p>
            <a:fld id="{6521C3D5-EA3B-4B24-997E-DBD8B05EA95D}" type="slidenum">
              <a:rPr lang="en-US" altLang="zh-CN"/>
              <a:pPr/>
              <a:t>67</a:t>
            </a:fld>
            <a:endParaRPr lang="en-US" altLang="zh-CN"/>
          </a:p>
        </p:txBody>
      </p:sp>
      <p:sp>
        <p:nvSpPr>
          <p:cNvPr id="691202" name="Rectangle 2">
            <a:extLst>
              <a:ext uri="{FF2B5EF4-FFF2-40B4-BE49-F238E27FC236}">
                <a16:creationId xmlns:a16="http://schemas.microsoft.com/office/drawing/2014/main" id="{46AE3263-CA0B-4782-B2EC-2E3D3B0150F7}"/>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E48204DE-1D27-45A9-8011-F90866D4F8F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57580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71A8C2-9A9D-4438-9DF4-586F8C184E3F}"/>
              </a:ext>
            </a:extLst>
          </p:cNvPr>
          <p:cNvSpPr>
            <a:spLocks noGrp="1" noChangeArrowheads="1"/>
          </p:cNvSpPr>
          <p:nvPr>
            <p:ph type="sldNum" sz="quarter" idx="5"/>
          </p:nvPr>
        </p:nvSpPr>
        <p:spPr>
          <a:ln/>
        </p:spPr>
        <p:txBody>
          <a:bodyPr/>
          <a:lstStyle/>
          <a:p>
            <a:fld id="{3CFDA403-A94C-4EFA-A7A0-00976445D90D}" type="slidenum">
              <a:rPr lang="en-US" altLang="zh-CN"/>
              <a:pPr/>
              <a:t>68</a:t>
            </a:fld>
            <a:endParaRPr lang="en-US" altLang="zh-CN"/>
          </a:p>
        </p:txBody>
      </p:sp>
      <p:sp>
        <p:nvSpPr>
          <p:cNvPr id="605186" name="Rectangle 2">
            <a:extLst>
              <a:ext uri="{FF2B5EF4-FFF2-40B4-BE49-F238E27FC236}">
                <a16:creationId xmlns:a16="http://schemas.microsoft.com/office/drawing/2014/main" id="{989954FA-F255-41B8-ABCD-122FB04EB905}"/>
              </a:ext>
            </a:extLst>
          </p:cNvPr>
          <p:cNvSpPr>
            <a:spLocks noGrp="1" noRot="1" noChangeAspect="1" noChangeArrowheads="1" noTextEdit="1"/>
          </p:cNvSpPr>
          <p:nvPr>
            <p:ph type="sldImg"/>
          </p:nvPr>
        </p:nvSpPr>
        <p:spPr>
          <a:ln/>
        </p:spPr>
      </p:sp>
      <p:sp>
        <p:nvSpPr>
          <p:cNvPr id="605187" name="Rectangle 3">
            <a:extLst>
              <a:ext uri="{FF2B5EF4-FFF2-40B4-BE49-F238E27FC236}">
                <a16:creationId xmlns:a16="http://schemas.microsoft.com/office/drawing/2014/main" id="{289810CD-4713-4B0B-80C8-7B2364901741}"/>
              </a:ext>
            </a:extLst>
          </p:cNvPr>
          <p:cNvSpPr>
            <a:spLocks noGrp="1" noChangeArrowheads="1"/>
          </p:cNvSpPr>
          <p:nvPr>
            <p:ph type="body" idx="1"/>
          </p:nvPr>
        </p:nvSpPr>
        <p:spPr/>
        <p:txBody>
          <a:bodyPr/>
          <a:lstStyle/>
          <a:p>
            <a:r>
              <a:rPr lang="en-US" altLang="zh-CN">
                <a:ea typeface="宋体" panose="02010600030101010101" pitchFamily="2" charset="-122"/>
              </a:rPr>
              <a:t>interface and</a:t>
            </a:r>
          </a:p>
          <a:p>
            <a:r>
              <a:rPr lang="en-US" altLang="zh-CN">
                <a:ea typeface="宋体" panose="02010600030101010101" pitchFamily="2" charset="-122"/>
              </a:rPr>
              <a:t>label address interface and</a:t>
            </a:r>
          </a:p>
          <a:p>
            <a:r>
              <a:rPr lang="en-US" altLang="zh-CN">
                <a:ea typeface="宋体" panose="02010600030101010101" pitchFamily="2" charset="-122"/>
              </a:rPr>
              <a:t>label address 0012</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733A5B-1B28-41C1-AFC0-011777CF9D48}"/>
              </a:ext>
            </a:extLst>
          </p:cNvPr>
          <p:cNvSpPr>
            <a:spLocks noGrp="1" noChangeArrowheads="1"/>
          </p:cNvSpPr>
          <p:nvPr>
            <p:ph type="sldNum" sz="quarter" idx="5"/>
          </p:nvPr>
        </p:nvSpPr>
        <p:spPr>
          <a:ln/>
        </p:spPr>
        <p:txBody>
          <a:bodyPr/>
          <a:lstStyle/>
          <a:p>
            <a:fld id="{67EF0784-9F3B-4594-9259-3A6E5D86A4A1}" type="slidenum">
              <a:rPr lang="en-US" altLang="zh-CN"/>
              <a:pPr/>
              <a:t>69</a:t>
            </a:fld>
            <a:endParaRPr lang="en-US" altLang="zh-CN"/>
          </a:p>
        </p:txBody>
      </p:sp>
      <p:sp>
        <p:nvSpPr>
          <p:cNvPr id="617474" name="Rectangle 2">
            <a:extLst>
              <a:ext uri="{FF2B5EF4-FFF2-40B4-BE49-F238E27FC236}">
                <a16:creationId xmlns:a16="http://schemas.microsoft.com/office/drawing/2014/main" id="{3780D79D-140C-4672-88D0-BFD452861FD3}"/>
              </a:ext>
            </a:extLst>
          </p:cNvPr>
          <p:cNvSpPr>
            <a:spLocks noGrp="1" noRot="1" noChangeAspect="1" noChangeArrowheads="1" noTextEdit="1"/>
          </p:cNvSpPr>
          <p:nvPr>
            <p:ph type="sldImg"/>
          </p:nvPr>
        </p:nvSpPr>
        <p:spPr>
          <a:ln/>
        </p:spPr>
      </p:sp>
      <p:sp>
        <p:nvSpPr>
          <p:cNvPr id="617475" name="Rectangle 3">
            <a:extLst>
              <a:ext uri="{FF2B5EF4-FFF2-40B4-BE49-F238E27FC236}">
                <a16:creationId xmlns:a16="http://schemas.microsoft.com/office/drawing/2014/main" id="{D7B2A664-4207-4238-A90C-D91F5F440924}"/>
              </a:ext>
            </a:extLst>
          </p:cNvPr>
          <p:cNvSpPr>
            <a:spLocks noGrp="1" noChangeArrowheads="1"/>
          </p:cNvSpPr>
          <p:nvPr>
            <p:ph type="body" idx="1"/>
          </p:nvPr>
        </p:nvSpPr>
        <p:spPr/>
        <p:txBody>
          <a:bodyPr/>
          <a:lstStyle/>
          <a:p>
            <a:r>
              <a:rPr lang="en-US" altLang="zh-CN" dirty="0"/>
              <a:t>the first thing that is needed is to add a field to the packet that carry the label </a:t>
            </a:r>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CE9F00-496A-49AD-BF3E-568359FFDA9A}"/>
              </a:ext>
            </a:extLst>
          </p:cNvPr>
          <p:cNvSpPr>
            <a:spLocks noGrp="1" noChangeArrowheads="1"/>
          </p:cNvSpPr>
          <p:nvPr>
            <p:ph type="sldNum" sz="quarter" idx="5"/>
          </p:nvPr>
        </p:nvSpPr>
        <p:spPr>
          <a:ln/>
        </p:spPr>
        <p:txBody>
          <a:bodyPr/>
          <a:lstStyle/>
          <a:p>
            <a:fld id="{FE43307A-2EF4-4872-B6DE-6D6D0ED007BA}" type="slidenum">
              <a:rPr lang="en-US" altLang="zh-CN"/>
              <a:pPr/>
              <a:t>70</a:t>
            </a:fld>
            <a:endParaRPr lang="en-US" altLang="zh-CN"/>
          </a:p>
        </p:txBody>
      </p:sp>
      <p:sp>
        <p:nvSpPr>
          <p:cNvPr id="619522" name="Rectangle 2">
            <a:extLst>
              <a:ext uri="{FF2B5EF4-FFF2-40B4-BE49-F238E27FC236}">
                <a16:creationId xmlns:a16="http://schemas.microsoft.com/office/drawing/2014/main" id="{DD5DF2DA-99A3-4ED5-A1F8-378D0AF7195E}"/>
              </a:ext>
            </a:extLst>
          </p:cNvPr>
          <p:cNvSpPr>
            <a:spLocks noGrp="1" noRot="1" noChangeAspect="1" noChangeArrowheads="1" noTextEdit="1"/>
          </p:cNvSpPr>
          <p:nvPr>
            <p:ph type="sldImg"/>
          </p:nvPr>
        </p:nvSpPr>
        <p:spPr>
          <a:ln/>
        </p:spPr>
      </p:sp>
      <p:sp>
        <p:nvSpPr>
          <p:cNvPr id="619523" name="Rectangle 3">
            <a:extLst>
              <a:ext uri="{FF2B5EF4-FFF2-40B4-BE49-F238E27FC236}">
                <a16:creationId xmlns:a16="http://schemas.microsoft.com/office/drawing/2014/main" id="{A145248D-1809-4F89-A3F9-55EDD2660B03}"/>
              </a:ext>
            </a:extLst>
          </p:cNvPr>
          <p:cNvSpPr>
            <a:spLocks noGrp="1" noChangeArrowheads="1"/>
          </p:cNvSpPr>
          <p:nvPr>
            <p:ph type="body" idx="1"/>
          </p:nvPr>
        </p:nvSpPr>
        <p:spPr/>
        <p:txBody>
          <a:bodyPr/>
          <a:lstStyle/>
          <a:p>
            <a:r>
              <a:rPr lang="en-US" altLang="zh-CN" dirty="0"/>
              <a:t>The MPLS header is actually a stack of </a:t>
            </a:r>
            <a:r>
              <a:rPr lang="en-US" altLang="zh-CN" dirty="0" err="1"/>
              <a:t>subheaders</a:t>
            </a:r>
            <a:r>
              <a:rPr lang="en-US" altLang="zh-CN" dirty="0"/>
              <a:t> that is used for multilevel hierarchical switching</a:t>
            </a:r>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E1BD33-4BDA-4E85-A5F1-93C312A9B773}"/>
              </a:ext>
            </a:extLst>
          </p:cNvPr>
          <p:cNvSpPr>
            <a:spLocks noGrp="1" noChangeArrowheads="1"/>
          </p:cNvSpPr>
          <p:nvPr>
            <p:ph type="sldNum" sz="quarter" idx="5"/>
          </p:nvPr>
        </p:nvSpPr>
        <p:spPr>
          <a:ln/>
        </p:spPr>
        <p:txBody>
          <a:bodyPr/>
          <a:lstStyle/>
          <a:p>
            <a:fld id="{14A11D88-3DFF-4259-8AB4-F49C5E7F2567}" type="slidenum">
              <a:rPr lang="en-US" altLang="zh-CN"/>
              <a:pPr/>
              <a:t>71</a:t>
            </a:fld>
            <a:endParaRPr lang="en-US" altLang="zh-CN"/>
          </a:p>
        </p:txBody>
      </p:sp>
      <p:sp>
        <p:nvSpPr>
          <p:cNvPr id="635906" name="Rectangle 2">
            <a:extLst>
              <a:ext uri="{FF2B5EF4-FFF2-40B4-BE49-F238E27FC236}">
                <a16:creationId xmlns:a16="http://schemas.microsoft.com/office/drawing/2014/main" id="{F241266C-3433-4D69-BE17-0F4EB7F5B6AD}"/>
              </a:ext>
            </a:extLst>
          </p:cNvPr>
          <p:cNvSpPr>
            <a:spLocks noGrp="1" noRot="1" noChangeAspect="1" noChangeArrowheads="1" noTextEdit="1"/>
          </p:cNvSpPr>
          <p:nvPr>
            <p:ph type="sldImg"/>
          </p:nvPr>
        </p:nvSpPr>
        <p:spPr>
          <a:ln/>
        </p:spPr>
      </p:sp>
      <p:sp>
        <p:nvSpPr>
          <p:cNvPr id="635907" name="Rectangle 3">
            <a:extLst>
              <a:ext uri="{FF2B5EF4-FFF2-40B4-BE49-F238E27FC236}">
                <a16:creationId xmlns:a16="http://schemas.microsoft.com/office/drawing/2014/main" id="{FC3B6404-F399-4AE1-838A-537BBCE1A23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641332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027B0C-6F75-4314-850E-5612252D9765}"/>
              </a:ext>
            </a:extLst>
          </p:cNvPr>
          <p:cNvSpPr>
            <a:spLocks noGrp="1" noChangeArrowheads="1"/>
          </p:cNvSpPr>
          <p:nvPr>
            <p:ph type="sldNum" sz="quarter" idx="5"/>
          </p:nvPr>
        </p:nvSpPr>
        <p:spPr>
          <a:ln/>
        </p:spPr>
        <p:txBody>
          <a:bodyPr/>
          <a:lstStyle/>
          <a:p>
            <a:fld id="{DFB4A4A4-1212-4088-8A00-4B28BB45DAA7}" type="slidenum">
              <a:rPr lang="en-US" altLang="zh-CN"/>
              <a:pPr/>
              <a:t>72</a:t>
            </a:fld>
            <a:endParaRPr lang="en-US" altLang="zh-CN"/>
          </a:p>
        </p:txBody>
      </p:sp>
      <p:sp>
        <p:nvSpPr>
          <p:cNvPr id="662530" name="Rectangle 2">
            <a:extLst>
              <a:ext uri="{FF2B5EF4-FFF2-40B4-BE49-F238E27FC236}">
                <a16:creationId xmlns:a16="http://schemas.microsoft.com/office/drawing/2014/main" id="{07CAA5D3-A73A-4C6F-AEF3-E8AEC1D9E3B3}"/>
              </a:ext>
            </a:extLst>
          </p:cNvPr>
          <p:cNvSpPr>
            <a:spLocks noGrp="1" noRot="1" noChangeAspect="1" noChangeArrowheads="1" noTextEdit="1"/>
          </p:cNvSpPr>
          <p:nvPr>
            <p:ph type="sldImg"/>
          </p:nvPr>
        </p:nvSpPr>
        <p:spPr>
          <a:ln/>
        </p:spPr>
      </p:sp>
      <p:sp>
        <p:nvSpPr>
          <p:cNvPr id="662531" name="Rectangle 3">
            <a:extLst>
              <a:ext uri="{FF2B5EF4-FFF2-40B4-BE49-F238E27FC236}">
                <a16:creationId xmlns:a16="http://schemas.microsoft.com/office/drawing/2014/main" id="{1B88F084-CE5E-4E5B-B32C-DFD8F416EE4E}"/>
              </a:ext>
            </a:extLst>
          </p:cNvPr>
          <p:cNvSpPr>
            <a:spLocks noGrp="1" noChangeArrowheads="1"/>
          </p:cNvSpPr>
          <p:nvPr>
            <p:ph type="body" idx="1"/>
          </p:nvPr>
        </p:nvSpPr>
        <p:spPr/>
        <p:txBody>
          <a:bodyPr/>
          <a:lstStyle/>
          <a:p>
            <a:r>
              <a:rPr lang="en-US" altLang="zh-CN" sz="1200" dirty="0">
                <a:latin typeface="Arial Unicode MS" pitchFamily="34" charset="-128"/>
                <a:ea typeface="宋体" panose="02010600030101010101" pitchFamily="2" charset="-122"/>
              </a:rPr>
              <a:t>We just give an overview to the reader.</a:t>
            </a:r>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F1FB03-6838-425F-B473-CF8C7734B66A}"/>
              </a:ext>
            </a:extLst>
          </p:cNvPr>
          <p:cNvSpPr>
            <a:spLocks noGrp="1" noChangeArrowheads="1"/>
          </p:cNvSpPr>
          <p:nvPr>
            <p:ph type="sldNum" sz="quarter" idx="5"/>
          </p:nvPr>
        </p:nvSpPr>
        <p:spPr>
          <a:ln/>
        </p:spPr>
        <p:txBody>
          <a:bodyPr/>
          <a:lstStyle/>
          <a:p>
            <a:fld id="{6867B0AF-59DD-458F-8721-219C4B84E17C}" type="slidenum">
              <a:rPr lang="en-US" altLang="zh-CN"/>
              <a:pPr/>
              <a:t>73</a:t>
            </a:fld>
            <a:endParaRPr lang="en-US" altLang="zh-CN"/>
          </a:p>
        </p:txBody>
      </p:sp>
      <p:sp>
        <p:nvSpPr>
          <p:cNvPr id="664578" name="Rectangle 2">
            <a:extLst>
              <a:ext uri="{FF2B5EF4-FFF2-40B4-BE49-F238E27FC236}">
                <a16:creationId xmlns:a16="http://schemas.microsoft.com/office/drawing/2014/main" id="{9C4417B2-4C97-4A58-B587-6535F9CCE263}"/>
              </a:ext>
            </a:extLst>
          </p:cNvPr>
          <p:cNvSpPr>
            <a:spLocks noGrp="1" noRot="1" noChangeAspect="1" noChangeArrowheads="1" noTextEdit="1"/>
          </p:cNvSpPr>
          <p:nvPr>
            <p:ph type="sldImg"/>
          </p:nvPr>
        </p:nvSpPr>
        <p:spPr>
          <a:ln/>
        </p:spPr>
      </p:sp>
      <p:sp>
        <p:nvSpPr>
          <p:cNvPr id="664579" name="Rectangle 3">
            <a:extLst>
              <a:ext uri="{FF2B5EF4-FFF2-40B4-BE49-F238E27FC236}">
                <a16:creationId xmlns:a16="http://schemas.microsoft.com/office/drawing/2014/main" id="{0DB2C3C4-C219-40E4-B978-A0DEFDDA453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BE2BD5-27FA-4FC1-BC1A-28EEBD67E8DF}"/>
              </a:ext>
            </a:extLst>
          </p:cNvPr>
          <p:cNvSpPr>
            <a:spLocks noGrp="1" noChangeArrowheads="1"/>
          </p:cNvSpPr>
          <p:nvPr>
            <p:ph type="sldNum" sz="quarter" idx="5"/>
          </p:nvPr>
        </p:nvSpPr>
        <p:spPr>
          <a:ln/>
        </p:spPr>
        <p:txBody>
          <a:bodyPr/>
          <a:lstStyle/>
          <a:p>
            <a:fld id="{8AAB09A4-36D7-41CD-B3A6-FDA0BB96DEDD}" type="slidenum">
              <a:rPr lang="en-US" altLang="zh-CN"/>
              <a:pPr/>
              <a:t>74</a:t>
            </a:fld>
            <a:endParaRPr lang="en-US" altLang="zh-CN"/>
          </a:p>
        </p:txBody>
      </p:sp>
      <p:sp>
        <p:nvSpPr>
          <p:cNvPr id="607234" name="Rectangle 2">
            <a:extLst>
              <a:ext uri="{FF2B5EF4-FFF2-40B4-BE49-F238E27FC236}">
                <a16:creationId xmlns:a16="http://schemas.microsoft.com/office/drawing/2014/main" id="{700F2BA4-32C2-400C-A4B8-F45EEB72C2AC}"/>
              </a:ext>
            </a:extLst>
          </p:cNvPr>
          <p:cNvSpPr>
            <a:spLocks noGrp="1" noRot="1" noChangeAspect="1" noChangeArrowheads="1" noTextEdit="1"/>
          </p:cNvSpPr>
          <p:nvPr>
            <p:ph type="sldImg"/>
          </p:nvPr>
        </p:nvSpPr>
        <p:spPr>
          <a:ln/>
        </p:spPr>
      </p:sp>
      <p:sp>
        <p:nvSpPr>
          <p:cNvPr id="607235" name="Rectangle 3">
            <a:extLst>
              <a:ext uri="{FF2B5EF4-FFF2-40B4-BE49-F238E27FC236}">
                <a16:creationId xmlns:a16="http://schemas.microsoft.com/office/drawing/2014/main" id="{67D83682-3270-405B-9F69-04B76CE8848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E1BD33-4BDA-4E85-A5F1-93C312A9B773}"/>
              </a:ext>
            </a:extLst>
          </p:cNvPr>
          <p:cNvSpPr>
            <a:spLocks noGrp="1" noChangeArrowheads="1"/>
          </p:cNvSpPr>
          <p:nvPr>
            <p:ph type="sldNum" sz="quarter" idx="5"/>
          </p:nvPr>
        </p:nvSpPr>
        <p:spPr>
          <a:ln/>
        </p:spPr>
        <p:txBody>
          <a:bodyPr/>
          <a:lstStyle/>
          <a:p>
            <a:fld id="{14A11D88-3DFF-4259-8AB4-F49C5E7F2567}" type="slidenum">
              <a:rPr lang="en-US" altLang="zh-CN"/>
              <a:pPr/>
              <a:t>7</a:t>
            </a:fld>
            <a:endParaRPr lang="en-US" altLang="zh-CN"/>
          </a:p>
        </p:txBody>
      </p:sp>
      <p:sp>
        <p:nvSpPr>
          <p:cNvPr id="635906" name="Rectangle 2">
            <a:extLst>
              <a:ext uri="{FF2B5EF4-FFF2-40B4-BE49-F238E27FC236}">
                <a16:creationId xmlns:a16="http://schemas.microsoft.com/office/drawing/2014/main" id="{F241266C-3433-4D69-BE17-0F4EB7F5B6AD}"/>
              </a:ext>
            </a:extLst>
          </p:cNvPr>
          <p:cNvSpPr>
            <a:spLocks noGrp="1" noRot="1" noChangeAspect="1" noChangeArrowheads="1" noTextEdit="1"/>
          </p:cNvSpPr>
          <p:nvPr>
            <p:ph type="sldImg"/>
          </p:nvPr>
        </p:nvSpPr>
        <p:spPr>
          <a:ln/>
        </p:spPr>
      </p:sp>
      <p:sp>
        <p:nvSpPr>
          <p:cNvPr id="635907" name="Rectangle 3">
            <a:extLst>
              <a:ext uri="{FF2B5EF4-FFF2-40B4-BE49-F238E27FC236}">
                <a16:creationId xmlns:a16="http://schemas.microsoft.com/office/drawing/2014/main" id="{FC3B6404-F399-4AE1-838A-537BBCE1A23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bits are constructed from the received signal. The packet is decapsulated from the frame. Errors are detected and corrected. The packet is ready to be forwarded by the network layer. </a:t>
            </a:r>
            <a:endParaRPr lang="zh-CN" altLang="en-US" dirty="0"/>
          </a:p>
        </p:txBody>
      </p:sp>
      <p:sp>
        <p:nvSpPr>
          <p:cNvPr id="4" name="灯片编号占位符 3"/>
          <p:cNvSpPr>
            <a:spLocks noGrp="1"/>
          </p:cNvSpPr>
          <p:nvPr>
            <p:ph type="sldNum" sz="quarter" idx="5"/>
          </p:nvPr>
        </p:nvSpPr>
        <p:spPr/>
        <p:txBody>
          <a:bodyPr/>
          <a:lstStyle/>
          <a:p>
            <a:fld id="{66DFC12C-1D31-4848-94F0-7002675CA755}" type="slidenum">
              <a:rPr lang="en-US" altLang="zh-CN" smtClean="0"/>
              <a:pPr/>
              <a:t>76</a:t>
            </a:fld>
            <a:endParaRPr lang="en-US" altLang="zh-CN"/>
          </a:p>
        </p:txBody>
      </p:sp>
    </p:spTree>
    <p:extLst>
      <p:ext uri="{BB962C8B-B14F-4D97-AF65-F5344CB8AC3E}">
        <p14:creationId xmlns:p14="http://schemas.microsoft.com/office/powerpoint/2010/main" val="2913596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79CAAC-67C3-42CA-B25F-9CB1A805446C}"/>
              </a:ext>
            </a:extLst>
          </p:cNvPr>
          <p:cNvSpPr>
            <a:spLocks noGrp="1" noChangeArrowheads="1"/>
          </p:cNvSpPr>
          <p:nvPr>
            <p:ph type="sldNum" sz="quarter" idx="5"/>
          </p:nvPr>
        </p:nvSpPr>
        <p:spPr>
          <a:ln/>
        </p:spPr>
        <p:txBody>
          <a:bodyPr/>
          <a:lstStyle/>
          <a:p>
            <a:fld id="{B9385202-48AD-4B88-9B18-09BD82E14CC0}" type="slidenum">
              <a:rPr lang="en-US" altLang="zh-CN"/>
              <a:pPr/>
              <a:t>77</a:t>
            </a:fld>
            <a:endParaRPr lang="en-US" altLang="zh-CN"/>
          </a:p>
        </p:txBody>
      </p:sp>
      <p:sp>
        <p:nvSpPr>
          <p:cNvPr id="610306" name="Rectangle 2">
            <a:extLst>
              <a:ext uri="{FF2B5EF4-FFF2-40B4-BE49-F238E27FC236}">
                <a16:creationId xmlns:a16="http://schemas.microsoft.com/office/drawing/2014/main" id="{49737770-2467-4307-8CE2-57803A184F2E}"/>
              </a:ext>
            </a:extLst>
          </p:cNvPr>
          <p:cNvSpPr>
            <a:spLocks noGrp="1" noRot="1" noChangeAspect="1" noChangeArrowheads="1" noTextEdit="1"/>
          </p:cNvSpPr>
          <p:nvPr>
            <p:ph type="sldImg"/>
          </p:nvPr>
        </p:nvSpPr>
        <p:spPr>
          <a:ln/>
        </p:spPr>
      </p:sp>
      <p:sp>
        <p:nvSpPr>
          <p:cNvPr id="610307" name="Rectangle 3">
            <a:extLst>
              <a:ext uri="{FF2B5EF4-FFF2-40B4-BE49-F238E27FC236}">
                <a16:creationId xmlns:a16="http://schemas.microsoft.com/office/drawing/2014/main" id="{447136C6-E01E-4639-9D43-6676C2463448}"/>
              </a:ext>
            </a:extLst>
          </p:cNvPr>
          <p:cNvSpPr>
            <a:spLocks noGrp="1" noChangeArrowheads="1"/>
          </p:cNvSpPr>
          <p:nvPr>
            <p:ph type="body" idx="1"/>
          </p:nvPr>
        </p:nvSpPr>
        <p:spPr/>
        <p:txBody>
          <a:bodyPr/>
          <a:lstStyle/>
          <a:p>
            <a:r>
              <a:rPr lang="zh-CN" altLang="en-US" dirty="0"/>
              <a:t>交叉开关</a:t>
            </a:r>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2E01CE-0366-432D-AAA9-E7D314CC180A}"/>
              </a:ext>
            </a:extLst>
          </p:cNvPr>
          <p:cNvSpPr>
            <a:spLocks noGrp="1" noChangeArrowheads="1"/>
          </p:cNvSpPr>
          <p:nvPr>
            <p:ph type="sldNum" sz="quarter" idx="5"/>
          </p:nvPr>
        </p:nvSpPr>
        <p:spPr>
          <a:ln/>
        </p:spPr>
        <p:txBody>
          <a:bodyPr/>
          <a:lstStyle/>
          <a:p>
            <a:fld id="{84C3589D-FFFB-410C-8376-A3FB7D5DF996}" type="slidenum">
              <a:rPr lang="en-US" altLang="zh-CN"/>
              <a:pPr/>
              <a:t>78</a:t>
            </a:fld>
            <a:endParaRPr lang="en-US" altLang="zh-CN"/>
          </a:p>
        </p:txBody>
      </p:sp>
      <p:sp>
        <p:nvSpPr>
          <p:cNvPr id="611330" name="Rectangle 2">
            <a:extLst>
              <a:ext uri="{FF2B5EF4-FFF2-40B4-BE49-F238E27FC236}">
                <a16:creationId xmlns:a16="http://schemas.microsoft.com/office/drawing/2014/main" id="{16F800E4-8AD6-4B67-8880-FBE6172B19D4}"/>
              </a:ext>
            </a:extLst>
          </p:cNvPr>
          <p:cNvSpPr>
            <a:spLocks noGrp="1" noRot="1" noChangeAspect="1" noChangeArrowheads="1" noTextEdit="1"/>
          </p:cNvSpPr>
          <p:nvPr>
            <p:ph type="sldImg"/>
          </p:nvPr>
        </p:nvSpPr>
        <p:spPr>
          <a:ln/>
        </p:spPr>
      </p:sp>
      <p:sp>
        <p:nvSpPr>
          <p:cNvPr id="611331" name="Rectangle 3">
            <a:extLst>
              <a:ext uri="{FF2B5EF4-FFF2-40B4-BE49-F238E27FC236}">
                <a16:creationId xmlns:a16="http://schemas.microsoft.com/office/drawing/2014/main" id="{1BE866BD-C8AB-42A6-9512-39C529146FEE}"/>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rgbClr val="000000"/>
                </a:solidFill>
                <a:effectLst>
                  <a:outerShdw blurRad="38100" dist="38100" dir="2700000" algn="tl">
                    <a:srgbClr val="FFFFFF"/>
                  </a:outerShdw>
                </a:effectLst>
              </a:rPr>
              <a:t>Batcher</a:t>
            </a:r>
            <a:r>
              <a:rPr lang="zh-CN" altLang="en-US" sz="1200" dirty="0">
                <a:solidFill>
                  <a:srgbClr val="000000"/>
                </a:solidFill>
                <a:effectLst>
                  <a:outerShdw blurRad="38100" dist="38100" dir="2700000" algn="tl">
                    <a:srgbClr val="FFFFFF"/>
                  </a:outerShdw>
                </a:effectLst>
              </a:rPr>
              <a:t>榕树接线器</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870D17-75F8-41E0-8CB9-EE074BD1F9AA}"/>
              </a:ext>
            </a:extLst>
          </p:cNvPr>
          <p:cNvSpPr>
            <a:spLocks noGrp="1" noChangeArrowheads="1"/>
          </p:cNvSpPr>
          <p:nvPr>
            <p:ph type="sldNum" sz="quarter" idx="5"/>
          </p:nvPr>
        </p:nvSpPr>
        <p:spPr>
          <a:ln/>
        </p:spPr>
        <p:txBody>
          <a:bodyPr/>
          <a:lstStyle/>
          <a:p>
            <a:fld id="{81BCA59E-04B6-49DF-8309-07D6330E03BC}" type="slidenum">
              <a:rPr lang="en-US" altLang="zh-CN"/>
              <a:pPr/>
              <a:t>79</a:t>
            </a:fld>
            <a:endParaRPr lang="en-US" altLang="zh-CN"/>
          </a:p>
        </p:txBody>
      </p:sp>
      <p:sp>
        <p:nvSpPr>
          <p:cNvPr id="612354" name="Rectangle 2">
            <a:extLst>
              <a:ext uri="{FF2B5EF4-FFF2-40B4-BE49-F238E27FC236}">
                <a16:creationId xmlns:a16="http://schemas.microsoft.com/office/drawing/2014/main" id="{E5502122-034D-40D3-AA0B-86BB1733D0CE}"/>
              </a:ext>
            </a:extLst>
          </p:cNvPr>
          <p:cNvSpPr>
            <a:spLocks noGrp="1" noRot="1" noChangeAspect="1" noChangeArrowheads="1" noTextEdit="1"/>
          </p:cNvSpPr>
          <p:nvPr>
            <p:ph type="sldImg"/>
          </p:nvPr>
        </p:nvSpPr>
        <p:spPr>
          <a:ln/>
        </p:spPr>
      </p:sp>
      <p:sp>
        <p:nvSpPr>
          <p:cNvPr id="612355" name="Rectangle 3">
            <a:extLst>
              <a:ext uri="{FF2B5EF4-FFF2-40B4-BE49-F238E27FC236}">
                <a16:creationId xmlns:a16="http://schemas.microsoft.com/office/drawing/2014/main" id="{79359062-D1B8-457D-94C1-6876186D4FC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814769-30F6-4518-A68E-EE541D9325CD}"/>
              </a:ext>
            </a:extLst>
          </p:cNvPr>
          <p:cNvSpPr>
            <a:spLocks noGrp="1" noChangeArrowheads="1"/>
          </p:cNvSpPr>
          <p:nvPr>
            <p:ph type="sldNum" sz="quarter" idx="5"/>
          </p:nvPr>
        </p:nvSpPr>
        <p:spPr>
          <a:ln/>
        </p:spPr>
        <p:txBody>
          <a:bodyPr/>
          <a:lstStyle/>
          <a:p>
            <a:fld id="{84875C15-F6A6-4FE5-9F79-08BB0FDD90AA}" type="slidenum">
              <a:rPr lang="en-US" altLang="zh-CN"/>
              <a:pPr/>
              <a:t>80</a:t>
            </a:fld>
            <a:endParaRPr lang="en-US" altLang="zh-CN"/>
          </a:p>
        </p:txBody>
      </p:sp>
      <p:sp>
        <p:nvSpPr>
          <p:cNvPr id="613378" name="Rectangle 2">
            <a:extLst>
              <a:ext uri="{FF2B5EF4-FFF2-40B4-BE49-F238E27FC236}">
                <a16:creationId xmlns:a16="http://schemas.microsoft.com/office/drawing/2014/main" id="{425CA411-697D-478F-B5A6-313444A59E76}"/>
              </a:ext>
            </a:extLst>
          </p:cNvPr>
          <p:cNvSpPr>
            <a:spLocks noGrp="1" noRot="1" noChangeAspect="1" noChangeArrowheads="1" noTextEdit="1"/>
          </p:cNvSpPr>
          <p:nvPr>
            <p:ph type="sldImg"/>
          </p:nvPr>
        </p:nvSpPr>
        <p:spPr>
          <a:ln/>
        </p:spPr>
      </p:sp>
      <p:sp>
        <p:nvSpPr>
          <p:cNvPr id="613379" name="Rectangle 3">
            <a:extLst>
              <a:ext uri="{FF2B5EF4-FFF2-40B4-BE49-F238E27FC236}">
                <a16:creationId xmlns:a16="http://schemas.microsoft.com/office/drawing/2014/main" id="{3579A0BA-EC1A-4123-8321-68F48BE5400F}"/>
              </a:ext>
            </a:extLst>
          </p:cNvPr>
          <p:cNvSpPr>
            <a:spLocks noGrp="1" noChangeArrowheads="1"/>
          </p:cNvSpPr>
          <p:nvPr>
            <p:ph type="body" idx="1"/>
          </p:nvPr>
        </p:nvSpPr>
        <p:spPr/>
        <p:txBody>
          <a:bodyPr/>
          <a:lstStyle/>
          <a:p>
            <a:r>
              <a:rPr lang="en-US" altLang="zh-CN" dirty="0"/>
              <a:t>Normally, another hardware module called a trap is added between the Batcher switch and the banyan switch. The trap module prevents duplicate packets (packets with the same output destination) from passing to the banyan switch simultaneously. </a:t>
            </a:r>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E1BD33-4BDA-4E85-A5F1-93C312A9B773}"/>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4A11D88-3DFF-4259-8AB4-F49C5E7F2567}" type="slidenum">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5906" name="Rectangle 2">
            <a:extLst>
              <a:ext uri="{FF2B5EF4-FFF2-40B4-BE49-F238E27FC236}">
                <a16:creationId xmlns:a16="http://schemas.microsoft.com/office/drawing/2014/main" id="{F241266C-3433-4D69-BE17-0F4EB7F5B6AD}"/>
              </a:ext>
            </a:extLst>
          </p:cNvPr>
          <p:cNvSpPr>
            <a:spLocks noGrp="1" noRot="1" noChangeAspect="1" noChangeArrowheads="1" noTextEdit="1"/>
          </p:cNvSpPr>
          <p:nvPr>
            <p:ph type="sldImg"/>
          </p:nvPr>
        </p:nvSpPr>
        <p:spPr>
          <a:ln/>
        </p:spPr>
      </p:sp>
      <p:sp>
        <p:nvSpPr>
          <p:cNvPr id="635907" name="Rectangle 3">
            <a:extLst>
              <a:ext uri="{FF2B5EF4-FFF2-40B4-BE49-F238E27FC236}">
                <a16:creationId xmlns:a16="http://schemas.microsoft.com/office/drawing/2014/main" id="{FC3B6404-F399-4AE1-838A-537BBCE1A23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094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8D39C0-F822-4C2B-81DA-86EEAE0682EA}"/>
              </a:ext>
            </a:extLst>
          </p:cNvPr>
          <p:cNvSpPr>
            <a:spLocks noGrp="1" noChangeArrowheads="1"/>
          </p:cNvSpPr>
          <p:nvPr>
            <p:ph type="sldNum" sz="quarter" idx="5"/>
          </p:nvPr>
        </p:nvSpPr>
        <p:spPr>
          <a:ln/>
        </p:spPr>
        <p:txBody>
          <a:bodyPr/>
          <a:lstStyle/>
          <a:p>
            <a:fld id="{FA7DB6F1-06B3-4453-AE74-5502DE4486F3}" type="slidenum">
              <a:rPr lang="en-US" altLang="zh-CN"/>
              <a:pPr/>
              <a:t>8</a:t>
            </a:fld>
            <a:endParaRPr lang="en-US" altLang="zh-CN"/>
          </a:p>
        </p:txBody>
      </p:sp>
      <p:sp>
        <p:nvSpPr>
          <p:cNvPr id="637954" name="Rectangle 2">
            <a:extLst>
              <a:ext uri="{FF2B5EF4-FFF2-40B4-BE49-F238E27FC236}">
                <a16:creationId xmlns:a16="http://schemas.microsoft.com/office/drawing/2014/main" id="{140D4C3B-0EAA-4E85-A29E-3EE62DCD03F8}"/>
              </a:ext>
            </a:extLst>
          </p:cNvPr>
          <p:cNvSpPr>
            <a:spLocks noGrp="1" noRot="1" noChangeAspect="1" noChangeArrowheads="1" noTextEdit="1"/>
          </p:cNvSpPr>
          <p:nvPr>
            <p:ph type="sldImg"/>
          </p:nvPr>
        </p:nvSpPr>
        <p:spPr>
          <a:ln/>
        </p:spPr>
      </p:sp>
      <p:sp>
        <p:nvSpPr>
          <p:cNvPr id="637955" name="Rectangle 3">
            <a:extLst>
              <a:ext uri="{FF2B5EF4-FFF2-40B4-BE49-F238E27FC236}">
                <a16:creationId xmlns:a16="http://schemas.microsoft.com/office/drawing/2014/main" id="{AC37CFF4-8574-42F4-A283-849EBD271D07}"/>
              </a:ext>
            </a:extLst>
          </p:cNvPr>
          <p:cNvSpPr>
            <a:spLocks noGrp="1" noChangeArrowheads="1"/>
          </p:cNvSpPr>
          <p:nvPr>
            <p:ph type="body" idx="1"/>
          </p:nvPr>
        </p:nvSpPr>
        <p:spPr/>
        <p:txBody>
          <a:bodyPr/>
          <a:lstStyle/>
          <a:p>
            <a:r>
              <a:rPr lang="zh-CN" altLang="en-US" dirty="0"/>
              <a:t>依赖网络以下层实现分组发送的行为，分组能够到达最终目的地，往往是由直接发送和间接发送组合接力实现的</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3A76D8-4415-42D6-9CD4-A381BC3FCFB4}"/>
              </a:ext>
            </a:extLst>
          </p:cNvPr>
          <p:cNvSpPr>
            <a:spLocks noGrp="1" noChangeArrowheads="1"/>
          </p:cNvSpPr>
          <p:nvPr>
            <p:ph type="sldNum" sz="quarter" idx="5"/>
          </p:nvPr>
        </p:nvSpPr>
        <p:spPr>
          <a:ln/>
        </p:spPr>
        <p:txBody>
          <a:bodyPr/>
          <a:lstStyle/>
          <a:p>
            <a:fld id="{24E81EE7-442C-46B6-BF6F-226C60B924DF}" type="slidenum">
              <a:rPr lang="en-US" altLang="zh-CN"/>
              <a:pPr/>
              <a:t>9</a:t>
            </a:fld>
            <a:endParaRPr lang="en-US" altLang="zh-CN"/>
          </a:p>
        </p:txBody>
      </p:sp>
      <p:sp>
        <p:nvSpPr>
          <p:cNvPr id="640002" name="Rectangle 2">
            <a:extLst>
              <a:ext uri="{FF2B5EF4-FFF2-40B4-BE49-F238E27FC236}">
                <a16:creationId xmlns:a16="http://schemas.microsoft.com/office/drawing/2014/main" id="{C36DC34D-A819-426B-810A-2EBBB9A57BEF}"/>
              </a:ext>
            </a:extLst>
          </p:cNvPr>
          <p:cNvSpPr>
            <a:spLocks noGrp="1" noRot="1" noChangeAspect="1" noChangeArrowheads="1" noTextEdit="1"/>
          </p:cNvSpPr>
          <p:nvPr>
            <p:ph type="sldImg"/>
          </p:nvPr>
        </p:nvSpPr>
        <p:spPr>
          <a:ln/>
        </p:spPr>
      </p:sp>
      <p:sp>
        <p:nvSpPr>
          <p:cNvPr id="640003" name="Rectangle 3">
            <a:extLst>
              <a:ext uri="{FF2B5EF4-FFF2-40B4-BE49-F238E27FC236}">
                <a16:creationId xmlns:a16="http://schemas.microsoft.com/office/drawing/2014/main" id="{7E93FE29-AFD9-40BD-B4C4-E955C41FE3A2}"/>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7B939B1D-4927-4E90-9FAF-CB5F3436F770}"/>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E6FD382E-B6B4-414A-B607-86B73489D712}"/>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B52A5527-8A34-4431-9682-D0FB1254E18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49" name="Rectangle 5">
                <a:extLst>
                  <a:ext uri="{FF2B5EF4-FFF2-40B4-BE49-F238E27FC236}">
                    <a16:creationId xmlns:a16="http://schemas.microsoft.com/office/drawing/2014/main" id="{03CC6A3D-9C15-462F-B303-2B9EC867E08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950" name="Group 6">
              <a:extLst>
                <a:ext uri="{FF2B5EF4-FFF2-40B4-BE49-F238E27FC236}">
                  <a16:creationId xmlns:a16="http://schemas.microsoft.com/office/drawing/2014/main" id="{C170FF19-E930-4BBE-85B5-4194E5C448F9}"/>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D507A4BF-908D-4E28-8D22-6F05013E4E0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2" name="Rectangle 8">
                <a:extLst>
                  <a:ext uri="{FF2B5EF4-FFF2-40B4-BE49-F238E27FC236}">
                    <a16:creationId xmlns:a16="http://schemas.microsoft.com/office/drawing/2014/main" id="{FB520F3C-F5A1-49E3-8C02-5745DB01B29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0953" name="Rectangle 9">
              <a:extLst>
                <a:ext uri="{FF2B5EF4-FFF2-40B4-BE49-F238E27FC236}">
                  <a16:creationId xmlns:a16="http://schemas.microsoft.com/office/drawing/2014/main" id="{B6A1385A-9C72-48C8-9B86-59CBC69A42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4" name="Rectangle 10">
              <a:extLst>
                <a:ext uri="{FF2B5EF4-FFF2-40B4-BE49-F238E27FC236}">
                  <a16:creationId xmlns:a16="http://schemas.microsoft.com/office/drawing/2014/main" id="{E290EFCF-544B-4C0A-8D14-4249CD2631E7}"/>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5" name="Rectangle 11">
              <a:extLst>
                <a:ext uri="{FF2B5EF4-FFF2-40B4-BE49-F238E27FC236}">
                  <a16:creationId xmlns:a16="http://schemas.microsoft.com/office/drawing/2014/main" id="{1325B3E8-A39C-468F-9015-33E122C93FF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0956" name="Rectangle 12">
            <a:extLst>
              <a:ext uri="{FF2B5EF4-FFF2-40B4-BE49-F238E27FC236}">
                <a16:creationId xmlns:a16="http://schemas.microsoft.com/office/drawing/2014/main" id="{913CD679-78C7-41D6-BCE5-A57165DAD411}"/>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CN" noProof="0"/>
              <a:t>Click to edit Master title style</a:t>
            </a:r>
          </a:p>
        </p:txBody>
      </p:sp>
      <p:sp>
        <p:nvSpPr>
          <p:cNvPr id="210957" name="Rectangle 13">
            <a:extLst>
              <a:ext uri="{FF2B5EF4-FFF2-40B4-BE49-F238E27FC236}">
                <a16:creationId xmlns:a16="http://schemas.microsoft.com/office/drawing/2014/main" id="{A700BAA8-9511-48B2-B43D-4C2738FE824D}"/>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CN" noProof="0"/>
              <a:t>Click to edit Master subtitle style</a:t>
            </a:r>
          </a:p>
        </p:txBody>
      </p:sp>
      <p:sp>
        <p:nvSpPr>
          <p:cNvPr id="210958" name="Rectangle 14">
            <a:extLst>
              <a:ext uri="{FF2B5EF4-FFF2-40B4-BE49-F238E27FC236}">
                <a16:creationId xmlns:a16="http://schemas.microsoft.com/office/drawing/2014/main" id="{F1FB686A-14FF-4178-9147-A510CD9A7DDB}"/>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宋体" panose="02010600030101010101" pitchFamily="2" charset="-122"/>
              </a:defRPr>
            </a:lvl1pPr>
          </a:lstStyle>
          <a:p>
            <a:endParaRPr lang="en-US" altLang="zh-CN"/>
          </a:p>
        </p:txBody>
      </p:sp>
      <p:sp>
        <p:nvSpPr>
          <p:cNvPr id="210959" name="Rectangle 15">
            <a:extLst>
              <a:ext uri="{FF2B5EF4-FFF2-40B4-BE49-F238E27FC236}">
                <a16:creationId xmlns:a16="http://schemas.microsoft.com/office/drawing/2014/main" id="{5B8C082C-0F37-493E-BE54-8325046B97F7}"/>
              </a:ext>
            </a:extLst>
          </p:cNvPr>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ltLang="zh-CN"/>
              <a:t>TCP/IP Protocol Suite</a:t>
            </a:r>
          </a:p>
        </p:txBody>
      </p:sp>
      <p:sp>
        <p:nvSpPr>
          <p:cNvPr id="210960" name="Rectangle 16">
            <a:extLst>
              <a:ext uri="{FF2B5EF4-FFF2-40B4-BE49-F238E27FC236}">
                <a16:creationId xmlns:a16="http://schemas.microsoft.com/office/drawing/2014/main" id="{36C14BA0-A4DF-4533-B157-C0E4F480A0D1}"/>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28B05DD-9F3C-405D-9B92-95BA46157A54}" type="slidenum">
              <a:rPr lang="en-US" altLang="zh-CN"/>
              <a:pPr/>
              <a:t>‹#›</a:t>
            </a:fld>
            <a:endParaRPr lang="en-US" altLang="zh-CN"/>
          </a:p>
        </p:txBody>
      </p:sp>
      <p:sp>
        <p:nvSpPr>
          <p:cNvPr id="210961" name="Text Box 17">
            <a:extLst>
              <a:ext uri="{FF2B5EF4-FFF2-40B4-BE49-F238E27FC236}">
                <a16:creationId xmlns:a16="http://schemas.microsoft.com/office/drawing/2014/main" id="{9F3F8EBF-4219-4901-A810-11167D33EEE6}"/>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E96F2227-982E-4283-8D21-2E98DBD8F7DA}"/>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119DC-FA24-4626-AC66-55C1F1BD89FD}"/>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2FD348-9BD1-491A-93C2-29A0446E185B}"/>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A80E9662-CDE2-49B8-B36D-9AEF12B473FD}"/>
              </a:ext>
            </a:extLst>
          </p:cNvPr>
          <p:cNvSpPr>
            <a:spLocks noGrp="1"/>
          </p:cNvSpPr>
          <p:nvPr>
            <p:ph type="ftr" sz="quarter" idx="10"/>
          </p:nvPr>
        </p:nvSpPr>
        <p:spPr/>
        <p:txBody>
          <a:bodyPr/>
          <a:lstStyle>
            <a:lvl1pPr>
              <a:defRPr/>
            </a:lvl1pPr>
          </a:lstStyle>
          <a:p>
            <a:r>
              <a:rPr lang="en-US" altLang="zh-CN"/>
              <a:t>TCP/IP Protocol Suite</a:t>
            </a:r>
          </a:p>
        </p:txBody>
      </p:sp>
      <p:sp>
        <p:nvSpPr>
          <p:cNvPr id="5" name="灯片编号占位符 4">
            <a:extLst>
              <a:ext uri="{FF2B5EF4-FFF2-40B4-BE49-F238E27FC236}">
                <a16:creationId xmlns:a16="http://schemas.microsoft.com/office/drawing/2014/main" id="{329A99E1-8E08-4F84-8A41-5EE16ED37EF0}"/>
              </a:ext>
            </a:extLst>
          </p:cNvPr>
          <p:cNvSpPr>
            <a:spLocks noGrp="1"/>
          </p:cNvSpPr>
          <p:nvPr>
            <p:ph type="sldNum" sz="quarter" idx="11"/>
          </p:nvPr>
        </p:nvSpPr>
        <p:spPr/>
        <p:txBody>
          <a:bodyPr/>
          <a:lstStyle>
            <a:lvl1pPr>
              <a:defRPr/>
            </a:lvl1pPr>
          </a:lstStyle>
          <a:p>
            <a:fld id="{DB752880-28DC-43AB-B690-F8344D11AAC6}" type="slidenum">
              <a:rPr lang="en-US" altLang="zh-CN"/>
              <a:pPr/>
              <a:t>‹#›</a:t>
            </a:fld>
            <a:endParaRPr lang="en-US" altLang="zh-CN"/>
          </a:p>
        </p:txBody>
      </p:sp>
    </p:spTree>
    <p:extLst>
      <p:ext uri="{BB962C8B-B14F-4D97-AF65-F5344CB8AC3E}">
        <p14:creationId xmlns:p14="http://schemas.microsoft.com/office/powerpoint/2010/main" val="137383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FEA17C-4BC4-4D54-ACFC-BBF7E514B34E}"/>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957211-EE9E-4087-BEBD-26A39163260C}"/>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3623C10A-7839-4CA4-AA8E-BA83BDCFC2FA}"/>
              </a:ext>
            </a:extLst>
          </p:cNvPr>
          <p:cNvSpPr>
            <a:spLocks noGrp="1"/>
          </p:cNvSpPr>
          <p:nvPr>
            <p:ph type="ftr" sz="quarter" idx="10"/>
          </p:nvPr>
        </p:nvSpPr>
        <p:spPr/>
        <p:txBody>
          <a:bodyPr/>
          <a:lstStyle>
            <a:lvl1pPr>
              <a:defRPr/>
            </a:lvl1pPr>
          </a:lstStyle>
          <a:p>
            <a:r>
              <a:rPr lang="en-US" altLang="zh-CN"/>
              <a:t>TCP/IP Protocol Suite</a:t>
            </a:r>
          </a:p>
        </p:txBody>
      </p:sp>
      <p:sp>
        <p:nvSpPr>
          <p:cNvPr id="5" name="灯片编号占位符 4">
            <a:extLst>
              <a:ext uri="{FF2B5EF4-FFF2-40B4-BE49-F238E27FC236}">
                <a16:creationId xmlns:a16="http://schemas.microsoft.com/office/drawing/2014/main" id="{3472C720-D06C-4E27-AE02-252CA357BAF7}"/>
              </a:ext>
            </a:extLst>
          </p:cNvPr>
          <p:cNvSpPr>
            <a:spLocks noGrp="1"/>
          </p:cNvSpPr>
          <p:nvPr>
            <p:ph type="sldNum" sz="quarter" idx="11"/>
          </p:nvPr>
        </p:nvSpPr>
        <p:spPr/>
        <p:txBody>
          <a:bodyPr/>
          <a:lstStyle>
            <a:lvl1pPr>
              <a:defRPr/>
            </a:lvl1pPr>
          </a:lstStyle>
          <a:p>
            <a:fld id="{EB0A2720-8DA5-431E-849F-44827AE1BD8F}" type="slidenum">
              <a:rPr lang="en-US" altLang="zh-CN"/>
              <a:pPr/>
              <a:t>‹#›</a:t>
            </a:fld>
            <a:endParaRPr lang="en-US" altLang="zh-CN"/>
          </a:p>
        </p:txBody>
      </p:sp>
    </p:spTree>
    <p:extLst>
      <p:ext uri="{BB962C8B-B14F-4D97-AF65-F5344CB8AC3E}">
        <p14:creationId xmlns:p14="http://schemas.microsoft.com/office/powerpoint/2010/main" val="1087492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8E62C-8C89-4D89-89CB-45981DB86CD5}"/>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564B0E49-FE92-4600-8695-869A2134C1E6}"/>
              </a:ext>
            </a:extLst>
          </p:cNvPr>
          <p:cNvSpPr>
            <a:spLocks noGrp="1"/>
          </p:cNvSpPr>
          <p:nvPr>
            <p:ph type="tbl" idx="1"/>
          </p:nvPr>
        </p:nvSpPr>
        <p:spPr>
          <a:xfrm>
            <a:off x="628650" y="1825625"/>
            <a:ext cx="7886700" cy="4351338"/>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62616BF5-C06F-4B56-ADC2-CCF11F798E49}"/>
              </a:ext>
            </a:extLst>
          </p:cNvPr>
          <p:cNvSpPr>
            <a:spLocks noGrp="1"/>
          </p:cNvSpPr>
          <p:nvPr>
            <p:ph type="ftr" sz="quarter" idx="10"/>
          </p:nvPr>
        </p:nvSpPr>
        <p:spPr>
          <a:xfrm>
            <a:off x="76200" y="6248400"/>
            <a:ext cx="2895600" cy="457200"/>
          </a:xfrm>
        </p:spPr>
        <p:txBody>
          <a:bodyPr/>
          <a:lstStyle>
            <a:lvl1pPr>
              <a:defRPr/>
            </a:lvl1pPr>
          </a:lstStyle>
          <a:p>
            <a:r>
              <a:rPr lang="en-US" altLang="zh-CN"/>
              <a:t>TCP/IP Protocol Suite</a:t>
            </a:r>
          </a:p>
        </p:txBody>
      </p:sp>
      <p:sp>
        <p:nvSpPr>
          <p:cNvPr id="5" name="灯片编号占位符 4">
            <a:extLst>
              <a:ext uri="{FF2B5EF4-FFF2-40B4-BE49-F238E27FC236}">
                <a16:creationId xmlns:a16="http://schemas.microsoft.com/office/drawing/2014/main" id="{B3C1DE3C-0B8C-4962-B2DF-CAC5245A74E5}"/>
              </a:ext>
            </a:extLst>
          </p:cNvPr>
          <p:cNvSpPr>
            <a:spLocks noGrp="1"/>
          </p:cNvSpPr>
          <p:nvPr>
            <p:ph type="sldNum" sz="quarter" idx="11"/>
          </p:nvPr>
        </p:nvSpPr>
        <p:spPr>
          <a:xfrm>
            <a:off x="7042150" y="6243638"/>
            <a:ext cx="1905000" cy="457200"/>
          </a:xfrm>
        </p:spPr>
        <p:txBody>
          <a:bodyPr/>
          <a:lstStyle>
            <a:lvl1pPr>
              <a:defRPr/>
            </a:lvl1pPr>
          </a:lstStyle>
          <a:p>
            <a:fld id="{E1B64B62-C379-4D06-B0BA-AB9973ED9613}" type="slidenum">
              <a:rPr lang="en-US" altLang="zh-CN"/>
              <a:pPr/>
              <a:t>‹#›</a:t>
            </a:fld>
            <a:endParaRPr lang="en-US" altLang="zh-CN"/>
          </a:p>
        </p:txBody>
      </p:sp>
    </p:spTree>
    <p:extLst>
      <p:ext uri="{BB962C8B-B14F-4D97-AF65-F5344CB8AC3E}">
        <p14:creationId xmlns:p14="http://schemas.microsoft.com/office/powerpoint/2010/main" val="141282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9C5DD-4F10-445C-817F-F71DDD81E2C4}"/>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SmartArt 占位符 2">
            <a:extLst>
              <a:ext uri="{FF2B5EF4-FFF2-40B4-BE49-F238E27FC236}">
                <a16:creationId xmlns:a16="http://schemas.microsoft.com/office/drawing/2014/main" id="{F836697A-1B23-4911-87F7-0169DDA4FFD7}"/>
              </a:ext>
            </a:extLst>
          </p:cNvPr>
          <p:cNvSpPr>
            <a:spLocks noGrp="1"/>
          </p:cNvSpPr>
          <p:nvPr>
            <p:ph type="dgm" idx="1"/>
          </p:nvPr>
        </p:nvSpPr>
        <p:spPr>
          <a:xfrm>
            <a:off x="628650" y="1825625"/>
            <a:ext cx="7886700" cy="4351338"/>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A234EE49-4027-4E2D-B690-8CE43CD1F39D}"/>
              </a:ext>
            </a:extLst>
          </p:cNvPr>
          <p:cNvSpPr>
            <a:spLocks noGrp="1"/>
          </p:cNvSpPr>
          <p:nvPr>
            <p:ph type="ftr" sz="quarter" idx="10"/>
          </p:nvPr>
        </p:nvSpPr>
        <p:spPr>
          <a:xfrm>
            <a:off x="76200" y="6248400"/>
            <a:ext cx="2895600" cy="457200"/>
          </a:xfrm>
        </p:spPr>
        <p:txBody>
          <a:bodyPr/>
          <a:lstStyle>
            <a:lvl1pPr>
              <a:defRPr/>
            </a:lvl1pPr>
          </a:lstStyle>
          <a:p>
            <a:r>
              <a:rPr lang="en-US" altLang="zh-CN"/>
              <a:t>TCP/IP Protocol Suite</a:t>
            </a:r>
          </a:p>
        </p:txBody>
      </p:sp>
      <p:sp>
        <p:nvSpPr>
          <p:cNvPr id="5" name="灯片编号占位符 4">
            <a:extLst>
              <a:ext uri="{FF2B5EF4-FFF2-40B4-BE49-F238E27FC236}">
                <a16:creationId xmlns:a16="http://schemas.microsoft.com/office/drawing/2014/main" id="{46CEE314-8B92-412F-AE70-6FFAF1F02795}"/>
              </a:ext>
            </a:extLst>
          </p:cNvPr>
          <p:cNvSpPr>
            <a:spLocks noGrp="1"/>
          </p:cNvSpPr>
          <p:nvPr>
            <p:ph type="sldNum" sz="quarter" idx="11"/>
          </p:nvPr>
        </p:nvSpPr>
        <p:spPr>
          <a:xfrm>
            <a:off x="7042150" y="6243638"/>
            <a:ext cx="1905000" cy="457200"/>
          </a:xfrm>
        </p:spPr>
        <p:txBody>
          <a:bodyPr/>
          <a:lstStyle>
            <a:lvl1pPr>
              <a:defRPr/>
            </a:lvl1pPr>
          </a:lstStyle>
          <a:p>
            <a:fld id="{00FE8096-3C26-4779-A391-54DA679269D4}" type="slidenum">
              <a:rPr lang="en-US" altLang="zh-CN"/>
              <a:pPr/>
              <a:t>‹#›</a:t>
            </a:fld>
            <a:endParaRPr lang="en-US" altLang="zh-CN"/>
          </a:p>
        </p:txBody>
      </p:sp>
    </p:spTree>
    <p:extLst>
      <p:ext uri="{BB962C8B-B14F-4D97-AF65-F5344CB8AC3E}">
        <p14:creationId xmlns:p14="http://schemas.microsoft.com/office/powerpoint/2010/main" val="31889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5D23-921B-4BBB-8FB4-465A5ADE9F99}"/>
              </a:ext>
            </a:extLst>
          </p:cNvPr>
          <p:cNvSpPr>
            <a:spLocks noGrp="1"/>
          </p:cNvSpPr>
          <p:nvPr>
            <p:ph type="title"/>
          </p:nvPr>
        </p:nvSpPr>
        <p:spPr>
          <a:xfrm>
            <a:off x="323850" y="115888"/>
            <a:ext cx="8496300" cy="122396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737431-4348-48C4-8719-8395882C60F9}"/>
              </a:ext>
            </a:extLst>
          </p:cNvPr>
          <p:cNvSpPr>
            <a:spLocks noGrp="1"/>
          </p:cNvSpPr>
          <p:nvPr>
            <p:ph type="body" sz="half" idx="1"/>
          </p:nvPr>
        </p:nvSpPr>
        <p:spPr>
          <a:xfrm>
            <a:off x="323850" y="1341438"/>
            <a:ext cx="8496300" cy="2406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881855-7F42-40F0-B23F-9641C21727B9}"/>
              </a:ext>
            </a:extLst>
          </p:cNvPr>
          <p:cNvSpPr>
            <a:spLocks noGrp="1"/>
          </p:cNvSpPr>
          <p:nvPr>
            <p:ph sz="half" idx="2"/>
          </p:nvPr>
        </p:nvSpPr>
        <p:spPr>
          <a:xfrm>
            <a:off x="323850" y="3900488"/>
            <a:ext cx="8496300"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419734A6-74E7-42D5-9C0B-E6587123073F}"/>
              </a:ext>
            </a:extLst>
          </p:cNvPr>
          <p:cNvSpPr>
            <a:spLocks noGrp="1" noChangeArrowheads="1"/>
          </p:cNvSpPr>
          <p:nvPr>
            <p:ph type="dt" sz="half" idx="10"/>
          </p:nvPr>
        </p:nvSpPr>
        <p:spPr>
          <a:ln/>
        </p:spPr>
        <p:txBody>
          <a:bodyPr/>
          <a:lstStyle>
            <a:lvl1pPr>
              <a:defRPr/>
            </a:lvl1pPr>
          </a:lstStyle>
          <a:p>
            <a:pPr>
              <a:defRPr/>
            </a:pPr>
            <a:r>
              <a:rPr lang="zh-CN" altLang="en-US"/>
              <a:t>yn@uestc.edu.cn</a:t>
            </a:r>
            <a:endParaRPr lang="en-US" altLang="zh-CN"/>
          </a:p>
        </p:txBody>
      </p:sp>
      <p:sp>
        <p:nvSpPr>
          <p:cNvPr id="6" name="Rectangle 5">
            <a:extLst>
              <a:ext uri="{FF2B5EF4-FFF2-40B4-BE49-F238E27FC236}">
                <a16:creationId xmlns:a16="http://schemas.microsoft.com/office/drawing/2014/main" id="{BA06806A-EE75-4FB9-BD46-950584C42A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7AB9654-0906-4104-83A0-436778D98CBD}"/>
              </a:ext>
            </a:extLst>
          </p:cNvPr>
          <p:cNvSpPr>
            <a:spLocks noGrp="1" noChangeArrowheads="1"/>
          </p:cNvSpPr>
          <p:nvPr>
            <p:ph type="sldNum" sz="quarter" idx="12"/>
          </p:nvPr>
        </p:nvSpPr>
        <p:spPr>
          <a:ln/>
        </p:spPr>
        <p:txBody>
          <a:bodyPr/>
          <a:lstStyle>
            <a:lvl1pPr>
              <a:defRPr/>
            </a:lvl1pPr>
          </a:lstStyle>
          <a:p>
            <a:pPr>
              <a:defRPr/>
            </a:pPr>
            <a:fld id="{3930A33D-5F8B-4BE0-9C9E-0CE891BA40B5}" type="slidenum">
              <a:rPr lang="en-US" altLang="zh-CN"/>
              <a:pPr>
                <a:defRPr/>
              </a:pPr>
              <a:t>‹#›</a:t>
            </a:fld>
            <a:endParaRPr lang="en-US" altLang="zh-CN"/>
          </a:p>
        </p:txBody>
      </p:sp>
    </p:spTree>
    <p:extLst>
      <p:ext uri="{BB962C8B-B14F-4D97-AF65-F5344CB8AC3E}">
        <p14:creationId xmlns:p14="http://schemas.microsoft.com/office/powerpoint/2010/main" val="32967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9ADE9-E464-4BA7-BBC4-E2E780962700}"/>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FDAE5C-D7AA-4FC0-83AB-99ACB6030EC7}"/>
              </a:ext>
            </a:extLst>
          </p:cNvPr>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841BB67C-34D6-482D-ACB4-3CFE949325FC}"/>
              </a:ext>
            </a:extLst>
          </p:cNvPr>
          <p:cNvSpPr>
            <a:spLocks noGrp="1"/>
          </p:cNvSpPr>
          <p:nvPr>
            <p:ph type="ftr" sz="quarter" idx="10"/>
          </p:nvPr>
        </p:nvSpPr>
        <p:spPr/>
        <p:txBody>
          <a:bodyPr/>
          <a:lstStyle>
            <a:lvl1pPr>
              <a:defRPr/>
            </a:lvl1pPr>
          </a:lstStyle>
          <a:p>
            <a:r>
              <a:rPr lang="en-US" altLang="zh-CN"/>
              <a:t>TCP/IP Protocol Suite</a:t>
            </a:r>
          </a:p>
        </p:txBody>
      </p:sp>
      <p:sp>
        <p:nvSpPr>
          <p:cNvPr id="5" name="灯片编号占位符 4">
            <a:extLst>
              <a:ext uri="{FF2B5EF4-FFF2-40B4-BE49-F238E27FC236}">
                <a16:creationId xmlns:a16="http://schemas.microsoft.com/office/drawing/2014/main" id="{84CAE987-0EDC-47BF-BCBB-2A06C4603155}"/>
              </a:ext>
            </a:extLst>
          </p:cNvPr>
          <p:cNvSpPr>
            <a:spLocks noGrp="1"/>
          </p:cNvSpPr>
          <p:nvPr>
            <p:ph type="sldNum" sz="quarter" idx="11"/>
          </p:nvPr>
        </p:nvSpPr>
        <p:spPr/>
        <p:txBody>
          <a:bodyPr/>
          <a:lstStyle>
            <a:lvl1pPr>
              <a:defRPr/>
            </a:lvl1pPr>
          </a:lstStyle>
          <a:p>
            <a:fld id="{CCC5A387-1B4D-4F43-B769-6C9BF8FFB10A}" type="slidenum">
              <a:rPr lang="en-US" altLang="zh-CN"/>
              <a:pPr/>
              <a:t>‹#›</a:t>
            </a:fld>
            <a:endParaRPr lang="en-US" altLang="zh-CN"/>
          </a:p>
        </p:txBody>
      </p:sp>
    </p:spTree>
    <p:extLst>
      <p:ext uri="{BB962C8B-B14F-4D97-AF65-F5344CB8AC3E}">
        <p14:creationId xmlns:p14="http://schemas.microsoft.com/office/powerpoint/2010/main" val="397803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059CA-61C0-4781-9D88-A5E2205847C0}"/>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E57A7F-B1A6-4185-9724-499628F4AE7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251B1B73-9331-49EC-8ADF-12FE5716C38D}"/>
              </a:ext>
            </a:extLst>
          </p:cNvPr>
          <p:cNvSpPr>
            <a:spLocks noGrp="1"/>
          </p:cNvSpPr>
          <p:nvPr>
            <p:ph type="ftr" sz="quarter" idx="10"/>
          </p:nvPr>
        </p:nvSpPr>
        <p:spPr/>
        <p:txBody>
          <a:bodyPr/>
          <a:lstStyle>
            <a:lvl1pPr>
              <a:defRPr/>
            </a:lvl1pPr>
          </a:lstStyle>
          <a:p>
            <a:r>
              <a:rPr lang="en-US" altLang="zh-CN"/>
              <a:t>TCP/IP Protocol Suite</a:t>
            </a:r>
          </a:p>
        </p:txBody>
      </p:sp>
      <p:sp>
        <p:nvSpPr>
          <p:cNvPr id="5" name="灯片编号占位符 4">
            <a:extLst>
              <a:ext uri="{FF2B5EF4-FFF2-40B4-BE49-F238E27FC236}">
                <a16:creationId xmlns:a16="http://schemas.microsoft.com/office/drawing/2014/main" id="{95B31057-D02B-46B7-B192-1FA3A22F0652}"/>
              </a:ext>
            </a:extLst>
          </p:cNvPr>
          <p:cNvSpPr>
            <a:spLocks noGrp="1"/>
          </p:cNvSpPr>
          <p:nvPr>
            <p:ph type="sldNum" sz="quarter" idx="11"/>
          </p:nvPr>
        </p:nvSpPr>
        <p:spPr/>
        <p:txBody>
          <a:bodyPr/>
          <a:lstStyle>
            <a:lvl1pPr>
              <a:defRPr/>
            </a:lvl1pPr>
          </a:lstStyle>
          <a:p>
            <a:fld id="{19E24F64-AC39-41F5-A583-C98BF3E780B8}" type="slidenum">
              <a:rPr lang="en-US" altLang="zh-CN"/>
              <a:pPr/>
              <a:t>‹#›</a:t>
            </a:fld>
            <a:endParaRPr lang="en-US" altLang="zh-CN"/>
          </a:p>
        </p:txBody>
      </p:sp>
    </p:spTree>
    <p:extLst>
      <p:ext uri="{BB962C8B-B14F-4D97-AF65-F5344CB8AC3E}">
        <p14:creationId xmlns:p14="http://schemas.microsoft.com/office/powerpoint/2010/main" val="34914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E0461-60A8-4F57-BA3A-55FCB9850BE9}"/>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016E49-E892-4A62-9BA2-DE355EF87C4D}"/>
              </a:ext>
            </a:extLst>
          </p:cNvPr>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7EC2CA-118C-4EA3-AF41-B8A465FF052F}"/>
              </a:ext>
            </a:extLst>
          </p:cNvPr>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A262AD73-920E-4EF5-AC7D-837FF784675E}"/>
              </a:ext>
            </a:extLst>
          </p:cNvPr>
          <p:cNvSpPr>
            <a:spLocks noGrp="1"/>
          </p:cNvSpPr>
          <p:nvPr>
            <p:ph type="ftr" sz="quarter" idx="10"/>
          </p:nvPr>
        </p:nvSpPr>
        <p:spPr/>
        <p:txBody>
          <a:bodyPr/>
          <a:lstStyle>
            <a:lvl1pPr>
              <a:defRPr/>
            </a:lvl1pPr>
          </a:lstStyle>
          <a:p>
            <a:r>
              <a:rPr lang="en-US" altLang="zh-CN"/>
              <a:t>TCP/IP Protocol Suite</a:t>
            </a:r>
          </a:p>
        </p:txBody>
      </p:sp>
      <p:sp>
        <p:nvSpPr>
          <p:cNvPr id="6" name="灯片编号占位符 5">
            <a:extLst>
              <a:ext uri="{FF2B5EF4-FFF2-40B4-BE49-F238E27FC236}">
                <a16:creationId xmlns:a16="http://schemas.microsoft.com/office/drawing/2014/main" id="{6845145D-04DC-4DF2-B59A-93ED3307A1BE}"/>
              </a:ext>
            </a:extLst>
          </p:cNvPr>
          <p:cNvSpPr>
            <a:spLocks noGrp="1"/>
          </p:cNvSpPr>
          <p:nvPr>
            <p:ph type="sldNum" sz="quarter" idx="11"/>
          </p:nvPr>
        </p:nvSpPr>
        <p:spPr/>
        <p:txBody>
          <a:bodyPr/>
          <a:lstStyle>
            <a:lvl1pPr>
              <a:defRPr/>
            </a:lvl1pPr>
          </a:lstStyle>
          <a:p>
            <a:fld id="{560056E4-C5D0-431D-B55E-ED9601C10C72}" type="slidenum">
              <a:rPr lang="en-US" altLang="zh-CN"/>
              <a:pPr/>
              <a:t>‹#›</a:t>
            </a:fld>
            <a:endParaRPr lang="en-US" altLang="zh-CN"/>
          </a:p>
        </p:txBody>
      </p:sp>
    </p:spTree>
    <p:extLst>
      <p:ext uri="{BB962C8B-B14F-4D97-AF65-F5344CB8AC3E}">
        <p14:creationId xmlns:p14="http://schemas.microsoft.com/office/powerpoint/2010/main" val="237688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0E90E-A93D-43F8-AD91-46BAE361F061}"/>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3E999A-C4AA-4897-B6F7-98D60B117BF3}"/>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9D3BE7-1DE8-4D8B-89BD-A24782CABF87}"/>
              </a:ext>
            </a:extLst>
          </p:cNvPr>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F15AA2-09A4-47D5-B62B-0EBD42966F4D}"/>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DBBB7A-0ACA-4794-8086-F097B32D3DFC}"/>
              </a:ext>
            </a:extLst>
          </p:cNvPr>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519B2C1C-9A08-4ED8-912D-0363A14CB8C1}"/>
              </a:ext>
            </a:extLst>
          </p:cNvPr>
          <p:cNvSpPr>
            <a:spLocks noGrp="1"/>
          </p:cNvSpPr>
          <p:nvPr>
            <p:ph type="ftr" sz="quarter" idx="10"/>
          </p:nvPr>
        </p:nvSpPr>
        <p:spPr/>
        <p:txBody>
          <a:bodyPr/>
          <a:lstStyle>
            <a:lvl1pPr>
              <a:defRPr/>
            </a:lvl1pPr>
          </a:lstStyle>
          <a:p>
            <a:r>
              <a:rPr lang="en-US" altLang="zh-CN"/>
              <a:t>TCP/IP Protocol Suite</a:t>
            </a:r>
          </a:p>
        </p:txBody>
      </p:sp>
      <p:sp>
        <p:nvSpPr>
          <p:cNvPr id="8" name="灯片编号占位符 7">
            <a:extLst>
              <a:ext uri="{FF2B5EF4-FFF2-40B4-BE49-F238E27FC236}">
                <a16:creationId xmlns:a16="http://schemas.microsoft.com/office/drawing/2014/main" id="{4F0DED2C-D042-42C9-A86E-8FBDD73F7580}"/>
              </a:ext>
            </a:extLst>
          </p:cNvPr>
          <p:cNvSpPr>
            <a:spLocks noGrp="1"/>
          </p:cNvSpPr>
          <p:nvPr>
            <p:ph type="sldNum" sz="quarter" idx="11"/>
          </p:nvPr>
        </p:nvSpPr>
        <p:spPr/>
        <p:txBody>
          <a:bodyPr/>
          <a:lstStyle>
            <a:lvl1pPr>
              <a:defRPr/>
            </a:lvl1pPr>
          </a:lstStyle>
          <a:p>
            <a:fld id="{B76EC51A-4DCB-44AF-B40D-E60E2A969ECF}" type="slidenum">
              <a:rPr lang="en-US" altLang="zh-CN"/>
              <a:pPr/>
              <a:t>‹#›</a:t>
            </a:fld>
            <a:endParaRPr lang="en-US" altLang="zh-CN"/>
          </a:p>
        </p:txBody>
      </p:sp>
    </p:spTree>
    <p:extLst>
      <p:ext uri="{BB962C8B-B14F-4D97-AF65-F5344CB8AC3E}">
        <p14:creationId xmlns:p14="http://schemas.microsoft.com/office/powerpoint/2010/main" val="131414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F6B98-7E05-4AC2-BEE0-06B56AEC37B7}"/>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3BB7410D-5F09-43F4-9404-C80184EC009D}"/>
              </a:ext>
            </a:extLst>
          </p:cNvPr>
          <p:cNvSpPr>
            <a:spLocks noGrp="1"/>
          </p:cNvSpPr>
          <p:nvPr>
            <p:ph type="ftr" sz="quarter" idx="10"/>
          </p:nvPr>
        </p:nvSpPr>
        <p:spPr/>
        <p:txBody>
          <a:bodyPr/>
          <a:lstStyle>
            <a:lvl1pPr>
              <a:defRPr/>
            </a:lvl1pPr>
          </a:lstStyle>
          <a:p>
            <a:r>
              <a:rPr lang="en-US" altLang="zh-CN"/>
              <a:t>TCP/IP Protocol Suite</a:t>
            </a:r>
          </a:p>
        </p:txBody>
      </p:sp>
      <p:sp>
        <p:nvSpPr>
          <p:cNvPr id="4" name="灯片编号占位符 3">
            <a:extLst>
              <a:ext uri="{FF2B5EF4-FFF2-40B4-BE49-F238E27FC236}">
                <a16:creationId xmlns:a16="http://schemas.microsoft.com/office/drawing/2014/main" id="{8F20BF2F-A0C5-415A-A47A-1D2211712BE1}"/>
              </a:ext>
            </a:extLst>
          </p:cNvPr>
          <p:cNvSpPr>
            <a:spLocks noGrp="1"/>
          </p:cNvSpPr>
          <p:nvPr>
            <p:ph type="sldNum" sz="quarter" idx="11"/>
          </p:nvPr>
        </p:nvSpPr>
        <p:spPr/>
        <p:txBody>
          <a:bodyPr/>
          <a:lstStyle>
            <a:lvl1pPr>
              <a:defRPr/>
            </a:lvl1pPr>
          </a:lstStyle>
          <a:p>
            <a:fld id="{DD0DD1B4-2637-4CC4-B726-938D82966027}" type="slidenum">
              <a:rPr lang="en-US" altLang="zh-CN"/>
              <a:pPr/>
              <a:t>‹#›</a:t>
            </a:fld>
            <a:endParaRPr lang="en-US" altLang="zh-CN"/>
          </a:p>
        </p:txBody>
      </p:sp>
    </p:spTree>
    <p:extLst>
      <p:ext uri="{BB962C8B-B14F-4D97-AF65-F5344CB8AC3E}">
        <p14:creationId xmlns:p14="http://schemas.microsoft.com/office/powerpoint/2010/main" val="230976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7B13256-B72C-4C0D-B267-E930155F4FBE}"/>
              </a:ext>
            </a:extLst>
          </p:cNvPr>
          <p:cNvSpPr>
            <a:spLocks noGrp="1"/>
          </p:cNvSpPr>
          <p:nvPr>
            <p:ph type="ftr" sz="quarter" idx="10"/>
          </p:nvPr>
        </p:nvSpPr>
        <p:spPr/>
        <p:txBody>
          <a:bodyPr/>
          <a:lstStyle>
            <a:lvl1pPr>
              <a:defRPr/>
            </a:lvl1pPr>
          </a:lstStyle>
          <a:p>
            <a:r>
              <a:rPr lang="en-US" altLang="zh-CN"/>
              <a:t>TCP/IP Protocol Suite</a:t>
            </a:r>
          </a:p>
        </p:txBody>
      </p:sp>
      <p:sp>
        <p:nvSpPr>
          <p:cNvPr id="3" name="灯片编号占位符 2">
            <a:extLst>
              <a:ext uri="{FF2B5EF4-FFF2-40B4-BE49-F238E27FC236}">
                <a16:creationId xmlns:a16="http://schemas.microsoft.com/office/drawing/2014/main" id="{F93C8E36-F187-4477-A797-3D04A23BD958}"/>
              </a:ext>
            </a:extLst>
          </p:cNvPr>
          <p:cNvSpPr>
            <a:spLocks noGrp="1"/>
          </p:cNvSpPr>
          <p:nvPr>
            <p:ph type="sldNum" sz="quarter" idx="11"/>
          </p:nvPr>
        </p:nvSpPr>
        <p:spPr/>
        <p:txBody>
          <a:bodyPr/>
          <a:lstStyle>
            <a:lvl1pPr>
              <a:defRPr/>
            </a:lvl1pPr>
          </a:lstStyle>
          <a:p>
            <a:fld id="{2019C911-E9E8-4D4C-898D-91373013F001}" type="slidenum">
              <a:rPr lang="en-US" altLang="zh-CN"/>
              <a:pPr/>
              <a:t>‹#›</a:t>
            </a:fld>
            <a:endParaRPr lang="en-US" altLang="zh-CN"/>
          </a:p>
        </p:txBody>
      </p:sp>
    </p:spTree>
    <p:extLst>
      <p:ext uri="{BB962C8B-B14F-4D97-AF65-F5344CB8AC3E}">
        <p14:creationId xmlns:p14="http://schemas.microsoft.com/office/powerpoint/2010/main" val="78447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D9762-DF9A-4FB3-B8DB-E8F8F00A348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46DF7C-BFEE-4896-9B2F-35A88AD9D5C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9FF2FA-F1E9-4D40-A5E5-68F021AA695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11CB9B18-A0C9-4882-BC76-1F015953187F}"/>
              </a:ext>
            </a:extLst>
          </p:cNvPr>
          <p:cNvSpPr>
            <a:spLocks noGrp="1"/>
          </p:cNvSpPr>
          <p:nvPr>
            <p:ph type="ftr" sz="quarter" idx="10"/>
          </p:nvPr>
        </p:nvSpPr>
        <p:spPr/>
        <p:txBody>
          <a:bodyPr/>
          <a:lstStyle>
            <a:lvl1pPr>
              <a:defRPr/>
            </a:lvl1pPr>
          </a:lstStyle>
          <a:p>
            <a:r>
              <a:rPr lang="en-US" altLang="zh-CN"/>
              <a:t>TCP/IP Protocol Suite</a:t>
            </a:r>
          </a:p>
        </p:txBody>
      </p:sp>
      <p:sp>
        <p:nvSpPr>
          <p:cNvPr id="6" name="灯片编号占位符 5">
            <a:extLst>
              <a:ext uri="{FF2B5EF4-FFF2-40B4-BE49-F238E27FC236}">
                <a16:creationId xmlns:a16="http://schemas.microsoft.com/office/drawing/2014/main" id="{04C4693E-0E23-4DA4-AC25-4C76B77C2335}"/>
              </a:ext>
            </a:extLst>
          </p:cNvPr>
          <p:cNvSpPr>
            <a:spLocks noGrp="1"/>
          </p:cNvSpPr>
          <p:nvPr>
            <p:ph type="sldNum" sz="quarter" idx="11"/>
          </p:nvPr>
        </p:nvSpPr>
        <p:spPr/>
        <p:txBody>
          <a:bodyPr/>
          <a:lstStyle>
            <a:lvl1pPr>
              <a:defRPr/>
            </a:lvl1pPr>
          </a:lstStyle>
          <a:p>
            <a:fld id="{1A50BA67-35C6-461D-92E7-A8F42BA405F9}" type="slidenum">
              <a:rPr lang="en-US" altLang="zh-CN"/>
              <a:pPr/>
              <a:t>‹#›</a:t>
            </a:fld>
            <a:endParaRPr lang="en-US" altLang="zh-CN"/>
          </a:p>
        </p:txBody>
      </p:sp>
    </p:spTree>
    <p:extLst>
      <p:ext uri="{BB962C8B-B14F-4D97-AF65-F5344CB8AC3E}">
        <p14:creationId xmlns:p14="http://schemas.microsoft.com/office/powerpoint/2010/main" val="350565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E5992-F88F-45FB-85CE-687D724A1C5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26DD15-CC8B-40D3-9E75-278E9B6DAAE2}"/>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A30D02-9506-4E51-9DCD-5C6AB073237D}"/>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E39ABC4-DBFA-47DD-818F-79917C015DD2}"/>
              </a:ext>
            </a:extLst>
          </p:cNvPr>
          <p:cNvSpPr>
            <a:spLocks noGrp="1"/>
          </p:cNvSpPr>
          <p:nvPr>
            <p:ph type="ftr" sz="quarter" idx="10"/>
          </p:nvPr>
        </p:nvSpPr>
        <p:spPr/>
        <p:txBody>
          <a:bodyPr/>
          <a:lstStyle>
            <a:lvl1pPr>
              <a:defRPr/>
            </a:lvl1pPr>
          </a:lstStyle>
          <a:p>
            <a:r>
              <a:rPr lang="en-US" altLang="zh-CN"/>
              <a:t>TCP/IP Protocol Suite</a:t>
            </a:r>
          </a:p>
        </p:txBody>
      </p:sp>
      <p:sp>
        <p:nvSpPr>
          <p:cNvPr id="6" name="灯片编号占位符 5">
            <a:extLst>
              <a:ext uri="{FF2B5EF4-FFF2-40B4-BE49-F238E27FC236}">
                <a16:creationId xmlns:a16="http://schemas.microsoft.com/office/drawing/2014/main" id="{E0412656-9BF8-439F-A801-2E56AB8427F9}"/>
              </a:ext>
            </a:extLst>
          </p:cNvPr>
          <p:cNvSpPr>
            <a:spLocks noGrp="1"/>
          </p:cNvSpPr>
          <p:nvPr>
            <p:ph type="sldNum" sz="quarter" idx="11"/>
          </p:nvPr>
        </p:nvSpPr>
        <p:spPr/>
        <p:txBody>
          <a:bodyPr/>
          <a:lstStyle>
            <a:lvl1pPr>
              <a:defRPr/>
            </a:lvl1pPr>
          </a:lstStyle>
          <a:p>
            <a:fld id="{0A743CE2-9CB0-4B35-99F7-F3F8F175700E}" type="slidenum">
              <a:rPr lang="en-US" altLang="zh-CN"/>
              <a:pPr/>
              <a:t>‹#›</a:t>
            </a:fld>
            <a:endParaRPr lang="en-US" altLang="zh-CN"/>
          </a:p>
        </p:txBody>
      </p:sp>
    </p:spTree>
    <p:extLst>
      <p:ext uri="{BB962C8B-B14F-4D97-AF65-F5344CB8AC3E}">
        <p14:creationId xmlns:p14="http://schemas.microsoft.com/office/powerpoint/2010/main" val="427406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E6E19E6B-3C84-46D2-8F7B-D90B2035D0C5}"/>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r>
              <a:rPr lang="en-US" altLang="zh-CN"/>
              <a:t>TCP/IP Protocol Suite</a:t>
            </a:r>
          </a:p>
        </p:txBody>
      </p:sp>
      <p:sp>
        <p:nvSpPr>
          <p:cNvPr id="209933" name="Rectangle 13">
            <a:extLst>
              <a:ext uri="{FF2B5EF4-FFF2-40B4-BE49-F238E27FC236}">
                <a16:creationId xmlns:a16="http://schemas.microsoft.com/office/drawing/2014/main" id="{6D84DEC8-572F-43CF-9E06-61DD8768824E}"/>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宋体" panose="02010600030101010101" pitchFamily="2" charset="-122"/>
              </a:defRPr>
            </a:lvl1pPr>
          </a:lstStyle>
          <a:p>
            <a:fld id="{A2C3F5DC-0012-4507-8288-D11B53E293B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a:extLst>
              <a:ext uri="{FF2B5EF4-FFF2-40B4-BE49-F238E27FC236}">
                <a16:creationId xmlns:a16="http://schemas.microsoft.com/office/drawing/2014/main" id="{2B1E1DF4-834C-4A64-9C62-F4BBA0B8A281}"/>
              </a:ext>
            </a:extLst>
          </p:cNvPr>
          <p:cNvSpPr>
            <a:spLocks noGrp="1"/>
          </p:cNvSpPr>
          <p:nvPr>
            <p:ph type="ftr" sz="quarter" idx="10"/>
          </p:nvPr>
        </p:nvSpPr>
        <p:spPr/>
        <p:txBody>
          <a:bodyPr/>
          <a:lstStyle/>
          <a:p>
            <a:r>
              <a:rPr lang="en-US" altLang="zh-CN"/>
              <a:t>TCP/IP Protocol Suite</a:t>
            </a:r>
          </a:p>
        </p:txBody>
      </p:sp>
      <p:sp>
        <p:nvSpPr>
          <p:cNvPr id="8" name="灯片编号占位符 2">
            <a:extLst>
              <a:ext uri="{FF2B5EF4-FFF2-40B4-BE49-F238E27FC236}">
                <a16:creationId xmlns:a16="http://schemas.microsoft.com/office/drawing/2014/main" id="{4DF87E38-D118-4CED-B5F7-0F678445C48F}"/>
              </a:ext>
            </a:extLst>
          </p:cNvPr>
          <p:cNvSpPr>
            <a:spLocks noGrp="1"/>
          </p:cNvSpPr>
          <p:nvPr>
            <p:ph type="sldNum" sz="quarter" idx="11"/>
          </p:nvPr>
        </p:nvSpPr>
        <p:spPr/>
        <p:txBody>
          <a:bodyPr/>
          <a:lstStyle/>
          <a:p>
            <a:fld id="{AC68E13A-FFB5-4520-BDE8-894494C2A283}" type="slidenum">
              <a:rPr lang="en-US" altLang="zh-CN"/>
              <a:pPr/>
              <a:t>1</a:t>
            </a:fld>
            <a:endParaRPr lang="en-US" altLang="zh-CN"/>
          </a:p>
        </p:txBody>
      </p:sp>
      <p:sp>
        <p:nvSpPr>
          <p:cNvPr id="630786" name="Text Box 2">
            <a:extLst>
              <a:ext uri="{FF2B5EF4-FFF2-40B4-BE49-F238E27FC236}">
                <a16:creationId xmlns:a16="http://schemas.microsoft.com/office/drawing/2014/main" id="{E36E8903-225B-49DA-AA1C-478AAEEBC7BB}"/>
              </a:ext>
            </a:extLst>
          </p:cNvPr>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400">
                <a:solidFill>
                  <a:schemeClr val="tx1"/>
                </a:solidFill>
                <a:latin typeface="Times New Roman" panose="02020603050405020304" pitchFamily="18" charset="0"/>
              </a:defRPr>
            </a:lvl1pPr>
            <a:lvl2pPr marL="514350" defTabSz="1028700">
              <a:defRPr sz="2400">
                <a:solidFill>
                  <a:schemeClr val="tx1"/>
                </a:solidFill>
                <a:latin typeface="Times New Roman" panose="02020603050405020304" pitchFamily="18" charset="0"/>
              </a:defRPr>
            </a:lvl2pPr>
            <a:lvl3pPr marL="1028700" defTabSz="1028700">
              <a:defRPr sz="2400">
                <a:solidFill>
                  <a:schemeClr val="tx1"/>
                </a:solidFill>
                <a:latin typeface="Times New Roman" panose="02020603050405020304" pitchFamily="18" charset="0"/>
              </a:defRPr>
            </a:lvl3pPr>
            <a:lvl4pPr marL="1543050" defTabSz="1028700">
              <a:defRPr sz="2400">
                <a:solidFill>
                  <a:schemeClr val="tx1"/>
                </a:solidFill>
                <a:latin typeface="Times New Roman" panose="02020603050405020304" pitchFamily="18" charset="0"/>
              </a:defRPr>
            </a:lvl4pPr>
            <a:lvl5pPr marL="2057400" defTabSz="1028700">
              <a:defRPr sz="2400">
                <a:solidFill>
                  <a:schemeClr val="tx1"/>
                </a:solidFill>
                <a:latin typeface="Times New Roman" panose="02020603050405020304" pitchFamily="18" charset="0"/>
              </a:defRPr>
            </a:lvl5pPr>
            <a:lvl6pPr marL="2514600" defTabSz="1028700" fontAlgn="base">
              <a:spcBef>
                <a:spcPct val="0"/>
              </a:spcBef>
              <a:spcAft>
                <a:spcPct val="0"/>
              </a:spcAft>
              <a:defRPr sz="2400">
                <a:solidFill>
                  <a:schemeClr val="tx1"/>
                </a:solidFill>
                <a:latin typeface="Times New Roman" panose="02020603050405020304" pitchFamily="18" charset="0"/>
              </a:defRPr>
            </a:lvl6pPr>
            <a:lvl7pPr marL="2971800" defTabSz="1028700" fontAlgn="base">
              <a:spcBef>
                <a:spcPct val="0"/>
              </a:spcBef>
              <a:spcAft>
                <a:spcPct val="0"/>
              </a:spcAft>
              <a:defRPr sz="2400">
                <a:solidFill>
                  <a:schemeClr val="tx1"/>
                </a:solidFill>
                <a:latin typeface="Times New Roman" panose="02020603050405020304" pitchFamily="18" charset="0"/>
              </a:defRPr>
            </a:lvl7pPr>
            <a:lvl8pPr marL="3429000" defTabSz="1028700" fontAlgn="base">
              <a:spcBef>
                <a:spcPct val="0"/>
              </a:spcBef>
              <a:spcAft>
                <a:spcPct val="0"/>
              </a:spcAft>
              <a:defRPr sz="2400">
                <a:solidFill>
                  <a:schemeClr val="tx1"/>
                </a:solidFill>
                <a:latin typeface="Times New Roman" panose="02020603050405020304" pitchFamily="18" charset="0"/>
              </a:defRPr>
            </a:lvl8pPr>
            <a:lvl9pPr marL="3886200" defTabSz="10287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CN" sz="1000" b="0">
                <a:latin typeface="Arial" panose="020B0604020202020204" pitchFamily="34" charset="0"/>
                <a:ea typeface="宋体" panose="02010600030101010101" pitchFamily="2" charset="-122"/>
              </a:rPr>
              <a:t>Copyright </a:t>
            </a:r>
            <a:r>
              <a:rPr lang="en-US" altLang="zh-CN" sz="1000" b="0">
                <a:latin typeface="Arial" panose="020B0604020202020204" pitchFamily="34" charset="0"/>
                <a:ea typeface="宋体" panose="02010600030101010101" pitchFamily="2" charset="-122"/>
                <a:cs typeface="Times New Roman" panose="02020603050405020304" pitchFamily="18" charset="0"/>
              </a:rPr>
              <a:t>© </a:t>
            </a:r>
            <a:r>
              <a:rPr lang="en-US" altLang="zh-CN" sz="1000" b="0">
                <a:latin typeface="Arial" panose="020B0604020202020204" pitchFamily="34" charset="0"/>
                <a:ea typeface="宋体" panose="02010600030101010101" pitchFamily="2" charset="-122"/>
              </a:rPr>
              <a:t>The McGraw-Hill Companies, Inc. Permission required for reproduction or display.</a:t>
            </a:r>
          </a:p>
        </p:txBody>
      </p:sp>
      <p:pic>
        <p:nvPicPr>
          <p:cNvPr id="630787" name="Picture 3">
            <a:extLst>
              <a:ext uri="{FF2B5EF4-FFF2-40B4-BE49-F238E27FC236}">
                <a16:creationId xmlns:a16="http://schemas.microsoft.com/office/drawing/2014/main" id="{6B4E9631-2037-40EC-B963-C3E73D3EF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extLst>
            <a:ext uri="{909E8E84-426E-40DD-AFC4-6F175D3DCCD1}">
              <a14:hiddenFill xmlns:a14="http://schemas.microsoft.com/office/drawing/2010/main">
                <a:solidFill>
                  <a:srgbClr val="FFFFFF"/>
                </a:solidFill>
              </a14:hiddenFill>
            </a:ext>
          </a:extLst>
        </p:spPr>
      </p:pic>
      <p:sp>
        <p:nvSpPr>
          <p:cNvPr id="630788" name="Text Box 4">
            <a:extLst>
              <a:ext uri="{FF2B5EF4-FFF2-40B4-BE49-F238E27FC236}">
                <a16:creationId xmlns:a16="http://schemas.microsoft.com/office/drawing/2014/main" id="{8BDB6AF9-BB0F-42D7-8438-E8624EF36060}"/>
              </a:ext>
            </a:extLst>
          </p:cNvPr>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zh-CN" sz="4800">
                <a:latin typeface="Times" panose="02020603050405020304" pitchFamily="18" charset="0"/>
                <a:ea typeface="宋体" panose="02010600030101010101" pitchFamily="2" charset="-122"/>
              </a:rPr>
              <a:t>Chapter 6</a:t>
            </a:r>
          </a:p>
        </p:txBody>
      </p:sp>
      <p:pic>
        <p:nvPicPr>
          <p:cNvPr id="630789" name="Picture 5">
            <a:extLst>
              <a:ext uri="{FF2B5EF4-FFF2-40B4-BE49-F238E27FC236}">
                <a16:creationId xmlns:a16="http://schemas.microsoft.com/office/drawing/2014/main" id="{5A0B1F83-169F-47BF-8526-B07FE0360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extLst>
            <a:ext uri="{909E8E84-426E-40DD-AFC4-6F175D3DCCD1}">
              <a14:hiddenFill xmlns:a14="http://schemas.microsoft.com/office/drawing/2010/main">
                <a:solidFill>
                  <a:srgbClr val="FFFFFF"/>
                </a:solidFill>
              </a14:hiddenFill>
            </a:ext>
          </a:extLst>
        </p:spPr>
      </p:pic>
      <p:sp>
        <p:nvSpPr>
          <p:cNvPr id="630790" name="Text Box 6">
            <a:extLst>
              <a:ext uri="{FF2B5EF4-FFF2-40B4-BE49-F238E27FC236}">
                <a16:creationId xmlns:a16="http://schemas.microsoft.com/office/drawing/2014/main" id="{F9B32C57-2578-4E6D-82C7-3B8879F551FA}"/>
              </a:ext>
            </a:extLst>
          </p:cNvPr>
          <p:cNvSpPr txBox="1">
            <a:spLocks noChangeArrowheads="1"/>
          </p:cNvSpPr>
          <p:nvPr/>
        </p:nvSpPr>
        <p:spPr bwMode="auto">
          <a:xfrm>
            <a:off x="263525" y="2209800"/>
            <a:ext cx="4156075" cy="22875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zh-CN" sz="4800">
                <a:solidFill>
                  <a:schemeClr val="folHlink"/>
                </a:solidFill>
                <a:latin typeface="Times" panose="02020603050405020304" pitchFamily="18" charset="0"/>
                <a:ea typeface="宋体" panose="02010600030101010101" pitchFamily="2" charset="-122"/>
              </a:rPr>
              <a:t>Delivery and</a:t>
            </a:r>
            <a:br>
              <a:rPr lang="en-US" altLang="zh-CN" sz="4800">
                <a:solidFill>
                  <a:schemeClr val="folHlink"/>
                </a:solidFill>
                <a:latin typeface="Times" panose="02020603050405020304" pitchFamily="18" charset="0"/>
                <a:ea typeface="宋体" panose="02010600030101010101" pitchFamily="2" charset="-122"/>
              </a:rPr>
            </a:br>
            <a:r>
              <a:rPr lang="en-US" altLang="zh-CN" sz="4800">
                <a:solidFill>
                  <a:schemeClr val="folHlink"/>
                </a:solidFill>
                <a:latin typeface="Times" panose="02020603050405020304" pitchFamily="18" charset="0"/>
                <a:ea typeface="宋体" panose="02010600030101010101" pitchFamily="2" charset="-122"/>
              </a:rPr>
              <a:t>Forwarding of</a:t>
            </a:r>
          </a:p>
          <a:p>
            <a:pPr algn="ctr" eaLnBrk="1" hangingPunct="1"/>
            <a:r>
              <a:rPr lang="en-US" altLang="zh-CN" sz="4800">
                <a:solidFill>
                  <a:schemeClr val="folHlink"/>
                </a:solidFill>
                <a:latin typeface="Times" panose="02020603050405020304" pitchFamily="18" charset="0"/>
                <a:ea typeface="宋体" panose="02010600030101010101" pitchFamily="2" charset="-122"/>
              </a:rPr>
              <a:t>IP Packets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1">
            <a:extLst>
              <a:ext uri="{FF2B5EF4-FFF2-40B4-BE49-F238E27FC236}">
                <a16:creationId xmlns:a16="http://schemas.microsoft.com/office/drawing/2014/main" id="{2DC0F057-D3C5-44BB-9973-FDF6F4A6CCA3}"/>
              </a:ext>
            </a:extLst>
          </p:cNvPr>
          <p:cNvSpPr>
            <a:spLocks noGrp="1"/>
          </p:cNvSpPr>
          <p:nvPr>
            <p:ph type="ftr" sz="quarter" idx="10"/>
          </p:nvPr>
        </p:nvSpPr>
        <p:spPr/>
        <p:txBody>
          <a:bodyPr/>
          <a:lstStyle/>
          <a:p>
            <a:r>
              <a:rPr lang="en-US" altLang="zh-CN"/>
              <a:t>TCP/IP Protocol Suite</a:t>
            </a:r>
          </a:p>
        </p:txBody>
      </p:sp>
      <p:sp>
        <p:nvSpPr>
          <p:cNvPr id="14" name="灯片编号占位符 2">
            <a:extLst>
              <a:ext uri="{FF2B5EF4-FFF2-40B4-BE49-F238E27FC236}">
                <a16:creationId xmlns:a16="http://schemas.microsoft.com/office/drawing/2014/main" id="{C18A5173-E609-4EBA-8422-E08995E6F9CF}"/>
              </a:ext>
            </a:extLst>
          </p:cNvPr>
          <p:cNvSpPr>
            <a:spLocks noGrp="1"/>
          </p:cNvSpPr>
          <p:nvPr>
            <p:ph type="sldNum" sz="quarter" idx="11"/>
          </p:nvPr>
        </p:nvSpPr>
        <p:spPr/>
        <p:txBody>
          <a:bodyPr/>
          <a:lstStyle/>
          <a:p>
            <a:fld id="{5766E30B-0D26-410F-8B34-73BE111BB2D1}" type="slidenum">
              <a:rPr lang="en-US" altLang="zh-CN"/>
              <a:pPr/>
              <a:t>10</a:t>
            </a:fld>
            <a:endParaRPr lang="en-US" altLang="zh-CN"/>
          </a:p>
        </p:txBody>
      </p:sp>
      <p:sp>
        <p:nvSpPr>
          <p:cNvPr id="477186" name="Text Box 2">
            <a:extLst>
              <a:ext uri="{FF2B5EF4-FFF2-40B4-BE49-F238E27FC236}">
                <a16:creationId xmlns:a16="http://schemas.microsoft.com/office/drawing/2014/main" id="{C5FD37C5-9729-484B-A47A-DC7FA9622BBC}"/>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Direct delivery</a:t>
            </a:r>
          </a:p>
        </p:txBody>
      </p:sp>
      <p:sp>
        <p:nvSpPr>
          <p:cNvPr id="477187" name="Rectangle 3">
            <a:extLst>
              <a:ext uri="{FF2B5EF4-FFF2-40B4-BE49-F238E27FC236}">
                <a16:creationId xmlns:a16="http://schemas.microsoft.com/office/drawing/2014/main" id="{73979856-8E07-4935-98F4-51619C1B398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88" name="Rectangle 4">
            <a:extLst>
              <a:ext uri="{FF2B5EF4-FFF2-40B4-BE49-F238E27FC236}">
                <a16:creationId xmlns:a16="http://schemas.microsoft.com/office/drawing/2014/main" id="{7723C06C-9C6F-4C73-A7A2-EB9AD92A9E1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89" name="Rectangle 5">
            <a:extLst>
              <a:ext uri="{FF2B5EF4-FFF2-40B4-BE49-F238E27FC236}">
                <a16:creationId xmlns:a16="http://schemas.microsoft.com/office/drawing/2014/main" id="{0CC15DEB-2561-45B5-9BB1-80F833C9645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0" name="Rectangle 6">
            <a:extLst>
              <a:ext uri="{FF2B5EF4-FFF2-40B4-BE49-F238E27FC236}">
                <a16:creationId xmlns:a16="http://schemas.microsoft.com/office/drawing/2014/main" id="{E73E4E90-3A76-4FE1-8B6B-3AB82643EE1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1" name="Rectangle 7">
            <a:extLst>
              <a:ext uri="{FF2B5EF4-FFF2-40B4-BE49-F238E27FC236}">
                <a16:creationId xmlns:a16="http://schemas.microsoft.com/office/drawing/2014/main" id="{3ADD86F7-D443-4351-8E7E-C5E0A7361BB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2" name="Rectangle 8">
            <a:extLst>
              <a:ext uri="{FF2B5EF4-FFF2-40B4-BE49-F238E27FC236}">
                <a16:creationId xmlns:a16="http://schemas.microsoft.com/office/drawing/2014/main" id="{8B9F7FC2-0ED3-4C44-BBB5-7A8ECA0B761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3" name="Rectangle 9">
            <a:extLst>
              <a:ext uri="{FF2B5EF4-FFF2-40B4-BE49-F238E27FC236}">
                <a16:creationId xmlns:a16="http://schemas.microsoft.com/office/drawing/2014/main" id="{2A9D99CB-DB34-4907-B8A1-7A5B7393EF0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77200" name="Picture 16">
            <a:extLst>
              <a:ext uri="{FF2B5EF4-FFF2-40B4-BE49-F238E27FC236}">
                <a16:creationId xmlns:a16="http://schemas.microsoft.com/office/drawing/2014/main" id="{4693DC09-5192-4AA3-ADA5-25B2E6EEB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2133600"/>
            <a:ext cx="804545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204" name="Picture 20">
            <a:extLst>
              <a:ext uri="{FF2B5EF4-FFF2-40B4-BE49-F238E27FC236}">
                <a16:creationId xmlns:a16="http://schemas.microsoft.com/office/drawing/2014/main" id="{C752E752-7B54-4244-ADAC-4AB4A7589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989262"/>
            <a:ext cx="5164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7205" name="Picture 21">
            <a:extLst>
              <a:ext uri="{FF2B5EF4-FFF2-40B4-BE49-F238E27FC236}">
                <a16:creationId xmlns:a16="http://schemas.microsoft.com/office/drawing/2014/main" id="{400B4F8D-2836-4111-B25F-F978683838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38" y="3405187"/>
            <a:ext cx="3094037"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文本框 15">
            <a:extLst>
              <a:ext uri="{FF2B5EF4-FFF2-40B4-BE49-F238E27FC236}">
                <a16:creationId xmlns:a16="http://schemas.microsoft.com/office/drawing/2014/main" id="{14180BD0-293D-49CF-AFA4-3DBAFE0C64E2}"/>
              </a:ext>
            </a:extLst>
          </p:cNvPr>
          <p:cNvSpPr txBox="1"/>
          <p:nvPr/>
        </p:nvSpPr>
        <p:spPr>
          <a:xfrm>
            <a:off x="636588" y="1061948"/>
            <a:ext cx="8459788" cy="830997"/>
          </a:xfrm>
          <a:prstGeom prst="rect">
            <a:avLst/>
          </a:prstGeom>
          <a:noFill/>
        </p:spPr>
        <p:txBody>
          <a:bodyPr wrap="square">
            <a:spAutoFit/>
          </a:bodyPr>
          <a:lstStyle/>
          <a:p>
            <a:r>
              <a:rPr lang="en-US" altLang="zh-CN" sz="2400" b="0" dirty="0"/>
              <a:t>The final destination of the packet is a host connected to the same physical network as the deliverer.</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7204"/>
                                        </p:tgtEl>
                                        <p:attrNameLst>
                                          <p:attrName>style.visibility</p:attrName>
                                        </p:attrNameLst>
                                      </p:cBhvr>
                                      <p:to>
                                        <p:strVal val="visible"/>
                                      </p:to>
                                    </p:set>
                                    <p:animEffect transition="in" filter="wipe(left)">
                                      <p:cBhvr>
                                        <p:cTn id="7" dur="2000"/>
                                        <p:tgtEl>
                                          <p:spTgt spid="47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7205"/>
                                        </p:tgtEl>
                                        <p:attrNameLst>
                                          <p:attrName>style.visibility</p:attrName>
                                        </p:attrNameLst>
                                      </p:cBhvr>
                                      <p:to>
                                        <p:strVal val="visible"/>
                                      </p:to>
                                    </p:set>
                                    <p:animEffect transition="in" filter="wipe(left)">
                                      <p:cBhvr>
                                        <p:cTn id="12" dur="2000"/>
                                        <p:tgtEl>
                                          <p:spTgt spid="47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1">
            <a:extLst>
              <a:ext uri="{FF2B5EF4-FFF2-40B4-BE49-F238E27FC236}">
                <a16:creationId xmlns:a16="http://schemas.microsoft.com/office/drawing/2014/main" id="{2DC0F057-D3C5-44BB-9973-FDF6F4A6CCA3}"/>
              </a:ext>
            </a:extLst>
          </p:cNvPr>
          <p:cNvSpPr>
            <a:spLocks noGrp="1"/>
          </p:cNvSpPr>
          <p:nvPr>
            <p:ph type="ftr" sz="quarter" idx="10"/>
          </p:nvPr>
        </p:nvSpPr>
        <p:spPr/>
        <p:txBody>
          <a:bodyPr/>
          <a:lstStyle/>
          <a:p>
            <a:r>
              <a:rPr lang="en-US" altLang="zh-CN"/>
              <a:t>TCP/IP Protocol Suite</a:t>
            </a:r>
          </a:p>
        </p:txBody>
      </p:sp>
      <p:sp>
        <p:nvSpPr>
          <p:cNvPr id="14" name="灯片编号占位符 2">
            <a:extLst>
              <a:ext uri="{FF2B5EF4-FFF2-40B4-BE49-F238E27FC236}">
                <a16:creationId xmlns:a16="http://schemas.microsoft.com/office/drawing/2014/main" id="{C18A5173-E609-4EBA-8422-E08995E6F9CF}"/>
              </a:ext>
            </a:extLst>
          </p:cNvPr>
          <p:cNvSpPr>
            <a:spLocks noGrp="1"/>
          </p:cNvSpPr>
          <p:nvPr>
            <p:ph type="sldNum" sz="quarter" idx="11"/>
          </p:nvPr>
        </p:nvSpPr>
        <p:spPr/>
        <p:txBody>
          <a:bodyPr/>
          <a:lstStyle/>
          <a:p>
            <a:fld id="{5766E30B-0D26-410F-8B34-73BE111BB2D1}" type="slidenum">
              <a:rPr lang="en-US" altLang="zh-CN"/>
              <a:pPr/>
              <a:t>11</a:t>
            </a:fld>
            <a:endParaRPr lang="en-US" altLang="zh-CN"/>
          </a:p>
        </p:txBody>
      </p:sp>
      <p:sp>
        <p:nvSpPr>
          <p:cNvPr id="477186" name="Text Box 2">
            <a:extLst>
              <a:ext uri="{FF2B5EF4-FFF2-40B4-BE49-F238E27FC236}">
                <a16:creationId xmlns:a16="http://schemas.microsoft.com/office/drawing/2014/main" id="{C5FD37C5-9729-484B-A47A-DC7FA9622BBC}"/>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anose="02020603050405020304" pitchFamily="18" charset="0"/>
              </a:rPr>
              <a:t> Direct delivery</a:t>
            </a:r>
          </a:p>
        </p:txBody>
      </p:sp>
      <p:sp>
        <p:nvSpPr>
          <p:cNvPr id="477187" name="Rectangle 3">
            <a:extLst>
              <a:ext uri="{FF2B5EF4-FFF2-40B4-BE49-F238E27FC236}">
                <a16:creationId xmlns:a16="http://schemas.microsoft.com/office/drawing/2014/main" id="{73979856-8E07-4935-98F4-51619C1B398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88" name="Rectangle 4">
            <a:extLst>
              <a:ext uri="{FF2B5EF4-FFF2-40B4-BE49-F238E27FC236}">
                <a16:creationId xmlns:a16="http://schemas.microsoft.com/office/drawing/2014/main" id="{7723C06C-9C6F-4C73-A7A2-EB9AD92A9E1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89" name="Rectangle 5">
            <a:extLst>
              <a:ext uri="{FF2B5EF4-FFF2-40B4-BE49-F238E27FC236}">
                <a16:creationId xmlns:a16="http://schemas.microsoft.com/office/drawing/2014/main" id="{0CC15DEB-2561-45B5-9BB1-80F833C9645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0" name="Rectangle 6">
            <a:extLst>
              <a:ext uri="{FF2B5EF4-FFF2-40B4-BE49-F238E27FC236}">
                <a16:creationId xmlns:a16="http://schemas.microsoft.com/office/drawing/2014/main" id="{E73E4E90-3A76-4FE1-8B6B-3AB82643EE1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1" name="Rectangle 7">
            <a:extLst>
              <a:ext uri="{FF2B5EF4-FFF2-40B4-BE49-F238E27FC236}">
                <a16:creationId xmlns:a16="http://schemas.microsoft.com/office/drawing/2014/main" id="{3ADD86F7-D443-4351-8E7E-C5E0A7361BB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2" name="Rectangle 8">
            <a:extLst>
              <a:ext uri="{FF2B5EF4-FFF2-40B4-BE49-F238E27FC236}">
                <a16:creationId xmlns:a16="http://schemas.microsoft.com/office/drawing/2014/main" id="{8B9F7FC2-0ED3-4C44-BBB5-7A8ECA0B761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7193" name="Rectangle 9">
            <a:extLst>
              <a:ext uri="{FF2B5EF4-FFF2-40B4-BE49-F238E27FC236}">
                <a16:creationId xmlns:a16="http://schemas.microsoft.com/office/drawing/2014/main" id="{2A9D99CB-DB34-4907-B8A1-7A5B7393EF0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16" name="文本框 15">
            <a:extLst>
              <a:ext uri="{FF2B5EF4-FFF2-40B4-BE49-F238E27FC236}">
                <a16:creationId xmlns:a16="http://schemas.microsoft.com/office/drawing/2014/main" id="{14180BD0-293D-49CF-AFA4-3DBAFE0C64E2}"/>
              </a:ext>
            </a:extLst>
          </p:cNvPr>
          <p:cNvSpPr txBox="1"/>
          <p:nvPr/>
        </p:nvSpPr>
        <p:spPr>
          <a:xfrm>
            <a:off x="636588" y="1061948"/>
            <a:ext cx="8459788" cy="2677656"/>
          </a:xfrm>
          <a:prstGeom prst="rect">
            <a:avLst/>
          </a:prstGeom>
          <a:noFill/>
        </p:spPr>
        <p:txBody>
          <a:bodyPr wrap="square">
            <a:spAutoFit/>
          </a:bodyPr>
          <a:lstStyle/>
          <a:p>
            <a:r>
              <a:rPr lang="en-US" altLang="zh-CN" sz="2800" b="0" dirty="0"/>
              <a:t>The sender can easily determine if the delivery is direct. It can extract the network address of the destination (using the mask) and compare this address with the addresses of the networks to which it is connected. </a:t>
            </a:r>
          </a:p>
          <a:p>
            <a:r>
              <a:rPr lang="en-US" altLang="zh-CN" sz="2800" b="0" dirty="0"/>
              <a:t>If a match is found, the delivery is direct. </a:t>
            </a:r>
            <a:endParaRPr lang="zh-CN" altLang="en-US" sz="2800" b="0" dirty="0"/>
          </a:p>
        </p:txBody>
      </p:sp>
    </p:spTree>
    <p:extLst>
      <p:ext uri="{BB962C8B-B14F-4D97-AF65-F5344CB8AC3E}">
        <p14:creationId xmlns:p14="http://schemas.microsoft.com/office/powerpoint/2010/main" val="30834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1">
            <a:extLst>
              <a:ext uri="{FF2B5EF4-FFF2-40B4-BE49-F238E27FC236}">
                <a16:creationId xmlns:a16="http://schemas.microsoft.com/office/drawing/2014/main" id="{492E23E5-4277-4F21-BC87-72B2B8D7A3BE}"/>
              </a:ext>
            </a:extLst>
          </p:cNvPr>
          <p:cNvSpPr>
            <a:spLocks noGrp="1"/>
          </p:cNvSpPr>
          <p:nvPr>
            <p:ph type="ftr" sz="quarter" idx="10"/>
          </p:nvPr>
        </p:nvSpPr>
        <p:spPr/>
        <p:txBody>
          <a:bodyPr/>
          <a:lstStyle/>
          <a:p>
            <a:r>
              <a:rPr lang="en-US" altLang="zh-CN"/>
              <a:t>TCP/IP Protocol Suite</a:t>
            </a:r>
          </a:p>
        </p:txBody>
      </p:sp>
      <p:sp>
        <p:nvSpPr>
          <p:cNvPr id="15" name="灯片编号占位符 2">
            <a:extLst>
              <a:ext uri="{FF2B5EF4-FFF2-40B4-BE49-F238E27FC236}">
                <a16:creationId xmlns:a16="http://schemas.microsoft.com/office/drawing/2014/main" id="{7393EFA8-88B9-4455-B174-EE299944FDA3}"/>
              </a:ext>
            </a:extLst>
          </p:cNvPr>
          <p:cNvSpPr>
            <a:spLocks noGrp="1"/>
          </p:cNvSpPr>
          <p:nvPr>
            <p:ph type="sldNum" sz="quarter" idx="11"/>
          </p:nvPr>
        </p:nvSpPr>
        <p:spPr/>
        <p:txBody>
          <a:bodyPr/>
          <a:lstStyle/>
          <a:p>
            <a:fld id="{3C204EC8-AAAA-41C7-B6E5-0BD23C96BEF4}" type="slidenum">
              <a:rPr lang="en-US" altLang="zh-CN"/>
              <a:pPr/>
              <a:t>12</a:t>
            </a:fld>
            <a:endParaRPr lang="en-US" altLang="zh-CN"/>
          </a:p>
        </p:txBody>
      </p:sp>
      <p:sp>
        <p:nvSpPr>
          <p:cNvPr id="614402" name="Text Box 2">
            <a:extLst>
              <a:ext uri="{FF2B5EF4-FFF2-40B4-BE49-F238E27FC236}">
                <a16:creationId xmlns:a16="http://schemas.microsoft.com/office/drawing/2014/main" id="{5C8AD2A4-6BD1-4D42-8FCC-C33FDAA7087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Indirect delivery</a:t>
            </a:r>
          </a:p>
        </p:txBody>
      </p:sp>
      <p:sp>
        <p:nvSpPr>
          <p:cNvPr id="614403" name="Rectangle 3">
            <a:extLst>
              <a:ext uri="{FF2B5EF4-FFF2-40B4-BE49-F238E27FC236}">
                <a16:creationId xmlns:a16="http://schemas.microsoft.com/office/drawing/2014/main" id="{525EEF08-2DCF-425A-9C3E-738DE96F309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4404" name="Rectangle 4">
            <a:extLst>
              <a:ext uri="{FF2B5EF4-FFF2-40B4-BE49-F238E27FC236}">
                <a16:creationId xmlns:a16="http://schemas.microsoft.com/office/drawing/2014/main" id="{6F6BB298-057F-44A9-8BD8-C625CC44FFB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4405" name="Rectangle 5">
            <a:extLst>
              <a:ext uri="{FF2B5EF4-FFF2-40B4-BE49-F238E27FC236}">
                <a16:creationId xmlns:a16="http://schemas.microsoft.com/office/drawing/2014/main" id="{C9CAA722-EEB1-4C0B-BFA2-4213D15F4EF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4406" name="Rectangle 6">
            <a:extLst>
              <a:ext uri="{FF2B5EF4-FFF2-40B4-BE49-F238E27FC236}">
                <a16:creationId xmlns:a16="http://schemas.microsoft.com/office/drawing/2014/main" id="{F6D2E276-7706-4078-B2E8-21A45F16587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4407" name="Rectangle 7">
            <a:extLst>
              <a:ext uri="{FF2B5EF4-FFF2-40B4-BE49-F238E27FC236}">
                <a16:creationId xmlns:a16="http://schemas.microsoft.com/office/drawing/2014/main" id="{F7C45879-3503-4A93-9B80-4E6BC010FA2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4408" name="Rectangle 8">
            <a:extLst>
              <a:ext uri="{FF2B5EF4-FFF2-40B4-BE49-F238E27FC236}">
                <a16:creationId xmlns:a16="http://schemas.microsoft.com/office/drawing/2014/main" id="{B9C092E9-8D18-43A4-BEF5-A6A0307F055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4409" name="Rectangle 9">
            <a:extLst>
              <a:ext uri="{FF2B5EF4-FFF2-40B4-BE49-F238E27FC236}">
                <a16:creationId xmlns:a16="http://schemas.microsoft.com/office/drawing/2014/main" id="{8AFE1D43-15F9-4AE1-9937-846C2C4981A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14411" name="Picture 11">
            <a:extLst>
              <a:ext uri="{FF2B5EF4-FFF2-40B4-BE49-F238E27FC236}">
                <a16:creationId xmlns:a16="http://schemas.microsoft.com/office/drawing/2014/main" id="{00E4D043-2730-477E-A280-7F5BFE976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 y="2676525"/>
            <a:ext cx="8455025" cy="16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3" name="Picture 13">
            <a:extLst>
              <a:ext uri="{FF2B5EF4-FFF2-40B4-BE49-F238E27FC236}">
                <a16:creationId xmlns:a16="http://schemas.microsoft.com/office/drawing/2014/main" id="{B9CEB456-A1ED-4E7C-87C8-DFD3C20C9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7" y="3578225"/>
            <a:ext cx="208438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5" name="Picture 15">
            <a:extLst>
              <a:ext uri="{FF2B5EF4-FFF2-40B4-BE49-F238E27FC236}">
                <a16:creationId xmlns:a16="http://schemas.microsoft.com/office/drawing/2014/main" id="{3DB433D0-6B16-41CA-9D03-09A91E08BA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037" y="4200525"/>
            <a:ext cx="26685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17" name="Picture 17">
            <a:extLst>
              <a:ext uri="{FF2B5EF4-FFF2-40B4-BE49-F238E27FC236}">
                <a16:creationId xmlns:a16="http://schemas.microsoft.com/office/drawing/2014/main" id="{C117CBF9-B98B-42E7-9692-E82C4D475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7637" y="3502025"/>
            <a:ext cx="22034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a:extLst>
              <a:ext uri="{FF2B5EF4-FFF2-40B4-BE49-F238E27FC236}">
                <a16:creationId xmlns:a16="http://schemas.microsoft.com/office/drawing/2014/main" id="{2807A899-FCB3-48A6-BBBC-DD5E72BB680F}"/>
              </a:ext>
            </a:extLst>
          </p:cNvPr>
          <p:cNvSpPr txBox="1"/>
          <p:nvPr/>
        </p:nvSpPr>
        <p:spPr>
          <a:xfrm>
            <a:off x="636588" y="1058846"/>
            <a:ext cx="7983538" cy="1200329"/>
          </a:xfrm>
          <a:prstGeom prst="rect">
            <a:avLst/>
          </a:prstGeom>
          <a:noFill/>
        </p:spPr>
        <p:txBody>
          <a:bodyPr wrap="square">
            <a:spAutoFit/>
          </a:bodyPr>
          <a:lstStyle/>
          <a:p>
            <a:r>
              <a:rPr lang="en-US" altLang="zh-CN" sz="2400" b="0" dirty="0"/>
              <a:t> In an indirect delivery, the packet goes from router to router until it reaches the one connected to the same physical network as its final destination.</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13"/>
                                        </p:tgtEl>
                                        <p:attrNameLst>
                                          <p:attrName>style.visibility</p:attrName>
                                        </p:attrNameLst>
                                      </p:cBhvr>
                                      <p:to>
                                        <p:strVal val="visible"/>
                                      </p:to>
                                    </p:set>
                                    <p:animEffect transition="in" filter="wipe(left)">
                                      <p:cBhvr>
                                        <p:cTn id="7" dur="2000"/>
                                        <p:tgtEl>
                                          <p:spTgt spid="614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15"/>
                                        </p:tgtEl>
                                        <p:attrNameLst>
                                          <p:attrName>style.visibility</p:attrName>
                                        </p:attrNameLst>
                                      </p:cBhvr>
                                      <p:to>
                                        <p:strVal val="visible"/>
                                      </p:to>
                                    </p:set>
                                    <p:animEffect transition="in" filter="wipe(left)">
                                      <p:cBhvr>
                                        <p:cTn id="12" dur="2000"/>
                                        <p:tgtEl>
                                          <p:spTgt spid="614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17"/>
                                        </p:tgtEl>
                                        <p:attrNameLst>
                                          <p:attrName>style.visibility</p:attrName>
                                        </p:attrNameLst>
                                      </p:cBhvr>
                                      <p:to>
                                        <p:strVal val="visible"/>
                                      </p:to>
                                    </p:set>
                                    <p:animEffect transition="in" filter="wipe(left)">
                                      <p:cBhvr>
                                        <p:cTn id="17" dur="2000"/>
                                        <p:tgtEl>
                                          <p:spTgt spid="614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a:extLst>
              <a:ext uri="{FF2B5EF4-FFF2-40B4-BE49-F238E27FC236}">
                <a16:creationId xmlns:a16="http://schemas.microsoft.com/office/drawing/2014/main" id="{B1CB13DD-5E89-4955-B6E4-149C5B8B00A1}"/>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13</a:t>
            </a:fld>
            <a:endParaRPr lang="en-US" altLang="zh-CN"/>
          </a:p>
        </p:txBody>
      </p:sp>
      <p:grpSp>
        <p:nvGrpSpPr>
          <p:cNvPr id="523288" name="Group 24">
            <a:extLst>
              <a:ext uri="{FF2B5EF4-FFF2-40B4-BE49-F238E27FC236}">
                <a16:creationId xmlns:a16="http://schemas.microsoft.com/office/drawing/2014/main" id="{8EAEAABE-1549-44F9-B7F5-31EEECE14C1F}"/>
              </a:ext>
            </a:extLst>
          </p:cNvPr>
          <p:cNvGrpSpPr>
            <a:grpSpLocks/>
          </p:cNvGrpSpPr>
          <p:nvPr/>
        </p:nvGrpSpPr>
        <p:grpSpPr bwMode="auto">
          <a:xfrm>
            <a:off x="611188" y="4665663"/>
            <a:ext cx="7993062" cy="1643062"/>
            <a:chOff x="385" y="2939"/>
            <a:chExt cx="5035" cy="1035"/>
          </a:xfrm>
        </p:grpSpPr>
        <p:sp>
          <p:nvSpPr>
            <p:cNvPr id="523268" name="Oval 4">
              <a:extLst>
                <a:ext uri="{FF2B5EF4-FFF2-40B4-BE49-F238E27FC236}">
                  <a16:creationId xmlns:a16="http://schemas.microsoft.com/office/drawing/2014/main" id="{628FC82D-E0A7-4C4B-8796-75DBBC8FE7ED}"/>
                </a:ext>
              </a:extLst>
            </p:cNvPr>
            <p:cNvSpPr>
              <a:spLocks noChangeAspect="1" noChangeArrowheads="1"/>
            </p:cNvSpPr>
            <p:nvPr/>
          </p:nvSpPr>
          <p:spPr bwMode="auto">
            <a:xfrm>
              <a:off x="884" y="3543"/>
              <a:ext cx="1245" cy="431"/>
            </a:xfrm>
            <a:prstGeom prst="ellipse">
              <a:avLst/>
            </a:prstGeom>
            <a:solidFill>
              <a:srgbClr val="FFE5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chemeClr val="tx1"/>
                  </a:solidFill>
                  <a:round/>
                  <a:headEnd/>
                  <a:tailEnd/>
                </a14:hiddenLine>
              </a:ext>
            </a:extLst>
          </p:spPr>
          <p:txBody>
            <a:bodyPr wrap="none" anchor="ctr" anchorCtr="1"/>
            <a:lstStyle/>
            <a:p>
              <a:pPr algn="ctr" eaLnBrk="1" hangingPunct="1">
                <a:spcBef>
                  <a:spcPct val="50000"/>
                </a:spcBef>
                <a:defRPr/>
              </a:pPr>
              <a:r>
                <a:rPr lang="en-US" altLang="zh-CN" sz="2800">
                  <a:solidFill>
                    <a:schemeClr val="bg2"/>
                  </a:solidFill>
                  <a:effectLst>
                    <a:outerShdw blurRad="38100" dist="38100" dir="2700000" algn="tl">
                      <a:srgbClr val="FFFFFF"/>
                    </a:outerShdw>
                  </a:effectLst>
                </a:rPr>
                <a:t>Net 1</a:t>
              </a:r>
            </a:p>
          </p:txBody>
        </p:sp>
        <p:sp>
          <p:nvSpPr>
            <p:cNvPr id="523269" name="Oval 5">
              <a:extLst>
                <a:ext uri="{FF2B5EF4-FFF2-40B4-BE49-F238E27FC236}">
                  <a16:creationId xmlns:a16="http://schemas.microsoft.com/office/drawing/2014/main" id="{E30F5A41-0178-4C77-B7D2-D11ADC65CDE2}"/>
                </a:ext>
              </a:extLst>
            </p:cNvPr>
            <p:cNvSpPr>
              <a:spLocks noChangeAspect="1" noChangeArrowheads="1"/>
            </p:cNvSpPr>
            <p:nvPr/>
          </p:nvSpPr>
          <p:spPr bwMode="auto">
            <a:xfrm>
              <a:off x="3560" y="3543"/>
              <a:ext cx="1245" cy="431"/>
            </a:xfrm>
            <a:prstGeom prst="ellipse">
              <a:avLst/>
            </a:prstGeom>
            <a:solidFill>
              <a:srgbClr val="FFE5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chemeClr val="tx1"/>
                  </a:solidFill>
                  <a:round/>
                  <a:headEnd/>
                  <a:tailEnd/>
                </a14:hiddenLine>
              </a:ext>
            </a:extLst>
          </p:spPr>
          <p:txBody>
            <a:bodyPr wrap="none" anchor="ctr" anchorCtr="1"/>
            <a:lstStyle/>
            <a:p>
              <a:pPr algn="ctr" eaLnBrk="1" hangingPunct="1">
                <a:defRPr/>
              </a:pPr>
              <a:r>
                <a:rPr lang="en-US" altLang="zh-CN" sz="2800">
                  <a:solidFill>
                    <a:schemeClr val="bg2"/>
                  </a:solidFill>
                  <a:effectLst>
                    <a:outerShdw blurRad="38100" dist="38100" dir="2700000" algn="tl">
                      <a:srgbClr val="FFFFFF"/>
                    </a:outerShdw>
                  </a:effectLst>
                </a:rPr>
                <a:t>Net 2</a:t>
              </a:r>
            </a:p>
          </p:txBody>
        </p:sp>
        <p:cxnSp>
          <p:nvCxnSpPr>
            <p:cNvPr id="11281" name="AutoShape 6">
              <a:extLst>
                <a:ext uri="{FF2B5EF4-FFF2-40B4-BE49-F238E27FC236}">
                  <a16:creationId xmlns:a16="http://schemas.microsoft.com/office/drawing/2014/main" id="{A4525E36-8151-4BC4-9376-E678078795CA}"/>
                </a:ext>
              </a:extLst>
            </p:cNvPr>
            <p:cNvCxnSpPr>
              <a:cxnSpLocks noChangeShapeType="1"/>
              <a:stCxn id="523268" idx="7"/>
              <a:endCxn id="11287" idx="1"/>
            </p:cNvCxnSpPr>
            <p:nvPr/>
          </p:nvCxnSpPr>
          <p:spPr bwMode="auto">
            <a:xfrm flipV="1">
              <a:off x="1947" y="3286"/>
              <a:ext cx="752" cy="32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2" name="AutoShape 7">
              <a:extLst>
                <a:ext uri="{FF2B5EF4-FFF2-40B4-BE49-F238E27FC236}">
                  <a16:creationId xmlns:a16="http://schemas.microsoft.com/office/drawing/2014/main" id="{DF51D2B3-DE26-4CAC-9FAB-5AAA4800B009}"/>
                </a:ext>
              </a:extLst>
            </p:cNvPr>
            <p:cNvCxnSpPr>
              <a:cxnSpLocks noChangeShapeType="1"/>
              <a:stCxn id="11287" idx="3"/>
              <a:endCxn id="523269" idx="1"/>
            </p:cNvCxnSpPr>
            <p:nvPr/>
          </p:nvCxnSpPr>
          <p:spPr bwMode="auto">
            <a:xfrm>
              <a:off x="3161" y="3286"/>
              <a:ext cx="581" cy="32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3" name="AutoShape 8">
              <a:extLst>
                <a:ext uri="{FF2B5EF4-FFF2-40B4-BE49-F238E27FC236}">
                  <a16:creationId xmlns:a16="http://schemas.microsoft.com/office/drawing/2014/main" id="{A1FBC5F7-1584-4E4D-8C6D-A17832D7BA21}"/>
                </a:ext>
              </a:extLst>
            </p:cNvPr>
            <p:cNvCxnSpPr>
              <a:cxnSpLocks noChangeShapeType="1"/>
              <a:stCxn id="11288" idx="2"/>
              <a:endCxn id="523268" idx="1"/>
            </p:cNvCxnSpPr>
            <p:nvPr/>
          </p:nvCxnSpPr>
          <p:spPr bwMode="auto">
            <a:xfrm>
              <a:off x="590" y="3309"/>
              <a:ext cx="476" cy="297"/>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4" name="AutoShape 9">
              <a:extLst>
                <a:ext uri="{FF2B5EF4-FFF2-40B4-BE49-F238E27FC236}">
                  <a16:creationId xmlns:a16="http://schemas.microsoft.com/office/drawing/2014/main" id="{4FD4F1FB-0F9C-4357-ABD4-048854748574}"/>
                </a:ext>
              </a:extLst>
            </p:cNvPr>
            <p:cNvCxnSpPr>
              <a:cxnSpLocks noChangeShapeType="1"/>
              <a:stCxn id="523269" idx="7"/>
              <a:endCxn id="11289" idx="2"/>
            </p:cNvCxnSpPr>
            <p:nvPr/>
          </p:nvCxnSpPr>
          <p:spPr bwMode="auto">
            <a:xfrm flipV="1">
              <a:off x="4623" y="3309"/>
              <a:ext cx="592" cy="297"/>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5" name="AutoShape 10">
              <a:extLst>
                <a:ext uri="{FF2B5EF4-FFF2-40B4-BE49-F238E27FC236}">
                  <a16:creationId xmlns:a16="http://schemas.microsoft.com/office/drawing/2014/main" id="{FE3BD434-9276-45BA-9C44-5BCA608E3F38}"/>
                </a:ext>
              </a:extLst>
            </p:cNvPr>
            <p:cNvCxnSpPr>
              <a:cxnSpLocks noChangeShapeType="1"/>
              <a:stCxn id="11286" idx="2"/>
              <a:endCxn id="523268" idx="0"/>
            </p:cNvCxnSpPr>
            <p:nvPr/>
          </p:nvCxnSpPr>
          <p:spPr bwMode="auto">
            <a:xfrm flipH="1">
              <a:off x="1507" y="3299"/>
              <a:ext cx="397" cy="244"/>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286" name="Picture 11">
              <a:extLst>
                <a:ext uri="{FF2B5EF4-FFF2-40B4-BE49-F238E27FC236}">
                  <a16:creationId xmlns:a16="http://schemas.microsoft.com/office/drawing/2014/main" id="{72E05565-3ED3-41EE-89C7-1EBC0D8FAA3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 y="2939"/>
              <a:ext cx="41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287" name="Picture 20">
              <a:extLst>
                <a:ext uri="{FF2B5EF4-FFF2-40B4-BE49-F238E27FC236}">
                  <a16:creationId xmlns:a16="http://schemas.microsoft.com/office/drawing/2014/main" id="{58D06B43-AAF1-4D82-86D9-F413C377298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3126"/>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8" name="Picture 21">
              <a:extLst>
                <a:ext uri="{FF2B5EF4-FFF2-40B4-BE49-F238E27FC236}">
                  <a16:creationId xmlns:a16="http://schemas.microsoft.com/office/drawing/2014/main" id="{C6B14243-A317-45F6-B537-B0B9701D815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2949"/>
              <a:ext cx="41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289" name="Picture 22">
              <a:extLst>
                <a:ext uri="{FF2B5EF4-FFF2-40B4-BE49-F238E27FC236}">
                  <a16:creationId xmlns:a16="http://schemas.microsoft.com/office/drawing/2014/main" id="{C45D59CB-A70C-4DDB-A926-C1109C03CD6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 y="2949"/>
              <a:ext cx="41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523266" name="Rectangle 2">
            <a:extLst>
              <a:ext uri="{FF2B5EF4-FFF2-40B4-BE49-F238E27FC236}">
                <a16:creationId xmlns:a16="http://schemas.microsoft.com/office/drawing/2014/main" id="{B4CCAD7B-927A-4EDB-9C8A-BAEF9F910A90}"/>
              </a:ext>
            </a:extLst>
          </p:cNvPr>
          <p:cNvSpPr>
            <a:spLocks noGrp="1" noChangeArrowheads="1"/>
          </p:cNvSpPr>
          <p:nvPr>
            <p:ph type="title"/>
          </p:nvPr>
        </p:nvSpPr>
        <p:spPr/>
        <p:txBody>
          <a:bodyPr/>
          <a:lstStyle/>
          <a:p>
            <a:pPr algn="ctr" eaLnBrk="1" hangingPunct="1">
              <a:defRPr/>
            </a:pPr>
            <a:r>
              <a:rPr lang="en-US" altLang="zh-CN" dirty="0"/>
              <a:t>Direct vs. Indirect Delivery</a:t>
            </a:r>
          </a:p>
        </p:txBody>
      </p:sp>
      <p:sp>
        <p:nvSpPr>
          <p:cNvPr id="523267" name="Rectangle 3">
            <a:extLst>
              <a:ext uri="{FF2B5EF4-FFF2-40B4-BE49-F238E27FC236}">
                <a16:creationId xmlns:a16="http://schemas.microsoft.com/office/drawing/2014/main" id="{A2E600C7-052B-4649-B813-FB8EE72E1E3A}"/>
              </a:ext>
            </a:extLst>
          </p:cNvPr>
          <p:cNvSpPr>
            <a:spLocks noGrp="1" noChangeArrowheads="1"/>
          </p:cNvSpPr>
          <p:nvPr>
            <p:ph type="body" idx="1"/>
          </p:nvPr>
        </p:nvSpPr>
        <p:spPr>
          <a:xfrm>
            <a:off x="600592" y="1477962"/>
            <a:ext cx="7886700" cy="4351338"/>
          </a:xfrm>
        </p:spPr>
        <p:txBody>
          <a:bodyPr/>
          <a:lstStyle/>
          <a:p>
            <a:pPr eaLnBrk="1" hangingPunct="1">
              <a:defRPr/>
            </a:pPr>
            <a:r>
              <a:rPr lang="en-US" altLang="zh-CN" dirty="0"/>
              <a:t>Direct delivery</a:t>
            </a:r>
            <a:r>
              <a:rPr lang="zh-CN" altLang="en-US" dirty="0"/>
              <a:t>（直接交付）</a:t>
            </a:r>
          </a:p>
          <a:p>
            <a:pPr lvl="1" eaLnBrk="1" hangingPunct="1">
              <a:defRPr/>
            </a:pPr>
            <a:r>
              <a:rPr lang="zh-CN" altLang="en-US" dirty="0"/>
              <a:t>分组</a:t>
            </a:r>
            <a:r>
              <a:rPr lang="zh-CN" altLang="en-US" dirty="0">
                <a:solidFill>
                  <a:srgbClr val="00B0F0"/>
                </a:solidFill>
              </a:rPr>
              <a:t>目的</a:t>
            </a:r>
            <a:r>
              <a:rPr lang="zh-CN" altLang="en-US" dirty="0"/>
              <a:t>与分组的</a:t>
            </a:r>
            <a:r>
              <a:rPr lang="zh-CN" altLang="en-US" dirty="0">
                <a:solidFill>
                  <a:srgbClr val="00B0F0"/>
                </a:solidFill>
              </a:rPr>
              <a:t>发送接口</a:t>
            </a:r>
            <a:r>
              <a:rPr lang="zh-CN" altLang="en-US" dirty="0"/>
              <a:t>在同一</a:t>
            </a:r>
            <a:r>
              <a:rPr lang="en-US" altLang="zh-CN" dirty="0"/>
              <a:t>IP</a:t>
            </a:r>
            <a:r>
              <a:rPr lang="zh-CN" altLang="en-US" dirty="0"/>
              <a:t>网络中</a:t>
            </a:r>
          </a:p>
          <a:p>
            <a:pPr eaLnBrk="1" hangingPunct="1">
              <a:defRPr/>
            </a:pPr>
            <a:r>
              <a:rPr lang="en-US" altLang="zh-CN" dirty="0"/>
              <a:t>Indirect delivery</a:t>
            </a:r>
            <a:r>
              <a:rPr lang="zh-CN" altLang="en-US" dirty="0"/>
              <a:t>（间接交付）</a:t>
            </a:r>
          </a:p>
          <a:p>
            <a:pPr lvl="1" eaLnBrk="1" hangingPunct="1">
              <a:defRPr/>
            </a:pPr>
            <a:r>
              <a:rPr lang="zh-CN" altLang="en-US" dirty="0"/>
              <a:t>分组</a:t>
            </a:r>
            <a:r>
              <a:rPr lang="zh-CN" altLang="en-US" dirty="0">
                <a:solidFill>
                  <a:srgbClr val="00B0F0"/>
                </a:solidFill>
              </a:rPr>
              <a:t>目的</a:t>
            </a:r>
            <a:r>
              <a:rPr lang="zh-CN" altLang="en-US" dirty="0"/>
              <a:t>与分组的</a:t>
            </a:r>
            <a:r>
              <a:rPr lang="zh-CN" altLang="en-US" dirty="0">
                <a:solidFill>
                  <a:srgbClr val="00B0F0"/>
                </a:solidFill>
              </a:rPr>
              <a:t>发送接口</a:t>
            </a:r>
            <a:r>
              <a:rPr lang="zh-CN" altLang="en-US" dirty="0"/>
              <a:t>在不同</a:t>
            </a:r>
            <a:r>
              <a:rPr lang="en-US" altLang="zh-CN" dirty="0"/>
              <a:t>IP</a:t>
            </a:r>
            <a:r>
              <a:rPr lang="zh-CN" altLang="en-US" dirty="0"/>
              <a:t>网络中</a:t>
            </a:r>
          </a:p>
        </p:txBody>
      </p:sp>
      <p:sp>
        <p:nvSpPr>
          <p:cNvPr id="523276" name="Freeform 12">
            <a:extLst>
              <a:ext uri="{FF2B5EF4-FFF2-40B4-BE49-F238E27FC236}">
                <a16:creationId xmlns:a16="http://schemas.microsoft.com/office/drawing/2014/main" id="{0A4B87F6-9D67-44C8-B9E8-5007F87BF60B}"/>
              </a:ext>
            </a:extLst>
          </p:cNvPr>
          <p:cNvSpPr>
            <a:spLocks/>
          </p:cNvSpPr>
          <p:nvPr/>
        </p:nvSpPr>
        <p:spPr bwMode="auto">
          <a:xfrm>
            <a:off x="1258888" y="5181600"/>
            <a:ext cx="1800225" cy="647700"/>
          </a:xfrm>
          <a:custGeom>
            <a:avLst/>
            <a:gdLst>
              <a:gd name="T0" fmla="*/ 0 w 862"/>
              <a:gd name="T1" fmla="*/ 45 h 279"/>
              <a:gd name="T2" fmla="*/ 454 w 862"/>
              <a:gd name="T3" fmla="*/ 272 h 279"/>
              <a:gd name="T4" fmla="*/ 862 w 862"/>
              <a:gd name="T5" fmla="*/ 0 h 279"/>
            </a:gdLst>
            <a:ahLst/>
            <a:cxnLst>
              <a:cxn ang="0">
                <a:pos x="T0" y="T1"/>
              </a:cxn>
              <a:cxn ang="0">
                <a:pos x="T2" y="T3"/>
              </a:cxn>
              <a:cxn ang="0">
                <a:pos x="T4" y="T5"/>
              </a:cxn>
            </a:cxnLst>
            <a:rect l="0" t="0" r="r" b="b"/>
            <a:pathLst>
              <a:path w="862" h="279">
                <a:moveTo>
                  <a:pt x="0" y="45"/>
                </a:moveTo>
                <a:cubicBezTo>
                  <a:pt x="155" y="162"/>
                  <a:pt x="310" y="279"/>
                  <a:pt x="454" y="272"/>
                </a:cubicBezTo>
                <a:cubicBezTo>
                  <a:pt x="598" y="265"/>
                  <a:pt x="730" y="132"/>
                  <a:pt x="862" y="0"/>
                </a:cubicBezTo>
              </a:path>
            </a:pathLst>
          </a:custGeom>
          <a:noFill/>
          <a:ln w="57150" cap="flat" cmpd="sng">
            <a:solidFill>
              <a:srgbClr val="FF6600"/>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23277" name="Freeform 13">
            <a:extLst>
              <a:ext uri="{FF2B5EF4-FFF2-40B4-BE49-F238E27FC236}">
                <a16:creationId xmlns:a16="http://schemas.microsoft.com/office/drawing/2014/main" id="{30F448DA-DD96-4FF4-A979-6945494430BA}"/>
              </a:ext>
            </a:extLst>
          </p:cNvPr>
          <p:cNvSpPr>
            <a:spLocks/>
          </p:cNvSpPr>
          <p:nvPr/>
        </p:nvSpPr>
        <p:spPr bwMode="auto">
          <a:xfrm>
            <a:off x="827088" y="5157788"/>
            <a:ext cx="3457575" cy="969962"/>
          </a:xfrm>
          <a:custGeom>
            <a:avLst/>
            <a:gdLst>
              <a:gd name="T0" fmla="*/ 0 w 2087"/>
              <a:gd name="T1" fmla="*/ 0 h 551"/>
              <a:gd name="T2" fmla="*/ 1134 w 2087"/>
              <a:gd name="T3" fmla="*/ 544 h 551"/>
              <a:gd name="T4" fmla="*/ 2087 w 2087"/>
              <a:gd name="T5" fmla="*/ 45 h 551"/>
            </a:gdLst>
            <a:ahLst/>
            <a:cxnLst>
              <a:cxn ang="0">
                <a:pos x="T0" y="T1"/>
              </a:cxn>
              <a:cxn ang="0">
                <a:pos x="T2" y="T3"/>
              </a:cxn>
              <a:cxn ang="0">
                <a:pos x="T4" y="T5"/>
              </a:cxn>
            </a:cxnLst>
            <a:rect l="0" t="0" r="r" b="b"/>
            <a:pathLst>
              <a:path w="2087" h="551">
                <a:moveTo>
                  <a:pt x="0" y="0"/>
                </a:moveTo>
                <a:cubicBezTo>
                  <a:pt x="393" y="268"/>
                  <a:pt x="786" y="537"/>
                  <a:pt x="1134" y="544"/>
                </a:cubicBezTo>
                <a:cubicBezTo>
                  <a:pt x="1482" y="551"/>
                  <a:pt x="1921" y="128"/>
                  <a:pt x="2087" y="45"/>
                </a:cubicBezTo>
              </a:path>
            </a:pathLst>
          </a:custGeom>
          <a:noFill/>
          <a:ln w="57150" cap="flat" cmpd="sng">
            <a:solidFill>
              <a:srgbClr val="00FF00"/>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23278" name="Text Box 14">
            <a:extLst>
              <a:ext uri="{FF2B5EF4-FFF2-40B4-BE49-F238E27FC236}">
                <a16:creationId xmlns:a16="http://schemas.microsoft.com/office/drawing/2014/main" id="{B2678501-3536-4DB8-A3B4-5D92EB4F86AD}"/>
              </a:ext>
            </a:extLst>
          </p:cNvPr>
          <p:cNvSpPr txBox="1">
            <a:spLocks noChangeArrowheads="1"/>
          </p:cNvSpPr>
          <p:nvPr/>
        </p:nvSpPr>
        <p:spPr bwMode="auto">
          <a:xfrm>
            <a:off x="684213" y="4227513"/>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effectLst>
                  <a:outerShdw blurRad="38100" dist="38100" dir="2700000" algn="tl">
                    <a:srgbClr val="000000"/>
                  </a:outerShdw>
                </a:effectLst>
              </a:rPr>
              <a:t>S</a:t>
            </a:r>
          </a:p>
        </p:txBody>
      </p:sp>
      <p:sp>
        <p:nvSpPr>
          <p:cNvPr id="523279" name="Text Box 15">
            <a:extLst>
              <a:ext uri="{FF2B5EF4-FFF2-40B4-BE49-F238E27FC236}">
                <a16:creationId xmlns:a16="http://schemas.microsoft.com/office/drawing/2014/main" id="{7C32FD70-9112-4A3F-947C-4E6D2A0DB90B}"/>
              </a:ext>
            </a:extLst>
          </p:cNvPr>
          <p:cNvSpPr txBox="1">
            <a:spLocks noChangeArrowheads="1"/>
          </p:cNvSpPr>
          <p:nvPr/>
        </p:nvSpPr>
        <p:spPr bwMode="auto">
          <a:xfrm>
            <a:off x="2700338" y="4221163"/>
            <a:ext cx="625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FF9933"/>
                </a:solidFill>
                <a:effectLst>
                  <a:outerShdw blurRad="38100" dist="38100" dir="2700000" algn="tl">
                    <a:srgbClr val="000000"/>
                  </a:outerShdw>
                </a:effectLst>
              </a:rPr>
              <a:t>D1</a:t>
            </a:r>
          </a:p>
        </p:txBody>
      </p:sp>
      <p:sp>
        <p:nvSpPr>
          <p:cNvPr id="523280" name="Text Box 16">
            <a:extLst>
              <a:ext uri="{FF2B5EF4-FFF2-40B4-BE49-F238E27FC236}">
                <a16:creationId xmlns:a16="http://schemas.microsoft.com/office/drawing/2014/main" id="{6FAD3E18-0283-464C-9AD1-FECB85B7376E}"/>
              </a:ext>
            </a:extLst>
          </p:cNvPr>
          <p:cNvSpPr txBox="1">
            <a:spLocks noChangeArrowheads="1"/>
          </p:cNvSpPr>
          <p:nvPr/>
        </p:nvSpPr>
        <p:spPr bwMode="auto">
          <a:xfrm>
            <a:off x="7907338" y="4221163"/>
            <a:ext cx="625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00FF00"/>
                </a:solidFill>
                <a:effectLst>
                  <a:outerShdw blurRad="38100" dist="38100" dir="2700000" algn="tl">
                    <a:srgbClr val="000000"/>
                  </a:outerShdw>
                </a:effectLst>
              </a:rPr>
              <a:t>D2</a:t>
            </a:r>
          </a:p>
        </p:txBody>
      </p:sp>
      <p:sp>
        <p:nvSpPr>
          <p:cNvPr id="523281" name="AutoShape 17">
            <a:extLst>
              <a:ext uri="{FF2B5EF4-FFF2-40B4-BE49-F238E27FC236}">
                <a16:creationId xmlns:a16="http://schemas.microsoft.com/office/drawing/2014/main" id="{D21254F5-22B7-4431-81BB-D8031AFAA96C}"/>
              </a:ext>
            </a:extLst>
          </p:cNvPr>
          <p:cNvSpPr>
            <a:spLocks noChangeArrowheads="1"/>
          </p:cNvSpPr>
          <p:nvPr/>
        </p:nvSpPr>
        <p:spPr bwMode="auto">
          <a:xfrm>
            <a:off x="1258888" y="3738563"/>
            <a:ext cx="1368425" cy="955675"/>
          </a:xfrm>
          <a:prstGeom prst="wedgeRectCallout">
            <a:avLst>
              <a:gd name="adj1" fmla="val -11833"/>
              <a:gd name="adj2" fmla="val 15465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zh-CN" sz="2800">
                <a:effectLst>
                  <a:outerShdw blurRad="38100" dist="38100" dir="2700000" algn="tl">
                    <a:srgbClr val="000000"/>
                  </a:outerShdw>
                </a:effectLst>
              </a:rPr>
              <a:t>direct</a:t>
            </a:r>
          </a:p>
          <a:p>
            <a:pPr algn="ctr" eaLnBrk="1" hangingPunct="1">
              <a:defRPr/>
            </a:pPr>
            <a:r>
              <a:rPr lang="en-US" altLang="zh-CN" sz="2800">
                <a:effectLst>
                  <a:outerShdw blurRad="38100" dist="38100" dir="2700000" algn="tl">
                    <a:srgbClr val="000000"/>
                  </a:outerShdw>
                </a:effectLst>
              </a:rPr>
              <a:t>delivery</a:t>
            </a:r>
          </a:p>
        </p:txBody>
      </p:sp>
      <p:sp>
        <p:nvSpPr>
          <p:cNvPr id="523282" name="AutoShape 18">
            <a:extLst>
              <a:ext uri="{FF2B5EF4-FFF2-40B4-BE49-F238E27FC236}">
                <a16:creationId xmlns:a16="http://schemas.microsoft.com/office/drawing/2014/main" id="{0D56E530-20D0-46BC-96E0-1843F7C8085A}"/>
              </a:ext>
            </a:extLst>
          </p:cNvPr>
          <p:cNvSpPr>
            <a:spLocks noChangeArrowheads="1"/>
          </p:cNvSpPr>
          <p:nvPr/>
        </p:nvSpPr>
        <p:spPr bwMode="auto">
          <a:xfrm>
            <a:off x="3763963" y="3738563"/>
            <a:ext cx="1368425" cy="955675"/>
          </a:xfrm>
          <a:prstGeom prst="wedgeRectCallout">
            <a:avLst>
              <a:gd name="adj1" fmla="val -79468"/>
              <a:gd name="adj2" fmla="val 171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zh-CN" sz="2800">
                <a:effectLst>
                  <a:outerShdw blurRad="38100" dist="38100" dir="2700000" algn="tl">
                    <a:srgbClr val="000000"/>
                  </a:outerShdw>
                </a:effectLst>
              </a:rPr>
              <a:t>indirect</a:t>
            </a:r>
          </a:p>
          <a:p>
            <a:pPr algn="ctr" eaLnBrk="1" hangingPunct="1">
              <a:defRPr/>
            </a:pPr>
            <a:r>
              <a:rPr lang="en-US" altLang="zh-CN" sz="2800">
                <a:effectLst>
                  <a:outerShdw blurRad="38100" dist="38100" dir="2700000" algn="tl">
                    <a:srgbClr val="000000"/>
                  </a:outerShdw>
                </a:effectLst>
              </a:rPr>
              <a:t>delivery</a:t>
            </a:r>
          </a:p>
        </p:txBody>
      </p:sp>
      <p:sp>
        <p:nvSpPr>
          <p:cNvPr id="523283" name="AutoShape 19">
            <a:extLst>
              <a:ext uri="{FF2B5EF4-FFF2-40B4-BE49-F238E27FC236}">
                <a16:creationId xmlns:a16="http://schemas.microsoft.com/office/drawing/2014/main" id="{59436BA1-CCAA-4C1E-9F8B-14BFBF7E5BDF}"/>
              </a:ext>
            </a:extLst>
          </p:cNvPr>
          <p:cNvSpPr>
            <a:spLocks noChangeArrowheads="1"/>
          </p:cNvSpPr>
          <p:nvPr/>
        </p:nvSpPr>
        <p:spPr bwMode="auto">
          <a:xfrm>
            <a:off x="6211888" y="3738563"/>
            <a:ext cx="1368425" cy="955675"/>
          </a:xfrm>
          <a:prstGeom prst="wedgeRectCallout">
            <a:avLst>
              <a:gd name="adj1" fmla="val 26912"/>
              <a:gd name="adj2" fmla="val 1812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zh-CN" sz="2800">
                <a:effectLst>
                  <a:outerShdw blurRad="38100" dist="38100" dir="2700000" algn="tl">
                    <a:srgbClr val="000000"/>
                  </a:outerShdw>
                </a:effectLst>
              </a:rPr>
              <a:t>direct</a:t>
            </a:r>
          </a:p>
          <a:p>
            <a:pPr algn="ctr" eaLnBrk="1" hangingPunct="1">
              <a:defRPr/>
            </a:pPr>
            <a:r>
              <a:rPr lang="en-US" altLang="zh-CN" sz="2800">
                <a:effectLst>
                  <a:outerShdw blurRad="38100" dist="38100" dir="2700000" algn="tl">
                    <a:srgbClr val="000000"/>
                  </a:outerShdw>
                </a:effectLst>
              </a:rPr>
              <a:t>delivery</a:t>
            </a:r>
          </a:p>
        </p:txBody>
      </p:sp>
      <p:sp>
        <p:nvSpPr>
          <p:cNvPr id="523287" name="Freeform 23">
            <a:extLst>
              <a:ext uri="{FF2B5EF4-FFF2-40B4-BE49-F238E27FC236}">
                <a16:creationId xmlns:a16="http://schemas.microsoft.com/office/drawing/2014/main" id="{102AA4CB-95A8-44E4-B7FC-6E35207FCED6}"/>
              </a:ext>
            </a:extLst>
          </p:cNvPr>
          <p:cNvSpPr>
            <a:spLocks/>
          </p:cNvSpPr>
          <p:nvPr/>
        </p:nvSpPr>
        <p:spPr bwMode="auto">
          <a:xfrm>
            <a:off x="5003800" y="5181600"/>
            <a:ext cx="3168650" cy="911225"/>
          </a:xfrm>
          <a:custGeom>
            <a:avLst/>
            <a:gdLst>
              <a:gd name="T0" fmla="*/ 0 w 862"/>
              <a:gd name="T1" fmla="*/ 45 h 279"/>
              <a:gd name="T2" fmla="*/ 454 w 862"/>
              <a:gd name="T3" fmla="*/ 272 h 279"/>
              <a:gd name="T4" fmla="*/ 862 w 862"/>
              <a:gd name="T5" fmla="*/ 0 h 279"/>
            </a:gdLst>
            <a:ahLst/>
            <a:cxnLst>
              <a:cxn ang="0">
                <a:pos x="T0" y="T1"/>
              </a:cxn>
              <a:cxn ang="0">
                <a:pos x="T2" y="T3"/>
              </a:cxn>
              <a:cxn ang="0">
                <a:pos x="T4" y="T5"/>
              </a:cxn>
            </a:cxnLst>
            <a:rect l="0" t="0" r="r" b="b"/>
            <a:pathLst>
              <a:path w="862" h="279">
                <a:moveTo>
                  <a:pt x="0" y="45"/>
                </a:moveTo>
                <a:cubicBezTo>
                  <a:pt x="155" y="162"/>
                  <a:pt x="310" y="279"/>
                  <a:pt x="454" y="272"/>
                </a:cubicBezTo>
                <a:cubicBezTo>
                  <a:pt x="598" y="265"/>
                  <a:pt x="730" y="132"/>
                  <a:pt x="862" y="0"/>
                </a:cubicBezTo>
              </a:path>
            </a:pathLst>
          </a:custGeom>
          <a:noFill/>
          <a:ln w="57150" cap="flat" cmpd="sng">
            <a:solidFill>
              <a:srgbClr val="00FF00"/>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3288"/>
                                        </p:tgtEl>
                                        <p:attrNameLst>
                                          <p:attrName>style.visibility</p:attrName>
                                        </p:attrNameLst>
                                      </p:cBhvr>
                                      <p:to>
                                        <p:strVal val="visible"/>
                                      </p:to>
                                    </p:set>
                                    <p:animEffect transition="in" filter="fade">
                                      <p:cBhvr>
                                        <p:cTn id="7" dur="1000"/>
                                        <p:tgtEl>
                                          <p:spTgt spid="523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3278"/>
                                        </p:tgtEl>
                                        <p:attrNameLst>
                                          <p:attrName>style.visibility</p:attrName>
                                        </p:attrNameLst>
                                      </p:cBhvr>
                                      <p:to>
                                        <p:strVal val="visible"/>
                                      </p:to>
                                    </p:set>
                                    <p:animEffect transition="in" filter="dissolve">
                                      <p:cBhvr>
                                        <p:cTn id="12" dur="500"/>
                                        <p:tgtEl>
                                          <p:spTgt spid="523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3279"/>
                                        </p:tgtEl>
                                        <p:attrNameLst>
                                          <p:attrName>style.visibility</p:attrName>
                                        </p:attrNameLst>
                                      </p:cBhvr>
                                      <p:to>
                                        <p:strVal val="visible"/>
                                      </p:to>
                                    </p:set>
                                    <p:animEffect transition="in" filter="dissolve">
                                      <p:cBhvr>
                                        <p:cTn id="17" dur="500"/>
                                        <p:tgtEl>
                                          <p:spTgt spid="523279"/>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23276"/>
                                        </p:tgtEl>
                                        <p:attrNameLst>
                                          <p:attrName>style.visibility</p:attrName>
                                        </p:attrNameLst>
                                      </p:cBhvr>
                                      <p:to>
                                        <p:strVal val="visible"/>
                                      </p:to>
                                    </p:set>
                                    <p:animEffect transition="in" filter="wipe(left)">
                                      <p:cBhvr>
                                        <p:cTn id="21" dur="1000"/>
                                        <p:tgtEl>
                                          <p:spTgt spid="5232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23281"/>
                                        </p:tgtEl>
                                        <p:attrNameLst>
                                          <p:attrName>style.visibility</p:attrName>
                                        </p:attrNameLst>
                                      </p:cBhvr>
                                      <p:to>
                                        <p:strVal val="visible"/>
                                      </p:to>
                                    </p:set>
                                    <p:animEffect transition="in" filter="dissolve">
                                      <p:cBhvr>
                                        <p:cTn id="26" dur="500"/>
                                        <p:tgtEl>
                                          <p:spTgt spid="5232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23280"/>
                                        </p:tgtEl>
                                        <p:attrNameLst>
                                          <p:attrName>style.visibility</p:attrName>
                                        </p:attrNameLst>
                                      </p:cBhvr>
                                      <p:to>
                                        <p:strVal val="visible"/>
                                      </p:to>
                                    </p:set>
                                    <p:animEffect transition="in" filter="dissolve">
                                      <p:cBhvr>
                                        <p:cTn id="31" dur="500"/>
                                        <p:tgtEl>
                                          <p:spTgt spid="523280"/>
                                        </p:tgtEl>
                                      </p:cBhvr>
                                    </p:animEffect>
                                  </p:childTnLst>
                                </p:cTn>
                              </p:par>
                              <p:par>
                                <p:cTn id="32" presetID="9" presetClass="exit" presetSubtype="0" fill="hold" grpId="1" nodeType="withEffect">
                                  <p:stCondLst>
                                    <p:cond delay="0"/>
                                  </p:stCondLst>
                                  <p:childTnLst>
                                    <p:animEffect transition="out" filter="dissolve">
                                      <p:cBhvr>
                                        <p:cTn id="33" dur="500"/>
                                        <p:tgtEl>
                                          <p:spTgt spid="523279"/>
                                        </p:tgtEl>
                                      </p:cBhvr>
                                    </p:animEffect>
                                    <p:set>
                                      <p:cBhvr>
                                        <p:cTn id="34" dur="1" fill="hold">
                                          <p:stCondLst>
                                            <p:cond delay="499"/>
                                          </p:stCondLst>
                                        </p:cTn>
                                        <p:tgtEl>
                                          <p:spTgt spid="523279"/>
                                        </p:tgtEl>
                                        <p:attrNameLst>
                                          <p:attrName>style.visibility</p:attrName>
                                        </p:attrNameLst>
                                      </p:cBhvr>
                                      <p:to>
                                        <p:strVal val="hidden"/>
                                      </p:to>
                                    </p:se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523277"/>
                                        </p:tgtEl>
                                        <p:attrNameLst>
                                          <p:attrName>style.visibility</p:attrName>
                                        </p:attrNameLst>
                                      </p:cBhvr>
                                      <p:to>
                                        <p:strVal val="visible"/>
                                      </p:to>
                                    </p:set>
                                    <p:animEffect transition="in" filter="wipe(left)">
                                      <p:cBhvr>
                                        <p:cTn id="38" dur="1000"/>
                                        <p:tgtEl>
                                          <p:spTgt spid="523277"/>
                                        </p:tgtEl>
                                      </p:cBhvr>
                                    </p:animEffect>
                                  </p:childTnLst>
                                </p:cTn>
                              </p:par>
                            </p:childTnLst>
                          </p:cTn>
                        </p:par>
                        <p:par>
                          <p:cTn id="39" fill="hold" nodeType="afterGroup">
                            <p:stCondLst>
                              <p:cond delay="1500"/>
                            </p:stCondLst>
                            <p:childTnLst>
                              <p:par>
                                <p:cTn id="40" presetID="22" presetClass="entr" presetSubtype="8" fill="hold" nodeType="afterEffect">
                                  <p:stCondLst>
                                    <p:cond delay="0"/>
                                  </p:stCondLst>
                                  <p:childTnLst>
                                    <p:set>
                                      <p:cBhvr>
                                        <p:cTn id="41" dur="1" fill="hold">
                                          <p:stCondLst>
                                            <p:cond delay="0"/>
                                          </p:stCondLst>
                                        </p:cTn>
                                        <p:tgtEl>
                                          <p:spTgt spid="523287"/>
                                        </p:tgtEl>
                                        <p:attrNameLst>
                                          <p:attrName>style.visibility</p:attrName>
                                        </p:attrNameLst>
                                      </p:cBhvr>
                                      <p:to>
                                        <p:strVal val="visible"/>
                                      </p:to>
                                    </p:set>
                                    <p:animEffect transition="in" filter="wipe(left)">
                                      <p:cBhvr>
                                        <p:cTn id="42" dur="1000"/>
                                        <p:tgtEl>
                                          <p:spTgt spid="5232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23282"/>
                                        </p:tgtEl>
                                        <p:attrNameLst>
                                          <p:attrName>style.visibility</p:attrName>
                                        </p:attrNameLst>
                                      </p:cBhvr>
                                      <p:to>
                                        <p:strVal val="visible"/>
                                      </p:to>
                                    </p:set>
                                    <p:animEffect transition="in" filter="dissolve">
                                      <p:cBhvr>
                                        <p:cTn id="47" dur="500"/>
                                        <p:tgtEl>
                                          <p:spTgt spid="5232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23283"/>
                                        </p:tgtEl>
                                        <p:attrNameLst>
                                          <p:attrName>style.visibility</p:attrName>
                                        </p:attrNameLst>
                                      </p:cBhvr>
                                      <p:to>
                                        <p:strVal val="visible"/>
                                      </p:to>
                                    </p:set>
                                    <p:animEffect transition="in" filter="dissolve">
                                      <p:cBhvr>
                                        <p:cTn id="52" dur="500"/>
                                        <p:tgtEl>
                                          <p:spTgt spid="523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8" grpId="0"/>
      <p:bldP spid="523279" grpId="0"/>
      <p:bldP spid="523279" grpId="1"/>
      <p:bldP spid="523280" grpId="0"/>
      <p:bldP spid="523281" grpId="0" animBg="1"/>
      <p:bldP spid="523282" grpId="0" animBg="1"/>
      <p:bldP spid="5232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FA36C69F-9CAC-47F8-89C0-F60C352DAFF1}"/>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14</a:t>
            </a:fld>
            <a:endParaRPr lang="en-US" altLang="zh-CN"/>
          </a:p>
        </p:txBody>
      </p:sp>
      <p:sp>
        <p:nvSpPr>
          <p:cNvPr id="526338" name="Rectangle 2">
            <a:extLst>
              <a:ext uri="{FF2B5EF4-FFF2-40B4-BE49-F238E27FC236}">
                <a16:creationId xmlns:a16="http://schemas.microsoft.com/office/drawing/2014/main" id="{E18E92C3-522D-4F85-BF9C-D0D3551997D8}"/>
              </a:ext>
            </a:extLst>
          </p:cNvPr>
          <p:cNvSpPr>
            <a:spLocks noGrp="1" noChangeArrowheads="1"/>
          </p:cNvSpPr>
          <p:nvPr>
            <p:ph type="title"/>
          </p:nvPr>
        </p:nvSpPr>
        <p:spPr/>
        <p:txBody>
          <a:bodyPr/>
          <a:lstStyle/>
          <a:p>
            <a:pPr eaLnBrk="1" hangingPunct="1">
              <a:defRPr/>
            </a:pPr>
            <a:r>
              <a:rPr lang="en-US" altLang="zh-CN" sz="3600"/>
              <a:t>Indirect Delivery Configuration of the Host</a:t>
            </a:r>
          </a:p>
        </p:txBody>
      </p:sp>
      <p:pic>
        <p:nvPicPr>
          <p:cNvPr id="14340" name="Picture 3" descr="IP配置">
            <a:extLst>
              <a:ext uri="{FF2B5EF4-FFF2-40B4-BE49-F238E27FC236}">
                <a16:creationId xmlns:a16="http://schemas.microsoft.com/office/drawing/2014/main" id="{E9D36C5C-C468-4E86-9858-CEE522EC95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r="1044" b="27367"/>
          <a:stretch>
            <a:fillRect/>
          </a:stretch>
        </p:blipFill>
        <p:spPr>
          <a:xfrm>
            <a:off x="684213" y="1627188"/>
            <a:ext cx="7848600" cy="3517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6340" name="Oval 4">
            <a:extLst>
              <a:ext uri="{FF2B5EF4-FFF2-40B4-BE49-F238E27FC236}">
                <a16:creationId xmlns:a16="http://schemas.microsoft.com/office/drawing/2014/main" id="{E953E264-FE85-42E8-83A5-A297CD4F586D}"/>
              </a:ext>
            </a:extLst>
          </p:cNvPr>
          <p:cNvSpPr>
            <a:spLocks noChangeArrowheads="1"/>
          </p:cNvSpPr>
          <p:nvPr/>
        </p:nvSpPr>
        <p:spPr bwMode="auto">
          <a:xfrm>
            <a:off x="2555875" y="4437063"/>
            <a:ext cx="5329238" cy="5762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26341" name="AutoShape 5">
            <a:extLst>
              <a:ext uri="{FF2B5EF4-FFF2-40B4-BE49-F238E27FC236}">
                <a16:creationId xmlns:a16="http://schemas.microsoft.com/office/drawing/2014/main" id="{BED5375B-A1E1-4271-A5E9-355D23679C4F}"/>
              </a:ext>
            </a:extLst>
          </p:cNvPr>
          <p:cNvSpPr>
            <a:spLocks noChangeArrowheads="1"/>
          </p:cNvSpPr>
          <p:nvPr/>
        </p:nvSpPr>
        <p:spPr bwMode="auto">
          <a:xfrm>
            <a:off x="466725" y="5353050"/>
            <a:ext cx="8208963" cy="1028700"/>
          </a:xfrm>
          <a:prstGeom prst="wedgeRectCallout">
            <a:avLst>
              <a:gd name="adj1" fmla="val 6875"/>
              <a:gd name="adj2" fmla="val -79630"/>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lIns="126000" tIns="82800" rIns="126000" bIns="82800" anchor="b">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eaLnBrk="1" hangingPunct="1"/>
            <a:r>
              <a:rPr lang="en-US" altLang="zh-CN" sz="2800" dirty="0">
                <a:solidFill>
                  <a:schemeClr val="bg1"/>
                </a:solidFill>
              </a:rPr>
              <a:t>Windows</a:t>
            </a:r>
            <a:r>
              <a:rPr lang="zh-CN" altLang="en-US" sz="2800" dirty="0">
                <a:solidFill>
                  <a:schemeClr val="bg1"/>
                </a:solidFill>
              </a:rPr>
              <a:t>使用</a:t>
            </a:r>
            <a:r>
              <a:rPr lang="en-US" altLang="zh-CN" sz="2800" dirty="0">
                <a:solidFill>
                  <a:schemeClr val="bg1"/>
                </a:solidFill>
              </a:rPr>
              <a:t>TCP/IP</a:t>
            </a:r>
            <a:r>
              <a:rPr lang="zh-CN" altLang="en-US" sz="2800" dirty="0">
                <a:solidFill>
                  <a:schemeClr val="bg1"/>
                </a:solidFill>
              </a:rPr>
              <a:t>与网外通信时使用的间接交付地址，一般设置为可与外网进行通信的路由器。</a:t>
            </a:r>
          </a:p>
        </p:txBody>
      </p:sp>
      <p:sp>
        <p:nvSpPr>
          <p:cNvPr id="526342" name="Text Box 6">
            <a:extLst>
              <a:ext uri="{FF2B5EF4-FFF2-40B4-BE49-F238E27FC236}">
                <a16:creationId xmlns:a16="http://schemas.microsoft.com/office/drawing/2014/main" id="{D7716396-6F4A-4287-BD58-0D8D9B8942EF}"/>
              </a:ext>
            </a:extLst>
          </p:cNvPr>
          <p:cNvSpPr txBox="1">
            <a:spLocks noChangeArrowheads="1"/>
          </p:cNvSpPr>
          <p:nvPr/>
        </p:nvSpPr>
        <p:spPr bwMode="auto">
          <a:xfrm>
            <a:off x="755650" y="2516188"/>
            <a:ext cx="25193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a:solidFill>
                  <a:schemeClr val="bg2"/>
                </a:solidFill>
                <a:effectLst>
                  <a:outerShdw blurRad="38100" dist="38100" dir="2700000" algn="tl">
                    <a:srgbClr val="FFFFFF"/>
                  </a:outerShdw>
                </a:effectLst>
              </a:rPr>
              <a:t>命令：</a:t>
            </a:r>
            <a:r>
              <a:rPr lang="en-US" altLang="zh-CN" sz="2800">
                <a:solidFill>
                  <a:schemeClr val="bg2"/>
                </a:solidFill>
                <a:effectLst>
                  <a:outerShdw blurRad="38100" dist="38100" dir="2700000" algn="tl">
                    <a:srgbClr val="FFFFFF"/>
                  </a:outerShdw>
                </a:effectLst>
              </a:rPr>
              <a:t>winipcfg</a:t>
            </a:r>
          </a:p>
          <a:p>
            <a:pPr eaLnBrk="1" hangingPunct="1">
              <a:defRPr/>
            </a:pPr>
            <a:r>
              <a:rPr lang="zh-CN" altLang="en-US" sz="2800">
                <a:solidFill>
                  <a:schemeClr val="bg2"/>
                </a:solidFill>
                <a:effectLst>
                  <a:outerShdw blurRad="38100" dist="38100" dir="2700000" algn="tl">
                    <a:srgbClr val="FFFFFF"/>
                  </a:outerShdw>
                </a:effectLst>
              </a:rPr>
              <a:t>（</a:t>
            </a:r>
            <a:r>
              <a:rPr lang="en-US" altLang="zh-CN" sz="2800">
                <a:solidFill>
                  <a:schemeClr val="bg2"/>
                </a:solidFill>
                <a:effectLst>
                  <a:outerShdw blurRad="38100" dist="38100" dir="2700000" algn="tl">
                    <a:srgbClr val="FFFFFF"/>
                  </a:outerShdw>
                </a:effectLst>
              </a:rPr>
              <a:t>ipconfig</a:t>
            </a:r>
            <a:r>
              <a:rPr lang="zh-CN" altLang="en-US" sz="2800">
                <a:solidFill>
                  <a:schemeClr val="bg2"/>
                </a:solidFill>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wipe(up)">
                                      <p:cBhvr>
                                        <p:cTn id="7" dur="1000"/>
                                        <p:tgtEl>
                                          <p:spTgt spid="526340"/>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26341"/>
                                        </p:tgtEl>
                                        <p:attrNameLst>
                                          <p:attrName>style.visibility</p:attrName>
                                        </p:attrNameLst>
                                      </p:cBhvr>
                                      <p:to>
                                        <p:strVal val="visible"/>
                                      </p:to>
                                    </p:set>
                                    <p:animEffect transition="in" filter="wipe(up)">
                                      <p:cBhvr>
                                        <p:cTn id="11" dur="1000"/>
                                        <p:tgtEl>
                                          <p:spTgt spid="5263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26342"/>
                                        </p:tgtEl>
                                        <p:attrNameLst>
                                          <p:attrName>style.visibility</p:attrName>
                                        </p:attrNameLst>
                                      </p:cBhvr>
                                      <p:to>
                                        <p:strVal val="visible"/>
                                      </p:to>
                                    </p:set>
                                    <p:animEffect transition="in" filter="dissolve">
                                      <p:cBhvr>
                                        <p:cTn id="16" dur="500"/>
                                        <p:tgtEl>
                                          <p:spTgt spid="526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1" grpId="0" animBg="1"/>
      <p:bldP spid="5263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a:extLst>
              <a:ext uri="{FF2B5EF4-FFF2-40B4-BE49-F238E27FC236}">
                <a16:creationId xmlns:a16="http://schemas.microsoft.com/office/drawing/2014/main" id="{654EFB8B-277E-4686-894A-BE641C002A80}"/>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15</a:t>
            </a:fld>
            <a:endParaRPr lang="en-US" altLang="zh-CN"/>
          </a:p>
        </p:txBody>
      </p:sp>
      <p:sp>
        <p:nvSpPr>
          <p:cNvPr id="528386" name="Rectangle 2">
            <a:extLst>
              <a:ext uri="{FF2B5EF4-FFF2-40B4-BE49-F238E27FC236}">
                <a16:creationId xmlns:a16="http://schemas.microsoft.com/office/drawing/2014/main" id="{C1B77B77-FECE-4455-8F43-0EA0BDDDD327}"/>
              </a:ext>
            </a:extLst>
          </p:cNvPr>
          <p:cNvSpPr>
            <a:spLocks noGrp="1" noChangeArrowheads="1"/>
          </p:cNvSpPr>
          <p:nvPr>
            <p:ph type="title"/>
          </p:nvPr>
        </p:nvSpPr>
        <p:spPr/>
        <p:txBody>
          <a:bodyPr/>
          <a:lstStyle/>
          <a:p>
            <a:pPr eaLnBrk="1" hangingPunct="1">
              <a:defRPr/>
            </a:pPr>
            <a:r>
              <a:rPr lang="en-US" altLang="zh-CN"/>
              <a:t>Discussion</a:t>
            </a:r>
          </a:p>
        </p:txBody>
      </p:sp>
      <p:sp>
        <p:nvSpPr>
          <p:cNvPr id="528387" name="Rectangle 3">
            <a:extLst>
              <a:ext uri="{FF2B5EF4-FFF2-40B4-BE49-F238E27FC236}">
                <a16:creationId xmlns:a16="http://schemas.microsoft.com/office/drawing/2014/main" id="{A6A39A4D-E283-497B-B00D-756AF9B9ACEC}"/>
              </a:ext>
            </a:extLst>
          </p:cNvPr>
          <p:cNvSpPr>
            <a:spLocks noGrp="1" noChangeArrowheads="1"/>
          </p:cNvSpPr>
          <p:nvPr>
            <p:ph type="body" idx="1"/>
          </p:nvPr>
        </p:nvSpPr>
        <p:spPr>
          <a:xfrm>
            <a:off x="646112" y="1050131"/>
            <a:ext cx="7886700" cy="4351338"/>
          </a:xfrm>
        </p:spPr>
        <p:txBody>
          <a:bodyPr/>
          <a:lstStyle/>
          <a:p>
            <a:pPr eaLnBrk="1" hangingPunct="1">
              <a:defRPr/>
            </a:pPr>
            <a:r>
              <a:rPr lang="zh-CN" altLang="en-US" dirty="0"/>
              <a:t>一次交付过程</a:t>
            </a:r>
          </a:p>
          <a:p>
            <a:pPr lvl="1" eaLnBrk="1" hangingPunct="1">
              <a:defRPr/>
            </a:pPr>
            <a:r>
              <a:rPr lang="en-US" altLang="zh-CN" dirty="0"/>
              <a:t>0</a:t>
            </a:r>
            <a:r>
              <a:rPr lang="zh-CN" altLang="en-US" dirty="0"/>
              <a:t>或多个间接交付</a:t>
            </a:r>
            <a:r>
              <a:rPr lang="en-US" altLang="zh-CN" dirty="0"/>
              <a:t>+1</a:t>
            </a:r>
            <a:r>
              <a:rPr lang="zh-CN" altLang="en-US" dirty="0"/>
              <a:t>个直接交付（最后的交付）</a:t>
            </a:r>
          </a:p>
          <a:p>
            <a:pPr lvl="1" eaLnBrk="1" hangingPunct="1">
              <a:defRPr/>
            </a:pPr>
            <a:r>
              <a:rPr lang="zh-CN" altLang="en-US" dirty="0"/>
              <a:t>分组</a:t>
            </a:r>
            <a:r>
              <a:rPr lang="en-US" altLang="zh-CN" dirty="0"/>
              <a:t>:</a:t>
            </a:r>
            <a:r>
              <a:rPr lang="zh-CN" altLang="en-US" dirty="0"/>
              <a:t>（源</a:t>
            </a:r>
            <a:r>
              <a:rPr lang="en-US" altLang="zh-CN" dirty="0"/>
              <a:t>IP</a:t>
            </a:r>
            <a:r>
              <a:rPr lang="zh-CN" altLang="en-US" dirty="0"/>
              <a:t>地址，目的</a:t>
            </a:r>
            <a:r>
              <a:rPr lang="en-US" altLang="zh-CN" dirty="0"/>
              <a:t>IP</a:t>
            </a:r>
            <a:r>
              <a:rPr lang="zh-CN" altLang="en-US" dirty="0"/>
              <a:t>地址）</a:t>
            </a:r>
            <a:r>
              <a:rPr lang="zh-CN" altLang="en-US" dirty="0">
                <a:solidFill>
                  <a:schemeClr val="folHlink"/>
                </a:solidFill>
              </a:rPr>
              <a:t>保持不变</a:t>
            </a:r>
          </a:p>
          <a:p>
            <a:pPr lvl="1" eaLnBrk="1" hangingPunct="1">
              <a:defRPr/>
            </a:pPr>
            <a:r>
              <a:rPr lang="zh-CN" altLang="en-US" dirty="0"/>
              <a:t>帧</a:t>
            </a:r>
            <a:r>
              <a:rPr lang="en-US" altLang="zh-CN" dirty="0"/>
              <a:t>:</a:t>
            </a:r>
            <a:r>
              <a:rPr lang="zh-CN" altLang="en-US" dirty="0"/>
              <a:t>（源物理地址，目的物理地址）</a:t>
            </a:r>
            <a:r>
              <a:rPr lang="zh-CN" altLang="en-US" dirty="0">
                <a:solidFill>
                  <a:schemeClr val="folHlink"/>
                </a:solidFill>
              </a:rPr>
              <a:t>逐跳改变</a:t>
            </a:r>
          </a:p>
        </p:txBody>
      </p:sp>
      <p:grpSp>
        <p:nvGrpSpPr>
          <p:cNvPr id="16389" name="Group 4">
            <a:extLst>
              <a:ext uri="{FF2B5EF4-FFF2-40B4-BE49-F238E27FC236}">
                <a16:creationId xmlns:a16="http://schemas.microsoft.com/office/drawing/2014/main" id="{0F06883E-E34C-48AF-AC8F-35EE862FE9F6}"/>
              </a:ext>
            </a:extLst>
          </p:cNvPr>
          <p:cNvGrpSpPr>
            <a:grpSpLocks/>
          </p:cNvGrpSpPr>
          <p:nvPr/>
        </p:nvGrpSpPr>
        <p:grpSpPr bwMode="auto">
          <a:xfrm>
            <a:off x="303213" y="3632200"/>
            <a:ext cx="8623299" cy="1609725"/>
            <a:chOff x="191" y="2186"/>
            <a:chExt cx="5432" cy="1014"/>
          </a:xfrm>
        </p:grpSpPr>
        <p:sp>
          <p:nvSpPr>
            <p:cNvPr id="528389" name="Oval 5">
              <a:extLst>
                <a:ext uri="{FF2B5EF4-FFF2-40B4-BE49-F238E27FC236}">
                  <a16:creationId xmlns:a16="http://schemas.microsoft.com/office/drawing/2014/main" id="{D65C3930-B896-4AF3-BFCD-BB8A8D542A0A}"/>
                </a:ext>
              </a:extLst>
            </p:cNvPr>
            <p:cNvSpPr>
              <a:spLocks noChangeAspect="1" noChangeArrowheads="1"/>
            </p:cNvSpPr>
            <p:nvPr/>
          </p:nvSpPr>
          <p:spPr bwMode="auto">
            <a:xfrm>
              <a:off x="749" y="2791"/>
              <a:ext cx="908" cy="409"/>
            </a:xfrm>
            <a:prstGeom prst="ellipse">
              <a:avLst/>
            </a:prstGeom>
            <a:solidFill>
              <a:srgbClr val="FFE5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chemeClr val="tx1"/>
                  </a:solidFill>
                  <a:round/>
                  <a:headEnd/>
                  <a:tailEnd/>
                </a14:hiddenLine>
              </a:ext>
            </a:extLst>
          </p:spPr>
          <p:txBody>
            <a:bodyPr wrap="none" anchor="ctr" anchorCtr="1"/>
            <a:lstStyle/>
            <a:p>
              <a:pPr algn="ctr" eaLnBrk="1" hangingPunct="1">
                <a:spcBef>
                  <a:spcPct val="50000"/>
                </a:spcBef>
                <a:defRPr/>
              </a:pPr>
              <a:r>
                <a:rPr lang="en-US" altLang="zh-CN" sz="2800">
                  <a:solidFill>
                    <a:schemeClr val="bg2"/>
                  </a:solidFill>
                </a:rPr>
                <a:t>Net 1</a:t>
              </a:r>
            </a:p>
          </p:txBody>
        </p:sp>
        <p:sp>
          <p:nvSpPr>
            <p:cNvPr id="528390" name="Oval 6">
              <a:extLst>
                <a:ext uri="{FF2B5EF4-FFF2-40B4-BE49-F238E27FC236}">
                  <a16:creationId xmlns:a16="http://schemas.microsoft.com/office/drawing/2014/main" id="{93050DE7-B9FF-478E-A1DA-354DA278D052}"/>
                </a:ext>
              </a:extLst>
            </p:cNvPr>
            <p:cNvSpPr>
              <a:spLocks noChangeAspect="1" noChangeArrowheads="1"/>
            </p:cNvSpPr>
            <p:nvPr/>
          </p:nvSpPr>
          <p:spPr bwMode="auto">
            <a:xfrm>
              <a:off x="2471" y="2791"/>
              <a:ext cx="908" cy="409"/>
            </a:xfrm>
            <a:prstGeom prst="ellipse">
              <a:avLst/>
            </a:prstGeom>
            <a:solidFill>
              <a:srgbClr val="FFE5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chemeClr val="tx1"/>
                  </a:solidFill>
                  <a:round/>
                  <a:headEnd/>
                  <a:tailEnd/>
                </a14:hiddenLine>
              </a:ext>
            </a:extLst>
          </p:spPr>
          <p:txBody>
            <a:bodyPr wrap="none" anchor="ctr" anchorCtr="1"/>
            <a:lstStyle/>
            <a:p>
              <a:pPr algn="ctr" eaLnBrk="1" hangingPunct="1">
                <a:defRPr/>
              </a:pPr>
              <a:r>
                <a:rPr lang="en-US" altLang="zh-CN" sz="2800">
                  <a:solidFill>
                    <a:schemeClr val="bg2"/>
                  </a:solidFill>
                </a:rPr>
                <a:t>Net 2</a:t>
              </a:r>
            </a:p>
          </p:txBody>
        </p:sp>
        <p:cxnSp>
          <p:nvCxnSpPr>
            <p:cNvPr id="16398" name="AutoShape 7">
              <a:extLst>
                <a:ext uri="{FF2B5EF4-FFF2-40B4-BE49-F238E27FC236}">
                  <a16:creationId xmlns:a16="http://schemas.microsoft.com/office/drawing/2014/main" id="{B8AE1AEB-2038-4929-B1E6-FC7654EC93B5}"/>
                </a:ext>
              </a:extLst>
            </p:cNvPr>
            <p:cNvCxnSpPr>
              <a:cxnSpLocks noChangeShapeType="1"/>
              <a:stCxn id="528389" idx="7"/>
              <a:endCxn id="16402" idx="1"/>
            </p:cNvCxnSpPr>
            <p:nvPr/>
          </p:nvCxnSpPr>
          <p:spPr bwMode="auto">
            <a:xfrm flipV="1">
              <a:off x="1524" y="2512"/>
              <a:ext cx="304" cy="339"/>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9" name="AutoShape 8">
              <a:extLst>
                <a:ext uri="{FF2B5EF4-FFF2-40B4-BE49-F238E27FC236}">
                  <a16:creationId xmlns:a16="http://schemas.microsoft.com/office/drawing/2014/main" id="{3007033B-83FF-4BDA-BDA4-B015313BD56D}"/>
                </a:ext>
              </a:extLst>
            </p:cNvPr>
            <p:cNvCxnSpPr>
              <a:cxnSpLocks noChangeShapeType="1"/>
              <a:stCxn id="16402" idx="3"/>
              <a:endCxn id="528390" idx="1"/>
            </p:cNvCxnSpPr>
            <p:nvPr/>
          </p:nvCxnSpPr>
          <p:spPr bwMode="auto">
            <a:xfrm>
              <a:off x="2290" y="2512"/>
              <a:ext cx="314" cy="339"/>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0" name="AutoShape 9">
              <a:extLst>
                <a:ext uri="{FF2B5EF4-FFF2-40B4-BE49-F238E27FC236}">
                  <a16:creationId xmlns:a16="http://schemas.microsoft.com/office/drawing/2014/main" id="{F0A218A1-FCDA-4503-A3F1-B6A9F5B1D37A}"/>
                </a:ext>
              </a:extLst>
            </p:cNvPr>
            <p:cNvCxnSpPr>
              <a:cxnSpLocks noChangeShapeType="1"/>
              <a:stCxn id="16403" idx="2"/>
              <a:endCxn id="528389" idx="1"/>
            </p:cNvCxnSpPr>
            <p:nvPr/>
          </p:nvCxnSpPr>
          <p:spPr bwMode="auto">
            <a:xfrm>
              <a:off x="590" y="2565"/>
              <a:ext cx="292" cy="286"/>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1" name="AutoShape 10">
              <a:extLst>
                <a:ext uri="{FF2B5EF4-FFF2-40B4-BE49-F238E27FC236}">
                  <a16:creationId xmlns:a16="http://schemas.microsoft.com/office/drawing/2014/main" id="{F15D5725-047B-4E9C-BCD5-5897BBBAA92B}"/>
                </a:ext>
              </a:extLst>
            </p:cNvPr>
            <p:cNvCxnSpPr>
              <a:cxnSpLocks noChangeShapeType="1"/>
              <a:stCxn id="528390" idx="7"/>
              <a:endCxn id="16407" idx="1"/>
            </p:cNvCxnSpPr>
            <p:nvPr/>
          </p:nvCxnSpPr>
          <p:spPr bwMode="auto">
            <a:xfrm flipV="1">
              <a:off x="3246" y="2512"/>
              <a:ext cx="306" cy="339"/>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402" name="Picture 11">
              <a:extLst>
                <a:ext uri="{FF2B5EF4-FFF2-40B4-BE49-F238E27FC236}">
                  <a16:creationId xmlns:a16="http://schemas.microsoft.com/office/drawing/2014/main" id="{29EE0ABA-996F-49DB-8843-65BAEDF715D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 y="2352"/>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03" name="Picture 12">
              <a:extLst>
                <a:ext uri="{FF2B5EF4-FFF2-40B4-BE49-F238E27FC236}">
                  <a16:creationId xmlns:a16="http://schemas.microsoft.com/office/drawing/2014/main" id="{89768927-6A4E-4453-B93C-85B066D61F5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2205"/>
              <a:ext cx="41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404" name="Picture 13">
              <a:extLst>
                <a:ext uri="{FF2B5EF4-FFF2-40B4-BE49-F238E27FC236}">
                  <a16:creationId xmlns:a16="http://schemas.microsoft.com/office/drawing/2014/main" id="{54912C20-14B4-486E-97D4-28BCA5ACF0D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 y="2205"/>
              <a:ext cx="410"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8398" name="Oval 14">
              <a:extLst>
                <a:ext uri="{FF2B5EF4-FFF2-40B4-BE49-F238E27FC236}">
                  <a16:creationId xmlns:a16="http://schemas.microsoft.com/office/drawing/2014/main" id="{554DE751-B435-4BAF-BDDE-DD51E5BDF156}"/>
                </a:ext>
              </a:extLst>
            </p:cNvPr>
            <p:cNvSpPr>
              <a:spLocks noChangeAspect="1" noChangeArrowheads="1"/>
            </p:cNvSpPr>
            <p:nvPr/>
          </p:nvSpPr>
          <p:spPr bwMode="auto">
            <a:xfrm>
              <a:off x="4194" y="2791"/>
              <a:ext cx="908" cy="409"/>
            </a:xfrm>
            <a:prstGeom prst="ellipse">
              <a:avLst/>
            </a:prstGeom>
            <a:solidFill>
              <a:srgbClr val="FFE5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chemeClr val="tx1"/>
                  </a:solidFill>
                  <a:round/>
                  <a:headEnd/>
                  <a:tailEnd/>
                </a14:hiddenLine>
              </a:ext>
            </a:extLst>
          </p:spPr>
          <p:txBody>
            <a:bodyPr wrap="none" anchor="ctr" anchorCtr="1"/>
            <a:lstStyle/>
            <a:p>
              <a:pPr algn="ctr" eaLnBrk="1" hangingPunct="1">
                <a:defRPr/>
              </a:pPr>
              <a:r>
                <a:rPr lang="en-US" altLang="zh-CN" sz="2800">
                  <a:solidFill>
                    <a:schemeClr val="bg2"/>
                  </a:solidFill>
                </a:rPr>
                <a:t>Net 3</a:t>
              </a:r>
            </a:p>
          </p:txBody>
        </p:sp>
        <p:cxnSp>
          <p:nvCxnSpPr>
            <p:cNvPr id="16406" name="AutoShape 15">
              <a:extLst>
                <a:ext uri="{FF2B5EF4-FFF2-40B4-BE49-F238E27FC236}">
                  <a16:creationId xmlns:a16="http://schemas.microsoft.com/office/drawing/2014/main" id="{40F3C243-EE68-49EF-B0F7-463B1CB6F9CA}"/>
                </a:ext>
              </a:extLst>
            </p:cNvPr>
            <p:cNvCxnSpPr>
              <a:cxnSpLocks noChangeShapeType="1"/>
              <a:stCxn id="16407" idx="3"/>
              <a:endCxn id="528398" idx="1"/>
            </p:cNvCxnSpPr>
            <p:nvPr/>
          </p:nvCxnSpPr>
          <p:spPr bwMode="auto">
            <a:xfrm>
              <a:off x="4014" y="2512"/>
              <a:ext cx="313" cy="339"/>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407" name="Picture 16">
              <a:extLst>
                <a:ext uri="{FF2B5EF4-FFF2-40B4-BE49-F238E27FC236}">
                  <a16:creationId xmlns:a16="http://schemas.microsoft.com/office/drawing/2014/main" id="{F249D4CF-C4C5-47B1-B5E5-C7F60BBA0A7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2352"/>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408" name="AutoShape 17">
              <a:extLst>
                <a:ext uri="{FF2B5EF4-FFF2-40B4-BE49-F238E27FC236}">
                  <a16:creationId xmlns:a16="http://schemas.microsoft.com/office/drawing/2014/main" id="{6071DF5D-6CEE-468E-BFBB-E90C2B1CB8AE}"/>
                </a:ext>
              </a:extLst>
            </p:cNvPr>
            <p:cNvCxnSpPr>
              <a:cxnSpLocks noChangeShapeType="1"/>
              <a:stCxn id="16404" idx="2"/>
              <a:endCxn id="528398" idx="7"/>
            </p:cNvCxnSpPr>
            <p:nvPr/>
          </p:nvCxnSpPr>
          <p:spPr bwMode="auto">
            <a:xfrm flipH="1">
              <a:off x="4969" y="2565"/>
              <a:ext cx="246" cy="28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8402" name="Text Box 18">
              <a:extLst>
                <a:ext uri="{FF2B5EF4-FFF2-40B4-BE49-F238E27FC236}">
                  <a16:creationId xmlns:a16="http://schemas.microsoft.com/office/drawing/2014/main" id="{3E3986D2-4D7F-4625-86D2-86953EC12527}"/>
                </a:ext>
              </a:extLst>
            </p:cNvPr>
            <p:cNvSpPr txBox="1">
              <a:spLocks noChangeArrowheads="1"/>
            </p:cNvSpPr>
            <p:nvPr/>
          </p:nvSpPr>
          <p:spPr bwMode="auto">
            <a:xfrm>
              <a:off x="191" y="2186"/>
              <a:ext cx="2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A</a:t>
              </a:r>
            </a:p>
          </p:txBody>
        </p:sp>
        <p:sp>
          <p:nvSpPr>
            <p:cNvPr id="528403" name="Text Box 19">
              <a:extLst>
                <a:ext uri="{FF2B5EF4-FFF2-40B4-BE49-F238E27FC236}">
                  <a16:creationId xmlns:a16="http://schemas.microsoft.com/office/drawing/2014/main" id="{41D0BF40-1232-4720-AD99-26CF01489528}"/>
                </a:ext>
              </a:extLst>
            </p:cNvPr>
            <p:cNvSpPr txBox="1">
              <a:spLocks noChangeArrowheads="1"/>
            </p:cNvSpPr>
            <p:nvPr/>
          </p:nvSpPr>
          <p:spPr bwMode="auto">
            <a:xfrm>
              <a:off x="5351" y="2205"/>
              <a:ext cx="2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B</a:t>
              </a:r>
            </a:p>
          </p:txBody>
        </p:sp>
        <p:sp>
          <p:nvSpPr>
            <p:cNvPr id="528404" name="Text Box 20">
              <a:extLst>
                <a:ext uri="{FF2B5EF4-FFF2-40B4-BE49-F238E27FC236}">
                  <a16:creationId xmlns:a16="http://schemas.microsoft.com/office/drawing/2014/main" id="{3A40459D-6974-4480-BC47-E048FA7B8FA3}"/>
                </a:ext>
              </a:extLst>
            </p:cNvPr>
            <p:cNvSpPr txBox="1">
              <a:spLocks noChangeArrowheads="1"/>
            </p:cNvSpPr>
            <p:nvPr/>
          </p:nvSpPr>
          <p:spPr bwMode="auto">
            <a:xfrm>
              <a:off x="1519" y="2251"/>
              <a:ext cx="4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11</a:t>
              </a:r>
            </a:p>
          </p:txBody>
        </p:sp>
        <p:sp>
          <p:nvSpPr>
            <p:cNvPr id="528405" name="Text Box 21">
              <a:extLst>
                <a:ext uri="{FF2B5EF4-FFF2-40B4-BE49-F238E27FC236}">
                  <a16:creationId xmlns:a16="http://schemas.microsoft.com/office/drawing/2014/main" id="{416B8175-C2EC-4C89-ACEB-95357BE199AB}"/>
                </a:ext>
              </a:extLst>
            </p:cNvPr>
            <p:cNvSpPr txBox="1">
              <a:spLocks noChangeArrowheads="1"/>
            </p:cNvSpPr>
            <p:nvPr/>
          </p:nvSpPr>
          <p:spPr bwMode="auto">
            <a:xfrm>
              <a:off x="2184" y="2251"/>
              <a:ext cx="4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12</a:t>
              </a:r>
            </a:p>
          </p:txBody>
        </p:sp>
        <p:sp>
          <p:nvSpPr>
            <p:cNvPr id="528406" name="Text Box 22">
              <a:extLst>
                <a:ext uri="{FF2B5EF4-FFF2-40B4-BE49-F238E27FC236}">
                  <a16:creationId xmlns:a16="http://schemas.microsoft.com/office/drawing/2014/main" id="{58169864-96BC-4FFA-BD46-A7CB0CCA79EF}"/>
                </a:ext>
              </a:extLst>
            </p:cNvPr>
            <p:cNvSpPr txBox="1">
              <a:spLocks noChangeArrowheads="1"/>
            </p:cNvSpPr>
            <p:nvPr/>
          </p:nvSpPr>
          <p:spPr bwMode="auto">
            <a:xfrm>
              <a:off x="3243" y="2251"/>
              <a:ext cx="4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21</a:t>
              </a:r>
            </a:p>
          </p:txBody>
        </p:sp>
        <p:sp>
          <p:nvSpPr>
            <p:cNvPr id="528407" name="Text Box 23">
              <a:extLst>
                <a:ext uri="{FF2B5EF4-FFF2-40B4-BE49-F238E27FC236}">
                  <a16:creationId xmlns:a16="http://schemas.microsoft.com/office/drawing/2014/main" id="{6E2FDAAC-5BDD-4A37-BB66-3835030AE09D}"/>
                </a:ext>
              </a:extLst>
            </p:cNvPr>
            <p:cNvSpPr txBox="1">
              <a:spLocks noChangeArrowheads="1"/>
            </p:cNvSpPr>
            <p:nvPr/>
          </p:nvSpPr>
          <p:spPr bwMode="auto">
            <a:xfrm>
              <a:off x="3908" y="2251"/>
              <a:ext cx="4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t>22</a:t>
              </a:r>
            </a:p>
          </p:txBody>
        </p:sp>
      </p:grpSp>
      <p:sp>
        <p:nvSpPr>
          <p:cNvPr id="528408" name="Freeform 24">
            <a:extLst>
              <a:ext uri="{FF2B5EF4-FFF2-40B4-BE49-F238E27FC236}">
                <a16:creationId xmlns:a16="http://schemas.microsoft.com/office/drawing/2014/main" id="{CD6E1589-2EB0-4350-84F9-8EBE05798B0A}"/>
              </a:ext>
            </a:extLst>
          </p:cNvPr>
          <p:cNvSpPr>
            <a:spLocks/>
          </p:cNvSpPr>
          <p:nvPr/>
        </p:nvSpPr>
        <p:spPr bwMode="auto">
          <a:xfrm>
            <a:off x="900113" y="4167188"/>
            <a:ext cx="2016125" cy="803275"/>
          </a:xfrm>
          <a:custGeom>
            <a:avLst/>
            <a:gdLst>
              <a:gd name="T0" fmla="*/ 0 w 1270"/>
              <a:gd name="T1" fmla="*/ 45 h 506"/>
              <a:gd name="T2" fmla="*/ 635 w 1270"/>
              <a:gd name="T3" fmla="*/ 498 h 506"/>
              <a:gd name="T4" fmla="*/ 1270 w 1270"/>
              <a:gd name="T5" fmla="*/ 0 h 506"/>
            </a:gdLst>
            <a:ahLst/>
            <a:cxnLst>
              <a:cxn ang="0">
                <a:pos x="T0" y="T1"/>
              </a:cxn>
              <a:cxn ang="0">
                <a:pos x="T2" y="T3"/>
              </a:cxn>
              <a:cxn ang="0">
                <a:pos x="T4" y="T5"/>
              </a:cxn>
            </a:cxnLst>
            <a:rect l="0" t="0" r="r" b="b"/>
            <a:pathLst>
              <a:path w="1270" h="506">
                <a:moveTo>
                  <a:pt x="0" y="45"/>
                </a:moveTo>
                <a:cubicBezTo>
                  <a:pt x="211" y="275"/>
                  <a:pt x="423" y="506"/>
                  <a:pt x="635" y="498"/>
                </a:cubicBezTo>
                <a:cubicBezTo>
                  <a:pt x="847" y="490"/>
                  <a:pt x="1058" y="245"/>
                  <a:pt x="1270" y="0"/>
                </a:cubicBezTo>
              </a:path>
            </a:pathLst>
          </a:custGeom>
          <a:noFill/>
          <a:ln w="57150" cmpd="sng">
            <a:solidFill>
              <a:srgbClr val="00FF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28409" name="Text Box 25">
            <a:extLst>
              <a:ext uri="{FF2B5EF4-FFF2-40B4-BE49-F238E27FC236}">
                <a16:creationId xmlns:a16="http://schemas.microsoft.com/office/drawing/2014/main" id="{5E237B72-526A-4026-B5D4-000295AE7ED5}"/>
              </a:ext>
            </a:extLst>
          </p:cNvPr>
          <p:cNvSpPr txBox="1">
            <a:spLocks noChangeArrowheads="1"/>
          </p:cNvSpPr>
          <p:nvPr/>
        </p:nvSpPr>
        <p:spPr bwMode="auto">
          <a:xfrm>
            <a:off x="879475" y="5308600"/>
            <a:ext cx="2624436" cy="1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5000"/>
              </a:lnSpc>
              <a:defRPr/>
            </a:pPr>
            <a:r>
              <a:rPr lang="zh-CN" altLang="en-US" sz="2800"/>
              <a:t>（</a:t>
            </a:r>
            <a:r>
              <a:rPr lang="en-US" altLang="zh-CN" sz="2800"/>
              <a:t>IP</a:t>
            </a:r>
            <a:r>
              <a:rPr lang="en-US" altLang="zh-CN" sz="2800" baseline="-25000"/>
              <a:t>A</a:t>
            </a:r>
            <a:r>
              <a:rPr lang="en-US" altLang="zh-CN" sz="2800"/>
              <a:t> , IP</a:t>
            </a:r>
            <a:r>
              <a:rPr lang="en-US" altLang="zh-CN" sz="2800" baseline="-25000"/>
              <a:t>B</a:t>
            </a:r>
            <a:r>
              <a:rPr lang="zh-CN" altLang="en-US" sz="2800"/>
              <a:t>）</a:t>
            </a:r>
          </a:p>
          <a:p>
            <a:pPr eaLnBrk="1" hangingPunct="1">
              <a:lnSpc>
                <a:spcPct val="115000"/>
              </a:lnSpc>
              <a:defRPr/>
            </a:pPr>
            <a:r>
              <a:rPr lang="zh-CN" altLang="en-US" sz="2800"/>
              <a:t>（</a:t>
            </a:r>
            <a:r>
              <a:rPr lang="en-US" altLang="zh-CN" sz="2800"/>
              <a:t>Ph</a:t>
            </a:r>
            <a:r>
              <a:rPr lang="en-US" altLang="zh-CN" sz="2800" baseline="-25000"/>
              <a:t>A</a:t>
            </a:r>
            <a:r>
              <a:rPr lang="en-US" altLang="zh-CN" sz="2800"/>
              <a:t> , Ph</a:t>
            </a:r>
            <a:r>
              <a:rPr lang="en-US" altLang="zh-CN" sz="2800" baseline="-25000"/>
              <a:t>11</a:t>
            </a:r>
            <a:r>
              <a:rPr lang="zh-CN" altLang="en-US" sz="2800"/>
              <a:t>）</a:t>
            </a:r>
          </a:p>
        </p:txBody>
      </p:sp>
      <p:sp>
        <p:nvSpPr>
          <p:cNvPr id="528410" name="Freeform 26">
            <a:extLst>
              <a:ext uri="{FF2B5EF4-FFF2-40B4-BE49-F238E27FC236}">
                <a16:creationId xmlns:a16="http://schemas.microsoft.com/office/drawing/2014/main" id="{746C3B3C-98AD-4CCD-A5ED-B048DE867C2C}"/>
              </a:ext>
            </a:extLst>
          </p:cNvPr>
          <p:cNvSpPr>
            <a:spLocks/>
          </p:cNvSpPr>
          <p:nvPr/>
        </p:nvSpPr>
        <p:spPr bwMode="auto">
          <a:xfrm>
            <a:off x="3629025" y="4167188"/>
            <a:ext cx="2016125" cy="803275"/>
          </a:xfrm>
          <a:custGeom>
            <a:avLst/>
            <a:gdLst>
              <a:gd name="T0" fmla="*/ 0 w 1270"/>
              <a:gd name="T1" fmla="*/ 45 h 506"/>
              <a:gd name="T2" fmla="*/ 635 w 1270"/>
              <a:gd name="T3" fmla="*/ 498 h 506"/>
              <a:gd name="T4" fmla="*/ 1270 w 1270"/>
              <a:gd name="T5" fmla="*/ 0 h 506"/>
            </a:gdLst>
            <a:ahLst/>
            <a:cxnLst>
              <a:cxn ang="0">
                <a:pos x="T0" y="T1"/>
              </a:cxn>
              <a:cxn ang="0">
                <a:pos x="T2" y="T3"/>
              </a:cxn>
              <a:cxn ang="0">
                <a:pos x="T4" y="T5"/>
              </a:cxn>
            </a:cxnLst>
            <a:rect l="0" t="0" r="r" b="b"/>
            <a:pathLst>
              <a:path w="1270" h="506">
                <a:moveTo>
                  <a:pt x="0" y="45"/>
                </a:moveTo>
                <a:cubicBezTo>
                  <a:pt x="211" y="275"/>
                  <a:pt x="423" y="506"/>
                  <a:pt x="635" y="498"/>
                </a:cubicBezTo>
                <a:cubicBezTo>
                  <a:pt x="847" y="490"/>
                  <a:pt x="1058" y="245"/>
                  <a:pt x="1270" y="0"/>
                </a:cubicBezTo>
              </a:path>
            </a:pathLst>
          </a:custGeom>
          <a:noFill/>
          <a:ln w="57150" cmpd="sng">
            <a:solidFill>
              <a:srgbClr val="00FF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28411" name="Text Box 27">
            <a:extLst>
              <a:ext uri="{FF2B5EF4-FFF2-40B4-BE49-F238E27FC236}">
                <a16:creationId xmlns:a16="http://schemas.microsoft.com/office/drawing/2014/main" id="{AEA519B1-4D54-46DC-A411-233948C76C8A}"/>
              </a:ext>
            </a:extLst>
          </p:cNvPr>
          <p:cNvSpPr txBox="1">
            <a:spLocks noChangeArrowheads="1"/>
          </p:cNvSpPr>
          <p:nvPr/>
        </p:nvSpPr>
        <p:spPr bwMode="auto">
          <a:xfrm>
            <a:off x="3608388" y="5308600"/>
            <a:ext cx="2765501" cy="1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5000"/>
              </a:lnSpc>
              <a:defRPr/>
            </a:pPr>
            <a:r>
              <a:rPr lang="zh-CN" altLang="en-US" sz="2800"/>
              <a:t>（</a:t>
            </a:r>
            <a:r>
              <a:rPr lang="en-US" altLang="zh-CN" sz="2800"/>
              <a:t>IP</a:t>
            </a:r>
            <a:r>
              <a:rPr lang="en-US" altLang="zh-CN" sz="2800" baseline="-25000"/>
              <a:t>A</a:t>
            </a:r>
            <a:r>
              <a:rPr lang="en-US" altLang="zh-CN" sz="2800"/>
              <a:t> , IP</a:t>
            </a:r>
            <a:r>
              <a:rPr lang="en-US" altLang="zh-CN" sz="2800" baseline="-25000"/>
              <a:t>B</a:t>
            </a:r>
            <a:r>
              <a:rPr lang="zh-CN" altLang="en-US" sz="2800"/>
              <a:t>）</a:t>
            </a:r>
          </a:p>
          <a:p>
            <a:pPr eaLnBrk="1" hangingPunct="1">
              <a:lnSpc>
                <a:spcPct val="115000"/>
              </a:lnSpc>
              <a:defRPr/>
            </a:pPr>
            <a:r>
              <a:rPr lang="zh-CN" altLang="en-US" sz="2800"/>
              <a:t>（</a:t>
            </a:r>
            <a:r>
              <a:rPr lang="en-US" altLang="zh-CN" sz="2800"/>
              <a:t>Ph</a:t>
            </a:r>
            <a:r>
              <a:rPr lang="en-US" altLang="zh-CN" sz="2800" baseline="-25000"/>
              <a:t>12</a:t>
            </a:r>
            <a:r>
              <a:rPr lang="en-US" altLang="zh-CN" sz="2800"/>
              <a:t> , Ph</a:t>
            </a:r>
            <a:r>
              <a:rPr lang="en-US" altLang="zh-CN" sz="2800" baseline="-25000"/>
              <a:t>21</a:t>
            </a:r>
            <a:r>
              <a:rPr lang="zh-CN" altLang="en-US" sz="2800"/>
              <a:t>）</a:t>
            </a:r>
          </a:p>
        </p:txBody>
      </p:sp>
      <p:sp>
        <p:nvSpPr>
          <p:cNvPr id="528412" name="Freeform 28">
            <a:extLst>
              <a:ext uri="{FF2B5EF4-FFF2-40B4-BE49-F238E27FC236}">
                <a16:creationId xmlns:a16="http://schemas.microsoft.com/office/drawing/2014/main" id="{83FF7580-37BD-479C-875F-5CEAD926336C}"/>
              </a:ext>
            </a:extLst>
          </p:cNvPr>
          <p:cNvSpPr>
            <a:spLocks/>
          </p:cNvSpPr>
          <p:nvPr/>
        </p:nvSpPr>
        <p:spPr bwMode="auto">
          <a:xfrm>
            <a:off x="6365875" y="4167188"/>
            <a:ext cx="2016125" cy="803275"/>
          </a:xfrm>
          <a:custGeom>
            <a:avLst/>
            <a:gdLst>
              <a:gd name="T0" fmla="*/ 0 w 1270"/>
              <a:gd name="T1" fmla="*/ 45 h 506"/>
              <a:gd name="T2" fmla="*/ 635 w 1270"/>
              <a:gd name="T3" fmla="*/ 498 h 506"/>
              <a:gd name="T4" fmla="*/ 1270 w 1270"/>
              <a:gd name="T5" fmla="*/ 0 h 506"/>
            </a:gdLst>
            <a:ahLst/>
            <a:cxnLst>
              <a:cxn ang="0">
                <a:pos x="T0" y="T1"/>
              </a:cxn>
              <a:cxn ang="0">
                <a:pos x="T2" y="T3"/>
              </a:cxn>
              <a:cxn ang="0">
                <a:pos x="T4" y="T5"/>
              </a:cxn>
            </a:cxnLst>
            <a:rect l="0" t="0" r="r" b="b"/>
            <a:pathLst>
              <a:path w="1270" h="506">
                <a:moveTo>
                  <a:pt x="0" y="45"/>
                </a:moveTo>
                <a:cubicBezTo>
                  <a:pt x="211" y="275"/>
                  <a:pt x="423" y="506"/>
                  <a:pt x="635" y="498"/>
                </a:cubicBezTo>
                <a:cubicBezTo>
                  <a:pt x="847" y="490"/>
                  <a:pt x="1058" y="245"/>
                  <a:pt x="1270" y="0"/>
                </a:cubicBezTo>
              </a:path>
            </a:pathLst>
          </a:custGeom>
          <a:noFill/>
          <a:ln w="57150" cmpd="sng">
            <a:solidFill>
              <a:srgbClr val="00FF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28413" name="Text Box 29">
            <a:extLst>
              <a:ext uri="{FF2B5EF4-FFF2-40B4-BE49-F238E27FC236}">
                <a16:creationId xmlns:a16="http://schemas.microsoft.com/office/drawing/2014/main" id="{F845A8E9-E863-4EE4-A242-7A4E90E85DA9}"/>
              </a:ext>
            </a:extLst>
          </p:cNvPr>
          <p:cNvSpPr txBox="1">
            <a:spLocks noChangeArrowheads="1"/>
          </p:cNvSpPr>
          <p:nvPr/>
        </p:nvSpPr>
        <p:spPr bwMode="auto">
          <a:xfrm>
            <a:off x="6345238" y="5308600"/>
            <a:ext cx="2624436" cy="1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5000"/>
              </a:lnSpc>
              <a:defRPr/>
            </a:pPr>
            <a:r>
              <a:rPr lang="zh-CN" altLang="en-US" sz="2800"/>
              <a:t>（</a:t>
            </a:r>
            <a:r>
              <a:rPr lang="en-US" altLang="zh-CN" sz="2800"/>
              <a:t>IP</a:t>
            </a:r>
            <a:r>
              <a:rPr lang="en-US" altLang="zh-CN" sz="2800" baseline="-25000"/>
              <a:t>A</a:t>
            </a:r>
            <a:r>
              <a:rPr lang="en-US" altLang="zh-CN" sz="2800"/>
              <a:t> , IP</a:t>
            </a:r>
            <a:r>
              <a:rPr lang="en-US" altLang="zh-CN" sz="2800" baseline="-25000"/>
              <a:t>B</a:t>
            </a:r>
            <a:r>
              <a:rPr lang="zh-CN" altLang="en-US" sz="2800"/>
              <a:t>）</a:t>
            </a:r>
          </a:p>
          <a:p>
            <a:pPr eaLnBrk="1" hangingPunct="1">
              <a:lnSpc>
                <a:spcPct val="115000"/>
              </a:lnSpc>
              <a:defRPr/>
            </a:pPr>
            <a:r>
              <a:rPr lang="zh-CN" altLang="en-US" sz="2800"/>
              <a:t>（</a:t>
            </a:r>
            <a:r>
              <a:rPr lang="en-US" altLang="zh-CN" sz="2800"/>
              <a:t>Ph</a:t>
            </a:r>
            <a:r>
              <a:rPr lang="en-US" altLang="zh-CN" sz="2800" baseline="-25000"/>
              <a:t>22</a:t>
            </a:r>
            <a:r>
              <a:rPr lang="en-US" altLang="zh-CN" sz="2800"/>
              <a:t> , Ph</a:t>
            </a:r>
            <a:r>
              <a:rPr lang="en-US" altLang="zh-CN" sz="2800" baseline="-25000"/>
              <a:t>B</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8408"/>
                                        </p:tgtEl>
                                        <p:attrNameLst>
                                          <p:attrName>style.visibility</p:attrName>
                                        </p:attrNameLst>
                                      </p:cBhvr>
                                      <p:to>
                                        <p:strVal val="visible"/>
                                      </p:to>
                                    </p:set>
                                    <p:animEffect transition="in" filter="wipe(left)">
                                      <p:cBhvr>
                                        <p:cTn id="7" dur="500"/>
                                        <p:tgtEl>
                                          <p:spTgt spid="52840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28409"/>
                                        </p:tgtEl>
                                        <p:attrNameLst>
                                          <p:attrName>style.visibility</p:attrName>
                                        </p:attrNameLst>
                                      </p:cBhvr>
                                      <p:to>
                                        <p:strVal val="visible"/>
                                      </p:to>
                                    </p:set>
                                    <p:animEffect transition="in" filter="wipe(up)">
                                      <p:cBhvr>
                                        <p:cTn id="11" dur="500"/>
                                        <p:tgtEl>
                                          <p:spTgt spid="5284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28410"/>
                                        </p:tgtEl>
                                        <p:attrNameLst>
                                          <p:attrName>style.visibility</p:attrName>
                                        </p:attrNameLst>
                                      </p:cBhvr>
                                      <p:to>
                                        <p:strVal val="visible"/>
                                      </p:to>
                                    </p:set>
                                    <p:animEffect transition="in" filter="wipe(left)">
                                      <p:cBhvr>
                                        <p:cTn id="16" dur="500"/>
                                        <p:tgtEl>
                                          <p:spTgt spid="528410"/>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28411"/>
                                        </p:tgtEl>
                                        <p:attrNameLst>
                                          <p:attrName>style.visibility</p:attrName>
                                        </p:attrNameLst>
                                      </p:cBhvr>
                                      <p:to>
                                        <p:strVal val="visible"/>
                                      </p:to>
                                    </p:set>
                                    <p:animEffect transition="in" filter="wipe(up)">
                                      <p:cBhvr>
                                        <p:cTn id="20" dur="500"/>
                                        <p:tgtEl>
                                          <p:spTgt spid="5284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28412"/>
                                        </p:tgtEl>
                                        <p:attrNameLst>
                                          <p:attrName>style.visibility</p:attrName>
                                        </p:attrNameLst>
                                      </p:cBhvr>
                                      <p:to>
                                        <p:strVal val="visible"/>
                                      </p:to>
                                    </p:set>
                                    <p:animEffect transition="in" filter="wipe(left)">
                                      <p:cBhvr>
                                        <p:cTn id="25" dur="500"/>
                                        <p:tgtEl>
                                          <p:spTgt spid="528412"/>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28413"/>
                                        </p:tgtEl>
                                        <p:attrNameLst>
                                          <p:attrName>style.visibility</p:attrName>
                                        </p:attrNameLst>
                                      </p:cBhvr>
                                      <p:to>
                                        <p:strVal val="visible"/>
                                      </p:to>
                                    </p:set>
                                    <p:animEffect transition="in" filter="wipe(up)">
                                      <p:cBhvr>
                                        <p:cTn id="29" dur="500"/>
                                        <p:tgtEl>
                                          <p:spTgt spid="528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09" grpId="0"/>
      <p:bldP spid="528411" grpId="0"/>
      <p:bldP spid="5284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a:extLst>
              <a:ext uri="{FF2B5EF4-FFF2-40B4-BE49-F238E27FC236}">
                <a16:creationId xmlns:a16="http://schemas.microsoft.com/office/drawing/2014/main" id="{DA92C748-99D9-47B6-8366-DCE5CBFFD10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16</a:t>
            </a:fld>
            <a:endParaRPr lang="en-US" altLang="zh-CN"/>
          </a:p>
        </p:txBody>
      </p:sp>
      <p:sp>
        <p:nvSpPr>
          <p:cNvPr id="529410" name="Rectangle 2">
            <a:extLst>
              <a:ext uri="{FF2B5EF4-FFF2-40B4-BE49-F238E27FC236}">
                <a16:creationId xmlns:a16="http://schemas.microsoft.com/office/drawing/2014/main" id="{973FB2D4-E0B3-482E-AB80-36E8FC7FCA3C}"/>
              </a:ext>
            </a:extLst>
          </p:cNvPr>
          <p:cNvSpPr>
            <a:spLocks noGrp="1" noChangeArrowheads="1"/>
          </p:cNvSpPr>
          <p:nvPr>
            <p:ph type="title"/>
          </p:nvPr>
        </p:nvSpPr>
        <p:spPr/>
        <p:txBody>
          <a:bodyPr/>
          <a:lstStyle/>
          <a:p>
            <a:pPr algn="ctr" eaLnBrk="1" hangingPunct="1">
              <a:defRPr/>
            </a:pPr>
            <a:r>
              <a:rPr lang="zh-CN" altLang="en-US" dirty="0"/>
              <a:t>思考</a:t>
            </a:r>
          </a:p>
        </p:txBody>
      </p:sp>
      <p:sp>
        <p:nvSpPr>
          <p:cNvPr id="529411" name="Rectangle 3">
            <a:extLst>
              <a:ext uri="{FF2B5EF4-FFF2-40B4-BE49-F238E27FC236}">
                <a16:creationId xmlns:a16="http://schemas.microsoft.com/office/drawing/2014/main" id="{02370F99-DF93-4DFA-A143-FEC7B7FBD8C9}"/>
              </a:ext>
            </a:extLst>
          </p:cNvPr>
          <p:cNvSpPr>
            <a:spLocks noGrp="1" noChangeArrowheads="1"/>
          </p:cNvSpPr>
          <p:nvPr>
            <p:ph type="body" idx="1"/>
          </p:nvPr>
        </p:nvSpPr>
        <p:spPr>
          <a:xfrm>
            <a:off x="628650" y="1135856"/>
            <a:ext cx="7886700" cy="4351338"/>
          </a:xfrm>
        </p:spPr>
        <p:txBody>
          <a:bodyPr/>
          <a:lstStyle/>
          <a:p>
            <a:pPr eaLnBrk="1" hangingPunct="1">
              <a:lnSpc>
                <a:spcPct val="90000"/>
              </a:lnSpc>
              <a:defRPr/>
            </a:pPr>
            <a:r>
              <a:rPr lang="zh-CN" altLang="en-US" dirty="0"/>
              <a:t>下图所示的以太网中，哪几对主机间能进行</a:t>
            </a:r>
            <a:r>
              <a:rPr lang="en-US" altLang="zh-CN" dirty="0"/>
              <a:t>IP</a:t>
            </a:r>
            <a:r>
              <a:rPr lang="zh-CN" altLang="en-US" dirty="0"/>
              <a:t>通信？哪几对不能进行</a:t>
            </a:r>
            <a:r>
              <a:rPr lang="en-US" altLang="zh-CN" dirty="0"/>
              <a:t>IP</a:t>
            </a:r>
            <a:r>
              <a:rPr lang="zh-CN" altLang="en-US" dirty="0"/>
              <a:t>通信？为什么？</a:t>
            </a:r>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spcBef>
                <a:spcPct val="80000"/>
              </a:spcBef>
              <a:defRPr/>
            </a:pPr>
            <a:r>
              <a:rPr lang="en-US" altLang="zh-CN" dirty="0"/>
              <a:t>Solution</a:t>
            </a:r>
          </a:p>
          <a:p>
            <a:pPr lvl="1" eaLnBrk="1" hangingPunct="1">
              <a:lnSpc>
                <a:spcPct val="90000"/>
              </a:lnSpc>
              <a:defRPr/>
            </a:pPr>
            <a:r>
              <a:rPr lang="en-US" altLang="zh-CN" dirty="0"/>
              <a:t>IP</a:t>
            </a:r>
            <a:r>
              <a:rPr lang="zh-CN" altLang="en-US" dirty="0"/>
              <a:t>网内：直接交付 </a:t>
            </a:r>
            <a:r>
              <a:rPr lang="zh-CN" altLang="en-US" dirty="0">
                <a:sym typeface="Wingdings" panose="05000000000000000000" pitchFamily="2" charset="2"/>
              </a:rPr>
              <a:t> 目的</a:t>
            </a:r>
            <a:r>
              <a:rPr lang="en-US" altLang="zh-CN" dirty="0">
                <a:sym typeface="Wingdings" panose="05000000000000000000" pitchFamily="2" charset="2"/>
              </a:rPr>
              <a:t>IP</a:t>
            </a:r>
            <a:r>
              <a:rPr lang="zh-CN" altLang="en-US" dirty="0">
                <a:sym typeface="Wingdings" panose="05000000000000000000" pitchFamily="2" charset="2"/>
              </a:rPr>
              <a:t>地址</a:t>
            </a:r>
          </a:p>
          <a:p>
            <a:pPr lvl="1" eaLnBrk="1" hangingPunct="1">
              <a:lnSpc>
                <a:spcPct val="90000"/>
              </a:lnSpc>
              <a:defRPr/>
            </a:pPr>
            <a:r>
              <a:rPr lang="en-US" altLang="zh-CN" dirty="0">
                <a:sym typeface="Wingdings" panose="05000000000000000000" pitchFamily="2" charset="2"/>
              </a:rPr>
              <a:t>IP</a:t>
            </a:r>
            <a:r>
              <a:rPr lang="zh-CN" altLang="en-US" dirty="0">
                <a:sym typeface="Wingdings" panose="05000000000000000000" pitchFamily="2" charset="2"/>
              </a:rPr>
              <a:t>网间：间接交付  下一跳</a:t>
            </a:r>
            <a:r>
              <a:rPr lang="en-US" altLang="zh-CN" dirty="0">
                <a:sym typeface="Wingdings" panose="05000000000000000000" pitchFamily="2" charset="2"/>
              </a:rPr>
              <a:t>IP</a:t>
            </a:r>
            <a:r>
              <a:rPr lang="zh-CN" altLang="en-US" dirty="0">
                <a:sym typeface="Wingdings" panose="05000000000000000000" pitchFamily="2" charset="2"/>
              </a:rPr>
              <a:t>地址（路由器）</a:t>
            </a:r>
          </a:p>
          <a:p>
            <a:pPr lvl="1" eaLnBrk="1" hangingPunct="1">
              <a:lnSpc>
                <a:spcPct val="90000"/>
              </a:lnSpc>
              <a:defRPr/>
            </a:pPr>
            <a:r>
              <a:rPr lang="zh-CN" altLang="en-US" dirty="0">
                <a:sym typeface="Wingdings" panose="05000000000000000000" pitchFamily="2" charset="2"/>
              </a:rPr>
              <a:t>能通信：</a:t>
            </a:r>
            <a:r>
              <a:rPr lang="en-US" altLang="zh-CN" dirty="0">
                <a:sym typeface="Wingdings" panose="05000000000000000000" pitchFamily="2" charset="2"/>
              </a:rPr>
              <a:t>AB </a:t>
            </a:r>
            <a:r>
              <a:rPr lang="zh-CN" altLang="en-US" dirty="0">
                <a:sym typeface="Wingdings" panose="05000000000000000000" pitchFamily="2" charset="2"/>
              </a:rPr>
              <a:t>，</a:t>
            </a:r>
            <a:r>
              <a:rPr lang="en-US" altLang="zh-CN" dirty="0">
                <a:sym typeface="Wingdings" panose="05000000000000000000" pitchFamily="2" charset="2"/>
              </a:rPr>
              <a:t>CD</a:t>
            </a:r>
          </a:p>
          <a:p>
            <a:pPr lvl="1" eaLnBrk="1" hangingPunct="1">
              <a:lnSpc>
                <a:spcPct val="90000"/>
              </a:lnSpc>
              <a:defRPr/>
            </a:pPr>
            <a:r>
              <a:rPr lang="zh-CN" altLang="en-US" dirty="0">
                <a:sym typeface="Wingdings" panose="05000000000000000000" pitchFamily="2" charset="2"/>
              </a:rPr>
              <a:t>不能通信：</a:t>
            </a:r>
            <a:r>
              <a:rPr lang="en-US" altLang="zh-CN" dirty="0">
                <a:sym typeface="Wingdings" panose="05000000000000000000" pitchFamily="2" charset="2"/>
              </a:rPr>
              <a:t>IP</a:t>
            </a:r>
            <a:r>
              <a:rPr lang="zh-CN" altLang="en-US" dirty="0">
                <a:sym typeface="Wingdings" panose="05000000000000000000" pitchFamily="2" charset="2"/>
              </a:rPr>
              <a:t>网间（无路由器进行</a:t>
            </a:r>
            <a:r>
              <a:rPr lang="en-US" altLang="zh-CN" dirty="0">
                <a:sym typeface="Wingdings" panose="05000000000000000000" pitchFamily="2" charset="2"/>
              </a:rPr>
              <a:t>IP</a:t>
            </a:r>
            <a:r>
              <a:rPr lang="zh-CN" altLang="en-US" dirty="0">
                <a:sym typeface="Wingdings" panose="05000000000000000000" pitchFamily="2" charset="2"/>
              </a:rPr>
              <a:t>网间路由）</a:t>
            </a:r>
            <a:endParaRPr lang="zh-CN" altLang="en-US" dirty="0"/>
          </a:p>
        </p:txBody>
      </p:sp>
      <p:sp>
        <p:nvSpPr>
          <p:cNvPr id="529412" name="Line 4">
            <a:extLst>
              <a:ext uri="{FF2B5EF4-FFF2-40B4-BE49-F238E27FC236}">
                <a16:creationId xmlns:a16="http://schemas.microsoft.com/office/drawing/2014/main" id="{687881CC-CC36-44CE-AAF2-51E026B2B373}"/>
              </a:ext>
            </a:extLst>
          </p:cNvPr>
          <p:cNvSpPr>
            <a:spLocks noChangeShapeType="1"/>
          </p:cNvSpPr>
          <p:nvPr/>
        </p:nvSpPr>
        <p:spPr bwMode="auto">
          <a:xfrm>
            <a:off x="971550" y="3644900"/>
            <a:ext cx="72723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pic>
        <p:nvPicPr>
          <p:cNvPr id="17414" name="Picture 5">
            <a:extLst>
              <a:ext uri="{FF2B5EF4-FFF2-40B4-BE49-F238E27FC236}">
                <a16:creationId xmlns:a16="http://schemas.microsoft.com/office/drawing/2014/main" id="{8908B040-AEA7-48CC-BEA5-5507A29DBC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2857500"/>
            <a:ext cx="65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415" name="Picture 6">
            <a:extLst>
              <a:ext uri="{FF2B5EF4-FFF2-40B4-BE49-F238E27FC236}">
                <a16:creationId xmlns:a16="http://schemas.microsoft.com/office/drawing/2014/main" id="{6947EC29-603F-41F1-BF72-B781FCC60F1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857500"/>
            <a:ext cx="65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416" name="Picture 7">
            <a:extLst>
              <a:ext uri="{FF2B5EF4-FFF2-40B4-BE49-F238E27FC236}">
                <a16:creationId xmlns:a16="http://schemas.microsoft.com/office/drawing/2014/main" id="{188A56EF-CEC5-4530-A495-35DE1635470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2857500"/>
            <a:ext cx="65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7417" name="Picture 8">
            <a:extLst>
              <a:ext uri="{FF2B5EF4-FFF2-40B4-BE49-F238E27FC236}">
                <a16:creationId xmlns:a16="http://schemas.microsoft.com/office/drawing/2014/main" id="{C480B087-17BB-456E-BB35-999ACB08731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857500"/>
            <a:ext cx="65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9417" name="Line 9">
            <a:extLst>
              <a:ext uri="{FF2B5EF4-FFF2-40B4-BE49-F238E27FC236}">
                <a16:creationId xmlns:a16="http://schemas.microsoft.com/office/drawing/2014/main" id="{03F5639E-748A-469F-A0CC-90F4FFA4F7DD}"/>
              </a:ext>
            </a:extLst>
          </p:cNvPr>
          <p:cNvSpPr>
            <a:spLocks noChangeShapeType="1"/>
          </p:cNvSpPr>
          <p:nvPr/>
        </p:nvSpPr>
        <p:spPr bwMode="auto">
          <a:xfrm>
            <a:off x="1547813" y="3355975"/>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29418" name="Line 10">
            <a:extLst>
              <a:ext uri="{FF2B5EF4-FFF2-40B4-BE49-F238E27FC236}">
                <a16:creationId xmlns:a16="http://schemas.microsoft.com/office/drawing/2014/main" id="{66C0D67F-B300-42D7-BDF4-BC4EDEF97164}"/>
              </a:ext>
            </a:extLst>
          </p:cNvPr>
          <p:cNvSpPr>
            <a:spLocks noChangeShapeType="1"/>
          </p:cNvSpPr>
          <p:nvPr/>
        </p:nvSpPr>
        <p:spPr bwMode="auto">
          <a:xfrm>
            <a:off x="3603625" y="3355975"/>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29419" name="Line 11">
            <a:extLst>
              <a:ext uri="{FF2B5EF4-FFF2-40B4-BE49-F238E27FC236}">
                <a16:creationId xmlns:a16="http://schemas.microsoft.com/office/drawing/2014/main" id="{F2E85DE9-06D9-4192-B50C-F56B98026B70}"/>
              </a:ext>
            </a:extLst>
          </p:cNvPr>
          <p:cNvSpPr>
            <a:spLocks noChangeShapeType="1"/>
          </p:cNvSpPr>
          <p:nvPr/>
        </p:nvSpPr>
        <p:spPr bwMode="auto">
          <a:xfrm>
            <a:off x="5651500" y="3355975"/>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29420" name="Line 12">
            <a:extLst>
              <a:ext uri="{FF2B5EF4-FFF2-40B4-BE49-F238E27FC236}">
                <a16:creationId xmlns:a16="http://schemas.microsoft.com/office/drawing/2014/main" id="{4E61120C-72ED-43C1-885E-B7EBD6D7DC11}"/>
              </a:ext>
            </a:extLst>
          </p:cNvPr>
          <p:cNvSpPr>
            <a:spLocks noChangeShapeType="1"/>
          </p:cNvSpPr>
          <p:nvPr/>
        </p:nvSpPr>
        <p:spPr bwMode="auto">
          <a:xfrm>
            <a:off x="7596188" y="3355975"/>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29421" name="Text Box 13">
            <a:extLst>
              <a:ext uri="{FF2B5EF4-FFF2-40B4-BE49-F238E27FC236}">
                <a16:creationId xmlns:a16="http://schemas.microsoft.com/office/drawing/2014/main" id="{109BADD4-8C48-405E-A481-632C903C05E9}"/>
              </a:ext>
            </a:extLst>
          </p:cNvPr>
          <p:cNvSpPr txBox="1">
            <a:spLocks noChangeArrowheads="1"/>
          </p:cNvSpPr>
          <p:nvPr/>
        </p:nvSpPr>
        <p:spPr bwMode="auto">
          <a:xfrm>
            <a:off x="250825" y="2422525"/>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t>200.1.1.1/24</a:t>
            </a:r>
          </a:p>
        </p:txBody>
      </p:sp>
      <p:sp>
        <p:nvSpPr>
          <p:cNvPr id="529422" name="Text Box 14">
            <a:extLst>
              <a:ext uri="{FF2B5EF4-FFF2-40B4-BE49-F238E27FC236}">
                <a16:creationId xmlns:a16="http://schemas.microsoft.com/office/drawing/2014/main" id="{E255D603-59C6-4B0E-95A5-47F626679E1C}"/>
              </a:ext>
            </a:extLst>
          </p:cNvPr>
          <p:cNvSpPr txBox="1">
            <a:spLocks noChangeArrowheads="1"/>
          </p:cNvSpPr>
          <p:nvPr/>
        </p:nvSpPr>
        <p:spPr bwMode="auto">
          <a:xfrm>
            <a:off x="2484438" y="2422525"/>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t>200.1.1.2/24</a:t>
            </a:r>
          </a:p>
        </p:txBody>
      </p:sp>
      <p:sp>
        <p:nvSpPr>
          <p:cNvPr id="529423" name="Text Box 15">
            <a:extLst>
              <a:ext uri="{FF2B5EF4-FFF2-40B4-BE49-F238E27FC236}">
                <a16:creationId xmlns:a16="http://schemas.microsoft.com/office/drawing/2014/main" id="{D9816313-A3E8-4CDE-85D9-15539183175E}"/>
              </a:ext>
            </a:extLst>
          </p:cNvPr>
          <p:cNvSpPr txBox="1">
            <a:spLocks noChangeArrowheads="1"/>
          </p:cNvSpPr>
          <p:nvPr/>
        </p:nvSpPr>
        <p:spPr bwMode="auto">
          <a:xfrm>
            <a:off x="4748213" y="2422525"/>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t>200.1.2.1/24</a:t>
            </a:r>
          </a:p>
        </p:txBody>
      </p:sp>
      <p:sp>
        <p:nvSpPr>
          <p:cNvPr id="529424" name="Text Box 16">
            <a:extLst>
              <a:ext uri="{FF2B5EF4-FFF2-40B4-BE49-F238E27FC236}">
                <a16:creationId xmlns:a16="http://schemas.microsoft.com/office/drawing/2014/main" id="{EE86D6D9-E462-479F-AF9B-697D6D86E8C3}"/>
              </a:ext>
            </a:extLst>
          </p:cNvPr>
          <p:cNvSpPr txBox="1">
            <a:spLocks noChangeArrowheads="1"/>
          </p:cNvSpPr>
          <p:nvPr/>
        </p:nvSpPr>
        <p:spPr bwMode="auto">
          <a:xfrm>
            <a:off x="6908800" y="2422525"/>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t>200.1.2.2/24</a:t>
            </a:r>
          </a:p>
        </p:txBody>
      </p:sp>
      <p:sp>
        <p:nvSpPr>
          <p:cNvPr id="529425" name="Text Box 17">
            <a:extLst>
              <a:ext uri="{FF2B5EF4-FFF2-40B4-BE49-F238E27FC236}">
                <a16:creationId xmlns:a16="http://schemas.microsoft.com/office/drawing/2014/main" id="{942D16C6-BDAC-4454-91DE-8FDCF5D8442D}"/>
              </a:ext>
            </a:extLst>
          </p:cNvPr>
          <p:cNvSpPr txBox="1">
            <a:spLocks noChangeArrowheads="1"/>
          </p:cNvSpPr>
          <p:nvPr/>
        </p:nvSpPr>
        <p:spPr bwMode="auto">
          <a:xfrm>
            <a:off x="1816100" y="2854325"/>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A</a:t>
            </a:r>
          </a:p>
        </p:txBody>
      </p:sp>
      <p:sp>
        <p:nvSpPr>
          <p:cNvPr id="529426" name="Text Box 18">
            <a:extLst>
              <a:ext uri="{FF2B5EF4-FFF2-40B4-BE49-F238E27FC236}">
                <a16:creationId xmlns:a16="http://schemas.microsoft.com/office/drawing/2014/main" id="{41995F6D-CC50-464E-8885-4B2F6714460A}"/>
              </a:ext>
            </a:extLst>
          </p:cNvPr>
          <p:cNvSpPr txBox="1">
            <a:spLocks noChangeArrowheads="1"/>
          </p:cNvSpPr>
          <p:nvPr/>
        </p:nvSpPr>
        <p:spPr bwMode="auto">
          <a:xfrm>
            <a:off x="3851275" y="2854325"/>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B</a:t>
            </a:r>
          </a:p>
        </p:txBody>
      </p:sp>
      <p:sp>
        <p:nvSpPr>
          <p:cNvPr id="529427" name="Text Box 19">
            <a:extLst>
              <a:ext uri="{FF2B5EF4-FFF2-40B4-BE49-F238E27FC236}">
                <a16:creationId xmlns:a16="http://schemas.microsoft.com/office/drawing/2014/main" id="{F9D6D23D-C795-4D1C-BDDC-D17100CEB22D}"/>
              </a:ext>
            </a:extLst>
          </p:cNvPr>
          <p:cNvSpPr txBox="1">
            <a:spLocks noChangeArrowheads="1"/>
          </p:cNvSpPr>
          <p:nvPr/>
        </p:nvSpPr>
        <p:spPr bwMode="auto">
          <a:xfrm>
            <a:off x="5932488" y="2854325"/>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C</a:t>
            </a:r>
          </a:p>
        </p:txBody>
      </p:sp>
      <p:sp>
        <p:nvSpPr>
          <p:cNvPr id="529428" name="Text Box 20">
            <a:extLst>
              <a:ext uri="{FF2B5EF4-FFF2-40B4-BE49-F238E27FC236}">
                <a16:creationId xmlns:a16="http://schemas.microsoft.com/office/drawing/2014/main" id="{4E240C7C-4AD5-44C6-9C1D-01D8AA7F4C32}"/>
              </a:ext>
            </a:extLst>
          </p:cNvPr>
          <p:cNvSpPr txBox="1">
            <a:spLocks noChangeArrowheads="1"/>
          </p:cNvSpPr>
          <p:nvPr/>
        </p:nvSpPr>
        <p:spPr bwMode="auto">
          <a:xfrm>
            <a:off x="7875588" y="2854325"/>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9411">
                                            <p:txEl>
                                              <p:pRg st="3" end="3"/>
                                            </p:txEl>
                                          </p:spTgt>
                                        </p:tgtEl>
                                        <p:attrNameLst>
                                          <p:attrName>style.visibility</p:attrName>
                                        </p:attrNameLst>
                                      </p:cBhvr>
                                      <p:to>
                                        <p:strVal val="visible"/>
                                      </p:to>
                                    </p:set>
                                    <p:animEffect transition="in" filter="dissolve">
                                      <p:cBhvr>
                                        <p:cTn id="7" dur="500"/>
                                        <p:tgtEl>
                                          <p:spTgt spid="529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9411">
                                            <p:txEl>
                                              <p:pRg st="4" end="4"/>
                                            </p:txEl>
                                          </p:spTgt>
                                        </p:tgtEl>
                                        <p:attrNameLst>
                                          <p:attrName>style.visibility</p:attrName>
                                        </p:attrNameLst>
                                      </p:cBhvr>
                                      <p:to>
                                        <p:strVal val="visible"/>
                                      </p:to>
                                    </p:set>
                                    <p:animEffect transition="in" filter="dissolve">
                                      <p:cBhvr>
                                        <p:cTn id="12" dur="500"/>
                                        <p:tgtEl>
                                          <p:spTgt spid="52941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9411">
                                            <p:txEl>
                                              <p:pRg st="5" end="5"/>
                                            </p:txEl>
                                          </p:spTgt>
                                        </p:tgtEl>
                                        <p:attrNameLst>
                                          <p:attrName>style.visibility</p:attrName>
                                        </p:attrNameLst>
                                      </p:cBhvr>
                                      <p:to>
                                        <p:strVal val="visible"/>
                                      </p:to>
                                    </p:set>
                                    <p:animEffect transition="in" filter="dissolve">
                                      <p:cBhvr>
                                        <p:cTn id="17" dur="500"/>
                                        <p:tgtEl>
                                          <p:spTgt spid="52941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29411">
                                            <p:txEl>
                                              <p:pRg st="6" end="6"/>
                                            </p:txEl>
                                          </p:spTgt>
                                        </p:tgtEl>
                                        <p:attrNameLst>
                                          <p:attrName>style.visibility</p:attrName>
                                        </p:attrNameLst>
                                      </p:cBhvr>
                                      <p:to>
                                        <p:strVal val="visible"/>
                                      </p:to>
                                    </p:set>
                                    <p:animEffect transition="in" filter="dissolve">
                                      <p:cBhvr>
                                        <p:cTn id="22" dur="500"/>
                                        <p:tgtEl>
                                          <p:spTgt spid="52941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29411">
                                            <p:txEl>
                                              <p:pRg st="7" end="7"/>
                                            </p:txEl>
                                          </p:spTgt>
                                        </p:tgtEl>
                                        <p:attrNameLst>
                                          <p:attrName>style.visibility</p:attrName>
                                        </p:attrNameLst>
                                      </p:cBhvr>
                                      <p:to>
                                        <p:strVal val="visible"/>
                                      </p:to>
                                    </p:set>
                                    <p:animEffect transition="in" filter="dissolve">
                                      <p:cBhvr>
                                        <p:cTn id="27" dur="500"/>
                                        <p:tgtEl>
                                          <p:spTgt spid="529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a:extLst>
              <a:ext uri="{FF2B5EF4-FFF2-40B4-BE49-F238E27FC236}">
                <a16:creationId xmlns:a16="http://schemas.microsoft.com/office/drawing/2014/main" id="{14D1C31F-E23E-4CC5-B73F-670861930D39}"/>
              </a:ext>
            </a:extLst>
          </p:cNvPr>
          <p:cNvSpPr>
            <a:spLocks noGrp="1"/>
          </p:cNvSpPr>
          <p:nvPr>
            <p:ph type="ftr" sz="quarter" idx="10"/>
          </p:nvPr>
        </p:nvSpPr>
        <p:spPr/>
        <p:txBody>
          <a:bodyPr/>
          <a:lstStyle/>
          <a:p>
            <a:r>
              <a:rPr lang="en-US" altLang="zh-CN"/>
              <a:t>TCP/IP Protocol Suite</a:t>
            </a:r>
          </a:p>
        </p:txBody>
      </p:sp>
      <p:sp>
        <p:nvSpPr>
          <p:cNvPr id="10" name="灯片编号占位符 4">
            <a:extLst>
              <a:ext uri="{FF2B5EF4-FFF2-40B4-BE49-F238E27FC236}">
                <a16:creationId xmlns:a16="http://schemas.microsoft.com/office/drawing/2014/main" id="{28A88395-C0F0-4130-8D5C-B2696F85B567}"/>
              </a:ext>
            </a:extLst>
          </p:cNvPr>
          <p:cNvSpPr>
            <a:spLocks noGrp="1"/>
          </p:cNvSpPr>
          <p:nvPr>
            <p:ph type="sldNum" sz="quarter" idx="11"/>
          </p:nvPr>
        </p:nvSpPr>
        <p:spPr/>
        <p:txBody>
          <a:bodyPr/>
          <a:lstStyle/>
          <a:p>
            <a:fld id="{6009213B-D12D-4027-99A7-9744AA504FAE}" type="slidenum">
              <a:rPr lang="en-US" altLang="zh-CN"/>
              <a:pPr/>
              <a:t>17</a:t>
            </a:fld>
            <a:endParaRPr lang="en-US" altLang="zh-CN"/>
          </a:p>
        </p:txBody>
      </p:sp>
      <p:sp>
        <p:nvSpPr>
          <p:cNvPr id="634882" name="Text Box 2">
            <a:extLst>
              <a:ext uri="{FF2B5EF4-FFF2-40B4-BE49-F238E27FC236}">
                <a16:creationId xmlns:a16="http://schemas.microsoft.com/office/drawing/2014/main" id="{498D4F8A-462B-4D5C-88A6-0D651DCCF76C}"/>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Symbol" panose="05050102010706020507" pitchFamily="18" charset="2"/>
            </a:endParaRPr>
          </a:p>
        </p:txBody>
      </p:sp>
      <p:sp>
        <p:nvSpPr>
          <p:cNvPr id="634883" name="Text Box 3">
            <a:extLst>
              <a:ext uri="{FF2B5EF4-FFF2-40B4-BE49-F238E27FC236}">
                <a16:creationId xmlns:a16="http://schemas.microsoft.com/office/drawing/2014/main" id="{96B2713F-5DFF-4276-A1DA-9E7D0F288B47}"/>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t>Chapter </a:t>
            </a:r>
            <a:b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br>
            <a: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t>Outline</a:t>
            </a:r>
          </a:p>
        </p:txBody>
      </p:sp>
      <p:sp>
        <p:nvSpPr>
          <p:cNvPr id="634884" name="Line 4">
            <a:extLst>
              <a:ext uri="{FF2B5EF4-FFF2-40B4-BE49-F238E27FC236}">
                <a16:creationId xmlns:a16="http://schemas.microsoft.com/office/drawing/2014/main" id="{9D2FA583-38D5-45F7-B445-AFC03618069C}"/>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85" name="Text Box 5">
            <a:extLst>
              <a:ext uri="{FF2B5EF4-FFF2-40B4-BE49-F238E27FC236}">
                <a16:creationId xmlns:a16="http://schemas.microsoft.com/office/drawing/2014/main" id="{129CB23D-CD08-455A-8840-47630FB3338C}"/>
              </a:ext>
            </a:extLst>
          </p:cNvPr>
          <p:cNvSpPr txBox="1">
            <a:spLocks noChangeArrowheads="1"/>
          </p:cNvSpPr>
          <p:nvPr/>
        </p:nvSpPr>
        <p:spPr bwMode="auto">
          <a:xfrm>
            <a:off x="2819400" y="152400"/>
            <a:ext cx="2640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dirty="0">
                <a:solidFill>
                  <a:schemeClr val="bg1">
                    <a:lumMod val="75000"/>
                  </a:schemeClr>
                </a:solidFill>
                <a:effectLst>
                  <a:outerShdw blurRad="38100" dist="38100" dir="2700000" algn="tl">
                    <a:srgbClr val="C0C0C0"/>
                  </a:outerShdw>
                </a:effectLst>
                <a:latin typeface="Adobe Heiti Std R" pitchFamily="34" charset="-128"/>
                <a:ea typeface="宋体" panose="02010600030101010101" pitchFamily="2" charset="-122"/>
              </a:rPr>
              <a:t>6.1  Delivery</a:t>
            </a:r>
          </a:p>
        </p:txBody>
      </p:sp>
      <p:sp>
        <p:nvSpPr>
          <p:cNvPr id="634886" name="Text Box 6">
            <a:extLst>
              <a:ext uri="{FF2B5EF4-FFF2-40B4-BE49-F238E27FC236}">
                <a16:creationId xmlns:a16="http://schemas.microsoft.com/office/drawing/2014/main" id="{7E3CA89B-8B60-404F-9E6C-9C59575C0FE8}"/>
              </a:ext>
            </a:extLst>
          </p:cNvPr>
          <p:cNvSpPr txBox="1">
            <a:spLocks noChangeArrowheads="1"/>
          </p:cNvSpPr>
          <p:nvPr/>
        </p:nvSpPr>
        <p:spPr bwMode="auto">
          <a:xfrm>
            <a:off x="2819400" y="1219200"/>
            <a:ext cx="3227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effectLst>
                  <a:outerShdw blurRad="38100" dist="38100" dir="2700000" algn="tl">
                    <a:srgbClr val="C0C0C0"/>
                  </a:outerShdw>
                </a:effectLst>
                <a:latin typeface="Adobe Heiti Std R" pitchFamily="34" charset="-128"/>
                <a:ea typeface="宋体" panose="02010600030101010101" pitchFamily="2" charset="-122"/>
              </a:rPr>
              <a:t>6.2  Forwarding</a:t>
            </a:r>
          </a:p>
        </p:txBody>
      </p:sp>
      <p:sp>
        <p:nvSpPr>
          <p:cNvPr id="634887" name="Text Box 7">
            <a:extLst>
              <a:ext uri="{FF2B5EF4-FFF2-40B4-BE49-F238E27FC236}">
                <a16:creationId xmlns:a16="http://schemas.microsoft.com/office/drawing/2014/main" id="{7D09500A-8152-4225-810D-77F011D5C473}"/>
              </a:ext>
            </a:extLst>
          </p:cNvPr>
          <p:cNvSpPr txBox="1">
            <a:spLocks noChangeArrowheads="1"/>
          </p:cNvSpPr>
          <p:nvPr/>
        </p:nvSpPr>
        <p:spPr bwMode="auto">
          <a:xfrm>
            <a:off x="2819400" y="2286000"/>
            <a:ext cx="503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effectLst>
                  <a:outerShdw blurRad="38100" dist="38100" dir="2700000" algn="tl">
                    <a:srgbClr val="C0C0C0"/>
                  </a:outerShdw>
                </a:effectLst>
                <a:latin typeface="Adobe Heiti Std R" pitchFamily="34" charset="-128"/>
                <a:ea typeface="宋体" panose="02010600030101010101" pitchFamily="2" charset="-122"/>
              </a:rPr>
              <a:t>6.3  Structure of a Router</a:t>
            </a:r>
          </a:p>
        </p:txBody>
      </p:sp>
      <p:sp>
        <p:nvSpPr>
          <p:cNvPr id="634888" name="Text Box 8">
            <a:extLst>
              <a:ext uri="{FF2B5EF4-FFF2-40B4-BE49-F238E27FC236}">
                <a16:creationId xmlns:a16="http://schemas.microsoft.com/office/drawing/2014/main" id="{195EB3EF-5154-4361-8EC7-0616F8617E46}"/>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i="1">
              <a:effectLst>
                <a:outerShdw blurRad="38100" dist="38100" dir="2700000" algn="tl">
                  <a:srgbClr val="C0C0C0"/>
                </a:outerShdw>
              </a:effectLst>
              <a:latin typeface="Adobe Heiti Std R" pitchFamily="34" charset="-128"/>
              <a:ea typeface="宋体" panose="02010600030101010101" pitchFamily="2" charset="-122"/>
            </a:endParaRPr>
          </a:p>
          <a:p>
            <a:endParaRPr lang="en-US" altLang="zh-CN" sz="3200" i="1">
              <a:effectLst>
                <a:outerShdw blurRad="38100" dist="38100" dir="2700000" algn="tl">
                  <a:srgbClr val="C0C0C0"/>
                </a:outerShdw>
              </a:effectLst>
              <a:latin typeface="Adobe Heiti Std R" pitchFamily="34" charset="-128"/>
              <a:ea typeface="宋体" panose="02010600030101010101" pitchFamily="2" charset="-122"/>
            </a:endParaRPr>
          </a:p>
        </p:txBody>
      </p:sp>
    </p:spTree>
    <p:extLst>
      <p:ext uri="{BB962C8B-B14F-4D97-AF65-F5344CB8AC3E}">
        <p14:creationId xmlns:p14="http://schemas.microsoft.com/office/powerpoint/2010/main" val="88272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220CD5C9-1362-4D2E-9167-62AF261CD913}"/>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09D508A7-7175-4DC1-AD04-BE5D0F363F0E}"/>
              </a:ext>
            </a:extLst>
          </p:cNvPr>
          <p:cNvSpPr>
            <a:spLocks noGrp="1"/>
          </p:cNvSpPr>
          <p:nvPr>
            <p:ph type="sldNum" sz="quarter" idx="11"/>
          </p:nvPr>
        </p:nvSpPr>
        <p:spPr/>
        <p:txBody>
          <a:bodyPr/>
          <a:lstStyle/>
          <a:p>
            <a:fld id="{26A12ADF-6508-4E5A-986E-9E027C6D5C51}" type="slidenum">
              <a:rPr lang="en-US" altLang="zh-CN"/>
              <a:pPr/>
              <a:t>18</a:t>
            </a:fld>
            <a:endParaRPr lang="en-US" altLang="zh-CN"/>
          </a:p>
        </p:txBody>
      </p:sp>
      <p:sp>
        <p:nvSpPr>
          <p:cNvPr id="657410" name="Rectangle 2">
            <a:extLst>
              <a:ext uri="{FF2B5EF4-FFF2-40B4-BE49-F238E27FC236}">
                <a16:creationId xmlns:a16="http://schemas.microsoft.com/office/drawing/2014/main" id="{84BCEA35-A150-4C73-9C61-7A82E129868A}"/>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200">
              <a:effectLst>
                <a:outerShdw blurRad="38100" dist="38100" dir="2700000" algn="tl">
                  <a:srgbClr val="FFFFFF"/>
                </a:outerShdw>
              </a:effectLst>
              <a:latin typeface="Times New Roman" panose="02020603050405020304" pitchFamily="18" charset="0"/>
            </a:endParaRPr>
          </a:p>
        </p:txBody>
      </p:sp>
      <p:sp>
        <p:nvSpPr>
          <p:cNvPr id="657411" name="Text Box 3">
            <a:extLst>
              <a:ext uri="{FF2B5EF4-FFF2-40B4-BE49-F238E27FC236}">
                <a16:creationId xmlns:a16="http://schemas.microsoft.com/office/drawing/2014/main" id="{EE9FB2DD-E84F-4780-8F5C-0D7F545F8DD6}"/>
              </a:ext>
            </a:extLst>
          </p:cNvPr>
          <p:cNvSpPr txBox="1">
            <a:spLocks noChangeArrowheads="1"/>
          </p:cNvSpPr>
          <p:nvPr/>
        </p:nvSpPr>
        <p:spPr bwMode="auto">
          <a:xfrm>
            <a:off x="228600" y="355600"/>
            <a:ext cx="4308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bg1"/>
                </a:solidFill>
                <a:latin typeface="Times" panose="02020603050405020304" pitchFamily="18" charset="0"/>
                <a:ea typeface="宋体" panose="02010600030101010101" pitchFamily="2" charset="-122"/>
              </a:rPr>
              <a:t>6-2  FORWARDING</a:t>
            </a:r>
          </a:p>
        </p:txBody>
      </p:sp>
      <p:sp>
        <p:nvSpPr>
          <p:cNvPr id="657412" name="Text Box 4">
            <a:extLst>
              <a:ext uri="{FF2B5EF4-FFF2-40B4-BE49-F238E27FC236}">
                <a16:creationId xmlns:a16="http://schemas.microsoft.com/office/drawing/2014/main" id="{50EA3044-7F7B-45F6-AC25-99659801358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Times New Roman" panose="02020603050405020304" pitchFamily="18" charset="0"/>
            </a:endParaRPr>
          </a:p>
        </p:txBody>
      </p:sp>
      <p:sp>
        <p:nvSpPr>
          <p:cNvPr id="657413" name="Rectangle 5">
            <a:extLst>
              <a:ext uri="{FF2B5EF4-FFF2-40B4-BE49-F238E27FC236}">
                <a16:creationId xmlns:a16="http://schemas.microsoft.com/office/drawing/2014/main" id="{054298B2-9D42-4064-AAD1-5D093CDF59F8}"/>
              </a:ext>
            </a:extLst>
          </p:cNvPr>
          <p:cNvSpPr>
            <a:spLocks noChangeArrowheads="1"/>
          </p:cNvSpPr>
          <p:nvPr/>
        </p:nvSpPr>
        <p:spPr bwMode="auto">
          <a:xfrm>
            <a:off x="3810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dirty="0">
                <a:latin typeface="Arial Unicode MS" pitchFamily="34" charset="-128"/>
                <a:ea typeface="宋体" panose="02010600030101010101" pitchFamily="2" charset="-122"/>
              </a:rPr>
              <a:t>Forwarding means to </a:t>
            </a:r>
            <a:r>
              <a:rPr lang="en-US" altLang="zh-CN" sz="2800" dirty="0">
                <a:solidFill>
                  <a:srgbClr val="00B0F0"/>
                </a:solidFill>
                <a:latin typeface="Arial Unicode MS" pitchFamily="34" charset="-128"/>
                <a:ea typeface="宋体" panose="02010600030101010101" pitchFamily="2" charset="-122"/>
              </a:rPr>
              <a:t>place the packet in its route to its destination</a:t>
            </a:r>
            <a:r>
              <a:rPr lang="en-US" altLang="zh-CN" sz="2800" dirty="0">
                <a:latin typeface="Arial Unicode MS" pitchFamily="34" charset="-128"/>
                <a:ea typeface="宋体" panose="02010600030101010101" pitchFamily="2" charset="-122"/>
              </a:rPr>
              <a:t>. Since the Internet today is made of a combination of links (networks), forwarding means to </a:t>
            </a:r>
            <a:r>
              <a:rPr lang="en-US" altLang="zh-CN" sz="2800" dirty="0">
                <a:solidFill>
                  <a:srgbClr val="00B0F0"/>
                </a:solidFill>
                <a:latin typeface="Arial Unicode MS" pitchFamily="34" charset="-128"/>
                <a:ea typeface="宋体" panose="02010600030101010101" pitchFamily="2" charset="-122"/>
              </a:rPr>
              <a:t>deliver the packet to the next hop </a:t>
            </a:r>
            <a:r>
              <a:rPr lang="en-US" altLang="zh-CN" sz="2800" dirty="0">
                <a:latin typeface="Arial Unicode MS" pitchFamily="34" charset="-128"/>
                <a:ea typeface="宋体" panose="02010600030101010101" pitchFamily="2" charset="-122"/>
              </a:rPr>
              <a:t>(which can be the final destination or the intermediate connecting device). Although the IP protocol was originally designed as a connectionless protocol, today the tendency is to use IP as a connection-oriented protocol.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548EBCCF-7472-4F48-8156-6E97F363BE00}"/>
              </a:ext>
            </a:extLst>
          </p:cNvPr>
          <p:cNvSpPr>
            <a:spLocks noGrp="1"/>
          </p:cNvSpPr>
          <p:nvPr>
            <p:ph type="ftr" sz="quarter" idx="10"/>
          </p:nvPr>
        </p:nvSpPr>
        <p:spPr/>
        <p:txBody>
          <a:bodyPr/>
          <a:lstStyle/>
          <a:p>
            <a:r>
              <a:rPr lang="en-US" altLang="zh-CN"/>
              <a:t>TCP/IP Protocol Suite</a:t>
            </a:r>
          </a:p>
        </p:txBody>
      </p:sp>
      <p:sp>
        <p:nvSpPr>
          <p:cNvPr id="6" name="灯片编号占位符 2">
            <a:extLst>
              <a:ext uri="{FF2B5EF4-FFF2-40B4-BE49-F238E27FC236}">
                <a16:creationId xmlns:a16="http://schemas.microsoft.com/office/drawing/2014/main" id="{B938B16C-CA73-42D9-961B-5542358FFB65}"/>
              </a:ext>
            </a:extLst>
          </p:cNvPr>
          <p:cNvSpPr>
            <a:spLocks noGrp="1"/>
          </p:cNvSpPr>
          <p:nvPr>
            <p:ph type="sldNum" sz="quarter" idx="11"/>
          </p:nvPr>
        </p:nvSpPr>
        <p:spPr/>
        <p:txBody>
          <a:bodyPr/>
          <a:lstStyle/>
          <a:p>
            <a:fld id="{8B5091E8-970A-4536-A3B4-9B3682D79B70}" type="slidenum">
              <a:rPr lang="en-US" altLang="zh-CN"/>
              <a:pPr/>
              <a:t>19</a:t>
            </a:fld>
            <a:endParaRPr lang="en-US" altLang="zh-CN"/>
          </a:p>
        </p:txBody>
      </p:sp>
      <p:sp>
        <p:nvSpPr>
          <p:cNvPr id="659458" name="Text Box 2">
            <a:extLst>
              <a:ext uri="{FF2B5EF4-FFF2-40B4-BE49-F238E27FC236}">
                <a16:creationId xmlns:a16="http://schemas.microsoft.com/office/drawing/2014/main" id="{4BFA9D1B-F84A-4E90-BE0A-20F6F04404FD}"/>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solidFill>
                  <a:schemeClr val="hlink"/>
                </a:solidFill>
                <a:effectLst>
                  <a:outerShdw blurRad="38100" dist="38100" dir="2700000" algn="tl">
                    <a:srgbClr val="000000"/>
                  </a:outerShdw>
                </a:effectLst>
                <a:latin typeface="Times" panose="02020603050405020304" pitchFamily="18" charset="0"/>
                <a:ea typeface="宋体" panose="02010600030101010101" pitchFamily="2" charset="-122"/>
              </a:rPr>
              <a:t>Topics Discussed in the Section</a:t>
            </a:r>
          </a:p>
        </p:txBody>
      </p:sp>
      <p:sp>
        <p:nvSpPr>
          <p:cNvPr id="659459" name="Text Box 3">
            <a:extLst>
              <a:ext uri="{FF2B5EF4-FFF2-40B4-BE49-F238E27FC236}">
                <a16:creationId xmlns:a16="http://schemas.microsoft.com/office/drawing/2014/main" id="{A1D5851B-34C8-487B-96B0-BF3D34567C4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Times New Roman" panose="02020603050405020304" pitchFamily="18" charset="0"/>
            </a:endParaRPr>
          </a:p>
        </p:txBody>
      </p:sp>
      <p:sp>
        <p:nvSpPr>
          <p:cNvPr id="659460" name="Rectangle 4">
            <a:extLst>
              <a:ext uri="{FF2B5EF4-FFF2-40B4-BE49-F238E27FC236}">
                <a16:creationId xmlns:a16="http://schemas.microsoft.com/office/drawing/2014/main" id="{B79D7ADF-9562-4442-BEF8-DF69877FD7D8}"/>
              </a:ext>
            </a:extLst>
          </p:cNvPr>
          <p:cNvSpPr>
            <a:spLocks noChangeArrowheads="1"/>
          </p:cNvSpPr>
          <p:nvPr/>
        </p:nvSpPr>
        <p:spPr bwMode="auto">
          <a:xfrm>
            <a:off x="304800" y="989013"/>
            <a:ext cx="8458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zh-CN" sz="2800">
                <a:solidFill>
                  <a:srgbClr val="0033CC"/>
                </a:solidFill>
                <a:latin typeface="Times New Roman" panose="02020603050405020304" pitchFamily="18" charset="0"/>
                <a:ea typeface="宋体" panose="02010600030101010101" pitchFamily="2" charset="-122"/>
              </a:rPr>
              <a:t>Forwarding Based on Destination Address</a:t>
            </a:r>
          </a:p>
          <a:p>
            <a:pPr>
              <a:spcBef>
                <a:spcPct val="10000"/>
              </a:spcBef>
              <a:spcAft>
                <a:spcPct val="10000"/>
              </a:spcAft>
              <a:buClr>
                <a:schemeClr val="tx1"/>
              </a:buClr>
              <a:buSzPct val="117000"/>
              <a:buFont typeface="Wingdings" panose="05000000000000000000" pitchFamily="2" charset="2"/>
              <a:buChar char="ü"/>
            </a:pPr>
            <a:r>
              <a:rPr lang="en-US" altLang="zh-CN" sz="2800">
                <a:solidFill>
                  <a:srgbClr val="0033CC"/>
                </a:solidFill>
                <a:latin typeface="Times New Roman" panose="02020603050405020304" pitchFamily="18" charset="0"/>
                <a:ea typeface="宋体" panose="02010600030101010101" pitchFamily="2" charset="-122"/>
              </a:rPr>
              <a:t>Forwarding Based on Label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5">
            <a:extLst>
              <a:ext uri="{FF2B5EF4-FFF2-40B4-BE49-F238E27FC236}">
                <a16:creationId xmlns:a16="http://schemas.microsoft.com/office/drawing/2014/main" id="{F1B4ED08-26E7-44CB-86D4-BDA8B0961463}"/>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2</a:t>
            </a:fld>
            <a:endParaRPr lang="en-US" altLang="zh-CN"/>
          </a:p>
        </p:txBody>
      </p:sp>
      <p:sp>
        <p:nvSpPr>
          <p:cNvPr id="87042" name="Rectangle 2">
            <a:extLst>
              <a:ext uri="{FF2B5EF4-FFF2-40B4-BE49-F238E27FC236}">
                <a16:creationId xmlns:a16="http://schemas.microsoft.com/office/drawing/2014/main" id="{44898895-4EF6-4A21-BEDE-617A4D85E071}"/>
              </a:ext>
            </a:extLst>
          </p:cNvPr>
          <p:cNvSpPr>
            <a:spLocks noGrp="1" noChangeArrowheads="1"/>
          </p:cNvSpPr>
          <p:nvPr>
            <p:ph type="title"/>
          </p:nvPr>
        </p:nvSpPr>
        <p:spPr>
          <a:xfrm>
            <a:off x="539344" y="438762"/>
            <a:ext cx="7886700" cy="1325563"/>
          </a:xfrm>
        </p:spPr>
        <p:txBody>
          <a:bodyPr/>
          <a:lstStyle/>
          <a:p>
            <a:pPr eaLnBrk="1" hangingPunct="1">
              <a:defRPr/>
            </a:pPr>
            <a:r>
              <a:rPr lang="en-US" altLang="zh-CN" dirty="0"/>
              <a:t>Architecture of the Internet</a:t>
            </a:r>
          </a:p>
        </p:txBody>
      </p:sp>
      <p:sp>
        <p:nvSpPr>
          <p:cNvPr id="87043" name="Rectangle 3">
            <a:extLst>
              <a:ext uri="{FF2B5EF4-FFF2-40B4-BE49-F238E27FC236}">
                <a16:creationId xmlns:a16="http://schemas.microsoft.com/office/drawing/2014/main" id="{565846BC-6F92-470F-AF9F-DDB2BADC3260}"/>
              </a:ext>
            </a:extLst>
          </p:cNvPr>
          <p:cNvSpPr>
            <a:spLocks noGrp="1" noChangeArrowheads="1"/>
          </p:cNvSpPr>
          <p:nvPr>
            <p:ph type="body" idx="1"/>
          </p:nvPr>
        </p:nvSpPr>
        <p:spPr>
          <a:xfrm>
            <a:off x="461963" y="1336708"/>
            <a:ext cx="7886700" cy="4351338"/>
          </a:xfrm>
        </p:spPr>
        <p:txBody>
          <a:bodyPr/>
          <a:lstStyle/>
          <a:p>
            <a:pPr eaLnBrk="1" hangingPunct="1">
              <a:defRPr/>
            </a:pPr>
            <a:r>
              <a:rPr lang="en-US" altLang="zh-CN" dirty="0"/>
              <a:t>Information: IP packet</a:t>
            </a:r>
          </a:p>
          <a:p>
            <a:pPr eaLnBrk="1" hangingPunct="1">
              <a:defRPr/>
            </a:pPr>
            <a:r>
              <a:rPr lang="en-US" altLang="zh-CN" dirty="0"/>
              <a:t>Node: router</a:t>
            </a:r>
          </a:p>
          <a:p>
            <a:pPr eaLnBrk="1" hangingPunct="1">
              <a:defRPr/>
            </a:pPr>
            <a:r>
              <a:rPr lang="en-US" altLang="zh-CN" dirty="0"/>
              <a:t>Channel: physical network</a:t>
            </a:r>
          </a:p>
        </p:txBody>
      </p:sp>
      <p:sp>
        <p:nvSpPr>
          <p:cNvPr id="87149" name="Text Box 109">
            <a:extLst>
              <a:ext uri="{FF2B5EF4-FFF2-40B4-BE49-F238E27FC236}">
                <a16:creationId xmlns:a16="http://schemas.microsoft.com/office/drawing/2014/main" id="{CFA3C12B-DD6F-4035-8B1F-1827AC29862B}"/>
              </a:ext>
            </a:extLst>
          </p:cNvPr>
          <p:cNvSpPr txBox="1">
            <a:spLocks noChangeArrowheads="1"/>
          </p:cNvSpPr>
          <p:nvPr/>
        </p:nvSpPr>
        <p:spPr bwMode="auto">
          <a:xfrm>
            <a:off x="3205163" y="1997688"/>
            <a:ext cx="33666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solidFill>
                  <a:schemeClr val="folHlink"/>
                </a:solidFill>
                <a:sym typeface="Wingdings" panose="05000000000000000000" pitchFamily="2" charset="2"/>
              </a:rPr>
              <a:t> Select the path</a:t>
            </a:r>
            <a:endParaRPr lang="en-US" altLang="zh-CN" sz="2800" dirty="0">
              <a:solidFill>
                <a:schemeClr val="folHlink"/>
              </a:solidFill>
            </a:endParaRPr>
          </a:p>
        </p:txBody>
      </p:sp>
      <p:sp>
        <p:nvSpPr>
          <p:cNvPr id="87150" name="Text Box 110">
            <a:extLst>
              <a:ext uri="{FF2B5EF4-FFF2-40B4-BE49-F238E27FC236}">
                <a16:creationId xmlns:a16="http://schemas.microsoft.com/office/drawing/2014/main" id="{EBC5EE16-4EBB-4CC5-9474-2D2CD6ED1C6A}"/>
              </a:ext>
            </a:extLst>
          </p:cNvPr>
          <p:cNvSpPr txBox="1">
            <a:spLocks noChangeArrowheads="1"/>
          </p:cNvSpPr>
          <p:nvPr/>
        </p:nvSpPr>
        <p:spPr bwMode="auto">
          <a:xfrm>
            <a:off x="2474507" y="3030497"/>
            <a:ext cx="42611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solidFill>
                  <a:schemeClr val="folHlink"/>
                </a:solidFill>
                <a:sym typeface="Wingdings" panose="05000000000000000000" pitchFamily="2" charset="2"/>
              </a:rPr>
              <a:t> Transmit IP packets</a:t>
            </a:r>
            <a:endParaRPr lang="en-US" altLang="zh-CN" sz="2800" dirty="0">
              <a:solidFill>
                <a:schemeClr val="folHlink"/>
              </a:solidFill>
            </a:endParaRPr>
          </a:p>
        </p:txBody>
      </p:sp>
      <p:grpSp>
        <p:nvGrpSpPr>
          <p:cNvPr id="6151" name="Group 111">
            <a:extLst>
              <a:ext uri="{FF2B5EF4-FFF2-40B4-BE49-F238E27FC236}">
                <a16:creationId xmlns:a16="http://schemas.microsoft.com/office/drawing/2014/main" id="{0C94D3AE-BA86-4A17-95E5-FD11758AB8B7}"/>
              </a:ext>
            </a:extLst>
          </p:cNvPr>
          <p:cNvGrpSpPr>
            <a:grpSpLocks/>
          </p:cNvGrpSpPr>
          <p:nvPr/>
        </p:nvGrpSpPr>
        <p:grpSpPr bwMode="auto">
          <a:xfrm rot="-578253">
            <a:off x="2135188" y="4627563"/>
            <a:ext cx="160337" cy="931862"/>
            <a:chOff x="1202" y="2840"/>
            <a:chExt cx="952" cy="862"/>
          </a:xfrm>
        </p:grpSpPr>
        <p:sp>
          <p:nvSpPr>
            <p:cNvPr id="87152" name="Oval 112">
              <a:extLst>
                <a:ext uri="{FF2B5EF4-FFF2-40B4-BE49-F238E27FC236}">
                  <a16:creationId xmlns:a16="http://schemas.microsoft.com/office/drawing/2014/main" id="{3609221D-3523-4B63-B557-EB71D1AD9B7B}"/>
                </a:ext>
              </a:extLst>
            </p:cNvPr>
            <p:cNvSpPr>
              <a:spLocks noChangeArrowheads="1"/>
            </p:cNvSpPr>
            <p:nvPr/>
          </p:nvSpPr>
          <p:spPr bwMode="auto">
            <a:xfrm>
              <a:off x="1202" y="2840"/>
              <a:ext cx="952" cy="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53" name="Oval 113">
              <a:extLst>
                <a:ext uri="{FF2B5EF4-FFF2-40B4-BE49-F238E27FC236}">
                  <a16:creationId xmlns:a16="http://schemas.microsoft.com/office/drawing/2014/main" id="{28B6B9B7-0C39-46CF-8A93-8A5E66F84817}"/>
                </a:ext>
              </a:extLst>
            </p:cNvPr>
            <p:cNvSpPr>
              <a:spLocks noChangeArrowheads="1"/>
            </p:cNvSpPr>
            <p:nvPr/>
          </p:nvSpPr>
          <p:spPr bwMode="auto">
            <a:xfrm>
              <a:off x="1423" y="3066"/>
              <a:ext cx="500" cy="454"/>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54" name="Rectangle 114">
              <a:extLst>
                <a:ext uri="{FF2B5EF4-FFF2-40B4-BE49-F238E27FC236}">
                  <a16:creationId xmlns:a16="http://schemas.microsoft.com/office/drawing/2014/main" id="{9448E071-AAFD-4E3B-9911-1DE051AA1143}"/>
                </a:ext>
              </a:extLst>
            </p:cNvPr>
            <p:cNvSpPr>
              <a:spLocks noChangeArrowheads="1"/>
            </p:cNvSpPr>
            <p:nvPr/>
          </p:nvSpPr>
          <p:spPr bwMode="auto">
            <a:xfrm>
              <a:off x="1372" y="3248"/>
              <a:ext cx="94" cy="91"/>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55" name="Rectangle 115">
              <a:extLst>
                <a:ext uri="{FF2B5EF4-FFF2-40B4-BE49-F238E27FC236}">
                  <a16:creationId xmlns:a16="http://schemas.microsoft.com/office/drawing/2014/main" id="{D5B8448A-8EA2-4341-AEF2-DEC5B3E363C8}"/>
                </a:ext>
              </a:extLst>
            </p:cNvPr>
            <p:cNvSpPr>
              <a:spLocks noChangeArrowheads="1"/>
            </p:cNvSpPr>
            <p:nvPr/>
          </p:nvSpPr>
          <p:spPr bwMode="auto">
            <a:xfrm>
              <a:off x="1604" y="3474"/>
              <a:ext cx="94" cy="91"/>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56" name="Rectangle 116">
              <a:extLst>
                <a:ext uri="{FF2B5EF4-FFF2-40B4-BE49-F238E27FC236}">
                  <a16:creationId xmlns:a16="http://schemas.microsoft.com/office/drawing/2014/main" id="{93598734-19E4-4EFD-801E-747FEB7167B2}"/>
                </a:ext>
              </a:extLst>
            </p:cNvPr>
            <p:cNvSpPr>
              <a:spLocks noChangeArrowheads="1"/>
            </p:cNvSpPr>
            <p:nvPr/>
          </p:nvSpPr>
          <p:spPr bwMode="auto">
            <a:xfrm>
              <a:off x="1600" y="3021"/>
              <a:ext cx="94" cy="91"/>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57" name="Rectangle 117">
              <a:extLst>
                <a:ext uri="{FF2B5EF4-FFF2-40B4-BE49-F238E27FC236}">
                  <a16:creationId xmlns:a16="http://schemas.microsoft.com/office/drawing/2014/main" id="{BD90FF59-3A70-4FFA-AC2A-8E44695FC543}"/>
                </a:ext>
              </a:extLst>
            </p:cNvPr>
            <p:cNvSpPr>
              <a:spLocks noChangeArrowheads="1"/>
            </p:cNvSpPr>
            <p:nvPr/>
          </p:nvSpPr>
          <p:spPr bwMode="auto">
            <a:xfrm>
              <a:off x="1878" y="3292"/>
              <a:ext cx="94" cy="91"/>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152" name="Group 118">
            <a:extLst>
              <a:ext uri="{FF2B5EF4-FFF2-40B4-BE49-F238E27FC236}">
                <a16:creationId xmlns:a16="http://schemas.microsoft.com/office/drawing/2014/main" id="{997C503B-663F-4A2C-A506-3CC08F55D53B}"/>
              </a:ext>
            </a:extLst>
          </p:cNvPr>
          <p:cNvGrpSpPr>
            <a:grpSpLocks/>
          </p:cNvGrpSpPr>
          <p:nvPr/>
        </p:nvGrpSpPr>
        <p:grpSpPr bwMode="auto">
          <a:xfrm>
            <a:off x="3348038" y="5726113"/>
            <a:ext cx="1077912" cy="193675"/>
            <a:chOff x="1020" y="2115"/>
            <a:chExt cx="1316" cy="408"/>
          </a:xfrm>
        </p:grpSpPr>
        <p:sp>
          <p:nvSpPr>
            <p:cNvPr id="87159" name="Oval 119">
              <a:extLst>
                <a:ext uri="{FF2B5EF4-FFF2-40B4-BE49-F238E27FC236}">
                  <a16:creationId xmlns:a16="http://schemas.microsoft.com/office/drawing/2014/main" id="{E8D934A6-96A8-40A9-A2C1-C5AEA16C88B7}"/>
                </a:ext>
              </a:extLst>
            </p:cNvPr>
            <p:cNvSpPr>
              <a:spLocks noChangeArrowheads="1"/>
            </p:cNvSpPr>
            <p:nvPr/>
          </p:nvSpPr>
          <p:spPr bwMode="auto">
            <a:xfrm>
              <a:off x="1020" y="2115"/>
              <a:ext cx="1316"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60" name="Line 120">
              <a:extLst>
                <a:ext uri="{FF2B5EF4-FFF2-40B4-BE49-F238E27FC236}">
                  <a16:creationId xmlns:a16="http://schemas.microsoft.com/office/drawing/2014/main" id="{A376E50E-CA31-4987-93F2-34B85AFE9733}"/>
                </a:ext>
              </a:extLst>
            </p:cNvPr>
            <p:cNvSpPr>
              <a:spLocks noChangeShapeType="1"/>
            </p:cNvSpPr>
            <p:nvPr/>
          </p:nvSpPr>
          <p:spPr bwMode="auto">
            <a:xfrm>
              <a:off x="1156" y="2296"/>
              <a:ext cx="10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61" name="Line 121">
              <a:extLst>
                <a:ext uri="{FF2B5EF4-FFF2-40B4-BE49-F238E27FC236}">
                  <a16:creationId xmlns:a16="http://schemas.microsoft.com/office/drawing/2014/main" id="{6697E9A0-EB62-4776-934A-37E26E693615}"/>
                </a:ext>
              </a:extLst>
            </p:cNvPr>
            <p:cNvSpPr>
              <a:spLocks noChangeShapeType="1"/>
            </p:cNvSpPr>
            <p:nvPr/>
          </p:nvSpPr>
          <p:spPr bwMode="auto">
            <a:xfrm>
              <a:off x="1338" y="2296"/>
              <a:ext cx="0" cy="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62" name="Line 122">
              <a:extLst>
                <a:ext uri="{FF2B5EF4-FFF2-40B4-BE49-F238E27FC236}">
                  <a16:creationId xmlns:a16="http://schemas.microsoft.com/office/drawing/2014/main" id="{C9ECD5BD-EDEB-437B-A39E-3FDFBADCB47F}"/>
                </a:ext>
              </a:extLst>
            </p:cNvPr>
            <p:cNvSpPr>
              <a:spLocks noChangeShapeType="1"/>
            </p:cNvSpPr>
            <p:nvPr/>
          </p:nvSpPr>
          <p:spPr bwMode="auto">
            <a:xfrm>
              <a:off x="1474" y="2296"/>
              <a:ext cx="0" cy="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63" name="Line 123">
              <a:extLst>
                <a:ext uri="{FF2B5EF4-FFF2-40B4-BE49-F238E27FC236}">
                  <a16:creationId xmlns:a16="http://schemas.microsoft.com/office/drawing/2014/main" id="{1EE765D8-9B3E-4BEF-9394-956E231D8089}"/>
                </a:ext>
              </a:extLst>
            </p:cNvPr>
            <p:cNvSpPr>
              <a:spLocks noChangeShapeType="1"/>
            </p:cNvSpPr>
            <p:nvPr/>
          </p:nvSpPr>
          <p:spPr bwMode="auto">
            <a:xfrm>
              <a:off x="1609" y="2296"/>
              <a:ext cx="0" cy="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64" name="Line 124">
              <a:extLst>
                <a:ext uri="{FF2B5EF4-FFF2-40B4-BE49-F238E27FC236}">
                  <a16:creationId xmlns:a16="http://schemas.microsoft.com/office/drawing/2014/main" id="{F0AC184C-3807-4CE1-90E2-90FFD83153C9}"/>
                </a:ext>
              </a:extLst>
            </p:cNvPr>
            <p:cNvSpPr>
              <a:spLocks noChangeShapeType="1"/>
            </p:cNvSpPr>
            <p:nvPr/>
          </p:nvSpPr>
          <p:spPr bwMode="auto">
            <a:xfrm>
              <a:off x="1747" y="2296"/>
              <a:ext cx="0" cy="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65" name="Line 125">
              <a:extLst>
                <a:ext uri="{FF2B5EF4-FFF2-40B4-BE49-F238E27FC236}">
                  <a16:creationId xmlns:a16="http://schemas.microsoft.com/office/drawing/2014/main" id="{840093F5-C34E-4973-B03A-EBC00162D3BA}"/>
                </a:ext>
              </a:extLst>
            </p:cNvPr>
            <p:cNvSpPr>
              <a:spLocks noChangeShapeType="1"/>
            </p:cNvSpPr>
            <p:nvPr/>
          </p:nvSpPr>
          <p:spPr bwMode="auto">
            <a:xfrm>
              <a:off x="1882" y="2296"/>
              <a:ext cx="0" cy="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66" name="Line 126">
              <a:extLst>
                <a:ext uri="{FF2B5EF4-FFF2-40B4-BE49-F238E27FC236}">
                  <a16:creationId xmlns:a16="http://schemas.microsoft.com/office/drawing/2014/main" id="{86BFB4E5-1FB7-457E-B0F5-02F46B5B1772}"/>
                </a:ext>
              </a:extLst>
            </p:cNvPr>
            <p:cNvSpPr>
              <a:spLocks noChangeShapeType="1"/>
            </p:cNvSpPr>
            <p:nvPr/>
          </p:nvSpPr>
          <p:spPr bwMode="auto">
            <a:xfrm>
              <a:off x="2018" y="2296"/>
              <a:ext cx="0" cy="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153" name="Group 127">
            <a:extLst>
              <a:ext uri="{FF2B5EF4-FFF2-40B4-BE49-F238E27FC236}">
                <a16:creationId xmlns:a16="http://schemas.microsoft.com/office/drawing/2014/main" id="{EF188621-0F35-4E86-9E0D-7D205DE5EA19}"/>
              </a:ext>
            </a:extLst>
          </p:cNvPr>
          <p:cNvGrpSpPr>
            <a:grpSpLocks/>
          </p:cNvGrpSpPr>
          <p:nvPr/>
        </p:nvGrpSpPr>
        <p:grpSpPr bwMode="auto">
          <a:xfrm>
            <a:off x="6999288" y="5583238"/>
            <a:ext cx="1389062" cy="166687"/>
            <a:chOff x="4604" y="3203"/>
            <a:chExt cx="952" cy="862"/>
          </a:xfrm>
        </p:grpSpPr>
        <p:sp>
          <p:nvSpPr>
            <p:cNvPr id="87168" name="Oval 128">
              <a:extLst>
                <a:ext uri="{FF2B5EF4-FFF2-40B4-BE49-F238E27FC236}">
                  <a16:creationId xmlns:a16="http://schemas.microsoft.com/office/drawing/2014/main" id="{CC2568CE-9D79-4D65-A526-45F7DAD20344}"/>
                </a:ext>
              </a:extLst>
            </p:cNvPr>
            <p:cNvSpPr>
              <a:spLocks noChangeArrowheads="1"/>
            </p:cNvSpPr>
            <p:nvPr/>
          </p:nvSpPr>
          <p:spPr bwMode="auto">
            <a:xfrm>
              <a:off x="4604" y="3203"/>
              <a:ext cx="952" cy="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69" name="Oval 129">
              <a:extLst>
                <a:ext uri="{FF2B5EF4-FFF2-40B4-BE49-F238E27FC236}">
                  <a16:creationId xmlns:a16="http://schemas.microsoft.com/office/drawing/2014/main" id="{D67E78A8-1A7C-4397-8451-294080AFC66A}"/>
                </a:ext>
              </a:extLst>
            </p:cNvPr>
            <p:cNvSpPr>
              <a:spLocks noChangeArrowheads="1"/>
            </p:cNvSpPr>
            <p:nvPr/>
          </p:nvSpPr>
          <p:spPr bwMode="auto">
            <a:xfrm>
              <a:off x="4831" y="3433"/>
              <a:ext cx="498" cy="452"/>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70" name="Rectangle 130">
              <a:extLst>
                <a:ext uri="{FF2B5EF4-FFF2-40B4-BE49-F238E27FC236}">
                  <a16:creationId xmlns:a16="http://schemas.microsoft.com/office/drawing/2014/main" id="{A34A17E0-CD82-4A80-8AC8-CEE1B493E33E}"/>
                </a:ext>
              </a:extLst>
            </p:cNvPr>
            <p:cNvSpPr>
              <a:spLocks noChangeArrowheads="1"/>
            </p:cNvSpPr>
            <p:nvPr/>
          </p:nvSpPr>
          <p:spPr bwMode="auto">
            <a:xfrm>
              <a:off x="4785" y="3613"/>
              <a:ext cx="91" cy="9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71" name="Rectangle 131">
              <a:extLst>
                <a:ext uri="{FF2B5EF4-FFF2-40B4-BE49-F238E27FC236}">
                  <a16:creationId xmlns:a16="http://schemas.microsoft.com/office/drawing/2014/main" id="{05329FA7-6097-4336-86DB-2942A85116AD}"/>
                </a:ext>
              </a:extLst>
            </p:cNvPr>
            <p:cNvSpPr>
              <a:spLocks noChangeArrowheads="1"/>
            </p:cNvSpPr>
            <p:nvPr/>
          </p:nvSpPr>
          <p:spPr bwMode="auto">
            <a:xfrm>
              <a:off x="5012" y="3835"/>
              <a:ext cx="91" cy="9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72" name="Rectangle 132">
              <a:extLst>
                <a:ext uri="{FF2B5EF4-FFF2-40B4-BE49-F238E27FC236}">
                  <a16:creationId xmlns:a16="http://schemas.microsoft.com/office/drawing/2014/main" id="{F32239F9-C631-4F9F-9B95-043D4F5DE180}"/>
                </a:ext>
              </a:extLst>
            </p:cNvPr>
            <p:cNvSpPr>
              <a:spLocks noChangeArrowheads="1"/>
            </p:cNvSpPr>
            <p:nvPr/>
          </p:nvSpPr>
          <p:spPr bwMode="auto">
            <a:xfrm>
              <a:off x="5012" y="3384"/>
              <a:ext cx="91" cy="9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73" name="Rectangle 133">
              <a:extLst>
                <a:ext uri="{FF2B5EF4-FFF2-40B4-BE49-F238E27FC236}">
                  <a16:creationId xmlns:a16="http://schemas.microsoft.com/office/drawing/2014/main" id="{DB054ABB-0A49-43EF-8CB3-AAEE3AD6ADA9}"/>
                </a:ext>
              </a:extLst>
            </p:cNvPr>
            <p:cNvSpPr>
              <a:spLocks noChangeArrowheads="1"/>
            </p:cNvSpPr>
            <p:nvPr/>
          </p:nvSpPr>
          <p:spPr bwMode="auto">
            <a:xfrm>
              <a:off x="5284" y="3655"/>
              <a:ext cx="91" cy="9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87174" name="Line 134">
            <a:extLst>
              <a:ext uri="{FF2B5EF4-FFF2-40B4-BE49-F238E27FC236}">
                <a16:creationId xmlns:a16="http://schemas.microsoft.com/office/drawing/2014/main" id="{B2C71CB8-CCA7-492F-9246-681472F1D496}"/>
              </a:ext>
            </a:extLst>
          </p:cNvPr>
          <p:cNvSpPr>
            <a:spLocks noChangeShapeType="1"/>
          </p:cNvSpPr>
          <p:nvPr/>
        </p:nvSpPr>
        <p:spPr bwMode="auto">
          <a:xfrm>
            <a:off x="4357688" y="4583113"/>
            <a:ext cx="47625" cy="7604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75" name="Line 135">
            <a:extLst>
              <a:ext uri="{FF2B5EF4-FFF2-40B4-BE49-F238E27FC236}">
                <a16:creationId xmlns:a16="http://schemas.microsoft.com/office/drawing/2014/main" id="{7D7D5225-26A2-4899-915A-F3EB74B15DE6}"/>
              </a:ext>
            </a:extLst>
          </p:cNvPr>
          <p:cNvSpPr>
            <a:spLocks noChangeShapeType="1"/>
          </p:cNvSpPr>
          <p:nvPr/>
        </p:nvSpPr>
        <p:spPr bwMode="auto">
          <a:xfrm>
            <a:off x="4672013" y="5380038"/>
            <a:ext cx="1989137" cy="346075"/>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nvGrpSpPr>
          <p:cNvPr id="6156" name="Group 136">
            <a:extLst>
              <a:ext uri="{FF2B5EF4-FFF2-40B4-BE49-F238E27FC236}">
                <a16:creationId xmlns:a16="http://schemas.microsoft.com/office/drawing/2014/main" id="{C4F5F02F-158B-4C2F-B2C2-A8D4BE245674}"/>
              </a:ext>
            </a:extLst>
          </p:cNvPr>
          <p:cNvGrpSpPr>
            <a:grpSpLocks/>
          </p:cNvGrpSpPr>
          <p:nvPr/>
        </p:nvGrpSpPr>
        <p:grpSpPr bwMode="auto">
          <a:xfrm rot="3462158">
            <a:off x="7227887" y="4222751"/>
            <a:ext cx="1046163" cy="214312"/>
            <a:chOff x="1020" y="2115"/>
            <a:chExt cx="1316" cy="408"/>
          </a:xfrm>
        </p:grpSpPr>
        <p:sp>
          <p:nvSpPr>
            <p:cNvPr id="87177" name="Oval 137">
              <a:extLst>
                <a:ext uri="{FF2B5EF4-FFF2-40B4-BE49-F238E27FC236}">
                  <a16:creationId xmlns:a16="http://schemas.microsoft.com/office/drawing/2014/main" id="{50FA4BEF-AB7F-494C-AE82-59BE3F688B97}"/>
                </a:ext>
              </a:extLst>
            </p:cNvPr>
            <p:cNvSpPr>
              <a:spLocks noChangeArrowheads="1"/>
            </p:cNvSpPr>
            <p:nvPr/>
          </p:nvSpPr>
          <p:spPr bwMode="auto">
            <a:xfrm>
              <a:off x="1020" y="2115"/>
              <a:ext cx="1316"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78" name="Line 138">
              <a:extLst>
                <a:ext uri="{FF2B5EF4-FFF2-40B4-BE49-F238E27FC236}">
                  <a16:creationId xmlns:a16="http://schemas.microsoft.com/office/drawing/2014/main" id="{A49148AF-FCBF-4044-BECB-CFCCB6526A9B}"/>
                </a:ext>
              </a:extLst>
            </p:cNvPr>
            <p:cNvSpPr>
              <a:spLocks noChangeShapeType="1"/>
            </p:cNvSpPr>
            <p:nvPr/>
          </p:nvSpPr>
          <p:spPr bwMode="auto">
            <a:xfrm>
              <a:off x="1154" y="2294"/>
              <a:ext cx="10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79" name="Line 139">
              <a:extLst>
                <a:ext uri="{FF2B5EF4-FFF2-40B4-BE49-F238E27FC236}">
                  <a16:creationId xmlns:a16="http://schemas.microsoft.com/office/drawing/2014/main" id="{7284AB49-6865-4AC2-8830-CD8F4A92B8C9}"/>
                </a:ext>
              </a:extLst>
            </p:cNvPr>
            <p:cNvSpPr>
              <a:spLocks noChangeShapeType="1"/>
            </p:cNvSpPr>
            <p:nvPr/>
          </p:nvSpPr>
          <p:spPr bwMode="auto">
            <a:xfrm>
              <a:off x="1337" y="2296"/>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0" name="Line 140">
              <a:extLst>
                <a:ext uri="{FF2B5EF4-FFF2-40B4-BE49-F238E27FC236}">
                  <a16:creationId xmlns:a16="http://schemas.microsoft.com/office/drawing/2014/main" id="{5ED539F8-3546-4DAC-9599-BB724BC2209A}"/>
                </a:ext>
              </a:extLst>
            </p:cNvPr>
            <p:cNvSpPr>
              <a:spLocks noChangeShapeType="1"/>
            </p:cNvSpPr>
            <p:nvPr/>
          </p:nvSpPr>
          <p:spPr bwMode="auto">
            <a:xfrm>
              <a:off x="1472" y="2293"/>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1" name="Line 141">
              <a:extLst>
                <a:ext uri="{FF2B5EF4-FFF2-40B4-BE49-F238E27FC236}">
                  <a16:creationId xmlns:a16="http://schemas.microsoft.com/office/drawing/2014/main" id="{CE4CA9EE-EB90-4A88-9579-92FB5238A3D5}"/>
                </a:ext>
              </a:extLst>
            </p:cNvPr>
            <p:cNvSpPr>
              <a:spLocks noChangeShapeType="1"/>
            </p:cNvSpPr>
            <p:nvPr/>
          </p:nvSpPr>
          <p:spPr bwMode="auto">
            <a:xfrm>
              <a:off x="1609" y="2295"/>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2" name="Line 142">
              <a:extLst>
                <a:ext uri="{FF2B5EF4-FFF2-40B4-BE49-F238E27FC236}">
                  <a16:creationId xmlns:a16="http://schemas.microsoft.com/office/drawing/2014/main" id="{B8F29129-37AC-4FDD-B44D-C738F065B336}"/>
                </a:ext>
              </a:extLst>
            </p:cNvPr>
            <p:cNvSpPr>
              <a:spLocks noChangeShapeType="1"/>
            </p:cNvSpPr>
            <p:nvPr/>
          </p:nvSpPr>
          <p:spPr bwMode="auto">
            <a:xfrm>
              <a:off x="1746" y="2294"/>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3" name="Line 143">
              <a:extLst>
                <a:ext uri="{FF2B5EF4-FFF2-40B4-BE49-F238E27FC236}">
                  <a16:creationId xmlns:a16="http://schemas.microsoft.com/office/drawing/2014/main" id="{FC36E031-AA30-4C36-9B60-11F01F9F97EB}"/>
                </a:ext>
              </a:extLst>
            </p:cNvPr>
            <p:cNvSpPr>
              <a:spLocks noChangeShapeType="1"/>
            </p:cNvSpPr>
            <p:nvPr/>
          </p:nvSpPr>
          <p:spPr bwMode="auto">
            <a:xfrm>
              <a:off x="1881" y="2294"/>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4" name="Line 144">
              <a:extLst>
                <a:ext uri="{FF2B5EF4-FFF2-40B4-BE49-F238E27FC236}">
                  <a16:creationId xmlns:a16="http://schemas.microsoft.com/office/drawing/2014/main" id="{EE979D20-E5F4-48C2-9E12-46A0A623E82F}"/>
                </a:ext>
              </a:extLst>
            </p:cNvPr>
            <p:cNvSpPr>
              <a:spLocks noChangeShapeType="1"/>
            </p:cNvSpPr>
            <p:nvPr/>
          </p:nvSpPr>
          <p:spPr bwMode="auto">
            <a:xfrm>
              <a:off x="2017" y="2296"/>
              <a:ext cx="0" cy="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87185" name="Line 145">
            <a:extLst>
              <a:ext uri="{FF2B5EF4-FFF2-40B4-BE49-F238E27FC236}">
                <a16:creationId xmlns:a16="http://schemas.microsoft.com/office/drawing/2014/main" id="{F152889E-EC86-4668-9753-DBE9ECA953CF}"/>
              </a:ext>
            </a:extLst>
          </p:cNvPr>
          <p:cNvSpPr>
            <a:spLocks noChangeShapeType="1"/>
          </p:cNvSpPr>
          <p:nvPr/>
        </p:nvSpPr>
        <p:spPr bwMode="auto">
          <a:xfrm>
            <a:off x="5133975" y="3862388"/>
            <a:ext cx="218440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8" name="Line 148">
            <a:extLst>
              <a:ext uri="{FF2B5EF4-FFF2-40B4-BE49-F238E27FC236}">
                <a16:creationId xmlns:a16="http://schemas.microsoft.com/office/drawing/2014/main" id="{E49100CA-A260-4355-ACB0-B8A157E8A685}"/>
              </a:ext>
            </a:extLst>
          </p:cNvPr>
          <p:cNvSpPr>
            <a:spLocks noChangeShapeType="1"/>
          </p:cNvSpPr>
          <p:nvPr/>
        </p:nvSpPr>
        <p:spPr bwMode="auto">
          <a:xfrm flipV="1">
            <a:off x="1117600" y="4983163"/>
            <a:ext cx="1008063"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89" name="Line 149">
            <a:extLst>
              <a:ext uri="{FF2B5EF4-FFF2-40B4-BE49-F238E27FC236}">
                <a16:creationId xmlns:a16="http://schemas.microsoft.com/office/drawing/2014/main" id="{11121E15-D23E-4DBE-AEDD-D5040F0A75AF}"/>
              </a:ext>
            </a:extLst>
          </p:cNvPr>
          <p:cNvSpPr>
            <a:spLocks noChangeShapeType="1"/>
          </p:cNvSpPr>
          <p:nvPr/>
        </p:nvSpPr>
        <p:spPr bwMode="auto">
          <a:xfrm>
            <a:off x="3132138" y="4478338"/>
            <a:ext cx="576262" cy="730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0" name="Line 150">
            <a:extLst>
              <a:ext uri="{FF2B5EF4-FFF2-40B4-BE49-F238E27FC236}">
                <a16:creationId xmlns:a16="http://schemas.microsoft.com/office/drawing/2014/main" id="{F9D01455-CFE8-4364-BEE1-46302625C91C}"/>
              </a:ext>
            </a:extLst>
          </p:cNvPr>
          <p:cNvSpPr>
            <a:spLocks noChangeShapeType="1"/>
          </p:cNvSpPr>
          <p:nvPr/>
        </p:nvSpPr>
        <p:spPr bwMode="auto">
          <a:xfrm flipH="1">
            <a:off x="4716463" y="4046538"/>
            <a:ext cx="146050" cy="504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1" name="Line 151">
            <a:extLst>
              <a:ext uri="{FF2B5EF4-FFF2-40B4-BE49-F238E27FC236}">
                <a16:creationId xmlns:a16="http://schemas.microsoft.com/office/drawing/2014/main" id="{80AB733F-C8D4-4C6F-83D8-0F78C5158595}"/>
              </a:ext>
            </a:extLst>
          </p:cNvPr>
          <p:cNvSpPr>
            <a:spLocks noChangeShapeType="1"/>
          </p:cNvSpPr>
          <p:nvPr/>
        </p:nvSpPr>
        <p:spPr bwMode="auto">
          <a:xfrm flipH="1">
            <a:off x="2197100" y="4549775"/>
            <a:ext cx="576263"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2" name="Line 152">
            <a:extLst>
              <a:ext uri="{FF2B5EF4-FFF2-40B4-BE49-F238E27FC236}">
                <a16:creationId xmlns:a16="http://schemas.microsoft.com/office/drawing/2014/main" id="{FF3D04F2-228E-4017-AA9C-B01AC65DFFAA}"/>
              </a:ext>
            </a:extLst>
          </p:cNvPr>
          <p:cNvSpPr>
            <a:spLocks noChangeShapeType="1"/>
          </p:cNvSpPr>
          <p:nvPr/>
        </p:nvSpPr>
        <p:spPr bwMode="auto">
          <a:xfrm flipH="1">
            <a:off x="2341563" y="5343525"/>
            <a:ext cx="7921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nvGrpSpPr>
          <p:cNvPr id="6163" name="Group 153">
            <a:extLst>
              <a:ext uri="{FF2B5EF4-FFF2-40B4-BE49-F238E27FC236}">
                <a16:creationId xmlns:a16="http://schemas.microsoft.com/office/drawing/2014/main" id="{28AB8D4F-EE6F-4F26-BFEF-B3A138DE02FA}"/>
              </a:ext>
            </a:extLst>
          </p:cNvPr>
          <p:cNvGrpSpPr>
            <a:grpSpLocks/>
          </p:cNvGrpSpPr>
          <p:nvPr/>
        </p:nvGrpSpPr>
        <p:grpSpPr bwMode="auto">
          <a:xfrm rot="869240">
            <a:off x="1544638" y="4149725"/>
            <a:ext cx="1216025" cy="203200"/>
            <a:chOff x="1020" y="2115"/>
            <a:chExt cx="1316" cy="408"/>
          </a:xfrm>
        </p:grpSpPr>
        <p:sp>
          <p:nvSpPr>
            <p:cNvPr id="87194" name="Oval 154">
              <a:extLst>
                <a:ext uri="{FF2B5EF4-FFF2-40B4-BE49-F238E27FC236}">
                  <a16:creationId xmlns:a16="http://schemas.microsoft.com/office/drawing/2014/main" id="{20EE3BA6-B24A-462D-A291-1F84C1EC817E}"/>
                </a:ext>
              </a:extLst>
            </p:cNvPr>
            <p:cNvSpPr>
              <a:spLocks noChangeArrowheads="1"/>
            </p:cNvSpPr>
            <p:nvPr/>
          </p:nvSpPr>
          <p:spPr bwMode="auto">
            <a:xfrm>
              <a:off x="1020" y="2115"/>
              <a:ext cx="1316"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195" name="Line 155">
              <a:extLst>
                <a:ext uri="{FF2B5EF4-FFF2-40B4-BE49-F238E27FC236}">
                  <a16:creationId xmlns:a16="http://schemas.microsoft.com/office/drawing/2014/main" id="{F307BFBB-6DD7-410E-BE94-A91A9C67652B}"/>
                </a:ext>
              </a:extLst>
            </p:cNvPr>
            <p:cNvSpPr>
              <a:spLocks noChangeShapeType="1"/>
            </p:cNvSpPr>
            <p:nvPr/>
          </p:nvSpPr>
          <p:spPr bwMode="auto">
            <a:xfrm>
              <a:off x="1154" y="2297"/>
              <a:ext cx="10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6" name="Line 156">
              <a:extLst>
                <a:ext uri="{FF2B5EF4-FFF2-40B4-BE49-F238E27FC236}">
                  <a16:creationId xmlns:a16="http://schemas.microsoft.com/office/drawing/2014/main" id="{E79236E8-4584-4F55-B809-11F0A8F25431}"/>
                </a:ext>
              </a:extLst>
            </p:cNvPr>
            <p:cNvSpPr>
              <a:spLocks noChangeShapeType="1"/>
            </p:cNvSpPr>
            <p:nvPr/>
          </p:nvSpPr>
          <p:spPr bwMode="auto">
            <a:xfrm>
              <a:off x="1337" y="2296"/>
              <a:ext cx="0" cy="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7" name="Line 157">
              <a:extLst>
                <a:ext uri="{FF2B5EF4-FFF2-40B4-BE49-F238E27FC236}">
                  <a16:creationId xmlns:a16="http://schemas.microsoft.com/office/drawing/2014/main" id="{10D68C08-5DF6-4F39-A564-23B91B499241}"/>
                </a:ext>
              </a:extLst>
            </p:cNvPr>
            <p:cNvSpPr>
              <a:spLocks noChangeShapeType="1"/>
            </p:cNvSpPr>
            <p:nvPr/>
          </p:nvSpPr>
          <p:spPr bwMode="auto">
            <a:xfrm>
              <a:off x="1473" y="2297"/>
              <a:ext cx="0" cy="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8" name="Line 158">
              <a:extLst>
                <a:ext uri="{FF2B5EF4-FFF2-40B4-BE49-F238E27FC236}">
                  <a16:creationId xmlns:a16="http://schemas.microsoft.com/office/drawing/2014/main" id="{A469F413-213F-484F-9A13-7B0144BFD0A1}"/>
                </a:ext>
              </a:extLst>
            </p:cNvPr>
            <p:cNvSpPr>
              <a:spLocks noChangeShapeType="1"/>
            </p:cNvSpPr>
            <p:nvPr/>
          </p:nvSpPr>
          <p:spPr bwMode="auto">
            <a:xfrm>
              <a:off x="1608" y="2295"/>
              <a:ext cx="0" cy="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199" name="Line 159">
              <a:extLst>
                <a:ext uri="{FF2B5EF4-FFF2-40B4-BE49-F238E27FC236}">
                  <a16:creationId xmlns:a16="http://schemas.microsoft.com/office/drawing/2014/main" id="{ED24B2EC-430F-49BE-AC25-98ACBB8DB526}"/>
                </a:ext>
              </a:extLst>
            </p:cNvPr>
            <p:cNvSpPr>
              <a:spLocks noChangeShapeType="1"/>
            </p:cNvSpPr>
            <p:nvPr/>
          </p:nvSpPr>
          <p:spPr bwMode="auto">
            <a:xfrm>
              <a:off x="1745" y="2295"/>
              <a:ext cx="0" cy="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00" name="Line 160">
              <a:extLst>
                <a:ext uri="{FF2B5EF4-FFF2-40B4-BE49-F238E27FC236}">
                  <a16:creationId xmlns:a16="http://schemas.microsoft.com/office/drawing/2014/main" id="{F590D2D5-D507-41BE-AACA-712A9ACE01E2}"/>
                </a:ext>
              </a:extLst>
            </p:cNvPr>
            <p:cNvSpPr>
              <a:spLocks noChangeShapeType="1"/>
            </p:cNvSpPr>
            <p:nvPr/>
          </p:nvSpPr>
          <p:spPr bwMode="auto">
            <a:xfrm>
              <a:off x="1881" y="2295"/>
              <a:ext cx="0" cy="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01" name="Line 161">
              <a:extLst>
                <a:ext uri="{FF2B5EF4-FFF2-40B4-BE49-F238E27FC236}">
                  <a16:creationId xmlns:a16="http://schemas.microsoft.com/office/drawing/2014/main" id="{E62B0D97-4CE0-47D3-9D68-4D0B6F8B1E2B}"/>
                </a:ext>
              </a:extLst>
            </p:cNvPr>
            <p:cNvSpPr>
              <a:spLocks noChangeShapeType="1"/>
            </p:cNvSpPr>
            <p:nvPr/>
          </p:nvSpPr>
          <p:spPr bwMode="auto">
            <a:xfrm>
              <a:off x="2016" y="2296"/>
              <a:ext cx="0" cy="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87202" name="Line 162">
            <a:extLst>
              <a:ext uri="{FF2B5EF4-FFF2-40B4-BE49-F238E27FC236}">
                <a16:creationId xmlns:a16="http://schemas.microsoft.com/office/drawing/2014/main" id="{17E5ECBA-EBFF-48E9-BF1D-8DA4F1762E7A}"/>
              </a:ext>
            </a:extLst>
          </p:cNvPr>
          <p:cNvSpPr>
            <a:spLocks noChangeShapeType="1"/>
          </p:cNvSpPr>
          <p:nvPr/>
        </p:nvSpPr>
        <p:spPr bwMode="auto">
          <a:xfrm>
            <a:off x="3421063" y="5510213"/>
            <a:ext cx="2889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03" name="Line 163">
            <a:extLst>
              <a:ext uri="{FF2B5EF4-FFF2-40B4-BE49-F238E27FC236}">
                <a16:creationId xmlns:a16="http://schemas.microsoft.com/office/drawing/2014/main" id="{F69BE6BE-0391-410E-8A28-4F508B8E3A5A}"/>
              </a:ext>
            </a:extLst>
          </p:cNvPr>
          <p:cNvSpPr>
            <a:spLocks noChangeShapeType="1"/>
          </p:cNvSpPr>
          <p:nvPr/>
        </p:nvSpPr>
        <p:spPr bwMode="auto">
          <a:xfrm flipH="1">
            <a:off x="4070350" y="5510213"/>
            <a:ext cx="287338"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04" name="Line 164">
            <a:extLst>
              <a:ext uri="{FF2B5EF4-FFF2-40B4-BE49-F238E27FC236}">
                <a16:creationId xmlns:a16="http://schemas.microsoft.com/office/drawing/2014/main" id="{C9DF56FF-4757-43DD-9481-D2C37A1E053E}"/>
              </a:ext>
            </a:extLst>
          </p:cNvPr>
          <p:cNvSpPr>
            <a:spLocks noChangeShapeType="1"/>
          </p:cNvSpPr>
          <p:nvPr/>
        </p:nvSpPr>
        <p:spPr bwMode="auto">
          <a:xfrm flipH="1">
            <a:off x="3636963" y="5846763"/>
            <a:ext cx="215900" cy="3111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pic>
        <p:nvPicPr>
          <p:cNvPr id="6167" name="Picture 165" descr="j0285750">
            <a:extLst>
              <a:ext uri="{FF2B5EF4-FFF2-40B4-BE49-F238E27FC236}">
                <a16:creationId xmlns:a16="http://schemas.microsoft.com/office/drawing/2014/main" id="{88F387B3-7B04-4651-938C-FEA9F1C2D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6046788"/>
            <a:ext cx="647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8" name="Rectangle 166">
            <a:extLst>
              <a:ext uri="{FF2B5EF4-FFF2-40B4-BE49-F238E27FC236}">
                <a16:creationId xmlns:a16="http://schemas.microsoft.com/office/drawing/2014/main" id="{454AE7B9-3B78-41A7-A1DC-E4F5E41EC70F}"/>
              </a:ext>
            </a:extLst>
          </p:cNvPr>
          <p:cNvSpPr>
            <a:spLocks noChangeArrowheads="1"/>
          </p:cNvSpPr>
          <p:nvPr/>
        </p:nvSpPr>
        <p:spPr bwMode="auto">
          <a:xfrm>
            <a:off x="2686050" y="4221163"/>
            <a:ext cx="461963" cy="466725"/>
          </a:xfrm>
          <a:prstGeom prst="rect">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eaLnBrk="1" hangingPunct="1"/>
            <a:r>
              <a:rPr lang="en-US" altLang="zh-CN"/>
              <a:t>R</a:t>
            </a:r>
          </a:p>
        </p:txBody>
      </p:sp>
      <p:sp>
        <p:nvSpPr>
          <p:cNvPr id="6169" name="Rectangle 167">
            <a:extLst>
              <a:ext uri="{FF2B5EF4-FFF2-40B4-BE49-F238E27FC236}">
                <a16:creationId xmlns:a16="http://schemas.microsoft.com/office/drawing/2014/main" id="{406E5B61-5F71-4B2F-B142-6F9888B2724E}"/>
              </a:ext>
            </a:extLst>
          </p:cNvPr>
          <p:cNvSpPr>
            <a:spLocks noChangeArrowheads="1"/>
          </p:cNvSpPr>
          <p:nvPr/>
        </p:nvSpPr>
        <p:spPr bwMode="auto">
          <a:xfrm>
            <a:off x="4206875" y="5146675"/>
            <a:ext cx="463550" cy="466725"/>
          </a:xfrm>
          <a:prstGeom prst="rect">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eaLnBrk="1" hangingPunct="1"/>
            <a:r>
              <a:rPr lang="en-US" altLang="zh-CN"/>
              <a:t>R</a:t>
            </a:r>
          </a:p>
        </p:txBody>
      </p:sp>
      <p:sp>
        <p:nvSpPr>
          <p:cNvPr id="6170" name="Rectangle 168">
            <a:extLst>
              <a:ext uri="{FF2B5EF4-FFF2-40B4-BE49-F238E27FC236}">
                <a16:creationId xmlns:a16="http://schemas.microsoft.com/office/drawing/2014/main" id="{076134EA-8A48-48C6-B1BD-EE672B8CEAE2}"/>
              </a:ext>
            </a:extLst>
          </p:cNvPr>
          <p:cNvSpPr>
            <a:spLocks noChangeArrowheads="1"/>
          </p:cNvSpPr>
          <p:nvPr/>
        </p:nvSpPr>
        <p:spPr bwMode="auto">
          <a:xfrm>
            <a:off x="3148013" y="5146675"/>
            <a:ext cx="463550" cy="466725"/>
          </a:xfrm>
          <a:prstGeom prst="rect">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eaLnBrk="1" hangingPunct="1"/>
            <a:r>
              <a:rPr lang="en-US" altLang="zh-CN"/>
              <a:t>R</a:t>
            </a:r>
          </a:p>
        </p:txBody>
      </p:sp>
      <p:sp>
        <p:nvSpPr>
          <p:cNvPr id="6171" name="Rectangle 169">
            <a:extLst>
              <a:ext uri="{FF2B5EF4-FFF2-40B4-BE49-F238E27FC236}">
                <a16:creationId xmlns:a16="http://schemas.microsoft.com/office/drawing/2014/main" id="{2F6FEFF2-C409-477E-878A-B85BCE427898}"/>
              </a:ext>
            </a:extLst>
          </p:cNvPr>
          <p:cNvSpPr>
            <a:spLocks noChangeArrowheads="1"/>
          </p:cNvSpPr>
          <p:nvPr/>
        </p:nvSpPr>
        <p:spPr bwMode="auto">
          <a:xfrm>
            <a:off x="4672013" y="3629025"/>
            <a:ext cx="461962" cy="466725"/>
          </a:xfrm>
          <a:prstGeom prst="rect">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eaLnBrk="1" hangingPunct="1"/>
            <a:r>
              <a:rPr lang="en-US" altLang="zh-CN"/>
              <a:t>R</a:t>
            </a:r>
          </a:p>
        </p:txBody>
      </p:sp>
      <p:sp>
        <p:nvSpPr>
          <p:cNvPr id="6172" name="Rectangle 170">
            <a:extLst>
              <a:ext uri="{FF2B5EF4-FFF2-40B4-BE49-F238E27FC236}">
                <a16:creationId xmlns:a16="http://schemas.microsoft.com/office/drawing/2014/main" id="{E976760A-7BD8-43FF-8D94-4B869D5800FE}"/>
              </a:ext>
            </a:extLst>
          </p:cNvPr>
          <p:cNvSpPr>
            <a:spLocks noChangeArrowheads="1"/>
          </p:cNvSpPr>
          <p:nvPr/>
        </p:nvSpPr>
        <p:spPr bwMode="auto">
          <a:xfrm>
            <a:off x="7164388" y="3692525"/>
            <a:ext cx="461962" cy="466725"/>
          </a:xfrm>
          <a:prstGeom prst="rect">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eaLnBrk="1" hangingPunct="1"/>
            <a:r>
              <a:rPr lang="en-US" altLang="zh-CN"/>
              <a:t>R</a:t>
            </a:r>
          </a:p>
        </p:txBody>
      </p:sp>
      <p:sp>
        <p:nvSpPr>
          <p:cNvPr id="6173" name="Rectangle 171">
            <a:extLst>
              <a:ext uri="{FF2B5EF4-FFF2-40B4-BE49-F238E27FC236}">
                <a16:creationId xmlns:a16="http://schemas.microsoft.com/office/drawing/2014/main" id="{DA586A76-E43D-43BF-A742-A88CDB46C799}"/>
              </a:ext>
            </a:extLst>
          </p:cNvPr>
          <p:cNvSpPr>
            <a:spLocks noChangeArrowheads="1"/>
          </p:cNvSpPr>
          <p:nvPr/>
        </p:nvSpPr>
        <p:spPr bwMode="auto">
          <a:xfrm>
            <a:off x="6619875" y="5459413"/>
            <a:ext cx="461963" cy="466725"/>
          </a:xfrm>
          <a:prstGeom prst="rect">
            <a:avLst/>
          </a:prstGeom>
          <a:solidFill>
            <a:srgbClr val="FF66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sz="2400" b="1">
                <a:solidFill>
                  <a:schemeClr val="tx1"/>
                </a:solidFill>
                <a:latin typeface="Franklin Gothic Medium" panose="020B0603020102020204" pitchFamily="34" charset="0"/>
                <a:ea typeface="楷体_GB2312" pitchFamily="49" charset="-122"/>
              </a:defRPr>
            </a:lvl1pPr>
            <a:lvl2pPr marL="742950" indent="-285750">
              <a:defRPr sz="2400" b="1">
                <a:solidFill>
                  <a:schemeClr val="tx1"/>
                </a:solidFill>
                <a:latin typeface="Franklin Gothic Medium" panose="020B0603020102020204" pitchFamily="34" charset="0"/>
                <a:ea typeface="楷体_GB2312" pitchFamily="49" charset="-122"/>
              </a:defRPr>
            </a:lvl2pPr>
            <a:lvl3pPr marL="1143000" indent="-228600">
              <a:defRPr sz="2400" b="1">
                <a:solidFill>
                  <a:schemeClr val="tx1"/>
                </a:solidFill>
                <a:latin typeface="Franklin Gothic Medium" panose="020B0603020102020204" pitchFamily="34" charset="0"/>
                <a:ea typeface="楷体_GB2312" pitchFamily="49" charset="-122"/>
              </a:defRPr>
            </a:lvl3pPr>
            <a:lvl4pPr marL="1600200" indent="-228600">
              <a:defRPr sz="2400" b="1">
                <a:solidFill>
                  <a:schemeClr val="tx1"/>
                </a:solidFill>
                <a:latin typeface="Franklin Gothic Medium" panose="020B0603020102020204" pitchFamily="34" charset="0"/>
                <a:ea typeface="楷体_GB2312" pitchFamily="49" charset="-122"/>
              </a:defRPr>
            </a:lvl4pPr>
            <a:lvl5pPr marL="2057400" indent="-228600">
              <a:defRPr sz="2400" b="1">
                <a:solidFill>
                  <a:schemeClr val="tx1"/>
                </a:solidFill>
                <a:latin typeface="Franklin Gothic Medium" panose="020B06030201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Franklin Gothic Medium" panose="020B0603020102020204" pitchFamily="34" charset="0"/>
                <a:ea typeface="楷体_GB2312" pitchFamily="49" charset="-122"/>
              </a:defRPr>
            </a:lvl9pPr>
          </a:lstStyle>
          <a:p>
            <a:pPr algn="ctr" eaLnBrk="1" hangingPunct="1"/>
            <a:r>
              <a:rPr lang="en-US" altLang="zh-CN"/>
              <a:t>R</a:t>
            </a:r>
          </a:p>
        </p:txBody>
      </p:sp>
      <p:grpSp>
        <p:nvGrpSpPr>
          <p:cNvPr id="6174" name="Group 172">
            <a:extLst>
              <a:ext uri="{FF2B5EF4-FFF2-40B4-BE49-F238E27FC236}">
                <a16:creationId xmlns:a16="http://schemas.microsoft.com/office/drawing/2014/main" id="{10F54302-2482-4730-ABEA-879968001049}"/>
              </a:ext>
            </a:extLst>
          </p:cNvPr>
          <p:cNvGrpSpPr>
            <a:grpSpLocks/>
          </p:cNvGrpSpPr>
          <p:nvPr/>
        </p:nvGrpSpPr>
        <p:grpSpPr bwMode="auto">
          <a:xfrm>
            <a:off x="3379788" y="4478338"/>
            <a:ext cx="1984375" cy="215900"/>
            <a:chOff x="3334" y="2704"/>
            <a:chExt cx="1360" cy="1044"/>
          </a:xfrm>
        </p:grpSpPr>
        <p:sp>
          <p:nvSpPr>
            <p:cNvPr id="87213" name="Oval 173">
              <a:extLst>
                <a:ext uri="{FF2B5EF4-FFF2-40B4-BE49-F238E27FC236}">
                  <a16:creationId xmlns:a16="http://schemas.microsoft.com/office/drawing/2014/main" id="{435A7D03-C2B1-4CE8-B5AF-F9246842049A}"/>
                </a:ext>
              </a:extLst>
            </p:cNvPr>
            <p:cNvSpPr>
              <a:spLocks noChangeArrowheads="1"/>
            </p:cNvSpPr>
            <p:nvPr/>
          </p:nvSpPr>
          <p:spPr bwMode="auto">
            <a:xfrm>
              <a:off x="3334" y="2704"/>
              <a:ext cx="1360" cy="10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214" name="Oval 174">
              <a:extLst>
                <a:ext uri="{FF2B5EF4-FFF2-40B4-BE49-F238E27FC236}">
                  <a16:creationId xmlns:a16="http://schemas.microsoft.com/office/drawing/2014/main" id="{93470C47-4E27-477F-84A8-BD85EB97F3E4}"/>
                </a:ext>
              </a:extLst>
            </p:cNvPr>
            <p:cNvSpPr>
              <a:spLocks noChangeArrowheads="1"/>
            </p:cNvSpPr>
            <p:nvPr/>
          </p:nvSpPr>
          <p:spPr bwMode="auto">
            <a:xfrm>
              <a:off x="3651" y="2973"/>
              <a:ext cx="136" cy="1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215" name="Oval 175">
              <a:extLst>
                <a:ext uri="{FF2B5EF4-FFF2-40B4-BE49-F238E27FC236}">
                  <a16:creationId xmlns:a16="http://schemas.microsoft.com/office/drawing/2014/main" id="{AEEA647B-1EE4-4471-BABB-FBAA834A0117}"/>
                </a:ext>
              </a:extLst>
            </p:cNvPr>
            <p:cNvSpPr>
              <a:spLocks noChangeArrowheads="1"/>
            </p:cNvSpPr>
            <p:nvPr/>
          </p:nvSpPr>
          <p:spPr bwMode="auto">
            <a:xfrm>
              <a:off x="3787" y="3249"/>
              <a:ext cx="136" cy="1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216" name="Oval 176">
              <a:extLst>
                <a:ext uri="{FF2B5EF4-FFF2-40B4-BE49-F238E27FC236}">
                  <a16:creationId xmlns:a16="http://schemas.microsoft.com/office/drawing/2014/main" id="{B73692AC-D18E-463D-B3B5-DE8179FFF9F3}"/>
                </a:ext>
              </a:extLst>
            </p:cNvPr>
            <p:cNvSpPr>
              <a:spLocks noChangeArrowheads="1"/>
            </p:cNvSpPr>
            <p:nvPr/>
          </p:nvSpPr>
          <p:spPr bwMode="auto">
            <a:xfrm>
              <a:off x="4014" y="2888"/>
              <a:ext cx="136" cy="1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217" name="Oval 177">
              <a:extLst>
                <a:ext uri="{FF2B5EF4-FFF2-40B4-BE49-F238E27FC236}">
                  <a16:creationId xmlns:a16="http://schemas.microsoft.com/office/drawing/2014/main" id="{ACCE9B79-D42C-45AA-BE4E-0E54C2997872}"/>
                </a:ext>
              </a:extLst>
            </p:cNvPr>
            <p:cNvSpPr>
              <a:spLocks noChangeArrowheads="1"/>
            </p:cNvSpPr>
            <p:nvPr/>
          </p:nvSpPr>
          <p:spPr bwMode="auto">
            <a:xfrm>
              <a:off x="4196" y="3341"/>
              <a:ext cx="136" cy="13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218" name="Line 178">
              <a:extLst>
                <a:ext uri="{FF2B5EF4-FFF2-40B4-BE49-F238E27FC236}">
                  <a16:creationId xmlns:a16="http://schemas.microsoft.com/office/drawing/2014/main" id="{14A48BB1-46A0-46CE-8A62-75A09BC02497}"/>
                </a:ext>
              </a:extLst>
            </p:cNvPr>
            <p:cNvSpPr>
              <a:spLocks noChangeShapeType="1"/>
            </p:cNvSpPr>
            <p:nvPr/>
          </p:nvSpPr>
          <p:spPr bwMode="auto">
            <a:xfrm flipV="1">
              <a:off x="3787" y="2973"/>
              <a:ext cx="227"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19" name="Line 179">
              <a:extLst>
                <a:ext uri="{FF2B5EF4-FFF2-40B4-BE49-F238E27FC236}">
                  <a16:creationId xmlns:a16="http://schemas.microsoft.com/office/drawing/2014/main" id="{C02B00C0-0A80-45A8-BB27-CF701AD4FC3E}"/>
                </a:ext>
              </a:extLst>
            </p:cNvPr>
            <p:cNvSpPr>
              <a:spLocks noChangeShapeType="1"/>
            </p:cNvSpPr>
            <p:nvPr/>
          </p:nvSpPr>
          <p:spPr bwMode="auto">
            <a:xfrm>
              <a:off x="3742" y="3065"/>
              <a:ext cx="91" cy="2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20" name="Line 180">
              <a:extLst>
                <a:ext uri="{FF2B5EF4-FFF2-40B4-BE49-F238E27FC236}">
                  <a16:creationId xmlns:a16="http://schemas.microsoft.com/office/drawing/2014/main" id="{6AFD56E4-1116-4773-98AC-164960A7CDE9}"/>
                </a:ext>
              </a:extLst>
            </p:cNvPr>
            <p:cNvSpPr>
              <a:spLocks noChangeShapeType="1"/>
            </p:cNvSpPr>
            <p:nvPr/>
          </p:nvSpPr>
          <p:spPr bwMode="auto">
            <a:xfrm flipV="1">
              <a:off x="4150" y="2888"/>
              <a:ext cx="182"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21" name="Line 181">
              <a:extLst>
                <a:ext uri="{FF2B5EF4-FFF2-40B4-BE49-F238E27FC236}">
                  <a16:creationId xmlns:a16="http://schemas.microsoft.com/office/drawing/2014/main" id="{FB3730B0-BB51-47E8-817B-6DB6473252B5}"/>
                </a:ext>
              </a:extLst>
            </p:cNvPr>
            <p:cNvSpPr>
              <a:spLocks noChangeShapeType="1"/>
            </p:cNvSpPr>
            <p:nvPr/>
          </p:nvSpPr>
          <p:spPr bwMode="auto">
            <a:xfrm>
              <a:off x="3923" y="3341"/>
              <a:ext cx="319"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22" name="Line 182">
              <a:extLst>
                <a:ext uri="{FF2B5EF4-FFF2-40B4-BE49-F238E27FC236}">
                  <a16:creationId xmlns:a16="http://schemas.microsoft.com/office/drawing/2014/main" id="{D71B8FDA-1F98-4DE8-899A-E92DA5A6BDA0}"/>
                </a:ext>
              </a:extLst>
            </p:cNvPr>
            <p:cNvSpPr>
              <a:spLocks noChangeShapeType="1"/>
            </p:cNvSpPr>
            <p:nvPr/>
          </p:nvSpPr>
          <p:spPr bwMode="auto">
            <a:xfrm>
              <a:off x="3833" y="3341"/>
              <a:ext cx="0" cy="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23" name="Line 183">
              <a:extLst>
                <a:ext uri="{FF2B5EF4-FFF2-40B4-BE49-F238E27FC236}">
                  <a16:creationId xmlns:a16="http://schemas.microsoft.com/office/drawing/2014/main" id="{E86037EB-524B-4569-B040-CEB3A98A57A6}"/>
                </a:ext>
              </a:extLst>
            </p:cNvPr>
            <p:cNvSpPr>
              <a:spLocks noChangeShapeType="1"/>
            </p:cNvSpPr>
            <p:nvPr/>
          </p:nvSpPr>
          <p:spPr bwMode="auto">
            <a:xfrm flipV="1">
              <a:off x="4286" y="3157"/>
              <a:ext cx="136"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7224" name="Line 184">
              <a:extLst>
                <a:ext uri="{FF2B5EF4-FFF2-40B4-BE49-F238E27FC236}">
                  <a16:creationId xmlns:a16="http://schemas.microsoft.com/office/drawing/2014/main" id="{096AF0A3-E64C-4529-8257-436141E098B5}"/>
                </a:ext>
              </a:extLst>
            </p:cNvPr>
            <p:cNvSpPr>
              <a:spLocks noChangeShapeType="1"/>
            </p:cNvSpPr>
            <p:nvPr/>
          </p:nvSpPr>
          <p:spPr bwMode="auto">
            <a:xfrm>
              <a:off x="4105" y="2973"/>
              <a:ext cx="89"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pic>
        <p:nvPicPr>
          <p:cNvPr id="6175" name="Picture 185" descr="j0285750">
            <a:extLst>
              <a:ext uri="{FF2B5EF4-FFF2-40B4-BE49-F238E27FC236}">
                <a16:creationId xmlns:a16="http://schemas.microsoft.com/office/drawing/2014/main" id="{69AEDE89-39E7-43B1-B58F-9FEF50C89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5127625"/>
            <a:ext cx="6477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226" name="Line 186">
            <a:extLst>
              <a:ext uri="{FF2B5EF4-FFF2-40B4-BE49-F238E27FC236}">
                <a16:creationId xmlns:a16="http://schemas.microsoft.com/office/drawing/2014/main" id="{56BB9D21-3B66-4B31-9867-A8D6D095FBB0}"/>
              </a:ext>
            </a:extLst>
          </p:cNvPr>
          <p:cNvSpPr>
            <a:spLocks noChangeShapeType="1"/>
          </p:cNvSpPr>
          <p:nvPr/>
        </p:nvSpPr>
        <p:spPr bwMode="auto">
          <a:xfrm>
            <a:off x="1044575" y="3898900"/>
            <a:ext cx="719138"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pic>
        <p:nvPicPr>
          <p:cNvPr id="6177" name="Picture 187" descr="j0285750">
            <a:extLst>
              <a:ext uri="{FF2B5EF4-FFF2-40B4-BE49-F238E27FC236}">
                <a16:creationId xmlns:a16="http://schemas.microsoft.com/office/drawing/2014/main" id="{D01983B5-EB24-4169-B446-6150ECDBF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3716338"/>
            <a:ext cx="647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228" name="Line 188">
            <a:extLst>
              <a:ext uri="{FF2B5EF4-FFF2-40B4-BE49-F238E27FC236}">
                <a16:creationId xmlns:a16="http://schemas.microsoft.com/office/drawing/2014/main" id="{944C9E84-4ABF-4F38-A36A-8B0947BD7BCC}"/>
              </a:ext>
            </a:extLst>
          </p:cNvPr>
          <p:cNvSpPr>
            <a:spLocks noChangeShapeType="1"/>
          </p:cNvSpPr>
          <p:nvPr/>
        </p:nvSpPr>
        <p:spPr bwMode="auto">
          <a:xfrm flipH="1">
            <a:off x="7885113" y="4119563"/>
            <a:ext cx="576262"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pic>
        <p:nvPicPr>
          <p:cNvPr id="6179" name="Picture 189" descr="j0285750">
            <a:extLst>
              <a:ext uri="{FF2B5EF4-FFF2-40B4-BE49-F238E27FC236}">
                <a16:creationId xmlns:a16="http://schemas.microsoft.com/office/drawing/2014/main" id="{1C1AE33C-55D5-4B9E-A9AB-D8C3F0BD7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830638"/>
            <a:ext cx="647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149"/>
                                        </p:tgtEl>
                                        <p:attrNameLst>
                                          <p:attrName>style.visibility</p:attrName>
                                        </p:attrNameLst>
                                      </p:cBhvr>
                                      <p:to>
                                        <p:strVal val="visible"/>
                                      </p:to>
                                    </p:set>
                                    <p:animEffect transition="in" filter="wipe(left)">
                                      <p:cBhvr>
                                        <p:cTn id="7" dur="1000"/>
                                        <p:tgtEl>
                                          <p:spTgt spid="87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150"/>
                                        </p:tgtEl>
                                        <p:attrNameLst>
                                          <p:attrName>style.visibility</p:attrName>
                                        </p:attrNameLst>
                                      </p:cBhvr>
                                      <p:to>
                                        <p:strVal val="visible"/>
                                      </p:to>
                                    </p:set>
                                    <p:animEffect transition="in" filter="wipe(left)">
                                      <p:cBhvr>
                                        <p:cTn id="12" dur="1000"/>
                                        <p:tgtEl>
                                          <p:spTgt spid="87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9" grpId="0"/>
      <p:bldP spid="871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1">
            <a:extLst>
              <a:ext uri="{FF2B5EF4-FFF2-40B4-BE49-F238E27FC236}">
                <a16:creationId xmlns:a16="http://schemas.microsoft.com/office/drawing/2014/main" id="{D775EBA8-7535-454E-BC9C-552E18E8C9F6}"/>
              </a:ext>
            </a:extLst>
          </p:cNvPr>
          <p:cNvSpPr>
            <a:spLocks noGrp="1"/>
          </p:cNvSpPr>
          <p:nvPr>
            <p:ph type="ftr" sz="quarter" idx="10"/>
          </p:nvPr>
        </p:nvSpPr>
        <p:spPr/>
        <p:txBody>
          <a:bodyPr/>
          <a:lstStyle/>
          <a:p>
            <a:r>
              <a:rPr lang="en-US" altLang="zh-CN"/>
              <a:t>TCP/IP Protocol Suite</a:t>
            </a:r>
          </a:p>
        </p:txBody>
      </p:sp>
      <p:sp>
        <p:nvSpPr>
          <p:cNvPr id="14" name="灯片编号占位符 2">
            <a:extLst>
              <a:ext uri="{FF2B5EF4-FFF2-40B4-BE49-F238E27FC236}">
                <a16:creationId xmlns:a16="http://schemas.microsoft.com/office/drawing/2014/main" id="{A5165DC0-8AB6-4347-8127-92B5176DD01C}"/>
              </a:ext>
            </a:extLst>
          </p:cNvPr>
          <p:cNvSpPr>
            <a:spLocks noGrp="1"/>
          </p:cNvSpPr>
          <p:nvPr>
            <p:ph type="sldNum" sz="quarter" idx="11"/>
          </p:nvPr>
        </p:nvSpPr>
        <p:spPr/>
        <p:txBody>
          <a:bodyPr/>
          <a:lstStyle/>
          <a:p>
            <a:fld id="{1190E6F8-2B3B-429B-8E89-775626412CD2}" type="slidenum">
              <a:rPr lang="en-US" altLang="zh-CN"/>
              <a:pPr/>
              <a:t>20</a:t>
            </a:fld>
            <a:endParaRPr lang="en-US" altLang="zh-CN"/>
          </a:p>
        </p:txBody>
      </p:sp>
      <p:sp>
        <p:nvSpPr>
          <p:cNvPr id="479234" name="Text Box 2">
            <a:extLst>
              <a:ext uri="{FF2B5EF4-FFF2-40B4-BE49-F238E27FC236}">
                <a16:creationId xmlns:a16="http://schemas.microsoft.com/office/drawing/2014/main" id="{D618D2FF-B3DB-4938-A4CE-B09D20E7BB1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Next-hop method</a:t>
            </a:r>
          </a:p>
        </p:txBody>
      </p:sp>
      <p:sp>
        <p:nvSpPr>
          <p:cNvPr id="479235" name="Rectangle 3">
            <a:extLst>
              <a:ext uri="{FF2B5EF4-FFF2-40B4-BE49-F238E27FC236}">
                <a16:creationId xmlns:a16="http://schemas.microsoft.com/office/drawing/2014/main" id="{FC6CD936-2B8B-4400-B9CC-667925F34E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9236" name="Rectangle 4">
            <a:extLst>
              <a:ext uri="{FF2B5EF4-FFF2-40B4-BE49-F238E27FC236}">
                <a16:creationId xmlns:a16="http://schemas.microsoft.com/office/drawing/2014/main" id="{B4092BA9-53F3-46F7-9384-6B06618DFCF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9237" name="Rectangle 5">
            <a:extLst>
              <a:ext uri="{FF2B5EF4-FFF2-40B4-BE49-F238E27FC236}">
                <a16:creationId xmlns:a16="http://schemas.microsoft.com/office/drawing/2014/main" id="{28CD82E4-AD09-4ECD-BD16-6098535C9B3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9238" name="Rectangle 6">
            <a:extLst>
              <a:ext uri="{FF2B5EF4-FFF2-40B4-BE49-F238E27FC236}">
                <a16:creationId xmlns:a16="http://schemas.microsoft.com/office/drawing/2014/main" id="{9E9837E9-C9EF-4ED8-AD7A-6C8568978DA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9239" name="Rectangle 7">
            <a:extLst>
              <a:ext uri="{FF2B5EF4-FFF2-40B4-BE49-F238E27FC236}">
                <a16:creationId xmlns:a16="http://schemas.microsoft.com/office/drawing/2014/main" id="{1ACD9831-11F4-4088-88FA-E5DFECA276A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9240" name="Rectangle 8">
            <a:extLst>
              <a:ext uri="{FF2B5EF4-FFF2-40B4-BE49-F238E27FC236}">
                <a16:creationId xmlns:a16="http://schemas.microsoft.com/office/drawing/2014/main" id="{A5DC34C9-541E-4459-ABAE-F5E10875955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79241" name="Rectangle 9">
            <a:extLst>
              <a:ext uri="{FF2B5EF4-FFF2-40B4-BE49-F238E27FC236}">
                <a16:creationId xmlns:a16="http://schemas.microsoft.com/office/drawing/2014/main" id="{9B24B539-0724-40B4-BDBE-450CDA50830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79244" name="Picture 12">
            <a:extLst>
              <a:ext uri="{FF2B5EF4-FFF2-40B4-BE49-F238E27FC236}">
                <a16:creationId xmlns:a16="http://schemas.microsoft.com/office/drawing/2014/main" id="{F0CA8E3C-E752-4F73-990A-DD8E49CA2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371600"/>
            <a:ext cx="8189912"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245" name="Picture 13">
            <a:extLst>
              <a:ext uri="{FF2B5EF4-FFF2-40B4-BE49-F238E27FC236}">
                <a16:creationId xmlns:a16="http://schemas.microsoft.com/office/drawing/2014/main" id="{D9AEE0CE-2D41-404B-87DA-44D932073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86010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246" name="Picture 14">
            <a:extLst>
              <a:ext uri="{FF2B5EF4-FFF2-40B4-BE49-F238E27FC236}">
                <a16:creationId xmlns:a16="http://schemas.microsoft.com/office/drawing/2014/main" id="{19FC134B-3AAB-450D-9CFF-1D3D1CB1F5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88" y="4576763"/>
            <a:ext cx="8583612"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79245"/>
                                        </p:tgtEl>
                                        <p:attrNameLst>
                                          <p:attrName>style.visibility</p:attrName>
                                        </p:attrNameLst>
                                      </p:cBhvr>
                                      <p:to>
                                        <p:strVal val="visible"/>
                                      </p:to>
                                    </p:set>
                                    <p:animEffect transition="in" filter="diamond(in)">
                                      <p:cBhvr>
                                        <p:cTn id="7" dur="2000"/>
                                        <p:tgtEl>
                                          <p:spTgt spid="479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79246"/>
                                        </p:tgtEl>
                                        <p:attrNameLst>
                                          <p:attrName>style.visibility</p:attrName>
                                        </p:attrNameLst>
                                      </p:cBhvr>
                                      <p:to>
                                        <p:strVal val="visible"/>
                                      </p:to>
                                    </p:set>
                                    <p:animEffect transition="in" filter="diamond(in)">
                                      <p:cBhvr>
                                        <p:cTn id="12" dur="2000"/>
                                        <p:tgtEl>
                                          <p:spTgt spid="47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1">
            <a:extLst>
              <a:ext uri="{FF2B5EF4-FFF2-40B4-BE49-F238E27FC236}">
                <a16:creationId xmlns:a16="http://schemas.microsoft.com/office/drawing/2014/main" id="{5AF9C3AE-A4FE-4413-ABF1-F349F881A518}"/>
              </a:ext>
            </a:extLst>
          </p:cNvPr>
          <p:cNvSpPr>
            <a:spLocks noGrp="1"/>
          </p:cNvSpPr>
          <p:nvPr>
            <p:ph type="ftr" sz="quarter" idx="10"/>
          </p:nvPr>
        </p:nvSpPr>
        <p:spPr/>
        <p:txBody>
          <a:bodyPr/>
          <a:lstStyle/>
          <a:p>
            <a:r>
              <a:rPr lang="en-US" altLang="zh-CN"/>
              <a:t>TCP/IP Protocol Suite</a:t>
            </a:r>
          </a:p>
        </p:txBody>
      </p:sp>
      <p:sp>
        <p:nvSpPr>
          <p:cNvPr id="14" name="灯片编号占位符 2">
            <a:extLst>
              <a:ext uri="{FF2B5EF4-FFF2-40B4-BE49-F238E27FC236}">
                <a16:creationId xmlns:a16="http://schemas.microsoft.com/office/drawing/2014/main" id="{1D7EC37E-C44E-4158-9A2C-2E5D2CE900A8}"/>
              </a:ext>
            </a:extLst>
          </p:cNvPr>
          <p:cNvSpPr>
            <a:spLocks noGrp="1"/>
          </p:cNvSpPr>
          <p:nvPr>
            <p:ph type="sldNum" sz="quarter" idx="11"/>
          </p:nvPr>
        </p:nvSpPr>
        <p:spPr/>
        <p:txBody>
          <a:bodyPr/>
          <a:lstStyle/>
          <a:p>
            <a:fld id="{F4FC5173-DB2F-4376-B01F-E31734878453}" type="slidenum">
              <a:rPr lang="en-US" altLang="zh-CN"/>
              <a:pPr/>
              <a:t>21</a:t>
            </a:fld>
            <a:endParaRPr lang="en-US" altLang="zh-CN"/>
          </a:p>
        </p:txBody>
      </p:sp>
      <p:sp>
        <p:nvSpPr>
          <p:cNvPr id="480258" name="Text Box 2">
            <a:extLst>
              <a:ext uri="{FF2B5EF4-FFF2-40B4-BE49-F238E27FC236}">
                <a16:creationId xmlns:a16="http://schemas.microsoft.com/office/drawing/2014/main" id="{484FBAEE-7AF2-42C3-BF5E-C0311EA9215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Network-specific method</a:t>
            </a:r>
          </a:p>
        </p:txBody>
      </p:sp>
      <p:sp>
        <p:nvSpPr>
          <p:cNvPr id="480259" name="Rectangle 3">
            <a:extLst>
              <a:ext uri="{FF2B5EF4-FFF2-40B4-BE49-F238E27FC236}">
                <a16:creationId xmlns:a16="http://schemas.microsoft.com/office/drawing/2014/main" id="{810AC011-8953-4DE0-816E-A442F859AF3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0260" name="Rectangle 4">
            <a:extLst>
              <a:ext uri="{FF2B5EF4-FFF2-40B4-BE49-F238E27FC236}">
                <a16:creationId xmlns:a16="http://schemas.microsoft.com/office/drawing/2014/main" id="{053444AB-206F-4170-A8A0-9A177F78019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0261" name="Rectangle 5">
            <a:extLst>
              <a:ext uri="{FF2B5EF4-FFF2-40B4-BE49-F238E27FC236}">
                <a16:creationId xmlns:a16="http://schemas.microsoft.com/office/drawing/2014/main" id="{D3D0015C-8AD1-47F9-A83A-050C11CFF1F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0262" name="Rectangle 6">
            <a:extLst>
              <a:ext uri="{FF2B5EF4-FFF2-40B4-BE49-F238E27FC236}">
                <a16:creationId xmlns:a16="http://schemas.microsoft.com/office/drawing/2014/main" id="{5295A0DF-9935-4F92-8D02-2900045D746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0263" name="Rectangle 7">
            <a:extLst>
              <a:ext uri="{FF2B5EF4-FFF2-40B4-BE49-F238E27FC236}">
                <a16:creationId xmlns:a16="http://schemas.microsoft.com/office/drawing/2014/main" id="{4D9B90FB-BEEA-4D80-8B76-092717B523D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0264" name="Rectangle 8">
            <a:extLst>
              <a:ext uri="{FF2B5EF4-FFF2-40B4-BE49-F238E27FC236}">
                <a16:creationId xmlns:a16="http://schemas.microsoft.com/office/drawing/2014/main" id="{97733E05-FBB7-454D-BA0E-D895195C653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0265" name="Rectangle 9">
            <a:extLst>
              <a:ext uri="{FF2B5EF4-FFF2-40B4-BE49-F238E27FC236}">
                <a16:creationId xmlns:a16="http://schemas.microsoft.com/office/drawing/2014/main" id="{19BC36D0-395E-4D7F-94FB-2BF44D9844E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80268" name="Picture 12">
            <a:extLst>
              <a:ext uri="{FF2B5EF4-FFF2-40B4-BE49-F238E27FC236}">
                <a16:creationId xmlns:a16="http://schemas.microsoft.com/office/drawing/2014/main" id="{18DA9CD8-5E4F-4B8E-8234-99F22203F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5" y="2895600"/>
            <a:ext cx="560387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270" name="Picture 14">
            <a:extLst>
              <a:ext uri="{FF2B5EF4-FFF2-40B4-BE49-F238E27FC236}">
                <a16:creationId xmlns:a16="http://schemas.microsoft.com/office/drawing/2014/main" id="{3471771C-99C0-474B-924B-48EB4DCF46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725" y="1752600"/>
            <a:ext cx="198437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0271" name="Picture 15">
            <a:extLst>
              <a:ext uri="{FF2B5EF4-FFF2-40B4-BE49-F238E27FC236}">
                <a16:creationId xmlns:a16="http://schemas.microsoft.com/office/drawing/2014/main" id="{C2BDE950-D2B6-40A9-A083-073C11899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2438400"/>
            <a:ext cx="27241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0271"/>
                                        </p:tgtEl>
                                        <p:attrNameLst>
                                          <p:attrName>style.visibility</p:attrName>
                                        </p:attrNameLst>
                                      </p:cBhvr>
                                      <p:to>
                                        <p:strVal val="visible"/>
                                      </p:to>
                                    </p:set>
                                    <p:anim calcmode="lin" valueType="num">
                                      <p:cBhvr additive="base">
                                        <p:cTn id="7" dur="500" fill="hold"/>
                                        <p:tgtEl>
                                          <p:spTgt spid="480271"/>
                                        </p:tgtEl>
                                        <p:attrNameLst>
                                          <p:attrName>ppt_x</p:attrName>
                                        </p:attrNameLst>
                                      </p:cBhvr>
                                      <p:tavLst>
                                        <p:tav tm="0">
                                          <p:val>
                                            <p:strVal val="#ppt_x"/>
                                          </p:val>
                                        </p:tav>
                                        <p:tav tm="100000">
                                          <p:val>
                                            <p:strVal val="#ppt_x"/>
                                          </p:val>
                                        </p:tav>
                                      </p:tavLst>
                                    </p:anim>
                                    <p:anim calcmode="lin" valueType="num">
                                      <p:cBhvr additive="base">
                                        <p:cTn id="8" dur="500" fill="hold"/>
                                        <p:tgtEl>
                                          <p:spTgt spid="480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0270"/>
                                        </p:tgtEl>
                                        <p:attrNameLst>
                                          <p:attrName>style.visibility</p:attrName>
                                        </p:attrNameLst>
                                      </p:cBhvr>
                                      <p:to>
                                        <p:strVal val="visible"/>
                                      </p:to>
                                    </p:set>
                                    <p:anim calcmode="lin" valueType="num">
                                      <p:cBhvr additive="base">
                                        <p:cTn id="13" dur="500" fill="hold"/>
                                        <p:tgtEl>
                                          <p:spTgt spid="480270"/>
                                        </p:tgtEl>
                                        <p:attrNameLst>
                                          <p:attrName>ppt_x</p:attrName>
                                        </p:attrNameLst>
                                      </p:cBhvr>
                                      <p:tavLst>
                                        <p:tav tm="0">
                                          <p:val>
                                            <p:strVal val="#ppt_x"/>
                                          </p:val>
                                        </p:tav>
                                        <p:tav tm="100000">
                                          <p:val>
                                            <p:strVal val="#ppt_x"/>
                                          </p:val>
                                        </p:tav>
                                      </p:tavLst>
                                    </p:anim>
                                    <p:anim calcmode="lin" valueType="num">
                                      <p:cBhvr additive="base">
                                        <p:cTn id="14" dur="500" fill="hold"/>
                                        <p:tgtEl>
                                          <p:spTgt spid="480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a:extLst>
              <a:ext uri="{FF2B5EF4-FFF2-40B4-BE49-F238E27FC236}">
                <a16:creationId xmlns:a16="http://schemas.microsoft.com/office/drawing/2014/main" id="{494AA358-9B8E-4BC7-8643-BDC8167C7946}"/>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22</a:t>
            </a:fld>
            <a:endParaRPr lang="en-US" altLang="zh-CN"/>
          </a:p>
        </p:txBody>
      </p:sp>
      <p:sp>
        <p:nvSpPr>
          <p:cNvPr id="533506" name="Rectangle 2">
            <a:extLst>
              <a:ext uri="{FF2B5EF4-FFF2-40B4-BE49-F238E27FC236}">
                <a16:creationId xmlns:a16="http://schemas.microsoft.com/office/drawing/2014/main" id="{706823AF-E6CE-4C58-9370-5E2AE3C3AA81}"/>
              </a:ext>
            </a:extLst>
          </p:cNvPr>
          <p:cNvSpPr>
            <a:spLocks noGrp="1" noChangeArrowheads="1"/>
          </p:cNvSpPr>
          <p:nvPr>
            <p:ph type="title"/>
          </p:nvPr>
        </p:nvSpPr>
        <p:spPr/>
        <p:txBody>
          <a:bodyPr/>
          <a:lstStyle/>
          <a:p>
            <a:pPr eaLnBrk="1" hangingPunct="1">
              <a:defRPr/>
            </a:pPr>
            <a:r>
              <a:rPr lang="en-US" altLang="zh-CN"/>
              <a:t>Discussion</a:t>
            </a:r>
          </a:p>
        </p:txBody>
      </p:sp>
      <p:sp>
        <p:nvSpPr>
          <p:cNvPr id="533507" name="Rectangle 3">
            <a:extLst>
              <a:ext uri="{FF2B5EF4-FFF2-40B4-BE49-F238E27FC236}">
                <a16:creationId xmlns:a16="http://schemas.microsoft.com/office/drawing/2014/main" id="{5752467D-E160-49AB-8D8E-98DCBAE1159D}"/>
              </a:ext>
            </a:extLst>
          </p:cNvPr>
          <p:cNvSpPr>
            <a:spLocks noGrp="1" noChangeArrowheads="1"/>
          </p:cNvSpPr>
          <p:nvPr>
            <p:ph type="body" idx="1"/>
          </p:nvPr>
        </p:nvSpPr>
        <p:spPr>
          <a:xfrm>
            <a:off x="658019" y="1371120"/>
            <a:ext cx="7886700" cy="4351338"/>
          </a:xfrm>
        </p:spPr>
        <p:txBody>
          <a:bodyPr/>
          <a:lstStyle/>
          <a:p>
            <a:pPr eaLnBrk="1" hangingPunct="1">
              <a:defRPr/>
            </a:pPr>
            <a:r>
              <a:rPr lang="en-US" altLang="zh-CN" sz="2800" dirty="0">
                <a:sym typeface="Wingdings" panose="05000000000000000000" pitchFamily="2" charset="2"/>
              </a:rPr>
              <a:t>Network-specific routing</a:t>
            </a:r>
          </a:p>
          <a:p>
            <a:pPr lvl="1" eaLnBrk="1" hangingPunct="1">
              <a:defRPr/>
            </a:pPr>
            <a:r>
              <a:rPr lang="zh-CN" altLang="en-US" sz="2400" dirty="0"/>
              <a:t>路由表的大小只与网络的个数有关，与每个网络的大小（包含的主机数多少）无关</a:t>
            </a:r>
          </a:p>
          <a:p>
            <a:pPr eaLnBrk="1" hangingPunct="1">
              <a:defRPr/>
            </a:pPr>
            <a:r>
              <a:rPr lang="en-US" altLang="zh-CN" sz="2800" dirty="0">
                <a:sym typeface="Wingdings" panose="05000000000000000000" pitchFamily="2" charset="2"/>
              </a:rPr>
              <a:t>N</a:t>
            </a:r>
            <a:r>
              <a:rPr lang="en-US" altLang="zh-CN" sz="2800" dirty="0"/>
              <a:t>ext-hop routing</a:t>
            </a:r>
          </a:p>
          <a:p>
            <a:pPr lvl="1" eaLnBrk="1" hangingPunct="1">
              <a:defRPr/>
            </a:pPr>
            <a:r>
              <a:rPr lang="zh-CN" altLang="en-US" sz="2400" dirty="0"/>
              <a:t>路由器独立选路，从</a:t>
            </a:r>
            <a:r>
              <a:rPr lang="en-US" altLang="zh-CN" sz="2400" dirty="0"/>
              <a:t>Net 1</a:t>
            </a:r>
            <a:r>
              <a:rPr lang="zh-CN" altLang="en-US" sz="2400" dirty="0"/>
              <a:t>到</a:t>
            </a:r>
            <a:r>
              <a:rPr lang="en-US" altLang="zh-CN" sz="2400" dirty="0"/>
              <a:t>Net 2</a:t>
            </a:r>
            <a:r>
              <a:rPr lang="zh-CN" altLang="en-US" sz="2400" dirty="0"/>
              <a:t>的路径可能与从</a:t>
            </a:r>
            <a:r>
              <a:rPr lang="en-US" altLang="zh-CN" sz="2400" dirty="0"/>
              <a:t>Net 2</a:t>
            </a:r>
            <a:r>
              <a:rPr lang="zh-CN" altLang="en-US" sz="2400" dirty="0"/>
              <a:t>到</a:t>
            </a:r>
            <a:r>
              <a:rPr lang="en-US" altLang="zh-CN" sz="2400" dirty="0"/>
              <a:t>Net 1</a:t>
            </a:r>
            <a:r>
              <a:rPr lang="zh-CN" altLang="en-US" sz="2400" dirty="0"/>
              <a:t>的路径不是同一条</a:t>
            </a:r>
          </a:p>
          <a:p>
            <a:pPr lvl="1" eaLnBrk="1" hangingPunct="1">
              <a:defRPr/>
            </a:pPr>
            <a:endParaRPr lang="zh-CN" altLang="en-US" sz="2400" dirty="0"/>
          </a:p>
          <a:p>
            <a:pPr lvl="1" eaLnBrk="1" hangingPunct="1">
              <a:defRPr/>
            </a:pPr>
            <a:endParaRPr lang="zh-CN" altLang="en-US" sz="2400" dirty="0"/>
          </a:p>
          <a:p>
            <a:pPr lvl="1" eaLnBrk="1" hangingPunct="1">
              <a:defRPr/>
            </a:pPr>
            <a:endParaRPr lang="zh-CN" altLang="en-US" sz="2400" dirty="0"/>
          </a:p>
          <a:p>
            <a:pPr lvl="1" eaLnBrk="1" hangingPunct="1">
              <a:defRPr/>
            </a:pPr>
            <a:endParaRPr lang="zh-CN" altLang="en-US" sz="2400" dirty="0"/>
          </a:p>
          <a:p>
            <a:pPr lvl="1" eaLnBrk="1" hangingPunct="1">
              <a:defRPr/>
            </a:pPr>
            <a:r>
              <a:rPr lang="zh-CN" altLang="en-US" sz="2400" dirty="0"/>
              <a:t>只有最后一个路由器才知道目的主机是否存在</a:t>
            </a:r>
          </a:p>
        </p:txBody>
      </p:sp>
      <p:grpSp>
        <p:nvGrpSpPr>
          <p:cNvPr id="533545" name="Group 41">
            <a:extLst>
              <a:ext uri="{FF2B5EF4-FFF2-40B4-BE49-F238E27FC236}">
                <a16:creationId xmlns:a16="http://schemas.microsoft.com/office/drawing/2014/main" id="{D1627E1C-5579-4DC2-8E51-ABB0E62C0189}"/>
              </a:ext>
            </a:extLst>
          </p:cNvPr>
          <p:cNvGrpSpPr>
            <a:grpSpLocks/>
          </p:cNvGrpSpPr>
          <p:nvPr/>
        </p:nvGrpSpPr>
        <p:grpSpPr bwMode="auto">
          <a:xfrm>
            <a:off x="827088" y="4029075"/>
            <a:ext cx="5543550" cy="1730375"/>
            <a:chOff x="521" y="2538"/>
            <a:chExt cx="3492" cy="1090"/>
          </a:xfrm>
        </p:grpSpPr>
        <p:pic>
          <p:nvPicPr>
            <p:cNvPr id="20498" name="Picture 4">
              <a:extLst>
                <a:ext uri="{FF2B5EF4-FFF2-40B4-BE49-F238E27FC236}">
                  <a16:creationId xmlns:a16="http://schemas.microsoft.com/office/drawing/2014/main" id="{D6CFD55A-8489-4257-A616-C13CFB2336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 y="2538"/>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9" name="Picture 5">
              <a:extLst>
                <a:ext uri="{FF2B5EF4-FFF2-40B4-BE49-F238E27FC236}">
                  <a16:creationId xmlns:a16="http://schemas.microsoft.com/office/drawing/2014/main" id="{102EE49A-4E76-4794-8E04-F2BB90126B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 y="3309"/>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3510" name="Oval 6">
              <a:extLst>
                <a:ext uri="{FF2B5EF4-FFF2-40B4-BE49-F238E27FC236}">
                  <a16:creationId xmlns:a16="http://schemas.microsoft.com/office/drawing/2014/main" id="{E1BC00E3-A7D9-4252-BA62-BB1FE455DBAB}"/>
                </a:ext>
              </a:extLst>
            </p:cNvPr>
            <p:cNvSpPr>
              <a:spLocks noChangeArrowheads="1"/>
            </p:cNvSpPr>
            <p:nvPr/>
          </p:nvSpPr>
          <p:spPr bwMode="auto">
            <a:xfrm>
              <a:off x="521" y="2953"/>
              <a:ext cx="725" cy="272"/>
            </a:xfrm>
            <a:prstGeom prst="ellipse">
              <a:avLst/>
            </a:prstGeom>
            <a:solidFill>
              <a:srgbClr val="F5DB9B"/>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90000"/>
                </a:lnSpc>
                <a:defRPr/>
              </a:pPr>
              <a:r>
                <a:rPr lang="en-US" altLang="zh-CN">
                  <a:solidFill>
                    <a:schemeClr val="bg2"/>
                  </a:solidFill>
                  <a:effectLst>
                    <a:outerShdw blurRad="38100" dist="38100" dir="2700000" algn="tl">
                      <a:srgbClr val="FFFFFF"/>
                    </a:outerShdw>
                  </a:effectLst>
                </a:rPr>
                <a:t>Net 1</a:t>
              </a:r>
            </a:p>
          </p:txBody>
        </p:sp>
        <p:sp>
          <p:nvSpPr>
            <p:cNvPr id="533511" name="Oval 7">
              <a:extLst>
                <a:ext uri="{FF2B5EF4-FFF2-40B4-BE49-F238E27FC236}">
                  <a16:creationId xmlns:a16="http://schemas.microsoft.com/office/drawing/2014/main" id="{8A32C95D-3149-4A0F-82FD-4137A961999D}"/>
                </a:ext>
              </a:extLst>
            </p:cNvPr>
            <p:cNvSpPr>
              <a:spLocks noChangeArrowheads="1"/>
            </p:cNvSpPr>
            <p:nvPr/>
          </p:nvSpPr>
          <p:spPr bwMode="auto">
            <a:xfrm>
              <a:off x="3288" y="2947"/>
              <a:ext cx="725" cy="272"/>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90000"/>
                </a:lnSpc>
                <a:defRPr/>
              </a:pPr>
              <a:r>
                <a:rPr lang="en-US" altLang="zh-CN">
                  <a:solidFill>
                    <a:schemeClr val="bg2"/>
                  </a:solidFill>
                  <a:effectLst>
                    <a:outerShdw blurRad="38100" dist="38100" dir="2700000" algn="tl">
                      <a:srgbClr val="FFFFFF"/>
                    </a:outerShdw>
                  </a:effectLst>
                </a:rPr>
                <a:t>Net 2</a:t>
              </a:r>
              <a:endParaRPr lang="en-US" altLang="zh-CN" baseline="-25000">
                <a:solidFill>
                  <a:schemeClr val="bg2"/>
                </a:solidFill>
                <a:effectLst>
                  <a:outerShdw blurRad="38100" dist="38100" dir="2700000" algn="tl">
                    <a:srgbClr val="FFFFFF"/>
                  </a:outerShdw>
                </a:effectLst>
              </a:endParaRPr>
            </a:p>
          </p:txBody>
        </p:sp>
        <p:pic>
          <p:nvPicPr>
            <p:cNvPr id="20502" name="Picture 8">
              <a:extLst>
                <a:ext uri="{FF2B5EF4-FFF2-40B4-BE49-F238E27FC236}">
                  <a16:creationId xmlns:a16="http://schemas.microsoft.com/office/drawing/2014/main" id="{7B8CEDCF-778A-4D86-AD32-EC7652EC9D2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 y="2931"/>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3" name="Picture 9">
              <a:extLst>
                <a:ext uri="{FF2B5EF4-FFF2-40B4-BE49-F238E27FC236}">
                  <a16:creationId xmlns:a16="http://schemas.microsoft.com/office/drawing/2014/main" id="{D8B2D354-E67B-4164-B99A-DAC57449DBA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 y="2538"/>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04" name="AutoShape 10">
              <a:extLst>
                <a:ext uri="{FF2B5EF4-FFF2-40B4-BE49-F238E27FC236}">
                  <a16:creationId xmlns:a16="http://schemas.microsoft.com/office/drawing/2014/main" id="{EBDFA9AD-1947-42B6-8E56-ABF7F1544923}"/>
                </a:ext>
              </a:extLst>
            </p:cNvPr>
            <p:cNvCxnSpPr>
              <a:cxnSpLocks noChangeShapeType="1"/>
              <a:stCxn id="20502" idx="0"/>
              <a:endCxn id="20498" idx="1"/>
            </p:cNvCxnSpPr>
            <p:nvPr/>
          </p:nvCxnSpPr>
          <p:spPr bwMode="auto">
            <a:xfrm flipV="1">
              <a:off x="1742" y="2698"/>
              <a:ext cx="222" cy="23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5" name="AutoShape 11">
              <a:extLst>
                <a:ext uri="{FF2B5EF4-FFF2-40B4-BE49-F238E27FC236}">
                  <a16:creationId xmlns:a16="http://schemas.microsoft.com/office/drawing/2014/main" id="{BEB68C38-1C36-42D2-839B-7930FAFFBAAE}"/>
                </a:ext>
              </a:extLst>
            </p:cNvPr>
            <p:cNvCxnSpPr>
              <a:cxnSpLocks noChangeShapeType="1"/>
              <a:stCxn id="20502" idx="2"/>
              <a:endCxn id="20499" idx="1"/>
            </p:cNvCxnSpPr>
            <p:nvPr/>
          </p:nvCxnSpPr>
          <p:spPr bwMode="auto">
            <a:xfrm>
              <a:off x="1742" y="3250"/>
              <a:ext cx="221" cy="21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6" name="AutoShape 12">
              <a:extLst>
                <a:ext uri="{FF2B5EF4-FFF2-40B4-BE49-F238E27FC236}">
                  <a16:creationId xmlns:a16="http://schemas.microsoft.com/office/drawing/2014/main" id="{A15C9EF8-C5DE-4D8E-90BC-51F6EEAC5402}"/>
                </a:ext>
              </a:extLst>
            </p:cNvPr>
            <p:cNvCxnSpPr>
              <a:cxnSpLocks noChangeShapeType="1"/>
              <a:stCxn id="20499" idx="3"/>
              <a:endCxn id="20514" idx="1"/>
            </p:cNvCxnSpPr>
            <p:nvPr/>
          </p:nvCxnSpPr>
          <p:spPr bwMode="auto">
            <a:xfrm>
              <a:off x="2425" y="3469"/>
              <a:ext cx="274" cy="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7" name="AutoShape 13">
              <a:extLst>
                <a:ext uri="{FF2B5EF4-FFF2-40B4-BE49-F238E27FC236}">
                  <a16:creationId xmlns:a16="http://schemas.microsoft.com/office/drawing/2014/main" id="{946DB54B-4665-45A1-827F-DB1CE18A566F}"/>
                </a:ext>
              </a:extLst>
            </p:cNvPr>
            <p:cNvCxnSpPr>
              <a:cxnSpLocks noChangeShapeType="1"/>
              <a:stCxn id="20498" idx="3"/>
              <a:endCxn id="20503" idx="1"/>
            </p:cNvCxnSpPr>
            <p:nvPr/>
          </p:nvCxnSpPr>
          <p:spPr bwMode="auto">
            <a:xfrm>
              <a:off x="2426" y="2698"/>
              <a:ext cx="264" cy="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8" name="AutoShape 14">
              <a:extLst>
                <a:ext uri="{FF2B5EF4-FFF2-40B4-BE49-F238E27FC236}">
                  <a16:creationId xmlns:a16="http://schemas.microsoft.com/office/drawing/2014/main" id="{1AB877B6-E5CE-49A9-9FCD-78EF8669F8CF}"/>
                </a:ext>
              </a:extLst>
            </p:cNvPr>
            <p:cNvCxnSpPr>
              <a:cxnSpLocks noChangeShapeType="1"/>
              <a:stCxn id="20503" idx="3"/>
              <a:endCxn id="533511" idx="1"/>
            </p:cNvCxnSpPr>
            <p:nvPr/>
          </p:nvCxnSpPr>
          <p:spPr bwMode="auto">
            <a:xfrm>
              <a:off x="3152" y="2698"/>
              <a:ext cx="242" cy="28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9" name="AutoShape 15">
              <a:extLst>
                <a:ext uri="{FF2B5EF4-FFF2-40B4-BE49-F238E27FC236}">
                  <a16:creationId xmlns:a16="http://schemas.microsoft.com/office/drawing/2014/main" id="{B8CBFD77-1A8B-4A03-803E-37E3A1F4B6C0}"/>
                </a:ext>
              </a:extLst>
            </p:cNvPr>
            <p:cNvCxnSpPr>
              <a:cxnSpLocks noChangeShapeType="1"/>
              <a:stCxn id="533510" idx="6"/>
              <a:endCxn id="20502" idx="1"/>
            </p:cNvCxnSpPr>
            <p:nvPr/>
          </p:nvCxnSpPr>
          <p:spPr bwMode="auto">
            <a:xfrm>
              <a:off x="1246" y="3089"/>
              <a:ext cx="265" cy="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3520" name="Text Box 16">
              <a:extLst>
                <a:ext uri="{FF2B5EF4-FFF2-40B4-BE49-F238E27FC236}">
                  <a16:creationId xmlns:a16="http://schemas.microsoft.com/office/drawing/2014/main" id="{A737D942-DEE2-4187-8290-9F609ADF76D8}"/>
                </a:ext>
              </a:extLst>
            </p:cNvPr>
            <p:cNvSpPr txBox="1">
              <a:spLocks noChangeArrowheads="1"/>
            </p:cNvSpPr>
            <p:nvPr/>
          </p:nvSpPr>
          <p:spPr bwMode="auto">
            <a:xfrm>
              <a:off x="1553" y="2734"/>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A</a:t>
              </a:r>
            </a:p>
          </p:txBody>
        </p:sp>
        <p:sp>
          <p:nvSpPr>
            <p:cNvPr id="533521" name="Text Box 17">
              <a:extLst>
                <a:ext uri="{FF2B5EF4-FFF2-40B4-BE49-F238E27FC236}">
                  <a16:creationId xmlns:a16="http://schemas.microsoft.com/office/drawing/2014/main" id="{7A1828D1-9142-4AE8-B80D-778E1DDD222B}"/>
                </a:ext>
              </a:extLst>
            </p:cNvPr>
            <p:cNvSpPr txBox="1">
              <a:spLocks noChangeArrowheads="1"/>
            </p:cNvSpPr>
            <p:nvPr/>
          </p:nvSpPr>
          <p:spPr bwMode="auto">
            <a:xfrm>
              <a:off x="2045" y="3116"/>
              <a:ext cx="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D</a:t>
              </a:r>
            </a:p>
          </p:txBody>
        </p:sp>
        <p:sp>
          <p:nvSpPr>
            <p:cNvPr id="533522" name="Text Box 18">
              <a:extLst>
                <a:ext uri="{FF2B5EF4-FFF2-40B4-BE49-F238E27FC236}">
                  <a16:creationId xmlns:a16="http://schemas.microsoft.com/office/drawing/2014/main" id="{D8CF600A-DFA9-45D8-A07A-67AEF7ED083E}"/>
                </a:ext>
              </a:extLst>
            </p:cNvPr>
            <p:cNvSpPr txBox="1">
              <a:spLocks noChangeArrowheads="1"/>
            </p:cNvSpPr>
            <p:nvPr/>
          </p:nvSpPr>
          <p:spPr bwMode="auto">
            <a:xfrm>
              <a:off x="2045" y="274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B</a:t>
              </a:r>
            </a:p>
          </p:txBody>
        </p:sp>
        <p:sp>
          <p:nvSpPr>
            <p:cNvPr id="533523" name="Text Box 19">
              <a:extLst>
                <a:ext uri="{FF2B5EF4-FFF2-40B4-BE49-F238E27FC236}">
                  <a16:creationId xmlns:a16="http://schemas.microsoft.com/office/drawing/2014/main" id="{81017864-C0FC-4150-B33D-41EA0EFCFE2F}"/>
                </a:ext>
              </a:extLst>
            </p:cNvPr>
            <p:cNvSpPr txBox="1">
              <a:spLocks noChangeArrowheads="1"/>
            </p:cNvSpPr>
            <p:nvPr/>
          </p:nvSpPr>
          <p:spPr bwMode="auto">
            <a:xfrm>
              <a:off x="2785" y="2746"/>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C</a:t>
              </a:r>
            </a:p>
          </p:txBody>
        </p:sp>
        <p:pic>
          <p:nvPicPr>
            <p:cNvPr id="20514" name="Picture 20">
              <a:extLst>
                <a:ext uri="{FF2B5EF4-FFF2-40B4-BE49-F238E27FC236}">
                  <a16:creationId xmlns:a16="http://schemas.microsoft.com/office/drawing/2014/main" id="{40DF54D0-0916-4B9E-96B1-3C6D2272F85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 y="3309"/>
              <a:ext cx="46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3525" name="Text Box 21">
              <a:extLst>
                <a:ext uri="{FF2B5EF4-FFF2-40B4-BE49-F238E27FC236}">
                  <a16:creationId xmlns:a16="http://schemas.microsoft.com/office/drawing/2014/main" id="{5D71B295-DFF3-49D0-893A-D2E786E6DEEB}"/>
                </a:ext>
              </a:extLst>
            </p:cNvPr>
            <p:cNvSpPr txBox="1">
              <a:spLocks noChangeArrowheads="1"/>
            </p:cNvSpPr>
            <p:nvPr/>
          </p:nvSpPr>
          <p:spPr bwMode="auto">
            <a:xfrm>
              <a:off x="2806" y="3116"/>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E</a:t>
              </a:r>
            </a:p>
          </p:txBody>
        </p:sp>
        <p:cxnSp>
          <p:nvCxnSpPr>
            <p:cNvPr id="20516" name="AutoShape 22">
              <a:extLst>
                <a:ext uri="{FF2B5EF4-FFF2-40B4-BE49-F238E27FC236}">
                  <a16:creationId xmlns:a16="http://schemas.microsoft.com/office/drawing/2014/main" id="{5F2554B5-D09A-4B52-B7D0-EFA2F8E4E613}"/>
                </a:ext>
              </a:extLst>
            </p:cNvPr>
            <p:cNvCxnSpPr>
              <a:cxnSpLocks noChangeShapeType="1"/>
              <a:stCxn id="20514" idx="3"/>
              <a:endCxn id="533511" idx="3"/>
            </p:cNvCxnSpPr>
            <p:nvPr/>
          </p:nvCxnSpPr>
          <p:spPr bwMode="auto">
            <a:xfrm flipV="1">
              <a:off x="3161" y="3179"/>
              <a:ext cx="233" cy="29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3527" name="Text Box 23">
            <a:extLst>
              <a:ext uri="{FF2B5EF4-FFF2-40B4-BE49-F238E27FC236}">
                <a16:creationId xmlns:a16="http://schemas.microsoft.com/office/drawing/2014/main" id="{9554A219-7BE8-420F-8D7D-8091EFFA3556}"/>
              </a:ext>
            </a:extLst>
          </p:cNvPr>
          <p:cNvSpPr txBox="1">
            <a:spLocks noChangeArrowheads="1"/>
          </p:cNvSpPr>
          <p:nvPr/>
        </p:nvSpPr>
        <p:spPr bwMode="auto">
          <a:xfrm>
            <a:off x="5254625" y="4005263"/>
            <a:ext cx="334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rgbClr val="FF9900"/>
                </a:solidFill>
                <a:effectLst>
                  <a:outerShdw blurRad="38100" dist="38100" dir="2700000" algn="tl">
                    <a:srgbClr val="000000"/>
                  </a:outerShdw>
                </a:effectLst>
              </a:rPr>
              <a:t>Net 1</a:t>
            </a:r>
            <a:r>
              <a:rPr lang="en-US" altLang="zh-CN">
                <a:solidFill>
                  <a:srgbClr val="FF9900"/>
                </a:solidFill>
                <a:effectLst>
                  <a:outerShdw blurRad="38100" dist="38100" dir="2700000" algn="tl">
                    <a:srgbClr val="000000"/>
                  </a:outerShdw>
                </a:effectLst>
                <a:sym typeface="Wingdings" panose="05000000000000000000" pitchFamily="2" charset="2"/>
              </a:rPr>
              <a:t>ABCNet 2</a:t>
            </a:r>
            <a:endParaRPr lang="en-US" altLang="zh-CN">
              <a:solidFill>
                <a:srgbClr val="FF9900"/>
              </a:solidFill>
              <a:effectLst>
                <a:outerShdw blurRad="38100" dist="38100" dir="2700000" algn="tl">
                  <a:srgbClr val="000000"/>
                </a:outerShdw>
              </a:effectLst>
            </a:endParaRPr>
          </a:p>
        </p:txBody>
      </p:sp>
      <p:sp>
        <p:nvSpPr>
          <p:cNvPr id="533528" name="Text Box 24">
            <a:extLst>
              <a:ext uri="{FF2B5EF4-FFF2-40B4-BE49-F238E27FC236}">
                <a16:creationId xmlns:a16="http://schemas.microsoft.com/office/drawing/2014/main" id="{A558F2D7-CFEE-4DE8-B0B3-CF05C86A0FD2}"/>
              </a:ext>
            </a:extLst>
          </p:cNvPr>
          <p:cNvSpPr txBox="1">
            <a:spLocks noChangeArrowheads="1"/>
          </p:cNvSpPr>
          <p:nvPr/>
        </p:nvSpPr>
        <p:spPr bwMode="auto">
          <a:xfrm>
            <a:off x="5245100" y="5254625"/>
            <a:ext cx="335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FFFF"/>
                </a:solidFill>
                <a:effectLst>
                  <a:outerShdw blurRad="38100" dist="38100" dir="2700000" algn="tl">
                    <a:srgbClr val="000000"/>
                  </a:outerShdw>
                </a:effectLst>
              </a:rPr>
              <a:t>Net 1</a:t>
            </a:r>
            <a:r>
              <a:rPr lang="en-US" altLang="zh-CN" dirty="0">
                <a:solidFill>
                  <a:srgbClr val="00FFFF"/>
                </a:solidFill>
                <a:effectLst>
                  <a:outerShdw blurRad="38100" dist="38100" dir="2700000" algn="tl">
                    <a:srgbClr val="000000"/>
                  </a:outerShdw>
                </a:effectLst>
                <a:sym typeface="Wingdings" panose="05000000000000000000" pitchFamily="2" charset="2"/>
              </a:rPr>
              <a:t>ADENet 2</a:t>
            </a:r>
            <a:endParaRPr lang="en-US" altLang="zh-CN" dirty="0">
              <a:solidFill>
                <a:srgbClr val="00FFFF"/>
              </a:solidFill>
              <a:effectLst>
                <a:outerShdw blurRad="38100" dist="38100" dir="2700000" algn="tl">
                  <a:srgbClr val="000000"/>
                </a:outerShdw>
              </a:effectLst>
            </a:endParaRPr>
          </a:p>
        </p:txBody>
      </p:sp>
      <p:grpSp>
        <p:nvGrpSpPr>
          <p:cNvPr id="533544" name="Group 40">
            <a:extLst>
              <a:ext uri="{FF2B5EF4-FFF2-40B4-BE49-F238E27FC236}">
                <a16:creationId xmlns:a16="http://schemas.microsoft.com/office/drawing/2014/main" id="{3857419A-26E3-40EF-8FD3-07626446C75A}"/>
              </a:ext>
            </a:extLst>
          </p:cNvPr>
          <p:cNvGrpSpPr>
            <a:grpSpLocks/>
          </p:cNvGrpSpPr>
          <p:nvPr/>
        </p:nvGrpSpPr>
        <p:grpSpPr bwMode="auto">
          <a:xfrm>
            <a:off x="1908175" y="4903788"/>
            <a:ext cx="3419475" cy="685800"/>
            <a:chOff x="1202" y="3089"/>
            <a:chExt cx="2154" cy="432"/>
          </a:xfrm>
        </p:grpSpPr>
        <p:sp>
          <p:nvSpPr>
            <p:cNvPr id="533537" name="Line 33">
              <a:extLst>
                <a:ext uri="{FF2B5EF4-FFF2-40B4-BE49-F238E27FC236}">
                  <a16:creationId xmlns:a16="http://schemas.microsoft.com/office/drawing/2014/main" id="{57613E7D-4495-4AB6-BA0D-673A58030BB6}"/>
                </a:ext>
              </a:extLst>
            </p:cNvPr>
            <p:cNvSpPr>
              <a:spLocks noChangeShapeType="1"/>
            </p:cNvSpPr>
            <p:nvPr/>
          </p:nvSpPr>
          <p:spPr bwMode="auto">
            <a:xfrm flipH="1">
              <a:off x="3016" y="3089"/>
              <a:ext cx="340" cy="408"/>
            </a:xfrm>
            <a:prstGeom prst="line">
              <a:avLst/>
            </a:prstGeom>
            <a:noFill/>
            <a:ln w="38100">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3538" name="Line 34">
              <a:extLst>
                <a:ext uri="{FF2B5EF4-FFF2-40B4-BE49-F238E27FC236}">
                  <a16:creationId xmlns:a16="http://schemas.microsoft.com/office/drawing/2014/main" id="{8FCD5AF2-CECA-4A42-A2D5-EA88C2B8BBF8}"/>
                </a:ext>
              </a:extLst>
            </p:cNvPr>
            <p:cNvSpPr>
              <a:spLocks noChangeShapeType="1"/>
            </p:cNvSpPr>
            <p:nvPr/>
          </p:nvSpPr>
          <p:spPr bwMode="auto">
            <a:xfrm flipH="1">
              <a:off x="2245" y="3521"/>
              <a:ext cx="635" cy="0"/>
            </a:xfrm>
            <a:prstGeom prst="line">
              <a:avLst/>
            </a:prstGeom>
            <a:noFill/>
            <a:ln w="38100">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3539" name="Line 35">
              <a:extLst>
                <a:ext uri="{FF2B5EF4-FFF2-40B4-BE49-F238E27FC236}">
                  <a16:creationId xmlns:a16="http://schemas.microsoft.com/office/drawing/2014/main" id="{66ABB28D-6500-4335-8D0A-2C2B1C156E60}"/>
                </a:ext>
              </a:extLst>
            </p:cNvPr>
            <p:cNvSpPr>
              <a:spLocks noChangeShapeType="1"/>
            </p:cNvSpPr>
            <p:nvPr/>
          </p:nvSpPr>
          <p:spPr bwMode="auto">
            <a:xfrm flipH="1" flipV="1">
              <a:off x="1791" y="3135"/>
              <a:ext cx="363" cy="362"/>
            </a:xfrm>
            <a:prstGeom prst="line">
              <a:avLst/>
            </a:prstGeom>
            <a:noFill/>
            <a:ln w="38100">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3540" name="Line 36">
              <a:extLst>
                <a:ext uri="{FF2B5EF4-FFF2-40B4-BE49-F238E27FC236}">
                  <a16:creationId xmlns:a16="http://schemas.microsoft.com/office/drawing/2014/main" id="{F5B22582-ADF5-4756-83BD-EC52EC7CF3F1}"/>
                </a:ext>
              </a:extLst>
            </p:cNvPr>
            <p:cNvSpPr>
              <a:spLocks noChangeShapeType="1"/>
            </p:cNvSpPr>
            <p:nvPr/>
          </p:nvSpPr>
          <p:spPr bwMode="auto">
            <a:xfrm flipH="1">
              <a:off x="1202" y="3158"/>
              <a:ext cx="499" cy="0"/>
            </a:xfrm>
            <a:prstGeom prst="line">
              <a:avLst/>
            </a:prstGeom>
            <a:noFill/>
            <a:ln w="38100">
              <a:solidFill>
                <a:srgbClr val="00FF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533542" name="Group 38">
            <a:extLst>
              <a:ext uri="{FF2B5EF4-FFF2-40B4-BE49-F238E27FC236}">
                <a16:creationId xmlns:a16="http://schemas.microsoft.com/office/drawing/2014/main" id="{A9D54187-9264-4F2D-8FEC-D4A6BE50B1E9}"/>
              </a:ext>
            </a:extLst>
          </p:cNvPr>
          <p:cNvGrpSpPr>
            <a:grpSpLocks/>
          </p:cNvGrpSpPr>
          <p:nvPr/>
        </p:nvGrpSpPr>
        <p:grpSpPr bwMode="auto">
          <a:xfrm>
            <a:off x="1763713" y="4149725"/>
            <a:ext cx="3529012" cy="647700"/>
            <a:chOff x="1111" y="2614"/>
            <a:chExt cx="2223" cy="408"/>
          </a:xfrm>
        </p:grpSpPr>
        <p:sp>
          <p:nvSpPr>
            <p:cNvPr id="533534" name="Line 30">
              <a:extLst>
                <a:ext uri="{FF2B5EF4-FFF2-40B4-BE49-F238E27FC236}">
                  <a16:creationId xmlns:a16="http://schemas.microsoft.com/office/drawing/2014/main" id="{4EF1CE82-F0A9-4F65-B0AB-B700CA06146B}"/>
                </a:ext>
              </a:extLst>
            </p:cNvPr>
            <p:cNvSpPr>
              <a:spLocks noChangeShapeType="1"/>
            </p:cNvSpPr>
            <p:nvPr/>
          </p:nvSpPr>
          <p:spPr bwMode="auto">
            <a:xfrm flipV="1">
              <a:off x="1791" y="2659"/>
              <a:ext cx="318" cy="363"/>
            </a:xfrm>
            <a:prstGeom prst="line">
              <a:avLst/>
            </a:prstGeom>
            <a:noFill/>
            <a:ln w="38100">
              <a:solidFill>
                <a:srgbClr val="FF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3535" name="Line 31">
              <a:extLst>
                <a:ext uri="{FF2B5EF4-FFF2-40B4-BE49-F238E27FC236}">
                  <a16:creationId xmlns:a16="http://schemas.microsoft.com/office/drawing/2014/main" id="{8FCBD932-C17B-46E9-B93A-B15052AA7D5C}"/>
                </a:ext>
              </a:extLst>
            </p:cNvPr>
            <p:cNvSpPr>
              <a:spLocks noChangeShapeType="1"/>
            </p:cNvSpPr>
            <p:nvPr/>
          </p:nvSpPr>
          <p:spPr bwMode="auto">
            <a:xfrm>
              <a:off x="1111" y="3022"/>
              <a:ext cx="544" cy="0"/>
            </a:xfrm>
            <a:prstGeom prst="line">
              <a:avLst/>
            </a:prstGeom>
            <a:noFill/>
            <a:ln w="38100">
              <a:solidFill>
                <a:srgbClr val="FF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3536" name="Line 32">
              <a:extLst>
                <a:ext uri="{FF2B5EF4-FFF2-40B4-BE49-F238E27FC236}">
                  <a16:creationId xmlns:a16="http://schemas.microsoft.com/office/drawing/2014/main" id="{46AE76D0-9AD1-4C3C-A403-02DF9F7170FF}"/>
                </a:ext>
              </a:extLst>
            </p:cNvPr>
            <p:cNvSpPr>
              <a:spLocks noChangeShapeType="1"/>
            </p:cNvSpPr>
            <p:nvPr/>
          </p:nvSpPr>
          <p:spPr bwMode="auto">
            <a:xfrm>
              <a:off x="3016" y="2659"/>
              <a:ext cx="318" cy="363"/>
            </a:xfrm>
            <a:prstGeom prst="line">
              <a:avLst/>
            </a:prstGeom>
            <a:noFill/>
            <a:ln w="38100">
              <a:solidFill>
                <a:srgbClr val="FF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3541" name="Line 37">
              <a:extLst>
                <a:ext uri="{FF2B5EF4-FFF2-40B4-BE49-F238E27FC236}">
                  <a16:creationId xmlns:a16="http://schemas.microsoft.com/office/drawing/2014/main" id="{7DD1E2F4-4A8A-4E00-867D-5D7D904E1E99}"/>
                </a:ext>
              </a:extLst>
            </p:cNvPr>
            <p:cNvSpPr>
              <a:spLocks noChangeShapeType="1"/>
            </p:cNvSpPr>
            <p:nvPr/>
          </p:nvSpPr>
          <p:spPr bwMode="auto">
            <a:xfrm>
              <a:off x="2245" y="2614"/>
              <a:ext cx="635" cy="0"/>
            </a:xfrm>
            <a:prstGeom prst="line">
              <a:avLst/>
            </a:prstGeom>
            <a:noFill/>
            <a:ln w="38100">
              <a:solidFill>
                <a:srgbClr val="FF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3507">
                                            <p:txEl>
                                              <p:pRg st="1" end="1"/>
                                            </p:txEl>
                                          </p:spTgt>
                                        </p:tgtEl>
                                        <p:attrNameLst>
                                          <p:attrName>style.visibility</p:attrName>
                                        </p:attrNameLst>
                                      </p:cBhvr>
                                      <p:to>
                                        <p:strVal val="visible"/>
                                      </p:to>
                                    </p:set>
                                    <p:animEffect transition="in" filter="dissolve">
                                      <p:cBhvr>
                                        <p:cTn id="7" dur="500"/>
                                        <p:tgtEl>
                                          <p:spTgt spid="533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3507">
                                            <p:txEl>
                                              <p:pRg st="3" end="3"/>
                                            </p:txEl>
                                          </p:spTgt>
                                        </p:tgtEl>
                                        <p:attrNameLst>
                                          <p:attrName>style.visibility</p:attrName>
                                        </p:attrNameLst>
                                      </p:cBhvr>
                                      <p:to>
                                        <p:strVal val="visible"/>
                                      </p:to>
                                    </p:set>
                                    <p:animEffect transition="in" filter="dissolve">
                                      <p:cBhvr>
                                        <p:cTn id="12" dur="500"/>
                                        <p:tgtEl>
                                          <p:spTgt spid="533507">
                                            <p:txEl>
                                              <p:pRg st="3" end="3"/>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533545"/>
                                        </p:tgtEl>
                                        <p:attrNameLst>
                                          <p:attrName>style.visibility</p:attrName>
                                        </p:attrNameLst>
                                      </p:cBhvr>
                                      <p:to>
                                        <p:strVal val="visible"/>
                                      </p:to>
                                    </p:set>
                                    <p:animEffect transition="in" filter="fade">
                                      <p:cBhvr>
                                        <p:cTn id="16" dur="500"/>
                                        <p:tgtEl>
                                          <p:spTgt spid="5335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3527"/>
                                        </p:tgtEl>
                                        <p:attrNameLst>
                                          <p:attrName>style.visibility</p:attrName>
                                        </p:attrNameLst>
                                      </p:cBhvr>
                                      <p:to>
                                        <p:strVal val="visible"/>
                                      </p:to>
                                    </p:set>
                                    <p:animEffect transition="in" filter="wipe(left)">
                                      <p:cBhvr>
                                        <p:cTn id="21" dur="1000"/>
                                        <p:tgtEl>
                                          <p:spTgt spid="533527"/>
                                        </p:tgtEl>
                                      </p:cBhvr>
                                    </p:animEffect>
                                  </p:childTnLst>
                                </p:cTn>
                              </p:par>
                              <p:par>
                                <p:cTn id="22" presetID="22" presetClass="entr" presetSubtype="8" fill="hold" nodeType="withEffect">
                                  <p:stCondLst>
                                    <p:cond delay="0"/>
                                  </p:stCondLst>
                                  <p:childTnLst>
                                    <p:set>
                                      <p:cBhvr>
                                        <p:cTn id="23" dur="1" fill="hold">
                                          <p:stCondLst>
                                            <p:cond delay="0"/>
                                          </p:stCondLst>
                                        </p:cTn>
                                        <p:tgtEl>
                                          <p:spTgt spid="533542"/>
                                        </p:tgtEl>
                                        <p:attrNameLst>
                                          <p:attrName>style.visibility</p:attrName>
                                        </p:attrNameLst>
                                      </p:cBhvr>
                                      <p:to>
                                        <p:strVal val="visible"/>
                                      </p:to>
                                    </p:set>
                                    <p:animEffect transition="in" filter="wipe(left)">
                                      <p:cBhvr>
                                        <p:cTn id="24" dur="1000"/>
                                        <p:tgtEl>
                                          <p:spTgt spid="5335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33528"/>
                                        </p:tgtEl>
                                        <p:attrNameLst>
                                          <p:attrName>style.visibility</p:attrName>
                                        </p:attrNameLst>
                                      </p:cBhvr>
                                      <p:to>
                                        <p:strVal val="visible"/>
                                      </p:to>
                                    </p:set>
                                    <p:animEffect transition="in" filter="wipe(right)">
                                      <p:cBhvr>
                                        <p:cTn id="29" dur="1000"/>
                                        <p:tgtEl>
                                          <p:spTgt spid="533528"/>
                                        </p:tgtEl>
                                      </p:cBhvr>
                                    </p:animEffect>
                                  </p:childTnLst>
                                </p:cTn>
                              </p:par>
                              <p:par>
                                <p:cTn id="30" presetID="22" presetClass="entr" presetSubtype="2" fill="hold" nodeType="withEffect">
                                  <p:stCondLst>
                                    <p:cond delay="0"/>
                                  </p:stCondLst>
                                  <p:childTnLst>
                                    <p:set>
                                      <p:cBhvr>
                                        <p:cTn id="31" dur="1" fill="hold">
                                          <p:stCondLst>
                                            <p:cond delay="0"/>
                                          </p:stCondLst>
                                        </p:cTn>
                                        <p:tgtEl>
                                          <p:spTgt spid="533544"/>
                                        </p:tgtEl>
                                        <p:attrNameLst>
                                          <p:attrName>style.visibility</p:attrName>
                                        </p:attrNameLst>
                                      </p:cBhvr>
                                      <p:to>
                                        <p:strVal val="visible"/>
                                      </p:to>
                                    </p:set>
                                    <p:animEffect transition="in" filter="wipe(right)">
                                      <p:cBhvr>
                                        <p:cTn id="32" dur="1000"/>
                                        <p:tgtEl>
                                          <p:spTgt spid="5335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33507">
                                            <p:txEl>
                                              <p:pRg st="8" end="8"/>
                                            </p:txEl>
                                          </p:spTgt>
                                        </p:tgtEl>
                                        <p:attrNameLst>
                                          <p:attrName>style.visibility</p:attrName>
                                        </p:attrNameLst>
                                      </p:cBhvr>
                                      <p:to>
                                        <p:strVal val="visible"/>
                                      </p:to>
                                    </p:set>
                                    <p:animEffect transition="in" filter="dissolve">
                                      <p:cBhvr>
                                        <p:cTn id="37" dur="500"/>
                                        <p:tgtEl>
                                          <p:spTgt spid="533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27" grpId="0"/>
      <p:bldP spid="5335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1">
            <a:extLst>
              <a:ext uri="{FF2B5EF4-FFF2-40B4-BE49-F238E27FC236}">
                <a16:creationId xmlns:a16="http://schemas.microsoft.com/office/drawing/2014/main" id="{1407E9DA-F6EF-4138-9FF4-B7C9F67D96A7}"/>
              </a:ext>
            </a:extLst>
          </p:cNvPr>
          <p:cNvSpPr>
            <a:spLocks noGrp="1"/>
          </p:cNvSpPr>
          <p:nvPr>
            <p:ph type="ftr" sz="quarter" idx="10"/>
          </p:nvPr>
        </p:nvSpPr>
        <p:spPr/>
        <p:txBody>
          <a:bodyPr/>
          <a:lstStyle/>
          <a:p>
            <a:r>
              <a:rPr lang="en-US" altLang="zh-CN"/>
              <a:t>TCP/IP Protocol Suite</a:t>
            </a:r>
          </a:p>
        </p:txBody>
      </p:sp>
      <p:sp>
        <p:nvSpPr>
          <p:cNvPr id="13" name="灯片编号占位符 2">
            <a:extLst>
              <a:ext uri="{FF2B5EF4-FFF2-40B4-BE49-F238E27FC236}">
                <a16:creationId xmlns:a16="http://schemas.microsoft.com/office/drawing/2014/main" id="{32AFF553-7B26-416A-B188-FD062E1BE5CE}"/>
              </a:ext>
            </a:extLst>
          </p:cNvPr>
          <p:cNvSpPr>
            <a:spLocks noGrp="1"/>
          </p:cNvSpPr>
          <p:nvPr>
            <p:ph type="sldNum" sz="quarter" idx="11"/>
          </p:nvPr>
        </p:nvSpPr>
        <p:spPr/>
        <p:txBody>
          <a:bodyPr/>
          <a:lstStyle/>
          <a:p>
            <a:fld id="{D9751E31-DB2D-4024-8DD4-AD7F9E97E7F1}" type="slidenum">
              <a:rPr lang="en-US" altLang="zh-CN"/>
              <a:pPr/>
              <a:t>23</a:t>
            </a:fld>
            <a:endParaRPr lang="en-US" altLang="zh-CN"/>
          </a:p>
        </p:txBody>
      </p:sp>
      <p:sp>
        <p:nvSpPr>
          <p:cNvPr id="481282" name="Text Box 2">
            <a:extLst>
              <a:ext uri="{FF2B5EF4-FFF2-40B4-BE49-F238E27FC236}">
                <a16:creationId xmlns:a16="http://schemas.microsoft.com/office/drawing/2014/main" id="{0A46F042-88B8-4BCB-9CBB-B325032608F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Host-specific routing</a:t>
            </a:r>
          </a:p>
        </p:txBody>
      </p:sp>
      <p:sp>
        <p:nvSpPr>
          <p:cNvPr id="481283" name="Rectangle 3">
            <a:extLst>
              <a:ext uri="{FF2B5EF4-FFF2-40B4-BE49-F238E27FC236}">
                <a16:creationId xmlns:a16="http://schemas.microsoft.com/office/drawing/2014/main" id="{041B9918-E312-4622-8FB1-AA6E11A9790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1284" name="Rectangle 4">
            <a:extLst>
              <a:ext uri="{FF2B5EF4-FFF2-40B4-BE49-F238E27FC236}">
                <a16:creationId xmlns:a16="http://schemas.microsoft.com/office/drawing/2014/main" id="{7D48A817-B5B5-44D6-B2E4-6562D4001EB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1285" name="Rectangle 5">
            <a:extLst>
              <a:ext uri="{FF2B5EF4-FFF2-40B4-BE49-F238E27FC236}">
                <a16:creationId xmlns:a16="http://schemas.microsoft.com/office/drawing/2014/main" id="{9279A93C-4BEA-4FCC-9B33-54D9E2B897C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1286" name="Rectangle 6">
            <a:extLst>
              <a:ext uri="{FF2B5EF4-FFF2-40B4-BE49-F238E27FC236}">
                <a16:creationId xmlns:a16="http://schemas.microsoft.com/office/drawing/2014/main" id="{A52CD737-6798-4D9D-9CE1-6E642460631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1287" name="Rectangle 7">
            <a:extLst>
              <a:ext uri="{FF2B5EF4-FFF2-40B4-BE49-F238E27FC236}">
                <a16:creationId xmlns:a16="http://schemas.microsoft.com/office/drawing/2014/main" id="{609805F5-18D0-496B-AA1F-012D20F4B08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1288" name="Rectangle 8">
            <a:extLst>
              <a:ext uri="{FF2B5EF4-FFF2-40B4-BE49-F238E27FC236}">
                <a16:creationId xmlns:a16="http://schemas.microsoft.com/office/drawing/2014/main" id="{6E9E280F-C9A4-4CE4-B3AD-746031236DD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1289" name="Rectangle 9">
            <a:extLst>
              <a:ext uri="{FF2B5EF4-FFF2-40B4-BE49-F238E27FC236}">
                <a16:creationId xmlns:a16="http://schemas.microsoft.com/office/drawing/2014/main" id="{7DAB06B7-44AE-4D59-A741-CCA85D4CB63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81292" name="Picture 12">
            <a:extLst>
              <a:ext uri="{FF2B5EF4-FFF2-40B4-BE49-F238E27FC236}">
                <a16:creationId xmlns:a16="http://schemas.microsoft.com/office/drawing/2014/main" id="{327D3448-C36C-4617-A8DA-C23A62692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161" y="2709863"/>
            <a:ext cx="6088062"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293" name="Picture 13">
            <a:extLst>
              <a:ext uri="{FF2B5EF4-FFF2-40B4-BE49-F238E27FC236}">
                <a16:creationId xmlns:a16="http://schemas.microsoft.com/office/drawing/2014/main" id="{6D93BA93-863A-4AF9-89B5-4CFE6267D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623" y="2514600"/>
            <a:ext cx="266065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3698A70D-F2A9-4636-8CDF-513F480066D7}"/>
              </a:ext>
            </a:extLst>
          </p:cNvPr>
          <p:cNvSpPr txBox="1"/>
          <p:nvPr/>
        </p:nvSpPr>
        <p:spPr>
          <a:xfrm>
            <a:off x="1092753" y="641350"/>
            <a:ext cx="8120062" cy="1200329"/>
          </a:xfrm>
          <a:prstGeom prst="rect">
            <a:avLst/>
          </a:prstGeom>
          <a:noFill/>
        </p:spPr>
        <p:txBody>
          <a:bodyPr wrap="square">
            <a:spAutoFit/>
          </a:bodyPr>
          <a:lstStyle/>
          <a:p>
            <a:r>
              <a:rPr lang="en-US" altLang="zh-CN" sz="2400" b="0" dirty="0"/>
              <a:t> If the administrator wants all packets arriving for host B delivered to router R3 instead of R1, one single entry in the routing table of host A can explicitly define the route.</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81293"/>
                                        </p:tgtEl>
                                        <p:attrNameLst>
                                          <p:attrName>style.visibility</p:attrName>
                                        </p:attrNameLst>
                                      </p:cBhvr>
                                      <p:to>
                                        <p:strVal val="visible"/>
                                      </p:to>
                                    </p:set>
                                    <p:animEffect transition="in" filter="barn(outVertical)">
                                      <p:cBhvr>
                                        <p:cTn id="7" dur="500"/>
                                        <p:tgtEl>
                                          <p:spTgt spid="481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6">
            <a:extLst>
              <a:ext uri="{FF2B5EF4-FFF2-40B4-BE49-F238E27FC236}">
                <a16:creationId xmlns:a16="http://schemas.microsoft.com/office/drawing/2014/main" id="{FD3C97A3-1E31-4492-964B-4DEB1361788C}"/>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EBE28D5-9011-409B-9121-CA6A82B4E23C}" type="slidenum">
              <a:rPr lang="en-US" altLang="zh-CN" smtClean="0"/>
              <a:pPr>
                <a:defRPr/>
              </a:pPr>
              <a:t>24</a:t>
            </a:fld>
            <a:endParaRPr lang="en-US" altLang="zh-CN"/>
          </a:p>
        </p:txBody>
      </p:sp>
      <p:sp>
        <p:nvSpPr>
          <p:cNvPr id="535554" name="Rectangle 2">
            <a:extLst>
              <a:ext uri="{FF2B5EF4-FFF2-40B4-BE49-F238E27FC236}">
                <a16:creationId xmlns:a16="http://schemas.microsoft.com/office/drawing/2014/main" id="{C88D9C56-F258-482A-BD55-33A3D877A4FA}"/>
              </a:ext>
            </a:extLst>
          </p:cNvPr>
          <p:cNvSpPr>
            <a:spLocks noGrp="1" noChangeArrowheads="1"/>
          </p:cNvSpPr>
          <p:nvPr>
            <p:ph type="title"/>
          </p:nvPr>
        </p:nvSpPr>
        <p:spPr/>
        <p:txBody>
          <a:bodyPr/>
          <a:lstStyle/>
          <a:p>
            <a:pPr eaLnBrk="1" hangingPunct="1">
              <a:defRPr/>
            </a:pPr>
            <a:r>
              <a:rPr lang="en-US" altLang="zh-CN"/>
              <a:t>Host-specific routing</a:t>
            </a:r>
            <a:endParaRPr lang="en-US" altLang="zh-CN" sz="3600"/>
          </a:p>
        </p:txBody>
      </p:sp>
      <p:sp>
        <p:nvSpPr>
          <p:cNvPr id="535555" name="Rectangle 3">
            <a:extLst>
              <a:ext uri="{FF2B5EF4-FFF2-40B4-BE49-F238E27FC236}">
                <a16:creationId xmlns:a16="http://schemas.microsoft.com/office/drawing/2014/main" id="{5908D5F9-661F-4CEB-8A8C-E4549806E2F7}"/>
              </a:ext>
            </a:extLst>
          </p:cNvPr>
          <p:cNvSpPr>
            <a:spLocks noGrp="1" noChangeArrowheads="1"/>
          </p:cNvSpPr>
          <p:nvPr>
            <p:ph type="body" sz="half" idx="1"/>
          </p:nvPr>
        </p:nvSpPr>
        <p:spPr>
          <a:xfrm>
            <a:off x="692150" y="1515269"/>
            <a:ext cx="3867150" cy="4351338"/>
          </a:xfrm>
        </p:spPr>
        <p:txBody>
          <a:bodyPr/>
          <a:lstStyle/>
          <a:p>
            <a:pPr eaLnBrk="1" hangingPunct="1">
              <a:defRPr/>
            </a:pPr>
            <a:r>
              <a:rPr lang="en-US" altLang="zh-CN" dirty="0"/>
              <a:t>A route for a specific host</a:t>
            </a:r>
          </a:p>
          <a:p>
            <a:pPr eaLnBrk="1" hangingPunct="1">
              <a:defRPr/>
            </a:pPr>
            <a:r>
              <a:rPr lang="en-US" altLang="zh-CN" dirty="0"/>
              <a:t>Feature</a:t>
            </a:r>
          </a:p>
          <a:p>
            <a:pPr lvl="1" eaLnBrk="1" hangingPunct="1">
              <a:defRPr/>
            </a:pPr>
            <a:r>
              <a:rPr lang="en-US" altLang="zh-CN" dirty="0"/>
              <a:t>Host mask: all 1s</a:t>
            </a:r>
          </a:p>
          <a:p>
            <a:pPr eaLnBrk="1" hangingPunct="1">
              <a:defRPr/>
            </a:pPr>
            <a:r>
              <a:rPr lang="en-US" altLang="zh-CN" dirty="0"/>
              <a:t>Function</a:t>
            </a:r>
          </a:p>
          <a:p>
            <a:pPr lvl="1" eaLnBrk="1" hangingPunct="1">
              <a:defRPr/>
            </a:pPr>
            <a:r>
              <a:rPr lang="en-US" altLang="zh-CN" dirty="0"/>
              <a:t>Route check</a:t>
            </a:r>
          </a:p>
          <a:p>
            <a:pPr lvl="1" eaLnBrk="1" hangingPunct="1">
              <a:defRPr/>
            </a:pPr>
            <a:r>
              <a:rPr lang="en-US" altLang="zh-CN" dirty="0"/>
              <a:t>Security</a:t>
            </a:r>
          </a:p>
          <a:p>
            <a:pPr lvl="1" eaLnBrk="1" hangingPunct="1">
              <a:defRPr/>
            </a:pPr>
            <a:r>
              <a:rPr lang="en-US" altLang="zh-CN" dirty="0"/>
              <a:t>Management</a:t>
            </a:r>
          </a:p>
        </p:txBody>
      </p:sp>
      <p:sp>
        <p:nvSpPr>
          <p:cNvPr id="535556" name="Oval 4">
            <a:extLst>
              <a:ext uri="{FF2B5EF4-FFF2-40B4-BE49-F238E27FC236}">
                <a16:creationId xmlns:a16="http://schemas.microsoft.com/office/drawing/2014/main" id="{3FFB7639-7C8C-4714-BD8C-B25B8BA83F37}"/>
              </a:ext>
            </a:extLst>
          </p:cNvPr>
          <p:cNvSpPr>
            <a:spLocks noChangeAspect="1" noChangeArrowheads="1"/>
          </p:cNvSpPr>
          <p:nvPr/>
        </p:nvSpPr>
        <p:spPr bwMode="auto">
          <a:xfrm>
            <a:off x="3059113" y="5924550"/>
            <a:ext cx="1943100" cy="601663"/>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2</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2</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2</a:t>
            </a:r>
          </a:p>
        </p:txBody>
      </p:sp>
      <p:sp>
        <p:nvSpPr>
          <p:cNvPr id="535557" name="Oval 5">
            <a:extLst>
              <a:ext uri="{FF2B5EF4-FFF2-40B4-BE49-F238E27FC236}">
                <a16:creationId xmlns:a16="http://schemas.microsoft.com/office/drawing/2014/main" id="{7BCA90D0-10FF-47C3-8BD1-53E556434428}"/>
              </a:ext>
            </a:extLst>
          </p:cNvPr>
          <p:cNvSpPr>
            <a:spLocks noChangeAspect="1" noChangeArrowheads="1"/>
          </p:cNvSpPr>
          <p:nvPr/>
        </p:nvSpPr>
        <p:spPr bwMode="auto">
          <a:xfrm>
            <a:off x="6802438" y="5924550"/>
            <a:ext cx="1943100" cy="601663"/>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3</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3</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3</a:t>
            </a:r>
          </a:p>
        </p:txBody>
      </p:sp>
      <p:pic>
        <p:nvPicPr>
          <p:cNvPr id="22535" name="Picture 6">
            <a:extLst>
              <a:ext uri="{FF2B5EF4-FFF2-40B4-BE49-F238E27FC236}">
                <a16:creationId xmlns:a16="http://schemas.microsoft.com/office/drawing/2014/main" id="{9B3312B3-7EE8-45D7-AE6A-8B00B1A5D9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825" y="5013325"/>
            <a:ext cx="7334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536" name="AutoShape 7">
            <a:extLst>
              <a:ext uri="{FF2B5EF4-FFF2-40B4-BE49-F238E27FC236}">
                <a16:creationId xmlns:a16="http://schemas.microsoft.com/office/drawing/2014/main" id="{5C3B540A-DD93-44ED-85FF-E69334CB1152}"/>
              </a:ext>
            </a:extLst>
          </p:cNvPr>
          <p:cNvCxnSpPr>
            <a:cxnSpLocks noChangeShapeType="1"/>
            <a:stCxn id="22535" idx="2"/>
            <a:endCxn id="535556" idx="7"/>
          </p:cNvCxnSpPr>
          <p:nvPr/>
        </p:nvCxnSpPr>
        <p:spPr bwMode="auto">
          <a:xfrm flipH="1">
            <a:off x="4718050" y="5519738"/>
            <a:ext cx="217488" cy="4921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7" name="AutoShape 8">
            <a:extLst>
              <a:ext uri="{FF2B5EF4-FFF2-40B4-BE49-F238E27FC236}">
                <a16:creationId xmlns:a16="http://schemas.microsoft.com/office/drawing/2014/main" id="{21EB19F6-D8D1-4B66-B94E-929EC70654D0}"/>
              </a:ext>
            </a:extLst>
          </p:cNvPr>
          <p:cNvCxnSpPr>
            <a:cxnSpLocks noChangeShapeType="1"/>
            <a:stCxn id="535556" idx="6"/>
            <a:endCxn id="22541" idx="1"/>
          </p:cNvCxnSpPr>
          <p:nvPr/>
        </p:nvCxnSpPr>
        <p:spPr bwMode="auto">
          <a:xfrm>
            <a:off x="5002213" y="6226175"/>
            <a:ext cx="506412" cy="158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8" name="AutoShape 9">
            <a:extLst>
              <a:ext uri="{FF2B5EF4-FFF2-40B4-BE49-F238E27FC236}">
                <a16:creationId xmlns:a16="http://schemas.microsoft.com/office/drawing/2014/main" id="{350EFA70-2AED-4F85-8C66-61EB81C3DEC5}"/>
              </a:ext>
            </a:extLst>
          </p:cNvPr>
          <p:cNvCxnSpPr>
            <a:cxnSpLocks noChangeShapeType="1"/>
            <a:stCxn id="22541" idx="3"/>
            <a:endCxn id="535557" idx="2"/>
          </p:cNvCxnSpPr>
          <p:nvPr/>
        </p:nvCxnSpPr>
        <p:spPr bwMode="auto">
          <a:xfrm flipV="1">
            <a:off x="6242050" y="6226175"/>
            <a:ext cx="560388" cy="158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62" name="Text Box 10">
            <a:extLst>
              <a:ext uri="{FF2B5EF4-FFF2-40B4-BE49-F238E27FC236}">
                <a16:creationId xmlns:a16="http://schemas.microsoft.com/office/drawing/2014/main" id="{3EB30C01-6941-4EE7-AC2A-5AE5F81A4B42}"/>
              </a:ext>
            </a:extLst>
          </p:cNvPr>
          <p:cNvSpPr txBox="1">
            <a:spLocks noChangeArrowheads="1"/>
          </p:cNvSpPr>
          <p:nvPr/>
        </p:nvSpPr>
        <p:spPr bwMode="auto">
          <a:xfrm>
            <a:off x="5360988" y="621188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22</a:t>
            </a:r>
          </a:p>
        </p:txBody>
      </p:sp>
      <p:sp>
        <p:nvSpPr>
          <p:cNvPr id="535563" name="Text Box 11">
            <a:extLst>
              <a:ext uri="{FF2B5EF4-FFF2-40B4-BE49-F238E27FC236}">
                <a16:creationId xmlns:a16="http://schemas.microsoft.com/office/drawing/2014/main" id="{4A94B724-6E62-459F-99D5-91755C07A121}"/>
              </a:ext>
            </a:extLst>
          </p:cNvPr>
          <p:cNvSpPr txBox="1">
            <a:spLocks noChangeArrowheads="1"/>
          </p:cNvSpPr>
          <p:nvPr/>
        </p:nvSpPr>
        <p:spPr bwMode="auto">
          <a:xfrm>
            <a:off x="6083300" y="621188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31</a:t>
            </a:r>
          </a:p>
        </p:txBody>
      </p:sp>
      <p:pic>
        <p:nvPicPr>
          <p:cNvPr id="22541" name="Picture 12">
            <a:extLst>
              <a:ext uri="{FF2B5EF4-FFF2-40B4-BE49-F238E27FC236}">
                <a16:creationId xmlns:a16="http://schemas.microsoft.com/office/drawing/2014/main" id="{58655B3C-7787-4273-8FF5-40935A7F47B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5973763"/>
            <a:ext cx="7334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2" name="Picture 13">
            <a:extLst>
              <a:ext uri="{FF2B5EF4-FFF2-40B4-BE49-F238E27FC236}">
                <a16:creationId xmlns:a16="http://schemas.microsoft.com/office/drawing/2014/main" id="{3BC2D846-8B4D-47C2-B27C-A3219E35C7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5013325"/>
            <a:ext cx="7334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543" name="AutoShape 14">
            <a:extLst>
              <a:ext uri="{FF2B5EF4-FFF2-40B4-BE49-F238E27FC236}">
                <a16:creationId xmlns:a16="http://schemas.microsoft.com/office/drawing/2014/main" id="{3C673977-057C-497F-BAF7-28A630AE5EDE}"/>
              </a:ext>
            </a:extLst>
          </p:cNvPr>
          <p:cNvCxnSpPr>
            <a:cxnSpLocks noChangeShapeType="1"/>
            <a:stCxn id="22542" idx="2"/>
            <a:endCxn id="535557" idx="1"/>
          </p:cNvCxnSpPr>
          <p:nvPr/>
        </p:nvCxnSpPr>
        <p:spPr bwMode="auto">
          <a:xfrm>
            <a:off x="6807200" y="5519738"/>
            <a:ext cx="279400" cy="4921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67" name="Oval 15">
            <a:extLst>
              <a:ext uri="{FF2B5EF4-FFF2-40B4-BE49-F238E27FC236}">
                <a16:creationId xmlns:a16="http://schemas.microsoft.com/office/drawing/2014/main" id="{B5B0FBE2-D0AF-45DC-BEB1-95049D93E484}"/>
              </a:ext>
            </a:extLst>
          </p:cNvPr>
          <p:cNvSpPr>
            <a:spLocks noChangeAspect="1" noChangeArrowheads="1"/>
          </p:cNvSpPr>
          <p:nvPr/>
        </p:nvSpPr>
        <p:spPr bwMode="auto">
          <a:xfrm>
            <a:off x="4856163" y="3906838"/>
            <a:ext cx="1943100" cy="601662"/>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1</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1</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1</a:t>
            </a:r>
          </a:p>
        </p:txBody>
      </p:sp>
      <p:cxnSp>
        <p:nvCxnSpPr>
          <p:cNvPr id="22545" name="AutoShape 16">
            <a:extLst>
              <a:ext uri="{FF2B5EF4-FFF2-40B4-BE49-F238E27FC236}">
                <a16:creationId xmlns:a16="http://schemas.microsoft.com/office/drawing/2014/main" id="{8AD9C3B8-6373-4F3F-A4A3-C4BF64FF2C4E}"/>
              </a:ext>
            </a:extLst>
          </p:cNvPr>
          <p:cNvCxnSpPr>
            <a:cxnSpLocks noChangeShapeType="1"/>
            <a:stCxn id="22535" idx="0"/>
            <a:endCxn id="535567" idx="3"/>
          </p:cNvCxnSpPr>
          <p:nvPr/>
        </p:nvCxnSpPr>
        <p:spPr bwMode="auto">
          <a:xfrm flipV="1">
            <a:off x="4935538" y="4421188"/>
            <a:ext cx="204787" cy="59213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6" name="AutoShape 17">
            <a:extLst>
              <a:ext uri="{FF2B5EF4-FFF2-40B4-BE49-F238E27FC236}">
                <a16:creationId xmlns:a16="http://schemas.microsoft.com/office/drawing/2014/main" id="{4526FDDD-66C1-42F3-B39C-E7D092479E3E}"/>
              </a:ext>
            </a:extLst>
          </p:cNvPr>
          <p:cNvCxnSpPr>
            <a:cxnSpLocks noChangeShapeType="1"/>
            <a:stCxn id="22542" idx="0"/>
            <a:endCxn id="535567" idx="5"/>
          </p:cNvCxnSpPr>
          <p:nvPr/>
        </p:nvCxnSpPr>
        <p:spPr bwMode="auto">
          <a:xfrm flipH="1" flipV="1">
            <a:off x="6515100" y="4421188"/>
            <a:ext cx="292100" cy="59213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70" name="Text Box 18">
            <a:extLst>
              <a:ext uri="{FF2B5EF4-FFF2-40B4-BE49-F238E27FC236}">
                <a16:creationId xmlns:a16="http://schemas.microsoft.com/office/drawing/2014/main" id="{A5E5767C-AC0C-47A1-BAC7-24AC489E79DB}"/>
              </a:ext>
            </a:extLst>
          </p:cNvPr>
          <p:cNvSpPr txBox="1">
            <a:spLocks noChangeArrowheads="1"/>
          </p:cNvSpPr>
          <p:nvPr/>
        </p:nvSpPr>
        <p:spPr bwMode="auto">
          <a:xfrm>
            <a:off x="6369050" y="5300663"/>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32</a:t>
            </a:r>
          </a:p>
        </p:txBody>
      </p:sp>
      <p:sp>
        <p:nvSpPr>
          <p:cNvPr id="535571" name="Text Box 19">
            <a:extLst>
              <a:ext uri="{FF2B5EF4-FFF2-40B4-BE49-F238E27FC236}">
                <a16:creationId xmlns:a16="http://schemas.microsoft.com/office/drawing/2014/main" id="{388CD230-86EC-43F0-98AF-3DD75DDBB507}"/>
              </a:ext>
            </a:extLst>
          </p:cNvPr>
          <p:cNvSpPr txBox="1">
            <a:spLocks noChangeArrowheads="1"/>
          </p:cNvSpPr>
          <p:nvPr/>
        </p:nvSpPr>
        <p:spPr bwMode="auto">
          <a:xfrm>
            <a:off x="4859338" y="530066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21</a:t>
            </a:r>
          </a:p>
        </p:txBody>
      </p:sp>
      <p:sp>
        <p:nvSpPr>
          <p:cNvPr id="535572" name="Text Box 20">
            <a:extLst>
              <a:ext uri="{FF2B5EF4-FFF2-40B4-BE49-F238E27FC236}">
                <a16:creationId xmlns:a16="http://schemas.microsoft.com/office/drawing/2014/main" id="{A58DA31C-63E9-4935-A565-98183B69BDAB}"/>
              </a:ext>
            </a:extLst>
          </p:cNvPr>
          <p:cNvSpPr txBox="1">
            <a:spLocks noChangeArrowheads="1"/>
          </p:cNvSpPr>
          <p:nvPr/>
        </p:nvSpPr>
        <p:spPr bwMode="auto">
          <a:xfrm>
            <a:off x="4929188" y="462756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12</a:t>
            </a:r>
          </a:p>
        </p:txBody>
      </p:sp>
      <p:sp>
        <p:nvSpPr>
          <p:cNvPr id="535573" name="Text Box 21">
            <a:extLst>
              <a:ext uri="{FF2B5EF4-FFF2-40B4-BE49-F238E27FC236}">
                <a16:creationId xmlns:a16="http://schemas.microsoft.com/office/drawing/2014/main" id="{8813174D-D3E7-4141-8462-10A76DF4C5B3}"/>
              </a:ext>
            </a:extLst>
          </p:cNvPr>
          <p:cNvSpPr txBox="1">
            <a:spLocks noChangeArrowheads="1"/>
          </p:cNvSpPr>
          <p:nvPr/>
        </p:nvSpPr>
        <p:spPr bwMode="auto">
          <a:xfrm>
            <a:off x="6297613" y="460216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11</a:t>
            </a:r>
          </a:p>
        </p:txBody>
      </p:sp>
      <p:sp>
        <p:nvSpPr>
          <p:cNvPr id="535574" name="Text Box 22">
            <a:extLst>
              <a:ext uri="{FF2B5EF4-FFF2-40B4-BE49-F238E27FC236}">
                <a16:creationId xmlns:a16="http://schemas.microsoft.com/office/drawing/2014/main" id="{8112D3A9-0DB3-4168-AD85-D78EF5EDB092}"/>
              </a:ext>
            </a:extLst>
          </p:cNvPr>
          <p:cNvSpPr txBox="1">
            <a:spLocks noChangeArrowheads="1"/>
          </p:cNvSpPr>
          <p:nvPr/>
        </p:nvSpPr>
        <p:spPr bwMode="auto">
          <a:xfrm>
            <a:off x="6872288" y="36909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A</a:t>
            </a:r>
          </a:p>
        </p:txBody>
      </p:sp>
      <p:pic>
        <p:nvPicPr>
          <p:cNvPr id="22552" name="Picture 23">
            <a:extLst>
              <a:ext uri="{FF2B5EF4-FFF2-40B4-BE49-F238E27FC236}">
                <a16:creationId xmlns:a16="http://schemas.microsoft.com/office/drawing/2014/main" id="{60B37F5F-F898-4B4C-8AB1-C4D02B782D8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738" y="5665788"/>
            <a:ext cx="65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35576" name="Text Box 24">
            <a:extLst>
              <a:ext uri="{FF2B5EF4-FFF2-40B4-BE49-F238E27FC236}">
                <a16:creationId xmlns:a16="http://schemas.microsoft.com/office/drawing/2014/main" id="{F1C04D14-ADC1-43A1-98DD-75F497F6ECCD}"/>
              </a:ext>
            </a:extLst>
          </p:cNvPr>
          <p:cNvSpPr txBox="1">
            <a:spLocks noChangeArrowheads="1"/>
          </p:cNvSpPr>
          <p:nvPr/>
        </p:nvSpPr>
        <p:spPr bwMode="auto">
          <a:xfrm>
            <a:off x="8429625" y="52038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B</a:t>
            </a:r>
          </a:p>
        </p:txBody>
      </p:sp>
      <p:grpSp>
        <p:nvGrpSpPr>
          <p:cNvPr id="535615" name="Group 63">
            <a:extLst>
              <a:ext uri="{FF2B5EF4-FFF2-40B4-BE49-F238E27FC236}">
                <a16:creationId xmlns:a16="http://schemas.microsoft.com/office/drawing/2014/main" id="{B195025A-EBA1-4B2B-8588-AD91D0611BAF}"/>
              </a:ext>
            </a:extLst>
          </p:cNvPr>
          <p:cNvGrpSpPr>
            <a:grpSpLocks/>
          </p:cNvGrpSpPr>
          <p:nvPr/>
        </p:nvGrpSpPr>
        <p:grpSpPr bwMode="auto">
          <a:xfrm>
            <a:off x="4930775" y="1554163"/>
            <a:ext cx="3529013" cy="2235200"/>
            <a:chOff x="3106" y="979"/>
            <a:chExt cx="2223" cy="1408"/>
          </a:xfrm>
        </p:grpSpPr>
        <p:sp>
          <p:nvSpPr>
            <p:cNvPr id="535578" name="Freeform 26">
              <a:extLst>
                <a:ext uri="{FF2B5EF4-FFF2-40B4-BE49-F238E27FC236}">
                  <a16:creationId xmlns:a16="http://schemas.microsoft.com/office/drawing/2014/main" id="{6D9646BD-3E1B-4632-B62A-35338E30F915}"/>
                </a:ext>
              </a:extLst>
            </p:cNvPr>
            <p:cNvSpPr>
              <a:spLocks/>
            </p:cNvSpPr>
            <p:nvPr/>
          </p:nvSpPr>
          <p:spPr bwMode="auto">
            <a:xfrm>
              <a:off x="3106" y="2160"/>
              <a:ext cx="2223" cy="227"/>
            </a:xfrm>
            <a:custGeom>
              <a:avLst/>
              <a:gdLst>
                <a:gd name="T0" fmla="*/ 0 w 2722"/>
                <a:gd name="T1" fmla="*/ 0 h 181"/>
                <a:gd name="T2" fmla="*/ 1179 w 2722"/>
                <a:gd name="T3" fmla="*/ 181 h 181"/>
                <a:gd name="T4" fmla="*/ 1406 w 2722"/>
                <a:gd name="T5" fmla="*/ 181 h 181"/>
                <a:gd name="T6" fmla="*/ 2722 w 2722"/>
                <a:gd name="T7" fmla="*/ 0 h 181"/>
                <a:gd name="T8" fmla="*/ 0 w 2722"/>
                <a:gd name="T9" fmla="*/ 0 h 181"/>
              </a:gdLst>
              <a:ahLst/>
              <a:cxnLst>
                <a:cxn ang="0">
                  <a:pos x="T0" y="T1"/>
                </a:cxn>
                <a:cxn ang="0">
                  <a:pos x="T2" y="T3"/>
                </a:cxn>
                <a:cxn ang="0">
                  <a:pos x="T4" y="T5"/>
                </a:cxn>
                <a:cxn ang="0">
                  <a:pos x="T6" y="T7"/>
                </a:cxn>
                <a:cxn ang="0">
                  <a:pos x="T8" y="T9"/>
                </a:cxn>
              </a:cxnLst>
              <a:rect l="0" t="0" r="r" b="b"/>
              <a:pathLst>
                <a:path w="2722" h="181">
                  <a:moveTo>
                    <a:pt x="0" y="0"/>
                  </a:moveTo>
                  <a:lnTo>
                    <a:pt x="1179" y="181"/>
                  </a:lnTo>
                  <a:lnTo>
                    <a:pt x="1406" y="181"/>
                  </a:lnTo>
                  <a:lnTo>
                    <a:pt x="2722" y="0"/>
                  </a:lnTo>
                  <a:lnTo>
                    <a:pt x="0" y="0"/>
                  </a:lnTo>
                  <a:close/>
                </a:path>
              </a:pathLst>
            </a:custGeom>
            <a:gradFill rotWithShape="1">
              <a:gsLst>
                <a:gs pos="0">
                  <a:schemeClr val="accent1">
                    <a:alpha val="39999"/>
                  </a:schemeClr>
                </a:gs>
                <a:gs pos="100000">
                  <a:schemeClr val="accent1">
                    <a:gamma/>
                    <a:shade val="6275"/>
                    <a:invGamma/>
                    <a:alpha val="80000"/>
                  </a:schemeClr>
                </a:gs>
              </a:gsLst>
              <a:lin ang="54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35582" name="Rectangle 30">
              <a:extLst>
                <a:ext uri="{FF2B5EF4-FFF2-40B4-BE49-F238E27FC236}">
                  <a16:creationId xmlns:a16="http://schemas.microsoft.com/office/drawing/2014/main" id="{97119E89-50A6-4ED2-BF93-71BDC845E31E}"/>
                </a:ext>
              </a:extLst>
            </p:cNvPr>
            <p:cNvSpPr>
              <a:spLocks noChangeArrowheads="1"/>
            </p:cNvSpPr>
            <p:nvPr/>
          </p:nvSpPr>
          <p:spPr bwMode="auto">
            <a:xfrm>
              <a:off x="3832" y="1216"/>
              <a:ext cx="68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p>
          </p:txBody>
        </p:sp>
        <p:sp>
          <p:nvSpPr>
            <p:cNvPr id="535583" name="Rectangle 31">
              <a:extLst>
                <a:ext uri="{FF2B5EF4-FFF2-40B4-BE49-F238E27FC236}">
                  <a16:creationId xmlns:a16="http://schemas.microsoft.com/office/drawing/2014/main" id="{A0588E1E-9FD1-43D4-BE13-4BF1256105C7}"/>
                </a:ext>
              </a:extLst>
            </p:cNvPr>
            <p:cNvSpPr>
              <a:spLocks noChangeArrowheads="1"/>
            </p:cNvSpPr>
            <p:nvPr/>
          </p:nvSpPr>
          <p:spPr bwMode="auto">
            <a:xfrm>
              <a:off x="3106" y="1216"/>
              <a:ext cx="72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IP</a:t>
              </a:r>
            </a:p>
          </p:txBody>
        </p:sp>
        <p:sp>
          <p:nvSpPr>
            <p:cNvPr id="535584" name="Rectangle 32">
              <a:extLst>
                <a:ext uri="{FF2B5EF4-FFF2-40B4-BE49-F238E27FC236}">
                  <a16:creationId xmlns:a16="http://schemas.microsoft.com/office/drawing/2014/main" id="{71B7280E-BBFB-45BD-AE28-EC40D2FC8AB3}"/>
                </a:ext>
              </a:extLst>
            </p:cNvPr>
            <p:cNvSpPr>
              <a:spLocks noChangeArrowheads="1"/>
            </p:cNvSpPr>
            <p:nvPr/>
          </p:nvSpPr>
          <p:spPr bwMode="auto">
            <a:xfrm>
              <a:off x="4513" y="1913"/>
              <a:ext cx="81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12</a:t>
              </a:r>
            </a:p>
          </p:txBody>
        </p:sp>
        <p:sp>
          <p:nvSpPr>
            <p:cNvPr id="535585" name="Rectangle 33">
              <a:extLst>
                <a:ext uri="{FF2B5EF4-FFF2-40B4-BE49-F238E27FC236}">
                  <a16:creationId xmlns:a16="http://schemas.microsoft.com/office/drawing/2014/main" id="{A2034F3A-E939-4B8B-9225-10B357D922D7}"/>
                </a:ext>
              </a:extLst>
            </p:cNvPr>
            <p:cNvSpPr>
              <a:spLocks noChangeArrowheads="1"/>
            </p:cNvSpPr>
            <p:nvPr/>
          </p:nvSpPr>
          <p:spPr bwMode="auto">
            <a:xfrm>
              <a:off x="3832" y="1923"/>
              <a:ext cx="681"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r>
                <a:rPr lang="en-US" altLang="zh-CN" sz="2400" baseline="-25000">
                  <a:effectLst/>
                </a:rPr>
                <a:t>3</a:t>
              </a:r>
            </a:p>
          </p:txBody>
        </p:sp>
        <p:sp>
          <p:nvSpPr>
            <p:cNvPr id="535586" name="Rectangle 34">
              <a:extLst>
                <a:ext uri="{FF2B5EF4-FFF2-40B4-BE49-F238E27FC236}">
                  <a16:creationId xmlns:a16="http://schemas.microsoft.com/office/drawing/2014/main" id="{CEE3696A-8D33-495B-A65F-750C483D9FEB}"/>
                </a:ext>
              </a:extLst>
            </p:cNvPr>
            <p:cNvSpPr>
              <a:spLocks noChangeArrowheads="1"/>
            </p:cNvSpPr>
            <p:nvPr/>
          </p:nvSpPr>
          <p:spPr bwMode="auto">
            <a:xfrm>
              <a:off x="3106" y="1923"/>
              <a:ext cx="72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3</a:t>
              </a:r>
            </a:p>
          </p:txBody>
        </p:sp>
        <p:sp>
          <p:nvSpPr>
            <p:cNvPr id="535587" name="Rectangle 35">
              <a:extLst>
                <a:ext uri="{FF2B5EF4-FFF2-40B4-BE49-F238E27FC236}">
                  <a16:creationId xmlns:a16="http://schemas.microsoft.com/office/drawing/2014/main" id="{0C052823-1E33-4682-B010-2AD489ACF6A3}"/>
                </a:ext>
              </a:extLst>
            </p:cNvPr>
            <p:cNvSpPr>
              <a:spLocks noChangeArrowheads="1"/>
            </p:cNvSpPr>
            <p:nvPr/>
          </p:nvSpPr>
          <p:spPr bwMode="auto">
            <a:xfrm>
              <a:off x="4513" y="1474"/>
              <a:ext cx="81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zh-CN" altLang="en-US" sz="2400">
                  <a:effectLst/>
                </a:rPr>
                <a:t>－</a:t>
              </a:r>
            </a:p>
          </p:txBody>
        </p:sp>
        <p:sp>
          <p:nvSpPr>
            <p:cNvPr id="535588" name="Rectangle 36">
              <a:extLst>
                <a:ext uri="{FF2B5EF4-FFF2-40B4-BE49-F238E27FC236}">
                  <a16:creationId xmlns:a16="http://schemas.microsoft.com/office/drawing/2014/main" id="{4B66A7C1-74E6-44CA-97CD-0C111EDF70B0}"/>
                </a:ext>
              </a:extLst>
            </p:cNvPr>
            <p:cNvSpPr>
              <a:spLocks noChangeArrowheads="1"/>
            </p:cNvSpPr>
            <p:nvPr/>
          </p:nvSpPr>
          <p:spPr bwMode="auto">
            <a:xfrm>
              <a:off x="3832" y="1459"/>
              <a:ext cx="681"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r>
                <a:rPr lang="en-US" altLang="zh-CN" sz="2400" baseline="-25000">
                  <a:effectLst/>
                </a:rPr>
                <a:t>1</a:t>
              </a:r>
            </a:p>
          </p:txBody>
        </p:sp>
        <p:sp>
          <p:nvSpPr>
            <p:cNvPr id="535589" name="Rectangle 37">
              <a:extLst>
                <a:ext uri="{FF2B5EF4-FFF2-40B4-BE49-F238E27FC236}">
                  <a16:creationId xmlns:a16="http://schemas.microsoft.com/office/drawing/2014/main" id="{403EB6CC-BB7B-4988-8C00-31003D9A30D1}"/>
                </a:ext>
              </a:extLst>
            </p:cNvPr>
            <p:cNvSpPr>
              <a:spLocks noChangeArrowheads="1"/>
            </p:cNvSpPr>
            <p:nvPr/>
          </p:nvSpPr>
          <p:spPr bwMode="auto">
            <a:xfrm>
              <a:off x="3106" y="1459"/>
              <a:ext cx="72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1</a:t>
              </a:r>
            </a:p>
          </p:txBody>
        </p:sp>
        <p:sp>
          <p:nvSpPr>
            <p:cNvPr id="535590" name="Rectangle 38">
              <a:extLst>
                <a:ext uri="{FF2B5EF4-FFF2-40B4-BE49-F238E27FC236}">
                  <a16:creationId xmlns:a16="http://schemas.microsoft.com/office/drawing/2014/main" id="{22BB13B9-42C0-44A1-95FA-9DC57E849DBC}"/>
                </a:ext>
              </a:extLst>
            </p:cNvPr>
            <p:cNvSpPr>
              <a:spLocks noChangeArrowheads="1"/>
            </p:cNvSpPr>
            <p:nvPr/>
          </p:nvSpPr>
          <p:spPr bwMode="auto">
            <a:xfrm>
              <a:off x="4513" y="979"/>
              <a:ext cx="816"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Next-hop Address</a:t>
              </a:r>
            </a:p>
          </p:txBody>
        </p:sp>
        <p:sp>
          <p:nvSpPr>
            <p:cNvPr id="535591" name="Rectangle 39">
              <a:extLst>
                <a:ext uri="{FF2B5EF4-FFF2-40B4-BE49-F238E27FC236}">
                  <a16:creationId xmlns:a16="http://schemas.microsoft.com/office/drawing/2014/main" id="{B82CB1FF-0D38-4F8F-AD34-6D2BFFDF3FA1}"/>
                </a:ext>
              </a:extLst>
            </p:cNvPr>
            <p:cNvSpPr>
              <a:spLocks noChangeArrowheads="1"/>
            </p:cNvSpPr>
            <p:nvPr/>
          </p:nvSpPr>
          <p:spPr bwMode="auto">
            <a:xfrm>
              <a:off x="3106" y="979"/>
              <a:ext cx="140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Dst. Network</a:t>
              </a:r>
            </a:p>
          </p:txBody>
        </p:sp>
        <p:sp>
          <p:nvSpPr>
            <p:cNvPr id="535595" name="Line 43">
              <a:extLst>
                <a:ext uri="{FF2B5EF4-FFF2-40B4-BE49-F238E27FC236}">
                  <a16:creationId xmlns:a16="http://schemas.microsoft.com/office/drawing/2014/main" id="{DCD33445-F603-44B5-AFA8-8FC1065B4AB0}"/>
                </a:ext>
              </a:extLst>
            </p:cNvPr>
            <p:cNvSpPr>
              <a:spLocks noChangeShapeType="1"/>
            </p:cNvSpPr>
            <p:nvPr/>
          </p:nvSpPr>
          <p:spPr bwMode="auto">
            <a:xfrm>
              <a:off x="3106" y="1216"/>
              <a:ext cx="14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35597" name="Line 45">
              <a:extLst>
                <a:ext uri="{FF2B5EF4-FFF2-40B4-BE49-F238E27FC236}">
                  <a16:creationId xmlns:a16="http://schemas.microsoft.com/office/drawing/2014/main" id="{C619078A-343D-4F4A-BAF7-76C57BE65D22}"/>
                </a:ext>
              </a:extLst>
            </p:cNvPr>
            <p:cNvSpPr>
              <a:spLocks noChangeShapeType="1"/>
            </p:cNvSpPr>
            <p:nvPr/>
          </p:nvSpPr>
          <p:spPr bwMode="auto">
            <a:xfrm>
              <a:off x="3106" y="979"/>
              <a:ext cx="0" cy="11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598" name="Line 46">
              <a:extLst>
                <a:ext uri="{FF2B5EF4-FFF2-40B4-BE49-F238E27FC236}">
                  <a16:creationId xmlns:a16="http://schemas.microsoft.com/office/drawing/2014/main" id="{3FF98CF6-F514-440D-AA94-981DA5F98F74}"/>
                </a:ext>
              </a:extLst>
            </p:cNvPr>
            <p:cNvSpPr>
              <a:spLocks noChangeShapeType="1"/>
            </p:cNvSpPr>
            <p:nvPr/>
          </p:nvSpPr>
          <p:spPr bwMode="auto">
            <a:xfrm>
              <a:off x="4513" y="979"/>
              <a:ext cx="0" cy="1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599" name="Line 47">
              <a:extLst>
                <a:ext uri="{FF2B5EF4-FFF2-40B4-BE49-F238E27FC236}">
                  <a16:creationId xmlns:a16="http://schemas.microsoft.com/office/drawing/2014/main" id="{B7A6C7C1-A6F8-4196-A877-CD303BD963B4}"/>
                </a:ext>
              </a:extLst>
            </p:cNvPr>
            <p:cNvSpPr>
              <a:spLocks noChangeShapeType="1"/>
            </p:cNvSpPr>
            <p:nvPr/>
          </p:nvSpPr>
          <p:spPr bwMode="auto">
            <a:xfrm>
              <a:off x="5329" y="979"/>
              <a:ext cx="0" cy="11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600" name="Line 48">
              <a:extLst>
                <a:ext uri="{FF2B5EF4-FFF2-40B4-BE49-F238E27FC236}">
                  <a16:creationId xmlns:a16="http://schemas.microsoft.com/office/drawing/2014/main" id="{CFAA4874-EA85-4B32-A664-9E22663F899A}"/>
                </a:ext>
              </a:extLst>
            </p:cNvPr>
            <p:cNvSpPr>
              <a:spLocks noChangeShapeType="1"/>
            </p:cNvSpPr>
            <p:nvPr/>
          </p:nvSpPr>
          <p:spPr bwMode="auto">
            <a:xfrm>
              <a:off x="3832" y="1209"/>
              <a:ext cx="0" cy="9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603" name="Rectangle 51">
              <a:extLst>
                <a:ext uri="{FF2B5EF4-FFF2-40B4-BE49-F238E27FC236}">
                  <a16:creationId xmlns:a16="http://schemas.microsoft.com/office/drawing/2014/main" id="{DA43955A-C139-4F65-8E1E-F18AA1239761}"/>
                </a:ext>
              </a:extLst>
            </p:cNvPr>
            <p:cNvSpPr>
              <a:spLocks noChangeArrowheads="1"/>
            </p:cNvSpPr>
            <p:nvPr/>
          </p:nvSpPr>
          <p:spPr bwMode="auto">
            <a:xfrm>
              <a:off x="4513" y="1696"/>
              <a:ext cx="81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11</a:t>
              </a:r>
            </a:p>
          </p:txBody>
        </p:sp>
        <p:sp>
          <p:nvSpPr>
            <p:cNvPr id="535604" name="Rectangle 52">
              <a:extLst>
                <a:ext uri="{FF2B5EF4-FFF2-40B4-BE49-F238E27FC236}">
                  <a16:creationId xmlns:a16="http://schemas.microsoft.com/office/drawing/2014/main" id="{A2BA6FB7-3158-4073-A866-BF7AD7D32BB9}"/>
                </a:ext>
              </a:extLst>
            </p:cNvPr>
            <p:cNvSpPr>
              <a:spLocks noChangeArrowheads="1"/>
            </p:cNvSpPr>
            <p:nvPr/>
          </p:nvSpPr>
          <p:spPr bwMode="auto">
            <a:xfrm>
              <a:off x="3832" y="1696"/>
              <a:ext cx="681"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/32</a:t>
              </a:r>
              <a:endParaRPr lang="en-US" altLang="zh-CN" sz="2400" baseline="-25000">
                <a:effectLst/>
              </a:endParaRPr>
            </a:p>
          </p:txBody>
        </p:sp>
        <p:sp>
          <p:nvSpPr>
            <p:cNvPr id="535605" name="Rectangle 53">
              <a:extLst>
                <a:ext uri="{FF2B5EF4-FFF2-40B4-BE49-F238E27FC236}">
                  <a16:creationId xmlns:a16="http://schemas.microsoft.com/office/drawing/2014/main" id="{E20E8AB7-E280-4F54-A021-36E0D44CB612}"/>
                </a:ext>
              </a:extLst>
            </p:cNvPr>
            <p:cNvSpPr>
              <a:spLocks noChangeArrowheads="1"/>
            </p:cNvSpPr>
            <p:nvPr/>
          </p:nvSpPr>
          <p:spPr bwMode="auto">
            <a:xfrm>
              <a:off x="3106" y="1696"/>
              <a:ext cx="72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B</a:t>
              </a:r>
            </a:p>
          </p:txBody>
        </p:sp>
        <p:grpSp>
          <p:nvGrpSpPr>
            <p:cNvPr id="22579" name="Group 62">
              <a:extLst>
                <a:ext uri="{FF2B5EF4-FFF2-40B4-BE49-F238E27FC236}">
                  <a16:creationId xmlns:a16="http://schemas.microsoft.com/office/drawing/2014/main" id="{5139AEE9-622A-4500-8B58-59E4D212DB8B}"/>
                </a:ext>
              </a:extLst>
            </p:cNvPr>
            <p:cNvGrpSpPr>
              <a:grpSpLocks/>
            </p:cNvGrpSpPr>
            <p:nvPr/>
          </p:nvGrpSpPr>
          <p:grpSpPr bwMode="auto">
            <a:xfrm>
              <a:off x="3106" y="979"/>
              <a:ext cx="2223" cy="1171"/>
              <a:chOff x="2880" y="979"/>
              <a:chExt cx="2722" cy="1171"/>
            </a:xfrm>
          </p:grpSpPr>
          <p:sp>
            <p:nvSpPr>
              <p:cNvPr id="535592" name="Line 40">
                <a:extLst>
                  <a:ext uri="{FF2B5EF4-FFF2-40B4-BE49-F238E27FC236}">
                    <a16:creationId xmlns:a16="http://schemas.microsoft.com/office/drawing/2014/main" id="{06A2C856-C734-401B-AE24-350EC695DA01}"/>
                  </a:ext>
                </a:extLst>
              </p:cNvPr>
              <p:cNvSpPr>
                <a:spLocks noChangeShapeType="1"/>
              </p:cNvSpPr>
              <p:nvPr/>
            </p:nvSpPr>
            <p:spPr bwMode="auto">
              <a:xfrm>
                <a:off x="2880" y="979"/>
                <a:ext cx="272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593" name="Line 41">
                <a:extLst>
                  <a:ext uri="{FF2B5EF4-FFF2-40B4-BE49-F238E27FC236}">
                    <a16:creationId xmlns:a16="http://schemas.microsoft.com/office/drawing/2014/main" id="{5FDE260E-457F-4686-8376-7CE1A18AFB86}"/>
                  </a:ext>
                </a:extLst>
              </p:cNvPr>
              <p:cNvSpPr>
                <a:spLocks noChangeShapeType="1"/>
              </p:cNvSpPr>
              <p:nvPr/>
            </p:nvSpPr>
            <p:spPr bwMode="auto">
              <a:xfrm>
                <a:off x="2880" y="1474"/>
                <a:ext cx="272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594" name="Line 42">
                <a:extLst>
                  <a:ext uri="{FF2B5EF4-FFF2-40B4-BE49-F238E27FC236}">
                    <a16:creationId xmlns:a16="http://schemas.microsoft.com/office/drawing/2014/main" id="{2CD59009-FBAC-40C2-8605-D26FEC31CCFE}"/>
                  </a:ext>
                </a:extLst>
              </p:cNvPr>
              <p:cNvSpPr>
                <a:spLocks noChangeShapeType="1"/>
              </p:cNvSpPr>
              <p:nvPr/>
            </p:nvSpPr>
            <p:spPr bwMode="auto">
              <a:xfrm>
                <a:off x="2880" y="2150"/>
                <a:ext cx="272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606" name="Line 54">
                <a:extLst>
                  <a:ext uri="{FF2B5EF4-FFF2-40B4-BE49-F238E27FC236}">
                    <a16:creationId xmlns:a16="http://schemas.microsoft.com/office/drawing/2014/main" id="{014DFCA8-40B7-4877-B09B-064224B27D09}"/>
                  </a:ext>
                </a:extLst>
              </p:cNvPr>
              <p:cNvSpPr>
                <a:spLocks noChangeShapeType="1"/>
              </p:cNvSpPr>
              <p:nvPr/>
            </p:nvSpPr>
            <p:spPr bwMode="auto">
              <a:xfrm>
                <a:off x="2880" y="1711"/>
                <a:ext cx="272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5607" name="Line 55">
                <a:extLst>
                  <a:ext uri="{FF2B5EF4-FFF2-40B4-BE49-F238E27FC236}">
                    <a16:creationId xmlns:a16="http://schemas.microsoft.com/office/drawing/2014/main" id="{1E13F95E-6A63-4CFF-A064-3F5EB1B8E150}"/>
                  </a:ext>
                </a:extLst>
              </p:cNvPr>
              <p:cNvSpPr>
                <a:spLocks noChangeShapeType="1"/>
              </p:cNvSpPr>
              <p:nvPr/>
            </p:nvSpPr>
            <p:spPr bwMode="auto">
              <a:xfrm>
                <a:off x="2880" y="1923"/>
                <a:ext cx="272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grpSp>
        <p:sp>
          <p:nvSpPr>
            <p:cNvPr id="535608" name="Rectangle 56">
              <a:extLst>
                <a:ext uri="{FF2B5EF4-FFF2-40B4-BE49-F238E27FC236}">
                  <a16:creationId xmlns:a16="http://schemas.microsoft.com/office/drawing/2014/main" id="{3B4DE91C-BB75-41A0-A174-125381FEF43A}"/>
                </a:ext>
              </a:extLst>
            </p:cNvPr>
            <p:cNvSpPr>
              <a:spLocks noChangeArrowheads="1"/>
            </p:cNvSpPr>
            <p:nvPr/>
          </p:nvSpPr>
          <p:spPr bwMode="auto">
            <a:xfrm>
              <a:off x="3106" y="1706"/>
              <a:ext cx="2223" cy="227"/>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sp>
        <p:nvSpPr>
          <p:cNvPr id="535609" name="Text Box 57">
            <a:extLst>
              <a:ext uri="{FF2B5EF4-FFF2-40B4-BE49-F238E27FC236}">
                <a16:creationId xmlns:a16="http://schemas.microsoft.com/office/drawing/2014/main" id="{87D4E8C7-2E99-46E0-863F-290EAFE94283}"/>
              </a:ext>
            </a:extLst>
          </p:cNvPr>
          <p:cNvSpPr txBox="1">
            <a:spLocks noChangeArrowheads="1"/>
          </p:cNvSpPr>
          <p:nvPr/>
        </p:nvSpPr>
        <p:spPr bwMode="auto">
          <a:xfrm>
            <a:off x="5292725" y="4797425"/>
            <a:ext cx="811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FFFF"/>
                </a:solidFill>
              </a:rPr>
              <a:t>Net 3</a:t>
            </a:r>
          </a:p>
        </p:txBody>
      </p:sp>
      <p:sp>
        <p:nvSpPr>
          <p:cNvPr id="535610" name="Text Box 58">
            <a:extLst>
              <a:ext uri="{FF2B5EF4-FFF2-40B4-BE49-F238E27FC236}">
                <a16:creationId xmlns:a16="http://schemas.microsoft.com/office/drawing/2014/main" id="{0987D0D5-46FE-4697-B9AF-A5F5344016A1}"/>
              </a:ext>
            </a:extLst>
          </p:cNvPr>
          <p:cNvSpPr txBox="1">
            <a:spLocks noChangeArrowheads="1"/>
          </p:cNvSpPr>
          <p:nvPr/>
        </p:nvSpPr>
        <p:spPr bwMode="auto">
          <a:xfrm>
            <a:off x="6732588" y="4437063"/>
            <a:ext cx="9444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FF9900"/>
                </a:solidFill>
              </a:rPr>
              <a:t>Host B</a:t>
            </a:r>
          </a:p>
        </p:txBody>
      </p:sp>
      <p:pic>
        <p:nvPicPr>
          <p:cNvPr id="22557" name="Picture 59">
            <a:extLst>
              <a:ext uri="{FF2B5EF4-FFF2-40B4-BE49-F238E27FC236}">
                <a16:creationId xmlns:a16="http://schemas.microsoft.com/office/drawing/2014/main" id="{173A9D5A-5501-4E53-BDC9-6C33DC463FC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7613" y="3690938"/>
            <a:ext cx="65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35612" name="Freeform 60">
            <a:extLst>
              <a:ext uri="{FF2B5EF4-FFF2-40B4-BE49-F238E27FC236}">
                <a16:creationId xmlns:a16="http://schemas.microsoft.com/office/drawing/2014/main" id="{64D9D1F3-50AD-4357-B5B6-C78CCEBE7F20}"/>
              </a:ext>
            </a:extLst>
          </p:cNvPr>
          <p:cNvSpPr>
            <a:spLocks/>
          </p:cNvSpPr>
          <p:nvPr/>
        </p:nvSpPr>
        <p:spPr bwMode="auto">
          <a:xfrm>
            <a:off x="6588125" y="4221163"/>
            <a:ext cx="1871663" cy="1800225"/>
          </a:xfrm>
          <a:custGeom>
            <a:avLst/>
            <a:gdLst>
              <a:gd name="T0" fmla="*/ 0 w 1179"/>
              <a:gd name="T1" fmla="*/ 0 h 1134"/>
              <a:gd name="T2" fmla="*/ 318 w 1179"/>
              <a:gd name="T3" fmla="*/ 816 h 1134"/>
              <a:gd name="T4" fmla="*/ 1179 w 1179"/>
              <a:gd name="T5" fmla="*/ 1134 h 1134"/>
            </a:gdLst>
            <a:ahLst/>
            <a:cxnLst>
              <a:cxn ang="0">
                <a:pos x="T0" y="T1"/>
              </a:cxn>
              <a:cxn ang="0">
                <a:pos x="T2" y="T3"/>
              </a:cxn>
              <a:cxn ang="0">
                <a:pos x="T4" y="T5"/>
              </a:cxn>
            </a:cxnLst>
            <a:rect l="0" t="0" r="r" b="b"/>
            <a:pathLst>
              <a:path w="1179" h="1134">
                <a:moveTo>
                  <a:pt x="0" y="0"/>
                </a:moveTo>
                <a:cubicBezTo>
                  <a:pt x="61" y="313"/>
                  <a:pt x="122" y="627"/>
                  <a:pt x="318" y="816"/>
                </a:cubicBezTo>
                <a:cubicBezTo>
                  <a:pt x="514" y="1005"/>
                  <a:pt x="846" y="1069"/>
                  <a:pt x="1179" y="1134"/>
                </a:cubicBezTo>
              </a:path>
            </a:pathLst>
          </a:custGeom>
          <a:noFill/>
          <a:ln w="38100" cmpd="sng">
            <a:solidFill>
              <a:srgbClr val="FF66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35613" name="Freeform 61">
            <a:extLst>
              <a:ext uri="{FF2B5EF4-FFF2-40B4-BE49-F238E27FC236}">
                <a16:creationId xmlns:a16="http://schemas.microsoft.com/office/drawing/2014/main" id="{DA36EE08-9529-4CD9-B266-FDFA4A9CC0AD}"/>
              </a:ext>
            </a:extLst>
          </p:cNvPr>
          <p:cNvSpPr>
            <a:spLocks/>
          </p:cNvSpPr>
          <p:nvPr/>
        </p:nvSpPr>
        <p:spPr bwMode="auto">
          <a:xfrm>
            <a:off x="4992688" y="4221163"/>
            <a:ext cx="2171700" cy="1944687"/>
          </a:xfrm>
          <a:custGeom>
            <a:avLst/>
            <a:gdLst>
              <a:gd name="T0" fmla="*/ 914 w 1368"/>
              <a:gd name="T1" fmla="*/ 0 h 1225"/>
              <a:gd name="T2" fmla="*/ 234 w 1368"/>
              <a:gd name="T3" fmla="*/ 499 h 1225"/>
              <a:gd name="T4" fmla="*/ 7 w 1368"/>
              <a:gd name="T5" fmla="*/ 953 h 1225"/>
              <a:gd name="T6" fmla="*/ 279 w 1368"/>
              <a:gd name="T7" fmla="*/ 1134 h 1225"/>
              <a:gd name="T8" fmla="*/ 1368 w 1368"/>
              <a:gd name="T9" fmla="*/ 1225 h 1225"/>
            </a:gdLst>
            <a:ahLst/>
            <a:cxnLst>
              <a:cxn ang="0">
                <a:pos x="T0" y="T1"/>
              </a:cxn>
              <a:cxn ang="0">
                <a:pos x="T2" y="T3"/>
              </a:cxn>
              <a:cxn ang="0">
                <a:pos x="T4" y="T5"/>
              </a:cxn>
              <a:cxn ang="0">
                <a:pos x="T6" y="T7"/>
              </a:cxn>
              <a:cxn ang="0">
                <a:pos x="T8" y="T9"/>
              </a:cxn>
            </a:cxnLst>
            <a:rect l="0" t="0" r="r" b="b"/>
            <a:pathLst>
              <a:path w="1368" h="1225">
                <a:moveTo>
                  <a:pt x="914" y="0"/>
                </a:moveTo>
                <a:cubicBezTo>
                  <a:pt x="649" y="170"/>
                  <a:pt x="385" y="340"/>
                  <a:pt x="234" y="499"/>
                </a:cubicBezTo>
                <a:cubicBezTo>
                  <a:pt x="83" y="658"/>
                  <a:pt x="0" y="847"/>
                  <a:pt x="7" y="953"/>
                </a:cubicBezTo>
                <a:cubicBezTo>
                  <a:pt x="14" y="1059"/>
                  <a:pt x="52" y="1089"/>
                  <a:pt x="279" y="1134"/>
                </a:cubicBezTo>
                <a:cubicBezTo>
                  <a:pt x="506" y="1179"/>
                  <a:pt x="937" y="1202"/>
                  <a:pt x="1368" y="1225"/>
                </a:cubicBezTo>
              </a:path>
            </a:pathLst>
          </a:custGeom>
          <a:noFill/>
          <a:ln w="38100" cmpd="sng">
            <a:solidFill>
              <a:srgbClr val="00FF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5615"/>
                                        </p:tgtEl>
                                        <p:attrNameLst>
                                          <p:attrName>style.visibility</p:attrName>
                                        </p:attrNameLst>
                                      </p:cBhvr>
                                      <p:to>
                                        <p:strVal val="visible"/>
                                      </p:to>
                                    </p:set>
                                    <p:animEffect transition="in" filter="wipe(down)">
                                      <p:cBhvr>
                                        <p:cTn id="7" dur="1000"/>
                                        <p:tgtEl>
                                          <p:spTgt spid="5356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5613"/>
                                        </p:tgtEl>
                                        <p:attrNameLst>
                                          <p:attrName>style.visibility</p:attrName>
                                        </p:attrNameLst>
                                      </p:cBhvr>
                                      <p:to>
                                        <p:strVal val="visible"/>
                                      </p:to>
                                    </p:set>
                                    <p:animEffect transition="in" filter="wipe(up)">
                                      <p:cBhvr>
                                        <p:cTn id="12" dur="1000"/>
                                        <p:tgtEl>
                                          <p:spTgt spid="535613"/>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535609"/>
                                        </p:tgtEl>
                                        <p:attrNameLst>
                                          <p:attrName>style.visibility</p:attrName>
                                        </p:attrNameLst>
                                      </p:cBhvr>
                                      <p:to>
                                        <p:strVal val="visible"/>
                                      </p:to>
                                    </p:set>
                                    <p:animEffect transition="in" filter="dissolve">
                                      <p:cBhvr>
                                        <p:cTn id="16" dur="500"/>
                                        <p:tgtEl>
                                          <p:spTgt spid="5356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535612"/>
                                        </p:tgtEl>
                                        <p:attrNameLst>
                                          <p:attrName>style.visibility</p:attrName>
                                        </p:attrNameLst>
                                      </p:cBhvr>
                                      <p:to>
                                        <p:strVal val="visible"/>
                                      </p:to>
                                    </p:set>
                                    <p:animEffect transition="in" filter="wipe(up)">
                                      <p:cBhvr>
                                        <p:cTn id="21" dur="1000"/>
                                        <p:tgtEl>
                                          <p:spTgt spid="535612"/>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535610"/>
                                        </p:tgtEl>
                                        <p:attrNameLst>
                                          <p:attrName>style.visibility</p:attrName>
                                        </p:attrNameLst>
                                      </p:cBhvr>
                                      <p:to>
                                        <p:strVal val="visible"/>
                                      </p:to>
                                    </p:set>
                                    <p:animEffect transition="in" filter="dissolve">
                                      <p:cBhvr>
                                        <p:cTn id="25" dur="500"/>
                                        <p:tgtEl>
                                          <p:spTgt spid="53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09" grpId="0"/>
      <p:bldP spid="5356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E2F7A6FB-106E-4F56-BD38-FE1550BAEF8B}"/>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25</a:t>
            </a:fld>
            <a:endParaRPr lang="en-US" altLang="zh-CN"/>
          </a:p>
        </p:txBody>
      </p:sp>
      <p:sp>
        <p:nvSpPr>
          <p:cNvPr id="536578" name="Rectangle 2">
            <a:extLst>
              <a:ext uri="{FF2B5EF4-FFF2-40B4-BE49-F238E27FC236}">
                <a16:creationId xmlns:a16="http://schemas.microsoft.com/office/drawing/2014/main" id="{C8872A04-EA55-488E-932A-72D774DB0A31}"/>
              </a:ext>
            </a:extLst>
          </p:cNvPr>
          <p:cNvSpPr>
            <a:spLocks noGrp="1" noChangeArrowheads="1"/>
          </p:cNvSpPr>
          <p:nvPr>
            <p:ph type="title"/>
          </p:nvPr>
        </p:nvSpPr>
        <p:spPr/>
        <p:txBody>
          <a:bodyPr/>
          <a:lstStyle/>
          <a:p>
            <a:pPr eaLnBrk="1" hangingPunct="1">
              <a:defRPr/>
            </a:pPr>
            <a:r>
              <a:rPr lang="en-US" altLang="zh-CN"/>
              <a:t>Default routing</a:t>
            </a:r>
          </a:p>
        </p:txBody>
      </p:sp>
      <p:sp>
        <p:nvSpPr>
          <p:cNvPr id="536579" name="Rectangle 3">
            <a:extLst>
              <a:ext uri="{FF2B5EF4-FFF2-40B4-BE49-F238E27FC236}">
                <a16:creationId xmlns:a16="http://schemas.microsoft.com/office/drawing/2014/main" id="{60D8E21F-66F4-4A69-A1CB-4B82104ADA02}"/>
              </a:ext>
            </a:extLst>
          </p:cNvPr>
          <p:cNvSpPr>
            <a:spLocks noGrp="1" noChangeArrowheads="1"/>
          </p:cNvSpPr>
          <p:nvPr>
            <p:ph type="body" idx="1"/>
          </p:nvPr>
        </p:nvSpPr>
        <p:spPr>
          <a:xfrm>
            <a:off x="632194" y="1371600"/>
            <a:ext cx="7886700" cy="4351338"/>
          </a:xfrm>
        </p:spPr>
        <p:txBody>
          <a:bodyPr/>
          <a:lstStyle/>
          <a:p>
            <a:pPr eaLnBrk="1" hangingPunct="1">
              <a:defRPr/>
            </a:pPr>
            <a:r>
              <a:rPr lang="en-US" altLang="zh-CN" dirty="0"/>
              <a:t>Use a default route if no entry for destination network in the routing table</a:t>
            </a:r>
          </a:p>
          <a:p>
            <a:pPr eaLnBrk="1" hangingPunct="1">
              <a:defRPr/>
            </a:pPr>
            <a:r>
              <a:rPr lang="en-US" altLang="zh-CN" dirty="0"/>
              <a:t>Feature</a:t>
            </a:r>
          </a:p>
          <a:p>
            <a:pPr lvl="1" eaLnBrk="1" hangingPunct="1">
              <a:defRPr/>
            </a:pPr>
            <a:r>
              <a:rPr lang="en-US" altLang="zh-CN" dirty="0"/>
              <a:t>Destination network address = 0.0.0.0</a:t>
            </a:r>
          </a:p>
          <a:p>
            <a:pPr lvl="1" eaLnBrk="1" hangingPunct="1">
              <a:defRPr/>
            </a:pPr>
            <a:r>
              <a:rPr lang="en-US" altLang="zh-CN" dirty="0"/>
              <a:t>Destination network mask = 0.0.0.0</a:t>
            </a:r>
          </a:p>
          <a:p>
            <a:pPr eaLnBrk="1" hangingPunct="1">
              <a:defRPr/>
            </a:pPr>
            <a:r>
              <a:rPr lang="en-US" altLang="zh-CN" dirty="0"/>
              <a:t>Function</a:t>
            </a:r>
          </a:p>
          <a:p>
            <a:pPr lvl="1" eaLnBrk="1" hangingPunct="1">
              <a:defRPr/>
            </a:pPr>
            <a:r>
              <a:rPr lang="en-US" altLang="zh-CN" dirty="0"/>
              <a:t>Make the routing table smaller</a:t>
            </a:r>
          </a:p>
          <a:p>
            <a:pPr lvl="1" eaLnBrk="1" hangingPunct="1">
              <a:defRPr/>
            </a:pPr>
            <a:r>
              <a:rPr lang="en-US" altLang="zh-CN" dirty="0"/>
              <a:t>A lot of routing information is hidden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1">
            <a:extLst>
              <a:ext uri="{FF2B5EF4-FFF2-40B4-BE49-F238E27FC236}">
                <a16:creationId xmlns:a16="http://schemas.microsoft.com/office/drawing/2014/main" id="{5CBD468D-6790-4E66-A4A5-4717774B32AE}"/>
              </a:ext>
            </a:extLst>
          </p:cNvPr>
          <p:cNvSpPr>
            <a:spLocks noGrp="1"/>
          </p:cNvSpPr>
          <p:nvPr>
            <p:ph type="ftr" sz="quarter" idx="10"/>
          </p:nvPr>
        </p:nvSpPr>
        <p:spPr/>
        <p:txBody>
          <a:bodyPr/>
          <a:lstStyle/>
          <a:p>
            <a:r>
              <a:rPr lang="en-US" altLang="zh-CN"/>
              <a:t>TCP/IP Protocol Suite</a:t>
            </a:r>
          </a:p>
        </p:txBody>
      </p:sp>
      <p:sp>
        <p:nvSpPr>
          <p:cNvPr id="13" name="灯片编号占位符 2">
            <a:extLst>
              <a:ext uri="{FF2B5EF4-FFF2-40B4-BE49-F238E27FC236}">
                <a16:creationId xmlns:a16="http://schemas.microsoft.com/office/drawing/2014/main" id="{29D3F1E0-DC7D-4F3F-9DF4-1DF4A6AB1D9D}"/>
              </a:ext>
            </a:extLst>
          </p:cNvPr>
          <p:cNvSpPr>
            <a:spLocks noGrp="1"/>
          </p:cNvSpPr>
          <p:nvPr>
            <p:ph type="sldNum" sz="quarter" idx="11"/>
          </p:nvPr>
        </p:nvSpPr>
        <p:spPr/>
        <p:txBody>
          <a:bodyPr/>
          <a:lstStyle/>
          <a:p>
            <a:fld id="{A1A62019-69E0-487D-9768-89811F3631DE}" type="slidenum">
              <a:rPr lang="en-US" altLang="zh-CN"/>
              <a:pPr/>
              <a:t>26</a:t>
            </a:fld>
            <a:endParaRPr lang="en-US" altLang="zh-CN"/>
          </a:p>
        </p:txBody>
      </p:sp>
      <p:sp>
        <p:nvSpPr>
          <p:cNvPr id="482306" name="Text Box 2">
            <a:extLst>
              <a:ext uri="{FF2B5EF4-FFF2-40B4-BE49-F238E27FC236}">
                <a16:creationId xmlns:a16="http://schemas.microsoft.com/office/drawing/2014/main" id="{BF0803F7-7229-48B4-8C0E-461CBF1F1D2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Default routing</a:t>
            </a:r>
          </a:p>
        </p:txBody>
      </p:sp>
      <p:sp>
        <p:nvSpPr>
          <p:cNvPr id="482307" name="Rectangle 3">
            <a:extLst>
              <a:ext uri="{FF2B5EF4-FFF2-40B4-BE49-F238E27FC236}">
                <a16:creationId xmlns:a16="http://schemas.microsoft.com/office/drawing/2014/main" id="{C4ED8A54-2A5B-4795-8C88-DCCC0F65C01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2308" name="Rectangle 4">
            <a:extLst>
              <a:ext uri="{FF2B5EF4-FFF2-40B4-BE49-F238E27FC236}">
                <a16:creationId xmlns:a16="http://schemas.microsoft.com/office/drawing/2014/main" id="{1B8E424E-AAF3-473D-9C5A-762E94DD458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2309" name="Rectangle 5">
            <a:extLst>
              <a:ext uri="{FF2B5EF4-FFF2-40B4-BE49-F238E27FC236}">
                <a16:creationId xmlns:a16="http://schemas.microsoft.com/office/drawing/2014/main" id="{2C9399FA-3433-4176-806D-50D4403D023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2310" name="Rectangle 6">
            <a:extLst>
              <a:ext uri="{FF2B5EF4-FFF2-40B4-BE49-F238E27FC236}">
                <a16:creationId xmlns:a16="http://schemas.microsoft.com/office/drawing/2014/main" id="{35F5816E-14CF-4748-8CF5-DF1C1554FC3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2311" name="Rectangle 7">
            <a:extLst>
              <a:ext uri="{FF2B5EF4-FFF2-40B4-BE49-F238E27FC236}">
                <a16:creationId xmlns:a16="http://schemas.microsoft.com/office/drawing/2014/main" id="{40795CBF-9355-446C-916B-501892FEB95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2312" name="Rectangle 8">
            <a:extLst>
              <a:ext uri="{FF2B5EF4-FFF2-40B4-BE49-F238E27FC236}">
                <a16:creationId xmlns:a16="http://schemas.microsoft.com/office/drawing/2014/main" id="{5732E904-4334-419E-BA43-D7309D982FA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2313" name="Rectangle 9">
            <a:extLst>
              <a:ext uri="{FF2B5EF4-FFF2-40B4-BE49-F238E27FC236}">
                <a16:creationId xmlns:a16="http://schemas.microsoft.com/office/drawing/2014/main" id="{8CD1DEA0-6EFC-4F29-9996-2D566E22B6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82318" name="Picture 14">
            <a:extLst>
              <a:ext uri="{FF2B5EF4-FFF2-40B4-BE49-F238E27FC236}">
                <a16:creationId xmlns:a16="http://schemas.microsoft.com/office/drawing/2014/main" id="{B0D30C78-733C-4323-8A6F-E92743B88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209800"/>
            <a:ext cx="565785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316" name="Picture 12">
            <a:extLst>
              <a:ext uri="{FF2B5EF4-FFF2-40B4-BE49-F238E27FC236}">
                <a16:creationId xmlns:a16="http://schemas.microsoft.com/office/drawing/2014/main" id="{97621A3A-BA99-4355-96E0-C2F5AF659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2216150"/>
            <a:ext cx="267811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2316"/>
                                        </p:tgtEl>
                                        <p:attrNameLst>
                                          <p:attrName>style.visibility</p:attrName>
                                        </p:attrNameLst>
                                      </p:cBhvr>
                                      <p:to>
                                        <p:strVal val="visible"/>
                                      </p:to>
                                    </p:set>
                                    <p:anim calcmode="lin" valueType="num">
                                      <p:cBhvr>
                                        <p:cTn id="7" dur="2000" fill="hold"/>
                                        <p:tgtEl>
                                          <p:spTgt spid="482316"/>
                                        </p:tgtEl>
                                        <p:attrNameLst>
                                          <p:attrName>ppt_w</p:attrName>
                                        </p:attrNameLst>
                                      </p:cBhvr>
                                      <p:tavLst>
                                        <p:tav tm="0">
                                          <p:val>
                                            <p:fltVal val="0"/>
                                          </p:val>
                                        </p:tav>
                                        <p:tav tm="100000">
                                          <p:val>
                                            <p:strVal val="#ppt_w"/>
                                          </p:val>
                                        </p:tav>
                                      </p:tavLst>
                                    </p:anim>
                                    <p:anim calcmode="lin" valueType="num">
                                      <p:cBhvr>
                                        <p:cTn id="8" dur="2000" fill="hold"/>
                                        <p:tgtEl>
                                          <p:spTgt spid="482316"/>
                                        </p:tgtEl>
                                        <p:attrNameLst>
                                          <p:attrName>ppt_h</p:attrName>
                                        </p:attrNameLst>
                                      </p:cBhvr>
                                      <p:tavLst>
                                        <p:tav tm="0">
                                          <p:val>
                                            <p:fltVal val="0"/>
                                          </p:val>
                                        </p:tav>
                                        <p:tav tm="100000">
                                          <p:val>
                                            <p:strVal val="#ppt_h"/>
                                          </p:val>
                                        </p:tav>
                                      </p:tavLst>
                                    </p:anim>
                                    <p:animEffect transition="in" filter="fade">
                                      <p:cBhvr>
                                        <p:cTn id="9" dur="2000"/>
                                        <p:tgtEl>
                                          <p:spTgt spid="48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5">
            <a:extLst>
              <a:ext uri="{FF2B5EF4-FFF2-40B4-BE49-F238E27FC236}">
                <a16:creationId xmlns:a16="http://schemas.microsoft.com/office/drawing/2014/main" id="{FE9460F8-F7A8-49B6-9009-764CAAE0CBC1}"/>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27</a:t>
            </a:fld>
            <a:endParaRPr lang="en-US" altLang="zh-CN"/>
          </a:p>
        </p:txBody>
      </p:sp>
      <p:grpSp>
        <p:nvGrpSpPr>
          <p:cNvPr id="538716" name="Group 92">
            <a:extLst>
              <a:ext uri="{FF2B5EF4-FFF2-40B4-BE49-F238E27FC236}">
                <a16:creationId xmlns:a16="http://schemas.microsoft.com/office/drawing/2014/main" id="{1D47FF08-5BC3-487C-8465-C8C1D5AE8AB3}"/>
              </a:ext>
            </a:extLst>
          </p:cNvPr>
          <p:cNvGrpSpPr>
            <a:grpSpLocks/>
          </p:cNvGrpSpPr>
          <p:nvPr/>
        </p:nvGrpSpPr>
        <p:grpSpPr bwMode="auto">
          <a:xfrm>
            <a:off x="827088" y="2208213"/>
            <a:ext cx="3470275" cy="2451100"/>
            <a:chOff x="521" y="1391"/>
            <a:chExt cx="2186" cy="1544"/>
          </a:xfrm>
        </p:grpSpPr>
        <p:sp>
          <p:nvSpPr>
            <p:cNvPr id="538659" name="Freeform 35">
              <a:extLst>
                <a:ext uri="{FF2B5EF4-FFF2-40B4-BE49-F238E27FC236}">
                  <a16:creationId xmlns:a16="http://schemas.microsoft.com/office/drawing/2014/main" id="{1563975C-8400-44EB-AF43-B04357B47888}"/>
                </a:ext>
              </a:extLst>
            </p:cNvPr>
            <p:cNvSpPr>
              <a:spLocks/>
            </p:cNvSpPr>
            <p:nvPr/>
          </p:nvSpPr>
          <p:spPr bwMode="auto">
            <a:xfrm>
              <a:off x="529" y="2572"/>
              <a:ext cx="2178" cy="363"/>
            </a:xfrm>
            <a:custGeom>
              <a:avLst/>
              <a:gdLst>
                <a:gd name="T0" fmla="*/ 1860 w 2677"/>
                <a:gd name="T1" fmla="*/ 363 h 363"/>
                <a:gd name="T2" fmla="*/ 2223 w 2677"/>
                <a:gd name="T3" fmla="*/ 363 h 363"/>
                <a:gd name="T4" fmla="*/ 2677 w 2677"/>
                <a:gd name="T5" fmla="*/ 0 h 363"/>
                <a:gd name="T6" fmla="*/ 0 w 2677"/>
                <a:gd name="T7" fmla="*/ 0 h 363"/>
                <a:gd name="T8" fmla="*/ 1860 w 2677"/>
                <a:gd name="T9" fmla="*/ 363 h 363"/>
              </a:gdLst>
              <a:ahLst/>
              <a:cxnLst>
                <a:cxn ang="0">
                  <a:pos x="T0" y="T1"/>
                </a:cxn>
                <a:cxn ang="0">
                  <a:pos x="T2" y="T3"/>
                </a:cxn>
                <a:cxn ang="0">
                  <a:pos x="T4" y="T5"/>
                </a:cxn>
                <a:cxn ang="0">
                  <a:pos x="T6" y="T7"/>
                </a:cxn>
                <a:cxn ang="0">
                  <a:pos x="T8" y="T9"/>
                </a:cxn>
              </a:cxnLst>
              <a:rect l="0" t="0" r="r" b="b"/>
              <a:pathLst>
                <a:path w="2677" h="363">
                  <a:moveTo>
                    <a:pt x="1860" y="363"/>
                  </a:moveTo>
                  <a:lnTo>
                    <a:pt x="2223" y="363"/>
                  </a:lnTo>
                  <a:lnTo>
                    <a:pt x="2677" y="0"/>
                  </a:lnTo>
                  <a:lnTo>
                    <a:pt x="0" y="0"/>
                  </a:lnTo>
                  <a:lnTo>
                    <a:pt x="1860" y="363"/>
                  </a:lnTo>
                  <a:close/>
                </a:path>
              </a:pathLst>
            </a:custGeom>
            <a:gradFill rotWithShape="1">
              <a:gsLst>
                <a:gs pos="0">
                  <a:schemeClr val="accent1">
                    <a:alpha val="60001"/>
                  </a:schemeClr>
                </a:gs>
                <a:gs pos="100000">
                  <a:schemeClr val="accent1">
                    <a:gamma/>
                    <a:shade val="6275"/>
                    <a:invGamma/>
                    <a:alpha val="60001"/>
                  </a:schemeClr>
                </a:gs>
              </a:gsLst>
              <a:lin ang="54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38664" name="Rectangle 40">
              <a:extLst>
                <a:ext uri="{FF2B5EF4-FFF2-40B4-BE49-F238E27FC236}">
                  <a16:creationId xmlns:a16="http://schemas.microsoft.com/office/drawing/2014/main" id="{FEA7646F-1C8D-401E-9293-1E32E226FD13}"/>
                </a:ext>
              </a:extLst>
            </p:cNvPr>
            <p:cNvSpPr>
              <a:spLocks noChangeArrowheads="1"/>
            </p:cNvSpPr>
            <p:nvPr/>
          </p:nvSpPr>
          <p:spPr bwMode="auto">
            <a:xfrm>
              <a:off x="1235" y="1628"/>
              <a:ext cx="670"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p>
          </p:txBody>
        </p:sp>
        <p:sp>
          <p:nvSpPr>
            <p:cNvPr id="538665" name="Rectangle 41">
              <a:extLst>
                <a:ext uri="{FF2B5EF4-FFF2-40B4-BE49-F238E27FC236}">
                  <a16:creationId xmlns:a16="http://schemas.microsoft.com/office/drawing/2014/main" id="{B4F26B8F-7720-46DC-8629-03CE1634E2CB}"/>
                </a:ext>
              </a:extLst>
            </p:cNvPr>
            <p:cNvSpPr>
              <a:spLocks noChangeArrowheads="1"/>
            </p:cNvSpPr>
            <p:nvPr/>
          </p:nvSpPr>
          <p:spPr bwMode="auto">
            <a:xfrm>
              <a:off x="521" y="1628"/>
              <a:ext cx="71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IP</a:t>
              </a:r>
            </a:p>
          </p:txBody>
        </p:sp>
        <p:sp>
          <p:nvSpPr>
            <p:cNvPr id="538666" name="Rectangle 42">
              <a:extLst>
                <a:ext uri="{FF2B5EF4-FFF2-40B4-BE49-F238E27FC236}">
                  <a16:creationId xmlns:a16="http://schemas.microsoft.com/office/drawing/2014/main" id="{7D79CA8F-954D-4D52-997D-3E2F145F5A7E}"/>
                </a:ext>
              </a:extLst>
            </p:cNvPr>
            <p:cNvSpPr>
              <a:spLocks noChangeArrowheads="1"/>
            </p:cNvSpPr>
            <p:nvPr/>
          </p:nvSpPr>
          <p:spPr bwMode="auto">
            <a:xfrm>
              <a:off x="1905" y="2325"/>
              <a:ext cx="80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22</a:t>
              </a:r>
            </a:p>
          </p:txBody>
        </p:sp>
        <p:sp>
          <p:nvSpPr>
            <p:cNvPr id="538667" name="Rectangle 43">
              <a:extLst>
                <a:ext uri="{FF2B5EF4-FFF2-40B4-BE49-F238E27FC236}">
                  <a16:creationId xmlns:a16="http://schemas.microsoft.com/office/drawing/2014/main" id="{F09EC8D9-BC9A-435A-8671-91E5CB0AC215}"/>
                </a:ext>
              </a:extLst>
            </p:cNvPr>
            <p:cNvSpPr>
              <a:spLocks noChangeArrowheads="1"/>
            </p:cNvSpPr>
            <p:nvPr/>
          </p:nvSpPr>
          <p:spPr bwMode="auto">
            <a:xfrm>
              <a:off x="1235" y="2335"/>
              <a:ext cx="67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/0</a:t>
              </a:r>
              <a:endParaRPr lang="en-US" altLang="zh-CN" sz="2400" baseline="-25000">
                <a:effectLst/>
              </a:endParaRPr>
            </a:p>
          </p:txBody>
        </p:sp>
        <p:sp>
          <p:nvSpPr>
            <p:cNvPr id="538668" name="Rectangle 44">
              <a:extLst>
                <a:ext uri="{FF2B5EF4-FFF2-40B4-BE49-F238E27FC236}">
                  <a16:creationId xmlns:a16="http://schemas.microsoft.com/office/drawing/2014/main" id="{74CCB56F-417C-4B02-ADA2-97D4D5000E2D}"/>
                </a:ext>
              </a:extLst>
            </p:cNvPr>
            <p:cNvSpPr>
              <a:spLocks noChangeArrowheads="1"/>
            </p:cNvSpPr>
            <p:nvPr/>
          </p:nvSpPr>
          <p:spPr bwMode="auto">
            <a:xfrm>
              <a:off x="521" y="2335"/>
              <a:ext cx="71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0.0.0.0</a:t>
              </a:r>
              <a:endParaRPr lang="en-US" altLang="zh-CN" sz="2400" baseline="-25000">
                <a:effectLst/>
              </a:endParaRPr>
            </a:p>
          </p:txBody>
        </p:sp>
        <p:sp>
          <p:nvSpPr>
            <p:cNvPr id="538669" name="Rectangle 45">
              <a:extLst>
                <a:ext uri="{FF2B5EF4-FFF2-40B4-BE49-F238E27FC236}">
                  <a16:creationId xmlns:a16="http://schemas.microsoft.com/office/drawing/2014/main" id="{7D239D54-D5A9-4FE0-BA50-26C43746187F}"/>
                </a:ext>
              </a:extLst>
            </p:cNvPr>
            <p:cNvSpPr>
              <a:spLocks noChangeArrowheads="1"/>
            </p:cNvSpPr>
            <p:nvPr/>
          </p:nvSpPr>
          <p:spPr bwMode="auto">
            <a:xfrm>
              <a:off x="1905" y="1886"/>
              <a:ext cx="80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zh-CN" altLang="en-US" sz="2400">
                  <a:effectLst/>
                </a:rPr>
                <a:t>－</a:t>
              </a:r>
            </a:p>
          </p:txBody>
        </p:sp>
        <p:sp>
          <p:nvSpPr>
            <p:cNvPr id="538670" name="Rectangle 46">
              <a:extLst>
                <a:ext uri="{FF2B5EF4-FFF2-40B4-BE49-F238E27FC236}">
                  <a16:creationId xmlns:a16="http://schemas.microsoft.com/office/drawing/2014/main" id="{9E6A065D-5E1B-4445-A1DB-B7B296415744}"/>
                </a:ext>
              </a:extLst>
            </p:cNvPr>
            <p:cNvSpPr>
              <a:spLocks noChangeArrowheads="1"/>
            </p:cNvSpPr>
            <p:nvPr/>
          </p:nvSpPr>
          <p:spPr bwMode="auto">
            <a:xfrm>
              <a:off x="1235" y="1871"/>
              <a:ext cx="67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r>
                <a:rPr lang="en-US" altLang="zh-CN" sz="2400" baseline="-25000">
                  <a:effectLst/>
                </a:rPr>
                <a:t>2</a:t>
              </a:r>
            </a:p>
          </p:txBody>
        </p:sp>
        <p:sp>
          <p:nvSpPr>
            <p:cNvPr id="538671" name="Rectangle 47">
              <a:extLst>
                <a:ext uri="{FF2B5EF4-FFF2-40B4-BE49-F238E27FC236}">
                  <a16:creationId xmlns:a16="http://schemas.microsoft.com/office/drawing/2014/main" id="{7D027E7C-3F7E-4E34-84DA-A89CB8342C07}"/>
                </a:ext>
              </a:extLst>
            </p:cNvPr>
            <p:cNvSpPr>
              <a:spLocks noChangeArrowheads="1"/>
            </p:cNvSpPr>
            <p:nvPr/>
          </p:nvSpPr>
          <p:spPr bwMode="auto">
            <a:xfrm>
              <a:off x="521" y="1871"/>
              <a:ext cx="71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1</a:t>
              </a:r>
            </a:p>
          </p:txBody>
        </p:sp>
        <p:sp>
          <p:nvSpPr>
            <p:cNvPr id="538672" name="Rectangle 48">
              <a:extLst>
                <a:ext uri="{FF2B5EF4-FFF2-40B4-BE49-F238E27FC236}">
                  <a16:creationId xmlns:a16="http://schemas.microsoft.com/office/drawing/2014/main" id="{62BFF2D6-E41D-41C3-8E4C-54FDDF9841FA}"/>
                </a:ext>
              </a:extLst>
            </p:cNvPr>
            <p:cNvSpPr>
              <a:spLocks noChangeArrowheads="1"/>
            </p:cNvSpPr>
            <p:nvPr/>
          </p:nvSpPr>
          <p:spPr bwMode="auto">
            <a:xfrm>
              <a:off x="1905" y="1391"/>
              <a:ext cx="80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Next-hop Address</a:t>
              </a:r>
            </a:p>
          </p:txBody>
        </p:sp>
        <p:sp>
          <p:nvSpPr>
            <p:cNvPr id="538673" name="Rectangle 49">
              <a:extLst>
                <a:ext uri="{FF2B5EF4-FFF2-40B4-BE49-F238E27FC236}">
                  <a16:creationId xmlns:a16="http://schemas.microsoft.com/office/drawing/2014/main" id="{F23F3048-53F8-4FDE-967B-0DE305489435}"/>
                </a:ext>
              </a:extLst>
            </p:cNvPr>
            <p:cNvSpPr>
              <a:spLocks noChangeArrowheads="1"/>
            </p:cNvSpPr>
            <p:nvPr/>
          </p:nvSpPr>
          <p:spPr bwMode="auto">
            <a:xfrm>
              <a:off x="521" y="1391"/>
              <a:ext cx="138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dirty="0" err="1">
                  <a:effectLst/>
                </a:rPr>
                <a:t>Dst</a:t>
              </a:r>
              <a:r>
                <a:rPr lang="en-US" altLang="zh-CN" sz="2400" dirty="0">
                  <a:effectLst/>
                </a:rPr>
                <a:t>. Network</a:t>
              </a:r>
            </a:p>
          </p:txBody>
        </p:sp>
        <p:sp>
          <p:nvSpPr>
            <p:cNvPr id="538677" name="Line 53">
              <a:extLst>
                <a:ext uri="{FF2B5EF4-FFF2-40B4-BE49-F238E27FC236}">
                  <a16:creationId xmlns:a16="http://schemas.microsoft.com/office/drawing/2014/main" id="{F9B01E5A-97BF-437C-BF5B-00B9D66FB113}"/>
                </a:ext>
              </a:extLst>
            </p:cNvPr>
            <p:cNvSpPr>
              <a:spLocks noChangeShapeType="1"/>
            </p:cNvSpPr>
            <p:nvPr/>
          </p:nvSpPr>
          <p:spPr bwMode="auto">
            <a:xfrm>
              <a:off x="521" y="1628"/>
              <a:ext cx="1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38679" name="Line 55">
              <a:extLst>
                <a:ext uri="{FF2B5EF4-FFF2-40B4-BE49-F238E27FC236}">
                  <a16:creationId xmlns:a16="http://schemas.microsoft.com/office/drawing/2014/main" id="{C596222A-22B4-4540-821F-83096AE52D33}"/>
                </a:ext>
              </a:extLst>
            </p:cNvPr>
            <p:cNvSpPr>
              <a:spLocks noChangeShapeType="1"/>
            </p:cNvSpPr>
            <p:nvPr/>
          </p:nvSpPr>
          <p:spPr bwMode="auto">
            <a:xfrm>
              <a:off x="521" y="1391"/>
              <a:ext cx="0" cy="11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80" name="Line 56">
              <a:extLst>
                <a:ext uri="{FF2B5EF4-FFF2-40B4-BE49-F238E27FC236}">
                  <a16:creationId xmlns:a16="http://schemas.microsoft.com/office/drawing/2014/main" id="{D32A2335-0E47-409A-95B6-8D5E3E7716DF}"/>
                </a:ext>
              </a:extLst>
            </p:cNvPr>
            <p:cNvSpPr>
              <a:spLocks noChangeShapeType="1"/>
            </p:cNvSpPr>
            <p:nvPr/>
          </p:nvSpPr>
          <p:spPr bwMode="auto">
            <a:xfrm>
              <a:off x="1905" y="1391"/>
              <a:ext cx="0" cy="1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81" name="Line 57">
              <a:extLst>
                <a:ext uri="{FF2B5EF4-FFF2-40B4-BE49-F238E27FC236}">
                  <a16:creationId xmlns:a16="http://schemas.microsoft.com/office/drawing/2014/main" id="{F576A94E-9A11-404D-808C-B7EAA1D56292}"/>
                </a:ext>
              </a:extLst>
            </p:cNvPr>
            <p:cNvSpPr>
              <a:spLocks noChangeShapeType="1"/>
            </p:cNvSpPr>
            <p:nvPr/>
          </p:nvSpPr>
          <p:spPr bwMode="auto">
            <a:xfrm>
              <a:off x="2699" y="1391"/>
              <a:ext cx="0" cy="11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82" name="Line 58">
              <a:extLst>
                <a:ext uri="{FF2B5EF4-FFF2-40B4-BE49-F238E27FC236}">
                  <a16:creationId xmlns:a16="http://schemas.microsoft.com/office/drawing/2014/main" id="{7BE43541-087F-4DE7-906C-0B3CDAA12D53}"/>
                </a:ext>
              </a:extLst>
            </p:cNvPr>
            <p:cNvSpPr>
              <a:spLocks noChangeShapeType="1"/>
            </p:cNvSpPr>
            <p:nvPr/>
          </p:nvSpPr>
          <p:spPr bwMode="auto">
            <a:xfrm>
              <a:off x="1235" y="1621"/>
              <a:ext cx="0" cy="9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85" name="Rectangle 61">
              <a:extLst>
                <a:ext uri="{FF2B5EF4-FFF2-40B4-BE49-F238E27FC236}">
                  <a16:creationId xmlns:a16="http://schemas.microsoft.com/office/drawing/2014/main" id="{4B1FBED6-ADCA-438B-AD3D-49CEBEE60376}"/>
                </a:ext>
              </a:extLst>
            </p:cNvPr>
            <p:cNvSpPr>
              <a:spLocks noChangeArrowheads="1"/>
            </p:cNvSpPr>
            <p:nvPr/>
          </p:nvSpPr>
          <p:spPr bwMode="auto">
            <a:xfrm>
              <a:off x="1905" y="2108"/>
              <a:ext cx="80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zh-CN" altLang="en-US" sz="2400">
                  <a:effectLst/>
                </a:rPr>
                <a:t>－</a:t>
              </a:r>
            </a:p>
          </p:txBody>
        </p:sp>
        <p:sp>
          <p:nvSpPr>
            <p:cNvPr id="538686" name="Rectangle 62">
              <a:extLst>
                <a:ext uri="{FF2B5EF4-FFF2-40B4-BE49-F238E27FC236}">
                  <a16:creationId xmlns:a16="http://schemas.microsoft.com/office/drawing/2014/main" id="{F5F203D5-6EC0-45C2-9F55-0CBA62F42B07}"/>
                </a:ext>
              </a:extLst>
            </p:cNvPr>
            <p:cNvSpPr>
              <a:spLocks noChangeArrowheads="1"/>
            </p:cNvSpPr>
            <p:nvPr/>
          </p:nvSpPr>
          <p:spPr bwMode="auto">
            <a:xfrm>
              <a:off x="1235" y="2108"/>
              <a:ext cx="67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r>
                <a:rPr lang="en-US" altLang="zh-CN" sz="2400" baseline="-25000">
                  <a:effectLst/>
                </a:rPr>
                <a:t>3</a:t>
              </a:r>
            </a:p>
          </p:txBody>
        </p:sp>
        <p:sp>
          <p:nvSpPr>
            <p:cNvPr id="538687" name="Rectangle 63">
              <a:extLst>
                <a:ext uri="{FF2B5EF4-FFF2-40B4-BE49-F238E27FC236}">
                  <a16:creationId xmlns:a16="http://schemas.microsoft.com/office/drawing/2014/main" id="{952F0D76-6EF4-4CCA-8BDB-484A7FA9D9E7}"/>
                </a:ext>
              </a:extLst>
            </p:cNvPr>
            <p:cNvSpPr>
              <a:spLocks noChangeArrowheads="1"/>
            </p:cNvSpPr>
            <p:nvPr/>
          </p:nvSpPr>
          <p:spPr bwMode="auto">
            <a:xfrm>
              <a:off x="521" y="2108"/>
              <a:ext cx="71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2</a:t>
              </a:r>
            </a:p>
          </p:txBody>
        </p:sp>
        <p:sp>
          <p:nvSpPr>
            <p:cNvPr id="538674" name="Line 50">
              <a:extLst>
                <a:ext uri="{FF2B5EF4-FFF2-40B4-BE49-F238E27FC236}">
                  <a16:creationId xmlns:a16="http://schemas.microsoft.com/office/drawing/2014/main" id="{A47E96FE-3B9E-4374-BF38-EFD78094D1AD}"/>
                </a:ext>
              </a:extLst>
            </p:cNvPr>
            <p:cNvSpPr>
              <a:spLocks noChangeShapeType="1"/>
            </p:cNvSpPr>
            <p:nvPr/>
          </p:nvSpPr>
          <p:spPr bwMode="auto">
            <a:xfrm>
              <a:off x="521" y="1391"/>
              <a:ext cx="217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75" name="Line 51">
              <a:extLst>
                <a:ext uri="{FF2B5EF4-FFF2-40B4-BE49-F238E27FC236}">
                  <a16:creationId xmlns:a16="http://schemas.microsoft.com/office/drawing/2014/main" id="{454253BF-8B62-4517-8396-A665167FF3CA}"/>
                </a:ext>
              </a:extLst>
            </p:cNvPr>
            <p:cNvSpPr>
              <a:spLocks noChangeShapeType="1"/>
            </p:cNvSpPr>
            <p:nvPr/>
          </p:nvSpPr>
          <p:spPr bwMode="auto">
            <a:xfrm>
              <a:off x="521" y="1886"/>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76" name="Line 52">
              <a:extLst>
                <a:ext uri="{FF2B5EF4-FFF2-40B4-BE49-F238E27FC236}">
                  <a16:creationId xmlns:a16="http://schemas.microsoft.com/office/drawing/2014/main" id="{95A7FFF9-E8E7-4CDD-BD00-DBA300806E8F}"/>
                </a:ext>
              </a:extLst>
            </p:cNvPr>
            <p:cNvSpPr>
              <a:spLocks noChangeShapeType="1"/>
            </p:cNvSpPr>
            <p:nvPr/>
          </p:nvSpPr>
          <p:spPr bwMode="auto">
            <a:xfrm>
              <a:off x="521" y="2562"/>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88" name="Line 64">
              <a:extLst>
                <a:ext uri="{FF2B5EF4-FFF2-40B4-BE49-F238E27FC236}">
                  <a16:creationId xmlns:a16="http://schemas.microsoft.com/office/drawing/2014/main" id="{B6F17F6E-A8C1-43A8-944A-4ED7DA01F6FA}"/>
                </a:ext>
              </a:extLst>
            </p:cNvPr>
            <p:cNvSpPr>
              <a:spLocks noChangeShapeType="1"/>
            </p:cNvSpPr>
            <p:nvPr/>
          </p:nvSpPr>
          <p:spPr bwMode="auto">
            <a:xfrm>
              <a:off x="521" y="2123"/>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89" name="Line 65">
              <a:extLst>
                <a:ext uri="{FF2B5EF4-FFF2-40B4-BE49-F238E27FC236}">
                  <a16:creationId xmlns:a16="http://schemas.microsoft.com/office/drawing/2014/main" id="{4A202721-B2CA-401D-B943-010B7A0A8A5A}"/>
                </a:ext>
              </a:extLst>
            </p:cNvPr>
            <p:cNvSpPr>
              <a:spLocks noChangeShapeType="1"/>
            </p:cNvSpPr>
            <p:nvPr/>
          </p:nvSpPr>
          <p:spPr bwMode="auto">
            <a:xfrm>
              <a:off x="521" y="2335"/>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grpSp>
      <p:sp>
        <p:nvSpPr>
          <p:cNvPr id="538704" name="Rectangle 80">
            <a:extLst>
              <a:ext uri="{FF2B5EF4-FFF2-40B4-BE49-F238E27FC236}">
                <a16:creationId xmlns:a16="http://schemas.microsoft.com/office/drawing/2014/main" id="{904C1B78-1586-4C8B-9C23-84C050140150}"/>
              </a:ext>
            </a:extLst>
          </p:cNvPr>
          <p:cNvSpPr>
            <a:spLocks noChangeArrowheads="1"/>
          </p:cNvSpPr>
          <p:nvPr/>
        </p:nvSpPr>
        <p:spPr bwMode="auto">
          <a:xfrm>
            <a:off x="827088" y="3722688"/>
            <a:ext cx="3457575" cy="360362"/>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538715" name="Group 91">
            <a:extLst>
              <a:ext uri="{FF2B5EF4-FFF2-40B4-BE49-F238E27FC236}">
                <a16:creationId xmlns:a16="http://schemas.microsoft.com/office/drawing/2014/main" id="{42F67680-F667-4460-AE71-F1770A64ECA6}"/>
              </a:ext>
            </a:extLst>
          </p:cNvPr>
          <p:cNvGrpSpPr>
            <a:grpSpLocks/>
          </p:cNvGrpSpPr>
          <p:nvPr/>
        </p:nvGrpSpPr>
        <p:grpSpPr bwMode="auto">
          <a:xfrm>
            <a:off x="4846638" y="2205038"/>
            <a:ext cx="3470275" cy="2454275"/>
            <a:chOff x="2925" y="1389"/>
            <a:chExt cx="2186" cy="1546"/>
          </a:xfrm>
        </p:grpSpPr>
        <p:sp>
          <p:nvSpPr>
            <p:cNvPr id="538627" name="Freeform 3">
              <a:extLst>
                <a:ext uri="{FF2B5EF4-FFF2-40B4-BE49-F238E27FC236}">
                  <a16:creationId xmlns:a16="http://schemas.microsoft.com/office/drawing/2014/main" id="{786E0756-2447-4BA5-BF3E-2B1E3AA31513}"/>
                </a:ext>
              </a:extLst>
            </p:cNvPr>
            <p:cNvSpPr>
              <a:spLocks/>
            </p:cNvSpPr>
            <p:nvPr/>
          </p:nvSpPr>
          <p:spPr bwMode="auto">
            <a:xfrm flipH="1">
              <a:off x="2925" y="2572"/>
              <a:ext cx="2178" cy="363"/>
            </a:xfrm>
            <a:custGeom>
              <a:avLst/>
              <a:gdLst>
                <a:gd name="T0" fmla="*/ 1860 w 2677"/>
                <a:gd name="T1" fmla="*/ 363 h 363"/>
                <a:gd name="T2" fmla="*/ 2223 w 2677"/>
                <a:gd name="T3" fmla="*/ 363 h 363"/>
                <a:gd name="T4" fmla="*/ 2677 w 2677"/>
                <a:gd name="T5" fmla="*/ 0 h 363"/>
                <a:gd name="T6" fmla="*/ 0 w 2677"/>
                <a:gd name="T7" fmla="*/ 0 h 363"/>
                <a:gd name="T8" fmla="*/ 1860 w 2677"/>
                <a:gd name="T9" fmla="*/ 363 h 363"/>
              </a:gdLst>
              <a:ahLst/>
              <a:cxnLst>
                <a:cxn ang="0">
                  <a:pos x="T0" y="T1"/>
                </a:cxn>
                <a:cxn ang="0">
                  <a:pos x="T2" y="T3"/>
                </a:cxn>
                <a:cxn ang="0">
                  <a:pos x="T4" y="T5"/>
                </a:cxn>
                <a:cxn ang="0">
                  <a:pos x="T6" y="T7"/>
                </a:cxn>
                <a:cxn ang="0">
                  <a:pos x="T8" y="T9"/>
                </a:cxn>
              </a:cxnLst>
              <a:rect l="0" t="0" r="r" b="b"/>
              <a:pathLst>
                <a:path w="2677" h="363">
                  <a:moveTo>
                    <a:pt x="1860" y="363"/>
                  </a:moveTo>
                  <a:lnTo>
                    <a:pt x="2223" y="363"/>
                  </a:lnTo>
                  <a:lnTo>
                    <a:pt x="2677" y="0"/>
                  </a:lnTo>
                  <a:lnTo>
                    <a:pt x="0" y="0"/>
                  </a:lnTo>
                  <a:lnTo>
                    <a:pt x="1860" y="363"/>
                  </a:lnTo>
                  <a:close/>
                </a:path>
              </a:pathLst>
            </a:custGeom>
            <a:gradFill rotWithShape="1">
              <a:gsLst>
                <a:gs pos="0">
                  <a:schemeClr val="accent1">
                    <a:alpha val="60001"/>
                  </a:schemeClr>
                </a:gs>
                <a:gs pos="100000">
                  <a:schemeClr val="accent1">
                    <a:gamma/>
                    <a:shade val="6275"/>
                    <a:invGamma/>
                    <a:alpha val="60001"/>
                  </a:schemeClr>
                </a:gs>
              </a:gsLst>
              <a:lin ang="54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38632" name="Rectangle 8">
              <a:extLst>
                <a:ext uri="{FF2B5EF4-FFF2-40B4-BE49-F238E27FC236}">
                  <a16:creationId xmlns:a16="http://schemas.microsoft.com/office/drawing/2014/main" id="{F57A7798-9405-4CA3-95DB-746810EEB140}"/>
                </a:ext>
              </a:extLst>
            </p:cNvPr>
            <p:cNvSpPr>
              <a:spLocks noChangeArrowheads="1"/>
            </p:cNvSpPr>
            <p:nvPr/>
          </p:nvSpPr>
          <p:spPr bwMode="auto">
            <a:xfrm>
              <a:off x="3639" y="1626"/>
              <a:ext cx="670"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p>
          </p:txBody>
        </p:sp>
        <p:sp>
          <p:nvSpPr>
            <p:cNvPr id="538633" name="Rectangle 9">
              <a:extLst>
                <a:ext uri="{FF2B5EF4-FFF2-40B4-BE49-F238E27FC236}">
                  <a16:creationId xmlns:a16="http://schemas.microsoft.com/office/drawing/2014/main" id="{3DEC8055-23E6-4DA5-AD26-3F787617BE16}"/>
                </a:ext>
              </a:extLst>
            </p:cNvPr>
            <p:cNvSpPr>
              <a:spLocks noChangeArrowheads="1"/>
            </p:cNvSpPr>
            <p:nvPr/>
          </p:nvSpPr>
          <p:spPr bwMode="auto">
            <a:xfrm>
              <a:off x="2925" y="1626"/>
              <a:ext cx="71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IP</a:t>
              </a:r>
            </a:p>
          </p:txBody>
        </p:sp>
        <p:sp>
          <p:nvSpPr>
            <p:cNvPr id="538634" name="Rectangle 10">
              <a:extLst>
                <a:ext uri="{FF2B5EF4-FFF2-40B4-BE49-F238E27FC236}">
                  <a16:creationId xmlns:a16="http://schemas.microsoft.com/office/drawing/2014/main" id="{14668FF2-4CC9-4676-8F58-B9F808671820}"/>
                </a:ext>
              </a:extLst>
            </p:cNvPr>
            <p:cNvSpPr>
              <a:spLocks noChangeArrowheads="1"/>
            </p:cNvSpPr>
            <p:nvPr/>
          </p:nvSpPr>
          <p:spPr bwMode="auto">
            <a:xfrm>
              <a:off x="4309" y="2323"/>
              <a:ext cx="80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21</a:t>
              </a:r>
            </a:p>
          </p:txBody>
        </p:sp>
        <p:sp>
          <p:nvSpPr>
            <p:cNvPr id="538635" name="Rectangle 11">
              <a:extLst>
                <a:ext uri="{FF2B5EF4-FFF2-40B4-BE49-F238E27FC236}">
                  <a16:creationId xmlns:a16="http://schemas.microsoft.com/office/drawing/2014/main" id="{36E82539-6C9C-43CF-B73C-DAFC5A6DDA31}"/>
                </a:ext>
              </a:extLst>
            </p:cNvPr>
            <p:cNvSpPr>
              <a:spLocks noChangeArrowheads="1"/>
            </p:cNvSpPr>
            <p:nvPr/>
          </p:nvSpPr>
          <p:spPr bwMode="auto">
            <a:xfrm>
              <a:off x="3639" y="2333"/>
              <a:ext cx="67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/0</a:t>
              </a:r>
              <a:endParaRPr lang="en-US" altLang="zh-CN" sz="2400" baseline="-25000">
                <a:effectLst/>
              </a:endParaRPr>
            </a:p>
          </p:txBody>
        </p:sp>
        <p:sp>
          <p:nvSpPr>
            <p:cNvPr id="538636" name="Rectangle 12">
              <a:extLst>
                <a:ext uri="{FF2B5EF4-FFF2-40B4-BE49-F238E27FC236}">
                  <a16:creationId xmlns:a16="http://schemas.microsoft.com/office/drawing/2014/main" id="{25BFDB0D-71DE-4B9C-81F1-6D852B45A103}"/>
                </a:ext>
              </a:extLst>
            </p:cNvPr>
            <p:cNvSpPr>
              <a:spLocks noChangeArrowheads="1"/>
            </p:cNvSpPr>
            <p:nvPr/>
          </p:nvSpPr>
          <p:spPr bwMode="auto">
            <a:xfrm>
              <a:off x="2925" y="2333"/>
              <a:ext cx="71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0.0.0.0</a:t>
              </a:r>
              <a:endParaRPr lang="en-US" altLang="zh-CN" sz="2400" baseline="-25000">
                <a:effectLst/>
              </a:endParaRPr>
            </a:p>
          </p:txBody>
        </p:sp>
        <p:sp>
          <p:nvSpPr>
            <p:cNvPr id="538637" name="Rectangle 13">
              <a:extLst>
                <a:ext uri="{FF2B5EF4-FFF2-40B4-BE49-F238E27FC236}">
                  <a16:creationId xmlns:a16="http://schemas.microsoft.com/office/drawing/2014/main" id="{B3DB9D94-D5FB-47E2-A2D6-F54267BC8F0F}"/>
                </a:ext>
              </a:extLst>
            </p:cNvPr>
            <p:cNvSpPr>
              <a:spLocks noChangeArrowheads="1"/>
            </p:cNvSpPr>
            <p:nvPr/>
          </p:nvSpPr>
          <p:spPr bwMode="auto">
            <a:xfrm>
              <a:off x="4309" y="1884"/>
              <a:ext cx="80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zh-CN" altLang="en-US" sz="2400">
                  <a:effectLst/>
                </a:rPr>
                <a:t>－</a:t>
              </a:r>
            </a:p>
          </p:txBody>
        </p:sp>
        <p:sp>
          <p:nvSpPr>
            <p:cNvPr id="538638" name="Rectangle 14">
              <a:extLst>
                <a:ext uri="{FF2B5EF4-FFF2-40B4-BE49-F238E27FC236}">
                  <a16:creationId xmlns:a16="http://schemas.microsoft.com/office/drawing/2014/main" id="{BD69F36C-7B60-49EF-8A22-16E03AC82346}"/>
                </a:ext>
              </a:extLst>
            </p:cNvPr>
            <p:cNvSpPr>
              <a:spLocks noChangeArrowheads="1"/>
            </p:cNvSpPr>
            <p:nvPr/>
          </p:nvSpPr>
          <p:spPr bwMode="auto">
            <a:xfrm>
              <a:off x="3639" y="1869"/>
              <a:ext cx="67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r>
                <a:rPr lang="en-US" altLang="zh-CN" sz="2400" baseline="-25000">
                  <a:effectLst/>
                </a:rPr>
                <a:t>2</a:t>
              </a:r>
            </a:p>
          </p:txBody>
        </p:sp>
        <p:sp>
          <p:nvSpPr>
            <p:cNvPr id="538639" name="Rectangle 15">
              <a:extLst>
                <a:ext uri="{FF2B5EF4-FFF2-40B4-BE49-F238E27FC236}">
                  <a16:creationId xmlns:a16="http://schemas.microsoft.com/office/drawing/2014/main" id="{FC4C43A0-C050-4E13-B51F-A41500BDBF99}"/>
                </a:ext>
              </a:extLst>
            </p:cNvPr>
            <p:cNvSpPr>
              <a:spLocks noChangeArrowheads="1"/>
            </p:cNvSpPr>
            <p:nvPr/>
          </p:nvSpPr>
          <p:spPr bwMode="auto">
            <a:xfrm>
              <a:off x="2925" y="1869"/>
              <a:ext cx="71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2</a:t>
              </a:r>
            </a:p>
          </p:txBody>
        </p:sp>
        <p:sp>
          <p:nvSpPr>
            <p:cNvPr id="538640" name="Rectangle 16">
              <a:extLst>
                <a:ext uri="{FF2B5EF4-FFF2-40B4-BE49-F238E27FC236}">
                  <a16:creationId xmlns:a16="http://schemas.microsoft.com/office/drawing/2014/main" id="{B9CC3489-6FA2-4412-AE14-B1A5A9ADDC12}"/>
                </a:ext>
              </a:extLst>
            </p:cNvPr>
            <p:cNvSpPr>
              <a:spLocks noChangeArrowheads="1"/>
            </p:cNvSpPr>
            <p:nvPr/>
          </p:nvSpPr>
          <p:spPr bwMode="auto">
            <a:xfrm>
              <a:off x="4309" y="1389"/>
              <a:ext cx="80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Next-hop Address</a:t>
              </a:r>
            </a:p>
          </p:txBody>
        </p:sp>
        <p:sp>
          <p:nvSpPr>
            <p:cNvPr id="538641" name="Rectangle 17">
              <a:extLst>
                <a:ext uri="{FF2B5EF4-FFF2-40B4-BE49-F238E27FC236}">
                  <a16:creationId xmlns:a16="http://schemas.microsoft.com/office/drawing/2014/main" id="{735E7BCC-65B3-4DA5-AA7E-4A5B5DDF113E}"/>
                </a:ext>
              </a:extLst>
            </p:cNvPr>
            <p:cNvSpPr>
              <a:spLocks noChangeArrowheads="1"/>
            </p:cNvSpPr>
            <p:nvPr/>
          </p:nvSpPr>
          <p:spPr bwMode="auto">
            <a:xfrm>
              <a:off x="2925" y="1389"/>
              <a:ext cx="138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Dst. Network</a:t>
              </a:r>
            </a:p>
          </p:txBody>
        </p:sp>
        <p:sp>
          <p:nvSpPr>
            <p:cNvPr id="538645" name="Line 21">
              <a:extLst>
                <a:ext uri="{FF2B5EF4-FFF2-40B4-BE49-F238E27FC236}">
                  <a16:creationId xmlns:a16="http://schemas.microsoft.com/office/drawing/2014/main" id="{4383B0E8-3C00-4262-8F0D-F19E86DC1B82}"/>
                </a:ext>
              </a:extLst>
            </p:cNvPr>
            <p:cNvSpPr>
              <a:spLocks noChangeShapeType="1"/>
            </p:cNvSpPr>
            <p:nvPr/>
          </p:nvSpPr>
          <p:spPr bwMode="auto">
            <a:xfrm>
              <a:off x="2925" y="1626"/>
              <a:ext cx="1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p>
          </p:txBody>
        </p:sp>
        <p:sp>
          <p:nvSpPr>
            <p:cNvPr id="538647" name="Line 23">
              <a:extLst>
                <a:ext uri="{FF2B5EF4-FFF2-40B4-BE49-F238E27FC236}">
                  <a16:creationId xmlns:a16="http://schemas.microsoft.com/office/drawing/2014/main" id="{25D77CB9-10F4-49AA-AA58-9E65CE0D461D}"/>
                </a:ext>
              </a:extLst>
            </p:cNvPr>
            <p:cNvSpPr>
              <a:spLocks noChangeShapeType="1"/>
            </p:cNvSpPr>
            <p:nvPr/>
          </p:nvSpPr>
          <p:spPr bwMode="auto">
            <a:xfrm>
              <a:off x="2925" y="1389"/>
              <a:ext cx="0" cy="11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48" name="Line 24">
              <a:extLst>
                <a:ext uri="{FF2B5EF4-FFF2-40B4-BE49-F238E27FC236}">
                  <a16:creationId xmlns:a16="http://schemas.microsoft.com/office/drawing/2014/main" id="{CED776DB-37A8-47BB-BF7C-993A676B26CB}"/>
                </a:ext>
              </a:extLst>
            </p:cNvPr>
            <p:cNvSpPr>
              <a:spLocks noChangeShapeType="1"/>
            </p:cNvSpPr>
            <p:nvPr/>
          </p:nvSpPr>
          <p:spPr bwMode="auto">
            <a:xfrm>
              <a:off x="4309" y="1389"/>
              <a:ext cx="0" cy="1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49" name="Line 25">
              <a:extLst>
                <a:ext uri="{FF2B5EF4-FFF2-40B4-BE49-F238E27FC236}">
                  <a16:creationId xmlns:a16="http://schemas.microsoft.com/office/drawing/2014/main" id="{540FBC8D-457D-4915-8AC1-34F330B1E4BA}"/>
                </a:ext>
              </a:extLst>
            </p:cNvPr>
            <p:cNvSpPr>
              <a:spLocks noChangeShapeType="1"/>
            </p:cNvSpPr>
            <p:nvPr/>
          </p:nvSpPr>
          <p:spPr bwMode="auto">
            <a:xfrm>
              <a:off x="5103" y="1389"/>
              <a:ext cx="0" cy="11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50" name="Line 26">
              <a:extLst>
                <a:ext uri="{FF2B5EF4-FFF2-40B4-BE49-F238E27FC236}">
                  <a16:creationId xmlns:a16="http://schemas.microsoft.com/office/drawing/2014/main" id="{30223E97-0ADF-4919-AFCB-810CE2B47F17}"/>
                </a:ext>
              </a:extLst>
            </p:cNvPr>
            <p:cNvSpPr>
              <a:spLocks noChangeShapeType="1"/>
            </p:cNvSpPr>
            <p:nvPr/>
          </p:nvSpPr>
          <p:spPr bwMode="auto">
            <a:xfrm>
              <a:off x="3639" y="1619"/>
              <a:ext cx="0" cy="9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53" name="Rectangle 29">
              <a:extLst>
                <a:ext uri="{FF2B5EF4-FFF2-40B4-BE49-F238E27FC236}">
                  <a16:creationId xmlns:a16="http://schemas.microsoft.com/office/drawing/2014/main" id="{2FEF1DA4-AC77-41C5-850A-E4C667C15E06}"/>
                </a:ext>
              </a:extLst>
            </p:cNvPr>
            <p:cNvSpPr>
              <a:spLocks noChangeArrowheads="1"/>
            </p:cNvSpPr>
            <p:nvPr/>
          </p:nvSpPr>
          <p:spPr bwMode="auto">
            <a:xfrm>
              <a:off x="4309" y="2106"/>
              <a:ext cx="80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zh-CN" altLang="en-US" sz="2400">
                  <a:effectLst/>
                </a:rPr>
                <a:t>－</a:t>
              </a:r>
            </a:p>
          </p:txBody>
        </p:sp>
        <p:sp>
          <p:nvSpPr>
            <p:cNvPr id="538654" name="Rectangle 30">
              <a:extLst>
                <a:ext uri="{FF2B5EF4-FFF2-40B4-BE49-F238E27FC236}">
                  <a16:creationId xmlns:a16="http://schemas.microsoft.com/office/drawing/2014/main" id="{24B88F8D-B82E-4DED-AE10-7245F9C86D62}"/>
                </a:ext>
              </a:extLst>
            </p:cNvPr>
            <p:cNvSpPr>
              <a:spLocks noChangeArrowheads="1"/>
            </p:cNvSpPr>
            <p:nvPr/>
          </p:nvSpPr>
          <p:spPr bwMode="auto">
            <a:xfrm>
              <a:off x="3639" y="2106"/>
              <a:ext cx="67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Mask</a:t>
              </a:r>
              <a:r>
                <a:rPr lang="en-US" altLang="zh-CN" sz="2400" baseline="-25000">
                  <a:effectLst/>
                </a:rPr>
                <a:t>3</a:t>
              </a:r>
            </a:p>
          </p:txBody>
        </p:sp>
        <p:sp>
          <p:nvSpPr>
            <p:cNvPr id="538655" name="Rectangle 31">
              <a:extLst>
                <a:ext uri="{FF2B5EF4-FFF2-40B4-BE49-F238E27FC236}">
                  <a16:creationId xmlns:a16="http://schemas.microsoft.com/office/drawing/2014/main" id="{C922F5B0-EAA9-4255-8BD5-218DCE0B0226}"/>
                </a:ext>
              </a:extLst>
            </p:cNvPr>
            <p:cNvSpPr>
              <a:spLocks noChangeArrowheads="1"/>
            </p:cNvSpPr>
            <p:nvPr/>
          </p:nvSpPr>
          <p:spPr bwMode="auto">
            <a:xfrm>
              <a:off x="2925" y="2106"/>
              <a:ext cx="714"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30000"/>
                </a:spcBef>
                <a:buClr>
                  <a:schemeClr val="hlink"/>
                </a:buClr>
                <a:buSzPct val="65000"/>
                <a:buFont typeface="Wingdings" panose="05000000000000000000" pitchFamily="2" charset="2"/>
                <a:buChar char="n"/>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marL="344488">
                <a:spcBef>
                  <a:spcPct val="20000"/>
                </a:spcBef>
                <a:buClr>
                  <a:schemeClr val="folHlink"/>
                </a:buClr>
                <a:buSzPct val="65000"/>
                <a:buFont typeface="Wingdings" panose="05000000000000000000" pitchFamily="2" charset="2"/>
                <a:buChar char="n"/>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marL="693738">
                <a:spcBef>
                  <a:spcPct val="20000"/>
                </a:spcBef>
                <a:buClr>
                  <a:schemeClr val="hlink"/>
                </a:buClr>
                <a:buSzPct val="65000"/>
                <a:buFont typeface="Wingdings" panose="05000000000000000000" pitchFamily="2" charset="2"/>
                <a:buChar char="n"/>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marL="989013">
                <a:spcBef>
                  <a:spcPct val="20000"/>
                </a:spcBef>
                <a:buClr>
                  <a:schemeClr val="fo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marL="1282700">
                <a:spcBef>
                  <a:spcPct val="20000"/>
                </a:spcBef>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marL="17399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marL="21971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marL="26543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marL="3111500" fontAlgn="base">
                <a:spcBef>
                  <a:spcPct val="20000"/>
                </a:spcBef>
                <a:spcAft>
                  <a:spcPct val="0"/>
                </a:spcAft>
                <a:buClr>
                  <a:schemeClr val="hlink"/>
                </a:buClr>
                <a:buSzPct val="65000"/>
                <a:buFont typeface="Wingdings" panose="05000000000000000000" pitchFamily="2" charset="2"/>
                <a:buChar char="n"/>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algn="ctr" eaLnBrk="1" hangingPunct="1">
                <a:lnSpc>
                  <a:spcPct val="95000"/>
                </a:lnSpc>
                <a:spcBef>
                  <a:spcPct val="0"/>
                </a:spcBef>
                <a:buFont typeface="Wingdings" panose="05000000000000000000" pitchFamily="2" charset="2"/>
                <a:buNone/>
                <a:defRPr/>
              </a:pPr>
              <a:r>
                <a:rPr lang="en-US" altLang="zh-CN" sz="2400">
                  <a:effectLst/>
                </a:rPr>
                <a:t>I</a:t>
              </a:r>
              <a:r>
                <a:rPr lang="en-US" altLang="zh-CN" sz="2400" baseline="-25000">
                  <a:effectLst/>
                </a:rPr>
                <a:t>3</a:t>
              </a:r>
            </a:p>
          </p:txBody>
        </p:sp>
        <p:sp>
          <p:nvSpPr>
            <p:cNvPr id="538642" name="Line 18">
              <a:extLst>
                <a:ext uri="{FF2B5EF4-FFF2-40B4-BE49-F238E27FC236}">
                  <a16:creationId xmlns:a16="http://schemas.microsoft.com/office/drawing/2014/main" id="{BECA0CA8-C383-4B5F-9BCE-7EFA25577D3B}"/>
                </a:ext>
              </a:extLst>
            </p:cNvPr>
            <p:cNvSpPr>
              <a:spLocks noChangeShapeType="1"/>
            </p:cNvSpPr>
            <p:nvPr/>
          </p:nvSpPr>
          <p:spPr bwMode="auto">
            <a:xfrm>
              <a:off x="2925" y="1389"/>
              <a:ext cx="217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43" name="Line 19">
              <a:extLst>
                <a:ext uri="{FF2B5EF4-FFF2-40B4-BE49-F238E27FC236}">
                  <a16:creationId xmlns:a16="http://schemas.microsoft.com/office/drawing/2014/main" id="{9C53829C-1D85-45A5-8971-BAEC1CC0AD35}"/>
                </a:ext>
              </a:extLst>
            </p:cNvPr>
            <p:cNvSpPr>
              <a:spLocks noChangeShapeType="1"/>
            </p:cNvSpPr>
            <p:nvPr/>
          </p:nvSpPr>
          <p:spPr bwMode="auto">
            <a:xfrm>
              <a:off x="2925" y="1884"/>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44" name="Line 20">
              <a:extLst>
                <a:ext uri="{FF2B5EF4-FFF2-40B4-BE49-F238E27FC236}">
                  <a16:creationId xmlns:a16="http://schemas.microsoft.com/office/drawing/2014/main" id="{DFAB4456-6C7F-4CFB-97C5-9C066F21D17D}"/>
                </a:ext>
              </a:extLst>
            </p:cNvPr>
            <p:cNvSpPr>
              <a:spLocks noChangeShapeType="1"/>
            </p:cNvSpPr>
            <p:nvPr/>
          </p:nvSpPr>
          <p:spPr bwMode="auto">
            <a:xfrm>
              <a:off x="2925" y="2568"/>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56" name="Line 32">
              <a:extLst>
                <a:ext uri="{FF2B5EF4-FFF2-40B4-BE49-F238E27FC236}">
                  <a16:creationId xmlns:a16="http://schemas.microsoft.com/office/drawing/2014/main" id="{07C1FD6D-EFE8-46FC-8062-474C3D3406FA}"/>
                </a:ext>
              </a:extLst>
            </p:cNvPr>
            <p:cNvSpPr>
              <a:spLocks noChangeShapeType="1"/>
            </p:cNvSpPr>
            <p:nvPr/>
          </p:nvSpPr>
          <p:spPr bwMode="auto">
            <a:xfrm>
              <a:off x="2925" y="2121"/>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sp>
          <p:nvSpPr>
            <p:cNvPr id="538657" name="Line 33">
              <a:extLst>
                <a:ext uri="{FF2B5EF4-FFF2-40B4-BE49-F238E27FC236}">
                  <a16:creationId xmlns:a16="http://schemas.microsoft.com/office/drawing/2014/main" id="{495E7EE9-82F9-4469-A507-5C5B9665B083}"/>
                </a:ext>
              </a:extLst>
            </p:cNvPr>
            <p:cNvSpPr>
              <a:spLocks noChangeShapeType="1"/>
            </p:cNvSpPr>
            <p:nvPr/>
          </p:nvSpPr>
          <p:spPr bwMode="auto">
            <a:xfrm>
              <a:off x="2925" y="2341"/>
              <a:ext cx="21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eaLnBrk="1" hangingPunct="1">
                <a:defRPr/>
              </a:pPr>
              <a:endParaRPr lang="zh-CN" altLang="en-US"/>
            </a:p>
          </p:txBody>
        </p:sp>
      </p:grpSp>
      <p:sp>
        <p:nvSpPr>
          <p:cNvPr id="538690" name="Rectangle 66">
            <a:extLst>
              <a:ext uri="{FF2B5EF4-FFF2-40B4-BE49-F238E27FC236}">
                <a16:creationId xmlns:a16="http://schemas.microsoft.com/office/drawing/2014/main" id="{AE6EF636-7272-4415-B11D-8F2B5CE6A766}"/>
              </a:ext>
            </a:extLst>
          </p:cNvPr>
          <p:cNvSpPr>
            <a:spLocks noGrp="1" noChangeArrowheads="1"/>
          </p:cNvSpPr>
          <p:nvPr>
            <p:ph type="title"/>
          </p:nvPr>
        </p:nvSpPr>
        <p:spPr/>
        <p:txBody>
          <a:bodyPr/>
          <a:lstStyle/>
          <a:p>
            <a:pPr algn="ctr" eaLnBrk="1" hangingPunct="1">
              <a:defRPr/>
            </a:pPr>
            <a:r>
              <a:rPr lang="en-US" altLang="zh-CN" dirty="0"/>
              <a:t>Routing Loop</a:t>
            </a:r>
          </a:p>
        </p:txBody>
      </p:sp>
      <p:sp>
        <p:nvSpPr>
          <p:cNvPr id="538691" name="Rectangle 67">
            <a:extLst>
              <a:ext uri="{FF2B5EF4-FFF2-40B4-BE49-F238E27FC236}">
                <a16:creationId xmlns:a16="http://schemas.microsoft.com/office/drawing/2014/main" id="{417E840F-77C0-4A5D-BE88-569D424D9390}"/>
              </a:ext>
            </a:extLst>
          </p:cNvPr>
          <p:cNvSpPr>
            <a:spLocks noGrp="1" noChangeArrowheads="1"/>
          </p:cNvSpPr>
          <p:nvPr>
            <p:ph type="body" idx="1"/>
          </p:nvPr>
        </p:nvSpPr>
        <p:spPr>
          <a:xfrm>
            <a:off x="694144" y="1355726"/>
            <a:ext cx="7886700" cy="4351338"/>
          </a:xfrm>
        </p:spPr>
        <p:txBody>
          <a:bodyPr/>
          <a:lstStyle/>
          <a:p>
            <a:pPr eaLnBrk="1" hangingPunct="1">
              <a:defRPr/>
            </a:pPr>
            <a:r>
              <a:rPr lang="zh-CN" altLang="en-US" dirty="0"/>
              <a:t>主机和路由器的默认路由设置</a:t>
            </a:r>
          </a:p>
        </p:txBody>
      </p:sp>
      <p:sp>
        <p:nvSpPr>
          <p:cNvPr id="538692" name="Oval 68">
            <a:extLst>
              <a:ext uri="{FF2B5EF4-FFF2-40B4-BE49-F238E27FC236}">
                <a16:creationId xmlns:a16="http://schemas.microsoft.com/office/drawing/2014/main" id="{B2CABC04-A693-4EDB-B651-D2CF2FF6ACA3}"/>
              </a:ext>
            </a:extLst>
          </p:cNvPr>
          <p:cNvSpPr>
            <a:spLocks noChangeAspect="1" noChangeArrowheads="1"/>
          </p:cNvSpPr>
          <p:nvPr/>
        </p:nvSpPr>
        <p:spPr bwMode="auto">
          <a:xfrm>
            <a:off x="395288" y="4537075"/>
            <a:ext cx="1943100" cy="601663"/>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1</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1</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1</a:t>
            </a:r>
          </a:p>
        </p:txBody>
      </p:sp>
      <p:pic>
        <p:nvPicPr>
          <p:cNvPr id="25609" name="Picture 69">
            <a:extLst>
              <a:ext uri="{FF2B5EF4-FFF2-40B4-BE49-F238E27FC236}">
                <a16:creationId xmlns:a16="http://schemas.microsoft.com/office/drawing/2014/main" id="{189A6660-5A60-486F-AD97-7D9DF0752A6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3" y="4565650"/>
            <a:ext cx="7334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610" name="AutoShape 70">
            <a:extLst>
              <a:ext uri="{FF2B5EF4-FFF2-40B4-BE49-F238E27FC236}">
                <a16:creationId xmlns:a16="http://schemas.microsoft.com/office/drawing/2014/main" id="{53668A51-4C5D-4CB1-9592-EB61EE117588}"/>
              </a:ext>
            </a:extLst>
          </p:cNvPr>
          <p:cNvCxnSpPr>
            <a:cxnSpLocks noChangeShapeType="1"/>
            <a:stCxn id="25609" idx="1"/>
            <a:endCxn id="538692" idx="6"/>
          </p:cNvCxnSpPr>
          <p:nvPr/>
        </p:nvCxnSpPr>
        <p:spPr bwMode="auto">
          <a:xfrm flipH="1">
            <a:off x="2338388" y="4819650"/>
            <a:ext cx="790575" cy="1905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5611" name="Picture 71">
            <a:extLst>
              <a:ext uri="{FF2B5EF4-FFF2-40B4-BE49-F238E27FC236}">
                <a16:creationId xmlns:a16="http://schemas.microsoft.com/office/drawing/2014/main" id="{3A574814-01A6-44D1-BF01-1E8D5514338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550" y="4565650"/>
            <a:ext cx="7334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612" name="AutoShape 72">
            <a:extLst>
              <a:ext uri="{FF2B5EF4-FFF2-40B4-BE49-F238E27FC236}">
                <a16:creationId xmlns:a16="http://schemas.microsoft.com/office/drawing/2014/main" id="{A9271C22-A8A2-490F-9BCD-F642104DB0A1}"/>
              </a:ext>
            </a:extLst>
          </p:cNvPr>
          <p:cNvCxnSpPr>
            <a:cxnSpLocks noChangeShapeType="1"/>
            <a:stCxn id="25611" idx="3"/>
            <a:endCxn id="538708" idx="2"/>
          </p:cNvCxnSpPr>
          <p:nvPr/>
        </p:nvCxnSpPr>
        <p:spPr bwMode="auto">
          <a:xfrm>
            <a:off x="6022975" y="4819650"/>
            <a:ext cx="782638" cy="1905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8697" name="Oval 73">
            <a:extLst>
              <a:ext uri="{FF2B5EF4-FFF2-40B4-BE49-F238E27FC236}">
                <a16:creationId xmlns:a16="http://schemas.microsoft.com/office/drawing/2014/main" id="{137CCE1E-0482-4C6E-8CC2-378252FF880A}"/>
              </a:ext>
            </a:extLst>
          </p:cNvPr>
          <p:cNvSpPr>
            <a:spLocks noChangeAspect="1" noChangeArrowheads="1"/>
          </p:cNvSpPr>
          <p:nvPr/>
        </p:nvSpPr>
        <p:spPr bwMode="auto">
          <a:xfrm>
            <a:off x="3635375" y="5281613"/>
            <a:ext cx="1943100" cy="601662"/>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2</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2</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2</a:t>
            </a:r>
          </a:p>
        </p:txBody>
      </p:sp>
      <p:cxnSp>
        <p:nvCxnSpPr>
          <p:cNvPr id="25614" name="AutoShape 74">
            <a:extLst>
              <a:ext uri="{FF2B5EF4-FFF2-40B4-BE49-F238E27FC236}">
                <a16:creationId xmlns:a16="http://schemas.microsoft.com/office/drawing/2014/main" id="{A502AA6B-C91B-40A7-A2B9-FFA40C834B3F}"/>
              </a:ext>
            </a:extLst>
          </p:cNvPr>
          <p:cNvCxnSpPr>
            <a:cxnSpLocks noChangeShapeType="1"/>
            <a:stCxn id="25609" idx="2"/>
            <a:endCxn id="538697" idx="1"/>
          </p:cNvCxnSpPr>
          <p:nvPr/>
        </p:nvCxnSpPr>
        <p:spPr bwMode="auto">
          <a:xfrm>
            <a:off x="3495675" y="5072063"/>
            <a:ext cx="423863" cy="29686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5" name="AutoShape 75">
            <a:extLst>
              <a:ext uri="{FF2B5EF4-FFF2-40B4-BE49-F238E27FC236}">
                <a16:creationId xmlns:a16="http://schemas.microsoft.com/office/drawing/2014/main" id="{3E27D765-0727-477D-99BB-6870FF312406}"/>
              </a:ext>
            </a:extLst>
          </p:cNvPr>
          <p:cNvCxnSpPr>
            <a:cxnSpLocks noChangeShapeType="1"/>
            <a:stCxn id="25611" idx="2"/>
            <a:endCxn id="538697" idx="7"/>
          </p:cNvCxnSpPr>
          <p:nvPr/>
        </p:nvCxnSpPr>
        <p:spPr bwMode="auto">
          <a:xfrm flipH="1">
            <a:off x="5294313" y="5072063"/>
            <a:ext cx="361950" cy="29686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8700" name="Text Box 76">
            <a:extLst>
              <a:ext uri="{FF2B5EF4-FFF2-40B4-BE49-F238E27FC236}">
                <a16:creationId xmlns:a16="http://schemas.microsoft.com/office/drawing/2014/main" id="{142970CF-F3E6-4A1E-96C7-A759422C33B5}"/>
              </a:ext>
            </a:extLst>
          </p:cNvPr>
          <p:cNvSpPr txBox="1">
            <a:spLocks noChangeArrowheads="1"/>
          </p:cNvSpPr>
          <p:nvPr/>
        </p:nvSpPr>
        <p:spPr bwMode="auto">
          <a:xfrm>
            <a:off x="5867400" y="434498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31</a:t>
            </a:r>
          </a:p>
        </p:txBody>
      </p:sp>
      <p:sp>
        <p:nvSpPr>
          <p:cNvPr id="538701" name="Text Box 77">
            <a:extLst>
              <a:ext uri="{FF2B5EF4-FFF2-40B4-BE49-F238E27FC236}">
                <a16:creationId xmlns:a16="http://schemas.microsoft.com/office/drawing/2014/main" id="{581FE164-9DF8-4609-B9B1-6D61084B9348}"/>
              </a:ext>
            </a:extLst>
          </p:cNvPr>
          <p:cNvSpPr txBox="1">
            <a:spLocks noChangeArrowheads="1"/>
          </p:cNvSpPr>
          <p:nvPr/>
        </p:nvSpPr>
        <p:spPr bwMode="auto">
          <a:xfrm>
            <a:off x="2698750" y="4346575"/>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11</a:t>
            </a:r>
          </a:p>
        </p:txBody>
      </p:sp>
      <p:sp>
        <p:nvSpPr>
          <p:cNvPr id="538702" name="Text Box 78">
            <a:extLst>
              <a:ext uri="{FF2B5EF4-FFF2-40B4-BE49-F238E27FC236}">
                <a16:creationId xmlns:a16="http://schemas.microsoft.com/office/drawing/2014/main" id="{39DE417B-D671-478F-8DAE-B43F79B3B90A}"/>
              </a:ext>
            </a:extLst>
          </p:cNvPr>
          <p:cNvSpPr txBox="1">
            <a:spLocks noChangeArrowheads="1"/>
          </p:cNvSpPr>
          <p:nvPr/>
        </p:nvSpPr>
        <p:spPr bwMode="auto">
          <a:xfrm>
            <a:off x="3562350" y="4849813"/>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21</a:t>
            </a:r>
          </a:p>
        </p:txBody>
      </p:sp>
      <p:sp>
        <p:nvSpPr>
          <p:cNvPr id="538703" name="Text Box 79">
            <a:extLst>
              <a:ext uri="{FF2B5EF4-FFF2-40B4-BE49-F238E27FC236}">
                <a16:creationId xmlns:a16="http://schemas.microsoft.com/office/drawing/2014/main" id="{ECD84D1E-D66A-49CA-831A-F085AF4B9E70}"/>
              </a:ext>
            </a:extLst>
          </p:cNvPr>
          <p:cNvSpPr txBox="1">
            <a:spLocks noChangeArrowheads="1"/>
          </p:cNvSpPr>
          <p:nvPr/>
        </p:nvSpPr>
        <p:spPr bwMode="auto">
          <a:xfrm>
            <a:off x="5148263" y="477837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I</a:t>
            </a:r>
            <a:r>
              <a:rPr lang="en-US" altLang="zh-CN" baseline="-25000">
                <a:effectLst>
                  <a:outerShdw blurRad="38100" dist="38100" dir="2700000" algn="tl">
                    <a:srgbClr val="000000"/>
                  </a:outerShdw>
                </a:effectLst>
              </a:rPr>
              <a:t>22</a:t>
            </a:r>
          </a:p>
        </p:txBody>
      </p:sp>
      <p:sp>
        <p:nvSpPr>
          <p:cNvPr id="538705" name="Rectangle 81">
            <a:extLst>
              <a:ext uri="{FF2B5EF4-FFF2-40B4-BE49-F238E27FC236}">
                <a16:creationId xmlns:a16="http://schemas.microsoft.com/office/drawing/2014/main" id="{52FD9ADB-16AE-4559-8F0D-B52E8B0559D1}"/>
              </a:ext>
            </a:extLst>
          </p:cNvPr>
          <p:cNvSpPr>
            <a:spLocks noChangeArrowheads="1"/>
          </p:cNvSpPr>
          <p:nvPr/>
        </p:nvSpPr>
        <p:spPr bwMode="auto">
          <a:xfrm>
            <a:off x="4846638" y="3716338"/>
            <a:ext cx="3457575" cy="360362"/>
          </a:xfrm>
          <a:prstGeom prst="rect">
            <a:avLst/>
          </a:prstGeom>
          <a:solidFill>
            <a:schemeClr va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538706" name="Rectangle 82">
            <a:extLst>
              <a:ext uri="{FF2B5EF4-FFF2-40B4-BE49-F238E27FC236}">
                <a16:creationId xmlns:a16="http://schemas.microsoft.com/office/drawing/2014/main" id="{0B8B1A5E-643E-42BC-87A6-9931FE727BB4}"/>
              </a:ext>
            </a:extLst>
          </p:cNvPr>
          <p:cNvSpPr>
            <a:spLocks noChangeArrowheads="1"/>
          </p:cNvSpPr>
          <p:nvPr/>
        </p:nvSpPr>
        <p:spPr bwMode="auto">
          <a:xfrm>
            <a:off x="973138" y="4725988"/>
            <a:ext cx="719137" cy="2159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1600" dirty="0">
                <a:solidFill>
                  <a:schemeClr val="bg1"/>
                </a:solidFill>
                <a:effectLst>
                  <a:outerShdw blurRad="38100" dist="38100" dir="2700000" algn="tl">
                    <a:srgbClr val="000000"/>
                  </a:outerShdw>
                </a:effectLst>
              </a:rPr>
              <a:t>Net4</a:t>
            </a:r>
          </a:p>
        </p:txBody>
      </p:sp>
      <p:sp>
        <p:nvSpPr>
          <p:cNvPr id="538708" name="Oval 84">
            <a:extLst>
              <a:ext uri="{FF2B5EF4-FFF2-40B4-BE49-F238E27FC236}">
                <a16:creationId xmlns:a16="http://schemas.microsoft.com/office/drawing/2014/main" id="{4E5BF22E-CB8F-449C-99D4-35D8888F5A85}"/>
              </a:ext>
            </a:extLst>
          </p:cNvPr>
          <p:cNvSpPr>
            <a:spLocks noChangeAspect="1" noChangeArrowheads="1"/>
          </p:cNvSpPr>
          <p:nvPr/>
        </p:nvSpPr>
        <p:spPr bwMode="auto">
          <a:xfrm>
            <a:off x="6805613" y="4537075"/>
            <a:ext cx="1943100" cy="601663"/>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3</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3</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3</a:t>
            </a:r>
          </a:p>
        </p:txBody>
      </p:sp>
      <p:sp>
        <p:nvSpPr>
          <p:cNvPr id="538709" name="Oval 85">
            <a:extLst>
              <a:ext uri="{FF2B5EF4-FFF2-40B4-BE49-F238E27FC236}">
                <a16:creationId xmlns:a16="http://schemas.microsoft.com/office/drawing/2014/main" id="{9E4FDA65-9F9B-41F2-8D80-E927C7292569}"/>
              </a:ext>
            </a:extLst>
          </p:cNvPr>
          <p:cNvSpPr>
            <a:spLocks noChangeAspect="1" noChangeArrowheads="1"/>
          </p:cNvSpPr>
          <p:nvPr/>
        </p:nvSpPr>
        <p:spPr bwMode="auto">
          <a:xfrm>
            <a:off x="6445250" y="5564188"/>
            <a:ext cx="1943100" cy="601662"/>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en-US" altLang="zh-CN">
                <a:solidFill>
                  <a:schemeClr val="bg2"/>
                </a:solidFill>
                <a:effectLst>
                  <a:outerShdw blurRad="38100" dist="38100" dir="2700000" algn="tl">
                    <a:srgbClr val="FFFFFF"/>
                  </a:outerShdw>
                </a:effectLst>
              </a:rPr>
              <a:t>Net 4</a:t>
            </a:r>
          </a:p>
          <a:p>
            <a:pPr algn="ctr" eaLnBrk="1" hangingPunct="1">
              <a:lnSpc>
                <a:spcPct val="80000"/>
              </a:lnSpc>
              <a:defRPr/>
            </a:pPr>
            <a:r>
              <a:rPr lang="en-US" altLang="zh-CN">
                <a:solidFill>
                  <a:schemeClr val="bg2"/>
                </a:solidFill>
                <a:effectLst>
                  <a:outerShdw blurRad="38100" dist="38100" dir="2700000" algn="tl">
                    <a:srgbClr val="FFFFFF"/>
                  </a:outerShdw>
                </a:effectLst>
              </a:rPr>
              <a:t>I</a:t>
            </a:r>
            <a:r>
              <a:rPr lang="en-US" altLang="zh-CN" baseline="-25000">
                <a:solidFill>
                  <a:schemeClr val="bg2"/>
                </a:solidFill>
                <a:effectLst>
                  <a:outerShdw blurRad="38100" dist="38100" dir="2700000" algn="tl">
                    <a:srgbClr val="FFFFFF"/>
                  </a:outerShdw>
                </a:effectLst>
              </a:rPr>
              <a:t>4</a:t>
            </a:r>
            <a:r>
              <a:rPr lang="en-US" altLang="zh-CN">
                <a:solidFill>
                  <a:schemeClr val="bg2"/>
                </a:solidFill>
                <a:effectLst>
                  <a:outerShdw blurRad="38100" dist="38100" dir="2700000" algn="tl">
                    <a:srgbClr val="FFFFFF"/>
                  </a:outerShdw>
                </a:effectLst>
              </a:rPr>
              <a:t>, Mask</a:t>
            </a:r>
            <a:r>
              <a:rPr lang="en-US" altLang="zh-CN" baseline="-25000">
                <a:solidFill>
                  <a:schemeClr val="bg2"/>
                </a:solidFill>
                <a:effectLst>
                  <a:outerShdw blurRad="38100" dist="38100" dir="2700000" algn="tl">
                    <a:srgbClr val="FFFFFF"/>
                  </a:outerShdw>
                </a:effectLst>
              </a:rPr>
              <a:t>4</a:t>
            </a:r>
          </a:p>
        </p:txBody>
      </p:sp>
      <p:sp>
        <p:nvSpPr>
          <p:cNvPr id="538711" name="AutoShape 87">
            <a:extLst>
              <a:ext uri="{FF2B5EF4-FFF2-40B4-BE49-F238E27FC236}">
                <a16:creationId xmlns:a16="http://schemas.microsoft.com/office/drawing/2014/main" id="{08694701-9A67-444C-ABF7-122737D4E161}"/>
              </a:ext>
            </a:extLst>
          </p:cNvPr>
          <p:cNvSpPr>
            <a:spLocks noChangeArrowheads="1"/>
          </p:cNvSpPr>
          <p:nvPr/>
        </p:nvSpPr>
        <p:spPr bwMode="auto">
          <a:xfrm>
            <a:off x="857250" y="5468938"/>
            <a:ext cx="2541210" cy="578882"/>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t>Routing loop</a:t>
            </a:r>
          </a:p>
        </p:txBody>
      </p:sp>
      <p:cxnSp>
        <p:nvCxnSpPr>
          <p:cNvPr id="25625" name="AutoShape 94">
            <a:extLst>
              <a:ext uri="{FF2B5EF4-FFF2-40B4-BE49-F238E27FC236}">
                <a16:creationId xmlns:a16="http://schemas.microsoft.com/office/drawing/2014/main" id="{994C6D60-8F84-463B-8398-509A344DC8AB}"/>
              </a:ext>
            </a:extLst>
          </p:cNvPr>
          <p:cNvCxnSpPr>
            <a:cxnSpLocks noChangeShapeType="1"/>
            <a:stCxn id="538697" idx="6"/>
            <a:endCxn id="538709" idx="2"/>
          </p:cNvCxnSpPr>
          <p:nvPr/>
        </p:nvCxnSpPr>
        <p:spPr bwMode="auto">
          <a:xfrm>
            <a:off x="5578475" y="5583238"/>
            <a:ext cx="866775" cy="282575"/>
          </a:xfrm>
          <a:prstGeom prst="straightConnector1">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6" name="AutoShape 95">
            <a:extLst>
              <a:ext uri="{FF2B5EF4-FFF2-40B4-BE49-F238E27FC236}">
                <a16:creationId xmlns:a16="http://schemas.microsoft.com/office/drawing/2014/main" id="{4617716A-45DA-402D-8AA9-926B74589530}"/>
              </a:ext>
            </a:extLst>
          </p:cNvPr>
          <p:cNvCxnSpPr>
            <a:cxnSpLocks noChangeShapeType="1"/>
            <a:stCxn id="538709" idx="0"/>
            <a:endCxn id="538708" idx="4"/>
          </p:cNvCxnSpPr>
          <p:nvPr/>
        </p:nvCxnSpPr>
        <p:spPr bwMode="auto">
          <a:xfrm flipV="1">
            <a:off x="7416800" y="5138738"/>
            <a:ext cx="360363" cy="425450"/>
          </a:xfrm>
          <a:prstGeom prst="straightConnector1">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8716"/>
                                        </p:tgtEl>
                                        <p:attrNameLst>
                                          <p:attrName>style.visibility</p:attrName>
                                        </p:attrNameLst>
                                      </p:cBhvr>
                                      <p:to>
                                        <p:strVal val="visible"/>
                                      </p:to>
                                    </p:set>
                                    <p:animEffect transition="in" filter="wipe(down)">
                                      <p:cBhvr>
                                        <p:cTn id="7" dur="500"/>
                                        <p:tgtEl>
                                          <p:spTgt spid="538716"/>
                                        </p:tgtEl>
                                      </p:cBhvr>
                                    </p:animEffect>
                                  </p:childTnLst>
                                </p:cTn>
                              </p:par>
                              <p:par>
                                <p:cTn id="8" presetID="22" presetClass="entr" presetSubtype="4" fill="hold" nodeType="withEffect">
                                  <p:stCondLst>
                                    <p:cond delay="0"/>
                                  </p:stCondLst>
                                  <p:childTnLst>
                                    <p:set>
                                      <p:cBhvr>
                                        <p:cTn id="9" dur="1" fill="hold">
                                          <p:stCondLst>
                                            <p:cond delay="0"/>
                                          </p:stCondLst>
                                        </p:cTn>
                                        <p:tgtEl>
                                          <p:spTgt spid="538715"/>
                                        </p:tgtEl>
                                        <p:attrNameLst>
                                          <p:attrName>style.visibility</p:attrName>
                                        </p:attrNameLst>
                                      </p:cBhvr>
                                      <p:to>
                                        <p:strVal val="visible"/>
                                      </p:to>
                                    </p:set>
                                    <p:animEffect transition="in" filter="wipe(down)">
                                      <p:cBhvr>
                                        <p:cTn id="10" dur="500"/>
                                        <p:tgtEl>
                                          <p:spTgt spid="5387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38706"/>
                                        </p:tgtEl>
                                        <p:attrNameLst>
                                          <p:attrName>style.visibility</p:attrName>
                                        </p:attrNameLst>
                                      </p:cBhvr>
                                      <p:to>
                                        <p:strVal val="visible"/>
                                      </p:to>
                                    </p:set>
                                    <p:animEffect transition="in" filter="dissolve">
                                      <p:cBhvr>
                                        <p:cTn id="15" dur="500"/>
                                        <p:tgtEl>
                                          <p:spTgt spid="538706"/>
                                        </p:tgtEl>
                                      </p:cBhvr>
                                    </p:animEffect>
                                  </p:childTnLst>
                                </p:cTn>
                              </p:par>
                            </p:childTnLst>
                          </p:cTn>
                        </p:par>
                        <p:par>
                          <p:cTn id="16" fill="hold" nodeType="afterGroup">
                            <p:stCondLst>
                              <p:cond delay="500"/>
                            </p:stCondLst>
                            <p:childTnLst>
                              <p:par>
                                <p:cTn id="17" presetID="0" presetClass="path" presetSubtype="0" accel="50000" decel="50000" fill="hold" nodeType="afterEffect">
                                  <p:stCondLst>
                                    <p:cond delay="0"/>
                                  </p:stCondLst>
                                  <p:childTnLst>
                                    <p:animMotion origin="layout" path="M 2.77778E-7 4.07407E-6 L 0.23628 4.07407E-6 " pathEditMode="relative" ptsTypes="AA">
                                      <p:cBhvr>
                                        <p:cTn id="18" dur="2000" fill="hold"/>
                                        <p:tgtEl>
                                          <p:spTgt spid="538706"/>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38704"/>
                                        </p:tgtEl>
                                        <p:attrNameLst>
                                          <p:attrName>style.visibility</p:attrName>
                                        </p:attrNameLst>
                                      </p:cBhvr>
                                      <p:to>
                                        <p:strVal val="visible"/>
                                      </p:to>
                                    </p:set>
                                    <p:animEffect transition="in" filter="dissolve">
                                      <p:cBhvr>
                                        <p:cTn id="23" dur="500"/>
                                        <p:tgtEl>
                                          <p:spTgt spid="538704"/>
                                        </p:tgtEl>
                                      </p:cBhvr>
                                    </p:animEffect>
                                  </p:childTnLst>
                                </p:cTn>
                              </p:par>
                            </p:childTnLst>
                          </p:cTn>
                        </p:par>
                        <p:par>
                          <p:cTn id="24" fill="hold" nodeType="afterGroup">
                            <p:stCondLst>
                              <p:cond delay="500"/>
                            </p:stCondLst>
                            <p:childTnLst>
                              <p:par>
                                <p:cTn id="25" presetID="0" presetClass="path" presetSubtype="0" accel="50000" decel="50000" fill="hold" nodeType="afterEffect">
                                  <p:stCondLst>
                                    <p:cond delay="0"/>
                                  </p:stCondLst>
                                  <p:childTnLst>
                                    <p:animMotion origin="layout" path="M 0.23628 2.96296E-6 C 0.27135 0.05231 0.30642 0.10486 0.34601 0.1037 C 0.38559 0.10254 0.42969 0.04745 0.47378 -0.00741 " pathEditMode="relative" ptsTypes="aaA">
                                      <p:cBhvr>
                                        <p:cTn id="26" dur="2000" fill="hold"/>
                                        <p:tgtEl>
                                          <p:spTgt spid="538706"/>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538705"/>
                                        </p:tgtEl>
                                        <p:attrNameLst>
                                          <p:attrName>style.visibility</p:attrName>
                                        </p:attrNameLst>
                                      </p:cBhvr>
                                      <p:to>
                                        <p:strVal val="visible"/>
                                      </p:to>
                                    </p:set>
                                    <p:animEffect transition="in" filter="fade">
                                      <p:cBhvr>
                                        <p:cTn id="31" dur="500"/>
                                        <p:tgtEl>
                                          <p:spTgt spid="538705"/>
                                        </p:tgtEl>
                                      </p:cBhvr>
                                    </p:animEffect>
                                  </p:childTnLst>
                                </p:cTn>
                              </p:par>
                            </p:childTnLst>
                          </p:cTn>
                        </p:par>
                        <p:par>
                          <p:cTn id="32" fill="hold" nodeType="afterGroup">
                            <p:stCondLst>
                              <p:cond delay="500"/>
                            </p:stCondLst>
                            <p:childTnLst>
                              <p:par>
                                <p:cTn id="33" presetID="0" presetClass="path" presetSubtype="0" accel="50000" decel="50000" fill="hold" nodeType="afterEffect">
                                  <p:stCondLst>
                                    <p:cond delay="0"/>
                                  </p:stCondLst>
                                  <p:childTnLst>
                                    <p:animMotion origin="layout" path="M 0.47379 -0.00741 C 0.4316 0.04768 0.38959 0.10278 0.35018 0.1037 C 0.31077 0.10463 0.25643 0.01574 0.23768 -0.00185 " pathEditMode="relative" ptsTypes="aaA">
                                      <p:cBhvr>
                                        <p:cTn id="34" dur="2000" fill="hold"/>
                                        <p:tgtEl>
                                          <p:spTgt spid="538706"/>
                                        </p:tgtEl>
                                        <p:attrNameLst>
                                          <p:attrName>ppt_x</p:attrName>
                                          <p:attrName>ppt_y</p:attrName>
                                        </p:attrNameLst>
                                      </p:cBhvr>
                                    </p:animMotion>
                                  </p:childTnLst>
                                </p:cTn>
                              </p:par>
                            </p:childTnLst>
                          </p:cTn>
                        </p:par>
                        <p:par>
                          <p:cTn id="35" fill="hold" nodeType="afterGroup">
                            <p:stCondLst>
                              <p:cond delay="2500"/>
                            </p:stCondLst>
                            <p:childTnLst>
                              <p:par>
                                <p:cTn id="36" presetID="0" presetClass="path" presetSubtype="0" accel="50000" decel="50000" fill="hold" nodeType="afterEffect">
                                  <p:stCondLst>
                                    <p:cond delay="0"/>
                                  </p:stCondLst>
                                  <p:childTnLst>
                                    <p:animMotion origin="layout" path="M 0.23628 -5.18519E-6 C 0.27205 0.05393 0.30781 0.1081 0.3474 0.1074 C 0.38698 0.10671 0.43038 0.05138 0.47378 -0.00371 " pathEditMode="relative" ptsTypes="aaA">
                                      <p:cBhvr>
                                        <p:cTn id="37" dur="2000" fill="hold"/>
                                        <p:tgtEl>
                                          <p:spTgt spid="538706"/>
                                        </p:tgtEl>
                                        <p:attrNameLst>
                                          <p:attrName>ppt_x</p:attrName>
                                          <p:attrName>ppt_y</p:attrName>
                                        </p:attrNameLst>
                                      </p:cBhvr>
                                    </p:animMotion>
                                  </p:childTnLst>
                                </p:cTn>
                              </p:par>
                            </p:childTnLst>
                          </p:cTn>
                        </p:par>
                        <p:par>
                          <p:cTn id="38" fill="hold" nodeType="afterGroup">
                            <p:stCondLst>
                              <p:cond delay="4500"/>
                            </p:stCondLst>
                            <p:childTnLst>
                              <p:par>
                                <p:cTn id="39" presetID="0" presetClass="path" presetSubtype="0" accel="50000" decel="50000" fill="hold" nodeType="afterEffect">
                                  <p:stCondLst>
                                    <p:cond delay="0"/>
                                  </p:stCondLst>
                                  <p:childTnLst>
                                    <p:animMotion origin="layout" path="M 0.47378 -0.00741 C 0.43038 0.04815 0.38698 0.10394 0.3474 0.10371 C 0.30781 0.10347 0.27205 0.04699 0.23628 -0.00926 " pathEditMode="relative" ptsTypes="aaA">
                                      <p:cBhvr>
                                        <p:cTn id="40" dur="2000" fill="hold"/>
                                        <p:tgtEl>
                                          <p:spTgt spid="538706"/>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38711"/>
                                        </p:tgtEl>
                                        <p:attrNameLst>
                                          <p:attrName>style.visibility</p:attrName>
                                        </p:attrNameLst>
                                      </p:cBhvr>
                                      <p:to>
                                        <p:strVal val="visible"/>
                                      </p:to>
                                    </p:set>
                                    <p:animEffect transition="in" filter="fade">
                                      <p:cBhvr>
                                        <p:cTn id="45" dur="1000"/>
                                        <p:tgtEl>
                                          <p:spTgt spid="538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7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AD87D8F6-9112-446B-A932-6DE56BFD1C39}"/>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28</a:t>
            </a:fld>
            <a:endParaRPr lang="en-US" altLang="zh-CN"/>
          </a:p>
        </p:txBody>
      </p:sp>
      <p:sp>
        <p:nvSpPr>
          <p:cNvPr id="531458" name="Rectangle 2">
            <a:extLst>
              <a:ext uri="{FF2B5EF4-FFF2-40B4-BE49-F238E27FC236}">
                <a16:creationId xmlns:a16="http://schemas.microsoft.com/office/drawing/2014/main" id="{8D1C6B7E-3751-43B4-98F9-3A4367A0EC11}"/>
              </a:ext>
            </a:extLst>
          </p:cNvPr>
          <p:cNvSpPr>
            <a:spLocks noGrp="1" noChangeArrowheads="1"/>
          </p:cNvSpPr>
          <p:nvPr>
            <p:ph type="title"/>
          </p:nvPr>
        </p:nvSpPr>
        <p:spPr/>
        <p:txBody>
          <a:bodyPr/>
          <a:lstStyle/>
          <a:p>
            <a:pPr algn="ctr" eaLnBrk="1" hangingPunct="1">
              <a:defRPr/>
            </a:pPr>
            <a:r>
              <a:rPr lang="en-US" altLang="zh-CN" dirty="0"/>
              <a:t>Forwarding</a:t>
            </a:r>
          </a:p>
        </p:txBody>
      </p:sp>
      <p:sp>
        <p:nvSpPr>
          <p:cNvPr id="531459" name="Rectangle 3">
            <a:extLst>
              <a:ext uri="{FF2B5EF4-FFF2-40B4-BE49-F238E27FC236}">
                <a16:creationId xmlns:a16="http://schemas.microsoft.com/office/drawing/2014/main" id="{64CD97AA-CF2B-48E9-B7EC-9E1CAF833F12}"/>
              </a:ext>
            </a:extLst>
          </p:cNvPr>
          <p:cNvSpPr>
            <a:spLocks noGrp="1" noChangeArrowheads="1"/>
          </p:cNvSpPr>
          <p:nvPr>
            <p:ph type="body" idx="1"/>
          </p:nvPr>
        </p:nvSpPr>
        <p:spPr>
          <a:xfrm>
            <a:off x="591436" y="1414610"/>
            <a:ext cx="7886700" cy="4351338"/>
          </a:xfrm>
        </p:spPr>
        <p:txBody>
          <a:bodyPr/>
          <a:lstStyle/>
          <a:p>
            <a:pPr eaLnBrk="1" hangingPunct="1">
              <a:defRPr/>
            </a:pPr>
            <a:r>
              <a:rPr lang="en-US" altLang="zh-CN" dirty="0"/>
              <a:t>Idea </a:t>
            </a:r>
            <a:r>
              <a:rPr lang="en-US" altLang="zh-CN" sz="2800" dirty="0">
                <a:sym typeface="Wingdings" panose="05000000000000000000" pitchFamily="2" charset="2"/>
              </a:rPr>
              <a:t> </a:t>
            </a:r>
            <a:r>
              <a:rPr lang="zh-CN" altLang="en-US" sz="2800" dirty="0">
                <a:sym typeface="Wingdings" panose="05000000000000000000" pitchFamily="2" charset="2"/>
              </a:rPr>
              <a:t>减小并简化路由表</a:t>
            </a:r>
            <a:endParaRPr lang="zh-CN" altLang="en-US" dirty="0"/>
          </a:p>
          <a:p>
            <a:pPr lvl="1" eaLnBrk="1" hangingPunct="1">
              <a:defRPr/>
            </a:pPr>
            <a:r>
              <a:rPr lang="zh-CN" altLang="en-US" dirty="0"/>
              <a:t>使用尽可能少的信息实现转发</a:t>
            </a:r>
          </a:p>
          <a:p>
            <a:pPr eaLnBrk="1" hangingPunct="1">
              <a:defRPr/>
            </a:pPr>
            <a:r>
              <a:rPr lang="en-US" altLang="zh-CN" dirty="0"/>
              <a:t>Information of the routing table</a:t>
            </a:r>
          </a:p>
          <a:p>
            <a:pPr lvl="1" eaLnBrk="1" hangingPunct="1">
              <a:defRPr/>
            </a:pPr>
            <a:r>
              <a:rPr lang="en-US" altLang="zh-CN" dirty="0"/>
              <a:t>Destination</a:t>
            </a:r>
            <a:r>
              <a:rPr lang="zh-CN" altLang="en-US" dirty="0"/>
              <a:t>：</a:t>
            </a:r>
            <a:r>
              <a:rPr lang="en-US" altLang="zh-CN" dirty="0"/>
              <a:t>Network  vs.  Host</a:t>
            </a:r>
          </a:p>
          <a:p>
            <a:pPr lvl="2" eaLnBrk="1" hangingPunct="1">
              <a:defRPr/>
            </a:pPr>
            <a:endParaRPr lang="en-US" altLang="zh-CN" dirty="0">
              <a:sym typeface="Wingdings" panose="05000000000000000000" pitchFamily="2" charset="2"/>
            </a:endParaRPr>
          </a:p>
          <a:p>
            <a:pPr lvl="3" eaLnBrk="1" hangingPunct="1">
              <a:defRPr/>
            </a:pPr>
            <a:endParaRPr lang="en-US" altLang="zh-CN" dirty="0"/>
          </a:p>
          <a:p>
            <a:pPr lvl="3" eaLnBrk="1" hangingPunct="1">
              <a:defRPr/>
            </a:pPr>
            <a:endParaRPr lang="en-US" altLang="zh-CN" dirty="0"/>
          </a:p>
          <a:p>
            <a:pPr lvl="1" eaLnBrk="1" hangingPunct="1">
              <a:defRPr/>
            </a:pPr>
            <a:r>
              <a:rPr lang="en-US" altLang="zh-CN" dirty="0"/>
              <a:t>How to get</a:t>
            </a:r>
            <a:r>
              <a:rPr lang="zh-CN" altLang="en-US" dirty="0"/>
              <a:t>：</a:t>
            </a:r>
            <a:r>
              <a:rPr lang="en-US" altLang="zh-CN" dirty="0"/>
              <a:t>Next hop  vs.  All hops</a:t>
            </a:r>
          </a:p>
        </p:txBody>
      </p:sp>
      <p:sp>
        <p:nvSpPr>
          <p:cNvPr id="531460" name="AutoShape 4">
            <a:extLst>
              <a:ext uri="{FF2B5EF4-FFF2-40B4-BE49-F238E27FC236}">
                <a16:creationId xmlns:a16="http://schemas.microsoft.com/office/drawing/2014/main" id="{53D802B2-80AD-446B-8ABD-296ADD1BCFAA}"/>
              </a:ext>
            </a:extLst>
          </p:cNvPr>
          <p:cNvSpPr>
            <a:spLocks noChangeArrowheads="1"/>
          </p:cNvSpPr>
          <p:nvPr/>
        </p:nvSpPr>
        <p:spPr bwMode="auto">
          <a:xfrm>
            <a:off x="1139825" y="4113213"/>
            <a:ext cx="6311900" cy="57467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dirty="0"/>
              <a:t>节约路由表的存储空间，提高查表效率</a:t>
            </a:r>
          </a:p>
        </p:txBody>
      </p:sp>
      <p:sp>
        <p:nvSpPr>
          <p:cNvPr id="531461" name="AutoShape 5">
            <a:extLst>
              <a:ext uri="{FF2B5EF4-FFF2-40B4-BE49-F238E27FC236}">
                <a16:creationId xmlns:a16="http://schemas.microsoft.com/office/drawing/2014/main" id="{058184B8-DCB8-41B2-9739-75490D199727}"/>
              </a:ext>
            </a:extLst>
          </p:cNvPr>
          <p:cNvSpPr>
            <a:spLocks noChangeArrowheads="1"/>
          </p:cNvSpPr>
          <p:nvPr/>
        </p:nvSpPr>
        <p:spPr bwMode="auto">
          <a:xfrm>
            <a:off x="1135063" y="5807075"/>
            <a:ext cx="5597525" cy="57467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a:t>简化路由表，每个路由器独立选路</a:t>
            </a:r>
          </a:p>
        </p:txBody>
      </p:sp>
      <p:sp>
        <p:nvSpPr>
          <p:cNvPr id="531462" name="Rectangle 6">
            <a:extLst>
              <a:ext uri="{FF2B5EF4-FFF2-40B4-BE49-F238E27FC236}">
                <a16:creationId xmlns:a16="http://schemas.microsoft.com/office/drawing/2014/main" id="{15327CB4-BBCE-4F4E-8DEF-9017BF5BE3FF}"/>
              </a:ext>
            </a:extLst>
          </p:cNvPr>
          <p:cNvSpPr>
            <a:spLocks noChangeArrowheads="1"/>
          </p:cNvSpPr>
          <p:nvPr/>
        </p:nvSpPr>
        <p:spPr bwMode="auto">
          <a:xfrm>
            <a:off x="1079500" y="3536950"/>
            <a:ext cx="4308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effectLst>
                  <a:outerShdw blurRad="38100" dist="38100" dir="2700000" algn="tl">
                    <a:srgbClr val="000000"/>
                  </a:outerShdw>
                </a:effectLst>
                <a:sym typeface="Wingdings" panose="05000000000000000000" pitchFamily="2" charset="2"/>
              </a:rPr>
              <a:t> Network-specific routing</a:t>
            </a:r>
          </a:p>
        </p:txBody>
      </p:sp>
      <p:sp>
        <p:nvSpPr>
          <p:cNvPr id="531463" name="Rectangle 7">
            <a:extLst>
              <a:ext uri="{FF2B5EF4-FFF2-40B4-BE49-F238E27FC236}">
                <a16:creationId xmlns:a16="http://schemas.microsoft.com/office/drawing/2014/main" id="{F5D28111-C961-4B7C-97DF-8CAE4C3923B3}"/>
              </a:ext>
            </a:extLst>
          </p:cNvPr>
          <p:cNvSpPr>
            <a:spLocks noChangeArrowheads="1"/>
          </p:cNvSpPr>
          <p:nvPr/>
        </p:nvSpPr>
        <p:spPr bwMode="auto">
          <a:xfrm>
            <a:off x="1079500" y="5214938"/>
            <a:ext cx="3138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5000"/>
              <a:buFont typeface="Wingdings" panose="05000000000000000000" pitchFamily="2" charset="2"/>
              <a:buNone/>
              <a:defRPr/>
            </a:pPr>
            <a:r>
              <a:rPr lang="en-US" altLang="zh-CN" sz="2800">
                <a:effectLst>
                  <a:outerShdw blurRad="38100" dist="38100" dir="2700000" algn="tl">
                    <a:srgbClr val="000000"/>
                  </a:outerShdw>
                </a:effectLst>
                <a:sym typeface="Wingdings" panose="05000000000000000000" pitchFamily="2" charset="2"/>
              </a:rPr>
              <a:t> N</a:t>
            </a:r>
            <a:r>
              <a:rPr lang="en-US" altLang="zh-CN" sz="2800">
                <a:effectLst>
                  <a:outerShdw blurRad="38100" dist="38100" dir="2700000" algn="tl">
                    <a:srgbClr val="000000"/>
                  </a:outerShdw>
                </a:effectLst>
              </a:rPr>
              <a:t>ext-hop routing</a:t>
            </a:r>
          </a:p>
        </p:txBody>
      </p:sp>
      <p:sp>
        <p:nvSpPr>
          <p:cNvPr id="531464" name="Text Box 8">
            <a:extLst>
              <a:ext uri="{FF2B5EF4-FFF2-40B4-BE49-F238E27FC236}">
                <a16:creationId xmlns:a16="http://schemas.microsoft.com/office/drawing/2014/main" id="{6B314FE5-0F32-44F5-B1AE-C122969C7614}"/>
              </a:ext>
            </a:extLst>
          </p:cNvPr>
          <p:cNvSpPr txBox="1">
            <a:spLocks noChangeArrowheads="1"/>
          </p:cNvSpPr>
          <p:nvPr/>
        </p:nvSpPr>
        <p:spPr bwMode="auto">
          <a:xfrm>
            <a:off x="5465763" y="3033713"/>
            <a:ext cx="474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600">
                <a:solidFill>
                  <a:srgbClr val="FF9900"/>
                </a:solidFill>
                <a:effectLst>
                  <a:outerShdw blurRad="38100" dist="38100" dir="2700000" algn="tl">
                    <a:srgbClr val="000000"/>
                  </a:outerShdw>
                </a:effectLst>
                <a:sym typeface="Wingdings" panose="05000000000000000000" pitchFamily="2" charset="2"/>
              </a:rPr>
              <a:t></a:t>
            </a:r>
          </a:p>
        </p:txBody>
      </p:sp>
      <p:sp>
        <p:nvSpPr>
          <p:cNvPr id="531465" name="Text Box 9">
            <a:extLst>
              <a:ext uri="{FF2B5EF4-FFF2-40B4-BE49-F238E27FC236}">
                <a16:creationId xmlns:a16="http://schemas.microsoft.com/office/drawing/2014/main" id="{BF7BBBEC-7AE4-4E10-B5BE-29D41C66E440}"/>
              </a:ext>
            </a:extLst>
          </p:cNvPr>
          <p:cNvSpPr txBox="1">
            <a:spLocks noChangeArrowheads="1"/>
          </p:cNvSpPr>
          <p:nvPr/>
        </p:nvSpPr>
        <p:spPr bwMode="auto">
          <a:xfrm>
            <a:off x="5465763" y="4687888"/>
            <a:ext cx="474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600">
                <a:solidFill>
                  <a:srgbClr val="FF9900"/>
                </a:solidFill>
                <a:effectLst>
                  <a:outerShdw blurRad="38100" dist="38100" dir="2700000" algn="tl">
                    <a:srgbClr val="000000"/>
                  </a:outerShdw>
                </a:effectLst>
                <a:sym typeface="Wingdings" panose="05000000000000000000" pitchFamily="2" charset="2"/>
              </a:rPr>
              <a:t></a:t>
            </a:r>
          </a:p>
        </p:txBody>
      </p:sp>
    </p:spTree>
    <p:custDataLst>
      <p:tags r:id="rId1"/>
    </p:custDataLst>
    <p:extLst>
      <p:ext uri="{BB962C8B-B14F-4D97-AF65-F5344CB8AC3E}">
        <p14:creationId xmlns:p14="http://schemas.microsoft.com/office/powerpoint/2010/main" val="882714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1464"/>
                                        </p:tgtEl>
                                        <p:attrNameLst>
                                          <p:attrName>style.visibility</p:attrName>
                                        </p:attrNameLst>
                                      </p:cBhvr>
                                      <p:to>
                                        <p:strVal val="visible"/>
                                      </p:to>
                                    </p:set>
                                    <p:animEffect transition="in" filter="dissolve">
                                      <p:cBhvr>
                                        <p:cTn id="7" dur="500"/>
                                        <p:tgtEl>
                                          <p:spTgt spid="53146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1462"/>
                                        </p:tgtEl>
                                        <p:attrNameLst>
                                          <p:attrName>style.visibility</p:attrName>
                                        </p:attrNameLst>
                                      </p:cBhvr>
                                      <p:to>
                                        <p:strVal val="visible"/>
                                      </p:to>
                                    </p:set>
                                    <p:animEffect transition="in" filter="wipe(left)">
                                      <p:cBhvr>
                                        <p:cTn id="11" dur="500"/>
                                        <p:tgtEl>
                                          <p:spTgt spid="531462"/>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1460"/>
                                        </p:tgtEl>
                                        <p:attrNameLst>
                                          <p:attrName>style.visibility</p:attrName>
                                        </p:attrNameLst>
                                      </p:cBhvr>
                                      <p:to>
                                        <p:strVal val="visible"/>
                                      </p:to>
                                    </p:set>
                                    <p:animEffect transition="in" filter="dissolve">
                                      <p:cBhvr>
                                        <p:cTn id="15" dur="500"/>
                                        <p:tgtEl>
                                          <p:spTgt spid="5314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31465"/>
                                        </p:tgtEl>
                                        <p:attrNameLst>
                                          <p:attrName>style.visibility</p:attrName>
                                        </p:attrNameLst>
                                      </p:cBhvr>
                                      <p:to>
                                        <p:strVal val="visible"/>
                                      </p:to>
                                    </p:set>
                                    <p:animEffect transition="in" filter="dissolve">
                                      <p:cBhvr>
                                        <p:cTn id="20" dur="500"/>
                                        <p:tgtEl>
                                          <p:spTgt spid="531465"/>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31463"/>
                                        </p:tgtEl>
                                        <p:attrNameLst>
                                          <p:attrName>style.visibility</p:attrName>
                                        </p:attrNameLst>
                                      </p:cBhvr>
                                      <p:to>
                                        <p:strVal val="visible"/>
                                      </p:to>
                                    </p:set>
                                    <p:animEffect transition="in" filter="wipe(left)">
                                      <p:cBhvr>
                                        <p:cTn id="24" dur="500"/>
                                        <p:tgtEl>
                                          <p:spTgt spid="531463"/>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531461"/>
                                        </p:tgtEl>
                                        <p:attrNameLst>
                                          <p:attrName>style.visibility</p:attrName>
                                        </p:attrNameLst>
                                      </p:cBhvr>
                                      <p:to>
                                        <p:strVal val="visible"/>
                                      </p:to>
                                    </p:set>
                                    <p:animEffect transition="in" filter="dissolve">
                                      <p:cBhvr>
                                        <p:cTn id="28" dur="500"/>
                                        <p:tgtEl>
                                          <p:spTgt spid="53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animBg="1"/>
      <p:bldP spid="531461" grpId="0" animBg="1"/>
      <p:bldP spid="531462" grpId="0"/>
      <p:bldP spid="531463" grpId="0"/>
      <p:bldP spid="531464" grpId="0"/>
      <p:bldP spid="5314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5FB3D684-6AFA-45D9-BF05-DD5B9AF8FB58}"/>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714E2CE7-1C6B-4B38-A2D4-C5321368B1EB}"/>
              </a:ext>
            </a:extLst>
          </p:cNvPr>
          <p:cNvSpPr>
            <a:spLocks noGrp="1"/>
          </p:cNvSpPr>
          <p:nvPr>
            <p:ph type="sldNum" sz="quarter" idx="11"/>
          </p:nvPr>
        </p:nvSpPr>
        <p:spPr/>
        <p:txBody>
          <a:bodyPr/>
          <a:lstStyle/>
          <a:p>
            <a:fld id="{43FC87DA-FD3B-455D-BF7D-EB3839EFA626}" type="slidenum">
              <a:rPr lang="en-US" altLang="zh-CN"/>
              <a:pPr/>
              <a:t>29</a:t>
            </a:fld>
            <a:endParaRPr lang="en-US" altLang="zh-CN"/>
          </a:p>
        </p:txBody>
      </p:sp>
      <p:sp>
        <p:nvSpPr>
          <p:cNvPr id="483330" name="Text Box 2">
            <a:extLst>
              <a:ext uri="{FF2B5EF4-FFF2-40B4-BE49-F238E27FC236}">
                <a16:creationId xmlns:a16="http://schemas.microsoft.com/office/drawing/2014/main" id="{4D1EC4F9-FD38-4F0D-AA20-D0F8BFD6C31B}"/>
              </a:ext>
            </a:extLst>
          </p:cNvPr>
          <p:cNvSpPr txBox="1">
            <a:spLocks noChangeArrowheads="1"/>
          </p:cNvSpPr>
          <p:nvPr/>
        </p:nvSpPr>
        <p:spPr bwMode="auto">
          <a:xfrm>
            <a:off x="990600" y="90488"/>
            <a:ext cx="8001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Simplified forwarding module in classful address without subnetting</a:t>
            </a:r>
          </a:p>
        </p:txBody>
      </p:sp>
      <p:sp>
        <p:nvSpPr>
          <p:cNvPr id="483331" name="Rectangle 3">
            <a:extLst>
              <a:ext uri="{FF2B5EF4-FFF2-40B4-BE49-F238E27FC236}">
                <a16:creationId xmlns:a16="http://schemas.microsoft.com/office/drawing/2014/main" id="{E9DE1E50-ED22-4128-AAD6-04994C8D7C1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3332" name="Rectangle 4">
            <a:extLst>
              <a:ext uri="{FF2B5EF4-FFF2-40B4-BE49-F238E27FC236}">
                <a16:creationId xmlns:a16="http://schemas.microsoft.com/office/drawing/2014/main" id="{22371A96-CDEA-41AF-B62F-996E4A6A608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3333" name="Rectangle 5">
            <a:extLst>
              <a:ext uri="{FF2B5EF4-FFF2-40B4-BE49-F238E27FC236}">
                <a16:creationId xmlns:a16="http://schemas.microsoft.com/office/drawing/2014/main" id="{2017E1F4-C62C-4AA5-9C4A-5316A76C2A2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3334" name="Rectangle 6">
            <a:extLst>
              <a:ext uri="{FF2B5EF4-FFF2-40B4-BE49-F238E27FC236}">
                <a16:creationId xmlns:a16="http://schemas.microsoft.com/office/drawing/2014/main" id="{4B4D2520-F575-4C8C-ADE5-17C4446D7A9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3335" name="Rectangle 7">
            <a:extLst>
              <a:ext uri="{FF2B5EF4-FFF2-40B4-BE49-F238E27FC236}">
                <a16:creationId xmlns:a16="http://schemas.microsoft.com/office/drawing/2014/main" id="{50E69816-5A2D-4C4B-952C-D1C69E59F73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3336" name="Rectangle 8">
            <a:extLst>
              <a:ext uri="{FF2B5EF4-FFF2-40B4-BE49-F238E27FC236}">
                <a16:creationId xmlns:a16="http://schemas.microsoft.com/office/drawing/2014/main" id="{3D79CC19-AD38-4DAD-8A88-F429CCD9C12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3337" name="Rectangle 9">
            <a:extLst>
              <a:ext uri="{FF2B5EF4-FFF2-40B4-BE49-F238E27FC236}">
                <a16:creationId xmlns:a16="http://schemas.microsoft.com/office/drawing/2014/main" id="{866AFA43-ACA9-40CB-BEA6-AD3C5247AB9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83339" name="Picture 11">
            <a:extLst>
              <a:ext uri="{FF2B5EF4-FFF2-40B4-BE49-F238E27FC236}">
                <a16:creationId xmlns:a16="http://schemas.microsoft.com/office/drawing/2014/main" id="{6ABF2BE1-3C53-4DCF-8826-5B5C66505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41463"/>
            <a:ext cx="7696200" cy="37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a:extLst>
              <a:ext uri="{FF2B5EF4-FFF2-40B4-BE49-F238E27FC236}">
                <a16:creationId xmlns:a16="http://schemas.microsoft.com/office/drawing/2014/main" id="{36052E70-EE59-4128-93F4-2C0A8578E911}"/>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3</a:t>
            </a:fld>
            <a:endParaRPr lang="en-US" altLang="zh-CN"/>
          </a:p>
        </p:txBody>
      </p:sp>
      <p:grpSp>
        <p:nvGrpSpPr>
          <p:cNvPr id="7171" name="Group 2">
            <a:extLst>
              <a:ext uri="{FF2B5EF4-FFF2-40B4-BE49-F238E27FC236}">
                <a16:creationId xmlns:a16="http://schemas.microsoft.com/office/drawing/2014/main" id="{C9CF076F-A3ED-4AB8-A916-7E76BA8950BF}"/>
              </a:ext>
            </a:extLst>
          </p:cNvPr>
          <p:cNvGrpSpPr>
            <a:grpSpLocks/>
          </p:cNvGrpSpPr>
          <p:nvPr/>
        </p:nvGrpSpPr>
        <p:grpSpPr bwMode="auto">
          <a:xfrm>
            <a:off x="1639888" y="1341438"/>
            <a:ext cx="5218112" cy="1079500"/>
            <a:chOff x="1033" y="936"/>
            <a:chExt cx="3287" cy="771"/>
          </a:xfrm>
        </p:grpSpPr>
        <p:cxnSp>
          <p:nvCxnSpPr>
            <p:cNvPr id="7189" name="AutoShape 3">
              <a:extLst>
                <a:ext uri="{FF2B5EF4-FFF2-40B4-BE49-F238E27FC236}">
                  <a16:creationId xmlns:a16="http://schemas.microsoft.com/office/drawing/2014/main" id="{50D08DC3-EC14-4362-A56D-8906659BEDF7}"/>
                </a:ext>
              </a:extLst>
            </p:cNvPr>
            <p:cNvCxnSpPr>
              <a:cxnSpLocks noChangeShapeType="1"/>
              <a:stCxn id="488459" idx="2"/>
              <a:endCxn id="488460" idx="3"/>
            </p:cNvCxnSpPr>
            <p:nvPr/>
          </p:nvCxnSpPr>
          <p:spPr bwMode="auto">
            <a:xfrm flipV="1">
              <a:off x="1033" y="936"/>
              <a:ext cx="1473" cy="317"/>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AutoShape 4">
              <a:extLst>
                <a:ext uri="{FF2B5EF4-FFF2-40B4-BE49-F238E27FC236}">
                  <a16:creationId xmlns:a16="http://schemas.microsoft.com/office/drawing/2014/main" id="{6A9B8FB7-C497-4EF0-BC94-71E6B5B4ECBC}"/>
                </a:ext>
              </a:extLst>
            </p:cNvPr>
            <p:cNvCxnSpPr>
              <a:cxnSpLocks noChangeShapeType="1"/>
              <a:stCxn id="488459" idx="2"/>
              <a:endCxn id="488461" idx="3"/>
            </p:cNvCxnSpPr>
            <p:nvPr/>
          </p:nvCxnSpPr>
          <p:spPr bwMode="auto">
            <a:xfrm>
              <a:off x="1033" y="1253"/>
              <a:ext cx="974" cy="45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1" name="AutoShape 5">
              <a:extLst>
                <a:ext uri="{FF2B5EF4-FFF2-40B4-BE49-F238E27FC236}">
                  <a16:creationId xmlns:a16="http://schemas.microsoft.com/office/drawing/2014/main" id="{0172E520-1E8C-4D71-ABB4-60AA38F43BAD}"/>
                </a:ext>
              </a:extLst>
            </p:cNvPr>
            <p:cNvCxnSpPr>
              <a:cxnSpLocks noChangeShapeType="1"/>
              <a:stCxn id="488460" idx="2"/>
              <a:endCxn id="488462" idx="3"/>
            </p:cNvCxnSpPr>
            <p:nvPr/>
          </p:nvCxnSpPr>
          <p:spPr bwMode="auto">
            <a:xfrm>
              <a:off x="2621" y="936"/>
              <a:ext cx="578" cy="71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2" name="AutoShape 6">
              <a:extLst>
                <a:ext uri="{FF2B5EF4-FFF2-40B4-BE49-F238E27FC236}">
                  <a16:creationId xmlns:a16="http://schemas.microsoft.com/office/drawing/2014/main" id="{7CC7D708-621F-4F1B-AE38-BF2FDD10162A}"/>
                </a:ext>
              </a:extLst>
            </p:cNvPr>
            <p:cNvCxnSpPr>
              <a:cxnSpLocks noChangeShapeType="1"/>
              <a:stCxn id="488461" idx="2"/>
              <a:endCxn id="488462" idx="3"/>
            </p:cNvCxnSpPr>
            <p:nvPr/>
          </p:nvCxnSpPr>
          <p:spPr bwMode="auto">
            <a:xfrm>
              <a:off x="2122" y="1707"/>
              <a:ext cx="1019"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3" name="AutoShape 7">
              <a:extLst>
                <a:ext uri="{FF2B5EF4-FFF2-40B4-BE49-F238E27FC236}">
                  <a16:creationId xmlns:a16="http://schemas.microsoft.com/office/drawing/2014/main" id="{BC055A12-B7E9-4DCD-83FC-204DD4C0BDDF}"/>
                </a:ext>
              </a:extLst>
            </p:cNvPr>
            <p:cNvCxnSpPr>
              <a:cxnSpLocks noChangeShapeType="1"/>
              <a:stCxn id="488462" idx="2"/>
              <a:endCxn id="488463" idx="3"/>
            </p:cNvCxnSpPr>
            <p:nvPr/>
          </p:nvCxnSpPr>
          <p:spPr bwMode="auto">
            <a:xfrm flipV="1">
              <a:off x="3256" y="1208"/>
              <a:ext cx="1064" cy="49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8456" name="Rectangle 8">
            <a:extLst>
              <a:ext uri="{FF2B5EF4-FFF2-40B4-BE49-F238E27FC236}">
                <a16:creationId xmlns:a16="http://schemas.microsoft.com/office/drawing/2014/main" id="{214B03C7-6493-4C25-A102-2DAC3B361F21}"/>
              </a:ext>
            </a:extLst>
          </p:cNvPr>
          <p:cNvSpPr>
            <a:spLocks noGrp="1" noChangeArrowheads="1"/>
          </p:cNvSpPr>
          <p:nvPr>
            <p:ph type="title"/>
          </p:nvPr>
        </p:nvSpPr>
        <p:spPr/>
        <p:txBody>
          <a:bodyPr/>
          <a:lstStyle/>
          <a:p>
            <a:pPr eaLnBrk="1" hangingPunct="1">
              <a:defRPr/>
            </a:pPr>
            <a:r>
              <a:rPr lang="en-US" altLang="en-US" sz="3600"/>
              <a:t>Delivery</a:t>
            </a:r>
            <a:r>
              <a:rPr lang="en-US" altLang="zh-CN" sz="3600"/>
              <a:t>, Forwarding</a:t>
            </a:r>
            <a:r>
              <a:rPr lang="en-US" altLang="en-US" sz="3600"/>
              <a:t> and Routing</a:t>
            </a:r>
            <a:endParaRPr lang="en-US" altLang="zh-CN" sz="3600"/>
          </a:p>
        </p:txBody>
      </p:sp>
      <p:sp>
        <p:nvSpPr>
          <p:cNvPr id="488457" name="Rectangle 9">
            <a:extLst>
              <a:ext uri="{FF2B5EF4-FFF2-40B4-BE49-F238E27FC236}">
                <a16:creationId xmlns:a16="http://schemas.microsoft.com/office/drawing/2014/main" id="{049B3DE9-EE66-4CEC-B9A4-FCB64A15C314}"/>
              </a:ext>
            </a:extLst>
          </p:cNvPr>
          <p:cNvSpPr>
            <a:spLocks noGrp="1" noChangeArrowheads="1"/>
          </p:cNvSpPr>
          <p:nvPr>
            <p:ph type="body" idx="1"/>
          </p:nvPr>
        </p:nvSpPr>
        <p:spPr>
          <a:xfrm>
            <a:off x="323850" y="2565400"/>
            <a:ext cx="8496300" cy="3887788"/>
          </a:xfrm>
        </p:spPr>
        <p:txBody>
          <a:bodyPr/>
          <a:lstStyle/>
          <a:p>
            <a:pPr eaLnBrk="1" hangingPunct="1">
              <a:lnSpc>
                <a:spcPct val="85000"/>
              </a:lnSpc>
              <a:defRPr/>
            </a:pPr>
            <a:r>
              <a:rPr lang="en-US" altLang="zh-CN" sz="2600"/>
              <a:t>Delivery</a:t>
            </a:r>
            <a:r>
              <a:rPr lang="zh-CN" altLang="en-US" sz="2600"/>
              <a:t>：交付</a:t>
            </a:r>
          </a:p>
          <a:p>
            <a:pPr lvl="1" eaLnBrk="1" hangingPunct="1">
              <a:lnSpc>
                <a:spcPct val="85000"/>
              </a:lnSpc>
              <a:defRPr/>
            </a:pPr>
            <a:r>
              <a:rPr lang="en-US" altLang="zh-CN" sz="2200"/>
              <a:t>Supervising the handling of the packets by the underlying physical networks</a:t>
            </a:r>
          </a:p>
          <a:p>
            <a:pPr lvl="1" eaLnBrk="1" hangingPunct="1">
              <a:lnSpc>
                <a:spcPct val="85000"/>
              </a:lnSpc>
              <a:defRPr/>
            </a:pPr>
            <a:r>
              <a:rPr lang="zh-CN" altLang="en-US" sz="2200"/>
              <a:t>对分组的物理发送</a:t>
            </a:r>
          </a:p>
          <a:p>
            <a:pPr eaLnBrk="1" hangingPunct="1">
              <a:lnSpc>
                <a:spcPct val="85000"/>
              </a:lnSpc>
              <a:defRPr/>
            </a:pPr>
            <a:r>
              <a:rPr lang="en-US" altLang="zh-CN" sz="2600"/>
              <a:t>Forwarding</a:t>
            </a:r>
            <a:r>
              <a:rPr lang="zh-CN" altLang="en-US" sz="2600"/>
              <a:t>：转发</a:t>
            </a:r>
          </a:p>
          <a:p>
            <a:pPr lvl="1" eaLnBrk="1" hangingPunct="1">
              <a:lnSpc>
                <a:spcPct val="85000"/>
              </a:lnSpc>
              <a:defRPr/>
            </a:pPr>
            <a:r>
              <a:rPr lang="en-US" altLang="zh-CN" sz="2200"/>
              <a:t>Placing the packet in its route to its destination</a:t>
            </a:r>
          </a:p>
          <a:p>
            <a:pPr lvl="1" eaLnBrk="1" hangingPunct="1">
              <a:lnSpc>
                <a:spcPct val="85000"/>
              </a:lnSpc>
              <a:defRPr/>
            </a:pPr>
            <a:r>
              <a:rPr lang="zh-CN" altLang="en-US" sz="2200"/>
              <a:t>查路由表（</a:t>
            </a:r>
            <a:r>
              <a:rPr lang="en-US" altLang="zh-CN" sz="2200"/>
              <a:t>routing table</a:t>
            </a:r>
            <a:r>
              <a:rPr lang="zh-CN" altLang="en-US" sz="2200"/>
              <a:t>）找到到达分组目的地的路径</a:t>
            </a:r>
          </a:p>
          <a:p>
            <a:pPr eaLnBrk="1" hangingPunct="1">
              <a:lnSpc>
                <a:spcPct val="85000"/>
              </a:lnSpc>
              <a:defRPr/>
            </a:pPr>
            <a:r>
              <a:rPr lang="en-US" altLang="zh-CN" sz="2600"/>
              <a:t>Routing</a:t>
            </a:r>
            <a:r>
              <a:rPr lang="zh-CN" altLang="en-US" sz="2600"/>
              <a:t>：路由选择</a:t>
            </a:r>
          </a:p>
          <a:p>
            <a:pPr lvl="1" eaLnBrk="1" hangingPunct="1">
              <a:lnSpc>
                <a:spcPct val="85000"/>
              </a:lnSpc>
              <a:defRPr/>
            </a:pPr>
            <a:r>
              <a:rPr lang="en-US" altLang="zh-CN" sz="2200"/>
              <a:t>Creating and maintaining routing tables</a:t>
            </a:r>
          </a:p>
          <a:p>
            <a:pPr lvl="1" eaLnBrk="1" hangingPunct="1">
              <a:lnSpc>
                <a:spcPct val="85000"/>
              </a:lnSpc>
              <a:defRPr/>
            </a:pPr>
            <a:r>
              <a:rPr lang="zh-CN" altLang="en-US" sz="2200"/>
              <a:t>找寻并维护到所有可能目的地的路径</a:t>
            </a:r>
          </a:p>
        </p:txBody>
      </p:sp>
      <p:sp>
        <p:nvSpPr>
          <p:cNvPr id="488459" name="AutoShape 11">
            <a:extLst>
              <a:ext uri="{FF2B5EF4-FFF2-40B4-BE49-F238E27FC236}">
                <a16:creationId xmlns:a16="http://schemas.microsoft.com/office/drawing/2014/main" id="{79BE8D80-5509-42F0-A464-D708D34B1108}"/>
              </a:ext>
            </a:extLst>
          </p:cNvPr>
          <p:cNvSpPr>
            <a:spLocks noChangeArrowheads="1"/>
          </p:cNvSpPr>
          <p:nvPr/>
        </p:nvSpPr>
        <p:spPr bwMode="auto">
          <a:xfrm>
            <a:off x="1476375" y="1701800"/>
            <a:ext cx="144463" cy="144463"/>
          </a:xfrm>
          <a:prstGeom prst="octagon">
            <a:avLst>
              <a:gd name="adj" fmla="val 2928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88460" name="AutoShape 12">
            <a:extLst>
              <a:ext uri="{FF2B5EF4-FFF2-40B4-BE49-F238E27FC236}">
                <a16:creationId xmlns:a16="http://schemas.microsoft.com/office/drawing/2014/main" id="{9E97FCAE-62F8-4065-8F6C-B442A8A4D364}"/>
              </a:ext>
            </a:extLst>
          </p:cNvPr>
          <p:cNvSpPr>
            <a:spLocks noChangeArrowheads="1"/>
          </p:cNvSpPr>
          <p:nvPr/>
        </p:nvSpPr>
        <p:spPr bwMode="auto">
          <a:xfrm>
            <a:off x="3997325" y="1268413"/>
            <a:ext cx="144463" cy="144462"/>
          </a:xfrm>
          <a:prstGeom prst="octagon">
            <a:avLst>
              <a:gd name="adj" fmla="val 2928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88461" name="AutoShape 13">
            <a:extLst>
              <a:ext uri="{FF2B5EF4-FFF2-40B4-BE49-F238E27FC236}">
                <a16:creationId xmlns:a16="http://schemas.microsoft.com/office/drawing/2014/main" id="{A4E7200B-2D09-45B8-8DCA-B99673E1D77E}"/>
              </a:ext>
            </a:extLst>
          </p:cNvPr>
          <p:cNvSpPr>
            <a:spLocks noChangeArrowheads="1"/>
          </p:cNvSpPr>
          <p:nvPr/>
        </p:nvSpPr>
        <p:spPr bwMode="auto">
          <a:xfrm>
            <a:off x="3205163" y="2349500"/>
            <a:ext cx="144462" cy="144463"/>
          </a:xfrm>
          <a:prstGeom prst="octagon">
            <a:avLst>
              <a:gd name="adj" fmla="val 2928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88462" name="AutoShape 14">
            <a:extLst>
              <a:ext uri="{FF2B5EF4-FFF2-40B4-BE49-F238E27FC236}">
                <a16:creationId xmlns:a16="http://schemas.microsoft.com/office/drawing/2014/main" id="{7173BCC9-AABA-43A6-8449-4E2DF87DA393}"/>
              </a:ext>
            </a:extLst>
          </p:cNvPr>
          <p:cNvSpPr>
            <a:spLocks noChangeArrowheads="1"/>
          </p:cNvSpPr>
          <p:nvPr/>
        </p:nvSpPr>
        <p:spPr bwMode="auto">
          <a:xfrm>
            <a:off x="5005388" y="2349500"/>
            <a:ext cx="144462" cy="144463"/>
          </a:xfrm>
          <a:prstGeom prst="octagon">
            <a:avLst>
              <a:gd name="adj" fmla="val 2928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sp>
        <p:nvSpPr>
          <p:cNvPr id="488463" name="AutoShape 15">
            <a:extLst>
              <a:ext uri="{FF2B5EF4-FFF2-40B4-BE49-F238E27FC236}">
                <a16:creationId xmlns:a16="http://schemas.microsoft.com/office/drawing/2014/main" id="{77C8F640-2300-4367-8A30-470C9174E236}"/>
              </a:ext>
            </a:extLst>
          </p:cNvPr>
          <p:cNvSpPr>
            <a:spLocks noChangeArrowheads="1"/>
          </p:cNvSpPr>
          <p:nvPr/>
        </p:nvSpPr>
        <p:spPr bwMode="auto">
          <a:xfrm>
            <a:off x="6877050" y="1628775"/>
            <a:ext cx="144463" cy="144463"/>
          </a:xfrm>
          <a:prstGeom prst="octagon">
            <a:avLst>
              <a:gd name="adj" fmla="val 29287"/>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endParaRPr>
          </a:p>
        </p:txBody>
      </p:sp>
      <p:cxnSp>
        <p:nvCxnSpPr>
          <p:cNvPr id="488464" name="AutoShape 16">
            <a:extLst>
              <a:ext uri="{FF2B5EF4-FFF2-40B4-BE49-F238E27FC236}">
                <a16:creationId xmlns:a16="http://schemas.microsoft.com/office/drawing/2014/main" id="{0F382128-36FF-4EC4-8250-BDD5E2A0B66A}"/>
              </a:ext>
            </a:extLst>
          </p:cNvPr>
          <p:cNvCxnSpPr>
            <a:cxnSpLocks noChangeShapeType="1"/>
            <a:stCxn id="488459" idx="2"/>
            <a:endCxn id="488460" idx="3"/>
          </p:cNvCxnSpPr>
          <p:nvPr/>
        </p:nvCxnSpPr>
        <p:spPr bwMode="auto">
          <a:xfrm flipV="1">
            <a:off x="1639888" y="1341438"/>
            <a:ext cx="2338387" cy="433387"/>
          </a:xfrm>
          <a:prstGeom prst="straightConnector1">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465" name="AutoShape 17">
            <a:extLst>
              <a:ext uri="{FF2B5EF4-FFF2-40B4-BE49-F238E27FC236}">
                <a16:creationId xmlns:a16="http://schemas.microsoft.com/office/drawing/2014/main" id="{F53F993A-337C-4CFB-B458-A76742A86086}"/>
              </a:ext>
            </a:extLst>
          </p:cNvPr>
          <p:cNvCxnSpPr>
            <a:cxnSpLocks noChangeShapeType="1"/>
            <a:stCxn id="488460" idx="2"/>
            <a:endCxn id="488462" idx="3"/>
          </p:cNvCxnSpPr>
          <p:nvPr/>
        </p:nvCxnSpPr>
        <p:spPr bwMode="auto">
          <a:xfrm>
            <a:off x="4160838" y="1341438"/>
            <a:ext cx="917575" cy="989012"/>
          </a:xfrm>
          <a:prstGeom prst="straightConnector1">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466" name="AutoShape 18">
            <a:extLst>
              <a:ext uri="{FF2B5EF4-FFF2-40B4-BE49-F238E27FC236}">
                <a16:creationId xmlns:a16="http://schemas.microsoft.com/office/drawing/2014/main" id="{88E23B7F-24E5-4310-B26F-A05B06AA6F63}"/>
              </a:ext>
            </a:extLst>
          </p:cNvPr>
          <p:cNvCxnSpPr>
            <a:cxnSpLocks noChangeShapeType="1"/>
            <a:stCxn id="488462" idx="2"/>
            <a:endCxn id="488463" idx="3"/>
          </p:cNvCxnSpPr>
          <p:nvPr/>
        </p:nvCxnSpPr>
        <p:spPr bwMode="auto">
          <a:xfrm flipV="1">
            <a:off x="5168900" y="1701800"/>
            <a:ext cx="1689100" cy="720725"/>
          </a:xfrm>
          <a:prstGeom prst="straightConnector1">
            <a:avLst/>
          </a:prstGeom>
          <a:noFill/>
          <a:ln w="571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467" name="AutoShape 19">
            <a:extLst>
              <a:ext uri="{FF2B5EF4-FFF2-40B4-BE49-F238E27FC236}">
                <a16:creationId xmlns:a16="http://schemas.microsoft.com/office/drawing/2014/main" id="{A66CB734-7C36-4CFC-A1A5-8DBCD7CDE051}"/>
              </a:ext>
            </a:extLst>
          </p:cNvPr>
          <p:cNvCxnSpPr>
            <a:cxnSpLocks noChangeShapeType="1"/>
            <a:stCxn id="488459" idx="2"/>
            <a:endCxn id="488461" idx="3"/>
          </p:cNvCxnSpPr>
          <p:nvPr/>
        </p:nvCxnSpPr>
        <p:spPr bwMode="auto">
          <a:xfrm>
            <a:off x="1639888" y="1774825"/>
            <a:ext cx="1546225" cy="647700"/>
          </a:xfrm>
          <a:prstGeom prst="straightConnector1">
            <a:avLst/>
          </a:prstGeom>
          <a:noFill/>
          <a:ln w="57150">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468" name="AutoShape 20">
            <a:extLst>
              <a:ext uri="{FF2B5EF4-FFF2-40B4-BE49-F238E27FC236}">
                <a16:creationId xmlns:a16="http://schemas.microsoft.com/office/drawing/2014/main" id="{31125D88-A934-4CC0-9D31-60825D314C69}"/>
              </a:ext>
            </a:extLst>
          </p:cNvPr>
          <p:cNvCxnSpPr>
            <a:cxnSpLocks noChangeShapeType="1"/>
            <a:stCxn id="488461" idx="2"/>
            <a:endCxn id="488462" idx="3"/>
          </p:cNvCxnSpPr>
          <p:nvPr/>
        </p:nvCxnSpPr>
        <p:spPr bwMode="auto">
          <a:xfrm>
            <a:off x="3368675" y="2422525"/>
            <a:ext cx="1617663" cy="0"/>
          </a:xfrm>
          <a:prstGeom prst="straightConnector1">
            <a:avLst/>
          </a:prstGeom>
          <a:noFill/>
          <a:ln w="57150">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469" name="AutoShape 21">
            <a:extLst>
              <a:ext uri="{FF2B5EF4-FFF2-40B4-BE49-F238E27FC236}">
                <a16:creationId xmlns:a16="http://schemas.microsoft.com/office/drawing/2014/main" id="{48241AB5-053E-462F-B721-1E3564BA370B}"/>
              </a:ext>
            </a:extLst>
          </p:cNvPr>
          <p:cNvCxnSpPr>
            <a:cxnSpLocks noChangeShapeType="1"/>
            <a:stCxn id="488462" idx="2"/>
            <a:endCxn id="488463" idx="3"/>
          </p:cNvCxnSpPr>
          <p:nvPr/>
        </p:nvCxnSpPr>
        <p:spPr bwMode="auto">
          <a:xfrm flipV="1">
            <a:off x="5168900" y="1701800"/>
            <a:ext cx="1689100" cy="720725"/>
          </a:xfrm>
          <a:prstGeom prst="straightConnector1">
            <a:avLst/>
          </a:prstGeom>
          <a:noFill/>
          <a:ln w="57150">
            <a:solidFill>
              <a:srgbClr val="00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8470" name="Text Box 22">
            <a:extLst>
              <a:ext uri="{FF2B5EF4-FFF2-40B4-BE49-F238E27FC236}">
                <a16:creationId xmlns:a16="http://schemas.microsoft.com/office/drawing/2014/main" id="{C6F37133-040F-4437-9AC3-5134A310E2E7}"/>
              </a:ext>
            </a:extLst>
          </p:cNvPr>
          <p:cNvSpPr txBox="1">
            <a:spLocks noChangeArrowheads="1"/>
          </p:cNvSpPr>
          <p:nvPr/>
        </p:nvSpPr>
        <p:spPr bwMode="auto">
          <a:xfrm>
            <a:off x="4427538" y="1270000"/>
            <a:ext cx="1511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r>
              <a:rPr lang="en-US" altLang="zh-CN">
                <a:solidFill>
                  <a:srgbClr val="FFFF00"/>
                </a:solidFill>
                <a:effectLst>
                  <a:outerShdw blurRad="38100" dist="38100" dir="2700000" algn="tl">
                    <a:srgbClr val="000000"/>
                  </a:outerShdw>
                </a:effectLst>
              </a:rPr>
              <a:t>Route 1</a:t>
            </a:r>
          </a:p>
        </p:txBody>
      </p:sp>
      <p:sp>
        <p:nvSpPr>
          <p:cNvPr id="488471" name="Text Box 23">
            <a:extLst>
              <a:ext uri="{FF2B5EF4-FFF2-40B4-BE49-F238E27FC236}">
                <a16:creationId xmlns:a16="http://schemas.microsoft.com/office/drawing/2014/main" id="{A1A87EC3-EB3F-4654-9D57-7B048900492D}"/>
              </a:ext>
            </a:extLst>
          </p:cNvPr>
          <p:cNvSpPr txBox="1">
            <a:spLocks noChangeArrowheads="1"/>
          </p:cNvSpPr>
          <p:nvPr/>
        </p:nvSpPr>
        <p:spPr bwMode="auto">
          <a:xfrm>
            <a:off x="2627313" y="1819275"/>
            <a:ext cx="1511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r>
              <a:rPr lang="en-US" altLang="zh-CN">
                <a:solidFill>
                  <a:srgbClr val="00FFFF"/>
                </a:solidFill>
                <a:effectLst>
                  <a:outerShdw blurRad="38100" dist="38100" dir="2700000" algn="tl">
                    <a:srgbClr val="000000"/>
                  </a:outerShdw>
                </a:effectLst>
              </a:rPr>
              <a:t>Route 2</a:t>
            </a:r>
          </a:p>
        </p:txBody>
      </p:sp>
      <p:sp>
        <p:nvSpPr>
          <p:cNvPr id="488472" name="Text Box 24">
            <a:extLst>
              <a:ext uri="{FF2B5EF4-FFF2-40B4-BE49-F238E27FC236}">
                <a16:creationId xmlns:a16="http://schemas.microsoft.com/office/drawing/2014/main" id="{9FA5D728-1FF3-4AC6-879B-E6AEC8F640D7}"/>
              </a:ext>
            </a:extLst>
          </p:cNvPr>
          <p:cNvSpPr txBox="1">
            <a:spLocks noChangeArrowheads="1"/>
          </p:cNvSpPr>
          <p:nvPr/>
        </p:nvSpPr>
        <p:spPr bwMode="auto">
          <a:xfrm>
            <a:off x="215900" y="1530350"/>
            <a:ext cx="13319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r>
              <a:rPr lang="en-US" altLang="zh-CN" dirty="0">
                <a:solidFill>
                  <a:srgbClr val="FFFF00"/>
                </a:solidFill>
                <a:effectLst>
                  <a:outerShdw blurRad="38100" dist="38100" dir="2700000" algn="tl">
                    <a:srgbClr val="000000"/>
                  </a:outerShdw>
                </a:effectLst>
              </a:rPr>
              <a:t>Source</a:t>
            </a:r>
          </a:p>
        </p:txBody>
      </p:sp>
      <p:sp>
        <p:nvSpPr>
          <p:cNvPr id="488473" name="Text Box 25">
            <a:extLst>
              <a:ext uri="{FF2B5EF4-FFF2-40B4-BE49-F238E27FC236}">
                <a16:creationId xmlns:a16="http://schemas.microsoft.com/office/drawing/2014/main" id="{CA5221B0-507A-4904-AD7D-A64C9F78DD37}"/>
              </a:ext>
            </a:extLst>
          </p:cNvPr>
          <p:cNvSpPr txBox="1">
            <a:spLocks noChangeArrowheads="1"/>
          </p:cNvSpPr>
          <p:nvPr/>
        </p:nvSpPr>
        <p:spPr bwMode="auto">
          <a:xfrm>
            <a:off x="6948488" y="1458913"/>
            <a:ext cx="2014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1" hangingPunct="1">
              <a:spcBef>
                <a:spcPct val="50000"/>
              </a:spcBef>
              <a:defRPr/>
            </a:pPr>
            <a:r>
              <a:rPr lang="en-US" altLang="zh-CN">
                <a:solidFill>
                  <a:srgbClr val="FFFF00"/>
                </a:solidFill>
                <a:effectLst>
                  <a:outerShdw blurRad="38100" dist="38100" dir="2700000" algn="tl">
                    <a:srgbClr val="000000"/>
                  </a:outerShdw>
                </a:effectLst>
              </a:rPr>
              <a:t>Destination</a:t>
            </a:r>
          </a:p>
        </p:txBody>
      </p:sp>
    </p:spTree>
    <p:extLst>
      <p:ext uri="{BB962C8B-B14F-4D97-AF65-F5344CB8AC3E}">
        <p14:creationId xmlns:p14="http://schemas.microsoft.com/office/powerpoint/2010/main" val="3039501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8464"/>
                                        </p:tgtEl>
                                        <p:attrNameLst>
                                          <p:attrName>style.visibility</p:attrName>
                                        </p:attrNameLst>
                                      </p:cBhvr>
                                      <p:to>
                                        <p:strVal val="visible"/>
                                      </p:to>
                                    </p:set>
                                    <p:animEffect transition="in" filter="wipe(left)">
                                      <p:cBhvr>
                                        <p:cTn id="7" dur="500"/>
                                        <p:tgtEl>
                                          <p:spTgt spid="48846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88465"/>
                                        </p:tgtEl>
                                        <p:attrNameLst>
                                          <p:attrName>style.visibility</p:attrName>
                                        </p:attrNameLst>
                                      </p:cBhvr>
                                      <p:to>
                                        <p:strVal val="visible"/>
                                      </p:to>
                                    </p:set>
                                    <p:animEffect transition="in" filter="wipe(up)">
                                      <p:cBhvr>
                                        <p:cTn id="11" dur="500"/>
                                        <p:tgtEl>
                                          <p:spTgt spid="4884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88466"/>
                                        </p:tgtEl>
                                        <p:attrNameLst>
                                          <p:attrName>style.visibility</p:attrName>
                                        </p:attrNameLst>
                                      </p:cBhvr>
                                      <p:to>
                                        <p:strVal val="visible"/>
                                      </p:to>
                                    </p:set>
                                    <p:animEffect transition="in" filter="wipe(left)">
                                      <p:cBhvr>
                                        <p:cTn id="15" dur="500"/>
                                        <p:tgtEl>
                                          <p:spTgt spid="488466"/>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488470"/>
                                        </p:tgtEl>
                                        <p:attrNameLst>
                                          <p:attrName>style.visibility</p:attrName>
                                        </p:attrNameLst>
                                      </p:cBhvr>
                                      <p:to>
                                        <p:strVal val="visible"/>
                                      </p:to>
                                    </p:set>
                                    <p:animEffect transition="in" filter="checkerboard(across)">
                                      <p:cBhvr>
                                        <p:cTn id="19" dur="500"/>
                                        <p:tgtEl>
                                          <p:spTgt spid="48847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xit" presetSubtype="10" fill="hold" nodeType="clickEffect">
                                  <p:stCondLst>
                                    <p:cond delay="0"/>
                                  </p:stCondLst>
                                  <p:childTnLst>
                                    <p:animEffect transition="out" filter="checkerboard(across)">
                                      <p:cBhvr>
                                        <p:cTn id="23" dur="500"/>
                                        <p:tgtEl>
                                          <p:spTgt spid="488464"/>
                                        </p:tgtEl>
                                      </p:cBhvr>
                                    </p:animEffect>
                                    <p:set>
                                      <p:cBhvr>
                                        <p:cTn id="24" dur="1" fill="hold">
                                          <p:stCondLst>
                                            <p:cond delay="499"/>
                                          </p:stCondLst>
                                        </p:cTn>
                                        <p:tgtEl>
                                          <p:spTgt spid="488464"/>
                                        </p:tgtEl>
                                        <p:attrNameLst>
                                          <p:attrName>style.visibility</p:attrName>
                                        </p:attrNameLst>
                                      </p:cBhvr>
                                      <p:to>
                                        <p:strVal val="hidden"/>
                                      </p:to>
                                    </p:set>
                                  </p:childTnLst>
                                </p:cTn>
                              </p:par>
                              <p:par>
                                <p:cTn id="25" presetID="5" presetClass="exit" presetSubtype="10" fill="hold" nodeType="withEffect">
                                  <p:stCondLst>
                                    <p:cond delay="0"/>
                                  </p:stCondLst>
                                  <p:childTnLst>
                                    <p:animEffect transition="out" filter="checkerboard(across)">
                                      <p:cBhvr>
                                        <p:cTn id="26" dur="500"/>
                                        <p:tgtEl>
                                          <p:spTgt spid="488465"/>
                                        </p:tgtEl>
                                      </p:cBhvr>
                                    </p:animEffect>
                                    <p:set>
                                      <p:cBhvr>
                                        <p:cTn id="27" dur="1" fill="hold">
                                          <p:stCondLst>
                                            <p:cond delay="499"/>
                                          </p:stCondLst>
                                        </p:cTn>
                                        <p:tgtEl>
                                          <p:spTgt spid="488465"/>
                                        </p:tgtEl>
                                        <p:attrNameLst>
                                          <p:attrName>style.visibility</p:attrName>
                                        </p:attrNameLst>
                                      </p:cBhvr>
                                      <p:to>
                                        <p:strVal val="hidden"/>
                                      </p:to>
                                    </p:set>
                                  </p:childTnLst>
                                </p:cTn>
                              </p:par>
                              <p:par>
                                <p:cTn id="28" presetID="5" presetClass="exit" presetSubtype="10" fill="hold" grpId="1" nodeType="withEffect">
                                  <p:stCondLst>
                                    <p:cond delay="0"/>
                                  </p:stCondLst>
                                  <p:childTnLst>
                                    <p:animEffect transition="out" filter="checkerboard(across)">
                                      <p:cBhvr>
                                        <p:cTn id="29" dur="500"/>
                                        <p:tgtEl>
                                          <p:spTgt spid="488470"/>
                                        </p:tgtEl>
                                      </p:cBhvr>
                                    </p:animEffect>
                                    <p:set>
                                      <p:cBhvr>
                                        <p:cTn id="30" dur="1" fill="hold">
                                          <p:stCondLst>
                                            <p:cond delay="499"/>
                                          </p:stCondLst>
                                        </p:cTn>
                                        <p:tgtEl>
                                          <p:spTgt spid="488470"/>
                                        </p:tgtEl>
                                        <p:attrNameLst>
                                          <p:attrName>style.visibility</p:attrName>
                                        </p:attrNameLst>
                                      </p:cBhvr>
                                      <p:to>
                                        <p:strVal val="hidden"/>
                                      </p:to>
                                    </p:set>
                                  </p:childTnLst>
                                </p:cTn>
                              </p:par>
                              <p:par>
                                <p:cTn id="31" presetID="5" presetClass="exit" presetSubtype="10" fill="hold" nodeType="withEffect">
                                  <p:stCondLst>
                                    <p:cond delay="0"/>
                                  </p:stCondLst>
                                  <p:childTnLst>
                                    <p:animEffect transition="out" filter="checkerboard(across)">
                                      <p:cBhvr>
                                        <p:cTn id="32" dur="500"/>
                                        <p:tgtEl>
                                          <p:spTgt spid="488466"/>
                                        </p:tgtEl>
                                      </p:cBhvr>
                                    </p:animEffect>
                                    <p:set>
                                      <p:cBhvr>
                                        <p:cTn id="33" dur="1" fill="hold">
                                          <p:stCondLst>
                                            <p:cond delay="499"/>
                                          </p:stCondLst>
                                        </p:cTn>
                                        <p:tgtEl>
                                          <p:spTgt spid="488466"/>
                                        </p:tgtEl>
                                        <p:attrNameLst>
                                          <p:attrName>style.visibility</p:attrName>
                                        </p:attrNameLst>
                                      </p:cBhvr>
                                      <p:to>
                                        <p:strVal val="hidden"/>
                                      </p:to>
                                    </p:se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488467"/>
                                        </p:tgtEl>
                                        <p:attrNameLst>
                                          <p:attrName>style.visibility</p:attrName>
                                        </p:attrNameLst>
                                      </p:cBhvr>
                                      <p:to>
                                        <p:strVal val="visible"/>
                                      </p:to>
                                    </p:set>
                                    <p:animEffect transition="in" filter="wipe(left)">
                                      <p:cBhvr>
                                        <p:cTn id="37" dur="500"/>
                                        <p:tgtEl>
                                          <p:spTgt spid="488467"/>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488468"/>
                                        </p:tgtEl>
                                        <p:attrNameLst>
                                          <p:attrName>style.visibility</p:attrName>
                                        </p:attrNameLst>
                                      </p:cBhvr>
                                      <p:to>
                                        <p:strVal val="visible"/>
                                      </p:to>
                                    </p:set>
                                    <p:animEffect transition="in" filter="wipe(left)">
                                      <p:cBhvr>
                                        <p:cTn id="41" dur="500"/>
                                        <p:tgtEl>
                                          <p:spTgt spid="488468"/>
                                        </p:tgtEl>
                                      </p:cBhvr>
                                    </p:animEffect>
                                  </p:childTnLst>
                                </p:cTn>
                              </p:par>
                            </p:childTnLst>
                          </p:cTn>
                        </p:par>
                        <p:par>
                          <p:cTn id="42" fill="hold" nodeType="after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488469"/>
                                        </p:tgtEl>
                                        <p:attrNameLst>
                                          <p:attrName>style.visibility</p:attrName>
                                        </p:attrNameLst>
                                      </p:cBhvr>
                                      <p:to>
                                        <p:strVal val="visible"/>
                                      </p:to>
                                    </p:set>
                                    <p:animEffect transition="in" filter="wipe(left)">
                                      <p:cBhvr>
                                        <p:cTn id="45" dur="500"/>
                                        <p:tgtEl>
                                          <p:spTgt spid="488469"/>
                                        </p:tgtEl>
                                      </p:cBhvr>
                                    </p:animEffect>
                                  </p:childTnLst>
                                </p:cTn>
                              </p:par>
                            </p:childTnLst>
                          </p:cTn>
                        </p:par>
                        <p:par>
                          <p:cTn id="46" fill="hold" nodeType="afterGroup">
                            <p:stCondLst>
                              <p:cond delay="2000"/>
                            </p:stCondLst>
                            <p:childTnLst>
                              <p:par>
                                <p:cTn id="47" presetID="5" presetClass="entr" presetSubtype="10" fill="hold" grpId="0" nodeType="afterEffect">
                                  <p:stCondLst>
                                    <p:cond delay="0"/>
                                  </p:stCondLst>
                                  <p:childTnLst>
                                    <p:set>
                                      <p:cBhvr>
                                        <p:cTn id="48" dur="1" fill="hold">
                                          <p:stCondLst>
                                            <p:cond delay="0"/>
                                          </p:stCondLst>
                                        </p:cTn>
                                        <p:tgtEl>
                                          <p:spTgt spid="488471"/>
                                        </p:tgtEl>
                                        <p:attrNameLst>
                                          <p:attrName>style.visibility</p:attrName>
                                        </p:attrNameLst>
                                      </p:cBhvr>
                                      <p:to>
                                        <p:strVal val="visible"/>
                                      </p:to>
                                    </p:set>
                                    <p:animEffect transition="in" filter="checkerboard(across)">
                                      <p:cBhvr>
                                        <p:cTn id="49" dur="500"/>
                                        <p:tgtEl>
                                          <p:spTgt spid="48847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488464"/>
                                        </p:tgtEl>
                                        <p:attrNameLst>
                                          <p:attrName>style.visibility</p:attrName>
                                        </p:attrNameLst>
                                      </p:cBhvr>
                                      <p:to>
                                        <p:strVal val="visible"/>
                                      </p:to>
                                    </p:set>
                                    <p:animEffect transition="in" filter="checkerboard(across)">
                                      <p:cBhvr>
                                        <p:cTn id="54" dur="500"/>
                                        <p:tgtEl>
                                          <p:spTgt spid="488464"/>
                                        </p:tgtEl>
                                      </p:cBhvr>
                                    </p:animEffect>
                                  </p:childTnLst>
                                </p:cTn>
                              </p:par>
                              <p:par>
                                <p:cTn id="55" presetID="5" presetClass="entr" presetSubtype="10" fill="hold" nodeType="withEffect">
                                  <p:stCondLst>
                                    <p:cond delay="0"/>
                                  </p:stCondLst>
                                  <p:childTnLst>
                                    <p:set>
                                      <p:cBhvr>
                                        <p:cTn id="56" dur="1" fill="hold">
                                          <p:stCondLst>
                                            <p:cond delay="0"/>
                                          </p:stCondLst>
                                        </p:cTn>
                                        <p:tgtEl>
                                          <p:spTgt spid="488465"/>
                                        </p:tgtEl>
                                        <p:attrNameLst>
                                          <p:attrName>style.visibility</p:attrName>
                                        </p:attrNameLst>
                                      </p:cBhvr>
                                      <p:to>
                                        <p:strVal val="visible"/>
                                      </p:to>
                                    </p:set>
                                    <p:animEffect transition="in" filter="checkerboard(across)">
                                      <p:cBhvr>
                                        <p:cTn id="57" dur="500"/>
                                        <p:tgtEl>
                                          <p:spTgt spid="488465"/>
                                        </p:tgtEl>
                                      </p:cBhvr>
                                    </p:animEffect>
                                  </p:childTnLst>
                                </p:cTn>
                              </p:par>
                              <p:par>
                                <p:cTn id="58" presetID="5" presetClass="entr" presetSubtype="10" fill="hold" grpId="2" nodeType="withEffect">
                                  <p:stCondLst>
                                    <p:cond delay="0"/>
                                  </p:stCondLst>
                                  <p:childTnLst>
                                    <p:set>
                                      <p:cBhvr>
                                        <p:cTn id="59" dur="1" fill="hold">
                                          <p:stCondLst>
                                            <p:cond delay="0"/>
                                          </p:stCondLst>
                                        </p:cTn>
                                        <p:tgtEl>
                                          <p:spTgt spid="488470"/>
                                        </p:tgtEl>
                                        <p:attrNameLst>
                                          <p:attrName>style.visibility</p:attrName>
                                        </p:attrNameLst>
                                      </p:cBhvr>
                                      <p:to>
                                        <p:strVal val="visible"/>
                                      </p:to>
                                    </p:set>
                                    <p:animEffect transition="in" filter="checkerboard(across)">
                                      <p:cBhvr>
                                        <p:cTn id="60" dur="500"/>
                                        <p:tgtEl>
                                          <p:spTgt spid="488470"/>
                                        </p:tgtEl>
                                      </p:cBhvr>
                                    </p:animEffect>
                                  </p:childTnLst>
                                </p:cTn>
                              </p:par>
                              <p:par>
                                <p:cTn id="61" presetID="5" presetClass="entr" presetSubtype="10" fill="hold" nodeType="withEffect">
                                  <p:stCondLst>
                                    <p:cond delay="0"/>
                                  </p:stCondLst>
                                  <p:childTnLst>
                                    <p:set>
                                      <p:cBhvr>
                                        <p:cTn id="62" dur="1" fill="hold">
                                          <p:stCondLst>
                                            <p:cond delay="0"/>
                                          </p:stCondLst>
                                        </p:cTn>
                                        <p:tgtEl>
                                          <p:spTgt spid="488466"/>
                                        </p:tgtEl>
                                        <p:attrNameLst>
                                          <p:attrName>style.visibility</p:attrName>
                                        </p:attrNameLst>
                                      </p:cBhvr>
                                      <p:to>
                                        <p:strVal val="visible"/>
                                      </p:to>
                                    </p:set>
                                    <p:animEffect transition="in" filter="checkerboard(across)">
                                      <p:cBhvr>
                                        <p:cTn id="63" dur="500"/>
                                        <p:tgtEl>
                                          <p:spTgt spid="488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70" grpId="0"/>
      <p:bldP spid="488470" grpId="1"/>
      <p:bldP spid="488470" grpId="2"/>
      <p:bldP spid="4884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5237B4BE-CCEE-4012-9672-6AA1AA6B0851}"/>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254BB144-58EE-4AEA-854E-5E47F62F91A7}"/>
              </a:ext>
            </a:extLst>
          </p:cNvPr>
          <p:cNvSpPr>
            <a:spLocks noGrp="1"/>
          </p:cNvSpPr>
          <p:nvPr>
            <p:ph type="sldNum" sz="quarter" idx="11"/>
          </p:nvPr>
        </p:nvSpPr>
        <p:spPr/>
        <p:txBody>
          <a:bodyPr/>
          <a:lstStyle/>
          <a:p>
            <a:fld id="{22AC1678-C72C-4BCF-A96C-B2EF7F93F0B2}" type="slidenum">
              <a:rPr lang="en-US" altLang="zh-CN"/>
              <a:pPr/>
              <a:t>30</a:t>
            </a:fld>
            <a:endParaRPr lang="en-US" altLang="zh-CN"/>
          </a:p>
        </p:txBody>
      </p:sp>
      <p:sp>
        <p:nvSpPr>
          <p:cNvPr id="702466" name="Text Box 2">
            <a:extLst>
              <a:ext uri="{FF2B5EF4-FFF2-40B4-BE49-F238E27FC236}">
                <a16:creationId xmlns:a16="http://schemas.microsoft.com/office/drawing/2014/main" id="{1156EE8F-49B9-490C-88C7-84B92355DBB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a:t>
            </a:r>
            <a:r>
              <a:rPr lang="en-US" altLang="en-US" dirty="0">
                <a:solidFill>
                  <a:srgbClr val="3366FF"/>
                </a:solidFill>
                <a:latin typeface="Times New Roman" panose="02020603050405020304" pitchFamily="18" charset="0"/>
              </a:rPr>
              <a:t>6.8 </a:t>
            </a:r>
            <a:r>
              <a:rPr lang="en-US" altLang="zh-CN" dirty="0">
                <a:solidFill>
                  <a:srgbClr val="3366FF"/>
                </a:solidFill>
                <a:latin typeface="Times New Roman" panose="02020603050405020304" pitchFamily="18" charset="0"/>
              </a:rPr>
              <a:t>~6.9</a:t>
            </a:r>
            <a:r>
              <a:rPr lang="en-US" altLang="en-US" dirty="0">
                <a:solidFill>
                  <a:srgbClr val="3366FF"/>
                </a:solidFill>
                <a:latin typeface="Times New Roman" panose="02020603050405020304" pitchFamily="18" charset="0"/>
              </a:rPr>
              <a:t>   </a:t>
            </a:r>
            <a:r>
              <a:rPr lang="en-US" altLang="en-US" i="1" dirty="0">
                <a:latin typeface="Times New Roman" panose="02020603050405020304" pitchFamily="18" charset="0"/>
              </a:rPr>
              <a:t>Configuration for routing, Example 6.1</a:t>
            </a:r>
          </a:p>
        </p:txBody>
      </p:sp>
      <p:sp>
        <p:nvSpPr>
          <p:cNvPr id="702467" name="Rectangle 3">
            <a:extLst>
              <a:ext uri="{FF2B5EF4-FFF2-40B4-BE49-F238E27FC236}">
                <a16:creationId xmlns:a16="http://schemas.microsoft.com/office/drawing/2014/main" id="{08FC6BBB-0EE3-4DD5-8F7E-2309A87DD2C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2468" name="Rectangle 4">
            <a:extLst>
              <a:ext uri="{FF2B5EF4-FFF2-40B4-BE49-F238E27FC236}">
                <a16:creationId xmlns:a16="http://schemas.microsoft.com/office/drawing/2014/main" id="{BEB98EA5-EF4F-4051-8D0E-32F6FF439E3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2469" name="Rectangle 5">
            <a:extLst>
              <a:ext uri="{FF2B5EF4-FFF2-40B4-BE49-F238E27FC236}">
                <a16:creationId xmlns:a16="http://schemas.microsoft.com/office/drawing/2014/main" id="{96EAC400-EC7E-4991-ABE0-67CD706B6E5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2470" name="Rectangle 6">
            <a:extLst>
              <a:ext uri="{FF2B5EF4-FFF2-40B4-BE49-F238E27FC236}">
                <a16:creationId xmlns:a16="http://schemas.microsoft.com/office/drawing/2014/main" id="{24710959-99AA-4A2A-8788-34C0B406E80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2471" name="Rectangle 7">
            <a:extLst>
              <a:ext uri="{FF2B5EF4-FFF2-40B4-BE49-F238E27FC236}">
                <a16:creationId xmlns:a16="http://schemas.microsoft.com/office/drawing/2014/main" id="{BF3C244F-3F53-4AAD-B910-EC6D5B5D6AF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2472" name="Rectangle 8">
            <a:extLst>
              <a:ext uri="{FF2B5EF4-FFF2-40B4-BE49-F238E27FC236}">
                <a16:creationId xmlns:a16="http://schemas.microsoft.com/office/drawing/2014/main" id="{7BFF5B09-8E30-45D4-9777-E9930AA3D30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2473" name="Rectangle 9">
            <a:extLst>
              <a:ext uri="{FF2B5EF4-FFF2-40B4-BE49-F238E27FC236}">
                <a16:creationId xmlns:a16="http://schemas.microsoft.com/office/drawing/2014/main" id="{9A21259B-ED67-4C70-93F7-EAA9E03BA2D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702474" name="Picture 10">
            <a:extLst>
              <a:ext uri="{FF2B5EF4-FFF2-40B4-BE49-F238E27FC236}">
                <a16:creationId xmlns:a16="http://schemas.microsoft.com/office/drawing/2014/main" id="{4927E07D-5546-4E6F-BA8F-6E5E23042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573" y="582613"/>
            <a:ext cx="5068157" cy="363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0">
            <a:extLst>
              <a:ext uri="{FF2B5EF4-FFF2-40B4-BE49-F238E27FC236}">
                <a16:creationId xmlns:a16="http://schemas.microsoft.com/office/drawing/2014/main" id="{F21C51E6-4BBB-4865-8794-D9E8BF42B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14812"/>
            <a:ext cx="8070850"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CE967283-8638-4B03-9D76-B892301A29B7}"/>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118BE9CB-E70D-4E27-A2D5-E52FEEF4A01A}"/>
              </a:ext>
            </a:extLst>
          </p:cNvPr>
          <p:cNvSpPr>
            <a:spLocks noGrp="1"/>
          </p:cNvSpPr>
          <p:nvPr>
            <p:ph type="sldNum" sz="quarter" idx="11"/>
          </p:nvPr>
        </p:nvSpPr>
        <p:spPr/>
        <p:txBody>
          <a:bodyPr/>
          <a:lstStyle/>
          <a:p>
            <a:fld id="{A1BF9FDF-C062-4982-B588-9E64812A7AAD}" type="slidenum">
              <a:rPr lang="en-US" altLang="zh-CN"/>
              <a:pPr/>
              <a:t>31</a:t>
            </a:fld>
            <a:endParaRPr lang="en-US" altLang="zh-CN"/>
          </a:p>
        </p:txBody>
      </p:sp>
      <p:sp>
        <p:nvSpPr>
          <p:cNvPr id="665602" name="Text Box 2">
            <a:extLst>
              <a:ext uri="{FF2B5EF4-FFF2-40B4-BE49-F238E27FC236}">
                <a16:creationId xmlns:a16="http://schemas.microsoft.com/office/drawing/2014/main" id="{8E96A68A-443E-4EB8-BFB9-AB598C41E208}"/>
              </a:ext>
            </a:extLst>
          </p:cNvPr>
          <p:cNvSpPr txBox="1">
            <a:spLocks noChangeArrowheads="1"/>
          </p:cNvSpPr>
          <p:nvPr/>
        </p:nvSpPr>
        <p:spPr bwMode="auto">
          <a:xfrm>
            <a:off x="76200" y="696913"/>
            <a:ext cx="8839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Figure 6.8 shows an imaginary part of the Internet. Show the routing tables for router R1.</a:t>
            </a:r>
          </a:p>
          <a:p>
            <a:pPr algn="just"/>
            <a:br>
              <a:rPr lang="en-US" altLang="zh-CN" sz="2400" i="1" dirty="0">
                <a:solidFill>
                  <a:schemeClr val="hlink"/>
                </a:solidFill>
                <a:latin typeface="Arial Unicode MS" pitchFamily="34" charset="-128"/>
                <a:ea typeface="宋体" panose="02010600030101010101" pitchFamily="2" charset="-122"/>
              </a:rPr>
            </a:br>
            <a:r>
              <a:rPr lang="en-US" altLang="zh-CN" sz="2400" i="1" dirty="0">
                <a:solidFill>
                  <a:schemeClr val="hlink"/>
                </a:solidFill>
                <a:latin typeface="Arial Unicode MS" pitchFamily="34" charset="-128"/>
                <a:ea typeface="宋体" panose="02010600030101010101" pitchFamily="2" charset="-122"/>
              </a:rPr>
              <a:t>Solution</a:t>
            </a:r>
          </a:p>
          <a:p>
            <a:pPr algn="just"/>
            <a:r>
              <a:rPr lang="en-US" altLang="zh-CN" sz="2400" dirty="0">
                <a:latin typeface="Arial Unicode MS" pitchFamily="34" charset="-128"/>
                <a:ea typeface="宋体" panose="02010600030101010101" pitchFamily="2" charset="-122"/>
              </a:rPr>
              <a:t>Figure 6.9 shows the three tables used by router R1. Note that some entries in the next-hop address column are </a:t>
            </a:r>
            <a:r>
              <a:rPr lang="en-US" altLang="zh-CN" sz="2400" dirty="0">
                <a:solidFill>
                  <a:srgbClr val="00B0F0"/>
                </a:solidFill>
                <a:latin typeface="Arial Unicode MS" pitchFamily="34" charset="-128"/>
                <a:ea typeface="宋体" panose="02010600030101010101" pitchFamily="2" charset="-122"/>
              </a:rPr>
              <a:t>empty</a:t>
            </a:r>
            <a:r>
              <a:rPr lang="en-US" altLang="zh-CN" sz="2400" dirty="0">
                <a:latin typeface="Arial Unicode MS" pitchFamily="34" charset="-128"/>
                <a:ea typeface="宋体" panose="02010600030101010101" pitchFamily="2" charset="-122"/>
              </a:rPr>
              <a:t> because in these cases, the destination is in the same network to which the router is connected (</a:t>
            </a:r>
            <a:r>
              <a:rPr lang="en-US" altLang="zh-CN" sz="2400" dirty="0">
                <a:solidFill>
                  <a:srgbClr val="00B0F0"/>
                </a:solidFill>
                <a:latin typeface="Arial Unicode MS" pitchFamily="34" charset="-128"/>
                <a:ea typeface="宋体" panose="02010600030101010101" pitchFamily="2" charset="-122"/>
              </a:rPr>
              <a:t>direct delivery</a:t>
            </a:r>
            <a:r>
              <a:rPr lang="en-US" altLang="zh-CN" sz="2400" dirty="0">
                <a:latin typeface="Arial Unicode MS" pitchFamily="34" charset="-128"/>
                <a:ea typeface="宋体" panose="02010600030101010101" pitchFamily="2" charset="-122"/>
              </a:rPr>
              <a:t>). In these cases, the next-hop address used by ARP is simply the destination address of the packet as we will see in Chapter 8.</a:t>
            </a:r>
          </a:p>
          <a:p>
            <a:pPr algn="just"/>
            <a:endParaRPr lang="en-US" altLang="zh-CN" sz="2400" dirty="0">
              <a:solidFill>
                <a:schemeClr val="hlink"/>
              </a:solidFill>
              <a:latin typeface="Arial Unicode MS" pitchFamily="34" charset="-128"/>
              <a:ea typeface="宋体" panose="02010600030101010101" pitchFamily="2" charset="-122"/>
            </a:endParaRPr>
          </a:p>
        </p:txBody>
      </p:sp>
      <p:grpSp>
        <p:nvGrpSpPr>
          <p:cNvPr id="665603" name="Group 3">
            <a:extLst>
              <a:ext uri="{FF2B5EF4-FFF2-40B4-BE49-F238E27FC236}">
                <a16:creationId xmlns:a16="http://schemas.microsoft.com/office/drawing/2014/main" id="{1B29E2A0-EC9B-4DD9-A522-B9D047E3E7A2}"/>
              </a:ext>
            </a:extLst>
          </p:cNvPr>
          <p:cNvGrpSpPr>
            <a:grpSpLocks/>
          </p:cNvGrpSpPr>
          <p:nvPr/>
        </p:nvGrpSpPr>
        <p:grpSpPr bwMode="auto">
          <a:xfrm>
            <a:off x="0" y="0"/>
            <a:ext cx="9144000" cy="609600"/>
            <a:chOff x="0" y="2448"/>
            <a:chExt cx="5760" cy="384"/>
          </a:xfrm>
        </p:grpSpPr>
        <p:sp>
          <p:nvSpPr>
            <p:cNvPr id="665604" name="Rectangle 4">
              <a:extLst>
                <a:ext uri="{FF2B5EF4-FFF2-40B4-BE49-F238E27FC236}">
                  <a16:creationId xmlns:a16="http://schemas.microsoft.com/office/drawing/2014/main" id="{21FC5523-5BB6-4B7F-8591-C4AE3AAE278A}"/>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05" name="Text Box 5">
              <a:extLst>
                <a:ext uri="{FF2B5EF4-FFF2-40B4-BE49-F238E27FC236}">
                  <a16:creationId xmlns:a16="http://schemas.microsoft.com/office/drawing/2014/main" id="{9345D342-0E5B-41D4-9FBC-F1BF91221101}"/>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6.1</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4B7D1CD3-D4FD-431A-B8F0-4EC929C58870}"/>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6D25A899-A253-4784-B7AE-BD130D096A69}"/>
              </a:ext>
            </a:extLst>
          </p:cNvPr>
          <p:cNvSpPr>
            <a:spLocks noGrp="1"/>
          </p:cNvSpPr>
          <p:nvPr>
            <p:ph type="sldNum" sz="quarter" idx="11"/>
          </p:nvPr>
        </p:nvSpPr>
        <p:spPr/>
        <p:txBody>
          <a:bodyPr/>
          <a:lstStyle/>
          <a:p>
            <a:fld id="{F1C2739B-B923-4033-9D34-C69E7D285BCD}" type="slidenum">
              <a:rPr lang="en-US" altLang="zh-CN"/>
              <a:pPr/>
              <a:t>32</a:t>
            </a:fld>
            <a:endParaRPr lang="en-US" altLang="zh-CN"/>
          </a:p>
        </p:txBody>
      </p:sp>
      <p:sp>
        <p:nvSpPr>
          <p:cNvPr id="694274" name="Text Box 2">
            <a:extLst>
              <a:ext uri="{FF2B5EF4-FFF2-40B4-BE49-F238E27FC236}">
                <a16:creationId xmlns:a16="http://schemas.microsoft.com/office/drawing/2014/main" id="{0C3048D8-F487-4367-9C75-5731322F20EA}"/>
              </a:ext>
            </a:extLst>
          </p:cNvPr>
          <p:cNvSpPr txBox="1">
            <a:spLocks noChangeArrowheads="1"/>
          </p:cNvSpPr>
          <p:nvPr/>
        </p:nvSpPr>
        <p:spPr bwMode="auto">
          <a:xfrm>
            <a:off x="76200" y="696913"/>
            <a:ext cx="883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Router R1 in Figure 6.8 receives a packet with destination address 192.16.7.14. Show how the packet is forwarded.</a:t>
            </a:r>
          </a:p>
        </p:txBody>
      </p:sp>
      <p:grpSp>
        <p:nvGrpSpPr>
          <p:cNvPr id="694275" name="Group 3">
            <a:extLst>
              <a:ext uri="{FF2B5EF4-FFF2-40B4-BE49-F238E27FC236}">
                <a16:creationId xmlns:a16="http://schemas.microsoft.com/office/drawing/2014/main" id="{D11B5755-7D34-4787-956B-74A1DD57433E}"/>
              </a:ext>
            </a:extLst>
          </p:cNvPr>
          <p:cNvGrpSpPr>
            <a:grpSpLocks/>
          </p:cNvGrpSpPr>
          <p:nvPr/>
        </p:nvGrpSpPr>
        <p:grpSpPr bwMode="auto">
          <a:xfrm>
            <a:off x="0" y="0"/>
            <a:ext cx="9144000" cy="609600"/>
            <a:chOff x="0" y="2448"/>
            <a:chExt cx="5760" cy="384"/>
          </a:xfrm>
        </p:grpSpPr>
        <p:sp>
          <p:nvSpPr>
            <p:cNvPr id="694276" name="Rectangle 4">
              <a:extLst>
                <a:ext uri="{FF2B5EF4-FFF2-40B4-BE49-F238E27FC236}">
                  <a16:creationId xmlns:a16="http://schemas.microsoft.com/office/drawing/2014/main" id="{622B1FE2-5C6B-49E0-9356-C76866886CB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4277" name="Text Box 5">
              <a:extLst>
                <a:ext uri="{FF2B5EF4-FFF2-40B4-BE49-F238E27FC236}">
                  <a16:creationId xmlns:a16="http://schemas.microsoft.com/office/drawing/2014/main" id="{55747F19-152D-4AE1-A3FE-090134816403}"/>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6.2</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2" name="Picture 10">
            <a:extLst>
              <a:ext uri="{FF2B5EF4-FFF2-40B4-BE49-F238E27FC236}">
                <a16:creationId xmlns:a16="http://schemas.microsoft.com/office/drawing/2014/main" id="{8F8D7E94-991A-4F93-92F2-C43F8C5B0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761" y="1561580"/>
            <a:ext cx="7096168" cy="508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4B7D1CD3-D4FD-431A-B8F0-4EC929C58870}"/>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6D25A899-A253-4784-B7AE-BD130D096A69}"/>
              </a:ext>
            </a:extLst>
          </p:cNvPr>
          <p:cNvSpPr>
            <a:spLocks noGrp="1"/>
          </p:cNvSpPr>
          <p:nvPr>
            <p:ph type="sldNum" sz="quarter" idx="11"/>
          </p:nvPr>
        </p:nvSpPr>
        <p:spPr/>
        <p:txBody>
          <a:bodyPr/>
          <a:lstStyle/>
          <a:p>
            <a:fld id="{F1C2739B-B923-4033-9D34-C69E7D285BCD}" type="slidenum">
              <a:rPr lang="en-US" altLang="zh-CN"/>
              <a:pPr/>
              <a:t>33</a:t>
            </a:fld>
            <a:endParaRPr lang="en-US" altLang="zh-CN"/>
          </a:p>
        </p:txBody>
      </p:sp>
      <p:sp>
        <p:nvSpPr>
          <p:cNvPr id="694274" name="Text Box 2">
            <a:extLst>
              <a:ext uri="{FF2B5EF4-FFF2-40B4-BE49-F238E27FC236}">
                <a16:creationId xmlns:a16="http://schemas.microsoft.com/office/drawing/2014/main" id="{0C3048D8-F487-4367-9C75-5731322F20EA}"/>
              </a:ext>
            </a:extLst>
          </p:cNvPr>
          <p:cNvSpPr txBox="1">
            <a:spLocks noChangeArrowheads="1"/>
          </p:cNvSpPr>
          <p:nvPr/>
        </p:nvSpPr>
        <p:spPr bwMode="auto">
          <a:xfrm>
            <a:off x="76200" y="696913"/>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Router R1 in Figure 6.8 receives a packet with destination address 192.16.7.14. Show how the packet is forwarded.</a:t>
            </a:r>
          </a:p>
          <a:p>
            <a:pPr algn="just"/>
            <a:br>
              <a:rPr lang="en-US" altLang="zh-CN" sz="2400" i="1" dirty="0">
                <a:solidFill>
                  <a:schemeClr val="hlink"/>
                </a:solidFill>
                <a:latin typeface="Arial Unicode MS" pitchFamily="34" charset="-128"/>
                <a:ea typeface="宋体" panose="02010600030101010101" pitchFamily="2" charset="-122"/>
              </a:rPr>
            </a:br>
            <a:r>
              <a:rPr lang="en-US" altLang="zh-CN" sz="2400" i="1" dirty="0">
                <a:solidFill>
                  <a:schemeClr val="hlink"/>
                </a:solidFill>
                <a:latin typeface="Arial Unicode MS" pitchFamily="34" charset="-128"/>
                <a:ea typeface="宋体" panose="02010600030101010101" pitchFamily="2" charset="-122"/>
              </a:rPr>
              <a:t>Solution</a:t>
            </a:r>
          </a:p>
          <a:p>
            <a:pPr algn="just"/>
            <a:r>
              <a:rPr lang="en-US" altLang="zh-CN" sz="2400" dirty="0">
                <a:latin typeface="Arial Unicode MS" pitchFamily="34" charset="-128"/>
                <a:ea typeface="宋体" panose="02010600030101010101" pitchFamily="2" charset="-122"/>
              </a:rPr>
              <a:t>The destination address is</a:t>
            </a:r>
          </a:p>
          <a:p>
            <a:r>
              <a:rPr lang="en-US" altLang="zh-CN" sz="2400" dirty="0">
                <a:latin typeface="Arial Unicode MS" pitchFamily="34" charset="-128"/>
                <a:ea typeface="宋体" panose="02010600030101010101" pitchFamily="2" charset="-122"/>
              </a:rPr>
              <a:t>             11000000 00010000 000001110 0001110. </a:t>
            </a:r>
            <a:br>
              <a:rPr lang="en-US" altLang="zh-CN" sz="2400" dirty="0">
                <a:latin typeface="Arial Unicode MS" pitchFamily="34" charset="-128"/>
                <a:ea typeface="宋体" panose="02010600030101010101" pitchFamily="2" charset="-122"/>
              </a:rPr>
            </a:br>
            <a:r>
              <a:rPr lang="en-US" altLang="zh-CN" sz="2400" dirty="0">
                <a:latin typeface="Arial Unicode MS" pitchFamily="34" charset="-128"/>
                <a:ea typeface="宋体" panose="02010600030101010101" pitchFamily="2" charset="-122"/>
              </a:rPr>
              <a:t>A copy of the address is shifted 28 bits to the right. The result is</a:t>
            </a:r>
          </a:p>
          <a:p>
            <a:pPr algn="ctr"/>
            <a:r>
              <a:rPr lang="en-US" altLang="zh-CN" sz="2400" dirty="0">
                <a:latin typeface="Arial Unicode MS" pitchFamily="34" charset="-128"/>
                <a:ea typeface="宋体" panose="02010600030101010101" pitchFamily="2" charset="-122"/>
              </a:rPr>
              <a:t>00000000 00000000 00000000 00001100 or </a:t>
            </a:r>
            <a:r>
              <a:rPr lang="en-US" altLang="zh-CN" sz="2400" dirty="0">
                <a:solidFill>
                  <a:schemeClr val="hlink"/>
                </a:solidFill>
                <a:latin typeface="Arial Unicode MS" pitchFamily="34" charset="-128"/>
                <a:ea typeface="宋体" panose="02010600030101010101" pitchFamily="2" charset="-122"/>
              </a:rPr>
              <a:t>12</a:t>
            </a:r>
            <a:r>
              <a:rPr lang="en-US" altLang="zh-CN" sz="2400" dirty="0">
                <a:latin typeface="Arial Unicode MS" pitchFamily="34" charset="-128"/>
                <a:ea typeface="宋体" panose="02010600030101010101" pitchFamily="2" charset="-122"/>
              </a:rPr>
              <a:t>. </a:t>
            </a:r>
          </a:p>
          <a:p>
            <a:pPr algn="just"/>
            <a:r>
              <a:rPr lang="en-US" altLang="zh-CN" sz="2400" dirty="0">
                <a:latin typeface="Arial Unicode MS" pitchFamily="34" charset="-128"/>
                <a:ea typeface="宋体" panose="02010600030101010101" pitchFamily="2" charset="-122"/>
              </a:rPr>
              <a:t>The destination network is class C. The network address is extracted by masking off the leftmost 24 bits of the destination address; the result is </a:t>
            </a:r>
            <a:r>
              <a:rPr lang="en-US" altLang="zh-CN" sz="2400" dirty="0">
                <a:solidFill>
                  <a:srgbClr val="00B0F0"/>
                </a:solidFill>
                <a:latin typeface="Arial Unicode MS" pitchFamily="34" charset="-128"/>
                <a:ea typeface="宋体" panose="02010600030101010101" pitchFamily="2" charset="-122"/>
              </a:rPr>
              <a:t>192.16.7.0.</a:t>
            </a:r>
            <a:r>
              <a:rPr lang="en-US" altLang="zh-CN" sz="2400" dirty="0">
                <a:latin typeface="Arial Unicode MS" pitchFamily="34" charset="-128"/>
                <a:ea typeface="宋体" panose="02010600030101010101" pitchFamily="2" charset="-122"/>
              </a:rPr>
              <a:t> The table for Class C is searched. The network address is found in the first row. The </a:t>
            </a:r>
            <a:r>
              <a:rPr lang="en-US" altLang="zh-CN" sz="2400" dirty="0">
                <a:solidFill>
                  <a:srgbClr val="00B0F0"/>
                </a:solidFill>
                <a:latin typeface="Arial Unicode MS" pitchFamily="34" charset="-128"/>
                <a:ea typeface="宋体" panose="02010600030101010101" pitchFamily="2" charset="-122"/>
              </a:rPr>
              <a:t>next-hop address 111.15.17.32</a:t>
            </a:r>
            <a:r>
              <a:rPr lang="en-US" altLang="zh-CN" sz="2400" dirty="0">
                <a:latin typeface="Arial Unicode MS" pitchFamily="34" charset="-128"/>
                <a:ea typeface="宋体" panose="02010600030101010101" pitchFamily="2" charset="-122"/>
              </a:rPr>
              <a:t>. and the interface </a:t>
            </a:r>
            <a:r>
              <a:rPr lang="en-US" altLang="zh-CN" sz="2400" dirty="0">
                <a:solidFill>
                  <a:srgbClr val="00B0F0"/>
                </a:solidFill>
                <a:latin typeface="Arial Unicode MS" pitchFamily="34" charset="-128"/>
                <a:ea typeface="宋体" panose="02010600030101010101" pitchFamily="2" charset="-122"/>
              </a:rPr>
              <a:t>m0</a:t>
            </a:r>
            <a:r>
              <a:rPr lang="en-US" altLang="zh-CN" sz="2400" dirty="0">
                <a:latin typeface="Arial Unicode MS" pitchFamily="34" charset="-128"/>
                <a:ea typeface="宋体" panose="02010600030101010101" pitchFamily="2" charset="-122"/>
              </a:rPr>
              <a:t> are passed to ARP (see Chapter 8).</a:t>
            </a:r>
          </a:p>
        </p:txBody>
      </p:sp>
      <p:grpSp>
        <p:nvGrpSpPr>
          <p:cNvPr id="694275" name="Group 3">
            <a:extLst>
              <a:ext uri="{FF2B5EF4-FFF2-40B4-BE49-F238E27FC236}">
                <a16:creationId xmlns:a16="http://schemas.microsoft.com/office/drawing/2014/main" id="{D11B5755-7D34-4787-956B-74A1DD57433E}"/>
              </a:ext>
            </a:extLst>
          </p:cNvPr>
          <p:cNvGrpSpPr>
            <a:grpSpLocks/>
          </p:cNvGrpSpPr>
          <p:nvPr/>
        </p:nvGrpSpPr>
        <p:grpSpPr bwMode="auto">
          <a:xfrm>
            <a:off x="0" y="0"/>
            <a:ext cx="9144000" cy="609600"/>
            <a:chOff x="0" y="2448"/>
            <a:chExt cx="5760" cy="384"/>
          </a:xfrm>
        </p:grpSpPr>
        <p:sp>
          <p:nvSpPr>
            <p:cNvPr id="694276" name="Rectangle 4">
              <a:extLst>
                <a:ext uri="{FF2B5EF4-FFF2-40B4-BE49-F238E27FC236}">
                  <a16:creationId xmlns:a16="http://schemas.microsoft.com/office/drawing/2014/main" id="{622B1FE2-5C6B-49E0-9356-C76866886CB1}"/>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4277" name="Text Box 5">
              <a:extLst>
                <a:ext uri="{FF2B5EF4-FFF2-40B4-BE49-F238E27FC236}">
                  <a16:creationId xmlns:a16="http://schemas.microsoft.com/office/drawing/2014/main" id="{55747F19-152D-4AE1-A3FE-090134816403}"/>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6.2</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3" name="图片 2">
            <a:extLst>
              <a:ext uri="{FF2B5EF4-FFF2-40B4-BE49-F238E27FC236}">
                <a16:creationId xmlns:a16="http://schemas.microsoft.com/office/drawing/2014/main" id="{C6E7F8F7-6254-4930-8E15-F7B0AB1ADA95}"/>
              </a:ext>
            </a:extLst>
          </p:cNvPr>
          <p:cNvPicPr>
            <a:picLocks noChangeAspect="1"/>
          </p:cNvPicPr>
          <p:nvPr/>
        </p:nvPicPr>
        <p:blipFill>
          <a:blip r:embed="rId3"/>
          <a:stretch>
            <a:fillRect/>
          </a:stretch>
        </p:blipFill>
        <p:spPr>
          <a:xfrm>
            <a:off x="4343399" y="1143000"/>
            <a:ext cx="4427551" cy="1426243"/>
          </a:xfrm>
          <a:prstGeom prst="rect">
            <a:avLst/>
          </a:prstGeom>
        </p:spPr>
      </p:pic>
    </p:spTree>
    <p:extLst>
      <p:ext uri="{BB962C8B-B14F-4D97-AF65-F5344CB8AC3E}">
        <p14:creationId xmlns:p14="http://schemas.microsoft.com/office/powerpoint/2010/main" val="20757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0414D446-A514-4592-8969-1A916DF0AF4D}"/>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B1B1CCD6-7DF8-44E6-95B0-E23F8D0E5FA0}"/>
              </a:ext>
            </a:extLst>
          </p:cNvPr>
          <p:cNvSpPr>
            <a:spLocks noGrp="1"/>
          </p:cNvSpPr>
          <p:nvPr>
            <p:ph type="sldNum" sz="quarter" idx="11"/>
          </p:nvPr>
        </p:nvSpPr>
        <p:spPr/>
        <p:txBody>
          <a:bodyPr/>
          <a:lstStyle/>
          <a:p>
            <a:fld id="{E8BB868B-1531-469B-8DE5-29FA6F6E3728}" type="slidenum">
              <a:rPr lang="en-US" altLang="zh-CN"/>
              <a:pPr/>
              <a:t>34</a:t>
            </a:fld>
            <a:endParaRPr lang="en-US" altLang="zh-CN"/>
          </a:p>
        </p:txBody>
      </p:sp>
      <p:sp>
        <p:nvSpPr>
          <p:cNvPr id="696322" name="Text Box 2">
            <a:extLst>
              <a:ext uri="{FF2B5EF4-FFF2-40B4-BE49-F238E27FC236}">
                <a16:creationId xmlns:a16="http://schemas.microsoft.com/office/drawing/2014/main" id="{72766C23-F64C-4C89-B76A-65C10544DAF2}"/>
              </a:ext>
            </a:extLst>
          </p:cNvPr>
          <p:cNvSpPr txBox="1">
            <a:spLocks noChangeArrowheads="1"/>
          </p:cNvSpPr>
          <p:nvPr/>
        </p:nvSpPr>
        <p:spPr bwMode="auto">
          <a:xfrm>
            <a:off x="76200" y="533400"/>
            <a:ext cx="88392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Router R1 in Figure 6.8 receives a packet with destination address 167.24.160.5. Show how the packet is forwarded.</a:t>
            </a:r>
          </a:p>
          <a:p>
            <a:pPr algn="just"/>
            <a:br>
              <a:rPr lang="en-US" altLang="zh-CN" sz="2400" i="1" dirty="0">
                <a:solidFill>
                  <a:schemeClr val="hlink"/>
                </a:solidFill>
                <a:latin typeface="Arial Unicode MS" pitchFamily="34" charset="-128"/>
                <a:ea typeface="宋体" panose="02010600030101010101" pitchFamily="2" charset="-122"/>
              </a:rPr>
            </a:br>
            <a:r>
              <a:rPr lang="en-US" altLang="zh-CN" sz="2400" i="1" dirty="0">
                <a:solidFill>
                  <a:schemeClr val="hlink"/>
                </a:solidFill>
                <a:latin typeface="Arial Unicode MS" pitchFamily="34" charset="-128"/>
                <a:ea typeface="宋体" panose="02010600030101010101" pitchFamily="2" charset="-122"/>
              </a:rPr>
              <a:t>Solution</a:t>
            </a:r>
          </a:p>
          <a:p>
            <a:pPr algn="just"/>
            <a:r>
              <a:rPr lang="en-US" altLang="zh-CN" sz="2400" dirty="0">
                <a:latin typeface="Arial Unicode MS" pitchFamily="34" charset="-128"/>
                <a:ea typeface="宋体" panose="02010600030101010101" pitchFamily="2" charset="-122"/>
              </a:rPr>
              <a:t>The destination address in binary is </a:t>
            </a:r>
          </a:p>
          <a:p>
            <a:pPr algn="ctr"/>
            <a:r>
              <a:rPr lang="en-US" altLang="zh-CN" sz="2400" dirty="0">
                <a:latin typeface="Arial Unicode MS" pitchFamily="34" charset="-128"/>
                <a:ea typeface="宋体" panose="02010600030101010101" pitchFamily="2" charset="-122"/>
              </a:rPr>
              <a:t>10100111 00011000 10100000 00000101. </a:t>
            </a:r>
          </a:p>
          <a:p>
            <a:pPr algn="just"/>
            <a:r>
              <a:rPr lang="en-US" altLang="zh-CN" sz="2400" dirty="0">
                <a:latin typeface="Arial Unicode MS" pitchFamily="34" charset="-128"/>
                <a:ea typeface="宋体" panose="02010600030101010101" pitchFamily="2" charset="-122"/>
              </a:rPr>
              <a:t>A copy of the address is shifted 28 bits to the right. The result is</a:t>
            </a:r>
          </a:p>
          <a:p>
            <a:pPr algn="ctr"/>
            <a:r>
              <a:rPr lang="en-US" altLang="zh-CN" sz="2400" dirty="0">
                <a:latin typeface="Arial Unicode MS" pitchFamily="34" charset="-128"/>
                <a:ea typeface="宋体" panose="02010600030101010101" pitchFamily="2" charset="-122"/>
              </a:rPr>
              <a:t>00000000 00000000 00000000 00001010 or </a:t>
            </a:r>
            <a:r>
              <a:rPr lang="en-US" altLang="zh-CN" sz="2400" dirty="0">
                <a:solidFill>
                  <a:schemeClr val="hlink"/>
                </a:solidFill>
                <a:latin typeface="Arial Unicode MS" pitchFamily="34" charset="-128"/>
                <a:ea typeface="宋体" panose="02010600030101010101" pitchFamily="2" charset="-122"/>
              </a:rPr>
              <a:t>10</a:t>
            </a:r>
            <a:r>
              <a:rPr lang="en-US" altLang="zh-CN" sz="2400" dirty="0">
                <a:latin typeface="Arial Unicode MS" pitchFamily="34" charset="-128"/>
                <a:ea typeface="宋体" panose="02010600030101010101" pitchFamily="2" charset="-122"/>
              </a:rPr>
              <a:t>. </a:t>
            </a:r>
          </a:p>
          <a:p>
            <a:pPr algn="just"/>
            <a:r>
              <a:rPr lang="en-US" altLang="zh-CN" sz="2400" dirty="0">
                <a:latin typeface="Arial Unicode MS" pitchFamily="34" charset="-128"/>
                <a:ea typeface="宋体" panose="02010600030101010101" pitchFamily="2" charset="-122"/>
              </a:rPr>
              <a:t>The class is B. The network address can be found by masking off 16 bits of the destination address, the result is </a:t>
            </a:r>
            <a:r>
              <a:rPr lang="en-US" altLang="zh-CN" sz="2400" dirty="0">
                <a:solidFill>
                  <a:srgbClr val="00B0F0"/>
                </a:solidFill>
                <a:latin typeface="Arial Unicode MS" pitchFamily="34" charset="-128"/>
                <a:ea typeface="宋体" panose="02010600030101010101" pitchFamily="2" charset="-122"/>
              </a:rPr>
              <a:t>167.24.0.0</a:t>
            </a:r>
            <a:r>
              <a:rPr lang="en-US" altLang="zh-CN" sz="2400" dirty="0">
                <a:latin typeface="Arial Unicode MS" pitchFamily="34" charset="-128"/>
                <a:ea typeface="宋体" panose="02010600030101010101" pitchFamily="2" charset="-122"/>
              </a:rPr>
              <a:t>. The table for Class B is searched. </a:t>
            </a:r>
            <a:r>
              <a:rPr lang="en-US" altLang="zh-CN" sz="2400" dirty="0">
                <a:solidFill>
                  <a:srgbClr val="00B0F0"/>
                </a:solidFill>
                <a:latin typeface="Arial Unicode MS" pitchFamily="34" charset="-128"/>
                <a:ea typeface="宋体" panose="02010600030101010101" pitchFamily="2" charset="-122"/>
              </a:rPr>
              <a:t>No matching network</a:t>
            </a:r>
            <a:r>
              <a:rPr lang="en-US" altLang="zh-CN" sz="2400" dirty="0">
                <a:latin typeface="Arial Unicode MS" pitchFamily="34" charset="-128"/>
                <a:ea typeface="宋体" panose="02010600030101010101" pitchFamily="2" charset="-122"/>
              </a:rPr>
              <a:t> address is found. The packet needs to be forwarded to the </a:t>
            </a:r>
            <a:r>
              <a:rPr lang="en-US" altLang="zh-CN" sz="2400" dirty="0">
                <a:solidFill>
                  <a:srgbClr val="00B0F0"/>
                </a:solidFill>
                <a:latin typeface="Arial Unicode MS" pitchFamily="34" charset="-128"/>
                <a:ea typeface="宋体" panose="02010600030101010101" pitchFamily="2" charset="-122"/>
              </a:rPr>
              <a:t>default router </a:t>
            </a:r>
            <a:r>
              <a:rPr lang="en-US" altLang="zh-CN" sz="2400" dirty="0">
                <a:latin typeface="Arial Unicode MS" pitchFamily="34" charset="-128"/>
                <a:ea typeface="宋体" panose="02010600030101010101" pitchFamily="2" charset="-122"/>
              </a:rPr>
              <a:t>(the network is somewhere else in the Internet). The next-hop address 111.30.31.18 and the interface number m0 are passed to ARP.</a:t>
            </a:r>
          </a:p>
        </p:txBody>
      </p:sp>
      <p:grpSp>
        <p:nvGrpSpPr>
          <p:cNvPr id="696323" name="Group 3">
            <a:extLst>
              <a:ext uri="{FF2B5EF4-FFF2-40B4-BE49-F238E27FC236}">
                <a16:creationId xmlns:a16="http://schemas.microsoft.com/office/drawing/2014/main" id="{04E8A4F7-7358-43C7-96FE-0CA8BBADDC05}"/>
              </a:ext>
            </a:extLst>
          </p:cNvPr>
          <p:cNvGrpSpPr>
            <a:grpSpLocks/>
          </p:cNvGrpSpPr>
          <p:nvPr/>
        </p:nvGrpSpPr>
        <p:grpSpPr bwMode="auto">
          <a:xfrm>
            <a:off x="0" y="0"/>
            <a:ext cx="9144000" cy="609600"/>
            <a:chOff x="0" y="2448"/>
            <a:chExt cx="5760" cy="384"/>
          </a:xfrm>
        </p:grpSpPr>
        <p:sp>
          <p:nvSpPr>
            <p:cNvPr id="696324" name="Rectangle 4">
              <a:extLst>
                <a:ext uri="{FF2B5EF4-FFF2-40B4-BE49-F238E27FC236}">
                  <a16:creationId xmlns:a16="http://schemas.microsoft.com/office/drawing/2014/main" id="{F72FC3B7-AF70-4C7F-B952-6A88C07CEFA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25" name="Text Box 5">
              <a:extLst>
                <a:ext uri="{FF2B5EF4-FFF2-40B4-BE49-F238E27FC236}">
                  <a16:creationId xmlns:a16="http://schemas.microsoft.com/office/drawing/2014/main" id="{B3230558-2A55-4322-958F-A66D6BBBE3ED}"/>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6.3</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5" name="图片 4">
            <a:extLst>
              <a:ext uri="{FF2B5EF4-FFF2-40B4-BE49-F238E27FC236}">
                <a16:creationId xmlns:a16="http://schemas.microsoft.com/office/drawing/2014/main" id="{DBD29263-1A44-4217-BB14-B78BC440A866}"/>
              </a:ext>
            </a:extLst>
          </p:cNvPr>
          <p:cNvPicPr>
            <a:picLocks noChangeAspect="1"/>
          </p:cNvPicPr>
          <p:nvPr/>
        </p:nvPicPr>
        <p:blipFill>
          <a:blip r:embed="rId3"/>
          <a:stretch>
            <a:fillRect/>
          </a:stretch>
        </p:blipFill>
        <p:spPr>
          <a:xfrm>
            <a:off x="5487256" y="1362406"/>
            <a:ext cx="3334259" cy="2142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2">
            <a:extLst>
              <a:ext uri="{FF2B5EF4-FFF2-40B4-BE49-F238E27FC236}">
                <a16:creationId xmlns:a16="http://schemas.microsoft.com/office/drawing/2014/main" id="{64449239-80E1-4A5A-BB8B-D725760B8486}"/>
              </a:ext>
            </a:extLst>
          </p:cNvPr>
          <p:cNvSpPr>
            <a:spLocks noGrp="1"/>
          </p:cNvSpPr>
          <p:nvPr>
            <p:ph type="sldNum" sz="quarter" idx="11"/>
          </p:nvPr>
        </p:nvSpPr>
        <p:spPr/>
        <p:txBody>
          <a:bodyPr/>
          <a:lstStyle/>
          <a:p>
            <a:fld id="{63EEF96B-4418-4134-8CC7-ED68027E7AD7}" type="slidenum">
              <a:rPr lang="en-US" altLang="zh-CN"/>
              <a:pPr/>
              <a:t>35</a:t>
            </a:fld>
            <a:endParaRPr lang="en-US" altLang="zh-CN"/>
          </a:p>
        </p:txBody>
      </p:sp>
      <p:sp>
        <p:nvSpPr>
          <p:cNvPr id="486402" name="Text Box 2">
            <a:extLst>
              <a:ext uri="{FF2B5EF4-FFF2-40B4-BE49-F238E27FC236}">
                <a16:creationId xmlns:a16="http://schemas.microsoft.com/office/drawing/2014/main" id="{6CE2274E-A21B-4B4A-9DB1-9E5C13C94441}"/>
              </a:ext>
            </a:extLst>
          </p:cNvPr>
          <p:cNvSpPr txBox="1">
            <a:spLocks noChangeArrowheads="1"/>
          </p:cNvSpPr>
          <p:nvPr/>
        </p:nvSpPr>
        <p:spPr bwMode="auto">
          <a:xfrm>
            <a:off x="990600" y="90488"/>
            <a:ext cx="8153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Simplified forwarding module in classful address with subnetting</a:t>
            </a:r>
          </a:p>
        </p:txBody>
      </p:sp>
      <p:sp>
        <p:nvSpPr>
          <p:cNvPr id="486403" name="Rectangle 3">
            <a:extLst>
              <a:ext uri="{FF2B5EF4-FFF2-40B4-BE49-F238E27FC236}">
                <a16:creationId xmlns:a16="http://schemas.microsoft.com/office/drawing/2014/main" id="{F54B48A2-513E-4223-82F4-43EE66EF331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6404" name="Rectangle 4">
            <a:extLst>
              <a:ext uri="{FF2B5EF4-FFF2-40B4-BE49-F238E27FC236}">
                <a16:creationId xmlns:a16="http://schemas.microsoft.com/office/drawing/2014/main" id="{DD77A7E6-B071-4916-B17F-89641D33470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6405" name="Rectangle 5">
            <a:extLst>
              <a:ext uri="{FF2B5EF4-FFF2-40B4-BE49-F238E27FC236}">
                <a16:creationId xmlns:a16="http://schemas.microsoft.com/office/drawing/2014/main" id="{F0CEA9A2-BE13-465E-8E4B-38A5043E2D0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6406" name="Rectangle 6">
            <a:extLst>
              <a:ext uri="{FF2B5EF4-FFF2-40B4-BE49-F238E27FC236}">
                <a16:creationId xmlns:a16="http://schemas.microsoft.com/office/drawing/2014/main" id="{0A72A700-EC91-463B-B5D1-8030919DFC5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6407" name="Rectangle 7">
            <a:extLst>
              <a:ext uri="{FF2B5EF4-FFF2-40B4-BE49-F238E27FC236}">
                <a16:creationId xmlns:a16="http://schemas.microsoft.com/office/drawing/2014/main" id="{3454A631-2687-412B-8681-899B25912DA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6408" name="Rectangle 8">
            <a:extLst>
              <a:ext uri="{FF2B5EF4-FFF2-40B4-BE49-F238E27FC236}">
                <a16:creationId xmlns:a16="http://schemas.microsoft.com/office/drawing/2014/main" id="{760210F0-0346-43A1-8FF7-E04D006BBB6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6409" name="Rectangle 9">
            <a:extLst>
              <a:ext uri="{FF2B5EF4-FFF2-40B4-BE49-F238E27FC236}">
                <a16:creationId xmlns:a16="http://schemas.microsoft.com/office/drawing/2014/main" id="{B63540CF-0D10-426C-AB3E-5258AB62DC9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86411" name="Picture 11">
            <a:extLst>
              <a:ext uri="{FF2B5EF4-FFF2-40B4-BE49-F238E27FC236}">
                <a16:creationId xmlns:a16="http://schemas.microsoft.com/office/drawing/2014/main" id="{F231474F-73AD-460F-9918-847E4EF9E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2308225"/>
            <a:ext cx="8372475"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a16="http://schemas.microsoft.com/office/drawing/2014/main" id="{CFD528B4-3FCD-4542-9C85-3E26020E0F06}"/>
              </a:ext>
            </a:extLst>
          </p:cNvPr>
          <p:cNvSpPr txBox="1"/>
          <p:nvPr/>
        </p:nvSpPr>
        <p:spPr>
          <a:xfrm>
            <a:off x="1087437" y="685621"/>
            <a:ext cx="7470774" cy="1200329"/>
          </a:xfrm>
          <a:prstGeom prst="rect">
            <a:avLst/>
          </a:prstGeom>
          <a:noFill/>
        </p:spPr>
        <p:txBody>
          <a:bodyPr wrap="square">
            <a:spAutoFit/>
          </a:bodyPr>
          <a:lstStyle/>
          <a:p>
            <a:r>
              <a:rPr lang="en-US" altLang="zh-CN" sz="2400" b="0" dirty="0"/>
              <a:t> The routers that handle subnetting are either at the border of the organization site or inside the site boundary</a:t>
            </a:r>
            <a:endParaRPr lang="zh-CN" altLang="en-US" sz="2400" b="0" dirty="0"/>
          </a:p>
        </p:txBody>
      </p:sp>
      <p:pic>
        <p:nvPicPr>
          <p:cNvPr id="4" name="图片 3">
            <a:extLst>
              <a:ext uri="{FF2B5EF4-FFF2-40B4-BE49-F238E27FC236}">
                <a16:creationId xmlns:a16="http://schemas.microsoft.com/office/drawing/2014/main" id="{65C1EC77-4D60-4184-B8F3-D1688C8EEB57}"/>
              </a:ext>
            </a:extLst>
          </p:cNvPr>
          <p:cNvPicPr>
            <a:picLocks noChangeAspect="1"/>
          </p:cNvPicPr>
          <p:nvPr/>
        </p:nvPicPr>
        <p:blipFill>
          <a:blip r:embed="rId4"/>
          <a:stretch>
            <a:fillRect/>
          </a:stretch>
        </p:blipFill>
        <p:spPr>
          <a:xfrm>
            <a:off x="804863" y="4572000"/>
            <a:ext cx="8027397" cy="225587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F1F9FB13-35D8-4950-A1DD-2BB9639FF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569" y="2286000"/>
            <a:ext cx="6679055" cy="458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页脚占位符 1">
            <a:extLst>
              <a:ext uri="{FF2B5EF4-FFF2-40B4-BE49-F238E27FC236}">
                <a16:creationId xmlns:a16="http://schemas.microsoft.com/office/drawing/2014/main" id="{B4BF9EC2-CDE2-48E5-84E1-6E1894686671}"/>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59C2E694-2D6D-4F19-B2D3-E0311E2B0A83}"/>
              </a:ext>
            </a:extLst>
          </p:cNvPr>
          <p:cNvSpPr>
            <a:spLocks noGrp="1"/>
          </p:cNvSpPr>
          <p:nvPr>
            <p:ph type="sldNum" sz="quarter" idx="11"/>
          </p:nvPr>
        </p:nvSpPr>
        <p:spPr/>
        <p:txBody>
          <a:bodyPr/>
          <a:lstStyle/>
          <a:p>
            <a:fld id="{0A92093A-AF8D-4E35-82B9-59D0E2DEFD3B}" type="slidenum">
              <a:rPr lang="en-US" altLang="zh-CN"/>
              <a:pPr/>
              <a:t>36</a:t>
            </a:fld>
            <a:endParaRPr lang="en-US" altLang="zh-CN"/>
          </a:p>
        </p:txBody>
      </p:sp>
      <p:sp>
        <p:nvSpPr>
          <p:cNvPr id="698370" name="Text Box 2">
            <a:extLst>
              <a:ext uri="{FF2B5EF4-FFF2-40B4-BE49-F238E27FC236}">
                <a16:creationId xmlns:a16="http://schemas.microsoft.com/office/drawing/2014/main" id="{C39BCF49-CAA2-4D88-ABB3-9351BBAA3D41}"/>
              </a:ext>
            </a:extLst>
          </p:cNvPr>
          <p:cNvSpPr txBox="1">
            <a:spLocks noChangeArrowheads="1"/>
          </p:cNvSpPr>
          <p:nvPr/>
        </p:nvSpPr>
        <p:spPr bwMode="auto">
          <a:xfrm>
            <a:off x="76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000" dirty="0">
                <a:latin typeface="Arial Unicode MS" pitchFamily="34" charset="-128"/>
                <a:ea typeface="宋体" panose="02010600030101010101" pitchFamily="2" charset="-122"/>
              </a:rPr>
              <a:t>Figure 6.11 shows a router connected to four subnets. Note several points. </a:t>
            </a:r>
          </a:p>
          <a:p>
            <a:pPr algn="just"/>
            <a:r>
              <a:rPr lang="en-US" altLang="zh-CN" sz="2000" dirty="0">
                <a:latin typeface="Arial Unicode MS" pitchFamily="34" charset="-128"/>
                <a:ea typeface="宋体" panose="02010600030101010101" pitchFamily="2" charset="-122"/>
              </a:rPr>
              <a:t>First, the site address is 145.14.0.0/16 (a class B address). Every packet with destination address in the range 145.14.0.0 to 145.14.255.255 is delivered to the interface m4 and distributed to the final destination subnet by the router. </a:t>
            </a:r>
          </a:p>
        </p:txBody>
      </p:sp>
      <p:grpSp>
        <p:nvGrpSpPr>
          <p:cNvPr id="698371" name="Group 3">
            <a:extLst>
              <a:ext uri="{FF2B5EF4-FFF2-40B4-BE49-F238E27FC236}">
                <a16:creationId xmlns:a16="http://schemas.microsoft.com/office/drawing/2014/main" id="{82EC1FE0-A43E-449F-9B50-0184417C6F6A}"/>
              </a:ext>
            </a:extLst>
          </p:cNvPr>
          <p:cNvGrpSpPr>
            <a:grpSpLocks/>
          </p:cNvGrpSpPr>
          <p:nvPr/>
        </p:nvGrpSpPr>
        <p:grpSpPr bwMode="auto">
          <a:xfrm>
            <a:off x="0" y="0"/>
            <a:ext cx="9144000" cy="609600"/>
            <a:chOff x="0" y="2448"/>
            <a:chExt cx="5760" cy="384"/>
          </a:xfrm>
        </p:grpSpPr>
        <p:sp>
          <p:nvSpPr>
            <p:cNvPr id="698372" name="Rectangle 4">
              <a:extLst>
                <a:ext uri="{FF2B5EF4-FFF2-40B4-BE49-F238E27FC236}">
                  <a16:creationId xmlns:a16="http://schemas.microsoft.com/office/drawing/2014/main" id="{629576D7-0336-43B4-A558-5DFD579E7CA5}"/>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373" name="Text Box 5">
              <a:extLst>
                <a:ext uri="{FF2B5EF4-FFF2-40B4-BE49-F238E27FC236}">
                  <a16:creationId xmlns:a16="http://schemas.microsoft.com/office/drawing/2014/main" id="{66838945-82BF-4174-8267-27D215F0FCF5}"/>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6.4</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692BAAEB-38E9-49FB-8BEB-5ADB239F3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569" y="2286000"/>
            <a:ext cx="6679055" cy="458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页脚占位符 1">
            <a:extLst>
              <a:ext uri="{FF2B5EF4-FFF2-40B4-BE49-F238E27FC236}">
                <a16:creationId xmlns:a16="http://schemas.microsoft.com/office/drawing/2014/main" id="{B4BF9EC2-CDE2-48E5-84E1-6E1894686671}"/>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59C2E694-2D6D-4F19-B2D3-E0311E2B0A83}"/>
              </a:ext>
            </a:extLst>
          </p:cNvPr>
          <p:cNvSpPr>
            <a:spLocks noGrp="1"/>
          </p:cNvSpPr>
          <p:nvPr>
            <p:ph type="sldNum" sz="quarter" idx="11"/>
          </p:nvPr>
        </p:nvSpPr>
        <p:spPr/>
        <p:txBody>
          <a:bodyPr/>
          <a:lstStyle/>
          <a:p>
            <a:fld id="{0A92093A-AF8D-4E35-82B9-59D0E2DEFD3B}" type="slidenum">
              <a:rPr lang="en-US" altLang="zh-CN"/>
              <a:pPr/>
              <a:t>37</a:t>
            </a:fld>
            <a:endParaRPr lang="en-US" altLang="zh-CN"/>
          </a:p>
        </p:txBody>
      </p:sp>
      <p:sp>
        <p:nvSpPr>
          <p:cNvPr id="698370" name="Text Box 2">
            <a:extLst>
              <a:ext uri="{FF2B5EF4-FFF2-40B4-BE49-F238E27FC236}">
                <a16:creationId xmlns:a16="http://schemas.microsoft.com/office/drawing/2014/main" id="{C39BCF49-CAA2-4D88-ABB3-9351BBAA3D41}"/>
              </a:ext>
            </a:extLst>
          </p:cNvPr>
          <p:cNvSpPr txBox="1">
            <a:spLocks noChangeArrowheads="1"/>
          </p:cNvSpPr>
          <p:nvPr/>
        </p:nvSpPr>
        <p:spPr bwMode="auto">
          <a:xfrm>
            <a:off x="76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Figure 6.11 shows a router connected to four subnets. Note several points. </a:t>
            </a:r>
          </a:p>
          <a:p>
            <a:pPr algn="just"/>
            <a:r>
              <a:rPr lang="en-US" altLang="zh-CN" sz="2400" dirty="0">
                <a:latin typeface="Arial Unicode MS" pitchFamily="34" charset="-128"/>
                <a:ea typeface="宋体" panose="02010600030101010101" pitchFamily="2" charset="-122"/>
              </a:rPr>
              <a:t>Second, we have used the address x.y.z.t/n for the interface m4 because we do not know to which network this router is connected. </a:t>
            </a:r>
          </a:p>
        </p:txBody>
      </p:sp>
      <p:grpSp>
        <p:nvGrpSpPr>
          <p:cNvPr id="698371" name="Group 3">
            <a:extLst>
              <a:ext uri="{FF2B5EF4-FFF2-40B4-BE49-F238E27FC236}">
                <a16:creationId xmlns:a16="http://schemas.microsoft.com/office/drawing/2014/main" id="{82EC1FE0-A43E-449F-9B50-0184417C6F6A}"/>
              </a:ext>
            </a:extLst>
          </p:cNvPr>
          <p:cNvGrpSpPr>
            <a:grpSpLocks/>
          </p:cNvGrpSpPr>
          <p:nvPr/>
        </p:nvGrpSpPr>
        <p:grpSpPr bwMode="auto">
          <a:xfrm>
            <a:off x="0" y="0"/>
            <a:ext cx="9144000" cy="609600"/>
            <a:chOff x="0" y="2448"/>
            <a:chExt cx="5760" cy="384"/>
          </a:xfrm>
        </p:grpSpPr>
        <p:sp>
          <p:nvSpPr>
            <p:cNvPr id="698372" name="Rectangle 4">
              <a:extLst>
                <a:ext uri="{FF2B5EF4-FFF2-40B4-BE49-F238E27FC236}">
                  <a16:creationId xmlns:a16="http://schemas.microsoft.com/office/drawing/2014/main" id="{629576D7-0336-43B4-A558-5DFD579E7CA5}"/>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373" name="Text Box 5">
              <a:extLst>
                <a:ext uri="{FF2B5EF4-FFF2-40B4-BE49-F238E27FC236}">
                  <a16:creationId xmlns:a16="http://schemas.microsoft.com/office/drawing/2014/main" id="{66838945-82BF-4174-8267-27D215F0FCF5}"/>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6.4</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859933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0B8F7AC-7584-4876-BB7E-7078A3B0C8F4}"/>
              </a:ext>
            </a:extLst>
          </p:cNvPr>
          <p:cNvPicPr>
            <a:picLocks noChangeAspect="1"/>
          </p:cNvPicPr>
          <p:nvPr/>
        </p:nvPicPr>
        <p:blipFill>
          <a:blip r:embed="rId3"/>
          <a:stretch>
            <a:fillRect/>
          </a:stretch>
        </p:blipFill>
        <p:spPr>
          <a:xfrm>
            <a:off x="1234150" y="2273411"/>
            <a:ext cx="6675699" cy="4584589"/>
          </a:xfrm>
          <a:prstGeom prst="rect">
            <a:avLst/>
          </a:prstGeom>
        </p:spPr>
      </p:pic>
      <p:sp>
        <p:nvSpPr>
          <p:cNvPr id="6" name="页脚占位符 1">
            <a:extLst>
              <a:ext uri="{FF2B5EF4-FFF2-40B4-BE49-F238E27FC236}">
                <a16:creationId xmlns:a16="http://schemas.microsoft.com/office/drawing/2014/main" id="{B4BF9EC2-CDE2-48E5-84E1-6E1894686671}"/>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59C2E694-2D6D-4F19-B2D3-E0311E2B0A83}"/>
              </a:ext>
            </a:extLst>
          </p:cNvPr>
          <p:cNvSpPr>
            <a:spLocks noGrp="1"/>
          </p:cNvSpPr>
          <p:nvPr>
            <p:ph type="sldNum" sz="quarter" idx="11"/>
          </p:nvPr>
        </p:nvSpPr>
        <p:spPr/>
        <p:txBody>
          <a:bodyPr/>
          <a:lstStyle/>
          <a:p>
            <a:fld id="{0A92093A-AF8D-4E35-82B9-59D0E2DEFD3B}" type="slidenum">
              <a:rPr lang="en-US" altLang="zh-CN"/>
              <a:pPr/>
              <a:t>38</a:t>
            </a:fld>
            <a:endParaRPr lang="en-US" altLang="zh-CN"/>
          </a:p>
        </p:txBody>
      </p:sp>
      <p:sp>
        <p:nvSpPr>
          <p:cNvPr id="698370" name="Text Box 2">
            <a:extLst>
              <a:ext uri="{FF2B5EF4-FFF2-40B4-BE49-F238E27FC236}">
                <a16:creationId xmlns:a16="http://schemas.microsoft.com/office/drawing/2014/main" id="{C39BCF49-CAA2-4D88-ABB3-9351BBAA3D41}"/>
              </a:ext>
            </a:extLst>
          </p:cNvPr>
          <p:cNvSpPr txBox="1">
            <a:spLocks noChangeArrowheads="1"/>
          </p:cNvSpPr>
          <p:nvPr/>
        </p:nvSpPr>
        <p:spPr bwMode="auto">
          <a:xfrm>
            <a:off x="76200" y="696913"/>
            <a:ext cx="8839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000" dirty="0">
                <a:latin typeface="Arial Unicode MS" pitchFamily="34" charset="-128"/>
                <a:ea typeface="宋体" panose="02010600030101010101" pitchFamily="2" charset="-122"/>
              </a:rPr>
              <a:t>Figure 6.11 shows a router connected to four subnets. Note several points. </a:t>
            </a:r>
          </a:p>
          <a:p>
            <a:pPr algn="just"/>
            <a:r>
              <a:rPr lang="en-US" altLang="zh-CN" sz="2000" dirty="0">
                <a:latin typeface="Arial Unicode MS" pitchFamily="34" charset="-128"/>
                <a:ea typeface="宋体" panose="02010600030101010101" pitchFamily="2" charset="-122"/>
              </a:rPr>
              <a:t>Third, the table has a default entry for packets that are to be sent out of the site. The router is configured to apply the subnet mask /18 to any destination address.</a:t>
            </a:r>
          </a:p>
        </p:txBody>
      </p:sp>
      <p:grpSp>
        <p:nvGrpSpPr>
          <p:cNvPr id="698371" name="Group 3">
            <a:extLst>
              <a:ext uri="{FF2B5EF4-FFF2-40B4-BE49-F238E27FC236}">
                <a16:creationId xmlns:a16="http://schemas.microsoft.com/office/drawing/2014/main" id="{82EC1FE0-A43E-449F-9B50-0184417C6F6A}"/>
              </a:ext>
            </a:extLst>
          </p:cNvPr>
          <p:cNvGrpSpPr>
            <a:grpSpLocks/>
          </p:cNvGrpSpPr>
          <p:nvPr/>
        </p:nvGrpSpPr>
        <p:grpSpPr bwMode="auto">
          <a:xfrm>
            <a:off x="0" y="0"/>
            <a:ext cx="9144000" cy="609600"/>
            <a:chOff x="0" y="2448"/>
            <a:chExt cx="5760" cy="384"/>
          </a:xfrm>
        </p:grpSpPr>
        <p:sp>
          <p:nvSpPr>
            <p:cNvPr id="698372" name="Rectangle 4">
              <a:extLst>
                <a:ext uri="{FF2B5EF4-FFF2-40B4-BE49-F238E27FC236}">
                  <a16:creationId xmlns:a16="http://schemas.microsoft.com/office/drawing/2014/main" id="{629576D7-0336-43B4-A558-5DFD579E7CA5}"/>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8373" name="Text Box 5">
              <a:extLst>
                <a:ext uri="{FF2B5EF4-FFF2-40B4-BE49-F238E27FC236}">
                  <a16:creationId xmlns:a16="http://schemas.microsoft.com/office/drawing/2014/main" id="{66838945-82BF-4174-8267-27D215F0FCF5}"/>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6.4</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799840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409AC4-9B9A-4A2C-8FB2-05A152C09C40}"/>
              </a:ext>
            </a:extLst>
          </p:cNvPr>
          <p:cNvPicPr>
            <a:picLocks noChangeAspect="1"/>
          </p:cNvPicPr>
          <p:nvPr/>
        </p:nvPicPr>
        <p:blipFill>
          <a:blip r:embed="rId3"/>
          <a:stretch>
            <a:fillRect/>
          </a:stretch>
        </p:blipFill>
        <p:spPr>
          <a:xfrm>
            <a:off x="1234151" y="2577129"/>
            <a:ext cx="6233450" cy="4280871"/>
          </a:xfrm>
          <a:prstGeom prst="rect">
            <a:avLst/>
          </a:prstGeom>
        </p:spPr>
      </p:pic>
      <p:sp>
        <p:nvSpPr>
          <p:cNvPr id="6" name="页脚占位符 1">
            <a:extLst>
              <a:ext uri="{FF2B5EF4-FFF2-40B4-BE49-F238E27FC236}">
                <a16:creationId xmlns:a16="http://schemas.microsoft.com/office/drawing/2014/main" id="{0C21E754-120E-446C-A22C-027C781D076A}"/>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1F560B4F-DAF0-4BC2-B16E-E7BDD512371E}"/>
              </a:ext>
            </a:extLst>
          </p:cNvPr>
          <p:cNvSpPr>
            <a:spLocks noGrp="1"/>
          </p:cNvSpPr>
          <p:nvPr>
            <p:ph type="sldNum" sz="quarter" idx="11"/>
          </p:nvPr>
        </p:nvSpPr>
        <p:spPr/>
        <p:txBody>
          <a:bodyPr/>
          <a:lstStyle/>
          <a:p>
            <a:fld id="{521F9046-2617-4FA5-993A-3F3F9EA3A116}" type="slidenum">
              <a:rPr lang="en-US" altLang="zh-CN"/>
              <a:pPr/>
              <a:t>39</a:t>
            </a:fld>
            <a:endParaRPr lang="en-US" altLang="zh-CN"/>
          </a:p>
        </p:txBody>
      </p:sp>
      <p:sp>
        <p:nvSpPr>
          <p:cNvPr id="675842" name="Text Box 2">
            <a:extLst>
              <a:ext uri="{FF2B5EF4-FFF2-40B4-BE49-F238E27FC236}">
                <a16:creationId xmlns:a16="http://schemas.microsoft.com/office/drawing/2014/main" id="{FE27C69A-5859-4D5F-B67C-9688F8EBF77E}"/>
              </a:ext>
            </a:extLst>
          </p:cNvPr>
          <p:cNvSpPr txBox="1">
            <a:spLocks noChangeArrowheads="1"/>
          </p:cNvSpPr>
          <p:nvPr/>
        </p:nvSpPr>
        <p:spPr bwMode="auto">
          <a:xfrm>
            <a:off x="76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Arial Unicode MS" pitchFamily="34" charset="-128"/>
                <a:ea typeface="宋体" panose="02010600030101010101" pitchFamily="2" charset="-122"/>
              </a:rPr>
              <a:t>The router in Figure 6.11 receives a packet with destination address 145.14.32.78. Show how the packet is forwarded.</a:t>
            </a:r>
            <a:br>
              <a:rPr lang="en-US" altLang="zh-CN" sz="2000" i="1" dirty="0">
                <a:solidFill>
                  <a:schemeClr val="hlink"/>
                </a:solidFill>
                <a:latin typeface="Arial Unicode MS" pitchFamily="34" charset="-128"/>
                <a:ea typeface="宋体" panose="02010600030101010101" pitchFamily="2" charset="-122"/>
              </a:rPr>
            </a:br>
            <a:r>
              <a:rPr lang="en-US" altLang="zh-CN" sz="2000" i="1" dirty="0">
                <a:solidFill>
                  <a:schemeClr val="hlink"/>
                </a:solidFill>
                <a:latin typeface="Arial Unicode MS" pitchFamily="34" charset="-128"/>
                <a:ea typeface="宋体" panose="02010600030101010101" pitchFamily="2" charset="-122"/>
              </a:rPr>
              <a:t>Solution</a:t>
            </a:r>
          </a:p>
          <a:p>
            <a:r>
              <a:rPr lang="en-US" altLang="zh-CN" sz="2000" dirty="0">
                <a:latin typeface="Arial Unicode MS" pitchFamily="34" charset="-128"/>
                <a:ea typeface="宋体" panose="02010600030101010101" pitchFamily="2" charset="-122"/>
              </a:rPr>
              <a:t>The mask is /18. After applying the mask, the subnet address is 145.14.0.0. The packet is delivered to ARP (see Chapter 8) with the next-hop address 145.14.32.78 and the outgoing interface m0.</a:t>
            </a:r>
          </a:p>
        </p:txBody>
      </p:sp>
      <p:grpSp>
        <p:nvGrpSpPr>
          <p:cNvPr id="675843" name="Group 3">
            <a:extLst>
              <a:ext uri="{FF2B5EF4-FFF2-40B4-BE49-F238E27FC236}">
                <a16:creationId xmlns:a16="http://schemas.microsoft.com/office/drawing/2014/main" id="{D38455E7-7471-4B15-8707-9F0D0027CD1D}"/>
              </a:ext>
            </a:extLst>
          </p:cNvPr>
          <p:cNvGrpSpPr>
            <a:grpSpLocks/>
          </p:cNvGrpSpPr>
          <p:nvPr/>
        </p:nvGrpSpPr>
        <p:grpSpPr bwMode="auto">
          <a:xfrm>
            <a:off x="0" y="0"/>
            <a:ext cx="9144000" cy="609600"/>
            <a:chOff x="0" y="2448"/>
            <a:chExt cx="5760" cy="384"/>
          </a:xfrm>
        </p:grpSpPr>
        <p:sp>
          <p:nvSpPr>
            <p:cNvPr id="675844" name="Rectangle 4">
              <a:extLst>
                <a:ext uri="{FF2B5EF4-FFF2-40B4-BE49-F238E27FC236}">
                  <a16:creationId xmlns:a16="http://schemas.microsoft.com/office/drawing/2014/main" id="{86787455-4ECE-4A4F-98AE-D5AB4AE58EC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45" name="Text Box 5">
              <a:extLst>
                <a:ext uri="{FF2B5EF4-FFF2-40B4-BE49-F238E27FC236}">
                  <a16:creationId xmlns:a16="http://schemas.microsoft.com/office/drawing/2014/main" id="{9C62422F-E5BC-4FAF-9A5B-04CB7FFA7A62}"/>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6.5</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EEBDAAA-25EE-4AFF-8050-CA202CE3DF06}"/>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4</a:t>
            </a:fld>
            <a:endParaRPr lang="en-US" altLang="zh-CN"/>
          </a:p>
        </p:txBody>
      </p:sp>
      <p:sp>
        <p:nvSpPr>
          <p:cNvPr id="571400" name="Rectangle 8">
            <a:extLst>
              <a:ext uri="{FF2B5EF4-FFF2-40B4-BE49-F238E27FC236}">
                <a16:creationId xmlns:a16="http://schemas.microsoft.com/office/drawing/2014/main" id="{4E001785-9985-4E33-8E27-542EB045A0C1}"/>
              </a:ext>
            </a:extLst>
          </p:cNvPr>
          <p:cNvSpPr>
            <a:spLocks noGrp="1" noChangeArrowheads="1"/>
          </p:cNvSpPr>
          <p:nvPr>
            <p:ph type="title"/>
          </p:nvPr>
        </p:nvSpPr>
        <p:spPr/>
        <p:txBody>
          <a:bodyPr/>
          <a:lstStyle/>
          <a:p>
            <a:pPr eaLnBrk="1" hangingPunct="1">
              <a:defRPr/>
            </a:pPr>
            <a:r>
              <a:rPr lang="en-US" altLang="zh-CN"/>
              <a:t>Discussion</a:t>
            </a:r>
          </a:p>
        </p:txBody>
      </p:sp>
      <p:sp>
        <p:nvSpPr>
          <p:cNvPr id="571401" name="Rectangle 9">
            <a:extLst>
              <a:ext uri="{FF2B5EF4-FFF2-40B4-BE49-F238E27FC236}">
                <a16:creationId xmlns:a16="http://schemas.microsoft.com/office/drawing/2014/main" id="{7F055A89-3BB4-41EC-8CF6-0BA0E2C09DF4}"/>
              </a:ext>
            </a:extLst>
          </p:cNvPr>
          <p:cNvSpPr>
            <a:spLocks noGrp="1" noChangeArrowheads="1"/>
          </p:cNvSpPr>
          <p:nvPr>
            <p:ph type="body" idx="1"/>
          </p:nvPr>
        </p:nvSpPr>
        <p:spPr>
          <a:xfrm>
            <a:off x="628650" y="1253331"/>
            <a:ext cx="7886700" cy="4351338"/>
          </a:xfrm>
        </p:spPr>
        <p:txBody>
          <a:bodyPr/>
          <a:lstStyle/>
          <a:p>
            <a:pPr eaLnBrk="1" hangingPunct="1">
              <a:defRPr/>
            </a:pPr>
            <a:r>
              <a:rPr lang="zh-CN" altLang="en-US" sz="2400" dirty="0"/>
              <a:t>路由表</a:t>
            </a:r>
          </a:p>
          <a:p>
            <a:pPr lvl="1" eaLnBrk="1" hangingPunct="1">
              <a:defRPr/>
            </a:pPr>
            <a:r>
              <a:rPr lang="zh-CN" altLang="en-US" sz="2200" dirty="0"/>
              <a:t>标准术语：</a:t>
            </a:r>
            <a:r>
              <a:rPr lang="en-US" altLang="zh-CN" sz="2200" dirty="0"/>
              <a:t>Routing table</a:t>
            </a:r>
            <a:r>
              <a:rPr lang="zh-CN" altLang="en-US" sz="2200" dirty="0"/>
              <a:t>，路由选择表</a:t>
            </a:r>
          </a:p>
          <a:p>
            <a:pPr lvl="1" eaLnBrk="1" hangingPunct="1">
              <a:defRPr/>
            </a:pPr>
            <a:r>
              <a:rPr lang="zh-CN" altLang="en-US" sz="2200" dirty="0"/>
              <a:t>不规范的术语：</a:t>
            </a:r>
            <a:r>
              <a:rPr lang="en-US" altLang="zh-CN" sz="2200" dirty="0"/>
              <a:t>route table</a:t>
            </a:r>
          </a:p>
          <a:p>
            <a:pPr eaLnBrk="1" hangingPunct="1">
              <a:defRPr/>
            </a:pPr>
            <a:r>
              <a:rPr lang="en-US" altLang="zh-CN" sz="2400" dirty="0"/>
              <a:t>Routing vs. Forwarding</a:t>
            </a:r>
          </a:p>
          <a:p>
            <a:pPr lvl="1" eaLnBrk="1" hangingPunct="1">
              <a:defRPr/>
            </a:pPr>
            <a:r>
              <a:rPr lang="en-US" altLang="zh-CN" sz="2200" dirty="0"/>
              <a:t>Routing</a:t>
            </a:r>
            <a:r>
              <a:rPr lang="zh-CN" altLang="en-US" sz="2200" dirty="0"/>
              <a:t>的狭义概念：生成、维护路由表的过程</a:t>
            </a:r>
          </a:p>
          <a:p>
            <a:pPr lvl="2" eaLnBrk="1" hangingPunct="1">
              <a:defRPr/>
            </a:pPr>
            <a:r>
              <a:rPr lang="en-US" altLang="zh-CN" sz="2000" dirty="0"/>
              <a:t>Routing protocols</a:t>
            </a:r>
            <a:r>
              <a:rPr lang="zh-CN" altLang="en-US" sz="2000" dirty="0"/>
              <a:t>，路由选择协议（路由协议）</a:t>
            </a:r>
          </a:p>
          <a:p>
            <a:pPr lvl="1" eaLnBrk="1" hangingPunct="1">
              <a:defRPr/>
            </a:pPr>
            <a:r>
              <a:rPr lang="en-US" altLang="zh-CN" sz="2200" dirty="0"/>
              <a:t>Routing</a:t>
            </a:r>
            <a:r>
              <a:rPr lang="zh-CN" altLang="en-US" sz="2200" dirty="0"/>
              <a:t>的广义概念：选路</a:t>
            </a:r>
          </a:p>
          <a:p>
            <a:pPr lvl="2" eaLnBrk="1" hangingPunct="1">
              <a:defRPr/>
            </a:pPr>
            <a:r>
              <a:rPr lang="zh-CN" altLang="en-US" sz="2000" dirty="0"/>
              <a:t>选择到所有可能目的地的路径 </a:t>
            </a:r>
            <a:r>
              <a:rPr lang="en-US" altLang="zh-CN" sz="2000" dirty="0"/>
              <a:t>—— </a:t>
            </a:r>
            <a:r>
              <a:rPr lang="zh-CN" altLang="en-US" sz="2000" dirty="0"/>
              <a:t>狭义的</a:t>
            </a:r>
            <a:r>
              <a:rPr lang="en-US" altLang="zh-CN" sz="2000" dirty="0"/>
              <a:t>Routing</a:t>
            </a:r>
          </a:p>
          <a:p>
            <a:pPr lvl="2" eaLnBrk="1" hangingPunct="1">
              <a:defRPr/>
            </a:pPr>
            <a:r>
              <a:rPr lang="zh-CN" altLang="en-US" sz="2000" dirty="0"/>
              <a:t>选择到特定分组目的地的路径 </a:t>
            </a:r>
            <a:r>
              <a:rPr lang="en-US" altLang="zh-CN" sz="2000" dirty="0"/>
              <a:t>—— Forwarding</a:t>
            </a:r>
          </a:p>
          <a:p>
            <a:pPr eaLnBrk="1" hangingPunct="1">
              <a:defRPr/>
            </a:pPr>
            <a:r>
              <a:rPr lang="en-US" altLang="zh-CN" sz="2400" dirty="0"/>
              <a:t>Route vs. Routing —— </a:t>
            </a:r>
            <a:r>
              <a:rPr lang="zh-CN" altLang="en-US" sz="2400" dirty="0"/>
              <a:t>均可简称为“路由”</a:t>
            </a:r>
          </a:p>
          <a:p>
            <a:pPr lvl="1" eaLnBrk="1" hangingPunct="1">
              <a:defRPr/>
            </a:pPr>
            <a:r>
              <a:rPr lang="en-US" altLang="zh-CN" sz="2200" dirty="0"/>
              <a:t>Route</a:t>
            </a:r>
            <a:r>
              <a:rPr lang="zh-CN" altLang="en-US" sz="2200" dirty="0"/>
              <a:t>：路径（</a:t>
            </a:r>
            <a:r>
              <a:rPr lang="en-US" altLang="zh-CN" sz="2200" dirty="0"/>
              <a:t>path</a:t>
            </a:r>
            <a:r>
              <a:rPr lang="zh-CN" altLang="en-US" sz="2200" dirty="0"/>
              <a:t>）</a:t>
            </a:r>
          </a:p>
          <a:p>
            <a:pPr lvl="1" eaLnBrk="1" hangingPunct="1">
              <a:defRPr/>
            </a:pPr>
            <a:r>
              <a:rPr lang="en-US" altLang="zh-CN" sz="2200" dirty="0"/>
              <a:t>Routing</a:t>
            </a:r>
            <a:r>
              <a:rPr lang="zh-CN" altLang="en-US" sz="2200" dirty="0"/>
              <a:t>：选择路径的过程</a:t>
            </a:r>
          </a:p>
        </p:txBody>
      </p:sp>
      <p:sp>
        <p:nvSpPr>
          <p:cNvPr id="571421" name="Text Box 29">
            <a:extLst>
              <a:ext uri="{FF2B5EF4-FFF2-40B4-BE49-F238E27FC236}">
                <a16:creationId xmlns:a16="http://schemas.microsoft.com/office/drawing/2014/main" id="{844F5C97-A519-4370-A579-87AC141B48FC}"/>
              </a:ext>
            </a:extLst>
          </p:cNvPr>
          <p:cNvSpPr txBox="1">
            <a:spLocks noChangeArrowheads="1"/>
          </p:cNvSpPr>
          <p:nvPr/>
        </p:nvSpPr>
        <p:spPr bwMode="auto">
          <a:xfrm>
            <a:off x="5064125" y="5468329"/>
            <a:ext cx="1308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200" dirty="0">
                <a:solidFill>
                  <a:srgbClr val="00FFFF"/>
                </a:solidFill>
                <a:effectLst>
                  <a:outerShdw blurRad="38100" dist="38100" dir="2700000" algn="tl">
                    <a:srgbClr val="000000"/>
                  </a:outerShdw>
                </a:effectLst>
              </a:rPr>
              <a:t>操作对象</a:t>
            </a:r>
          </a:p>
        </p:txBody>
      </p:sp>
      <p:sp>
        <p:nvSpPr>
          <p:cNvPr id="571422" name="AutoShape 30">
            <a:extLst>
              <a:ext uri="{FF2B5EF4-FFF2-40B4-BE49-F238E27FC236}">
                <a16:creationId xmlns:a16="http://schemas.microsoft.com/office/drawing/2014/main" id="{6A640DC1-14E5-47EA-9CE9-DAC006806F73}"/>
              </a:ext>
            </a:extLst>
          </p:cNvPr>
          <p:cNvSpPr>
            <a:spLocks noChangeArrowheads="1"/>
          </p:cNvSpPr>
          <p:nvPr/>
        </p:nvSpPr>
        <p:spPr bwMode="auto">
          <a:xfrm flipV="1">
            <a:off x="4632325" y="5380435"/>
            <a:ext cx="431800" cy="576262"/>
          </a:xfrm>
          <a:prstGeom prst="curvedLeftArrow">
            <a:avLst>
              <a:gd name="adj1" fmla="val 26691"/>
              <a:gd name="adj2" fmla="val 53382"/>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D99A0E0-7208-4A73-AA35-D59CAABDB5E0}"/>
              </a:ext>
            </a:extLst>
          </p:cNvPr>
          <p:cNvPicPr>
            <a:picLocks noChangeAspect="1"/>
          </p:cNvPicPr>
          <p:nvPr/>
        </p:nvPicPr>
        <p:blipFill>
          <a:blip r:embed="rId3"/>
          <a:stretch>
            <a:fillRect/>
          </a:stretch>
        </p:blipFill>
        <p:spPr>
          <a:xfrm>
            <a:off x="1234151" y="2734123"/>
            <a:ext cx="6004849" cy="4123877"/>
          </a:xfrm>
          <a:prstGeom prst="rect">
            <a:avLst/>
          </a:prstGeom>
        </p:spPr>
      </p:pic>
      <p:sp>
        <p:nvSpPr>
          <p:cNvPr id="6" name="页脚占位符 1">
            <a:extLst>
              <a:ext uri="{FF2B5EF4-FFF2-40B4-BE49-F238E27FC236}">
                <a16:creationId xmlns:a16="http://schemas.microsoft.com/office/drawing/2014/main" id="{E3ADD143-58D9-438F-AEE5-FF598394EB27}"/>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8A7292A8-0E88-452A-AE71-1B614034E7BB}"/>
              </a:ext>
            </a:extLst>
          </p:cNvPr>
          <p:cNvSpPr>
            <a:spLocks noGrp="1"/>
          </p:cNvSpPr>
          <p:nvPr>
            <p:ph type="sldNum" sz="quarter" idx="11"/>
          </p:nvPr>
        </p:nvSpPr>
        <p:spPr/>
        <p:txBody>
          <a:bodyPr/>
          <a:lstStyle/>
          <a:p>
            <a:fld id="{58EBABE1-B6DE-498A-985A-2CEEFDB4C73C}" type="slidenum">
              <a:rPr lang="en-US" altLang="zh-CN"/>
              <a:pPr/>
              <a:t>40</a:t>
            </a:fld>
            <a:endParaRPr lang="en-US" altLang="zh-CN"/>
          </a:p>
        </p:txBody>
      </p:sp>
      <p:sp>
        <p:nvSpPr>
          <p:cNvPr id="700418" name="Text Box 2">
            <a:extLst>
              <a:ext uri="{FF2B5EF4-FFF2-40B4-BE49-F238E27FC236}">
                <a16:creationId xmlns:a16="http://schemas.microsoft.com/office/drawing/2014/main" id="{6187425E-AE68-4485-9EA7-312B23A4715F}"/>
              </a:ext>
            </a:extLst>
          </p:cNvPr>
          <p:cNvSpPr txBox="1">
            <a:spLocks noChangeArrowheads="1"/>
          </p:cNvSpPr>
          <p:nvPr/>
        </p:nvSpPr>
        <p:spPr bwMode="auto">
          <a:xfrm>
            <a:off x="76200" y="572631"/>
            <a:ext cx="8839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Arial Unicode MS" pitchFamily="34" charset="-128"/>
                <a:ea typeface="宋体" panose="02010600030101010101" pitchFamily="2" charset="-122"/>
              </a:rPr>
              <a:t>A host in network </a:t>
            </a:r>
            <a:r>
              <a:rPr lang="en-US" altLang="zh-CN" sz="2000" dirty="0">
                <a:solidFill>
                  <a:srgbClr val="00B0F0"/>
                </a:solidFill>
                <a:latin typeface="Arial Unicode MS" pitchFamily="34" charset="-128"/>
                <a:ea typeface="宋体" panose="02010600030101010101" pitchFamily="2" charset="-122"/>
              </a:rPr>
              <a:t>145.14.0.0</a:t>
            </a:r>
            <a:r>
              <a:rPr lang="en-US" altLang="zh-CN" sz="2000" dirty="0">
                <a:latin typeface="Arial Unicode MS" pitchFamily="34" charset="-128"/>
                <a:ea typeface="宋体" panose="02010600030101010101" pitchFamily="2" charset="-122"/>
              </a:rPr>
              <a:t> in Figure 6.11 has a packet to send to the host with address </a:t>
            </a:r>
            <a:r>
              <a:rPr lang="en-US" altLang="zh-CN" sz="2000" dirty="0">
                <a:solidFill>
                  <a:srgbClr val="00B0F0"/>
                </a:solidFill>
                <a:latin typeface="Arial Unicode MS" pitchFamily="34" charset="-128"/>
                <a:ea typeface="宋体" panose="02010600030101010101" pitchFamily="2" charset="-122"/>
              </a:rPr>
              <a:t>7.22.67.91</a:t>
            </a:r>
            <a:r>
              <a:rPr lang="en-US" altLang="zh-CN" sz="2000" dirty="0">
                <a:latin typeface="Arial Unicode MS" pitchFamily="34" charset="-128"/>
                <a:ea typeface="宋体" panose="02010600030101010101" pitchFamily="2" charset="-122"/>
              </a:rPr>
              <a:t>. Show how the packet is routed.</a:t>
            </a:r>
            <a:br>
              <a:rPr lang="en-US" altLang="zh-CN" sz="2000" i="1" dirty="0">
                <a:solidFill>
                  <a:schemeClr val="hlink"/>
                </a:solidFill>
                <a:latin typeface="Arial Unicode MS" pitchFamily="34" charset="-128"/>
                <a:ea typeface="宋体" panose="02010600030101010101" pitchFamily="2" charset="-122"/>
              </a:rPr>
            </a:br>
            <a:r>
              <a:rPr lang="en-US" altLang="zh-CN" sz="2000" i="1" dirty="0">
                <a:solidFill>
                  <a:schemeClr val="hlink"/>
                </a:solidFill>
                <a:latin typeface="Arial Unicode MS" pitchFamily="34" charset="-128"/>
                <a:ea typeface="宋体" panose="02010600030101010101" pitchFamily="2" charset="-122"/>
              </a:rPr>
              <a:t>Solution</a:t>
            </a:r>
          </a:p>
          <a:p>
            <a:pPr algn="just"/>
            <a:r>
              <a:rPr lang="en-US" altLang="zh-CN" sz="2000" dirty="0">
                <a:latin typeface="Arial Unicode MS" pitchFamily="34" charset="-128"/>
                <a:ea typeface="宋体" panose="02010600030101010101" pitchFamily="2" charset="-122"/>
              </a:rPr>
              <a:t>The router receives the packet and applies the mask (/18). The network address is </a:t>
            </a:r>
            <a:r>
              <a:rPr lang="en-US" altLang="zh-CN" sz="2000" dirty="0">
                <a:solidFill>
                  <a:srgbClr val="00B0F0"/>
                </a:solidFill>
                <a:latin typeface="Arial Unicode MS" pitchFamily="34" charset="-128"/>
                <a:ea typeface="宋体" panose="02010600030101010101" pitchFamily="2" charset="-122"/>
              </a:rPr>
              <a:t>7.22.64.0</a:t>
            </a:r>
            <a:r>
              <a:rPr lang="en-US" altLang="zh-CN" sz="2000" dirty="0">
                <a:latin typeface="Arial Unicode MS" pitchFamily="34" charset="-128"/>
                <a:ea typeface="宋体" panose="02010600030101010101" pitchFamily="2" charset="-122"/>
              </a:rPr>
              <a:t>. The table is searched and the address is not found. The router uses the address of the default router (not shown in figure) and sends the packet to that router.</a:t>
            </a:r>
          </a:p>
        </p:txBody>
      </p:sp>
      <p:grpSp>
        <p:nvGrpSpPr>
          <p:cNvPr id="700419" name="Group 3">
            <a:extLst>
              <a:ext uri="{FF2B5EF4-FFF2-40B4-BE49-F238E27FC236}">
                <a16:creationId xmlns:a16="http://schemas.microsoft.com/office/drawing/2014/main" id="{F5CC4042-5062-475D-9A47-F6654B551230}"/>
              </a:ext>
            </a:extLst>
          </p:cNvPr>
          <p:cNvGrpSpPr>
            <a:grpSpLocks/>
          </p:cNvGrpSpPr>
          <p:nvPr/>
        </p:nvGrpSpPr>
        <p:grpSpPr bwMode="auto">
          <a:xfrm>
            <a:off x="0" y="0"/>
            <a:ext cx="9144000" cy="609600"/>
            <a:chOff x="0" y="2448"/>
            <a:chExt cx="5760" cy="384"/>
          </a:xfrm>
        </p:grpSpPr>
        <p:sp>
          <p:nvSpPr>
            <p:cNvPr id="700420" name="Rectangle 4">
              <a:extLst>
                <a:ext uri="{FF2B5EF4-FFF2-40B4-BE49-F238E27FC236}">
                  <a16:creationId xmlns:a16="http://schemas.microsoft.com/office/drawing/2014/main" id="{BD6B9492-4DAF-4B25-9DF4-19CA24DAF785}"/>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0421" name="Text Box 5">
              <a:extLst>
                <a:ext uri="{FF2B5EF4-FFF2-40B4-BE49-F238E27FC236}">
                  <a16:creationId xmlns:a16="http://schemas.microsoft.com/office/drawing/2014/main" id="{8DAAA181-D32A-40B6-96EC-F2180000D618}"/>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6.6</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1">
            <a:extLst>
              <a:ext uri="{FF2B5EF4-FFF2-40B4-BE49-F238E27FC236}">
                <a16:creationId xmlns:a16="http://schemas.microsoft.com/office/drawing/2014/main" id="{8A3C30D7-EF3A-4496-856C-DE904C865CAA}"/>
              </a:ext>
            </a:extLst>
          </p:cNvPr>
          <p:cNvSpPr>
            <a:spLocks noGrp="1"/>
          </p:cNvSpPr>
          <p:nvPr>
            <p:ph type="ftr" sz="quarter" idx="10"/>
          </p:nvPr>
        </p:nvSpPr>
        <p:spPr/>
        <p:txBody>
          <a:bodyPr/>
          <a:lstStyle/>
          <a:p>
            <a:r>
              <a:rPr lang="en-US" altLang="zh-CN"/>
              <a:t>TCP/IP Protocol Suite</a:t>
            </a:r>
          </a:p>
        </p:txBody>
      </p:sp>
      <p:sp>
        <p:nvSpPr>
          <p:cNvPr id="16" name="灯片编号占位符 2">
            <a:extLst>
              <a:ext uri="{FF2B5EF4-FFF2-40B4-BE49-F238E27FC236}">
                <a16:creationId xmlns:a16="http://schemas.microsoft.com/office/drawing/2014/main" id="{AFA91DC1-DA32-4D65-9AAC-B7BEE1283B46}"/>
              </a:ext>
            </a:extLst>
          </p:cNvPr>
          <p:cNvSpPr>
            <a:spLocks noGrp="1"/>
          </p:cNvSpPr>
          <p:nvPr>
            <p:ph type="sldNum" sz="quarter" idx="11"/>
          </p:nvPr>
        </p:nvSpPr>
        <p:spPr/>
        <p:txBody>
          <a:bodyPr/>
          <a:lstStyle/>
          <a:p>
            <a:fld id="{C16C0F20-0444-49C4-B145-EF3471E5A571}" type="slidenum">
              <a:rPr lang="en-US" altLang="zh-CN"/>
              <a:pPr/>
              <a:t>41</a:t>
            </a:fld>
            <a:endParaRPr lang="en-US" altLang="zh-CN"/>
          </a:p>
        </p:txBody>
      </p:sp>
      <p:sp>
        <p:nvSpPr>
          <p:cNvPr id="706562" name="Rectangle 2">
            <a:extLst>
              <a:ext uri="{FF2B5EF4-FFF2-40B4-BE49-F238E27FC236}">
                <a16:creationId xmlns:a16="http://schemas.microsoft.com/office/drawing/2014/main" id="{5F62F551-7DEA-446C-8ED7-4C834CD5BB2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3" name="Rectangle 3">
            <a:extLst>
              <a:ext uri="{FF2B5EF4-FFF2-40B4-BE49-F238E27FC236}">
                <a16:creationId xmlns:a16="http://schemas.microsoft.com/office/drawing/2014/main" id="{400195D3-77D0-4D63-8F58-85A35DB1AA3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4" name="Rectangle 4">
            <a:extLst>
              <a:ext uri="{FF2B5EF4-FFF2-40B4-BE49-F238E27FC236}">
                <a16:creationId xmlns:a16="http://schemas.microsoft.com/office/drawing/2014/main" id="{81734E7D-3EC8-49C8-90C9-FDA9CA43B2F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5" name="Rectangle 5">
            <a:extLst>
              <a:ext uri="{FF2B5EF4-FFF2-40B4-BE49-F238E27FC236}">
                <a16:creationId xmlns:a16="http://schemas.microsoft.com/office/drawing/2014/main" id="{E3D03EAA-547F-4D48-84D4-438BC086EE0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6" name="Rectangle 6">
            <a:extLst>
              <a:ext uri="{FF2B5EF4-FFF2-40B4-BE49-F238E27FC236}">
                <a16:creationId xmlns:a16="http://schemas.microsoft.com/office/drawing/2014/main" id="{9FCDE663-3A22-4F07-B3C1-04488C464BB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7" name="Rectangle 7">
            <a:extLst>
              <a:ext uri="{FF2B5EF4-FFF2-40B4-BE49-F238E27FC236}">
                <a16:creationId xmlns:a16="http://schemas.microsoft.com/office/drawing/2014/main" id="{6F65982E-49CB-47DA-9B5F-BA31D10E392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8" name="Rectangle 8">
            <a:extLst>
              <a:ext uri="{FF2B5EF4-FFF2-40B4-BE49-F238E27FC236}">
                <a16:creationId xmlns:a16="http://schemas.microsoft.com/office/drawing/2014/main" id="{6E4203D6-7FC0-4D32-80E3-5EF5F6E009C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706569" name="Line 9">
            <a:extLst>
              <a:ext uri="{FF2B5EF4-FFF2-40B4-BE49-F238E27FC236}">
                <a16:creationId xmlns:a16="http://schemas.microsoft.com/office/drawing/2014/main" id="{7D98CBCE-73AB-4530-A42E-EB57EA3CC1FC}"/>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570" name="Line 10">
            <a:extLst>
              <a:ext uri="{FF2B5EF4-FFF2-40B4-BE49-F238E27FC236}">
                <a16:creationId xmlns:a16="http://schemas.microsoft.com/office/drawing/2014/main" id="{EE2DA9E9-AFD5-4EAB-BB5D-41F967E455A5}"/>
              </a:ext>
            </a:extLst>
          </p:cNvPr>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571" name="Rectangle 11">
            <a:extLst>
              <a:ext uri="{FF2B5EF4-FFF2-40B4-BE49-F238E27FC236}">
                <a16:creationId xmlns:a16="http://schemas.microsoft.com/office/drawing/2014/main" id="{81D0C70F-C4CF-478C-8769-31E61369160E}"/>
              </a:ext>
            </a:extLst>
          </p:cNvPr>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200" i="1">
                <a:solidFill>
                  <a:schemeClr val="bg1"/>
                </a:solidFill>
                <a:latin typeface="Arial" panose="020B0604020202020204" pitchFamily="34" charset="0"/>
                <a:ea typeface="宋体" panose="02010600030101010101" pitchFamily="2" charset="-122"/>
              </a:rPr>
              <a:t>In classful addressing we can have a routing table with three columns;</a:t>
            </a:r>
          </a:p>
          <a:p>
            <a:pPr algn="ctr"/>
            <a:r>
              <a:rPr lang="en-US" altLang="zh-CN" sz="3200" i="1">
                <a:solidFill>
                  <a:schemeClr val="bg1"/>
                </a:solidFill>
                <a:latin typeface="Arial" panose="020B0604020202020204" pitchFamily="34" charset="0"/>
                <a:ea typeface="宋体" panose="02010600030101010101" pitchFamily="2" charset="-122"/>
              </a:rPr>
              <a:t>in classless addressing, </a:t>
            </a:r>
          </a:p>
          <a:p>
            <a:pPr algn="ctr"/>
            <a:r>
              <a:rPr lang="en-US" altLang="zh-CN" sz="3200" i="1">
                <a:solidFill>
                  <a:schemeClr val="bg1"/>
                </a:solidFill>
                <a:latin typeface="Arial" panose="020B0604020202020204" pitchFamily="34" charset="0"/>
                <a:ea typeface="宋体" panose="02010600030101010101" pitchFamily="2" charset="-122"/>
              </a:rPr>
              <a:t>we need at least four columns.</a:t>
            </a:r>
          </a:p>
        </p:txBody>
      </p:sp>
      <p:grpSp>
        <p:nvGrpSpPr>
          <p:cNvPr id="706572" name="Group 12">
            <a:extLst>
              <a:ext uri="{FF2B5EF4-FFF2-40B4-BE49-F238E27FC236}">
                <a16:creationId xmlns:a16="http://schemas.microsoft.com/office/drawing/2014/main" id="{30BEDA28-EB89-4505-AED9-2E656E389598}"/>
              </a:ext>
            </a:extLst>
          </p:cNvPr>
          <p:cNvGrpSpPr>
            <a:grpSpLocks/>
          </p:cNvGrpSpPr>
          <p:nvPr/>
        </p:nvGrpSpPr>
        <p:grpSpPr bwMode="auto">
          <a:xfrm>
            <a:off x="609600" y="1981200"/>
            <a:ext cx="1143000" cy="566738"/>
            <a:chOff x="1200" y="1248"/>
            <a:chExt cx="720" cy="357"/>
          </a:xfrm>
        </p:grpSpPr>
        <p:pic>
          <p:nvPicPr>
            <p:cNvPr id="706573" name="Picture 13">
              <a:extLst>
                <a:ext uri="{FF2B5EF4-FFF2-40B4-BE49-F238E27FC236}">
                  <a16:creationId xmlns:a16="http://schemas.microsoft.com/office/drawing/2014/main" id="{8407F7BE-B195-499E-AA2B-44FABA50B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574" name="Text Box 14">
              <a:extLst>
                <a:ext uri="{FF2B5EF4-FFF2-40B4-BE49-F238E27FC236}">
                  <a16:creationId xmlns:a16="http://schemas.microsoft.com/office/drawing/2014/main" id="{B5701D99-44B4-4527-B18C-4946F5F3569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par>
                          <p:cTn id="7" fill="hold" nodeType="afterGroup">
                            <p:stCondLst>
                              <p:cond delay="0"/>
                            </p:stCondLst>
                            <p:childTnLst>
                              <p:par>
                                <p:cTn id="8" presetID="5" presetClass="entr" presetSubtype="10" fill="hold" nodeType="afterEffect">
                                  <p:stCondLst>
                                    <p:cond delay="0"/>
                                  </p:stCondLst>
                                  <p:childTnLst>
                                    <p:set>
                                      <p:cBhvr>
                                        <p:cTn id="9" dur="1" fill="hold">
                                          <p:stCondLst>
                                            <p:cond delay="0"/>
                                          </p:stCondLst>
                                        </p:cTn>
                                        <p:tgtEl>
                                          <p:spTgt spid="706569"/>
                                        </p:tgtEl>
                                        <p:attrNameLst>
                                          <p:attrName>style.visibility</p:attrName>
                                        </p:attrNameLst>
                                      </p:cBhvr>
                                      <p:to>
                                        <p:strVal val="visible"/>
                                      </p:to>
                                    </p:set>
                                    <p:animEffect transition="in" filter="checkerboard(across)">
                                      <p:cBhvr>
                                        <p:cTn id="10" dur="500"/>
                                        <p:tgtEl>
                                          <p:spTgt spid="706569"/>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06570"/>
                                        </p:tgtEl>
                                        <p:attrNameLst>
                                          <p:attrName>style.visibility</p:attrName>
                                        </p:attrNameLst>
                                      </p:cBhvr>
                                      <p:to>
                                        <p:strVal val="visible"/>
                                      </p:to>
                                    </p:set>
                                    <p:animEffect transition="in" filter="checkerboard(across)">
                                      <p:cBhvr>
                                        <p:cTn id="14" dur="500"/>
                                        <p:tgtEl>
                                          <p:spTgt spid="706570"/>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06571"/>
                                        </p:tgtEl>
                                        <p:attrNameLst>
                                          <p:attrName>style.visibility</p:attrName>
                                        </p:attrNameLst>
                                      </p:cBhvr>
                                      <p:to>
                                        <p:strVal val="visible"/>
                                      </p:to>
                                    </p:set>
                                    <p:animEffect transition="in" filter="checkerboard(across)">
                                      <p:cBhvr>
                                        <p:cTn id="18"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EF7C2ACD-1E77-45B9-9270-24F3B1CA1A8D}"/>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DCEADCDE-3824-4E56-8587-C0B371AE9139}"/>
              </a:ext>
            </a:extLst>
          </p:cNvPr>
          <p:cNvSpPr>
            <a:spLocks noGrp="1"/>
          </p:cNvSpPr>
          <p:nvPr>
            <p:ph type="sldNum" sz="quarter" idx="11"/>
          </p:nvPr>
        </p:nvSpPr>
        <p:spPr/>
        <p:txBody>
          <a:bodyPr/>
          <a:lstStyle/>
          <a:p>
            <a:fld id="{B77D953E-E253-44C4-94F9-A461E9D5DEC9}" type="slidenum">
              <a:rPr lang="en-US" altLang="zh-CN"/>
              <a:pPr/>
              <a:t>42</a:t>
            </a:fld>
            <a:endParaRPr lang="en-US" altLang="zh-CN"/>
          </a:p>
        </p:txBody>
      </p:sp>
      <p:sp>
        <p:nvSpPr>
          <p:cNvPr id="488450" name="Text Box 2">
            <a:extLst>
              <a:ext uri="{FF2B5EF4-FFF2-40B4-BE49-F238E27FC236}">
                <a16:creationId xmlns:a16="http://schemas.microsoft.com/office/drawing/2014/main" id="{AAC6B371-7E02-4ED9-97F4-65205EA22C38}"/>
              </a:ext>
            </a:extLst>
          </p:cNvPr>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Simplified forwarding module in classless address</a:t>
            </a:r>
          </a:p>
        </p:txBody>
      </p:sp>
      <p:sp>
        <p:nvSpPr>
          <p:cNvPr id="488451" name="Rectangle 3">
            <a:extLst>
              <a:ext uri="{FF2B5EF4-FFF2-40B4-BE49-F238E27FC236}">
                <a16:creationId xmlns:a16="http://schemas.microsoft.com/office/drawing/2014/main" id="{48BE32B8-579D-487E-8120-9DE2496898E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8452" name="Rectangle 4">
            <a:extLst>
              <a:ext uri="{FF2B5EF4-FFF2-40B4-BE49-F238E27FC236}">
                <a16:creationId xmlns:a16="http://schemas.microsoft.com/office/drawing/2014/main" id="{C966D5EB-587A-4BDD-82A0-565FD573B5D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8453" name="Rectangle 5">
            <a:extLst>
              <a:ext uri="{FF2B5EF4-FFF2-40B4-BE49-F238E27FC236}">
                <a16:creationId xmlns:a16="http://schemas.microsoft.com/office/drawing/2014/main" id="{CBC2EC28-41FE-46C7-B749-29E2AA7DB4B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8454" name="Rectangle 6">
            <a:extLst>
              <a:ext uri="{FF2B5EF4-FFF2-40B4-BE49-F238E27FC236}">
                <a16:creationId xmlns:a16="http://schemas.microsoft.com/office/drawing/2014/main" id="{547A8806-6066-4E26-9D6E-BCE9321394E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8455" name="Rectangle 7">
            <a:extLst>
              <a:ext uri="{FF2B5EF4-FFF2-40B4-BE49-F238E27FC236}">
                <a16:creationId xmlns:a16="http://schemas.microsoft.com/office/drawing/2014/main" id="{96613D10-F4CE-4196-A479-5B4176527CC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8456" name="Rectangle 8">
            <a:extLst>
              <a:ext uri="{FF2B5EF4-FFF2-40B4-BE49-F238E27FC236}">
                <a16:creationId xmlns:a16="http://schemas.microsoft.com/office/drawing/2014/main" id="{5854B98E-FD32-4555-9AE9-C5EB8675C39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88457" name="Rectangle 9">
            <a:extLst>
              <a:ext uri="{FF2B5EF4-FFF2-40B4-BE49-F238E27FC236}">
                <a16:creationId xmlns:a16="http://schemas.microsoft.com/office/drawing/2014/main" id="{2EE5FE67-A136-4483-B4F0-7C9E6E82EE0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88459" name="Picture 11">
            <a:extLst>
              <a:ext uri="{FF2B5EF4-FFF2-40B4-BE49-F238E27FC236}">
                <a16:creationId xmlns:a16="http://schemas.microsoft.com/office/drawing/2014/main" id="{A9A1FEE9-F15B-4A32-92E1-E091B3DB8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438400"/>
            <a:ext cx="8135937"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323413EC-3B2C-4C50-9946-053103F56C51}"/>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AB2A6B6E-65E2-42F6-BCB4-D618F69D2B28}"/>
              </a:ext>
            </a:extLst>
          </p:cNvPr>
          <p:cNvSpPr>
            <a:spLocks noGrp="1"/>
          </p:cNvSpPr>
          <p:nvPr>
            <p:ph type="sldNum" sz="quarter" idx="11"/>
          </p:nvPr>
        </p:nvSpPr>
        <p:spPr/>
        <p:txBody>
          <a:bodyPr/>
          <a:lstStyle/>
          <a:p>
            <a:fld id="{4010EECB-94C7-4FEE-8B07-4E3134133B14}" type="slidenum">
              <a:rPr lang="en-US" altLang="zh-CN"/>
              <a:pPr/>
              <a:t>43</a:t>
            </a:fld>
            <a:endParaRPr lang="en-US" altLang="zh-CN"/>
          </a:p>
        </p:txBody>
      </p:sp>
      <p:sp>
        <p:nvSpPr>
          <p:cNvPr id="677890" name="Text Box 2">
            <a:extLst>
              <a:ext uri="{FF2B5EF4-FFF2-40B4-BE49-F238E27FC236}">
                <a16:creationId xmlns:a16="http://schemas.microsoft.com/office/drawing/2014/main" id="{03EFB43F-1D2B-4B05-97C2-3E148CE8DC0B}"/>
              </a:ext>
            </a:extLst>
          </p:cNvPr>
          <p:cNvSpPr txBox="1">
            <a:spLocks noChangeArrowheads="1"/>
          </p:cNvSpPr>
          <p:nvPr/>
        </p:nvSpPr>
        <p:spPr bwMode="auto">
          <a:xfrm>
            <a:off x="76200" y="696913"/>
            <a:ext cx="883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Make a routing table for router R1 using the configuration in Figure 6.13.</a:t>
            </a:r>
          </a:p>
        </p:txBody>
      </p:sp>
      <p:grpSp>
        <p:nvGrpSpPr>
          <p:cNvPr id="677891" name="Group 3">
            <a:extLst>
              <a:ext uri="{FF2B5EF4-FFF2-40B4-BE49-F238E27FC236}">
                <a16:creationId xmlns:a16="http://schemas.microsoft.com/office/drawing/2014/main" id="{D5D74038-9227-48D4-A275-FF39B397BE78}"/>
              </a:ext>
            </a:extLst>
          </p:cNvPr>
          <p:cNvGrpSpPr>
            <a:grpSpLocks/>
          </p:cNvGrpSpPr>
          <p:nvPr/>
        </p:nvGrpSpPr>
        <p:grpSpPr bwMode="auto">
          <a:xfrm>
            <a:off x="0" y="0"/>
            <a:ext cx="9144000" cy="609600"/>
            <a:chOff x="0" y="2448"/>
            <a:chExt cx="5760" cy="384"/>
          </a:xfrm>
        </p:grpSpPr>
        <p:sp>
          <p:nvSpPr>
            <p:cNvPr id="677892" name="Rectangle 4">
              <a:extLst>
                <a:ext uri="{FF2B5EF4-FFF2-40B4-BE49-F238E27FC236}">
                  <a16:creationId xmlns:a16="http://schemas.microsoft.com/office/drawing/2014/main" id="{B55D9DA1-7416-4BA2-8F10-CCBA7431127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7893" name="Text Box 5">
              <a:extLst>
                <a:ext uri="{FF2B5EF4-FFF2-40B4-BE49-F238E27FC236}">
                  <a16:creationId xmlns:a16="http://schemas.microsoft.com/office/drawing/2014/main" id="{5B1D8BEF-818B-415B-AEF1-A770F12361FD}"/>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6.7</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2" name="Picture 11">
            <a:extLst>
              <a:ext uri="{FF2B5EF4-FFF2-40B4-BE49-F238E27FC236}">
                <a16:creationId xmlns:a16="http://schemas.microsoft.com/office/drawing/2014/main" id="{3775189B-9568-46FB-B6FC-0BB387A1D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394" y="1489076"/>
            <a:ext cx="6399212"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E5F812F8-C1FF-47B7-9380-452DD953E504}"/>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C78C7E97-C740-4E19-9470-9DEC45E6838D}"/>
              </a:ext>
            </a:extLst>
          </p:cNvPr>
          <p:cNvSpPr>
            <a:spLocks noGrp="1"/>
          </p:cNvSpPr>
          <p:nvPr>
            <p:ph type="sldNum" sz="quarter" idx="11"/>
          </p:nvPr>
        </p:nvSpPr>
        <p:spPr/>
        <p:txBody>
          <a:bodyPr/>
          <a:lstStyle/>
          <a:p>
            <a:fld id="{9C6C214C-D67F-48AE-86BD-8AB89325AC7A}" type="slidenum">
              <a:rPr lang="en-US" altLang="zh-CN"/>
              <a:pPr/>
              <a:t>44</a:t>
            </a:fld>
            <a:endParaRPr lang="en-US" altLang="zh-CN"/>
          </a:p>
        </p:txBody>
      </p:sp>
      <p:sp>
        <p:nvSpPr>
          <p:cNvPr id="620546" name="Text Box 2">
            <a:extLst>
              <a:ext uri="{FF2B5EF4-FFF2-40B4-BE49-F238E27FC236}">
                <a16:creationId xmlns:a16="http://schemas.microsoft.com/office/drawing/2014/main" id="{43BF5A11-599B-4F9A-AF86-47665E143113}"/>
              </a:ext>
            </a:extLst>
          </p:cNvPr>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Configuration for Example 6.7</a:t>
            </a:r>
          </a:p>
        </p:txBody>
      </p:sp>
      <p:sp>
        <p:nvSpPr>
          <p:cNvPr id="620547" name="Rectangle 3">
            <a:extLst>
              <a:ext uri="{FF2B5EF4-FFF2-40B4-BE49-F238E27FC236}">
                <a16:creationId xmlns:a16="http://schemas.microsoft.com/office/drawing/2014/main" id="{20FA8245-A2C6-405A-A752-E076198C50D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0548" name="Rectangle 4">
            <a:extLst>
              <a:ext uri="{FF2B5EF4-FFF2-40B4-BE49-F238E27FC236}">
                <a16:creationId xmlns:a16="http://schemas.microsoft.com/office/drawing/2014/main" id="{360B6FD4-87D6-49DA-988B-CD553CAFA63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0549" name="Rectangle 5">
            <a:extLst>
              <a:ext uri="{FF2B5EF4-FFF2-40B4-BE49-F238E27FC236}">
                <a16:creationId xmlns:a16="http://schemas.microsoft.com/office/drawing/2014/main" id="{FF2C4023-F2CB-4A12-B634-C80B544688E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0550" name="Rectangle 6">
            <a:extLst>
              <a:ext uri="{FF2B5EF4-FFF2-40B4-BE49-F238E27FC236}">
                <a16:creationId xmlns:a16="http://schemas.microsoft.com/office/drawing/2014/main" id="{6C10C42B-1C12-4980-B02A-5C92D15536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0551" name="Rectangle 7">
            <a:extLst>
              <a:ext uri="{FF2B5EF4-FFF2-40B4-BE49-F238E27FC236}">
                <a16:creationId xmlns:a16="http://schemas.microsoft.com/office/drawing/2014/main" id="{3D05EEAC-0EF5-4766-A7DF-370E858ECA2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0552" name="Rectangle 8">
            <a:extLst>
              <a:ext uri="{FF2B5EF4-FFF2-40B4-BE49-F238E27FC236}">
                <a16:creationId xmlns:a16="http://schemas.microsoft.com/office/drawing/2014/main" id="{0F91FF9A-A750-4857-8FA5-E682AD525C3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0553" name="Rectangle 9">
            <a:extLst>
              <a:ext uri="{FF2B5EF4-FFF2-40B4-BE49-F238E27FC236}">
                <a16:creationId xmlns:a16="http://schemas.microsoft.com/office/drawing/2014/main" id="{C1D40B70-C021-4351-B630-4A4991AA7B1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20555" name="Picture 11">
            <a:extLst>
              <a:ext uri="{FF2B5EF4-FFF2-40B4-BE49-F238E27FC236}">
                <a16:creationId xmlns:a16="http://schemas.microsoft.com/office/drawing/2014/main" id="{FF84CB9A-8DBD-497F-9895-4FA6EE2B6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493" y="596052"/>
            <a:ext cx="4913257" cy="365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6">
            <a:extLst>
              <a:ext uri="{FF2B5EF4-FFF2-40B4-BE49-F238E27FC236}">
                <a16:creationId xmlns:a16="http://schemas.microsoft.com/office/drawing/2014/main" id="{967BD99A-E4D3-4651-9EE6-7F1C8AFDC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512" y="4246562"/>
            <a:ext cx="7523162"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93A21A1-131C-48DF-850F-BC9FBA01D5A4}"/>
              </a:ext>
            </a:extLst>
          </p:cNvPr>
          <p:cNvSpPr>
            <a:spLocks noGrp="1"/>
          </p:cNvSpPr>
          <p:nvPr>
            <p:ph type="ftr" sz="quarter" idx="10"/>
          </p:nvPr>
        </p:nvSpPr>
        <p:spPr/>
        <p:txBody>
          <a:bodyPr/>
          <a:lstStyle/>
          <a:p>
            <a:r>
              <a:rPr lang="en-US" altLang="zh-CN"/>
              <a:t>TCP/IP Protocol Suite</a:t>
            </a:r>
          </a:p>
        </p:txBody>
      </p:sp>
      <p:sp>
        <p:nvSpPr>
          <p:cNvPr id="3" name="灯片编号占位符 2">
            <a:extLst>
              <a:ext uri="{FF2B5EF4-FFF2-40B4-BE49-F238E27FC236}">
                <a16:creationId xmlns:a16="http://schemas.microsoft.com/office/drawing/2014/main" id="{6FE5A3FE-4897-4C19-9DD4-EF2840BEBC91}"/>
              </a:ext>
            </a:extLst>
          </p:cNvPr>
          <p:cNvSpPr>
            <a:spLocks noGrp="1"/>
          </p:cNvSpPr>
          <p:nvPr>
            <p:ph type="sldNum" sz="quarter" idx="11"/>
          </p:nvPr>
        </p:nvSpPr>
        <p:spPr/>
        <p:txBody>
          <a:bodyPr/>
          <a:lstStyle/>
          <a:p>
            <a:fld id="{2019C911-E9E8-4D4C-898D-91373013F001}" type="slidenum">
              <a:rPr lang="en-US" altLang="zh-CN" smtClean="0"/>
              <a:pPr/>
              <a:t>45</a:t>
            </a:fld>
            <a:endParaRPr lang="en-US" altLang="zh-CN"/>
          </a:p>
        </p:txBody>
      </p:sp>
      <p:sp>
        <p:nvSpPr>
          <p:cNvPr id="4" name="Rectangle 18">
            <a:extLst>
              <a:ext uri="{FF2B5EF4-FFF2-40B4-BE49-F238E27FC236}">
                <a16:creationId xmlns:a16="http://schemas.microsoft.com/office/drawing/2014/main" id="{17474B07-9168-4526-8B37-18A00A8394A2}"/>
              </a:ext>
            </a:extLst>
          </p:cNvPr>
          <p:cNvSpPr>
            <a:spLocks noChangeArrowheads="1"/>
          </p:cNvSpPr>
          <p:nvPr/>
        </p:nvSpPr>
        <p:spPr bwMode="auto">
          <a:xfrm>
            <a:off x="1908175" y="2595563"/>
            <a:ext cx="7091363" cy="1042987"/>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Franklin Gothic Medium" panose="020B0603020102020204" pitchFamily="34" charset="0"/>
              <a:ea typeface="楷体_GB2312" pitchFamily="49" charset="-122"/>
            </a:endParaRPr>
          </a:p>
        </p:txBody>
      </p:sp>
      <p:sp>
        <p:nvSpPr>
          <p:cNvPr id="5" name="Text Box 9">
            <a:extLst>
              <a:ext uri="{FF2B5EF4-FFF2-40B4-BE49-F238E27FC236}">
                <a16:creationId xmlns:a16="http://schemas.microsoft.com/office/drawing/2014/main" id="{40A9C058-E616-4756-82BC-A134E464BE9A}"/>
              </a:ext>
            </a:extLst>
          </p:cNvPr>
          <p:cNvSpPr txBox="1">
            <a:spLocks noChangeArrowheads="1"/>
          </p:cNvSpPr>
          <p:nvPr/>
        </p:nvSpPr>
        <p:spPr bwMode="auto">
          <a:xfrm>
            <a:off x="250825" y="2705100"/>
            <a:ext cx="1223963" cy="822325"/>
          </a:xfrm>
          <a:prstGeom prst="rect">
            <a:avLst/>
          </a:prstGeom>
          <a:gradFill rotWithShape="1">
            <a:gsLst>
              <a:gs pos="0">
                <a:srgbClr val="009999">
                  <a:gamma/>
                  <a:shade val="46275"/>
                  <a:invGamma/>
                </a:srgbClr>
              </a:gs>
              <a:gs pos="100000">
                <a:srgbClr val="009999"/>
              </a:gs>
            </a:gsLst>
            <a:lin ang="2700000" scaled="1"/>
          </a:gradFill>
          <a:ln>
            <a:noFill/>
          </a:ln>
          <a:effectLst>
            <a:outerShdw dist="35921" dir="2700000" algn="ctr" rotWithShape="0">
              <a:srgbClr val="000000"/>
            </a:outerShdw>
          </a:effectLst>
          <a:extLst>
            <a:ext uri="{91240B29-F687-4F45-9708-019B960494DF}">
              <a14:hiddenLine xmlns:a14="http://schemas.microsoft.com/office/drawing/2010/main" w="19050" algn="ctr">
                <a:solidFill>
                  <a:schemeClr val="tx1"/>
                </a:solidFill>
                <a:miter lim="800000"/>
                <a:headEnd/>
                <a:tailEnd/>
              </a14:hiddenLine>
            </a:ext>
          </a:extLst>
        </p:spPr>
        <p:txBody>
          <a:bodyPr lIns="90000" tIns="46800" rIns="90000" bIns="4680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rPr>
              <a:t>Direct route</a:t>
            </a:r>
          </a:p>
        </p:txBody>
      </p:sp>
      <p:cxnSp>
        <p:nvCxnSpPr>
          <p:cNvPr id="6" name="AutoShape 10">
            <a:extLst>
              <a:ext uri="{FF2B5EF4-FFF2-40B4-BE49-F238E27FC236}">
                <a16:creationId xmlns:a16="http://schemas.microsoft.com/office/drawing/2014/main" id="{0D5AA98C-05F3-4C91-B2C3-424E18F3A0BF}"/>
              </a:ext>
            </a:extLst>
          </p:cNvPr>
          <p:cNvCxnSpPr>
            <a:cxnSpLocks noChangeShapeType="1"/>
            <a:stCxn id="5" idx="3"/>
            <a:endCxn id="11" idx="1"/>
          </p:cNvCxnSpPr>
          <p:nvPr/>
        </p:nvCxnSpPr>
        <p:spPr bwMode="auto">
          <a:xfrm>
            <a:off x="1474788" y="3116263"/>
            <a:ext cx="576262" cy="0"/>
          </a:xfrm>
          <a:prstGeom prst="straightConnector1">
            <a:avLst/>
          </a:prstGeom>
          <a:noFill/>
          <a:ln w="31750">
            <a:solidFill>
              <a:srgbClr val="FFFFFF"/>
            </a:solidFill>
            <a:round/>
            <a:headEnd/>
            <a:tailEnd type="stealth" w="lg" len="med"/>
          </a:ln>
          <a:effectLst>
            <a:outerShdw dist="35921" dir="2700000" algn="ctr" rotWithShape="0">
              <a:srgbClr val="000000"/>
            </a:outerShdw>
          </a:effectLst>
          <a:extLst>
            <a:ext uri="{909E8E84-426E-40DD-AFC4-6F175D3DCCD1}">
              <a14:hiddenFill xmlns:a14="http://schemas.microsoft.com/office/drawing/2010/main">
                <a:noFill/>
              </a14:hiddenFill>
            </a:ext>
          </a:extLst>
        </p:spPr>
      </p:cxnSp>
      <p:cxnSp>
        <p:nvCxnSpPr>
          <p:cNvPr id="7" name="AutoShape 11">
            <a:extLst>
              <a:ext uri="{FF2B5EF4-FFF2-40B4-BE49-F238E27FC236}">
                <a16:creationId xmlns:a16="http://schemas.microsoft.com/office/drawing/2014/main" id="{CD57AAFC-53CD-4F22-8409-8F2A1E738137}"/>
              </a:ext>
            </a:extLst>
          </p:cNvPr>
          <p:cNvCxnSpPr>
            <a:cxnSpLocks noChangeShapeType="1"/>
            <a:stCxn id="11" idx="3"/>
            <a:endCxn id="10" idx="1"/>
          </p:cNvCxnSpPr>
          <p:nvPr/>
        </p:nvCxnSpPr>
        <p:spPr bwMode="auto">
          <a:xfrm>
            <a:off x="4067175" y="3116263"/>
            <a:ext cx="649288" cy="0"/>
          </a:xfrm>
          <a:prstGeom prst="straightConnector1">
            <a:avLst/>
          </a:prstGeom>
          <a:noFill/>
          <a:ln w="31750">
            <a:solidFill>
              <a:srgbClr val="FFFFFF"/>
            </a:solidFill>
            <a:round/>
            <a:headEnd/>
            <a:tailEnd type="stealth" w="lg" len="med"/>
          </a:ln>
          <a:effectLst>
            <a:outerShdw dist="35921" dir="2700000" algn="ctr" rotWithShape="0">
              <a:srgbClr val="000000"/>
            </a:outerShdw>
          </a:effectLst>
          <a:extLst>
            <a:ext uri="{909E8E84-426E-40DD-AFC4-6F175D3DCCD1}">
              <a14:hiddenFill xmlns:a14="http://schemas.microsoft.com/office/drawing/2010/main">
                <a:noFill/>
              </a14:hiddenFill>
            </a:ext>
          </a:extLst>
        </p:spPr>
      </p:cxnSp>
      <p:cxnSp>
        <p:nvCxnSpPr>
          <p:cNvPr id="8" name="AutoShape 12">
            <a:extLst>
              <a:ext uri="{FF2B5EF4-FFF2-40B4-BE49-F238E27FC236}">
                <a16:creationId xmlns:a16="http://schemas.microsoft.com/office/drawing/2014/main" id="{BE3FAC15-D44E-4E2C-B97D-2825763FA457}"/>
              </a:ext>
            </a:extLst>
          </p:cNvPr>
          <p:cNvCxnSpPr>
            <a:cxnSpLocks noChangeShapeType="1"/>
            <a:stCxn id="10" idx="3"/>
            <a:endCxn id="9" idx="1"/>
          </p:cNvCxnSpPr>
          <p:nvPr/>
        </p:nvCxnSpPr>
        <p:spPr bwMode="auto">
          <a:xfrm>
            <a:off x="7164388" y="3116263"/>
            <a:ext cx="576262" cy="0"/>
          </a:xfrm>
          <a:prstGeom prst="straightConnector1">
            <a:avLst/>
          </a:prstGeom>
          <a:noFill/>
          <a:ln w="31750">
            <a:solidFill>
              <a:srgbClr val="FFFFFF"/>
            </a:solidFill>
            <a:round/>
            <a:headEnd/>
            <a:tailEnd type="stealth" w="lg" len="med"/>
          </a:ln>
          <a:effectLst>
            <a:outerShdw dist="35921" dir="2700000" algn="ctr" rotWithShape="0">
              <a:srgbClr val="000000"/>
            </a:outerShdw>
          </a:effectLst>
          <a:extLst>
            <a:ext uri="{909E8E84-426E-40DD-AFC4-6F175D3DCCD1}">
              <a14:hiddenFill xmlns:a14="http://schemas.microsoft.com/office/drawing/2010/main">
                <a:noFill/>
              </a14:hiddenFill>
            </a:ext>
          </a:extLst>
        </p:spPr>
      </p:cxnSp>
      <p:sp>
        <p:nvSpPr>
          <p:cNvPr id="9" name="Text Box 13">
            <a:extLst>
              <a:ext uri="{FF2B5EF4-FFF2-40B4-BE49-F238E27FC236}">
                <a16:creationId xmlns:a16="http://schemas.microsoft.com/office/drawing/2014/main" id="{1E1A4AF5-E60F-47EF-B6ED-9BD95A4F2FEA}"/>
              </a:ext>
            </a:extLst>
          </p:cNvPr>
          <p:cNvSpPr txBox="1">
            <a:spLocks noChangeArrowheads="1"/>
          </p:cNvSpPr>
          <p:nvPr/>
        </p:nvSpPr>
        <p:spPr bwMode="auto">
          <a:xfrm>
            <a:off x="7740650" y="2705100"/>
            <a:ext cx="1152525" cy="822325"/>
          </a:xfrm>
          <a:prstGeom prst="rect">
            <a:avLst/>
          </a:prstGeom>
          <a:gradFill rotWithShape="1">
            <a:gsLst>
              <a:gs pos="0">
                <a:srgbClr val="009999">
                  <a:gamma/>
                  <a:shade val="46275"/>
                  <a:invGamma/>
                </a:srgbClr>
              </a:gs>
              <a:gs pos="100000">
                <a:srgbClr val="009999"/>
              </a:gs>
            </a:gsLst>
            <a:lin ang="2700000" scaled="1"/>
          </a:gradFill>
          <a:ln>
            <a:noFill/>
          </a:ln>
          <a:effectLst>
            <a:outerShdw dist="35921" dir="2700000" algn="ctr" rotWithShape="0">
              <a:srgbClr val="000000"/>
            </a:outerShdw>
          </a:effectLst>
          <a:extLst>
            <a:ext uri="{91240B29-F687-4F45-9708-019B960494DF}">
              <a14:hiddenLine xmlns:a14="http://schemas.microsoft.com/office/drawing/2010/main" w="19050" algn="ctr">
                <a:solidFill>
                  <a:schemeClr val="tx1"/>
                </a:solidFill>
                <a:miter lim="800000"/>
                <a:headEnd/>
                <a:tailEnd/>
              </a14:hiddenLine>
            </a:ext>
          </a:extLst>
        </p:spPr>
        <p:txBody>
          <a:bodyPr lIns="90000" tIns="46800" rIns="90000" bIns="4680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rPr>
              <a:t>Default route</a:t>
            </a:r>
          </a:p>
        </p:txBody>
      </p:sp>
      <p:sp>
        <p:nvSpPr>
          <p:cNvPr id="10" name="Text Box 14">
            <a:extLst>
              <a:ext uri="{FF2B5EF4-FFF2-40B4-BE49-F238E27FC236}">
                <a16:creationId xmlns:a16="http://schemas.microsoft.com/office/drawing/2014/main" id="{74F0604D-4CF6-4BB1-B5D4-B64DBA8985FD}"/>
              </a:ext>
            </a:extLst>
          </p:cNvPr>
          <p:cNvSpPr txBox="1">
            <a:spLocks noChangeArrowheads="1"/>
          </p:cNvSpPr>
          <p:nvPr/>
        </p:nvSpPr>
        <p:spPr bwMode="auto">
          <a:xfrm>
            <a:off x="4716463" y="2705100"/>
            <a:ext cx="2447925" cy="822325"/>
          </a:xfrm>
          <a:prstGeom prst="rect">
            <a:avLst/>
          </a:prstGeom>
          <a:gradFill rotWithShape="1">
            <a:gsLst>
              <a:gs pos="0">
                <a:srgbClr val="009999">
                  <a:gamma/>
                  <a:shade val="46275"/>
                  <a:invGamma/>
                </a:srgbClr>
              </a:gs>
              <a:gs pos="100000">
                <a:srgbClr val="009999"/>
              </a:gs>
            </a:gsLst>
            <a:lin ang="2700000" scaled="1"/>
          </a:gradFill>
          <a:ln>
            <a:noFill/>
          </a:ln>
          <a:effectLst>
            <a:outerShdw dist="35921" dir="2700000" algn="ctr" rotWithShape="0">
              <a:srgbClr val="000000"/>
            </a:outerShdw>
          </a:effectLst>
          <a:extLst>
            <a:ext uri="{91240B29-F687-4F45-9708-019B960494DF}">
              <a14:hiddenLine xmlns:a14="http://schemas.microsoft.com/office/drawing/2010/main" w="19050" algn="ctr">
                <a:solidFill>
                  <a:schemeClr val="tx1"/>
                </a:solidFill>
                <a:miter lim="800000"/>
                <a:headEnd/>
                <a:tailEnd/>
              </a14:hiddenLine>
            </a:ext>
          </a:extLst>
        </p:spPr>
        <p:txBody>
          <a:bodyPr lIns="90000" tIns="46800" rIns="90000" bIns="4680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rPr>
              <a:t>Network-specific route</a:t>
            </a:r>
          </a:p>
        </p:txBody>
      </p:sp>
      <p:sp>
        <p:nvSpPr>
          <p:cNvPr id="11" name="Text Box 15">
            <a:extLst>
              <a:ext uri="{FF2B5EF4-FFF2-40B4-BE49-F238E27FC236}">
                <a16:creationId xmlns:a16="http://schemas.microsoft.com/office/drawing/2014/main" id="{4A18F64C-E8D8-45A1-9FE2-16754BCB083B}"/>
              </a:ext>
            </a:extLst>
          </p:cNvPr>
          <p:cNvSpPr txBox="1">
            <a:spLocks noChangeArrowheads="1"/>
          </p:cNvSpPr>
          <p:nvPr/>
        </p:nvSpPr>
        <p:spPr bwMode="auto">
          <a:xfrm>
            <a:off x="2051050" y="2705100"/>
            <a:ext cx="2016125" cy="822325"/>
          </a:xfrm>
          <a:prstGeom prst="rect">
            <a:avLst/>
          </a:prstGeom>
          <a:gradFill rotWithShape="1">
            <a:gsLst>
              <a:gs pos="0">
                <a:srgbClr val="009999">
                  <a:gamma/>
                  <a:shade val="46275"/>
                  <a:invGamma/>
                </a:srgbClr>
              </a:gs>
              <a:gs pos="100000">
                <a:srgbClr val="009999"/>
              </a:gs>
            </a:gsLst>
            <a:lin ang="2700000" scaled="1"/>
          </a:gradFill>
          <a:ln>
            <a:noFill/>
          </a:ln>
          <a:effectLst>
            <a:outerShdw dist="35921" dir="2700000" algn="ctr" rotWithShape="0">
              <a:srgbClr val="000000"/>
            </a:outerShdw>
          </a:effectLst>
          <a:extLst>
            <a:ext uri="{91240B29-F687-4F45-9708-019B960494DF}">
              <a14:hiddenLine xmlns:a14="http://schemas.microsoft.com/office/drawing/2010/main" w="19050" algn="ctr">
                <a:solidFill>
                  <a:schemeClr val="tx1"/>
                </a:solidFill>
                <a:miter lim="800000"/>
                <a:headEnd/>
                <a:tailEnd/>
              </a14:hiddenLine>
            </a:ext>
          </a:extLst>
        </p:spPr>
        <p:txBody>
          <a:bodyPr lIns="90000" tIns="46800" rIns="90000" bIns="46800">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a:ln>
                  <a:noFill/>
                </a:ln>
                <a:solidFill>
                  <a:srgbClr val="FFFFFF"/>
                </a:solidFill>
                <a:effectLst>
                  <a:outerShdw blurRad="38100" dist="38100" dir="2700000" algn="tl">
                    <a:srgbClr val="000000"/>
                  </a:outerShdw>
                </a:effectLst>
                <a:uLnTx/>
                <a:uFillTx/>
                <a:latin typeface="Franklin Gothic Medium" panose="020B0603020102020204" pitchFamily="34" charset="0"/>
                <a:ea typeface="楷体_GB2312" pitchFamily="49" charset="-122"/>
              </a:rPr>
              <a:t>Host-specific route</a:t>
            </a:r>
          </a:p>
        </p:txBody>
      </p:sp>
      <p:sp>
        <p:nvSpPr>
          <p:cNvPr id="12" name="AutoShape 16">
            <a:extLst>
              <a:ext uri="{FF2B5EF4-FFF2-40B4-BE49-F238E27FC236}">
                <a16:creationId xmlns:a16="http://schemas.microsoft.com/office/drawing/2014/main" id="{4F310CC9-A4CF-4A82-B826-EB0208102A56}"/>
              </a:ext>
            </a:extLst>
          </p:cNvPr>
          <p:cNvSpPr>
            <a:spLocks noChangeArrowheads="1"/>
          </p:cNvSpPr>
          <p:nvPr/>
        </p:nvSpPr>
        <p:spPr bwMode="auto">
          <a:xfrm>
            <a:off x="2898775" y="3652838"/>
            <a:ext cx="4552950" cy="565150"/>
          </a:xfrm>
          <a:prstGeom prst="roundRect">
            <a:avLst>
              <a:gd name="adj" fmla="val 16667"/>
            </a:avLst>
          </a:prstGeom>
          <a:gradFill rotWithShape="1">
            <a:gsLst>
              <a:gs pos="0">
                <a:srgbClr val="009999">
                  <a:gamma/>
                  <a:shade val="46275"/>
                  <a:invGamma/>
                </a:srgbClr>
              </a:gs>
              <a:gs pos="100000">
                <a:srgbClr val="009999"/>
              </a:gs>
            </a:gsLst>
            <a:lin ang="27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38100">
                <a:solidFill>
                  <a:schemeClr val="tx1"/>
                </a:solidFill>
                <a:round/>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FFCC00"/>
                </a:solidFill>
                <a:effectLst>
                  <a:outerShdw blurRad="38100" dist="38100" dir="2700000" algn="tl">
                    <a:srgbClr val="000000"/>
                  </a:outerShdw>
                </a:effectLst>
                <a:uLnTx/>
                <a:uFillTx/>
                <a:latin typeface="Franklin Gothic Medium" panose="020B0603020102020204" pitchFamily="34" charset="0"/>
                <a:ea typeface="楷体_GB2312" pitchFamily="49" charset="-122"/>
              </a:rPr>
              <a:t>最长匹配（</a:t>
            </a:r>
            <a:r>
              <a:rPr kumimoji="0" lang="en-US" altLang="zh-CN" sz="2800" b="0" i="0" u="none" strike="noStrike" kern="0" cap="none" spc="0" normalizeH="0" baseline="0" noProof="0">
                <a:ln>
                  <a:noFill/>
                </a:ln>
                <a:solidFill>
                  <a:srgbClr val="FFCC00"/>
                </a:solidFill>
                <a:effectLst>
                  <a:outerShdw blurRad="38100" dist="38100" dir="2700000" algn="tl">
                    <a:srgbClr val="000000"/>
                  </a:outerShdw>
                </a:effectLst>
                <a:uLnTx/>
                <a:uFillTx/>
                <a:latin typeface="Franklin Gothic Medium" panose="020B0603020102020204" pitchFamily="34" charset="0"/>
                <a:ea typeface="楷体_GB2312" pitchFamily="49" charset="-122"/>
              </a:rPr>
              <a:t>longest match</a:t>
            </a:r>
            <a:r>
              <a:rPr kumimoji="0" lang="zh-CN" altLang="en-US" sz="2800" b="0" i="0" u="none" strike="noStrike" kern="0" cap="none" spc="0" normalizeH="0" baseline="0" noProof="0">
                <a:ln>
                  <a:noFill/>
                </a:ln>
                <a:solidFill>
                  <a:srgbClr val="FFCC00"/>
                </a:solidFill>
                <a:effectLst>
                  <a:outerShdw blurRad="38100" dist="38100" dir="2700000" algn="tl">
                    <a:srgbClr val="000000"/>
                  </a:outerShdw>
                </a:effectLst>
                <a:uLnTx/>
                <a:uFillTx/>
                <a:latin typeface="Franklin Gothic Medium" panose="020B0603020102020204" pitchFamily="34" charset="0"/>
                <a:ea typeface="楷体_GB2312" pitchFamily="49" charset="-122"/>
              </a:rPr>
              <a:t>）</a:t>
            </a:r>
          </a:p>
        </p:txBody>
      </p:sp>
      <p:sp>
        <p:nvSpPr>
          <p:cNvPr id="13" name="Rectangle 17">
            <a:extLst>
              <a:ext uri="{FF2B5EF4-FFF2-40B4-BE49-F238E27FC236}">
                <a16:creationId xmlns:a16="http://schemas.microsoft.com/office/drawing/2014/main" id="{07E32AB3-AEF3-4BD6-9BCB-3C7E71FC72A6}"/>
              </a:ext>
            </a:extLst>
          </p:cNvPr>
          <p:cNvSpPr txBox="1">
            <a:spLocks noChangeArrowheads="1"/>
          </p:cNvSpPr>
          <p:nvPr/>
        </p:nvSpPr>
        <p:spPr bwMode="auto">
          <a:xfrm>
            <a:off x="323850" y="2057400"/>
            <a:ext cx="84963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0000"/>
              </a:spcBef>
              <a:spcAft>
                <a:spcPct val="0"/>
              </a:spcAft>
              <a:buClr>
                <a:schemeClr val="hlink"/>
              </a:buClr>
              <a:buSzPct val="65000"/>
              <a:buFont typeface="Wingdings" panose="05000000000000000000" pitchFamily="2" charset="2"/>
              <a:buChar char="n"/>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30000"/>
              </a:spcBef>
              <a:spcAft>
                <a:spcPct val="0"/>
              </a:spcAft>
              <a:buClr>
                <a:srgbClr val="00CCFF"/>
              </a:buClr>
              <a:buSzPct val="65000"/>
              <a:buFont typeface="Wingdings" panose="05000000000000000000" pitchFamily="2" charset="2"/>
              <a:buChar char="n"/>
              <a:tabLst/>
              <a:defRPr/>
            </a:pPr>
            <a:r>
              <a:rPr kumimoji="0" lang="en-US" altLang="zh-CN" sz="3200" b="1" i="0" u="none" strike="noStrike" kern="1200" cap="none" spc="0" normalizeH="0" baseline="0" noProof="0" dirty="0">
                <a:ln>
                  <a:noFill/>
                </a:ln>
                <a:solidFill>
                  <a:srgbClr val="00B0F0"/>
                </a:solidFill>
                <a:effectLst>
                  <a:outerShdw blurRad="38100" dist="38100" dir="2700000" algn="tl">
                    <a:srgbClr val="000000"/>
                  </a:outerShdw>
                </a:effectLst>
                <a:uLnTx/>
                <a:uFillTx/>
                <a:latin typeface="Franklin Gothic Medium"/>
                <a:ea typeface="楷体_GB2312"/>
                <a:cs typeface="+mn-cs"/>
              </a:rPr>
              <a:t>Policy</a:t>
            </a:r>
            <a:r>
              <a:rPr kumimoji="0" lang="en-US" altLang="zh-CN"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Franklin Gothic Medium"/>
                <a:ea typeface="楷体_GB2312"/>
                <a:cs typeface="+mn-cs"/>
              </a:rPr>
              <a:t>:</a:t>
            </a:r>
          </a:p>
        </p:txBody>
      </p:sp>
    </p:spTree>
    <p:extLst>
      <p:ext uri="{BB962C8B-B14F-4D97-AF65-F5344CB8AC3E}">
        <p14:creationId xmlns:p14="http://schemas.microsoft.com/office/powerpoint/2010/main" val="415147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par>
                                <p:cTn id="22" presetID="5" presetClass="entr" presetSubtype="1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par>
                                <p:cTn id="25" presetID="5"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par>
                                <p:cTn id="28" presetID="5" presetClass="entr" presetSubtype="1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heckerboard(across)">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heckerboard(across)">
                                      <p:cBhvr>
                                        <p:cTn id="35" dur="500"/>
                                        <p:tgtEl>
                                          <p:spTgt spid="4"/>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2A4ECEC3-2EA1-4B7C-B97C-48556667801F}"/>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69775706-55AF-4E56-ACF7-BE7CDC7B0D62}"/>
              </a:ext>
            </a:extLst>
          </p:cNvPr>
          <p:cNvSpPr>
            <a:spLocks noGrp="1"/>
          </p:cNvSpPr>
          <p:nvPr>
            <p:ph type="sldNum" sz="quarter" idx="11"/>
          </p:nvPr>
        </p:nvSpPr>
        <p:spPr/>
        <p:txBody>
          <a:bodyPr/>
          <a:lstStyle/>
          <a:p>
            <a:fld id="{5DCB8578-C5BC-42EC-8CC0-EE3CB24D01C6}" type="slidenum">
              <a:rPr lang="en-US" altLang="zh-CN"/>
              <a:pPr/>
              <a:t>46</a:t>
            </a:fld>
            <a:endParaRPr lang="en-US" altLang="zh-CN"/>
          </a:p>
        </p:txBody>
      </p:sp>
      <p:sp>
        <p:nvSpPr>
          <p:cNvPr id="679938" name="Text Box 2">
            <a:extLst>
              <a:ext uri="{FF2B5EF4-FFF2-40B4-BE49-F238E27FC236}">
                <a16:creationId xmlns:a16="http://schemas.microsoft.com/office/drawing/2014/main" id="{625A7C15-0C0C-45A8-814B-D0FA316D2CC2}"/>
              </a:ext>
            </a:extLst>
          </p:cNvPr>
          <p:cNvSpPr txBox="1">
            <a:spLocks noChangeArrowheads="1"/>
          </p:cNvSpPr>
          <p:nvPr/>
        </p:nvSpPr>
        <p:spPr bwMode="auto">
          <a:xfrm>
            <a:off x="76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New Roman" panose="02020603050405020304" pitchFamily="18" charset="0"/>
              </a:defRPr>
            </a:lvl1pPr>
            <a:lvl2pPr marL="685800">
              <a:tabLst>
                <a:tab pos="457200" algn="l"/>
              </a:tabLst>
              <a:defRPr sz="2400">
                <a:solidFill>
                  <a:schemeClr val="tx1"/>
                </a:solidFill>
                <a:latin typeface="Times New Roman" panose="02020603050405020304" pitchFamily="18" charset="0"/>
              </a:defRPr>
            </a:lvl2pPr>
            <a:lvl3pPr>
              <a:tabLst>
                <a:tab pos="457200" algn="l"/>
              </a:tabLst>
              <a:defRPr sz="2400">
                <a:solidFill>
                  <a:schemeClr val="tx1"/>
                </a:solidFill>
                <a:latin typeface="Times New Roman" panose="02020603050405020304" pitchFamily="18" charset="0"/>
              </a:defRPr>
            </a:lvl3pPr>
            <a:lvl4pPr>
              <a:tabLst>
                <a:tab pos="457200" algn="l"/>
              </a:tabLst>
              <a:defRPr sz="2400">
                <a:solidFill>
                  <a:schemeClr val="tx1"/>
                </a:solidFill>
                <a:latin typeface="Times New Roman" panose="02020603050405020304" pitchFamily="18" charset="0"/>
              </a:defRPr>
            </a:lvl4pPr>
            <a:lvl5pPr>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r>
              <a:rPr lang="en-US" altLang="zh-CN" dirty="0">
                <a:latin typeface="Arial Unicode MS" pitchFamily="34" charset="-128"/>
                <a:ea typeface="宋体" panose="02010600030101010101" pitchFamily="2" charset="-122"/>
              </a:rPr>
              <a:t>Show the forwarding process if a packet arrives at R1 in Figure 6.13 with the destination address 180.70.65.140.</a:t>
            </a:r>
            <a:br>
              <a:rPr lang="en-US" altLang="zh-CN" i="1" dirty="0">
                <a:solidFill>
                  <a:schemeClr val="hlink"/>
                </a:solidFill>
                <a:latin typeface="Arial Unicode MS" pitchFamily="34" charset="-128"/>
                <a:ea typeface="宋体" panose="02010600030101010101" pitchFamily="2" charset="-122"/>
              </a:rPr>
            </a:br>
            <a:r>
              <a:rPr lang="en-US" altLang="zh-CN" i="1" dirty="0">
                <a:solidFill>
                  <a:schemeClr val="hlink"/>
                </a:solidFill>
                <a:latin typeface="Arial Unicode MS" pitchFamily="34" charset="-128"/>
                <a:ea typeface="宋体" panose="02010600030101010101" pitchFamily="2" charset="-122"/>
              </a:rPr>
              <a:t>Solution</a:t>
            </a:r>
          </a:p>
          <a:p>
            <a:pPr algn="just"/>
            <a:r>
              <a:rPr lang="en-US" altLang="zh-CN" dirty="0">
                <a:latin typeface="Arial Unicode MS" pitchFamily="34" charset="-128"/>
                <a:ea typeface="宋体" panose="02010600030101010101" pitchFamily="2" charset="-122"/>
              </a:rPr>
              <a:t>The router performs the following steps:</a:t>
            </a:r>
          </a:p>
          <a:p>
            <a:r>
              <a:rPr lang="en-US" altLang="zh-CN" dirty="0">
                <a:solidFill>
                  <a:schemeClr val="hlink"/>
                </a:solidFill>
                <a:latin typeface="Arial Unicode MS" pitchFamily="34" charset="-128"/>
                <a:ea typeface="宋体" panose="02010600030101010101" pitchFamily="2" charset="-122"/>
              </a:rPr>
              <a:t>1.</a:t>
            </a:r>
            <a:r>
              <a:rPr lang="en-US" altLang="zh-CN" dirty="0">
                <a:latin typeface="Arial Unicode MS" pitchFamily="34" charset="-128"/>
                <a:ea typeface="宋体" panose="02010600030101010101" pitchFamily="2" charset="-122"/>
              </a:rPr>
              <a:t>	The first </a:t>
            </a:r>
            <a:r>
              <a:rPr lang="en-US" altLang="zh-CN" dirty="0">
                <a:solidFill>
                  <a:srgbClr val="00B0F0"/>
                </a:solidFill>
                <a:latin typeface="Arial Unicode MS" pitchFamily="34" charset="-128"/>
                <a:ea typeface="宋体" panose="02010600030101010101" pitchFamily="2" charset="-122"/>
              </a:rPr>
              <a:t>mask (/26) </a:t>
            </a:r>
            <a:r>
              <a:rPr lang="en-US" altLang="zh-CN" dirty="0">
                <a:latin typeface="Arial Unicode MS" pitchFamily="34" charset="-128"/>
                <a:ea typeface="宋体" panose="02010600030101010101" pitchFamily="2" charset="-122"/>
              </a:rPr>
              <a:t>is applied to the destination 	address. The result is </a:t>
            </a:r>
            <a:r>
              <a:rPr lang="en-US" altLang="zh-CN" dirty="0">
                <a:solidFill>
                  <a:srgbClr val="00B0F0"/>
                </a:solidFill>
                <a:latin typeface="Arial Unicode MS" pitchFamily="34" charset="-128"/>
                <a:ea typeface="宋体" panose="02010600030101010101" pitchFamily="2" charset="-122"/>
              </a:rPr>
              <a:t>180.70.65.128</a:t>
            </a:r>
            <a:r>
              <a:rPr lang="en-US" altLang="zh-CN" dirty="0">
                <a:latin typeface="Arial Unicode MS" pitchFamily="34" charset="-128"/>
                <a:ea typeface="宋体" panose="02010600030101010101" pitchFamily="2" charset="-122"/>
              </a:rPr>
              <a:t>, which does not 	match the corresponding network address.</a:t>
            </a:r>
          </a:p>
        </p:txBody>
      </p:sp>
      <p:grpSp>
        <p:nvGrpSpPr>
          <p:cNvPr id="679939" name="Group 3">
            <a:extLst>
              <a:ext uri="{FF2B5EF4-FFF2-40B4-BE49-F238E27FC236}">
                <a16:creationId xmlns:a16="http://schemas.microsoft.com/office/drawing/2014/main" id="{76B584B9-79DC-41F7-A9BC-9A9B4F43AA09}"/>
              </a:ext>
            </a:extLst>
          </p:cNvPr>
          <p:cNvGrpSpPr>
            <a:grpSpLocks/>
          </p:cNvGrpSpPr>
          <p:nvPr/>
        </p:nvGrpSpPr>
        <p:grpSpPr bwMode="auto">
          <a:xfrm>
            <a:off x="0" y="0"/>
            <a:ext cx="9144000" cy="609600"/>
            <a:chOff x="0" y="2448"/>
            <a:chExt cx="5760" cy="384"/>
          </a:xfrm>
        </p:grpSpPr>
        <p:sp>
          <p:nvSpPr>
            <p:cNvPr id="679940" name="Rectangle 4">
              <a:extLst>
                <a:ext uri="{FF2B5EF4-FFF2-40B4-BE49-F238E27FC236}">
                  <a16:creationId xmlns:a16="http://schemas.microsoft.com/office/drawing/2014/main" id="{B5BB5621-EAEA-4206-81C3-57078D6715B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941" name="Text Box 5">
              <a:extLst>
                <a:ext uri="{FF2B5EF4-FFF2-40B4-BE49-F238E27FC236}">
                  <a16:creationId xmlns:a16="http://schemas.microsoft.com/office/drawing/2014/main" id="{453C63E0-203A-4E61-AC0F-9E22FC71F2BD}"/>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6.8</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3" name="图片 2">
            <a:extLst>
              <a:ext uri="{FF2B5EF4-FFF2-40B4-BE49-F238E27FC236}">
                <a16:creationId xmlns:a16="http://schemas.microsoft.com/office/drawing/2014/main" id="{6A2ACECB-97DC-4899-9DF8-B04A0025228C}"/>
              </a:ext>
            </a:extLst>
          </p:cNvPr>
          <p:cNvPicPr>
            <a:picLocks noChangeAspect="1"/>
          </p:cNvPicPr>
          <p:nvPr/>
        </p:nvPicPr>
        <p:blipFill>
          <a:blip r:embed="rId3"/>
          <a:stretch>
            <a:fillRect/>
          </a:stretch>
        </p:blipFill>
        <p:spPr>
          <a:xfrm>
            <a:off x="467989" y="3478668"/>
            <a:ext cx="7971897" cy="276496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3AED933-B15B-4530-9224-F8579B1279B8}"/>
              </a:ext>
            </a:extLst>
          </p:cNvPr>
          <p:cNvPicPr>
            <a:picLocks noChangeAspect="1"/>
          </p:cNvPicPr>
          <p:nvPr/>
        </p:nvPicPr>
        <p:blipFill>
          <a:blip r:embed="rId3"/>
          <a:stretch>
            <a:fillRect/>
          </a:stretch>
        </p:blipFill>
        <p:spPr>
          <a:xfrm>
            <a:off x="858884" y="4248686"/>
            <a:ext cx="7523116" cy="2609314"/>
          </a:xfrm>
          <a:prstGeom prst="rect">
            <a:avLst/>
          </a:prstGeom>
        </p:spPr>
      </p:pic>
      <p:sp>
        <p:nvSpPr>
          <p:cNvPr id="6" name="页脚占位符 1">
            <a:extLst>
              <a:ext uri="{FF2B5EF4-FFF2-40B4-BE49-F238E27FC236}">
                <a16:creationId xmlns:a16="http://schemas.microsoft.com/office/drawing/2014/main" id="{2A4ECEC3-2EA1-4B7C-B97C-48556667801F}"/>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69775706-55AF-4E56-ACF7-BE7CDC7B0D62}"/>
              </a:ext>
            </a:extLst>
          </p:cNvPr>
          <p:cNvSpPr>
            <a:spLocks noGrp="1"/>
          </p:cNvSpPr>
          <p:nvPr>
            <p:ph type="sldNum" sz="quarter" idx="11"/>
          </p:nvPr>
        </p:nvSpPr>
        <p:spPr/>
        <p:txBody>
          <a:bodyPr/>
          <a:lstStyle/>
          <a:p>
            <a:fld id="{5DCB8578-C5BC-42EC-8CC0-EE3CB24D01C6}" type="slidenum">
              <a:rPr lang="en-US" altLang="zh-CN"/>
              <a:pPr/>
              <a:t>47</a:t>
            </a:fld>
            <a:endParaRPr lang="en-US" altLang="zh-CN"/>
          </a:p>
        </p:txBody>
      </p:sp>
      <p:sp>
        <p:nvSpPr>
          <p:cNvPr id="679938" name="Text Box 2">
            <a:extLst>
              <a:ext uri="{FF2B5EF4-FFF2-40B4-BE49-F238E27FC236}">
                <a16:creationId xmlns:a16="http://schemas.microsoft.com/office/drawing/2014/main" id="{625A7C15-0C0C-45A8-814B-D0FA316D2CC2}"/>
              </a:ext>
            </a:extLst>
          </p:cNvPr>
          <p:cNvSpPr txBox="1">
            <a:spLocks noChangeArrowheads="1"/>
          </p:cNvSpPr>
          <p:nvPr/>
        </p:nvSpPr>
        <p:spPr bwMode="auto">
          <a:xfrm>
            <a:off x="76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New Roman" panose="02020603050405020304" pitchFamily="18" charset="0"/>
              </a:defRPr>
            </a:lvl1pPr>
            <a:lvl2pPr marL="685800">
              <a:tabLst>
                <a:tab pos="457200" algn="l"/>
              </a:tabLst>
              <a:defRPr sz="2400">
                <a:solidFill>
                  <a:schemeClr val="tx1"/>
                </a:solidFill>
                <a:latin typeface="Times New Roman" panose="02020603050405020304" pitchFamily="18" charset="0"/>
              </a:defRPr>
            </a:lvl2pPr>
            <a:lvl3pPr>
              <a:tabLst>
                <a:tab pos="457200" algn="l"/>
              </a:tabLst>
              <a:defRPr sz="2400">
                <a:solidFill>
                  <a:schemeClr val="tx1"/>
                </a:solidFill>
                <a:latin typeface="Times New Roman" panose="02020603050405020304" pitchFamily="18" charset="0"/>
              </a:defRPr>
            </a:lvl3pPr>
            <a:lvl4pPr>
              <a:tabLst>
                <a:tab pos="457200" algn="l"/>
              </a:tabLst>
              <a:defRPr sz="2400">
                <a:solidFill>
                  <a:schemeClr val="tx1"/>
                </a:solidFill>
                <a:latin typeface="Times New Roman" panose="02020603050405020304" pitchFamily="18" charset="0"/>
              </a:defRPr>
            </a:lvl4pPr>
            <a:lvl5pPr>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r>
              <a:rPr lang="en-US" altLang="zh-CN" dirty="0">
                <a:latin typeface="Arial Unicode MS" pitchFamily="34" charset="-128"/>
                <a:ea typeface="宋体" panose="02010600030101010101" pitchFamily="2" charset="-122"/>
              </a:rPr>
              <a:t>Show the forwarding process if a packet arrives at R1 in Figure 6.13 with the destination address 180.70.65.140.</a:t>
            </a:r>
            <a:br>
              <a:rPr lang="en-US" altLang="zh-CN" i="1" dirty="0">
                <a:solidFill>
                  <a:schemeClr val="hlink"/>
                </a:solidFill>
                <a:latin typeface="Arial Unicode MS" pitchFamily="34" charset="-128"/>
                <a:ea typeface="宋体" panose="02010600030101010101" pitchFamily="2" charset="-122"/>
              </a:rPr>
            </a:br>
            <a:r>
              <a:rPr lang="en-US" altLang="zh-CN" i="1" dirty="0">
                <a:solidFill>
                  <a:schemeClr val="hlink"/>
                </a:solidFill>
                <a:latin typeface="Arial Unicode MS" pitchFamily="34" charset="-128"/>
                <a:ea typeface="宋体" panose="02010600030101010101" pitchFamily="2" charset="-122"/>
              </a:rPr>
              <a:t>Solution</a:t>
            </a:r>
          </a:p>
          <a:p>
            <a:r>
              <a:rPr lang="en-US" altLang="zh-CN" dirty="0">
                <a:solidFill>
                  <a:schemeClr val="hlink"/>
                </a:solidFill>
                <a:latin typeface="Arial Unicode MS" pitchFamily="34" charset="-128"/>
                <a:ea typeface="宋体" panose="02010600030101010101" pitchFamily="2" charset="-122"/>
              </a:rPr>
              <a:t>2.</a:t>
            </a:r>
            <a:r>
              <a:rPr lang="en-US" altLang="zh-CN" dirty="0">
                <a:latin typeface="Arial Unicode MS" pitchFamily="34" charset="-128"/>
                <a:ea typeface="宋体" panose="02010600030101010101" pitchFamily="2" charset="-122"/>
              </a:rPr>
              <a:t>	The second </a:t>
            </a:r>
            <a:r>
              <a:rPr lang="en-US" altLang="zh-CN" dirty="0">
                <a:solidFill>
                  <a:srgbClr val="00B0F0"/>
                </a:solidFill>
                <a:latin typeface="Arial Unicode MS" pitchFamily="34" charset="-128"/>
                <a:ea typeface="宋体" panose="02010600030101010101" pitchFamily="2" charset="-122"/>
              </a:rPr>
              <a:t>mask (/25) </a:t>
            </a:r>
            <a:r>
              <a:rPr lang="en-US" altLang="zh-CN" dirty="0">
                <a:latin typeface="Arial Unicode MS" pitchFamily="34" charset="-128"/>
                <a:ea typeface="宋体" panose="02010600030101010101" pitchFamily="2" charset="-122"/>
              </a:rPr>
              <a:t>is applied to the destination 	address. The result is </a:t>
            </a:r>
            <a:r>
              <a:rPr lang="en-US" altLang="zh-CN" dirty="0">
                <a:solidFill>
                  <a:srgbClr val="00B0F0"/>
                </a:solidFill>
                <a:latin typeface="Arial Unicode MS" pitchFamily="34" charset="-128"/>
                <a:ea typeface="宋体" panose="02010600030101010101" pitchFamily="2" charset="-122"/>
              </a:rPr>
              <a:t>180.70.65.128</a:t>
            </a:r>
            <a:r>
              <a:rPr lang="en-US" altLang="zh-CN" dirty="0">
                <a:latin typeface="Arial Unicode MS" pitchFamily="34" charset="-128"/>
                <a:ea typeface="宋体" panose="02010600030101010101" pitchFamily="2" charset="-122"/>
              </a:rPr>
              <a:t>, which matches the</a:t>
            </a:r>
            <a:br>
              <a:rPr lang="en-US" altLang="zh-CN" dirty="0">
                <a:latin typeface="Arial Unicode MS" pitchFamily="34" charset="-128"/>
                <a:ea typeface="宋体" panose="02010600030101010101" pitchFamily="2" charset="-122"/>
              </a:rPr>
            </a:br>
            <a:r>
              <a:rPr lang="en-US" altLang="zh-CN" dirty="0">
                <a:latin typeface="Arial Unicode MS" pitchFamily="34" charset="-128"/>
                <a:ea typeface="宋体" panose="02010600030101010101" pitchFamily="2" charset="-122"/>
              </a:rPr>
              <a:t>	corresponding network address. The next-hop address 	(the destination address of the packet in this case) and 	the interface number m0 are passed to ARP (see 	Chapter 8) for further processing.</a:t>
            </a:r>
          </a:p>
        </p:txBody>
      </p:sp>
      <p:grpSp>
        <p:nvGrpSpPr>
          <p:cNvPr id="679939" name="Group 3">
            <a:extLst>
              <a:ext uri="{FF2B5EF4-FFF2-40B4-BE49-F238E27FC236}">
                <a16:creationId xmlns:a16="http://schemas.microsoft.com/office/drawing/2014/main" id="{76B584B9-79DC-41F7-A9BC-9A9B4F43AA09}"/>
              </a:ext>
            </a:extLst>
          </p:cNvPr>
          <p:cNvGrpSpPr>
            <a:grpSpLocks/>
          </p:cNvGrpSpPr>
          <p:nvPr/>
        </p:nvGrpSpPr>
        <p:grpSpPr bwMode="auto">
          <a:xfrm>
            <a:off x="0" y="0"/>
            <a:ext cx="9144000" cy="609600"/>
            <a:chOff x="0" y="2448"/>
            <a:chExt cx="5760" cy="384"/>
          </a:xfrm>
        </p:grpSpPr>
        <p:sp>
          <p:nvSpPr>
            <p:cNvPr id="679940" name="Rectangle 4">
              <a:extLst>
                <a:ext uri="{FF2B5EF4-FFF2-40B4-BE49-F238E27FC236}">
                  <a16:creationId xmlns:a16="http://schemas.microsoft.com/office/drawing/2014/main" id="{B5BB5621-EAEA-4206-81C3-57078D6715B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941" name="Text Box 5">
              <a:extLst>
                <a:ext uri="{FF2B5EF4-FFF2-40B4-BE49-F238E27FC236}">
                  <a16:creationId xmlns:a16="http://schemas.microsoft.com/office/drawing/2014/main" id="{453C63E0-203A-4E61-AC0F-9E22FC71F2BD}"/>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6.8</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098482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3E1F23B8-9BAF-4387-BBCA-5FBC8F05F5EF}"/>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12744824-E48F-4AE7-B06B-825FB9DD68E3}"/>
              </a:ext>
            </a:extLst>
          </p:cNvPr>
          <p:cNvSpPr>
            <a:spLocks noGrp="1"/>
          </p:cNvSpPr>
          <p:nvPr>
            <p:ph type="sldNum" sz="quarter" idx="11"/>
          </p:nvPr>
        </p:nvSpPr>
        <p:spPr/>
        <p:txBody>
          <a:bodyPr/>
          <a:lstStyle/>
          <a:p>
            <a:fld id="{A0050E98-DF22-46D0-96B7-1DA372F1C4E6}" type="slidenum">
              <a:rPr lang="en-US" altLang="zh-CN"/>
              <a:pPr/>
              <a:t>48</a:t>
            </a:fld>
            <a:endParaRPr lang="en-US" altLang="zh-CN"/>
          </a:p>
        </p:txBody>
      </p:sp>
      <p:sp>
        <p:nvSpPr>
          <p:cNvPr id="681986" name="Text Box 2">
            <a:extLst>
              <a:ext uri="{FF2B5EF4-FFF2-40B4-BE49-F238E27FC236}">
                <a16:creationId xmlns:a16="http://schemas.microsoft.com/office/drawing/2014/main" id="{8A2D4785-BEED-445B-823E-031BC49C6A0D}"/>
              </a:ext>
            </a:extLst>
          </p:cNvPr>
          <p:cNvSpPr txBox="1">
            <a:spLocks noChangeArrowheads="1"/>
          </p:cNvSpPr>
          <p:nvPr/>
        </p:nvSpPr>
        <p:spPr bwMode="auto">
          <a:xfrm>
            <a:off x="76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sz="2400">
                <a:solidFill>
                  <a:schemeClr val="tx1"/>
                </a:solidFill>
                <a:latin typeface="Times New Roman" panose="02020603050405020304" pitchFamily="18" charset="0"/>
              </a:defRPr>
            </a:lvl1pPr>
            <a:lvl2pPr marL="514350">
              <a:tabLst>
                <a:tab pos="400050" algn="l"/>
              </a:tabLst>
              <a:defRPr sz="2400">
                <a:solidFill>
                  <a:schemeClr val="tx1"/>
                </a:solidFill>
                <a:latin typeface="Times New Roman" panose="02020603050405020304" pitchFamily="18" charset="0"/>
              </a:defRPr>
            </a:lvl2pPr>
            <a:lvl3pPr>
              <a:tabLst>
                <a:tab pos="400050" algn="l"/>
              </a:tabLst>
              <a:defRPr sz="2400">
                <a:solidFill>
                  <a:schemeClr val="tx1"/>
                </a:solidFill>
                <a:latin typeface="Times New Roman" panose="02020603050405020304" pitchFamily="18" charset="0"/>
              </a:defRPr>
            </a:lvl3pPr>
            <a:lvl4pPr>
              <a:tabLst>
                <a:tab pos="400050" algn="l"/>
              </a:tabLst>
              <a:defRPr sz="2400">
                <a:solidFill>
                  <a:schemeClr val="tx1"/>
                </a:solidFill>
                <a:latin typeface="Times New Roman" panose="02020603050405020304" pitchFamily="18" charset="0"/>
              </a:defRPr>
            </a:lvl4pPr>
            <a:lvl5pPr>
              <a:tabLst>
                <a:tab pos="400050" algn="l"/>
              </a:tabLst>
              <a:defRPr sz="2400">
                <a:solidFill>
                  <a:schemeClr val="tx1"/>
                </a:solidFill>
                <a:latin typeface="Times New Roman" panose="02020603050405020304" pitchFamily="18" charset="0"/>
              </a:defRPr>
            </a:lvl5pPr>
            <a:lvl6pPr fontAlgn="base">
              <a:spcBef>
                <a:spcPct val="0"/>
              </a:spcBef>
              <a:spcAft>
                <a:spcPct val="0"/>
              </a:spcAft>
              <a:tabLst>
                <a:tab pos="400050" algn="l"/>
              </a:tabLst>
              <a:defRPr sz="2400">
                <a:solidFill>
                  <a:schemeClr val="tx1"/>
                </a:solidFill>
                <a:latin typeface="Times New Roman" panose="02020603050405020304" pitchFamily="18" charset="0"/>
              </a:defRPr>
            </a:lvl6pPr>
            <a:lvl7pPr fontAlgn="base">
              <a:spcBef>
                <a:spcPct val="0"/>
              </a:spcBef>
              <a:spcAft>
                <a:spcPct val="0"/>
              </a:spcAft>
              <a:tabLst>
                <a:tab pos="400050" algn="l"/>
              </a:tabLst>
              <a:defRPr sz="2400">
                <a:solidFill>
                  <a:schemeClr val="tx1"/>
                </a:solidFill>
                <a:latin typeface="Times New Roman" panose="02020603050405020304" pitchFamily="18" charset="0"/>
              </a:defRPr>
            </a:lvl7pPr>
            <a:lvl8pPr fontAlgn="base">
              <a:spcBef>
                <a:spcPct val="0"/>
              </a:spcBef>
              <a:spcAft>
                <a:spcPct val="0"/>
              </a:spcAft>
              <a:tabLst>
                <a:tab pos="400050" algn="l"/>
              </a:tabLst>
              <a:defRPr sz="2400">
                <a:solidFill>
                  <a:schemeClr val="tx1"/>
                </a:solidFill>
                <a:latin typeface="Times New Roman" panose="02020603050405020304" pitchFamily="18" charset="0"/>
              </a:defRPr>
            </a:lvl8pPr>
            <a:lvl9pPr fontAlgn="base">
              <a:spcBef>
                <a:spcPct val="0"/>
              </a:spcBef>
              <a:spcAft>
                <a:spcPct val="0"/>
              </a:spcAft>
              <a:tabLst>
                <a:tab pos="400050" algn="l"/>
              </a:tabLst>
              <a:defRPr sz="2400">
                <a:solidFill>
                  <a:schemeClr val="tx1"/>
                </a:solidFill>
                <a:latin typeface="Times New Roman" panose="02020603050405020304" pitchFamily="18" charset="0"/>
              </a:defRPr>
            </a:lvl9pPr>
          </a:lstStyle>
          <a:p>
            <a:r>
              <a:rPr lang="en-US" altLang="zh-CN" dirty="0">
                <a:latin typeface="Arial Unicode MS" pitchFamily="34" charset="-128"/>
                <a:ea typeface="宋体" panose="02010600030101010101" pitchFamily="2" charset="-122"/>
              </a:rPr>
              <a:t>Show the forwarding process if a packet arrives at R1 in Figure 6.13 with the destination address </a:t>
            </a:r>
            <a:r>
              <a:rPr lang="en-US" altLang="zh-CN" dirty="0">
                <a:solidFill>
                  <a:srgbClr val="00B0F0"/>
                </a:solidFill>
                <a:latin typeface="Arial Unicode MS" pitchFamily="34" charset="-128"/>
                <a:ea typeface="宋体" panose="02010600030101010101" pitchFamily="2" charset="-122"/>
              </a:rPr>
              <a:t>201.4.22.35</a:t>
            </a:r>
            <a:r>
              <a:rPr lang="en-US" altLang="zh-CN" dirty="0">
                <a:latin typeface="Arial Unicode MS" pitchFamily="34" charset="-128"/>
                <a:ea typeface="宋体" panose="02010600030101010101" pitchFamily="2" charset="-122"/>
              </a:rPr>
              <a:t>.</a:t>
            </a:r>
            <a:br>
              <a:rPr lang="en-US" altLang="zh-CN" i="1" dirty="0">
                <a:solidFill>
                  <a:schemeClr val="hlink"/>
                </a:solidFill>
                <a:latin typeface="Arial Unicode MS" pitchFamily="34" charset="-128"/>
                <a:ea typeface="宋体" panose="02010600030101010101" pitchFamily="2" charset="-122"/>
              </a:rPr>
            </a:br>
            <a:r>
              <a:rPr lang="en-US" altLang="zh-CN" i="1" dirty="0">
                <a:solidFill>
                  <a:schemeClr val="hlink"/>
                </a:solidFill>
                <a:latin typeface="Arial Unicode MS" pitchFamily="34" charset="-128"/>
                <a:ea typeface="宋体" panose="02010600030101010101" pitchFamily="2" charset="-122"/>
              </a:rPr>
              <a:t>Solution</a:t>
            </a:r>
          </a:p>
          <a:p>
            <a:pPr algn="just"/>
            <a:r>
              <a:rPr lang="en-US" altLang="zh-CN" dirty="0">
                <a:latin typeface="Arial Unicode MS" pitchFamily="34" charset="-128"/>
                <a:ea typeface="宋体" panose="02010600030101010101" pitchFamily="2" charset="-122"/>
              </a:rPr>
              <a:t>The router performs the following steps:</a:t>
            </a:r>
          </a:p>
          <a:p>
            <a:pPr algn="just"/>
            <a:r>
              <a:rPr lang="en-US" altLang="zh-CN" dirty="0">
                <a:solidFill>
                  <a:schemeClr val="hlink"/>
                </a:solidFill>
                <a:latin typeface="Arial Unicode MS" pitchFamily="34" charset="-128"/>
                <a:ea typeface="宋体" panose="02010600030101010101" pitchFamily="2" charset="-122"/>
              </a:rPr>
              <a:t>1.	</a:t>
            </a:r>
            <a:r>
              <a:rPr lang="en-US" altLang="zh-CN" dirty="0">
                <a:latin typeface="Arial Unicode MS" pitchFamily="34" charset="-128"/>
                <a:ea typeface="宋体" panose="02010600030101010101" pitchFamily="2" charset="-122"/>
              </a:rPr>
              <a:t>The first mask (/26) is applied to the destination address. 	The result is </a:t>
            </a:r>
            <a:r>
              <a:rPr lang="en-US" altLang="zh-CN" dirty="0">
                <a:solidFill>
                  <a:srgbClr val="00B0F0"/>
                </a:solidFill>
                <a:latin typeface="Arial Unicode MS" pitchFamily="34" charset="-128"/>
                <a:ea typeface="宋体" panose="02010600030101010101" pitchFamily="2" charset="-122"/>
              </a:rPr>
              <a:t>201.4.22.0</a:t>
            </a:r>
            <a:r>
              <a:rPr lang="en-US" altLang="zh-CN" dirty="0">
                <a:latin typeface="Arial Unicode MS" pitchFamily="34" charset="-128"/>
                <a:ea typeface="宋体" panose="02010600030101010101" pitchFamily="2" charset="-122"/>
              </a:rPr>
              <a:t>, which does not match the 	corresponding  network address (row 1).</a:t>
            </a:r>
          </a:p>
        </p:txBody>
      </p:sp>
      <p:grpSp>
        <p:nvGrpSpPr>
          <p:cNvPr id="681987" name="Group 3">
            <a:extLst>
              <a:ext uri="{FF2B5EF4-FFF2-40B4-BE49-F238E27FC236}">
                <a16:creationId xmlns:a16="http://schemas.microsoft.com/office/drawing/2014/main" id="{EBEA231E-B842-4A7B-947F-6CD0A35D83E4}"/>
              </a:ext>
            </a:extLst>
          </p:cNvPr>
          <p:cNvGrpSpPr>
            <a:grpSpLocks/>
          </p:cNvGrpSpPr>
          <p:nvPr/>
        </p:nvGrpSpPr>
        <p:grpSpPr bwMode="auto">
          <a:xfrm>
            <a:off x="0" y="0"/>
            <a:ext cx="9144000" cy="609600"/>
            <a:chOff x="0" y="2448"/>
            <a:chExt cx="5760" cy="384"/>
          </a:xfrm>
        </p:grpSpPr>
        <p:sp>
          <p:nvSpPr>
            <p:cNvPr id="681988" name="Rectangle 4">
              <a:extLst>
                <a:ext uri="{FF2B5EF4-FFF2-40B4-BE49-F238E27FC236}">
                  <a16:creationId xmlns:a16="http://schemas.microsoft.com/office/drawing/2014/main" id="{36AE81DB-730C-4672-882C-6464F75BD35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1989" name="Text Box 5">
              <a:extLst>
                <a:ext uri="{FF2B5EF4-FFF2-40B4-BE49-F238E27FC236}">
                  <a16:creationId xmlns:a16="http://schemas.microsoft.com/office/drawing/2014/main" id="{710BD027-CCFE-4F2D-A20B-524FC1AD150B}"/>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6.9</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2" name="图片 1">
            <a:extLst>
              <a:ext uri="{FF2B5EF4-FFF2-40B4-BE49-F238E27FC236}">
                <a16:creationId xmlns:a16="http://schemas.microsoft.com/office/drawing/2014/main" id="{A00BF71C-B3BC-42AE-8AE6-A0DE97FAA585}"/>
              </a:ext>
            </a:extLst>
          </p:cNvPr>
          <p:cNvPicPr>
            <a:picLocks noChangeAspect="1"/>
          </p:cNvPicPr>
          <p:nvPr/>
        </p:nvPicPr>
        <p:blipFill>
          <a:blip r:embed="rId3"/>
          <a:stretch>
            <a:fillRect/>
          </a:stretch>
        </p:blipFill>
        <p:spPr>
          <a:xfrm>
            <a:off x="810442" y="3733800"/>
            <a:ext cx="7523116" cy="260931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3E1F23B8-9BAF-4387-BBCA-5FBC8F05F5EF}"/>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12744824-E48F-4AE7-B06B-825FB9DD68E3}"/>
              </a:ext>
            </a:extLst>
          </p:cNvPr>
          <p:cNvSpPr>
            <a:spLocks noGrp="1"/>
          </p:cNvSpPr>
          <p:nvPr>
            <p:ph type="sldNum" sz="quarter" idx="11"/>
          </p:nvPr>
        </p:nvSpPr>
        <p:spPr/>
        <p:txBody>
          <a:bodyPr/>
          <a:lstStyle/>
          <a:p>
            <a:fld id="{A0050E98-DF22-46D0-96B7-1DA372F1C4E6}" type="slidenum">
              <a:rPr lang="en-US" altLang="zh-CN"/>
              <a:pPr/>
              <a:t>49</a:t>
            </a:fld>
            <a:endParaRPr lang="en-US" altLang="zh-CN"/>
          </a:p>
        </p:txBody>
      </p:sp>
      <p:sp>
        <p:nvSpPr>
          <p:cNvPr id="681986" name="Text Box 2">
            <a:extLst>
              <a:ext uri="{FF2B5EF4-FFF2-40B4-BE49-F238E27FC236}">
                <a16:creationId xmlns:a16="http://schemas.microsoft.com/office/drawing/2014/main" id="{8A2D4785-BEED-445B-823E-031BC49C6A0D}"/>
              </a:ext>
            </a:extLst>
          </p:cNvPr>
          <p:cNvSpPr txBox="1">
            <a:spLocks noChangeArrowheads="1"/>
          </p:cNvSpPr>
          <p:nvPr/>
        </p:nvSpPr>
        <p:spPr bwMode="auto">
          <a:xfrm>
            <a:off x="76200" y="696913"/>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sz="2400">
                <a:solidFill>
                  <a:schemeClr val="tx1"/>
                </a:solidFill>
                <a:latin typeface="Times New Roman" panose="02020603050405020304" pitchFamily="18" charset="0"/>
              </a:defRPr>
            </a:lvl1pPr>
            <a:lvl2pPr marL="514350">
              <a:tabLst>
                <a:tab pos="400050" algn="l"/>
              </a:tabLst>
              <a:defRPr sz="2400">
                <a:solidFill>
                  <a:schemeClr val="tx1"/>
                </a:solidFill>
                <a:latin typeface="Times New Roman" panose="02020603050405020304" pitchFamily="18" charset="0"/>
              </a:defRPr>
            </a:lvl2pPr>
            <a:lvl3pPr>
              <a:tabLst>
                <a:tab pos="400050" algn="l"/>
              </a:tabLst>
              <a:defRPr sz="2400">
                <a:solidFill>
                  <a:schemeClr val="tx1"/>
                </a:solidFill>
                <a:latin typeface="Times New Roman" panose="02020603050405020304" pitchFamily="18" charset="0"/>
              </a:defRPr>
            </a:lvl3pPr>
            <a:lvl4pPr>
              <a:tabLst>
                <a:tab pos="400050" algn="l"/>
              </a:tabLst>
              <a:defRPr sz="2400">
                <a:solidFill>
                  <a:schemeClr val="tx1"/>
                </a:solidFill>
                <a:latin typeface="Times New Roman" panose="02020603050405020304" pitchFamily="18" charset="0"/>
              </a:defRPr>
            </a:lvl4pPr>
            <a:lvl5pPr>
              <a:tabLst>
                <a:tab pos="400050" algn="l"/>
              </a:tabLst>
              <a:defRPr sz="2400">
                <a:solidFill>
                  <a:schemeClr val="tx1"/>
                </a:solidFill>
                <a:latin typeface="Times New Roman" panose="02020603050405020304" pitchFamily="18" charset="0"/>
              </a:defRPr>
            </a:lvl5pPr>
            <a:lvl6pPr fontAlgn="base">
              <a:spcBef>
                <a:spcPct val="0"/>
              </a:spcBef>
              <a:spcAft>
                <a:spcPct val="0"/>
              </a:spcAft>
              <a:tabLst>
                <a:tab pos="400050" algn="l"/>
              </a:tabLst>
              <a:defRPr sz="2400">
                <a:solidFill>
                  <a:schemeClr val="tx1"/>
                </a:solidFill>
                <a:latin typeface="Times New Roman" panose="02020603050405020304" pitchFamily="18" charset="0"/>
              </a:defRPr>
            </a:lvl6pPr>
            <a:lvl7pPr fontAlgn="base">
              <a:spcBef>
                <a:spcPct val="0"/>
              </a:spcBef>
              <a:spcAft>
                <a:spcPct val="0"/>
              </a:spcAft>
              <a:tabLst>
                <a:tab pos="400050" algn="l"/>
              </a:tabLst>
              <a:defRPr sz="2400">
                <a:solidFill>
                  <a:schemeClr val="tx1"/>
                </a:solidFill>
                <a:latin typeface="Times New Roman" panose="02020603050405020304" pitchFamily="18" charset="0"/>
              </a:defRPr>
            </a:lvl7pPr>
            <a:lvl8pPr fontAlgn="base">
              <a:spcBef>
                <a:spcPct val="0"/>
              </a:spcBef>
              <a:spcAft>
                <a:spcPct val="0"/>
              </a:spcAft>
              <a:tabLst>
                <a:tab pos="400050" algn="l"/>
              </a:tabLst>
              <a:defRPr sz="2400">
                <a:solidFill>
                  <a:schemeClr val="tx1"/>
                </a:solidFill>
                <a:latin typeface="Times New Roman" panose="02020603050405020304" pitchFamily="18" charset="0"/>
              </a:defRPr>
            </a:lvl8pPr>
            <a:lvl9pPr fontAlgn="base">
              <a:spcBef>
                <a:spcPct val="0"/>
              </a:spcBef>
              <a:spcAft>
                <a:spcPct val="0"/>
              </a:spcAft>
              <a:tabLst>
                <a:tab pos="400050" algn="l"/>
              </a:tabLst>
              <a:defRPr sz="2400">
                <a:solidFill>
                  <a:schemeClr val="tx1"/>
                </a:solidFill>
                <a:latin typeface="Times New Roman" panose="02020603050405020304" pitchFamily="18" charset="0"/>
              </a:defRPr>
            </a:lvl9pPr>
          </a:lstStyle>
          <a:p>
            <a:r>
              <a:rPr lang="en-US" altLang="zh-CN" dirty="0">
                <a:latin typeface="Arial Unicode MS" pitchFamily="34" charset="-128"/>
                <a:ea typeface="宋体" panose="02010600030101010101" pitchFamily="2" charset="-122"/>
              </a:rPr>
              <a:t>Show the forwarding process if a packet arrives at R1 in Figure 6.13 with the destination address 201.4.22.35.</a:t>
            </a:r>
            <a:br>
              <a:rPr lang="en-US" altLang="zh-CN" i="1" dirty="0">
                <a:solidFill>
                  <a:schemeClr val="hlink"/>
                </a:solidFill>
                <a:latin typeface="Arial Unicode MS" pitchFamily="34" charset="-128"/>
                <a:ea typeface="宋体" panose="02010600030101010101" pitchFamily="2" charset="-122"/>
              </a:rPr>
            </a:br>
            <a:r>
              <a:rPr lang="en-US" altLang="zh-CN" i="1" dirty="0">
                <a:solidFill>
                  <a:schemeClr val="hlink"/>
                </a:solidFill>
                <a:latin typeface="Arial Unicode MS" pitchFamily="34" charset="-128"/>
                <a:ea typeface="宋体" panose="02010600030101010101" pitchFamily="2" charset="-122"/>
              </a:rPr>
              <a:t>Solution</a:t>
            </a:r>
          </a:p>
          <a:p>
            <a:pPr algn="just"/>
            <a:r>
              <a:rPr lang="en-US" altLang="zh-CN" dirty="0">
                <a:solidFill>
                  <a:schemeClr val="hlink"/>
                </a:solidFill>
                <a:latin typeface="Arial Unicode MS" pitchFamily="34" charset="-128"/>
                <a:ea typeface="宋体" panose="02010600030101010101" pitchFamily="2" charset="-122"/>
              </a:rPr>
              <a:t>2.</a:t>
            </a:r>
            <a:r>
              <a:rPr lang="en-US" altLang="zh-CN" dirty="0">
                <a:latin typeface="Arial Unicode MS" pitchFamily="34" charset="-128"/>
                <a:ea typeface="宋体" panose="02010600030101010101" pitchFamily="2" charset="-122"/>
              </a:rPr>
              <a:t>	The second mask (/25) is applied to the destination 	address. The result is 201.4.22.0, which does not match 	the corresponding network address (row 2).</a:t>
            </a:r>
          </a:p>
        </p:txBody>
      </p:sp>
      <p:grpSp>
        <p:nvGrpSpPr>
          <p:cNvPr id="681987" name="Group 3">
            <a:extLst>
              <a:ext uri="{FF2B5EF4-FFF2-40B4-BE49-F238E27FC236}">
                <a16:creationId xmlns:a16="http://schemas.microsoft.com/office/drawing/2014/main" id="{EBEA231E-B842-4A7B-947F-6CD0A35D83E4}"/>
              </a:ext>
            </a:extLst>
          </p:cNvPr>
          <p:cNvGrpSpPr>
            <a:grpSpLocks/>
          </p:cNvGrpSpPr>
          <p:nvPr/>
        </p:nvGrpSpPr>
        <p:grpSpPr bwMode="auto">
          <a:xfrm>
            <a:off x="0" y="0"/>
            <a:ext cx="9144000" cy="609600"/>
            <a:chOff x="0" y="2448"/>
            <a:chExt cx="5760" cy="384"/>
          </a:xfrm>
        </p:grpSpPr>
        <p:sp>
          <p:nvSpPr>
            <p:cNvPr id="681988" name="Rectangle 4">
              <a:extLst>
                <a:ext uri="{FF2B5EF4-FFF2-40B4-BE49-F238E27FC236}">
                  <a16:creationId xmlns:a16="http://schemas.microsoft.com/office/drawing/2014/main" id="{36AE81DB-730C-4672-882C-6464F75BD35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1989" name="Text Box 5">
              <a:extLst>
                <a:ext uri="{FF2B5EF4-FFF2-40B4-BE49-F238E27FC236}">
                  <a16:creationId xmlns:a16="http://schemas.microsoft.com/office/drawing/2014/main" id="{710BD027-CCFE-4F2D-A20B-524FC1AD150B}"/>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6.9</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3" name="图片 2">
            <a:extLst>
              <a:ext uri="{FF2B5EF4-FFF2-40B4-BE49-F238E27FC236}">
                <a16:creationId xmlns:a16="http://schemas.microsoft.com/office/drawing/2014/main" id="{FA9C8E66-CD2E-4E68-95C6-62E16E0A8D4B}"/>
              </a:ext>
            </a:extLst>
          </p:cNvPr>
          <p:cNvPicPr>
            <a:picLocks noChangeAspect="1"/>
          </p:cNvPicPr>
          <p:nvPr/>
        </p:nvPicPr>
        <p:blipFill>
          <a:blip r:embed="rId3"/>
          <a:stretch>
            <a:fillRect/>
          </a:stretch>
        </p:blipFill>
        <p:spPr>
          <a:xfrm>
            <a:off x="734242" y="3351070"/>
            <a:ext cx="7523116" cy="2609314"/>
          </a:xfrm>
          <a:prstGeom prst="rect">
            <a:avLst/>
          </a:prstGeom>
        </p:spPr>
      </p:pic>
    </p:spTree>
    <p:extLst>
      <p:ext uri="{BB962C8B-B14F-4D97-AF65-F5344CB8AC3E}">
        <p14:creationId xmlns:p14="http://schemas.microsoft.com/office/powerpoint/2010/main" val="415187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97BAB1F-2A24-4519-90E8-103475E0C4EE}"/>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5</a:t>
            </a:fld>
            <a:endParaRPr lang="en-US" altLang="zh-CN"/>
          </a:p>
        </p:txBody>
      </p:sp>
      <p:sp>
        <p:nvSpPr>
          <p:cNvPr id="490498" name="Rectangle 2">
            <a:extLst>
              <a:ext uri="{FF2B5EF4-FFF2-40B4-BE49-F238E27FC236}">
                <a16:creationId xmlns:a16="http://schemas.microsoft.com/office/drawing/2014/main" id="{998FA55F-D3C9-450A-B388-5A3155CB9F47}"/>
              </a:ext>
            </a:extLst>
          </p:cNvPr>
          <p:cNvSpPr>
            <a:spLocks noGrp="1" noChangeArrowheads="1"/>
          </p:cNvSpPr>
          <p:nvPr>
            <p:ph type="title"/>
          </p:nvPr>
        </p:nvSpPr>
        <p:spPr/>
        <p:txBody>
          <a:bodyPr/>
          <a:lstStyle/>
          <a:p>
            <a:pPr eaLnBrk="1" hangingPunct="1">
              <a:defRPr/>
            </a:pPr>
            <a:r>
              <a:rPr lang="en-US" altLang="zh-CN"/>
              <a:t>Discussion</a:t>
            </a:r>
          </a:p>
        </p:txBody>
      </p:sp>
      <p:sp>
        <p:nvSpPr>
          <p:cNvPr id="490499" name="Rectangle 3">
            <a:extLst>
              <a:ext uri="{FF2B5EF4-FFF2-40B4-BE49-F238E27FC236}">
                <a16:creationId xmlns:a16="http://schemas.microsoft.com/office/drawing/2014/main" id="{E9877979-016F-4E39-91F7-3B7295F3DA8C}"/>
              </a:ext>
            </a:extLst>
          </p:cNvPr>
          <p:cNvSpPr>
            <a:spLocks noGrp="1" noChangeArrowheads="1"/>
          </p:cNvSpPr>
          <p:nvPr>
            <p:ph type="body" idx="1"/>
          </p:nvPr>
        </p:nvSpPr>
        <p:spPr/>
        <p:txBody>
          <a:bodyPr/>
          <a:lstStyle/>
          <a:p>
            <a:pPr eaLnBrk="1" hangingPunct="1">
              <a:defRPr/>
            </a:pPr>
            <a:r>
              <a:rPr lang="en-US" altLang="zh-CN" dirty="0"/>
              <a:t>IP</a:t>
            </a:r>
            <a:r>
              <a:rPr lang="zh-CN" altLang="en-US" dirty="0"/>
              <a:t>分组传输环境</a:t>
            </a:r>
          </a:p>
          <a:p>
            <a:pPr lvl="1" eaLnBrk="1" hangingPunct="1">
              <a:defRPr/>
            </a:pPr>
            <a:r>
              <a:rPr lang="zh-CN" altLang="en-US" dirty="0"/>
              <a:t>多个网络</a:t>
            </a:r>
          </a:p>
          <a:p>
            <a:pPr lvl="1" eaLnBrk="1" hangingPunct="1">
              <a:defRPr/>
            </a:pPr>
            <a:r>
              <a:rPr lang="zh-CN" altLang="en-US" dirty="0"/>
              <a:t>多个路由器</a:t>
            </a:r>
          </a:p>
          <a:p>
            <a:pPr eaLnBrk="1" hangingPunct="1">
              <a:defRPr/>
            </a:pPr>
            <a:r>
              <a:rPr lang="en-US" altLang="zh-CN" dirty="0"/>
              <a:t>IP</a:t>
            </a:r>
            <a:r>
              <a:rPr lang="zh-CN" altLang="en-US" dirty="0"/>
              <a:t>通信 </a:t>
            </a:r>
            <a:r>
              <a:rPr lang="en-US" altLang="zh-CN" dirty="0"/>
              <a:t>—— </a:t>
            </a:r>
            <a:r>
              <a:rPr lang="zh-CN" altLang="en-US" dirty="0"/>
              <a:t>无连接通信</a:t>
            </a:r>
          </a:p>
          <a:p>
            <a:pPr lvl="1" eaLnBrk="1" hangingPunct="1">
              <a:defRPr/>
            </a:pPr>
            <a:r>
              <a:rPr lang="zh-CN" altLang="en-US" dirty="0"/>
              <a:t>多种网络都能满足的通信方式</a:t>
            </a:r>
          </a:p>
          <a:p>
            <a:pPr lvl="1" eaLnBrk="1" hangingPunct="1">
              <a:defRPr/>
            </a:pPr>
            <a:r>
              <a:rPr lang="zh-CN" altLang="en-US" dirty="0"/>
              <a:t>允许多种选路策略（如：带宽、延时）</a:t>
            </a:r>
          </a:p>
          <a:p>
            <a:pPr eaLnBrk="1" hangingPunct="1">
              <a:defRPr/>
            </a:pPr>
            <a:r>
              <a:rPr lang="zh-CN" altLang="en-US" dirty="0"/>
              <a:t>尽最大努力交付，</a:t>
            </a:r>
            <a:r>
              <a:rPr lang="en-US" altLang="zh-CN" dirty="0"/>
              <a:t>best-effort delivery</a:t>
            </a:r>
          </a:p>
        </p:txBody>
      </p:sp>
      <p:sp>
        <p:nvSpPr>
          <p:cNvPr id="490500" name="Text Box 4">
            <a:extLst>
              <a:ext uri="{FF2B5EF4-FFF2-40B4-BE49-F238E27FC236}">
                <a16:creationId xmlns:a16="http://schemas.microsoft.com/office/drawing/2014/main" id="{12716201-A814-454E-942F-63D7ED107943}"/>
              </a:ext>
            </a:extLst>
          </p:cNvPr>
          <p:cNvSpPr txBox="1">
            <a:spLocks noChangeArrowheads="1"/>
          </p:cNvSpPr>
          <p:nvPr/>
        </p:nvSpPr>
        <p:spPr bwMode="auto">
          <a:xfrm>
            <a:off x="2971800" y="2390775"/>
            <a:ext cx="5980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sym typeface="Wingdings" panose="05000000000000000000" pitchFamily="2" charset="2"/>
              </a:rPr>
              <a:t> </a:t>
            </a:r>
            <a:r>
              <a:rPr lang="zh-CN" altLang="en-US" sz="2800" dirty="0">
                <a:sym typeface="Wingdings" panose="05000000000000000000" pitchFamily="2" charset="2"/>
              </a:rPr>
              <a:t>差异：通信能力、分组长度、延时</a:t>
            </a:r>
            <a:endParaRPr lang="zh-CN" altLang="en-US" sz="2800" dirty="0"/>
          </a:p>
        </p:txBody>
      </p:sp>
      <p:sp>
        <p:nvSpPr>
          <p:cNvPr id="490501" name="Text Box 5">
            <a:extLst>
              <a:ext uri="{FF2B5EF4-FFF2-40B4-BE49-F238E27FC236}">
                <a16:creationId xmlns:a16="http://schemas.microsoft.com/office/drawing/2014/main" id="{53D95D7F-376E-4CAA-A289-80D896A54ECD}"/>
              </a:ext>
            </a:extLst>
          </p:cNvPr>
          <p:cNvSpPr txBox="1">
            <a:spLocks noChangeArrowheads="1"/>
          </p:cNvSpPr>
          <p:nvPr/>
        </p:nvSpPr>
        <p:spPr bwMode="auto">
          <a:xfrm>
            <a:off x="3494881" y="2909887"/>
            <a:ext cx="20794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sym typeface="Wingdings" panose="05000000000000000000" pitchFamily="2" charset="2"/>
              </a:rPr>
              <a:t> </a:t>
            </a:r>
            <a:r>
              <a:rPr lang="zh-CN" altLang="en-US" sz="2800" dirty="0">
                <a:sym typeface="Wingdings" panose="05000000000000000000" pitchFamily="2" charset="2"/>
              </a:rPr>
              <a:t>独立选路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500"/>
                                        </p:tgtEl>
                                        <p:attrNameLst>
                                          <p:attrName>style.visibility</p:attrName>
                                        </p:attrNameLst>
                                      </p:cBhvr>
                                      <p:to>
                                        <p:strVal val="visible"/>
                                      </p:to>
                                    </p:set>
                                    <p:animEffect transition="in" filter="wipe(left)">
                                      <p:cBhvr>
                                        <p:cTn id="7" dur="1000"/>
                                        <p:tgtEl>
                                          <p:spTgt spid="490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0501"/>
                                        </p:tgtEl>
                                        <p:attrNameLst>
                                          <p:attrName>style.visibility</p:attrName>
                                        </p:attrNameLst>
                                      </p:cBhvr>
                                      <p:to>
                                        <p:strVal val="visible"/>
                                      </p:to>
                                    </p:set>
                                    <p:animEffect transition="in" filter="wipe(left)">
                                      <p:cBhvr>
                                        <p:cTn id="12" dur="1000"/>
                                        <p:tgtEl>
                                          <p:spTgt spid="490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04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049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04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90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p:bldP spid="4905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3E1F23B8-9BAF-4387-BBCA-5FBC8F05F5EF}"/>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12744824-E48F-4AE7-B06B-825FB9DD68E3}"/>
              </a:ext>
            </a:extLst>
          </p:cNvPr>
          <p:cNvSpPr>
            <a:spLocks noGrp="1"/>
          </p:cNvSpPr>
          <p:nvPr>
            <p:ph type="sldNum" sz="quarter" idx="11"/>
          </p:nvPr>
        </p:nvSpPr>
        <p:spPr/>
        <p:txBody>
          <a:bodyPr/>
          <a:lstStyle/>
          <a:p>
            <a:fld id="{A0050E98-DF22-46D0-96B7-1DA372F1C4E6}" type="slidenum">
              <a:rPr lang="en-US" altLang="zh-CN"/>
              <a:pPr/>
              <a:t>50</a:t>
            </a:fld>
            <a:endParaRPr lang="en-US" altLang="zh-CN"/>
          </a:p>
        </p:txBody>
      </p:sp>
      <p:sp>
        <p:nvSpPr>
          <p:cNvPr id="681986" name="Text Box 2">
            <a:extLst>
              <a:ext uri="{FF2B5EF4-FFF2-40B4-BE49-F238E27FC236}">
                <a16:creationId xmlns:a16="http://schemas.microsoft.com/office/drawing/2014/main" id="{8A2D4785-BEED-445B-823E-031BC49C6A0D}"/>
              </a:ext>
            </a:extLst>
          </p:cNvPr>
          <p:cNvSpPr txBox="1">
            <a:spLocks noChangeArrowheads="1"/>
          </p:cNvSpPr>
          <p:nvPr/>
        </p:nvSpPr>
        <p:spPr bwMode="auto">
          <a:xfrm>
            <a:off x="76200" y="696913"/>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00050" algn="l"/>
              </a:tabLst>
              <a:defRPr sz="2400">
                <a:solidFill>
                  <a:schemeClr val="tx1"/>
                </a:solidFill>
                <a:latin typeface="Times New Roman" panose="02020603050405020304" pitchFamily="18" charset="0"/>
              </a:defRPr>
            </a:lvl1pPr>
            <a:lvl2pPr marL="514350">
              <a:tabLst>
                <a:tab pos="400050" algn="l"/>
              </a:tabLst>
              <a:defRPr sz="2400">
                <a:solidFill>
                  <a:schemeClr val="tx1"/>
                </a:solidFill>
                <a:latin typeface="Times New Roman" panose="02020603050405020304" pitchFamily="18" charset="0"/>
              </a:defRPr>
            </a:lvl2pPr>
            <a:lvl3pPr>
              <a:tabLst>
                <a:tab pos="400050" algn="l"/>
              </a:tabLst>
              <a:defRPr sz="2400">
                <a:solidFill>
                  <a:schemeClr val="tx1"/>
                </a:solidFill>
                <a:latin typeface="Times New Roman" panose="02020603050405020304" pitchFamily="18" charset="0"/>
              </a:defRPr>
            </a:lvl3pPr>
            <a:lvl4pPr>
              <a:tabLst>
                <a:tab pos="400050" algn="l"/>
              </a:tabLst>
              <a:defRPr sz="2400">
                <a:solidFill>
                  <a:schemeClr val="tx1"/>
                </a:solidFill>
                <a:latin typeface="Times New Roman" panose="02020603050405020304" pitchFamily="18" charset="0"/>
              </a:defRPr>
            </a:lvl4pPr>
            <a:lvl5pPr>
              <a:tabLst>
                <a:tab pos="400050" algn="l"/>
              </a:tabLst>
              <a:defRPr sz="2400">
                <a:solidFill>
                  <a:schemeClr val="tx1"/>
                </a:solidFill>
                <a:latin typeface="Times New Roman" panose="02020603050405020304" pitchFamily="18" charset="0"/>
              </a:defRPr>
            </a:lvl5pPr>
            <a:lvl6pPr fontAlgn="base">
              <a:spcBef>
                <a:spcPct val="0"/>
              </a:spcBef>
              <a:spcAft>
                <a:spcPct val="0"/>
              </a:spcAft>
              <a:tabLst>
                <a:tab pos="400050" algn="l"/>
              </a:tabLst>
              <a:defRPr sz="2400">
                <a:solidFill>
                  <a:schemeClr val="tx1"/>
                </a:solidFill>
                <a:latin typeface="Times New Roman" panose="02020603050405020304" pitchFamily="18" charset="0"/>
              </a:defRPr>
            </a:lvl6pPr>
            <a:lvl7pPr fontAlgn="base">
              <a:spcBef>
                <a:spcPct val="0"/>
              </a:spcBef>
              <a:spcAft>
                <a:spcPct val="0"/>
              </a:spcAft>
              <a:tabLst>
                <a:tab pos="400050" algn="l"/>
              </a:tabLst>
              <a:defRPr sz="2400">
                <a:solidFill>
                  <a:schemeClr val="tx1"/>
                </a:solidFill>
                <a:latin typeface="Times New Roman" panose="02020603050405020304" pitchFamily="18" charset="0"/>
              </a:defRPr>
            </a:lvl7pPr>
            <a:lvl8pPr fontAlgn="base">
              <a:spcBef>
                <a:spcPct val="0"/>
              </a:spcBef>
              <a:spcAft>
                <a:spcPct val="0"/>
              </a:spcAft>
              <a:tabLst>
                <a:tab pos="400050" algn="l"/>
              </a:tabLst>
              <a:defRPr sz="2400">
                <a:solidFill>
                  <a:schemeClr val="tx1"/>
                </a:solidFill>
                <a:latin typeface="Times New Roman" panose="02020603050405020304" pitchFamily="18" charset="0"/>
              </a:defRPr>
            </a:lvl8pPr>
            <a:lvl9pPr fontAlgn="base">
              <a:spcBef>
                <a:spcPct val="0"/>
              </a:spcBef>
              <a:spcAft>
                <a:spcPct val="0"/>
              </a:spcAft>
              <a:tabLst>
                <a:tab pos="400050" algn="l"/>
              </a:tabLst>
              <a:defRPr sz="2400">
                <a:solidFill>
                  <a:schemeClr val="tx1"/>
                </a:solidFill>
                <a:latin typeface="Times New Roman" panose="02020603050405020304" pitchFamily="18" charset="0"/>
              </a:defRPr>
            </a:lvl9pPr>
          </a:lstStyle>
          <a:p>
            <a:pPr algn="just"/>
            <a:r>
              <a:rPr lang="en-US" altLang="zh-CN" dirty="0">
                <a:latin typeface="Arial Unicode MS" pitchFamily="34" charset="-128"/>
                <a:ea typeface="宋体" panose="02010600030101010101" pitchFamily="2" charset="-122"/>
              </a:rPr>
              <a:t>Show the forwarding process if a packet arrives at R1 in Figure 6.13 with the destination address 201.4.22.35.</a:t>
            </a:r>
            <a:br>
              <a:rPr lang="en-US" altLang="zh-CN" i="1" dirty="0">
                <a:solidFill>
                  <a:schemeClr val="hlink"/>
                </a:solidFill>
                <a:latin typeface="Arial Unicode MS" pitchFamily="34" charset="-128"/>
                <a:ea typeface="宋体" panose="02010600030101010101" pitchFamily="2" charset="-122"/>
              </a:rPr>
            </a:br>
            <a:r>
              <a:rPr lang="en-US" altLang="zh-CN" i="1" dirty="0">
                <a:solidFill>
                  <a:schemeClr val="hlink"/>
                </a:solidFill>
                <a:latin typeface="Arial Unicode MS" pitchFamily="34" charset="-128"/>
                <a:ea typeface="宋体" panose="02010600030101010101" pitchFamily="2" charset="-122"/>
              </a:rPr>
              <a:t>Solution</a:t>
            </a:r>
          </a:p>
          <a:p>
            <a:pPr algn="just"/>
            <a:r>
              <a:rPr lang="en-US" altLang="zh-CN" dirty="0">
                <a:solidFill>
                  <a:schemeClr val="hlink"/>
                </a:solidFill>
                <a:latin typeface="Arial Unicode MS" pitchFamily="34" charset="-128"/>
                <a:ea typeface="宋体" panose="02010600030101010101" pitchFamily="2" charset="-122"/>
              </a:rPr>
              <a:t>3.</a:t>
            </a:r>
            <a:r>
              <a:rPr lang="en-US" altLang="zh-CN" dirty="0">
                <a:latin typeface="Arial Unicode MS" pitchFamily="34" charset="-128"/>
                <a:ea typeface="宋体" panose="02010600030101010101" pitchFamily="2" charset="-122"/>
              </a:rPr>
              <a:t> The third </a:t>
            </a:r>
            <a:r>
              <a:rPr lang="en-US" altLang="zh-CN" dirty="0">
                <a:solidFill>
                  <a:srgbClr val="00B0F0"/>
                </a:solidFill>
                <a:latin typeface="Arial Unicode MS" pitchFamily="34" charset="-128"/>
                <a:ea typeface="宋体" panose="02010600030101010101" pitchFamily="2" charset="-122"/>
              </a:rPr>
              <a:t>mask (/24) </a:t>
            </a:r>
            <a:r>
              <a:rPr lang="en-US" altLang="zh-CN" dirty="0">
                <a:latin typeface="Arial Unicode MS" pitchFamily="34" charset="-128"/>
                <a:ea typeface="宋体" panose="02010600030101010101" pitchFamily="2" charset="-122"/>
              </a:rPr>
              <a:t>is applied to the destination 	address. The result is </a:t>
            </a:r>
            <a:r>
              <a:rPr lang="en-US" altLang="zh-CN" dirty="0">
                <a:solidFill>
                  <a:srgbClr val="00B0F0"/>
                </a:solidFill>
                <a:latin typeface="Arial Unicode MS" pitchFamily="34" charset="-128"/>
                <a:ea typeface="宋体" panose="02010600030101010101" pitchFamily="2" charset="-122"/>
              </a:rPr>
              <a:t>201.4.22.0</a:t>
            </a:r>
            <a:r>
              <a:rPr lang="en-US" altLang="zh-CN" dirty="0">
                <a:latin typeface="Arial Unicode MS" pitchFamily="34" charset="-128"/>
                <a:ea typeface="宋体" panose="02010600030101010101" pitchFamily="2" charset="-122"/>
              </a:rPr>
              <a:t>, which matches the 	corresponding network address. </a:t>
            </a:r>
          </a:p>
        </p:txBody>
      </p:sp>
      <p:grpSp>
        <p:nvGrpSpPr>
          <p:cNvPr id="681987" name="Group 3">
            <a:extLst>
              <a:ext uri="{FF2B5EF4-FFF2-40B4-BE49-F238E27FC236}">
                <a16:creationId xmlns:a16="http://schemas.microsoft.com/office/drawing/2014/main" id="{EBEA231E-B842-4A7B-947F-6CD0A35D83E4}"/>
              </a:ext>
            </a:extLst>
          </p:cNvPr>
          <p:cNvGrpSpPr>
            <a:grpSpLocks/>
          </p:cNvGrpSpPr>
          <p:nvPr/>
        </p:nvGrpSpPr>
        <p:grpSpPr bwMode="auto">
          <a:xfrm>
            <a:off x="0" y="0"/>
            <a:ext cx="9144000" cy="609600"/>
            <a:chOff x="0" y="2448"/>
            <a:chExt cx="5760" cy="384"/>
          </a:xfrm>
        </p:grpSpPr>
        <p:sp>
          <p:nvSpPr>
            <p:cNvPr id="681988" name="Rectangle 4">
              <a:extLst>
                <a:ext uri="{FF2B5EF4-FFF2-40B4-BE49-F238E27FC236}">
                  <a16:creationId xmlns:a16="http://schemas.microsoft.com/office/drawing/2014/main" id="{36AE81DB-730C-4672-882C-6464F75BD35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1989" name="Text Box 5">
              <a:extLst>
                <a:ext uri="{FF2B5EF4-FFF2-40B4-BE49-F238E27FC236}">
                  <a16:creationId xmlns:a16="http://schemas.microsoft.com/office/drawing/2014/main" id="{710BD027-CCFE-4F2D-A20B-524FC1AD150B}"/>
                </a:ext>
              </a:extLst>
            </p:cNvPr>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6.9</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3" name="图片 2">
            <a:extLst>
              <a:ext uri="{FF2B5EF4-FFF2-40B4-BE49-F238E27FC236}">
                <a16:creationId xmlns:a16="http://schemas.microsoft.com/office/drawing/2014/main" id="{DA9B3CA2-D0CF-4E30-A513-31385A285688}"/>
              </a:ext>
            </a:extLst>
          </p:cNvPr>
          <p:cNvPicPr>
            <a:picLocks noChangeAspect="1"/>
          </p:cNvPicPr>
          <p:nvPr/>
        </p:nvPicPr>
        <p:blipFill>
          <a:blip r:embed="rId3"/>
          <a:stretch>
            <a:fillRect/>
          </a:stretch>
        </p:blipFill>
        <p:spPr>
          <a:xfrm>
            <a:off x="734242" y="3312084"/>
            <a:ext cx="7523116" cy="2609314"/>
          </a:xfrm>
          <a:prstGeom prst="rect">
            <a:avLst/>
          </a:prstGeom>
        </p:spPr>
      </p:pic>
    </p:spTree>
    <p:extLst>
      <p:ext uri="{BB962C8B-B14F-4D97-AF65-F5344CB8AC3E}">
        <p14:creationId xmlns:p14="http://schemas.microsoft.com/office/powerpoint/2010/main" val="2724226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929930-E574-4114-AAB4-2CBF014EAA7D}"/>
              </a:ext>
            </a:extLst>
          </p:cNvPr>
          <p:cNvPicPr>
            <a:picLocks noChangeAspect="1"/>
          </p:cNvPicPr>
          <p:nvPr/>
        </p:nvPicPr>
        <p:blipFill>
          <a:blip r:embed="rId3"/>
          <a:stretch>
            <a:fillRect/>
          </a:stretch>
        </p:blipFill>
        <p:spPr>
          <a:xfrm>
            <a:off x="907154" y="4267200"/>
            <a:ext cx="7474846" cy="2592572"/>
          </a:xfrm>
          <a:prstGeom prst="rect">
            <a:avLst/>
          </a:prstGeom>
        </p:spPr>
      </p:pic>
      <p:sp>
        <p:nvSpPr>
          <p:cNvPr id="7" name="灯片编号占位符 2">
            <a:extLst>
              <a:ext uri="{FF2B5EF4-FFF2-40B4-BE49-F238E27FC236}">
                <a16:creationId xmlns:a16="http://schemas.microsoft.com/office/drawing/2014/main" id="{2F0ACC62-38AB-4ADB-900C-66B4BFC5A09D}"/>
              </a:ext>
            </a:extLst>
          </p:cNvPr>
          <p:cNvSpPr>
            <a:spLocks noGrp="1"/>
          </p:cNvSpPr>
          <p:nvPr>
            <p:ph type="sldNum" sz="quarter" idx="11"/>
          </p:nvPr>
        </p:nvSpPr>
        <p:spPr/>
        <p:txBody>
          <a:bodyPr/>
          <a:lstStyle/>
          <a:p>
            <a:fld id="{D7EC4FB8-C6FD-424A-AC90-BE1D54F8EC20}" type="slidenum">
              <a:rPr lang="en-US" altLang="zh-CN"/>
              <a:pPr/>
              <a:t>51</a:t>
            </a:fld>
            <a:endParaRPr lang="en-US" altLang="zh-CN"/>
          </a:p>
        </p:txBody>
      </p:sp>
      <p:sp>
        <p:nvSpPr>
          <p:cNvPr id="684034" name="Text Box 2">
            <a:extLst>
              <a:ext uri="{FF2B5EF4-FFF2-40B4-BE49-F238E27FC236}">
                <a16:creationId xmlns:a16="http://schemas.microsoft.com/office/drawing/2014/main" id="{4CAFBC80-8748-4B85-AB36-4F2857B1D398}"/>
              </a:ext>
            </a:extLst>
          </p:cNvPr>
          <p:cNvSpPr txBox="1">
            <a:spLocks noChangeArrowheads="1"/>
          </p:cNvSpPr>
          <p:nvPr/>
        </p:nvSpPr>
        <p:spPr bwMode="auto">
          <a:xfrm>
            <a:off x="76200" y="696913"/>
            <a:ext cx="8839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latin typeface="Arial Unicode MS" pitchFamily="34" charset="-128"/>
                <a:ea typeface="宋体" panose="02010600030101010101" pitchFamily="2" charset="-122"/>
              </a:rPr>
              <a:t>Show the forwarding process if a packet arrives at R1 in Figure 6.13 with the destination address 18.24.32.78.</a:t>
            </a:r>
            <a:br>
              <a:rPr lang="en-US" altLang="zh-CN" sz="2400" i="1" dirty="0">
                <a:solidFill>
                  <a:schemeClr val="hlink"/>
                </a:solidFill>
                <a:latin typeface="Arial Unicode MS" pitchFamily="34" charset="-128"/>
                <a:ea typeface="宋体" panose="02010600030101010101" pitchFamily="2" charset="-122"/>
              </a:rPr>
            </a:br>
            <a:r>
              <a:rPr lang="en-US" altLang="zh-CN" sz="2400" i="1" dirty="0">
                <a:solidFill>
                  <a:schemeClr val="hlink"/>
                </a:solidFill>
                <a:latin typeface="Arial Unicode MS" pitchFamily="34" charset="-128"/>
                <a:ea typeface="宋体" panose="02010600030101010101" pitchFamily="2" charset="-122"/>
              </a:rPr>
              <a:t>Solution</a:t>
            </a:r>
          </a:p>
          <a:p>
            <a:r>
              <a:rPr lang="en-US" altLang="zh-CN" sz="2400" dirty="0">
                <a:latin typeface="Arial Unicode MS" pitchFamily="34" charset="-128"/>
                <a:ea typeface="宋体" panose="02010600030101010101" pitchFamily="2" charset="-122"/>
              </a:rPr>
              <a:t>This time all masks are applied to the destination address, but no matching network address is found. When it reaches the end of the table, the module gives the next-hop address 180.70.65.200 and interface number m2 to ARP (see Chapter 8). This is probably an outgoing package that needs to be sent, via the default router, to someplace else in the Internet.</a:t>
            </a:r>
          </a:p>
        </p:txBody>
      </p:sp>
      <p:grpSp>
        <p:nvGrpSpPr>
          <p:cNvPr id="684035" name="Group 3">
            <a:extLst>
              <a:ext uri="{FF2B5EF4-FFF2-40B4-BE49-F238E27FC236}">
                <a16:creationId xmlns:a16="http://schemas.microsoft.com/office/drawing/2014/main" id="{90BE850C-C1C2-4C5A-B4B6-965306EDE157}"/>
              </a:ext>
            </a:extLst>
          </p:cNvPr>
          <p:cNvGrpSpPr>
            <a:grpSpLocks/>
          </p:cNvGrpSpPr>
          <p:nvPr/>
        </p:nvGrpSpPr>
        <p:grpSpPr bwMode="auto">
          <a:xfrm>
            <a:off x="0" y="0"/>
            <a:ext cx="9144000" cy="609600"/>
            <a:chOff x="0" y="2448"/>
            <a:chExt cx="5760" cy="384"/>
          </a:xfrm>
        </p:grpSpPr>
        <p:sp>
          <p:nvSpPr>
            <p:cNvPr id="684036" name="Rectangle 4">
              <a:extLst>
                <a:ext uri="{FF2B5EF4-FFF2-40B4-BE49-F238E27FC236}">
                  <a16:creationId xmlns:a16="http://schemas.microsoft.com/office/drawing/2014/main" id="{5C28903B-2BE7-4633-8C1B-4BEF6591F08F}"/>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4037" name="Text Box 5">
              <a:extLst>
                <a:ext uri="{FF2B5EF4-FFF2-40B4-BE49-F238E27FC236}">
                  <a16:creationId xmlns:a16="http://schemas.microsoft.com/office/drawing/2014/main" id="{3BC72B19-DBB1-4CCB-A024-E4BA112A59C3}"/>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6.10</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9D0EE103-1F79-4341-AF42-C088054A0ECF}"/>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BA953F3F-205E-4893-8715-1344BD6E7545}"/>
              </a:ext>
            </a:extLst>
          </p:cNvPr>
          <p:cNvSpPr>
            <a:spLocks noGrp="1"/>
          </p:cNvSpPr>
          <p:nvPr>
            <p:ph type="sldNum" sz="quarter" idx="11"/>
          </p:nvPr>
        </p:nvSpPr>
        <p:spPr/>
        <p:txBody>
          <a:bodyPr/>
          <a:lstStyle/>
          <a:p>
            <a:fld id="{0348B0B3-48D5-4A5F-A82C-1437C211F379}" type="slidenum">
              <a:rPr lang="en-US" altLang="zh-CN"/>
              <a:pPr/>
              <a:t>52</a:t>
            </a:fld>
            <a:endParaRPr lang="en-US" altLang="zh-CN"/>
          </a:p>
        </p:txBody>
      </p:sp>
      <p:sp>
        <p:nvSpPr>
          <p:cNvPr id="686082" name="Text Box 2">
            <a:extLst>
              <a:ext uri="{FF2B5EF4-FFF2-40B4-BE49-F238E27FC236}">
                <a16:creationId xmlns:a16="http://schemas.microsoft.com/office/drawing/2014/main" id="{AFC9981B-F9A4-4732-9FAC-F827941DD475}"/>
              </a:ext>
            </a:extLst>
          </p:cNvPr>
          <p:cNvSpPr txBox="1">
            <a:spLocks noChangeArrowheads="1"/>
          </p:cNvSpPr>
          <p:nvPr/>
        </p:nvSpPr>
        <p:spPr bwMode="auto">
          <a:xfrm>
            <a:off x="76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Now let us give a different type of example. Can we find the configuration of a router if we know only its routing table? The routing table for router R1 is given in Table 6.2. Can we draw its topology?</a:t>
            </a:r>
          </a:p>
          <a:p>
            <a:pPr algn="just"/>
            <a:endParaRPr lang="en-US" altLang="zh-CN" sz="2400" dirty="0">
              <a:latin typeface="Arial Unicode MS" pitchFamily="34" charset="-128"/>
              <a:ea typeface="宋体" panose="02010600030101010101" pitchFamily="2" charset="-122"/>
            </a:endParaRPr>
          </a:p>
        </p:txBody>
      </p:sp>
      <p:grpSp>
        <p:nvGrpSpPr>
          <p:cNvPr id="686083" name="Group 3">
            <a:extLst>
              <a:ext uri="{FF2B5EF4-FFF2-40B4-BE49-F238E27FC236}">
                <a16:creationId xmlns:a16="http://schemas.microsoft.com/office/drawing/2014/main" id="{1EC08061-27A2-4290-B561-B18CDA7944B6}"/>
              </a:ext>
            </a:extLst>
          </p:cNvPr>
          <p:cNvGrpSpPr>
            <a:grpSpLocks/>
          </p:cNvGrpSpPr>
          <p:nvPr/>
        </p:nvGrpSpPr>
        <p:grpSpPr bwMode="auto">
          <a:xfrm>
            <a:off x="0" y="0"/>
            <a:ext cx="9144000" cy="609600"/>
            <a:chOff x="0" y="2448"/>
            <a:chExt cx="5760" cy="384"/>
          </a:xfrm>
        </p:grpSpPr>
        <p:sp>
          <p:nvSpPr>
            <p:cNvPr id="686084" name="Rectangle 4">
              <a:extLst>
                <a:ext uri="{FF2B5EF4-FFF2-40B4-BE49-F238E27FC236}">
                  <a16:creationId xmlns:a16="http://schemas.microsoft.com/office/drawing/2014/main" id="{4E9B7953-3678-4C52-AAFA-7A581B5F2E1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085" name="Text Box 5">
              <a:extLst>
                <a:ext uri="{FF2B5EF4-FFF2-40B4-BE49-F238E27FC236}">
                  <a16:creationId xmlns:a16="http://schemas.microsoft.com/office/drawing/2014/main" id="{EA180D51-A9A5-4F89-AC6E-A006B13D6E0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6.11</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3" name="图片 2">
            <a:extLst>
              <a:ext uri="{FF2B5EF4-FFF2-40B4-BE49-F238E27FC236}">
                <a16:creationId xmlns:a16="http://schemas.microsoft.com/office/drawing/2014/main" id="{CE86B7E9-F3AB-4EF3-91F8-553E3960DFB3}"/>
              </a:ext>
            </a:extLst>
          </p:cNvPr>
          <p:cNvPicPr>
            <a:picLocks noChangeAspect="1"/>
          </p:cNvPicPr>
          <p:nvPr/>
        </p:nvPicPr>
        <p:blipFill>
          <a:blip r:embed="rId3"/>
          <a:stretch>
            <a:fillRect/>
          </a:stretch>
        </p:blipFill>
        <p:spPr>
          <a:xfrm>
            <a:off x="941517" y="2488967"/>
            <a:ext cx="7260965" cy="3456732"/>
          </a:xfrm>
          <a:prstGeom prst="rect">
            <a:avLst/>
          </a:prstGeom>
        </p:spPr>
      </p:pic>
    </p:spTree>
    <p:extLst>
      <p:ext uri="{BB962C8B-B14F-4D97-AF65-F5344CB8AC3E}">
        <p14:creationId xmlns:p14="http://schemas.microsoft.com/office/powerpoint/2010/main" val="1260693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A46139B-7FE4-4586-A91A-064F0C062D2A}"/>
              </a:ext>
            </a:extLst>
          </p:cNvPr>
          <p:cNvPicPr>
            <a:picLocks noChangeAspect="1"/>
          </p:cNvPicPr>
          <p:nvPr/>
        </p:nvPicPr>
        <p:blipFill>
          <a:blip r:embed="rId3"/>
          <a:stretch>
            <a:fillRect/>
          </a:stretch>
        </p:blipFill>
        <p:spPr>
          <a:xfrm>
            <a:off x="1459834" y="609600"/>
            <a:ext cx="6224331" cy="2960735"/>
          </a:xfrm>
          <a:prstGeom prst="rect">
            <a:avLst/>
          </a:prstGeom>
        </p:spPr>
      </p:pic>
      <p:sp>
        <p:nvSpPr>
          <p:cNvPr id="7" name="灯片编号占位符 2">
            <a:extLst>
              <a:ext uri="{FF2B5EF4-FFF2-40B4-BE49-F238E27FC236}">
                <a16:creationId xmlns:a16="http://schemas.microsoft.com/office/drawing/2014/main" id="{BA953F3F-205E-4893-8715-1344BD6E7545}"/>
              </a:ext>
            </a:extLst>
          </p:cNvPr>
          <p:cNvSpPr>
            <a:spLocks noGrp="1"/>
          </p:cNvSpPr>
          <p:nvPr>
            <p:ph type="sldNum" sz="quarter" idx="11"/>
          </p:nvPr>
        </p:nvSpPr>
        <p:spPr/>
        <p:txBody>
          <a:bodyPr/>
          <a:lstStyle/>
          <a:p>
            <a:fld id="{0348B0B3-48D5-4A5F-A82C-1437C211F379}" type="slidenum">
              <a:rPr lang="en-US" altLang="zh-CN"/>
              <a:pPr/>
              <a:t>53</a:t>
            </a:fld>
            <a:endParaRPr lang="en-US" altLang="zh-CN"/>
          </a:p>
        </p:txBody>
      </p:sp>
      <p:sp>
        <p:nvSpPr>
          <p:cNvPr id="686082" name="Text Box 2">
            <a:extLst>
              <a:ext uri="{FF2B5EF4-FFF2-40B4-BE49-F238E27FC236}">
                <a16:creationId xmlns:a16="http://schemas.microsoft.com/office/drawing/2014/main" id="{AFC9981B-F9A4-4732-9FAC-F827941DD475}"/>
              </a:ext>
            </a:extLst>
          </p:cNvPr>
          <p:cNvSpPr txBox="1">
            <a:spLocks noChangeArrowheads="1"/>
          </p:cNvSpPr>
          <p:nvPr/>
        </p:nvSpPr>
        <p:spPr bwMode="auto">
          <a:xfrm>
            <a:off x="152400" y="3104246"/>
            <a:ext cx="8839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i="1" dirty="0">
                <a:solidFill>
                  <a:schemeClr val="hlink"/>
                </a:solidFill>
                <a:latin typeface="Arial Unicode MS" pitchFamily="34" charset="-128"/>
                <a:ea typeface="宋体" panose="02010600030101010101" pitchFamily="2" charset="-122"/>
              </a:rPr>
              <a:t>Solution</a:t>
            </a:r>
          </a:p>
          <a:p>
            <a:pPr algn="just"/>
            <a:r>
              <a:rPr lang="en-US" altLang="zh-CN" sz="2400" dirty="0">
                <a:latin typeface="Arial Unicode MS" pitchFamily="34" charset="-128"/>
                <a:ea typeface="宋体" panose="02010600030101010101" pitchFamily="2" charset="-122"/>
              </a:rPr>
              <a:t>We know some facts but we don’t have all for a definite topology. We know that router R1 has </a:t>
            </a:r>
            <a:r>
              <a:rPr lang="en-US" altLang="zh-CN" sz="2400" dirty="0">
                <a:solidFill>
                  <a:srgbClr val="00B0F0"/>
                </a:solidFill>
                <a:latin typeface="Arial Unicode MS" pitchFamily="34" charset="-128"/>
                <a:ea typeface="宋体" panose="02010600030101010101" pitchFamily="2" charset="-122"/>
              </a:rPr>
              <a:t>three interfaces: m0, m1, and m2</a:t>
            </a:r>
            <a:r>
              <a:rPr lang="en-US" altLang="zh-CN" sz="2400" dirty="0">
                <a:latin typeface="Arial Unicode MS" pitchFamily="34" charset="-128"/>
                <a:ea typeface="宋体" panose="02010600030101010101" pitchFamily="2" charset="-122"/>
              </a:rPr>
              <a:t>. We know that there are </a:t>
            </a:r>
            <a:r>
              <a:rPr lang="en-US" altLang="zh-CN" sz="2400" dirty="0">
                <a:solidFill>
                  <a:srgbClr val="00B0F0"/>
                </a:solidFill>
                <a:latin typeface="Arial Unicode MS" pitchFamily="34" charset="-128"/>
                <a:ea typeface="宋体" panose="02010600030101010101" pitchFamily="2" charset="-122"/>
              </a:rPr>
              <a:t>three networks directly connected</a:t>
            </a:r>
            <a:r>
              <a:rPr lang="en-US" altLang="zh-CN" sz="2400" dirty="0">
                <a:latin typeface="Arial Unicode MS" pitchFamily="34" charset="-128"/>
                <a:ea typeface="宋体" panose="02010600030101010101" pitchFamily="2" charset="-122"/>
              </a:rPr>
              <a:t> to router R1. We know that there are two networks indirectly connected to R1. There must be at least </a:t>
            </a:r>
            <a:r>
              <a:rPr lang="en-US" altLang="zh-CN" sz="2400" dirty="0">
                <a:solidFill>
                  <a:srgbClr val="00B0F0"/>
                </a:solidFill>
                <a:latin typeface="Arial Unicode MS" pitchFamily="34" charset="-128"/>
                <a:ea typeface="宋体" panose="02010600030101010101" pitchFamily="2" charset="-122"/>
              </a:rPr>
              <a:t>three other routers </a:t>
            </a:r>
            <a:r>
              <a:rPr lang="en-US" altLang="zh-CN" sz="2400" dirty="0">
                <a:latin typeface="Arial Unicode MS" pitchFamily="34" charset="-128"/>
                <a:ea typeface="宋体" panose="02010600030101010101" pitchFamily="2" charset="-122"/>
              </a:rPr>
              <a:t>involved (see next-hop column). We do not know if network 140.6.12.64 is connected to router R3 directly or through a point-to-point network (WAN) and another router. </a:t>
            </a:r>
          </a:p>
        </p:txBody>
      </p:sp>
      <p:grpSp>
        <p:nvGrpSpPr>
          <p:cNvPr id="686083" name="Group 3">
            <a:extLst>
              <a:ext uri="{FF2B5EF4-FFF2-40B4-BE49-F238E27FC236}">
                <a16:creationId xmlns:a16="http://schemas.microsoft.com/office/drawing/2014/main" id="{1EC08061-27A2-4290-B561-B18CDA7944B6}"/>
              </a:ext>
            </a:extLst>
          </p:cNvPr>
          <p:cNvGrpSpPr>
            <a:grpSpLocks/>
          </p:cNvGrpSpPr>
          <p:nvPr/>
        </p:nvGrpSpPr>
        <p:grpSpPr bwMode="auto">
          <a:xfrm>
            <a:off x="0" y="0"/>
            <a:ext cx="9144000" cy="609600"/>
            <a:chOff x="0" y="2448"/>
            <a:chExt cx="5760" cy="384"/>
          </a:xfrm>
        </p:grpSpPr>
        <p:sp>
          <p:nvSpPr>
            <p:cNvPr id="686084" name="Rectangle 4">
              <a:extLst>
                <a:ext uri="{FF2B5EF4-FFF2-40B4-BE49-F238E27FC236}">
                  <a16:creationId xmlns:a16="http://schemas.microsoft.com/office/drawing/2014/main" id="{4E9B7953-3678-4C52-AAFA-7A581B5F2E1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085" name="Text Box 5">
              <a:extLst>
                <a:ext uri="{FF2B5EF4-FFF2-40B4-BE49-F238E27FC236}">
                  <a16:creationId xmlns:a16="http://schemas.microsoft.com/office/drawing/2014/main" id="{EA180D51-A9A5-4F89-AC6E-A006B13D6E0C}"/>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6.11</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717831AB-00C5-4C84-98D9-F45143A13ACF}"/>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A8DD1D35-6B73-4638-94E9-1B0CD2665C5B}"/>
              </a:ext>
            </a:extLst>
          </p:cNvPr>
          <p:cNvSpPr>
            <a:spLocks noGrp="1"/>
          </p:cNvSpPr>
          <p:nvPr>
            <p:ph type="sldNum" sz="quarter" idx="11"/>
          </p:nvPr>
        </p:nvSpPr>
        <p:spPr/>
        <p:txBody>
          <a:bodyPr/>
          <a:lstStyle/>
          <a:p>
            <a:fld id="{445C3122-739B-4B02-A7E6-8A6F4E2E024E}" type="slidenum">
              <a:rPr lang="en-US" altLang="zh-CN"/>
              <a:pPr/>
              <a:t>54</a:t>
            </a:fld>
            <a:endParaRPr lang="en-US" altLang="zh-CN"/>
          </a:p>
        </p:txBody>
      </p:sp>
      <p:sp>
        <p:nvSpPr>
          <p:cNvPr id="546818" name="Text Box 2">
            <a:extLst>
              <a:ext uri="{FF2B5EF4-FFF2-40B4-BE49-F238E27FC236}">
                <a16:creationId xmlns:a16="http://schemas.microsoft.com/office/drawing/2014/main" id="{5FF1F2B0-56D6-46DB-9C64-96FE26050F3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Guessed topology for Example 6.11</a:t>
            </a:r>
          </a:p>
        </p:txBody>
      </p:sp>
      <p:sp>
        <p:nvSpPr>
          <p:cNvPr id="546819" name="Rectangle 3">
            <a:extLst>
              <a:ext uri="{FF2B5EF4-FFF2-40B4-BE49-F238E27FC236}">
                <a16:creationId xmlns:a16="http://schemas.microsoft.com/office/drawing/2014/main" id="{A92D49F7-615A-4506-A52B-227FDC9D69B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46820" name="Rectangle 4">
            <a:extLst>
              <a:ext uri="{FF2B5EF4-FFF2-40B4-BE49-F238E27FC236}">
                <a16:creationId xmlns:a16="http://schemas.microsoft.com/office/drawing/2014/main" id="{7711935C-7FA1-467A-AC47-5E391F0854A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46821" name="Rectangle 5">
            <a:extLst>
              <a:ext uri="{FF2B5EF4-FFF2-40B4-BE49-F238E27FC236}">
                <a16:creationId xmlns:a16="http://schemas.microsoft.com/office/drawing/2014/main" id="{A358133D-01D0-4987-9369-36351D0692C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46822" name="Rectangle 6">
            <a:extLst>
              <a:ext uri="{FF2B5EF4-FFF2-40B4-BE49-F238E27FC236}">
                <a16:creationId xmlns:a16="http://schemas.microsoft.com/office/drawing/2014/main" id="{B7423C02-3A0A-4396-9F78-EBEFEE7326C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46823" name="Rectangle 7">
            <a:extLst>
              <a:ext uri="{FF2B5EF4-FFF2-40B4-BE49-F238E27FC236}">
                <a16:creationId xmlns:a16="http://schemas.microsoft.com/office/drawing/2014/main" id="{A50F9AA0-9A44-4BF2-A611-2BA3DDC8346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46824" name="Rectangle 8">
            <a:extLst>
              <a:ext uri="{FF2B5EF4-FFF2-40B4-BE49-F238E27FC236}">
                <a16:creationId xmlns:a16="http://schemas.microsoft.com/office/drawing/2014/main" id="{1E349F8D-2F48-4A25-B0BA-16D48978276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46825" name="Rectangle 9">
            <a:extLst>
              <a:ext uri="{FF2B5EF4-FFF2-40B4-BE49-F238E27FC236}">
                <a16:creationId xmlns:a16="http://schemas.microsoft.com/office/drawing/2014/main" id="{156F5B3B-0C53-4613-AA19-3F1904CAFBB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546827" name="Picture 11">
            <a:extLst>
              <a:ext uri="{FF2B5EF4-FFF2-40B4-BE49-F238E27FC236}">
                <a16:creationId xmlns:a16="http://schemas.microsoft.com/office/drawing/2014/main" id="{D4BEB741-06AD-458F-A326-D871EEFFC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6" y="3490136"/>
            <a:ext cx="8474075"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a:extLst>
              <a:ext uri="{FF2B5EF4-FFF2-40B4-BE49-F238E27FC236}">
                <a16:creationId xmlns:a16="http://schemas.microsoft.com/office/drawing/2014/main" id="{518E0259-2948-4C44-8D45-CAC09053BD5D}"/>
              </a:ext>
            </a:extLst>
          </p:cNvPr>
          <p:cNvPicPr>
            <a:picLocks noChangeAspect="1"/>
          </p:cNvPicPr>
          <p:nvPr/>
        </p:nvPicPr>
        <p:blipFill>
          <a:blip r:embed="rId4"/>
          <a:stretch>
            <a:fillRect/>
          </a:stretch>
        </p:blipFill>
        <p:spPr>
          <a:xfrm>
            <a:off x="1524000" y="611372"/>
            <a:ext cx="5740252" cy="272970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1C63B7E7-8A55-4632-84C5-B3549050E95D}"/>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356880B3-2A6C-4F9F-95FB-D14F94D59C00}"/>
              </a:ext>
            </a:extLst>
          </p:cNvPr>
          <p:cNvSpPr>
            <a:spLocks noGrp="1"/>
          </p:cNvSpPr>
          <p:nvPr>
            <p:ph type="sldNum" sz="quarter" idx="11"/>
          </p:nvPr>
        </p:nvSpPr>
        <p:spPr/>
        <p:txBody>
          <a:bodyPr/>
          <a:lstStyle/>
          <a:p>
            <a:fld id="{34489660-6962-421A-A6B7-B25EE064943E}" type="slidenum">
              <a:rPr lang="en-US" altLang="zh-CN"/>
              <a:pPr/>
              <a:t>55</a:t>
            </a:fld>
            <a:endParaRPr lang="en-US" altLang="zh-CN"/>
          </a:p>
        </p:txBody>
      </p:sp>
      <p:sp>
        <p:nvSpPr>
          <p:cNvPr id="622594" name="Text Box 2">
            <a:extLst>
              <a:ext uri="{FF2B5EF4-FFF2-40B4-BE49-F238E27FC236}">
                <a16:creationId xmlns:a16="http://schemas.microsoft.com/office/drawing/2014/main" id="{2295F124-1204-4C61-A175-8E39765E638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 aggregation</a:t>
            </a:r>
          </a:p>
        </p:txBody>
      </p:sp>
      <p:sp>
        <p:nvSpPr>
          <p:cNvPr id="622595" name="Rectangle 3">
            <a:extLst>
              <a:ext uri="{FF2B5EF4-FFF2-40B4-BE49-F238E27FC236}">
                <a16:creationId xmlns:a16="http://schemas.microsoft.com/office/drawing/2014/main" id="{B25956F1-E82A-4547-AE47-ED4FEEA3BC7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2596" name="Rectangle 4">
            <a:extLst>
              <a:ext uri="{FF2B5EF4-FFF2-40B4-BE49-F238E27FC236}">
                <a16:creationId xmlns:a16="http://schemas.microsoft.com/office/drawing/2014/main" id="{E1AED7F9-EA53-4842-9524-4DDB4D11073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2597" name="Rectangle 5">
            <a:extLst>
              <a:ext uri="{FF2B5EF4-FFF2-40B4-BE49-F238E27FC236}">
                <a16:creationId xmlns:a16="http://schemas.microsoft.com/office/drawing/2014/main" id="{7976ED7F-247B-4BDD-93DD-0834AD21008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2598" name="Rectangle 6">
            <a:extLst>
              <a:ext uri="{FF2B5EF4-FFF2-40B4-BE49-F238E27FC236}">
                <a16:creationId xmlns:a16="http://schemas.microsoft.com/office/drawing/2014/main" id="{8065D5EB-EE75-4D48-8129-137C32258DE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2599" name="Rectangle 7">
            <a:extLst>
              <a:ext uri="{FF2B5EF4-FFF2-40B4-BE49-F238E27FC236}">
                <a16:creationId xmlns:a16="http://schemas.microsoft.com/office/drawing/2014/main" id="{5A01E892-8FA7-4CD3-AED8-18758838FD6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2600" name="Rectangle 8">
            <a:extLst>
              <a:ext uri="{FF2B5EF4-FFF2-40B4-BE49-F238E27FC236}">
                <a16:creationId xmlns:a16="http://schemas.microsoft.com/office/drawing/2014/main" id="{EB6A2FC9-83C3-4FAF-862E-2EB55CB5585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2601" name="Rectangle 9">
            <a:extLst>
              <a:ext uri="{FF2B5EF4-FFF2-40B4-BE49-F238E27FC236}">
                <a16:creationId xmlns:a16="http://schemas.microsoft.com/office/drawing/2014/main" id="{2DCB466C-46D2-4A6F-84BE-3945DA74575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22602" name="Picture 10">
            <a:extLst>
              <a:ext uri="{FF2B5EF4-FFF2-40B4-BE49-F238E27FC236}">
                <a16:creationId xmlns:a16="http://schemas.microsoft.com/office/drawing/2014/main" id="{E5610C64-2FD6-4DAD-85FB-AEA6FB70B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990600"/>
            <a:ext cx="7669212"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F2C90EAA-1C77-4CAC-A001-5963B4F158D2}"/>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3C36951A-1AC4-47C4-92A2-DEEE94042429}"/>
              </a:ext>
            </a:extLst>
          </p:cNvPr>
          <p:cNvSpPr>
            <a:spLocks noGrp="1"/>
          </p:cNvSpPr>
          <p:nvPr>
            <p:ph type="sldNum" sz="quarter" idx="11"/>
          </p:nvPr>
        </p:nvSpPr>
        <p:spPr/>
        <p:txBody>
          <a:bodyPr/>
          <a:lstStyle/>
          <a:p>
            <a:fld id="{F0C83DB2-F99C-4D9F-B81E-7DF2BFC1C2FA}" type="slidenum">
              <a:rPr lang="en-US" altLang="zh-CN"/>
              <a:pPr/>
              <a:t>56</a:t>
            </a:fld>
            <a:endParaRPr lang="en-US" altLang="zh-CN"/>
          </a:p>
        </p:txBody>
      </p:sp>
      <p:sp>
        <p:nvSpPr>
          <p:cNvPr id="624642" name="Text Box 2">
            <a:extLst>
              <a:ext uri="{FF2B5EF4-FFF2-40B4-BE49-F238E27FC236}">
                <a16:creationId xmlns:a16="http://schemas.microsoft.com/office/drawing/2014/main" id="{28D1EC57-64B6-489C-B5D3-A20A90DC5A7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Longest mask matching</a:t>
            </a:r>
          </a:p>
        </p:txBody>
      </p:sp>
      <p:sp>
        <p:nvSpPr>
          <p:cNvPr id="624643" name="Rectangle 3">
            <a:extLst>
              <a:ext uri="{FF2B5EF4-FFF2-40B4-BE49-F238E27FC236}">
                <a16:creationId xmlns:a16="http://schemas.microsoft.com/office/drawing/2014/main" id="{C7C076C3-527A-475A-93C4-AFFBF24E552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4" name="Rectangle 4">
            <a:extLst>
              <a:ext uri="{FF2B5EF4-FFF2-40B4-BE49-F238E27FC236}">
                <a16:creationId xmlns:a16="http://schemas.microsoft.com/office/drawing/2014/main" id="{45BBE0CF-FB84-4EC0-9F3C-C16CDFC1549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5" name="Rectangle 5">
            <a:extLst>
              <a:ext uri="{FF2B5EF4-FFF2-40B4-BE49-F238E27FC236}">
                <a16:creationId xmlns:a16="http://schemas.microsoft.com/office/drawing/2014/main" id="{8D3E8876-B38D-4B47-9072-11652DFC00C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6" name="Rectangle 6">
            <a:extLst>
              <a:ext uri="{FF2B5EF4-FFF2-40B4-BE49-F238E27FC236}">
                <a16:creationId xmlns:a16="http://schemas.microsoft.com/office/drawing/2014/main" id="{D7C6409A-DB2D-4B4F-9789-7186C52E105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7" name="Rectangle 7">
            <a:extLst>
              <a:ext uri="{FF2B5EF4-FFF2-40B4-BE49-F238E27FC236}">
                <a16:creationId xmlns:a16="http://schemas.microsoft.com/office/drawing/2014/main" id="{92359344-F4EE-4B83-9010-3475DEC747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8" name="Rectangle 8">
            <a:extLst>
              <a:ext uri="{FF2B5EF4-FFF2-40B4-BE49-F238E27FC236}">
                <a16:creationId xmlns:a16="http://schemas.microsoft.com/office/drawing/2014/main" id="{7A558729-A265-463B-A015-6B28A368D38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9" name="Rectangle 9">
            <a:extLst>
              <a:ext uri="{FF2B5EF4-FFF2-40B4-BE49-F238E27FC236}">
                <a16:creationId xmlns:a16="http://schemas.microsoft.com/office/drawing/2014/main" id="{54824E41-855E-4C30-ABB8-C9B57861102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24650" name="Picture 10">
            <a:extLst>
              <a:ext uri="{FF2B5EF4-FFF2-40B4-BE49-F238E27FC236}">
                <a16:creationId xmlns:a16="http://schemas.microsoft.com/office/drawing/2014/main" id="{8E22E47C-093B-41F5-A8CC-51B36D14C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545672"/>
            <a:ext cx="7459662" cy="53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a16="http://schemas.microsoft.com/office/drawing/2014/main" id="{6F5FB315-7E9B-44A2-B345-CEE850D82F0A}"/>
              </a:ext>
            </a:extLst>
          </p:cNvPr>
          <p:cNvSpPr txBox="1"/>
          <p:nvPr/>
        </p:nvSpPr>
        <p:spPr>
          <a:xfrm>
            <a:off x="1372780" y="641350"/>
            <a:ext cx="7771219" cy="707886"/>
          </a:xfrm>
          <a:prstGeom prst="rect">
            <a:avLst/>
          </a:prstGeom>
          <a:noFill/>
        </p:spPr>
        <p:txBody>
          <a:bodyPr wrap="square">
            <a:spAutoFit/>
          </a:bodyPr>
          <a:lstStyle/>
          <a:p>
            <a:r>
              <a:rPr lang="en-US" altLang="zh-CN" sz="2000" dirty="0"/>
              <a:t> The routing table is sorted from the longest mask to the shortest mask.</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F2C90EAA-1C77-4CAC-A001-5963B4F158D2}"/>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3C36951A-1AC4-47C4-92A2-DEEE94042429}"/>
              </a:ext>
            </a:extLst>
          </p:cNvPr>
          <p:cNvSpPr>
            <a:spLocks noGrp="1"/>
          </p:cNvSpPr>
          <p:nvPr>
            <p:ph type="sldNum" sz="quarter" idx="11"/>
          </p:nvPr>
        </p:nvSpPr>
        <p:spPr/>
        <p:txBody>
          <a:bodyPr/>
          <a:lstStyle/>
          <a:p>
            <a:fld id="{F0C83DB2-F99C-4D9F-B81E-7DF2BFC1C2FA}" type="slidenum">
              <a:rPr lang="en-US" altLang="zh-CN"/>
              <a:pPr/>
              <a:t>57</a:t>
            </a:fld>
            <a:endParaRPr lang="en-US" altLang="zh-CN"/>
          </a:p>
        </p:txBody>
      </p:sp>
      <p:sp>
        <p:nvSpPr>
          <p:cNvPr id="624642" name="Text Box 2">
            <a:extLst>
              <a:ext uri="{FF2B5EF4-FFF2-40B4-BE49-F238E27FC236}">
                <a16:creationId xmlns:a16="http://schemas.microsoft.com/office/drawing/2014/main" id="{28D1EC57-64B6-489C-B5D3-A20A90DC5A7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Longest mask matching</a:t>
            </a:r>
          </a:p>
        </p:txBody>
      </p:sp>
      <p:sp>
        <p:nvSpPr>
          <p:cNvPr id="624643" name="Rectangle 3">
            <a:extLst>
              <a:ext uri="{FF2B5EF4-FFF2-40B4-BE49-F238E27FC236}">
                <a16:creationId xmlns:a16="http://schemas.microsoft.com/office/drawing/2014/main" id="{C7C076C3-527A-475A-93C4-AFFBF24E552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4" name="Rectangle 4">
            <a:extLst>
              <a:ext uri="{FF2B5EF4-FFF2-40B4-BE49-F238E27FC236}">
                <a16:creationId xmlns:a16="http://schemas.microsoft.com/office/drawing/2014/main" id="{45BBE0CF-FB84-4EC0-9F3C-C16CDFC1549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5" name="Rectangle 5">
            <a:extLst>
              <a:ext uri="{FF2B5EF4-FFF2-40B4-BE49-F238E27FC236}">
                <a16:creationId xmlns:a16="http://schemas.microsoft.com/office/drawing/2014/main" id="{8D3E8876-B38D-4B47-9072-11652DFC00C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6" name="Rectangle 6">
            <a:extLst>
              <a:ext uri="{FF2B5EF4-FFF2-40B4-BE49-F238E27FC236}">
                <a16:creationId xmlns:a16="http://schemas.microsoft.com/office/drawing/2014/main" id="{D7C6409A-DB2D-4B4F-9789-7186C52E105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7" name="Rectangle 7">
            <a:extLst>
              <a:ext uri="{FF2B5EF4-FFF2-40B4-BE49-F238E27FC236}">
                <a16:creationId xmlns:a16="http://schemas.microsoft.com/office/drawing/2014/main" id="{92359344-F4EE-4B83-9010-3475DEC747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8" name="Rectangle 8">
            <a:extLst>
              <a:ext uri="{FF2B5EF4-FFF2-40B4-BE49-F238E27FC236}">
                <a16:creationId xmlns:a16="http://schemas.microsoft.com/office/drawing/2014/main" id="{7A558729-A265-463B-A015-6B28A368D38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24649" name="Rectangle 9">
            <a:extLst>
              <a:ext uri="{FF2B5EF4-FFF2-40B4-BE49-F238E27FC236}">
                <a16:creationId xmlns:a16="http://schemas.microsoft.com/office/drawing/2014/main" id="{54824E41-855E-4C30-ABB8-C9B57861102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24650" name="Picture 10">
            <a:extLst>
              <a:ext uri="{FF2B5EF4-FFF2-40B4-BE49-F238E27FC236}">
                <a16:creationId xmlns:a16="http://schemas.microsoft.com/office/drawing/2014/main" id="{8E22E47C-093B-41F5-A8CC-51B36D14C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49" y="1495942"/>
            <a:ext cx="7459662" cy="53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流程图: 过程 1">
            <a:extLst>
              <a:ext uri="{FF2B5EF4-FFF2-40B4-BE49-F238E27FC236}">
                <a16:creationId xmlns:a16="http://schemas.microsoft.com/office/drawing/2014/main" id="{A057C7BD-118C-4483-9016-D02ED1BAEA2E}"/>
              </a:ext>
            </a:extLst>
          </p:cNvPr>
          <p:cNvSpPr/>
          <p:nvPr/>
        </p:nvSpPr>
        <p:spPr bwMode="auto">
          <a:xfrm>
            <a:off x="5401303" y="694670"/>
            <a:ext cx="2946400" cy="620436"/>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tx1"/>
                </a:solidFill>
                <a:effectLst/>
                <a:latin typeface="Tahoma" panose="020B0604030504040204" pitchFamily="34" charset="0"/>
              </a:rPr>
              <a:t>140.24.7.200</a:t>
            </a:r>
            <a:endParaRPr kumimoji="0" lang="zh-CN" altLang="en-US" sz="3200" b="1" i="0" u="none" strike="noStrike" cap="none" normalizeH="0" baseline="0" dirty="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3373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1EF6FD12-B6D2-49C7-B8B5-2089589A3895}"/>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58</a:t>
            </a:fld>
            <a:endParaRPr lang="en-US" altLang="zh-CN"/>
          </a:p>
        </p:txBody>
      </p:sp>
      <p:sp>
        <p:nvSpPr>
          <p:cNvPr id="518146" name="Rectangle 2">
            <a:extLst>
              <a:ext uri="{FF2B5EF4-FFF2-40B4-BE49-F238E27FC236}">
                <a16:creationId xmlns:a16="http://schemas.microsoft.com/office/drawing/2014/main" id="{AFBF78B5-A97A-4972-BEFB-C2DFCD3326DD}"/>
              </a:ext>
            </a:extLst>
          </p:cNvPr>
          <p:cNvSpPr>
            <a:spLocks noGrp="1" noChangeArrowheads="1"/>
          </p:cNvSpPr>
          <p:nvPr>
            <p:ph type="title"/>
          </p:nvPr>
        </p:nvSpPr>
        <p:spPr/>
        <p:txBody>
          <a:bodyPr/>
          <a:lstStyle/>
          <a:p>
            <a:pPr eaLnBrk="1" hangingPunct="1">
              <a:defRPr/>
            </a:pPr>
            <a:r>
              <a:rPr lang="zh-CN" altLang="en-US"/>
              <a:t>聚合应用</a:t>
            </a:r>
          </a:p>
        </p:txBody>
      </p:sp>
      <p:sp>
        <p:nvSpPr>
          <p:cNvPr id="518147" name="Rectangle 3">
            <a:extLst>
              <a:ext uri="{FF2B5EF4-FFF2-40B4-BE49-F238E27FC236}">
                <a16:creationId xmlns:a16="http://schemas.microsoft.com/office/drawing/2014/main" id="{7ABB3C06-7569-46EB-B7E0-7FC77EDF8319}"/>
              </a:ext>
            </a:extLst>
          </p:cNvPr>
          <p:cNvSpPr>
            <a:spLocks noGrp="1" noChangeArrowheads="1"/>
          </p:cNvSpPr>
          <p:nvPr>
            <p:ph type="body" idx="1"/>
          </p:nvPr>
        </p:nvSpPr>
        <p:spPr>
          <a:xfrm>
            <a:off x="611188" y="1246189"/>
            <a:ext cx="7886700" cy="4351338"/>
          </a:xfrm>
        </p:spPr>
        <p:txBody>
          <a:bodyPr/>
          <a:lstStyle/>
          <a:p>
            <a:pPr eaLnBrk="1" hangingPunct="1">
              <a:defRPr/>
            </a:pPr>
            <a:r>
              <a:rPr lang="zh-CN" altLang="en-US" dirty="0"/>
              <a:t>合理的</a:t>
            </a:r>
            <a:r>
              <a:rPr lang="en-US" altLang="zh-CN" dirty="0"/>
              <a:t>IP</a:t>
            </a:r>
            <a:r>
              <a:rPr lang="zh-CN" altLang="en-US" dirty="0"/>
              <a:t>地址规划</a:t>
            </a:r>
          </a:p>
          <a:p>
            <a:pPr lvl="1" eaLnBrk="1" hangingPunct="1">
              <a:defRPr/>
            </a:pPr>
            <a:r>
              <a:rPr lang="zh-CN" altLang="en-US" dirty="0"/>
              <a:t>有效减少关键路由器选路表项，充分发挥路由器的转发性能</a:t>
            </a:r>
          </a:p>
          <a:p>
            <a:pPr eaLnBrk="1" hangingPunct="1">
              <a:defRPr/>
            </a:pPr>
            <a:r>
              <a:rPr lang="zh-CN" altLang="en-US" dirty="0"/>
              <a:t>隐藏网络结构</a:t>
            </a:r>
          </a:p>
          <a:p>
            <a:pPr lvl="1" eaLnBrk="1" hangingPunct="1">
              <a:defRPr/>
            </a:pPr>
            <a:r>
              <a:rPr lang="zh-CN" altLang="en-US" dirty="0"/>
              <a:t>自主管理网络边界使用路由器（即</a:t>
            </a:r>
            <a:r>
              <a:rPr lang="en-US" altLang="zh-CN" dirty="0"/>
              <a:t>R2</a:t>
            </a:r>
            <a:r>
              <a:rPr lang="zh-CN" altLang="en-US" dirty="0"/>
              <a:t>）与外界相连，在不改变原有</a:t>
            </a:r>
            <a:r>
              <a:rPr lang="en-US" altLang="zh-CN" dirty="0"/>
              <a:t>IP</a:t>
            </a:r>
            <a:r>
              <a:rPr lang="zh-CN" altLang="en-US" dirty="0"/>
              <a:t>地址范围的条件下，网络内部任意划分子网、改变拓扑结构等，都不会影响外部的路由器（即</a:t>
            </a:r>
            <a:r>
              <a:rPr lang="en-US" altLang="zh-CN" dirty="0"/>
              <a:t>R1</a:t>
            </a:r>
            <a:r>
              <a:rPr lang="zh-CN" altLang="en-US" dirty="0"/>
              <a:t>）选路表项。</a:t>
            </a:r>
          </a:p>
        </p:txBody>
      </p:sp>
      <p:sp>
        <p:nvSpPr>
          <p:cNvPr id="518148" name="Oval 4">
            <a:extLst>
              <a:ext uri="{FF2B5EF4-FFF2-40B4-BE49-F238E27FC236}">
                <a16:creationId xmlns:a16="http://schemas.microsoft.com/office/drawing/2014/main" id="{6AD7A2EA-B28B-4BDE-B9B2-9F26BA78D4B4}"/>
              </a:ext>
            </a:extLst>
          </p:cNvPr>
          <p:cNvSpPr>
            <a:spLocks noChangeAspect="1" noChangeArrowheads="1"/>
          </p:cNvSpPr>
          <p:nvPr/>
        </p:nvSpPr>
        <p:spPr bwMode="auto">
          <a:xfrm>
            <a:off x="4500563" y="5348288"/>
            <a:ext cx="3240087" cy="1003300"/>
          </a:xfrm>
          <a:prstGeom prst="ellipse">
            <a:avLst/>
          </a:prstGeom>
          <a:solidFill>
            <a:srgbClr val="F5DB9B"/>
          </a:solidFill>
          <a:ln w="9525" algn="ctr">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80000"/>
              </a:lnSpc>
              <a:defRPr/>
            </a:pPr>
            <a:r>
              <a:rPr lang="zh-CN" altLang="en-US" sz="2800">
                <a:solidFill>
                  <a:schemeClr val="bg2"/>
                </a:solidFill>
                <a:effectLst>
                  <a:outerShdw blurRad="38100" dist="38100" dir="2700000" algn="tl">
                    <a:srgbClr val="FFFFFF"/>
                  </a:outerShdw>
                </a:effectLst>
              </a:rPr>
              <a:t>自主管理网络</a:t>
            </a:r>
            <a:endParaRPr lang="zh-CN" altLang="en-US" sz="2800" baseline="-25000">
              <a:solidFill>
                <a:schemeClr val="bg2"/>
              </a:solidFill>
              <a:effectLst>
                <a:outerShdw blurRad="38100" dist="38100" dir="2700000" algn="tl">
                  <a:srgbClr val="FFFFFF"/>
                </a:outerShdw>
              </a:effectLst>
            </a:endParaRPr>
          </a:p>
        </p:txBody>
      </p:sp>
      <p:pic>
        <p:nvPicPr>
          <p:cNvPr id="43014" name="Picture 5">
            <a:extLst>
              <a:ext uri="{FF2B5EF4-FFF2-40B4-BE49-F238E27FC236}">
                <a16:creationId xmlns:a16="http://schemas.microsoft.com/office/drawing/2014/main" id="{9BE3C5AB-A2B0-4250-99DD-2FB2B867C02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5634038"/>
            <a:ext cx="7334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5" name="Picture 6">
            <a:extLst>
              <a:ext uri="{FF2B5EF4-FFF2-40B4-BE49-F238E27FC236}">
                <a16:creationId xmlns:a16="http://schemas.microsoft.com/office/drawing/2014/main" id="{5064E3A8-52C3-46E2-9CFF-BF5322CF7E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5634038"/>
            <a:ext cx="7334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016" name="AutoShape 7">
            <a:extLst>
              <a:ext uri="{FF2B5EF4-FFF2-40B4-BE49-F238E27FC236}">
                <a16:creationId xmlns:a16="http://schemas.microsoft.com/office/drawing/2014/main" id="{E09E8168-3CE6-4FAF-8822-1B1740B94D9C}"/>
              </a:ext>
            </a:extLst>
          </p:cNvPr>
          <p:cNvCxnSpPr>
            <a:cxnSpLocks noChangeShapeType="1"/>
            <a:stCxn id="43015" idx="3"/>
            <a:endCxn id="43014" idx="1"/>
          </p:cNvCxnSpPr>
          <p:nvPr/>
        </p:nvCxnSpPr>
        <p:spPr bwMode="auto">
          <a:xfrm>
            <a:off x="3144838" y="5888038"/>
            <a:ext cx="1066800" cy="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152" name="Text Box 8">
            <a:extLst>
              <a:ext uri="{FF2B5EF4-FFF2-40B4-BE49-F238E27FC236}">
                <a16:creationId xmlns:a16="http://schemas.microsoft.com/office/drawing/2014/main" id="{3645BCBC-1AB8-4236-A1BE-C7B24198973D}"/>
              </a:ext>
            </a:extLst>
          </p:cNvPr>
          <p:cNvSpPr txBox="1">
            <a:spLocks noChangeArrowheads="1"/>
          </p:cNvSpPr>
          <p:nvPr/>
        </p:nvSpPr>
        <p:spPr bwMode="auto">
          <a:xfrm>
            <a:off x="2195513" y="5924550"/>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R1</a:t>
            </a:r>
          </a:p>
        </p:txBody>
      </p:sp>
      <p:sp>
        <p:nvSpPr>
          <p:cNvPr id="518153" name="Text Box 9">
            <a:extLst>
              <a:ext uri="{FF2B5EF4-FFF2-40B4-BE49-F238E27FC236}">
                <a16:creationId xmlns:a16="http://schemas.microsoft.com/office/drawing/2014/main" id="{BBEE093D-6899-4ED1-8C71-C9CA266306C5}"/>
              </a:ext>
            </a:extLst>
          </p:cNvPr>
          <p:cNvSpPr txBox="1">
            <a:spLocks noChangeArrowheads="1"/>
          </p:cNvSpPr>
          <p:nvPr/>
        </p:nvSpPr>
        <p:spPr bwMode="auto">
          <a:xfrm>
            <a:off x="3995738" y="5924550"/>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effectLst>
                  <a:outerShdw blurRad="38100" dist="38100" dir="2700000" algn="tl">
                    <a:srgbClr val="000000"/>
                  </a:outerShdw>
                </a:effectLst>
              </a:rPr>
              <a:t>R2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C2DE7D1B-9574-46CE-869D-130448A4EC61}"/>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441247FA-BEFE-4DF3-923E-3B0059835577}"/>
              </a:ext>
            </a:extLst>
          </p:cNvPr>
          <p:cNvSpPr>
            <a:spLocks noGrp="1"/>
          </p:cNvSpPr>
          <p:nvPr>
            <p:ph type="sldNum" sz="quarter" idx="11"/>
          </p:nvPr>
        </p:nvSpPr>
        <p:spPr/>
        <p:txBody>
          <a:bodyPr/>
          <a:lstStyle/>
          <a:p>
            <a:fld id="{BB194369-EABB-4F23-97BD-168FE4EA0E10}" type="slidenum">
              <a:rPr lang="en-US" altLang="zh-CN"/>
              <a:pPr/>
              <a:t>59</a:t>
            </a:fld>
            <a:endParaRPr lang="en-US" altLang="zh-CN"/>
          </a:p>
        </p:txBody>
      </p:sp>
      <p:sp>
        <p:nvSpPr>
          <p:cNvPr id="688130" name="Text Box 2">
            <a:extLst>
              <a:ext uri="{FF2B5EF4-FFF2-40B4-BE49-F238E27FC236}">
                <a16:creationId xmlns:a16="http://schemas.microsoft.com/office/drawing/2014/main" id="{A6D8D965-AC20-4864-9027-F5CDA692E70D}"/>
              </a:ext>
            </a:extLst>
          </p:cNvPr>
          <p:cNvSpPr txBox="1">
            <a:spLocks noChangeArrowheads="1"/>
          </p:cNvSpPr>
          <p:nvPr/>
        </p:nvSpPr>
        <p:spPr bwMode="auto">
          <a:xfrm>
            <a:off x="76200" y="696913"/>
            <a:ext cx="8839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The Internet today has a sense of hierarchy. We said that the Internet is divided into backbone, regional and local ISPs. If the routing table has a sense of hierarchy like the Internet architecture, the routing table can decrease in size.</a:t>
            </a:r>
          </a:p>
          <a:p>
            <a:pPr algn="just"/>
            <a:endParaRPr lang="en-US" altLang="zh-CN" sz="2400" dirty="0">
              <a:latin typeface="Arial Unicode MS" pitchFamily="34" charset="-128"/>
              <a:ea typeface="宋体" panose="02010600030101010101" pitchFamily="2" charset="-122"/>
            </a:endParaRPr>
          </a:p>
          <a:p>
            <a:r>
              <a:rPr lang="en-US" altLang="zh-CN" sz="2400" dirty="0">
                <a:latin typeface="Arial Unicode MS" pitchFamily="34" charset="-128"/>
                <a:ea typeface="宋体" panose="02010600030101010101" pitchFamily="2" charset="-122"/>
              </a:rPr>
              <a:t>Let us take the case of a local ISP. A local ISP can be assigned </a:t>
            </a:r>
            <a:r>
              <a:rPr lang="en-US" altLang="zh-CN" sz="2400" dirty="0">
                <a:solidFill>
                  <a:srgbClr val="00B0F0"/>
                </a:solidFill>
                <a:latin typeface="Arial Unicode MS" pitchFamily="34" charset="-128"/>
                <a:ea typeface="宋体" panose="02010600030101010101" pitchFamily="2" charset="-122"/>
              </a:rPr>
              <a:t>a single, but large, block of addresses </a:t>
            </a:r>
            <a:r>
              <a:rPr lang="en-US" altLang="zh-CN" sz="2400" dirty="0">
                <a:latin typeface="Arial Unicode MS" pitchFamily="34" charset="-128"/>
                <a:ea typeface="宋体" panose="02010600030101010101" pitchFamily="2" charset="-122"/>
              </a:rPr>
              <a:t>with a certain prefix length. If the block assigned to the local ISP starts with </a:t>
            </a:r>
            <a:r>
              <a:rPr lang="en-US" altLang="zh-CN" sz="2400" dirty="0" err="1">
                <a:latin typeface="Arial Unicode MS" pitchFamily="34" charset="-128"/>
                <a:ea typeface="宋体" panose="02010600030101010101" pitchFamily="2" charset="-122"/>
              </a:rPr>
              <a:t>a.b.c.d</a:t>
            </a:r>
            <a:r>
              <a:rPr lang="en-US" altLang="zh-CN" sz="2400" dirty="0">
                <a:latin typeface="Arial Unicode MS" pitchFamily="34" charset="-128"/>
                <a:ea typeface="宋体" panose="02010600030101010101" pitchFamily="2" charset="-122"/>
              </a:rPr>
              <a:t>/n, the ISP can </a:t>
            </a:r>
            <a:r>
              <a:rPr lang="en-US" altLang="zh-CN" sz="2400" dirty="0">
                <a:solidFill>
                  <a:srgbClr val="00B0F0"/>
                </a:solidFill>
                <a:latin typeface="Arial Unicode MS" pitchFamily="34" charset="-128"/>
                <a:ea typeface="宋体" panose="02010600030101010101" pitchFamily="2" charset="-122"/>
              </a:rPr>
              <a:t>create blocks starting with </a:t>
            </a:r>
            <a:r>
              <a:rPr lang="en-US" altLang="zh-CN" sz="2400" dirty="0" err="1">
                <a:solidFill>
                  <a:srgbClr val="00B0F0"/>
                </a:solidFill>
                <a:latin typeface="Arial Unicode MS" pitchFamily="34" charset="-128"/>
                <a:ea typeface="宋体" panose="02010600030101010101" pitchFamily="2" charset="-122"/>
              </a:rPr>
              <a:t>e.f.g.h</a:t>
            </a:r>
            <a:r>
              <a:rPr lang="en-US" altLang="zh-CN" sz="2400" dirty="0">
                <a:solidFill>
                  <a:srgbClr val="00B0F0"/>
                </a:solidFill>
                <a:latin typeface="Arial Unicode MS" pitchFamily="34" charset="-128"/>
                <a:ea typeface="宋体" panose="02010600030101010101" pitchFamily="2" charset="-122"/>
              </a:rPr>
              <a:t>/m</a:t>
            </a:r>
            <a:r>
              <a:rPr lang="en-US" altLang="zh-CN" sz="2400" dirty="0">
                <a:latin typeface="Arial Unicode MS" pitchFamily="34" charset="-128"/>
                <a:ea typeface="宋体" panose="02010600030101010101" pitchFamily="2" charset="-122"/>
              </a:rPr>
              <a:t>, where m may vary for each customer and is greater than n. </a:t>
            </a:r>
          </a:p>
        </p:txBody>
      </p:sp>
      <p:grpSp>
        <p:nvGrpSpPr>
          <p:cNvPr id="688131" name="Group 3">
            <a:extLst>
              <a:ext uri="{FF2B5EF4-FFF2-40B4-BE49-F238E27FC236}">
                <a16:creationId xmlns:a16="http://schemas.microsoft.com/office/drawing/2014/main" id="{1BC2B611-5B24-4BFB-9887-71E4719832E7}"/>
              </a:ext>
            </a:extLst>
          </p:cNvPr>
          <p:cNvGrpSpPr>
            <a:grpSpLocks/>
          </p:cNvGrpSpPr>
          <p:nvPr/>
        </p:nvGrpSpPr>
        <p:grpSpPr bwMode="auto">
          <a:xfrm>
            <a:off x="0" y="0"/>
            <a:ext cx="9144000" cy="609600"/>
            <a:chOff x="0" y="2448"/>
            <a:chExt cx="5760" cy="384"/>
          </a:xfrm>
        </p:grpSpPr>
        <p:sp>
          <p:nvSpPr>
            <p:cNvPr id="688132" name="Rectangle 4">
              <a:extLst>
                <a:ext uri="{FF2B5EF4-FFF2-40B4-BE49-F238E27FC236}">
                  <a16:creationId xmlns:a16="http://schemas.microsoft.com/office/drawing/2014/main" id="{2D2C879F-36D7-493C-8ED9-0C0A9F42F923}"/>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8133" name="Text Box 5">
              <a:extLst>
                <a:ext uri="{FF2B5EF4-FFF2-40B4-BE49-F238E27FC236}">
                  <a16:creationId xmlns:a16="http://schemas.microsoft.com/office/drawing/2014/main" id="{CE68BD7C-5540-4101-A3AE-E08D488947F1}"/>
                </a:ext>
              </a:extLst>
            </p:cNvPr>
            <p:cNvSpPr txBox="1">
              <a:spLocks noChangeArrowheads="1"/>
            </p:cNvSpPr>
            <p:nvPr/>
          </p:nvSpPr>
          <p:spPr bwMode="auto">
            <a:xfrm>
              <a:off x="0" y="2448"/>
              <a:ext cx="2383"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Hierarchical routing</a:t>
              </a:r>
              <a:endParaRPr lang="en-US" altLang="zh-CN" sz="3200" i="1" dirty="0">
                <a:solidFill>
                  <a:schemeClr val="bg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F75A316-9A78-4ED9-A2EF-7F5D70DE6F82}"/>
              </a:ext>
            </a:extLst>
          </p:cNvPr>
          <p:cNvSpPr>
            <a:spLocks noGrp="1"/>
          </p:cNvSpPr>
          <p:nvPr>
            <p:ph type="ftr" sz="quarter" idx="10"/>
          </p:nvPr>
        </p:nvSpPr>
        <p:spPr/>
        <p:txBody>
          <a:bodyPr/>
          <a:lstStyle/>
          <a:p>
            <a:r>
              <a:rPr lang="en-US" altLang="zh-CN"/>
              <a:t>TCP/IP Protocol Suite</a:t>
            </a:r>
          </a:p>
        </p:txBody>
      </p:sp>
      <p:sp>
        <p:nvSpPr>
          <p:cNvPr id="5" name="灯片编号占位符 4">
            <a:extLst>
              <a:ext uri="{FF2B5EF4-FFF2-40B4-BE49-F238E27FC236}">
                <a16:creationId xmlns:a16="http://schemas.microsoft.com/office/drawing/2014/main" id="{E03EF513-B346-4647-8BB5-08819D282B29}"/>
              </a:ext>
            </a:extLst>
          </p:cNvPr>
          <p:cNvSpPr>
            <a:spLocks noGrp="1"/>
          </p:cNvSpPr>
          <p:nvPr>
            <p:ph type="sldNum" sz="quarter" idx="11"/>
          </p:nvPr>
        </p:nvSpPr>
        <p:spPr/>
        <p:txBody>
          <a:bodyPr/>
          <a:lstStyle/>
          <a:p>
            <a:fld id="{6924550B-EBA5-4578-930F-59D6A58DB8AB}" type="slidenum">
              <a:rPr lang="en-US" altLang="zh-CN"/>
              <a:pPr/>
              <a:t>6</a:t>
            </a:fld>
            <a:endParaRPr lang="en-US" altLang="zh-CN"/>
          </a:p>
        </p:txBody>
      </p:sp>
      <p:sp>
        <p:nvSpPr>
          <p:cNvPr id="632834" name="Rectangle 2">
            <a:extLst>
              <a:ext uri="{FF2B5EF4-FFF2-40B4-BE49-F238E27FC236}">
                <a16:creationId xmlns:a16="http://schemas.microsoft.com/office/drawing/2014/main" id="{FDAAD51F-EC79-4CC2-B326-77B7F0A07994}"/>
              </a:ext>
            </a:extLst>
          </p:cNvPr>
          <p:cNvSpPr>
            <a:spLocks noGrp="1" noChangeArrowheads="1"/>
          </p:cNvSpPr>
          <p:nvPr>
            <p:ph type="title"/>
          </p:nvPr>
        </p:nvSpPr>
        <p:spPr bwMode="auto">
          <a:xfrm>
            <a:off x="152400" y="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b="1" u="sng">
                <a:solidFill>
                  <a:schemeClr val="hlink"/>
                </a:solidFill>
                <a:effectLst>
                  <a:outerShdw blurRad="38100" dist="38100" dir="2700000" algn="tl">
                    <a:srgbClr val="C0C0C0"/>
                  </a:outerShdw>
                </a:effectLst>
                <a:ea typeface="宋体" panose="02010600030101010101" pitchFamily="2" charset="-122"/>
              </a:rPr>
              <a:t>OBJECTIVES:</a:t>
            </a:r>
          </a:p>
        </p:txBody>
      </p:sp>
      <p:sp>
        <p:nvSpPr>
          <p:cNvPr id="632835" name="Rectangle 3">
            <a:extLst>
              <a:ext uri="{FF2B5EF4-FFF2-40B4-BE49-F238E27FC236}">
                <a16:creationId xmlns:a16="http://schemas.microsoft.com/office/drawing/2014/main" id="{07CBE1F9-4AE9-419D-BCE8-0F3F3811D5FE}"/>
              </a:ext>
            </a:extLst>
          </p:cNvPr>
          <p:cNvSpPr>
            <a:spLocks noChangeArrowheads="1"/>
          </p:cNvSpPr>
          <p:nvPr/>
        </p:nvSpPr>
        <p:spPr bwMode="auto">
          <a:xfrm>
            <a:off x="76200" y="838200"/>
            <a:ext cx="899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10000"/>
              </a:spcBef>
              <a:spcAft>
                <a:spcPct val="10000"/>
              </a:spcAft>
              <a:buSzTx/>
              <a:buFont typeface="Wingdings" panose="05000000000000000000" pitchFamily="2" charset="2"/>
              <a:buChar char="q"/>
            </a:pPr>
            <a:r>
              <a:rPr lang="en-US" altLang="zh-CN" sz="2400" dirty="0">
                <a:latin typeface="Times New Roman" panose="02020603050405020304" pitchFamily="18" charset="0"/>
                <a:ea typeface="宋体" panose="02010600030101010101" pitchFamily="2" charset="-122"/>
              </a:rPr>
              <a:t>To discuss the delivery of packets in the network layer and distinguish between </a:t>
            </a:r>
            <a:r>
              <a:rPr lang="en-US" altLang="zh-CN" sz="2400" dirty="0">
                <a:solidFill>
                  <a:srgbClr val="00B0F0"/>
                </a:solidFill>
                <a:latin typeface="Times New Roman" panose="02020603050405020304" pitchFamily="18" charset="0"/>
                <a:ea typeface="宋体" panose="02010600030101010101" pitchFamily="2" charset="-122"/>
              </a:rPr>
              <a:t>direct and indirect delivery</a:t>
            </a:r>
            <a:r>
              <a:rPr lang="en-US" altLang="zh-CN" sz="2400" dirty="0">
                <a:latin typeface="Times New Roman" panose="02020603050405020304" pitchFamily="18" charset="0"/>
                <a:ea typeface="宋体" panose="02010600030101010101" pitchFamily="2" charset="-122"/>
              </a:rPr>
              <a:t>.</a:t>
            </a:r>
          </a:p>
          <a:p>
            <a:pPr eaLnBrk="1" hangingPunct="1">
              <a:spcBef>
                <a:spcPct val="10000"/>
              </a:spcBef>
              <a:spcAft>
                <a:spcPct val="10000"/>
              </a:spcAft>
              <a:buSzTx/>
              <a:buFont typeface="Wingdings" panose="05000000000000000000" pitchFamily="2" charset="2"/>
              <a:buChar char="q"/>
            </a:pPr>
            <a:r>
              <a:rPr lang="en-US" altLang="zh-CN" sz="2400" dirty="0">
                <a:latin typeface="Times New Roman" panose="02020603050405020304" pitchFamily="18" charset="0"/>
                <a:ea typeface="宋体" panose="02010600030101010101" pitchFamily="2" charset="-122"/>
              </a:rPr>
              <a:t>To discuss the forwarding of packets in the network layer and distinguish between </a:t>
            </a:r>
            <a:r>
              <a:rPr lang="en-US" altLang="zh-CN" sz="2400" dirty="0">
                <a:solidFill>
                  <a:srgbClr val="00B0F0"/>
                </a:solidFill>
                <a:latin typeface="Times New Roman" panose="02020603050405020304" pitchFamily="18" charset="0"/>
                <a:ea typeface="宋体" panose="02010600030101010101" pitchFamily="2" charset="-122"/>
              </a:rPr>
              <a:t>destination-address–based forwarding </a:t>
            </a:r>
            <a:r>
              <a:rPr lang="en-US" altLang="zh-CN" sz="2400" dirty="0">
                <a:latin typeface="Times New Roman" panose="02020603050405020304" pitchFamily="18" charset="0"/>
                <a:ea typeface="宋体" panose="02010600030101010101" pitchFamily="2" charset="-122"/>
              </a:rPr>
              <a:t>and </a:t>
            </a:r>
            <a:r>
              <a:rPr lang="en-US" altLang="zh-CN" sz="2400" dirty="0">
                <a:solidFill>
                  <a:srgbClr val="00B0F0"/>
                </a:solidFill>
                <a:latin typeface="Times New Roman" panose="02020603050405020304" pitchFamily="18" charset="0"/>
                <a:ea typeface="宋体" panose="02010600030101010101" pitchFamily="2" charset="-122"/>
              </a:rPr>
              <a:t>label-based forwarding</a:t>
            </a:r>
            <a:r>
              <a:rPr lang="en-US" altLang="zh-CN" sz="2400" dirty="0">
                <a:latin typeface="Times New Roman" panose="02020603050405020304" pitchFamily="18" charset="0"/>
                <a:ea typeface="宋体" panose="02010600030101010101" pitchFamily="2" charset="-122"/>
              </a:rPr>
              <a:t>.</a:t>
            </a:r>
          </a:p>
          <a:p>
            <a:pPr eaLnBrk="1" hangingPunct="1">
              <a:spcBef>
                <a:spcPct val="10000"/>
              </a:spcBef>
              <a:spcAft>
                <a:spcPct val="10000"/>
              </a:spcAft>
              <a:buSzTx/>
              <a:buFont typeface="Wingdings" panose="05000000000000000000" pitchFamily="2" charset="2"/>
              <a:buChar char="q"/>
            </a:pPr>
            <a:r>
              <a:rPr lang="en-US" altLang="zh-CN" sz="2400" dirty="0">
                <a:latin typeface="Times New Roman" panose="02020603050405020304" pitchFamily="18" charset="0"/>
                <a:ea typeface="宋体" panose="02010600030101010101" pitchFamily="2" charset="-122"/>
              </a:rPr>
              <a:t>To discuss </a:t>
            </a:r>
            <a:r>
              <a:rPr lang="en-US" altLang="zh-CN" sz="2400" dirty="0">
                <a:solidFill>
                  <a:srgbClr val="00B0F0"/>
                </a:solidFill>
                <a:latin typeface="Times New Roman" panose="02020603050405020304" pitchFamily="18" charset="0"/>
                <a:ea typeface="宋体" panose="02010600030101010101" pitchFamily="2" charset="-122"/>
              </a:rPr>
              <a:t>different forwarding techniques</a:t>
            </a:r>
            <a:r>
              <a:rPr lang="en-US" altLang="zh-CN" sz="2400" dirty="0">
                <a:latin typeface="Times New Roman" panose="02020603050405020304" pitchFamily="18" charset="0"/>
                <a:ea typeface="宋体" panose="02010600030101010101" pitchFamily="2" charset="-122"/>
              </a:rPr>
              <a:t>, including next-hop, network-specific, host-specific, and default.</a:t>
            </a:r>
          </a:p>
          <a:p>
            <a:pPr eaLnBrk="1" hangingPunct="1">
              <a:spcBef>
                <a:spcPct val="10000"/>
              </a:spcBef>
              <a:spcAft>
                <a:spcPct val="10000"/>
              </a:spcAft>
              <a:buSzTx/>
              <a:buFont typeface="Wingdings" panose="05000000000000000000" pitchFamily="2" charset="2"/>
              <a:buChar char="q"/>
            </a:pPr>
            <a:r>
              <a:rPr lang="en-US" altLang="zh-CN" sz="2400" dirty="0">
                <a:latin typeface="Times New Roman" panose="02020603050405020304" pitchFamily="18" charset="0"/>
                <a:ea typeface="宋体" panose="02010600030101010101" pitchFamily="2" charset="-122"/>
              </a:rPr>
              <a:t>To discuss the </a:t>
            </a:r>
            <a:r>
              <a:rPr lang="en-US" altLang="zh-CN" sz="2400" dirty="0">
                <a:solidFill>
                  <a:srgbClr val="00B0F0"/>
                </a:solidFill>
                <a:latin typeface="Times New Roman" panose="02020603050405020304" pitchFamily="18" charset="0"/>
                <a:ea typeface="宋体" panose="02010600030101010101" pitchFamily="2" charset="-122"/>
              </a:rPr>
              <a:t>contents of routing tables </a:t>
            </a:r>
            <a:r>
              <a:rPr lang="en-US" altLang="zh-CN" sz="2400" dirty="0">
                <a:latin typeface="Times New Roman" panose="02020603050405020304" pitchFamily="18" charset="0"/>
                <a:ea typeface="宋体" panose="02010600030101010101" pitchFamily="2" charset="-122"/>
              </a:rPr>
              <a:t>in classful and classless addressing and some algorithms used to search the tables.</a:t>
            </a:r>
          </a:p>
          <a:p>
            <a:pPr eaLnBrk="1" hangingPunct="1">
              <a:spcBef>
                <a:spcPct val="10000"/>
              </a:spcBef>
              <a:spcAft>
                <a:spcPct val="10000"/>
              </a:spcAft>
              <a:buSzTx/>
              <a:buFont typeface="Wingdings" panose="05000000000000000000" pitchFamily="2" charset="2"/>
              <a:buChar char="q"/>
            </a:pPr>
            <a:r>
              <a:rPr lang="en-US" altLang="zh-CN" sz="2400" dirty="0">
                <a:latin typeface="Times New Roman" panose="02020603050405020304" pitchFamily="18" charset="0"/>
                <a:ea typeface="宋体" panose="02010600030101010101" pitchFamily="2" charset="-122"/>
              </a:rPr>
              <a:t>To introduce </a:t>
            </a:r>
            <a:r>
              <a:rPr lang="en-US" altLang="zh-CN" sz="2400" dirty="0">
                <a:solidFill>
                  <a:srgbClr val="00B0F0"/>
                </a:solidFill>
                <a:latin typeface="Times New Roman" panose="02020603050405020304" pitchFamily="18" charset="0"/>
                <a:ea typeface="宋体" panose="02010600030101010101" pitchFamily="2" charset="-122"/>
              </a:rPr>
              <a:t>MPLS technology </a:t>
            </a:r>
            <a:r>
              <a:rPr lang="en-US" altLang="zh-CN" sz="2400" dirty="0">
                <a:latin typeface="Times New Roman" panose="02020603050405020304" pitchFamily="18" charset="0"/>
                <a:ea typeface="宋体" panose="02010600030101010101" pitchFamily="2" charset="-122"/>
              </a:rPr>
              <a:t>and show how it can achieve label based forwarding.</a:t>
            </a:r>
          </a:p>
          <a:p>
            <a:pPr eaLnBrk="1" hangingPunct="1">
              <a:spcBef>
                <a:spcPct val="10000"/>
              </a:spcBef>
              <a:spcAft>
                <a:spcPct val="10000"/>
              </a:spcAft>
              <a:buSzTx/>
              <a:buFont typeface="Wingdings" panose="05000000000000000000" pitchFamily="2" charset="2"/>
              <a:buChar char="q"/>
            </a:pPr>
            <a:r>
              <a:rPr lang="en-US" altLang="zh-CN" sz="2400" dirty="0">
                <a:latin typeface="Times New Roman" panose="02020603050405020304" pitchFamily="18" charset="0"/>
                <a:ea typeface="宋体" panose="02010600030101010101" pitchFamily="2" charset="-122"/>
              </a:rPr>
              <a:t>To list the </a:t>
            </a:r>
            <a:r>
              <a:rPr lang="en-US" altLang="zh-CN" sz="2400" dirty="0">
                <a:solidFill>
                  <a:srgbClr val="00B0F0"/>
                </a:solidFill>
                <a:latin typeface="Times New Roman" panose="02020603050405020304" pitchFamily="18" charset="0"/>
                <a:ea typeface="宋体" panose="02010600030101010101" pitchFamily="2" charset="-122"/>
              </a:rPr>
              <a:t>components of a router </a:t>
            </a:r>
            <a:r>
              <a:rPr lang="en-US" altLang="zh-CN" sz="2400" dirty="0">
                <a:latin typeface="Times New Roman" panose="02020603050405020304" pitchFamily="18" charset="0"/>
                <a:ea typeface="宋体" panose="02010600030101010101" pitchFamily="2" charset="-122"/>
              </a:rPr>
              <a:t>and explain the purpose of each component and their relations to other components.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a:extLst>
              <a:ext uri="{FF2B5EF4-FFF2-40B4-BE49-F238E27FC236}">
                <a16:creationId xmlns:a16="http://schemas.microsoft.com/office/drawing/2014/main" id="{441247FA-BEFE-4DF3-923E-3B0059835577}"/>
              </a:ext>
            </a:extLst>
          </p:cNvPr>
          <p:cNvSpPr>
            <a:spLocks noGrp="1"/>
          </p:cNvSpPr>
          <p:nvPr>
            <p:ph type="sldNum" sz="quarter" idx="11"/>
          </p:nvPr>
        </p:nvSpPr>
        <p:spPr/>
        <p:txBody>
          <a:bodyPr/>
          <a:lstStyle/>
          <a:p>
            <a:fld id="{BB194369-EABB-4F23-97BD-168FE4EA0E10}" type="slidenum">
              <a:rPr lang="en-US" altLang="zh-CN"/>
              <a:pPr/>
              <a:t>60</a:t>
            </a:fld>
            <a:endParaRPr lang="en-US" altLang="zh-CN"/>
          </a:p>
        </p:txBody>
      </p:sp>
      <p:sp>
        <p:nvSpPr>
          <p:cNvPr id="688130" name="Text Box 2">
            <a:extLst>
              <a:ext uri="{FF2B5EF4-FFF2-40B4-BE49-F238E27FC236}">
                <a16:creationId xmlns:a16="http://schemas.microsoft.com/office/drawing/2014/main" id="{A6D8D965-AC20-4864-9027-F5CDA692E70D}"/>
              </a:ext>
            </a:extLst>
          </p:cNvPr>
          <p:cNvSpPr txBox="1">
            <a:spLocks noChangeArrowheads="1"/>
          </p:cNvSpPr>
          <p:nvPr/>
        </p:nvSpPr>
        <p:spPr bwMode="auto">
          <a:xfrm>
            <a:off x="76200" y="609600"/>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Arial Unicode MS" pitchFamily="34" charset="-128"/>
                <a:ea typeface="宋体" panose="02010600030101010101" pitchFamily="2" charset="-122"/>
              </a:rPr>
              <a:t>A regional ISP is granted </a:t>
            </a:r>
            <a:r>
              <a:rPr lang="en-US" altLang="zh-CN" sz="2000" dirty="0">
                <a:solidFill>
                  <a:srgbClr val="00B0F0"/>
                </a:solidFill>
                <a:latin typeface="Arial Unicode MS" pitchFamily="34" charset="-128"/>
                <a:ea typeface="宋体" panose="02010600030101010101" pitchFamily="2" charset="-122"/>
              </a:rPr>
              <a:t>16,384 addresses </a:t>
            </a:r>
            <a:r>
              <a:rPr lang="en-US" altLang="zh-CN" sz="2000" dirty="0">
                <a:latin typeface="Arial Unicode MS" pitchFamily="34" charset="-128"/>
                <a:ea typeface="宋体" panose="02010600030101010101" pitchFamily="2" charset="-122"/>
              </a:rPr>
              <a:t>starting from </a:t>
            </a:r>
            <a:r>
              <a:rPr lang="en-US" altLang="zh-CN" sz="2000" dirty="0">
                <a:solidFill>
                  <a:srgbClr val="00B0F0"/>
                </a:solidFill>
                <a:latin typeface="Arial Unicode MS" pitchFamily="34" charset="-128"/>
                <a:ea typeface="宋体" panose="02010600030101010101" pitchFamily="2" charset="-122"/>
              </a:rPr>
              <a:t>120.14.64.0</a:t>
            </a:r>
            <a:r>
              <a:rPr lang="en-US" altLang="zh-CN" sz="2000" dirty="0">
                <a:latin typeface="Arial Unicode MS" pitchFamily="34" charset="-128"/>
                <a:ea typeface="宋体" panose="02010600030101010101" pitchFamily="2" charset="-122"/>
              </a:rPr>
              <a:t>. The regional ISP has decided to divide this block into </a:t>
            </a:r>
            <a:r>
              <a:rPr lang="en-US" altLang="zh-CN" sz="2000" dirty="0">
                <a:solidFill>
                  <a:srgbClr val="00B0F0"/>
                </a:solidFill>
                <a:latin typeface="Arial Unicode MS" pitchFamily="34" charset="-128"/>
                <a:ea typeface="宋体" panose="02010600030101010101" pitchFamily="2" charset="-122"/>
              </a:rPr>
              <a:t>4 subblocks</a:t>
            </a:r>
            <a:r>
              <a:rPr lang="en-US" altLang="zh-CN" sz="2000" dirty="0">
                <a:latin typeface="Arial Unicode MS" pitchFamily="34" charset="-128"/>
                <a:ea typeface="宋体" panose="02010600030101010101" pitchFamily="2" charset="-122"/>
              </a:rPr>
              <a:t>, each with </a:t>
            </a:r>
            <a:r>
              <a:rPr lang="en-US" altLang="zh-CN" sz="2000" dirty="0">
                <a:solidFill>
                  <a:srgbClr val="00B0F0"/>
                </a:solidFill>
                <a:latin typeface="Arial Unicode MS" pitchFamily="34" charset="-128"/>
                <a:ea typeface="宋体" panose="02010600030101010101" pitchFamily="2" charset="-122"/>
              </a:rPr>
              <a:t>4096 addresses</a:t>
            </a:r>
            <a:r>
              <a:rPr lang="en-US" altLang="zh-CN" sz="2000" dirty="0">
                <a:latin typeface="Arial Unicode MS" pitchFamily="34" charset="-128"/>
                <a:ea typeface="宋体" panose="02010600030101010101" pitchFamily="2" charset="-122"/>
              </a:rPr>
              <a:t>. Three of these subblocks are assigned to three local ISPs, the second subblock is reserved for future use. Note that the mask for each block is /20 because the original block with mask /18 is divided into 4 blocks.</a:t>
            </a:r>
          </a:p>
        </p:txBody>
      </p:sp>
      <p:grpSp>
        <p:nvGrpSpPr>
          <p:cNvPr id="688131" name="Group 3">
            <a:extLst>
              <a:ext uri="{FF2B5EF4-FFF2-40B4-BE49-F238E27FC236}">
                <a16:creationId xmlns:a16="http://schemas.microsoft.com/office/drawing/2014/main" id="{1BC2B611-5B24-4BFB-9887-71E4719832E7}"/>
              </a:ext>
            </a:extLst>
          </p:cNvPr>
          <p:cNvGrpSpPr>
            <a:grpSpLocks/>
          </p:cNvGrpSpPr>
          <p:nvPr/>
        </p:nvGrpSpPr>
        <p:grpSpPr bwMode="auto">
          <a:xfrm>
            <a:off x="0" y="0"/>
            <a:ext cx="9144000" cy="609600"/>
            <a:chOff x="0" y="2448"/>
            <a:chExt cx="5760" cy="384"/>
          </a:xfrm>
        </p:grpSpPr>
        <p:sp>
          <p:nvSpPr>
            <p:cNvPr id="688132" name="Rectangle 4">
              <a:extLst>
                <a:ext uri="{FF2B5EF4-FFF2-40B4-BE49-F238E27FC236}">
                  <a16:creationId xmlns:a16="http://schemas.microsoft.com/office/drawing/2014/main" id="{2D2C879F-36D7-493C-8ED9-0C0A9F42F923}"/>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8133" name="Text Box 5">
              <a:extLst>
                <a:ext uri="{FF2B5EF4-FFF2-40B4-BE49-F238E27FC236}">
                  <a16:creationId xmlns:a16="http://schemas.microsoft.com/office/drawing/2014/main" id="{CE68BD7C-5540-4101-A3AE-E08D488947F1}"/>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6.12</a:t>
              </a:r>
              <a:endParaRPr lang="en-US" altLang="zh-CN" sz="3200" i="1">
                <a:solidFill>
                  <a:schemeClr val="bg1"/>
                </a:solidFill>
                <a:latin typeface="Times New Roman" panose="02020603050405020304" pitchFamily="18" charset="0"/>
                <a:ea typeface="宋体" panose="02010600030101010101" pitchFamily="2" charset="-122"/>
              </a:endParaRPr>
            </a:p>
          </p:txBody>
        </p:sp>
      </p:grpSp>
      <p:pic>
        <p:nvPicPr>
          <p:cNvPr id="2" name="Picture 10">
            <a:extLst>
              <a:ext uri="{FF2B5EF4-FFF2-40B4-BE49-F238E27FC236}">
                <a16:creationId xmlns:a16="http://schemas.microsoft.com/office/drawing/2014/main" id="{14967042-F0C8-484F-9EF8-C89DFB821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37291"/>
            <a:ext cx="7798177" cy="432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1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5D16CCEE-A0EA-4410-989A-44BDCD08A7CE}"/>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29A58EAF-5C5E-49C5-A17E-A699E18C9D0A}"/>
              </a:ext>
            </a:extLst>
          </p:cNvPr>
          <p:cNvSpPr>
            <a:spLocks noGrp="1"/>
          </p:cNvSpPr>
          <p:nvPr>
            <p:ph type="sldNum" sz="quarter" idx="11"/>
          </p:nvPr>
        </p:nvSpPr>
        <p:spPr/>
        <p:txBody>
          <a:bodyPr/>
          <a:lstStyle/>
          <a:p>
            <a:fld id="{462252A9-5C5C-4BEE-B405-71479AB55805}" type="slidenum">
              <a:rPr lang="en-US" altLang="zh-CN"/>
              <a:pPr/>
              <a:t>61</a:t>
            </a:fld>
            <a:endParaRPr lang="en-US" altLang="zh-CN"/>
          </a:p>
        </p:txBody>
      </p:sp>
      <p:sp>
        <p:nvSpPr>
          <p:cNvPr id="690178" name="Text Box 2">
            <a:extLst>
              <a:ext uri="{FF2B5EF4-FFF2-40B4-BE49-F238E27FC236}">
                <a16:creationId xmlns:a16="http://schemas.microsoft.com/office/drawing/2014/main" id="{361A1171-F549-466D-AFC2-BC16C9E81D28}"/>
              </a:ext>
            </a:extLst>
          </p:cNvPr>
          <p:cNvSpPr txBox="1">
            <a:spLocks noChangeArrowheads="1"/>
          </p:cNvSpPr>
          <p:nvPr/>
        </p:nvSpPr>
        <p:spPr bwMode="auto">
          <a:xfrm>
            <a:off x="76200" y="696913"/>
            <a:ext cx="883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t>Searching in Classful Addressing</a:t>
            </a:r>
          </a:p>
          <a:p>
            <a:r>
              <a:rPr lang="en-US" altLang="zh-CN" sz="2400" dirty="0"/>
              <a:t> </a:t>
            </a:r>
            <a:r>
              <a:rPr lang="en-US" altLang="zh-CN" sz="2400" b="0" dirty="0"/>
              <a:t>In classful addressing, the routing table is organized as a list. However, to make searching more efficient, the routing table can be divided into three tables (sometimes called buckets), one for each class. </a:t>
            </a:r>
            <a:endParaRPr lang="en-US" altLang="zh-CN" sz="2400" b="0" dirty="0">
              <a:latin typeface="Arial Unicode MS" pitchFamily="34" charset="-128"/>
              <a:ea typeface="宋体" panose="02010600030101010101" pitchFamily="2" charset="-122"/>
            </a:endParaRPr>
          </a:p>
        </p:txBody>
      </p:sp>
      <p:grpSp>
        <p:nvGrpSpPr>
          <p:cNvPr id="690179" name="Group 3">
            <a:extLst>
              <a:ext uri="{FF2B5EF4-FFF2-40B4-BE49-F238E27FC236}">
                <a16:creationId xmlns:a16="http://schemas.microsoft.com/office/drawing/2014/main" id="{8D53B203-1FC3-4623-9CE0-36F500E6E009}"/>
              </a:ext>
            </a:extLst>
          </p:cNvPr>
          <p:cNvGrpSpPr>
            <a:grpSpLocks/>
          </p:cNvGrpSpPr>
          <p:nvPr/>
        </p:nvGrpSpPr>
        <p:grpSpPr bwMode="auto">
          <a:xfrm>
            <a:off x="0" y="0"/>
            <a:ext cx="9144000" cy="609600"/>
            <a:chOff x="0" y="2448"/>
            <a:chExt cx="5760" cy="384"/>
          </a:xfrm>
        </p:grpSpPr>
        <p:sp>
          <p:nvSpPr>
            <p:cNvPr id="690180" name="Rectangle 4">
              <a:extLst>
                <a:ext uri="{FF2B5EF4-FFF2-40B4-BE49-F238E27FC236}">
                  <a16:creationId xmlns:a16="http://schemas.microsoft.com/office/drawing/2014/main" id="{A1E091EF-97D9-46D3-B494-05D6F799A0D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0181" name="Text Box 5">
              <a:extLst>
                <a:ext uri="{FF2B5EF4-FFF2-40B4-BE49-F238E27FC236}">
                  <a16:creationId xmlns:a16="http://schemas.microsoft.com/office/drawing/2014/main" id="{F2B9D15E-07C2-40AA-8DB7-B8F2BE08D454}"/>
                </a:ext>
              </a:extLst>
            </p:cNvPr>
            <p:cNvSpPr txBox="1">
              <a:spLocks noChangeArrowheads="1"/>
            </p:cNvSpPr>
            <p:nvPr/>
          </p:nvSpPr>
          <p:spPr bwMode="auto">
            <a:xfrm>
              <a:off x="0" y="2448"/>
              <a:ext cx="3795"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Routing Table Search Algorithms</a:t>
              </a:r>
              <a:endParaRPr lang="en-US" altLang="zh-CN" sz="3200" i="1" dirty="0">
                <a:solidFill>
                  <a:schemeClr val="bg1"/>
                </a:solidFill>
                <a:latin typeface="Times New Roman" panose="02020603050405020304" pitchFamily="18" charset="0"/>
                <a:ea typeface="宋体" panose="02010600030101010101" pitchFamily="2" charset="-122"/>
              </a:endParaRPr>
            </a:p>
          </p:txBody>
        </p:sp>
      </p:grpSp>
      <p:sp>
        <p:nvSpPr>
          <p:cNvPr id="11" name="文本框 10">
            <a:extLst>
              <a:ext uri="{FF2B5EF4-FFF2-40B4-BE49-F238E27FC236}">
                <a16:creationId xmlns:a16="http://schemas.microsoft.com/office/drawing/2014/main" id="{15A04959-C8D5-42CB-93B3-1689BE544ABF}"/>
              </a:ext>
            </a:extLst>
          </p:cNvPr>
          <p:cNvSpPr txBox="1"/>
          <p:nvPr/>
        </p:nvSpPr>
        <p:spPr>
          <a:xfrm>
            <a:off x="76200" y="3222437"/>
            <a:ext cx="8853229" cy="1938992"/>
          </a:xfrm>
          <a:prstGeom prst="rect">
            <a:avLst/>
          </a:prstGeom>
          <a:noFill/>
        </p:spPr>
        <p:txBody>
          <a:bodyPr wrap="square">
            <a:spAutoFit/>
          </a:bodyPr>
          <a:lstStyle/>
          <a:p>
            <a:r>
              <a:rPr lang="en-US" altLang="zh-CN" sz="2400" dirty="0"/>
              <a:t>Searching in Classless Addressing </a:t>
            </a:r>
          </a:p>
          <a:p>
            <a:r>
              <a:rPr lang="en-US" altLang="zh-CN" sz="2400" b="0" dirty="0"/>
              <a:t>In classless addressing, there is no network</a:t>
            </a:r>
          </a:p>
          <a:p>
            <a:r>
              <a:rPr lang="en-US" altLang="zh-CN" sz="2400" b="0" dirty="0"/>
              <a:t>information in the destination address. The simplest, but not the most efficient, search method is called the longest prefix match (as we discussed before). </a:t>
            </a:r>
            <a:endParaRPr lang="zh-CN" altLang="en-US" sz="2400" b="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5D16CCEE-A0EA-4410-989A-44BDCD08A7CE}"/>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29A58EAF-5C5E-49C5-A17E-A699E18C9D0A}"/>
              </a:ext>
            </a:extLst>
          </p:cNvPr>
          <p:cNvSpPr>
            <a:spLocks noGrp="1"/>
          </p:cNvSpPr>
          <p:nvPr>
            <p:ph type="sldNum" sz="quarter" idx="11"/>
          </p:nvPr>
        </p:nvSpPr>
        <p:spPr/>
        <p:txBody>
          <a:bodyPr/>
          <a:lstStyle/>
          <a:p>
            <a:fld id="{462252A9-5C5C-4BEE-B405-71479AB55805}" type="slidenum">
              <a:rPr lang="en-US" altLang="zh-CN"/>
              <a:pPr/>
              <a:t>62</a:t>
            </a:fld>
            <a:endParaRPr lang="en-US" altLang="zh-CN"/>
          </a:p>
        </p:txBody>
      </p:sp>
      <p:sp>
        <p:nvSpPr>
          <p:cNvPr id="690178" name="Text Box 2">
            <a:extLst>
              <a:ext uri="{FF2B5EF4-FFF2-40B4-BE49-F238E27FC236}">
                <a16:creationId xmlns:a16="http://schemas.microsoft.com/office/drawing/2014/main" id="{361A1171-F549-466D-AFC2-BC16C9E81D28}"/>
              </a:ext>
            </a:extLst>
          </p:cNvPr>
          <p:cNvSpPr txBox="1">
            <a:spLocks noChangeArrowheads="1"/>
          </p:cNvSpPr>
          <p:nvPr/>
        </p:nvSpPr>
        <p:spPr bwMode="auto">
          <a:xfrm>
            <a:off x="76200" y="696913"/>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Figure 6.18 shows a simple example of searching in a routing table </a:t>
            </a:r>
            <a:r>
              <a:rPr lang="en-US" altLang="zh-CN" sz="2400" dirty="0">
                <a:solidFill>
                  <a:srgbClr val="00B0F0"/>
                </a:solidFill>
                <a:latin typeface="Arial Unicode MS" pitchFamily="34" charset="-128"/>
                <a:ea typeface="宋体" panose="02010600030101010101" pitchFamily="2" charset="-122"/>
              </a:rPr>
              <a:t>using the longest match algorithm</a:t>
            </a:r>
            <a:r>
              <a:rPr lang="en-US" altLang="zh-CN" sz="2400" dirty="0">
                <a:latin typeface="Arial Unicode MS" pitchFamily="34" charset="-128"/>
                <a:ea typeface="宋体" panose="02010600030101010101" pitchFamily="2" charset="-122"/>
              </a:rPr>
              <a:t>. Although there are some more efficient algorithms today, the principle is the same. </a:t>
            </a:r>
          </a:p>
          <a:p>
            <a:endParaRPr lang="en-US" altLang="zh-CN" sz="2400" dirty="0">
              <a:latin typeface="Arial Unicode MS" pitchFamily="34" charset="-128"/>
              <a:ea typeface="宋体" panose="02010600030101010101" pitchFamily="2" charset="-122"/>
            </a:endParaRPr>
          </a:p>
          <a:p>
            <a:r>
              <a:rPr lang="en-US" altLang="zh-CN" sz="2400" dirty="0">
                <a:latin typeface="Arial Unicode MS" pitchFamily="34" charset="-128"/>
                <a:ea typeface="宋体" panose="02010600030101010101" pitchFamily="2" charset="-122"/>
              </a:rPr>
              <a:t>When the forwarding algorithm gets the destination address of the packet, it needs to delve into the mask column. </a:t>
            </a:r>
            <a:r>
              <a:rPr lang="en-US" altLang="zh-CN" sz="2400" dirty="0">
                <a:solidFill>
                  <a:srgbClr val="00B0F0"/>
                </a:solidFill>
                <a:latin typeface="Arial Unicode MS" pitchFamily="34" charset="-128"/>
                <a:ea typeface="宋体" panose="02010600030101010101" pitchFamily="2" charset="-122"/>
              </a:rPr>
              <a:t>For each entry, it needs to apply the mask to find the destination </a:t>
            </a:r>
            <a:r>
              <a:rPr lang="en-US" altLang="zh-CN" sz="2400" dirty="0">
                <a:latin typeface="Arial Unicode MS" pitchFamily="34" charset="-128"/>
                <a:ea typeface="宋体" panose="02010600030101010101" pitchFamily="2" charset="-122"/>
              </a:rPr>
              <a:t>network address. </a:t>
            </a:r>
          </a:p>
          <a:p>
            <a:r>
              <a:rPr lang="en-US" altLang="zh-CN" sz="2400" dirty="0">
                <a:latin typeface="Arial Unicode MS" pitchFamily="34" charset="-128"/>
                <a:ea typeface="宋体" panose="02010600030101010101" pitchFamily="2" charset="-122"/>
              </a:rPr>
              <a:t>It then needs to check the network addresses in the table until it finds the match. </a:t>
            </a:r>
          </a:p>
          <a:p>
            <a:endParaRPr lang="en-US" altLang="zh-CN" sz="2400" dirty="0">
              <a:latin typeface="Arial Unicode MS" pitchFamily="34" charset="-128"/>
              <a:ea typeface="宋体" panose="02010600030101010101" pitchFamily="2" charset="-122"/>
            </a:endParaRPr>
          </a:p>
          <a:p>
            <a:r>
              <a:rPr lang="en-US" altLang="zh-CN" sz="2400" dirty="0">
                <a:latin typeface="Arial Unicode MS" pitchFamily="34" charset="-128"/>
                <a:ea typeface="宋体" panose="02010600030101010101" pitchFamily="2" charset="-122"/>
              </a:rPr>
              <a:t>The router then </a:t>
            </a:r>
            <a:r>
              <a:rPr lang="en-US" altLang="zh-CN" sz="2400" dirty="0">
                <a:solidFill>
                  <a:srgbClr val="00B0F0"/>
                </a:solidFill>
                <a:latin typeface="Arial Unicode MS" pitchFamily="34" charset="-128"/>
                <a:ea typeface="宋体" panose="02010600030101010101" pitchFamily="2" charset="-122"/>
              </a:rPr>
              <a:t>extracts the next hop address </a:t>
            </a:r>
            <a:r>
              <a:rPr lang="en-US" altLang="zh-CN" sz="2400" dirty="0">
                <a:latin typeface="Arial Unicode MS" pitchFamily="34" charset="-128"/>
                <a:ea typeface="宋体" panose="02010600030101010101" pitchFamily="2" charset="-122"/>
              </a:rPr>
              <a:t>and the interface number to be delivered to the ARP protocol for delivery of the packet to the next hop.</a:t>
            </a:r>
          </a:p>
        </p:txBody>
      </p:sp>
      <p:grpSp>
        <p:nvGrpSpPr>
          <p:cNvPr id="690179" name="Group 3">
            <a:extLst>
              <a:ext uri="{FF2B5EF4-FFF2-40B4-BE49-F238E27FC236}">
                <a16:creationId xmlns:a16="http://schemas.microsoft.com/office/drawing/2014/main" id="{8D53B203-1FC3-4623-9CE0-36F500E6E009}"/>
              </a:ext>
            </a:extLst>
          </p:cNvPr>
          <p:cNvGrpSpPr>
            <a:grpSpLocks/>
          </p:cNvGrpSpPr>
          <p:nvPr/>
        </p:nvGrpSpPr>
        <p:grpSpPr bwMode="auto">
          <a:xfrm>
            <a:off x="0" y="0"/>
            <a:ext cx="9144000" cy="609600"/>
            <a:chOff x="0" y="2448"/>
            <a:chExt cx="5760" cy="384"/>
          </a:xfrm>
        </p:grpSpPr>
        <p:sp>
          <p:nvSpPr>
            <p:cNvPr id="690180" name="Rectangle 4">
              <a:extLst>
                <a:ext uri="{FF2B5EF4-FFF2-40B4-BE49-F238E27FC236}">
                  <a16:creationId xmlns:a16="http://schemas.microsoft.com/office/drawing/2014/main" id="{A1E091EF-97D9-46D3-B494-05D6F799A0D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0181" name="Text Box 5">
              <a:extLst>
                <a:ext uri="{FF2B5EF4-FFF2-40B4-BE49-F238E27FC236}">
                  <a16:creationId xmlns:a16="http://schemas.microsoft.com/office/drawing/2014/main" id="{F2B9D15E-07C2-40AA-8DB7-B8F2BE08D454}"/>
                </a:ext>
              </a:extLst>
            </p:cNvPr>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Example</a:t>
              </a:r>
              <a:r>
                <a:rPr lang="en-US" altLang="zh-CN" sz="3200">
                  <a:solidFill>
                    <a:schemeClr val="bg1"/>
                  </a:solidFill>
                  <a:latin typeface="Times New Roman" panose="02020603050405020304" pitchFamily="18" charset="0"/>
                  <a:ea typeface="宋体" panose="02010600030101010101" pitchFamily="2" charset="-122"/>
                </a:rPr>
                <a:t> 6.13</a:t>
              </a:r>
              <a:endParaRPr lang="en-US" altLang="zh-CN" sz="3200" i="1">
                <a:solidFill>
                  <a:schemeClr val="bg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850546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1">
            <a:extLst>
              <a:ext uri="{FF2B5EF4-FFF2-40B4-BE49-F238E27FC236}">
                <a16:creationId xmlns:a16="http://schemas.microsoft.com/office/drawing/2014/main" id="{693C147C-16E3-49C8-9C12-AC816E0F38DD}"/>
              </a:ext>
            </a:extLst>
          </p:cNvPr>
          <p:cNvSpPr>
            <a:spLocks noGrp="1"/>
          </p:cNvSpPr>
          <p:nvPr>
            <p:ph type="ftr" sz="quarter" idx="10"/>
          </p:nvPr>
        </p:nvSpPr>
        <p:spPr/>
        <p:txBody>
          <a:bodyPr/>
          <a:lstStyle/>
          <a:p>
            <a:r>
              <a:rPr lang="en-US" altLang="zh-CN"/>
              <a:t>TCP/IP Protocol Suite</a:t>
            </a:r>
          </a:p>
        </p:txBody>
      </p:sp>
      <p:sp>
        <p:nvSpPr>
          <p:cNvPr id="16" name="灯片编号占位符 2">
            <a:extLst>
              <a:ext uri="{FF2B5EF4-FFF2-40B4-BE49-F238E27FC236}">
                <a16:creationId xmlns:a16="http://schemas.microsoft.com/office/drawing/2014/main" id="{237538AC-D6CD-492F-BC35-1AC1E593BF25}"/>
              </a:ext>
            </a:extLst>
          </p:cNvPr>
          <p:cNvSpPr>
            <a:spLocks noGrp="1"/>
          </p:cNvSpPr>
          <p:nvPr>
            <p:ph type="sldNum" sz="quarter" idx="11"/>
          </p:nvPr>
        </p:nvSpPr>
        <p:spPr/>
        <p:txBody>
          <a:bodyPr/>
          <a:lstStyle/>
          <a:p>
            <a:fld id="{16F83AD2-0715-4F9D-BBE3-4EE7B9D9E5E9}" type="slidenum">
              <a:rPr lang="en-US" altLang="zh-CN"/>
              <a:pPr/>
              <a:t>63</a:t>
            </a:fld>
            <a:endParaRPr lang="en-US" altLang="zh-CN"/>
          </a:p>
        </p:txBody>
      </p:sp>
      <p:sp>
        <p:nvSpPr>
          <p:cNvPr id="494594" name="Text Box 2">
            <a:extLst>
              <a:ext uri="{FF2B5EF4-FFF2-40B4-BE49-F238E27FC236}">
                <a16:creationId xmlns:a16="http://schemas.microsoft.com/office/drawing/2014/main" id="{9C939BDA-A3E3-4A24-86C5-C1512A08CB9C}"/>
              </a:ext>
            </a:extLst>
          </p:cNvPr>
          <p:cNvSpPr txBox="1">
            <a:spLocks noChangeArrowheads="1"/>
          </p:cNvSpPr>
          <p:nvPr/>
        </p:nvSpPr>
        <p:spPr bwMode="auto">
          <a:xfrm>
            <a:off x="990600" y="90488"/>
            <a:ext cx="8001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6.13: Forwarding based on destination address</a:t>
            </a:r>
          </a:p>
        </p:txBody>
      </p:sp>
      <p:sp>
        <p:nvSpPr>
          <p:cNvPr id="494595" name="Rectangle 3">
            <a:extLst>
              <a:ext uri="{FF2B5EF4-FFF2-40B4-BE49-F238E27FC236}">
                <a16:creationId xmlns:a16="http://schemas.microsoft.com/office/drawing/2014/main" id="{11B62792-BC3E-457C-ADF3-E1D7CAAC83F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4596" name="Rectangle 4">
            <a:extLst>
              <a:ext uri="{FF2B5EF4-FFF2-40B4-BE49-F238E27FC236}">
                <a16:creationId xmlns:a16="http://schemas.microsoft.com/office/drawing/2014/main" id="{918DC733-F446-4A66-B77F-20D36BDEF7D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4597" name="Rectangle 5">
            <a:extLst>
              <a:ext uri="{FF2B5EF4-FFF2-40B4-BE49-F238E27FC236}">
                <a16:creationId xmlns:a16="http://schemas.microsoft.com/office/drawing/2014/main" id="{E701508D-BCF2-4618-86DE-7CC3DF7C673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4598" name="Rectangle 6">
            <a:extLst>
              <a:ext uri="{FF2B5EF4-FFF2-40B4-BE49-F238E27FC236}">
                <a16:creationId xmlns:a16="http://schemas.microsoft.com/office/drawing/2014/main" id="{28B10E9F-87C1-4206-A35C-4F283970940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4599" name="Rectangle 7">
            <a:extLst>
              <a:ext uri="{FF2B5EF4-FFF2-40B4-BE49-F238E27FC236}">
                <a16:creationId xmlns:a16="http://schemas.microsoft.com/office/drawing/2014/main" id="{7E1BBE63-450C-4DCD-9E1F-EE353CDBACE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4600" name="Rectangle 8">
            <a:extLst>
              <a:ext uri="{FF2B5EF4-FFF2-40B4-BE49-F238E27FC236}">
                <a16:creationId xmlns:a16="http://schemas.microsoft.com/office/drawing/2014/main" id="{002AFCD8-52D7-4DD0-9685-FCCC01B682B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4601" name="Rectangle 9">
            <a:extLst>
              <a:ext uri="{FF2B5EF4-FFF2-40B4-BE49-F238E27FC236}">
                <a16:creationId xmlns:a16="http://schemas.microsoft.com/office/drawing/2014/main" id="{365AD4A8-D319-479E-A637-0D9AEA31527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94605" name="Picture 13">
            <a:extLst>
              <a:ext uri="{FF2B5EF4-FFF2-40B4-BE49-F238E27FC236}">
                <a16:creationId xmlns:a16="http://schemas.microsoft.com/office/drawing/2014/main" id="{08993CBF-B209-40F4-A1B8-DB9540A6F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627188"/>
            <a:ext cx="5511800"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609" name="Picture 17">
            <a:extLst>
              <a:ext uri="{FF2B5EF4-FFF2-40B4-BE49-F238E27FC236}">
                <a16:creationId xmlns:a16="http://schemas.microsoft.com/office/drawing/2014/main" id="{B7468F4C-5D2E-4FE8-8E0D-4B059CA18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0463"/>
            <a:ext cx="1481138" cy="282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613" name="Picture 21">
            <a:extLst>
              <a:ext uri="{FF2B5EF4-FFF2-40B4-BE49-F238E27FC236}">
                <a16:creationId xmlns:a16="http://schemas.microsoft.com/office/drawing/2014/main" id="{66E66A1B-EE11-431C-8B31-D5F609FED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219700"/>
            <a:ext cx="19192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615" name="Picture 23">
            <a:extLst>
              <a:ext uri="{FF2B5EF4-FFF2-40B4-BE49-F238E27FC236}">
                <a16:creationId xmlns:a16="http://schemas.microsoft.com/office/drawing/2014/main" id="{5E65E719-F715-41F1-B6BA-4B702D281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5638800"/>
            <a:ext cx="157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4616" name="Picture 24">
            <a:extLst>
              <a:ext uri="{FF2B5EF4-FFF2-40B4-BE49-F238E27FC236}">
                <a16:creationId xmlns:a16="http://schemas.microsoft.com/office/drawing/2014/main" id="{44BA567D-8E73-48B8-B38C-36CE55B086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9088" y="3854450"/>
            <a:ext cx="1992312"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4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494609"/>
                                        </p:tgtEl>
                                        <p:attrNameLst>
                                          <p:attrName>style.visibility</p:attrName>
                                        </p:attrNameLst>
                                      </p:cBhvr>
                                      <p:to>
                                        <p:strVal val="visible"/>
                                      </p:to>
                                    </p:set>
                                    <p:animEffect transition="in" filter="wipe(left)">
                                      <p:cBhvr>
                                        <p:cTn id="11" dur="2000"/>
                                        <p:tgtEl>
                                          <p:spTgt spid="4946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94616"/>
                                        </p:tgtEl>
                                        <p:attrNameLst>
                                          <p:attrName>style.visibility</p:attrName>
                                        </p:attrNameLst>
                                      </p:cBhvr>
                                      <p:to>
                                        <p:strVal val="visible"/>
                                      </p:to>
                                    </p:set>
                                    <p:animEffect transition="in" filter="wipe(up)">
                                      <p:cBhvr>
                                        <p:cTn id="16" dur="2000"/>
                                        <p:tgtEl>
                                          <p:spTgt spid="4946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4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B8C2D7C-B240-468A-9FF7-FE50E2F69D80}"/>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64</a:t>
            </a:fld>
            <a:endParaRPr lang="en-US" altLang="zh-CN"/>
          </a:p>
        </p:txBody>
      </p:sp>
      <p:sp>
        <p:nvSpPr>
          <p:cNvPr id="569346" name="Rectangle 2">
            <a:extLst>
              <a:ext uri="{FF2B5EF4-FFF2-40B4-BE49-F238E27FC236}">
                <a16:creationId xmlns:a16="http://schemas.microsoft.com/office/drawing/2014/main" id="{F39A93EA-DBA8-499D-9FA9-72FF48A1952E}"/>
              </a:ext>
            </a:extLst>
          </p:cNvPr>
          <p:cNvSpPr>
            <a:spLocks noGrp="1" noChangeArrowheads="1"/>
          </p:cNvSpPr>
          <p:nvPr>
            <p:ph type="title"/>
          </p:nvPr>
        </p:nvSpPr>
        <p:spPr/>
        <p:txBody>
          <a:bodyPr/>
          <a:lstStyle/>
          <a:p>
            <a:pPr eaLnBrk="1" hangingPunct="1">
              <a:defRPr/>
            </a:pPr>
            <a:r>
              <a:rPr lang="en-US" altLang="zh-CN"/>
              <a:t>Discussion</a:t>
            </a:r>
            <a:r>
              <a:rPr lang="zh-CN" altLang="en-US"/>
              <a:t>：</a:t>
            </a:r>
            <a:r>
              <a:rPr lang="en-US" altLang="zh-CN"/>
              <a:t>P2P Network</a:t>
            </a:r>
          </a:p>
        </p:txBody>
      </p:sp>
      <p:sp>
        <p:nvSpPr>
          <p:cNvPr id="569347" name="Rectangle 3">
            <a:extLst>
              <a:ext uri="{FF2B5EF4-FFF2-40B4-BE49-F238E27FC236}">
                <a16:creationId xmlns:a16="http://schemas.microsoft.com/office/drawing/2014/main" id="{564CA244-3E67-4BA4-8365-095B3C55109A}"/>
              </a:ext>
            </a:extLst>
          </p:cNvPr>
          <p:cNvSpPr>
            <a:spLocks noGrp="1" noChangeArrowheads="1"/>
          </p:cNvSpPr>
          <p:nvPr>
            <p:ph type="body" idx="1"/>
          </p:nvPr>
        </p:nvSpPr>
        <p:spPr>
          <a:xfrm>
            <a:off x="628650" y="1447800"/>
            <a:ext cx="7886700" cy="4351338"/>
          </a:xfrm>
        </p:spPr>
        <p:txBody>
          <a:bodyPr/>
          <a:lstStyle/>
          <a:p>
            <a:pPr eaLnBrk="1" hangingPunct="1">
              <a:defRPr/>
            </a:pPr>
            <a:r>
              <a:rPr lang="en-US" altLang="zh-CN" sz="2800" dirty="0"/>
              <a:t>《TCP/IP</a:t>
            </a:r>
            <a:r>
              <a:rPr lang="zh-CN" altLang="en-US" sz="2800" dirty="0"/>
              <a:t>协议族</a:t>
            </a:r>
            <a:r>
              <a:rPr lang="en-US" altLang="zh-CN" sz="2800" dirty="0"/>
              <a:t>》</a:t>
            </a:r>
            <a:r>
              <a:rPr lang="zh-CN" altLang="en-US" sz="2800" dirty="0"/>
              <a:t>第</a:t>
            </a:r>
            <a:r>
              <a:rPr lang="en-US" altLang="zh-CN" sz="2800" dirty="0"/>
              <a:t>3</a:t>
            </a:r>
            <a:r>
              <a:rPr lang="zh-CN" altLang="en-US" sz="2800" dirty="0"/>
              <a:t>版第</a:t>
            </a:r>
            <a:r>
              <a:rPr lang="en-US" altLang="zh-CN" sz="2800" dirty="0"/>
              <a:t>120</a:t>
            </a:r>
            <a:r>
              <a:rPr lang="zh-CN" altLang="en-US" sz="2800" dirty="0"/>
              <a:t>页例</a:t>
            </a:r>
            <a:r>
              <a:rPr lang="en-US" altLang="zh-CN" sz="2800" dirty="0"/>
              <a:t>11</a:t>
            </a:r>
            <a:r>
              <a:rPr lang="zh-CN" altLang="en-US" sz="2800" dirty="0"/>
              <a:t>：</a:t>
            </a:r>
          </a:p>
          <a:p>
            <a:pPr lvl="1" eaLnBrk="1" hangingPunct="1">
              <a:defRPr/>
            </a:pPr>
            <a:r>
              <a:rPr lang="zh-CN" altLang="en-US" sz="2400" dirty="0"/>
              <a:t>“点到点网络通常在路由表中没有表项，因为没有主机连接到它们” </a:t>
            </a:r>
            <a:r>
              <a:rPr lang="en-US" altLang="zh-CN" sz="2400" dirty="0">
                <a:solidFill>
                  <a:srgbClr val="00B0F0"/>
                </a:solidFill>
              </a:rPr>
              <a:t>—— </a:t>
            </a:r>
            <a:r>
              <a:rPr lang="zh-CN" altLang="en-US" sz="2400" dirty="0">
                <a:solidFill>
                  <a:srgbClr val="00B0F0"/>
                </a:solidFill>
              </a:rPr>
              <a:t>不准确</a:t>
            </a:r>
          </a:p>
          <a:p>
            <a:pPr eaLnBrk="1" hangingPunct="1">
              <a:defRPr/>
            </a:pPr>
            <a:r>
              <a:rPr lang="en-US" altLang="zh-CN" sz="2800" dirty="0"/>
              <a:t>IP</a:t>
            </a:r>
            <a:r>
              <a:rPr lang="zh-CN" altLang="en-US" sz="2800" dirty="0"/>
              <a:t>路由表</a:t>
            </a:r>
          </a:p>
          <a:p>
            <a:pPr lvl="1" eaLnBrk="1" hangingPunct="1">
              <a:defRPr/>
            </a:pPr>
            <a:r>
              <a:rPr lang="zh-CN" altLang="en-US" sz="2400" dirty="0"/>
              <a:t>到</a:t>
            </a:r>
            <a:r>
              <a:rPr lang="zh-CN" altLang="en-US" sz="2400" dirty="0">
                <a:solidFill>
                  <a:srgbClr val="00B0F0"/>
                </a:solidFill>
              </a:rPr>
              <a:t>所有可能的</a:t>
            </a:r>
            <a:r>
              <a:rPr lang="en-US" altLang="zh-CN" sz="2400" dirty="0">
                <a:solidFill>
                  <a:srgbClr val="00B0F0"/>
                </a:solidFill>
              </a:rPr>
              <a:t>IP</a:t>
            </a:r>
            <a:r>
              <a:rPr lang="zh-CN" altLang="en-US" sz="2400" dirty="0">
                <a:solidFill>
                  <a:srgbClr val="00B0F0"/>
                </a:solidFill>
              </a:rPr>
              <a:t>网络</a:t>
            </a:r>
            <a:r>
              <a:rPr lang="zh-CN" altLang="en-US" sz="2400" dirty="0"/>
              <a:t>的路径信息</a:t>
            </a:r>
          </a:p>
          <a:p>
            <a:pPr eaLnBrk="1" hangingPunct="1">
              <a:defRPr/>
            </a:pPr>
            <a:r>
              <a:rPr lang="en-US" altLang="zh-CN" sz="2800" dirty="0"/>
              <a:t>P2P</a:t>
            </a:r>
            <a:r>
              <a:rPr lang="zh-CN" altLang="en-US" sz="2800" dirty="0"/>
              <a:t>网络</a:t>
            </a:r>
          </a:p>
          <a:p>
            <a:pPr lvl="1" eaLnBrk="1" hangingPunct="1">
              <a:defRPr/>
            </a:pPr>
            <a:r>
              <a:rPr lang="zh-CN" altLang="en-US" sz="2400" dirty="0"/>
              <a:t>被指派了</a:t>
            </a:r>
            <a:r>
              <a:rPr lang="en-US" altLang="zh-CN" sz="2400" dirty="0"/>
              <a:t>IP</a:t>
            </a:r>
            <a:r>
              <a:rPr lang="zh-CN" altLang="en-US" sz="2400" dirty="0"/>
              <a:t>地址</a:t>
            </a:r>
          </a:p>
          <a:p>
            <a:pPr lvl="1" eaLnBrk="1" hangingPunct="1">
              <a:buFont typeface="Wingdings" panose="05000000000000000000" pitchFamily="2" charset="2"/>
              <a:buNone/>
              <a:defRPr/>
            </a:pPr>
            <a:r>
              <a:rPr lang="zh-CN" altLang="en-US" sz="2400" dirty="0"/>
              <a:t>	</a:t>
            </a:r>
            <a:r>
              <a:rPr lang="en-US" altLang="zh-CN" sz="2400" dirty="0"/>
              <a:t>—— </a:t>
            </a:r>
            <a:r>
              <a:rPr lang="zh-CN" altLang="en-US" sz="2400" dirty="0"/>
              <a:t>是</a:t>
            </a:r>
            <a:r>
              <a:rPr lang="en-US" altLang="zh-CN" sz="2400" dirty="0"/>
              <a:t>IP</a:t>
            </a:r>
            <a:r>
              <a:rPr lang="zh-CN" altLang="en-US" sz="2400" dirty="0"/>
              <a:t>网络，应</a:t>
            </a:r>
            <a:r>
              <a:rPr lang="zh-CN" altLang="en-US" sz="2400" dirty="0">
                <a:solidFill>
                  <a:srgbClr val="00B0F0"/>
                </a:solidFill>
              </a:rPr>
              <a:t>在</a:t>
            </a:r>
            <a:r>
              <a:rPr lang="zh-CN" altLang="en-US" sz="2400" dirty="0"/>
              <a:t>路由表中</a:t>
            </a:r>
          </a:p>
          <a:p>
            <a:pPr lvl="1" eaLnBrk="1" hangingPunct="1">
              <a:defRPr/>
            </a:pPr>
            <a:r>
              <a:rPr lang="zh-CN" altLang="en-US" sz="2400" dirty="0"/>
              <a:t>采用第</a:t>
            </a:r>
            <a:r>
              <a:rPr lang="en-US" altLang="zh-CN" sz="2400" dirty="0"/>
              <a:t>4</a:t>
            </a:r>
            <a:r>
              <a:rPr lang="zh-CN" altLang="en-US" sz="2400" dirty="0"/>
              <a:t>章中的</a:t>
            </a:r>
            <a:r>
              <a:rPr lang="en-US" altLang="zh-CN" sz="2400" dirty="0"/>
              <a:t>unnumbered P2P line</a:t>
            </a:r>
            <a:r>
              <a:rPr lang="zh-CN" altLang="en-US" sz="2400" dirty="0"/>
              <a:t>编址方案</a:t>
            </a:r>
          </a:p>
          <a:p>
            <a:pPr lvl="1" eaLnBrk="1" hangingPunct="1">
              <a:buFont typeface="Wingdings" panose="05000000000000000000" pitchFamily="2" charset="2"/>
              <a:buNone/>
              <a:defRPr/>
            </a:pPr>
            <a:r>
              <a:rPr lang="zh-CN" altLang="en-US" sz="2400" dirty="0"/>
              <a:t>	</a:t>
            </a:r>
            <a:r>
              <a:rPr lang="en-US" altLang="zh-CN" sz="2400" dirty="0"/>
              <a:t>—— </a:t>
            </a:r>
            <a:r>
              <a:rPr lang="zh-CN" altLang="en-US" sz="2400" dirty="0"/>
              <a:t>不是</a:t>
            </a:r>
            <a:r>
              <a:rPr lang="en-US" altLang="zh-CN" sz="2400" dirty="0"/>
              <a:t>IP</a:t>
            </a:r>
            <a:r>
              <a:rPr lang="zh-CN" altLang="en-US" sz="2400" dirty="0"/>
              <a:t>网络，</a:t>
            </a:r>
            <a:r>
              <a:rPr lang="zh-CN" altLang="en-US" sz="2400" dirty="0">
                <a:solidFill>
                  <a:srgbClr val="00B0F0"/>
                </a:solidFill>
              </a:rPr>
              <a:t>不在</a:t>
            </a:r>
            <a:r>
              <a:rPr lang="zh-CN" altLang="en-US" sz="2400" dirty="0"/>
              <a:t>路由表中</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548EBCCF-7472-4F48-8156-6E97F363BE00}"/>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TCP/IP Protocol Suite</a:t>
            </a:r>
          </a:p>
        </p:txBody>
      </p:sp>
      <p:sp>
        <p:nvSpPr>
          <p:cNvPr id="6" name="灯片编号占位符 2">
            <a:extLst>
              <a:ext uri="{FF2B5EF4-FFF2-40B4-BE49-F238E27FC236}">
                <a16:creationId xmlns:a16="http://schemas.microsoft.com/office/drawing/2014/main" id="{B938B16C-CA73-42D9-961B-5542358FFB6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5091E8-970A-4536-A3B4-9B3682D79B70}" type="slidenum">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59458" name="Text Box 2">
            <a:extLst>
              <a:ext uri="{FF2B5EF4-FFF2-40B4-BE49-F238E27FC236}">
                <a16:creationId xmlns:a16="http://schemas.microsoft.com/office/drawing/2014/main" id="{4BFA9D1B-F84A-4E90-BE0A-20F6F04404FD}"/>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1" u="none" strike="noStrike" kern="1200" cap="none" spc="0" normalizeH="0" baseline="0" noProof="0">
                <a:ln>
                  <a:noFill/>
                </a:ln>
                <a:solidFill>
                  <a:srgbClr val="FF0000"/>
                </a:solidFill>
                <a:effectLst>
                  <a:outerShdw blurRad="38100" dist="38100" dir="2700000" algn="tl">
                    <a:srgbClr val="000000"/>
                  </a:outerShdw>
                </a:effectLst>
                <a:uLnTx/>
                <a:uFillTx/>
                <a:latin typeface="Times" panose="02020603050405020304" pitchFamily="18" charset="0"/>
                <a:ea typeface="宋体" panose="02010600030101010101" pitchFamily="2" charset="-122"/>
                <a:cs typeface="+mn-cs"/>
              </a:rPr>
              <a:t>Topics Discussed in the Section</a:t>
            </a:r>
          </a:p>
        </p:txBody>
      </p:sp>
      <p:sp>
        <p:nvSpPr>
          <p:cNvPr id="659459" name="Text Box 3">
            <a:extLst>
              <a:ext uri="{FF2B5EF4-FFF2-40B4-BE49-F238E27FC236}">
                <a16:creationId xmlns:a16="http://schemas.microsoft.com/office/drawing/2014/main" id="{A1D5851B-34C8-487B-96B0-BF3D34567C4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9460" name="Rectangle 4">
            <a:extLst>
              <a:ext uri="{FF2B5EF4-FFF2-40B4-BE49-F238E27FC236}">
                <a16:creationId xmlns:a16="http://schemas.microsoft.com/office/drawing/2014/main" id="{B79D7ADF-9562-4442-BEF8-DF69877FD7D8}"/>
              </a:ext>
            </a:extLst>
          </p:cNvPr>
          <p:cNvSpPr>
            <a:spLocks noChangeArrowheads="1"/>
          </p:cNvSpPr>
          <p:nvPr/>
        </p:nvSpPr>
        <p:spPr bwMode="auto">
          <a:xfrm>
            <a:off x="304800" y="989013"/>
            <a:ext cx="8458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10000"/>
              </a:spcBef>
              <a:spcAft>
                <a:spcPct val="10000"/>
              </a:spcAft>
              <a:buClr>
                <a:srgbClr val="000000"/>
              </a:buClr>
              <a:buSzPct val="117000"/>
              <a:buFont typeface="Wingdings" panose="05000000000000000000" pitchFamily="2" charset="2"/>
              <a:buChar char="ü"/>
              <a:tabLst/>
              <a:defRPr/>
            </a:pPr>
            <a:r>
              <a:rPr kumimoji="0" lang="en-US" altLang="zh-CN" sz="2800" b="1" i="0" u="none" strike="noStrike" kern="1200" cap="none" spc="0" normalizeH="0" baseline="0" noProof="0" dirty="0">
                <a:ln>
                  <a:noFill/>
                </a:ln>
                <a:solidFill>
                  <a:schemeClr val="bg1">
                    <a:lumMod val="65000"/>
                  </a:schemeClr>
                </a:solidFill>
                <a:uLnTx/>
                <a:uFillTx/>
                <a:latin typeface="Times New Roman" panose="02020603050405020304" pitchFamily="18" charset="0"/>
                <a:ea typeface="宋体" panose="02010600030101010101" pitchFamily="2" charset="-122"/>
                <a:cs typeface="+mn-cs"/>
              </a:rPr>
              <a:t>Forwarding Based on Destination Address</a:t>
            </a:r>
          </a:p>
          <a:p>
            <a:pPr marL="0" marR="0" lvl="0" indent="0" algn="l" defTabSz="914400" rtl="0" eaLnBrk="0" fontAlgn="base" latinLnBrk="0" hangingPunct="0">
              <a:lnSpc>
                <a:spcPct val="100000"/>
              </a:lnSpc>
              <a:spcBef>
                <a:spcPct val="10000"/>
              </a:spcBef>
              <a:spcAft>
                <a:spcPct val="10000"/>
              </a:spcAft>
              <a:buClr>
                <a:srgbClr val="000000"/>
              </a:buClr>
              <a:buSzPct val="117000"/>
              <a:buFont typeface="Wingdings" panose="05000000000000000000" pitchFamily="2" charset="2"/>
              <a:buChar char="ü"/>
              <a:tabLst/>
              <a:defRPr/>
            </a:pPr>
            <a:r>
              <a:rPr kumimoji="0" lang="en-US" altLang="zh-CN" sz="2800" b="1" i="0" u="none" strike="noStrike" kern="120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cs typeface="+mn-cs"/>
              </a:rPr>
              <a:t>Forwarding Based on Label</a:t>
            </a:r>
          </a:p>
        </p:txBody>
      </p:sp>
    </p:spTree>
    <p:extLst>
      <p:ext uri="{BB962C8B-B14F-4D97-AF65-F5344CB8AC3E}">
        <p14:creationId xmlns:p14="http://schemas.microsoft.com/office/powerpoint/2010/main" val="1892053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6">
            <a:extLst>
              <a:ext uri="{FF2B5EF4-FFF2-40B4-BE49-F238E27FC236}">
                <a16:creationId xmlns:a16="http://schemas.microsoft.com/office/drawing/2014/main" id="{F4038598-5759-427B-9302-A30029C59FD6}"/>
              </a:ext>
            </a:extLst>
          </p:cNvPr>
          <p:cNvSpPr>
            <a:spLocks noGrp="1"/>
          </p:cNvSpPr>
          <p:nvPr>
            <p:ph type="sldNum" sz="quarter" idx="12"/>
          </p:nvPr>
        </p:nvSpPr>
        <p:spPr/>
        <p:txBody>
          <a:bodyPr/>
          <a:lstStyle/>
          <a:p>
            <a:pPr>
              <a:defRPr/>
            </a:pPr>
            <a:fld id="{C06D2265-FFF4-418B-91B7-C32D004C983E}" type="slidenum">
              <a:rPr lang="en-US" altLang="zh-CN"/>
              <a:pPr>
                <a:defRPr/>
              </a:pPr>
              <a:t>66</a:t>
            </a:fld>
            <a:endParaRPr lang="en-US" altLang="zh-CN"/>
          </a:p>
        </p:txBody>
      </p:sp>
      <p:sp>
        <p:nvSpPr>
          <p:cNvPr id="489474" name="Rectangle 2">
            <a:extLst>
              <a:ext uri="{FF2B5EF4-FFF2-40B4-BE49-F238E27FC236}">
                <a16:creationId xmlns:a16="http://schemas.microsoft.com/office/drawing/2014/main" id="{D8BD9941-23C8-47D0-9EDE-AF8E15C83075}"/>
              </a:ext>
            </a:extLst>
          </p:cNvPr>
          <p:cNvSpPr>
            <a:spLocks noGrp="1" noChangeArrowheads="1"/>
          </p:cNvSpPr>
          <p:nvPr>
            <p:ph type="title"/>
          </p:nvPr>
        </p:nvSpPr>
        <p:spPr/>
        <p:txBody>
          <a:bodyPr/>
          <a:lstStyle/>
          <a:p>
            <a:pPr algn="ctr" eaLnBrk="1" hangingPunct="1">
              <a:defRPr/>
            </a:pPr>
            <a:r>
              <a:rPr lang="en-US" altLang="zh-CN" sz="4000" dirty="0"/>
              <a:t>Connection-oriented vs. Connectionless Services</a:t>
            </a:r>
          </a:p>
        </p:txBody>
      </p:sp>
      <p:sp>
        <p:nvSpPr>
          <p:cNvPr id="489475" name="Rectangle 3">
            <a:extLst>
              <a:ext uri="{FF2B5EF4-FFF2-40B4-BE49-F238E27FC236}">
                <a16:creationId xmlns:a16="http://schemas.microsoft.com/office/drawing/2014/main" id="{6802510D-3B0D-4528-A3BB-0409792860A4}"/>
              </a:ext>
            </a:extLst>
          </p:cNvPr>
          <p:cNvSpPr>
            <a:spLocks noGrp="1" noChangeArrowheads="1"/>
          </p:cNvSpPr>
          <p:nvPr>
            <p:ph type="body" sz="half" idx="1"/>
          </p:nvPr>
        </p:nvSpPr>
        <p:spPr/>
        <p:txBody>
          <a:bodyPr/>
          <a:lstStyle/>
          <a:p>
            <a:pPr eaLnBrk="1" hangingPunct="1">
              <a:defRPr/>
            </a:pPr>
            <a:r>
              <a:rPr lang="en-US" altLang="zh-CN"/>
              <a:t>Service</a:t>
            </a:r>
            <a:r>
              <a:rPr lang="zh-CN" altLang="en-US"/>
              <a:t>（服务）</a:t>
            </a:r>
          </a:p>
          <a:p>
            <a:pPr lvl="1" eaLnBrk="1" hangingPunct="1">
              <a:defRPr/>
            </a:pPr>
            <a:r>
              <a:rPr lang="en-US" altLang="zh-CN"/>
              <a:t>Network application</a:t>
            </a:r>
            <a:r>
              <a:rPr lang="zh-CN" altLang="en-US"/>
              <a:t>：业务</a:t>
            </a:r>
          </a:p>
          <a:p>
            <a:pPr lvl="1" eaLnBrk="1" hangingPunct="1">
              <a:defRPr/>
            </a:pPr>
            <a:r>
              <a:rPr lang="en-US" altLang="zh-CN"/>
              <a:t>OSI/RM</a:t>
            </a:r>
            <a:r>
              <a:rPr lang="zh-CN" altLang="en-US"/>
              <a:t>：下层为上层提供的一组操作</a:t>
            </a:r>
          </a:p>
          <a:p>
            <a:pPr lvl="1" eaLnBrk="1" hangingPunct="1">
              <a:defRPr/>
            </a:pPr>
            <a:r>
              <a:rPr lang="en-US" altLang="zh-CN"/>
              <a:t>This chapter</a:t>
            </a:r>
            <a:r>
              <a:rPr lang="zh-CN" altLang="en-US"/>
              <a:t>（</a:t>
            </a:r>
            <a:r>
              <a:rPr lang="en-US" altLang="zh-CN"/>
              <a:t>TCP/IP</a:t>
            </a:r>
            <a:r>
              <a:rPr lang="zh-CN" altLang="en-US"/>
              <a:t>）：通信协议</a:t>
            </a:r>
          </a:p>
        </p:txBody>
      </p:sp>
      <p:graphicFrame>
        <p:nvGraphicFramePr>
          <p:cNvPr id="489476" name="Group 4">
            <a:extLst>
              <a:ext uri="{FF2B5EF4-FFF2-40B4-BE49-F238E27FC236}">
                <a16:creationId xmlns:a16="http://schemas.microsoft.com/office/drawing/2014/main" id="{4AFC2F5C-718D-430B-9AF7-162245A8C71F}"/>
              </a:ext>
            </a:extLst>
          </p:cNvPr>
          <p:cNvGraphicFramePr>
            <a:graphicFrameLocks noGrp="1"/>
          </p:cNvGraphicFramePr>
          <p:nvPr>
            <p:ph sz="half" idx="2"/>
            <p:extLst>
              <p:ext uri="{D42A27DB-BD31-4B8C-83A1-F6EECF244321}">
                <p14:modId xmlns:p14="http://schemas.microsoft.com/office/powerpoint/2010/main" val="3844781142"/>
              </p:ext>
            </p:extLst>
          </p:nvPr>
        </p:nvGraphicFramePr>
        <p:xfrm>
          <a:off x="250825" y="3511550"/>
          <a:ext cx="8640763" cy="2871788"/>
        </p:xfrm>
        <a:graphic>
          <a:graphicData uri="http://schemas.openxmlformats.org/drawingml/2006/table">
            <a:tbl>
              <a:tblPr/>
              <a:tblGrid>
                <a:gridCol w="1873250">
                  <a:extLst>
                    <a:ext uri="{9D8B030D-6E8A-4147-A177-3AD203B41FA5}">
                      <a16:colId xmlns:a16="http://schemas.microsoft.com/office/drawing/2014/main" val="4153331911"/>
                    </a:ext>
                  </a:extLst>
                </a:gridCol>
                <a:gridCol w="3671888">
                  <a:extLst>
                    <a:ext uri="{9D8B030D-6E8A-4147-A177-3AD203B41FA5}">
                      <a16:colId xmlns:a16="http://schemas.microsoft.com/office/drawing/2014/main" val="3179591241"/>
                    </a:ext>
                  </a:extLst>
                </a:gridCol>
                <a:gridCol w="3095625">
                  <a:extLst>
                    <a:ext uri="{9D8B030D-6E8A-4147-A177-3AD203B41FA5}">
                      <a16:colId xmlns:a16="http://schemas.microsoft.com/office/drawing/2014/main" val="4048519801"/>
                    </a:ext>
                  </a:extLst>
                </a:gridCol>
              </a:tblGrid>
              <a:tr h="64150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Franklin Gothic Medium" panose="020B0603020102020204" pitchFamily="34" charset="0"/>
                        <a:ea typeface="楷体_GB2312" pitchFamily="49" charset="-122"/>
                      </a:endParaRPr>
                    </a:p>
                  </a:txBody>
                  <a:tcPr marL="90000" marR="90000" marT="46811" marB="46811" anchor="ctr"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面向连接</a:t>
                      </a:r>
                    </a:p>
                  </a:txBody>
                  <a:tcPr marL="90000" marR="90000" marT="46811" marB="46811"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无连接</a:t>
                      </a:r>
                    </a:p>
                  </a:txBody>
                  <a:tcPr marL="90000" marR="90000" marT="46811" marB="46811" anchor="ctr"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192323"/>
                  </a:ext>
                </a:extLst>
              </a:tr>
              <a:tr h="94727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dirty="0">
                          <a:ln>
                            <a:noFill/>
                          </a:ln>
                          <a:solidFill>
                            <a:schemeClr val="tx1"/>
                          </a:solidFill>
                          <a:effectLst/>
                          <a:latin typeface="Franklin Gothic Medium" panose="020B0603020102020204" pitchFamily="34" charset="0"/>
                          <a:ea typeface="楷体_GB2312" pitchFamily="49" charset="-122"/>
                        </a:rPr>
                        <a:t>通信过程</a:t>
                      </a:r>
                    </a:p>
                  </a:txBody>
                  <a:tcPr marL="90000" marR="90000" marT="46811" marB="46811"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建立连接</a:t>
                      </a: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sym typeface="Wingdings" panose="05000000000000000000" pitchFamily="2" charset="2"/>
                        </a:rPr>
                        <a:t>交付分组终止连接</a:t>
                      </a:r>
                      <a:endPar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endParaRPr>
                    </a:p>
                  </a:txBody>
                  <a:tcPr marL="90000" marR="90000" marT="46811" marB="4681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交付分组</a:t>
                      </a:r>
                    </a:p>
                  </a:txBody>
                  <a:tcPr marL="90000" marR="90000" marT="46811" marB="46811"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4177006571"/>
                  </a:ext>
                </a:extLst>
              </a:tr>
              <a:tr h="64150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路由选择</a:t>
                      </a:r>
                    </a:p>
                  </a:txBody>
                  <a:tcPr marL="90000" marR="90000" marT="46811" marB="46811" anchor="ctr" horzOverflow="overflow">
                    <a:lnL cap="flat">
                      <a:noFill/>
                    </a:lnL>
                    <a:lnR>
                      <a:noFill/>
                    </a:lnR>
                    <a:lnT>
                      <a:noFill/>
                    </a:lnT>
                    <a:lnB>
                      <a:noFill/>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仅在建立连接时选路</a:t>
                      </a:r>
                    </a:p>
                  </a:txBody>
                  <a:tcPr marL="90000" marR="90000" marT="46811" marB="46811" anchor="ctr" horzOverflow="overflow">
                    <a:lnL>
                      <a:noFill/>
                    </a:lnL>
                    <a:lnR>
                      <a:noFill/>
                    </a:lnR>
                    <a:lnT>
                      <a:noFill/>
                    </a:lnT>
                    <a:lnB>
                      <a:noFill/>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每个分组独立选路</a:t>
                      </a:r>
                    </a:p>
                  </a:txBody>
                  <a:tcPr marL="90000" marR="90000" marT="46811" marB="468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345644554"/>
                  </a:ext>
                </a:extLst>
              </a:tr>
              <a:tr h="641506">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传输路径</a:t>
                      </a:r>
                    </a:p>
                  </a:txBody>
                  <a:tcPr marL="90000" marR="90000" marT="46811" marB="46811" anchor="ct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Franklin Gothic Medium" panose="020B0603020102020204" pitchFamily="34" charset="0"/>
                          <a:ea typeface="楷体_GB2312" pitchFamily="49" charset="-122"/>
                        </a:rPr>
                        <a:t>相同</a:t>
                      </a:r>
                    </a:p>
                  </a:txBody>
                  <a:tcPr marL="90000" marR="90000" marT="46811" marB="4681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800" b="1" i="0" u="none" strike="noStrike" cap="none" normalizeH="0" baseline="0" dirty="0">
                          <a:ln>
                            <a:noFill/>
                          </a:ln>
                          <a:solidFill>
                            <a:schemeClr val="tx1"/>
                          </a:solidFill>
                          <a:effectLst/>
                          <a:latin typeface="Franklin Gothic Medium" panose="020B0603020102020204" pitchFamily="34" charset="0"/>
                          <a:ea typeface="楷体_GB2312" pitchFamily="49" charset="-122"/>
                        </a:rPr>
                        <a:t>可以不同</a:t>
                      </a:r>
                    </a:p>
                  </a:txBody>
                  <a:tcPr marL="90000" marR="90000" marT="46811" marB="46811"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302275"/>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5D16CCEE-A0EA-4410-989A-44BDCD08A7CE}"/>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29A58EAF-5C5E-49C5-A17E-A699E18C9D0A}"/>
              </a:ext>
            </a:extLst>
          </p:cNvPr>
          <p:cNvSpPr>
            <a:spLocks noGrp="1"/>
          </p:cNvSpPr>
          <p:nvPr>
            <p:ph type="sldNum" sz="quarter" idx="11"/>
          </p:nvPr>
        </p:nvSpPr>
        <p:spPr/>
        <p:txBody>
          <a:bodyPr/>
          <a:lstStyle/>
          <a:p>
            <a:fld id="{462252A9-5C5C-4BEE-B405-71479AB55805}" type="slidenum">
              <a:rPr lang="en-US" altLang="zh-CN"/>
              <a:pPr/>
              <a:t>67</a:t>
            </a:fld>
            <a:endParaRPr lang="en-US" altLang="zh-CN"/>
          </a:p>
        </p:txBody>
      </p:sp>
      <p:sp>
        <p:nvSpPr>
          <p:cNvPr id="690178" name="Text Box 2">
            <a:extLst>
              <a:ext uri="{FF2B5EF4-FFF2-40B4-BE49-F238E27FC236}">
                <a16:creationId xmlns:a16="http://schemas.microsoft.com/office/drawing/2014/main" id="{361A1171-F549-466D-AFC2-BC16C9E81D28}"/>
              </a:ext>
            </a:extLst>
          </p:cNvPr>
          <p:cNvSpPr txBox="1">
            <a:spLocks noChangeArrowheads="1"/>
          </p:cNvSpPr>
          <p:nvPr/>
        </p:nvSpPr>
        <p:spPr bwMode="auto">
          <a:xfrm>
            <a:off x="76200" y="696913"/>
            <a:ext cx="8839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t>In 1980s, an effort started to somehow change IP to behave like a connection-oriented</a:t>
            </a:r>
          </a:p>
          <a:p>
            <a:r>
              <a:rPr lang="en-US" altLang="zh-CN" sz="2400" b="0" dirty="0"/>
              <a:t>protocol in which the routing is replaced by switching. </a:t>
            </a:r>
          </a:p>
          <a:p>
            <a:endParaRPr lang="en-US" altLang="zh-CN" sz="2400" b="0" dirty="0"/>
          </a:p>
          <a:p>
            <a:r>
              <a:rPr lang="en-US" altLang="zh-CN" sz="2400" b="0" dirty="0"/>
              <a:t>In a connectionless network (datagram approach), a router forwards a packet based on the destination address in the header of packet. </a:t>
            </a:r>
          </a:p>
          <a:p>
            <a:r>
              <a:rPr lang="en-US" altLang="zh-CN" sz="2400" b="0" dirty="0"/>
              <a:t>On the other hand, in a </a:t>
            </a:r>
            <a:r>
              <a:rPr lang="en-US" altLang="zh-CN" sz="2400" b="0" dirty="0">
                <a:solidFill>
                  <a:srgbClr val="00B0F0"/>
                </a:solidFill>
              </a:rPr>
              <a:t>connection-oriented network </a:t>
            </a:r>
            <a:r>
              <a:rPr lang="en-US" altLang="zh-CN" sz="2400" b="0" dirty="0"/>
              <a:t>(virtual-circuit approach), a switch forwards a packet </a:t>
            </a:r>
            <a:r>
              <a:rPr lang="en-US" altLang="zh-CN" sz="2400" b="0" dirty="0">
                <a:solidFill>
                  <a:srgbClr val="00B0F0"/>
                </a:solidFill>
              </a:rPr>
              <a:t>based on the label </a:t>
            </a:r>
            <a:r>
              <a:rPr lang="en-US" altLang="zh-CN" sz="2400" b="0" dirty="0"/>
              <a:t>attached to a packet. . </a:t>
            </a:r>
            <a:endParaRPr lang="en-US" altLang="zh-CN" sz="2400" b="0" dirty="0">
              <a:latin typeface="Arial Unicode MS" pitchFamily="34" charset="-128"/>
              <a:ea typeface="宋体" panose="02010600030101010101" pitchFamily="2" charset="-122"/>
            </a:endParaRPr>
          </a:p>
        </p:txBody>
      </p:sp>
      <p:grpSp>
        <p:nvGrpSpPr>
          <p:cNvPr id="690179" name="Group 3">
            <a:extLst>
              <a:ext uri="{FF2B5EF4-FFF2-40B4-BE49-F238E27FC236}">
                <a16:creationId xmlns:a16="http://schemas.microsoft.com/office/drawing/2014/main" id="{8D53B203-1FC3-4623-9CE0-36F500E6E009}"/>
              </a:ext>
            </a:extLst>
          </p:cNvPr>
          <p:cNvGrpSpPr>
            <a:grpSpLocks/>
          </p:cNvGrpSpPr>
          <p:nvPr/>
        </p:nvGrpSpPr>
        <p:grpSpPr bwMode="auto">
          <a:xfrm>
            <a:off x="0" y="0"/>
            <a:ext cx="9144000" cy="609600"/>
            <a:chOff x="0" y="2448"/>
            <a:chExt cx="5760" cy="384"/>
          </a:xfrm>
        </p:grpSpPr>
        <p:sp>
          <p:nvSpPr>
            <p:cNvPr id="690180" name="Rectangle 4">
              <a:extLst>
                <a:ext uri="{FF2B5EF4-FFF2-40B4-BE49-F238E27FC236}">
                  <a16:creationId xmlns:a16="http://schemas.microsoft.com/office/drawing/2014/main" id="{A1E091EF-97D9-46D3-B494-05D6F799A0D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0181" name="Text Box 5">
              <a:extLst>
                <a:ext uri="{FF2B5EF4-FFF2-40B4-BE49-F238E27FC236}">
                  <a16:creationId xmlns:a16="http://schemas.microsoft.com/office/drawing/2014/main" id="{F2B9D15E-07C2-40AA-8DB7-B8F2BE08D454}"/>
                </a:ext>
              </a:extLst>
            </p:cNvPr>
            <p:cNvSpPr txBox="1">
              <a:spLocks noChangeArrowheads="1"/>
            </p:cNvSpPr>
            <p:nvPr/>
          </p:nvSpPr>
          <p:spPr bwMode="auto">
            <a:xfrm>
              <a:off x="0" y="2448"/>
              <a:ext cx="3197" cy="368"/>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rPr>
                <a:t>Forwarding Based on Label</a:t>
              </a:r>
              <a:endParaRPr lang="en-US" altLang="zh-CN" sz="3200" i="1" dirty="0">
                <a:solidFill>
                  <a:schemeClr val="bg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199907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1">
            <a:extLst>
              <a:ext uri="{FF2B5EF4-FFF2-40B4-BE49-F238E27FC236}">
                <a16:creationId xmlns:a16="http://schemas.microsoft.com/office/drawing/2014/main" id="{08CC89B8-22AC-42FF-9BE7-B0B2731715B1}"/>
              </a:ext>
            </a:extLst>
          </p:cNvPr>
          <p:cNvSpPr>
            <a:spLocks noGrp="1"/>
          </p:cNvSpPr>
          <p:nvPr>
            <p:ph type="ftr" sz="quarter" idx="10"/>
          </p:nvPr>
        </p:nvSpPr>
        <p:spPr/>
        <p:txBody>
          <a:bodyPr/>
          <a:lstStyle/>
          <a:p>
            <a:r>
              <a:rPr lang="en-US" altLang="zh-CN"/>
              <a:t>TCP/IP Protocol Suite</a:t>
            </a:r>
          </a:p>
        </p:txBody>
      </p:sp>
      <p:sp>
        <p:nvSpPr>
          <p:cNvPr id="16" name="灯片编号占位符 2">
            <a:extLst>
              <a:ext uri="{FF2B5EF4-FFF2-40B4-BE49-F238E27FC236}">
                <a16:creationId xmlns:a16="http://schemas.microsoft.com/office/drawing/2014/main" id="{A1B5CD69-5229-4A5B-BDF6-62F54BA3582E}"/>
              </a:ext>
            </a:extLst>
          </p:cNvPr>
          <p:cNvSpPr>
            <a:spLocks noGrp="1"/>
          </p:cNvSpPr>
          <p:nvPr>
            <p:ph type="sldNum" sz="quarter" idx="11"/>
          </p:nvPr>
        </p:nvSpPr>
        <p:spPr/>
        <p:txBody>
          <a:bodyPr/>
          <a:lstStyle/>
          <a:p>
            <a:fld id="{D9225BE3-2B3F-427E-83DF-A645AD08BF5D}" type="slidenum">
              <a:rPr lang="en-US" altLang="zh-CN"/>
              <a:pPr/>
              <a:t>68</a:t>
            </a:fld>
            <a:endParaRPr lang="en-US" altLang="zh-CN"/>
          </a:p>
        </p:txBody>
      </p:sp>
      <p:sp>
        <p:nvSpPr>
          <p:cNvPr id="551938" name="Text Box 2">
            <a:extLst>
              <a:ext uri="{FF2B5EF4-FFF2-40B4-BE49-F238E27FC236}">
                <a16:creationId xmlns:a16="http://schemas.microsoft.com/office/drawing/2014/main" id="{D2431608-E1DD-49DD-B953-373F69E039D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6.14: Forwarding based on label </a:t>
            </a:r>
          </a:p>
        </p:txBody>
      </p:sp>
      <p:sp>
        <p:nvSpPr>
          <p:cNvPr id="551939" name="Rectangle 3">
            <a:extLst>
              <a:ext uri="{FF2B5EF4-FFF2-40B4-BE49-F238E27FC236}">
                <a16:creationId xmlns:a16="http://schemas.microsoft.com/office/drawing/2014/main" id="{64B849C2-94DB-434F-882C-BEBF8C986BB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51940" name="Rectangle 4">
            <a:extLst>
              <a:ext uri="{FF2B5EF4-FFF2-40B4-BE49-F238E27FC236}">
                <a16:creationId xmlns:a16="http://schemas.microsoft.com/office/drawing/2014/main" id="{FD42EE5B-CF1A-4F9F-A745-FCA7E603633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51941" name="Rectangle 5">
            <a:extLst>
              <a:ext uri="{FF2B5EF4-FFF2-40B4-BE49-F238E27FC236}">
                <a16:creationId xmlns:a16="http://schemas.microsoft.com/office/drawing/2014/main" id="{40B77D4B-2885-41B7-84C0-8F597DEE2C7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51942" name="Rectangle 6">
            <a:extLst>
              <a:ext uri="{FF2B5EF4-FFF2-40B4-BE49-F238E27FC236}">
                <a16:creationId xmlns:a16="http://schemas.microsoft.com/office/drawing/2014/main" id="{0F26ED6A-48CD-418E-9856-1F69031C644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51943" name="Rectangle 7">
            <a:extLst>
              <a:ext uri="{FF2B5EF4-FFF2-40B4-BE49-F238E27FC236}">
                <a16:creationId xmlns:a16="http://schemas.microsoft.com/office/drawing/2014/main" id="{1DF31246-0FBB-4258-A7ED-90357ADB2ED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51944" name="Rectangle 8">
            <a:extLst>
              <a:ext uri="{FF2B5EF4-FFF2-40B4-BE49-F238E27FC236}">
                <a16:creationId xmlns:a16="http://schemas.microsoft.com/office/drawing/2014/main" id="{D226D698-D72C-4955-A8DA-B4D374A8577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51945" name="Rectangle 9">
            <a:extLst>
              <a:ext uri="{FF2B5EF4-FFF2-40B4-BE49-F238E27FC236}">
                <a16:creationId xmlns:a16="http://schemas.microsoft.com/office/drawing/2014/main" id="{21DB3921-8B17-4B9F-B94D-F51B3FABE94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551947" name="Picture 11">
            <a:extLst>
              <a:ext uri="{FF2B5EF4-FFF2-40B4-BE49-F238E27FC236}">
                <a16:creationId xmlns:a16="http://schemas.microsoft.com/office/drawing/2014/main" id="{EF6E34BD-0253-4AA6-BB74-3BB35A682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084388"/>
            <a:ext cx="3344863"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0" name="Picture 14">
            <a:extLst>
              <a:ext uri="{FF2B5EF4-FFF2-40B4-BE49-F238E27FC236}">
                <a16:creationId xmlns:a16="http://schemas.microsoft.com/office/drawing/2014/main" id="{B4DF2EEB-C850-4622-B5FA-3A0EF4A4F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5826125"/>
            <a:ext cx="157162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1" name="Picture 15">
            <a:extLst>
              <a:ext uri="{FF2B5EF4-FFF2-40B4-BE49-F238E27FC236}">
                <a16:creationId xmlns:a16="http://schemas.microsoft.com/office/drawing/2014/main" id="{8FC4D77C-C113-41D9-80BF-A2CC3F038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692525"/>
            <a:ext cx="868363"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2" name="Picture 16">
            <a:extLst>
              <a:ext uri="{FF2B5EF4-FFF2-40B4-BE49-F238E27FC236}">
                <a16:creationId xmlns:a16="http://schemas.microsoft.com/office/drawing/2014/main" id="{A77DD497-E263-4003-B437-671DC555C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975" y="3752850"/>
            <a:ext cx="20288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3" name="Picture 17">
            <a:extLst>
              <a:ext uri="{FF2B5EF4-FFF2-40B4-BE49-F238E27FC236}">
                <a16:creationId xmlns:a16="http://schemas.microsoft.com/office/drawing/2014/main" id="{53E98649-3C4B-49F2-AD60-57F5676856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6975" y="6283325"/>
            <a:ext cx="15716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2">
            <a:extLst>
              <a:ext uri="{FF2B5EF4-FFF2-40B4-BE49-F238E27FC236}">
                <a16:creationId xmlns:a16="http://schemas.microsoft.com/office/drawing/2014/main" id="{678FEC2E-774E-4615-B5F4-459E3726B7A9}"/>
              </a:ext>
            </a:extLst>
          </p:cNvPr>
          <p:cNvSpPr txBox="1">
            <a:spLocks noChangeArrowheads="1"/>
          </p:cNvSpPr>
          <p:nvPr/>
        </p:nvSpPr>
        <p:spPr bwMode="auto">
          <a:xfrm>
            <a:off x="228600" y="726281"/>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latin typeface="Arial Unicode MS" pitchFamily="34" charset="-128"/>
                <a:ea typeface="宋体" panose="02010600030101010101" pitchFamily="2" charset="-122"/>
              </a:rPr>
              <a:t>Figure 6.19 shows a simple example of using a label to access a switching table. Since the labels are used as the index to the table, finding the information in the table is immediate.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19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551951"/>
                                        </p:tgtEl>
                                        <p:attrNameLst>
                                          <p:attrName>style.visibility</p:attrName>
                                        </p:attrNameLst>
                                      </p:cBhvr>
                                      <p:to>
                                        <p:strVal val="visible"/>
                                      </p:to>
                                    </p:set>
                                    <p:animEffect transition="in" filter="wipe(down)">
                                      <p:cBhvr>
                                        <p:cTn id="11" dur="2000"/>
                                        <p:tgtEl>
                                          <p:spTgt spid="5519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551952"/>
                                        </p:tgtEl>
                                        <p:attrNameLst>
                                          <p:attrName>style.visibility</p:attrName>
                                        </p:attrNameLst>
                                      </p:cBhvr>
                                      <p:to>
                                        <p:strVal val="visible"/>
                                      </p:to>
                                    </p:set>
                                    <p:animEffect transition="in" filter="wipe(up)">
                                      <p:cBhvr>
                                        <p:cTn id="16" dur="2000"/>
                                        <p:tgtEl>
                                          <p:spTgt spid="5519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51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86CFA577-D52C-4D88-B494-057A96EB6A3B}"/>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02C4BCEE-7B0B-4644-B61F-6C23FD102C12}"/>
              </a:ext>
            </a:extLst>
          </p:cNvPr>
          <p:cNvSpPr>
            <a:spLocks noGrp="1"/>
          </p:cNvSpPr>
          <p:nvPr>
            <p:ph type="sldNum" sz="quarter" idx="11"/>
          </p:nvPr>
        </p:nvSpPr>
        <p:spPr/>
        <p:txBody>
          <a:bodyPr/>
          <a:lstStyle/>
          <a:p>
            <a:fld id="{E1BB13C6-8F20-4805-9DE8-AFA64FBA34F4}" type="slidenum">
              <a:rPr lang="en-US" altLang="zh-CN"/>
              <a:pPr/>
              <a:t>69</a:t>
            </a:fld>
            <a:endParaRPr lang="en-US" altLang="zh-CN"/>
          </a:p>
        </p:txBody>
      </p:sp>
      <p:sp>
        <p:nvSpPr>
          <p:cNvPr id="616450" name="Text Box 2">
            <a:extLst>
              <a:ext uri="{FF2B5EF4-FFF2-40B4-BE49-F238E27FC236}">
                <a16:creationId xmlns:a16="http://schemas.microsoft.com/office/drawing/2014/main" id="{8EFE999C-5349-4636-892F-817A41B7FAB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MPLS header added to an IP packet </a:t>
            </a:r>
          </a:p>
        </p:txBody>
      </p:sp>
      <p:sp>
        <p:nvSpPr>
          <p:cNvPr id="616451" name="Rectangle 3">
            <a:extLst>
              <a:ext uri="{FF2B5EF4-FFF2-40B4-BE49-F238E27FC236}">
                <a16:creationId xmlns:a16="http://schemas.microsoft.com/office/drawing/2014/main" id="{17F8F47B-C0A2-47DA-B546-F089C182FAB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6452" name="Rectangle 4">
            <a:extLst>
              <a:ext uri="{FF2B5EF4-FFF2-40B4-BE49-F238E27FC236}">
                <a16:creationId xmlns:a16="http://schemas.microsoft.com/office/drawing/2014/main" id="{56DD1D83-88F4-46BB-A8CC-9ACC2474A86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6453" name="Rectangle 5">
            <a:extLst>
              <a:ext uri="{FF2B5EF4-FFF2-40B4-BE49-F238E27FC236}">
                <a16:creationId xmlns:a16="http://schemas.microsoft.com/office/drawing/2014/main" id="{90875677-30A0-474D-A276-5274D542153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6454" name="Rectangle 6">
            <a:extLst>
              <a:ext uri="{FF2B5EF4-FFF2-40B4-BE49-F238E27FC236}">
                <a16:creationId xmlns:a16="http://schemas.microsoft.com/office/drawing/2014/main" id="{245B4B42-68E0-4E85-A2B2-F2F3ACCACA4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6455" name="Rectangle 7">
            <a:extLst>
              <a:ext uri="{FF2B5EF4-FFF2-40B4-BE49-F238E27FC236}">
                <a16:creationId xmlns:a16="http://schemas.microsoft.com/office/drawing/2014/main" id="{7EA4B823-79A8-449E-B4D1-2B5921C18B4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6456" name="Rectangle 8">
            <a:extLst>
              <a:ext uri="{FF2B5EF4-FFF2-40B4-BE49-F238E27FC236}">
                <a16:creationId xmlns:a16="http://schemas.microsoft.com/office/drawing/2014/main" id="{5F942D0B-A107-4EAA-8B08-355DCE31D01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6457" name="Rectangle 9">
            <a:extLst>
              <a:ext uri="{FF2B5EF4-FFF2-40B4-BE49-F238E27FC236}">
                <a16:creationId xmlns:a16="http://schemas.microsoft.com/office/drawing/2014/main" id="{55FDE80B-508F-4D7F-A5C8-F0D55DA16B0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16458" name="Picture 10">
            <a:extLst>
              <a:ext uri="{FF2B5EF4-FFF2-40B4-BE49-F238E27FC236}">
                <a16:creationId xmlns:a16="http://schemas.microsoft.com/office/drawing/2014/main" id="{0DD7451F-C9E1-49D8-9353-01FC5AA62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3886200"/>
            <a:ext cx="63436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a16="http://schemas.microsoft.com/office/drawing/2014/main" id="{F0EFA9B2-15E8-4E0B-9AFF-108AF7CBBDEF}"/>
              </a:ext>
            </a:extLst>
          </p:cNvPr>
          <p:cNvSpPr txBox="1"/>
          <p:nvPr/>
        </p:nvSpPr>
        <p:spPr>
          <a:xfrm>
            <a:off x="757201" y="655638"/>
            <a:ext cx="8355048" cy="2677656"/>
          </a:xfrm>
          <a:prstGeom prst="rect">
            <a:avLst/>
          </a:prstGeom>
          <a:noFill/>
        </p:spPr>
        <p:txBody>
          <a:bodyPr wrap="square">
            <a:spAutoFit/>
          </a:bodyPr>
          <a:lstStyle/>
          <a:p>
            <a:r>
              <a:rPr lang="en-US" altLang="zh-CN" sz="2400" b="0" dirty="0"/>
              <a:t>During the 1980s, several vendors created routers that implement switching technology. Later </a:t>
            </a:r>
            <a:r>
              <a:rPr lang="en-US" altLang="zh-CN" sz="2400" b="0" dirty="0">
                <a:solidFill>
                  <a:srgbClr val="00B0F0"/>
                </a:solidFill>
              </a:rPr>
              <a:t>IETF</a:t>
            </a:r>
            <a:r>
              <a:rPr lang="en-US" altLang="zh-CN" sz="2400" b="0" dirty="0"/>
              <a:t> approved a standard that is called </a:t>
            </a:r>
            <a:r>
              <a:rPr lang="en-US" altLang="zh-CN" sz="2400" b="0" dirty="0">
                <a:solidFill>
                  <a:srgbClr val="00B0F0"/>
                </a:solidFill>
              </a:rPr>
              <a:t>Multi-Protocol Label Switching</a:t>
            </a:r>
            <a:r>
              <a:rPr lang="en-US" altLang="zh-CN" sz="2400" b="0" dirty="0"/>
              <a:t>. </a:t>
            </a:r>
          </a:p>
          <a:p>
            <a:endParaRPr lang="en-US" altLang="zh-CN" sz="2400" b="0" dirty="0"/>
          </a:p>
          <a:p>
            <a:r>
              <a:rPr lang="en-US" altLang="zh-CN" sz="2400" b="0" dirty="0"/>
              <a:t>In this standard, some conventional routers in the Internet can be replaced by </a:t>
            </a:r>
            <a:r>
              <a:rPr lang="en-US" altLang="zh-CN" sz="2400" b="0" dirty="0">
                <a:solidFill>
                  <a:srgbClr val="00B0F0"/>
                </a:solidFill>
              </a:rPr>
              <a:t>MPLS routers that can behave like a router and a switch</a:t>
            </a:r>
            <a:r>
              <a:rPr lang="en-US" altLang="zh-CN" sz="2400" b="0" dirty="0"/>
              <a:t>.</a:t>
            </a:r>
            <a:endParaRPr lang="zh-CN" altLang="en-US" sz="2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a:extLst>
              <a:ext uri="{FF2B5EF4-FFF2-40B4-BE49-F238E27FC236}">
                <a16:creationId xmlns:a16="http://schemas.microsoft.com/office/drawing/2014/main" id="{14D1C31F-E23E-4CC5-B73F-670861930D39}"/>
              </a:ext>
            </a:extLst>
          </p:cNvPr>
          <p:cNvSpPr>
            <a:spLocks noGrp="1"/>
          </p:cNvSpPr>
          <p:nvPr>
            <p:ph type="ftr" sz="quarter" idx="10"/>
          </p:nvPr>
        </p:nvSpPr>
        <p:spPr/>
        <p:txBody>
          <a:bodyPr/>
          <a:lstStyle/>
          <a:p>
            <a:r>
              <a:rPr lang="en-US" altLang="zh-CN"/>
              <a:t>TCP/IP Protocol Suite</a:t>
            </a:r>
          </a:p>
        </p:txBody>
      </p:sp>
      <p:sp>
        <p:nvSpPr>
          <p:cNvPr id="10" name="灯片编号占位符 4">
            <a:extLst>
              <a:ext uri="{FF2B5EF4-FFF2-40B4-BE49-F238E27FC236}">
                <a16:creationId xmlns:a16="http://schemas.microsoft.com/office/drawing/2014/main" id="{28A88395-C0F0-4130-8D5C-B2696F85B567}"/>
              </a:ext>
            </a:extLst>
          </p:cNvPr>
          <p:cNvSpPr>
            <a:spLocks noGrp="1"/>
          </p:cNvSpPr>
          <p:nvPr>
            <p:ph type="sldNum" sz="quarter" idx="11"/>
          </p:nvPr>
        </p:nvSpPr>
        <p:spPr/>
        <p:txBody>
          <a:bodyPr/>
          <a:lstStyle/>
          <a:p>
            <a:fld id="{6009213B-D12D-4027-99A7-9744AA504FAE}" type="slidenum">
              <a:rPr lang="en-US" altLang="zh-CN"/>
              <a:pPr/>
              <a:t>7</a:t>
            </a:fld>
            <a:endParaRPr lang="en-US" altLang="zh-CN"/>
          </a:p>
        </p:txBody>
      </p:sp>
      <p:sp>
        <p:nvSpPr>
          <p:cNvPr id="634882" name="Text Box 2">
            <a:extLst>
              <a:ext uri="{FF2B5EF4-FFF2-40B4-BE49-F238E27FC236}">
                <a16:creationId xmlns:a16="http://schemas.microsoft.com/office/drawing/2014/main" id="{498D4F8A-462B-4D5C-88A6-0D651DCCF76C}"/>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Symbol" panose="05050102010706020507" pitchFamily="18" charset="2"/>
            </a:endParaRPr>
          </a:p>
        </p:txBody>
      </p:sp>
      <p:sp>
        <p:nvSpPr>
          <p:cNvPr id="634883" name="Text Box 3">
            <a:extLst>
              <a:ext uri="{FF2B5EF4-FFF2-40B4-BE49-F238E27FC236}">
                <a16:creationId xmlns:a16="http://schemas.microsoft.com/office/drawing/2014/main" id="{96B2713F-5DFF-4276-A1DA-9E7D0F288B47}"/>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t>Chapter </a:t>
            </a:r>
            <a:b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br>
            <a: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t>Outline</a:t>
            </a:r>
          </a:p>
        </p:txBody>
      </p:sp>
      <p:sp>
        <p:nvSpPr>
          <p:cNvPr id="634884" name="Line 4">
            <a:extLst>
              <a:ext uri="{FF2B5EF4-FFF2-40B4-BE49-F238E27FC236}">
                <a16:creationId xmlns:a16="http://schemas.microsoft.com/office/drawing/2014/main" id="{9D2FA583-38D5-45F7-B445-AFC03618069C}"/>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85" name="Text Box 5">
            <a:extLst>
              <a:ext uri="{FF2B5EF4-FFF2-40B4-BE49-F238E27FC236}">
                <a16:creationId xmlns:a16="http://schemas.microsoft.com/office/drawing/2014/main" id="{129CB23D-CD08-455A-8840-47630FB3338C}"/>
              </a:ext>
            </a:extLst>
          </p:cNvPr>
          <p:cNvSpPr txBox="1">
            <a:spLocks noChangeArrowheads="1"/>
          </p:cNvSpPr>
          <p:nvPr/>
        </p:nvSpPr>
        <p:spPr bwMode="auto">
          <a:xfrm>
            <a:off x="2819400" y="152400"/>
            <a:ext cx="2584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effectLst>
                  <a:outerShdw blurRad="38100" dist="38100" dir="2700000" algn="tl">
                    <a:srgbClr val="C0C0C0"/>
                  </a:outerShdw>
                </a:effectLst>
                <a:latin typeface="Adobe Heiti Std R" pitchFamily="34" charset="-128"/>
                <a:ea typeface="宋体" panose="02010600030101010101" pitchFamily="2" charset="-122"/>
              </a:rPr>
              <a:t>6.1  Delivery</a:t>
            </a:r>
          </a:p>
        </p:txBody>
      </p:sp>
      <p:sp>
        <p:nvSpPr>
          <p:cNvPr id="634886" name="Text Box 6">
            <a:extLst>
              <a:ext uri="{FF2B5EF4-FFF2-40B4-BE49-F238E27FC236}">
                <a16:creationId xmlns:a16="http://schemas.microsoft.com/office/drawing/2014/main" id="{7E3CA89B-8B60-404F-9E6C-9C59575C0FE8}"/>
              </a:ext>
            </a:extLst>
          </p:cNvPr>
          <p:cNvSpPr txBox="1">
            <a:spLocks noChangeArrowheads="1"/>
          </p:cNvSpPr>
          <p:nvPr/>
        </p:nvSpPr>
        <p:spPr bwMode="auto">
          <a:xfrm>
            <a:off x="2819400" y="1219200"/>
            <a:ext cx="3227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effectLst>
                  <a:outerShdw blurRad="38100" dist="38100" dir="2700000" algn="tl">
                    <a:srgbClr val="C0C0C0"/>
                  </a:outerShdw>
                </a:effectLst>
                <a:latin typeface="Adobe Heiti Std R" pitchFamily="34" charset="-128"/>
                <a:ea typeface="宋体" panose="02010600030101010101" pitchFamily="2" charset="-122"/>
              </a:rPr>
              <a:t>6.2  Forwarding</a:t>
            </a:r>
          </a:p>
        </p:txBody>
      </p:sp>
      <p:sp>
        <p:nvSpPr>
          <p:cNvPr id="634887" name="Text Box 7">
            <a:extLst>
              <a:ext uri="{FF2B5EF4-FFF2-40B4-BE49-F238E27FC236}">
                <a16:creationId xmlns:a16="http://schemas.microsoft.com/office/drawing/2014/main" id="{7D09500A-8152-4225-810D-77F011D5C473}"/>
              </a:ext>
            </a:extLst>
          </p:cNvPr>
          <p:cNvSpPr txBox="1">
            <a:spLocks noChangeArrowheads="1"/>
          </p:cNvSpPr>
          <p:nvPr/>
        </p:nvSpPr>
        <p:spPr bwMode="auto">
          <a:xfrm>
            <a:off x="2819400" y="2286000"/>
            <a:ext cx="503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effectLst>
                  <a:outerShdw blurRad="38100" dist="38100" dir="2700000" algn="tl">
                    <a:srgbClr val="C0C0C0"/>
                  </a:outerShdw>
                </a:effectLst>
                <a:latin typeface="Adobe Heiti Std R" pitchFamily="34" charset="-128"/>
                <a:ea typeface="宋体" panose="02010600030101010101" pitchFamily="2" charset="-122"/>
              </a:rPr>
              <a:t>6.3  Structure of a Router</a:t>
            </a:r>
          </a:p>
        </p:txBody>
      </p:sp>
      <p:sp>
        <p:nvSpPr>
          <p:cNvPr id="634888" name="Text Box 8">
            <a:extLst>
              <a:ext uri="{FF2B5EF4-FFF2-40B4-BE49-F238E27FC236}">
                <a16:creationId xmlns:a16="http://schemas.microsoft.com/office/drawing/2014/main" id="{195EB3EF-5154-4361-8EC7-0616F8617E46}"/>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i="1">
              <a:effectLst>
                <a:outerShdw blurRad="38100" dist="38100" dir="2700000" algn="tl">
                  <a:srgbClr val="C0C0C0"/>
                </a:outerShdw>
              </a:effectLst>
              <a:latin typeface="Adobe Heiti Std R" pitchFamily="34" charset="-128"/>
              <a:ea typeface="宋体" panose="02010600030101010101" pitchFamily="2" charset="-122"/>
            </a:endParaRPr>
          </a:p>
          <a:p>
            <a:endParaRPr lang="en-US" altLang="zh-CN" sz="3200" i="1">
              <a:effectLst>
                <a:outerShdw blurRad="38100" dist="38100" dir="2700000" algn="tl">
                  <a:srgbClr val="C0C0C0"/>
                </a:outerShdw>
              </a:effectLst>
              <a:latin typeface="Adobe Heiti Std R" pitchFamily="34" charset="-128"/>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A1C2BF7D-17D0-4529-8688-A1147E47B480}"/>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5906ABC5-EBD7-4EEC-B5A8-F34F825BF354}"/>
              </a:ext>
            </a:extLst>
          </p:cNvPr>
          <p:cNvSpPr>
            <a:spLocks noGrp="1"/>
          </p:cNvSpPr>
          <p:nvPr>
            <p:ph type="sldNum" sz="quarter" idx="11"/>
          </p:nvPr>
        </p:nvSpPr>
        <p:spPr/>
        <p:txBody>
          <a:bodyPr/>
          <a:lstStyle/>
          <a:p>
            <a:fld id="{32C90692-CAB9-45B4-A0F7-953AA756497D}" type="slidenum">
              <a:rPr lang="en-US" altLang="zh-CN"/>
              <a:pPr/>
              <a:t>70</a:t>
            </a:fld>
            <a:endParaRPr lang="en-US" altLang="zh-CN"/>
          </a:p>
        </p:txBody>
      </p:sp>
      <p:sp>
        <p:nvSpPr>
          <p:cNvPr id="618498" name="Text Box 2">
            <a:extLst>
              <a:ext uri="{FF2B5EF4-FFF2-40B4-BE49-F238E27FC236}">
                <a16:creationId xmlns:a16="http://schemas.microsoft.com/office/drawing/2014/main" id="{033FD7A5-E922-4F25-9DA6-73D6278295D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MPLS header made of stack of labels </a:t>
            </a:r>
          </a:p>
        </p:txBody>
      </p:sp>
      <p:sp>
        <p:nvSpPr>
          <p:cNvPr id="618499" name="Rectangle 3">
            <a:extLst>
              <a:ext uri="{FF2B5EF4-FFF2-40B4-BE49-F238E27FC236}">
                <a16:creationId xmlns:a16="http://schemas.microsoft.com/office/drawing/2014/main" id="{5027CA68-D2A1-4980-A24B-EA122E6EF7E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8500" name="Rectangle 4">
            <a:extLst>
              <a:ext uri="{FF2B5EF4-FFF2-40B4-BE49-F238E27FC236}">
                <a16:creationId xmlns:a16="http://schemas.microsoft.com/office/drawing/2014/main" id="{1733AC4F-74E6-4145-A308-F4A9B9CCCE2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8501" name="Rectangle 5">
            <a:extLst>
              <a:ext uri="{FF2B5EF4-FFF2-40B4-BE49-F238E27FC236}">
                <a16:creationId xmlns:a16="http://schemas.microsoft.com/office/drawing/2014/main" id="{28F37194-97C7-4374-AC2B-1A6B212926A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8502" name="Rectangle 6">
            <a:extLst>
              <a:ext uri="{FF2B5EF4-FFF2-40B4-BE49-F238E27FC236}">
                <a16:creationId xmlns:a16="http://schemas.microsoft.com/office/drawing/2014/main" id="{852BE599-FD1E-4D8B-A8B3-44C6BA8863D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8503" name="Rectangle 7">
            <a:extLst>
              <a:ext uri="{FF2B5EF4-FFF2-40B4-BE49-F238E27FC236}">
                <a16:creationId xmlns:a16="http://schemas.microsoft.com/office/drawing/2014/main" id="{9E8BB16A-4DCD-4A54-AE98-9656374F6AA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8504" name="Rectangle 8">
            <a:extLst>
              <a:ext uri="{FF2B5EF4-FFF2-40B4-BE49-F238E27FC236}">
                <a16:creationId xmlns:a16="http://schemas.microsoft.com/office/drawing/2014/main" id="{68AE0A08-B00C-4E2D-851B-13A3DEA0426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618505" name="Rectangle 9">
            <a:extLst>
              <a:ext uri="{FF2B5EF4-FFF2-40B4-BE49-F238E27FC236}">
                <a16:creationId xmlns:a16="http://schemas.microsoft.com/office/drawing/2014/main" id="{1F2A8CE7-B32D-4113-A84C-08A7D5A7C7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618506" name="Picture 10">
            <a:extLst>
              <a:ext uri="{FF2B5EF4-FFF2-40B4-BE49-F238E27FC236}">
                <a16:creationId xmlns:a16="http://schemas.microsoft.com/office/drawing/2014/main" id="{E92DF231-F438-4F4A-8724-F4E01F51B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323" y="1006660"/>
            <a:ext cx="71024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a:extLst>
              <a:ext uri="{FF2B5EF4-FFF2-40B4-BE49-F238E27FC236}">
                <a16:creationId xmlns:a16="http://schemas.microsoft.com/office/drawing/2014/main" id="{AAA2EEA1-FFBB-4F7B-B946-E5B3EEEE8646}"/>
              </a:ext>
            </a:extLst>
          </p:cNvPr>
          <p:cNvPicPr>
            <a:picLocks noChangeAspect="1"/>
          </p:cNvPicPr>
          <p:nvPr/>
        </p:nvPicPr>
        <p:blipFill>
          <a:blip r:embed="rId4"/>
          <a:stretch>
            <a:fillRect/>
          </a:stretch>
        </p:blipFill>
        <p:spPr>
          <a:xfrm>
            <a:off x="967563" y="3429000"/>
            <a:ext cx="7838151" cy="1035050"/>
          </a:xfrm>
          <a:prstGeom prst="rect">
            <a:avLst/>
          </a:prstGeom>
        </p:spPr>
      </p:pic>
      <p:pic>
        <p:nvPicPr>
          <p:cNvPr id="5" name="图片 4">
            <a:extLst>
              <a:ext uri="{FF2B5EF4-FFF2-40B4-BE49-F238E27FC236}">
                <a16:creationId xmlns:a16="http://schemas.microsoft.com/office/drawing/2014/main" id="{B7890641-41FD-4491-91F1-67D3677EB9DF}"/>
              </a:ext>
            </a:extLst>
          </p:cNvPr>
          <p:cNvPicPr>
            <a:picLocks noChangeAspect="1"/>
          </p:cNvPicPr>
          <p:nvPr/>
        </p:nvPicPr>
        <p:blipFill>
          <a:blip r:embed="rId5"/>
          <a:stretch>
            <a:fillRect/>
          </a:stretch>
        </p:blipFill>
        <p:spPr>
          <a:xfrm>
            <a:off x="990600" y="4608845"/>
            <a:ext cx="7918107" cy="14852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a:extLst>
              <a:ext uri="{FF2B5EF4-FFF2-40B4-BE49-F238E27FC236}">
                <a16:creationId xmlns:a16="http://schemas.microsoft.com/office/drawing/2014/main" id="{14D1C31F-E23E-4CC5-B73F-670861930D39}"/>
              </a:ext>
            </a:extLst>
          </p:cNvPr>
          <p:cNvSpPr>
            <a:spLocks noGrp="1"/>
          </p:cNvSpPr>
          <p:nvPr>
            <p:ph type="ftr" sz="quarter" idx="10"/>
          </p:nvPr>
        </p:nvSpPr>
        <p:spPr/>
        <p:txBody>
          <a:bodyPr/>
          <a:lstStyle/>
          <a:p>
            <a:r>
              <a:rPr lang="en-US" altLang="zh-CN"/>
              <a:t>TCP/IP Protocol Suite</a:t>
            </a:r>
          </a:p>
        </p:txBody>
      </p:sp>
      <p:sp>
        <p:nvSpPr>
          <p:cNvPr id="10" name="灯片编号占位符 4">
            <a:extLst>
              <a:ext uri="{FF2B5EF4-FFF2-40B4-BE49-F238E27FC236}">
                <a16:creationId xmlns:a16="http://schemas.microsoft.com/office/drawing/2014/main" id="{28A88395-C0F0-4130-8D5C-B2696F85B567}"/>
              </a:ext>
            </a:extLst>
          </p:cNvPr>
          <p:cNvSpPr>
            <a:spLocks noGrp="1"/>
          </p:cNvSpPr>
          <p:nvPr>
            <p:ph type="sldNum" sz="quarter" idx="11"/>
          </p:nvPr>
        </p:nvSpPr>
        <p:spPr/>
        <p:txBody>
          <a:bodyPr/>
          <a:lstStyle/>
          <a:p>
            <a:fld id="{6009213B-D12D-4027-99A7-9744AA504FAE}" type="slidenum">
              <a:rPr lang="en-US" altLang="zh-CN"/>
              <a:pPr/>
              <a:t>71</a:t>
            </a:fld>
            <a:endParaRPr lang="en-US" altLang="zh-CN"/>
          </a:p>
        </p:txBody>
      </p:sp>
      <p:sp>
        <p:nvSpPr>
          <p:cNvPr id="634882" name="Text Box 2">
            <a:extLst>
              <a:ext uri="{FF2B5EF4-FFF2-40B4-BE49-F238E27FC236}">
                <a16:creationId xmlns:a16="http://schemas.microsoft.com/office/drawing/2014/main" id="{498D4F8A-462B-4D5C-88A6-0D651DCCF76C}"/>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Symbol" panose="05050102010706020507" pitchFamily="18" charset="2"/>
            </a:endParaRPr>
          </a:p>
        </p:txBody>
      </p:sp>
      <p:sp>
        <p:nvSpPr>
          <p:cNvPr id="634883" name="Text Box 3">
            <a:extLst>
              <a:ext uri="{FF2B5EF4-FFF2-40B4-BE49-F238E27FC236}">
                <a16:creationId xmlns:a16="http://schemas.microsoft.com/office/drawing/2014/main" id="{96B2713F-5DFF-4276-A1DA-9E7D0F288B47}"/>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t>Chapter </a:t>
            </a:r>
            <a:b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br>
            <a:r>
              <a:rPr lang="en-US" altLang="zh-CN" sz="4000">
                <a:solidFill>
                  <a:schemeClr val="folHlink"/>
                </a:solidFill>
                <a:effectLst>
                  <a:outerShdw blurRad="38100" dist="38100" dir="2700000" algn="tl">
                    <a:srgbClr val="C0C0C0"/>
                  </a:outerShdw>
                </a:effectLst>
                <a:latin typeface="Zurich Ex BT" pitchFamily="34" charset="0"/>
                <a:ea typeface="宋体" panose="02010600030101010101" pitchFamily="2" charset="-122"/>
              </a:rPr>
              <a:t>Outline</a:t>
            </a:r>
          </a:p>
        </p:txBody>
      </p:sp>
      <p:sp>
        <p:nvSpPr>
          <p:cNvPr id="634884" name="Line 4">
            <a:extLst>
              <a:ext uri="{FF2B5EF4-FFF2-40B4-BE49-F238E27FC236}">
                <a16:creationId xmlns:a16="http://schemas.microsoft.com/office/drawing/2014/main" id="{9D2FA583-38D5-45F7-B445-AFC03618069C}"/>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85" name="Text Box 5">
            <a:extLst>
              <a:ext uri="{FF2B5EF4-FFF2-40B4-BE49-F238E27FC236}">
                <a16:creationId xmlns:a16="http://schemas.microsoft.com/office/drawing/2014/main" id="{129CB23D-CD08-455A-8840-47630FB3338C}"/>
              </a:ext>
            </a:extLst>
          </p:cNvPr>
          <p:cNvSpPr txBox="1">
            <a:spLocks noChangeArrowheads="1"/>
          </p:cNvSpPr>
          <p:nvPr/>
        </p:nvSpPr>
        <p:spPr bwMode="auto">
          <a:xfrm>
            <a:off x="2819400" y="152400"/>
            <a:ext cx="2640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solidFill>
                  <a:schemeClr val="bg1">
                    <a:lumMod val="75000"/>
                  </a:schemeClr>
                </a:solidFill>
                <a:effectLst>
                  <a:outerShdw blurRad="38100" dist="38100" dir="2700000" algn="tl">
                    <a:srgbClr val="C0C0C0"/>
                  </a:outerShdw>
                </a:effectLst>
                <a:latin typeface="Adobe Heiti Std R" pitchFamily="34" charset="-128"/>
                <a:ea typeface="宋体" panose="02010600030101010101" pitchFamily="2" charset="-122"/>
              </a:rPr>
              <a:t>6.1  Delivery</a:t>
            </a:r>
          </a:p>
        </p:txBody>
      </p:sp>
      <p:sp>
        <p:nvSpPr>
          <p:cNvPr id="634886" name="Text Box 6">
            <a:extLst>
              <a:ext uri="{FF2B5EF4-FFF2-40B4-BE49-F238E27FC236}">
                <a16:creationId xmlns:a16="http://schemas.microsoft.com/office/drawing/2014/main" id="{7E3CA89B-8B60-404F-9E6C-9C59575C0FE8}"/>
              </a:ext>
            </a:extLst>
          </p:cNvPr>
          <p:cNvSpPr txBox="1">
            <a:spLocks noChangeArrowheads="1"/>
          </p:cNvSpPr>
          <p:nvPr/>
        </p:nvSpPr>
        <p:spPr bwMode="auto">
          <a:xfrm>
            <a:off x="2819400" y="1219200"/>
            <a:ext cx="3272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solidFill>
                  <a:schemeClr val="bg1">
                    <a:lumMod val="75000"/>
                  </a:schemeClr>
                </a:solidFill>
                <a:effectLst>
                  <a:outerShdw blurRad="38100" dist="38100" dir="2700000" algn="tl">
                    <a:srgbClr val="C0C0C0"/>
                  </a:outerShdw>
                </a:effectLst>
                <a:latin typeface="Adobe Heiti Std R" pitchFamily="34" charset="-128"/>
                <a:ea typeface="宋体" panose="02010600030101010101" pitchFamily="2" charset="-122"/>
              </a:rPr>
              <a:t>6.2  Forwarding</a:t>
            </a:r>
          </a:p>
        </p:txBody>
      </p:sp>
      <p:sp>
        <p:nvSpPr>
          <p:cNvPr id="634887" name="Text Box 7">
            <a:extLst>
              <a:ext uri="{FF2B5EF4-FFF2-40B4-BE49-F238E27FC236}">
                <a16:creationId xmlns:a16="http://schemas.microsoft.com/office/drawing/2014/main" id="{7D09500A-8152-4225-810D-77F011D5C473}"/>
              </a:ext>
            </a:extLst>
          </p:cNvPr>
          <p:cNvSpPr txBox="1">
            <a:spLocks noChangeArrowheads="1"/>
          </p:cNvSpPr>
          <p:nvPr/>
        </p:nvSpPr>
        <p:spPr bwMode="auto">
          <a:xfrm>
            <a:off x="2819400" y="2286000"/>
            <a:ext cx="503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effectLst>
                  <a:outerShdw blurRad="38100" dist="38100" dir="2700000" algn="tl">
                    <a:srgbClr val="C0C0C0"/>
                  </a:outerShdw>
                </a:effectLst>
                <a:latin typeface="Adobe Heiti Std R" pitchFamily="34" charset="-128"/>
                <a:ea typeface="宋体" panose="02010600030101010101" pitchFamily="2" charset="-122"/>
              </a:rPr>
              <a:t>6.3  Structure of a Router</a:t>
            </a:r>
          </a:p>
        </p:txBody>
      </p:sp>
      <p:sp>
        <p:nvSpPr>
          <p:cNvPr id="634888" name="Text Box 8">
            <a:extLst>
              <a:ext uri="{FF2B5EF4-FFF2-40B4-BE49-F238E27FC236}">
                <a16:creationId xmlns:a16="http://schemas.microsoft.com/office/drawing/2014/main" id="{195EB3EF-5154-4361-8EC7-0616F8617E46}"/>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i="1">
              <a:effectLst>
                <a:outerShdw blurRad="38100" dist="38100" dir="2700000" algn="tl">
                  <a:srgbClr val="C0C0C0"/>
                </a:outerShdw>
              </a:effectLst>
              <a:latin typeface="Adobe Heiti Std R" pitchFamily="34" charset="-128"/>
              <a:ea typeface="宋体" panose="02010600030101010101" pitchFamily="2" charset="-122"/>
            </a:endParaRPr>
          </a:p>
          <a:p>
            <a:endParaRPr lang="en-US" altLang="zh-CN" sz="3200" i="1">
              <a:effectLst>
                <a:outerShdw blurRad="38100" dist="38100" dir="2700000" algn="tl">
                  <a:srgbClr val="C0C0C0"/>
                </a:outerShdw>
              </a:effectLst>
              <a:latin typeface="Adobe Heiti Std R" pitchFamily="34" charset="-128"/>
              <a:ea typeface="宋体" panose="02010600030101010101" pitchFamily="2" charset="-122"/>
            </a:endParaRPr>
          </a:p>
        </p:txBody>
      </p:sp>
    </p:spTree>
    <p:extLst>
      <p:ext uri="{BB962C8B-B14F-4D97-AF65-F5344CB8AC3E}">
        <p14:creationId xmlns:p14="http://schemas.microsoft.com/office/powerpoint/2010/main" val="7530382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A0D67497-D759-4992-BA89-56CBA32F9CA1}"/>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4E0E9424-CCBC-4848-8CBE-7A1EA17E2C9E}"/>
              </a:ext>
            </a:extLst>
          </p:cNvPr>
          <p:cNvSpPr>
            <a:spLocks noGrp="1"/>
          </p:cNvSpPr>
          <p:nvPr>
            <p:ph type="sldNum" sz="quarter" idx="11"/>
          </p:nvPr>
        </p:nvSpPr>
        <p:spPr/>
        <p:txBody>
          <a:bodyPr/>
          <a:lstStyle/>
          <a:p>
            <a:fld id="{71FAE5BC-E1C4-4C0A-BE10-733914C6441A}" type="slidenum">
              <a:rPr lang="en-US" altLang="zh-CN"/>
              <a:pPr/>
              <a:t>72</a:t>
            </a:fld>
            <a:endParaRPr lang="en-US" altLang="zh-CN"/>
          </a:p>
        </p:txBody>
      </p:sp>
      <p:sp>
        <p:nvSpPr>
          <p:cNvPr id="661506" name="Rectangle 2">
            <a:extLst>
              <a:ext uri="{FF2B5EF4-FFF2-40B4-BE49-F238E27FC236}">
                <a16:creationId xmlns:a16="http://schemas.microsoft.com/office/drawing/2014/main" id="{CE93F8EE-0EA8-4F77-AE39-D24A1E5D3B9D}"/>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200">
              <a:effectLst>
                <a:outerShdw blurRad="38100" dist="38100" dir="2700000" algn="tl">
                  <a:srgbClr val="FFFFFF"/>
                </a:outerShdw>
              </a:effectLst>
              <a:latin typeface="Times New Roman" panose="02020603050405020304" pitchFamily="18" charset="0"/>
            </a:endParaRPr>
          </a:p>
        </p:txBody>
      </p:sp>
      <p:sp>
        <p:nvSpPr>
          <p:cNvPr id="661507" name="Text Box 3">
            <a:extLst>
              <a:ext uri="{FF2B5EF4-FFF2-40B4-BE49-F238E27FC236}">
                <a16:creationId xmlns:a16="http://schemas.microsoft.com/office/drawing/2014/main" id="{C9D75DE4-6B44-41C3-85C3-0FEA41B7F6DD}"/>
              </a:ext>
            </a:extLst>
          </p:cNvPr>
          <p:cNvSpPr txBox="1">
            <a:spLocks noChangeArrowheads="1"/>
          </p:cNvSpPr>
          <p:nvPr/>
        </p:nvSpPr>
        <p:spPr bwMode="auto">
          <a:xfrm>
            <a:off x="228600" y="355600"/>
            <a:ext cx="7115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bg1"/>
                </a:solidFill>
                <a:latin typeface="Times" panose="02020603050405020304" pitchFamily="18" charset="0"/>
                <a:ea typeface="宋体" panose="02010600030101010101" pitchFamily="2" charset="-122"/>
              </a:rPr>
              <a:t>6-3  STRUCTURE OF A ROUTER</a:t>
            </a:r>
          </a:p>
        </p:txBody>
      </p:sp>
      <p:sp>
        <p:nvSpPr>
          <p:cNvPr id="661508" name="Text Box 4">
            <a:extLst>
              <a:ext uri="{FF2B5EF4-FFF2-40B4-BE49-F238E27FC236}">
                <a16:creationId xmlns:a16="http://schemas.microsoft.com/office/drawing/2014/main" id="{BEE039E7-9F29-47F1-9418-C3B08C12238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Times New Roman" panose="02020603050405020304" pitchFamily="18" charset="0"/>
            </a:endParaRPr>
          </a:p>
        </p:txBody>
      </p:sp>
      <p:sp>
        <p:nvSpPr>
          <p:cNvPr id="661509" name="Rectangle 5">
            <a:extLst>
              <a:ext uri="{FF2B5EF4-FFF2-40B4-BE49-F238E27FC236}">
                <a16:creationId xmlns:a16="http://schemas.microsoft.com/office/drawing/2014/main" id="{B1B55891-ED11-4A22-B7E4-90CA0A728EE7}"/>
              </a:ext>
            </a:extLst>
          </p:cNvPr>
          <p:cNvSpPr>
            <a:spLocks noChangeArrowheads="1"/>
          </p:cNvSpPr>
          <p:nvPr/>
        </p:nvSpPr>
        <p:spPr bwMode="auto">
          <a:xfrm>
            <a:off x="304800" y="1411546"/>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dirty="0">
                <a:latin typeface="Arial Unicode MS" pitchFamily="34" charset="-128"/>
                <a:ea typeface="宋体" panose="02010600030101010101" pitchFamily="2" charset="-122"/>
              </a:rPr>
              <a:t>In our discussion of forwarding and routing, we represented a router as a black box that accepts incoming packets from one of the input ports (interfaces), uses a routing table to find the output port from which the packet departs, and sends the packet from this output port. </a:t>
            </a:r>
          </a:p>
          <a:p>
            <a:pPr algn="just"/>
            <a:endParaRPr lang="en-US" altLang="zh-CN" sz="2800" dirty="0">
              <a:latin typeface="Arial Unicode MS" pitchFamily="34" charset="-128"/>
              <a:ea typeface="宋体" panose="02010600030101010101" pitchFamily="2" charset="-122"/>
            </a:endParaRPr>
          </a:p>
          <a:p>
            <a:pPr algn="just"/>
            <a:r>
              <a:rPr lang="en-US" altLang="zh-CN" sz="2800" dirty="0">
                <a:latin typeface="Arial Unicode MS" pitchFamily="34" charset="-128"/>
                <a:ea typeface="宋体" panose="02010600030101010101" pitchFamily="2" charset="-122"/>
              </a:rPr>
              <a:t>In this section we open the black box and look inside. However, our discussion won’t be very detailed; entire books have been written about routers.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049DEC1D-2A51-4E9F-B495-6D4FE660410E}"/>
              </a:ext>
            </a:extLst>
          </p:cNvPr>
          <p:cNvSpPr>
            <a:spLocks noGrp="1"/>
          </p:cNvSpPr>
          <p:nvPr>
            <p:ph type="ftr" sz="quarter" idx="10"/>
          </p:nvPr>
        </p:nvSpPr>
        <p:spPr/>
        <p:txBody>
          <a:bodyPr/>
          <a:lstStyle/>
          <a:p>
            <a:r>
              <a:rPr lang="en-US" altLang="zh-CN"/>
              <a:t>TCP/IP Protocol Suite</a:t>
            </a:r>
          </a:p>
        </p:txBody>
      </p:sp>
      <p:sp>
        <p:nvSpPr>
          <p:cNvPr id="6" name="灯片编号占位符 2">
            <a:extLst>
              <a:ext uri="{FF2B5EF4-FFF2-40B4-BE49-F238E27FC236}">
                <a16:creationId xmlns:a16="http://schemas.microsoft.com/office/drawing/2014/main" id="{84E48068-967D-44EB-82AD-1CA212C5FDED}"/>
              </a:ext>
            </a:extLst>
          </p:cNvPr>
          <p:cNvSpPr>
            <a:spLocks noGrp="1"/>
          </p:cNvSpPr>
          <p:nvPr>
            <p:ph type="sldNum" sz="quarter" idx="11"/>
          </p:nvPr>
        </p:nvSpPr>
        <p:spPr/>
        <p:txBody>
          <a:bodyPr/>
          <a:lstStyle/>
          <a:p>
            <a:fld id="{4D6C6FBE-9287-457A-AAAF-1D8F0A984604}" type="slidenum">
              <a:rPr lang="en-US" altLang="zh-CN"/>
              <a:pPr/>
              <a:t>73</a:t>
            </a:fld>
            <a:endParaRPr lang="en-US" altLang="zh-CN"/>
          </a:p>
        </p:txBody>
      </p:sp>
      <p:sp>
        <p:nvSpPr>
          <p:cNvPr id="663554" name="Text Box 2">
            <a:extLst>
              <a:ext uri="{FF2B5EF4-FFF2-40B4-BE49-F238E27FC236}">
                <a16:creationId xmlns:a16="http://schemas.microsoft.com/office/drawing/2014/main" id="{555378F4-3878-44F0-8920-46FE49F28702}"/>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solidFill>
                  <a:schemeClr val="hlink"/>
                </a:solidFill>
                <a:effectLst>
                  <a:outerShdw blurRad="38100" dist="38100" dir="2700000" algn="tl">
                    <a:srgbClr val="000000"/>
                  </a:outerShdw>
                </a:effectLst>
                <a:latin typeface="Times" panose="02020603050405020304" pitchFamily="18" charset="0"/>
                <a:ea typeface="宋体" panose="02010600030101010101" pitchFamily="2" charset="-122"/>
              </a:rPr>
              <a:t>Topics Discussed in the Section</a:t>
            </a:r>
          </a:p>
        </p:txBody>
      </p:sp>
      <p:sp>
        <p:nvSpPr>
          <p:cNvPr id="663555" name="Text Box 3">
            <a:extLst>
              <a:ext uri="{FF2B5EF4-FFF2-40B4-BE49-F238E27FC236}">
                <a16:creationId xmlns:a16="http://schemas.microsoft.com/office/drawing/2014/main" id="{D86A3ECE-6261-4EF0-B520-4639FEFCA53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Times New Roman" panose="02020603050405020304" pitchFamily="18" charset="0"/>
            </a:endParaRPr>
          </a:p>
        </p:txBody>
      </p:sp>
      <p:sp>
        <p:nvSpPr>
          <p:cNvPr id="663556" name="Rectangle 4">
            <a:extLst>
              <a:ext uri="{FF2B5EF4-FFF2-40B4-BE49-F238E27FC236}">
                <a16:creationId xmlns:a16="http://schemas.microsoft.com/office/drawing/2014/main" id="{CC1E7D05-2CD2-468D-92FC-63D6B2EC0BCE}"/>
              </a:ext>
            </a:extLst>
          </p:cNvPr>
          <p:cNvSpPr>
            <a:spLocks noChangeArrowheads="1"/>
          </p:cNvSpPr>
          <p:nvPr/>
        </p:nvSpPr>
        <p:spPr bwMode="auto">
          <a:xfrm>
            <a:off x="304800" y="989013"/>
            <a:ext cx="670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zh-CN" sz="2800">
                <a:solidFill>
                  <a:srgbClr val="0033CC"/>
                </a:solidFill>
                <a:latin typeface="Times New Roman" panose="02020603050405020304" pitchFamily="18" charset="0"/>
                <a:ea typeface="宋体" panose="02010600030101010101" pitchFamily="2" charset="-122"/>
              </a:rPr>
              <a:t>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wipe(up)">
                                      <p:cBhvr>
                                        <p:cTn id="7" dur="5000"/>
                                        <p:tgtEl>
                                          <p:spTgt spid="66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5E579CA7-99C1-465D-A773-DFA3A38CA540}"/>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DCAB251B-C4AA-4FE7-A6F7-316B7210F6DB}"/>
              </a:ext>
            </a:extLst>
          </p:cNvPr>
          <p:cNvSpPr>
            <a:spLocks noGrp="1"/>
          </p:cNvSpPr>
          <p:nvPr>
            <p:ph type="sldNum" sz="quarter" idx="11"/>
          </p:nvPr>
        </p:nvSpPr>
        <p:spPr/>
        <p:txBody>
          <a:bodyPr/>
          <a:lstStyle/>
          <a:p>
            <a:fld id="{2A4AAA7C-D883-4C36-832F-9AC53B3F0474}" type="slidenum">
              <a:rPr lang="en-US" altLang="zh-CN"/>
              <a:pPr/>
              <a:t>74</a:t>
            </a:fld>
            <a:endParaRPr lang="en-US" altLang="zh-CN"/>
          </a:p>
        </p:txBody>
      </p:sp>
      <p:sp>
        <p:nvSpPr>
          <p:cNvPr id="496642" name="Text Box 2">
            <a:extLst>
              <a:ext uri="{FF2B5EF4-FFF2-40B4-BE49-F238E27FC236}">
                <a16:creationId xmlns:a16="http://schemas.microsoft.com/office/drawing/2014/main" id="{6A76419B-1913-4216-9ED1-1E7D8717B3F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Router components</a:t>
            </a:r>
          </a:p>
        </p:txBody>
      </p:sp>
      <p:sp>
        <p:nvSpPr>
          <p:cNvPr id="496643" name="Rectangle 3">
            <a:extLst>
              <a:ext uri="{FF2B5EF4-FFF2-40B4-BE49-F238E27FC236}">
                <a16:creationId xmlns:a16="http://schemas.microsoft.com/office/drawing/2014/main" id="{74F36E75-8F77-4313-B774-B275533701D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6644" name="Rectangle 4">
            <a:extLst>
              <a:ext uri="{FF2B5EF4-FFF2-40B4-BE49-F238E27FC236}">
                <a16:creationId xmlns:a16="http://schemas.microsoft.com/office/drawing/2014/main" id="{14584958-1477-4317-8A88-CE54733A35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6645" name="Rectangle 5">
            <a:extLst>
              <a:ext uri="{FF2B5EF4-FFF2-40B4-BE49-F238E27FC236}">
                <a16:creationId xmlns:a16="http://schemas.microsoft.com/office/drawing/2014/main" id="{3585FC98-4573-468C-B943-1FFC6B48BE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6646" name="Rectangle 6">
            <a:extLst>
              <a:ext uri="{FF2B5EF4-FFF2-40B4-BE49-F238E27FC236}">
                <a16:creationId xmlns:a16="http://schemas.microsoft.com/office/drawing/2014/main" id="{5690AD0D-6036-47AE-A400-BC33EB96EF8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6647" name="Rectangle 7">
            <a:extLst>
              <a:ext uri="{FF2B5EF4-FFF2-40B4-BE49-F238E27FC236}">
                <a16:creationId xmlns:a16="http://schemas.microsoft.com/office/drawing/2014/main" id="{6EA18B96-41C6-4E05-BAB9-9D6FA249285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6648" name="Rectangle 8">
            <a:extLst>
              <a:ext uri="{FF2B5EF4-FFF2-40B4-BE49-F238E27FC236}">
                <a16:creationId xmlns:a16="http://schemas.microsoft.com/office/drawing/2014/main" id="{EA1BE0E7-5AF0-4835-B832-EB6898C1BC4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6649" name="Rectangle 9">
            <a:extLst>
              <a:ext uri="{FF2B5EF4-FFF2-40B4-BE49-F238E27FC236}">
                <a16:creationId xmlns:a16="http://schemas.microsoft.com/office/drawing/2014/main" id="{AC694F33-6CCE-418E-AC7E-0283E00607D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96652" name="Picture 12">
            <a:extLst>
              <a:ext uri="{FF2B5EF4-FFF2-40B4-BE49-F238E27FC236}">
                <a16:creationId xmlns:a16="http://schemas.microsoft.com/office/drawing/2014/main" id="{F51D365D-DA87-4B63-AC7B-A3B1D3CCA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55" y="2209800"/>
            <a:ext cx="8438785" cy="294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C6FF77B-3B79-4D98-A8B0-8AAD40408209}"/>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75</a:t>
            </a:fld>
            <a:endParaRPr lang="en-US" altLang="zh-CN"/>
          </a:p>
        </p:txBody>
      </p:sp>
      <p:sp>
        <p:nvSpPr>
          <p:cNvPr id="584706" name="Rectangle 2">
            <a:extLst>
              <a:ext uri="{FF2B5EF4-FFF2-40B4-BE49-F238E27FC236}">
                <a16:creationId xmlns:a16="http://schemas.microsoft.com/office/drawing/2014/main" id="{25FF9ECD-AF29-4320-9C34-605852BED870}"/>
              </a:ext>
            </a:extLst>
          </p:cNvPr>
          <p:cNvSpPr>
            <a:spLocks noGrp="1" noChangeArrowheads="1"/>
          </p:cNvSpPr>
          <p:nvPr>
            <p:ph type="title"/>
          </p:nvPr>
        </p:nvSpPr>
        <p:spPr/>
        <p:txBody>
          <a:bodyPr/>
          <a:lstStyle/>
          <a:p>
            <a:pPr eaLnBrk="1" hangingPunct="1">
              <a:defRPr/>
            </a:pPr>
            <a:r>
              <a:rPr lang="en-US" altLang="zh-CN" sz="3600"/>
              <a:t>Routing Processor, Switching Fabric</a:t>
            </a:r>
          </a:p>
        </p:txBody>
      </p:sp>
      <p:sp>
        <p:nvSpPr>
          <p:cNvPr id="584707" name="Rectangle 3">
            <a:extLst>
              <a:ext uri="{FF2B5EF4-FFF2-40B4-BE49-F238E27FC236}">
                <a16:creationId xmlns:a16="http://schemas.microsoft.com/office/drawing/2014/main" id="{A79E4143-BC50-4844-9E6D-B01B9058004F}"/>
              </a:ext>
            </a:extLst>
          </p:cNvPr>
          <p:cNvSpPr>
            <a:spLocks noGrp="1" noChangeArrowheads="1"/>
          </p:cNvSpPr>
          <p:nvPr>
            <p:ph type="body" idx="1"/>
          </p:nvPr>
        </p:nvSpPr>
        <p:spPr>
          <a:xfrm>
            <a:off x="628650" y="1143000"/>
            <a:ext cx="7886700" cy="4351338"/>
          </a:xfrm>
        </p:spPr>
        <p:txBody>
          <a:bodyPr/>
          <a:lstStyle/>
          <a:p>
            <a:pPr eaLnBrk="1" hangingPunct="1">
              <a:lnSpc>
                <a:spcPct val="95000"/>
              </a:lnSpc>
              <a:defRPr/>
            </a:pPr>
            <a:r>
              <a:rPr lang="en-US" altLang="zh-CN" dirty="0"/>
              <a:t>Routing processor</a:t>
            </a:r>
            <a:r>
              <a:rPr lang="zh-CN" altLang="en-US" dirty="0"/>
              <a:t>，路由选择处理器</a:t>
            </a:r>
          </a:p>
          <a:p>
            <a:pPr lvl="1" eaLnBrk="1" hangingPunct="1">
              <a:lnSpc>
                <a:spcPct val="95000"/>
              </a:lnSpc>
              <a:defRPr/>
            </a:pPr>
            <a:r>
              <a:rPr lang="en-US" altLang="zh-CN" dirty="0"/>
              <a:t>Lookup routing table </a:t>
            </a:r>
            <a:r>
              <a:rPr lang="en-US" altLang="zh-CN" dirty="0">
                <a:sym typeface="Wingdings" panose="05000000000000000000" pitchFamily="2" charset="2"/>
              </a:rPr>
              <a:t> forwarding</a:t>
            </a:r>
          </a:p>
          <a:p>
            <a:pPr lvl="1" eaLnBrk="1" hangingPunct="1">
              <a:lnSpc>
                <a:spcPct val="95000"/>
              </a:lnSpc>
              <a:defRPr/>
            </a:pPr>
            <a:r>
              <a:rPr lang="en-US" altLang="zh-CN" dirty="0">
                <a:sym typeface="Wingdings" panose="05000000000000000000" pitchFamily="2" charset="2"/>
              </a:rPr>
              <a:t>Create and maintain routing table  routing</a:t>
            </a:r>
            <a:endParaRPr lang="en-US" altLang="zh-CN" dirty="0"/>
          </a:p>
          <a:p>
            <a:pPr eaLnBrk="1" hangingPunct="1">
              <a:lnSpc>
                <a:spcPct val="95000"/>
              </a:lnSpc>
              <a:defRPr/>
            </a:pPr>
            <a:r>
              <a:rPr lang="en-US" altLang="zh-CN" dirty="0"/>
              <a:t>Switching fabric</a:t>
            </a:r>
            <a:r>
              <a:rPr lang="zh-CN" altLang="en-US" dirty="0"/>
              <a:t>，交换结构</a:t>
            </a:r>
          </a:p>
          <a:p>
            <a:pPr lvl="1" eaLnBrk="1" hangingPunct="1">
              <a:lnSpc>
                <a:spcPct val="95000"/>
              </a:lnSpc>
              <a:defRPr/>
            </a:pPr>
            <a:r>
              <a:rPr lang="en-US" altLang="zh-CN" dirty="0"/>
              <a:t>Moving the packet from the input queue to the output queue</a:t>
            </a:r>
          </a:p>
          <a:p>
            <a:pPr lvl="1" eaLnBrk="1" hangingPunct="1">
              <a:lnSpc>
                <a:spcPct val="95000"/>
              </a:lnSpc>
              <a:defRPr/>
            </a:pPr>
            <a:r>
              <a:rPr lang="zh-CN" altLang="en-US" dirty="0"/>
              <a:t>影响性能：输入</a:t>
            </a:r>
            <a:r>
              <a:rPr lang="en-US" altLang="zh-CN" dirty="0"/>
              <a:t>/</a:t>
            </a:r>
            <a:r>
              <a:rPr lang="zh-CN" altLang="en-US" dirty="0"/>
              <a:t>输出队列大小、分组交付时延</a:t>
            </a:r>
          </a:p>
          <a:p>
            <a:pPr lvl="1" eaLnBrk="1" hangingPunct="1">
              <a:lnSpc>
                <a:spcPct val="95000"/>
              </a:lnSpc>
              <a:defRPr/>
            </a:pPr>
            <a:r>
              <a:rPr lang="en-US" altLang="zh-CN" dirty="0"/>
              <a:t>Structure</a:t>
            </a:r>
          </a:p>
          <a:p>
            <a:pPr lvl="2" eaLnBrk="1" hangingPunct="1">
              <a:lnSpc>
                <a:spcPct val="95000"/>
              </a:lnSpc>
              <a:defRPr/>
            </a:pPr>
            <a:r>
              <a:rPr lang="en-US" altLang="zh-CN" dirty="0"/>
              <a:t>Bus</a:t>
            </a:r>
            <a:r>
              <a:rPr lang="zh-CN" altLang="en-US" dirty="0"/>
              <a:t>，总线</a:t>
            </a:r>
          </a:p>
          <a:p>
            <a:pPr lvl="2" eaLnBrk="1" hangingPunct="1">
              <a:lnSpc>
                <a:spcPct val="95000"/>
              </a:lnSpc>
              <a:defRPr/>
            </a:pPr>
            <a:r>
              <a:rPr lang="en-US" altLang="zh-CN" dirty="0"/>
              <a:t>Matrix</a:t>
            </a:r>
            <a:r>
              <a:rPr lang="zh-CN" altLang="en-US" dirty="0"/>
              <a:t>，矩阵</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0CF21BB-5E84-4F19-8709-B5AD8349A78D}"/>
              </a:ext>
            </a:extLst>
          </p:cNvPr>
          <p:cNvSpPr>
            <a:spLocks noGrp="1"/>
          </p:cNvSpPr>
          <p:nvPr>
            <p:ph type="sldNum" sz="quarter" idx="12"/>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b="0" kern="1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Franklin Gothic Medium" panose="020B0603020102020204" pitchFamily="34" charset="0"/>
                <a:ea typeface="楷体_GB2312" pitchFamily="49" charset="-122"/>
                <a:cs typeface="+mn-cs"/>
              </a:defRPr>
            </a:lvl9pPr>
          </a:lstStyle>
          <a:p>
            <a:pPr>
              <a:defRPr/>
            </a:pPr>
            <a:fld id="{805A8D9F-4B7E-4AB3-8BD1-922E55610398}" type="slidenum">
              <a:rPr lang="en-US" altLang="zh-CN" smtClean="0"/>
              <a:pPr>
                <a:defRPr/>
              </a:pPr>
              <a:t>76</a:t>
            </a:fld>
            <a:endParaRPr lang="en-US" altLang="zh-CN"/>
          </a:p>
        </p:txBody>
      </p:sp>
      <p:sp>
        <p:nvSpPr>
          <p:cNvPr id="583682" name="Rectangle 2">
            <a:extLst>
              <a:ext uri="{FF2B5EF4-FFF2-40B4-BE49-F238E27FC236}">
                <a16:creationId xmlns:a16="http://schemas.microsoft.com/office/drawing/2014/main" id="{4F9002F4-E666-41EA-A030-04CD9932F104}"/>
              </a:ext>
            </a:extLst>
          </p:cNvPr>
          <p:cNvSpPr>
            <a:spLocks noGrp="1" noChangeArrowheads="1"/>
          </p:cNvSpPr>
          <p:nvPr>
            <p:ph type="title"/>
          </p:nvPr>
        </p:nvSpPr>
        <p:spPr/>
        <p:txBody>
          <a:bodyPr/>
          <a:lstStyle/>
          <a:p>
            <a:pPr eaLnBrk="1" hangingPunct="1">
              <a:defRPr/>
            </a:pPr>
            <a:r>
              <a:rPr lang="en-US" altLang="zh-CN"/>
              <a:t>Input Port, Output Port</a:t>
            </a:r>
          </a:p>
        </p:txBody>
      </p:sp>
      <p:sp>
        <p:nvSpPr>
          <p:cNvPr id="583683" name="Rectangle 3">
            <a:extLst>
              <a:ext uri="{FF2B5EF4-FFF2-40B4-BE49-F238E27FC236}">
                <a16:creationId xmlns:a16="http://schemas.microsoft.com/office/drawing/2014/main" id="{1A3F9A5F-1628-4FF8-96AD-540EDB9EF3E1}"/>
              </a:ext>
            </a:extLst>
          </p:cNvPr>
          <p:cNvSpPr>
            <a:spLocks noGrp="1" noChangeArrowheads="1"/>
          </p:cNvSpPr>
          <p:nvPr>
            <p:ph type="body" idx="1"/>
          </p:nvPr>
        </p:nvSpPr>
        <p:spPr/>
        <p:txBody>
          <a:bodyPr/>
          <a:lstStyle/>
          <a:p>
            <a:pPr eaLnBrk="1" hangingPunct="1">
              <a:defRPr/>
            </a:pPr>
            <a:r>
              <a:rPr lang="en-US" altLang="zh-CN"/>
              <a:t>Input port</a:t>
            </a:r>
          </a:p>
          <a:p>
            <a:pPr eaLnBrk="1" hangingPunct="1">
              <a:defRPr/>
            </a:pPr>
            <a:endParaRPr lang="en-US" altLang="zh-CN"/>
          </a:p>
          <a:p>
            <a:pPr eaLnBrk="1" hangingPunct="1">
              <a:defRPr/>
            </a:pPr>
            <a:endParaRPr lang="en-US" altLang="zh-CN"/>
          </a:p>
          <a:p>
            <a:pPr lvl="1" eaLnBrk="1" hangingPunct="1">
              <a:defRPr/>
            </a:pPr>
            <a:endParaRPr lang="en-US" altLang="zh-CN"/>
          </a:p>
          <a:p>
            <a:pPr eaLnBrk="1" hangingPunct="1">
              <a:defRPr/>
            </a:pPr>
            <a:r>
              <a:rPr lang="en-US" altLang="zh-CN"/>
              <a:t>Output port</a:t>
            </a:r>
          </a:p>
        </p:txBody>
      </p:sp>
      <p:pic>
        <p:nvPicPr>
          <p:cNvPr id="51205" name="Picture 4">
            <a:extLst>
              <a:ext uri="{FF2B5EF4-FFF2-40B4-BE49-F238E27FC236}">
                <a16:creationId xmlns:a16="http://schemas.microsoft.com/office/drawing/2014/main" id="{B0D85B0C-2AE4-41B4-8722-0F5602A4C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177"/>
          <a:stretch>
            <a:fillRect/>
          </a:stretch>
        </p:blipFill>
        <p:spPr bwMode="auto">
          <a:xfrm>
            <a:off x="0" y="2420937"/>
            <a:ext cx="914400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icture 5">
            <a:extLst>
              <a:ext uri="{FF2B5EF4-FFF2-40B4-BE49-F238E27FC236}">
                <a16:creationId xmlns:a16="http://schemas.microsoft.com/office/drawing/2014/main" id="{34B187CA-3DDD-4841-BB80-2F90202E8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2241"/>
          <a:stretch>
            <a:fillRect/>
          </a:stretch>
        </p:blipFill>
        <p:spPr bwMode="auto">
          <a:xfrm>
            <a:off x="0" y="4757920"/>
            <a:ext cx="91440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63CA1C9F-38BC-4F98-993A-612CA2B9C7CB}"/>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92D426C4-108D-4C59-ACE1-4C5573E194A0}"/>
              </a:ext>
            </a:extLst>
          </p:cNvPr>
          <p:cNvSpPr>
            <a:spLocks noGrp="1"/>
          </p:cNvSpPr>
          <p:nvPr>
            <p:ph type="sldNum" sz="quarter" idx="11"/>
          </p:nvPr>
        </p:nvSpPr>
        <p:spPr/>
        <p:txBody>
          <a:bodyPr/>
          <a:lstStyle/>
          <a:p>
            <a:fld id="{494B5F5A-ED5D-4D88-B8C9-C4D3BFA0422A}" type="slidenum">
              <a:rPr lang="en-US" altLang="zh-CN"/>
              <a:pPr/>
              <a:t>77</a:t>
            </a:fld>
            <a:endParaRPr lang="en-US" altLang="zh-CN"/>
          </a:p>
        </p:txBody>
      </p:sp>
      <p:sp>
        <p:nvSpPr>
          <p:cNvPr id="499714" name="Text Box 2">
            <a:extLst>
              <a:ext uri="{FF2B5EF4-FFF2-40B4-BE49-F238E27FC236}">
                <a16:creationId xmlns:a16="http://schemas.microsoft.com/office/drawing/2014/main" id="{EA6AF125-2655-497C-9066-F2484492054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Crossbar switch</a:t>
            </a:r>
          </a:p>
        </p:txBody>
      </p:sp>
      <p:sp>
        <p:nvSpPr>
          <p:cNvPr id="499715" name="Rectangle 3">
            <a:extLst>
              <a:ext uri="{FF2B5EF4-FFF2-40B4-BE49-F238E27FC236}">
                <a16:creationId xmlns:a16="http://schemas.microsoft.com/office/drawing/2014/main" id="{3946FC70-38CD-4B11-B152-C06D35FB853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9716" name="Rectangle 4">
            <a:extLst>
              <a:ext uri="{FF2B5EF4-FFF2-40B4-BE49-F238E27FC236}">
                <a16:creationId xmlns:a16="http://schemas.microsoft.com/office/drawing/2014/main" id="{F76FDA74-64A7-4C63-AB7F-913BA872DBE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9717" name="Rectangle 5">
            <a:extLst>
              <a:ext uri="{FF2B5EF4-FFF2-40B4-BE49-F238E27FC236}">
                <a16:creationId xmlns:a16="http://schemas.microsoft.com/office/drawing/2014/main" id="{72AB5B72-289E-40A7-915A-81A9603C841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9718" name="Rectangle 6">
            <a:extLst>
              <a:ext uri="{FF2B5EF4-FFF2-40B4-BE49-F238E27FC236}">
                <a16:creationId xmlns:a16="http://schemas.microsoft.com/office/drawing/2014/main" id="{5A8A97EF-64A7-4F90-8CA4-C1C87B86749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9719" name="Rectangle 7">
            <a:extLst>
              <a:ext uri="{FF2B5EF4-FFF2-40B4-BE49-F238E27FC236}">
                <a16:creationId xmlns:a16="http://schemas.microsoft.com/office/drawing/2014/main" id="{C74D6DFE-FAE6-4E28-B62F-11EA9E0C2C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9720" name="Rectangle 8">
            <a:extLst>
              <a:ext uri="{FF2B5EF4-FFF2-40B4-BE49-F238E27FC236}">
                <a16:creationId xmlns:a16="http://schemas.microsoft.com/office/drawing/2014/main" id="{508E54B1-F7B8-451B-8FF9-396FD06A511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499721" name="Rectangle 9">
            <a:extLst>
              <a:ext uri="{FF2B5EF4-FFF2-40B4-BE49-F238E27FC236}">
                <a16:creationId xmlns:a16="http://schemas.microsoft.com/office/drawing/2014/main" id="{2B81896B-5635-4790-AB75-C3E5030C21D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499723" name="Picture 11">
            <a:extLst>
              <a:ext uri="{FF2B5EF4-FFF2-40B4-BE49-F238E27FC236}">
                <a16:creationId xmlns:a16="http://schemas.microsoft.com/office/drawing/2014/main" id="{00C9E4F9-D226-4FD6-BE82-0FAC54D7F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665288"/>
            <a:ext cx="443706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189F5CFC-575E-472A-98EB-0DBCF198A945}"/>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00713F15-A65B-45FC-8EED-E5628D587C53}"/>
              </a:ext>
            </a:extLst>
          </p:cNvPr>
          <p:cNvSpPr>
            <a:spLocks noGrp="1"/>
          </p:cNvSpPr>
          <p:nvPr>
            <p:ph type="sldNum" sz="quarter" idx="11"/>
          </p:nvPr>
        </p:nvSpPr>
        <p:spPr/>
        <p:txBody>
          <a:bodyPr/>
          <a:lstStyle/>
          <a:p>
            <a:fld id="{B5F53F07-40F5-43A3-A8F9-9F2B854F6D56}" type="slidenum">
              <a:rPr lang="en-US" altLang="zh-CN"/>
              <a:pPr/>
              <a:t>78</a:t>
            </a:fld>
            <a:endParaRPr lang="en-US" altLang="zh-CN"/>
          </a:p>
        </p:txBody>
      </p:sp>
      <p:sp>
        <p:nvSpPr>
          <p:cNvPr id="500738" name="Text Box 2">
            <a:extLst>
              <a:ext uri="{FF2B5EF4-FFF2-40B4-BE49-F238E27FC236}">
                <a16:creationId xmlns:a16="http://schemas.microsoft.com/office/drawing/2014/main" id="{EF6AC6EE-D398-499B-8787-BC3A285AC4D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6.26</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A banyan switch</a:t>
            </a:r>
          </a:p>
        </p:txBody>
      </p:sp>
      <p:sp>
        <p:nvSpPr>
          <p:cNvPr id="500739" name="Rectangle 3">
            <a:extLst>
              <a:ext uri="{FF2B5EF4-FFF2-40B4-BE49-F238E27FC236}">
                <a16:creationId xmlns:a16="http://schemas.microsoft.com/office/drawing/2014/main" id="{054B1946-FE71-4A78-B96A-B369D94E571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0740" name="Rectangle 4">
            <a:extLst>
              <a:ext uri="{FF2B5EF4-FFF2-40B4-BE49-F238E27FC236}">
                <a16:creationId xmlns:a16="http://schemas.microsoft.com/office/drawing/2014/main" id="{D6BB7D1B-47EB-4BA0-AA4C-6984B18C006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0741" name="Rectangle 5">
            <a:extLst>
              <a:ext uri="{FF2B5EF4-FFF2-40B4-BE49-F238E27FC236}">
                <a16:creationId xmlns:a16="http://schemas.microsoft.com/office/drawing/2014/main" id="{4CD0AD1B-325A-4A82-B72E-05B2AE0D39C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0742" name="Rectangle 6">
            <a:extLst>
              <a:ext uri="{FF2B5EF4-FFF2-40B4-BE49-F238E27FC236}">
                <a16:creationId xmlns:a16="http://schemas.microsoft.com/office/drawing/2014/main" id="{FD170AC6-FE66-4273-924B-68E85449356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0743" name="Rectangle 7">
            <a:extLst>
              <a:ext uri="{FF2B5EF4-FFF2-40B4-BE49-F238E27FC236}">
                <a16:creationId xmlns:a16="http://schemas.microsoft.com/office/drawing/2014/main" id="{85D17A86-CBF8-4E4B-920C-A818A38505F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0744" name="Rectangle 8">
            <a:extLst>
              <a:ext uri="{FF2B5EF4-FFF2-40B4-BE49-F238E27FC236}">
                <a16:creationId xmlns:a16="http://schemas.microsoft.com/office/drawing/2014/main" id="{141F84EB-82E4-4D37-A869-CCAF3F10FBB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0745" name="Rectangle 9">
            <a:extLst>
              <a:ext uri="{FF2B5EF4-FFF2-40B4-BE49-F238E27FC236}">
                <a16:creationId xmlns:a16="http://schemas.microsoft.com/office/drawing/2014/main" id="{8F932C34-FDCE-4645-9912-B245930B4B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500747" name="Picture 11">
            <a:extLst>
              <a:ext uri="{FF2B5EF4-FFF2-40B4-BE49-F238E27FC236}">
                <a16:creationId xmlns:a16="http://schemas.microsoft.com/office/drawing/2014/main" id="{07298E01-1A27-4A30-AC0B-C1027EEF1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096963"/>
            <a:ext cx="7191375"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54BA627D-5A32-4B84-B291-DD602ABEF2C0}"/>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0DADD6EB-070D-4E51-BB8C-43BCD6C1FC7A}"/>
              </a:ext>
            </a:extLst>
          </p:cNvPr>
          <p:cNvSpPr>
            <a:spLocks noGrp="1"/>
          </p:cNvSpPr>
          <p:nvPr>
            <p:ph type="sldNum" sz="quarter" idx="11"/>
          </p:nvPr>
        </p:nvSpPr>
        <p:spPr/>
        <p:txBody>
          <a:bodyPr/>
          <a:lstStyle/>
          <a:p>
            <a:fld id="{F2DD2AF4-BEF1-4008-B5C6-014C14FF8739}" type="slidenum">
              <a:rPr lang="en-US" altLang="zh-CN"/>
              <a:pPr/>
              <a:t>79</a:t>
            </a:fld>
            <a:endParaRPr lang="en-US" altLang="zh-CN"/>
          </a:p>
        </p:txBody>
      </p:sp>
      <p:sp>
        <p:nvSpPr>
          <p:cNvPr id="501762" name="Text Box 2">
            <a:extLst>
              <a:ext uri="{FF2B5EF4-FFF2-40B4-BE49-F238E27FC236}">
                <a16:creationId xmlns:a16="http://schemas.microsoft.com/office/drawing/2014/main" id="{5FC29512-8ABB-4F22-8F80-10620CE8E6D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Examples of routing in a banyan switch</a:t>
            </a:r>
          </a:p>
        </p:txBody>
      </p:sp>
      <p:sp>
        <p:nvSpPr>
          <p:cNvPr id="501763" name="Rectangle 3">
            <a:extLst>
              <a:ext uri="{FF2B5EF4-FFF2-40B4-BE49-F238E27FC236}">
                <a16:creationId xmlns:a16="http://schemas.microsoft.com/office/drawing/2014/main" id="{CE7D1246-967C-4F42-97EC-A66CA9FC3AA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1764" name="Rectangle 4">
            <a:extLst>
              <a:ext uri="{FF2B5EF4-FFF2-40B4-BE49-F238E27FC236}">
                <a16:creationId xmlns:a16="http://schemas.microsoft.com/office/drawing/2014/main" id="{2E4F48F4-E260-44BF-A0C3-53B6A8E735A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1765" name="Rectangle 5">
            <a:extLst>
              <a:ext uri="{FF2B5EF4-FFF2-40B4-BE49-F238E27FC236}">
                <a16:creationId xmlns:a16="http://schemas.microsoft.com/office/drawing/2014/main" id="{66D564CA-6A23-433C-B254-D39035D0D24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1766" name="Rectangle 6">
            <a:extLst>
              <a:ext uri="{FF2B5EF4-FFF2-40B4-BE49-F238E27FC236}">
                <a16:creationId xmlns:a16="http://schemas.microsoft.com/office/drawing/2014/main" id="{EB4D7897-B6D2-42AC-8C4D-CB38CFB05D6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1767" name="Rectangle 7">
            <a:extLst>
              <a:ext uri="{FF2B5EF4-FFF2-40B4-BE49-F238E27FC236}">
                <a16:creationId xmlns:a16="http://schemas.microsoft.com/office/drawing/2014/main" id="{A7578189-F436-4239-98A9-2BD43D16000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1768" name="Rectangle 8">
            <a:extLst>
              <a:ext uri="{FF2B5EF4-FFF2-40B4-BE49-F238E27FC236}">
                <a16:creationId xmlns:a16="http://schemas.microsoft.com/office/drawing/2014/main" id="{B1CFB3A0-0D03-4A08-AD6C-03518FEB803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1769" name="Rectangle 9">
            <a:extLst>
              <a:ext uri="{FF2B5EF4-FFF2-40B4-BE49-F238E27FC236}">
                <a16:creationId xmlns:a16="http://schemas.microsoft.com/office/drawing/2014/main" id="{EF1DD82A-0499-4771-BA9B-CED8A3D2398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501776" name="Picture 16">
            <a:extLst>
              <a:ext uri="{FF2B5EF4-FFF2-40B4-BE49-F238E27FC236}">
                <a16:creationId xmlns:a16="http://schemas.microsoft.com/office/drawing/2014/main" id="{5FDFD6ED-2213-4DD1-AE50-EFA2B91E2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2209800"/>
            <a:ext cx="7386637"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a:extLst>
              <a:ext uri="{FF2B5EF4-FFF2-40B4-BE49-F238E27FC236}">
                <a16:creationId xmlns:a16="http://schemas.microsoft.com/office/drawing/2014/main" id="{98B5E1F0-4001-4830-9FB7-32914D05C35E}"/>
              </a:ext>
            </a:extLst>
          </p:cNvPr>
          <p:cNvSpPr>
            <a:spLocks noGrp="1"/>
          </p:cNvSpPr>
          <p:nvPr>
            <p:ph type="ftr" sz="quarter" idx="10"/>
          </p:nvPr>
        </p:nvSpPr>
        <p:spPr/>
        <p:txBody>
          <a:bodyPr/>
          <a:lstStyle/>
          <a:p>
            <a:r>
              <a:rPr lang="en-US" altLang="zh-CN"/>
              <a:t>TCP/IP Protocol Suite</a:t>
            </a:r>
          </a:p>
        </p:txBody>
      </p:sp>
      <p:sp>
        <p:nvSpPr>
          <p:cNvPr id="7" name="灯片编号占位符 2">
            <a:extLst>
              <a:ext uri="{FF2B5EF4-FFF2-40B4-BE49-F238E27FC236}">
                <a16:creationId xmlns:a16="http://schemas.microsoft.com/office/drawing/2014/main" id="{2099CEFB-CE06-4E1F-B69E-771315AB5EAB}"/>
              </a:ext>
            </a:extLst>
          </p:cNvPr>
          <p:cNvSpPr>
            <a:spLocks noGrp="1"/>
          </p:cNvSpPr>
          <p:nvPr>
            <p:ph type="sldNum" sz="quarter" idx="11"/>
          </p:nvPr>
        </p:nvSpPr>
        <p:spPr/>
        <p:txBody>
          <a:bodyPr/>
          <a:lstStyle/>
          <a:p>
            <a:fld id="{8131C719-A906-40BD-9B0D-7238627B4008}" type="slidenum">
              <a:rPr lang="en-US" altLang="zh-CN"/>
              <a:pPr/>
              <a:t>8</a:t>
            </a:fld>
            <a:endParaRPr lang="en-US" altLang="zh-CN"/>
          </a:p>
        </p:txBody>
      </p:sp>
      <p:sp>
        <p:nvSpPr>
          <p:cNvPr id="636930" name="Rectangle 2">
            <a:extLst>
              <a:ext uri="{FF2B5EF4-FFF2-40B4-BE49-F238E27FC236}">
                <a16:creationId xmlns:a16="http://schemas.microsoft.com/office/drawing/2014/main" id="{6D8D6963-13F2-4284-ABC9-9024C25862A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200">
              <a:effectLst>
                <a:outerShdw blurRad="38100" dist="38100" dir="2700000" algn="tl">
                  <a:srgbClr val="FFFFFF"/>
                </a:outerShdw>
              </a:effectLst>
              <a:latin typeface="Times New Roman" panose="02020603050405020304" pitchFamily="18" charset="0"/>
            </a:endParaRPr>
          </a:p>
        </p:txBody>
      </p:sp>
      <p:sp>
        <p:nvSpPr>
          <p:cNvPr id="636931" name="Text Box 3">
            <a:extLst>
              <a:ext uri="{FF2B5EF4-FFF2-40B4-BE49-F238E27FC236}">
                <a16:creationId xmlns:a16="http://schemas.microsoft.com/office/drawing/2014/main" id="{0A8A28C1-67E9-4ED2-B9E4-F2F12068FF98}"/>
              </a:ext>
            </a:extLst>
          </p:cNvPr>
          <p:cNvSpPr txBox="1">
            <a:spLocks noChangeArrowheads="1"/>
          </p:cNvSpPr>
          <p:nvPr/>
        </p:nvSpPr>
        <p:spPr bwMode="auto">
          <a:xfrm>
            <a:off x="228600" y="355600"/>
            <a:ext cx="3444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bg1"/>
                </a:solidFill>
                <a:latin typeface="Times" panose="02020603050405020304" pitchFamily="18" charset="0"/>
                <a:ea typeface="宋体" panose="02010600030101010101" pitchFamily="2" charset="-122"/>
              </a:rPr>
              <a:t>6-1  DELIVERY</a:t>
            </a:r>
          </a:p>
        </p:txBody>
      </p:sp>
      <p:sp>
        <p:nvSpPr>
          <p:cNvPr id="636932" name="Text Box 4">
            <a:extLst>
              <a:ext uri="{FF2B5EF4-FFF2-40B4-BE49-F238E27FC236}">
                <a16:creationId xmlns:a16="http://schemas.microsoft.com/office/drawing/2014/main" id="{2DD978A1-08A1-4CEF-98F2-4E446372189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Times New Roman" panose="02020603050405020304" pitchFamily="18" charset="0"/>
            </a:endParaRPr>
          </a:p>
        </p:txBody>
      </p:sp>
      <p:sp>
        <p:nvSpPr>
          <p:cNvPr id="636933" name="Rectangle 5">
            <a:extLst>
              <a:ext uri="{FF2B5EF4-FFF2-40B4-BE49-F238E27FC236}">
                <a16:creationId xmlns:a16="http://schemas.microsoft.com/office/drawing/2014/main" id="{9C4A04EA-DBE7-4755-9F11-3F363BBBFAD7}"/>
              </a:ext>
            </a:extLst>
          </p:cNvPr>
          <p:cNvSpPr>
            <a:spLocks noChangeArrowheads="1"/>
          </p:cNvSpPr>
          <p:nvPr/>
        </p:nvSpPr>
        <p:spPr bwMode="auto">
          <a:xfrm>
            <a:off x="381000" y="1524000"/>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dirty="0">
                <a:latin typeface="Arial Unicode MS" pitchFamily="34" charset="-128"/>
                <a:ea typeface="宋体" panose="02010600030101010101" pitchFamily="2" charset="-122"/>
              </a:rPr>
              <a:t>The network layer supervises the </a:t>
            </a:r>
            <a:r>
              <a:rPr lang="en-US" altLang="zh-CN" sz="2800" dirty="0">
                <a:solidFill>
                  <a:srgbClr val="00B0F0"/>
                </a:solidFill>
                <a:latin typeface="Arial Unicode MS" pitchFamily="34" charset="-128"/>
                <a:ea typeface="宋体" panose="02010600030101010101" pitchFamily="2" charset="-122"/>
              </a:rPr>
              <a:t>handling of the packets </a:t>
            </a:r>
            <a:r>
              <a:rPr lang="en-US" altLang="zh-CN" sz="2800" dirty="0">
                <a:latin typeface="Arial Unicode MS" pitchFamily="34" charset="-128"/>
                <a:ea typeface="宋体" panose="02010600030101010101" pitchFamily="2" charset="-122"/>
              </a:rPr>
              <a:t>by the underlying physical networks. We define this handling as the delivery of a packet.</a:t>
            </a:r>
          </a:p>
          <a:p>
            <a:pPr algn="just"/>
            <a:endParaRPr lang="en-US" altLang="zh-CN" sz="2800" dirty="0">
              <a:latin typeface="Arial Unicode MS" pitchFamily="34" charset="-128"/>
              <a:ea typeface="宋体" panose="02010600030101010101" pitchFamily="2" charset="-122"/>
            </a:endParaRPr>
          </a:p>
          <a:p>
            <a:pPr algn="just"/>
            <a:r>
              <a:rPr lang="en-US" altLang="zh-CN" sz="2800" dirty="0">
                <a:latin typeface="Arial Unicode MS" pitchFamily="34" charset="-128"/>
                <a:ea typeface="宋体" panose="02010600030101010101" pitchFamily="2" charset="-122"/>
              </a:rPr>
              <a:t> The delivery of a packet to its final destination is accomplished using two different methods of delivery: </a:t>
            </a:r>
            <a:r>
              <a:rPr lang="en-US" altLang="zh-CN" sz="2800" dirty="0">
                <a:solidFill>
                  <a:srgbClr val="00B0F0"/>
                </a:solidFill>
                <a:latin typeface="Arial Unicode MS" pitchFamily="34" charset="-128"/>
                <a:ea typeface="宋体" panose="02010600030101010101" pitchFamily="2" charset="-122"/>
              </a:rPr>
              <a:t>direct</a:t>
            </a:r>
            <a:r>
              <a:rPr lang="en-US" altLang="zh-CN" sz="2800" dirty="0">
                <a:latin typeface="Arial Unicode MS" pitchFamily="34" charset="-128"/>
                <a:ea typeface="宋体" panose="02010600030101010101" pitchFamily="2" charset="-122"/>
              </a:rPr>
              <a:t> and </a:t>
            </a:r>
            <a:r>
              <a:rPr lang="en-US" altLang="zh-CN" sz="2800" dirty="0">
                <a:solidFill>
                  <a:srgbClr val="00B0F0"/>
                </a:solidFill>
                <a:latin typeface="Arial Unicode MS" pitchFamily="34" charset="-128"/>
                <a:ea typeface="宋体" panose="02010600030101010101" pitchFamily="2" charset="-122"/>
              </a:rPr>
              <a:t>indirect</a:t>
            </a:r>
            <a:r>
              <a:rPr lang="en-US" altLang="zh-CN" sz="2800" dirty="0">
                <a:latin typeface="Arial Unicode MS" pitchFamily="34" charset="-128"/>
                <a:ea typeface="宋体" panose="02010600030101010101" pitchFamily="2" charset="-122"/>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a:extLst>
              <a:ext uri="{FF2B5EF4-FFF2-40B4-BE49-F238E27FC236}">
                <a16:creationId xmlns:a16="http://schemas.microsoft.com/office/drawing/2014/main" id="{37C7FBBC-31A9-44C0-8818-AA03C9891A51}"/>
              </a:ext>
            </a:extLst>
          </p:cNvPr>
          <p:cNvSpPr>
            <a:spLocks noGrp="1"/>
          </p:cNvSpPr>
          <p:nvPr>
            <p:ph type="ftr" sz="quarter" idx="10"/>
          </p:nvPr>
        </p:nvSpPr>
        <p:spPr/>
        <p:txBody>
          <a:bodyPr/>
          <a:lstStyle/>
          <a:p>
            <a:r>
              <a:rPr lang="en-US" altLang="zh-CN"/>
              <a:t>TCP/IP Protocol Suite</a:t>
            </a:r>
          </a:p>
        </p:txBody>
      </p:sp>
      <p:sp>
        <p:nvSpPr>
          <p:cNvPr id="12" name="灯片编号占位符 2">
            <a:extLst>
              <a:ext uri="{FF2B5EF4-FFF2-40B4-BE49-F238E27FC236}">
                <a16:creationId xmlns:a16="http://schemas.microsoft.com/office/drawing/2014/main" id="{1387A23C-E0C3-4BD6-9888-EFCA8A4BB7DD}"/>
              </a:ext>
            </a:extLst>
          </p:cNvPr>
          <p:cNvSpPr>
            <a:spLocks noGrp="1"/>
          </p:cNvSpPr>
          <p:nvPr>
            <p:ph type="sldNum" sz="quarter" idx="11"/>
          </p:nvPr>
        </p:nvSpPr>
        <p:spPr/>
        <p:txBody>
          <a:bodyPr/>
          <a:lstStyle/>
          <a:p>
            <a:fld id="{DBABA0AA-FBAF-42C4-B0A9-C55F98FA5C0D}" type="slidenum">
              <a:rPr lang="en-US" altLang="zh-CN"/>
              <a:pPr/>
              <a:t>80</a:t>
            </a:fld>
            <a:endParaRPr lang="en-US" altLang="zh-CN"/>
          </a:p>
        </p:txBody>
      </p:sp>
      <p:sp>
        <p:nvSpPr>
          <p:cNvPr id="502786" name="Text Box 2">
            <a:extLst>
              <a:ext uri="{FF2B5EF4-FFF2-40B4-BE49-F238E27FC236}">
                <a16:creationId xmlns:a16="http://schemas.microsoft.com/office/drawing/2014/main" id="{8B5432BB-6EBA-4DAE-BC35-030B86B275A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6.28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Batcher-banyan switch</a:t>
            </a:r>
          </a:p>
        </p:txBody>
      </p:sp>
      <p:sp>
        <p:nvSpPr>
          <p:cNvPr id="502787" name="Rectangle 3">
            <a:extLst>
              <a:ext uri="{FF2B5EF4-FFF2-40B4-BE49-F238E27FC236}">
                <a16:creationId xmlns:a16="http://schemas.microsoft.com/office/drawing/2014/main" id="{EB6C68D6-F886-4650-92E6-99AD011E845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2788" name="Rectangle 4">
            <a:extLst>
              <a:ext uri="{FF2B5EF4-FFF2-40B4-BE49-F238E27FC236}">
                <a16:creationId xmlns:a16="http://schemas.microsoft.com/office/drawing/2014/main" id="{6F51A6C3-6D2C-4FA0-A265-73AB5E13A5E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2789" name="Rectangle 5">
            <a:extLst>
              <a:ext uri="{FF2B5EF4-FFF2-40B4-BE49-F238E27FC236}">
                <a16:creationId xmlns:a16="http://schemas.microsoft.com/office/drawing/2014/main" id="{58CC83D4-3EB8-4468-8E53-0E5E90DD362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2790" name="Rectangle 6">
            <a:extLst>
              <a:ext uri="{FF2B5EF4-FFF2-40B4-BE49-F238E27FC236}">
                <a16:creationId xmlns:a16="http://schemas.microsoft.com/office/drawing/2014/main" id="{2D327C22-FB56-4071-8027-D4D24AA26A6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2791" name="Rectangle 7">
            <a:extLst>
              <a:ext uri="{FF2B5EF4-FFF2-40B4-BE49-F238E27FC236}">
                <a16:creationId xmlns:a16="http://schemas.microsoft.com/office/drawing/2014/main" id="{A4FE02E8-408A-4F7E-9F92-D411CF23274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2792" name="Rectangle 8">
            <a:extLst>
              <a:ext uri="{FF2B5EF4-FFF2-40B4-BE49-F238E27FC236}">
                <a16:creationId xmlns:a16="http://schemas.microsoft.com/office/drawing/2014/main" id="{DC65AAFB-A84C-45DE-A8BC-FA21DB01CB5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sp>
        <p:nvSpPr>
          <p:cNvPr id="502793" name="Rectangle 9">
            <a:extLst>
              <a:ext uri="{FF2B5EF4-FFF2-40B4-BE49-F238E27FC236}">
                <a16:creationId xmlns:a16="http://schemas.microsoft.com/office/drawing/2014/main" id="{F0D6A5F5-1AD7-4387-90A7-93CB150736D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b="0"/>
          </a:p>
        </p:txBody>
      </p:sp>
      <p:pic>
        <p:nvPicPr>
          <p:cNvPr id="502795" name="Picture 11">
            <a:extLst>
              <a:ext uri="{FF2B5EF4-FFF2-40B4-BE49-F238E27FC236}">
                <a16:creationId xmlns:a16="http://schemas.microsoft.com/office/drawing/2014/main" id="{ABE58047-569A-48C2-9ABB-AD3A5D94C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8712200"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a:extLst>
              <a:ext uri="{FF2B5EF4-FFF2-40B4-BE49-F238E27FC236}">
                <a16:creationId xmlns:a16="http://schemas.microsoft.com/office/drawing/2014/main" id="{14D1C31F-E23E-4CC5-B73F-670861930D39}"/>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TCP/IP Protocol Suite</a:t>
            </a:r>
          </a:p>
        </p:txBody>
      </p:sp>
      <p:sp>
        <p:nvSpPr>
          <p:cNvPr id="10" name="灯片编号占位符 4">
            <a:extLst>
              <a:ext uri="{FF2B5EF4-FFF2-40B4-BE49-F238E27FC236}">
                <a16:creationId xmlns:a16="http://schemas.microsoft.com/office/drawing/2014/main" id="{28A88395-C0F0-4130-8D5C-B2696F85B567}"/>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09213B-D12D-4027-99A7-9744AA504FAE}" type="slidenum">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34882" name="Text Box 2">
            <a:extLst>
              <a:ext uri="{FF2B5EF4-FFF2-40B4-BE49-F238E27FC236}">
                <a16:creationId xmlns:a16="http://schemas.microsoft.com/office/drawing/2014/main" id="{498D4F8A-462B-4D5C-88A6-0D651DCCF76C}"/>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1800" b="1" i="0" u="none"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634883" name="Text Box 3">
            <a:extLst>
              <a:ext uri="{FF2B5EF4-FFF2-40B4-BE49-F238E27FC236}">
                <a16:creationId xmlns:a16="http://schemas.microsoft.com/office/drawing/2014/main" id="{96B2713F-5DFF-4276-A1DA-9E7D0F288B47}"/>
              </a:ext>
            </a:extLst>
          </p:cNvPr>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a:ln>
                  <a:noFill/>
                </a:ln>
                <a:solidFill>
                  <a:srgbClr val="3333CC"/>
                </a:solidFill>
                <a:effectLst>
                  <a:outerShdw blurRad="38100" dist="38100" dir="2700000" algn="tl">
                    <a:srgbClr val="C0C0C0"/>
                  </a:outerShdw>
                </a:effectLst>
                <a:uLnTx/>
                <a:uFillTx/>
                <a:latin typeface="Zurich Ex BT" pitchFamily="34" charset="0"/>
                <a:ea typeface="宋体" panose="02010600030101010101" pitchFamily="2" charset="-122"/>
                <a:cs typeface="+mn-cs"/>
              </a:rPr>
              <a:t>Chapter </a:t>
            </a:r>
            <a:br>
              <a:rPr kumimoji="0" lang="en-US" altLang="zh-CN" sz="4000" b="1" i="0" u="none" strike="noStrike" kern="1200" cap="none" spc="0" normalizeH="0" baseline="0" noProof="0">
                <a:ln>
                  <a:noFill/>
                </a:ln>
                <a:solidFill>
                  <a:srgbClr val="3333CC"/>
                </a:solidFill>
                <a:effectLst>
                  <a:outerShdw blurRad="38100" dist="38100" dir="2700000" algn="tl">
                    <a:srgbClr val="C0C0C0"/>
                  </a:outerShdw>
                </a:effectLst>
                <a:uLnTx/>
                <a:uFillTx/>
                <a:latin typeface="Zurich Ex BT" pitchFamily="34" charset="0"/>
                <a:ea typeface="宋体" panose="02010600030101010101" pitchFamily="2" charset="-122"/>
                <a:cs typeface="+mn-cs"/>
              </a:rPr>
            </a:br>
            <a:r>
              <a:rPr kumimoji="0" lang="en-US" altLang="zh-CN" sz="4000" b="1" i="0" u="none" strike="noStrike" kern="1200" cap="none" spc="0" normalizeH="0" baseline="0" noProof="0">
                <a:ln>
                  <a:noFill/>
                </a:ln>
                <a:solidFill>
                  <a:srgbClr val="3333CC"/>
                </a:solidFill>
                <a:effectLst>
                  <a:outerShdw blurRad="38100" dist="38100" dir="2700000" algn="tl">
                    <a:srgbClr val="C0C0C0"/>
                  </a:outerShdw>
                </a:effectLst>
                <a:uLnTx/>
                <a:uFillTx/>
                <a:latin typeface="Zurich Ex BT" pitchFamily="34" charset="0"/>
                <a:ea typeface="宋体" panose="02010600030101010101" pitchFamily="2" charset="-122"/>
                <a:cs typeface="+mn-cs"/>
              </a:rPr>
              <a:t>Outline</a:t>
            </a:r>
          </a:p>
        </p:txBody>
      </p:sp>
      <p:sp>
        <p:nvSpPr>
          <p:cNvPr id="634884" name="Line 4">
            <a:extLst>
              <a:ext uri="{FF2B5EF4-FFF2-40B4-BE49-F238E27FC236}">
                <a16:creationId xmlns:a16="http://schemas.microsoft.com/office/drawing/2014/main" id="{9D2FA583-38D5-45F7-B445-AFC03618069C}"/>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634885" name="Text Box 5">
            <a:extLst>
              <a:ext uri="{FF2B5EF4-FFF2-40B4-BE49-F238E27FC236}">
                <a16:creationId xmlns:a16="http://schemas.microsoft.com/office/drawing/2014/main" id="{129CB23D-CD08-455A-8840-47630FB3338C}"/>
              </a:ext>
            </a:extLst>
          </p:cNvPr>
          <p:cNvSpPr txBox="1">
            <a:spLocks noChangeArrowheads="1"/>
          </p:cNvSpPr>
          <p:nvPr/>
        </p:nvSpPr>
        <p:spPr bwMode="auto">
          <a:xfrm>
            <a:off x="2819400" y="152400"/>
            <a:ext cx="2640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1" u="none" strike="noStrike" kern="1200" cap="none" spc="0" normalizeH="0" baseline="0" noProof="0">
                <a:ln>
                  <a:noFill/>
                </a:ln>
                <a:solidFill>
                  <a:srgbClr val="FFFFFF">
                    <a:lumMod val="75000"/>
                  </a:srgbClr>
                </a:solidFill>
                <a:effectLst>
                  <a:outerShdw blurRad="38100" dist="38100" dir="2700000" algn="tl">
                    <a:srgbClr val="C0C0C0"/>
                  </a:outerShdw>
                </a:effectLst>
                <a:uLnTx/>
                <a:uFillTx/>
                <a:latin typeface="Adobe Heiti Std R" pitchFamily="34" charset="-128"/>
                <a:ea typeface="宋体" panose="02010600030101010101" pitchFamily="2" charset="-122"/>
                <a:cs typeface="+mn-cs"/>
              </a:rPr>
              <a:t>6.1  Delivery</a:t>
            </a:r>
          </a:p>
        </p:txBody>
      </p:sp>
      <p:sp>
        <p:nvSpPr>
          <p:cNvPr id="634886" name="Text Box 6">
            <a:extLst>
              <a:ext uri="{FF2B5EF4-FFF2-40B4-BE49-F238E27FC236}">
                <a16:creationId xmlns:a16="http://schemas.microsoft.com/office/drawing/2014/main" id="{7E3CA89B-8B60-404F-9E6C-9C59575C0FE8}"/>
              </a:ext>
            </a:extLst>
          </p:cNvPr>
          <p:cNvSpPr txBox="1">
            <a:spLocks noChangeArrowheads="1"/>
          </p:cNvSpPr>
          <p:nvPr/>
        </p:nvSpPr>
        <p:spPr bwMode="auto">
          <a:xfrm>
            <a:off x="2819400" y="1219200"/>
            <a:ext cx="3272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1" u="none" strike="noStrike" kern="1200" cap="none" spc="0" normalizeH="0" baseline="0" noProof="0">
                <a:ln>
                  <a:noFill/>
                </a:ln>
                <a:solidFill>
                  <a:srgbClr val="FFFFFF">
                    <a:lumMod val="75000"/>
                  </a:srgbClr>
                </a:solidFill>
                <a:effectLst>
                  <a:outerShdw blurRad="38100" dist="38100" dir="2700000" algn="tl">
                    <a:srgbClr val="C0C0C0"/>
                  </a:outerShdw>
                </a:effectLst>
                <a:uLnTx/>
                <a:uFillTx/>
                <a:latin typeface="Adobe Heiti Std R" pitchFamily="34" charset="-128"/>
                <a:ea typeface="宋体" panose="02010600030101010101" pitchFamily="2" charset="-122"/>
                <a:cs typeface="+mn-cs"/>
              </a:rPr>
              <a:t>6.2  Forwarding</a:t>
            </a:r>
          </a:p>
        </p:txBody>
      </p:sp>
      <p:sp>
        <p:nvSpPr>
          <p:cNvPr id="634887" name="Text Box 7">
            <a:extLst>
              <a:ext uri="{FF2B5EF4-FFF2-40B4-BE49-F238E27FC236}">
                <a16:creationId xmlns:a16="http://schemas.microsoft.com/office/drawing/2014/main" id="{7D09500A-8152-4225-810D-77F011D5C473}"/>
              </a:ext>
            </a:extLst>
          </p:cNvPr>
          <p:cNvSpPr txBox="1">
            <a:spLocks noChangeArrowheads="1"/>
          </p:cNvSpPr>
          <p:nvPr/>
        </p:nvSpPr>
        <p:spPr bwMode="auto">
          <a:xfrm>
            <a:off x="2819400" y="2286000"/>
            <a:ext cx="52100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chemeClr val="bg1">
                    <a:lumMod val="75000"/>
                  </a:schemeClr>
                </a:solidFill>
                <a:effectLst>
                  <a:outerShdw blurRad="38100" dist="38100" dir="2700000" algn="tl">
                    <a:srgbClr val="C0C0C0"/>
                  </a:outerShdw>
                </a:effectLst>
                <a:uLnTx/>
                <a:uFillTx/>
                <a:latin typeface="Adobe Heiti Std R" pitchFamily="34" charset="-128"/>
                <a:ea typeface="宋体" panose="02010600030101010101" pitchFamily="2" charset="-122"/>
                <a:cs typeface="+mn-cs"/>
              </a:rPr>
              <a:t>6.3  Structure of a Router</a:t>
            </a:r>
          </a:p>
        </p:txBody>
      </p:sp>
      <p:sp>
        <p:nvSpPr>
          <p:cNvPr id="634888" name="Text Box 8">
            <a:extLst>
              <a:ext uri="{FF2B5EF4-FFF2-40B4-BE49-F238E27FC236}">
                <a16:creationId xmlns:a16="http://schemas.microsoft.com/office/drawing/2014/main" id="{195EB3EF-5154-4361-8EC7-0616F8617E46}"/>
              </a:ext>
            </a:extLst>
          </p:cNvPr>
          <p:cNvSpPr txBox="1">
            <a:spLocks noChangeArrowheads="1"/>
          </p:cNvSpPr>
          <p:nvPr/>
        </p:nvSpPr>
        <p:spPr bwMode="auto">
          <a:xfrm>
            <a:off x="2819400" y="3352800"/>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3200" b="1" i="1" u="none" strike="noStrike" kern="1200" cap="none" spc="0" normalizeH="0" baseline="0" noProof="0">
              <a:ln>
                <a:noFill/>
              </a:ln>
              <a:solidFill>
                <a:srgbClr val="000000"/>
              </a:solidFill>
              <a:effectLst>
                <a:outerShdw blurRad="38100" dist="38100" dir="2700000" algn="tl">
                  <a:srgbClr val="C0C0C0"/>
                </a:outerShdw>
              </a:effectLst>
              <a:uLnTx/>
              <a:uFillTx/>
              <a:latin typeface="Adobe Heiti Std R" pitchFamily="34" charset="-128"/>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3200" b="1" i="1" u="none" strike="noStrike" kern="1200" cap="none" spc="0" normalizeH="0" baseline="0" noProof="0">
              <a:ln>
                <a:noFill/>
              </a:ln>
              <a:solidFill>
                <a:srgbClr val="000000"/>
              </a:solidFill>
              <a:effectLst>
                <a:outerShdw blurRad="38100" dist="38100" dir="2700000" algn="tl">
                  <a:srgbClr val="C0C0C0"/>
                </a:outerShdw>
              </a:effectLst>
              <a:uLnTx/>
              <a:uFillTx/>
              <a:latin typeface="Adobe Heiti Std R" pitchFamily="34" charset="-128"/>
              <a:ea typeface="宋体" panose="02010600030101010101" pitchFamily="2" charset="-122"/>
              <a:cs typeface="+mn-cs"/>
            </a:endParaRPr>
          </a:p>
        </p:txBody>
      </p:sp>
    </p:spTree>
    <p:extLst>
      <p:ext uri="{BB962C8B-B14F-4D97-AF65-F5344CB8AC3E}">
        <p14:creationId xmlns:p14="http://schemas.microsoft.com/office/powerpoint/2010/main" val="2893643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9F7B5FB-74F9-404B-9C84-00C04B58D09E}"/>
              </a:ext>
            </a:extLst>
          </p:cNvPr>
          <p:cNvSpPr>
            <a:spLocks noGrp="1"/>
          </p:cNvSpPr>
          <p:nvPr>
            <p:ph type="ftr" sz="quarter" idx="10"/>
          </p:nvPr>
        </p:nvSpPr>
        <p:spPr/>
        <p:txBody>
          <a:bodyPr/>
          <a:lstStyle/>
          <a:p>
            <a:r>
              <a:rPr lang="en-US" altLang="zh-CN"/>
              <a:t>TCP/IP Protocol Suite</a:t>
            </a:r>
          </a:p>
        </p:txBody>
      </p:sp>
      <p:sp>
        <p:nvSpPr>
          <p:cNvPr id="3" name="灯片编号占位符 2">
            <a:extLst>
              <a:ext uri="{FF2B5EF4-FFF2-40B4-BE49-F238E27FC236}">
                <a16:creationId xmlns:a16="http://schemas.microsoft.com/office/drawing/2014/main" id="{0EAA1FBF-AC75-4225-96C5-C81D7265E9DB}"/>
              </a:ext>
            </a:extLst>
          </p:cNvPr>
          <p:cNvSpPr>
            <a:spLocks noGrp="1"/>
          </p:cNvSpPr>
          <p:nvPr>
            <p:ph type="sldNum" sz="quarter" idx="11"/>
          </p:nvPr>
        </p:nvSpPr>
        <p:spPr/>
        <p:txBody>
          <a:bodyPr/>
          <a:lstStyle/>
          <a:p>
            <a:fld id="{2019C911-E9E8-4D4C-898D-91373013F001}" type="slidenum">
              <a:rPr lang="en-US" altLang="zh-CN" smtClean="0"/>
              <a:pPr/>
              <a:t>82</a:t>
            </a:fld>
            <a:endParaRPr lang="en-US" altLang="zh-CN"/>
          </a:p>
        </p:txBody>
      </p:sp>
      <p:sp>
        <p:nvSpPr>
          <p:cNvPr id="4" name="文本框 3">
            <a:extLst>
              <a:ext uri="{FF2B5EF4-FFF2-40B4-BE49-F238E27FC236}">
                <a16:creationId xmlns:a16="http://schemas.microsoft.com/office/drawing/2014/main" id="{03367168-A33F-4A48-84F8-6B695C2AE0EB}"/>
              </a:ext>
            </a:extLst>
          </p:cNvPr>
          <p:cNvSpPr txBox="1"/>
          <p:nvPr/>
        </p:nvSpPr>
        <p:spPr>
          <a:xfrm>
            <a:off x="2286000" y="2743200"/>
            <a:ext cx="4343400" cy="1015663"/>
          </a:xfrm>
          <a:prstGeom prst="rect">
            <a:avLst/>
          </a:prstGeom>
          <a:noFill/>
        </p:spPr>
        <p:txBody>
          <a:bodyPr wrap="square" rtlCol="0">
            <a:spAutoFit/>
          </a:bodyPr>
          <a:lstStyle/>
          <a:p>
            <a:pPr algn="ctr"/>
            <a:r>
              <a:rPr lang="en-US" altLang="zh-CN" sz="6000" dirty="0"/>
              <a:t>Thanks</a:t>
            </a:r>
            <a:endParaRPr lang="zh-CN" altLang="en-US" sz="6000" dirty="0"/>
          </a:p>
        </p:txBody>
      </p:sp>
    </p:spTree>
    <p:extLst>
      <p:ext uri="{BB962C8B-B14F-4D97-AF65-F5344CB8AC3E}">
        <p14:creationId xmlns:p14="http://schemas.microsoft.com/office/powerpoint/2010/main" val="245714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6979AA4A-4799-43DE-8B4C-6EE4FE5BFB29}"/>
              </a:ext>
            </a:extLst>
          </p:cNvPr>
          <p:cNvSpPr>
            <a:spLocks noGrp="1"/>
          </p:cNvSpPr>
          <p:nvPr>
            <p:ph type="ftr" sz="quarter" idx="10"/>
          </p:nvPr>
        </p:nvSpPr>
        <p:spPr/>
        <p:txBody>
          <a:bodyPr/>
          <a:lstStyle/>
          <a:p>
            <a:r>
              <a:rPr lang="en-US" altLang="zh-CN"/>
              <a:t>TCP/IP Protocol Suite</a:t>
            </a:r>
          </a:p>
        </p:txBody>
      </p:sp>
      <p:sp>
        <p:nvSpPr>
          <p:cNvPr id="6" name="灯片编号占位符 2">
            <a:extLst>
              <a:ext uri="{FF2B5EF4-FFF2-40B4-BE49-F238E27FC236}">
                <a16:creationId xmlns:a16="http://schemas.microsoft.com/office/drawing/2014/main" id="{07804760-DD99-4D3E-A936-5A9AFA2E63C7}"/>
              </a:ext>
            </a:extLst>
          </p:cNvPr>
          <p:cNvSpPr>
            <a:spLocks noGrp="1"/>
          </p:cNvSpPr>
          <p:nvPr>
            <p:ph type="sldNum" sz="quarter" idx="11"/>
          </p:nvPr>
        </p:nvSpPr>
        <p:spPr/>
        <p:txBody>
          <a:bodyPr/>
          <a:lstStyle/>
          <a:p>
            <a:fld id="{B953F2A6-36B3-4DFF-9018-9ACDD2B61E25}" type="slidenum">
              <a:rPr lang="en-US" altLang="zh-CN"/>
              <a:pPr/>
              <a:t>9</a:t>
            </a:fld>
            <a:endParaRPr lang="en-US" altLang="zh-CN"/>
          </a:p>
        </p:txBody>
      </p:sp>
      <p:sp>
        <p:nvSpPr>
          <p:cNvPr id="638978" name="Text Box 2">
            <a:extLst>
              <a:ext uri="{FF2B5EF4-FFF2-40B4-BE49-F238E27FC236}">
                <a16:creationId xmlns:a16="http://schemas.microsoft.com/office/drawing/2014/main" id="{C2CD9EA1-3DD6-4E7C-9E42-345847DB3D2C}"/>
              </a:ext>
            </a:extLst>
          </p:cNvPr>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i="1">
                <a:solidFill>
                  <a:schemeClr val="hlink"/>
                </a:solidFill>
                <a:effectLst>
                  <a:outerShdw blurRad="38100" dist="38100" dir="2700000" algn="tl">
                    <a:srgbClr val="000000"/>
                  </a:outerShdw>
                </a:effectLst>
                <a:latin typeface="Times" panose="02020603050405020304" pitchFamily="18" charset="0"/>
                <a:ea typeface="宋体" panose="02010600030101010101" pitchFamily="2" charset="-122"/>
              </a:rPr>
              <a:t>Topics Discussed in the Section</a:t>
            </a:r>
          </a:p>
        </p:txBody>
      </p:sp>
      <p:sp>
        <p:nvSpPr>
          <p:cNvPr id="638979" name="Text Box 3">
            <a:extLst>
              <a:ext uri="{FF2B5EF4-FFF2-40B4-BE49-F238E27FC236}">
                <a16:creationId xmlns:a16="http://schemas.microsoft.com/office/drawing/2014/main" id="{62D17571-3F0D-4128-BAE6-4103444B0E3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Times New Roman" panose="02020603050405020304" pitchFamily="18" charset="0"/>
            </a:endParaRPr>
          </a:p>
        </p:txBody>
      </p:sp>
      <p:sp>
        <p:nvSpPr>
          <p:cNvPr id="638980" name="Rectangle 4">
            <a:extLst>
              <a:ext uri="{FF2B5EF4-FFF2-40B4-BE49-F238E27FC236}">
                <a16:creationId xmlns:a16="http://schemas.microsoft.com/office/drawing/2014/main" id="{0ED0C033-6D91-4D54-9661-F27387DA35DE}"/>
              </a:ext>
            </a:extLst>
          </p:cNvPr>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zh-CN" sz="2800">
                <a:solidFill>
                  <a:srgbClr val="0033CC"/>
                </a:solidFill>
                <a:latin typeface="Times New Roman" panose="02020603050405020304" pitchFamily="18" charset="0"/>
                <a:ea typeface="宋体" panose="02010600030101010101" pitchFamily="2" charset="-122"/>
              </a:rPr>
              <a:t>Direct Delivery</a:t>
            </a:r>
          </a:p>
          <a:p>
            <a:pPr>
              <a:spcBef>
                <a:spcPct val="10000"/>
              </a:spcBef>
              <a:spcAft>
                <a:spcPct val="10000"/>
              </a:spcAft>
              <a:buClr>
                <a:schemeClr val="tx1"/>
              </a:buClr>
              <a:buSzPct val="117000"/>
              <a:buFont typeface="Wingdings" panose="05000000000000000000" pitchFamily="2" charset="2"/>
              <a:buChar char="ü"/>
            </a:pPr>
            <a:r>
              <a:rPr lang="en-US" altLang="zh-CN" sz="2800">
                <a:solidFill>
                  <a:srgbClr val="0033CC"/>
                </a:solidFill>
                <a:latin typeface="Times New Roman" panose="02020603050405020304" pitchFamily="18" charset="0"/>
                <a:ea typeface="宋体" panose="02010600030101010101" pitchFamily="2" charset="-122"/>
              </a:rPr>
              <a:t>Indirect Delivery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613&quot;/&gt;&lt;/object&gt;&lt;object type=&quot;3&quot; unique_id=&quot;10005&quot;&gt;&lt;property id=&quot;20148&quot; value=&quot;5&quot;/&gt;&lt;property id=&quot;20300&quot; value=&quot;Slide 2 - &amp;quot;OBJECTIVES:&amp;quot;&quot;/&gt;&lt;property id=&quot;20307&quot; value=&quot;614&quot;/&gt;&lt;/object&gt;&lt;object type=&quot;3&quot; unique_id=&quot;10006&quot;&gt;&lt;property id=&quot;20148&quot; value=&quot;5&quot;/&gt;&lt;property id=&quot;20300&quot; value=&quot;Slide 3&quot;/&gt;&lt;property id=&quot;20307&quot; value=&quot;615&quot;/&gt;&lt;/object&gt;&lt;object type=&quot;3&quot; unique_id=&quot;10007&quot;&gt;&lt;property id=&quot;20148&quot; value=&quot;5&quot;/&gt;&lt;property id=&quot;20300&quot; value=&quot;Slide 4&quot;/&gt;&lt;property id=&quot;20307&quot; value=&quot;616&quot;/&gt;&lt;/object&gt;&lt;object type=&quot;3&quot; unique_id=&quot;10008&quot;&gt;&lt;property id=&quot;20148&quot; value=&quot;5&quot;/&gt;&lt;property id=&quot;20300&quot; value=&quot;Slide 5&quot;/&gt;&lt;property id=&quot;20307&quot; value=&quot;617&quot;/&gt;&lt;/object&gt;&lt;object type=&quot;3&quot; unique_id=&quot;10009&quot;&gt;&lt;property id=&quot;20148&quot; value=&quot;5&quot;/&gt;&lt;property id=&quot;20300&quot; value=&quot;Slide 6&quot;/&gt;&lt;property id=&quot;20307&quot; value=&quot;531&quot;/&gt;&lt;/object&gt;&lt;object type=&quot;3&quot; unique_id=&quot;10010&quot;&gt;&lt;property id=&quot;20148&quot; value=&quot;5&quot;/&gt;&lt;property id=&quot;20300&quot; value=&quot;Slide 7&quot;/&gt;&lt;property id=&quot;20307&quot; value=&quot;606&quot;/&gt;&lt;/object&gt;&lt;object type=&quot;3&quot; unique_id=&quot;10011&quot;&gt;&lt;property id=&quot;20148&quot; value=&quot;5&quot;/&gt;&lt;property id=&quot;20300&quot; value=&quot;Slide 8&quot;/&gt;&lt;property id=&quot;20307&quot; value=&quot;622&quot;/&gt;&lt;/object&gt;&lt;object type=&quot;3&quot; unique_id=&quot;10012&quot;&gt;&lt;property id=&quot;20148&quot; value=&quot;5&quot;/&gt;&lt;property id=&quot;20300&quot; value=&quot;Slide 9&quot;/&gt;&lt;property id=&quot;20307&quot; value=&quot;623&quot;/&gt;&lt;/object&gt;&lt;object type=&quot;3&quot; unique_id=&quot;10013&quot;&gt;&lt;property id=&quot;20148&quot; value=&quot;5&quot;/&gt;&lt;property id=&quot;20300&quot; value=&quot;Slide 10&quot;/&gt;&lt;property id=&quot;20307&quot; value=&quot;533&quot;/&gt;&lt;/object&gt;&lt;object type=&quot;3&quot; unique_id=&quot;10014&quot;&gt;&lt;property id=&quot;20148&quot; value=&quot;5&quot;/&gt;&lt;property id=&quot;20300&quot; value=&quot;Slide 11&quot;/&gt;&lt;property id=&quot;20307&quot; value=&quot;534&quot;/&gt;&lt;/object&gt;&lt;object type=&quot;3&quot; unique_id=&quot;10015&quot;&gt;&lt;property id=&quot;20148&quot; value=&quot;5&quot;/&gt;&lt;property id=&quot;20300&quot; value=&quot;Slide 12&quot;/&gt;&lt;property id=&quot;20307&quot; value=&quot;535&quot;/&gt;&lt;/object&gt;&lt;object type=&quot;3&quot; unique_id=&quot;10016&quot;&gt;&lt;property id=&quot;20148&quot; value=&quot;5&quot;/&gt;&lt;property id=&quot;20300&quot; value=&quot;Slide 13&quot;/&gt;&lt;property id=&quot;20307&quot; value=&quot;536&quot;/&gt;&lt;/object&gt;&lt;object type=&quot;3&quot; unique_id=&quot;10017&quot;&gt;&lt;property id=&quot;20148&quot; value=&quot;5&quot;/&gt;&lt;property id=&quot;20300&quot; value=&quot;Slide 14&quot;/&gt;&lt;property id=&quot;20307&quot; value=&quot;537&quot;/&gt;&lt;/object&gt;&lt;object type=&quot;3&quot; unique_id=&quot;10018&quot;&gt;&lt;property id=&quot;20148&quot; value=&quot;5&quot;/&gt;&lt;property id=&quot;20300&quot; value=&quot;Slide 15&quot;/&gt;&lt;property id=&quot;20307&quot; value=&quot;626&quot;/&gt;&lt;/object&gt;&lt;object type=&quot;3&quot; unique_id=&quot;10019&quot;&gt;&lt;property id=&quot;20148&quot; value=&quot;5&quot;/&gt;&lt;property id=&quot;20300&quot; value=&quot;Slide 16&quot;/&gt;&lt;property id=&quot;20307&quot; value=&quot;644&quot;/&gt;&lt;/object&gt;&lt;object type=&quot;3&quot; unique_id=&quot;10020&quot;&gt;&lt;property id=&quot;20148&quot; value=&quot;5&quot;/&gt;&lt;property id=&quot;20300&quot; value=&quot;Slide 17&quot;/&gt;&lt;property id=&quot;20307&quot; value=&quot;645&quot;/&gt;&lt;/object&gt;&lt;object type=&quot;3&quot; unique_id=&quot;10021&quot;&gt;&lt;property id=&quot;20148&quot; value=&quot;5&quot;/&gt;&lt;property id=&quot;20300&quot; value=&quot;Slide 18&quot;/&gt;&lt;property id=&quot;20307&quot; value=&quot;640&quot;/&gt;&lt;/object&gt;&lt;object type=&quot;3&quot; unique_id=&quot;10022&quot;&gt;&lt;property id=&quot;20148&quot; value=&quot;5&quot;/&gt;&lt;property id=&quot;20300&quot; value=&quot;Slide 19&quot;/&gt;&lt;property id=&quot;20307&quot; value=&quot;641&quot;/&gt;&lt;/object&gt;&lt;object type=&quot;3&quot; unique_id=&quot;10023&quot;&gt;&lt;property id=&quot;20148&quot; value=&quot;5&quot;/&gt;&lt;property id=&quot;20300&quot; value=&quot;Slide 20&quot;/&gt;&lt;property id=&quot;20307&quot; value=&quot;540&quot;/&gt;&lt;/object&gt;&lt;object type=&quot;3&quot; unique_id=&quot;10024&quot;&gt;&lt;property id=&quot;20148&quot; value=&quot;5&quot;/&gt;&lt;property id=&quot;20300&quot; value=&quot;Slide 21&quot;/&gt;&lt;property id=&quot;20307&quot; value=&quot;642&quot;/&gt;&lt;/object&gt;&lt;object type=&quot;3&quot; unique_id=&quot;10025&quot;&gt;&lt;property id=&quot;20148&quot; value=&quot;5&quot;/&gt;&lt;property id=&quot;20300&quot; value=&quot;Slide 22&quot;/&gt;&lt;property id=&quot;20307&quot; value=&quot;541&quot;/&gt;&lt;/object&gt;&lt;object type=&quot;3&quot; unique_id=&quot;10026&quot;&gt;&lt;property id=&quot;20148&quot; value=&quot;5&quot;/&gt;&lt;property id=&quot;20300&quot; value=&quot;Slide 23&quot;/&gt;&lt;property id=&quot;20307&quot; value=&quot;631&quot;/&gt;&lt;/object&gt;&lt;object type=&quot;3&quot; unique_id=&quot;10027&quot;&gt;&lt;property id=&quot;20148&quot; value=&quot;5&quot;/&gt;&lt;property id=&quot;20300&quot; value=&quot;Slide 24&quot;/&gt;&lt;property id=&quot;20307&quot; value=&quot;643&quot;/&gt;&lt;/object&gt;&lt;object type=&quot;3&quot; unique_id=&quot;10028&quot;&gt;&lt;property id=&quot;20148&quot; value=&quot;5&quot;/&gt;&lt;property id=&quot;20300&quot; value=&quot;Slide 25&quot;/&gt;&lt;property id=&quot;20307&quot; value=&quot;646&quot;/&gt;&lt;/object&gt;&lt;object type=&quot;3&quot; unique_id=&quot;10029&quot;&gt;&lt;property id=&quot;20148&quot; value=&quot;5&quot;/&gt;&lt;property id=&quot;20300&quot; value=&quot;Slide 26&quot;/&gt;&lt;property id=&quot;20307&quot; value=&quot;542&quot;/&gt;&lt;/object&gt;&lt;object type=&quot;3&quot; unique_id=&quot;10030&quot;&gt;&lt;property id=&quot;20148&quot; value=&quot;5&quot;/&gt;&lt;property id=&quot;20300&quot; value=&quot;Slide 27&quot;/&gt;&lt;property id=&quot;20307&quot; value=&quot;632&quot;/&gt;&lt;/object&gt;&lt;object type=&quot;3&quot; unique_id=&quot;10031&quot;&gt;&lt;property id=&quot;20148&quot; value=&quot;5&quot;/&gt;&lt;property id=&quot;20300&quot; value=&quot;Slide 28&quot;/&gt;&lt;property id=&quot;20307&quot; value=&quot;609&quot;/&gt;&lt;/object&gt;&lt;object type=&quot;3&quot; unique_id=&quot;10032&quot;&gt;&lt;property id=&quot;20148&quot; value=&quot;5&quot;/&gt;&lt;property id=&quot;20300&quot; value=&quot;Slide 29&quot;/&gt;&lt;property id=&quot;20307&quot; value=&quot;647&quot;/&gt;&lt;/object&gt;&lt;object type=&quot;3&quot; unique_id=&quot;10033&quot;&gt;&lt;property id=&quot;20148&quot; value=&quot;5&quot;/&gt;&lt;property id=&quot;20300&quot; value=&quot;Slide 30&quot;/&gt;&lt;property id=&quot;20307&quot; value=&quot;633&quot;/&gt;&lt;/object&gt;&lt;object type=&quot;3&quot; unique_id=&quot;10034&quot;&gt;&lt;property id=&quot;20148&quot; value=&quot;5&quot;/&gt;&lt;property id=&quot;20300&quot; value=&quot;Slide 31&quot;/&gt;&lt;property id=&quot;20307&quot; value=&quot;634&quot;/&gt;&lt;/object&gt;&lt;object type=&quot;3&quot; unique_id=&quot;10035&quot;&gt;&lt;property id=&quot;20148&quot; value=&quot;5&quot;/&gt;&lt;property id=&quot;20300&quot; value=&quot;Slide 32&quot;/&gt;&lt;property id=&quot;20307&quot; value=&quot;635&quot;/&gt;&lt;/object&gt;&lt;object type=&quot;3&quot; unique_id=&quot;10036&quot;&gt;&lt;property id=&quot;20148&quot; value=&quot;5&quot;/&gt;&lt;property id=&quot;20300&quot; value=&quot;Slide 33&quot;/&gt;&lt;property id=&quot;20307&quot; value=&quot;636&quot;/&gt;&lt;/object&gt;&lt;object type=&quot;3&quot; unique_id=&quot;10037&quot;&gt;&lt;property id=&quot;20148&quot; value=&quot;5&quot;/&gt;&lt;property id=&quot;20300&quot; value=&quot;Slide 34&quot;/&gt;&lt;property id=&quot;20307&quot; value=&quot;648&quot;/&gt;&lt;/object&gt;&lt;object type=&quot;3&quot; unique_id=&quot;10038&quot;&gt;&lt;property id=&quot;20148&quot; value=&quot;5&quot;/&gt;&lt;property id=&quot;20300&quot; value=&quot;Slide 35&quot;/&gt;&lt;property id=&quot;20307&quot; value=&quot;599&quot;/&gt;&lt;/object&gt;&lt;object type=&quot;3&quot; unique_id=&quot;10039&quot;&gt;&lt;property id=&quot;20148&quot; value=&quot;5&quot;/&gt;&lt;property id=&quot;20300&quot; value=&quot;Slide 36&quot;/&gt;&lt;property id=&quot;20307&quot; value=&quot;610&quot;/&gt;&lt;/object&gt;&lt;object type=&quot;3&quot; unique_id=&quot;10040&quot;&gt;&lt;property id=&quot;20148&quot; value=&quot;5&quot;/&gt;&lt;property id=&quot;20300&quot; value=&quot;Slide 37&quot;/&gt;&lt;property id=&quot;20307&quot; value=&quot;611&quot;/&gt;&lt;/object&gt;&lt;object type=&quot;3&quot; unique_id=&quot;10041&quot;&gt;&lt;property id=&quot;20148&quot; value=&quot;5&quot;/&gt;&lt;property id=&quot;20300&quot; value=&quot;Slide 38&quot;/&gt;&lt;property id=&quot;20307&quot; value=&quot;637&quot;/&gt;&lt;/object&gt;&lt;object type=&quot;3&quot; unique_id=&quot;10042&quot;&gt;&lt;property id=&quot;20148&quot; value=&quot;5&quot;/&gt;&lt;property id=&quot;20300&quot; value=&quot;Slide 39&quot;/&gt;&lt;property id=&quot;20307&quot; value=&quot;612&quot;/&gt;&lt;/object&gt;&lt;object type=&quot;3&quot; unique_id=&quot;10043&quot;&gt;&lt;property id=&quot;20148&quot; value=&quot;5&quot;/&gt;&lt;property id=&quot;20300&quot; value=&quot;Slide 40&quot;/&gt;&lt;property id=&quot;20307&quot; value=&quot;638&quot;/&gt;&lt;/object&gt;&lt;object type=&quot;3&quot; unique_id=&quot;10044&quot;&gt;&lt;property id=&quot;20148&quot; value=&quot;5&quot;/&gt;&lt;property id=&quot;20300&quot; value=&quot;Slide 41&quot;/&gt;&lt;property id=&quot;20307&quot; value=&quot;548&quot;/&gt;&lt;/object&gt;&lt;object type=&quot;3&quot; unique_id=&quot;10045&quot;&gt;&lt;property id=&quot;20148&quot; value=&quot;5&quot;/&gt;&lt;property id=&quot;20300&quot; value=&quot;Slide 42&quot;/&gt;&lt;property id=&quot;20307&quot; value=&quot;639&quot;/&gt;&lt;/object&gt;&lt;object type=&quot;3&quot; unique_id=&quot;10046&quot;&gt;&lt;property id=&quot;20148&quot; value=&quot;5&quot;/&gt;&lt;property id=&quot;20300&quot; value=&quot;Slide 43&quot;/&gt;&lt;property id=&quot;20307&quot; value=&quot;603&quot;/&gt;&lt;/object&gt;&lt;object type=&quot;3&quot; unique_id=&quot;10047&quot;&gt;&lt;property id=&quot;20148&quot; value=&quot;5&quot;/&gt;&lt;property id=&quot;20300&quot; value=&quot;Slide 44&quot;/&gt;&lt;property id=&quot;20307&quot; value=&quot;607&quot;/&gt;&lt;/object&gt;&lt;object type=&quot;3&quot; unique_id=&quot;10048&quot;&gt;&lt;property id=&quot;20148&quot; value=&quot;5&quot;/&gt;&lt;property id=&quot;20300&quot; value=&quot;Slide 45&quot;/&gt;&lt;property id=&quot;20307&quot; value=&quot;608&quot;/&gt;&lt;/object&gt;&lt;object type=&quot;3&quot; unique_id=&quot;10049&quot;&gt;&lt;property id=&quot;20148&quot; value=&quot;5&quot;/&gt;&lt;property id=&quot;20300&quot; value=&quot;Slide 46&quot;/&gt;&lt;property id=&quot;20307&quot; value=&quot;624&quot;/&gt;&lt;/object&gt;&lt;object type=&quot;3&quot; unique_id=&quot;10050&quot;&gt;&lt;property id=&quot;20148&quot; value=&quot;5&quot;/&gt;&lt;property id=&quot;20300&quot; value=&quot;Slide 47&quot;/&gt;&lt;property id=&quot;20307&quot; value=&quot;625&quot;/&gt;&lt;/object&gt;&lt;object type=&quot;3&quot; unique_id=&quot;10051&quot;&gt;&lt;property id=&quot;20148&quot; value=&quot;5&quot;/&gt;&lt;property id=&quot;20300&quot; value=&quot;Slide 48&quot;/&gt;&lt;property id=&quot;20307&quot; value=&quot;550&quot;/&gt;&lt;/object&gt;&lt;object type=&quot;3&quot; unique_id=&quot;10052&quot;&gt;&lt;property id=&quot;20148&quot; value=&quot;5&quot;/&gt;&lt;property id=&quot;20300&quot; value=&quot;Slide 49&quot;/&gt;&lt;property id=&quot;20307&quot; value=&quot;551&quot;/&gt;&lt;/object&gt;&lt;object type=&quot;3&quot; unique_id=&quot;10053&quot;&gt;&lt;property id=&quot;20148&quot; value=&quot;5&quot;/&gt;&lt;property id=&quot;20300&quot; value=&quot;Slide 50&quot;/&gt;&lt;property id=&quot;20307&quot; value=&quot;552&quot;/&gt;&lt;/object&gt;&lt;object type=&quot;3&quot; unique_id=&quot;10054&quot;&gt;&lt;property id=&quot;20148&quot; value=&quot;5&quot;/&gt;&lt;property id=&quot;20300&quot; value=&quot;Slide 51&quot;/&gt;&lt;property id=&quot;20307&quot; value=&quot;553&quot;/&gt;&lt;/object&gt;&lt;object type=&quot;3&quot; unique_id=&quot;10055&quot;&gt;&lt;property id=&quot;20148&quot; value=&quot;5&quot;/&gt;&lt;property id=&quot;20300&quot; value=&quot;Slide 52&quot;/&gt;&lt;property id=&quot;20307&quot; value=&quot;554&quot;/&gt;&lt;/object&gt;&lt;object type=&quot;3&quot; unique_id=&quot;10056&quot;&gt;&lt;property id=&quot;20148&quot; value=&quot;5&quot;/&gt;&lt;property id=&quot;20300&quot; value=&quot;Slide 53&quot;/&gt;&lt;property id=&quot;20307&quot; value=&quot;555&quot;/&gt;&lt;/object&gt;&lt;object type=&quot;3&quot; unique_id=&quot;10057&quot;&gt;&lt;property id=&quot;20148&quot; value=&quot;5&quot;/&gt;&lt;property id=&quot;20300&quot; value=&quot;Slide 54&quot;/&gt;&lt;property id=&quot;20307&quot; value=&quot;556&quot;/&gt;&lt;/objec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TIMING" val="|0.2|1.3|0.4|0.5|0.2|0.1"/>
</p:tagLst>
</file>

<file path=ppt/tags/tag3.xml><?xml version="1.0" encoding="utf-8"?>
<p:tagLst xmlns:a="http://schemas.openxmlformats.org/drawingml/2006/main" xmlns:r="http://schemas.openxmlformats.org/officeDocument/2006/relationships" xmlns:p="http://schemas.openxmlformats.org/presentationml/2006/main">
  <p:tag name="TIMING" val="|19.5|11.6"/>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2863</TotalTime>
  <Words>5460</Words>
  <Application>Microsoft Office PowerPoint</Application>
  <PresentationFormat>全屏显示(4:3)</PresentationFormat>
  <Paragraphs>752</Paragraphs>
  <Slides>82</Slides>
  <Notes>75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82</vt:i4>
      </vt:variant>
    </vt:vector>
  </HeadingPairs>
  <TitlesOfParts>
    <vt:vector size="94" baseType="lpstr">
      <vt:lpstr>Adobe Heiti Std R</vt:lpstr>
      <vt:lpstr>Arial Unicode MS</vt:lpstr>
      <vt:lpstr>McGrawHill-Italic</vt:lpstr>
      <vt:lpstr>Zurich Ex BT</vt:lpstr>
      <vt:lpstr>Arial</vt:lpstr>
      <vt:lpstr>Franklin Gothic Medium</vt:lpstr>
      <vt:lpstr>Symbol</vt:lpstr>
      <vt:lpstr>Tahoma</vt:lpstr>
      <vt:lpstr>Times</vt:lpstr>
      <vt:lpstr>Times New Roman</vt:lpstr>
      <vt:lpstr>Wingdings</vt:lpstr>
      <vt:lpstr>Blends</vt:lpstr>
      <vt:lpstr>PowerPoint 演示文稿</vt:lpstr>
      <vt:lpstr>Architecture of the Internet</vt:lpstr>
      <vt:lpstr>Delivery, Forwarding and Routing</vt:lpstr>
      <vt:lpstr>Discussion</vt:lpstr>
      <vt:lpstr>Discussion</vt:lpstr>
      <vt:lpstr>OBJECTIVES:</vt:lpstr>
      <vt:lpstr>PowerPoint 演示文稿</vt:lpstr>
      <vt:lpstr>PowerPoint 演示文稿</vt:lpstr>
      <vt:lpstr>PowerPoint 演示文稿</vt:lpstr>
      <vt:lpstr>PowerPoint 演示文稿</vt:lpstr>
      <vt:lpstr>PowerPoint 演示文稿</vt:lpstr>
      <vt:lpstr>PowerPoint 演示文稿</vt:lpstr>
      <vt:lpstr>Direct vs. Indirect Delivery</vt:lpstr>
      <vt:lpstr>Indirect Delivery Configuration of the Host</vt:lpstr>
      <vt:lpstr>Discussion</vt:lpstr>
      <vt:lpstr>思考</vt:lpstr>
      <vt:lpstr>PowerPoint 演示文稿</vt:lpstr>
      <vt:lpstr>PowerPoint 演示文稿</vt:lpstr>
      <vt:lpstr>PowerPoint 演示文稿</vt:lpstr>
      <vt:lpstr>PowerPoint 演示文稿</vt:lpstr>
      <vt:lpstr>PowerPoint 演示文稿</vt:lpstr>
      <vt:lpstr>Discussion</vt:lpstr>
      <vt:lpstr>PowerPoint 演示文稿</vt:lpstr>
      <vt:lpstr>Host-specific routing</vt:lpstr>
      <vt:lpstr>Default routing</vt:lpstr>
      <vt:lpstr>PowerPoint 演示文稿</vt:lpstr>
      <vt:lpstr>Routing Loop</vt:lpstr>
      <vt:lpstr>Forwarding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聚合应用</vt:lpstr>
      <vt:lpstr>PowerPoint 演示文稿</vt:lpstr>
      <vt:lpstr>PowerPoint 演示文稿</vt:lpstr>
      <vt:lpstr>PowerPoint 演示文稿</vt:lpstr>
      <vt:lpstr>PowerPoint 演示文稿</vt:lpstr>
      <vt:lpstr>PowerPoint 演示文稿</vt:lpstr>
      <vt:lpstr>Discussion：P2P Network</vt:lpstr>
      <vt:lpstr>PowerPoint 演示文稿</vt:lpstr>
      <vt:lpstr>Connection-oriented vs. Connectionless Services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Routing Processor, Switching Fabric</vt:lpstr>
      <vt:lpstr>Input Port, Output Port</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Zhao Zhengang</cp:lastModifiedBy>
  <cp:revision>266</cp:revision>
  <dcterms:created xsi:type="dcterms:W3CDTF">2000-01-15T04:50:39Z</dcterms:created>
  <dcterms:modified xsi:type="dcterms:W3CDTF">2020-10-13T16:33:38Z</dcterms:modified>
</cp:coreProperties>
</file>