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9" r:id="rId2"/>
    <p:sldId id="276" r:id="rId3"/>
    <p:sldId id="384" r:id="rId4"/>
    <p:sldId id="260" r:id="rId5"/>
    <p:sldId id="385" r:id="rId6"/>
    <p:sldId id="387" r:id="rId7"/>
    <p:sldId id="388" r:id="rId8"/>
    <p:sldId id="389" r:id="rId9"/>
    <p:sldId id="428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29" r:id="rId22"/>
    <p:sldId id="401" r:id="rId23"/>
    <p:sldId id="402" r:id="rId24"/>
    <p:sldId id="403" r:id="rId25"/>
    <p:sldId id="424" r:id="rId26"/>
    <p:sldId id="404" r:id="rId27"/>
    <p:sldId id="405" r:id="rId28"/>
    <p:sldId id="430" r:id="rId29"/>
    <p:sldId id="422" r:id="rId30"/>
    <p:sldId id="423" r:id="rId31"/>
    <p:sldId id="425" r:id="rId32"/>
    <p:sldId id="431" r:id="rId33"/>
    <p:sldId id="406" r:id="rId34"/>
    <p:sldId id="426" r:id="rId35"/>
    <p:sldId id="427" r:id="rId36"/>
    <p:sldId id="407" r:id="rId37"/>
    <p:sldId id="421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FFCC"/>
    <a:srgbClr val="A50021"/>
    <a:srgbClr val="6600FF"/>
    <a:srgbClr val="FF0000"/>
    <a:srgbClr val="996633"/>
    <a:srgbClr val="6666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21" autoAdjust="0"/>
  </p:normalViewPr>
  <p:slideViewPr>
    <p:cSldViewPr>
      <p:cViewPr varScale="1">
        <p:scale>
          <a:sx n="61" d="100"/>
          <a:sy n="61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5A63076-6EC9-4333-B52C-5B343CE89F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5201EC5-7ABA-45D3-9762-F1904F65EE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E3CDD6E-1F5B-4FF5-B8DE-562A33AA02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7E7D30A-6027-4F0E-A4AC-2ADBB64D62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73B7363-341C-49FF-BE5C-A10DCA8AA1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7E0580-99BB-4443-8A43-0AD38F069A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CE11E23-2E80-4E62-94C3-C0BFC1FFF4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B35B784-6F95-4282-A264-82D40B8754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9C83D42-738F-49F2-BC6A-14DF562EF8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9F30DA0-3799-4C22-81A9-666AB36B37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548493F4-4F10-4CBB-BE74-70FE37926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77C4EAF-2FB5-4F23-8159-F54295C8ED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155A9EE-F18C-4933-8FC3-B7CF7641C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60FE37-EBC6-46C5-AECE-5ADE560D1F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0BC72-2981-4F94-8893-670976DE9C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10167C-9CDF-4CFB-8723-413297415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437F8-64E6-4CB6-9FDC-DE1D76F20C0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2C4E1054-3A3D-42AB-98A4-FFDFB5A77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0836C78B-36F4-448E-B546-B163DFFBF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对应第</a:t>
            </a:r>
            <a:r>
              <a:rPr lang="en-US" altLang="zh-CN" dirty="0"/>
              <a:t>4</a:t>
            </a:r>
            <a:r>
              <a:rPr lang="zh-CN" altLang="en-US" dirty="0"/>
              <a:t>版的第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0</a:t>
            </a:r>
            <a:r>
              <a:rPr lang="zh-CN" altLang="en-US" dirty="0"/>
              <a:t>供路由器使用，说明</a:t>
            </a:r>
            <a:r>
              <a:rPr lang="en-US" altLang="zh-CN" dirty="0"/>
              <a:t>TTL=0</a:t>
            </a:r>
            <a:r>
              <a:rPr lang="zh-CN" altLang="en-US" dirty="0"/>
              <a:t>，代码</a:t>
            </a:r>
            <a:r>
              <a:rPr lang="en-US" altLang="zh-CN" dirty="0"/>
              <a:t>1</a:t>
            </a:r>
            <a:r>
              <a:rPr lang="zh-CN" altLang="en-US" dirty="0"/>
              <a:t>供目的主机使用，说明不是所有的分片都到了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81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因为主机不动态更新路由，但路由器动态更新路由，所以</a:t>
            </a:r>
            <a:r>
              <a:rPr lang="en-US" altLang="zh-CN" dirty="0"/>
              <a:t>R1</a:t>
            </a:r>
            <a:r>
              <a:rPr lang="zh-CN" altLang="en-US" dirty="0"/>
              <a:t>收到错误转发时，会通知主机正确的路由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933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所以，重定向报文是路由器发给同一个网络的本地主机的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22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155A9EE-F18C-4933-8FC3-B7CF7641C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60FE37-EBC6-46C5-AECE-5ADE560D1F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0BC72-2981-4F94-8893-670976DE9C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10167C-9CDF-4CFB-8723-413297415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437F8-64E6-4CB6-9FDC-DE1D76F20C0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2C4E1054-3A3D-42AB-98A4-FFDFB5A77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0836C78B-36F4-448E-B546-B163DFFBF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对应第</a:t>
            </a:r>
            <a:r>
              <a:rPr lang="en-US" altLang="zh-CN" dirty="0"/>
              <a:t>4</a:t>
            </a:r>
            <a:r>
              <a:rPr lang="zh-CN" altLang="en-US" dirty="0"/>
              <a:t>版的第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81121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</a:t>
            </a:r>
            <a:r>
              <a:rPr lang="en-US" altLang="zh-CN" dirty="0"/>
              <a:t>2</a:t>
            </a:r>
            <a:r>
              <a:rPr lang="zh-CN" altLang="en-US" dirty="0"/>
              <a:t>个被</a:t>
            </a:r>
            <a:r>
              <a:rPr lang="en-US" altLang="zh-CN" dirty="0"/>
              <a:t>DHCP</a:t>
            </a:r>
            <a:r>
              <a:rPr lang="zh-CN" altLang="en-US" dirty="0"/>
              <a:t>替代，还有一个信息请求与应答，也过时了，被</a:t>
            </a:r>
            <a:r>
              <a:rPr lang="en-US" altLang="zh-CN" dirty="0"/>
              <a:t>ARP</a:t>
            </a:r>
            <a:r>
              <a:rPr lang="zh-CN" altLang="en-US" dirty="0"/>
              <a:t>替代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92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13 </a:t>
            </a:r>
            <a:r>
              <a:rPr lang="zh-CN" altLang="en-US" dirty="0"/>
              <a:t>请求  </a:t>
            </a:r>
            <a:r>
              <a:rPr lang="en-US" altLang="zh-CN" dirty="0"/>
              <a:t>14</a:t>
            </a:r>
            <a:r>
              <a:rPr lang="zh-CN" altLang="en-US" dirty="0"/>
              <a:t>回答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78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13 </a:t>
            </a:r>
            <a:r>
              <a:rPr lang="zh-CN" altLang="en-US" dirty="0"/>
              <a:t>请求  </a:t>
            </a:r>
            <a:r>
              <a:rPr lang="en-US" altLang="zh-CN" dirty="0"/>
              <a:t>14</a:t>
            </a:r>
            <a:r>
              <a:rPr lang="zh-CN" altLang="en-US" dirty="0"/>
              <a:t>回答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0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155A9EE-F18C-4933-8FC3-B7CF7641C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60FE37-EBC6-46C5-AECE-5ADE560D1F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0BC72-2981-4F94-8893-670976DE9C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10167C-9CDF-4CFB-8723-413297415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437F8-64E6-4CB6-9FDC-DE1D76F20C0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2C4E1054-3A3D-42AB-98A4-FFDFB5A77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0836C78B-36F4-448E-B546-B163DFFBF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对应第</a:t>
            </a:r>
            <a:r>
              <a:rPr lang="en-US" altLang="zh-CN" dirty="0"/>
              <a:t>4</a:t>
            </a:r>
            <a:r>
              <a:rPr lang="zh-CN" altLang="en-US" dirty="0"/>
              <a:t>版的第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86619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155A9EE-F18C-4933-8FC3-B7CF7641C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60FE37-EBC6-46C5-AECE-5ADE560D1F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0BC72-2981-4F94-8893-670976DE9C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10167C-9CDF-4CFB-8723-413297415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437F8-64E6-4CB6-9FDC-DE1D76F20C0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2C4E1054-3A3D-42AB-98A4-FFDFB5A77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0836C78B-36F4-448E-B546-B163DFFBF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对应第</a:t>
            </a:r>
            <a:r>
              <a:rPr lang="en-US" altLang="zh-CN" dirty="0"/>
              <a:t>4</a:t>
            </a:r>
            <a:r>
              <a:rPr lang="zh-CN" altLang="en-US" dirty="0"/>
              <a:t>版的第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7485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E747ECC-8774-404E-8D38-B49C41BAF2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19C2A6-EBF1-4139-8B17-8AF3F2869F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0F3CE-8615-4478-B9D1-0C32246075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EC09EAF-54F2-4CC7-B791-E0A51BCFC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7CAFD-FCBC-4F72-97F2-A7AEED5296A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963CAA90-4439-487B-83C0-691A5FFF7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590DFDD1-7182-48FD-982B-4156AD403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十六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缺少差错控制和辅助机制，如数据报</a:t>
            </a:r>
            <a:r>
              <a:rPr lang="en-US" altLang="zh-CN" dirty="0"/>
              <a:t>TTL</a:t>
            </a:r>
            <a:r>
              <a:rPr lang="zh-CN" altLang="en-US" dirty="0"/>
              <a:t>为零而被丢弃，路径不可达，目的主机在设定时间内没有收到全部的分片等情况， </a:t>
            </a:r>
            <a:r>
              <a:rPr lang="en-US" altLang="zh-CN" dirty="0"/>
              <a:t>IP</a:t>
            </a:r>
            <a:r>
              <a:rPr lang="zh-CN" altLang="en-US" dirty="0"/>
              <a:t>协议还缺少主机和管理查询所需要的机制，比如判断某个路由器是否活跃等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32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协议字段为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74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ICMP will send a source quench message when traffic becomes congested at a router.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63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155A9EE-F18C-4933-8FC3-B7CF7641C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60FE37-EBC6-46C5-AECE-5ADE560D1F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0BC72-2981-4F94-8893-670976DE9C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10167C-9CDF-4CFB-8723-413297415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437F8-64E6-4CB6-9FDC-DE1D76F20C0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2C4E1054-3A3D-42AB-98A4-FFDFB5A77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0836C78B-36F4-448E-B546-B163DFFBF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对应第</a:t>
            </a:r>
            <a:r>
              <a:rPr lang="en-US" altLang="zh-CN" dirty="0"/>
              <a:t>4</a:t>
            </a:r>
            <a:r>
              <a:rPr lang="zh-CN" altLang="en-US" dirty="0"/>
              <a:t>版的第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3567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原始数据报首部 </a:t>
            </a:r>
            <a:r>
              <a:rPr lang="en-US" altLang="zh-CN" dirty="0"/>
              <a:t>+ </a:t>
            </a:r>
            <a:r>
              <a:rPr lang="zh-CN" altLang="en-US" dirty="0"/>
              <a:t>该数据报的前</a:t>
            </a:r>
            <a:r>
              <a:rPr lang="en-US" altLang="zh-CN" dirty="0"/>
              <a:t>8</a:t>
            </a:r>
            <a:r>
              <a:rPr lang="zh-CN" altLang="en-US" dirty="0"/>
              <a:t>个字节，因为首部包含数据报本身信息，    前</a:t>
            </a:r>
            <a:r>
              <a:rPr lang="en-US" altLang="zh-CN" dirty="0"/>
              <a:t>8</a:t>
            </a:r>
            <a:r>
              <a:rPr lang="zh-CN" altLang="en-US" dirty="0"/>
              <a:t>个字节包含传输层的参数信息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0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路由器无法检测出导致数据没有交付的所有问题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54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Quench</a:t>
            </a:r>
            <a:r>
              <a:rPr lang="zh-CN" altLang="en-US" dirty="0"/>
              <a:t>，淬火，给</a:t>
            </a:r>
            <a:r>
              <a:rPr lang="en-US" altLang="zh-CN" dirty="0"/>
              <a:t>IP</a:t>
            </a:r>
            <a:r>
              <a:rPr lang="zh-CN" altLang="en-US" dirty="0"/>
              <a:t>协议增加某种程度的拥塞和流量控制，代码</a:t>
            </a:r>
            <a:r>
              <a:rPr lang="en-US" altLang="zh-CN" dirty="0"/>
              <a:t>0</a:t>
            </a:r>
            <a:r>
              <a:rPr lang="zh-CN" altLang="en-US" dirty="0"/>
              <a:t>表示，一是丢弃分组信息，二是通知源节点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74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一对一，多对一场景中，源抑制的效果也不同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4EAF-2FB5-4F23-8159-F54295C8EDB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3D03B4-0AED-4E66-823A-E5DBECD6FC0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7ECF669-3294-4DAE-9283-55694DF8A5B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51BDF65-8E69-44E8-BB97-F9D2899A6F6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97FB881-8723-439C-BA01-CB7F5187A7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BEA06E1-8932-436F-90C8-9325CC57FA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D00F28-6077-4C71-8CA7-FDB07530EE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34EFC-2FEB-49E1-A50A-11CFB59D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4A70A-7480-4119-85FC-746EE084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F03C3-5E3B-418A-B405-63B0347A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36603-E93F-4F24-827D-AAB492EA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A60F5-F605-48C9-8827-1DF17AB8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257FB-F23C-43A8-98F0-82095EE356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6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C5A4C6-A2F9-4854-93C9-E0C571CC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2A492-F92F-4424-9316-8DA4F1847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A6B9D-5A0F-4DEB-A01D-A8DEE3A3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522BE-1B5C-499A-9F1A-20EDCBF8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ABD3-4009-4A79-B023-809F7631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34A86-C987-4D20-A5E6-DDC8D2BA2C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064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C7690-1B7F-48EC-8DD8-D590FF53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62D07D68-6F4E-48CA-B059-0D8C54DE829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23850" y="1341438"/>
            <a:ext cx="8496300" cy="49672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235C8-EE0C-4CB5-AFB6-453148B4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95BED-F47D-46F0-B6A4-90488FDF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08725"/>
            <a:ext cx="2895600" cy="4333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D8D23-1C5A-4B68-8A81-8E733FE4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65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fld id="{1878BBF7-573F-4F90-A846-9B7C71B6E4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10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BFD8D-9CC6-4E49-BE85-72C3DDBA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58B47-F4E3-4FB6-837B-A5B398BF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E37A6-A2A6-4F3A-97A9-94F992D5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F9D4F-987A-4BCE-99F0-99217B95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69F42-913A-49D5-BA63-32E4FF0A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87662-31BA-471F-B61E-9F4B583A47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36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3F1E-31B5-4A3F-BD6A-64BDF8D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A726-9D5B-4E9C-B156-6D096FFC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94741-6E4C-441F-B405-930FE033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A0EBA-0785-458C-922B-8F5CB50E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C8076-B397-44D3-952B-E5BDD1B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B5DEB-9982-4CD2-AEE5-96CEF8DB93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2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3E00-5EB0-4DFC-8FF1-3FA148FB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604DC-97C3-4DD7-84AD-BE8C62FA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A3B6A-3316-49B1-83FF-503BC9BF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EB4C6-17C0-48B0-9C09-8DEA82D3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6FB87-D9DF-47DA-AEB4-60107AD6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73241-5D64-41AD-AA09-EF092C1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ABECB-AA79-445B-B2D0-5A5F3E23E6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7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B7934-3EF8-4FAE-AD97-BCB0773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10F6A-9850-4A86-A10A-DB14F146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D9697-0D5E-4AF2-89A0-2089DC37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6CE79-793E-4C70-862F-C1FF2F321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542ADA-93FB-47B5-B2EC-E9531B143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7151C0-4C58-464D-A94C-0E2F1F63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C2D5A-401B-48C5-99E6-D14796AE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0ABF8A-CB60-4EC4-8AE0-04A3908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19C30-97D0-4B0B-B7BE-6BC9FD863E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1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BE667-A965-4562-B8CD-FC451083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A33AB-E185-4492-8CAF-73E62089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8D0D25-F42D-41CC-90BF-8E1A6806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5E1F8-A01F-4BD1-A78F-386EF8B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20231-9DFB-4D5E-963C-CB0E3D7B0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16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1ED67-EE3F-430C-BFE0-01331F75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B167D1-738F-4DAD-91EF-6D5CEC6B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130A0-0613-4092-B8D9-8ABD713D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C774A-30FD-4787-8BA7-246E6BF524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3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15A7-0DE3-42B2-8A43-032A79D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840EB-F648-483C-B0CF-A0E2BCED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BE8A5-2778-4583-A492-347A9B03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4A1E3-CA32-4AD6-9E86-EF8F0D9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BF02F-3993-472D-B6E0-FE2FF67F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6DD71-7B09-4BEE-A819-D1014FC3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32568-D4E2-453A-BFC5-9726AF3D53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8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3E48-B33D-40B4-98CD-62B87AD3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1B9CD9-D738-46D1-AD48-D8D1E1351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EF25FF-442D-4A88-A7C0-0E2275426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196F4-E5F5-4917-9CC8-6686F357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6D1B2-892A-4085-9AF9-58783C0B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0ED92-1A0A-445A-B32D-86AD989B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32A51-B3E8-4146-A61C-B9B8CE5B91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05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9DCEEF8-5409-4E32-A3D1-CB1D15BD5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66BA371-D9EE-4133-8E72-BB2EA44BE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4673A01-5D12-433A-B032-D63601BD49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E10D3EF-C598-4DF9-8BB3-A7D6187637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FF3560B-89A4-4614-97FA-EF855424B0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20CC629-F3B0-4FC6-A61E-9E8590EB5B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A288A84-8B5E-4C53-B940-C02ABE7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2020-6F93-482E-BC59-B4CA81F0EE1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5E7D95A-6ADF-4AF9-A981-085FF1A23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9   ICMP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C0F9CA7-D72F-4A92-A692-D04C77B3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3213" y="1628775"/>
            <a:ext cx="5976937" cy="46799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/>
              <a:t>Types of messages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Message format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Error reporting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Query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Checksum</a:t>
            </a:r>
          </a:p>
          <a:p>
            <a:pPr>
              <a:spcAft>
                <a:spcPct val="20000"/>
              </a:spcAft>
            </a:pPr>
            <a:r>
              <a:rPr lang="en-US" altLang="zh-CN"/>
              <a:t>ICMP package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4131157D-F724-4159-9BB8-7996CB23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00F-3205-491B-BF4F-F3322B5C2B0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BAEDF9A7-5C4F-4F9C-A9EF-07C753215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Error Reporting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6C41F6B6-1B23-4D7B-B78B-8096621A1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3068638"/>
            <a:ext cx="8820150" cy="3384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/>
              <a:t>ICMP just simply </a:t>
            </a:r>
            <a:r>
              <a:rPr lang="en-US" altLang="zh-CN" sz="2600">
                <a:solidFill>
                  <a:schemeClr val="folHlink"/>
                </a:solidFill>
              </a:rPr>
              <a:t>report</a:t>
            </a:r>
            <a:r>
              <a:rPr lang="en-US" altLang="zh-CN" sz="2600"/>
              <a:t> errors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ICMP always reports error messages to the </a:t>
            </a:r>
            <a:r>
              <a:rPr lang="en-US" altLang="zh-CN" sz="2600">
                <a:solidFill>
                  <a:schemeClr val="folHlink"/>
                </a:solidFill>
              </a:rPr>
              <a:t>original source</a:t>
            </a:r>
            <a:endParaRPr lang="en-US" altLang="zh-CN" sz="2600" i="1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600"/>
              <a:t>ICMP error message will </a:t>
            </a:r>
            <a:r>
              <a:rPr lang="en-US" altLang="zh-CN" sz="2600">
                <a:solidFill>
                  <a:schemeClr val="folHlink"/>
                </a:solidFill>
              </a:rPr>
              <a:t>NOT</a:t>
            </a:r>
            <a:r>
              <a:rPr lang="en-US" altLang="zh-CN" sz="2600"/>
              <a:t> be generated for: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datagram carrying an ICMP error message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fragmented datagram that is NOT the first fragment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datagram having a multicast address</a:t>
            </a:r>
            <a:endParaRPr lang="en-US" altLang="zh-CN" sz="2400" i="1"/>
          </a:p>
          <a:p>
            <a:pPr lvl="1">
              <a:lnSpc>
                <a:spcPct val="90000"/>
              </a:lnSpc>
            </a:pPr>
            <a:r>
              <a:rPr lang="en-US" altLang="zh-CN" sz="2400"/>
              <a:t>A datagram having a special address such as 127.0.0.0 or 0.0.0.0</a:t>
            </a:r>
          </a:p>
        </p:txBody>
      </p:sp>
      <p:sp>
        <p:nvSpPr>
          <p:cNvPr id="391173" name="Text Box 5">
            <a:extLst>
              <a:ext uri="{FF2B5EF4-FFF2-40B4-BE49-F238E27FC236}">
                <a16:creationId xmlns:a16="http://schemas.microsoft.com/office/drawing/2014/main" id="{77173EA7-2F72-4C82-9107-11FCC17D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268413"/>
            <a:ext cx="2160588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Error reporting</a:t>
            </a:r>
          </a:p>
        </p:txBody>
      </p:sp>
      <p:sp>
        <p:nvSpPr>
          <p:cNvPr id="391174" name="Text Box 6">
            <a:extLst>
              <a:ext uri="{FF2B5EF4-FFF2-40B4-BE49-F238E27FC236}">
                <a16:creationId xmlns:a16="http://schemas.microsoft.com/office/drawing/2014/main" id="{2A63F74E-C94B-40B9-9BAE-2A336D7C0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133600"/>
            <a:ext cx="1798637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 unreachable</a:t>
            </a:r>
          </a:p>
        </p:txBody>
      </p:sp>
      <p:sp>
        <p:nvSpPr>
          <p:cNvPr id="391175" name="Text Box 7">
            <a:extLst>
              <a:ext uri="{FF2B5EF4-FFF2-40B4-BE49-F238E27FC236}">
                <a16:creationId xmlns:a16="http://schemas.microsoft.com/office/drawing/2014/main" id="{5EA30126-A060-4627-B4AA-3CD1C3E90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133600"/>
            <a:ext cx="1296987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Source quench</a:t>
            </a:r>
          </a:p>
        </p:txBody>
      </p:sp>
      <p:sp>
        <p:nvSpPr>
          <p:cNvPr id="391176" name="Text Box 8">
            <a:extLst>
              <a:ext uri="{FF2B5EF4-FFF2-40B4-BE49-F238E27FC236}">
                <a16:creationId xmlns:a16="http://schemas.microsoft.com/office/drawing/2014/main" id="{CE76F340-57DF-41CA-9F88-ED03B2AE0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133600"/>
            <a:ext cx="1439862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 exceeded</a:t>
            </a:r>
          </a:p>
        </p:txBody>
      </p:sp>
      <p:sp>
        <p:nvSpPr>
          <p:cNvPr id="391177" name="Text Box 9">
            <a:extLst>
              <a:ext uri="{FF2B5EF4-FFF2-40B4-BE49-F238E27FC236}">
                <a16:creationId xmlns:a16="http://schemas.microsoft.com/office/drawing/2014/main" id="{7FA8B6F5-8852-4295-9894-117C4A5F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133600"/>
            <a:ext cx="1585913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Parameter problems</a:t>
            </a:r>
          </a:p>
        </p:txBody>
      </p:sp>
      <p:sp>
        <p:nvSpPr>
          <p:cNvPr id="391178" name="Text Box 10">
            <a:extLst>
              <a:ext uri="{FF2B5EF4-FFF2-40B4-BE49-F238E27FC236}">
                <a16:creationId xmlns:a16="http://schemas.microsoft.com/office/drawing/2014/main" id="{35DDFFF4-8684-46FD-8946-3163C7FA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133600"/>
            <a:ext cx="1657350" cy="79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Redirection</a:t>
            </a:r>
          </a:p>
        </p:txBody>
      </p:sp>
      <p:cxnSp>
        <p:nvCxnSpPr>
          <p:cNvPr id="391179" name="AutoShape 11">
            <a:extLst>
              <a:ext uri="{FF2B5EF4-FFF2-40B4-BE49-F238E27FC236}">
                <a16:creationId xmlns:a16="http://schemas.microsoft.com/office/drawing/2014/main" id="{E8509D8E-8B2C-4C28-8EF4-E3896E6ECF1E}"/>
              </a:ext>
            </a:extLst>
          </p:cNvPr>
          <p:cNvCxnSpPr>
            <a:cxnSpLocks noChangeShapeType="1"/>
            <a:stCxn id="391173" idx="2"/>
            <a:endCxn id="391174" idx="0"/>
          </p:cNvCxnSpPr>
          <p:nvPr/>
        </p:nvCxnSpPr>
        <p:spPr bwMode="auto">
          <a:xfrm rot="5400000">
            <a:off x="2641600" y="265113"/>
            <a:ext cx="369887" cy="3348038"/>
          </a:xfrm>
          <a:prstGeom prst="bentConnector3">
            <a:avLst>
              <a:gd name="adj1" fmla="val 49787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80" name="AutoShape 12">
            <a:extLst>
              <a:ext uri="{FF2B5EF4-FFF2-40B4-BE49-F238E27FC236}">
                <a16:creationId xmlns:a16="http://schemas.microsoft.com/office/drawing/2014/main" id="{6CBFA406-9DC2-4300-96F0-8C01C6C3DBBA}"/>
              </a:ext>
            </a:extLst>
          </p:cNvPr>
          <p:cNvCxnSpPr>
            <a:cxnSpLocks noChangeShapeType="1"/>
            <a:stCxn id="391173" idx="2"/>
            <a:endCxn id="391175" idx="0"/>
          </p:cNvCxnSpPr>
          <p:nvPr/>
        </p:nvCxnSpPr>
        <p:spPr bwMode="auto">
          <a:xfrm rot="5400000">
            <a:off x="3524250" y="1147763"/>
            <a:ext cx="369887" cy="1582738"/>
          </a:xfrm>
          <a:prstGeom prst="bentConnector3">
            <a:avLst>
              <a:gd name="adj1" fmla="val 49787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81" name="AutoShape 13">
            <a:extLst>
              <a:ext uri="{FF2B5EF4-FFF2-40B4-BE49-F238E27FC236}">
                <a16:creationId xmlns:a16="http://schemas.microsoft.com/office/drawing/2014/main" id="{B2CB4DE4-9E6F-47A3-A4EF-2F0A072B6360}"/>
              </a:ext>
            </a:extLst>
          </p:cNvPr>
          <p:cNvCxnSpPr>
            <a:cxnSpLocks noChangeShapeType="1"/>
            <a:stCxn id="391173" idx="2"/>
            <a:endCxn id="391176" idx="0"/>
          </p:cNvCxnSpPr>
          <p:nvPr/>
        </p:nvCxnSpPr>
        <p:spPr bwMode="auto">
          <a:xfrm rot="5400000">
            <a:off x="4315619" y="1939132"/>
            <a:ext cx="3698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82" name="AutoShape 14">
            <a:extLst>
              <a:ext uri="{FF2B5EF4-FFF2-40B4-BE49-F238E27FC236}">
                <a16:creationId xmlns:a16="http://schemas.microsoft.com/office/drawing/2014/main" id="{65AAB173-2DA6-4085-BFBA-A502EFAFC608}"/>
              </a:ext>
            </a:extLst>
          </p:cNvPr>
          <p:cNvCxnSpPr>
            <a:cxnSpLocks noChangeShapeType="1"/>
            <a:stCxn id="391173" idx="2"/>
            <a:endCxn id="391177" idx="0"/>
          </p:cNvCxnSpPr>
          <p:nvPr/>
        </p:nvCxnSpPr>
        <p:spPr bwMode="auto">
          <a:xfrm rot="16200000" flipH="1">
            <a:off x="5180013" y="1074738"/>
            <a:ext cx="369887" cy="1728787"/>
          </a:xfrm>
          <a:prstGeom prst="bentConnector3">
            <a:avLst>
              <a:gd name="adj1" fmla="val 49787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83" name="AutoShape 15">
            <a:extLst>
              <a:ext uri="{FF2B5EF4-FFF2-40B4-BE49-F238E27FC236}">
                <a16:creationId xmlns:a16="http://schemas.microsoft.com/office/drawing/2014/main" id="{0FD81EE4-8AA9-4AA1-9380-E436FE1B33C8}"/>
              </a:ext>
            </a:extLst>
          </p:cNvPr>
          <p:cNvCxnSpPr>
            <a:cxnSpLocks noChangeShapeType="1"/>
            <a:stCxn id="391173" idx="2"/>
            <a:endCxn id="391178" idx="0"/>
          </p:cNvCxnSpPr>
          <p:nvPr/>
        </p:nvCxnSpPr>
        <p:spPr bwMode="auto">
          <a:xfrm rot="16200000" flipH="1">
            <a:off x="6097588" y="157163"/>
            <a:ext cx="369887" cy="3563937"/>
          </a:xfrm>
          <a:prstGeom prst="bentConnector3">
            <a:avLst>
              <a:gd name="adj1" fmla="val 49787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>
            <a:extLst>
              <a:ext uri="{FF2B5EF4-FFF2-40B4-BE49-F238E27FC236}">
                <a16:creationId xmlns:a16="http://schemas.microsoft.com/office/drawing/2014/main" id="{D392D99C-899D-4845-8242-60EF162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ED3C-92D0-43DF-8175-314BDFA1114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92196" name="Rectangle 4">
            <a:extLst>
              <a:ext uri="{FF2B5EF4-FFF2-40B4-BE49-F238E27FC236}">
                <a16:creationId xmlns:a16="http://schemas.microsoft.com/office/drawing/2014/main" id="{77FA9ED1-73C9-4C68-87D3-48BD5476F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Contents of Data Field for Error Messages</a:t>
            </a:r>
          </a:p>
        </p:txBody>
      </p:sp>
      <p:sp>
        <p:nvSpPr>
          <p:cNvPr id="392197" name="Rectangle 5">
            <a:extLst>
              <a:ext uri="{FF2B5EF4-FFF2-40B4-BE49-F238E27FC236}">
                <a16:creationId xmlns:a16="http://schemas.microsoft.com/office/drawing/2014/main" id="{7045632A-0F8A-4BF2-BEE4-9625589C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213100"/>
            <a:ext cx="1268413" cy="792163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198" name="Rectangle 6">
            <a:extLst>
              <a:ext uri="{FF2B5EF4-FFF2-40B4-BE49-F238E27FC236}">
                <a16:creationId xmlns:a16="http://schemas.microsoft.com/office/drawing/2014/main" id="{EE862CA1-2892-474B-BCB7-0F0E58F7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437063"/>
            <a:ext cx="1223963" cy="792162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C31B984A-AC41-426C-89EB-94601CB0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1979613"/>
            <a:ext cx="1720850" cy="792162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0" name="Rectangle 8">
            <a:extLst>
              <a:ext uri="{FF2B5EF4-FFF2-40B4-BE49-F238E27FC236}">
                <a16:creationId xmlns:a16="http://schemas.microsoft.com/office/drawing/2014/main" id="{129274A8-4506-4178-B519-0EC13A6D8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211513"/>
            <a:ext cx="1720850" cy="792162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1" name="Rectangle 9">
            <a:extLst>
              <a:ext uri="{FF2B5EF4-FFF2-40B4-BE49-F238E27FC236}">
                <a16:creationId xmlns:a16="http://schemas.microsoft.com/office/drawing/2014/main" id="{A1C8395A-895C-42E1-83CA-FE1DFB34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4437063"/>
            <a:ext cx="1720850" cy="792162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2" name="Rectangle 10">
            <a:extLst>
              <a:ext uri="{FF2B5EF4-FFF2-40B4-BE49-F238E27FC236}">
                <a16:creationId xmlns:a16="http://schemas.microsoft.com/office/drawing/2014/main" id="{B7A75A6E-DD34-472E-9231-22FADE292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1728787" cy="792162"/>
          </a:xfrm>
          <a:prstGeom prst="rect">
            <a:avLst/>
          </a:prstGeom>
          <a:solidFill>
            <a:srgbClr val="6600CC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3" name="Text Box 11">
            <a:extLst>
              <a:ext uri="{FF2B5EF4-FFF2-40B4-BE49-F238E27FC236}">
                <a16:creationId xmlns:a16="http://schemas.microsoft.com/office/drawing/2014/main" id="{7CDED838-A8B2-4954-B7AA-0A73F26A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89138"/>
            <a:ext cx="10810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392204" name="Text Box 12">
            <a:extLst>
              <a:ext uri="{FF2B5EF4-FFF2-40B4-BE49-F238E27FC236}">
                <a16:creationId xmlns:a16="http://schemas.microsoft.com/office/drawing/2014/main" id="{6DD720F8-6494-4FE4-82FF-E88FC00B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1989138"/>
            <a:ext cx="787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bytes</a:t>
            </a:r>
          </a:p>
        </p:txBody>
      </p:sp>
      <p:sp>
        <p:nvSpPr>
          <p:cNvPr id="392205" name="Text Box 13">
            <a:extLst>
              <a:ext uri="{FF2B5EF4-FFF2-40B4-BE49-F238E27FC236}">
                <a16:creationId xmlns:a16="http://schemas.microsoft.com/office/drawing/2014/main" id="{BF150E28-AF02-4E6C-96F2-F8400911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989138"/>
            <a:ext cx="736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data</a:t>
            </a:r>
          </a:p>
        </p:txBody>
      </p:sp>
      <p:sp>
        <p:nvSpPr>
          <p:cNvPr id="392206" name="Rectangle 14">
            <a:extLst>
              <a:ext uri="{FF2B5EF4-FFF2-40B4-BE49-F238E27FC236}">
                <a16:creationId xmlns:a16="http://schemas.microsoft.com/office/drawing/2014/main" id="{C62F6687-661F-40C6-8BBF-CB7B5157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1979613"/>
            <a:ext cx="3263900" cy="7921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07" name="Text Box 15">
            <a:extLst>
              <a:ext uri="{FF2B5EF4-FFF2-40B4-BE49-F238E27FC236}">
                <a16:creationId xmlns:a16="http://schemas.microsoft.com/office/drawing/2014/main" id="{BAB98BC0-D6A0-4871-9C65-CE8326C9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3235325"/>
            <a:ext cx="10810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392208" name="Text Box 16">
            <a:extLst>
              <a:ext uri="{FF2B5EF4-FFF2-40B4-BE49-F238E27FC236}">
                <a16:creationId xmlns:a16="http://schemas.microsoft.com/office/drawing/2014/main" id="{0E722049-5597-4CF3-9384-EE8D70F8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3235325"/>
            <a:ext cx="787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bytes</a:t>
            </a:r>
          </a:p>
        </p:txBody>
      </p:sp>
      <p:sp>
        <p:nvSpPr>
          <p:cNvPr id="392209" name="Text Box 17">
            <a:extLst>
              <a:ext uri="{FF2B5EF4-FFF2-40B4-BE49-F238E27FC236}">
                <a16:creationId xmlns:a16="http://schemas.microsoft.com/office/drawing/2014/main" id="{B04954B0-86E2-4558-B2C1-D6BE6B48A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300413"/>
            <a:ext cx="20161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ICMP packet</a:t>
            </a:r>
          </a:p>
        </p:txBody>
      </p:sp>
      <p:sp>
        <p:nvSpPr>
          <p:cNvPr id="392210" name="Rectangle 18">
            <a:extLst>
              <a:ext uri="{FF2B5EF4-FFF2-40B4-BE49-F238E27FC236}">
                <a16:creationId xmlns:a16="http://schemas.microsoft.com/office/drawing/2014/main" id="{8035A960-E9E3-4AD7-8376-FB61D354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3211513"/>
            <a:ext cx="982662" cy="7921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11" name="Text Box 19">
            <a:extLst>
              <a:ext uri="{FF2B5EF4-FFF2-40B4-BE49-F238E27FC236}">
                <a16:creationId xmlns:a16="http://schemas.microsoft.com/office/drawing/2014/main" id="{735F8C14-C3AB-4A01-BD92-C937C112B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35325"/>
            <a:ext cx="10318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 header</a:t>
            </a:r>
          </a:p>
        </p:txBody>
      </p:sp>
      <p:sp>
        <p:nvSpPr>
          <p:cNvPr id="392212" name="Text Box 20">
            <a:extLst>
              <a:ext uri="{FF2B5EF4-FFF2-40B4-BE49-F238E27FC236}">
                <a16:creationId xmlns:a16="http://schemas.microsoft.com/office/drawing/2014/main" id="{CA187C4E-B106-4ADE-B893-E33124600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443413"/>
            <a:ext cx="10810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392213" name="Text Box 21">
            <a:extLst>
              <a:ext uri="{FF2B5EF4-FFF2-40B4-BE49-F238E27FC236}">
                <a16:creationId xmlns:a16="http://schemas.microsoft.com/office/drawing/2014/main" id="{C9201339-3629-4B52-88AD-9CA0CC471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437063"/>
            <a:ext cx="787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bytes</a:t>
            </a:r>
          </a:p>
        </p:txBody>
      </p:sp>
      <p:sp>
        <p:nvSpPr>
          <p:cNvPr id="392214" name="Text Box 22">
            <a:extLst>
              <a:ext uri="{FF2B5EF4-FFF2-40B4-BE49-F238E27FC236}">
                <a16:creationId xmlns:a16="http://schemas.microsoft.com/office/drawing/2014/main" id="{1A98417B-7753-44C3-9B9F-F322220F4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581525"/>
            <a:ext cx="2736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Sent IP datagram</a:t>
            </a:r>
          </a:p>
        </p:txBody>
      </p:sp>
      <p:sp>
        <p:nvSpPr>
          <p:cNvPr id="392215" name="Rectangle 23">
            <a:extLst>
              <a:ext uri="{FF2B5EF4-FFF2-40B4-BE49-F238E27FC236}">
                <a16:creationId xmlns:a16="http://schemas.microsoft.com/office/drawing/2014/main" id="{EC3B757B-45A8-4FEC-B2FF-0F215D3C4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437063"/>
            <a:ext cx="1008063" cy="7921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2216" name="Text Box 24">
            <a:extLst>
              <a:ext uri="{FF2B5EF4-FFF2-40B4-BE49-F238E27FC236}">
                <a16:creationId xmlns:a16="http://schemas.microsoft.com/office/drawing/2014/main" id="{5816929E-3639-4B07-9A3F-4423559E6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437063"/>
            <a:ext cx="10318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 header</a:t>
            </a:r>
          </a:p>
        </p:txBody>
      </p:sp>
      <p:sp>
        <p:nvSpPr>
          <p:cNvPr id="392217" name="Text Box 25">
            <a:extLst>
              <a:ext uri="{FF2B5EF4-FFF2-40B4-BE49-F238E27FC236}">
                <a16:creationId xmlns:a16="http://schemas.microsoft.com/office/drawing/2014/main" id="{55B8E3E9-B28A-4E25-852E-C4B065EC4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443413"/>
            <a:ext cx="10810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lnSpc>
                <a:spcPct val="85000"/>
              </a:lnSpc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392218" name="Text Box 26">
            <a:extLst>
              <a:ext uri="{FF2B5EF4-FFF2-40B4-BE49-F238E27FC236}">
                <a16:creationId xmlns:a16="http://schemas.microsoft.com/office/drawing/2014/main" id="{6770965C-C30D-43A0-8CF6-DA18B4FA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412875"/>
            <a:ext cx="3389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Received datagram</a:t>
            </a:r>
          </a:p>
        </p:txBody>
      </p:sp>
      <p:sp>
        <p:nvSpPr>
          <p:cNvPr id="392219" name="Line 27">
            <a:extLst>
              <a:ext uri="{FF2B5EF4-FFF2-40B4-BE49-F238E27FC236}">
                <a16:creationId xmlns:a16="http://schemas.microsoft.com/office/drawing/2014/main" id="{8BBF2935-1899-425C-B72F-1BB2640A0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40036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0" name="Line 28">
            <a:extLst>
              <a:ext uri="{FF2B5EF4-FFF2-40B4-BE49-F238E27FC236}">
                <a16:creationId xmlns:a16="http://schemas.microsoft.com/office/drawing/2014/main" id="{7D899249-BA59-4ABD-B1EB-7C1A9B12F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27797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1" name="Line 29">
            <a:extLst>
              <a:ext uri="{FF2B5EF4-FFF2-40B4-BE49-F238E27FC236}">
                <a16:creationId xmlns:a16="http://schemas.microsoft.com/office/drawing/2014/main" id="{625868B3-B419-4CFB-819C-49702C374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7813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2" name="Line 30">
            <a:extLst>
              <a:ext uri="{FF2B5EF4-FFF2-40B4-BE49-F238E27FC236}">
                <a16:creationId xmlns:a16="http://schemas.microsoft.com/office/drawing/2014/main" id="{BC5027F9-BD30-4FD5-9B50-A69E60330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40036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3" name="Line 31">
            <a:extLst>
              <a:ext uri="{FF2B5EF4-FFF2-40B4-BE49-F238E27FC236}">
                <a16:creationId xmlns:a16="http://schemas.microsoft.com/office/drawing/2014/main" id="{B232E700-F061-44AF-8D37-528091491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19891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92225" name="AutoShape 33">
            <a:extLst>
              <a:ext uri="{FF2B5EF4-FFF2-40B4-BE49-F238E27FC236}">
                <a16:creationId xmlns:a16="http://schemas.microsoft.com/office/drawing/2014/main" id="{DB14F1C0-FCEA-4792-B8F9-C8CDDA6E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521325"/>
            <a:ext cx="3241675" cy="860425"/>
          </a:xfrm>
          <a:prstGeom prst="wedgeRectCallout">
            <a:avLst>
              <a:gd name="adj1" fmla="val -2889"/>
              <a:gd name="adj2" fmla="val -8487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72000" bIns="46800" anchor="ctr" anchorCtr="1">
            <a:spAutoFit/>
          </a:bodyPr>
          <a:lstStyle/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Provide information about TCP and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4" grpId="0"/>
      <p:bldP spid="392207" grpId="0"/>
      <p:bldP spid="392208" grpId="0"/>
      <p:bldP spid="392209" grpId="0"/>
      <p:bldP spid="392211" grpId="0"/>
      <p:bldP spid="392212" grpId="0"/>
      <p:bldP spid="392213" grpId="0"/>
      <p:bldP spid="392214" grpId="0"/>
      <p:bldP spid="392216" grpId="0"/>
      <p:bldP spid="392217" grpId="0"/>
      <p:bldP spid="3922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48E8573-3FA1-4C95-814E-70FF7C2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EB39-A7C0-475B-AF99-2C67B69308D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102FD3B8-2841-4727-84F1-A1D9F7DE5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 Destination Unreachable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B850BD0E-E3A7-4ED7-8640-2B79DD88C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When a router </a:t>
            </a:r>
            <a:r>
              <a:rPr lang="en-US" altLang="zh-CN" sz="2800">
                <a:solidFill>
                  <a:schemeClr val="folHlink"/>
                </a:solidFill>
              </a:rPr>
              <a:t>cannot route</a:t>
            </a:r>
            <a:r>
              <a:rPr lang="en-US" altLang="zh-CN" sz="2800"/>
              <a:t> a datagram or a host </a:t>
            </a:r>
            <a:r>
              <a:rPr lang="en-US" altLang="zh-CN" sz="2800">
                <a:solidFill>
                  <a:schemeClr val="folHlink"/>
                </a:solidFill>
              </a:rPr>
              <a:t>cannot deliver</a:t>
            </a:r>
            <a:r>
              <a:rPr lang="en-US" altLang="zh-CN" sz="2800"/>
              <a:t> a datagram</a:t>
            </a:r>
          </a:p>
          <a:p>
            <a:pPr lvl="1"/>
            <a:r>
              <a:rPr lang="en-US" altLang="zh-CN" sz="2400"/>
              <a:t>The datagram is </a:t>
            </a:r>
            <a:r>
              <a:rPr lang="en-US" altLang="zh-CN" sz="2400">
                <a:solidFill>
                  <a:schemeClr val="folHlink"/>
                </a:solidFill>
              </a:rPr>
              <a:t>discarded</a:t>
            </a:r>
            <a:endParaRPr lang="en-US" altLang="zh-CN" sz="2400"/>
          </a:p>
          <a:p>
            <a:pPr lvl="1"/>
            <a:r>
              <a:rPr lang="en-US" altLang="zh-CN" sz="2400"/>
              <a:t>The router or the host </a:t>
            </a:r>
            <a:r>
              <a:rPr lang="en-US" altLang="zh-CN" sz="2400">
                <a:solidFill>
                  <a:schemeClr val="folHlink"/>
                </a:solidFill>
              </a:rPr>
              <a:t>sends</a:t>
            </a:r>
            <a:r>
              <a:rPr lang="en-US" altLang="zh-CN" sz="2400"/>
              <a:t> a destination unreachable message back to the source</a:t>
            </a:r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7B8CA847-CD65-4574-AA64-AD49660C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076700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0~12</a:t>
            </a:r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42642D23-9E48-4E25-AF48-74ABC829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076700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94246" name="Rectangle 6">
            <a:extLst>
              <a:ext uri="{FF2B5EF4-FFF2-40B4-BE49-F238E27FC236}">
                <a16:creationId xmlns:a16="http://schemas.microsoft.com/office/drawing/2014/main" id="{88B70790-05F8-46B0-8B4B-29291CC6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076700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3</a:t>
            </a:r>
          </a:p>
        </p:txBody>
      </p:sp>
      <p:sp>
        <p:nvSpPr>
          <p:cNvPr id="394249" name="Rectangle 9">
            <a:extLst>
              <a:ext uri="{FF2B5EF4-FFF2-40B4-BE49-F238E27FC236}">
                <a16:creationId xmlns:a16="http://schemas.microsoft.com/office/drawing/2014/main" id="{FF1FDD10-7354-4F11-A499-184A71E8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157788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394252" name="Rectangle 12">
            <a:extLst>
              <a:ext uri="{FF2B5EF4-FFF2-40B4-BE49-F238E27FC236}">
                <a16:creationId xmlns:a16="http://schemas.microsoft.com/office/drawing/2014/main" id="{260700F7-A1C5-4CFD-959A-6CF7A361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618038"/>
            <a:ext cx="748823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0x00000000</a:t>
            </a:r>
          </a:p>
        </p:txBody>
      </p:sp>
      <p:sp>
        <p:nvSpPr>
          <p:cNvPr id="394254" name="AutoShape 14">
            <a:extLst>
              <a:ext uri="{FF2B5EF4-FFF2-40B4-BE49-F238E27FC236}">
                <a16:creationId xmlns:a16="http://schemas.microsoft.com/office/drawing/2014/main" id="{87B5EC74-BF4F-4986-A1AF-35EA70C3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3548063"/>
            <a:ext cx="2012950" cy="457200"/>
          </a:xfrm>
          <a:prstGeom prst="wedgeRectCallout">
            <a:avLst>
              <a:gd name="adj1" fmla="val -49843"/>
              <a:gd name="adj2" fmla="val 95139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不可达的原因</a:t>
            </a:r>
          </a:p>
        </p:txBody>
      </p:sp>
      <p:sp>
        <p:nvSpPr>
          <p:cNvPr id="394255" name="AutoShape 15">
            <a:extLst>
              <a:ext uri="{FF2B5EF4-FFF2-40B4-BE49-F238E27FC236}">
                <a16:creationId xmlns:a16="http://schemas.microsoft.com/office/drawing/2014/main" id="{8D2D5BF0-14B3-4059-92DB-B781FF76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308725"/>
            <a:ext cx="2317750" cy="457200"/>
          </a:xfrm>
          <a:prstGeom prst="wedgeRectCallout">
            <a:avLst>
              <a:gd name="adj1" fmla="val -50616"/>
              <a:gd name="adj2" fmla="val -180208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供源站分析错误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1BE4658C-9B02-4AB3-9F34-736CC8FB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6" y="5516562"/>
            <a:ext cx="2533798" cy="1804749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router cannot detect all problems that prevent the delivery of a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54" grpId="0" animBg="1"/>
      <p:bldP spid="3942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>
            <a:extLst>
              <a:ext uri="{FF2B5EF4-FFF2-40B4-BE49-F238E27FC236}">
                <a16:creationId xmlns:a16="http://schemas.microsoft.com/office/drawing/2014/main" id="{EAA74525-12BD-4072-85F4-4582AD7C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DC6-EF08-4D16-9E05-FB6ED01173E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95670" name="Line 406">
            <a:extLst>
              <a:ext uri="{FF2B5EF4-FFF2-40B4-BE49-F238E27FC236}">
                <a16:creationId xmlns:a16="http://schemas.microsoft.com/office/drawing/2014/main" id="{84B051F4-865C-4543-93C5-FFBBFED00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1341438"/>
            <a:ext cx="0" cy="3671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1CEE12F0-DEA9-449D-99C5-3AB6420C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Destination Unreachable Codes</a:t>
            </a:r>
          </a:p>
        </p:txBody>
      </p:sp>
      <p:graphicFrame>
        <p:nvGraphicFramePr>
          <p:cNvPr id="395669" name="Group 405">
            <a:extLst>
              <a:ext uri="{FF2B5EF4-FFF2-40B4-BE49-F238E27FC236}">
                <a16:creationId xmlns:a16="http://schemas.microsoft.com/office/drawing/2014/main" id="{3D6DF604-3AD8-4F26-8809-2245123B3D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" y="1341438"/>
          <a:ext cx="8496300" cy="36576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638278272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41202007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2877657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635025313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Code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Description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Description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498721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网络不可达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目的主机未知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66974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主机不可达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源主机被隔离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7367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协议不可达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与目的网络的通信被禁止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9691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端口不可达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与目的主机的通信被禁止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1046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需要分片，但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DF=1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对指定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TOS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，网络不可达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18517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源路由失败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对指定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TOS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，主机不可达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04097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目的网络未知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anose="020B06030201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391199"/>
                  </a:ext>
                </a:extLst>
              </a:tr>
            </a:tbl>
          </a:graphicData>
        </a:graphic>
      </p:graphicFrame>
      <p:sp>
        <p:nvSpPr>
          <p:cNvPr id="395617" name="AutoShape 353">
            <a:extLst>
              <a:ext uri="{FF2B5EF4-FFF2-40B4-BE49-F238E27FC236}">
                <a16:creationId xmlns:a16="http://schemas.microsoft.com/office/drawing/2014/main" id="{68FEB482-94FA-459A-8997-8BD76B1D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121275"/>
            <a:ext cx="7200900" cy="6048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26000" tIns="46800" rIns="126000" bIns="46800" anchor="ctr" anchorCtr="1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哪些目的不可达报文只能由目的主机产生？</a:t>
            </a:r>
          </a:p>
        </p:txBody>
      </p:sp>
      <p:sp>
        <p:nvSpPr>
          <p:cNvPr id="395618" name="AutoShape 354">
            <a:extLst>
              <a:ext uri="{FF2B5EF4-FFF2-40B4-BE49-F238E27FC236}">
                <a16:creationId xmlns:a16="http://schemas.microsoft.com/office/drawing/2014/main" id="{903B527E-3F32-44DD-A6A8-CD3349A3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876925"/>
            <a:ext cx="7200900" cy="604838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26000" tIns="46800" rIns="126000" bIns="46800" anchor="ctr" anchorCtr="1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哪些目的不可达报文只能由路由器产生？</a:t>
            </a:r>
          </a:p>
        </p:txBody>
      </p:sp>
      <p:sp>
        <p:nvSpPr>
          <p:cNvPr id="395619" name="Rectangle 355">
            <a:extLst>
              <a:ext uri="{FF2B5EF4-FFF2-40B4-BE49-F238E27FC236}">
                <a16:creationId xmlns:a16="http://schemas.microsoft.com/office/drawing/2014/main" id="{388B776D-6DA8-4D67-86E2-805CF696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08275"/>
            <a:ext cx="4032250" cy="9350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5620" name="Freeform 356">
            <a:extLst>
              <a:ext uri="{FF2B5EF4-FFF2-40B4-BE49-F238E27FC236}">
                <a16:creationId xmlns:a16="http://schemas.microsoft.com/office/drawing/2014/main" id="{AF2B06A5-D908-4F90-983A-4B85BC595244}"/>
              </a:ext>
            </a:extLst>
          </p:cNvPr>
          <p:cNvSpPr>
            <a:spLocks/>
          </p:cNvSpPr>
          <p:nvPr/>
        </p:nvSpPr>
        <p:spPr bwMode="auto">
          <a:xfrm>
            <a:off x="323850" y="1341438"/>
            <a:ext cx="8496300" cy="3671887"/>
          </a:xfrm>
          <a:custGeom>
            <a:avLst/>
            <a:gdLst>
              <a:gd name="T0" fmla="*/ 0 w 5352"/>
              <a:gd name="T1" fmla="*/ 861 h 2313"/>
              <a:gd name="T2" fmla="*/ 0 w 5352"/>
              <a:gd name="T3" fmla="*/ 0 h 2313"/>
              <a:gd name="T4" fmla="*/ 5352 w 5352"/>
              <a:gd name="T5" fmla="*/ 0 h 2313"/>
              <a:gd name="T6" fmla="*/ 5352 w 5352"/>
              <a:gd name="T7" fmla="*/ 2313 h 2313"/>
              <a:gd name="T8" fmla="*/ 0 w 5352"/>
              <a:gd name="T9" fmla="*/ 2313 h 2313"/>
              <a:gd name="T10" fmla="*/ 0 w 5352"/>
              <a:gd name="T11" fmla="*/ 1451 h 2313"/>
              <a:gd name="T12" fmla="*/ 2540 w 5352"/>
              <a:gd name="T13" fmla="*/ 1451 h 2313"/>
              <a:gd name="T14" fmla="*/ 2540 w 5352"/>
              <a:gd name="T15" fmla="*/ 861 h 2313"/>
              <a:gd name="T16" fmla="*/ 0 w 5352"/>
              <a:gd name="T17" fmla="*/ 861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2" h="2313">
                <a:moveTo>
                  <a:pt x="0" y="861"/>
                </a:moveTo>
                <a:lnTo>
                  <a:pt x="0" y="0"/>
                </a:lnTo>
                <a:lnTo>
                  <a:pt x="5352" y="0"/>
                </a:lnTo>
                <a:lnTo>
                  <a:pt x="5352" y="2313"/>
                </a:lnTo>
                <a:lnTo>
                  <a:pt x="0" y="2313"/>
                </a:lnTo>
                <a:lnTo>
                  <a:pt x="0" y="1451"/>
                </a:lnTo>
                <a:lnTo>
                  <a:pt x="2540" y="1451"/>
                </a:lnTo>
                <a:lnTo>
                  <a:pt x="2540" y="861"/>
                </a:lnTo>
                <a:lnTo>
                  <a:pt x="0" y="861"/>
                </a:lnTo>
                <a:close/>
              </a:path>
            </a:pathLst>
          </a:cu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617" grpId="0" animBg="1"/>
      <p:bldP spid="3956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621D7C7-44C7-4DD9-A17F-242699F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2F02-D9B8-4793-B1F0-7FF0CE533CE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B2B61F23-0FF7-43C2-BC42-ECBB9D4F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 Source Quench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4CDA8E19-E58F-41CD-A1CC-37F82EF68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lack of flow control for IP </a:t>
            </a:r>
            <a:r>
              <a:rPr lang="en-US" altLang="zh-CN" sz="2800">
                <a:sym typeface="Wingdings" panose="05000000000000000000" pitchFamily="2" charset="2"/>
              </a:rPr>
              <a:t> congestion</a:t>
            </a:r>
            <a:endParaRPr lang="en-US" altLang="zh-CN" sz="2800"/>
          </a:p>
          <a:p>
            <a:pPr lvl="1"/>
            <a:r>
              <a:rPr lang="zh-CN" altLang="en-US" sz="2400"/>
              <a:t>主机产生的数据量可能比网络快</a:t>
            </a:r>
          </a:p>
          <a:p>
            <a:pPr lvl="1"/>
            <a:r>
              <a:rPr lang="zh-CN" altLang="en-US" sz="2400"/>
              <a:t>不适当的路由使流量过分集中，超过信道容量</a:t>
            </a:r>
          </a:p>
          <a:p>
            <a:pPr lvl="1"/>
            <a:r>
              <a:rPr lang="zh-CN" altLang="en-US" sz="2400"/>
              <a:t>路由器的转发性能低</a:t>
            </a:r>
          </a:p>
          <a:p>
            <a:r>
              <a:rPr lang="zh-CN" altLang="en-US" sz="2800"/>
              <a:t>路由器或主机因拥塞丢弃</a:t>
            </a:r>
            <a:r>
              <a:rPr lang="en-US" altLang="zh-CN" sz="2800"/>
              <a:t>IP</a:t>
            </a:r>
            <a:r>
              <a:rPr lang="zh-CN" altLang="en-US" sz="2800"/>
              <a:t>分组时，向源站发送</a:t>
            </a:r>
            <a:r>
              <a:rPr lang="en-US" altLang="zh-CN" sz="2800"/>
              <a:t>ICMP</a:t>
            </a:r>
            <a:r>
              <a:rPr lang="zh-CN" altLang="en-US" sz="2800"/>
              <a:t>源抑制报文，通知源站放慢分组的发送</a:t>
            </a:r>
          </a:p>
        </p:txBody>
      </p:sp>
      <p:sp>
        <p:nvSpPr>
          <p:cNvPr id="397316" name="Rectangle 4">
            <a:extLst>
              <a:ext uri="{FF2B5EF4-FFF2-40B4-BE49-F238E27FC236}">
                <a16:creationId xmlns:a16="http://schemas.microsoft.com/office/drawing/2014/main" id="{8FF803CB-33A6-477D-9979-78888F38A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1163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397317" name="Rectangle 5">
            <a:extLst>
              <a:ext uri="{FF2B5EF4-FFF2-40B4-BE49-F238E27FC236}">
                <a16:creationId xmlns:a16="http://schemas.microsoft.com/office/drawing/2014/main" id="{8CC09E14-6809-4383-A071-676BEF33D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221163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97318" name="Rectangle 6">
            <a:extLst>
              <a:ext uri="{FF2B5EF4-FFF2-40B4-BE49-F238E27FC236}">
                <a16:creationId xmlns:a16="http://schemas.microsoft.com/office/drawing/2014/main" id="{5D928FA8-638C-4E39-A2E6-F562E107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221163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4</a:t>
            </a:r>
          </a:p>
        </p:txBody>
      </p:sp>
      <p:sp>
        <p:nvSpPr>
          <p:cNvPr id="397319" name="Rectangle 7">
            <a:extLst>
              <a:ext uri="{FF2B5EF4-FFF2-40B4-BE49-F238E27FC236}">
                <a16:creationId xmlns:a16="http://schemas.microsoft.com/office/drawing/2014/main" id="{3922F9CA-7A65-4CA5-98F5-F55D993F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302250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397320" name="Rectangle 8">
            <a:extLst>
              <a:ext uri="{FF2B5EF4-FFF2-40B4-BE49-F238E27FC236}">
                <a16:creationId xmlns:a16="http://schemas.microsoft.com/office/drawing/2014/main" id="{959E6D8A-D6B5-4EC6-A38B-E44358EC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0"/>
            <a:ext cx="748823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0x00000000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90C088-F1DD-42A6-A1F8-658FA25D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BECE-7C9B-41F0-96C6-FF71B940FB4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A7C7424A-1484-4E73-95CB-7D60089C2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Wingdings" panose="05000000000000000000" pitchFamily="2" charset="2"/>
              </a:rPr>
              <a:t>The Solution of the Congestion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B8C049DA-51EF-49DF-BC52-1AC977AFD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发送队列缓冲：缓解短暂的突发数据</a:t>
            </a:r>
          </a:p>
          <a:p>
            <a:r>
              <a:rPr lang="zh-CN" altLang="en-US" dirty="0"/>
              <a:t>丢弃报文，产生源抑制</a:t>
            </a:r>
            <a:r>
              <a:rPr lang="en-US" altLang="zh-CN" dirty="0"/>
              <a:t>ICMP</a:t>
            </a:r>
            <a:r>
              <a:rPr lang="zh-CN" altLang="en-US" dirty="0"/>
              <a:t>报文给源站</a:t>
            </a:r>
          </a:p>
          <a:p>
            <a:pPr lvl="1"/>
            <a:r>
              <a:rPr lang="zh-CN" altLang="en-US" dirty="0"/>
              <a:t>丢弃算法 </a:t>
            </a:r>
            <a:r>
              <a:rPr lang="en-US" altLang="zh-CN" dirty="0"/>
              <a:t>—— QoS</a:t>
            </a:r>
          </a:p>
          <a:p>
            <a:pPr lvl="1"/>
            <a:r>
              <a:rPr lang="zh-CN" altLang="en-US" dirty="0"/>
              <a:t>源站减缓发送速率</a:t>
            </a:r>
          </a:p>
          <a:p>
            <a:pPr lvl="1"/>
            <a:r>
              <a:rPr lang="zh-CN" altLang="en-US" dirty="0"/>
              <a:t>源站没有收到源抑制报文后逐步提高发送速率</a:t>
            </a:r>
          </a:p>
          <a:p>
            <a:r>
              <a:rPr lang="zh-CN" altLang="en-US" dirty="0"/>
              <a:t>源抑制报文的拥塞控制能力</a:t>
            </a:r>
          </a:p>
          <a:p>
            <a:pPr lvl="1"/>
            <a:r>
              <a:rPr lang="zh-CN" altLang="en-US" dirty="0"/>
              <a:t>只能解决因主机问题造成的拥塞</a:t>
            </a:r>
          </a:p>
          <a:p>
            <a:pPr lvl="1"/>
            <a:r>
              <a:rPr lang="zh-CN" altLang="en-US" dirty="0"/>
              <a:t>对因路由或路由器问题造成的拥塞不起作用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C2FD610D-923C-41DA-9494-2BBC4BAE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5088-E5DF-4613-8B1B-3061216D0C5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E115D85A-B679-4E71-9841-256736982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9.3.3  Time Exceeded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F773A11F-2C2B-4046-8989-84F8A7B49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路由器或主机因分组超时而丢弃</a:t>
            </a:r>
            <a:r>
              <a:rPr lang="en-US" altLang="zh-CN"/>
              <a:t>IP</a:t>
            </a:r>
            <a:r>
              <a:rPr lang="zh-CN" altLang="en-US"/>
              <a:t>分组时，向源站发送</a:t>
            </a:r>
            <a:r>
              <a:rPr lang="en-US" altLang="zh-CN"/>
              <a:t>ICMP</a:t>
            </a:r>
            <a:r>
              <a:rPr lang="zh-CN" altLang="en-US"/>
              <a:t>超时报文</a:t>
            </a:r>
          </a:p>
        </p:txBody>
      </p:sp>
      <p:sp>
        <p:nvSpPr>
          <p:cNvPr id="401412" name="Rectangle 4">
            <a:extLst>
              <a:ext uri="{FF2B5EF4-FFF2-40B4-BE49-F238E27FC236}">
                <a16:creationId xmlns:a16="http://schemas.microsoft.com/office/drawing/2014/main" id="{A94B18BE-DBD5-4703-A03E-1FD69CEB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860800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0,1</a:t>
            </a:r>
          </a:p>
        </p:txBody>
      </p:sp>
      <p:sp>
        <p:nvSpPr>
          <p:cNvPr id="401413" name="Rectangle 5">
            <a:extLst>
              <a:ext uri="{FF2B5EF4-FFF2-40B4-BE49-F238E27FC236}">
                <a16:creationId xmlns:a16="http://schemas.microsoft.com/office/drawing/2014/main" id="{09696C89-95E9-45E2-BF5A-76F76F24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860800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01414" name="Rectangle 6">
            <a:extLst>
              <a:ext uri="{FF2B5EF4-FFF2-40B4-BE49-F238E27FC236}">
                <a16:creationId xmlns:a16="http://schemas.microsoft.com/office/drawing/2014/main" id="{5047198E-6483-4A31-8709-D5D55A00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860800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11</a:t>
            </a:r>
          </a:p>
        </p:txBody>
      </p:sp>
      <p:sp>
        <p:nvSpPr>
          <p:cNvPr id="401415" name="Rectangle 7">
            <a:extLst>
              <a:ext uri="{FF2B5EF4-FFF2-40B4-BE49-F238E27FC236}">
                <a16:creationId xmlns:a16="http://schemas.microsoft.com/office/drawing/2014/main" id="{1F958796-3A80-4641-8698-6510F087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941888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401416" name="Rectangle 8">
            <a:extLst>
              <a:ext uri="{FF2B5EF4-FFF2-40B4-BE49-F238E27FC236}">
                <a16:creationId xmlns:a16="http://schemas.microsoft.com/office/drawing/2014/main" id="{B274E8F3-C261-4AC0-B58C-1B0E6D62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02138"/>
            <a:ext cx="748823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0x00000000</a:t>
            </a:r>
          </a:p>
        </p:txBody>
      </p:sp>
      <p:sp>
        <p:nvSpPr>
          <p:cNvPr id="401417" name="AutoShape 9">
            <a:extLst>
              <a:ext uri="{FF2B5EF4-FFF2-40B4-BE49-F238E27FC236}">
                <a16:creationId xmlns:a16="http://schemas.microsoft.com/office/drawing/2014/main" id="{8F7796EF-C4F9-4B67-829C-60114CA3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636838"/>
            <a:ext cx="7099300" cy="933450"/>
          </a:xfrm>
          <a:prstGeom prst="wedgeRectCallout">
            <a:avLst>
              <a:gd name="adj1" fmla="val -4912"/>
              <a:gd name="adj2" fmla="val 92278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Code = 0 ——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路由器检测到分组的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TTL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值为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Code = 1 ——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目的站在规定时间内没有收到所有分片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34C4536-6686-47BE-A23F-4B00F47F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5F63-452A-4146-9AFE-BD02AD00E46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9CB8DF9C-6772-4D5E-B17E-8D09DAB47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9.3.4  Parameter Problem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639819F6-ABF6-4EC4-B45A-ADF2DBF19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路由器或主机因首部字段格式或取值错误而丢弃报文时，向源站发送</a:t>
            </a:r>
            <a:r>
              <a:rPr lang="en-US" altLang="zh-CN"/>
              <a:t>ICMP</a:t>
            </a:r>
            <a:r>
              <a:rPr lang="zh-CN" altLang="en-US"/>
              <a:t>参数问题报文</a:t>
            </a:r>
          </a:p>
        </p:txBody>
      </p:sp>
      <p:sp>
        <p:nvSpPr>
          <p:cNvPr id="402436" name="Rectangle 4">
            <a:extLst>
              <a:ext uri="{FF2B5EF4-FFF2-40B4-BE49-F238E27FC236}">
                <a16:creationId xmlns:a16="http://schemas.microsoft.com/office/drawing/2014/main" id="{EE4EAF53-0B4D-4876-91EF-4A3B9656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860800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0,1</a:t>
            </a:r>
          </a:p>
        </p:txBody>
      </p:sp>
      <p:sp>
        <p:nvSpPr>
          <p:cNvPr id="402437" name="Rectangle 5">
            <a:extLst>
              <a:ext uri="{FF2B5EF4-FFF2-40B4-BE49-F238E27FC236}">
                <a16:creationId xmlns:a16="http://schemas.microsoft.com/office/drawing/2014/main" id="{E85D90B4-C3DB-494A-9077-798A8774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860800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02438" name="Rectangle 6">
            <a:extLst>
              <a:ext uri="{FF2B5EF4-FFF2-40B4-BE49-F238E27FC236}">
                <a16:creationId xmlns:a16="http://schemas.microsoft.com/office/drawing/2014/main" id="{48C017BD-5D61-44F9-A400-878B36D7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860800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12</a:t>
            </a:r>
          </a:p>
        </p:txBody>
      </p:sp>
      <p:sp>
        <p:nvSpPr>
          <p:cNvPr id="402439" name="Rectangle 7">
            <a:extLst>
              <a:ext uri="{FF2B5EF4-FFF2-40B4-BE49-F238E27FC236}">
                <a16:creationId xmlns:a16="http://schemas.microsoft.com/office/drawing/2014/main" id="{1DED7694-044B-4C1D-8515-7EAEA335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941888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402440" name="Rectangle 8">
            <a:extLst>
              <a:ext uri="{FF2B5EF4-FFF2-40B4-BE49-F238E27FC236}">
                <a16:creationId xmlns:a16="http://schemas.microsoft.com/office/drawing/2014/main" id="{0F9A9412-A00D-4FA8-9AA4-63E599544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02138"/>
            <a:ext cx="561498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0x00000000</a:t>
            </a:r>
          </a:p>
        </p:txBody>
      </p:sp>
      <p:sp>
        <p:nvSpPr>
          <p:cNvPr id="402441" name="AutoShape 9">
            <a:extLst>
              <a:ext uri="{FF2B5EF4-FFF2-40B4-BE49-F238E27FC236}">
                <a16:creationId xmlns:a16="http://schemas.microsoft.com/office/drawing/2014/main" id="{115F9D1B-603C-4992-AF1E-AB8EA2D4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636838"/>
            <a:ext cx="7099300" cy="933450"/>
          </a:xfrm>
          <a:prstGeom prst="wedgeRectCallout">
            <a:avLst>
              <a:gd name="adj1" fmla="val -4912"/>
              <a:gd name="adj2" fmla="val 92278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Code = 0 ——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首部字段错误，指针字段指向错误字节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Code = 1 ——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缺少所需的选项部分，指针字段无效</a:t>
            </a:r>
          </a:p>
        </p:txBody>
      </p:sp>
      <p:sp>
        <p:nvSpPr>
          <p:cNvPr id="402442" name="Rectangle 10">
            <a:extLst>
              <a:ext uri="{FF2B5EF4-FFF2-40B4-BE49-F238E27FC236}">
                <a16:creationId xmlns:a16="http://schemas.microsoft.com/office/drawing/2014/main" id="{89FC25E6-A19F-4C2B-AAB0-69068938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02138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>
            <a:extLst>
              <a:ext uri="{FF2B5EF4-FFF2-40B4-BE49-F238E27FC236}">
                <a16:creationId xmlns:a16="http://schemas.microsoft.com/office/drawing/2014/main" id="{7DB9CE3A-D792-440B-9F2F-9123394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1B4-3D66-4B3A-B080-99D6FA0908D4}" type="slidenum">
              <a:rPr lang="en-US" altLang="zh-CN"/>
              <a:pPr/>
              <a:t>18</a:t>
            </a:fld>
            <a:endParaRPr lang="en-US" altLang="zh-CN"/>
          </a:p>
        </p:txBody>
      </p:sp>
      <p:cxnSp>
        <p:nvCxnSpPr>
          <p:cNvPr id="403477" name="AutoShape 21">
            <a:extLst>
              <a:ext uri="{FF2B5EF4-FFF2-40B4-BE49-F238E27FC236}">
                <a16:creationId xmlns:a16="http://schemas.microsoft.com/office/drawing/2014/main" id="{E249DC60-C069-43A9-9F4B-579E24D9A792}"/>
              </a:ext>
            </a:extLst>
          </p:cNvPr>
          <p:cNvCxnSpPr>
            <a:cxnSpLocks noChangeShapeType="1"/>
            <a:endCxn id="403470" idx="0"/>
          </p:cNvCxnSpPr>
          <p:nvPr/>
        </p:nvCxnSpPr>
        <p:spPr bwMode="auto">
          <a:xfrm>
            <a:off x="2903538" y="4283075"/>
            <a:ext cx="142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6" name="AutoShape 30">
            <a:extLst>
              <a:ext uri="{FF2B5EF4-FFF2-40B4-BE49-F238E27FC236}">
                <a16:creationId xmlns:a16="http://schemas.microsoft.com/office/drawing/2014/main" id="{ECE90186-E79F-40FF-877C-F38BAC059DD9}"/>
              </a:ext>
            </a:extLst>
          </p:cNvPr>
          <p:cNvCxnSpPr>
            <a:cxnSpLocks noChangeShapeType="1"/>
            <a:endCxn id="403473" idx="6"/>
          </p:cNvCxnSpPr>
          <p:nvPr/>
        </p:nvCxnSpPr>
        <p:spPr bwMode="auto">
          <a:xfrm flipH="1" flipV="1">
            <a:off x="7086600" y="5167313"/>
            <a:ext cx="554038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3496" name="Picture 40">
            <a:extLst>
              <a:ext uri="{FF2B5EF4-FFF2-40B4-BE49-F238E27FC236}">
                <a16:creationId xmlns:a16="http://schemas.microsoft.com/office/drawing/2014/main" id="{2555CCB7-B36E-4F9D-AB38-900F1D8B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74808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3498" name="Picture 42">
            <a:extLst>
              <a:ext uri="{FF2B5EF4-FFF2-40B4-BE49-F238E27FC236}">
                <a16:creationId xmlns:a16="http://schemas.microsoft.com/office/drawing/2014/main" id="{F4F21C82-7C2F-4684-8B83-2ECAC444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4830763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03458" name="Rectangle 2">
            <a:extLst>
              <a:ext uri="{FF2B5EF4-FFF2-40B4-BE49-F238E27FC236}">
                <a16:creationId xmlns:a16="http://schemas.microsoft.com/office/drawing/2014/main" id="{ED968462-1AC1-412A-B000-C8042C531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9.3.5  Redirection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DD96BF1B-0CB8-4D47-B260-C637A573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重定向</a:t>
            </a:r>
          </a:p>
        </p:txBody>
      </p:sp>
      <p:pic>
        <p:nvPicPr>
          <p:cNvPr id="403467" name="Picture 11">
            <a:extLst>
              <a:ext uri="{FF2B5EF4-FFF2-40B4-BE49-F238E27FC236}">
                <a16:creationId xmlns:a16="http://schemas.microsoft.com/office/drawing/2014/main" id="{7A52D1BE-0CF0-4F48-97A5-0D1FB330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4975225"/>
            <a:ext cx="647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3469" name="Group 13">
            <a:extLst>
              <a:ext uri="{FF2B5EF4-FFF2-40B4-BE49-F238E27FC236}">
                <a16:creationId xmlns:a16="http://schemas.microsoft.com/office/drawing/2014/main" id="{CE5A74D1-47B3-4529-BAA3-A8FE487CC79D}"/>
              </a:ext>
            </a:extLst>
          </p:cNvPr>
          <p:cNvGrpSpPr>
            <a:grpSpLocks/>
          </p:cNvGrpSpPr>
          <p:nvPr/>
        </p:nvGrpSpPr>
        <p:grpSpPr bwMode="auto">
          <a:xfrm>
            <a:off x="1960563" y="4852988"/>
            <a:ext cx="1914525" cy="642937"/>
            <a:chOff x="930" y="1117"/>
            <a:chExt cx="1179" cy="405"/>
          </a:xfrm>
        </p:grpSpPr>
        <p:sp>
          <p:nvSpPr>
            <p:cNvPr id="403470" name="Oval 14">
              <a:extLst>
                <a:ext uri="{FF2B5EF4-FFF2-40B4-BE49-F238E27FC236}">
                  <a16:creationId xmlns:a16="http://schemas.microsoft.com/office/drawing/2014/main" id="{97E5A659-482D-4F0E-A977-EF4DD8F9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117"/>
              <a:ext cx="1179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3471" name="Text Box 15">
              <a:extLst>
                <a:ext uri="{FF2B5EF4-FFF2-40B4-BE49-F238E27FC236}">
                  <a16:creationId xmlns:a16="http://schemas.microsoft.com/office/drawing/2014/main" id="{25B109C8-AFBB-4686-8676-0D2C0A917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" y="1202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1</a:t>
              </a:r>
            </a:p>
          </p:txBody>
        </p:sp>
      </p:grpSp>
      <p:grpSp>
        <p:nvGrpSpPr>
          <p:cNvPr id="403472" name="Group 16">
            <a:extLst>
              <a:ext uri="{FF2B5EF4-FFF2-40B4-BE49-F238E27FC236}">
                <a16:creationId xmlns:a16="http://schemas.microsoft.com/office/drawing/2014/main" id="{31838E02-CD8B-4E71-9A81-BCA1AA2FCBAC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4845050"/>
            <a:ext cx="1914525" cy="642938"/>
            <a:chOff x="930" y="1117"/>
            <a:chExt cx="1179" cy="405"/>
          </a:xfrm>
        </p:grpSpPr>
        <p:sp>
          <p:nvSpPr>
            <p:cNvPr id="403473" name="Oval 17">
              <a:extLst>
                <a:ext uri="{FF2B5EF4-FFF2-40B4-BE49-F238E27FC236}">
                  <a16:creationId xmlns:a16="http://schemas.microsoft.com/office/drawing/2014/main" id="{F4AABF8E-C099-4127-BFDB-81788309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117"/>
              <a:ext cx="1179" cy="4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3474" name="Text Box 18">
              <a:extLst>
                <a:ext uri="{FF2B5EF4-FFF2-40B4-BE49-F238E27FC236}">
                  <a16:creationId xmlns:a16="http://schemas.microsoft.com/office/drawing/2014/main" id="{37938AA9-0808-4194-B68F-9A300E97F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" y="1202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2</a:t>
              </a:r>
            </a:p>
          </p:txBody>
        </p:sp>
      </p:grpSp>
      <p:pic>
        <p:nvPicPr>
          <p:cNvPr id="403475" name="Picture 19">
            <a:extLst>
              <a:ext uri="{FF2B5EF4-FFF2-40B4-BE49-F238E27FC236}">
                <a16:creationId xmlns:a16="http://schemas.microsoft.com/office/drawing/2014/main" id="{016D49C3-65AE-45CB-93EE-1A9B46EA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4981575"/>
            <a:ext cx="647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3478" name="Text Box 22">
            <a:extLst>
              <a:ext uri="{FF2B5EF4-FFF2-40B4-BE49-F238E27FC236}">
                <a16:creationId xmlns:a16="http://schemas.microsoft.com/office/drawing/2014/main" id="{618872F1-D63A-4F45-A4FB-B18E6F9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33655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A</a:t>
            </a:r>
          </a:p>
        </p:txBody>
      </p:sp>
      <p:sp>
        <p:nvSpPr>
          <p:cNvPr id="403479" name="Text Box 23">
            <a:extLst>
              <a:ext uri="{FF2B5EF4-FFF2-40B4-BE49-F238E27FC236}">
                <a16:creationId xmlns:a16="http://schemas.microsoft.com/office/drawing/2014/main" id="{C7CDD349-9B9D-461C-813A-808FAB91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75" y="4446588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B</a:t>
            </a:r>
          </a:p>
        </p:txBody>
      </p:sp>
      <p:sp>
        <p:nvSpPr>
          <p:cNvPr id="403480" name="Text Box 24">
            <a:extLst>
              <a:ext uri="{FF2B5EF4-FFF2-40B4-BE49-F238E27FC236}">
                <a16:creationId xmlns:a16="http://schemas.microsoft.com/office/drawing/2014/main" id="{29950006-3D7D-4251-A9F7-1D6533A5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4589463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403481" name="Text Box 25">
            <a:extLst>
              <a:ext uri="{FF2B5EF4-FFF2-40B4-BE49-F238E27FC236}">
                <a16:creationId xmlns:a16="http://schemas.microsoft.com/office/drawing/2014/main" id="{87094A28-7D81-4872-A069-452A56FF4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4589463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cxnSp>
        <p:nvCxnSpPr>
          <p:cNvPr id="403482" name="AutoShape 26">
            <a:extLst>
              <a:ext uri="{FF2B5EF4-FFF2-40B4-BE49-F238E27FC236}">
                <a16:creationId xmlns:a16="http://schemas.microsoft.com/office/drawing/2014/main" id="{0D89301C-2073-4FF9-972B-F4BD464A3B9C}"/>
              </a:ext>
            </a:extLst>
          </p:cNvPr>
          <p:cNvCxnSpPr>
            <a:cxnSpLocks noChangeShapeType="1"/>
            <a:endCxn id="403475" idx="1"/>
          </p:cNvCxnSpPr>
          <p:nvPr/>
        </p:nvCxnSpPr>
        <p:spPr bwMode="auto">
          <a:xfrm flipV="1">
            <a:off x="665163" y="5172075"/>
            <a:ext cx="3683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3" name="AutoShape 27">
            <a:extLst>
              <a:ext uri="{FF2B5EF4-FFF2-40B4-BE49-F238E27FC236}">
                <a16:creationId xmlns:a16="http://schemas.microsoft.com/office/drawing/2014/main" id="{A18CAD0E-A8CF-4565-9199-6663ECFE603D}"/>
              </a:ext>
            </a:extLst>
          </p:cNvPr>
          <p:cNvCxnSpPr>
            <a:cxnSpLocks noChangeShapeType="1"/>
            <a:stCxn id="403475" idx="3"/>
            <a:endCxn id="403470" idx="2"/>
          </p:cNvCxnSpPr>
          <p:nvPr/>
        </p:nvCxnSpPr>
        <p:spPr bwMode="auto">
          <a:xfrm>
            <a:off x="1681163" y="5172075"/>
            <a:ext cx="2794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4" name="AutoShape 28">
            <a:extLst>
              <a:ext uri="{FF2B5EF4-FFF2-40B4-BE49-F238E27FC236}">
                <a16:creationId xmlns:a16="http://schemas.microsoft.com/office/drawing/2014/main" id="{97261857-69CC-4D2A-90DE-ABBC7777AE69}"/>
              </a:ext>
            </a:extLst>
          </p:cNvPr>
          <p:cNvCxnSpPr>
            <a:cxnSpLocks noChangeShapeType="1"/>
            <a:stCxn id="403470" idx="6"/>
            <a:endCxn id="403467" idx="1"/>
          </p:cNvCxnSpPr>
          <p:nvPr/>
        </p:nvCxnSpPr>
        <p:spPr bwMode="auto">
          <a:xfrm flipV="1">
            <a:off x="3875088" y="5165725"/>
            <a:ext cx="346075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485" name="AutoShape 29">
            <a:extLst>
              <a:ext uri="{FF2B5EF4-FFF2-40B4-BE49-F238E27FC236}">
                <a16:creationId xmlns:a16="http://schemas.microsoft.com/office/drawing/2014/main" id="{D25C21FA-682B-4E89-BB14-CEABE31B2125}"/>
              </a:ext>
            </a:extLst>
          </p:cNvPr>
          <p:cNvCxnSpPr>
            <a:cxnSpLocks noChangeShapeType="1"/>
            <a:stCxn id="403467" idx="3"/>
            <a:endCxn id="403473" idx="2"/>
          </p:cNvCxnSpPr>
          <p:nvPr/>
        </p:nvCxnSpPr>
        <p:spPr bwMode="auto">
          <a:xfrm>
            <a:off x="4868863" y="5165725"/>
            <a:ext cx="303212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487" name="Rectangle 31">
            <a:extLst>
              <a:ext uri="{FF2B5EF4-FFF2-40B4-BE49-F238E27FC236}">
                <a16:creationId xmlns:a16="http://schemas.microsoft.com/office/drawing/2014/main" id="{28A80511-5AA5-4F59-92F9-B060ED9E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908425"/>
            <a:ext cx="873125" cy="2254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88" name="Rectangle 32">
            <a:extLst>
              <a:ext uri="{FF2B5EF4-FFF2-40B4-BE49-F238E27FC236}">
                <a16:creationId xmlns:a16="http://schemas.microsoft.com/office/drawing/2014/main" id="{F535C857-9D36-440E-A37C-F1E28459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18088"/>
            <a:ext cx="873125" cy="2254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89" name="Rectangle 33">
            <a:extLst>
              <a:ext uri="{FF2B5EF4-FFF2-40B4-BE49-F238E27FC236}">
                <a16:creationId xmlns:a16="http://schemas.microsoft.com/office/drawing/2014/main" id="{08A7EE1F-DA12-4C37-94E3-73B5A65B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3908425"/>
            <a:ext cx="873125" cy="2254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90" name="Text Box 34">
            <a:extLst>
              <a:ext uri="{FF2B5EF4-FFF2-40B4-BE49-F238E27FC236}">
                <a16:creationId xmlns:a16="http://schemas.microsoft.com/office/drawing/2014/main" id="{41B12D4A-971C-4C5D-85A7-ABD2C42F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858963"/>
            <a:ext cx="45370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want to send datagrams to B, but it doesn’t know R2 is the better choice. What will it do?</a:t>
            </a:r>
          </a:p>
        </p:txBody>
      </p:sp>
      <p:sp>
        <p:nvSpPr>
          <p:cNvPr id="403491" name="Rectangle 35">
            <a:extLst>
              <a:ext uri="{FF2B5EF4-FFF2-40B4-BE49-F238E27FC236}">
                <a16:creationId xmlns:a16="http://schemas.microsoft.com/office/drawing/2014/main" id="{DBF031D9-7E70-4C12-BA5C-D44A2CCD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907088"/>
            <a:ext cx="873125" cy="2254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92" name="Rectangle 36">
            <a:extLst>
              <a:ext uri="{FF2B5EF4-FFF2-40B4-BE49-F238E27FC236}">
                <a16:creationId xmlns:a16="http://schemas.microsoft.com/office/drawing/2014/main" id="{268E4B66-6246-4633-8DD6-A590D683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5918200"/>
            <a:ext cx="873125" cy="225425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3493" name="Text Box 37">
            <a:extLst>
              <a:ext uri="{FF2B5EF4-FFF2-40B4-BE49-F238E27FC236}">
                <a16:creationId xmlns:a16="http://schemas.microsoft.com/office/drawing/2014/main" id="{9AED304B-1E68-4A5E-9448-0C06CECD9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5780088"/>
            <a:ext cx="183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packet to B</a:t>
            </a:r>
          </a:p>
        </p:txBody>
      </p:sp>
      <p:sp>
        <p:nvSpPr>
          <p:cNvPr id="403494" name="Text Box 38">
            <a:extLst>
              <a:ext uri="{FF2B5EF4-FFF2-40B4-BE49-F238E27FC236}">
                <a16:creationId xmlns:a16="http://schemas.microsoft.com/office/drawing/2014/main" id="{34158D19-C92E-47A7-8F06-9BB100CA3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578008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Redirection message</a:t>
            </a:r>
          </a:p>
        </p:txBody>
      </p:sp>
      <p:graphicFrame>
        <p:nvGraphicFramePr>
          <p:cNvPr id="403516" name="Group 60">
            <a:extLst>
              <a:ext uri="{FF2B5EF4-FFF2-40B4-BE49-F238E27FC236}">
                <a16:creationId xmlns:a16="http://schemas.microsoft.com/office/drawing/2014/main" id="{7D06CAB1-38A2-4B00-A570-D8BA9B0B557A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39750" y="2446338"/>
          <a:ext cx="3024188" cy="914400"/>
        </p:xfrm>
        <a:graphic>
          <a:graphicData uri="http://schemas.openxmlformats.org/drawingml/2006/table">
            <a:tbl>
              <a:tblPr/>
              <a:tblGrid>
                <a:gridCol w="1547813">
                  <a:extLst>
                    <a:ext uri="{9D8B030D-6E8A-4147-A177-3AD203B41FA5}">
                      <a16:colId xmlns:a16="http://schemas.microsoft.com/office/drawing/2014/main" val="2615048181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80618782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直接交付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372118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0.0.0.0/0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62637"/>
                  </a:ext>
                </a:extLst>
              </a:tr>
            </a:tbl>
          </a:graphicData>
        </a:graphic>
      </p:graphicFrame>
      <p:graphicFrame>
        <p:nvGraphicFramePr>
          <p:cNvPr id="403548" name="Group 92">
            <a:extLst>
              <a:ext uri="{FF2B5EF4-FFF2-40B4-BE49-F238E27FC236}">
                <a16:creationId xmlns:a16="http://schemas.microsoft.com/office/drawing/2014/main" id="{6A4F465A-A90E-4D65-A87C-4471E7D2E2E3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989138"/>
          <a:ext cx="3024188" cy="1371600"/>
        </p:xfrm>
        <a:graphic>
          <a:graphicData uri="http://schemas.openxmlformats.org/drawingml/2006/table">
            <a:tbl>
              <a:tblPr/>
              <a:tblGrid>
                <a:gridCol w="1547813">
                  <a:extLst>
                    <a:ext uri="{9D8B030D-6E8A-4147-A177-3AD203B41FA5}">
                      <a16:colId xmlns:a16="http://schemas.microsoft.com/office/drawing/2014/main" val="244369226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957886097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直接交付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737576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135668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0.0.0.0/0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481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03515E-6 L -3.61111E-6 0.1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605 L -0.17465 0.16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65 0.1605 L 0.54393 0.160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16281E-7 L 0.18212 -0.16396 " pathEditMode="relative" ptsTypes="AA">
                                      <p:cBhvr>
                                        <p:cTn id="23" dur="20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03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03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5717E-6 L 5.55556E-7 0.16374 " pathEditMode="relative" ptsTypes="AA">
                                      <p:cBhvr>
                                        <p:cTn id="45" dur="2000" fill="hold"/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0.1605 L 0.54133 0.1605 " pathEditMode="relative" ptsTypes="AA">
                                      <p:cBhvr>
                                        <p:cTn id="48" dur="2000" fill="hold"/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03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71BC2443-5FCA-4C51-BDA5-68BA7878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5FA7-DDF2-44FA-8108-EF7B02A95FE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B4CD6FBF-D98C-49F6-934A-1A74476F3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D03599C8-B16B-49DE-B1AD-6FB3F5F3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557338"/>
            <a:ext cx="18716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0~3</a:t>
            </a:r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06A5B82A-91B0-48E8-94E8-E83A0A17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1557338"/>
            <a:ext cx="37433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04486" name="Rectangle 6">
            <a:extLst>
              <a:ext uri="{FF2B5EF4-FFF2-40B4-BE49-F238E27FC236}">
                <a16:creationId xmlns:a16="http://schemas.microsoft.com/office/drawing/2014/main" id="{B216E8B8-E5E4-4590-8AF6-C6D0EC185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557338"/>
            <a:ext cx="18716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5</a:t>
            </a:r>
          </a:p>
        </p:txBody>
      </p:sp>
      <p:sp>
        <p:nvSpPr>
          <p:cNvPr id="404487" name="Rectangle 7">
            <a:extLst>
              <a:ext uri="{FF2B5EF4-FFF2-40B4-BE49-F238E27FC236}">
                <a16:creationId xmlns:a16="http://schemas.microsoft.com/office/drawing/2014/main" id="{0B2A2CEA-6871-4F30-ADC8-03A93E8C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638425"/>
            <a:ext cx="7488238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bytes IP data</a:t>
            </a:r>
          </a:p>
        </p:txBody>
      </p:sp>
      <p:sp>
        <p:nvSpPr>
          <p:cNvPr id="404488" name="Rectangle 8">
            <a:extLst>
              <a:ext uri="{FF2B5EF4-FFF2-40B4-BE49-F238E27FC236}">
                <a16:creationId xmlns:a16="http://schemas.microsoft.com/office/drawing/2014/main" id="{CABDC505-CADB-4724-8DAF-F7AC4F81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98675"/>
            <a:ext cx="7488237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address of the target router</a:t>
            </a:r>
          </a:p>
        </p:txBody>
      </p:sp>
      <p:graphicFrame>
        <p:nvGraphicFramePr>
          <p:cNvPr id="404514" name="Group 34">
            <a:extLst>
              <a:ext uri="{FF2B5EF4-FFF2-40B4-BE49-F238E27FC236}">
                <a16:creationId xmlns:a16="http://schemas.microsoft.com/office/drawing/2014/main" id="{98CB88B7-FD3A-49AE-A830-75FF3BD59A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4030663"/>
          <a:ext cx="5976937" cy="22860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3043591116"/>
                    </a:ext>
                  </a:extLst>
                </a:gridCol>
                <a:gridCol w="5040312">
                  <a:extLst>
                    <a:ext uri="{9D8B030D-6E8A-4147-A177-3AD203B41FA5}">
                      <a16:colId xmlns:a16="http://schemas.microsoft.com/office/drawing/2014/main" val="134919599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32292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 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74910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Host 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96808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 specific (specified service)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12276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Host specific (specified service)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110069"/>
                  </a:ext>
                </a:extLst>
              </a:tr>
            </a:tbl>
          </a:graphicData>
        </a:graphic>
      </p:graphicFrame>
      <p:sp>
        <p:nvSpPr>
          <p:cNvPr id="404515" name="Text Box 35">
            <a:extLst>
              <a:ext uri="{FF2B5EF4-FFF2-40B4-BE49-F238E27FC236}">
                <a16:creationId xmlns:a16="http://schemas.microsoft.com/office/drawing/2014/main" id="{8166EF3B-0135-4E04-8AA2-070B964D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4462463"/>
            <a:ext cx="1387475" cy="1382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缩小路由改变的范围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E611537-9B4C-406E-8C9D-7B8D16F5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93A2-76AA-4079-A1CD-38C7F776C5A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6CDD9EA3-15CD-4EEC-9453-371B7DA1E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85D8EA4-CCDB-45AA-81B6-74C7106C9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</a:p>
          <a:p>
            <a:pPr lvl="1"/>
            <a:r>
              <a:rPr lang="en-US" altLang="zh-CN" dirty="0"/>
              <a:t>Lack of error control</a:t>
            </a:r>
          </a:p>
          <a:p>
            <a:pPr lvl="1"/>
            <a:r>
              <a:rPr lang="en-US" altLang="zh-CN" dirty="0"/>
              <a:t>Lack of assistance mechanism</a:t>
            </a:r>
          </a:p>
          <a:p>
            <a:r>
              <a:rPr lang="en-US" altLang="zh-CN" dirty="0"/>
              <a:t>ICMP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chemeClr val="folHlink"/>
                </a:solidFill>
              </a:rPr>
              <a:t>companion</a:t>
            </a:r>
            <a:r>
              <a:rPr lang="en-US" altLang="zh-CN" dirty="0"/>
              <a:t> to the IP</a:t>
            </a:r>
          </a:p>
          <a:p>
            <a:pPr lvl="1"/>
            <a:r>
              <a:rPr lang="en-US" altLang="zh-CN" dirty="0"/>
              <a:t>Provide error reporting for IP</a:t>
            </a:r>
          </a:p>
          <a:p>
            <a:pPr lvl="1"/>
            <a:r>
              <a:rPr lang="en-US" altLang="zh-CN" dirty="0"/>
              <a:t>Provide assistance mechanism for other layers</a:t>
            </a:r>
            <a:r>
              <a:rPr lang="zh-CN" altLang="en-US" dirty="0"/>
              <a:t>（</a:t>
            </a:r>
            <a:r>
              <a:rPr lang="en-US" altLang="zh-CN" dirty="0"/>
              <a:t>TCP/UDP and application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6D1E64EF-9212-49D8-9316-C55948FB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DF18-14C4-4F21-956A-6E7EC0405EE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ED935A19-E1FC-4CF1-8C31-8E9EE16F3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FE97BC62-C35A-419C-A535-793D6D49A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在以下情况中，重定向报文是否有用？</a:t>
            </a:r>
          </a:p>
        </p:txBody>
      </p:sp>
      <p:pic>
        <p:nvPicPr>
          <p:cNvPr id="406534" name="Picture 6">
            <a:extLst>
              <a:ext uri="{FF2B5EF4-FFF2-40B4-BE49-F238E27FC236}">
                <a16:creationId xmlns:a16="http://schemas.microsoft.com/office/drawing/2014/main" id="{FD7549DE-549E-41B2-8CAE-12D80D186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489200"/>
            <a:ext cx="65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6535" name="Picture 7">
            <a:extLst>
              <a:ext uri="{FF2B5EF4-FFF2-40B4-BE49-F238E27FC236}">
                <a16:creationId xmlns:a16="http://schemas.microsoft.com/office/drawing/2014/main" id="{26F47340-6168-4BB2-83A7-3801E55A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3425825"/>
            <a:ext cx="655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6536" name="Picture 8">
            <a:extLst>
              <a:ext uri="{FF2B5EF4-FFF2-40B4-BE49-F238E27FC236}">
                <a16:creationId xmlns:a16="http://schemas.microsoft.com/office/drawing/2014/main" id="{880A6A22-57D1-40AA-B728-6BF20DB7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2547938"/>
            <a:ext cx="782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6543" name="Picture 15">
            <a:extLst>
              <a:ext uri="{FF2B5EF4-FFF2-40B4-BE49-F238E27FC236}">
                <a16:creationId xmlns:a16="http://schemas.microsoft.com/office/drawing/2014/main" id="{7C9BBBBD-2F40-4D2F-969D-B2CB11EE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554288"/>
            <a:ext cx="782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6544" name="Text Box 16">
            <a:extLst>
              <a:ext uri="{FF2B5EF4-FFF2-40B4-BE49-F238E27FC236}">
                <a16:creationId xmlns:a16="http://schemas.microsoft.com/office/drawing/2014/main" id="{448677AA-2661-4200-A00F-64699000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A</a:t>
            </a:r>
          </a:p>
        </p:txBody>
      </p:sp>
      <p:sp>
        <p:nvSpPr>
          <p:cNvPr id="406545" name="Text Box 17">
            <a:extLst>
              <a:ext uri="{FF2B5EF4-FFF2-40B4-BE49-F238E27FC236}">
                <a16:creationId xmlns:a16="http://schemas.microsoft.com/office/drawing/2014/main" id="{9BC0FACE-DB2C-4ABC-BD13-18CC8CCE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2971800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B</a:t>
            </a:r>
          </a:p>
        </p:txBody>
      </p:sp>
      <p:sp>
        <p:nvSpPr>
          <p:cNvPr id="406546" name="Text Box 18">
            <a:extLst>
              <a:ext uri="{FF2B5EF4-FFF2-40B4-BE49-F238E27FC236}">
                <a16:creationId xmlns:a16="http://schemas.microsoft.com/office/drawing/2014/main" id="{41508DE1-6D9E-4D82-9694-3DDB7AC8E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2162175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406547" name="Text Box 19">
            <a:extLst>
              <a:ext uri="{FF2B5EF4-FFF2-40B4-BE49-F238E27FC236}">
                <a16:creationId xmlns:a16="http://schemas.microsoft.com/office/drawing/2014/main" id="{47D3EBE8-4462-4882-A686-1416D56A6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2162175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cxnSp>
        <p:nvCxnSpPr>
          <p:cNvPr id="406548" name="AutoShape 20">
            <a:extLst>
              <a:ext uri="{FF2B5EF4-FFF2-40B4-BE49-F238E27FC236}">
                <a16:creationId xmlns:a16="http://schemas.microsoft.com/office/drawing/2014/main" id="{D6A05B4A-1805-45EE-9CBF-F89F5AF7DC76}"/>
              </a:ext>
            </a:extLst>
          </p:cNvPr>
          <p:cNvCxnSpPr>
            <a:cxnSpLocks noChangeShapeType="1"/>
            <a:stCxn id="406534" idx="3"/>
            <a:endCxn id="406543" idx="1"/>
          </p:cNvCxnSpPr>
          <p:nvPr/>
        </p:nvCxnSpPr>
        <p:spPr bwMode="auto">
          <a:xfrm>
            <a:off x="1512888" y="2779713"/>
            <a:ext cx="973137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51" name="AutoShape 23">
            <a:extLst>
              <a:ext uri="{FF2B5EF4-FFF2-40B4-BE49-F238E27FC236}">
                <a16:creationId xmlns:a16="http://schemas.microsoft.com/office/drawing/2014/main" id="{117C3A03-8D11-4041-A0E1-80AFE94D38B4}"/>
              </a:ext>
            </a:extLst>
          </p:cNvPr>
          <p:cNvCxnSpPr>
            <a:cxnSpLocks noChangeShapeType="1"/>
            <a:stCxn id="406555" idx="3"/>
            <a:endCxn id="406535" idx="1"/>
          </p:cNvCxnSpPr>
          <p:nvPr/>
        </p:nvCxnSpPr>
        <p:spPr bwMode="auto">
          <a:xfrm>
            <a:off x="5908675" y="3709988"/>
            <a:ext cx="13208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6555" name="Picture 27">
            <a:extLst>
              <a:ext uri="{FF2B5EF4-FFF2-40B4-BE49-F238E27FC236}">
                <a16:creationId xmlns:a16="http://schemas.microsoft.com/office/drawing/2014/main" id="{7C41ED18-D788-4461-A6D1-A95386D5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3479800"/>
            <a:ext cx="782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6556" name="Text Box 28">
            <a:extLst>
              <a:ext uri="{FF2B5EF4-FFF2-40B4-BE49-F238E27FC236}">
                <a16:creationId xmlns:a16="http://schemas.microsoft.com/office/drawing/2014/main" id="{7C2DE84D-6AD3-492A-98A0-07CBACC3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3094038"/>
            <a:ext cx="66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R3</a:t>
            </a:r>
          </a:p>
        </p:txBody>
      </p:sp>
      <p:cxnSp>
        <p:nvCxnSpPr>
          <p:cNvPr id="406557" name="AutoShape 29">
            <a:extLst>
              <a:ext uri="{FF2B5EF4-FFF2-40B4-BE49-F238E27FC236}">
                <a16:creationId xmlns:a16="http://schemas.microsoft.com/office/drawing/2014/main" id="{E79EFF7B-CAD2-4276-AA61-D25EBC7A84EC}"/>
              </a:ext>
            </a:extLst>
          </p:cNvPr>
          <p:cNvCxnSpPr>
            <a:cxnSpLocks noChangeShapeType="1"/>
            <a:stCxn id="406543" idx="3"/>
            <a:endCxn id="406536" idx="1"/>
          </p:cNvCxnSpPr>
          <p:nvPr/>
        </p:nvCxnSpPr>
        <p:spPr bwMode="auto">
          <a:xfrm flipV="1">
            <a:off x="3268663" y="2778125"/>
            <a:ext cx="18097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58" name="AutoShape 30">
            <a:extLst>
              <a:ext uri="{FF2B5EF4-FFF2-40B4-BE49-F238E27FC236}">
                <a16:creationId xmlns:a16="http://schemas.microsoft.com/office/drawing/2014/main" id="{B6A1373F-77A5-42DF-8167-203878FFE18A}"/>
              </a:ext>
            </a:extLst>
          </p:cNvPr>
          <p:cNvCxnSpPr>
            <a:cxnSpLocks noChangeShapeType="1"/>
            <a:stCxn id="406543" idx="3"/>
            <a:endCxn id="406555" idx="1"/>
          </p:cNvCxnSpPr>
          <p:nvPr/>
        </p:nvCxnSpPr>
        <p:spPr bwMode="auto">
          <a:xfrm>
            <a:off x="3268663" y="2784475"/>
            <a:ext cx="1857375" cy="925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62" name="Freeform 34">
            <a:extLst>
              <a:ext uri="{FF2B5EF4-FFF2-40B4-BE49-F238E27FC236}">
                <a16:creationId xmlns:a16="http://schemas.microsoft.com/office/drawing/2014/main" id="{A286F1B8-4DB3-4DB9-A1DA-8C68E1D6A004}"/>
              </a:ext>
            </a:extLst>
          </p:cNvPr>
          <p:cNvSpPr>
            <a:spLocks/>
          </p:cNvSpPr>
          <p:nvPr/>
        </p:nvSpPr>
        <p:spPr bwMode="auto">
          <a:xfrm>
            <a:off x="3203575" y="2781300"/>
            <a:ext cx="4032250" cy="935038"/>
          </a:xfrm>
          <a:custGeom>
            <a:avLst/>
            <a:gdLst>
              <a:gd name="T0" fmla="*/ 0 w 2540"/>
              <a:gd name="T1" fmla="*/ 15 h 589"/>
              <a:gd name="T2" fmla="*/ 1089 w 2540"/>
              <a:gd name="T3" fmla="*/ 15 h 589"/>
              <a:gd name="T4" fmla="*/ 1406 w 2540"/>
              <a:gd name="T5" fmla="*/ 105 h 589"/>
              <a:gd name="T6" fmla="*/ 726 w 2540"/>
              <a:gd name="T7" fmla="*/ 378 h 589"/>
              <a:gd name="T8" fmla="*/ 1316 w 2540"/>
              <a:gd name="T9" fmla="*/ 559 h 589"/>
              <a:gd name="T10" fmla="*/ 2540 w 2540"/>
              <a:gd name="T11" fmla="*/ 55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0" h="589">
                <a:moveTo>
                  <a:pt x="0" y="15"/>
                </a:moveTo>
                <a:cubicBezTo>
                  <a:pt x="427" y="7"/>
                  <a:pt x="855" y="0"/>
                  <a:pt x="1089" y="15"/>
                </a:cubicBezTo>
                <a:cubicBezTo>
                  <a:pt x="1323" y="30"/>
                  <a:pt x="1466" y="45"/>
                  <a:pt x="1406" y="105"/>
                </a:cubicBezTo>
                <a:cubicBezTo>
                  <a:pt x="1346" y="165"/>
                  <a:pt x="741" y="303"/>
                  <a:pt x="726" y="378"/>
                </a:cubicBezTo>
                <a:cubicBezTo>
                  <a:pt x="711" y="453"/>
                  <a:pt x="1014" y="529"/>
                  <a:pt x="1316" y="559"/>
                </a:cubicBezTo>
                <a:cubicBezTo>
                  <a:pt x="1618" y="589"/>
                  <a:pt x="2079" y="574"/>
                  <a:pt x="2540" y="559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563" name="Line 35">
            <a:extLst>
              <a:ext uri="{FF2B5EF4-FFF2-40B4-BE49-F238E27FC236}">
                <a16:creationId xmlns:a16="http://schemas.microsoft.com/office/drawing/2014/main" id="{7D991195-0D2D-47F3-BCB8-F433303214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2806700"/>
            <a:ext cx="1944687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564" name="Line 36">
            <a:extLst>
              <a:ext uri="{FF2B5EF4-FFF2-40B4-BE49-F238E27FC236}">
                <a16:creationId xmlns:a16="http://schemas.microsoft.com/office/drawing/2014/main" id="{E4A6E025-19AD-41E2-9671-EA6A29812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2565400"/>
            <a:ext cx="3671887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565" name="Text Box 37">
            <a:extLst>
              <a:ext uri="{FF2B5EF4-FFF2-40B4-BE49-F238E27FC236}">
                <a16:creationId xmlns:a16="http://schemas.microsoft.com/office/drawing/2014/main" id="{1AEB84D4-52F7-4648-8920-7E06EAC2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1082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重定向</a:t>
            </a:r>
          </a:p>
        </p:txBody>
      </p:sp>
      <p:sp>
        <p:nvSpPr>
          <p:cNvPr id="406566" name="Text Box 38">
            <a:extLst>
              <a:ext uri="{FF2B5EF4-FFF2-40B4-BE49-F238E27FC236}">
                <a16:creationId xmlns:a16="http://schemas.microsoft.com/office/drawing/2014/main" id="{DB210E45-FE77-4B9C-8737-8C468674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32131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</a:t>
            </a:r>
          </a:p>
        </p:txBody>
      </p:sp>
      <p:sp>
        <p:nvSpPr>
          <p:cNvPr id="406567" name="AutoShape 39">
            <a:extLst>
              <a:ext uri="{FF2B5EF4-FFF2-40B4-BE49-F238E27FC236}">
                <a16:creationId xmlns:a16="http://schemas.microsoft.com/office/drawing/2014/main" id="{0D2B9119-C972-4671-BA30-420B2512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38663"/>
            <a:ext cx="3097213" cy="1050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发出的重定向报文应该送给谁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grpSp>
        <p:nvGrpSpPr>
          <p:cNvPr id="406577" name="Group 49">
            <a:extLst>
              <a:ext uri="{FF2B5EF4-FFF2-40B4-BE49-F238E27FC236}">
                <a16:creationId xmlns:a16="http://schemas.microsoft.com/office/drawing/2014/main" id="{AB0B2743-B4A1-495C-8DD3-1E5FC9C76809}"/>
              </a:ext>
            </a:extLst>
          </p:cNvPr>
          <p:cNvGrpSpPr>
            <a:grpSpLocks/>
          </p:cNvGrpSpPr>
          <p:nvPr/>
        </p:nvGrpSpPr>
        <p:grpSpPr bwMode="auto">
          <a:xfrm>
            <a:off x="4224338" y="4346575"/>
            <a:ext cx="4156075" cy="1387475"/>
            <a:chOff x="2661" y="2783"/>
            <a:chExt cx="2618" cy="874"/>
          </a:xfrm>
        </p:grpSpPr>
        <p:sp>
          <p:nvSpPr>
            <p:cNvPr id="406568" name="Text Box 40">
              <a:extLst>
                <a:ext uri="{FF2B5EF4-FFF2-40B4-BE49-F238E27FC236}">
                  <a16:creationId xmlns:a16="http://schemas.microsoft.com/office/drawing/2014/main" id="{5096DD2B-8889-4602-8F39-64AAF29F2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292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路由器</a:t>
              </a:r>
            </a:p>
          </p:txBody>
        </p:sp>
        <p:sp>
          <p:nvSpPr>
            <p:cNvPr id="406569" name="Text Box 41">
              <a:extLst>
                <a:ext uri="{FF2B5EF4-FFF2-40B4-BE49-F238E27FC236}">
                  <a16:creationId xmlns:a16="http://schemas.microsoft.com/office/drawing/2014/main" id="{1B55EDF7-5898-48B8-94E4-EE8E891ED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83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重定向</a:t>
              </a:r>
            </a:p>
          </p:txBody>
        </p:sp>
        <p:sp>
          <p:nvSpPr>
            <p:cNvPr id="406570" name="Text Box 42">
              <a:extLst>
                <a:ext uri="{FF2B5EF4-FFF2-40B4-BE49-F238E27FC236}">
                  <a16:creationId xmlns:a16="http://schemas.microsoft.com/office/drawing/2014/main" id="{CC1D2F03-BA2A-49FB-975C-58293282F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92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源主机</a:t>
              </a:r>
            </a:p>
          </p:txBody>
        </p:sp>
        <p:cxnSp>
          <p:nvCxnSpPr>
            <p:cNvPr id="406572" name="AutoShape 44">
              <a:extLst>
                <a:ext uri="{FF2B5EF4-FFF2-40B4-BE49-F238E27FC236}">
                  <a16:creationId xmlns:a16="http://schemas.microsoft.com/office/drawing/2014/main" id="{64496C38-5A74-47EC-B275-4C36C6F828FC}"/>
                </a:ext>
              </a:extLst>
            </p:cNvPr>
            <p:cNvCxnSpPr>
              <a:cxnSpLocks noChangeShapeType="1"/>
              <a:stCxn id="406568" idx="3"/>
              <a:endCxn id="406570" idx="1"/>
            </p:cNvCxnSpPr>
            <p:nvPr/>
          </p:nvCxnSpPr>
          <p:spPr bwMode="auto">
            <a:xfrm>
              <a:off x="3452" y="3086"/>
              <a:ext cx="1016" cy="0"/>
            </a:xfrm>
            <a:prstGeom prst="straightConnector1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6573" name="Text Box 45">
              <a:extLst>
                <a:ext uri="{FF2B5EF4-FFF2-40B4-BE49-F238E27FC236}">
                  <a16:creationId xmlns:a16="http://schemas.microsoft.com/office/drawing/2014/main" id="{A23A0309-66B4-453F-B0EF-ABAD3DA0B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333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路由器</a:t>
              </a:r>
            </a:p>
          </p:txBody>
        </p:sp>
        <p:cxnSp>
          <p:nvCxnSpPr>
            <p:cNvPr id="406575" name="AutoShape 47">
              <a:extLst>
                <a:ext uri="{FF2B5EF4-FFF2-40B4-BE49-F238E27FC236}">
                  <a16:creationId xmlns:a16="http://schemas.microsoft.com/office/drawing/2014/main" id="{453F6636-DF41-4B14-9AE6-9CFC0FEF02DB}"/>
                </a:ext>
              </a:extLst>
            </p:cNvPr>
            <p:cNvCxnSpPr>
              <a:cxnSpLocks noChangeShapeType="1"/>
              <a:stCxn id="406568" idx="2"/>
              <a:endCxn id="406573" idx="1"/>
            </p:cNvCxnSpPr>
            <p:nvPr/>
          </p:nvCxnSpPr>
          <p:spPr bwMode="auto">
            <a:xfrm rot="16200000" flipH="1">
              <a:off x="3650" y="2656"/>
              <a:ext cx="245" cy="1431"/>
            </a:xfrm>
            <a:prstGeom prst="bentConnector2">
              <a:avLst/>
            </a:prstGeom>
            <a:noFill/>
            <a:ln w="57150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6576" name="Text Box 48">
              <a:extLst>
                <a:ext uri="{FF2B5EF4-FFF2-40B4-BE49-F238E27FC236}">
                  <a16:creationId xmlns:a16="http://schemas.microsoft.com/office/drawing/2014/main" id="{1D500C6D-6E0B-4F8F-ADB0-A569CA99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203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路由协议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65" grpId="0"/>
      <p:bldP spid="406566" grpId="0"/>
      <p:bldP spid="4065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A288A84-8B5E-4C53-B940-C02ABE7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2020-6F93-482E-BC59-B4CA81F0EE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5E7D95A-6ADF-4AF9-A981-085FF1A23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9   ICMP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C0F9CA7-D72F-4A92-A692-D04C77B3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3213" y="1628775"/>
            <a:ext cx="5976937" cy="46799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Types of messages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Message format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Error reporting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Query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Checksum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ICMP package</a:t>
            </a:r>
          </a:p>
        </p:txBody>
      </p:sp>
    </p:spTree>
    <p:extLst>
      <p:ext uri="{BB962C8B-B14F-4D97-AF65-F5344CB8AC3E}">
        <p14:creationId xmlns:p14="http://schemas.microsoft.com/office/powerpoint/2010/main" val="2236107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31B3B4D4-173D-45A4-89D1-4819D357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135-5D3D-41D8-B275-19FEA72D4AF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3BAE0077-1972-48ED-9D2F-D6B49A010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 Query</a:t>
            </a:r>
          </a:p>
        </p:txBody>
      </p:sp>
      <p:sp>
        <p:nvSpPr>
          <p:cNvPr id="410640" name="Text Box 16">
            <a:extLst>
              <a:ext uri="{FF2B5EF4-FFF2-40B4-BE49-F238E27FC236}">
                <a16:creationId xmlns:a16="http://schemas.microsoft.com/office/drawing/2014/main" id="{C10B75D3-C379-4515-9256-8A9DF11A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1358900"/>
            <a:ext cx="1531938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</a:p>
        </p:txBody>
      </p:sp>
      <p:sp>
        <p:nvSpPr>
          <p:cNvPr id="410641" name="Text Box 17">
            <a:extLst>
              <a:ext uri="{FF2B5EF4-FFF2-40B4-BE49-F238E27FC236}">
                <a16:creationId xmlns:a16="http://schemas.microsoft.com/office/drawing/2014/main" id="{04D82638-B695-4532-864F-DC562197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2647950"/>
            <a:ext cx="2152650" cy="841375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Echo request and reply</a:t>
            </a:r>
          </a:p>
        </p:txBody>
      </p:sp>
      <p:sp>
        <p:nvSpPr>
          <p:cNvPr id="410642" name="Text Box 18">
            <a:extLst>
              <a:ext uri="{FF2B5EF4-FFF2-40B4-BE49-F238E27FC236}">
                <a16:creationId xmlns:a16="http://schemas.microsoft.com/office/drawing/2014/main" id="{56410758-C935-4860-88C8-5777B3B2F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103688"/>
            <a:ext cx="2525713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Timestamp request and reply</a:t>
            </a:r>
          </a:p>
        </p:txBody>
      </p:sp>
      <p:sp>
        <p:nvSpPr>
          <p:cNvPr id="410643" name="Text Box 19">
            <a:extLst>
              <a:ext uri="{FF2B5EF4-FFF2-40B4-BE49-F238E27FC236}">
                <a16:creationId xmlns:a16="http://schemas.microsoft.com/office/drawing/2014/main" id="{43C096AC-7D2C-45C3-ADED-AF1D1B0E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4103688"/>
            <a:ext cx="2555875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Address mask request and reply</a:t>
            </a:r>
          </a:p>
        </p:txBody>
      </p:sp>
      <p:sp>
        <p:nvSpPr>
          <p:cNvPr id="410644" name="Text Box 20">
            <a:extLst>
              <a:ext uri="{FF2B5EF4-FFF2-40B4-BE49-F238E27FC236}">
                <a16:creationId xmlns:a16="http://schemas.microsoft.com/office/drawing/2014/main" id="{189090BC-1250-4D33-B711-E93E4510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2657475"/>
            <a:ext cx="2247900" cy="1206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Router solicitation and advertisement</a:t>
            </a:r>
          </a:p>
        </p:txBody>
      </p:sp>
      <p:cxnSp>
        <p:nvCxnSpPr>
          <p:cNvPr id="410645" name="AutoShape 21">
            <a:extLst>
              <a:ext uri="{FF2B5EF4-FFF2-40B4-BE49-F238E27FC236}">
                <a16:creationId xmlns:a16="http://schemas.microsoft.com/office/drawing/2014/main" id="{6B1E3D77-B59F-4F7C-878C-368E729FA494}"/>
              </a:ext>
            </a:extLst>
          </p:cNvPr>
          <p:cNvCxnSpPr>
            <a:cxnSpLocks noChangeShapeType="1"/>
            <a:stCxn id="410640" idx="2"/>
            <a:endCxn id="410641" idx="0"/>
          </p:cNvCxnSpPr>
          <p:nvPr/>
        </p:nvCxnSpPr>
        <p:spPr bwMode="auto">
          <a:xfrm rot="5400000">
            <a:off x="2681288" y="717550"/>
            <a:ext cx="793750" cy="3048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6" name="AutoShape 22">
            <a:extLst>
              <a:ext uri="{FF2B5EF4-FFF2-40B4-BE49-F238E27FC236}">
                <a16:creationId xmlns:a16="http://schemas.microsoft.com/office/drawing/2014/main" id="{98FCC420-BB5B-4505-81E2-6EC0BEE7EA87}"/>
              </a:ext>
            </a:extLst>
          </p:cNvPr>
          <p:cNvCxnSpPr>
            <a:cxnSpLocks noChangeShapeType="1"/>
            <a:stCxn id="410640" idx="2"/>
            <a:endCxn id="410642" idx="0"/>
          </p:cNvCxnSpPr>
          <p:nvPr/>
        </p:nvCxnSpPr>
        <p:spPr bwMode="auto">
          <a:xfrm rot="5400000">
            <a:off x="2767013" y="2259012"/>
            <a:ext cx="2249488" cy="1420813"/>
          </a:xfrm>
          <a:prstGeom prst="bentConnector3">
            <a:avLst>
              <a:gd name="adj1" fmla="val 49963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7" name="AutoShape 23">
            <a:extLst>
              <a:ext uri="{FF2B5EF4-FFF2-40B4-BE49-F238E27FC236}">
                <a16:creationId xmlns:a16="http://schemas.microsoft.com/office/drawing/2014/main" id="{D383C75F-A215-4342-91FE-EB356F770807}"/>
              </a:ext>
            </a:extLst>
          </p:cNvPr>
          <p:cNvCxnSpPr>
            <a:cxnSpLocks noChangeShapeType="1"/>
            <a:stCxn id="410640" idx="2"/>
            <a:endCxn id="410643" idx="0"/>
          </p:cNvCxnSpPr>
          <p:nvPr/>
        </p:nvCxnSpPr>
        <p:spPr bwMode="auto">
          <a:xfrm rot="16200000" flipH="1">
            <a:off x="4191794" y="2255044"/>
            <a:ext cx="2249488" cy="1428750"/>
          </a:xfrm>
          <a:prstGeom prst="bentConnector3">
            <a:avLst>
              <a:gd name="adj1" fmla="val 49963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8" name="AutoShape 24">
            <a:extLst>
              <a:ext uri="{FF2B5EF4-FFF2-40B4-BE49-F238E27FC236}">
                <a16:creationId xmlns:a16="http://schemas.microsoft.com/office/drawing/2014/main" id="{617014FC-5C42-4CE6-A873-4453875F4105}"/>
              </a:ext>
            </a:extLst>
          </p:cNvPr>
          <p:cNvCxnSpPr>
            <a:cxnSpLocks noChangeShapeType="1"/>
            <a:stCxn id="410640" idx="2"/>
            <a:endCxn id="410644" idx="0"/>
          </p:cNvCxnSpPr>
          <p:nvPr/>
        </p:nvCxnSpPr>
        <p:spPr bwMode="auto">
          <a:xfrm rot="16200000" flipH="1">
            <a:off x="5715000" y="731838"/>
            <a:ext cx="803275" cy="30289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49" name="Text Box 25">
            <a:extLst>
              <a:ext uri="{FF2B5EF4-FFF2-40B4-BE49-F238E27FC236}">
                <a16:creationId xmlns:a16="http://schemas.microsoft.com/office/drawing/2014/main" id="{8C1D235F-8593-43FD-A46F-37FDE3B33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51847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Ping</a:t>
            </a:r>
          </a:p>
        </p:txBody>
      </p:sp>
      <p:sp>
        <p:nvSpPr>
          <p:cNvPr id="410650" name="Text Box 26">
            <a:extLst>
              <a:ext uri="{FF2B5EF4-FFF2-40B4-BE49-F238E27FC236}">
                <a16:creationId xmlns:a16="http://schemas.microsoft.com/office/drawing/2014/main" id="{CB15D7AA-7198-427F-A2A0-6853FFA1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5724525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Trace route</a:t>
            </a:r>
          </a:p>
        </p:txBody>
      </p:sp>
      <p:cxnSp>
        <p:nvCxnSpPr>
          <p:cNvPr id="410651" name="AutoShape 27">
            <a:extLst>
              <a:ext uri="{FF2B5EF4-FFF2-40B4-BE49-F238E27FC236}">
                <a16:creationId xmlns:a16="http://schemas.microsoft.com/office/drawing/2014/main" id="{B39B2BD6-E462-4863-8733-8644711D1B6E}"/>
              </a:ext>
            </a:extLst>
          </p:cNvPr>
          <p:cNvCxnSpPr>
            <a:cxnSpLocks noChangeShapeType="1"/>
            <a:stCxn id="410641" idx="2"/>
            <a:endCxn id="410649" idx="1"/>
          </p:cNvCxnSpPr>
          <p:nvPr/>
        </p:nvCxnSpPr>
        <p:spPr bwMode="auto">
          <a:xfrm rot="16200000" flipH="1">
            <a:off x="958850" y="4094163"/>
            <a:ext cx="1914525" cy="723900"/>
          </a:xfrm>
          <a:prstGeom prst="bentConnector2">
            <a:avLst/>
          </a:prstGeom>
          <a:noFill/>
          <a:ln w="19050">
            <a:solidFill>
              <a:srgbClr val="00FFFF"/>
            </a:solidFill>
            <a:miter lim="800000"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2" name="AutoShape 28">
            <a:extLst>
              <a:ext uri="{FF2B5EF4-FFF2-40B4-BE49-F238E27FC236}">
                <a16:creationId xmlns:a16="http://schemas.microsoft.com/office/drawing/2014/main" id="{313E3A96-C1C2-49C8-BB84-7D4E8EA81B25}"/>
              </a:ext>
            </a:extLst>
          </p:cNvPr>
          <p:cNvCxnSpPr>
            <a:cxnSpLocks noChangeShapeType="1"/>
            <a:stCxn id="410641" idx="2"/>
            <a:endCxn id="410650" idx="1"/>
          </p:cNvCxnSpPr>
          <p:nvPr/>
        </p:nvCxnSpPr>
        <p:spPr bwMode="auto">
          <a:xfrm rot="16200000" flipH="1">
            <a:off x="711994" y="4341019"/>
            <a:ext cx="2454275" cy="769937"/>
          </a:xfrm>
          <a:prstGeom prst="bentConnector2">
            <a:avLst/>
          </a:prstGeom>
          <a:noFill/>
          <a:ln w="19050">
            <a:solidFill>
              <a:srgbClr val="00FFFF"/>
            </a:solidFill>
            <a:miter lim="800000"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A7A898A3-FD0B-4FEB-A588-67D67C6C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F6A-E070-44DE-96FE-DA6BDE42629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12680" name="Rectangle 8">
            <a:extLst>
              <a:ext uri="{FF2B5EF4-FFF2-40B4-BE49-F238E27FC236}">
                <a16:creationId xmlns:a16="http://schemas.microsoft.com/office/drawing/2014/main" id="{B896207B-AF69-46B2-97F4-ABEAB246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38425"/>
            <a:ext cx="2447925" cy="863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9" name="Rectangle 7">
            <a:extLst>
              <a:ext uri="{FF2B5EF4-FFF2-40B4-BE49-F238E27FC236}">
                <a16:creationId xmlns:a16="http://schemas.microsoft.com/office/drawing/2014/main" id="{7F96F642-A1C9-429E-AAC7-E79437E0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02025"/>
            <a:ext cx="2447925" cy="863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2008664F-E2C1-45EC-A03E-7BC16E36C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 Echo Request and Reply</a:t>
            </a: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64EC9491-7C0F-48C6-BEDE-DF0710DD6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test the reachability of a host</a:t>
            </a:r>
          </a:p>
        </p:txBody>
      </p:sp>
      <p:sp>
        <p:nvSpPr>
          <p:cNvPr id="412676" name="Text Box 4">
            <a:extLst>
              <a:ext uri="{FF2B5EF4-FFF2-40B4-BE49-F238E27FC236}">
                <a16:creationId xmlns:a16="http://schemas.microsoft.com/office/drawing/2014/main" id="{8A13486B-2BB1-4C1F-9C13-69B3A8BA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2828925"/>
            <a:ext cx="2171700" cy="45720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Ping command</a:t>
            </a:r>
          </a:p>
        </p:txBody>
      </p:sp>
      <p:sp>
        <p:nvSpPr>
          <p:cNvPr id="412677" name="Text Box 5">
            <a:extLst>
              <a:ext uri="{FF2B5EF4-FFF2-40B4-BE49-F238E27FC236}">
                <a16:creationId xmlns:a16="http://schemas.microsoft.com/office/drawing/2014/main" id="{3E7873E2-546E-487A-BDC2-995450B1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765550"/>
            <a:ext cx="690562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</a:p>
        </p:txBody>
      </p:sp>
      <p:sp>
        <p:nvSpPr>
          <p:cNvPr id="412678" name="Text Box 6">
            <a:extLst>
              <a:ext uri="{FF2B5EF4-FFF2-40B4-BE49-F238E27FC236}">
                <a16:creationId xmlns:a16="http://schemas.microsoft.com/office/drawing/2014/main" id="{F610C96C-8E7D-4377-B54B-D6F6122E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765550"/>
            <a:ext cx="747713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UDP</a:t>
            </a:r>
          </a:p>
        </p:txBody>
      </p:sp>
      <p:sp>
        <p:nvSpPr>
          <p:cNvPr id="412681" name="Rectangle 9">
            <a:extLst>
              <a:ext uri="{FF2B5EF4-FFF2-40B4-BE49-F238E27FC236}">
                <a16:creationId xmlns:a16="http://schemas.microsoft.com/office/drawing/2014/main" id="{577CE5C4-58B4-4635-8EB4-B608EBB74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365625"/>
            <a:ext cx="2447925" cy="13684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3" name="Text Box 11">
            <a:extLst>
              <a:ext uri="{FF2B5EF4-FFF2-40B4-BE49-F238E27FC236}">
                <a16:creationId xmlns:a16="http://schemas.microsoft.com/office/drawing/2014/main" id="{BE931332-2426-4513-A682-EA9EC844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4484688"/>
            <a:ext cx="10795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ICMP</a:t>
            </a:r>
          </a:p>
        </p:txBody>
      </p:sp>
      <p:sp>
        <p:nvSpPr>
          <p:cNvPr id="412684" name="Text Box 12">
            <a:extLst>
              <a:ext uri="{FF2B5EF4-FFF2-40B4-BE49-F238E27FC236}">
                <a16:creationId xmlns:a16="http://schemas.microsoft.com/office/drawing/2014/main" id="{FD0B1DA2-75CA-4F6F-9C3D-DEE53F53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157788"/>
            <a:ext cx="1074738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</a:t>
            </a:r>
          </a:p>
        </p:txBody>
      </p:sp>
      <p:sp>
        <p:nvSpPr>
          <p:cNvPr id="412685" name="Rectangle 13">
            <a:extLst>
              <a:ext uri="{FF2B5EF4-FFF2-40B4-BE49-F238E27FC236}">
                <a16:creationId xmlns:a16="http://schemas.microsoft.com/office/drawing/2014/main" id="{D6DF3F8D-60CA-4691-97FE-0ED7590C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365625"/>
            <a:ext cx="2447925" cy="13684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6" name="Text Box 14">
            <a:extLst>
              <a:ext uri="{FF2B5EF4-FFF2-40B4-BE49-F238E27FC236}">
                <a16:creationId xmlns:a16="http://schemas.microsoft.com/office/drawing/2014/main" id="{A63F5C6B-8486-4E81-B968-ECABDD9C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84688"/>
            <a:ext cx="10795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ICMP</a:t>
            </a:r>
          </a:p>
        </p:txBody>
      </p:sp>
      <p:sp>
        <p:nvSpPr>
          <p:cNvPr id="412687" name="Text Box 15">
            <a:extLst>
              <a:ext uri="{FF2B5EF4-FFF2-40B4-BE49-F238E27FC236}">
                <a16:creationId xmlns:a16="http://schemas.microsoft.com/office/drawing/2014/main" id="{6C9F25AF-79F4-4E99-8BDE-9F8314F7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5157788"/>
            <a:ext cx="1074738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</a:t>
            </a:r>
          </a:p>
        </p:txBody>
      </p:sp>
      <p:sp>
        <p:nvSpPr>
          <p:cNvPr id="412688" name="Line 16">
            <a:extLst>
              <a:ext uri="{FF2B5EF4-FFF2-40B4-BE49-F238E27FC236}">
                <a16:creationId xmlns:a16="http://schemas.microsoft.com/office/drawing/2014/main" id="{71169393-1C87-4F2A-984C-8742C4ED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3286125"/>
            <a:ext cx="0" cy="1152525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89" name="Line 17">
            <a:extLst>
              <a:ext uri="{FF2B5EF4-FFF2-40B4-BE49-F238E27FC236}">
                <a16:creationId xmlns:a16="http://schemas.microsoft.com/office/drawing/2014/main" id="{80D26267-D712-4F85-94E8-47989E1BB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4438650"/>
            <a:ext cx="0" cy="1150938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1" name="Freeform 19">
            <a:extLst>
              <a:ext uri="{FF2B5EF4-FFF2-40B4-BE49-F238E27FC236}">
                <a16:creationId xmlns:a16="http://schemas.microsoft.com/office/drawing/2014/main" id="{3B9429A3-00DD-4080-97A2-9087D942B867}"/>
              </a:ext>
            </a:extLst>
          </p:cNvPr>
          <p:cNvSpPr>
            <a:spLocks/>
          </p:cNvSpPr>
          <p:nvPr/>
        </p:nvSpPr>
        <p:spPr bwMode="auto">
          <a:xfrm>
            <a:off x="1836738" y="5589588"/>
            <a:ext cx="4176712" cy="482600"/>
          </a:xfrm>
          <a:custGeom>
            <a:avLst/>
            <a:gdLst>
              <a:gd name="T0" fmla="*/ 0 w 2949"/>
              <a:gd name="T1" fmla="*/ 0 h 212"/>
              <a:gd name="T2" fmla="*/ 499 w 2949"/>
              <a:gd name="T3" fmla="*/ 182 h 212"/>
              <a:gd name="T4" fmla="*/ 2495 w 2949"/>
              <a:gd name="T5" fmla="*/ 182 h 212"/>
              <a:gd name="T6" fmla="*/ 2949 w 2949"/>
              <a:gd name="T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9" h="212">
                <a:moveTo>
                  <a:pt x="0" y="0"/>
                </a:moveTo>
                <a:cubicBezTo>
                  <a:pt x="41" y="76"/>
                  <a:pt x="83" y="152"/>
                  <a:pt x="499" y="182"/>
                </a:cubicBezTo>
                <a:cubicBezTo>
                  <a:pt x="915" y="212"/>
                  <a:pt x="2087" y="212"/>
                  <a:pt x="2495" y="182"/>
                </a:cubicBezTo>
                <a:cubicBezTo>
                  <a:pt x="2903" y="152"/>
                  <a:pt x="2926" y="76"/>
                  <a:pt x="2949" y="0"/>
                </a:cubicBezTo>
              </a:path>
            </a:pathLst>
          </a:custGeom>
          <a:noFill/>
          <a:ln w="57150" cap="flat" cmpd="sng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3" name="Line 21">
            <a:extLst>
              <a:ext uri="{FF2B5EF4-FFF2-40B4-BE49-F238E27FC236}">
                <a16:creationId xmlns:a16="http://schemas.microsoft.com/office/drawing/2014/main" id="{67AF5585-725D-43A1-923D-362DB193FA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450" y="4654550"/>
            <a:ext cx="0" cy="935038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4" name="Freeform 22">
            <a:extLst>
              <a:ext uri="{FF2B5EF4-FFF2-40B4-BE49-F238E27FC236}">
                <a16:creationId xmlns:a16="http://schemas.microsoft.com/office/drawing/2014/main" id="{AB1FB5BA-89E5-4B17-A916-4F2C7FEF8172}"/>
              </a:ext>
            </a:extLst>
          </p:cNvPr>
          <p:cNvSpPr>
            <a:spLocks/>
          </p:cNvSpPr>
          <p:nvPr/>
        </p:nvSpPr>
        <p:spPr bwMode="auto">
          <a:xfrm>
            <a:off x="1404938" y="5589588"/>
            <a:ext cx="5040312" cy="792162"/>
          </a:xfrm>
          <a:custGeom>
            <a:avLst/>
            <a:gdLst>
              <a:gd name="T0" fmla="*/ 0 w 2949"/>
              <a:gd name="T1" fmla="*/ 0 h 212"/>
              <a:gd name="T2" fmla="*/ 499 w 2949"/>
              <a:gd name="T3" fmla="*/ 182 h 212"/>
              <a:gd name="T4" fmla="*/ 2495 w 2949"/>
              <a:gd name="T5" fmla="*/ 182 h 212"/>
              <a:gd name="T6" fmla="*/ 2949 w 2949"/>
              <a:gd name="T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9" h="212">
                <a:moveTo>
                  <a:pt x="0" y="0"/>
                </a:moveTo>
                <a:cubicBezTo>
                  <a:pt x="41" y="76"/>
                  <a:pt x="83" y="152"/>
                  <a:pt x="499" y="182"/>
                </a:cubicBezTo>
                <a:cubicBezTo>
                  <a:pt x="915" y="212"/>
                  <a:pt x="2087" y="212"/>
                  <a:pt x="2495" y="182"/>
                </a:cubicBezTo>
                <a:cubicBezTo>
                  <a:pt x="2903" y="152"/>
                  <a:pt x="2926" y="76"/>
                  <a:pt x="2949" y="0"/>
                </a:cubicBezTo>
              </a:path>
            </a:pathLst>
          </a:custGeom>
          <a:noFill/>
          <a:ln w="57150" cap="flat" cmpd="sng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5" name="Line 23">
            <a:extLst>
              <a:ext uri="{FF2B5EF4-FFF2-40B4-BE49-F238E27FC236}">
                <a16:creationId xmlns:a16="http://schemas.microsoft.com/office/drawing/2014/main" id="{B573638B-B3FA-4983-98A6-9A26A9FB86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5250" y="4654550"/>
            <a:ext cx="0" cy="9350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6" name="Line 24">
            <a:extLst>
              <a:ext uri="{FF2B5EF4-FFF2-40B4-BE49-F238E27FC236}">
                <a16:creationId xmlns:a16="http://schemas.microsoft.com/office/drawing/2014/main" id="{10420DF3-4357-44C7-A8BC-550782B69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938" y="3286125"/>
            <a:ext cx="0" cy="115252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7" name="Line 25">
            <a:extLst>
              <a:ext uri="{FF2B5EF4-FFF2-40B4-BE49-F238E27FC236}">
                <a16:creationId xmlns:a16="http://schemas.microsoft.com/office/drawing/2014/main" id="{1FA888CC-3D49-47D5-8BBE-DFDE44529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938" y="4438650"/>
            <a:ext cx="0" cy="11509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8" name="Text Box 26">
            <a:extLst>
              <a:ext uri="{FF2B5EF4-FFF2-40B4-BE49-F238E27FC236}">
                <a16:creationId xmlns:a16="http://schemas.microsoft.com/office/drawing/2014/main" id="{EC3F3BB9-B675-4584-8EBD-C4F07FA13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854325"/>
            <a:ext cx="817562" cy="457200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Echo</a:t>
            </a:r>
          </a:p>
        </p:txBody>
      </p:sp>
      <p:sp>
        <p:nvSpPr>
          <p:cNvPr id="412699" name="Text Box 27">
            <a:extLst>
              <a:ext uri="{FF2B5EF4-FFF2-40B4-BE49-F238E27FC236}">
                <a16:creationId xmlns:a16="http://schemas.microsoft.com/office/drawing/2014/main" id="{C18CA026-7D87-4BBA-9B01-0E8BB7A74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510088"/>
            <a:ext cx="1655763" cy="457200"/>
          </a:xfrm>
          <a:prstGeom prst="rect">
            <a:avLst/>
          </a:prstGeom>
          <a:solidFill>
            <a:srgbClr val="FF00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Echo reply</a:t>
            </a:r>
          </a:p>
        </p:txBody>
      </p:sp>
      <p:sp>
        <p:nvSpPr>
          <p:cNvPr id="412700" name="AutoShape 28">
            <a:extLst>
              <a:ext uri="{FF2B5EF4-FFF2-40B4-BE49-F238E27FC236}">
                <a16:creationId xmlns:a16="http://schemas.microsoft.com/office/drawing/2014/main" id="{23C6A5A9-06BA-4C98-B8AC-95E1B420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924425"/>
            <a:ext cx="2219325" cy="911225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Approximate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round-trip time</a:t>
            </a:r>
          </a:p>
        </p:txBody>
      </p:sp>
      <p:sp>
        <p:nvSpPr>
          <p:cNvPr id="412701" name="Rectangle 29">
            <a:extLst>
              <a:ext uri="{FF2B5EF4-FFF2-40B4-BE49-F238E27FC236}">
                <a16:creationId xmlns:a16="http://schemas.microsoft.com/office/drawing/2014/main" id="{61EBBF6F-77B1-4113-B2AB-94348A2B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060575"/>
            <a:ext cx="1439862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2702" name="Rectangle 30">
            <a:extLst>
              <a:ext uri="{FF2B5EF4-FFF2-40B4-BE49-F238E27FC236}">
                <a16:creationId xmlns:a16="http://schemas.microsoft.com/office/drawing/2014/main" id="{D3F00230-F6A6-49E2-B63F-C00AB6E2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060575"/>
            <a:ext cx="28797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2703" name="Rectangle 31">
            <a:extLst>
              <a:ext uri="{FF2B5EF4-FFF2-40B4-BE49-F238E27FC236}">
                <a16:creationId xmlns:a16="http://schemas.microsoft.com/office/drawing/2014/main" id="{0BC7FC54-68F5-46AD-BB9A-58BC2A8D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060575"/>
            <a:ext cx="1439863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8,0</a:t>
            </a:r>
          </a:p>
        </p:txBody>
      </p:sp>
      <p:sp>
        <p:nvSpPr>
          <p:cNvPr id="412704" name="Rectangle 32">
            <a:extLst>
              <a:ext uri="{FF2B5EF4-FFF2-40B4-BE49-F238E27FC236}">
                <a16:creationId xmlns:a16="http://schemas.microsoft.com/office/drawing/2014/main" id="{CE21A181-6F68-46FC-9DE4-ADEFF238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141663"/>
            <a:ext cx="5759450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Optional data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 Send by the request message; 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repeated by the reply message)</a:t>
            </a:r>
          </a:p>
        </p:txBody>
      </p:sp>
      <p:sp>
        <p:nvSpPr>
          <p:cNvPr id="412707" name="Rectangle 35">
            <a:extLst>
              <a:ext uri="{FF2B5EF4-FFF2-40B4-BE49-F238E27FC236}">
                <a16:creationId xmlns:a16="http://schemas.microsoft.com/office/drawing/2014/main" id="{C8AAAC0B-6E54-4D43-A440-A34526C0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00325"/>
            <a:ext cx="28797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2708" name="Rectangle 36">
            <a:extLst>
              <a:ext uri="{FF2B5EF4-FFF2-40B4-BE49-F238E27FC236}">
                <a16:creationId xmlns:a16="http://schemas.microsoft.com/office/drawing/2014/main" id="{CB2AE0BA-E220-4870-AAC5-6D9C301F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600325"/>
            <a:ext cx="2879725" cy="539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1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8" grpId="0" animBg="1"/>
      <p:bldP spid="412698" grpId="1" animBg="1"/>
      <p:bldP spid="412699" grpId="0" animBg="1"/>
      <p:bldP spid="412699" grpId="1" animBg="1"/>
      <p:bldP spid="412700" grpId="0" animBg="1"/>
      <p:bldP spid="412701" grpId="0" animBg="1"/>
      <p:bldP spid="412702" grpId="0" animBg="1"/>
      <p:bldP spid="412703" grpId="0" animBg="1"/>
      <p:bldP spid="412704" grpId="0" animBg="1"/>
      <p:bldP spid="412707" grpId="0" animBg="1"/>
      <p:bldP spid="4127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2F5310B-7438-4248-886B-A80355E4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0712-1343-46E7-A2DE-F4E9FBB7012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B2B71B17-F305-4EC2-B58B-07E7728F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9.4.2  Timestamp Request and Reply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FD42BDB9-AE43-4D81-A81E-A1541B3F1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148138"/>
            <a:ext cx="8496300" cy="2376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Used to calculate the round-trip time</a:t>
            </a:r>
            <a:r>
              <a:rPr lang="zh-CN" altLang="en-US" sz="2800"/>
              <a:t>（</a:t>
            </a:r>
            <a:r>
              <a:rPr lang="en-US" altLang="zh-CN" sz="2800"/>
              <a:t>ms</a:t>
            </a:r>
            <a:r>
              <a:rPr lang="zh-CN" altLang="en-US" sz="28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发时间</a:t>
            </a:r>
            <a:r>
              <a:rPr lang="en-US" altLang="zh-CN" sz="2400"/>
              <a:t>= </a:t>
            </a:r>
            <a:r>
              <a:rPr lang="zh-CN" altLang="en-US" sz="2400"/>
              <a:t>收时戳</a:t>
            </a:r>
            <a:r>
              <a:rPr lang="en-US" altLang="zh-CN" sz="2400"/>
              <a:t>- </a:t>
            </a:r>
            <a:r>
              <a:rPr lang="zh-CN" altLang="en-US" sz="2400"/>
              <a:t>初始时戳，收时间</a:t>
            </a:r>
            <a:r>
              <a:rPr lang="en-US" altLang="zh-CN" sz="2400"/>
              <a:t>= </a:t>
            </a:r>
            <a:r>
              <a:rPr lang="zh-CN" altLang="en-US" sz="2400"/>
              <a:t>返回时间</a:t>
            </a:r>
            <a:r>
              <a:rPr lang="en-US" altLang="zh-CN" sz="2400"/>
              <a:t>- </a:t>
            </a:r>
            <a:r>
              <a:rPr lang="zh-CN" altLang="en-US" sz="2400"/>
              <a:t>发时戳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往返时间 </a:t>
            </a:r>
            <a:r>
              <a:rPr lang="en-US" altLang="zh-CN" sz="2400"/>
              <a:t>=  </a:t>
            </a:r>
            <a:r>
              <a:rPr lang="zh-CN" altLang="en-US" sz="2400"/>
              <a:t>发时间 </a:t>
            </a:r>
            <a:r>
              <a:rPr lang="en-US" altLang="zh-CN" sz="2400"/>
              <a:t>+ </a:t>
            </a:r>
            <a:r>
              <a:rPr lang="zh-CN" altLang="en-US" sz="2400"/>
              <a:t>收时间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en-US" altLang="zh-CN" sz="2800"/>
              <a:t>Used to synchronize two clocks in two machines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由于路径、传输，难以得到非常精确的时间</a:t>
            </a:r>
          </a:p>
        </p:txBody>
      </p:sp>
      <p:sp>
        <p:nvSpPr>
          <p:cNvPr id="413700" name="Rectangle 4">
            <a:extLst>
              <a:ext uri="{FF2B5EF4-FFF2-40B4-BE49-F238E27FC236}">
                <a16:creationId xmlns:a16="http://schemas.microsoft.com/office/drawing/2014/main" id="{02A5F12B-DB6B-4204-B7AC-D1217B7D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1363663"/>
            <a:ext cx="1871662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3701" name="Rectangle 5">
            <a:extLst>
              <a:ext uri="{FF2B5EF4-FFF2-40B4-BE49-F238E27FC236}">
                <a16:creationId xmlns:a16="http://schemas.microsoft.com/office/drawing/2014/main" id="{EEEC3232-F97A-420C-BD1D-39FF5D27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1363663"/>
            <a:ext cx="3743325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3702" name="Rectangle 6">
            <a:extLst>
              <a:ext uri="{FF2B5EF4-FFF2-40B4-BE49-F238E27FC236}">
                <a16:creationId xmlns:a16="http://schemas.microsoft.com/office/drawing/2014/main" id="{B54779BA-53E4-4D84-B6B3-DC4DFC30F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1363663"/>
            <a:ext cx="1871663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13, 14</a:t>
            </a:r>
          </a:p>
        </p:txBody>
      </p:sp>
      <p:sp>
        <p:nvSpPr>
          <p:cNvPr id="413705" name="Rectangle 9">
            <a:extLst>
              <a:ext uri="{FF2B5EF4-FFF2-40B4-BE49-F238E27FC236}">
                <a16:creationId xmlns:a16="http://schemas.microsoft.com/office/drawing/2014/main" id="{6D67EC64-5507-4019-B280-6F974C036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397125"/>
            <a:ext cx="7488238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Original timestamp  (filled by source)</a:t>
            </a:r>
          </a:p>
        </p:txBody>
      </p:sp>
      <p:sp>
        <p:nvSpPr>
          <p:cNvPr id="413707" name="Rectangle 11">
            <a:extLst>
              <a:ext uri="{FF2B5EF4-FFF2-40B4-BE49-F238E27FC236}">
                <a16:creationId xmlns:a16="http://schemas.microsoft.com/office/drawing/2014/main" id="{933BD084-3968-4350-92A5-85C78A49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893888"/>
            <a:ext cx="3743325" cy="5032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3708" name="Rectangle 12">
            <a:extLst>
              <a:ext uri="{FF2B5EF4-FFF2-40B4-BE49-F238E27FC236}">
                <a16:creationId xmlns:a16="http://schemas.microsoft.com/office/drawing/2014/main" id="{760FEB6C-8D18-4C67-987C-3ED8B78C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893888"/>
            <a:ext cx="3743325" cy="4921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  <p:sp>
        <p:nvSpPr>
          <p:cNvPr id="413711" name="Rectangle 15">
            <a:extLst>
              <a:ext uri="{FF2B5EF4-FFF2-40B4-BE49-F238E27FC236}">
                <a16:creationId xmlns:a16="http://schemas.microsoft.com/office/drawing/2014/main" id="{71FDF692-AC8A-43E8-86FF-72681067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938463"/>
            <a:ext cx="7488237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 timestamp  (filled by destination)</a:t>
            </a:r>
          </a:p>
        </p:txBody>
      </p:sp>
      <p:sp>
        <p:nvSpPr>
          <p:cNvPr id="413712" name="Rectangle 16">
            <a:extLst>
              <a:ext uri="{FF2B5EF4-FFF2-40B4-BE49-F238E27FC236}">
                <a16:creationId xmlns:a16="http://schemas.microsoft.com/office/drawing/2014/main" id="{BBAC282B-CEA7-4B1D-AC09-AE5998809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465513"/>
            <a:ext cx="7488237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Transmit timestamp  (filled by destination)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B2B71B17-F305-4EC2-B58B-07E7728F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9.4.2  Timestamp Request and Reply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E89DEE2-6E95-4D90-BC1B-8879087B2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07" y="1412776"/>
            <a:ext cx="871738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C2E0A459-9F54-41AF-928B-FF40ACE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5D7-4AF6-4DA2-89AE-A18E68C4BA7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C1D1E22B-85B8-415C-A20A-D7410250B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 Mask Request and Reply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870648C1-175A-4A5A-97D8-200A6466E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357563"/>
            <a:ext cx="8496300" cy="3095625"/>
          </a:xfrm>
        </p:spPr>
        <p:txBody>
          <a:bodyPr/>
          <a:lstStyle/>
          <a:p>
            <a:r>
              <a:rPr lang="zh-CN" altLang="en-US"/>
              <a:t>应用</a:t>
            </a:r>
          </a:p>
          <a:p>
            <a:pPr lvl="1"/>
            <a:r>
              <a:rPr lang="zh-CN" altLang="en-US"/>
              <a:t>供</a:t>
            </a:r>
            <a:r>
              <a:rPr lang="en-US" altLang="zh-CN"/>
              <a:t>IP</a:t>
            </a:r>
            <a:r>
              <a:rPr lang="zh-CN" altLang="en-US"/>
              <a:t>协议软件使用</a:t>
            </a:r>
          </a:p>
          <a:p>
            <a:pPr lvl="1"/>
            <a:r>
              <a:rPr lang="zh-CN" altLang="en-US"/>
              <a:t>主机知道路由器地址时，可以向路由器发送请求</a:t>
            </a:r>
          </a:p>
          <a:p>
            <a:pPr lvl="1"/>
            <a:r>
              <a:rPr lang="zh-CN" altLang="en-US"/>
              <a:t>不知道路由器时，可广播发送，路由器作应答</a:t>
            </a:r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13F0588E-EC13-4428-A693-FDC1F3B3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1639888"/>
            <a:ext cx="1871662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BA059446-FA6E-4FEB-B582-BE9EE529D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1639888"/>
            <a:ext cx="3743325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4726" name="Rectangle 6">
            <a:extLst>
              <a:ext uri="{FF2B5EF4-FFF2-40B4-BE49-F238E27FC236}">
                <a16:creationId xmlns:a16="http://schemas.microsoft.com/office/drawing/2014/main" id="{CBB4511B-96A0-41AF-87FF-C6193960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1639888"/>
            <a:ext cx="1871663" cy="530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17, 18</a:t>
            </a:r>
          </a:p>
        </p:txBody>
      </p:sp>
      <p:sp>
        <p:nvSpPr>
          <p:cNvPr id="414727" name="Rectangle 7">
            <a:extLst>
              <a:ext uri="{FF2B5EF4-FFF2-40B4-BE49-F238E27FC236}">
                <a16:creationId xmlns:a16="http://schemas.microsoft.com/office/drawing/2014/main" id="{B56844BF-2166-4CAF-868B-93AAA74F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673350"/>
            <a:ext cx="7488238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Mask</a:t>
            </a:r>
          </a:p>
        </p:txBody>
      </p:sp>
      <p:sp>
        <p:nvSpPr>
          <p:cNvPr id="414728" name="Rectangle 8">
            <a:extLst>
              <a:ext uri="{FF2B5EF4-FFF2-40B4-BE49-F238E27FC236}">
                <a16:creationId xmlns:a16="http://schemas.microsoft.com/office/drawing/2014/main" id="{3B2D1CBF-6A09-43BC-BEAF-35A0AF652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170113"/>
            <a:ext cx="3743325" cy="5032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4729" name="Rectangle 9">
            <a:extLst>
              <a:ext uri="{FF2B5EF4-FFF2-40B4-BE49-F238E27FC236}">
                <a16:creationId xmlns:a16="http://schemas.microsoft.com/office/drawing/2014/main" id="{438816F6-4366-4A4B-A2FC-2403B759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170113"/>
            <a:ext cx="3743325" cy="4921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5757565A-A658-469D-A982-3EF6B6F9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E20-D916-4D41-9CCB-AC1EDBB7837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6394FFFE-A4C3-42FF-A487-7422DE72D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9.4.4  Route Solicitation and Advertisement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0763E923-B664-48F0-A4CB-61E8D122D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主机发送路由器询问报文，查询本网中的路由器</a:t>
            </a:r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r>
              <a:rPr lang="zh-CN" altLang="en-US" sz="2800"/>
              <a:t>路由器发送路由器通告报文，通告自己以及所知的本网中其他路由器的存在</a:t>
            </a:r>
          </a:p>
        </p:txBody>
      </p:sp>
      <p:sp>
        <p:nvSpPr>
          <p:cNvPr id="415748" name="Rectangle 4">
            <a:extLst>
              <a:ext uri="{FF2B5EF4-FFF2-40B4-BE49-F238E27FC236}">
                <a16:creationId xmlns:a16="http://schemas.microsoft.com/office/drawing/2014/main" id="{4BC3B1C3-4A47-46F0-A050-CF6BC96D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917700"/>
            <a:ext cx="1871663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5749" name="Rectangle 5">
            <a:extLst>
              <a:ext uri="{FF2B5EF4-FFF2-40B4-BE49-F238E27FC236}">
                <a16:creationId xmlns:a16="http://schemas.microsoft.com/office/drawing/2014/main" id="{8AA51751-EFC1-4B29-8BA8-B78D767C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1917700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5750" name="Rectangle 6">
            <a:extLst>
              <a:ext uri="{FF2B5EF4-FFF2-40B4-BE49-F238E27FC236}">
                <a16:creationId xmlns:a16="http://schemas.microsoft.com/office/drawing/2014/main" id="{26B5607B-7B87-4B64-853A-091EFF54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917700"/>
            <a:ext cx="1871663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10</a:t>
            </a:r>
          </a:p>
        </p:txBody>
      </p:sp>
      <p:sp>
        <p:nvSpPr>
          <p:cNvPr id="415752" name="Rectangle 8">
            <a:extLst>
              <a:ext uri="{FF2B5EF4-FFF2-40B4-BE49-F238E27FC236}">
                <a16:creationId xmlns:a16="http://schemas.microsoft.com/office/drawing/2014/main" id="{1D3FED64-1BF2-4B49-8451-162A855C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5753" name="Rectangle 9">
            <a:extLst>
              <a:ext uri="{FF2B5EF4-FFF2-40B4-BE49-F238E27FC236}">
                <a16:creationId xmlns:a16="http://schemas.microsoft.com/office/drawing/2014/main" id="{1233C679-2E49-4993-A388-06BCE252F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2276475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  <p:sp>
        <p:nvSpPr>
          <p:cNvPr id="415754" name="Rectangle 10">
            <a:extLst>
              <a:ext uri="{FF2B5EF4-FFF2-40B4-BE49-F238E27FC236}">
                <a16:creationId xmlns:a16="http://schemas.microsoft.com/office/drawing/2014/main" id="{F1A3182A-6CA9-4819-BF05-9857F7CD9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3789363"/>
            <a:ext cx="1871663" cy="3603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 = 0</a:t>
            </a:r>
          </a:p>
        </p:txBody>
      </p:sp>
      <p:sp>
        <p:nvSpPr>
          <p:cNvPr id="415755" name="Rectangle 11">
            <a:extLst>
              <a:ext uri="{FF2B5EF4-FFF2-40B4-BE49-F238E27FC236}">
                <a16:creationId xmlns:a16="http://schemas.microsoft.com/office/drawing/2014/main" id="{65E0B39C-A801-4AE1-9A45-92132A930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89363"/>
            <a:ext cx="3743325" cy="3603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415756" name="Rectangle 12">
            <a:extLst>
              <a:ext uri="{FF2B5EF4-FFF2-40B4-BE49-F238E27FC236}">
                <a16:creationId xmlns:a16="http://schemas.microsoft.com/office/drawing/2014/main" id="{B2A7E162-B39A-4506-956A-672ACD16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89363"/>
            <a:ext cx="1871662" cy="3603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Type = 10</a:t>
            </a:r>
          </a:p>
        </p:txBody>
      </p:sp>
      <p:sp>
        <p:nvSpPr>
          <p:cNvPr id="415757" name="Rectangle 13">
            <a:extLst>
              <a:ext uri="{FF2B5EF4-FFF2-40B4-BE49-F238E27FC236}">
                <a16:creationId xmlns:a16="http://schemas.microsoft.com/office/drawing/2014/main" id="{1CF132C6-D009-450C-80EC-0D0B027C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10088"/>
            <a:ext cx="7488237" cy="3603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Router address 1</a:t>
            </a:r>
          </a:p>
        </p:txBody>
      </p:sp>
      <p:sp>
        <p:nvSpPr>
          <p:cNvPr id="415758" name="Rectangle 14">
            <a:extLst>
              <a:ext uri="{FF2B5EF4-FFF2-40B4-BE49-F238E27FC236}">
                <a16:creationId xmlns:a16="http://schemas.microsoft.com/office/drawing/2014/main" id="{2F2F3A87-4B4F-46A9-8B74-5AC14D5D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725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Identifier</a:t>
            </a:r>
          </a:p>
        </p:txBody>
      </p:sp>
      <p:sp>
        <p:nvSpPr>
          <p:cNvPr id="415759" name="Rectangle 15">
            <a:extLst>
              <a:ext uri="{FF2B5EF4-FFF2-40B4-BE49-F238E27FC236}">
                <a16:creationId xmlns:a16="http://schemas.microsoft.com/office/drawing/2014/main" id="{52F98F7C-5D53-41BA-A8D3-4EE94D5A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149725"/>
            <a:ext cx="3743325" cy="3603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Sequence number</a:t>
            </a:r>
          </a:p>
        </p:txBody>
      </p:sp>
      <p:sp>
        <p:nvSpPr>
          <p:cNvPr id="415760" name="Rectangle 16">
            <a:extLst>
              <a:ext uri="{FF2B5EF4-FFF2-40B4-BE49-F238E27FC236}">
                <a16:creationId xmlns:a16="http://schemas.microsoft.com/office/drawing/2014/main" id="{B2B86074-4426-43C3-AA37-11643235A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4870450"/>
            <a:ext cx="7488238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Address preference 1</a:t>
            </a:r>
          </a:p>
        </p:txBody>
      </p:sp>
      <p:sp>
        <p:nvSpPr>
          <p:cNvPr id="415761" name="Rectangle 17">
            <a:extLst>
              <a:ext uri="{FF2B5EF4-FFF2-40B4-BE49-F238E27FC236}">
                <a16:creationId xmlns:a16="http://schemas.microsoft.com/office/drawing/2014/main" id="{132F03B9-2B60-41A0-B3CD-49A066F4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229225"/>
            <a:ext cx="7488237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Router address 2</a:t>
            </a:r>
          </a:p>
        </p:txBody>
      </p:sp>
      <p:sp>
        <p:nvSpPr>
          <p:cNvPr id="415762" name="Rectangle 18">
            <a:extLst>
              <a:ext uri="{FF2B5EF4-FFF2-40B4-BE49-F238E27FC236}">
                <a16:creationId xmlns:a16="http://schemas.microsoft.com/office/drawing/2014/main" id="{CB59ED6A-9A7C-4D12-B316-392E9E51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5589588"/>
            <a:ext cx="7488238" cy="3603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Address preference 2</a:t>
            </a:r>
          </a:p>
        </p:txBody>
      </p:sp>
      <p:sp>
        <p:nvSpPr>
          <p:cNvPr id="415763" name="Rectangle 19">
            <a:extLst>
              <a:ext uri="{FF2B5EF4-FFF2-40B4-BE49-F238E27FC236}">
                <a16:creationId xmlns:a16="http://schemas.microsoft.com/office/drawing/2014/main" id="{45B9C0A5-C8D4-45E9-854D-7B4882F3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5949950"/>
            <a:ext cx="7488238" cy="3603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……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A288A84-8B5E-4C53-B940-C02ABE7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2020-6F93-482E-BC59-B4CA81F0EE1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5E7D95A-6ADF-4AF9-A981-085FF1A23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9   ICMP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C0F9CA7-D72F-4A92-A692-D04C77B3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3213" y="1628775"/>
            <a:ext cx="5976937" cy="46799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Types of messages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Message format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Error reporting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Query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Checksum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ICMP package</a:t>
            </a:r>
          </a:p>
        </p:txBody>
      </p:sp>
    </p:spTree>
    <p:extLst>
      <p:ext uri="{BB962C8B-B14F-4D97-AF65-F5344CB8AC3E}">
        <p14:creationId xmlns:p14="http://schemas.microsoft.com/office/powerpoint/2010/main" val="1435937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9BC590C-2B1D-4164-821C-CA9010D7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5097-E88E-42C0-89AE-1D1E03BE2F7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EC6F91BC-240D-498D-9B06-3E0D77F10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 Checksum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F051ED60-8165-44C5-B05A-F0A4DA390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Compare with IP</a:t>
            </a:r>
          </a:p>
          <a:p>
            <a:pPr lvl="1"/>
            <a:r>
              <a:rPr lang="en-US" altLang="zh-CN"/>
              <a:t>Algorithm:  same</a:t>
            </a:r>
          </a:p>
          <a:p>
            <a:pPr lvl="1"/>
            <a:r>
              <a:rPr lang="en-US" altLang="zh-CN"/>
              <a:t>Range:  difference</a:t>
            </a:r>
          </a:p>
          <a:p>
            <a:pPr lvl="2"/>
            <a:r>
              <a:rPr lang="en-US" altLang="zh-CN"/>
              <a:t>IP: only header</a:t>
            </a:r>
          </a:p>
          <a:p>
            <a:pPr lvl="2"/>
            <a:r>
              <a:rPr lang="en-US" altLang="zh-CN"/>
              <a:t>ICMP: header +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8FE6B-233F-4BA4-8D9D-926E0E10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0CD6-ED7A-441F-B5D3-CEF398482C2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740E8A38-6D3B-4EC1-87E2-A8EADBFA0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Error Reporting &amp; Error Correction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87999558-EAA3-4A61-BBED-F5B4FC17F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/>
              <a:t>传输过程中出现差错是不可避免的</a:t>
            </a:r>
          </a:p>
          <a:p>
            <a:pPr lvl="1"/>
            <a:r>
              <a:rPr lang="en-US" altLang="zh-CN"/>
              <a:t>IP</a:t>
            </a:r>
            <a:r>
              <a:rPr lang="zh-CN" altLang="en-US"/>
              <a:t>分组传输出现差错时，会产生相应的</a:t>
            </a:r>
            <a:r>
              <a:rPr lang="en-US" altLang="zh-CN"/>
              <a:t>ICMP</a:t>
            </a:r>
            <a:r>
              <a:rPr lang="zh-CN" altLang="en-US"/>
              <a:t>报文</a:t>
            </a:r>
          </a:p>
          <a:p>
            <a:pPr lvl="1"/>
            <a:r>
              <a:rPr lang="zh-CN" altLang="en-US"/>
              <a:t>通过</a:t>
            </a:r>
            <a:r>
              <a:rPr lang="en-US" altLang="zh-CN"/>
              <a:t>ICMP</a:t>
            </a:r>
            <a:r>
              <a:rPr lang="zh-CN" altLang="en-US"/>
              <a:t>报文提供</a:t>
            </a:r>
            <a:r>
              <a:rPr lang="zh-CN" altLang="en-US">
                <a:solidFill>
                  <a:schemeClr val="folHlink"/>
                </a:solidFill>
              </a:rPr>
              <a:t>差错报告</a:t>
            </a:r>
          </a:p>
          <a:p>
            <a:r>
              <a:rPr lang="en-US" altLang="zh-CN"/>
              <a:t>ICMP</a:t>
            </a:r>
            <a:r>
              <a:rPr lang="zh-CN" altLang="en-US"/>
              <a:t>差错报告只能送给</a:t>
            </a:r>
            <a:r>
              <a:rPr lang="en-US" altLang="zh-CN"/>
              <a:t>IP</a:t>
            </a:r>
            <a:r>
              <a:rPr lang="zh-CN" altLang="en-US"/>
              <a:t>分组的源站，协议只提供了</a:t>
            </a:r>
            <a:r>
              <a:rPr lang="zh-CN" altLang="en-US">
                <a:solidFill>
                  <a:schemeClr val="folHlink"/>
                </a:solidFill>
              </a:rPr>
              <a:t>差错处理建议</a:t>
            </a:r>
          </a:p>
          <a:p>
            <a:pPr lvl="1"/>
            <a:r>
              <a:rPr lang="zh-CN" altLang="en-US">
                <a:solidFill>
                  <a:schemeClr val="folHlink"/>
                </a:solidFill>
              </a:rPr>
              <a:t>出错点</a:t>
            </a:r>
            <a:r>
              <a:rPr lang="zh-CN" altLang="en-US"/>
              <a:t>可能不是当前的路由器</a:t>
            </a:r>
          </a:p>
          <a:p>
            <a:pPr lvl="1"/>
            <a:r>
              <a:rPr lang="zh-CN" altLang="en-US"/>
              <a:t>反向传输</a:t>
            </a:r>
            <a:r>
              <a:rPr lang="zh-CN" altLang="en-US">
                <a:solidFill>
                  <a:schemeClr val="folHlink"/>
                </a:solidFill>
              </a:rPr>
              <a:t>路径</a:t>
            </a:r>
            <a:r>
              <a:rPr lang="zh-CN" altLang="en-US"/>
              <a:t>可能与原路径不同</a:t>
            </a:r>
          </a:p>
        </p:txBody>
      </p:sp>
      <p:sp>
        <p:nvSpPr>
          <p:cNvPr id="379908" name="AutoShape 4">
            <a:extLst>
              <a:ext uri="{FF2B5EF4-FFF2-40B4-BE49-F238E27FC236}">
                <a16:creationId xmlns:a16="http://schemas.microsoft.com/office/drawing/2014/main" id="{0C7ED25A-9B88-4B7C-A9B4-1A756C78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181600"/>
            <a:ext cx="6216650" cy="1165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源站可能无法确定差错源，</a:t>
            </a:r>
          </a:p>
          <a:p>
            <a:pPr algn="ctr"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需要与网络管理员一起协作处理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7D220A-D0A5-46AF-8F6E-8216392B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352-2490-4B65-8445-8A9CA8C4511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9525E7E7-1C96-4FA8-A9D8-D0D642D6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 Debugging Tools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82031020-D0E0-444C-89DC-6000CB97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FFFF"/>
                </a:solidFill>
              </a:rPr>
              <a:t>Ping</a:t>
            </a:r>
            <a:r>
              <a:rPr lang="en-US" altLang="zh-CN">
                <a:solidFill>
                  <a:schemeClr val="folHlink"/>
                </a:solidFill>
              </a:rPr>
              <a:t> </a:t>
            </a:r>
            <a:r>
              <a:rPr lang="en-US" altLang="zh-CN"/>
              <a:t>( </a:t>
            </a:r>
            <a:r>
              <a:rPr lang="en-US" altLang="zh-CN" sz="2800"/>
              <a:t>Packet InterNet Groper 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Used by a host to see if another host is </a:t>
            </a:r>
            <a:r>
              <a:rPr lang="en-US" altLang="zh-CN">
                <a:solidFill>
                  <a:srgbClr val="00FFFF"/>
                </a:solidFill>
              </a:rPr>
              <a:t>reachable</a:t>
            </a:r>
          </a:p>
          <a:p>
            <a:pPr lvl="1"/>
            <a:r>
              <a:rPr lang="en-US" altLang="zh-CN"/>
              <a:t>Usage</a:t>
            </a:r>
          </a:p>
          <a:p>
            <a:pPr lvl="2"/>
            <a:r>
              <a:rPr lang="en-US" altLang="zh-CN"/>
              <a:t>Windows/Unix/Linux:  </a:t>
            </a:r>
            <a:r>
              <a:rPr lang="en-US" altLang="zh-CN">
                <a:solidFill>
                  <a:srgbClr val="00FFFF"/>
                </a:solidFill>
              </a:rPr>
              <a:t>ping  </a:t>
            </a:r>
            <a:r>
              <a:rPr lang="en-US" altLang="zh-CN" b="0" i="1">
                <a:solidFill>
                  <a:srgbClr val="00FFFF"/>
                </a:solidFill>
              </a:rPr>
              <a:t>destination_address</a:t>
            </a:r>
          </a:p>
          <a:p>
            <a:r>
              <a:rPr lang="en-US" altLang="zh-CN">
                <a:solidFill>
                  <a:srgbClr val="00FFFF"/>
                </a:solidFill>
              </a:rPr>
              <a:t>Trace route</a:t>
            </a:r>
          </a:p>
          <a:p>
            <a:pPr lvl="1"/>
            <a:r>
              <a:rPr lang="en-US" altLang="zh-CN"/>
              <a:t>Used to help finding the traveling </a:t>
            </a:r>
            <a:r>
              <a:rPr lang="en-US" altLang="zh-CN">
                <a:solidFill>
                  <a:srgbClr val="00FFFF"/>
                </a:solidFill>
              </a:rPr>
              <a:t>path</a:t>
            </a:r>
            <a:r>
              <a:rPr lang="en-US" altLang="zh-CN"/>
              <a:t> of packets</a:t>
            </a:r>
          </a:p>
          <a:p>
            <a:pPr lvl="1"/>
            <a:r>
              <a:rPr lang="en-US" altLang="zh-CN"/>
              <a:t>Usage</a:t>
            </a:r>
          </a:p>
          <a:p>
            <a:pPr lvl="2"/>
            <a:r>
              <a:rPr lang="en-US" altLang="zh-CN"/>
              <a:t>Windows:	</a:t>
            </a:r>
            <a:r>
              <a:rPr lang="en-US" altLang="zh-CN">
                <a:solidFill>
                  <a:srgbClr val="00FFFF"/>
                </a:solidFill>
              </a:rPr>
              <a:t>tracert  </a:t>
            </a:r>
            <a:r>
              <a:rPr lang="en-US" altLang="zh-CN" b="0" i="1">
                <a:solidFill>
                  <a:srgbClr val="00FFFF"/>
                </a:solidFill>
              </a:rPr>
              <a:t>destination_address</a:t>
            </a:r>
          </a:p>
          <a:p>
            <a:pPr lvl="2"/>
            <a:r>
              <a:rPr lang="en-US" altLang="zh-CN"/>
              <a:t>Unix/Linux:	</a:t>
            </a:r>
            <a:r>
              <a:rPr lang="en-US" altLang="zh-CN">
                <a:solidFill>
                  <a:srgbClr val="00FFFF"/>
                </a:solidFill>
              </a:rPr>
              <a:t>traceroute  </a:t>
            </a:r>
            <a:r>
              <a:rPr lang="en-US" altLang="zh-CN" b="0" i="1">
                <a:solidFill>
                  <a:srgbClr val="00FFFF"/>
                </a:solidFill>
              </a:rPr>
              <a:t>destination_address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9525E7E7-1C96-4FA8-A9D8-D0D642D6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 Debugging Tools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22F49FA-CE6B-488C-81A9-148C9F98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196752"/>
            <a:ext cx="8614508" cy="36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A288A84-8B5E-4C53-B940-C02ABE7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2020-6F93-482E-BC59-B4CA81F0EE1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5E7D95A-6ADF-4AF9-A981-085FF1A23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9   ICMP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C0F9CA7-D72F-4A92-A692-D04C77B3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3213" y="1628775"/>
            <a:ext cx="5976937" cy="46799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Types of messages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Message format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Error reporting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Query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Checksum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ICMP package</a:t>
            </a:r>
          </a:p>
        </p:txBody>
      </p:sp>
    </p:spTree>
    <p:extLst>
      <p:ext uri="{BB962C8B-B14F-4D97-AF65-F5344CB8AC3E}">
        <p14:creationId xmlns:p14="http://schemas.microsoft.com/office/powerpoint/2010/main" val="686301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B4C4AD-7A14-4A7B-9E66-DE9DDB0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1B57-66FF-4F08-BA3E-BAB957FEDAE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18822" name="Rectangle 6">
            <a:extLst>
              <a:ext uri="{FF2B5EF4-FFF2-40B4-BE49-F238E27FC236}">
                <a16:creationId xmlns:a16="http://schemas.microsoft.com/office/drawing/2014/main" id="{5CFB3082-9B23-48DB-AEDF-BE82A6BC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 ICMP Package</a:t>
            </a:r>
          </a:p>
        </p:txBody>
      </p:sp>
      <p:grpSp>
        <p:nvGrpSpPr>
          <p:cNvPr id="418819" name="Group 3">
            <a:extLst>
              <a:ext uri="{FF2B5EF4-FFF2-40B4-BE49-F238E27FC236}">
                <a16:creationId xmlns:a16="http://schemas.microsoft.com/office/drawing/2014/main" id="{E2A083FB-D7C0-453C-A1D6-3564595F18AC}"/>
              </a:ext>
            </a:extLst>
          </p:cNvPr>
          <p:cNvGrpSpPr>
            <a:grpSpLocks/>
          </p:cNvGrpSpPr>
          <p:nvPr/>
        </p:nvGrpSpPr>
        <p:grpSpPr bwMode="auto">
          <a:xfrm>
            <a:off x="0" y="1773238"/>
            <a:ext cx="9144000" cy="3744912"/>
            <a:chOff x="0" y="1117"/>
            <a:chExt cx="5760" cy="2359"/>
          </a:xfrm>
        </p:grpSpPr>
        <p:sp>
          <p:nvSpPr>
            <p:cNvPr id="418818" name="Rectangle 2">
              <a:extLst>
                <a:ext uri="{FF2B5EF4-FFF2-40B4-BE49-F238E27FC236}">
                  <a16:creationId xmlns:a16="http://schemas.microsoft.com/office/drawing/2014/main" id="{508BF8AE-0598-41FC-A788-B462E18C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17"/>
              <a:ext cx="5760" cy="23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8817" name="Picture 1">
              <a:extLst>
                <a:ext uri="{FF2B5EF4-FFF2-40B4-BE49-F238E27FC236}">
                  <a16:creationId xmlns:a16="http://schemas.microsoft.com/office/drawing/2014/main" id="{22C07ABC-A870-449E-A034-127E09A04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1199"/>
              <a:ext cx="5556" cy="2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B4C4AD-7A14-4A7B-9E66-DE9DDB0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1B57-66FF-4F08-BA3E-BAB957FEDAE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18822" name="Rectangle 6">
            <a:extLst>
              <a:ext uri="{FF2B5EF4-FFF2-40B4-BE49-F238E27FC236}">
                <a16:creationId xmlns:a16="http://schemas.microsoft.com/office/drawing/2014/main" id="{5CFB3082-9B23-48DB-AEDF-BE82A6BC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 ICMP Package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76BEFA-367E-45BC-BC14-5B7D1F8B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486546" cy="55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0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B4C4AD-7A14-4A7B-9E66-DE9DDB0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1B57-66FF-4F08-BA3E-BAB957FEDAE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18822" name="Rectangle 6">
            <a:extLst>
              <a:ext uri="{FF2B5EF4-FFF2-40B4-BE49-F238E27FC236}">
                <a16:creationId xmlns:a16="http://schemas.microsoft.com/office/drawing/2014/main" id="{5CFB3082-9B23-48DB-AEDF-BE82A6BC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 ICMP Package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DEAD07-5EE7-4632-8CA4-1F710C2D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24744"/>
            <a:ext cx="5425951" cy="56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8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2AB1A67-D452-40AC-86FF-F09E90B5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AAB4-95EB-4107-B8EE-4E7D37ED0B3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91F20FF3-4BAC-44AB-BEE7-AA4BE61D3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ICMP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DCD18F64-98BE-4B29-8B32-2CC84BC22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ICMP tries to solve problems in IP transmission</a:t>
            </a:r>
          </a:p>
          <a:p>
            <a:r>
              <a:rPr lang="en-US" altLang="zh-CN" sz="2800"/>
              <a:t>An ICMP message is encapsulated in an IP datagram</a:t>
            </a:r>
          </a:p>
          <a:p>
            <a:r>
              <a:rPr lang="en-US" altLang="zh-CN" sz="2800"/>
              <a:t>ICMP error messages are reported only to the source</a:t>
            </a:r>
          </a:p>
          <a:p>
            <a:r>
              <a:rPr lang="en-US" altLang="zh-CN" sz="2800"/>
              <a:t>The source does not always know how to solve the reported errors</a:t>
            </a:r>
          </a:p>
          <a:p>
            <a:r>
              <a:rPr lang="en-US" altLang="zh-CN" sz="2800"/>
              <a:t>ICMP is widely used, in spite of its limited ability to control and manage networks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40F554F-5C5C-43BE-A587-55F5B5B3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CBEC-2243-4737-B9B7-D062FE682FB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7DDD0116-12EB-4DE7-8417-5A60E9203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9.8  Summary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68E5AC17-E4EC-4B15-9C03-6EAED1AB8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ICMP</a:t>
            </a:r>
          </a:p>
          <a:p>
            <a:pPr lvl="1"/>
            <a:r>
              <a:rPr lang="zh-CN" altLang="en-US"/>
              <a:t>作用、通信方式</a:t>
            </a:r>
          </a:p>
          <a:p>
            <a:r>
              <a:rPr lang="en-US" altLang="zh-CN"/>
              <a:t>ICMP</a:t>
            </a:r>
            <a:r>
              <a:rPr lang="zh-CN" altLang="en-US"/>
              <a:t>报文</a:t>
            </a:r>
          </a:p>
          <a:p>
            <a:pPr lvl="1"/>
            <a:r>
              <a:rPr lang="zh-CN" altLang="en-US"/>
              <a:t>封装：直接封装在</a:t>
            </a:r>
            <a:r>
              <a:rPr lang="en-US" altLang="zh-CN"/>
              <a:t>IP</a:t>
            </a:r>
            <a:r>
              <a:rPr lang="zh-CN" altLang="en-US"/>
              <a:t>分组中</a:t>
            </a:r>
          </a:p>
          <a:p>
            <a:pPr lvl="1"/>
            <a:r>
              <a:rPr lang="zh-CN" altLang="en-US"/>
              <a:t>类型：差错报告（传输特点）、测试查询</a:t>
            </a:r>
          </a:p>
          <a:p>
            <a:pPr lvl="1"/>
            <a:r>
              <a:rPr lang="zh-CN" altLang="en-US"/>
              <a:t>作用、特点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4BCB2555-10C9-4B5A-B952-01DBFD62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1FCE-45A8-4507-9FE8-C254B2417AF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6F5BB49-B02A-4092-BE44-5D8156102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Internet Control Message Protocol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1FD157-2697-45BE-88D9-72D3A734A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RFC792: Internet Control Message Protocol, 1981</a:t>
            </a:r>
          </a:p>
          <a:p>
            <a:r>
              <a:rPr lang="en-US" altLang="zh-CN" sz="2800"/>
              <a:t>RFC1256: ICMP Router Discovery Messages, 1991</a:t>
            </a: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6D4D8E1C-DC9B-4C94-A1D3-6A8E5FEE5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2981325"/>
            <a:ext cx="0" cy="774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63" name="Rectangle 127">
            <a:extLst>
              <a:ext uri="{FF2B5EF4-FFF2-40B4-BE49-F238E27FC236}">
                <a16:creationId xmlns:a16="http://schemas.microsoft.com/office/drawing/2014/main" id="{4FD9291F-C186-41D2-AE41-DF4997D24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73688"/>
            <a:ext cx="8207375" cy="960437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4" name="Rectangle 128">
            <a:extLst>
              <a:ext uri="{FF2B5EF4-FFF2-40B4-BE49-F238E27FC236}">
                <a16:creationId xmlns:a16="http://schemas.microsoft.com/office/drawing/2014/main" id="{F85B11FB-0A99-42D8-B803-6C16FC8B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05263"/>
            <a:ext cx="8207375" cy="1176337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5" name="Rectangle 129">
            <a:extLst>
              <a:ext uri="{FF2B5EF4-FFF2-40B4-BE49-F238E27FC236}">
                <a16:creationId xmlns:a16="http://schemas.microsoft.com/office/drawing/2014/main" id="{0305B25A-199D-4C8D-8747-C82E29B5F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246563"/>
            <a:ext cx="1628775" cy="7191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14466" name="Rectangle 130">
            <a:extLst>
              <a:ext uri="{FF2B5EF4-FFF2-40B4-BE49-F238E27FC236}">
                <a16:creationId xmlns:a16="http://schemas.microsoft.com/office/drawing/2014/main" id="{F0B05289-971A-4E2A-BF68-F5C79818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541963"/>
            <a:ext cx="1628775" cy="5762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14467" name="Rectangle 131">
            <a:extLst>
              <a:ext uri="{FF2B5EF4-FFF2-40B4-BE49-F238E27FC236}">
                <a16:creationId xmlns:a16="http://schemas.microsoft.com/office/drawing/2014/main" id="{16D1A6D6-9D59-471C-8DA8-D75AD0AB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5541963"/>
            <a:ext cx="1628775" cy="5762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14468" name="Rectangle 132">
            <a:extLst>
              <a:ext uri="{FF2B5EF4-FFF2-40B4-BE49-F238E27FC236}">
                <a16:creationId xmlns:a16="http://schemas.microsoft.com/office/drawing/2014/main" id="{77DBBF50-18E0-4AC2-B61D-F221CAEC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5541963"/>
            <a:ext cx="1628775" cy="57626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14469" name="Rectangle 133">
            <a:extLst>
              <a:ext uri="{FF2B5EF4-FFF2-40B4-BE49-F238E27FC236}">
                <a16:creationId xmlns:a16="http://schemas.microsoft.com/office/drawing/2014/main" id="{1AC7CE37-4C42-421F-AD9D-8709BCE2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149725"/>
            <a:ext cx="1008063" cy="5032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14470" name="Rectangle 134">
            <a:extLst>
              <a:ext uri="{FF2B5EF4-FFF2-40B4-BE49-F238E27FC236}">
                <a16:creationId xmlns:a16="http://schemas.microsoft.com/office/drawing/2014/main" id="{5BD58547-849F-4B2C-88D7-F0FE5159E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149725"/>
            <a:ext cx="1008062" cy="5032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14471" name="Rectangle 135">
            <a:extLst>
              <a:ext uri="{FF2B5EF4-FFF2-40B4-BE49-F238E27FC236}">
                <a16:creationId xmlns:a16="http://schemas.microsoft.com/office/drawing/2014/main" id="{AE64252D-91FC-4D81-95E9-6D8E363F8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533900"/>
            <a:ext cx="1009650" cy="50641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14472" name="Rectangle 136">
            <a:extLst>
              <a:ext uri="{FF2B5EF4-FFF2-40B4-BE49-F238E27FC236}">
                <a16:creationId xmlns:a16="http://schemas.microsoft.com/office/drawing/2014/main" id="{7D2850F6-B698-413F-958D-1138D7E6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4533900"/>
            <a:ext cx="1009650" cy="50641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14473" name="Text Box 137">
            <a:extLst>
              <a:ext uri="{FF2B5EF4-FFF2-40B4-BE49-F238E27FC236}">
                <a16:creationId xmlns:a16="http://schemas.microsoft.com/office/drawing/2014/main" id="{7B86872A-09FD-428A-B520-97069974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46563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4474" name="Text Box 138">
            <a:extLst>
              <a:ext uri="{FF2B5EF4-FFF2-40B4-BE49-F238E27FC236}">
                <a16:creationId xmlns:a16="http://schemas.microsoft.com/office/drawing/2014/main" id="{88A195BD-99D3-46B5-95FD-134F4528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13375"/>
            <a:ext cx="1279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14475" name="Rectangle 139">
            <a:extLst>
              <a:ext uri="{FF2B5EF4-FFF2-40B4-BE49-F238E27FC236}">
                <a16:creationId xmlns:a16="http://schemas.microsoft.com/office/drawing/2014/main" id="{6F134288-E535-48FE-AC8C-98BDEAB7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86125"/>
            <a:ext cx="8207375" cy="50641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 Layer</a:t>
            </a:r>
          </a:p>
        </p:txBody>
      </p:sp>
      <p:sp>
        <p:nvSpPr>
          <p:cNvPr id="14476" name="Rectangle 140">
            <a:extLst>
              <a:ext uri="{FF2B5EF4-FFF2-40B4-BE49-F238E27FC236}">
                <a16:creationId xmlns:a16="http://schemas.microsoft.com/office/drawing/2014/main" id="{0473C8B9-FB51-4126-9996-77DBE17D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207375" cy="50641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44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A360B88F-AC1C-4110-9CC4-6F24C363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1361-61E1-48FC-96A3-F2CD85B9FD5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96E8244B-ADBC-40B6-801F-F1283AF8B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Message delivery and Encapsulation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4282F543-2C6A-4B49-A779-F85BB90A2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在</a:t>
            </a:r>
            <a:r>
              <a:rPr lang="en-US" altLang="zh-CN"/>
              <a:t>IP</a:t>
            </a:r>
            <a:r>
              <a:rPr lang="zh-CN" altLang="en-US"/>
              <a:t>之上实现，逻辑上与</a:t>
            </a:r>
            <a:r>
              <a:rPr lang="en-US" altLang="zh-CN"/>
              <a:t>IP</a:t>
            </a:r>
            <a:r>
              <a:rPr lang="zh-CN" altLang="en-US"/>
              <a:t>同在网络层</a:t>
            </a:r>
          </a:p>
          <a:p>
            <a:pPr lvl="1"/>
            <a:r>
              <a:rPr lang="en-US" altLang="zh-CN"/>
              <a:t>Connectionless communication</a:t>
            </a:r>
          </a:p>
          <a:p>
            <a:pPr lvl="1"/>
            <a:r>
              <a:rPr lang="zh-CN" altLang="en-US"/>
              <a:t>直接送达目的站点，沿途的转发路由器不能获知</a:t>
            </a:r>
            <a:r>
              <a:rPr lang="en-US" altLang="zh-CN"/>
              <a:t>ICMP</a:t>
            </a:r>
            <a:r>
              <a:rPr lang="zh-CN" altLang="en-US"/>
              <a:t>报文内容</a:t>
            </a:r>
          </a:p>
          <a:p>
            <a:r>
              <a:rPr lang="en-US" altLang="zh-CN"/>
              <a:t>Encapsulation</a:t>
            </a:r>
          </a:p>
        </p:txBody>
      </p:sp>
      <p:sp>
        <p:nvSpPr>
          <p:cNvPr id="380932" name="Text Box 4">
            <a:extLst>
              <a:ext uri="{FF2B5EF4-FFF2-40B4-BE49-F238E27FC236}">
                <a16:creationId xmlns:a16="http://schemas.microsoft.com/office/drawing/2014/main" id="{2E867186-565B-4D09-AB16-DD0AF881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213100"/>
            <a:ext cx="1584325" cy="841375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 message</a:t>
            </a:r>
          </a:p>
        </p:txBody>
      </p:sp>
      <p:grpSp>
        <p:nvGrpSpPr>
          <p:cNvPr id="380933" name="Group 5">
            <a:extLst>
              <a:ext uri="{FF2B5EF4-FFF2-40B4-BE49-F238E27FC236}">
                <a16:creationId xmlns:a16="http://schemas.microsoft.com/office/drawing/2014/main" id="{6EA26CC7-FBFF-4890-B95B-64BDF65D22D7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270375"/>
            <a:ext cx="3168650" cy="841375"/>
            <a:chOff x="2290" y="2712"/>
            <a:chExt cx="1996" cy="530"/>
          </a:xfrm>
        </p:grpSpPr>
        <p:sp>
          <p:nvSpPr>
            <p:cNvPr id="380934" name="Text Box 6">
              <a:extLst>
                <a:ext uri="{FF2B5EF4-FFF2-40B4-BE49-F238E27FC236}">
                  <a16:creationId xmlns:a16="http://schemas.microsoft.com/office/drawing/2014/main" id="{07CAAAC7-E689-4A96-87F3-F29D30BA9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712"/>
              <a:ext cx="998" cy="53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IP       header</a:t>
              </a:r>
            </a:p>
          </p:txBody>
        </p:sp>
        <p:sp>
          <p:nvSpPr>
            <p:cNvPr id="380935" name="Text Box 7">
              <a:extLst>
                <a:ext uri="{FF2B5EF4-FFF2-40B4-BE49-F238E27FC236}">
                  <a16:creationId xmlns:a16="http://schemas.microsoft.com/office/drawing/2014/main" id="{316E78E4-E267-49A8-BCA7-1DE0DF3B1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712"/>
              <a:ext cx="998" cy="5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           data</a:t>
              </a:r>
            </a:p>
          </p:txBody>
        </p:sp>
      </p:grpSp>
      <p:grpSp>
        <p:nvGrpSpPr>
          <p:cNvPr id="380936" name="Group 8">
            <a:extLst>
              <a:ext uri="{FF2B5EF4-FFF2-40B4-BE49-F238E27FC236}">
                <a16:creationId xmlns:a16="http://schemas.microsoft.com/office/drawing/2014/main" id="{268CD6F0-4BE3-435C-838E-66C86555D688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5422900"/>
            <a:ext cx="5905500" cy="841375"/>
            <a:chOff x="1292" y="3300"/>
            <a:chExt cx="3720" cy="530"/>
          </a:xfrm>
        </p:grpSpPr>
        <p:sp>
          <p:nvSpPr>
            <p:cNvPr id="380937" name="Text Box 9">
              <a:extLst>
                <a:ext uri="{FF2B5EF4-FFF2-40B4-BE49-F238E27FC236}">
                  <a16:creationId xmlns:a16="http://schemas.microsoft.com/office/drawing/2014/main" id="{B08387A6-BEA0-4861-AF75-85DB42C34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300"/>
              <a:ext cx="1996" cy="5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Frame                        data</a:t>
              </a:r>
            </a:p>
          </p:txBody>
        </p:sp>
        <p:sp>
          <p:nvSpPr>
            <p:cNvPr id="380938" name="Text Box 10">
              <a:extLst>
                <a:ext uri="{FF2B5EF4-FFF2-40B4-BE49-F238E27FC236}">
                  <a16:creationId xmlns:a16="http://schemas.microsoft.com/office/drawing/2014/main" id="{407F772A-1CF5-492B-9F1F-1A0EA75A3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300"/>
              <a:ext cx="726" cy="53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Trailer        (if any)</a:t>
              </a:r>
            </a:p>
          </p:txBody>
        </p:sp>
        <p:sp>
          <p:nvSpPr>
            <p:cNvPr id="380939" name="Text Box 11">
              <a:extLst>
                <a:ext uri="{FF2B5EF4-FFF2-40B4-BE49-F238E27FC236}">
                  <a16:creationId xmlns:a16="http://schemas.microsoft.com/office/drawing/2014/main" id="{C9841644-5CE2-48ED-AB8B-C138A9872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300"/>
              <a:ext cx="998" cy="53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Frame header</a:t>
              </a:r>
            </a:p>
          </p:txBody>
        </p:sp>
      </p:grpSp>
      <p:sp>
        <p:nvSpPr>
          <p:cNvPr id="380940" name="Text Box 12">
            <a:extLst>
              <a:ext uri="{FF2B5EF4-FFF2-40B4-BE49-F238E27FC236}">
                <a16:creationId xmlns:a16="http://schemas.microsoft.com/office/drawing/2014/main" id="{FB170B57-B40C-476A-91F7-8575BEB0F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213100"/>
            <a:ext cx="1584325" cy="841375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 message</a:t>
            </a:r>
          </a:p>
        </p:txBody>
      </p:sp>
      <p:grpSp>
        <p:nvGrpSpPr>
          <p:cNvPr id="380941" name="Group 13">
            <a:extLst>
              <a:ext uri="{FF2B5EF4-FFF2-40B4-BE49-F238E27FC236}">
                <a16:creationId xmlns:a16="http://schemas.microsoft.com/office/drawing/2014/main" id="{8834C779-87F0-4913-BE80-E75719F3F036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270375"/>
            <a:ext cx="3168650" cy="841375"/>
            <a:chOff x="2290" y="2712"/>
            <a:chExt cx="1996" cy="530"/>
          </a:xfrm>
        </p:grpSpPr>
        <p:sp>
          <p:nvSpPr>
            <p:cNvPr id="380942" name="Text Box 14">
              <a:extLst>
                <a:ext uri="{FF2B5EF4-FFF2-40B4-BE49-F238E27FC236}">
                  <a16:creationId xmlns:a16="http://schemas.microsoft.com/office/drawing/2014/main" id="{D851DDB8-959E-4802-88F8-277706DBE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712"/>
              <a:ext cx="998" cy="53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IP       header</a:t>
              </a:r>
            </a:p>
          </p:txBody>
        </p:sp>
        <p:sp>
          <p:nvSpPr>
            <p:cNvPr id="380943" name="Text Box 15">
              <a:extLst>
                <a:ext uri="{FF2B5EF4-FFF2-40B4-BE49-F238E27FC236}">
                  <a16:creationId xmlns:a16="http://schemas.microsoft.com/office/drawing/2014/main" id="{4B854AA6-9CA1-4279-9CC9-4970F8EAE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712"/>
              <a:ext cx="998" cy="5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           data</a:t>
              </a:r>
            </a:p>
          </p:txBody>
        </p:sp>
      </p:grpSp>
      <p:grpSp>
        <p:nvGrpSpPr>
          <p:cNvPr id="380950" name="Group 22">
            <a:extLst>
              <a:ext uri="{FF2B5EF4-FFF2-40B4-BE49-F238E27FC236}">
                <a16:creationId xmlns:a16="http://schemas.microsoft.com/office/drawing/2014/main" id="{1B04D3E3-5BE5-4AC1-A0FE-E2E5764C305F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4270375"/>
            <a:ext cx="2727325" cy="863600"/>
            <a:chOff x="527" y="2795"/>
            <a:chExt cx="1718" cy="544"/>
          </a:xfrm>
        </p:grpSpPr>
        <p:sp>
          <p:nvSpPr>
            <p:cNvPr id="380949" name="Freeform 21">
              <a:extLst>
                <a:ext uri="{FF2B5EF4-FFF2-40B4-BE49-F238E27FC236}">
                  <a16:creationId xmlns:a16="http://schemas.microsoft.com/office/drawing/2014/main" id="{F1551A47-CB96-41B6-9B5D-D3F12ECD2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795"/>
              <a:ext cx="590" cy="544"/>
            </a:xfrm>
            <a:custGeom>
              <a:avLst/>
              <a:gdLst>
                <a:gd name="T0" fmla="*/ 0 w 590"/>
                <a:gd name="T1" fmla="*/ 136 h 544"/>
                <a:gd name="T2" fmla="*/ 590 w 590"/>
                <a:gd name="T3" fmla="*/ 0 h 544"/>
                <a:gd name="T4" fmla="*/ 590 w 590"/>
                <a:gd name="T5" fmla="*/ 544 h 544"/>
                <a:gd name="T6" fmla="*/ 0 w 590"/>
                <a:gd name="T7" fmla="*/ 408 h 544"/>
                <a:gd name="T8" fmla="*/ 0 w 590"/>
                <a:gd name="T9" fmla="*/ 13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44">
                  <a:moveTo>
                    <a:pt x="0" y="136"/>
                  </a:moveTo>
                  <a:lnTo>
                    <a:pt x="590" y="0"/>
                  </a:lnTo>
                  <a:lnTo>
                    <a:pt x="590" y="544"/>
                  </a:lnTo>
                  <a:lnTo>
                    <a:pt x="0" y="408"/>
                  </a:lnTo>
                  <a:lnTo>
                    <a:pt x="0" y="136"/>
                  </a:lnTo>
                  <a:close/>
                </a:path>
              </a:pathLst>
            </a:custGeom>
            <a:gradFill rotWithShape="1">
              <a:gsLst>
                <a:gs pos="0">
                  <a:srgbClr val="FFFF00">
                    <a:alpha val="60001"/>
                  </a:srgbClr>
                </a:gs>
                <a:gs pos="100000">
                  <a:srgbClr val="FF6600">
                    <a:alpha val="60001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6" name="Text Box 18">
              <a:extLst>
                <a:ext uri="{FF2B5EF4-FFF2-40B4-BE49-F238E27FC236}">
                  <a16:creationId xmlns:a16="http://schemas.microsoft.com/office/drawing/2014/main" id="{A0D628DC-2E7C-430D-91C2-D9BEA219F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909"/>
              <a:ext cx="1128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Protocol =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0.155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696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  <p:bldP spid="380932" grpId="1" animBg="1"/>
      <p:bldP spid="380932" grpId="2" animBg="1"/>
      <p:bldP spid="3809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521320A2-76CE-4B4D-9825-D08053A7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CF36-E525-4DD2-AB90-4FD613DC0F9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5FAE1FA2-8DC5-4EE5-A653-6C50DAC3D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 Types of Messages</a:t>
            </a:r>
          </a:p>
        </p:txBody>
      </p:sp>
      <p:sp>
        <p:nvSpPr>
          <p:cNvPr id="384004" name="Text Box 4">
            <a:extLst>
              <a:ext uri="{FF2B5EF4-FFF2-40B4-BE49-F238E27FC236}">
                <a16:creationId xmlns:a16="http://schemas.microsoft.com/office/drawing/2014/main" id="{E594E1BC-73B4-4894-8E92-C107B632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1504950"/>
            <a:ext cx="2735262" cy="844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ICMP messages</a:t>
            </a:r>
          </a:p>
        </p:txBody>
      </p:sp>
      <p:sp>
        <p:nvSpPr>
          <p:cNvPr id="384005" name="Text Box 5">
            <a:extLst>
              <a:ext uri="{FF2B5EF4-FFF2-40B4-BE49-F238E27FC236}">
                <a16:creationId xmlns:a16="http://schemas.microsoft.com/office/drawing/2014/main" id="{9CDE6FDA-6AF0-44EE-A6FC-6F94B0D2D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068638"/>
            <a:ext cx="2735263" cy="98425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Error-reporting</a:t>
            </a:r>
          </a:p>
          <a:p>
            <a:pPr algn="ctr"/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差错报告</a:t>
            </a:r>
          </a:p>
        </p:txBody>
      </p:sp>
      <p:sp>
        <p:nvSpPr>
          <p:cNvPr id="384006" name="Text Box 6">
            <a:extLst>
              <a:ext uri="{FF2B5EF4-FFF2-40B4-BE49-F238E27FC236}">
                <a16:creationId xmlns:a16="http://schemas.microsoft.com/office/drawing/2014/main" id="{1F28D84B-0BC3-464C-B400-B6E43B539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068638"/>
            <a:ext cx="2735263" cy="9842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Query</a:t>
            </a:r>
          </a:p>
          <a:p>
            <a:pPr algn="ctr"/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测试查询</a:t>
            </a:r>
          </a:p>
        </p:txBody>
      </p:sp>
      <p:cxnSp>
        <p:nvCxnSpPr>
          <p:cNvPr id="384007" name="AutoShape 7">
            <a:extLst>
              <a:ext uri="{FF2B5EF4-FFF2-40B4-BE49-F238E27FC236}">
                <a16:creationId xmlns:a16="http://schemas.microsoft.com/office/drawing/2014/main" id="{A5261414-97B8-4D0B-A906-3E8FE44F1731}"/>
              </a:ext>
            </a:extLst>
          </p:cNvPr>
          <p:cNvCxnSpPr>
            <a:cxnSpLocks noChangeShapeType="1"/>
            <a:stCxn id="384004" idx="2"/>
            <a:endCxn id="384005" idx="0"/>
          </p:cNvCxnSpPr>
          <p:nvPr/>
        </p:nvCxnSpPr>
        <p:spPr bwMode="auto">
          <a:xfrm rot="5400000">
            <a:off x="3081338" y="1557337"/>
            <a:ext cx="681038" cy="2303463"/>
          </a:xfrm>
          <a:prstGeom prst="bentConnector3">
            <a:avLst>
              <a:gd name="adj1" fmla="val 4988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4008" name="AutoShape 8">
            <a:extLst>
              <a:ext uri="{FF2B5EF4-FFF2-40B4-BE49-F238E27FC236}">
                <a16:creationId xmlns:a16="http://schemas.microsoft.com/office/drawing/2014/main" id="{2C6CBAAA-4EE5-4E7F-9D54-498A1EE0680D}"/>
              </a:ext>
            </a:extLst>
          </p:cNvPr>
          <p:cNvCxnSpPr>
            <a:cxnSpLocks noChangeShapeType="1"/>
            <a:stCxn id="384004" idx="2"/>
            <a:endCxn id="384006" idx="0"/>
          </p:cNvCxnSpPr>
          <p:nvPr/>
        </p:nvCxnSpPr>
        <p:spPr bwMode="auto">
          <a:xfrm rot="16200000" flipH="1">
            <a:off x="5421313" y="1520825"/>
            <a:ext cx="681038" cy="2376487"/>
          </a:xfrm>
          <a:prstGeom prst="bentConnector3">
            <a:avLst>
              <a:gd name="adj1" fmla="val 4988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009" name="AutoShape 9">
            <a:extLst>
              <a:ext uri="{FF2B5EF4-FFF2-40B4-BE49-F238E27FC236}">
                <a16:creationId xmlns:a16="http://schemas.microsoft.com/office/drawing/2014/main" id="{45B7B92E-E7BC-40F5-BF3A-A3ECCA20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56138"/>
            <a:ext cx="3887788" cy="1706562"/>
          </a:xfrm>
          <a:prstGeom prst="wedgeRoundRectCallout">
            <a:avLst>
              <a:gd name="adj1" fmla="val -185"/>
              <a:gd name="adj2" fmla="val -84514"/>
              <a:gd name="adj3" fmla="val 16667"/>
            </a:avLst>
          </a:prstGeom>
          <a:noFill/>
          <a:ln w="3810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report problems that a router or a destination host may encounter when it processes an IP packet</a:t>
            </a:r>
          </a:p>
        </p:txBody>
      </p:sp>
      <p:sp>
        <p:nvSpPr>
          <p:cNvPr id="384010" name="AutoShape 10">
            <a:extLst>
              <a:ext uri="{FF2B5EF4-FFF2-40B4-BE49-F238E27FC236}">
                <a16:creationId xmlns:a16="http://schemas.microsoft.com/office/drawing/2014/main" id="{9100F31D-A563-482F-B3E7-149414BB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652963"/>
            <a:ext cx="3816350" cy="1706562"/>
          </a:xfrm>
          <a:prstGeom prst="wedgeRoundRectCallout">
            <a:avLst>
              <a:gd name="adj1" fmla="val 583"/>
              <a:gd name="adj2" fmla="val -82370"/>
              <a:gd name="adj3" fmla="val 16667"/>
            </a:avLst>
          </a:prstGeom>
          <a:noFill/>
          <a:ln w="38100">
            <a:solidFill>
              <a:srgbClr val="00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help a host or a network manager get specific information from a router or another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9" grpId="0" animBg="1"/>
      <p:bldP spid="3840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12820AB4-0D11-40B6-A670-4013FB86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85D-0BD6-42A7-BEBD-EABA5B8615D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86103" name="Rectangle 55">
            <a:extLst>
              <a:ext uri="{FF2B5EF4-FFF2-40B4-BE49-F238E27FC236}">
                <a16:creationId xmlns:a16="http://schemas.microsoft.com/office/drawing/2014/main" id="{3A44436F-D5D7-416F-A9D0-59792330A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</a:t>
            </a:r>
          </a:p>
        </p:txBody>
      </p:sp>
      <p:graphicFrame>
        <p:nvGraphicFramePr>
          <p:cNvPr id="386107" name="Group 59">
            <a:extLst>
              <a:ext uri="{FF2B5EF4-FFF2-40B4-BE49-F238E27FC236}">
                <a16:creationId xmlns:a16="http://schemas.microsoft.com/office/drawing/2014/main" id="{6E9A4C74-84AB-4963-A981-7778C56F78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" y="1485900"/>
          <a:ext cx="8496300" cy="4972627"/>
        </p:xfrm>
        <a:graphic>
          <a:graphicData uri="http://schemas.openxmlformats.org/drawingml/2006/table">
            <a:tbl>
              <a:tblPr/>
              <a:tblGrid>
                <a:gridCol w="1363663">
                  <a:extLst>
                    <a:ext uri="{9D8B030D-6E8A-4147-A177-3AD203B41FA5}">
                      <a16:colId xmlns:a16="http://schemas.microsoft.com/office/drawing/2014/main" val="141464304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3256097654"/>
                    </a:ext>
                  </a:extLst>
                </a:gridCol>
                <a:gridCol w="3675062">
                  <a:extLst>
                    <a:ext uri="{9D8B030D-6E8A-4147-A177-3AD203B41FA5}">
                      <a16:colId xmlns:a16="http://schemas.microsoft.com/office/drawing/2014/main" val="3887108989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966253196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Category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Type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Message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Reason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81081"/>
                  </a:ext>
                </a:extLst>
              </a:tr>
              <a:tr h="433388">
                <a:tc rowSpan="5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Error-reporting messages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Destination unreachable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Unreachable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456802"/>
                  </a:ext>
                </a:extLst>
              </a:tr>
              <a:tr h="433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Source quench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Congestion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54525"/>
                  </a:ext>
                </a:extLst>
              </a:tr>
              <a:tr h="433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Time exceeded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Too long route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489410"/>
                  </a:ext>
                </a:extLst>
              </a:tr>
              <a:tr h="433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Parameter problem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Format error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45717"/>
                  </a:ext>
                </a:extLst>
              </a:tr>
              <a:tr h="433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Redirection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Route changed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35603"/>
                  </a:ext>
                </a:extLst>
              </a:tr>
              <a:tr h="433388">
                <a:tc rowSpan="4"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Query messages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8 or 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Echo request or reply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Reachability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721436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13 or 14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Timestamp request or reply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Synchronization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54703"/>
                  </a:ext>
                </a:extLst>
              </a:tr>
              <a:tr h="747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17 or 18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Address mask request or reply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Mask maintenance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015153"/>
                  </a:ext>
                </a:extLst>
              </a:tr>
              <a:tr h="749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10 or 9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Router solicitation or advertisement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Coincidence between routers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82102"/>
                  </a:ext>
                </a:extLst>
              </a:tr>
            </a:tbl>
          </a:graphicData>
        </a:graphic>
      </p:graphicFrame>
      <p:sp>
        <p:nvSpPr>
          <p:cNvPr id="386108" name="AutoShape 60">
            <a:extLst>
              <a:ext uri="{FF2B5EF4-FFF2-40B4-BE49-F238E27FC236}">
                <a16:creationId xmlns:a16="http://schemas.microsoft.com/office/drawing/2014/main" id="{22DE67C4-0297-481F-825E-2AD7991B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4300"/>
            <a:ext cx="3516313" cy="12969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36000" tIns="36000" rIns="36000" bIns="36000" anchor="ctr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过时：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15  Information request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 Information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>
            <a:extLst>
              <a:ext uri="{FF2B5EF4-FFF2-40B4-BE49-F238E27FC236}">
                <a16:creationId xmlns:a16="http://schemas.microsoft.com/office/drawing/2014/main" id="{006C9984-C12C-48C8-8417-B45D1303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512E-C061-4B4B-8145-90F7F243577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7B0F9F11-2585-41A2-B54B-C3B6D8A15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Message Format</a:t>
            </a:r>
          </a:p>
        </p:txBody>
      </p:sp>
      <p:sp>
        <p:nvSpPr>
          <p:cNvPr id="389124" name="Rectangle 4">
            <a:extLst>
              <a:ext uri="{FF2B5EF4-FFF2-40B4-BE49-F238E27FC236}">
                <a16:creationId xmlns:a16="http://schemas.microsoft.com/office/drawing/2014/main" id="{EFDE9173-91D5-4B56-A1C9-E51A00C3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247900"/>
            <a:ext cx="1871662" cy="7207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9125" name="Rectangle 5">
            <a:extLst>
              <a:ext uri="{FF2B5EF4-FFF2-40B4-BE49-F238E27FC236}">
                <a16:creationId xmlns:a16="http://schemas.microsoft.com/office/drawing/2014/main" id="{CCD9DD2E-FB0A-4C42-8163-C3942E37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2247900"/>
            <a:ext cx="3743325" cy="7207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9126" name="Rectangle 6">
            <a:extLst>
              <a:ext uri="{FF2B5EF4-FFF2-40B4-BE49-F238E27FC236}">
                <a16:creationId xmlns:a16="http://schemas.microsoft.com/office/drawing/2014/main" id="{5F5C997F-D981-4553-95FE-7CC6C504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247900"/>
            <a:ext cx="1871663" cy="7207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9127" name="Text Box 7">
            <a:extLst>
              <a:ext uri="{FF2B5EF4-FFF2-40B4-BE49-F238E27FC236}">
                <a16:creationId xmlns:a16="http://schemas.microsoft.com/office/drawing/2014/main" id="{CB6C1F39-11B4-431D-8128-E7C079405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32092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</a:p>
        </p:txBody>
      </p:sp>
      <p:sp>
        <p:nvSpPr>
          <p:cNvPr id="389128" name="Text Box 8">
            <a:extLst>
              <a:ext uri="{FF2B5EF4-FFF2-40B4-BE49-F238E27FC236}">
                <a16:creationId xmlns:a16="http://schemas.microsoft.com/office/drawing/2014/main" id="{FB055E03-24E2-440E-A5E4-080FC859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32092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89130" name="Rectangle 10">
            <a:extLst>
              <a:ext uri="{FF2B5EF4-FFF2-40B4-BE49-F238E27FC236}">
                <a16:creationId xmlns:a16="http://schemas.microsoft.com/office/drawing/2014/main" id="{03A5AA7A-713F-4C57-A8D2-EF8B24E3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968625"/>
            <a:ext cx="7488238" cy="14398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9132" name="Text Box 12">
            <a:extLst>
              <a:ext uri="{FF2B5EF4-FFF2-40B4-BE49-F238E27FC236}">
                <a16:creationId xmlns:a16="http://schemas.microsoft.com/office/drawing/2014/main" id="{08196157-D20B-4761-A876-1B775CC75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337820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section</a:t>
            </a:r>
          </a:p>
        </p:txBody>
      </p:sp>
      <p:sp>
        <p:nvSpPr>
          <p:cNvPr id="389133" name="Text Box 13">
            <a:extLst>
              <a:ext uri="{FF2B5EF4-FFF2-40B4-BE49-F238E27FC236}">
                <a16:creationId xmlns:a16="http://schemas.microsoft.com/office/drawing/2014/main" id="{710B4462-7240-4C9A-8037-39FB82A06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2092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Type</a:t>
            </a:r>
          </a:p>
        </p:txBody>
      </p:sp>
      <p:sp>
        <p:nvSpPr>
          <p:cNvPr id="389134" name="Line 14">
            <a:extLst>
              <a:ext uri="{FF2B5EF4-FFF2-40B4-BE49-F238E27FC236}">
                <a16:creationId xmlns:a16="http://schemas.microsoft.com/office/drawing/2014/main" id="{E572A493-1EC4-47B7-8C39-D8B7D808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16716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89135" name="Line 15">
            <a:extLst>
              <a:ext uri="{FF2B5EF4-FFF2-40B4-BE49-F238E27FC236}">
                <a16:creationId xmlns:a16="http://schemas.microsoft.com/office/drawing/2014/main" id="{8778D15B-8CA4-4115-B39A-62682FE82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16716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89136" name="Line 16">
            <a:extLst>
              <a:ext uri="{FF2B5EF4-FFF2-40B4-BE49-F238E27FC236}">
                <a16:creationId xmlns:a16="http://schemas.microsoft.com/office/drawing/2014/main" id="{26F91EEA-42FE-4D45-840E-ED719E004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16716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sp>
        <p:nvSpPr>
          <p:cNvPr id="389137" name="Line 17">
            <a:extLst>
              <a:ext uri="{FF2B5EF4-FFF2-40B4-BE49-F238E27FC236}">
                <a16:creationId xmlns:a16="http://schemas.microsoft.com/office/drawing/2014/main" id="{55B7D73B-7574-4099-9DD0-3C6516C35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16716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endParaRPr lang="zh-CN" altLang="en-US"/>
          </a:p>
        </p:txBody>
      </p:sp>
      <p:cxnSp>
        <p:nvCxnSpPr>
          <p:cNvPr id="389138" name="AutoShape 18">
            <a:extLst>
              <a:ext uri="{FF2B5EF4-FFF2-40B4-BE49-F238E27FC236}">
                <a16:creationId xmlns:a16="http://schemas.microsoft.com/office/drawing/2014/main" id="{E3774383-E58D-4F67-AF95-E4B4582E0A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675" y="1878013"/>
            <a:ext cx="18716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139" name="AutoShape 19">
            <a:extLst>
              <a:ext uri="{FF2B5EF4-FFF2-40B4-BE49-F238E27FC236}">
                <a16:creationId xmlns:a16="http://schemas.microsoft.com/office/drawing/2014/main" id="{004A4495-C12A-4E37-8506-239521845F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0338" y="1878013"/>
            <a:ext cx="1873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140" name="AutoShape 20">
            <a:extLst>
              <a:ext uri="{FF2B5EF4-FFF2-40B4-BE49-F238E27FC236}">
                <a16:creationId xmlns:a16="http://schemas.microsoft.com/office/drawing/2014/main" id="{0430242A-2C5D-4EAC-A632-A01EEA6077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3588" y="1878013"/>
            <a:ext cx="3743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41" name="Text Box 21">
            <a:extLst>
              <a:ext uri="{FF2B5EF4-FFF2-40B4-BE49-F238E27FC236}">
                <a16:creationId xmlns:a16="http://schemas.microsoft.com/office/drawing/2014/main" id="{444A7045-2B34-4F30-9349-57F9B009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14668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bits</a:t>
            </a:r>
          </a:p>
        </p:txBody>
      </p:sp>
      <p:sp>
        <p:nvSpPr>
          <p:cNvPr id="389142" name="Text Box 22">
            <a:extLst>
              <a:ext uri="{FF2B5EF4-FFF2-40B4-BE49-F238E27FC236}">
                <a16:creationId xmlns:a16="http://schemas.microsoft.com/office/drawing/2014/main" id="{0F024214-3578-4135-987B-DC24EE61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4573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 bits</a:t>
            </a:r>
          </a:p>
        </p:txBody>
      </p:sp>
      <p:sp>
        <p:nvSpPr>
          <p:cNvPr id="389143" name="Text Box 23">
            <a:extLst>
              <a:ext uri="{FF2B5EF4-FFF2-40B4-BE49-F238E27FC236}">
                <a16:creationId xmlns:a16="http://schemas.microsoft.com/office/drawing/2014/main" id="{A1D7677C-F424-449A-A00B-F3755F96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14573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89144" name="Text Box 24">
            <a:extLst>
              <a:ext uri="{FF2B5EF4-FFF2-40B4-BE49-F238E27FC236}">
                <a16:creationId xmlns:a16="http://schemas.microsoft.com/office/drawing/2014/main" id="{CBF42A5F-943B-4123-98D3-4347B70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614863"/>
            <a:ext cx="5616575" cy="1262062"/>
          </a:xfrm>
          <a:prstGeom prst="rect">
            <a:avLst/>
          </a:prstGeom>
          <a:solidFill>
            <a:srgbClr val="FFFF00"/>
          </a:solidFill>
          <a:ln w="19050">
            <a:solidFill>
              <a:srgbClr val="FF9900"/>
            </a:solidFill>
            <a:miter lim="800000"/>
            <a:headEnd type="none" w="lg" len="lg"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54000" tIns="46800" rIns="54000" bIns="46800" anchor="ctr" anchorCtr="1"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13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差错报文：引起差错的原始分组的一部分（首部 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+ 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数据部分的前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个字节）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查询报文：基于查询类型的额外信息</a:t>
            </a:r>
          </a:p>
        </p:txBody>
      </p:sp>
      <p:cxnSp>
        <p:nvCxnSpPr>
          <p:cNvPr id="389145" name="AutoShape 25">
            <a:extLst>
              <a:ext uri="{FF2B5EF4-FFF2-40B4-BE49-F238E27FC236}">
                <a16:creationId xmlns:a16="http://schemas.microsoft.com/office/drawing/2014/main" id="{D467226E-E5A4-445A-84EF-80CBE55CFDBF}"/>
              </a:ext>
            </a:extLst>
          </p:cNvPr>
          <p:cNvCxnSpPr>
            <a:cxnSpLocks noChangeShapeType="1"/>
            <a:stCxn id="389144" idx="1"/>
            <a:endCxn id="389132" idx="1"/>
          </p:cNvCxnSpPr>
          <p:nvPr/>
        </p:nvCxnSpPr>
        <p:spPr bwMode="auto">
          <a:xfrm rot="10800000" flipH="1">
            <a:off x="2690813" y="3638550"/>
            <a:ext cx="727075" cy="1608138"/>
          </a:xfrm>
          <a:prstGeom prst="bentConnector3">
            <a:avLst>
              <a:gd name="adj1" fmla="val -74236"/>
            </a:avLst>
          </a:prstGeom>
          <a:noFill/>
          <a:ln w="28575">
            <a:solidFill>
              <a:srgbClr val="FFFF00"/>
            </a:solidFill>
            <a:prstDash val="dash"/>
            <a:miter lim="800000"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A288A84-8B5E-4C53-B940-C02ABE7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2020-6F93-482E-BC59-B4CA81F0EE1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5E7D95A-6ADF-4AF9-A981-085FF1A23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9   ICMP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C0F9CA7-D72F-4A92-A692-D04C77B3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3213" y="1628775"/>
            <a:ext cx="5976937" cy="46799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Types of messages</a:t>
            </a:r>
          </a:p>
          <a:p>
            <a:pPr>
              <a:spcAft>
                <a:spcPct val="2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Message format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Error reporting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Query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Checksum</a:t>
            </a:r>
          </a:p>
          <a:p>
            <a:pPr>
              <a:spcAft>
                <a:spcPct val="20000"/>
              </a:spcAft>
            </a:pPr>
            <a:r>
              <a:rPr lang="en-US" altLang="zh-CN" dirty="0"/>
              <a:t>ICMP package</a:t>
            </a:r>
          </a:p>
        </p:txBody>
      </p:sp>
    </p:spTree>
    <p:extLst>
      <p:ext uri="{BB962C8B-B14F-4D97-AF65-F5344CB8AC3E}">
        <p14:creationId xmlns:p14="http://schemas.microsoft.com/office/powerpoint/2010/main" val="1280283895"/>
      </p:ext>
    </p:extLst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9197</TotalTime>
  <Words>2136</Words>
  <Application>Microsoft Office PowerPoint</Application>
  <PresentationFormat>全屏显示(4:3)</PresentationFormat>
  <Paragraphs>554</Paragraphs>
  <Slides>37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Arial</vt:lpstr>
      <vt:lpstr>Franklin Gothic Medium</vt:lpstr>
      <vt:lpstr>Tahoma</vt:lpstr>
      <vt:lpstr>Wingdings</vt:lpstr>
      <vt:lpstr>Textured</vt:lpstr>
      <vt:lpstr>Chapter 9   ICMP</vt:lpstr>
      <vt:lpstr>Overview</vt:lpstr>
      <vt:lpstr>Error Reporting &amp; Error Correction</vt:lpstr>
      <vt:lpstr>Internet Control Message Protocol</vt:lpstr>
      <vt:lpstr>Message delivery and Encapsulation</vt:lpstr>
      <vt:lpstr>9.1  Types of Messages</vt:lpstr>
      <vt:lpstr>Types</vt:lpstr>
      <vt:lpstr>9.2  Message Format</vt:lpstr>
      <vt:lpstr>Chapter 9   ICMP</vt:lpstr>
      <vt:lpstr>9.3  Error Reporting</vt:lpstr>
      <vt:lpstr>Contents of Data Field for Error Messages</vt:lpstr>
      <vt:lpstr>9.3.1  Destination Unreachable</vt:lpstr>
      <vt:lpstr>Destination Unreachable Codes</vt:lpstr>
      <vt:lpstr>9.3.2  Source Quench</vt:lpstr>
      <vt:lpstr>The Solution of the Congestion</vt:lpstr>
      <vt:lpstr>9.3.3  Time Exceeded</vt:lpstr>
      <vt:lpstr>9.3.4  Parameter Problem</vt:lpstr>
      <vt:lpstr>9.3.5  Redirection</vt:lpstr>
      <vt:lpstr>Format</vt:lpstr>
      <vt:lpstr>思考</vt:lpstr>
      <vt:lpstr>Chapter 9   ICMP</vt:lpstr>
      <vt:lpstr>9.4  Query</vt:lpstr>
      <vt:lpstr>9.4.1  Echo Request and Reply</vt:lpstr>
      <vt:lpstr>9.4.2  Timestamp Request and Reply</vt:lpstr>
      <vt:lpstr>9.4.2  Timestamp Request and Reply</vt:lpstr>
      <vt:lpstr>9.4.3  Mask Request and Reply</vt:lpstr>
      <vt:lpstr>9.4.4  Route Solicitation and Advertisement</vt:lpstr>
      <vt:lpstr>Chapter 9   ICMP</vt:lpstr>
      <vt:lpstr>9.5  Checksum</vt:lpstr>
      <vt:lpstr>9.6  Debugging Tools</vt:lpstr>
      <vt:lpstr>9.6  Debugging Tools</vt:lpstr>
      <vt:lpstr>Chapter 9   ICMP</vt:lpstr>
      <vt:lpstr>9.7  ICMP Package</vt:lpstr>
      <vt:lpstr>9.7  ICMP Package</vt:lpstr>
      <vt:lpstr>9.7  ICMP Package</vt:lpstr>
      <vt:lpstr>Summary of ICMP</vt:lpstr>
      <vt:lpstr>9.8  Summary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TCP/IP协议原理</dc:title>
  <dc:subject>7、8章</dc:subject>
  <dc:creator>杨宁</dc:creator>
  <dc:description>ICMP、UDP</dc:description>
  <cp:lastModifiedBy>Zhao Zhengang</cp:lastModifiedBy>
  <cp:revision>153</cp:revision>
  <dcterms:created xsi:type="dcterms:W3CDTF">2003-01-21T09:43:48Z</dcterms:created>
  <dcterms:modified xsi:type="dcterms:W3CDTF">2020-10-20T23:18:41Z</dcterms:modified>
</cp:coreProperties>
</file>