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ltLang="zh-TW" smtClean="0"/>
              <a:t>Click to edit Master title style</a:t>
            </a:r>
            <a:endParaRPr kumimoji="0" lang="en-US"/>
          </a:p>
        </p:txBody>
      </p:sp>
      <p:sp>
        <p:nvSpPr>
          <p:cNvPr id="28" name="Date Placeholder 27"/>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17" name="Footer Placeholder 16"/>
          <p:cNvSpPr>
            <a:spLocks noGrp="1"/>
          </p:cNvSpPr>
          <p:nvPr>
            <p:ph type="ftr" sz="quarter" idx="11"/>
          </p:nvPr>
        </p:nvSpPr>
        <p:spPr/>
        <p:txBody>
          <a:bodyPr/>
          <a:lstStyle/>
          <a:p>
            <a:endParaRPr lang="zh-TW" altLang="en-US"/>
          </a:p>
        </p:txBody>
      </p:sp>
      <p:sp>
        <p:nvSpPr>
          <p:cNvPr id="29" name="Slide Number Placeholder 28"/>
          <p:cNvSpPr>
            <a:spLocks noGrp="1"/>
          </p:cNvSpPr>
          <p:nvPr>
            <p:ph type="sldNum" sz="quarter" idx="12"/>
          </p:nvPr>
        </p:nvSpPr>
        <p:spPr/>
        <p:txBody>
          <a:bodyPr/>
          <a:lstStyle/>
          <a:p>
            <a:fld id="{E3E2B517-19D3-4EBA-B627-6A6DC463E994}" type="slidenum">
              <a:rPr lang="zh-TW" altLang="en-US" smtClean="0"/>
              <a:t>‹#›</a:t>
            </a:fld>
            <a:endParaRPr lang="zh-TW" alt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7924800" y="6416675"/>
            <a:ext cx="762000" cy="365125"/>
          </a:xfrm>
        </p:spPr>
        <p:txBody>
          <a:bodyPr/>
          <a:lstStyle/>
          <a:p>
            <a:fld id="{E3E2B517-19D3-4EBA-B627-6A6DC463E994}"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Date Placeholder 2"/>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ltLang="zh-TW"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ltLang="zh-TW"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ltLang="zh-TW"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5" name="Date Placeholder 4"/>
          <p:cNvSpPr>
            <a:spLocks noGrp="1"/>
          </p:cNvSpPr>
          <p:nvPr>
            <p:ph type="dt" sz="half" idx="10"/>
          </p:nvPr>
        </p:nvSpPr>
        <p:spPr/>
        <p:txBody>
          <a:bodyPr/>
          <a:lstStyle/>
          <a:p>
            <a:fld id="{AC883A7B-495D-499F-A63D-2749866B2D54}" type="datetimeFigureOut">
              <a:rPr lang="zh-TW" altLang="en-US" smtClean="0"/>
              <a:t>2015/5/19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3E2B517-19D3-4EBA-B627-6A6DC463E994}"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ltLang="zh-TW"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C883A7B-495D-499F-A63D-2749866B2D54}" type="datetimeFigureOut">
              <a:rPr lang="zh-TW" altLang="en-US" smtClean="0"/>
              <a:t>2015/5/19</a:t>
            </a:fld>
            <a:endParaRPr lang="zh-TW" alt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TW" alt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3E2B517-19D3-4EBA-B627-6A6DC463E994}" type="slidenum">
              <a:rPr lang="zh-TW" altLang="en-US" smtClean="0"/>
              <a:t>‹#›</a:t>
            </a:fld>
            <a:endParaRPr lang="zh-TW"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Text Mining with Naïve Bayes</a:t>
            </a:r>
            <a:endParaRPr lang="zh-TW" altLang="en-US" dirty="0"/>
          </a:p>
        </p:txBody>
      </p:sp>
      <p:sp>
        <p:nvSpPr>
          <p:cNvPr id="3" name="Subtitle 2"/>
          <p:cNvSpPr>
            <a:spLocks noGrp="1"/>
          </p:cNvSpPr>
          <p:nvPr>
            <p:ph type="subTitle" idx="1"/>
          </p:nvPr>
        </p:nvSpPr>
        <p:spPr/>
        <p:txBody>
          <a:bodyPr/>
          <a:lstStyle/>
          <a:p>
            <a:r>
              <a:rPr lang="en-US" altLang="zh-TW" dirty="0" smtClean="0"/>
              <a:t>By Franklin Chou</a:t>
            </a:r>
            <a:endParaRPr lang="zh-TW" altLang="en-US" dirty="0"/>
          </a:p>
        </p:txBody>
      </p:sp>
    </p:spTree>
    <p:extLst>
      <p:ext uri="{BB962C8B-B14F-4D97-AF65-F5344CB8AC3E}">
        <p14:creationId xmlns:p14="http://schemas.microsoft.com/office/powerpoint/2010/main" val="232120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Word frequencies</a:t>
            </a:r>
            <a:endParaRPr lang="zh-TW"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ltLang="zh-TW" dirty="0" smtClean="0"/>
                  <a:t>1. Find the frequency that each word shows up in different categories</a:t>
                </a:r>
              </a:p>
              <a:p>
                <a:pPr lvl="1"/>
                <a:r>
                  <a:rPr lang="en-US" altLang="zh-TW" dirty="0" smtClean="0"/>
                  <a:t>I see </a:t>
                </a:r>
                <a:r>
                  <a:rPr lang="en-US" altLang="zh-TW" dirty="0"/>
                  <a:t>F</a:t>
                </a:r>
                <a:r>
                  <a:rPr lang="en-US" altLang="zh-TW" dirty="0" smtClean="0"/>
                  <a:t>errari in 50 documents, 40 of which are </a:t>
                </a:r>
                <a:r>
                  <a:rPr lang="en-US" altLang="zh-TW" dirty="0" err="1" smtClean="0"/>
                  <a:t>orbituaries</a:t>
                </a:r>
                <a:r>
                  <a:rPr lang="en-US" altLang="zh-TW" dirty="0" smtClean="0"/>
                  <a:t>. There are 100 documents in total, with 60 </a:t>
                </a:r>
                <a:r>
                  <a:rPr lang="en-US" altLang="zh-TW" dirty="0" err="1" smtClean="0"/>
                  <a:t>orbituaries</a:t>
                </a:r>
                <a:r>
                  <a:rPr lang="en-US" altLang="zh-TW" dirty="0" smtClean="0"/>
                  <a:t>.</a:t>
                </a:r>
              </a:p>
              <a:p>
                <a:pPr lvl="1"/>
                <a:r>
                  <a:rPr lang="en-US" altLang="zh-TW" dirty="0" smtClean="0"/>
                  <a:t>P(</a:t>
                </a:r>
                <a:r>
                  <a:rPr lang="en-US" altLang="zh-TW" dirty="0" err="1" smtClean="0"/>
                  <a:t>orbituary</a:t>
                </a:r>
                <a:r>
                  <a:rPr lang="en-US" altLang="zh-TW" dirty="0" smtClean="0"/>
                  <a:t>)=.6</a:t>
                </a:r>
              </a:p>
              <a:p>
                <a:pPr lvl="1"/>
                <a:r>
                  <a:rPr lang="en-US" altLang="zh-TW" dirty="0" smtClean="0"/>
                  <a:t>P(</a:t>
                </a:r>
                <a:r>
                  <a:rPr lang="en-US" altLang="zh-TW" dirty="0" err="1" smtClean="0"/>
                  <a:t>ferrari</a:t>
                </a:r>
                <a:r>
                  <a:rPr lang="en-US" altLang="zh-TW" dirty="0" smtClean="0"/>
                  <a:t>)=.5</a:t>
                </a:r>
              </a:p>
              <a:p>
                <a:pPr lvl="1"/>
                <a:r>
                  <a:rPr lang="en-US" altLang="zh-TW" dirty="0" smtClean="0"/>
                  <a:t>P(</a:t>
                </a:r>
                <a:r>
                  <a:rPr lang="en-US" altLang="zh-TW" dirty="0" err="1"/>
                  <a:t>o</a:t>
                </a:r>
                <a:r>
                  <a:rPr lang="en-US" altLang="zh-TW" dirty="0" smtClean="0"/>
                  <a:t>rbit</a:t>
                </a:r>
                <a:r>
                  <a:rPr lang="en-US" altLang="zh-TW" dirty="0" err="1" smtClean="0"/>
                  <a:t>|</a:t>
                </a:r>
                <a:r>
                  <a:rPr lang="en-US" altLang="zh-TW" dirty="0" smtClean="0"/>
                  <a:t>ferrari)=</a:t>
                </a:r>
                <a14:m>
                  <m:oMath xmlns:m="http://schemas.openxmlformats.org/officeDocument/2006/math">
                    <m:f>
                      <m:fPr>
                        <m:ctrlPr>
                          <a:rPr lang="en-US" altLang="zh-TW" i="1" dirty="0" smtClean="0">
                            <a:latin typeface="Cambria Math"/>
                          </a:rPr>
                        </m:ctrlPr>
                      </m:fPr>
                      <m:num>
                        <m:r>
                          <m:rPr>
                            <m:nor/>
                          </m:rPr>
                          <a:rPr lang="en-US" altLang="zh-TW" dirty="0" smtClean="0"/>
                          <m:t>P</m:t>
                        </m:r>
                        <m:r>
                          <m:rPr>
                            <m:nor/>
                          </m:rPr>
                          <a:rPr lang="en-US" altLang="zh-TW" dirty="0" smtClean="0"/>
                          <m:t>(</m:t>
                        </m:r>
                        <m:r>
                          <m:rPr>
                            <m:nor/>
                          </m:rPr>
                          <a:rPr lang="en-US" altLang="zh-TW" b="0" i="0" dirty="0" smtClean="0"/>
                          <m:t>ferrari</m:t>
                        </m:r>
                        <m:r>
                          <m:rPr>
                            <m:nor/>
                          </m:rPr>
                          <a:rPr lang="en-US" altLang="zh-TW" dirty="0" smtClean="0"/>
                          <m:t>|</m:t>
                        </m:r>
                        <m:r>
                          <m:rPr>
                            <m:nor/>
                          </m:rPr>
                          <a:rPr lang="en-US" altLang="zh-TW" b="0" i="0" dirty="0" smtClean="0"/>
                          <m:t>orbit</m:t>
                        </m:r>
                        <m:r>
                          <m:rPr>
                            <m:nor/>
                          </m:rPr>
                          <a:rPr lang="en-US" altLang="zh-TW" dirty="0" smtClean="0"/>
                          <m:t>)</m:t>
                        </m:r>
                        <m:r>
                          <m:rPr>
                            <m:nor/>
                          </m:rPr>
                          <a:rPr lang="en-US" altLang="zh-TW" dirty="0" smtClean="0"/>
                          <m:t>P</m:t>
                        </m:r>
                        <m:r>
                          <m:rPr>
                            <m:nor/>
                          </m:rPr>
                          <a:rPr lang="en-US" altLang="zh-TW" dirty="0" smtClean="0"/>
                          <m:t>(</m:t>
                        </m:r>
                        <m:r>
                          <m:rPr>
                            <m:nor/>
                          </m:rPr>
                          <a:rPr lang="en-US" altLang="zh-TW" b="0" i="0" dirty="0" smtClean="0"/>
                          <m:t>orbit</m:t>
                        </m:r>
                        <m:r>
                          <m:rPr>
                            <m:nor/>
                          </m:rPr>
                          <a:rPr lang="en-US" altLang="zh-TW" dirty="0" smtClean="0"/>
                          <m:t>)</m:t>
                        </m:r>
                      </m:num>
                      <m:den>
                        <m:r>
                          <a:rPr lang="en-US" altLang="zh-TW" b="0" i="1" dirty="0" smtClean="0">
                            <a:latin typeface="Cambria Math"/>
                          </a:rPr>
                          <m:t>𝑃</m:t>
                        </m:r>
                        <m:r>
                          <a:rPr lang="en-US" altLang="zh-TW" b="0" i="1" dirty="0" smtClean="0">
                            <a:latin typeface="Cambria Math"/>
                          </a:rPr>
                          <m:t>(</m:t>
                        </m:r>
                        <m:r>
                          <a:rPr lang="en-US" altLang="zh-TW" b="0" i="1" dirty="0" smtClean="0">
                            <a:latin typeface="Cambria Math"/>
                          </a:rPr>
                          <m:t>𝑓𝑒𝑟𝑟𝑎𝑟𝑖</m:t>
                        </m:r>
                        <m:r>
                          <a:rPr lang="en-US" altLang="zh-TW" b="0" i="1" dirty="0" smtClean="0">
                            <a:latin typeface="Cambria Math"/>
                          </a:rPr>
                          <m:t>)</m:t>
                        </m:r>
                      </m:den>
                    </m:f>
                  </m:oMath>
                </a14:m>
                <a:endParaRPr lang="en-US" altLang="zh-TW" dirty="0" smtClean="0"/>
              </a:p>
              <a:p>
                <a:pPr lvl="1"/>
                <a:r>
                  <a:rPr lang="en-US" altLang="zh-TW" dirty="0" smtClean="0"/>
                  <a:t>=2/3*.6/.5=.8</a:t>
                </a:r>
                <a:endParaRPr lang="zh-TW" altLang="en-US" dirty="0"/>
              </a:p>
              <a:p>
                <a:pPr lvl="1"/>
                <a:endParaRPr lang="zh-TW"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95" r="-207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799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Combining Frequencies</a:t>
            </a:r>
            <a:endParaRPr lang="zh-TW"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f>
                      <m:fPr>
                        <m:ctrlPr>
                          <a:rPr lang="en-US" altLang="zh-TW" i="1" smtClean="0">
                            <a:latin typeface="Cambria Math"/>
                          </a:rPr>
                        </m:ctrlPr>
                      </m:fPr>
                      <m:num>
                        <m:r>
                          <a:rPr lang="en-US" altLang="zh-TW" b="0" i="1" smtClean="0">
                            <a:latin typeface="Cambria Math"/>
                          </a:rPr>
                          <m:t>𝑎</m:t>
                        </m:r>
                        <m:r>
                          <a:rPr lang="en-US" altLang="zh-TW" b="0" i="1" smtClean="0">
                            <a:latin typeface="Cambria Math"/>
                          </a:rPr>
                          <m:t>∗</m:t>
                        </m:r>
                        <m:r>
                          <a:rPr lang="en-US" altLang="zh-TW" b="0" i="1" smtClean="0">
                            <a:latin typeface="Cambria Math"/>
                          </a:rPr>
                          <m:t>𝑏</m:t>
                        </m:r>
                        <m:r>
                          <a:rPr lang="en-US" altLang="zh-TW" b="0" i="1" smtClean="0">
                            <a:latin typeface="Cambria Math"/>
                          </a:rPr>
                          <m:t>∗</m:t>
                        </m:r>
                        <m:r>
                          <a:rPr lang="en-US" altLang="zh-TW" b="0" i="1" smtClean="0">
                            <a:latin typeface="Cambria Math"/>
                          </a:rPr>
                          <m:t>𝑐</m:t>
                        </m:r>
                      </m:num>
                      <m:den>
                        <m:r>
                          <a:rPr lang="en-US" altLang="zh-TW" b="0" i="1" smtClean="0">
                            <a:latin typeface="Cambria Math"/>
                          </a:rPr>
                          <m:t>𝑎</m:t>
                        </m:r>
                        <m:r>
                          <a:rPr lang="en-US" altLang="zh-TW" b="0" i="1" smtClean="0">
                            <a:latin typeface="Cambria Math"/>
                          </a:rPr>
                          <m:t>∗</m:t>
                        </m:r>
                        <m:r>
                          <a:rPr lang="en-US" altLang="zh-TW" b="0" i="1" smtClean="0">
                            <a:latin typeface="Cambria Math"/>
                          </a:rPr>
                          <m:t>𝑏</m:t>
                        </m:r>
                        <m:r>
                          <a:rPr lang="en-US" altLang="zh-TW" b="0" i="1" smtClean="0">
                            <a:latin typeface="Cambria Math"/>
                          </a:rPr>
                          <m:t>∗</m:t>
                        </m:r>
                        <m:r>
                          <a:rPr lang="en-US" altLang="zh-TW" b="0" i="1" smtClean="0">
                            <a:latin typeface="Cambria Math"/>
                          </a:rPr>
                          <m:t>𝑐</m:t>
                        </m:r>
                        <m:r>
                          <a:rPr lang="en-US" altLang="zh-TW" b="0" i="1" smtClean="0">
                            <a:latin typeface="Cambria Math"/>
                          </a:rPr>
                          <m:t>+(1−</m:t>
                        </m:r>
                        <m:r>
                          <a:rPr lang="en-US" altLang="zh-TW" b="0" i="1" smtClean="0">
                            <a:latin typeface="Cambria Math"/>
                          </a:rPr>
                          <m:t>𝑎</m:t>
                        </m:r>
                        <m:r>
                          <a:rPr lang="en-US" altLang="zh-TW" b="0" i="1" smtClean="0">
                            <a:latin typeface="Cambria Math"/>
                          </a:rPr>
                          <m:t>)(1−</m:t>
                        </m:r>
                        <m:r>
                          <a:rPr lang="en-US" altLang="zh-TW" b="0" i="1" smtClean="0">
                            <a:latin typeface="Cambria Math"/>
                          </a:rPr>
                          <m:t>𝑏</m:t>
                        </m:r>
                        <m:r>
                          <a:rPr lang="en-US" altLang="zh-TW" b="0" i="1" smtClean="0">
                            <a:latin typeface="Cambria Math"/>
                          </a:rPr>
                          <m:t>)(1−</m:t>
                        </m:r>
                        <m:r>
                          <a:rPr lang="en-US" altLang="zh-TW" b="0" i="1" smtClean="0">
                            <a:latin typeface="Cambria Math"/>
                          </a:rPr>
                          <m:t>𝑐</m:t>
                        </m:r>
                        <m:r>
                          <a:rPr lang="en-US" altLang="zh-TW" b="0" i="1" smtClean="0">
                            <a:latin typeface="Cambria Math"/>
                          </a:rPr>
                          <m:t>)</m:t>
                        </m:r>
                      </m:den>
                    </m:f>
                  </m:oMath>
                </a14:m>
                <a:endParaRPr lang="en-US" altLang="zh-TW" dirty="0" smtClean="0"/>
              </a:p>
              <a:p>
                <a:r>
                  <a:rPr lang="en-US" altLang="zh-TW" dirty="0" smtClean="0"/>
                  <a:t>Given the “somberness” of the words ambulance, </a:t>
                </a:r>
                <a:r>
                  <a:rPr lang="en-US" altLang="zh-TW" dirty="0" err="1" smtClean="0"/>
                  <a:t>ferrari</a:t>
                </a:r>
                <a:r>
                  <a:rPr lang="en-US" altLang="zh-TW" dirty="0" smtClean="0"/>
                  <a:t> and squab are as follows.</a:t>
                </a:r>
              </a:p>
              <a:p>
                <a:pPr lvl="1"/>
                <a:r>
                  <a:rPr lang="en-US" altLang="zh-TW" dirty="0" smtClean="0"/>
                  <a:t>.6, .8, .3</a:t>
                </a:r>
              </a:p>
              <a:p>
                <a:r>
                  <a:rPr lang="en-US" altLang="zh-TW" dirty="0" smtClean="0"/>
                  <a:t>The probability that the document we are reading is an </a:t>
                </a:r>
                <a:r>
                  <a:rPr lang="en-US" altLang="zh-TW" dirty="0" err="1" smtClean="0"/>
                  <a:t>orbituary</a:t>
                </a:r>
                <a:r>
                  <a:rPr lang="en-US" altLang="zh-TW" dirty="0" smtClean="0"/>
                  <a:t> is</a:t>
                </a:r>
                <a:r>
                  <a:rPr lang="zh-TW" altLang="en-US" dirty="0" smtClean="0"/>
                  <a:t> </a:t>
                </a:r>
                <a:r>
                  <a:rPr lang="en-US" altLang="zh-TW"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0984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Today’s Agenda	</a:t>
            </a:r>
            <a:endParaRPr lang="zh-TW" altLang="en-US" dirty="0"/>
          </a:p>
        </p:txBody>
      </p:sp>
      <p:sp>
        <p:nvSpPr>
          <p:cNvPr id="3" name="Content Placeholder 2"/>
          <p:cNvSpPr>
            <a:spLocks noGrp="1"/>
          </p:cNvSpPr>
          <p:nvPr>
            <p:ph idx="1"/>
          </p:nvPr>
        </p:nvSpPr>
        <p:spPr/>
        <p:txBody>
          <a:bodyPr/>
          <a:lstStyle/>
          <a:p>
            <a:r>
              <a:rPr lang="en-US" altLang="zh-TW" dirty="0" smtClean="0"/>
              <a:t>Basic Probability Concepts</a:t>
            </a:r>
          </a:p>
          <a:p>
            <a:pPr lvl="1"/>
            <a:r>
              <a:rPr lang="en-US" altLang="zh-TW" dirty="0" smtClean="0"/>
              <a:t>Conditional Probability</a:t>
            </a:r>
          </a:p>
          <a:p>
            <a:r>
              <a:rPr lang="en-US" altLang="zh-TW" dirty="0" smtClean="0"/>
              <a:t>Intuitive understanding of Bayes Theorem</a:t>
            </a:r>
          </a:p>
          <a:p>
            <a:r>
              <a:rPr lang="en-US" altLang="zh-TW" dirty="0" smtClean="0"/>
              <a:t>Bayes Theorem in Text Mining</a:t>
            </a:r>
          </a:p>
          <a:p>
            <a:pPr lvl="1"/>
            <a:r>
              <a:rPr lang="en-US" altLang="zh-TW" dirty="0" smtClean="0"/>
              <a:t>TF-IDF</a:t>
            </a:r>
          </a:p>
          <a:p>
            <a:pPr lvl="1"/>
            <a:endParaRPr lang="en-US" altLang="zh-TW" dirty="0" smtClean="0"/>
          </a:p>
          <a:p>
            <a:pPr marL="0" indent="0">
              <a:buNone/>
            </a:pPr>
            <a:endParaRPr lang="zh-TW" altLang="en-US" dirty="0"/>
          </a:p>
        </p:txBody>
      </p:sp>
    </p:spTree>
    <p:extLst>
      <p:ext uri="{BB962C8B-B14F-4D97-AF65-F5344CB8AC3E}">
        <p14:creationId xmlns:p14="http://schemas.microsoft.com/office/powerpoint/2010/main" val="425254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Conditional Probability	</a:t>
            </a:r>
            <a:endParaRPr lang="zh-TW" altLang="en-US" dirty="0"/>
          </a:p>
        </p:txBody>
      </p:sp>
      <p:sp>
        <p:nvSpPr>
          <p:cNvPr id="3" name="Content Placeholder 2"/>
          <p:cNvSpPr>
            <a:spLocks noGrp="1"/>
          </p:cNvSpPr>
          <p:nvPr>
            <p:ph idx="1"/>
          </p:nvPr>
        </p:nvSpPr>
        <p:spPr/>
        <p:txBody>
          <a:bodyPr/>
          <a:lstStyle/>
          <a:p>
            <a:r>
              <a:rPr lang="en-US" altLang="zh-TW" dirty="0" smtClean="0"/>
              <a:t>Conditional Probability is a probability based on some observed evidence or information.</a:t>
            </a:r>
          </a:p>
          <a:p>
            <a:r>
              <a:rPr lang="en-US" altLang="zh-TW" dirty="0" smtClean="0"/>
              <a:t>Given that I am an non-smoker, what are the odds of me suffering a heart attack in the next year?</a:t>
            </a:r>
            <a:endParaRPr lang="zh-TW" altLang="en-US" dirty="0"/>
          </a:p>
        </p:txBody>
      </p:sp>
    </p:spTree>
    <p:extLst>
      <p:ext uri="{BB962C8B-B14F-4D97-AF65-F5344CB8AC3E}">
        <p14:creationId xmlns:p14="http://schemas.microsoft.com/office/powerpoint/2010/main" val="95192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Joint probability</a:t>
            </a:r>
            <a:endParaRPr lang="zh-TW" altLang="en-US" dirty="0"/>
          </a:p>
        </p:txBody>
      </p:sp>
      <p:sp>
        <p:nvSpPr>
          <p:cNvPr id="3" name="Content Placeholder 2"/>
          <p:cNvSpPr>
            <a:spLocks noGrp="1"/>
          </p:cNvSpPr>
          <p:nvPr>
            <p:ph idx="1"/>
          </p:nvPr>
        </p:nvSpPr>
        <p:spPr/>
        <p:txBody>
          <a:bodyPr/>
          <a:lstStyle/>
          <a:p>
            <a:r>
              <a:rPr lang="en-US" altLang="zh-TW" dirty="0" smtClean="0"/>
              <a:t>The probability of two events happening </a:t>
            </a:r>
          </a:p>
          <a:p>
            <a:r>
              <a:rPr lang="en-US" altLang="zh-TW" dirty="0" smtClean="0"/>
              <a:t>P(a AND b)</a:t>
            </a:r>
          </a:p>
          <a:p>
            <a:pPr lvl="1"/>
            <a:r>
              <a:rPr lang="en-US" altLang="zh-TW" dirty="0" smtClean="0"/>
              <a:t>Probability both a and b are true</a:t>
            </a:r>
          </a:p>
          <a:p>
            <a:pPr lvl="1"/>
            <a:r>
              <a:rPr lang="en-US" altLang="zh-TW" dirty="0" smtClean="0"/>
              <a:t>Equivalent to p(a) p(</a:t>
            </a:r>
            <a:r>
              <a:rPr lang="en-US" altLang="zh-TW" dirty="0" err="1" smtClean="0"/>
              <a:t>b|a</a:t>
            </a:r>
            <a:r>
              <a:rPr lang="en-US" altLang="zh-TW" dirty="0" smtClean="0"/>
              <a:t>)</a:t>
            </a:r>
          </a:p>
          <a:p>
            <a:pPr lvl="1"/>
            <a:r>
              <a:rPr lang="en-US" altLang="zh-TW" dirty="0" smtClean="0"/>
              <a:t>If a and b are truly independent, the =p(a)*p(b)</a:t>
            </a:r>
          </a:p>
          <a:p>
            <a:pPr lvl="1"/>
            <a:r>
              <a:rPr lang="en-US" altLang="zh-TW" dirty="0" smtClean="0"/>
              <a:t>Independence means that one event does not affect the chances of the other event happening in any way.</a:t>
            </a:r>
            <a:endParaRPr lang="zh-TW" altLang="en-US" dirty="0"/>
          </a:p>
        </p:txBody>
      </p:sp>
    </p:spTree>
    <p:extLst>
      <p:ext uri="{BB962C8B-B14F-4D97-AF65-F5344CB8AC3E}">
        <p14:creationId xmlns:p14="http://schemas.microsoft.com/office/powerpoint/2010/main" val="209699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Scenario</a:t>
            </a:r>
            <a:endParaRPr lang="zh-TW" altLang="en-US" dirty="0"/>
          </a:p>
        </p:txBody>
      </p:sp>
      <p:sp>
        <p:nvSpPr>
          <p:cNvPr id="3" name="Content Placeholder 2"/>
          <p:cNvSpPr>
            <a:spLocks noGrp="1"/>
          </p:cNvSpPr>
          <p:nvPr>
            <p:ph idx="1"/>
          </p:nvPr>
        </p:nvSpPr>
        <p:spPr/>
        <p:txBody>
          <a:bodyPr>
            <a:normAutofit fontScale="92500"/>
          </a:bodyPr>
          <a:lstStyle/>
          <a:p>
            <a:r>
              <a:rPr lang="en-US" altLang="zh-TW" dirty="0" smtClean="0"/>
              <a:t>You are at a wedding party. There are three families there, the Jones, the Smiths and the Dodgers.  </a:t>
            </a:r>
          </a:p>
          <a:p>
            <a:r>
              <a:rPr lang="en-US" altLang="zh-TW" dirty="0" smtClean="0"/>
              <a:t> You are asked to make a toast. Someone who has made a very generous gift of a black </a:t>
            </a:r>
            <a:r>
              <a:rPr lang="en-US" altLang="zh-TW" b="1" i="1" dirty="0" smtClean="0"/>
              <a:t>Ferrari </a:t>
            </a:r>
            <a:r>
              <a:rPr lang="en-US" altLang="zh-TW" dirty="0" smtClean="0"/>
              <a:t>to the newlyweds.</a:t>
            </a:r>
          </a:p>
          <a:p>
            <a:r>
              <a:rPr lang="en-US" altLang="zh-TW" dirty="0" smtClean="0"/>
              <a:t>Because you had been concentrating on carving the squab on the stick on the waiters plate instead of taking the whole squab on the stick onto your own plate, you were not paying attention to the talking. And you were always bad with names. </a:t>
            </a:r>
            <a:endParaRPr lang="zh-TW" altLang="en-US" dirty="0"/>
          </a:p>
        </p:txBody>
      </p:sp>
    </p:spTree>
    <p:extLst>
      <p:ext uri="{BB962C8B-B14F-4D97-AF65-F5344CB8AC3E}">
        <p14:creationId xmlns:p14="http://schemas.microsoft.com/office/powerpoint/2010/main" val="263917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Scenario </a:t>
            </a:r>
            <a:endParaRPr lang="zh-TW" altLang="en-US" dirty="0"/>
          </a:p>
        </p:txBody>
      </p:sp>
      <p:sp>
        <p:nvSpPr>
          <p:cNvPr id="3" name="Content Placeholder 2"/>
          <p:cNvSpPr>
            <a:spLocks noGrp="1"/>
          </p:cNvSpPr>
          <p:nvPr>
            <p:ph idx="1"/>
          </p:nvPr>
        </p:nvSpPr>
        <p:spPr/>
        <p:txBody>
          <a:bodyPr>
            <a:normAutofit/>
          </a:bodyPr>
          <a:lstStyle/>
          <a:p>
            <a:r>
              <a:rPr lang="en-US" altLang="zh-TW" dirty="0" smtClean="0"/>
              <a:t>Thankfully for you, you are decent with numbers. You recall that there were 12 Jones, 27 Smiths and 61 Dodgers.</a:t>
            </a:r>
          </a:p>
          <a:p>
            <a:pPr lvl="1"/>
            <a:r>
              <a:rPr lang="en-US" altLang="zh-TW" dirty="0" smtClean="0"/>
              <a:t>Q1: Who should you make out the toast to, and what are the chances that you would have to buy a black Ferrari for the angry and embarrassed bride?</a:t>
            </a:r>
          </a:p>
          <a:p>
            <a:r>
              <a:rPr lang="en-US" altLang="zh-TW" dirty="0" smtClean="0"/>
              <a:t>You see the subject of the toast is female. A summary of the guest list distribution is as follows.</a:t>
            </a:r>
          </a:p>
          <a:p>
            <a:endParaRPr lang="zh-TW" altLang="en-US" dirty="0"/>
          </a:p>
        </p:txBody>
      </p:sp>
    </p:spTree>
    <p:extLst>
      <p:ext uri="{BB962C8B-B14F-4D97-AF65-F5344CB8AC3E}">
        <p14:creationId xmlns:p14="http://schemas.microsoft.com/office/powerpoint/2010/main" val="229980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2197825"/>
              </p:ext>
            </p:extLst>
          </p:nvPr>
        </p:nvGraphicFramePr>
        <p:xfrm>
          <a:off x="539552" y="332656"/>
          <a:ext cx="6583680" cy="1872208"/>
        </p:xfrm>
        <a:graphic>
          <a:graphicData uri="http://schemas.openxmlformats.org/drawingml/2006/table">
            <a:tbl>
              <a:tblPr firstRow="1" bandRow="1">
                <a:tableStyleId>{5C22544A-7EE6-4342-B048-85BDC9FD1C3A}</a:tableStyleId>
              </a:tblPr>
              <a:tblGrid>
                <a:gridCol w="1666528"/>
                <a:gridCol w="1625312"/>
                <a:gridCol w="1645920"/>
                <a:gridCol w="1645920"/>
              </a:tblGrid>
              <a:tr h="370840">
                <a:tc>
                  <a:txBody>
                    <a:bodyPr/>
                    <a:lstStyle/>
                    <a:p>
                      <a:endParaRPr lang="zh-TW" altLang="en-US" dirty="0"/>
                    </a:p>
                  </a:txBody>
                  <a:tcPr/>
                </a:tc>
                <a:tc>
                  <a:txBody>
                    <a:bodyPr/>
                    <a:lstStyle/>
                    <a:p>
                      <a:r>
                        <a:rPr lang="en-US" altLang="zh-TW" dirty="0" smtClean="0"/>
                        <a:t>Male </a:t>
                      </a:r>
                      <a:endParaRPr lang="zh-TW" altLang="en-US" dirty="0"/>
                    </a:p>
                  </a:txBody>
                  <a:tcPr/>
                </a:tc>
                <a:tc>
                  <a:txBody>
                    <a:bodyPr/>
                    <a:lstStyle/>
                    <a:p>
                      <a:r>
                        <a:rPr lang="en-US" altLang="zh-TW" dirty="0" smtClean="0"/>
                        <a:t>Female</a:t>
                      </a:r>
                      <a:endParaRPr lang="zh-TW" altLang="en-US" dirty="0"/>
                    </a:p>
                  </a:txBody>
                  <a:tcPr/>
                </a:tc>
                <a:tc>
                  <a:txBody>
                    <a:bodyPr/>
                    <a:lstStyle/>
                    <a:p>
                      <a:r>
                        <a:rPr lang="en-US" altLang="zh-TW" dirty="0" smtClean="0"/>
                        <a:t>Total</a:t>
                      </a:r>
                      <a:endParaRPr lang="zh-TW" altLang="en-US" dirty="0"/>
                    </a:p>
                  </a:txBody>
                  <a:tcPr/>
                </a:tc>
              </a:tr>
              <a:tr h="370840">
                <a:tc>
                  <a:txBody>
                    <a:bodyPr/>
                    <a:lstStyle/>
                    <a:p>
                      <a:r>
                        <a:rPr lang="en-US" altLang="zh-TW" dirty="0" smtClean="0"/>
                        <a:t>Jones</a:t>
                      </a:r>
                      <a:endParaRPr lang="zh-TW" altLang="en-US" dirty="0"/>
                    </a:p>
                  </a:txBody>
                  <a:tcPr/>
                </a:tc>
                <a:tc>
                  <a:txBody>
                    <a:bodyPr/>
                    <a:lstStyle/>
                    <a:p>
                      <a:r>
                        <a:rPr lang="en-US" altLang="zh-TW" dirty="0" smtClean="0"/>
                        <a:t>4</a:t>
                      </a:r>
                      <a:endParaRPr lang="zh-TW" altLang="en-US" dirty="0"/>
                    </a:p>
                  </a:txBody>
                  <a:tcPr/>
                </a:tc>
                <a:tc>
                  <a:txBody>
                    <a:bodyPr/>
                    <a:lstStyle/>
                    <a:p>
                      <a:r>
                        <a:rPr lang="en-US" altLang="zh-TW" dirty="0" smtClean="0"/>
                        <a:t>8</a:t>
                      </a:r>
                      <a:endParaRPr lang="zh-TW" altLang="en-US" dirty="0"/>
                    </a:p>
                  </a:txBody>
                  <a:tcPr/>
                </a:tc>
                <a:tc>
                  <a:txBody>
                    <a:bodyPr/>
                    <a:lstStyle/>
                    <a:p>
                      <a:r>
                        <a:rPr lang="en-US" altLang="zh-TW" dirty="0" smtClean="0"/>
                        <a:t>12</a:t>
                      </a:r>
                      <a:endParaRPr lang="zh-TW" altLang="en-US" dirty="0"/>
                    </a:p>
                  </a:txBody>
                  <a:tcPr/>
                </a:tc>
              </a:tr>
              <a:tr h="370840">
                <a:tc>
                  <a:txBody>
                    <a:bodyPr/>
                    <a:lstStyle/>
                    <a:p>
                      <a:r>
                        <a:rPr lang="en-US" altLang="zh-TW" dirty="0" smtClean="0"/>
                        <a:t>Smiths</a:t>
                      </a:r>
                      <a:endParaRPr lang="zh-TW" altLang="en-US" dirty="0"/>
                    </a:p>
                  </a:txBody>
                  <a:tcPr/>
                </a:tc>
                <a:tc>
                  <a:txBody>
                    <a:bodyPr/>
                    <a:lstStyle/>
                    <a:p>
                      <a:r>
                        <a:rPr lang="en-US" altLang="zh-TW" dirty="0" smtClean="0"/>
                        <a:t>12</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27</a:t>
                      </a:r>
                      <a:endParaRPr lang="zh-TW" altLang="en-US" dirty="0"/>
                    </a:p>
                  </a:txBody>
                  <a:tcPr/>
                </a:tc>
              </a:tr>
              <a:tr h="370840">
                <a:tc>
                  <a:txBody>
                    <a:bodyPr/>
                    <a:lstStyle/>
                    <a:p>
                      <a:r>
                        <a:rPr lang="en-US" altLang="zh-TW" dirty="0" smtClean="0"/>
                        <a:t>Dodgers</a:t>
                      </a:r>
                      <a:endParaRPr lang="zh-TW" altLang="en-US" dirty="0"/>
                    </a:p>
                  </a:txBody>
                  <a:tcPr/>
                </a:tc>
                <a:tc>
                  <a:txBody>
                    <a:bodyPr/>
                    <a:lstStyle/>
                    <a:p>
                      <a:r>
                        <a:rPr lang="en-US" altLang="zh-TW" dirty="0" smtClean="0"/>
                        <a:t>59</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61</a:t>
                      </a:r>
                      <a:endParaRPr lang="zh-TW" altLang="en-US" dirty="0"/>
                    </a:p>
                  </a:txBody>
                  <a:tcPr/>
                </a:tc>
              </a:tr>
              <a:tr h="388848">
                <a:tc>
                  <a:txBody>
                    <a:bodyPr/>
                    <a:lstStyle/>
                    <a:p>
                      <a:r>
                        <a:rPr lang="en-US" altLang="zh-TW" dirty="0" smtClean="0"/>
                        <a:t>Total</a:t>
                      </a:r>
                      <a:endParaRPr lang="zh-TW" altLang="en-US" dirty="0"/>
                    </a:p>
                  </a:txBody>
                  <a:tcPr/>
                </a:tc>
                <a:tc>
                  <a:txBody>
                    <a:bodyPr/>
                    <a:lstStyle/>
                    <a:p>
                      <a:r>
                        <a:rPr lang="en-US" altLang="zh-TW" dirty="0" smtClean="0"/>
                        <a:t>75</a:t>
                      </a:r>
                      <a:endParaRPr lang="zh-TW" altLang="en-US" dirty="0"/>
                    </a:p>
                  </a:txBody>
                  <a:tcPr/>
                </a:tc>
                <a:tc>
                  <a:txBody>
                    <a:bodyPr/>
                    <a:lstStyle/>
                    <a:p>
                      <a:r>
                        <a:rPr lang="en-US" altLang="zh-TW" dirty="0" smtClean="0"/>
                        <a:t>25</a:t>
                      </a:r>
                      <a:endParaRPr lang="zh-TW" altLang="en-US" dirty="0"/>
                    </a:p>
                  </a:txBody>
                  <a:tcPr/>
                </a:tc>
                <a:tc>
                  <a:txBody>
                    <a:bodyPr/>
                    <a:lstStyle/>
                    <a:p>
                      <a:r>
                        <a:rPr lang="en-US" altLang="zh-TW" dirty="0" smtClean="0"/>
                        <a:t>100</a:t>
                      </a:r>
                      <a:endParaRPr lang="zh-TW" altLang="en-US" dirty="0"/>
                    </a:p>
                  </a:txBody>
                  <a:tcPr/>
                </a:tc>
              </a:tr>
            </a:tbl>
          </a:graphicData>
        </a:graphic>
      </p:graphicFrame>
      <p:sp>
        <p:nvSpPr>
          <p:cNvPr id="6" name="TextBox 5"/>
          <p:cNvSpPr txBox="1"/>
          <p:nvPr/>
        </p:nvSpPr>
        <p:spPr>
          <a:xfrm>
            <a:off x="887781" y="2276872"/>
            <a:ext cx="6192688" cy="4801314"/>
          </a:xfrm>
          <a:prstGeom prst="rect">
            <a:avLst/>
          </a:prstGeom>
          <a:noFill/>
        </p:spPr>
        <p:txBody>
          <a:bodyPr wrap="square" rtlCol="0">
            <a:spAutoFit/>
          </a:bodyPr>
          <a:lstStyle/>
          <a:p>
            <a:r>
              <a:rPr lang="en-US" altLang="zh-TW" sz="3200" dirty="0" smtClean="0"/>
              <a:t>Q2: What is the probability that the toasted is a Dodgers?</a:t>
            </a:r>
          </a:p>
          <a:p>
            <a:r>
              <a:rPr lang="en-US" altLang="zh-TW" sz="3200" dirty="0" smtClean="0"/>
              <a:t>Q3: What name should you toast to?</a:t>
            </a:r>
          </a:p>
          <a:p>
            <a:r>
              <a:rPr lang="en-US" altLang="zh-TW" sz="3200" dirty="0" smtClean="0"/>
              <a:t>Q4. The male Dodgers are expert wrestlers, and like to exhibit their skills. Your squab on a stick hits a man. What is the probability that you will have to be driven home in an ambulance?</a:t>
            </a:r>
            <a:endParaRPr lang="en-US" altLang="zh-TW" sz="3200" dirty="0"/>
          </a:p>
          <a:p>
            <a:endParaRPr lang="zh-TW" altLang="en-US" dirty="0"/>
          </a:p>
        </p:txBody>
      </p:sp>
    </p:spTree>
    <p:extLst>
      <p:ext uri="{BB962C8B-B14F-4D97-AF65-F5344CB8AC3E}">
        <p14:creationId xmlns:p14="http://schemas.microsoft.com/office/powerpoint/2010/main" val="380417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Bayes Theorem</a:t>
            </a:r>
            <a:endParaRPr lang="zh-TW" alt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76300" y="1484784"/>
            <a:ext cx="320040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60032" y="2132856"/>
            <a:ext cx="309634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78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Naïve Bayes within Text mining</a:t>
            </a:r>
            <a:endParaRPr lang="zh-TW" altLang="en-US" dirty="0"/>
          </a:p>
        </p:txBody>
      </p:sp>
      <p:sp>
        <p:nvSpPr>
          <p:cNvPr id="3" name="Content Placeholder 2"/>
          <p:cNvSpPr>
            <a:spLocks noGrp="1"/>
          </p:cNvSpPr>
          <p:nvPr>
            <p:ph idx="1"/>
          </p:nvPr>
        </p:nvSpPr>
        <p:spPr>
          <a:xfrm>
            <a:off x="467544" y="1556792"/>
            <a:ext cx="8229600" cy="4525963"/>
          </a:xfrm>
        </p:spPr>
        <p:txBody>
          <a:bodyPr>
            <a:normAutofit/>
          </a:bodyPr>
          <a:lstStyle/>
          <a:p>
            <a:r>
              <a:rPr lang="en-US" altLang="zh-TW" dirty="0" smtClean="0"/>
              <a:t>Given that we see words w1, w2, w3 … </a:t>
            </a:r>
            <a:r>
              <a:rPr lang="en-US" altLang="zh-TW" dirty="0" err="1" smtClean="0"/>
              <a:t>wN</a:t>
            </a:r>
            <a:r>
              <a:rPr lang="en-US" altLang="zh-TW" dirty="0" smtClean="0"/>
              <a:t>, what is the likelihood that the current document belongs to category X?</a:t>
            </a:r>
          </a:p>
          <a:p>
            <a:r>
              <a:rPr lang="en-US" altLang="zh-TW" dirty="0" smtClean="0"/>
              <a:t>Assume independence amongst all variables</a:t>
            </a:r>
          </a:p>
          <a:p>
            <a:r>
              <a:rPr lang="en-US" altLang="zh-TW" dirty="0" smtClean="0"/>
              <a:t>P(document is obituary| contains the word “ambulance”, “squab”, “</a:t>
            </a:r>
            <a:r>
              <a:rPr lang="en-US" altLang="zh-TW" dirty="0" err="1" smtClean="0"/>
              <a:t>ferrari</a:t>
            </a:r>
            <a:r>
              <a:rPr lang="en-US" altLang="zh-TW" dirty="0" smtClean="0"/>
              <a:t>”)</a:t>
            </a:r>
          </a:p>
          <a:p>
            <a:r>
              <a:rPr lang="en-US" altLang="zh-TW" dirty="0" smtClean="0"/>
              <a:t>“John died violently in a bizarre incident involving an ambulance, a </a:t>
            </a:r>
            <a:r>
              <a:rPr lang="en-US" altLang="zh-TW" dirty="0" err="1" smtClean="0"/>
              <a:t>ferrari</a:t>
            </a:r>
            <a:r>
              <a:rPr lang="en-US" altLang="zh-TW" dirty="0" smtClean="0"/>
              <a:t> and a squab on a stick”</a:t>
            </a:r>
          </a:p>
          <a:p>
            <a:pPr lvl="1"/>
            <a:endParaRPr lang="zh-TW" altLang="en-US" dirty="0"/>
          </a:p>
        </p:txBody>
      </p:sp>
    </p:spTree>
    <p:extLst>
      <p:ext uri="{BB962C8B-B14F-4D97-AF65-F5344CB8AC3E}">
        <p14:creationId xmlns:p14="http://schemas.microsoft.com/office/powerpoint/2010/main" val="286429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242</TotalTime>
  <Words>577</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Text Mining with Naïve Bayes</vt:lpstr>
      <vt:lpstr>Today’s Agenda </vt:lpstr>
      <vt:lpstr>Conditional Probability </vt:lpstr>
      <vt:lpstr>Joint probability</vt:lpstr>
      <vt:lpstr>Scenario</vt:lpstr>
      <vt:lpstr>Scenario </vt:lpstr>
      <vt:lpstr>PowerPoint Presentation</vt:lpstr>
      <vt:lpstr>Bayes Theorem</vt:lpstr>
      <vt:lpstr>Naïve Bayes within Text mining</vt:lpstr>
      <vt:lpstr>Word frequencies</vt:lpstr>
      <vt:lpstr>Combining Frequencies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with Naïve Bayes</dc:title>
  <dc:creator>kongxinga</dc:creator>
  <cp:lastModifiedBy>kongxinga</cp:lastModifiedBy>
  <cp:revision>15</cp:revision>
  <dcterms:created xsi:type="dcterms:W3CDTF">2015-05-19T23:47:33Z</dcterms:created>
  <dcterms:modified xsi:type="dcterms:W3CDTF">2015-05-20T03:50:26Z</dcterms:modified>
</cp:coreProperties>
</file>