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4" r:id="rId9"/>
    <p:sldId id="273" r:id="rId10"/>
    <p:sldId id="275" r:id="rId11"/>
    <p:sldId id="277" r:id="rId12"/>
    <p:sldId id="278" r:id="rId13"/>
    <p:sldId id="260" r:id="rId14"/>
    <p:sldId id="261" r:id="rId15"/>
    <p:sldId id="262" r:id="rId16"/>
    <p:sldId id="263" r:id="rId17"/>
    <p:sldId id="264" r:id="rId18"/>
    <p:sldId id="265" r:id="rId19"/>
    <p:sldId id="267" r:id="rId20"/>
    <p:sldId id="281" r:id="rId21"/>
    <p:sldId id="282" r:id="rId22"/>
    <p:sldId id="266" r:id="rId23"/>
    <p:sldId id="269" r:id="rId24"/>
    <p:sldId id="283" r:id="rId2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73" autoAdjust="0"/>
  </p:normalViewPr>
  <p:slideViewPr>
    <p:cSldViewPr snapToGrid="0" snapToObjects="1">
      <p:cViewPr varScale="1">
        <p:scale>
          <a:sx n="128" d="100"/>
          <a:sy n="128" d="100"/>
        </p:scale>
        <p:origin x="-104" y="-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5149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cas（check and set）：又称Compare-and-Swap，代表一种原子操作。先使用gets命令获取K-V及对应的版本号，然后去操作产生新的value，并附带之前获取的版本号；更新数据之前，服务器判断如果版本号不一致时，则设置失败（此时说明已经有人更新过该数据）；如果版本号一致，则更新数据（此时服务器会将该key的版本号同时更新）</a:t>
            </a:r>
          </a:p>
          <a:p>
            <a:pPr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flush_all：不会清除所有内存，只会让所有数据过期。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In general, because </a:t>
            </a:r>
            <a:r>
              <a:rPr lang="en" sz="1300" b="1">
                <a:solidFill>
                  <a:schemeClr val="dk1"/>
                </a:solidFill>
              </a:rPr>
              <a:t>pylibmc</a:t>
            </a:r>
            <a:r>
              <a:rPr lang="en" sz="1500">
                <a:solidFill>
                  <a:schemeClr val="dk1"/>
                </a:solidFill>
              </a:rPr>
              <a:t> is built on top of libmemcached, it issues exceptions for a lot of errors which </a:t>
            </a:r>
            <a:r>
              <a:rPr lang="en" sz="1300">
                <a:solidFill>
                  <a:schemeClr val="dk1"/>
                </a:solidFill>
              </a:rPr>
              <a:t>python-memcached</a:t>
            </a:r>
            <a:r>
              <a:rPr lang="en" sz="1500">
                <a:solidFill>
                  <a:schemeClr val="dk1"/>
                </a:solidFill>
              </a:rPr>
              <a:t> doesn’t. One example is if a memcached goes down, libmemcached will report an error whereas </a:t>
            </a:r>
            <a:r>
              <a:rPr lang="en" sz="1300">
                <a:solidFill>
                  <a:schemeClr val="dk1"/>
                </a:solidFill>
              </a:rPr>
              <a:t>python-memcached</a:t>
            </a:r>
            <a:r>
              <a:rPr lang="en" sz="1500">
                <a:solidFill>
                  <a:schemeClr val="dk1"/>
                </a:solidFill>
              </a:rPr>
              <a:t> will simply cycle to the next memcached.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emcached.org/" TargetMode="External"/><Relationship Id="rId4" Type="http://schemas.openxmlformats.org/officeDocument/2006/relationships/hyperlink" Target="http://code.google.com/p/memcached/wiki/NewStart?tm=6" TargetMode="External"/><Relationship Id="rId5" Type="http://schemas.openxmlformats.org/officeDocument/2006/relationships/hyperlink" Target="http://sendapatch.se/projects/pylibmc/" TargetMode="External"/><Relationship Id="rId6" Type="http://schemas.openxmlformats.org/officeDocument/2006/relationships/hyperlink" Target="http://libmemcached.org/libMemcache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livejourna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journal.com/" TargetMode="External"/><Relationship Id="rId4" Type="http://schemas.openxmlformats.org/officeDocument/2006/relationships/hyperlink" Target="https://www.facebook.com/" TargetMode="External"/><Relationship Id="rId5" Type="http://schemas.openxmlformats.org/officeDocument/2006/relationships/hyperlink" Target="http://www.wikipedia.org/" TargetMode="External"/><Relationship Id="rId6" Type="http://schemas.openxmlformats.org/officeDocument/2006/relationships/hyperlink" Target="http://www.twitter.com/" TargetMode="External"/><Relationship Id="rId7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Lesson 2: Memcached解析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7772400" cy="69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python-memcached VS. pylibmc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Memcached</a:t>
            </a:r>
            <a:r>
              <a:rPr kumimoji="1" lang="zh-CN" altLang="en-US" dirty="0"/>
              <a:t>指南</a:t>
            </a:r>
            <a:r>
              <a:rPr kumimoji="1" lang="en-US" altLang="en-US" dirty="0"/>
              <a:t>故事</a:t>
            </a:r>
            <a:endParaRPr kumimoji="1"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000" dirty="0" smtClean="0"/>
              <a:t/>
            </a:r>
            <a:r>
              <a:rPr lang="en-US" altLang="zh-CN" sz="2000" dirty="0"/>
              <a:t>$MEMCACHE_SERVERS = array(</a:t>
            </a:r>
            <a:br>
              <a:rPr lang="en-US" altLang="zh-CN" sz="2000" dirty="0"/>
            </a:br>
            <a:r>
              <a:rPr lang="en-US" altLang="zh-CN" sz="2000" dirty="0"/>
              <a:t>    "10.1.1.1", //web1</a:t>
            </a:r>
            <a:br>
              <a:rPr lang="en-US" altLang="zh-CN" sz="2000" dirty="0"/>
            </a:br>
            <a:r>
              <a:rPr lang="en-US" altLang="zh-CN" sz="2000" dirty="0"/>
              <a:t>    "10.1.1.2", //web2</a:t>
            </a:r>
            <a:br>
              <a:rPr lang="en-US" altLang="zh-CN" sz="2000" dirty="0"/>
            </a:br>
            <a:r>
              <a:rPr lang="en-US" altLang="zh-CN" sz="2000" dirty="0"/>
              <a:t>    "10.1.1.3", //web3</a:t>
            </a:r>
            <a:br>
              <a:rPr lang="en-US" altLang="zh-CN" sz="2000" dirty="0"/>
            </a:br>
            <a:r>
              <a:rPr lang="en-US" altLang="zh-CN" sz="2000" dirty="0"/>
              <a:t>);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memcache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Memcache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 err="1"/>
              <a:t>foreach</a:t>
            </a:r>
            <a:r>
              <a:rPr lang="en-US" altLang="zh-CN" sz="2000" dirty="0"/>
              <a:t>($MEMCACHE_SERVERS as $server){</a:t>
            </a:r>
            <a:br>
              <a:rPr lang="en-US" altLang="zh-CN" sz="2000" dirty="0"/>
            </a:br>
            <a:r>
              <a:rPr lang="en-US" altLang="zh-CN" sz="2000" dirty="0"/>
              <a:t>    $</a:t>
            </a:r>
            <a:r>
              <a:rPr lang="en-US" altLang="zh-CN" sz="2000" dirty="0" err="1"/>
              <a:t>memcache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addServer</a:t>
            </a:r>
            <a:r>
              <a:rPr lang="en-US" altLang="zh-CN" sz="2000" dirty="0"/>
              <a:t> ( $server );</a:t>
            </a:r>
            <a:br>
              <a:rPr lang="en-US" altLang="zh-CN" sz="2000" dirty="0"/>
            </a:br>
            <a:r>
              <a:rPr lang="en-US" altLang="zh-CN" sz="2000" dirty="0" smtClean="0"/>
              <a:t>}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4394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Memcached</a:t>
            </a:r>
            <a:r>
              <a:rPr kumimoji="1" lang="zh-CN" altLang="en-US" dirty="0"/>
              <a:t>指南</a:t>
            </a:r>
            <a:r>
              <a:rPr kumimoji="1" lang="en-US" altLang="en-US" dirty="0"/>
              <a:t>故事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$</a:t>
            </a:r>
            <a:r>
              <a:rPr lang="en-US" altLang="zh-CN" sz="1600" dirty="0" err="1"/>
              <a:t>huge_data_for_front_page</a:t>
            </a:r>
            <a:r>
              <a:rPr lang="en-US" altLang="zh-CN" sz="1600" dirty="0"/>
              <a:t> = $</a:t>
            </a:r>
            <a:r>
              <a:rPr lang="en-US" altLang="zh-CN" sz="1600" dirty="0" err="1"/>
              <a:t>memcache</a:t>
            </a:r>
            <a:r>
              <a:rPr lang="en-US" altLang="zh-CN" sz="1600" dirty="0"/>
              <a:t>-&gt;get("</a:t>
            </a:r>
            <a:r>
              <a:rPr lang="en-US" altLang="zh-CN" sz="1600" dirty="0" err="1"/>
              <a:t>huge_data_for_front_page</a:t>
            </a:r>
            <a:r>
              <a:rPr lang="en-US" altLang="zh-CN" sz="1600" dirty="0"/>
              <a:t>");</a:t>
            </a:r>
            <a:br>
              <a:rPr lang="en-US" altLang="zh-CN" sz="1600" dirty="0"/>
            </a:br>
            <a:r>
              <a:rPr lang="en-US" altLang="zh-CN" sz="1600" dirty="0"/>
              <a:t>if($</a:t>
            </a:r>
            <a:r>
              <a:rPr lang="en-US" altLang="zh-CN" sz="1600" dirty="0" err="1"/>
              <a:t>huge_data_for_front_page</a:t>
            </a:r>
            <a:r>
              <a:rPr lang="en-US" altLang="zh-CN" sz="1600" dirty="0"/>
              <a:t> === false){</a:t>
            </a:r>
            <a:br>
              <a:rPr lang="en-US" altLang="zh-CN" sz="1600" dirty="0"/>
            </a:br>
            <a:r>
              <a:rPr lang="en-US" altLang="zh-CN" sz="1600" dirty="0"/>
              <a:t>    $</a:t>
            </a:r>
            <a:r>
              <a:rPr lang="en-US" altLang="zh-CN" sz="1600" dirty="0" err="1"/>
              <a:t>huge_data_for_front_page</a:t>
            </a:r>
            <a:r>
              <a:rPr lang="en-US" altLang="zh-CN" sz="1600" dirty="0"/>
              <a:t> = array();</a:t>
            </a:r>
            <a:br>
              <a:rPr lang="en-US" altLang="zh-CN" sz="1600" dirty="0"/>
            </a:br>
            <a:r>
              <a:rPr lang="en-US" altLang="zh-CN" sz="1600" dirty="0"/>
              <a:t>    $</a:t>
            </a:r>
            <a:r>
              <a:rPr lang="en-US" altLang="zh-CN" sz="1600" dirty="0" err="1"/>
              <a:t>sql</a:t>
            </a:r>
            <a:r>
              <a:rPr lang="en-US" altLang="zh-CN" sz="1600" dirty="0"/>
              <a:t> = "SELECT * FROM </a:t>
            </a:r>
            <a:r>
              <a:rPr lang="en-US" altLang="zh-CN" sz="1600" dirty="0" err="1"/>
              <a:t>hugetable</a:t>
            </a:r>
            <a:r>
              <a:rPr lang="en-US" altLang="zh-CN" sz="1600" dirty="0"/>
              <a:t> WHERE timestamp &gt; </a:t>
            </a:r>
            <a:r>
              <a:rPr lang="en-US" altLang="zh-CN" sz="1600" dirty="0" err="1"/>
              <a:t>lastweek</a:t>
            </a:r>
            <a:r>
              <a:rPr lang="en-US" altLang="zh-CN" sz="1600" dirty="0"/>
              <a:t> ORDER BY timestamp ASC LIMIT 50000";</a:t>
            </a:r>
            <a:br>
              <a:rPr lang="en-US" altLang="zh-CN" sz="1600" dirty="0"/>
            </a:br>
            <a:r>
              <a:rPr lang="en-US" altLang="zh-CN" sz="1600" dirty="0"/>
              <a:t>    $res = </a:t>
            </a:r>
            <a:r>
              <a:rPr lang="en-US" altLang="zh-CN" sz="1600" dirty="0" err="1"/>
              <a:t>mysql_query</a:t>
            </a:r>
            <a:r>
              <a:rPr lang="en-US" altLang="zh-CN" sz="1600" dirty="0"/>
              <a:t>($</a:t>
            </a:r>
            <a:r>
              <a:rPr lang="en-US" altLang="zh-CN" sz="1600" dirty="0" err="1"/>
              <a:t>sql</a:t>
            </a:r>
            <a:r>
              <a:rPr lang="en-US" altLang="zh-CN" sz="1600" dirty="0"/>
              <a:t>, $</a:t>
            </a:r>
            <a:r>
              <a:rPr lang="en-US" altLang="zh-CN" sz="1600" dirty="0" err="1"/>
              <a:t>mysql_connection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    while($rec = </a:t>
            </a:r>
            <a:r>
              <a:rPr lang="en-US" altLang="zh-CN" sz="1600" dirty="0" err="1"/>
              <a:t>mysql_fetch_assoc</a:t>
            </a:r>
            <a:r>
              <a:rPr lang="en-US" altLang="zh-CN" sz="1600" dirty="0"/>
              <a:t>($res)){</a:t>
            </a:r>
            <a:br>
              <a:rPr lang="en-US" altLang="zh-CN" sz="1600" dirty="0"/>
            </a:br>
            <a:r>
              <a:rPr lang="en-US" altLang="zh-CN" sz="1600" dirty="0"/>
              <a:t>        $</a:t>
            </a:r>
            <a:r>
              <a:rPr lang="en-US" altLang="zh-CN" sz="1600" dirty="0" err="1"/>
              <a:t>huge_data_for_front_page</a:t>
            </a:r>
            <a:r>
              <a:rPr lang="en-US" altLang="zh-CN" sz="1600" dirty="0"/>
              <a:t>[] = $rec;</a:t>
            </a:r>
            <a:br>
              <a:rPr lang="en-US" altLang="zh-CN" sz="1600" dirty="0"/>
            </a:br>
            <a:r>
              <a:rPr lang="en-US" altLang="zh-CN" sz="1600" dirty="0"/>
              <a:t>    }</a:t>
            </a:r>
            <a:br>
              <a:rPr lang="en-US" altLang="zh-CN" sz="1600" dirty="0"/>
            </a:br>
            <a:r>
              <a:rPr lang="en-US" altLang="zh-CN" sz="1600" dirty="0"/>
              <a:t>    // cache for 10 minutes</a:t>
            </a:r>
            <a:br>
              <a:rPr lang="en-US" altLang="zh-CN" sz="1600" dirty="0"/>
            </a:br>
            <a:r>
              <a:rPr lang="en-US" altLang="zh-CN" sz="1600" dirty="0"/>
              <a:t>    $</a:t>
            </a:r>
            <a:r>
              <a:rPr lang="en-US" altLang="zh-CN" sz="1600" dirty="0" err="1"/>
              <a:t>memcache</a:t>
            </a:r>
            <a:r>
              <a:rPr lang="en-US" altLang="zh-CN" sz="1600" dirty="0"/>
              <a:t>-&gt;set("</a:t>
            </a:r>
            <a:r>
              <a:rPr lang="en-US" altLang="zh-CN" sz="1600" dirty="0" err="1"/>
              <a:t>huge_data_for_front_page</a:t>
            </a:r>
            <a:r>
              <a:rPr lang="en-US" altLang="zh-CN" sz="1600" dirty="0"/>
              <a:t>", $</a:t>
            </a:r>
            <a:r>
              <a:rPr lang="en-US" altLang="zh-CN" sz="1600" dirty="0" err="1"/>
              <a:t>huge_data_for_front_page</a:t>
            </a:r>
            <a:r>
              <a:rPr lang="en-US" altLang="zh-CN" sz="1600" dirty="0"/>
              <a:t>, 0, 600);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// use $</a:t>
            </a:r>
            <a:r>
              <a:rPr lang="en-US" altLang="zh-CN" sz="1600" dirty="0" err="1"/>
              <a:t>huge_data_for_front_page</a:t>
            </a:r>
            <a:r>
              <a:rPr lang="en-US" altLang="zh-CN" sz="1600" dirty="0"/>
              <a:t> how you please</a:t>
            </a:r>
            <a:endParaRPr lang="zh-CN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737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Memcached</a:t>
            </a:r>
            <a:r>
              <a:rPr kumimoji="1" lang="zh-CN" altLang="en-US" dirty="0"/>
              <a:t>指南</a:t>
            </a:r>
            <a:r>
              <a:rPr kumimoji="1" lang="en-US" altLang="en-US" dirty="0"/>
              <a:t>故事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这时，</a:t>
            </a:r>
            <a:r>
              <a:rPr kumimoji="1" lang="en-US" altLang="zh-CN" dirty="0" err="1" smtClean="0"/>
              <a:t>Sysadmin</a:t>
            </a:r>
            <a:r>
              <a:rPr kumimoji="1" lang="zh-CN" altLang="en-US" dirty="0" smtClean="0"/>
              <a:t>发现负载降低到了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，网站快了很多。所以</a:t>
            </a:r>
            <a:r>
              <a:rPr kumimoji="1" lang="en-US" altLang="zh-CN" dirty="0" smtClean="0"/>
              <a:t>Programmer</a:t>
            </a:r>
            <a:r>
              <a:rPr kumimoji="1" lang="zh-CN" altLang="en-US" dirty="0" smtClean="0"/>
              <a:t>将更多的数据进行了缓存，最后负载降到了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Sysadmin</a:t>
            </a:r>
            <a:r>
              <a:rPr kumimoji="1" lang="zh-CN" altLang="en-US" dirty="0" smtClean="0"/>
              <a:t>还发现，一个数据只会缓存在一个服务器中，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是分布式的，相当于有一</a:t>
            </a:r>
            <a:r>
              <a:rPr kumimoji="1" lang="en-US" altLang="zh-CN" dirty="0" smtClean="0"/>
              <a:t>3BG</a:t>
            </a:r>
            <a:r>
              <a:rPr kumimoji="1" lang="zh-CN" altLang="en-US" dirty="0" smtClean="0"/>
              <a:t>的缓存系统。</a:t>
            </a:r>
            <a:endParaRPr kumimoji="1" lang="en-US" altLang="zh-CN" dirty="0" smtClean="0"/>
          </a:p>
          <a:p>
            <a:r>
              <a:rPr kumimoji="1" lang="zh-CN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9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Memcached简介——原理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611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Memcached可以让你更好的利用内存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50*64MB = 3.2GB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037" y="581975"/>
            <a:ext cx="23907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Memcached安装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较老的版本缺少bugfixes等，也可能缺少一些命令。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建议安装1.4.4+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 dirty="0"/>
              <a:t>Dependencies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GCC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L</a:t>
            </a:r>
            <a:r>
              <a:rPr lang="en" sz="2400" dirty="0" smtClean="0"/>
              <a:t>ibevent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Libevent</a:t>
            </a:r>
            <a:r>
              <a:rPr lang="zh-CN" altLang="en-US" sz="2400" dirty="0" smtClean="0"/>
              <a:t>是一个事件触发的网络库，内部使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kqueue</a:t>
            </a:r>
            <a:r>
              <a:rPr lang="zh-CN" altLang="en-US" sz="2400" dirty="0" smtClean="0"/>
              <a:t>等系统调用管理事件机制</a:t>
            </a:r>
            <a:r>
              <a:rPr lang="zh-CN" altLang="zh-CN" sz="2400" dirty="0" smtClean="0"/>
              <a:t>，</a:t>
            </a:r>
            <a:r>
              <a:rPr lang="en-US" altLang="zh-CN" sz="2400" dirty="0" err="1" smtClean="0"/>
              <a:t>Memcached</a:t>
            </a:r>
            <a:r>
              <a:rPr lang="zh-CN" altLang="en-US" sz="2400" dirty="0" smtClean="0"/>
              <a:t>采用其作为网络层）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Memcached安装——基于Package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dirty="0"/>
              <a:t>Ubuntu &amp; Debian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sudo apt-get install libevent-dev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sudo apt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100" dirty="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 install memcached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dirty="0"/>
              <a:t>Redhat/Fedora/CentOS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sudo yum install libevent-devel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sudo yum install memcached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Memcached安装——基于源码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wget http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100" dirty="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//memcached.org/latest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tar 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zxvf memcached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100" dirty="0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1.x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tar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gz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cd memcached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100" dirty="0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1.x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x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./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configure 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prefix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 dirty="0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/usr/</a:t>
            </a:r>
            <a:r>
              <a:rPr lang="en" sz="1100" dirty="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local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memcached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make </a:t>
            </a:r>
            <a:r>
              <a:rPr lang="en" sz="1100" dirty="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&amp;&amp;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 make test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sudo make install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Memcached配置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-p &lt;num&gt;		</a:t>
            </a:r>
            <a:r>
              <a:rPr lang="en" sz="1400" dirty="0"/>
              <a:t>设置端口号(默认: 11211)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-U &lt;num&gt;</a:t>
            </a:r>
            <a:r>
              <a:rPr lang="en" sz="1400" dirty="0"/>
              <a:t>  	UDP监听端口 (默认: 11211, 0 时关闭，用户存取小数据)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-l &lt;ip_addr&gt;</a:t>
            </a:r>
            <a:r>
              <a:rPr lang="en" sz="1400" dirty="0"/>
              <a:t>  	监听地址 (默认:所有都允许,无论内外网或者本机更换IP，有安全隐患，若设置为127.0.0.1就只能本机访问)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-d        		独立进程运行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-u &lt;username&gt;</a:t>
            </a:r>
            <a:r>
              <a:rPr lang="en" sz="1400" dirty="0"/>
              <a:t> 	绑定进程的所有者 &lt;username&gt;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/>
              <a:t>-m &lt;num&gt;  	允许最大内存用量，单位M (默认: 64 MB)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-P &lt;file&gt;</a:t>
            </a:r>
            <a:r>
              <a:rPr lang="en" sz="1400" dirty="0"/>
              <a:t> 		将PID写入文件&lt;file&gt;，这样可以使得后边进行快速进程终止, 需要与 -d 一起使用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-s &lt;file&gt; 		以unix socket方式监听（只允许本地访问），TCP/UDP将会被禁用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Memcached存取命令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存储命令：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set：不管key存在与否，强制进行set操作；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add：必须在memcached中不存在相应key才能作用；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replace：要求memcached中必须存在相应key才能作用；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append：将数据追加到key对应value值的末尾。（不允许超过限制，用于管理list）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cas（check and set）：另一个存储数据的操作，当你最后一次读取该数据后，没有其它人修改该数据时，才可以写成功。用于解决更新数据时的竞争。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获取命令：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get：获取一个key的或多个keys的值；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gets：带CAS的get命令，会返回带CAS标识（唯一的64位数字）的value。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delete：删除存在的项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incr/decr：自增或自减。只接受正整数。如果key不存在，incr/decr失败。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flush_all：清除memcached中所有项，主要采取将所有数据设置为过期的方式实现，可指定过期时间。</a:t>
            </a:r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Client 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68350" y="1396350"/>
            <a:ext cx="3889499" cy="3585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</a:rPr>
              <a:t>抛出异常多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负数的timeouts⇒0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pylibmc自己实现的压缩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python包装C/C++ API</a:t>
            </a:r>
          </a:p>
          <a:p>
            <a: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</a:rPr>
              <a:t>安装简单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使用较复杂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建立连接支持很多可选项（如：non-blocking 请求，TCP no-delay 禁用)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505550" y="994350"/>
            <a:ext cx="1792799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FF"/>
                </a:solidFill>
              </a:rPr>
              <a:t>python-memcache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816700" y="994350"/>
            <a:ext cx="1792799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pylibmc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57200" y="1396425"/>
            <a:ext cx="3889499" cy="3585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抛出异常少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负数的timeouts⇒返回成功，立即过期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支持压缩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纯Python编写的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安装简单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</a:rPr>
              <a:t>使用方便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自定义设置少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课程内容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Memcached简介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Memcached安装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Memcached配置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Memcached存取命令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Python Client: python-memcached vs pylibmc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操作演示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操作演示</a:t>
            </a:r>
            <a:endParaRPr kumimoji="1" lang="zh-CN" altLang="en-US" dirty="0"/>
          </a:p>
        </p:txBody>
      </p:sp>
      <p:sp>
        <p:nvSpPr>
          <p:cNvPr id="4" name="Shape 101"/>
          <p:cNvSpPr txBox="1">
            <a:spLocks noGrp="1"/>
          </p:cNvSpPr>
          <p:nvPr>
            <p:ph type="body" idx="1"/>
          </p:nvPr>
        </p:nvSpPr>
        <p:spPr>
          <a:xfrm>
            <a:off x="4768350" y="1396350"/>
            <a:ext cx="3889499" cy="3585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dirty="0" err="1" smtClean="0">
                <a:solidFill>
                  <a:srgbClr val="333333"/>
                </a:solidFill>
              </a:rPr>
              <a:t>sudo</a:t>
            </a:r>
            <a:r>
              <a:rPr lang="zh-CN" altLang="en-US" sz="1400" dirty="0" smtClean="0">
                <a:solidFill>
                  <a:srgbClr val="333333"/>
                </a:solidFill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</a:rPr>
              <a:t>apt-get</a:t>
            </a:r>
            <a:r>
              <a:rPr lang="zh-CN" altLang="en-US" sz="1400" dirty="0" smtClean="0">
                <a:solidFill>
                  <a:srgbClr val="333333"/>
                </a:solidFill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</a:rPr>
              <a:t>install</a:t>
            </a:r>
            <a:r>
              <a:rPr lang="zh-CN" altLang="en-US" sz="1400" dirty="0" smtClean="0">
                <a:solidFill>
                  <a:srgbClr val="333333"/>
                </a:solidFill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</a:rPr>
              <a:t>python-</a:t>
            </a:r>
            <a:r>
              <a:rPr lang="en-US" altLang="zh-CN" sz="1400" dirty="0" err="1" smtClean="0">
                <a:solidFill>
                  <a:srgbClr val="333333"/>
                </a:solidFill>
              </a:rPr>
              <a:t>dev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dirty="0" err="1" smtClean="0">
                <a:solidFill>
                  <a:srgbClr val="333333"/>
                </a:solidFill>
              </a:rPr>
              <a:t>Sudo</a:t>
            </a:r>
            <a:r>
              <a:rPr lang="zh-CN" altLang="en-US" sz="1400" dirty="0" smtClean="0">
                <a:solidFill>
                  <a:srgbClr val="333333"/>
                </a:solidFill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</a:rPr>
              <a:t>apt-get</a:t>
            </a:r>
            <a:r>
              <a:rPr lang="zh-CN" altLang="en-US" sz="1400" dirty="0" smtClean="0">
                <a:solidFill>
                  <a:srgbClr val="333333"/>
                </a:solidFill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</a:rPr>
              <a:t>install</a:t>
            </a:r>
            <a:r>
              <a:rPr lang="zh-CN" altLang="en-US" sz="1400" dirty="0" smtClean="0">
                <a:solidFill>
                  <a:srgbClr val="333333"/>
                </a:solidFill>
              </a:rPr>
              <a:t> </a:t>
            </a:r>
            <a:r>
              <a:rPr lang="en-US" altLang="zh-CN" sz="1400" dirty="0" err="1" smtClean="0">
                <a:solidFill>
                  <a:srgbClr val="333333"/>
                </a:solidFill>
              </a:rPr>
              <a:t>libmemcached-dev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rgbClr val="333333"/>
                </a:solidFill>
              </a:rPr>
              <a:t>pip</a:t>
            </a:r>
            <a:r>
              <a:rPr lang="zh-CN" altLang="en-US" sz="1400" dirty="0" smtClean="0">
                <a:solidFill>
                  <a:srgbClr val="333333"/>
                </a:solidFill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</a:rPr>
              <a:t>install</a:t>
            </a:r>
            <a:r>
              <a:rPr lang="zh-CN" altLang="en-US" sz="1400" dirty="0" smtClean="0">
                <a:solidFill>
                  <a:srgbClr val="333333"/>
                </a:solidFill>
              </a:rPr>
              <a:t> </a:t>
            </a:r>
            <a:r>
              <a:rPr lang="en-US" altLang="zh-CN" sz="1400" dirty="0" err="1" smtClean="0">
                <a:solidFill>
                  <a:srgbClr val="333333"/>
                </a:solidFill>
              </a:rPr>
              <a:t>pylibmc</a:t>
            </a:r>
            <a:endParaRPr lang="en" sz="1400" dirty="0">
              <a:solidFill>
                <a:srgbClr val="333333"/>
              </a:solidFill>
            </a:endParaRPr>
          </a:p>
        </p:txBody>
      </p:sp>
      <p:sp>
        <p:nvSpPr>
          <p:cNvPr id="5" name="Shape 102"/>
          <p:cNvSpPr txBox="1"/>
          <p:nvPr/>
        </p:nvSpPr>
        <p:spPr>
          <a:xfrm>
            <a:off x="1505550" y="994350"/>
            <a:ext cx="1792799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FF"/>
                </a:solidFill>
              </a:rPr>
              <a:t>python-memcache</a:t>
            </a:r>
          </a:p>
        </p:txBody>
      </p:sp>
      <p:sp>
        <p:nvSpPr>
          <p:cNvPr id="6" name="Shape 103"/>
          <p:cNvSpPr txBox="1"/>
          <p:nvPr/>
        </p:nvSpPr>
        <p:spPr>
          <a:xfrm>
            <a:off x="5816700" y="994350"/>
            <a:ext cx="1792799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pylibmc</a:t>
            </a:r>
          </a:p>
        </p:txBody>
      </p:sp>
      <p:sp>
        <p:nvSpPr>
          <p:cNvPr id="7" name="Shape 104"/>
          <p:cNvSpPr txBox="1">
            <a:spLocks/>
          </p:cNvSpPr>
          <p:nvPr/>
        </p:nvSpPr>
        <p:spPr>
          <a:xfrm>
            <a:off x="457200" y="1396425"/>
            <a:ext cx="3889499" cy="3585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rgbClr val="333333"/>
                </a:solidFill>
              </a:rPr>
              <a:t>pip</a:t>
            </a:r>
            <a:r>
              <a:rPr lang="zh-CN" altLang="en-US" dirty="0" smtClean="0">
                <a:solidFill>
                  <a:srgbClr val="333333"/>
                </a:solidFill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</a:rPr>
              <a:t>install</a:t>
            </a:r>
            <a:r>
              <a:rPr lang="zh-CN" altLang="en-US" dirty="0" smtClean="0">
                <a:solidFill>
                  <a:srgbClr val="333333"/>
                </a:solidFill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</a:rPr>
              <a:t>python-</a:t>
            </a:r>
            <a:r>
              <a:rPr lang="en-US" altLang="zh-CN" dirty="0" err="1" smtClean="0">
                <a:solidFill>
                  <a:srgbClr val="333333"/>
                </a:solidFill>
              </a:rPr>
              <a:t>memcached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0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操作演示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77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kumimoji="1" lang="zh-CN" altLang="en-US" dirty="0"/>
              <a:t>操作演示</a:t>
            </a: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396425"/>
            <a:ext cx="3889499" cy="3585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zh-CN" sz="1400" dirty="0">
                <a:solidFill>
                  <a:srgbClr val="333333"/>
                </a:solidFill>
              </a:rPr>
              <a:t>import memcache</a:t>
            </a:r>
          </a:p>
          <a:p>
            <a:r>
              <a:rPr lang="zh-CN" altLang="zh-CN" sz="1400" dirty="0">
                <a:solidFill>
                  <a:srgbClr val="333333"/>
                </a:solidFill>
              </a:rPr>
              <a:t>pmc = memcache.Client(['127.0.0.1:11211'], debug=0)</a:t>
            </a:r>
          </a:p>
          <a:p>
            <a:r>
              <a:rPr lang="zh-CN" altLang="zh-CN" sz="1400" dirty="0">
                <a:solidFill>
                  <a:srgbClr val="333333"/>
                </a:solidFill>
              </a:rPr>
              <a:t>pmc.set("some_key", "Some value")</a:t>
            </a:r>
          </a:p>
          <a:p>
            <a:r>
              <a:rPr lang="zh-CN" altLang="zh-CN" sz="1400" dirty="0">
                <a:solidFill>
                  <a:srgbClr val="333333"/>
                </a:solidFill>
              </a:rPr>
              <a:t>value = pmc.get("some_key")</a:t>
            </a:r>
          </a:p>
          <a:p>
            <a:r>
              <a:rPr lang="zh-CN" altLang="zh-CN" sz="1400" dirty="0">
                <a:solidFill>
                  <a:srgbClr val="333333"/>
                </a:solidFill>
              </a:rPr>
              <a:t>pmc.set("another_key", 3)</a:t>
            </a:r>
          </a:p>
          <a:p>
            <a:r>
              <a:rPr lang="zh-CN" altLang="zh-CN" sz="1400" dirty="0">
                <a:solidFill>
                  <a:srgbClr val="333333"/>
                </a:solidFill>
              </a:rPr>
              <a:t>pmc.delete("another_key")</a:t>
            </a:r>
          </a:p>
          <a:p>
            <a:r>
              <a:rPr lang="zh-CN" altLang="zh-CN" sz="1400" dirty="0">
                <a:solidFill>
                  <a:srgbClr val="333333"/>
                </a:solidFill>
              </a:rPr>
              <a:t>pmc.set("key", "1") # note that the key used for incr/decr must be a string.</a:t>
            </a:r>
          </a:p>
          <a:p>
            <a:r>
              <a:rPr lang="zh-CN" altLang="zh-CN" sz="1400" dirty="0">
                <a:solidFill>
                  <a:srgbClr val="333333"/>
                </a:solidFill>
              </a:rPr>
              <a:t>pmc.incr("key")</a:t>
            </a:r>
          </a:p>
          <a:p>
            <a:r>
              <a:rPr lang="zh-CN" altLang="zh-CN" sz="1400" dirty="0">
                <a:solidFill>
                  <a:srgbClr val="333333"/>
                </a:solidFill>
              </a:rPr>
              <a:t>pmc.decr</a:t>
            </a:r>
            <a:r>
              <a:rPr lang="zh-CN" altLang="zh-CN" sz="1400" dirty="0">
                <a:solidFill>
                  <a:srgbClr val="333333"/>
                </a:solidFill>
              </a:rPr>
              <a:t>(“key”)</a:t>
            </a:r>
            <a:endParaRPr sz="1400" dirty="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768350" y="1396350"/>
            <a:ext cx="3889499" cy="3585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zh-CN" dirty="0"/>
              <a:t>import pylibmc</a:t>
            </a:r>
            <a:br>
              <a:rPr lang="zh-CN" altLang="zh-CN" dirty="0"/>
            </a:br>
            <a:r>
              <a:rPr lang="zh-CN" altLang="zh-CN" dirty="0"/>
              <a:t>cmc = pylibmc.Client(["127.0.0.1"], binary=True,</a:t>
            </a:r>
            <a:br>
              <a:rPr lang="zh-CN" altLang="zh-CN" dirty="0"/>
            </a:br>
            <a:r>
              <a:rPr lang="zh-CN" altLang="zh-CN" dirty="0"/>
              <a:t>	behaviors={"tcp_nodelay": True,</a:t>
            </a:r>
            <a:br>
              <a:rPr lang="zh-CN" altLang="zh-CN" dirty="0"/>
            </a:br>
            <a:r>
              <a:rPr lang="zh-CN" altLang="zh-CN" dirty="0"/>
              <a:t>	"ketama": True})</a:t>
            </a:r>
          </a:p>
          <a:p>
            <a:r>
              <a:rPr lang="zh-CN" altLang="zh-CN" dirty="0"/>
              <a:t>cmc["some_key"] = "Some value"</a:t>
            </a:r>
            <a:br>
              <a:rPr lang="zh-CN" altLang="zh-CN" dirty="0"/>
            </a:br>
            <a:r>
              <a:rPr lang="zh-CN" altLang="zh-CN" dirty="0"/>
              <a:t>cmc["some_key"]</a:t>
            </a:r>
            <a:br>
              <a:rPr lang="zh-CN" altLang="zh-CN" dirty="0"/>
            </a:br>
            <a:r>
              <a:rPr lang="zh-CN" altLang="zh-CN" dirty="0"/>
              <a:t>del cmc["some_key"]</a:t>
            </a:r>
          </a:p>
          <a:p>
            <a:r>
              <a:rPr lang="zh-CN" altLang="zh-CN" dirty="0"/>
              <a:t>cmc.set("some_key", "Some value")</a:t>
            </a:r>
            <a:br>
              <a:rPr lang="zh-CN" altLang="zh-CN" dirty="0"/>
            </a:br>
            <a:r>
              <a:rPr lang="zh-CN" altLang="zh-CN" dirty="0"/>
              <a:t>cmc.get("some_key")</a:t>
            </a:r>
            <a:br>
              <a:rPr lang="zh-CN" altLang="zh-CN" dirty="0"/>
            </a:br>
            <a:r>
              <a:rPr lang="zh-CN" altLang="zh-CN" dirty="0"/>
              <a:t>cmc.set("another_key", 3)</a:t>
            </a:r>
            <a:br>
              <a:rPr lang="zh-CN" altLang="zh-CN" dirty="0"/>
            </a:br>
            <a:r>
              <a:rPr lang="zh-CN" altLang="zh-CN" dirty="0"/>
              <a:t>cmc.delete("another_key")</a:t>
            </a:r>
            <a:r>
              <a:rPr lang="zh-CN" altLang="zh-CN" dirty="0"/>
              <a:t> </a:t>
            </a:r>
            <a:endParaRPr lang="en" sz="1400" dirty="0">
              <a:solidFill>
                <a:srgbClr val="333333"/>
              </a:solidFill>
            </a:endParaRPr>
          </a:p>
          <a:p>
            <a:pPr lvl="0" rtl="0">
              <a:lnSpc>
                <a:spcPct val="109285"/>
              </a:lnSpc>
              <a:spcBef>
                <a:spcPts val="0"/>
              </a:spcBef>
              <a:buNone/>
            </a:pPr>
            <a:endParaRPr sz="1400" dirty="0">
              <a:solidFill>
                <a:srgbClr val="333333"/>
              </a:solidFill>
            </a:endParaRPr>
          </a:p>
          <a:p>
            <a:pPr lvl="0">
              <a:lnSpc>
                <a:spcPct val="109285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05550" y="994350"/>
            <a:ext cx="1792799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>
                <a:solidFill>
                  <a:srgbClr val="FF00FF"/>
                </a:solidFill>
              </a:rPr>
              <a:t>python-memcache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816700" y="994350"/>
            <a:ext cx="1792799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pylibmc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参考资料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800" dirty="0">
                <a:hlinkClick r:id="rId3"/>
              </a:rPr>
              <a:t>http://memcached.org/</a:t>
            </a:r>
            <a:endParaRPr kumimoji="1" lang="en-US" altLang="zh-CN" sz="2800" dirty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>
                <a:hlinkClick r:id="rId4"/>
              </a:rPr>
              <a:t>http://code.google.com/p/memcached/wiki/NewStart?tm=6</a:t>
            </a:r>
            <a:endParaRPr kumimoji="1" lang="en-US" altLang="zh-CN" sz="2800" dirty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>
                <a:hlinkClick r:id="rId5"/>
              </a:rPr>
              <a:t>http://sendapatch.se/projects/pylibmc/</a:t>
            </a:r>
            <a:endParaRPr kumimoji="1" lang="en-US" altLang="zh-CN" sz="2800" dirty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>
                <a:hlinkClick r:id="rId6"/>
              </a:rPr>
              <a:t>http://libmemcached.org/libMemcached.html</a:t>
            </a:r>
            <a:endParaRPr kumimoji="1" lang="en-US" altLang="zh-CN" sz="2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5"/>
          <p:cNvSpPr/>
          <p:nvPr/>
        </p:nvSpPr>
        <p:spPr>
          <a:xfrm>
            <a:off x="1294380" y="1962337"/>
            <a:ext cx="6555238" cy="12188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4412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Memcached简介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Memcached是最快、最有效率的缓存</a:t>
            </a:r>
            <a:r>
              <a:rPr lang="en" sz="2400" dirty="0" smtClean="0"/>
              <a:t>。是</a:t>
            </a:r>
            <a:r>
              <a:rPr lang="zh-CN" altLang="en-US" sz="2400" dirty="0" smtClean="0"/>
              <a:t>一个</a:t>
            </a:r>
            <a:r>
              <a:rPr lang="en" sz="2400" dirty="0" smtClean="0">
                <a:solidFill>
                  <a:srgbClr val="333333"/>
                </a:solidFill>
              </a:rPr>
              <a:t>完全基于内存的缓存框架</a:t>
            </a:r>
            <a:r>
              <a:rPr lang="en" sz="2400" dirty="0">
                <a:solidFill>
                  <a:srgbClr val="333333"/>
                </a:solidFill>
              </a:rPr>
              <a:t>，最初是由Brad Fitzpatrick在2003年开发，用以处理高负荷的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LiveJournal.com</a:t>
            </a:r>
            <a:r>
              <a:rPr lang="en" sz="2400" dirty="0">
                <a:solidFill>
                  <a:srgbClr val="333333"/>
                </a:solidFill>
              </a:rPr>
              <a:t>。随后由Danga Interactive公司开源。 </a:t>
            </a:r>
          </a:p>
          <a:p>
            <a:pPr rtl="0"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333333"/>
                </a:solidFill>
              </a:rPr>
              <a:t>Memcached由C语言编写，具有高性能， 是一个分布式的对象缓存系统，最初设计是通过减少数据库的负载，以加速动态页面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Memcached简介——谁在用？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1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l"/>
            </a:pPr>
            <a:r>
              <a:rPr lang="en" sz="2400" u="sng" dirty="0" smtClean="0">
                <a:hlinkClick r:id="rId3"/>
              </a:rPr>
              <a:t>LiveJournal</a:t>
            </a:r>
            <a:endParaRPr lang="en-US" sz="2400" u="sng" dirty="0" smtClean="0">
              <a:hlinkClick r:id="rId4"/>
            </a:endParaRPr>
          </a:p>
          <a:p>
            <a: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l"/>
            </a:pPr>
            <a:r>
              <a:rPr lang="en-US" altLang="zh-CN" sz="2400" u="sng" dirty="0" smtClean="0">
                <a:hlinkClick r:id="rId4"/>
              </a:rPr>
              <a:t>FaceBook</a:t>
            </a:r>
            <a:endParaRPr lang="en" sz="2400" u="sng" dirty="0">
              <a:hlinkClick r:id="rId3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l"/>
            </a:pPr>
            <a:r>
              <a:rPr lang="en" sz="2400" u="sng" dirty="0">
                <a:hlinkClick r:id="rId5"/>
              </a:rPr>
              <a:t>Wikipedia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l"/>
            </a:pPr>
            <a:r>
              <a:rPr lang="en" sz="2400" u="sng" dirty="0">
                <a:hlinkClick r:id="rId6"/>
              </a:rPr>
              <a:t>Twitter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l"/>
            </a:pPr>
            <a:r>
              <a:rPr lang="en" sz="2400" u="sng" dirty="0">
                <a:hlinkClick r:id="rId7"/>
              </a:rPr>
              <a:t>Youtube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l"/>
            </a:pPr>
            <a:r>
              <a:rPr lang="en" sz="2400" dirty="0" smtClean="0"/>
              <a:t>……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3986" y="849830"/>
            <a:ext cx="8229600" cy="3725680"/>
          </a:xfrm>
        </p:spPr>
        <p:txBody>
          <a:bodyPr anchor="ctr"/>
          <a:lstStyle/>
          <a:p>
            <a:pPr algn="ctr"/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指南</a:t>
            </a:r>
            <a:r>
              <a:rPr kumimoji="1" lang="en-US" altLang="en-US" dirty="0"/>
              <a:t>故事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85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Memcached</a:t>
            </a:r>
            <a:r>
              <a:rPr kumimoji="1" lang="zh-CN" altLang="en-US" dirty="0"/>
              <a:t>指南</a:t>
            </a:r>
            <a:r>
              <a:rPr kumimoji="1" lang="en-US" altLang="en-US" dirty="0" smtClean="0"/>
              <a:t>故事</a:t>
            </a:r>
            <a:endParaRPr kumimoji="1"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故事讲的是两个很有冒险精神的人的一次经历，一个是程序员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Frogrammer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，一个是系统管理员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Sysadmin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。他们一起开发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站点。站点包含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服务器和数据库。所有互联网的用户都会与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服务器对话，并请求建立个人网页。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服务器与数据库沟通。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365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Memcached</a:t>
            </a:r>
            <a:r>
              <a:rPr kumimoji="1" lang="zh-CN" altLang="en-US" dirty="0"/>
              <a:t>指南</a:t>
            </a:r>
            <a:r>
              <a:rPr kumimoji="1" lang="en-US" altLang="en-US" dirty="0" smtClean="0"/>
              <a:t>故事</a:t>
            </a:r>
            <a:endParaRPr kumimoji="1"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一天，</a:t>
            </a:r>
            <a:r>
              <a:rPr kumimoji="1" lang="en-US" altLang="zh-CN" dirty="0" err="1" smtClean="0"/>
              <a:t>Sysadmin</a:t>
            </a:r>
            <a:r>
              <a:rPr kumimoji="1" lang="zh-CN" altLang="en-US" dirty="0" smtClean="0"/>
              <a:t>意识到，他们的数据库很垃圾，平均负载是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。</a:t>
            </a:r>
            <a:r>
              <a:rPr kumimoji="1" lang="en-US" altLang="zh-CN" dirty="0" err="1" smtClean="0"/>
              <a:t>Programmer</a:t>
            </a:r>
            <a:r>
              <a:rPr kumimoji="1" lang="en-US" altLang="en-US" dirty="0" err="1" smtClean="0"/>
              <a:t>就问</a:t>
            </a:r>
            <a:r>
              <a:rPr kumimoji="1" lang="zh-CN" altLang="en-US" dirty="0" smtClean="0"/>
              <a:t>：“那我们可以做什么呢？”，</a:t>
            </a:r>
            <a:r>
              <a:rPr kumimoji="1" lang="en-US" altLang="zh-CN" dirty="0" err="1" smtClean="0"/>
              <a:t>Sysadmin</a:t>
            </a:r>
            <a:r>
              <a:rPr kumimoji="1" lang="zh-CN" altLang="en-US" dirty="0" smtClean="0"/>
              <a:t>回答：“我听说一个很棒的东西</a:t>
            </a:r>
            <a:r>
              <a:rPr kumimoji="1" lang="en-US" altLang="zh-CN" dirty="0" err="1" smtClean="0"/>
              <a:t>memcached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他真的有帮到</a:t>
            </a:r>
            <a:r>
              <a:rPr kumimoji="1" lang="en-US" altLang="zh-CN" dirty="0" err="1" smtClean="0"/>
              <a:t>livejournal</a:t>
            </a:r>
            <a:r>
              <a:rPr kumimoji="1" lang="zh-CN" altLang="zh-CN" dirty="0" smtClean="0"/>
              <a:t>！</a:t>
            </a:r>
            <a:r>
              <a:rPr kumimoji="1" lang="zh-CN" altLang="en-US" dirty="0" smtClean="0"/>
              <a:t>”。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“</a:t>
            </a:r>
            <a:r>
              <a:rPr kumimoji="1" lang="zh-CN" altLang="en-US" dirty="0" smtClean="0"/>
              <a:t>那我们试试”，</a:t>
            </a:r>
            <a:r>
              <a:rPr kumimoji="1" lang="en-US" altLang="zh-CN" dirty="0" smtClean="0"/>
              <a:t>Programmer</a:t>
            </a:r>
            <a:r>
              <a:rPr kumimoji="1" lang="zh-CN" altLang="en-US" dirty="0" smtClean="0"/>
              <a:t>说。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195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Memcached</a:t>
            </a:r>
            <a:r>
              <a:rPr kumimoji="1" lang="zh-CN" altLang="en-US" dirty="0"/>
              <a:t>指南</a:t>
            </a:r>
            <a:r>
              <a:rPr kumimoji="1" lang="en-US" altLang="en-US" dirty="0" smtClean="0"/>
              <a:t>故事</a:t>
            </a:r>
            <a:endParaRPr kumimoji="1"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于是，胆大的</a:t>
            </a:r>
            <a:r>
              <a:rPr kumimoji="1" lang="en-US" altLang="zh-CN" dirty="0" err="1" smtClean="0"/>
              <a:t>Sysadmin</a:t>
            </a:r>
            <a:r>
              <a:rPr kumimoji="1" lang="zh-CN" altLang="en-US" dirty="0" smtClean="0"/>
              <a:t>盯着他们的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服务器（共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个）。他决定用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个跑‘</a:t>
            </a:r>
            <a:r>
              <a:rPr kumimoji="1" lang="en-US" altLang="zh-CN" dirty="0" err="1" smtClean="0"/>
              <a:t>memcached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服务。他还给这三个服务器分别增加了</a:t>
            </a:r>
            <a:r>
              <a:rPr kumimoji="1" lang="en-US" altLang="zh-CN" dirty="0" smtClean="0"/>
              <a:t>1GB</a:t>
            </a:r>
            <a:r>
              <a:rPr kumimoji="1" lang="zh-CN" altLang="en-US" dirty="0" smtClean="0"/>
              <a:t>的内存，并限制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只使用</a:t>
            </a:r>
            <a:r>
              <a:rPr kumimoji="1" lang="en-US" altLang="zh-CN" dirty="0" smtClean="0"/>
              <a:t>1GB</a:t>
            </a:r>
            <a:r>
              <a:rPr kumimoji="1" lang="zh-CN" altLang="en-US" dirty="0" smtClean="0"/>
              <a:t>。所以这三个服务器，每个都可以存储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GB</a:t>
            </a:r>
            <a:r>
              <a:rPr kumimoji="1" lang="zh-CN" altLang="en-US" dirty="0" smtClean="0"/>
              <a:t>的数据。完成这个以后，他们发现负载变成了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667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Memcached</a:t>
            </a:r>
            <a:r>
              <a:rPr kumimoji="1" lang="zh-CN" altLang="en-US" dirty="0"/>
              <a:t>指南</a:t>
            </a:r>
            <a:r>
              <a:rPr kumimoji="1" lang="en-US" altLang="en-US" dirty="0" smtClean="0"/>
              <a:t>故事</a:t>
            </a:r>
            <a:endParaRPr kumimoji="1"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他们继续开始探险</a:t>
            </a:r>
            <a:r>
              <a:rPr kumimoji="1" lang="zh-CN" altLang="zh-CN" dirty="0" smtClean="0"/>
              <a:t>。</a:t>
            </a:r>
            <a:r>
              <a:rPr kumimoji="1" lang="en-US" altLang="zh-CN" dirty="0" err="1" smtClean="0"/>
              <a:t>Programer</a:t>
            </a:r>
            <a:r>
              <a:rPr kumimoji="1" lang="zh-CN" altLang="en-US" dirty="0" smtClean="0"/>
              <a:t>开始研究</a:t>
            </a:r>
            <a:r>
              <a:rPr kumimoji="1" lang="en-US" altLang="zh-CN" dirty="0" err="1" smtClean="0"/>
              <a:t>pecl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memcache</a:t>
            </a:r>
            <a:r>
              <a:rPr kumimoji="1" lang="zh-CN" altLang="en-US" dirty="0" smtClean="0"/>
              <a:t> 客户端手册。之后他想到了办法，他将这三个服务器的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地址和端口号添加到了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中，他继续研究，最后根据手册，缓存了一些数据。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195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845</Words>
  <Application>Microsoft Macintosh PowerPoint</Application>
  <PresentationFormat>全屏显示(16:9)</PresentationFormat>
  <Paragraphs>139</Paragraphs>
  <Slides>24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simple-light</vt:lpstr>
      <vt:lpstr>Lesson 2: Memcached解析</vt:lpstr>
      <vt:lpstr>课程内容</vt:lpstr>
      <vt:lpstr>Memcached简介</vt:lpstr>
      <vt:lpstr>Memcached简介——谁在用？</vt:lpstr>
      <vt:lpstr>PowerPoint 演示文稿</vt:lpstr>
      <vt:lpstr>Memcached指南故事</vt:lpstr>
      <vt:lpstr>Memcached指南故事</vt:lpstr>
      <vt:lpstr>Memcached指南故事</vt:lpstr>
      <vt:lpstr>Memcached指南故事</vt:lpstr>
      <vt:lpstr>Memcached指南故事</vt:lpstr>
      <vt:lpstr>Memcached指南故事</vt:lpstr>
      <vt:lpstr>Memcached指南故事</vt:lpstr>
      <vt:lpstr>Memcached简介——原理</vt:lpstr>
      <vt:lpstr>Memcached安装</vt:lpstr>
      <vt:lpstr>Memcached安装——基于Package</vt:lpstr>
      <vt:lpstr>Memcached安装——基于源码</vt:lpstr>
      <vt:lpstr>Memcached配置</vt:lpstr>
      <vt:lpstr>Memcached存取命令</vt:lpstr>
      <vt:lpstr>Python Client </vt:lpstr>
      <vt:lpstr>操作演示</vt:lpstr>
      <vt:lpstr>操作演示</vt:lpstr>
      <vt:lpstr>操作演示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Memcached解析</dc:title>
  <cp:lastModifiedBy>hu</cp:lastModifiedBy>
  <cp:revision>12</cp:revision>
  <dcterms:modified xsi:type="dcterms:W3CDTF">2015-07-19T09:13:17Z</dcterms:modified>
</cp:coreProperties>
</file>