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86" r:id="rId3"/>
    <p:sldId id="257" r:id="rId4"/>
    <p:sldId id="283" r:id="rId5"/>
    <p:sldId id="289" r:id="rId6"/>
    <p:sldId id="287" r:id="rId7"/>
    <p:sldId id="290" r:id="rId8"/>
    <p:sldId id="288" r:id="rId9"/>
    <p:sldId id="285" r:id="rId10"/>
    <p:sldId id="291" r:id="rId11"/>
    <p:sldId id="292" r:id="rId12"/>
    <p:sldId id="293" r:id="rId13"/>
    <p:sldId id="301" r:id="rId14"/>
    <p:sldId id="295" r:id="rId15"/>
    <p:sldId id="294" r:id="rId16"/>
    <p:sldId id="296" r:id="rId17"/>
    <p:sldId id="297" r:id="rId18"/>
    <p:sldId id="298" r:id="rId19"/>
    <p:sldId id="300" r:id="rId20"/>
    <p:sldId id="299" r:id="rId21"/>
    <p:sldId id="264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0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8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898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3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2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5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ref/settings/%23std:setting-CACHE_MIDDLEWARE_KEY_PREFI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ref/request-response/%23django.http.HttpResponse" TargetMode="External"/><Relationship Id="rId3" Type="http://schemas.openxmlformats.org/officeDocument/2006/relationships/hyperlink" Target="https://docs.djangoproject.com/en/1.8/ref/settings/%23std:setting-CACHE_MIDDLEWARE_SECON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ref/settings/%23std:setting-USE_TZ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topics/http/middlewa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topics/cache/%23django.views.decorators.cache.cache_pag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066301"/>
            <a:ext cx="7772400" cy="20357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" sz="3200" dirty="0" smtClean="0">
                <a:latin typeface="+mj-ea"/>
                <a:ea typeface="+mj-ea"/>
              </a:rPr>
              <a:t>Lesson</a:t>
            </a:r>
            <a:r>
              <a:rPr lang="zh-CN" altLang="zh-CN" sz="3200" dirty="0">
                <a:latin typeface="+mj-ea"/>
                <a:ea typeface="+mj-ea"/>
              </a:rPr>
              <a:t>6</a:t>
            </a:r>
            <a:r>
              <a:rPr lang="en" sz="3200" dirty="0" smtClean="0">
                <a:latin typeface="+mj-ea"/>
                <a:ea typeface="+mj-ea"/>
              </a:rPr>
              <a:t>:</a:t>
            </a:r>
            <a:r>
              <a:rPr lang="zh-CN" altLang="en-US" sz="3200" dirty="0" smtClean="0">
                <a:latin typeface="+mj-ea"/>
                <a:ea typeface="+mj-ea"/>
              </a:rPr>
              <a:t> 缓存配置与使用</a:t>
            </a:r>
            <a:r>
              <a:rPr lang="zh-CN" altLang="zh-CN" sz="3200" dirty="0">
                <a:latin typeface="+mj-ea"/>
                <a:ea typeface="+mj-ea"/>
              </a:rPr>
              <a:t> </a:t>
            </a:r>
            <a:r>
              <a:rPr lang="en-US" altLang="zh-CN" sz="3200" dirty="0" smtClean="0">
                <a:latin typeface="+mj-ea"/>
                <a:ea typeface="+mj-ea"/>
              </a:rPr>
              <a:t>-</a:t>
            </a:r>
            <a:r>
              <a:rPr lang="zh-CN" altLang="en-US" sz="3200" dirty="0" smtClean="0">
                <a:latin typeface="+mj-ea"/>
                <a:ea typeface="+mj-ea"/>
              </a:rPr>
              <a:t> 上</a:t>
            </a:r>
            <a:r>
              <a:rPr lang="en-US" altLang="zh-CN" sz="3200" dirty="0" smtClean="0">
                <a:latin typeface="+mj-ea"/>
                <a:ea typeface="+mj-ea"/>
              </a:rPr>
              <a:t/>
            </a:r>
            <a:br>
              <a:rPr lang="en-US" altLang="zh-CN" sz="3200" dirty="0" smtClean="0">
                <a:latin typeface="+mj-ea"/>
                <a:ea typeface="+mj-ea"/>
              </a:rPr>
            </a:br>
            <a:r>
              <a:rPr lang="zh-CN" altLang="en-US" sz="2800" dirty="0" smtClean="0">
                <a:latin typeface="+mj-ea"/>
                <a:ea typeface="+mj-ea"/>
              </a:rPr>
              <a:t>站点和 </a:t>
            </a:r>
            <a:r>
              <a:rPr lang="en-US" altLang="zh-CN" sz="2800" dirty="0" smtClean="0">
                <a:latin typeface="+mj-ea"/>
                <a:ea typeface="+mj-ea"/>
              </a:rPr>
              <a:t>View</a:t>
            </a:r>
            <a:r>
              <a:rPr lang="zh-CN" altLang="en-US" sz="2800" smtClean="0">
                <a:latin typeface="+mj-ea"/>
                <a:ea typeface="+mj-ea"/>
              </a:rPr>
              <a:t> 缓存</a:t>
            </a:r>
            <a:endParaRPr lang="en" sz="3200" dirty="0">
              <a:latin typeface="+mj-ea"/>
              <a:ea typeface="+mj-ea"/>
            </a:endParaRPr>
          </a:p>
        </p:txBody>
      </p:sp>
      <p:sp>
        <p:nvSpPr>
          <p:cNvPr id="4" name="Shape 32"/>
          <p:cNvSpPr txBox="1">
            <a:spLocks noGrp="1"/>
          </p:cNvSpPr>
          <p:nvPr>
            <p:ph type="subTitle" idx="4294967295"/>
          </p:nvPr>
        </p:nvSpPr>
        <p:spPr>
          <a:xfrm>
            <a:off x="7069802" y="4334176"/>
            <a:ext cx="1586099" cy="54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 dirty="0"/>
              <a:t>讲师：Cynthia</a:t>
            </a:r>
          </a:p>
        </p:txBody>
      </p:sp>
    </p:spTree>
  </p:cSld>
  <p:clrMapOvr>
    <a:masterClrMapping/>
  </p:clrMapOvr>
  <p:transition xmlns:p14="http://schemas.microsoft.com/office/powerpoint/2010/main" spd="slow" advTm="7837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站点缓存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zh-CN" altLang="en-US" sz="2000" dirty="0" smtClean="0"/>
              <a:t>缓存整个站点，是最简单的缓存方法</a:t>
            </a:r>
            <a:endParaRPr kumimoji="1" lang="en-US" altLang="zh-CN" sz="2000" dirty="0" smtClean="0"/>
          </a:p>
          <a:p>
            <a:pPr>
              <a:lnSpc>
                <a:spcPct val="120000"/>
              </a:lnSpc>
            </a:pPr>
            <a:r>
              <a:rPr kumimoji="1" lang="zh-CN" altLang="en-US" sz="2000" dirty="0" smtClean="0"/>
              <a:t>在 </a:t>
            </a:r>
            <a:r>
              <a:rPr kumimoji="1" lang="en-US" altLang="zh-CN" sz="2000" dirty="0" smtClean="0"/>
              <a:t>MIDDLEWARE_CLASSES</a:t>
            </a:r>
            <a:r>
              <a:rPr kumimoji="1" lang="zh-CN" altLang="en-US" sz="2000" dirty="0" smtClean="0"/>
              <a:t> 中加入 “</a:t>
            </a:r>
            <a:r>
              <a:rPr kumimoji="1" lang="en-US" altLang="zh-CN" sz="2000" dirty="0" smtClean="0"/>
              <a:t>update”</a:t>
            </a:r>
            <a:r>
              <a:rPr kumimoji="1" lang="zh-CN" altLang="en-US" sz="2000" dirty="0" smtClean="0"/>
              <a:t> 和 “</a:t>
            </a:r>
            <a:r>
              <a:rPr kumimoji="1" lang="en-US" altLang="zh-CN" sz="2000" dirty="0" smtClean="0"/>
              <a:t>fetch”</a:t>
            </a:r>
            <a:r>
              <a:rPr kumimoji="1" lang="zh-CN" altLang="en-US" sz="2000" dirty="0" smtClean="0"/>
              <a:t> 中间件</a:t>
            </a:r>
            <a:endParaRPr kumimoji="1"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MIDDLEWARE_CLASSES = (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‘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django.middleware.cache.UpdateCacheMiddleware</a:t>
            </a:r>
            <a:r>
              <a:rPr lang="en-US" altLang="zh-CN" sz="2000" dirty="0" smtClean="0">
                <a:solidFill>
                  <a:srgbClr val="FF0000"/>
                </a:solidFill>
              </a:rPr>
              <a:t>’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第一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'</a:t>
            </a:r>
            <a:r>
              <a:rPr lang="en-US" altLang="zh-CN" sz="2000" dirty="0" err="1"/>
              <a:t>django.middleware.common.CommonMiddleware</a:t>
            </a:r>
            <a:r>
              <a:rPr lang="en-US" altLang="zh-CN" sz="2000" dirty="0"/>
              <a:t>',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‘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django.middleware.cache.FetchFromCacheMiddleware</a:t>
            </a:r>
            <a:r>
              <a:rPr lang="en-US" altLang="zh-CN" sz="2000" dirty="0" smtClean="0">
                <a:solidFill>
                  <a:srgbClr val="FF0000"/>
                </a:solidFill>
              </a:rPr>
              <a:t>’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最后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kumimoji="1" lang="zh-CN" altLang="en-US" sz="2000" dirty="0" smtClean="0"/>
              <a:t>“</a:t>
            </a:r>
            <a:r>
              <a:rPr kumimoji="1" lang="en-US" altLang="zh-CN" sz="2000" dirty="0" smtClean="0"/>
              <a:t>update”</a:t>
            </a:r>
            <a:r>
              <a:rPr kumimoji="1" lang="zh-CN" altLang="en-US" sz="2000" dirty="0" smtClean="0"/>
              <a:t> 必须配置在第一个</a:t>
            </a:r>
            <a:endParaRPr kumimoji="1" lang="en-US" altLang="zh-CN" sz="2000" dirty="0" smtClean="0"/>
          </a:p>
          <a:p>
            <a:pPr>
              <a:lnSpc>
                <a:spcPct val="120000"/>
              </a:lnSpc>
            </a:pPr>
            <a:r>
              <a:rPr kumimoji="1" lang="zh-CN" altLang="zh-CN" sz="2000" dirty="0" smtClean="0"/>
              <a:t>“</a:t>
            </a:r>
            <a:r>
              <a:rPr kumimoji="1" lang="en-US" altLang="zh-CN" sz="2000" dirty="0" smtClean="0"/>
              <a:t>fetch”</a:t>
            </a:r>
            <a:r>
              <a:rPr kumimoji="1" lang="zh-CN" altLang="en-US" sz="2000" dirty="0" smtClean="0"/>
              <a:t> 必须配置在最后一个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4554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站点缓存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zh-CN" altLang="en-US" sz="2000" dirty="0" smtClean="0"/>
              <a:t>参数配置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lang="en-US" altLang="zh-CN" sz="1800" dirty="0" smtClean="0"/>
              <a:t>CACHE_MIDDLEWARE_ALIAS</a:t>
            </a:r>
            <a:r>
              <a:rPr lang="zh-CN" altLang="en-US" sz="1800" dirty="0" smtClean="0"/>
              <a:t> 缓存别名</a:t>
            </a:r>
            <a:r>
              <a:rPr lang="zh-CN" altLang="zh-CN" sz="1800" dirty="0" smtClean="0"/>
              <a:t>（</a:t>
            </a:r>
            <a:r>
              <a:rPr lang="zh-CN" altLang="en-US" sz="1800" dirty="0" smtClean="0"/>
              <a:t>默认：</a:t>
            </a:r>
            <a:r>
              <a:rPr lang="en-US" altLang="zh-CN" sz="1800" dirty="0" smtClean="0"/>
              <a:t>default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lang="en-US" altLang="zh-CN" sz="1800" dirty="0"/>
              <a:t>CACHE_MIDDLEWARE_SECONDS – </a:t>
            </a:r>
            <a:r>
              <a:rPr lang="zh-CN" altLang="en-US" sz="1800" dirty="0" smtClean="0"/>
              <a:t>每个页面的缓存时间</a:t>
            </a:r>
            <a:r>
              <a:rPr lang="en-US" altLang="zh-CN" sz="1800" dirty="0" smtClean="0"/>
              <a:t>(s)</a:t>
            </a:r>
            <a:r>
              <a:rPr lang="zh-CN" altLang="en-US" sz="1800" dirty="0" smtClean="0"/>
              <a:t>（默认：</a:t>
            </a:r>
            <a:r>
              <a:rPr lang="en-US" altLang="zh-CN" sz="1800" dirty="0" smtClean="0"/>
              <a:t>600s)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lang="en-US" altLang="zh-CN" sz="1800" dirty="0"/>
              <a:t>CACHE_MIDDLEWARE_KEY_PREFIX – </a:t>
            </a:r>
            <a:r>
              <a:rPr lang="zh-CN" altLang="en-US" sz="1800" dirty="0" smtClean="0"/>
              <a:t>如果缓存被多个使用相同 </a:t>
            </a:r>
            <a:r>
              <a:rPr lang="en-US" altLang="zh-CN" sz="1800" dirty="0" err="1" smtClean="0"/>
              <a:t>Django</a:t>
            </a:r>
            <a:r>
              <a:rPr lang="zh-CN" altLang="en-US" sz="1800" dirty="0" smtClean="0"/>
              <a:t> 安装的站点共享，配置此参数为站点名称或其它能代表站点的唯一字符串，以防止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冲突。如果不在意，可为空</a:t>
            </a:r>
            <a:r>
              <a:rPr lang="zh-CN" altLang="zh-CN" sz="1800" dirty="0"/>
              <a:t>。</a:t>
            </a:r>
            <a:endParaRPr kumimoji="1" lang="en-US" altLang="zh-CN" sz="2000" dirty="0">
              <a:hlinkClick r:id="rId2"/>
            </a:endParaRPr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9544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站点缓存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err="1" smtClean="0"/>
              <a:t>FetchFromCacheMiddleware</a:t>
            </a:r>
            <a:endParaRPr lang="en-US" altLang="zh-CN" sz="2000" b="1" dirty="0" smtClean="0"/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lang="zh-CN" altLang="en-US" sz="1800" dirty="0" smtClean="0"/>
              <a:t>会缓存</a:t>
            </a:r>
            <a:r>
              <a:rPr lang="zh-CN" altLang="zh-CN" sz="1800" dirty="0" smtClean="0"/>
              <a:t> 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 和 </a:t>
            </a:r>
            <a:r>
              <a:rPr lang="en-US" altLang="zh-CN" sz="1800" dirty="0" smtClean="0"/>
              <a:t>HEAD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 状态的 </a:t>
            </a:r>
            <a:r>
              <a:rPr lang="en-US" altLang="zh-CN" sz="1800" dirty="0" smtClean="0"/>
              <a:t>responses</a:t>
            </a:r>
            <a:r>
              <a:rPr lang="zh-CN" altLang="en-US" sz="1800" dirty="0" smtClean="0"/>
              <a:t>，而且这些 </a:t>
            </a:r>
            <a:r>
              <a:rPr lang="en-US" altLang="zh-CN" sz="1800" dirty="0" smtClean="0"/>
              <a:t>request</a:t>
            </a:r>
            <a:r>
              <a:rPr lang="zh-CN" altLang="en-US" sz="1800" dirty="0" smtClean="0"/>
              <a:t> 和 </a:t>
            </a:r>
            <a:r>
              <a:rPr lang="en-US" altLang="zh-CN" sz="1800" dirty="0" smtClean="0"/>
              <a:t>response</a:t>
            </a:r>
            <a:r>
              <a:rPr lang="zh-CN" altLang="en-US" sz="1800" dirty="0" smtClean="0"/>
              <a:t> 的</a:t>
            </a:r>
            <a:r>
              <a:rPr lang="en-US" altLang="zh-CN" sz="1800" dirty="0" smtClean="0"/>
              <a:t>headers</a:t>
            </a:r>
            <a:r>
              <a:rPr lang="zh-CN" altLang="en-US" sz="1800" dirty="0" smtClean="0"/>
              <a:t> 是允许的</a:t>
            </a:r>
            <a:r>
              <a:rPr lang="zh-CN" altLang="zh-CN" sz="1800" dirty="0"/>
              <a:t>;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lang="zh-CN" altLang="en-US" sz="1800" dirty="0" smtClean="0"/>
              <a:t>同一个</a:t>
            </a:r>
            <a:r>
              <a:rPr lang="zh-CN" altLang="zh-CN" sz="1800" dirty="0"/>
              <a:t> 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request,</a:t>
            </a:r>
            <a:r>
              <a:rPr lang="zh-CN" altLang="en-US" sz="1800" dirty="0" smtClean="0"/>
              <a:t> 不同查询参数，他的 </a:t>
            </a:r>
            <a:r>
              <a:rPr lang="en-US" altLang="zh-CN" sz="1800" dirty="0" smtClean="0"/>
              <a:t>Responses</a:t>
            </a:r>
            <a:r>
              <a:rPr lang="zh-CN" altLang="en-US" sz="1800" dirty="0" smtClean="0"/>
              <a:t> 会被作为不同 </a:t>
            </a:r>
            <a:r>
              <a:rPr lang="en-US" altLang="zh-CN" sz="1800" dirty="0" smtClean="0"/>
              <a:t>page</a:t>
            </a:r>
            <a:r>
              <a:rPr lang="zh-CN" altLang="en-US" sz="1800" dirty="0" smtClean="0"/>
              <a:t> 分别缓存</a:t>
            </a:r>
            <a:r>
              <a:rPr lang="en-US" altLang="zh-CN" sz="18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lang="zh-CN" altLang="en-US" sz="1800" dirty="0" smtClean="0"/>
              <a:t>这个中间件期待用具有相同 </a:t>
            </a:r>
            <a:r>
              <a:rPr lang="en-US" altLang="zh-CN" sz="1800" dirty="0" smtClean="0"/>
              <a:t>response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headers</a:t>
            </a:r>
            <a:r>
              <a:rPr lang="zh-CN" altLang="en-US" sz="1800" dirty="0" smtClean="0"/>
              <a:t> 的 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request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response</a:t>
            </a:r>
            <a:r>
              <a:rPr lang="zh-CN" altLang="en-US" sz="1800" dirty="0" smtClean="0"/>
              <a:t> 进行响应，这样它就可以用缓存的 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response</a:t>
            </a:r>
            <a:r>
              <a:rPr lang="zh-CN" altLang="en-US" sz="1800" dirty="0" smtClean="0"/>
              <a:t> 响应 </a:t>
            </a:r>
            <a:r>
              <a:rPr lang="en-US" altLang="zh-CN" sz="1800" dirty="0" smtClean="0"/>
              <a:t>HEAD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request</a:t>
            </a:r>
            <a:r>
              <a:rPr lang="zh-CN" altLang="en-US" sz="1800" dirty="0" smtClean="0"/>
              <a:t>。</a:t>
            </a:r>
            <a:r>
              <a:rPr lang="en-US" altLang="zh-CN" sz="2000" dirty="0" smtClean="0"/>
              <a:t>	</a:t>
            </a:r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3699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站点缓存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err="1" smtClean="0"/>
              <a:t>UpdateCacheMiddleware</a:t>
            </a:r>
            <a:r>
              <a:rPr lang="en-US" altLang="zh-CN" sz="2000" dirty="0" smtClean="0"/>
              <a:t> </a:t>
            </a:r>
          </a:p>
          <a:p>
            <a:r>
              <a:rPr lang="zh-CN" altLang="en-US" sz="2000" smtClean="0"/>
              <a:t>此中间</a:t>
            </a:r>
            <a:r>
              <a:rPr lang="zh-CN" altLang="en-US" sz="2000" smtClean="0"/>
              <a:t>件</a:t>
            </a:r>
            <a:r>
              <a:rPr lang="zh-CN" altLang="en-US" sz="2000" smtClean="0"/>
              <a:t>会在每个 </a:t>
            </a:r>
            <a:r>
              <a:rPr lang="en-US" altLang="zh-CN" sz="2000" dirty="0" err="1" smtClean="0"/>
              <a:t>HttpResponse</a:t>
            </a:r>
            <a:r>
              <a:rPr lang="zh-CN" altLang="en-US" sz="2000" dirty="0" smtClean="0"/>
              <a:t> 中自动设置一些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headers:</a:t>
            </a:r>
          </a:p>
          <a:p>
            <a:r>
              <a:rPr lang="zh-CN" altLang="en-US" sz="2000" dirty="0" smtClean="0"/>
              <a:t>对于一个页面的新版本（未被缓存过）的请求，设置 </a:t>
            </a:r>
            <a:r>
              <a:rPr lang="en-US" altLang="zh-CN" sz="2000" dirty="0" smtClean="0"/>
              <a:t>Last-Modified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 为当前日期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时间；</a:t>
            </a:r>
            <a:endParaRPr lang="en-US" altLang="zh-CN" sz="2000" dirty="0" smtClean="0"/>
          </a:p>
          <a:p>
            <a:endParaRPr lang="en-US" altLang="zh-CN" sz="2000" dirty="0">
              <a:hlinkClick r:id="rId2"/>
            </a:endParaRPr>
          </a:p>
          <a:p>
            <a:r>
              <a:rPr lang="zh-CN" altLang="en-US" sz="2000" dirty="0" smtClean="0"/>
              <a:t>设置 </a:t>
            </a:r>
            <a:r>
              <a:rPr lang="en-US" altLang="zh-CN" sz="2000" dirty="0" smtClean="0"/>
              <a:t>Expires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 为当前时期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时间 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 定义的</a:t>
            </a:r>
            <a:r>
              <a:rPr lang="en-US" altLang="zh-CN" sz="2000" dirty="0" smtClean="0"/>
              <a:t>CACHE_MIDDLEWARE_SECONDS</a:t>
            </a:r>
            <a:endParaRPr lang="en-US" altLang="zh-CN" sz="2000" dirty="0"/>
          </a:p>
          <a:p>
            <a:endParaRPr lang="en-US" altLang="zh-CN" sz="2000" dirty="0">
              <a:hlinkClick r:id="rId3"/>
            </a:endParaRPr>
          </a:p>
          <a:p>
            <a:r>
              <a:rPr lang="zh-CN" altLang="en-US" sz="2000" dirty="0" smtClean="0"/>
              <a:t>设置 </a:t>
            </a:r>
            <a:r>
              <a:rPr lang="en-US" altLang="zh-CN" sz="2000" dirty="0" smtClean="0"/>
              <a:t>Cache-Control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 的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age</a:t>
            </a:r>
            <a:r>
              <a:rPr lang="zh-CN" altLang="en-US" sz="2000" dirty="0" smtClean="0"/>
              <a:t> 指令为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CACHE_MIDDLEWARE_SECONDS (max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age</a:t>
            </a:r>
            <a:r>
              <a:rPr lang="zh-CN" altLang="en-US" sz="2000" dirty="0" smtClean="0"/>
              <a:t>是指缓存的内容将在多少秒后失效）</a:t>
            </a:r>
            <a:endParaRPr lang="en-US" altLang="zh-CN" sz="2000" dirty="0">
              <a:hlinkClick r:id="rId3"/>
            </a:endParaRPr>
          </a:p>
          <a:p>
            <a:endParaRPr lang="en-US" altLang="zh-CN" sz="2000" dirty="0" smtClean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7139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站点缓存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特殊情况：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 设置了自己的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 过期时间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如：设置了 </a:t>
            </a:r>
            <a:r>
              <a:rPr lang="en-US" altLang="zh-CN" sz="2000" dirty="0" smtClean="0"/>
              <a:t>Cache-Control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max-age)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则页面的缓存过期时间会以 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 的过期时间为准。</a:t>
            </a:r>
            <a:endParaRPr lang="en-US" altLang="zh-CN" sz="2000" dirty="0">
              <a:hlinkClick r:id="rId2"/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6965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站点缓存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中间件的更多信息请查看 </a:t>
            </a:r>
            <a:r>
              <a:rPr lang="en-US" altLang="zh-CN" sz="2000" dirty="0" smtClean="0"/>
              <a:t>Middleware</a:t>
            </a:r>
            <a:r>
              <a:rPr lang="zh-CN" altLang="en-US" sz="2000" dirty="0" smtClean="0"/>
              <a:t> 章节内容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r>
              <a:rPr lang="en-US" altLang="zh-CN" sz="2000" dirty="0">
                <a:hlinkClick r:id="rId2"/>
              </a:rPr>
              <a:t>https://docs.djangoproject.com/en/1.8/topics/http/middleware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4916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view 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l-PL" altLang="zh-CN" sz="2000" b="1" dirty="0" err="1"/>
              <a:t>django.views.decorators.cache.cache_page</a:t>
            </a:r>
            <a:r>
              <a:rPr lang="pl-PL" altLang="zh-CN" sz="2000" b="1" dirty="0" smtClean="0"/>
              <a:t>(</a:t>
            </a:r>
            <a:r>
              <a:rPr lang="zh-CN" altLang="zh-CN" sz="2000" b="1" dirty="0"/>
              <a:t>)</a:t>
            </a:r>
            <a:endParaRPr lang="pl-PL" altLang="zh-CN" sz="2000" b="1" dirty="0">
              <a:hlinkClick r:id="rId2"/>
            </a:endParaRPr>
          </a:p>
          <a:p>
            <a:endParaRPr lang="pl-PL" altLang="zh-CN" sz="2000" dirty="0"/>
          </a:p>
          <a:p>
            <a:r>
              <a:rPr lang="pl-PL" altLang="zh-CN" sz="2000" b="1" dirty="0" err="1" smtClean="0"/>
              <a:t>django.views.decorators.cache</a:t>
            </a:r>
            <a:r>
              <a:rPr lang="pl-PL" altLang="zh-CN" sz="2000" dirty="0" smtClean="0"/>
              <a:t> </a:t>
            </a:r>
            <a:r>
              <a:rPr lang="zh-CN" altLang="en-US" sz="2000" dirty="0" smtClean="0"/>
              <a:t>中的</a:t>
            </a:r>
            <a:r>
              <a:rPr lang="pl-PL" altLang="zh-CN" sz="2000" dirty="0" smtClean="0"/>
              <a:t> </a:t>
            </a:r>
            <a:r>
              <a:rPr lang="pl-PL" altLang="zh-CN" sz="2000" b="1" dirty="0" err="1"/>
              <a:t>cache_page</a:t>
            </a:r>
            <a:r>
              <a:rPr lang="pl-PL" altLang="zh-CN" sz="2000" dirty="0"/>
              <a:t> </a:t>
            </a:r>
            <a:r>
              <a:rPr lang="zh-CN" altLang="en-US" sz="2000" dirty="0" smtClean="0"/>
              <a:t>装饰器会自动缓存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 的 </a:t>
            </a: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, 使用简单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endParaRPr lang="pl-PL" altLang="zh-CN" sz="2000" dirty="0"/>
          </a:p>
          <a:p>
            <a:r>
              <a:rPr lang="pl-PL" altLang="zh-CN" sz="2000" b="1" dirty="0"/>
              <a:t>from</a:t>
            </a:r>
            <a:r>
              <a:rPr lang="pl-PL" altLang="zh-CN" sz="2000" dirty="0"/>
              <a:t> </a:t>
            </a:r>
            <a:r>
              <a:rPr lang="pl-PL" altLang="zh-CN" sz="2000" b="1" dirty="0" err="1"/>
              <a:t>django.views.decorators.cache</a:t>
            </a:r>
            <a:r>
              <a:rPr lang="pl-PL" altLang="zh-CN" sz="2000" dirty="0"/>
              <a:t> </a:t>
            </a:r>
            <a:r>
              <a:rPr lang="pl-PL" altLang="zh-CN" sz="2000" b="1" dirty="0"/>
              <a:t>import</a:t>
            </a:r>
            <a:r>
              <a:rPr lang="pl-PL" altLang="zh-CN" sz="2000" dirty="0"/>
              <a:t> </a:t>
            </a:r>
            <a:r>
              <a:rPr lang="pl-PL" altLang="zh-CN" sz="2000" b="1" dirty="0" err="1"/>
              <a:t>cache_page</a:t>
            </a:r>
            <a:endParaRPr lang="pl-PL" altLang="zh-CN" sz="2000" b="1" dirty="0"/>
          </a:p>
          <a:p>
            <a:endParaRPr lang="pl-PL" altLang="zh-CN" sz="2000" dirty="0"/>
          </a:p>
          <a:p>
            <a:r>
              <a:rPr lang="it-IT" altLang="zh-CN" sz="2000" dirty="0"/>
              <a:t>@</a:t>
            </a:r>
            <a:r>
              <a:rPr lang="it-IT" altLang="zh-CN" sz="2000" dirty="0" err="1"/>
              <a:t>cache_page</a:t>
            </a:r>
            <a:r>
              <a:rPr lang="it-IT" altLang="zh-CN" sz="2000" dirty="0"/>
              <a:t>(60 * 15)</a:t>
            </a:r>
          </a:p>
          <a:p>
            <a:r>
              <a:rPr lang="it-IT" altLang="zh-CN" sz="2000" b="1" dirty="0" err="1"/>
              <a:t>def</a:t>
            </a:r>
            <a:r>
              <a:rPr lang="it-IT" altLang="zh-CN" sz="2000" dirty="0"/>
              <a:t> </a:t>
            </a:r>
            <a:r>
              <a:rPr lang="it-IT" altLang="zh-CN" sz="2000" dirty="0" err="1"/>
              <a:t>my_view</a:t>
            </a:r>
            <a:r>
              <a:rPr lang="it-IT" altLang="zh-CN" sz="2000" dirty="0"/>
              <a:t>(</a:t>
            </a:r>
            <a:r>
              <a:rPr lang="it-IT" altLang="zh-CN" sz="2000" dirty="0" err="1"/>
              <a:t>request</a:t>
            </a:r>
            <a:r>
              <a:rPr lang="it-IT" altLang="zh-CN" sz="2000" dirty="0"/>
              <a:t>):</a:t>
            </a:r>
          </a:p>
          <a:p>
            <a:r>
              <a:rPr lang="it-IT" altLang="zh-CN" sz="2000" dirty="0"/>
              <a:t>    </a:t>
            </a:r>
            <a:r>
              <a:rPr lang="it-IT" altLang="zh-CN" sz="2000" dirty="0" smtClean="0"/>
              <a:t>...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958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view 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zh-CN" altLang="en-US" sz="2000" dirty="0" smtClean="0"/>
              <a:t>多个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 指向同一个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view</a:t>
            </a:r>
            <a:r>
              <a:rPr lang="zh-CN" altLang="zh-CN" sz="2000" dirty="0" smtClean="0"/>
              <a:t>,</a:t>
            </a:r>
            <a:r>
              <a:rPr lang="zh-CN" altLang="en-US" sz="2000" dirty="0" smtClean="0"/>
              <a:t> 会被分别缓存</a:t>
            </a:r>
            <a:endParaRPr lang="en-US" altLang="zh-CN" sz="2000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sz="2000" dirty="0" smtClean="0"/>
              <a:t>第一个参数是缓存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timeout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2000" dirty="0" smtClean="0"/>
              <a:t>可选参数：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: 可指定缓存</a:t>
            </a:r>
            <a:r>
              <a:rPr lang="zh-CN" altLang="zh-CN" sz="2000" dirty="0" smtClean="0"/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默认使用 </a:t>
            </a:r>
            <a:r>
              <a:rPr lang="en-US" altLang="zh-CN" sz="2000" dirty="0" smtClean="0"/>
              <a:t>default</a:t>
            </a:r>
            <a:r>
              <a:rPr lang="zh-CN" altLang="en-US" sz="2000" dirty="0" smtClean="0"/>
              <a:t> 缓存)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key_prefix</a:t>
            </a:r>
            <a:r>
              <a:rPr lang="zh-CN" altLang="zh-CN" sz="2000" dirty="0" smtClean="0"/>
              <a:t>:</a:t>
            </a:r>
            <a:r>
              <a:rPr lang="zh-CN" altLang="en-US" sz="2000" dirty="0" smtClean="0"/>
              <a:t>  功能与 </a:t>
            </a:r>
            <a:r>
              <a:rPr lang="en-US" altLang="zh-CN" sz="2000" b="1" dirty="0" smtClean="0"/>
              <a:t>CACHE_MIDDLEWARE_KEY_PREFIX</a:t>
            </a:r>
            <a:r>
              <a:rPr lang="zh-CN" altLang="en-US" sz="2000" b="1" dirty="0" smtClean="0"/>
              <a:t> 一样会与</a:t>
            </a:r>
            <a:r>
              <a:rPr lang="zh-CN" altLang="zh-CN" sz="2000" b="1" dirty="0"/>
              <a:t> </a:t>
            </a:r>
            <a:r>
              <a:rPr lang="en-US" altLang="zh-CN" sz="2000" b="1" dirty="0" smtClean="0"/>
              <a:t>CACHES</a:t>
            </a:r>
            <a:r>
              <a:rPr lang="zh-CN" altLang="en-US" sz="2000" b="1" dirty="0" smtClean="0"/>
              <a:t> 中的 </a:t>
            </a:r>
            <a:r>
              <a:rPr lang="en-US" altLang="zh-CN" sz="2000" b="1" dirty="0" smtClean="0"/>
              <a:t>KEY_PREFIX</a:t>
            </a:r>
            <a:r>
              <a:rPr lang="zh-CN" altLang="en-US" sz="2000" b="1" dirty="0" smtClean="0"/>
              <a:t> 串联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endParaRPr lang="en-US" altLang="zh-CN" sz="2000" dirty="0" smtClean="0"/>
          </a:p>
          <a:p>
            <a:pPr marL="342900" indent="-342900">
              <a:buFont typeface="Arial"/>
              <a:buChar char="•"/>
            </a:pPr>
            <a:endParaRPr lang="en-US" altLang="zh-CN" sz="2000" dirty="0" smtClean="0"/>
          </a:p>
          <a:p>
            <a:pPr marL="342900" indent="-342900">
              <a:buFont typeface="Arial"/>
              <a:buChar char="•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4780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view 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1236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也可以在 </a:t>
            </a:r>
            <a:r>
              <a:rPr lang="en-US" altLang="zh-CN" sz="2000" dirty="0" err="1" smtClean="0"/>
              <a:t>URLconf</a:t>
            </a:r>
            <a:r>
              <a:rPr lang="zh-CN" altLang="en-US" sz="2000" dirty="0" smtClean="0"/>
              <a:t> 中使用</a:t>
            </a:r>
            <a:r>
              <a:rPr lang="zh-CN" altLang="zh-CN" sz="2000" dirty="0"/>
              <a:t> </a:t>
            </a:r>
            <a:r>
              <a:rPr lang="en-US" altLang="zh-CN" sz="2000" dirty="0" err="1" smtClean="0"/>
              <a:t>cache_page</a:t>
            </a:r>
            <a:r>
              <a:rPr lang="zh-CN" altLang="en-US" sz="2000" dirty="0" smtClean="0"/>
              <a:t> 装饰器：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django.views.decorators.cache</a:t>
            </a:r>
            <a:r>
              <a:rPr lang="en-US" altLang="zh-CN" sz="2000" dirty="0"/>
              <a:t> </a:t>
            </a:r>
            <a:r>
              <a:rPr lang="en-US" altLang="zh-CN" sz="2000" b="1" dirty="0"/>
              <a:t>import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cache_page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en-US" altLang="zh-CN" sz="2000" dirty="0" err="1"/>
              <a:t>urlpatterns</a:t>
            </a:r>
            <a:r>
              <a:rPr lang="en-US" altLang="zh-CN" sz="2000" dirty="0"/>
              <a:t> = [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r'^foo</a:t>
            </a:r>
            <a:r>
              <a:rPr lang="en-US" altLang="zh-CN" sz="2000" dirty="0"/>
              <a:t>/([0-9]{1,2})/$', </a:t>
            </a:r>
            <a:r>
              <a:rPr lang="en-US" altLang="zh-CN" sz="2000" dirty="0" err="1"/>
              <a:t>cache_page</a:t>
            </a:r>
            <a:r>
              <a:rPr lang="en-US" altLang="zh-CN" sz="2000" dirty="0"/>
              <a:t>(60 * 15)(</a:t>
            </a:r>
            <a:r>
              <a:rPr lang="en-US" altLang="zh-CN" sz="2000" dirty="0" err="1"/>
              <a:t>my_view</a:t>
            </a:r>
            <a:r>
              <a:rPr lang="en-US" altLang="zh-CN" sz="2000" dirty="0"/>
              <a:t>)),</a:t>
            </a:r>
          </a:p>
          <a:p>
            <a:r>
              <a:rPr lang="en-US" altLang="zh-CN" sz="20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5649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演示环境说明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操作系统</a:t>
            </a:r>
            <a:r>
              <a:rPr kumimoji="1" lang="en-US" altLang="zh-CN" dirty="0" smtClean="0"/>
              <a:t>Ubuntu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MySQL</a:t>
            </a:r>
          </a:p>
          <a:p>
            <a:pPr marL="514350" indent="-514350">
              <a:buAutoNum type="arabicPeriod"/>
            </a:pPr>
            <a:r>
              <a:rPr kumimoji="1" lang="en-US" altLang="zh-CN" dirty="0" err="1"/>
              <a:t>Django</a:t>
            </a:r>
            <a:r>
              <a:rPr kumimoji="1" lang="zh-CN" altLang="en-US" dirty="0"/>
              <a:t> 版本 </a:t>
            </a:r>
            <a:r>
              <a:rPr kumimoji="1" lang="en-US" altLang="zh-CN" dirty="0"/>
              <a:t>1.8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PyCharm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VIM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90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缓存优化小结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缓存分类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dirty="0" err="1" smtClean="0"/>
              <a:t>Memcached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Database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dirty="0" err="1" smtClean="0"/>
              <a:t>Filesystem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Local-memory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288014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缓存演示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站点缓存演示</a:t>
            </a:r>
            <a:endParaRPr lang="en-US" altLang="zh-CN" sz="2000" dirty="0" smtClean="0"/>
          </a:p>
          <a:p>
            <a:r>
              <a:rPr lang="en-US" altLang="zh-CN" sz="2000" dirty="0" smtClean="0"/>
              <a:t>view</a:t>
            </a:r>
            <a:r>
              <a:rPr lang="zh-CN" altLang="en-US" sz="2000" dirty="0" smtClean="0"/>
              <a:t>缓存演示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4306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/>
          <p:nvPr/>
        </p:nvSpPr>
        <p:spPr>
          <a:xfrm>
            <a:off x="1294380" y="1962338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课程内容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CACHES </a:t>
            </a:r>
            <a:r>
              <a:rPr lang="zh-CN" altLang="en-US" dirty="0" smtClean="0">
                <a:solidFill>
                  <a:srgbClr val="FF0000"/>
                </a:solidFill>
              </a:rPr>
              <a:t>配置参数概述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站点缓存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 缓存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站点与</a:t>
            </a:r>
            <a:r>
              <a:rPr lang="zh-CN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 缓存演示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3200" dirty="0"/>
              <a:t>Template</a:t>
            </a:r>
            <a:r>
              <a:rPr kumimoji="1" lang="zh-CN" altLang="en-US" sz="3200" dirty="0"/>
              <a:t> 片断缓存</a:t>
            </a:r>
            <a:endParaRPr lang="en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/>
              <a:t>Low-level</a:t>
            </a:r>
            <a:r>
              <a:rPr lang="zh-CN" altLang="en-US" dirty="0" smtClean="0"/>
              <a:t> 缓存</a:t>
            </a:r>
            <a:endParaRPr lang="en-US" altLang="zh-CN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与 </a:t>
            </a:r>
            <a:r>
              <a:rPr lang="en-US" altLang="zh-CN" dirty="0" smtClean="0"/>
              <a:t>Low-level</a:t>
            </a:r>
            <a:r>
              <a:rPr lang="zh-CN" altLang="en-US" dirty="0" smtClean="0"/>
              <a:t> 缓存演示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CACHES </a:t>
            </a:r>
            <a:r>
              <a:rPr kumimoji="1" lang="zh-CN" altLang="en-US" dirty="0" smtClean="0"/>
              <a:t>配置参数概述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3311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smtClean="0"/>
              <a:t>CACHES</a:t>
            </a:r>
            <a:r>
              <a:rPr lang="zh-CN" altLang="en-US" sz="2000" dirty="0" smtClean="0"/>
              <a:t> 字典配置格式如下：</a:t>
            </a:r>
            <a:endParaRPr lang="en-US" altLang="zh-CN" sz="2000" dirty="0" smtClean="0"/>
          </a:p>
          <a:p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tr-TR" altLang="zh-CN" sz="2000" dirty="0"/>
              <a:t>    </a:t>
            </a:r>
            <a:r>
              <a:rPr lang="tr-TR" altLang="zh-CN" sz="2000" dirty="0">
                <a:solidFill>
                  <a:srgbClr val="FF0000"/>
                </a:solidFill>
              </a:rPr>
              <a:t>'</a:t>
            </a:r>
            <a:r>
              <a:rPr lang="tr-TR" altLang="zh-CN" sz="2000" dirty="0" err="1">
                <a:solidFill>
                  <a:srgbClr val="FF0000"/>
                </a:solidFill>
              </a:rPr>
              <a:t>default</a:t>
            </a:r>
            <a:r>
              <a:rPr lang="tr-TR" altLang="zh-CN" sz="2000" dirty="0">
                <a:solidFill>
                  <a:srgbClr val="FF0000"/>
                </a:solidFill>
              </a:rPr>
              <a:t>'</a:t>
            </a:r>
            <a:r>
              <a:rPr lang="tr-TR" altLang="zh-CN" sz="2000" dirty="0"/>
              <a:t>: {</a:t>
            </a:r>
          </a:p>
          <a:p>
            <a:r>
              <a:rPr lang="tr-TR" altLang="zh-CN" sz="2000" dirty="0"/>
              <a:t>        </a:t>
            </a:r>
            <a:r>
              <a:rPr lang="tr-TR" altLang="zh-CN" sz="2000" dirty="0" smtClean="0">
                <a:solidFill>
                  <a:srgbClr val="FF0000"/>
                </a:solidFill>
              </a:rPr>
              <a:t>‘BACKEND’: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             </a:t>
            </a:r>
            <a:r>
              <a:rPr lang="tr-TR" altLang="zh-CN" sz="2000" dirty="0" smtClean="0">
                <a:solidFill>
                  <a:srgbClr val="FF0000"/>
                </a:solidFill>
              </a:rPr>
              <a:t>'</a:t>
            </a:r>
            <a:r>
              <a:rPr lang="tr-TR" altLang="zh-CN" sz="2000" dirty="0" err="1" smtClean="0">
                <a:solidFill>
                  <a:srgbClr val="FF0000"/>
                </a:solidFill>
              </a:rPr>
              <a:t>django.core.cache.backends.locmem.LocMemCache</a:t>
            </a:r>
            <a:r>
              <a:rPr lang="tr-TR" altLang="zh-CN" sz="2000" dirty="0" smtClean="0">
                <a:solidFill>
                  <a:srgbClr val="FF0000"/>
                </a:solidFill>
              </a:rPr>
              <a:t>’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endParaRPr lang="tr-TR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    </a:t>
            </a:r>
            <a:r>
              <a:rPr lang="tr-TR" altLang="zh-CN" sz="2000" dirty="0" smtClean="0"/>
              <a:t>}</a:t>
            </a:r>
            <a:endParaRPr lang="tr-TR" altLang="zh-CN" sz="2000" dirty="0"/>
          </a:p>
          <a:p>
            <a:r>
              <a:rPr lang="tr-TR" altLang="zh-CN" sz="2000" dirty="0" smtClean="0"/>
              <a:t>}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配置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CACHES</a:t>
            </a:r>
            <a:r>
              <a:rPr lang="zh-CN" altLang="en-US" sz="2000" dirty="0" smtClean="0"/>
              <a:t> 字典时必须配置 </a:t>
            </a:r>
            <a:r>
              <a:rPr lang="en-US" altLang="zh-CN" sz="2000" dirty="0" smtClean="0"/>
              <a:t>default</a:t>
            </a:r>
            <a:r>
              <a:rPr lang="zh-CN" altLang="en-US" sz="2000" dirty="0" smtClean="0"/>
              <a:t> 缓存</a:t>
            </a:r>
            <a:endParaRPr lang="tr-TR" altLang="zh-CN" sz="2000" dirty="0" smtClean="0"/>
          </a:p>
          <a:p>
            <a:endParaRPr lang="tr-TR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6884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3311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zh-CN" altLang="en-US" sz="2400" dirty="0" smtClean="0"/>
              <a:t>支持的 </a:t>
            </a:r>
            <a:r>
              <a:rPr kumimoji="1" lang="en-US" altLang="zh-CN" sz="2400" dirty="0" smtClean="0"/>
              <a:t>BACKEND: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django.core.cache.backends.db.DatabaseCache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django.core.cache.backends.dummy.DummyCache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django.core.cache.backends.filebased.FileBasedCache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django.core.cache.backends.locmem.LocMemCache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django.core.cache.backends.memcached.MemcachedCache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altLang="zh-CN" sz="2000" b="1" dirty="0" err="1" smtClean="0">
                <a:solidFill>
                  <a:schemeClr val="accent3">
                    <a:lumMod val="75000"/>
                  </a:schemeClr>
                </a:solidFill>
              </a:rPr>
              <a:t>django.core.cache.backends.memcached.PyLibMCCache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kumimoji="1"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kumimoji="1"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CACHES </a:t>
            </a:r>
            <a:r>
              <a:rPr kumimoji="1" lang="zh-CN" altLang="en-US" dirty="0" smtClean="0"/>
              <a:t>配置参数概述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55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CACHES </a:t>
            </a:r>
            <a:r>
              <a:rPr kumimoji="1" lang="zh-CN" altLang="en-US" dirty="0" smtClean="0"/>
              <a:t>配置参数概述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附加参数</a:t>
            </a:r>
            <a:endParaRPr kumimoji="1"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3311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zh-CN" altLang="en-US" sz="2000" dirty="0" smtClean="0"/>
              <a:t>每个缓存后端都可以设置附加参数，控制缓存行为。可配置如下参数：</a:t>
            </a:r>
            <a:endParaRPr kumimoji="1" lang="en-US" altLang="zh-CN" sz="2000" dirty="0" smtClean="0"/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kumimoji="1" lang="en-US" altLang="zh-CN" sz="1800" b="1" dirty="0" smtClean="0"/>
              <a:t>TIMEOUT</a:t>
            </a:r>
            <a:endParaRPr kumimoji="1" lang="en-US" altLang="zh-CN" sz="1800" dirty="0" smtClean="0"/>
          </a:p>
          <a:p>
            <a:pPr marL="342900" indent="-342900">
              <a:lnSpc>
                <a:spcPct val="110000"/>
              </a:lnSpc>
              <a:buFont typeface="Symbol" charset="2"/>
              <a:buChar char="-"/>
            </a:pPr>
            <a:r>
              <a:rPr kumimoji="1" lang="en-US" altLang="zh-CN" sz="1800" dirty="0" smtClean="0"/>
              <a:t>cache</a:t>
            </a:r>
            <a:r>
              <a:rPr kumimoji="1" lang="zh-CN" altLang="en-US" sz="1800" dirty="0" smtClean="0"/>
              <a:t> 默认过期时间</a:t>
            </a:r>
            <a:r>
              <a:rPr kumimoji="1" lang="en-US" altLang="zh-CN" sz="1800" dirty="0" smtClean="0"/>
              <a:t>(seconds)</a:t>
            </a:r>
            <a:r>
              <a:rPr kumimoji="1" lang="zh-CN" altLang="en-US" sz="1800" dirty="0" smtClean="0"/>
              <a:t>，未设置则为</a:t>
            </a:r>
            <a:r>
              <a:rPr kumimoji="1" lang="en-US" altLang="zh-CN" sz="1800" dirty="0" smtClean="0"/>
              <a:t>300s(5mins)</a:t>
            </a: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kumimoji="1" lang="en-US" altLang="zh-CN" sz="1800" b="1" dirty="0" smtClean="0"/>
              <a:t>OPTIONS</a:t>
            </a:r>
            <a:endParaRPr kumimoji="1" lang="en-US" altLang="zh-CN" sz="1800" dirty="0" smtClean="0"/>
          </a:p>
          <a:p>
            <a:pPr marL="342900" indent="-342900">
              <a:lnSpc>
                <a:spcPct val="110000"/>
              </a:lnSpc>
              <a:buFont typeface="Symbol" charset="2"/>
              <a:buChar char="-"/>
            </a:pPr>
            <a:r>
              <a:rPr kumimoji="1" lang="zh-CN" altLang="en-US" sz="1800" dirty="0" smtClean="0"/>
              <a:t>可选项配置，不同的后端，可选项配置不同</a:t>
            </a:r>
            <a:endParaRPr kumimoji="1" lang="en-US" altLang="zh-CN" sz="1800" dirty="0" smtClean="0"/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kumimoji="1" lang="en-US" altLang="zh-CN" sz="1800" b="1" dirty="0" smtClean="0"/>
              <a:t>KEY_PREFIX</a:t>
            </a:r>
          </a:p>
          <a:p>
            <a:pPr marL="342900" indent="-342900">
              <a:lnSpc>
                <a:spcPct val="110000"/>
              </a:lnSpc>
              <a:buFont typeface="Symbol" charset="2"/>
              <a:buChar char="-"/>
            </a:pPr>
            <a:r>
              <a:rPr kumimoji="1" lang="zh-CN" altLang="en-US" sz="1800" dirty="0" smtClean="0"/>
              <a:t>默认会被自动加到所有缓存 </a:t>
            </a:r>
            <a:r>
              <a:rPr kumimoji="1" lang="en-US" altLang="zh-CN" sz="1800" dirty="0" smtClean="0"/>
              <a:t>keys</a:t>
            </a:r>
            <a:r>
              <a:rPr kumimoji="1" lang="zh-CN" altLang="en-US" sz="1800" dirty="0" smtClean="0"/>
              <a:t> 的前端</a:t>
            </a:r>
            <a:endParaRPr kumimoji="1" lang="en-US" altLang="zh-CN" sz="1800" dirty="0" smtClean="0"/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kumimoji="1" lang="en-US" altLang="zh-CN" sz="1800" b="1" dirty="0" smtClean="0"/>
              <a:t>VERSION</a:t>
            </a:r>
          </a:p>
          <a:p>
            <a:pPr marL="342900" indent="-342900">
              <a:lnSpc>
                <a:spcPct val="110000"/>
              </a:lnSpc>
              <a:buFont typeface="Symbol" charset="2"/>
              <a:buChar char="-"/>
            </a:pPr>
            <a:r>
              <a:rPr kumimoji="1" lang="zh-CN" altLang="en-US" sz="1800" dirty="0" smtClean="0"/>
              <a:t>默认缓存 </a:t>
            </a:r>
            <a:r>
              <a:rPr kumimoji="1" lang="en-US" altLang="zh-CN" sz="1800" dirty="0" smtClean="0"/>
              <a:t>keys</a:t>
            </a:r>
            <a:r>
              <a:rPr kumimoji="1" lang="zh-CN" altLang="en-US" sz="1800" dirty="0" smtClean="0"/>
              <a:t> 的 </a:t>
            </a:r>
            <a:r>
              <a:rPr kumimoji="1" lang="en-US" altLang="zh-CN" sz="1800" dirty="0" smtClean="0"/>
              <a:t>version</a:t>
            </a: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kumimoji="1" lang="en-US" altLang="zh-CN" sz="1800" b="1" dirty="0" smtClean="0"/>
              <a:t>KEY_FUNCTION</a:t>
            </a:r>
          </a:p>
          <a:p>
            <a:pPr marL="342900" indent="-342900">
              <a:lnSpc>
                <a:spcPct val="110000"/>
              </a:lnSpc>
              <a:buFont typeface="Symbol" charset="2"/>
              <a:buChar char="-"/>
            </a:pPr>
            <a:r>
              <a:rPr kumimoji="1" lang="zh-CN" altLang="en-US" sz="1800" dirty="0" smtClean="0"/>
              <a:t>生成最终缓存 </a:t>
            </a:r>
            <a:r>
              <a:rPr kumimoji="1" lang="en-US" altLang="zh-CN" sz="1800" dirty="0" smtClean="0"/>
              <a:t>keys</a:t>
            </a:r>
            <a:r>
              <a:rPr kumimoji="1" lang="zh-CN" altLang="en-US" sz="1800" dirty="0" smtClean="0"/>
              <a:t> 的函数路径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7423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CACHES </a:t>
            </a:r>
            <a:r>
              <a:rPr kumimoji="1" lang="zh-CN" altLang="en-US" dirty="0" smtClean="0"/>
              <a:t>配置参数概述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附加参数</a:t>
            </a:r>
            <a:endParaRPr kumimoji="1"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3311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像</a:t>
            </a:r>
            <a:r>
              <a:rPr kumimoji="1" lang="en-US" altLang="zh-CN" sz="2000" dirty="0" err="1" smtClean="0"/>
              <a:t>locmem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filesystem</a:t>
            </a:r>
            <a:r>
              <a:rPr kumimoji="1" lang="zh-CN" altLang="en-US" sz="2000" dirty="0" smtClean="0"/>
              <a:t> 和 </a:t>
            </a:r>
            <a:r>
              <a:rPr kumimoji="1" lang="en-US" altLang="zh-CN" sz="2000" dirty="0" smtClean="0"/>
              <a:t>database</a:t>
            </a:r>
            <a:r>
              <a:rPr kumimoji="1" lang="zh-CN" altLang="en-US" sz="2000" dirty="0" smtClean="0"/>
              <a:t> 缓存都实现了 </a:t>
            </a:r>
            <a:r>
              <a:rPr kumimoji="1" lang="en-US" altLang="zh-CN" sz="2000" dirty="0" smtClean="0"/>
              <a:t>cull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策略，参数如下：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en-US" altLang="zh-CN" sz="2000" dirty="0" smtClean="0"/>
              <a:t>culling</a:t>
            </a:r>
            <a:r>
              <a:rPr kumimoji="1" lang="zh-CN" altLang="en-US" sz="2000" dirty="0" smtClean="0"/>
              <a:t> 策略参数</a:t>
            </a:r>
            <a:r>
              <a:rPr kumimoji="1" lang="en-US" altLang="zh-CN" sz="2000" dirty="0" smtClean="0"/>
              <a:t>(OPTIONS</a:t>
            </a:r>
            <a:r>
              <a:rPr kumimoji="1" lang="zh-CN" altLang="en-US" sz="2000" dirty="0" smtClean="0"/>
              <a:t>中</a:t>
            </a:r>
            <a:r>
              <a:rPr kumimoji="1" lang="en-US" altLang="zh-CN" sz="2000" dirty="0" smtClean="0"/>
              <a:t>)</a:t>
            </a:r>
            <a:r>
              <a:rPr kumimoji="1" lang="zh-CN" altLang="zh-CN" sz="2000" dirty="0" smtClean="0"/>
              <a:t>：</a:t>
            </a:r>
            <a:endParaRPr kumimoji="1" lang="en-US" altLang="zh-CN" sz="18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1800" dirty="0" smtClean="0"/>
              <a:t>MAX_ENTRIES</a:t>
            </a:r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1800" dirty="0" smtClean="0"/>
              <a:t>删除旧数据之前，允许在缓存中存放的最大</a:t>
            </a:r>
            <a:r>
              <a:rPr kumimoji="1" lang="en-US" altLang="en-US" sz="1800" dirty="0" smtClean="0"/>
              <a:t>数量</a:t>
            </a:r>
            <a:r>
              <a:rPr kumimoji="1" lang="zh-CN" altLang="en-US" sz="1800" dirty="0" smtClean="0"/>
              <a:t>，默认：</a:t>
            </a:r>
            <a:r>
              <a:rPr kumimoji="1" lang="en-US" altLang="zh-CN" sz="1800" dirty="0" smtClean="0"/>
              <a:t>300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1800" dirty="0" smtClean="0"/>
              <a:t>CULL_FREQUENCY</a:t>
            </a:r>
          </a:p>
          <a:p>
            <a:pPr marL="342900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1800" dirty="0" smtClean="0"/>
              <a:t>当缓存数目达到 </a:t>
            </a:r>
            <a:r>
              <a:rPr kumimoji="1" lang="en-US" altLang="zh-CN" sz="1800" dirty="0" smtClean="0"/>
              <a:t>MAX_ENTRIES</a:t>
            </a:r>
            <a:r>
              <a:rPr kumimoji="1" lang="zh-CN" altLang="en-US" sz="1800" dirty="0" smtClean="0"/>
              <a:t> 时，就会删除部分缓存，删除率为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/</a:t>
            </a:r>
            <a:r>
              <a:rPr kumimoji="1" lang="en-US" altLang="zh-CN" sz="1800" dirty="0" smtClean="0"/>
              <a:t>CULL_REQUENCY,</a:t>
            </a:r>
            <a:r>
              <a:rPr kumimoji="1" lang="zh-CN" altLang="en-US" sz="1800" dirty="0" smtClean="0"/>
              <a:t> 如果 </a:t>
            </a:r>
            <a:r>
              <a:rPr kumimoji="1" lang="en-US" altLang="zh-CN" sz="1800" dirty="0" smtClean="0"/>
              <a:t>CULL_FREQUENCY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/>
              <a:t> </a:t>
            </a:r>
            <a:r>
              <a:rPr kumimoji="1" lang="zh-CN" altLang="en-US" sz="1800" dirty="0" smtClean="0"/>
              <a:t>，当达到 </a:t>
            </a:r>
            <a:r>
              <a:rPr kumimoji="1" lang="en-US" altLang="zh-CN" sz="1800" dirty="0" smtClean="0"/>
              <a:t>MAX</a:t>
            </a:r>
            <a:r>
              <a:rPr kumimoji="1" lang="zh-CN" altLang="en-US" sz="1800" dirty="0" smtClean="0"/>
              <a:t>_</a:t>
            </a:r>
            <a:r>
              <a:rPr kumimoji="1" lang="en-US" altLang="zh-CN" sz="1800" dirty="0" smtClean="0"/>
              <a:t>ENTRIES</a:t>
            </a:r>
            <a:r>
              <a:rPr kumimoji="1" lang="zh-CN" altLang="en-US" sz="1800" dirty="0" smtClean="0"/>
              <a:t> 时，就会删除一半数据。默认值：</a:t>
            </a:r>
            <a:r>
              <a:rPr kumimoji="1" lang="en-US" altLang="zh-CN" sz="18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975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CACHES </a:t>
            </a:r>
            <a:r>
              <a:rPr kumimoji="1" lang="zh-CN" altLang="en-US" dirty="0" smtClean="0"/>
              <a:t>配置参数概述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示例</a:t>
            </a:r>
            <a:endParaRPr kumimoji="1"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3311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/>
              <a:t>CACHES = {</a:t>
            </a:r>
          </a:p>
          <a:p>
            <a:pPr>
              <a:lnSpc>
                <a:spcPct val="120000"/>
              </a:lnSpc>
            </a:pPr>
            <a:r>
              <a:rPr lang="tr-TR" altLang="zh-CN" sz="1800" dirty="0"/>
              <a:t>    </a:t>
            </a:r>
            <a:r>
              <a:rPr lang="tr-TR" altLang="zh-CN" sz="1800" dirty="0">
                <a:solidFill>
                  <a:srgbClr val="FF0000"/>
                </a:solidFill>
              </a:rPr>
              <a:t>'</a:t>
            </a:r>
            <a:r>
              <a:rPr lang="tr-TR" altLang="zh-CN" sz="1800" dirty="0" err="1">
                <a:solidFill>
                  <a:srgbClr val="FF0000"/>
                </a:solidFill>
              </a:rPr>
              <a:t>default</a:t>
            </a:r>
            <a:r>
              <a:rPr lang="tr-TR" altLang="zh-CN" sz="1800" dirty="0">
                <a:solidFill>
                  <a:srgbClr val="FF0000"/>
                </a:solidFill>
              </a:rPr>
              <a:t>'</a:t>
            </a:r>
            <a:r>
              <a:rPr lang="tr-TR" altLang="zh-CN" sz="1800" dirty="0"/>
              <a:t>: {</a:t>
            </a:r>
          </a:p>
          <a:p>
            <a:pPr>
              <a:lnSpc>
                <a:spcPct val="120000"/>
              </a:lnSpc>
            </a:pPr>
            <a:r>
              <a:rPr lang="tr-TR" altLang="zh-CN" sz="1800" dirty="0"/>
              <a:t>       </a:t>
            </a:r>
            <a:r>
              <a:rPr lang="tr-TR" altLang="zh-CN" sz="1800" dirty="0">
                <a:solidFill>
                  <a:srgbClr val="FF0000"/>
                </a:solidFill>
              </a:rPr>
              <a:t> 'BACKEND'</a:t>
            </a:r>
            <a:r>
              <a:rPr lang="tr-TR" altLang="zh-CN" sz="1800" dirty="0">
                <a:solidFill>
                  <a:schemeClr val="tx1"/>
                </a:solidFill>
              </a:rPr>
              <a:t>:</a:t>
            </a:r>
            <a:r>
              <a:rPr lang="tr-TR" altLang="zh-CN" sz="1800" dirty="0">
                <a:solidFill>
                  <a:srgbClr val="FF0000"/>
                </a:solidFill>
              </a:rPr>
              <a:t> '</a:t>
            </a:r>
            <a:r>
              <a:rPr lang="tr-TR" altLang="zh-CN" sz="1800" dirty="0" err="1">
                <a:solidFill>
                  <a:srgbClr val="FF0000"/>
                </a:solidFill>
              </a:rPr>
              <a:t>django.core.cache.backends.filebased.FileBasedCache</a:t>
            </a:r>
            <a:r>
              <a:rPr lang="tr-TR" altLang="zh-CN" sz="1800" dirty="0">
                <a:solidFill>
                  <a:srgbClr val="FF0000"/>
                </a:solidFill>
              </a:rPr>
              <a:t>',</a:t>
            </a:r>
          </a:p>
          <a:p>
            <a:pPr>
              <a:lnSpc>
                <a:spcPct val="120000"/>
              </a:lnSpc>
            </a:pPr>
            <a:r>
              <a:rPr lang="tr-TR" altLang="zh-CN" sz="1800" dirty="0">
                <a:solidFill>
                  <a:srgbClr val="FF0000"/>
                </a:solidFill>
              </a:rPr>
              <a:t>        'LOCATION'</a:t>
            </a:r>
            <a:r>
              <a:rPr lang="tr-TR" altLang="zh-CN" sz="1800" dirty="0">
                <a:solidFill>
                  <a:srgbClr val="000000"/>
                </a:solidFill>
              </a:rPr>
              <a:t>:</a:t>
            </a:r>
            <a:r>
              <a:rPr lang="tr-TR" altLang="zh-CN" sz="1800" dirty="0">
                <a:solidFill>
                  <a:srgbClr val="FF0000"/>
                </a:solidFill>
              </a:rPr>
              <a:t> '/var/</a:t>
            </a:r>
            <a:r>
              <a:rPr lang="tr-TR" altLang="zh-CN" sz="1800" dirty="0" err="1">
                <a:solidFill>
                  <a:srgbClr val="FF0000"/>
                </a:solidFill>
              </a:rPr>
              <a:t>tmp</a:t>
            </a:r>
            <a:r>
              <a:rPr lang="tr-TR" altLang="zh-CN" sz="1800" dirty="0">
                <a:solidFill>
                  <a:srgbClr val="FF0000"/>
                </a:solidFill>
              </a:rPr>
              <a:t>/</a:t>
            </a:r>
            <a:r>
              <a:rPr lang="tr-TR" altLang="zh-CN" sz="1800" dirty="0" err="1">
                <a:solidFill>
                  <a:srgbClr val="FF0000"/>
                </a:solidFill>
              </a:rPr>
              <a:t>django_cache</a:t>
            </a:r>
            <a:r>
              <a:rPr lang="tr-TR" altLang="zh-CN" sz="1800" dirty="0">
                <a:solidFill>
                  <a:srgbClr val="FF0000"/>
                </a:solidFill>
              </a:rPr>
              <a:t>',</a:t>
            </a:r>
          </a:p>
          <a:p>
            <a:pPr>
              <a:lnSpc>
                <a:spcPct val="120000"/>
              </a:lnSpc>
            </a:pPr>
            <a:r>
              <a:rPr lang="fr-FR" altLang="zh-CN" sz="1800" dirty="0">
                <a:solidFill>
                  <a:srgbClr val="FF0000"/>
                </a:solidFill>
              </a:rPr>
              <a:t>        'TIMEOUT'</a:t>
            </a:r>
            <a:r>
              <a:rPr lang="fr-FR" altLang="zh-CN" sz="1800" dirty="0">
                <a:solidFill>
                  <a:srgbClr val="000000"/>
                </a:solidFill>
              </a:rPr>
              <a:t>:</a:t>
            </a:r>
            <a:r>
              <a:rPr lang="fr-FR" altLang="zh-CN" sz="1800" dirty="0">
                <a:solidFill>
                  <a:srgbClr val="FF0000"/>
                </a:solidFill>
              </a:rPr>
              <a:t> 60,</a:t>
            </a:r>
          </a:p>
          <a:p>
            <a:pPr>
              <a:lnSpc>
                <a:spcPct val="120000"/>
              </a:lnSpc>
            </a:pPr>
            <a:r>
              <a:rPr lang="fr-FR" altLang="zh-CN" sz="1800" dirty="0">
                <a:solidFill>
                  <a:srgbClr val="FF0000"/>
                </a:solidFill>
              </a:rPr>
              <a:t>        'OPTIONS'</a:t>
            </a:r>
            <a:r>
              <a:rPr lang="fr-FR" altLang="zh-CN" sz="1800" dirty="0">
                <a:solidFill>
                  <a:srgbClr val="000000"/>
                </a:solidFill>
              </a:rPr>
              <a:t>: {</a:t>
            </a:r>
          </a:p>
          <a:p>
            <a:pPr>
              <a:lnSpc>
                <a:spcPct val="120000"/>
              </a:lnSpc>
            </a:pPr>
            <a:r>
              <a:rPr lang="fr-FR" altLang="zh-CN" sz="1800" dirty="0">
                <a:solidFill>
                  <a:srgbClr val="FF0000"/>
                </a:solidFill>
              </a:rPr>
              <a:t>            'MAX_ENTRIES'</a:t>
            </a:r>
            <a:r>
              <a:rPr lang="fr-FR" altLang="zh-CN" sz="1800" dirty="0">
                <a:solidFill>
                  <a:srgbClr val="000000"/>
                </a:solidFill>
              </a:rPr>
              <a:t>:</a:t>
            </a:r>
            <a:r>
              <a:rPr lang="fr-FR" altLang="zh-CN" sz="1800" dirty="0">
                <a:solidFill>
                  <a:srgbClr val="FF0000"/>
                </a:solidFill>
              </a:rPr>
              <a:t> 1000</a:t>
            </a:r>
          </a:p>
          <a:p>
            <a:pPr>
              <a:lnSpc>
                <a:spcPct val="120000"/>
              </a:lnSpc>
            </a:pPr>
            <a:r>
              <a:rPr lang="fr-FR" altLang="zh-CN" sz="1800" dirty="0">
                <a:solidFill>
                  <a:srgbClr val="FF0000"/>
                </a:solidFill>
              </a:rPr>
              <a:t>        </a:t>
            </a:r>
            <a:r>
              <a:rPr lang="fr-FR" altLang="zh-CN" sz="18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fr-FR" altLang="zh-CN" sz="1800" dirty="0"/>
              <a:t>    }</a:t>
            </a:r>
          </a:p>
          <a:p>
            <a:pPr>
              <a:lnSpc>
                <a:spcPct val="120000"/>
              </a:lnSpc>
            </a:pPr>
            <a:r>
              <a:rPr lang="fr-FR" altLang="zh-CN" sz="1800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注意：无效的参数会被忽略</a:t>
            </a:r>
            <a:endParaRPr lang="fr-FR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8355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缓存使用分类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/>
              <a:t>站点缓存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/>
              <a:t>基于 </a:t>
            </a:r>
            <a:r>
              <a:rPr kumimoji="1" lang="en-US" altLang="zh-CN" sz="2400" dirty="0" smtClean="0"/>
              <a:t>view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/>
              <a:t>Template</a:t>
            </a:r>
            <a:r>
              <a:rPr kumimoji="1" lang="zh-CN" altLang="en-US" sz="2400" dirty="0" smtClean="0"/>
              <a:t> 片断缓存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/>
              <a:t>底层缓存 </a:t>
            </a:r>
            <a:r>
              <a:rPr kumimoji="1" lang="en-US" altLang="zh-CN" sz="2400" dirty="0" smtClean="0"/>
              <a:t>API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054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10237</TotalTime>
  <Words>693</Words>
  <Application>Microsoft Macintosh PowerPoint</Application>
  <PresentationFormat>全屏显示(16:9)</PresentationFormat>
  <Paragraphs>143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simple-light</vt:lpstr>
      <vt:lpstr>Lesson6: 缓存配置与使用 - 上 站点和 View 缓存</vt:lpstr>
      <vt:lpstr>Django缓存优化小结</vt:lpstr>
      <vt:lpstr>课程内容</vt:lpstr>
      <vt:lpstr>CACHES 配置参数概述 - 格式</vt:lpstr>
      <vt:lpstr>CACHES 配置参数概述 - BACKEND</vt:lpstr>
      <vt:lpstr>CACHES 配置参数概述 - 附加参数</vt:lpstr>
      <vt:lpstr>CACHES 配置参数概述 - 附加参数</vt:lpstr>
      <vt:lpstr>CACHES 配置参数概述 - 示例</vt:lpstr>
      <vt:lpstr>缓存使用分类</vt:lpstr>
      <vt:lpstr>站点缓存</vt:lpstr>
      <vt:lpstr>站点缓存</vt:lpstr>
      <vt:lpstr>站点缓存</vt:lpstr>
      <vt:lpstr>站点缓存</vt:lpstr>
      <vt:lpstr>站点缓存</vt:lpstr>
      <vt:lpstr>站点缓存</vt:lpstr>
      <vt:lpstr>view 缓存</vt:lpstr>
      <vt:lpstr>view 缓存</vt:lpstr>
      <vt:lpstr>view 缓存</vt:lpstr>
      <vt:lpstr>演示环境说明</vt:lpstr>
      <vt:lpstr>缓存演示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Lesson3: Filesystem缓存解析</dc:title>
  <cp:lastModifiedBy>hu</cp:lastModifiedBy>
  <cp:revision>179</cp:revision>
  <dcterms:modified xsi:type="dcterms:W3CDTF">2015-10-07T13:32:28Z</dcterms:modified>
</cp:coreProperties>
</file>