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99" r:id="rId4"/>
    <p:sldId id="301" r:id="rId5"/>
    <p:sldId id="316" r:id="rId6"/>
    <p:sldId id="303" r:id="rId7"/>
    <p:sldId id="300" r:id="rId8"/>
    <p:sldId id="305" r:id="rId9"/>
    <p:sldId id="311" r:id="rId10"/>
    <p:sldId id="307" r:id="rId11"/>
    <p:sldId id="308" r:id="rId12"/>
    <p:sldId id="315" r:id="rId13"/>
    <p:sldId id="312" r:id="rId14"/>
    <p:sldId id="310" r:id="rId15"/>
    <p:sldId id="313" r:id="rId16"/>
    <p:sldId id="314" r:id="rId17"/>
    <p:sldId id="304" r:id="rId18"/>
    <p:sldId id="264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3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2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5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066301"/>
            <a:ext cx="7772400" cy="20357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" sz="3200" dirty="0" smtClean="0">
                <a:latin typeface="+mj-ea"/>
                <a:ea typeface="+mj-ea"/>
              </a:rPr>
              <a:t>Lesson</a:t>
            </a:r>
            <a:r>
              <a:rPr lang="zh-CN" altLang="zh-CN" sz="3200" dirty="0">
                <a:latin typeface="+mj-ea"/>
                <a:ea typeface="+mj-ea"/>
              </a:rPr>
              <a:t>6</a:t>
            </a:r>
            <a:r>
              <a:rPr lang="en" sz="3200" dirty="0" smtClean="0">
                <a:latin typeface="+mj-ea"/>
                <a:ea typeface="+mj-ea"/>
              </a:rPr>
              <a:t>:</a:t>
            </a:r>
            <a:r>
              <a:rPr lang="zh-CN" altLang="en-US" sz="3200" dirty="0" smtClean="0">
                <a:latin typeface="+mj-ea"/>
                <a:ea typeface="+mj-ea"/>
              </a:rPr>
              <a:t> 缓存配置与使用</a:t>
            </a:r>
            <a:r>
              <a:rPr lang="zh-CN" altLang="zh-CN" sz="3200" dirty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latin typeface="+mj-ea"/>
                <a:ea typeface="+mj-ea"/>
              </a:rPr>
              <a:t>-</a:t>
            </a:r>
            <a:r>
              <a:rPr lang="zh-CN" altLang="en-US" sz="3200" dirty="0" smtClean="0">
                <a:latin typeface="+mj-ea"/>
                <a:ea typeface="+mj-ea"/>
              </a:rPr>
              <a:t> 下</a:t>
            </a:r>
            <a:r>
              <a:rPr lang="en-US" altLang="zh-CN" sz="3200" dirty="0" smtClean="0">
                <a:latin typeface="+mj-ea"/>
                <a:ea typeface="+mj-ea"/>
              </a:rPr>
              <a:t/>
            </a:r>
            <a:br>
              <a:rPr lang="en-US" altLang="zh-CN" sz="3200" dirty="0" smtClean="0">
                <a:latin typeface="+mj-ea"/>
                <a:ea typeface="+mj-ea"/>
              </a:rPr>
            </a:br>
            <a:r>
              <a:rPr lang="en-US" altLang="zh-CN" sz="3200" dirty="0" smtClean="0">
                <a:latin typeface="+mj-ea"/>
                <a:ea typeface="+mj-ea"/>
              </a:rPr>
              <a:t>Template</a:t>
            </a:r>
            <a:r>
              <a:rPr lang="zh-CN" altLang="en-US" sz="3200" dirty="0" smtClean="0">
                <a:latin typeface="+mj-ea"/>
                <a:ea typeface="+mj-ea"/>
              </a:rPr>
              <a:t> 与 </a:t>
            </a:r>
            <a:r>
              <a:rPr lang="en-US" altLang="zh-CN" sz="3200" dirty="0" smtClean="0">
                <a:latin typeface="+mj-ea"/>
                <a:ea typeface="+mj-ea"/>
              </a:rPr>
              <a:t>Low-level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缓存</a:t>
            </a:r>
            <a:endParaRPr lang="en" sz="3200" dirty="0">
              <a:latin typeface="+mj-ea"/>
              <a:ea typeface="+mj-ea"/>
            </a:endParaRPr>
          </a:p>
        </p:txBody>
      </p:sp>
      <p:sp>
        <p:nvSpPr>
          <p:cNvPr id="4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7069802" y="4334176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缓存 key 前缀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如果缓存是共享的，有可能不同的服务器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产品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开发环境使用了相同的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，这样会导致问题。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Django</a:t>
            </a:r>
            <a:r>
              <a:rPr lang="zh-CN" altLang="en-US" sz="2000" dirty="0" smtClean="0"/>
              <a:t> 支持给所有的 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 都加上前缀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KEY_PREFIX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通过设置不同的 </a:t>
            </a:r>
            <a:r>
              <a:rPr lang="en-US" altLang="zh-CN" sz="2000" dirty="0" smtClean="0"/>
              <a:t>KEY_PREFIX</a:t>
            </a:r>
            <a:r>
              <a:rPr lang="zh-CN" altLang="en-US" sz="2000" dirty="0" smtClean="0"/>
              <a:t>，就可以防止冲突发生。 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390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缓存版本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1238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配置 </a:t>
            </a:r>
            <a:r>
              <a:rPr lang="en-US" altLang="zh-CN" sz="2000" dirty="0" smtClean="0"/>
              <a:t>VERSION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后</a:t>
            </a:r>
            <a:r>
              <a:rPr lang="zh-CN" altLang="zh-CN" sz="2000" dirty="0" smtClean="0"/>
              <a:t>（</a:t>
            </a:r>
            <a:r>
              <a:rPr lang="zh-CN" altLang="en-US" sz="2000" dirty="0" smtClean="0"/>
              <a:t>默认为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），</a:t>
            </a:r>
            <a:r>
              <a:rPr lang="en-US" altLang="zh-CN" sz="2000" dirty="0" err="1" smtClean="0"/>
              <a:t>Django</a:t>
            </a:r>
            <a:r>
              <a:rPr lang="zh-CN" altLang="en-US" sz="2000" dirty="0" smtClean="0"/>
              <a:t> </a:t>
            </a:r>
            <a:r>
              <a:rPr lang="zh-CN" altLang="en-US" sz="2000" dirty="0" smtClean="0"/>
              <a:t>会将缓存前缀和传入的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值与版本号连接在一起，也可以指定版本号。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457200" y="2295937"/>
            <a:ext cx="8229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# Set version 2 of a cache key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cache.set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', 'hello world!', version=2)</a:t>
            </a:r>
          </a:p>
          <a:p>
            <a:r>
              <a:rPr lang="en-US" altLang="zh-CN" sz="1800" dirty="0"/>
              <a:t># Get the default version (assuming version=1)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')</a:t>
            </a:r>
          </a:p>
          <a:p>
            <a:r>
              <a:rPr lang="en-US" altLang="zh-CN" sz="1800" dirty="0"/>
              <a:t>None</a:t>
            </a:r>
          </a:p>
          <a:p>
            <a:r>
              <a:rPr lang="en-US" altLang="zh-CN" sz="1800" dirty="0"/>
              <a:t># Get version 2 of the same key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', version=2)</a:t>
            </a:r>
          </a:p>
          <a:p>
            <a:r>
              <a:rPr lang="en-US" altLang="zh-CN" sz="1800" dirty="0"/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4342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缓存版本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1238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err="1" smtClean="0"/>
              <a:t>incr_version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 与 </a:t>
            </a:r>
            <a:r>
              <a:rPr lang="en-US" altLang="zh-CN" sz="2000" dirty="0" err="1" smtClean="0"/>
              <a:t>decr_version</a:t>
            </a:r>
            <a:r>
              <a:rPr lang="en-US" altLang="zh-CN" sz="2000" dirty="0" smtClean="0"/>
              <a:t>(),</a:t>
            </a:r>
            <a:r>
              <a:rPr lang="zh-CN" altLang="en-US" sz="2000" dirty="0" smtClean="0"/>
              <a:t> 增加或减小指定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的 </a:t>
            </a:r>
            <a:r>
              <a:rPr lang="en-US" altLang="zh-CN" sz="2000" dirty="0" smtClean="0"/>
              <a:t>version</a:t>
            </a:r>
          </a:p>
          <a:p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457200" y="1837510"/>
            <a:ext cx="8229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# Increment the version of 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cache.incr_version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')</a:t>
            </a:r>
          </a:p>
          <a:p>
            <a:r>
              <a:rPr lang="en-US" altLang="zh-CN" sz="1800" dirty="0"/>
              <a:t># The default version still isn't available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')</a:t>
            </a:r>
          </a:p>
          <a:p>
            <a:r>
              <a:rPr lang="en-US" altLang="zh-CN" sz="1800" dirty="0"/>
              <a:t>None</a:t>
            </a:r>
          </a:p>
          <a:p>
            <a:r>
              <a:rPr lang="en-US" altLang="zh-CN" sz="1800" dirty="0"/>
              <a:t># Version 2 isn't available, either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', version=2)</a:t>
            </a:r>
          </a:p>
          <a:p>
            <a:r>
              <a:rPr lang="en-US" altLang="zh-CN" sz="1800" dirty="0"/>
              <a:t>None</a:t>
            </a:r>
          </a:p>
          <a:p>
            <a:r>
              <a:rPr lang="en-US" altLang="zh-CN" sz="1800" dirty="0"/>
              <a:t># But version 3 *is* available</a:t>
            </a:r>
          </a:p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cache.get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my_key</a:t>
            </a:r>
            <a:r>
              <a:rPr lang="en-US" altLang="zh-CN" sz="1800" dirty="0"/>
              <a:t>', version=3)</a:t>
            </a:r>
          </a:p>
          <a:p>
            <a:r>
              <a:rPr lang="en-US" altLang="zh-CN" sz="1800" dirty="0"/>
              <a:t>'hello world</a:t>
            </a:r>
            <a:r>
              <a:rPr lang="en-US" altLang="zh-CN" sz="1800" dirty="0" smtClean="0"/>
              <a:t>!’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494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key 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默认的 </a:t>
            </a:r>
            <a:r>
              <a:rPr lang="en-US" altLang="zh-CN" sz="2000" dirty="0" err="1" smtClean="0"/>
              <a:t>make_key</a:t>
            </a:r>
            <a:r>
              <a:rPr lang="zh-CN" altLang="en-US" sz="2000" dirty="0" smtClean="0"/>
              <a:t> 方法会自动将前缀、</a:t>
            </a:r>
            <a:r>
              <a:rPr lang="en-US" altLang="zh-CN" sz="2000" dirty="0" smtClean="0"/>
              <a:t>version</a:t>
            </a:r>
            <a:r>
              <a:rPr lang="zh-CN" altLang="en-US" sz="2000" dirty="0" smtClean="0"/>
              <a:t> 和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值通过 “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 连接。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也可以通过配置 </a:t>
            </a:r>
            <a:r>
              <a:rPr lang="en-US" altLang="zh-CN" sz="2000" dirty="0" smtClean="0"/>
              <a:t>KEY_FUNCTION</a:t>
            </a:r>
            <a:r>
              <a:rPr lang="zh-CN" altLang="en-US" sz="2000" dirty="0" smtClean="0"/>
              <a:t>，使用自定义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生成方法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9163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key </a:t>
            </a:r>
            <a:r>
              <a:rPr kumimoji="1" lang="en-US" altLang="en-US" dirty="0" smtClean="0"/>
              <a:t>警告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err="1" smtClean="0"/>
              <a:t>Memcached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最常用的缓存后端，不允许缓存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超过</a:t>
            </a:r>
            <a:r>
              <a:rPr lang="en-US" altLang="zh-CN" sz="2000" dirty="0" smtClean="0"/>
              <a:t>250</a:t>
            </a:r>
            <a:r>
              <a:rPr lang="zh-CN" altLang="en-US" sz="2000" dirty="0" smtClean="0"/>
              <a:t>个字符，不允许包含空白和控制字符，如果使用，会抛出异常。</a:t>
            </a:r>
            <a:endParaRPr lang="en-US" altLang="zh-CN" sz="2000" dirty="0" smtClean="0"/>
          </a:p>
          <a:p>
            <a:r>
              <a:rPr lang="zh-CN" altLang="en-US" sz="2000" dirty="0" smtClean="0"/>
              <a:t>为了提高代码健壮性，如果使用的 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 在 </a:t>
            </a:r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 中会引起错误，其它内建缓存后端将会发出 </a:t>
            </a:r>
            <a:r>
              <a:rPr lang="en-US" altLang="zh-CN" sz="2000" dirty="0" err="1" smtClean="0"/>
              <a:t>django.core.cache.backends.base.CacheKeyWarning</a:t>
            </a:r>
            <a:r>
              <a:rPr lang="zh-CN" altLang="en-US" sz="2000" dirty="0" smtClean="0"/>
              <a:t> 警告。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4403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key </a:t>
            </a:r>
            <a:r>
              <a:rPr kumimoji="1" lang="en-US" altLang="en-US" dirty="0" smtClean="0"/>
              <a:t>警告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1231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如果使用的缓存后端可以接受更大范围的关键字，想要忽略</a:t>
            </a:r>
            <a:r>
              <a:rPr lang="en-US" altLang="zh-CN" sz="2000" dirty="0" err="1" smtClean="0"/>
              <a:t>CacheKeyWarning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可以在一个 </a:t>
            </a:r>
            <a:r>
              <a:rPr lang="en-US" altLang="zh-CN" sz="2000" dirty="0" smtClean="0"/>
              <a:t>INSTALLED_APPS</a:t>
            </a:r>
            <a:r>
              <a:rPr lang="zh-CN" altLang="en-US" sz="2000" dirty="0" smtClean="0"/>
              <a:t> 的管理模块中使用如下代码</a:t>
            </a:r>
            <a:endParaRPr lang="en-US" altLang="zh-CN" sz="20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57200" y="2686254"/>
            <a:ext cx="8229600" cy="1944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smtClean="0"/>
              <a:t>import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warnings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from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django.core.cache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import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CacheKeyWarning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warnings.simplefilter</a:t>
            </a:r>
            <a:r>
              <a:rPr lang="en-US" altLang="zh-CN" sz="2000" dirty="0" smtClean="0"/>
              <a:t>("ignore", </a:t>
            </a:r>
            <a:r>
              <a:rPr lang="en-US" altLang="zh-CN" sz="2000" dirty="0" err="1" smtClean="0"/>
              <a:t>CacheKeyWarning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2992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演示环境说明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操作系统</a:t>
            </a:r>
            <a:r>
              <a:rPr kumimoji="1" lang="en-US" altLang="zh-CN" dirty="0" smtClean="0"/>
              <a:t>Ubuntu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MySQL</a:t>
            </a:r>
          </a:p>
          <a:p>
            <a:pPr marL="514350" indent="-514350">
              <a:buAutoNum type="arabicPeriod"/>
            </a:pPr>
            <a:r>
              <a:rPr kumimoji="1" lang="en-US" altLang="zh-CN" dirty="0" err="1"/>
              <a:t>Django</a:t>
            </a:r>
            <a:r>
              <a:rPr kumimoji="1" lang="zh-CN" altLang="en-US" dirty="0"/>
              <a:t> 版本 </a:t>
            </a:r>
            <a:r>
              <a:rPr kumimoji="1" lang="en-US" altLang="zh-CN" dirty="0"/>
              <a:t>1.8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PyCharm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VIM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90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模板缓存演示</a:t>
            </a:r>
            <a:endParaRPr lang="en-US" altLang="zh-CN" sz="2000" dirty="0" smtClean="0"/>
          </a:p>
          <a:p>
            <a:r>
              <a:rPr lang="en-US" altLang="zh-CN" sz="2000" dirty="0" smtClean="0"/>
              <a:t>Low-level</a:t>
            </a:r>
            <a:r>
              <a:rPr lang="zh-CN" altLang="en-US" sz="2000" dirty="0" smtClean="0"/>
              <a:t> 缓存演示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2050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1962338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CACHES </a:t>
            </a:r>
            <a:r>
              <a:rPr lang="zh-CN" altLang="en-US" dirty="0" smtClean="0">
                <a:solidFill>
                  <a:schemeClr val="tx1"/>
                </a:solidFill>
              </a:rPr>
              <a:t>配置参数概述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站点缓存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</a:rPr>
              <a:t> 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站点与</a:t>
            </a:r>
            <a:r>
              <a:rPr lang="zh-CN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</a:rPr>
              <a:t> 缓存演示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zh-CN" sz="3200" dirty="0">
                <a:solidFill>
                  <a:srgbClr val="FF0000"/>
                </a:solidFill>
              </a:rPr>
              <a:t>Template</a:t>
            </a:r>
            <a:r>
              <a:rPr kumimoji="1" lang="zh-CN" altLang="en-US" sz="3200" dirty="0">
                <a:solidFill>
                  <a:srgbClr val="FF0000"/>
                </a:solidFill>
              </a:rPr>
              <a:t> 片断缓存</a:t>
            </a:r>
            <a:endParaRPr lang="en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Low-level</a:t>
            </a:r>
            <a:r>
              <a:rPr lang="zh-CN" altLang="en-US" dirty="0" smtClean="0">
                <a:solidFill>
                  <a:srgbClr val="FF0000"/>
                </a:solidFill>
              </a:rPr>
              <a:t> 缓存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  <a:r>
              <a:rPr lang="zh-CN" altLang="en-US" dirty="0" smtClean="0">
                <a:solidFill>
                  <a:srgbClr val="FF0000"/>
                </a:solidFill>
              </a:rPr>
              <a:t> 与 </a:t>
            </a:r>
            <a:r>
              <a:rPr lang="en-US" altLang="zh-CN" dirty="0" smtClean="0">
                <a:solidFill>
                  <a:srgbClr val="FF0000"/>
                </a:solidFill>
              </a:rPr>
              <a:t>Low-level</a:t>
            </a:r>
            <a:r>
              <a:rPr lang="zh-CN" altLang="en-US" dirty="0" smtClean="0">
                <a:solidFill>
                  <a:srgbClr val="FF0000"/>
                </a:solidFill>
              </a:rPr>
              <a:t> 缓存演示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片断缓存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使用 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 模板标签，可以缓存模板片断，提高网站性能。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4306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片断缓存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b="1" dirty="0" smtClean="0"/>
              <a:t>将 </a:t>
            </a:r>
            <a:r>
              <a:rPr lang="en-US" altLang="zh-CN" sz="2000" b="1" dirty="0" smtClean="0"/>
              <a:t>{</a:t>
            </a:r>
            <a:r>
              <a:rPr lang="en-US" altLang="zh-CN" sz="2000" b="1" dirty="0"/>
              <a:t>% load cache %}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放到 </a:t>
            </a:r>
            <a:r>
              <a:rPr lang="en-US" altLang="zh-CN" sz="2000" dirty="0" smtClean="0"/>
              <a:t>template</a:t>
            </a:r>
            <a:r>
              <a:rPr lang="zh-CN" altLang="en-US" sz="2000" dirty="0" smtClean="0"/>
              <a:t> 的开头，</a:t>
            </a:r>
            <a:r>
              <a:rPr lang="en-US" altLang="zh-CN" sz="2000" b="1" dirty="0" smtClean="0"/>
              <a:t>{</a:t>
            </a:r>
            <a:r>
              <a:rPr lang="en-US" altLang="zh-CN" sz="2000" b="1" dirty="0"/>
              <a:t>% cache %}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模板标签缓存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template</a:t>
            </a:r>
            <a:r>
              <a:rPr lang="zh-CN" altLang="en-US" sz="2000" dirty="0" smtClean="0"/>
              <a:t> 片断。</a:t>
            </a:r>
            <a:endParaRPr lang="en-US" altLang="zh-CN" sz="2000" dirty="0" smtClean="0"/>
          </a:p>
          <a:p>
            <a:r>
              <a:rPr lang="zh-CN" altLang="en-US" sz="2000" dirty="0" smtClean="0"/>
              <a:t>至少需要两个参数：</a:t>
            </a:r>
            <a:endParaRPr lang="en-US" altLang="zh-CN" sz="2000" dirty="0" smtClean="0"/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: 缓存时间</a:t>
            </a:r>
            <a:r>
              <a:rPr lang="zh-CN" altLang="zh-CN" sz="2000" dirty="0" smtClean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秒</a:t>
            </a:r>
            <a:r>
              <a:rPr lang="en-US" altLang="zh-CN" sz="2000" dirty="0" smtClean="0"/>
              <a:t>)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000" dirty="0" smtClean="0"/>
              <a:t>name:</a:t>
            </a:r>
            <a:r>
              <a:rPr lang="zh-CN" altLang="en-US" sz="2000" dirty="0" smtClean="0"/>
              <a:t> 缓存片断名字，缓存会直接使用后面的值，不能使用变量</a:t>
            </a:r>
            <a:endParaRPr lang="en-US" altLang="zh-CN" sz="2000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示例：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% </a:t>
            </a:r>
            <a:r>
              <a:rPr lang="en-US" altLang="zh-CN" sz="2000" b="1" dirty="0"/>
              <a:t>load</a:t>
            </a:r>
            <a:r>
              <a:rPr lang="en-US" altLang="zh-CN" sz="2000" dirty="0"/>
              <a:t> cache %}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</a:t>
            </a:r>
            <a:r>
              <a:rPr lang="it-IT" altLang="zh-CN" sz="2000" dirty="0" smtClean="0"/>
              <a:t>{</a:t>
            </a:r>
            <a:r>
              <a:rPr lang="it-IT" altLang="zh-CN" sz="2000" dirty="0"/>
              <a:t>% </a:t>
            </a:r>
            <a:r>
              <a:rPr lang="it-IT" altLang="zh-CN" sz="2000" b="1" dirty="0"/>
              <a:t>cache</a:t>
            </a:r>
            <a:r>
              <a:rPr lang="it-IT" altLang="zh-CN" sz="2000" dirty="0"/>
              <a:t> 500 </a:t>
            </a:r>
            <a:r>
              <a:rPr lang="it-IT" altLang="zh-CN" sz="2000" dirty="0" err="1"/>
              <a:t>sidebar</a:t>
            </a:r>
            <a:r>
              <a:rPr lang="it-IT" altLang="zh-CN" sz="2000" dirty="0"/>
              <a:t> %}</a:t>
            </a:r>
          </a:p>
          <a:p>
            <a:r>
              <a:rPr lang="da-DK" altLang="zh-CN" sz="2000" dirty="0"/>
              <a:t>    </a:t>
            </a:r>
            <a:r>
              <a:rPr lang="zh-CN" altLang="en-US" sz="2000" dirty="0" smtClean="0"/>
              <a:t>    </a:t>
            </a:r>
            <a:r>
              <a:rPr lang="da-DK" altLang="zh-CN" sz="2000" dirty="0" smtClean="0"/>
              <a:t>.</a:t>
            </a:r>
            <a:r>
              <a:rPr lang="da-DK" altLang="zh-CN" sz="2000" dirty="0"/>
              <a:t>. sidebar ..</a:t>
            </a:r>
          </a:p>
          <a:p>
            <a:r>
              <a:rPr lang="zh-CN" altLang="en-US" sz="2000" dirty="0" smtClean="0"/>
              <a:t>    </a:t>
            </a:r>
            <a:r>
              <a:rPr lang="da-DK" altLang="zh-CN" sz="2000" dirty="0" smtClean="0"/>
              <a:t>{</a:t>
            </a:r>
            <a:r>
              <a:rPr lang="da-DK" altLang="zh-CN" sz="2000" dirty="0"/>
              <a:t>% </a:t>
            </a:r>
            <a:r>
              <a:rPr lang="da-DK" altLang="zh-CN" sz="2000" b="1" dirty="0" err="1"/>
              <a:t>endcache</a:t>
            </a:r>
            <a:r>
              <a:rPr lang="da-DK" altLang="zh-CN" sz="2000" dirty="0"/>
              <a:t> %}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095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片断缓存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默认缓存将存储到</a:t>
            </a:r>
            <a:r>
              <a:rPr lang="zh-CN" altLang="zh-CN" sz="2000" dirty="0"/>
              <a:t> </a:t>
            </a:r>
            <a:r>
              <a:rPr lang="en-US" altLang="zh-CN" sz="2000" dirty="0" smtClean="0"/>
              <a:t>default</a:t>
            </a:r>
            <a:r>
              <a:rPr lang="zh-CN" altLang="en-US" sz="2000" dirty="0" smtClean="0"/>
              <a:t> 缓存后端，也可以指定缓存后端：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{% </a:t>
            </a:r>
            <a:r>
              <a:rPr lang="en-US" altLang="zh-CN" sz="2000" b="1" dirty="0"/>
              <a:t>cache</a:t>
            </a:r>
            <a:r>
              <a:rPr lang="en-US" altLang="zh-CN" sz="2000" dirty="0"/>
              <a:t> 300 local-thing ...  </a:t>
            </a:r>
            <a:r>
              <a:rPr lang="en-US" altLang="zh-CN" sz="2000" dirty="0">
                <a:solidFill>
                  <a:srgbClr val="FF0000"/>
                </a:solidFill>
              </a:rPr>
              <a:t>using</a:t>
            </a:r>
            <a:r>
              <a:rPr lang="en-US" altLang="zh-CN" sz="2000" dirty="0" smtClean="0">
                <a:solidFill>
                  <a:srgbClr val="FF0000"/>
                </a:solidFill>
              </a:rPr>
              <a:t>=”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cache_alias</a:t>
            </a:r>
            <a:r>
              <a:rPr lang="en-US" altLang="zh-CN" sz="2000" dirty="0" smtClean="0">
                <a:solidFill>
                  <a:srgbClr val="FF0000"/>
                </a:solidFill>
              </a:rPr>
              <a:t>" </a:t>
            </a:r>
            <a:r>
              <a:rPr lang="en-US" altLang="zh-CN" sz="2000" dirty="0"/>
              <a:t>%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253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片断缓存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323785"/>
            <a:ext cx="8229600" cy="3430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 err="1" smtClean="0"/>
              <a:t>make_template_fragment_key</a:t>
            </a:r>
            <a:r>
              <a:rPr lang="zh-CN" altLang="en-US" sz="2000" b="1" dirty="0" smtClean="0"/>
              <a:t>，可得到模板缓存中的 </a:t>
            </a:r>
            <a:r>
              <a:rPr lang="en-US" altLang="zh-CN" sz="2000" b="1" dirty="0" smtClean="0"/>
              <a:t>key</a:t>
            </a:r>
          </a:p>
          <a:p>
            <a:endParaRPr lang="pl-PL" altLang="zh-CN" sz="2000" b="1" dirty="0" smtClean="0"/>
          </a:p>
          <a:p>
            <a:r>
              <a:rPr lang="pl-PL" altLang="zh-CN" sz="2000" b="1" dirty="0" err="1" smtClean="0"/>
              <a:t>django.core.cache.utils.make_template_fragment_key</a:t>
            </a:r>
            <a:r>
              <a:rPr lang="pl-PL" altLang="zh-CN" sz="2000" b="1" dirty="0"/>
              <a:t>(</a:t>
            </a:r>
            <a:r>
              <a:rPr lang="pl-PL" altLang="zh-CN" sz="2000" b="1" i="1" dirty="0" err="1"/>
              <a:t>fragment_name</a:t>
            </a:r>
            <a:r>
              <a:rPr lang="pl-PL" altLang="zh-CN" sz="2000" b="1" dirty="0"/>
              <a:t>, </a:t>
            </a:r>
            <a:r>
              <a:rPr lang="pl-PL" altLang="zh-CN" sz="2000" b="1" i="1" dirty="0" err="1"/>
              <a:t>vary_on</a:t>
            </a:r>
            <a:r>
              <a:rPr lang="pl-PL" altLang="zh-CN" sz="2000" b="1" i="1" dirty="0"/>
              <a:t>=</a:t>
            </a:r>
            <a:r>
              <a:rPr lang="pl-PL" altLang="zh-CN" sz="2000" b="1" i="1" dirty="0" err="1" smtClean="0"/>
              <a:t>None</a:t>
            </a:r>
            <a:r>
              <a:rPr lang="zh-CN" altLang="zh-CN" sz="2000" b="1" dirty="0" smtClean="0"/>
              <a:t>)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fragment_name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是缓存名称，与缓存模板标签的第二个参数一样。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vary_on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所有附加参数的一个</a:t>
            </a:r>
            <a:r>
              <a:rPr lang="en-US" altLang="zh-CN" sz="2000" b="1" dirty="0" smtClean="0"/>
              <a:t>list</a:t>
            </a:r>
            <a:r>
              <a:rPr lang="zh-CN" altLang="en-US" sz="2000" b="1" dirty="0" smtClean="0"/>
              <a:t>，用于生成缓存</a:t>
            </a:r>
            <a:r>
              <a:rPr lang="en-US" altLang="zh-CN" sz="2000" b="1" dirty="0" smtClean="0"/>
              <a:t> key</a:t>
            </a:r>
            <a:r>
              <a:rPr lang="en-US" altLang="en-US" sz="2000" b="1" dirty="0"/>
              <a:t>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当需要删除或重写缓存内容时，此函数很有用</a:t>
            </a:r>
            <a:endParaRPr lang="pl-PL" altLang="zh-CN" sz="2000" b="1" dirty="0"/>
          </a:p>
          <a:p>
            <a:endParaRPr lang="pl-PL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621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 smtClean="0"/>
              <a:t>Django</a:t>
            </a:r>
            <a:r>
              <a:rPr lang="zh-CN" altLang="en-US" sz="2000" dirty="0" smtClean="0"/>
              <a:t> 提供了简单低级的缓存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，可以以任意粒度缓存数据。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可以缓存所有能够安全进行 </a:t>
            </a:r>
            <a:r>
              <a:rPr lang="en-US" altLang="zh-CN" sz="2000" dirty="0" smtClean="0"/>
              <a:t>pickle</a:t>
            </a:r>
            <a:r>
              <a:rPr lang="zh-CN" altLang="en-US" sz="2000" dirty="0" smtClean="0"/>
              <a:t> 处理的 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 对象</a:t>
            </a:r>
            <a:r>
              <a:rPr lang="zh-CN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strings,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dictionaries,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等等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427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访问缓存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0"/>
            <a:ext cx="8229600" cy="609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zh-CN" altLang="en-US" sz="2000" dirty="0" smtClean="0"/>
              <a:t>通过 </a:t>
            </a:r>
            <a:r>
              <a:rPr lang="en-US" altLang="zh-CN" sz="2000" dirty="0" err="1" smtClean="0"/>
              <a:t>django.core.cache.caches</a:t>
            </a:r>
            <a:r>
              <a:rPr lang="zh-CN" altLang="en-US" sz="2000" dirty="0" smtClean="0"/>
              <a:t> 可以访问配置中的 </a:t>
            </a:r>
            <a:r>
              <a:rPr lang="en-US" altLang="zh-CN" sz="2000" dirty="0" smtClean="0"/>
              <a:t>CACHES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57200" y="1858328"/>
            <a:ext cx="8229600" cy="1704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b="1" dirty="0"/>
              <a:t>&gt;&gt;&gt; from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django.core.cache</a:t>
            </a:r>
            <a:r>
              <a:rPr lang="en-US" altLang="zh-CN" sz="2000" dirty="0"/>
              <a:t> </a:t>
            </a:r>
            <a:r>
              <a:rPr lang="en-US" altLang="zh-CN" sz="2000" b="1" dirty="0"/>
              <a:t>import</a:t>
            </a:r>
            <a:r>
              <a:rPr lang="en-US" altLang="zh-CN" sz="2000" dirty="0"/>
              <a:t> </a:t>
            </a:r>
            <a:r>
              <a:rPr lang="en-US" altLang="zh-CN" sz="2000" b="1" dirty="0"/>
              <a:t>caches</a:t>
            </a:r>
          </a:p>
          <a:p>
            <a:r>
              <a:rPr lang="en-US" altLang="zh-CN" sz="2000" b="1" dirty="0"/>
              <a:t>&gt;&gt;&gt; </a:t>
            </a:r>
            <a:r>
              <a:rPr lang="en-US" altLang="zh-CN" sz="2000" dirty="0"/>
              <a:t>cache1 = caches['</a:t>
            </a:r>
            <a:r>
              <a:rPr lang="en-US" altLang="zh-CN" sz="2000" dirty="0" err="1"/>
              <a:t>myalias</a:t>
            </a:r>
            <a:r>
              <a:rPr lang="en-US" altLang="zh-CN" sz="2000" dirty="0"/>
              <a:t>']</a:t>
            </a:r>
          </a:p>
          <a:p>
            <a:r>
              <a:rPr lang="en-US" altLang="zh-CN" sz="2000" b="1" dirty="0"/>
              <a:t>&gt;&gt;&gt; </a:t>
            </a:r>
            <a:r>
              <a:rPr lang="en-US" altLang="zh-CN" sz="2000" dirty="0"/>
              <a:t>cache2 = caches['</a:t>
            </a:r>
            <a:r>
              <a:rPr lang="en-US" altLang="zh-CN" sz="2000" dirty="0" err="1"/>
              <a:t>myalias</a:t>
            </a:r>
            <a:r>
              <a:rPr lang="en-US" altLang="zh-CN" sz="2000" dirty="0"/>
              <a:t>']</a:t>
            </a:r>
          </a:p>
          <a:p>
            <a:r>
              <a:rPr lang="en-US" altLang="zh-CN" sz="2000" b="1" dirty="0"/>
              <a:t>&gt;&gt;&gt; </a:t>
            </a:r>
            <a:r>
              <a:rPr lang="en-US" altLang="zh-CN" sz="2000" dirty="0"/>
              <a:t>cache1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cache2</a:t>
            </a:r>
          </a:p>
          <a:p>
            <a:r>
              <a:rPr lang="en-US" altLang="zh-CN" sz="2000" dirty="0"/>
              <a:t>True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57200" y="3711610"/>
            <a:ext cx="8229600" cy="851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如果 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 不存在，报 </a:t>
            </a:r>
            <a:r>
              <a:rPr lang="en-US" altLang="zh-CN" sz="2000" dirty="0" err="1" smtClean="0"/>
              <a:t>InvalidCacheBackendError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错误；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通过 </a:t>
            </a:r>
            <a:r>
              <a:rPr lang="en-US" altLang="zh-CN" sz="2000" dirty="0" err="1" smtClean="0"/>
              <a:t>django.core.cache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 可以访问默认缓存，相当于 </a:t>
            </a:r>
            <a:r>
              <a:rPr lang="en-US" altLang="zh-CN" sz="2000" dirty="0" smtClean="0"/>
              <a:t>caches[‘default’]</a:t>
            </a:r>
          </a:p>
        </p:txBody>
      </p:sp>
    </p:spTree>
    <p:extLst>
      <p:ext uri="{BB962C8B-B14F-4D97-AF65-F5344CB8AC3E}">
        <p14:creationId xmlns:p14="http://schemas.microsoft.com/office/powerpoint/2010/main" val="20158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Low-level</a:t>
            </a:r>
            <a:r>
              <a:rPr kumimoji="1" lang="zh-CN" altLang="en-US" dirty="0" smtClean="0"/>
              <a:t> 缓存</a:t>
            </a:r>
            <a:r>
              <a:rPr kumimoji="1" lang="en-US" altLang="zh-CN" dirty="0" smtClean="0"/>
              <a:t> -</a:t>
            </a:r>
            <a:r>
              <a:rPr kumimoji="1" lang="zh-CN" altLang="en-US" dirty="0" smtClean="0"/>
              <a:t> 基本用法</a:t>
            </a:r>
            <a:endParaRPr kumimoji="1"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12361"/>
            <a:ext cx="8229600" cy="3575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sz="2000" dirty="0" smtClean="0"/>
              <a:t>set(key, value, timeout)</a:t>
            </a:r>
          </a:p>
          <a:p>
            <a:r>
              <a:rPr lang="en-US" altLang="zh-CN" sz="2000" dirty="0" smtClean="0"/>
              <a:t>get(key)</a:t>
            </a:r>
          </a:p>
          <a:p>
            <a:r>
              <a:rPr lang="en-US" altLang="zh-CN" sz="2000" dirty="0" smtClean="0"/>
              <a:t>add(key, value,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timeout)</a:t>
            </a:r>
          </a:p>
          <a:p>
            <a:r>
              <a:rPr lang="en-US" altLang="zh-CN" sz="2000" dirty="0" err="1" smtClean="0"/>
              <a:t>get_many</a:t>
            </a:r>
            <a:r>
              <a:rPr lang="zh-CN" altLang="zh-CN" sz="2000" dirty="0" smtClean="0"/>
              <a:t>(</a:t>
            </a:r>
            <a:r>
              <a:rPr lang="en-US" altLang="zh-CN" sz="2000" dirty="0" err="1" smtClean="0"/>
              <a:t>key_list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set_many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key_value_dict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timeout)</a:t>
            </a:r>
          </a:p>
          <a:p>
            <a:r>
              <a:rPr lang="en-US" altLang="zh-CN" sz="2000" dirty="0" smtClean="0"/>
              <a:t>delete(key)</a:t>
            </a:r>
          </a:p>
          <a:p>
            <a:r>
              <a:rPr lang="en-US" altLang="zh-CN" sz="2000" dirty="0" err="1" smtClean="0"/>
              <a:t>delete_many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key_list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clear()</a:t>
            </a:r>
          </a:p>
          <a:p>
            <a:r>
              <a:rPr lang="en-US" altLang="zh-CN" sz="2000" dirty="0" err="1" smtClean="0"/>
              <a:t>incr</a:t>
            </a:r>
            <a:r>
              <a:rPr lang="en-US" altLang="zh-CN" sz="2000" dirty="0" smtClean="0"/>
              <a:t>(key,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value)</a:t>
            </a:r>
          </a:p>
          <a:p>
            <a:r>
              <a:rPr lang="en-US" altLang="zh-CN" sz="2000" dirty="0" err="1" smtClean="0"/>
              <a:t>decr</a:t>
            </a:r>
            <a:r>
              <a:rPr lang="en-US" altLang="zh-CN" sz="2000" dirty="0" smtClean="0"/>
              <a:t>(key,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value)</a:t>
            </a:r>
          </a:p>
          <a:p>
            <a:r>
              <a:rPr lang="en-US" altLang="zh-CN" sz="2000" dirty="0"/>
              <a:t>close(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 如果缓存 </a:t>
            </a:r>
            <a:r>
              <a:rPr lang="en-US" altLang="zh-CN" sz="2000" dirty="0" smtClean="0"/>
              <a:t>backend</a:t>
            </a:r>
            <a:r>
              <a:rPr lang="zh-CN" altLang="en-US" sz="2000" dirty="0" smtClean="0"/>
              <a:t> 实现了这个方法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514002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729</Words>
  <Application>Microsoft Macintosh PowerPoint</Application>
  <PresentationFormat>全屏显示(16:9)</PresentationFormat>
  <Paragraphs>109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simple-light</vt:lpstr>
      <vt:lpstr>Lesson6: 缓存配置与使用 - 下 Template 与 Low-level 缓存</vt:lpstr>
      <vt:lpstr>课程内容</vt:lpstr>
      <vt:lpstr>Template 片断缓存</vt:lpstr>
      <vt:lpstr>Template 片断缓存</vt:lpstr>
      <vt:lpstr>Template 片断缓存</vt:lpstr>
      <vt:lpstr>Template 片断缓存</vt:lpstr>
      <vt:lpstr>Low-level 缓存</vt:lpstr>
      <vt:lpstr>Low-level 缓存 - 访问缓存</vt:lpstr>
      <vt:lpstr>Low-level 缓存 - 基本用法</vt:lpstr>
      <vt:lpstr>Low-level 缓存 - 缓存 key 前缀</vt:lpstr>
      <vt:lpstr>Low-level 缓存 - 缓存版本</vt:lpstr>
      <vt:lpstr>Low-level 缓存 - 缓存版本</vt:lpstr>
      <vt:lpstr>Low-level 缓存 - 缓存 key 转换</vt:lpstr>
      <vt:lpstr>Low-level 缓存 - 缓存 key 警告</vt:lpstr>
      <vt:lpstr>Low-level 缓存 - 缓存 key 警告</vt:lpstr>
      <vt:lpstr>演示环境说明</vt:lpstr>
      <vt:lpstr>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209</cp:revision>
  <dcterms:modified xsi:type="dcterms:W3CDTF">2015-10-06T13:51:33Z</dcterms:modified>
</cp:coreProperties>
</file>