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299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30" r:id="rId16"/>
    <p:sldId id="326" r:id="rId17"/>
    <p:sldId id="327" r:id="rId18"/>
    <p:sldId id="328" r:id="rId19"/>
    <p:sldId id="314" r:id="rId20"/>
    <p:sldId id="304" r:id="rId21"/>
    <p:sldId id="329" r:id="rId22"/>
    <p:sldId id="264" r:id="rId2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0" autoAdjust="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83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8986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3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2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5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dis.io/" TargetMode="External"/><Relationship Id="rId3" Type="http://schemas.openxmlformats.org/officeDocument/2006/relationships/hyperlink" Target="https://github.com/sebleier/django-redis-cach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ntirez/redis/2.8/redis.conf" TargetMode="External"/><Relationship Id="rId4" Type="http://schemas.openxmlformats.org/officeDocument/2006/relationships/hyperlink" Target="https://raw.githubusercontent.com/antirez/redis/2.6/redis.conf" TargetMode="External"/><Relationship Id="rId5" Type="http://schemas.openxmlformats.org/officeDocument/2006/relationships/hyperlink" Target="https://raw.githubusercontent.com/antirez/redis/2.4/redis.con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/commands/config-set" TargetMode="External"/><Relationship Id="rId4" Type="http://schemas.openxmlformats.org/officeDocument/2006/relationships/hyperlink" Target="http://redis.io/commands/config-g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066301"/>
            <a:ext cx="7772400" cy="20357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" sz="3200" dirty="0" smtClean="0">
                <a:latin typeface="+mj-ea"/>
                <a:ea typeface="+mj-ea"/>
              </a:rPr>
              <a:t>Lesson</a:t>
            </a:r>
            <a:r>
              <a:rPr lang="en-US" altLang="zh-CN" sz="3200" dirty="0">
                <a:latin typeface="+mj-ea"/>
                <a:ea typeface="+mj-ea"/>
              </a:rPr>
              <a:t>7</a:t>
            </a:r>
            <a:r>
              <a:rPr lang="en" sz="3200" dirty="0" smtClean="0">
                <a:latin typeface="+mj-ea"/>
                <a:ea typeface="+mj-ea"/>
              </a:rPr>
              <a:t>:</a:t>
            </a:r>
            <a:r>
              <a:rPr lang="zh-CN" altLang="en-US" sz="3200" dirty="0" smtClean="0">
                <a:latin typeface="+mj-ea"/>
                <a:ea typeface="+mj-ea"/>
              </a:rPr>
              <a:t> </a:t>
            </a:r>
            <a:r>
              <a:rPr lang="en-US" altLang="zh-CN" sz="3200" dirty="0" err="1" smtClean="0">
                <a:latin typeface="+mj-ea"/>
                <a:ea typeface="+mj-ea"/>
              </a:rPr>
              <a:t>Redis</a:t>
            </a:r>
            <a:r>
              <a:rPr lang="zh-CN" altLang="en-US" sz="3200" dirty="0" smtClean="0">
                <a:latin typeface="+mj-ea"/>
                <a:ea typeface="+mj-ea"/>
              </a:rPr>
              <a:t> 缓存介绍</a:t>
            </a:r>
            <a:r>
              <a:rPr lang="en-US" altLang="zh-CN" sz="3200" dirty="0" smtClean="0">
                <a:latin typeface="+mj-ea"/>
                <a:ea typeface="+mj-ea"/>
              </a:rPr>
              <a:t/>
            </a:r>
            <a:br>
              <a:rPr lang="en-US" altLang="zh-CN" sz="3200" dirty="0" smtClean="0">
                <a:latin typeface="+mj-ea"/>
                <a:ea typeface="+mj-ea"/>
              </a:rPr>
            </a:br>
            <a:r>
              <a:rPr lang="en-US" altLang="zh-CN" sz="2400" dirty="0" smtClean="0">
                <a:latin typeface="+mj-ea"/>
                <a:ea typeface="+mj-ea"/>
              </a:rPr>
              <a:t>——</a:t>
            </a:r>
            <a:r>
              <a:rPr lang="en-US" altLang="zh-CN" sz="2400" dirty="0" err="1" smtClean="0">
                <a:latin typeface="+mj-ea"/>
                <a:ea typeface="+mj-ea"/>
              </a:rPr>
              <a:t>django-redis</a:t>
            </a:r>
            <a:r>
              <a:rPr lang="zh-CN" altLang="en-US" sz="2400" dirty="0" smtClean="0">
                <a:latin typeface="+mj-ea"/>
                <a:ea typeface="+mj-ea"/>
              </a:rPr>
              <a:t> 缓存 </a:t>
            </a:r>
            <a:r>
              <a:rPr lang="en-US" altLang="zh-CN" sz="2400" dirty="0" smtClean="0">
                <a:latin typeface="+mj-ea"/>
                <a:ea typeface="+mj-ea"/>
              </a:rPr>
              <a:t>backend</a:t>
            </a:r>
            <a:r>
              <a:rPr lang="zh-CN" altLang="en-US" sz="2400" dirty="0" smtClean="0">
                <a:latin typeface="+mj-ea"/>
                <a:ea typeface="+mj-ea"/>
              </a:rPr>
              <a:t> 解析</a:t>
            </a:r>
            <a:endParaRPr lang="en" sz="3200" dirty="0">
              <a:latin typeface="+mj-ea"/>
              <a:ea typeface="+mj-ea"/>
            </a:endParaRPr>
          </a:p>
        </p:txBody>
      </p:sp>
      <p:sp>
        <p:nvSpPr>
          <p:cNvPr id="4" name="Shape 32"/>
          <p:cNvSpPr txBox="1">
            <a:spLocks noGrp="1"/>
          </p:cNvSpPr>
          <p:nvPr>
            <p:ph type="subTitle" idx="4294967295"/>
          </p:nvPr>
        </p:nvSpPr>
        <p:spPr>
          <a:xfrm>
            <a:off x="7069802" y="4334176"/>
            <a:ext cx="1586099" cy="54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400" dirty="0"/>
              <a:t>讲师：Cynthia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基本命令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1600" dirty="0" smtClean="0"/>
              <a:t>String </a:t>
            </a:r>
            <a:r>
              <a:rPr lang="zh-CN" altLang="en-US" sz="1600" dirty="0" smtClean="0"/>
              <a:t>相关命令</a:t>
            </a:r>
            <a:endParaRPr lang="en-US" altLang="zh-CN" sz="16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 smtClean="0"/>
              <a:t>SET,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SETNX</a:t>
            </a:r>
            <a:r>
              <a:rPr lang="zh-CN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MSET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 smtClean="0"/>
              <a:t>GET,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MGET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 smtClean="0"/>
              <a:t>INCR,</a:t>
            </a:r>
            <a:r>
              <a:rPr lang="zh-CN" altLang="zh-CN" sz="1600" dirty="0"/>
              <a:t> </a:t>
            </a:r>
            <a:r>
              <a:rPr lang="en-US" altLang="zh-CN" sz="1600" dirty="0" smtClean="0"/>
              <a:t>INCRBY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 smtClean="0"/>
              <a:t>DECR,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DECRBY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 smtClean="0"/>
              <a:t>RENAME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 smtClean="0"/>
              <a:t>EXISTS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 smtClean="0"/>
              <a:t>KEYS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 smtClean="0"/>
              <a:t>DEL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 smtClean="0"/>
              <a:t>TTL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 smtClean="0"/>
              <a:t>PERSIST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 smtClean="0"/>
              <a:t>EXPIRE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 smtClean="0"/>
              <a:t>FLUSHALL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8281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smtClean="0"/>
              <a:t>基本命令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b="1" dirty="0" smtClean="0"/>
              <a:t>SET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key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value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[EX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seconds]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[PX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milliseconds</a:t>
            </a:r>
            <a:r>
              <a:rPr lang="zh-CN" altLang="en-US" sz="2000" b="1" dirty="0" smtClean="0"/>
              <a:t>] </a:t>
            </a:r>
            <a:r>
              <a:rPr lang="en-US" altLang="zh-CN" sz="2000" b="1" dirty="0" smtClean="0"/>
              <a:t>[NX|XX]</a:t>
            </a:r>
          </a:p>
          <a:p>
            <a:r>
              <a:rPr lang="zh-CN" altLang="en-US" sz="2000" dirty="0" smtClean="0"/>
              <a:t>设置缓存 </a:t>
            </a:r>
            <a:r>
              <a:rPr lang="en-US" altLang="zh-CN" sz="2000" dirty="0" smtClean="0"/>
              <a:t>K-V</a:t>
            </a:r>
            <a:r>
              <a:rPr lang="zh-CN" altLang="en-US" sz="2000" dirty="0" smtClean="0"/>
              <a:t>，如果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已经存在，则重写</a:t>
            </a:r>
            <a:endParaRPr lang="en-US" altLang="zh-CN" sz="20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 smtClean="0"/>
              <a:t>EX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seconds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--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设置过期时间， 单位： </a:t>
            </a:r>
            <a:r>
              <a:rPr lang="en-US" altLang="zh-CN" sz="2000" dirty="0" smtClean="0"/>
              <a:t>seconds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 smtClean="0"/>
              <a:t>PX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milliseconds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--</a:t>
            </a:r>
            <a:r>
              <a:rPr lang="zh-CN" altLang="en-US" sz="2000" dirty="0" smtClean="0"/>
              <a:t> 设置过期时间，单位：</a:t>
            </a:r>
            <a:r>
              <a:rPr lang="en-US" altLang="zh-CN" sz="2000" dirty="0" smtClean="0"/>
              <a:t>milliseconds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 smtClean="0"/>
              <a:t>NX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--</a:t>
            </a:r>
            <a:r>
              <a:rPr lang="zh-CN" altLang="en-US" sz="2000" dirty="0" smtClean="0"/>
              <a:t> 只有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不存在时才设置 </a:t>
            </a:r>
            <a:r>
              <a:rPr lang="en-US" altLang="zh-CN" sz="2000" dirty="0" smtClean="0"/>
              <a:t>K-V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 smtClean="0"/>
              <a:t>XX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--</a:t>
            </a:r>
            <a:r>
              <a:rPr lang="zh-CN" altLang="en-US" sz="2000" dirty="0" smtClean="0"/>
              <a:t> 只有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存在时才设置 </a:t>
            </a:r>
            <a:r>
              <a:rPr lang="en-US" altLang="zh-CN" sz="2000" dirty="0" smtClean="0"/>
              <a:t>K-V</a:t>
            </a:r>
            <a:endParaRPr lang="en-US" altLang="zh-CN" sz="2000" dirty="0"/>
          </a:p>
          <a:p>
            <a:r>
              <a:rPr lang="en-US" altLang="zh-CN" sz="2000" b="1" dirty="0" smtClean="0"/>
              <a:t>SETNX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key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value</a:t>
            </a:r>
          </a:p>
          <a:p>
            <a:r>
              <a:rPr lang="en-US" altLang="en-US" sz="2000" dirty="0" smtClean="0"/>
              <a:t>当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key 不存在时，设置缓存 K-V</a:t>
            </a:r>
            <a:r>
              <a:rPr lang="zh-CN" altLang="en-US" sz="2000" dirty="0" smtClean="0"/>
              <a:t>，相当于 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NX</a:t>
            </a:r>
            <a:endParaRPr lang="en-US" altLang="zh-CN" sz="2000" dirty="0"/>
          </a:p>
          <a:p>
            <a:r>
              <a:rPr lang="en-US" altLang="zh-CN" sz="2000" b="1" dirty="0" smtClean="0"/>
              <a:t>MSET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key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value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[key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value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…]</a:t>
            </a:r>
          </a:p>
          <a:p>
            <a:r>
              <a:rPr lang="zh-CN" altLang="en-US" sz="2000" dirty="0" smtClean="0"/>
              <a:t>设置多个 </a:t>
            </a:r>
            <a:r>
              <a:rPr lang="en-US" altLang="zh-CN" sz="2000" dirty="0" smtClean="0"/>
              <a:t>K-V</a:t>
            </a:r>
          </a:p>
        </p:txBody>
      </p:sp>
    </p:spTree>
    <p:extLst>
      <p:ext uri="{BB962C8B-B14F-4D97-AF65-F5344CB8AC3E}">
        <p14:creationId xmlns:p14="http://schemas.microsoft.com/office/powerpoint/2010/main" val="103655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smtClean="0"/>
              <a:t>基本命令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b="1" dirty="0" smtClean="0"/>
              <a:t>GET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key</a:t>
            </a:r>
            <a:endParaRPr lang="en-US" altLang="zh-CN" sz="2000" dirty="0" smtClean="0"/>
          </a:p>
          <a:p>
            <a:r>
              <a:rPr lang="zh-CN" altLang="en-US" sz="2000" dirty="0" smtClean="0"/>
              <a:t>获取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的缓存值</a:t>
            </a:r>
            <a:endParaRPr lang="en-US" altLang="zh-CN" sz="2000" dirty="0" smtClean="0"/>
          </a:p>
          <a:p>
            <a:pPr marL="342900" indent="-342900">
              <a:buFont typeface="Symbol" charset="2"/>
              <a:buChar char="-"/>
            </a:pPr>
            <a:r>
              <a:rPr lang="zh-CN" altLang="en-US" sz="2000" dirty="0" smtClean="0"/>
              <a:t>如果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不存在，返回 “</a:t>
            </a:r>
            <a:r>
              <a:rPr lang="en-US" altLang="zh-CN" sz="2000" dirty="0" smtClean="0"/>
              <a:t>nil”</a:t>
            </a:r>
          </a:p>
          <a:p>
            <a:pPr marL="342900" indent="-342900">
              <a:buFont typeface="Symbol" charset="2"/>
              <a:buChar char="-"/>
            </a:pPr>
            <a:r>
              <a:rPr lang="zh-CN" altLang="en-US" sz="2000" dirty="0" smtClean="0"/>
              <a:t>如果缓存值不是 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 类型，则报错（因为 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 只处理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r>
              <a:rPr lang="en-US" altLang="zh-CN" sz="2000" b="1" dirty="0" smtClean="0"/>
              <a:t>MGET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key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[key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…]</a:t>
            </a:r>
          </a:p>
          <a:p>
            <a:r>
              <a:rPr lang="zh-CN" altLang="en-US" sz="2000" dirty="0" smtClean="0"/>
              <a:t>返回多个 </a:t>
            </a:r>
            <a:r>
              <a:rPr lang="en-US" altLang="zh-CN" sz="2000" dirty="0" smtClean="0"/>
              <a:t>keys</a:t>
            </a:r>
            <a:r>
              <a:rPr lang="zh-CN" altLang="en-US" sz="2000" dirty="0" smtClean="0"/>
              <a:t> 的缓存值</a:t>
            </a:r>
            <a:endParaRPr lang="en-US" altLang="zh-CN" sz="2000" dirty="0"/>
          </a:p>
          <a:p>
            <a:pPr marL="342900" indent="-342900">
              <a:buFont typeface="Symbol" charset="2"/>
              <a:buChar char="-"/>
            </a:pPr>
            <a:r>
              <a:rPr lang="zh-CN" altLang="en-US" sz="2000" dirty="0" smtClean="0"/>
              <a:t>如果缓存值类型不是 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 或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不存在，则缓存 </a:t>
            </a:r>
            <a:r>
              <a:rPr lang="en-US" altLang="zh-CN" sz="2000" dirty="0" smtClean="0"/>
              <a:t>nil</a:t>
            </a:r>
            <a:r>
              <a:rPr lang="zh-CN" altLang="en-US" sz="2000" dirty="0" smtClean="0"/>
              <a:t>，因为该操作不会失败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8355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smtClean="0"/>
              <a:t>基本命令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b="1" dirty="0" smtClean="0"/>
              <a:t>INCR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key</a:t>
            </a:r>
          </a:p>
          <a:p>
            <a:r>
              <a:rPr lang="zh-CN" altLang="en-US" sz="2000" dirty="0" smtClean="0"/>
              <a:t>将缓存值加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本操作只支持</a:t>
            </a:r>
            <a:r>
              <a:rPr lang="zh-CN" altLang="zh-CN" sz="2000" dirty="0"/>
              <a:t> </a:t>
            </a:r>
            <a:r>
              <a:rPr lang="en-US" altLang="zh-CN" sz="2000" dirty="0"/>
              <a:t>64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位带符号整型）</a:t>
            </a:r>
            <a:endParaRPr lang="en-US" altLang="zh-CN" sz="2000" dirty="0"/>
          </a:p>
          <a:p>
            <a:pPr marL="342900" indent="-342900">
              <a:buFont typeface="Symbol" charset="2"/>
              <a:buChar char="-"/>
            </a:pPr>
            <a:r>
              <a:rPr lang="zh-CN" altLang="en-US" sz="2000" dirty="0" smtClean="0"/>
              <a:t>如果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不存在，执行操作之前先将缓存值</a:t>
            </a:r>
            <a:r>
              <a:rPr lang="zh-CN" altLang="en-US" sz="2000" b="1" dirty="0" smtClean="0"/>
              <a:t>设置为</a:t>
            </a:r>
            <a:r>
              <a:rPr lang="en-US" altLang="zh-CN" sz="2000" b="1" dirty="0" smtClean="0"/>
              <a:t>0</a:t>
            </a:r>
            <a:endParaRPr lang="en-US" altLang="zh-CN" sz="2000" dirty="0"/>
          </a:p>
          <a:p>
            <a:pPr marL="342900" indent="-342900">
              <a:buFont typeface="Symbol" charset="2"/>
              <a:buChar char="-"/>
            </a:pPr>
            <a:r>
              <a:rPr lang="zh-CN" altLang="en-US" sz="2000" dirty="0" smtClean="0"/>
              <a:t>如果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的缓存值 </a:t>
            </a:r>
            <a:r>
              <a:rPr lang="en-US" altLang="zh-CN" sz="2000" dirty="0" smtClean="0"/>
              <a:t>type</a:t>
            </a:r>
            <a:r>
              <a:rPr lang="zh-CN" altLang="en-US" sz="2000" dirty="0" smtClean="0"/>
              <a:t> 不正确，或者 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 值不能被转换为整数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操作报错</a:t>
            </a:r>
            <a:endParaRPr lang="en-US" altLang="zh-CN" sz="2000" dirty="0"/>
          </a:p>
          <a:p>
            <a:r>
              <a:rPr lang="en-US" altLang="zh-CN" sz="2000" b="1" dirty="0" smtClean="0"/>
              <a:t>INCRBY key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increment </a:t>
            </a:r>
          </a:p>
          <a:p>
            <a:r>
              <a:rPr lang="zh-CN" altLang="en-US" sz="2000" dirty="0" smtClean="0"/>
              <a:t>将缓存值增加给定的值</a:t>
            </a:r>
            <a:endParaRPr lang="en-US" altLang="zh-CN" sz="2000" dirty="0"/>
          </a:p>
          <a:p>
            <a:r>
              <a:rPr lang="en-US" altLang="zh-CN" sz="2000" b="1" dirty="0" smtClean="0"/>
              <a:t>DECR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key</a:t>
            </a:r>
          </a:p>
          <a:p>
            <a:r>
              <a:rPr lang="zh-CN" altLang="en-US" sz="2000" dirty="0" smtClean="0"/>
              <a:t>将缓存值减 </a:t>
            </a:r>
            <a:r>
              <a:rPr lang="en-US" altLang="zh-CN" sz="2000" dirty="0" smtClean="0"/>
              <a:t>1</a:t>
            </a:r>
            <a:endParaRPr lang="en-US" altLang="zh-CN" sz="2000" dirty="0"/>
          </a:p>
          <a:p>
            <a:r>
              <a:rPr lang="en-US" altLang="zh-CN" sz="2000" b="1" dirty="0" smtClean="0"/>
              <a:t>DECRBY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key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increment</a:t>
            </a:r>
          </a:p>
          <a:p>
            <a:r>
              <a:rPr lang="zh-CN" altLang="en-US" sz="2000" b="1" dirty="0" smtClean="0"/>
              <a:t>将缓存值减少给定的值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0459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smtClean="0"/>
              <a:t>基本命令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b="1" dirty="0" smtClean="0"/>
              <a:t>RENAME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key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newkey</a:t>
            </a:r>
            <a:endParaRPr lang="en-US" altLang="zh-CN" sz="2000" b="1" dirty="0" smtClean="0"/>
          </a:p>
          <a:p>
            <a:r>
              <a:rPr lang="zh-CN" altLang="en-US" sz="2000" dirty="0" smtClean="0"/>
              <a:t>重全名 </a:t>
            </a:r>
            <a:r>
              <a:rPr lang="en-US" altLang="zh-CN" sz="2000" dirty="0" smtClean="0"/>
              <a:t>key</a:t>
            </a:r>
          </a:p>
          <a:p>
            <a:pPr marL="342900" indent="-342900">
              <a:buFont typeface="Symbol" charset="2"/>
              <a:buChar char="-"/>
            </a:pPr>
            <a:r>
              <a:rPr lang="zh-CN" altLang="en-US" sz="2000" dirty="0" smtClean="0"/>
              <a:t>如果新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与旧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一样，或者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不存在，会报错</a:t>
            </a:r>
            <a:endParaRPr lang="en-US" altLang="zh-CN" sz="2000" dirty="0"/>
          </a:p>
          <a:p>
            <a:pPr marL="342900" indent="-342900">
              <a:buFont typeface="Symbol" charset="2"/>
              <a:buChar char="-"/>
            </a:pPr>
            <a:r>
              <a:rPr lang="zh-CN" altLang="en-US" sz="2000" dirty="0" smtClean="0"/>
              <a:t>如果新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已经存在，则重写</a:t>
            </a:r>
            <a:endParaRPr lang="en-US" altLang="zh-CN" sz="2000" dirty="0"/>
          </a:p>
          <a:p>
            <a:r>
              <a:rPr lang="en-US" altLang="zh-CN" sz="2000" b="1" dirty="0" smtClean="0"/>
              <a:t>EXISTS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key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[key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…]</a:t>
            </a:r>
          </a:p>
          <a:p>
            <a:r>
              <a:rPr lang="zh-CN" altLang="en-US" sz="2000" dirty="0" smtClean="0"/>
              <a:t>返回存在的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keys</a:t>
            </a:r>
            <a:r>
              <a:rPr lang="zh-CN" altLang="en-US" sz="2000" dirty="0" smtClean="0"/>
              <a:t> 的数目，返回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 表示一个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都没找到</a:t>
            </a:r>
            <a:endParaRPr lang="en-US" altLang="zh-CN" sz="2000" dirty="0" smtClean="0"/>
          </a:p>
          <a:p>
            <a:r>
              <a:rPr lang="en-US" altLang="zh-CN" sz="2000" b="1" dirty="0" smtClean="0"/>
              <a:t>DEL key [key …]</a:t>
            </a:r>
          </a:p>
          <a:p>
            <a:r>
              <a:rPr lang="zh-CN" altLang="en-US" sz="2000" dirty="0" smtClean="0"/>
              <a:t>删除给定的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keys</a:t>
            </a:r>
            <a:r>
              <a:rPr lang="zh-CN" altLang="en-US" sz="2000" dirty="0" smtClean="0"/>
              <a:t>，如果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不存在，忽略。返回删除成功的 </a:t>
            </a:r>
            <a:r>
              <a:rPr lang="en-US" altLang="zh-CN" sz="2000" dirty="0" smtClean="0"/>
              <a:t>keys</a:t>
            </a:r>
            <a:r>
              <a:rPr lang="zh-CN" altLang="en-US" sz="2000" dirty="0" smtClean="0"/>
              <a:t> 数目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6100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smtClean="0"/>
              <a:t>基本命令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b="1" dirty="0" smtClean="0"/>
              <a:t>KEYS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pattern</a:t>
            </a:r>
          </a:p>
          <a:p>
            <a:r>
              <a:rPr lang="zh-CN" altLang="en-US" sz="2000" dirty="0" smtClean="0"/>
              <a:t>返回所有匹配给定模式的 </a:t>
            </a:r>
            <a:r>
              <a:rPr lang="en-US" altLang="zh-CN" sz="2000" dirty="0" smtClean="0"/>
              <a:t>keys</a:t>
            </a:r>
            <a:r>
              <a:rPr lang="zh-CN" altLang="en-US" sz="2000" dirty="0" smtClean="0"/>
              <a:t> 的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list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支持全局样式匹配</a:t>
            </a:r>
            <a:endParaRPr lang="en-US" altLang="zh-CN" sz="20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 err="1"/>
              <a:t>h?llo</a:t>
            </a:r>
            <a:r>
              <a:rPr lang="en-US" altLang="zh-CN" sz="2000" dirty="0"/>
              <a:t> matches hello, hallo and </a:t>
            </a:r>
            <a:r>
              <a:rPr lang="en-US" altLang="zh-CN" sz="2000" dirty="0" err="1"/>
              <a:t>hxllo</a:t>
            </a:r>
            <a:endParaRPr lang="en-US" altLang="zh-CN" sz="20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/>
              <a:t>h*</a:t>
            </a:r>
            <a:r>
              <a:rPr lang="en-US" altLang="zh-CN" sz="2000" dirty="0" err="1"/>
              <a:t>llo</a:t>
            </a:r>
            <a:r>
              <a:rPr lang="en-US" altLang="zh-CN" sz="2000" dirty="0"/>
              <a:t> matches </a:t>
            </a:r>
            <a:r>
              <a:rPr lang="en-US" altLang="zh-CN" sz="2000" dirty="0" err="1"/>
              <a:t>hllo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heeeello</a:t>
            </a:r>
            <a:endParaRPr lang="en-US" altLang="zh-CN" sz="20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/>
              <a:t>h[</a:t>
            </a:r>
            <a:r>
              <a:rPr lang="en-US" altLang="zh-CN" sz="2000" dirty="0" err="1"/>
              <a:t>ae</a:t>
            </a:r>
            <a:r>
              <a:rPr lang="en-US" altLang="zh-CN" sz="2000" dirty="0"/>
              <a:t>]</a:t>
            </a:r>
            <a:r>
              <a:rPr lang="en-US" altLang="zh-CN" sz="2000" dirty="0" err="1"/>
              <a:t>llo</a:t>
            </a:r>
            <a:r>
              <a:rPr lang="en-US" altLang="zh-CN" sz="2000" dirty="0"/>
              <a:t> matches hello and hallo, but not </a:t>
            </a:r>
            <a:r>
              <a:rPr lang="en-US" altLang="zh-CN" sz="2000" dirty="0" err="1"/>
              <a:t>hillo</a:t>
            </a:r>
            <a:endParaRPr lang="en-US" altLang="zh-CN" sz="20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/>
              <a:t>h[^e]</a:t>
            </a:r>
            <a:r>
              <a:rPr lang="en-US" altLang="zh-CN" sz="2000" dirty="0" err="1"/>
              <a:t>llo</a:t>
            </a:r>
            <a:r>
              <a:rPr lang="en-US" altLang="zh-CN" sz="2000" dirty="0"/>
              <a:t> matches hallo, </a:t>
            </a:r>
            <a:r>
              <a:rPr lang="en-US" altLang="zh-CN" sz="2000" dirty="0" err="1"/>
              <a:t>hbllo</a:t>
            </a:r>
            <a:r>
              <a:rPr lang="en-US" altLang="zh-CN" sz="2000" dirty="0"/>
              <a:t>, ... but not hello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/>
              <a:t>h[a-b]</a:t>
            </a:r>
            <a:r>
              <a:rPr lang="en-US" altLang="zh-CN" sz="2000" dirty="0" err="1"/>
              <a:t>llo</a:t>
            </a:r>
            <a:r>
              <a:rPr lang="en-US" altLang="zh-CN" sz="2000" dirty="0"/>
              <a:t> matches hallo and </a:t>
            </a:r>
            <a:r>
              <a:rPr lang="en-US" altLang="zh-CN" sz="2000" dirty="0" err="1"/>
              <a:t>hbllo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8789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smtClean="0"/>
              <a:t>基本命令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b="1" dirty="0" smtClean="0"/>
              <a:t>TTL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key</a:t>
            </a:r>
          </a:p>
          <a:p>
            <a:r>
              <a:rPr lang="zh-CN" altLang="en-US" sz="2000" dirty="0" smtClean="0"/>
              <a:t>返回给定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的存活时间（</a:t>
            </a:r>
            <a:r>
              <a:rPr lang="en-US" altLang="zh-CN" sz="2000" dirty="0" smtClean="0"/>
              <a:t>seconds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indent="-342900">
              <a:buFont typeface="Symbol" charset="2"/>
              <a:buChar char="-"/>
            </a:pPr>
            <a:r>
              <a:rPr lang="zh-CN" altLang="en-US" sz="2000" dirty="0" smtClean="0"/>
              <a:t>返回 </a:t>
            </a:r>
            <a:r>
              <a:rPr lang="en-US" altLang="zh-CN" sz="2000" dirty="0" smtClean="0"/>
              <a:t>-2</a:t>
            </a:r>
            <a:r>
              <a:rPr lang="zh-CN" altLang="en-US" sz="2000" dirty="0" smtClean="0"/>
              <a:t>，表示</a:t>
            </a:r>
            <a:r>
              <a:rPr lang="zh-CN" altLang="zh-CN" sz="2000" dirty="0" smtClean="0"/>
              <a:t>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不存在</a:t>
            </a:r>
            <a:endParaRPr lang="en-US" altLang="zh-CN" sz="2000" dirty="0" smtClean="0"/>
          </a:p>
          <a:p>
            <a:pPr marL="342900" indent="-342900">
              <a:buFont typeface="Symbol" charset="2"/>
              <a:buChar char="-"/>
            </a:pPr>
            <a:r>
              <a:rPr lang="zh-CN" altLang="en-US" sz="2000" dirty="0" smtClean="0"/>
              <a:t>返回 </a:t>
            </a:r>
            <a:r>
              <a:rPr lang="en-US" altLang="zh-CN" sz="2000" dirty="0" smtClean="0"/>
              <a:t>-1</a:t>
            </a:r>
            <a:r>
              <a:rPr lang="zh-CN" altLang="en-US" sz="2000" dirty="0" smtClean="0"/>
              <a:t>，表示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存在，但没有设置过期时间</a:t>
            </a:r>
            <a:endParaRPr lang="en-US" altLang="zh-CN" sz="2000" dirty="0" smtClean="0"/>
          </a:p>
          <a:p>
            <a:r>
              <a:rPr lang="en-US" altLang="zh-CN" sz="2000" b="1" dirty="0" smtClean="0"/>
              <a:t>PERSIST key</a:t>
            </a:r>
          </a:p>
          <a:p>
            <a:r>
              <a:rPr lang="zh-CN" altLang="en-US" sz="2000" dirty="0" smtClean="0"/>
              <a:t>删除给定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设置的过期时间，让该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不过期</a:t>
            </a:r>
            <a:endParaRPr lang="en-US" altLang="zh-CN" sz="2000" dirty="0" smtClean="0"/>
          </a:p>
          <a:p>
            <a:pPr marL="342900" indent="-342900">
              <a:buFont typeface="Symbol" charset="2"/>
              <a:buChar char="-"/>
            </a:pPr>
            <a:r>
              <a:rPr lang="zh-CN" altLang="en-US" sz="2000" dirty="0" smtClean="0"/>
              <a:t>返回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，表示成功删除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的过期时间</a:t>
            </a:r>
            <a:endParaRPr lang="en-US" altLang="zh-CN" sz="2000" dirty="0" smtClean="0"/>
          </a:p>
          <a:p>
            <a:pPr marL="342900" indent="-342900">
              <a:buFont typeface="Symbol" charset="2"/>
              <a:buChar char="-"/>
            </a:pPr>
            <a:r>
              <a:rPr lang="zh-CN" altLang="en-US" sz="2000" dirty="0" smtClean="0"/>
              <a:t>返回 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，表示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不存在，或者没有设置过期时间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7544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smtClean="0"/>
              <a:t>基本命令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b="1" dirty="0" smtClean="0"/>
              <a:t>EXPIRE key seconds</a:t>
            </a:r>
            <a:endParaRPr lang="en-US" altLang="zh-CN" sz="2000" b="1" dirty="0"/>
          </a:p>
          <a:p>
            <a:r>
              <a:rPr lang="zh-CN" altLang="en-US" sz="2000" dirty="0"/>
              <a:t>为给定的 </a:t>
            </a:r>
            <a:r>
              <a:rPr lang="en-US" altLang="zh-CN" sz="2000" dirty="0"/>
              <a:t>key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设置过期时间</a:t>
            </a:r>
            <a:endParaRPr lang="en-US" altLang="zh-CN" sz="2000" dirty="0" smtClean="0"/>
          </a:p>
          <a:p>
            <a:pPr marL="342900" indent="-342900">
              <a:buFont typeface="Symbol" charset="2"/>
              <a:buChar char="-"/>
            </a:pPr>
            <a:r>
              <a:rPr lang="zh-CN" altLang="en-US" sz="2000" dirty="0" smtClean="0"/>
              <a:t>一个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的 </a:t>
            </a:r>
            <a:r>
              <a:rPr lang="en-US" altLang="zh-CN" sz="2000" dirty="0" smtClean="0"/>
              <a:t>timeout</a:t>
            </a:r>
            <a:r>
              <a:rPr lang="zh-CN" altLang="en-US" sz="2000" dirty="0" smtClean="0"/>
              <a:t>，只有当该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被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 或 </a:t>
            </a:r>
            <a:r>
              <a:rPr lang="en-US" altLang="zh-CN" sz="2000" dirty="0" smtClean="0"/>
              <a:t>GETSET</a:t>
            </a:r>
            <a:r>
              <a:rPr lang="zh-CN" altLang="en-US" sz="2000" dirty="0" smtClean="0"/>
              <a:t> 重写后才会被删除。这就意味着，所有的修改操作（但未替换）都不会影响 </a:t>
            </a:r>
            <a:r>
              <a:rPr lang="en-US" altLang="zh-CN" sz="2000" dirty="0" smtClean="0"/>
              <a:t>timeout</a:t>
            </a:r>
            <a:r>
              <a:rPr lang="zh-CN" altLang="en-US" sz="2000" dirty="0" smtClean="0"/>
              <a:t>（如：</a:t>
            </a:r>
            <a:r>
              <a:rPr lang="en-US" altLang="zh-CN" sz="2000" dirty="0" smtClean="0"/>
              <a:t>INCR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DECR</a:t>
            </a:r>
            <a:r>
              <a:rPr lang="zh-CN" altLang="en-US" sz="2000" dirty="0" smtClean="0"/>
              <a:t>等）</a:t>
            </a:r>
            <a:endParaRPr lang="en-US" altLang="zh-CN" sz="2000" dirty="0" smtClean="0"/>
          </a:p>
          <a:p>
            <a:pPr marL="342900" indent="-342900">
              <a:buFont typeface="Symbol" charset="2"/>
              <a:buChar char="-"/>
            </a:pPr>
            <a:r>
              <a:rPr lang="zh-CN" altLang="en-US" sz="2000" dirty="0" smtClean="0"/>
              <a:t>通过 </a:t>
            </a:r>
            <a:r>
              <a:rPr lang="en-US" altLang="zh-CN" sz="2000" dirty="0" smtClean="0"/>
              <a:t>PERSIST</a:t>
            </a:r>
            <a:r>
              <a:rPr lang="zh-CN" altLang="en-US" sz="2000" dirty="0" smtClean="0"/>
              <a:t> 可以删除过期时间</a:t>
            </a:r>
            <a:endParaRPr lang="en-US" altLang="zh-CN" sz="2000" dirty="0" smtClean="0"/>
          </a:p>
          <a:p>
            <a:pPr marL="342900" indent="-342900">
              <a:buFont typeface="Symbol" charset="2"/>
              <a:buChar char="-"/>
            </a:pPr>
            <a:r>
              <a:rPr lang="zh-CN" altLang="en-US" sz="2000" dirty="0" smtClean="0"/>
              <a:t>如果执行 </a:t>
            </a:r>
            <a:r>
              <a:rPr lang="en-US" altLang="zh-CN" sz="2000" dirty="0" smtClean="0"/>
              <a:t>RENAME</a:t>
            </a:r>
            <a:r>
              <a:rPr lang="zh-CN" altLang="en-US" sz="2000" dirty="0" smtClean="0"/>
              <a:t>，则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的过期时间会继承当前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的值</a:t>
            </a:r>
            <a:endParaRPr lang="en-US" altLang="zh-CN" sz="2000" dirty="0" smtClean="0"/>
          </a:p>
          <a:p>
            <a:r>
              <a:rPr lang="en-US" altLang="zh-CN" sz="2000" b="1" dirty="0" smtClean="0"/>
              <a:t>FLUSHALL</a:t>
            </a:r>
          </a:p>
          <a:p>
            <a:r>
              <a:rPr lang="zh-CN" altLang="en-US" sz="2000" dirty="0" smtClean="0"/>
              <a:t>清空所有缓存数据</a:t>
            </a:r>
            <a:endParaRPr lang="en-US" altLang="zh-CN" sz="2000" dirty="0" smtClean="0"/>
          </a:p>
          <a:p>
            <a:r>
              <a:rPr lang="en-US" altLang="zh-CN" sz="2000" b="1" dirty="0" smtClean="0"/>
              <a:t>FLUSHDB</a:t>
            </a:r>
          </a:p>
          <a:p>
            <a:r>
              <a:rPr lang="zh-CN" altLang="en-US" sz="2000" dirty="0" smtClean="0"/>
              <a:t>清空当前</a:t>
            </a:r>
            <a:r>
              <a:rPr lang="en-US" altLang="zh-CN" sz="2000" dirty="0" smtClean="0"/>
              <a:t>DB</a:t>
            </a:r>
            <a:r>
              <a:rPr lang="zh-CN" altLang="en-US" sz="2000" dirty="0" smtClean="0"/>
              <a:t>的缓存数据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0945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django-redis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缓存后端解析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1800" b="1" dirty="0" err="1" smtClean="0"/>
              <a:t>def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set</a:t>
            </a:r>
            <a:r>
              <a:rPr lang="zh-CN" altLang="en-US" sz="1800" b="1" dirty="0" smtClean="0"/>
              <a:t> </a:t>
            </a:r>
            <a:r>
              <a:rPr lang="zh-CN" altLang="en-US" sz="1800" b="1" dirty="0" smtClean="0">
                <a:sym typeface="Wingdings"/>
              </a:rPr>
              <a:t> </a:t>
            </a:r>
            <a:r>
              <a:rPr lang="en-US" altLang="zh-CN" sz="1800" b="1" dirty="0" smtClean="0">
                <a:sym typeface="Wingdings"/>
              </a:rPr>
              <a:t>SET</a:t>
            </a:r>
            <a:r>
              <a:rPr lang="zh-CN" altLang="en-US" sz="1800" b="1" dirty="0">
                <a:sym typeface="Wingdings"/>
              </a:rPr>
              <a:t>/</a:t>
            </a:r>
            <a:r>
              <a:rPr lang="en-US" altLang="zh-CN" sz="1800" b="1" dirty="0" smtClean="0">
                <a:sym typeface="Wingdings"/>
              </a:rPr>
              <a:t>SETEX</a:t>
            </a:r>
          </a:p>
          <a:p>
            <a:r>
              <a:rPr lang="en-US" altLang="zh-CN" sz="1800" b="1" dirty="0" err="1" smtClean="0">
                <a:sym typeface="Wingdings"/>
              </a:rPr>
              <a:t>def</a:t>
            </a:r>
            <a:r>
              <a:rPr lang="zh-CN" altLang="en-US" sz="1800" b="1" dirty="0" smtClean="0">
                <a:sym typeface="Wingdings"/>
              </a:rPr>
              <a:t> </a:t>
            </a:r>
            <a:r>
              <a:rPr lang="en-US" altLang="zh-CN" sz="1800" b="1" dirty="0" smtClean="0">
                <a:sym typeface="Wingdings"/>
              </a:rPr>
              <a:t>get</a:t>
            </a:r>
            <a:r>
              <a:rPr lang="zh-CN" altLang="en-US" sz="1800" b="1" dirty="0" smtClean="0">
                <a:sym typeface="Wingdings"/>
              </a:rPr>
              <a:t>  </a:t>
            </a:r>
            <a:r>
              <a:rPr lang="en-US" altLang="zh-CN" sz="1800" b="1" dirty="0" smtClean="0">
                <a:sym typeface="Wingdings"/>
              </a:rPr>
              <a:t>GET</a:t>
            </a:r>
          </a:p>
          <a:p>
            <a:r>
              <a:rPr lang="en-US" altLang="zh-CN" sz="1800" b="1" dirty="0" err="1" smtClean="0">
                <a:sym typeface="Wingdings"/>
              </a:rPr>
              <a:t>def</a:t>
            </a:r>
            <a:r>
              <a:rPr lang="zh-CN" altLang="en-US" sz="1800" b="1" dirty="0" smtClean="0">
                <a:sym typeface="Wingdings"/>
              </a:rPr>
              <a:t> </a:t>
            </a:r>
            <a:r>
              <a:rPr lang="en-US" altLang="zh-CN" sz="1800" b="1" dirty="0" smtClean="0">
                <a:sym typeface="Wingdings"/>
              </a:rPr>
              <a:t>add</a:t>
            </a:r>
            <a:r>
              <a:rPr lang="zh-CN" altLang="en-US" sz="1800" b="1" dirty="0" smtClean="0">
                <a:sym typeface="Wingdings"/>
              </a:rPr>
              <a:t>  </a:t>
            </a:r>
            <a:r>
              <a:rPr lang="en-US" altLang="zh-CN" sz="1800" b="1" dirty="0" smtClean="0">
                <a:sym typeface="Wingdings"/>
              </a:rPr>
              <a:t>SETNX</a:t>
            </a:r>
            <a:r>
              <a:rPr lang="zh-CN" altLang="en-US" sz="1800" b="1" dirty="0">
                <a:sym typeface="Wingdings"/>
              </a:rPr>
              <a:t>/</a:t>
            </a:r>
            <a:r>
              <a:rPr lang="en-US" altLang="zh-CN" sz="1800" b="1" dirty="0" smtClean="0">
                <a:sym typeface="Wingdings"/>
              </a:rPr>
              <a:t>EXPIRE</a:t>
            </a:r>
          </a:p>
          <a:p>
            <a:r>
              <a:rPr lang="en-US" altLang="zh-CN" sz="1800" b="1" dirty="0" err="1" smtClean="0">
                <a:sym typeface="Wingdings"/>
              </a:rPr>
              <a:t>def</a:t>
            </a:r>
            <a:r>
              <a:rPr lang="zh-CN" altLang="en-US" sz="1800" b="1" dirty="0" smtClean="0">
                <a:sym typeface="Wingdings"/>
              </a:rPr>
              <a:t> </a:t>
            </a:r>
            <a:r>
              <a:rPr lang="en-US" altLang="zh-CN" sz="1800" b="1" dirty="0" err="1" smtClean="0">
                <a:sym typeface="Wingdings"/>
              </a:rPr>
              <a:t>set_many</a:t>
            </a:r>
            <a:r>
              <a:rPr lang="zh-CN" altLang="en-US" sz="1800" b="1" dirty="0" smtClean="0">
                <a:sym typeface="Wingdings"/>
              </a:rPr>
              <a:t>  </a:t>
            </a:r>
            <a:r>
              <a:rPr lang="en-US" altLang="zh-CN" sz="1800" b="1" dirty="0" smtClean="0">
                <a:sym typeface="Wingdings"/>
              </a:rPr>
              <a:t>MSET</a:t>
            </a:r>
            <a:r>
              <a:rPr lang="zh-CN" altLang="en-US" sz="1800" b="1" dirty="0">
                <a:sym typeface="Wingdings"/>
              </a:rPr>
              <a:t>/</a:t>
            </a:r>
            <a:r>
              <a:rPr lang="en-US" altLang="zh-CN" sz="1800" b="1" dirty="0" smtClean="0">
                <a:sym typeface="Wingdings"/>
              </a:rPr>
              <a:t>SETEX</a:t>
            </a:r>
          </a:p>
          <a:p>
            <a:r>
              <a:rPr lang="en-US" altLang="zh-CN" sz="1800" b="1" dirty="0" err="1" smtClean="0">
                <a:sym typeface="Wingdings"/>
              </a:rPr>
              <a:t>def</a:t>
            </a:r>
            <a:r>
              <a:rPr lang="zh-CN" altLang="en-US" sz="1800" b="1" dirty="0" smtClean="0">
                <a:sym typeface="Wingdings"/>
              </a:rPr>
              <a:t> </a:t>
            </a:r>
            <a:r>
              <a:rPr lang="en-US" altLang="zh-CN" sz="1800" b="1" dirty="0" err="1" smtClean="0">
                <a:sym typeface="Wingdings"/>
              </a:rPr>
              <a:t>get_many</a:t>
            </a:r>
            <a:r>
              <a:rPr lang="zh-CN" altLang="en-US" sz="1800" b="1" dirty="0" smtClean="0">
                <a:sym typeface="Wingdings"/>
              </a:rPr>
              <a:t>  </a:t>
            </a:r>
            <a:r>
              <a:rPr lang="en-US" altLang="zh-CN" sz="1800" b="1" dirty="0" smtClean="0">
                <a:sym typeface="Wingdings"/>
              </a:rPr>
              <a:t>MGET</a:t>
            </a:r>
          </a:p>
          <a:p>
            <a:r>
              <a:rPr lang="en-US" altLang="zh-CN" sz="1800" b="1" dirty="0" err="1" smtClean="0">
                <a:sym typeface="Wingdings"/>
              </a:rPr>
              <a:t>def</a:t>
            </a:r>
            <a:r>
              <a:rPr lang="zh-CN" altLang="en-US" sz="1800" b="1" dirty="0" smtClean="0">
                <a:sym typeface="Wingdings"/>
              </a:rPr>
              <a:t> </a:t>
            </a:r>
            <a:r>
              <a:rPr lang="en-US" altLang="zh-CN" sz="1800" b="1" dirty="0" err="1" smtClean="0">
                <a:sym typeface="Wingdings"/>
              </a:rPr>
              <a:t>incr</a:t>
            </a:r>
            <a:r>
              <a:rPr lang="zh-CN" altLang="en-US" sz="1800" b="1" dirty="0" smtClean="0">
                <a:sym typeface="Wingdings"/>
              </a:rPr>
              <a:t>  </a:t>
            </a:r>
            <a:r>
              <a:rPr lang="en-US" altLang="zh-CN" sz="1800" b="1" dirty="0" smtClean="0">
                <a:sym typeface="Wingdings"/>
              </a:rPr>
              <a:t>EXISTS/INCRBY</a:t>
            </a:r>
            <a:r>
              <a:rPr lang="zh-CN" altLang="en-US" sz="1800" b="1" dirty="0" smtClean="0">
                <a:sym typeface="Wingdings"/>
              </a:rPr>
              <a:t>/</a:t>
            </a:r>
            <a:r>
              <a:rPr lang="en-US" altLang="zh-CN" sz="1800" b="1" dirty="0" smtClean="0">
                <a:sym typeface="Wingdings"/>
              </a:rPr>
              <a:t>GET</a:t>
            </a:r>
            <a:r>
              <a:rPr lang="zh-CN" altLang="en-US" sz="1800" b="1" dirty="0">
                <a:sym typeface="Wingdings"/>
              </a:rPr>
              <a:t>/</a:t>
            </a:r>
            <a:r>
              <a:rPr lang="en-US" altLang="zh-CN" sz="1800" b="1" dirty="0" smtClean="0">
                <a:sym typeface="Wingdings"/>
              </a:rPr>
              <a:t>SET</a:t>
            </a:r>
            <a:r>
              <a:rPr lang="zh-CN" altLang="en-US" sz="1800" b="1" dirty="0">
                <a:sym typeface="Wingdings"/>
              </a:rPr>
              <a:t>/</a:t>
            </a:r>
            <a:r>
              <a:rPr lang="en-US" altLang="zh-CN" sz="1800" b="1" dirty="0" smtClean="0">
                <a:sym typeface="Wingdings"/>
              </a:rPr>
              <a:t>SETEX</a:t>
            </a:r>
          </a:p>
          <a:p>
            <a:r>
              <a:rPr lang="en-US" altLang="zh-CN" sz="1800" b="1" dirty="0" err="1" smtClean="0">
                <a:sym typeface="Wingdings"/>
              </a:rPr>
              <a:t>def</a:t>
            </a:r>
            <a:r>
              <a:rPr lang="zh-CN" altLang="en-US" sz="1800" b="1" dirty="0" smtClean="0">
                <a:sym typeface="Wingdings"/>
              </a:rPr>
              <a:t> </a:t>
            </a:r>
            <a:r>
              <a:rPr lang="en-US" altLang="zh-CN" sz="1800" b="1" dirty="0" err="1" smtClean="0">
                <a:sym typeface="Wingdings"/>
              </a:rPr>
              <a:t>decr</a:t>
            </a:r>
            <a:r>
              <a:rPr lang="zh-CN" altLang="en-US" sz="1800" b="1" dirty="0" smtClean="0">
                <a:sym typeface="Wingdings"/>
              </a:rPr>
              <a:t>  </a:t>
            </a:r>
            <a:r>
              <a:rPr lang="en-US" altLang="zh-CN" sz="1800" b="1" dirty="0" err="1" smtClean="0">
                <a:sym typeface="Wingdings"/>
              </a:rPr>
              <a:t>def</a:t>
            </a:r>
            <a:r>
              <a:rPr lang="zh-CN" altLang="en-US" sz="1800" b="1" dirty="0" smtClean="0">
                <a:sym typeface="Wingdings"/>
              </a:rPr>
              <a:t> </a:t>
            </a:r>
            <a:r>
              <a:rPr lang="en-US" altLang="zh-CN" sz="1800" b="1" dirty="0" err="1" smtClean="0">
                <a:sym typeface="Wingdings"/>
              </a:rPr>
              <a:t>incr</a:t>
            </a:r>
            <a:endParaRPr lang="en-US" altLang="zh-CN" sz="1800" b="1" dirty="0" smtClean="0">
              <a:sym typeface="Wingdings"/>
            </a:endParaRPr>
          </a:p>
          <a:p>
            <a:r>
              <a:rPr lang="en-US" altLang="zh-CN" sz="1800" b="1" dirty="0" err="1" smtClean="0">
                <a:sym typeface="Wingdings"/>
              </a:rPr>
              <a:t>def</a:t>
            </a:r>
            <a:r>
              <a:rPr lang="zh-CN" altLang="en-US" sz="1800" b="1" dirty="0" smtClean="0">
                <a:sym typeface="Wingdings"/>
              </a:rPr>
              <a:t> </a:t>
            </a:r>
            <a:r>
              <a:rPr lang="en-US" altLang="zh-CN" sz="1800" b="1" dirty="0" smtClean="0">
                <a:sym typeface="Wingdings"/>
              </a:rPr>
              <a:t>has</a:t>
            </a:r>
            <a:r>
              <a:rPr lang="zh-CN" altLang="en-US" sz="1800" b="1" dirty="0" smtClean="0">
                <a:sym typeface="Wingdings"/>
              </a:rPr>
              <a:t>_</a:t>
            </a:r>
            <a:r>
              <a:rPr lang="en-US" altLang="zh-CN" sz="1800" b="1" dirty="0" smtClean="0">
                <a:sym typeface="Wingdings"/>
              </a:rPr>
              <a:t>key</a:t>
            </a:r>
            <a:r>
              <a:rPr lang="zh-CN" altLang="en-US" sz="1800" b="1" dirty="0" smtClean="0">
                <a:sym typeface="Wingdings"/>
              </a:rPr>
              <a:t>  </a:t>
            </a:r>
            <a:r>
              <a:rPr lang="en-US" altLang="zh-CN" sz="1800" b="1" dirty="0" smtClean="0">
                <a:sym typeface="Wingdings"/>
              </a:rPr>
              <a:t>EXISTS</a:t>
            </a:r>
          </a:p>
          <a:p>
            <a:r>
              <a:rPr lang="en-US" altLang="zh-CN" sz="1800" b="1" dirty="0" err="1" smtClean="0">
                <a:sym typeface="Wingdings"/>
              </a:rPr>
              <a:t>def</a:t>
            </a:r>
            <a:r>
              <a:rPr lang="zh-CN" altLang="en-US" sz="1800" b="1" dirty="0" smtClean="0">
                <a:sym typeface="Wingdings"/>
              </a:rPr>
              <a:t> </a:t>
            </a:r>
            <a:r>
              <a:rPr lang="en-US" altLang="zh-CN" sz="1800" b="1" dirty="0" err="1" smtClean="0">
                <a:sym typeface="Wingdings"/>
              </a:rPr>
              <a:t>ttl</a:t>
            </a:r>
            <a:r>
              <a:rPr lang="zh-CN" altLang="en-US" sz="1800" b="1" dirty="0" smtClean="0">
                <a:sym typeface="Wingdings"/>
              </a:rPr>
              <a:t>  </a:t>
            </a:r>
            <a:r>
              <a:rPr lang="en-US" altLang="zh-CN" sz="1800" b="1" dirty="0" smtClean="0">
                <a:sym typeface="Wingdings"/>
              </a:rPr>
              <a:t>EXISTS/TTL</a:t>
            </a:r>
          </a:p>
          <a:p>
            <a:r>
              <a:rPr lang="en-US" altLang="zh-CN" sz="1800" b="1" dirty="0" err="1" smtClean="0">
                <a:sym typeface="Wingdings"/>
              </a:rPr>
              <a:t>def</a:t>
            </a:r>
            <a:r>
              <a:rPr lang="zh-CN" altLang="en-US" sz="1800" b="1" dirty="0" smtClean="0">
                <a:sym typeface="Wingdings"/>
              </a:rPr>
              <a:t> </a:t>
            </a:r>
            <a:r>
              <a:rPr lang="en-US" altLang="zh-CN" sz="1800" b="1" dirty="0" smtClean="0">
                <a:sym typeface="Wingdings"/>
              </a:rPr>
              <a:t>expire</a:t>
            </a:r>
            <a:r>
              <a:rPr lang="zh-CN" altLang="en-US" sz="1800" b="1" dirty="0" smtClean="0">
                <a:sym typeface="Wingdings"/>
              </a:rPr>
              <a:t>  </a:t>
            </a:r>
            <a:r>
              <a:rPr lang="en-US" altLang="zh-CN" sz="1800" b="1" dirty="0" smtClean="0">
                <a:sym typeface="Wingdings"/>
              </a:rPr>
              <a:t>EXPIRE</a:t>
            </a:r>
          </a:p>
          <a:p>
            <a:r>
              <a:rPr lang="en-US" altLang="zh-CN" sz="1800" b="1" dirty="0" err="1" smtClean="0">
                <a:sym typeface="Wingdings"/>
              </a:rPr>
              <a:t>def</a:t>
            </a:r>
            <a:r>
              <a:rPr lang="zh-CN" altLang="en-US" sz="1800" b="1" dirty="0" smtClean="0">
                <a:sym typeface="Wingdings"/>
              </a:rPr>
              <a:t> </a:t>
            </a:r>
            <a:r>
              <a:rPr lang="en-US" altLang="zh-CN" sz="1800" b="1" dirty="0" smtClean="0">
                <a:sym typeface="Wingdings"/>
              </a:rPr>
              <a:t>persist</a:t>
            </a:r>
            <a:r>
              <a:rPr lang="zh-CN" altLang="en-US" sz="1800" b="1" dirty="0" smtClean="0">
                <a:sym typeface="Wingdings"/>
              </a:rPr>
              <a:t>  </a:t>
            </a:r>
            <a:r>
              <a:rPr lang="en-US" altLang="zh-CN" sz="1800" b="1" dirty="0" smtClean="0">
                <a:sym typeface="Wingdings"/>
              </a:rPr>
              <a:t>PERSIST</a:t>
            </a:r>
          </a:p>
          <a:p>
            <a:r>
              <a:rPr lang="en-US" altLang="zh-CN" sz="1800" b="1" dirty="0" err="1" smtClean="0">
                <a:sym typeface="Wingdings"/>
              </a:rPr>
              <a:t>def</a:t>
            </a:r>
            <a:r>
              <a:rPr lang="zh-CN" altLang="en-US" sz="1800" b="1" dirty="0" smtClean="0">
                <a:sym typeface="Wingdings"/>
              </a:rPr>
              <a:t> </a:t>
            </a:r>
            <a:r>
              <a:rPr lang="en-US" altLang="zh-CN" sz="1800" b="1" dirty="0" smtClean="0">
                <a:sym typeface="Wingdings"/>
              </a:rPr>
              <a:t>delete</a:t>
            </a:r>
            <a:r>
              <a:rPr lang="zh-CN" altLang="en-US" sz="1800" b="1" dirty="0" smtClean="0">
                <a:sym typeface="Wingdings"/>
              </a:rPr>
              <a:t>  </a:t>
            </a:r>
            <a:r>
              <a:rPr lang="en-US" altLang="zh-CN" sz="1800" b="1" dirty="0" smtClean="0">
                <a:sym typeface="Wingdings"/>
              </a:rPr>
              <a:t>DEL</a:t>
            </a:r>
          </a:p>
          <a:p>
            <a:r>
              <a:rPr lang="en-US" altLang="zh-CN" sz="1800" b="1" dirty="0" err="1" smtClean="0">
                <a:sym typeface="Wingdings"/>
              </a:rPr>
              <a:t>def</a:t>
            </a:r>
            <a:r>
              <a:rPr lang="zh-CN" altLang="en-US" sz="1800" b="1" dirty="0" smtClean="0">
                <a:sym typeface="Wingdings"/>
              </a:rPr>
              <a:t> </a:t>
            </a:r>
            <a:r>
              <a:rPr lang="en-US" altLang="zh-CN" sz="1800" b="1" dirty="0" smtClean="0">
                <a:sym typeface="Wingdings"/>
              </a:rPr>
              <a:t>clear</a:t>
            </a:r>
            <a:r>
              <a:rPr lang="zh-CN" altLang="en-US" sz="1800" b="1" dirty="0" smtClean="0">
                <a:sym typeface="Wingdings"/>
              </a:rPr>
              <a:t>  </a:t>
            </a:r>
            <a:r>
              <a:rPr lang="en-US" altLang="zh-CN" sz="1800" b="1" dirty="0" smtClean="0">
                <a:sym typeface="Wingdings"/>
              </a:rPr>
              <a:t>FLUSHDB/DEL</a:t>
            </a:r>
            <a:endParaRPr lang="en-US" altLang="zh-CN" sz="2000" b="1" dirty="0" smtClean="0">
              <a:sym typeface="Wingdings"/>
            </a:endParaRPr>
          </a:p>
          <a:p>
            <a:r>
              <a:rPr lang="zh-CN" altLang="en-US" sz="2000" b="1" dirty="0" smtClean="0">
                <a:sym typeface="Wingdings"/>
              </a:rPr>
              <a:t> 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88494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演示环境说明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操作系统</a:t>
            </a:r>
            <a:r>
              <a:rPr kumimoji="1" lang="en-US" altLang="zh-CN" dirty="0" smtClean="0"/>
              <a:t>Ubuntu</a:t>
            </a:r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数据库</a:t>
            </a:r>
            <a:r>
              <a:rPr kumimoji="1" lang="en-US" altLang="zh-CN" dirty="0" smtClean="0"/>
              <a:t>MySQL</a:t>
            </a:r>
          </a:p>
          <a:p>
            <a:pPr marL="514350" indent="-514350">
              <a:buAutoNum type="arabicPeriod"/>
            </a:pPr>
            <a:r>
              <a:rPr kumimoji="1" lang="en-US" altLang="zh-CN" dirty="0" err="1"/>
              <a:t>Django</a:t>
            </a:r>
            <a:r>
              <a:rPr kumimoji="1" lang="zh-CN" altLang="en-US" dirty="0"/>
              <a:t> 版本 </a:t>
            </a:r>
            <a:r>
              <a:rPr kumimoji="1" lang="en-US" altLang="zh-CN" dirty="0"/>
              <a:t>1.8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IDE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PyCharm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VIM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90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课程内容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</a:rPr>
              <a:t> 概述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</a:rPr>
              <a:t> 安装与配置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</a:rPr>
              <a:t> 基本命令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</a:rPr>
              <a:t>django-redis</a:t>
            </a:r>
            <a:r>
              <a:rPr lang="zh-CN" altLang="en-US" dirty="0" smtClean="0">
                <a:solidFill>
                  <a:schemeClr val="tx1"/>
                </a:solidFill>
              </a:rPr>
              <a:t> 缓存后端解析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</a:rPr>
              <a:t> 基本命令操作演示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基本命令操作演示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dirty="0" err="1" smtClean="0"/>
              <a:t>Redis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命令操作演示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20509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 官网：</a:t>
            </a:r>
            <a:endParaRPr lang="en-US" altLang="zh-CN" sz="2000" dirty="0" smtClean="0"/>
          </a:p>
          <a:p>
            <a:r>
              <a:rPr lang="en-US" altLang="zh-CN" sz="2000" dirty="0">
                <a:hlinkClick r:id="rId2"/>
              </a:rPr>
              <a:t>http://redis.io</a:t>
            </a:r>
            <a:r>
              <a:rPr lang="en-US" altLang="zh-CN" sz="2000" dirty="0" smtClean="0">
                <a:hlinkClick r:id="rId2"/>
              </a:rPr>
              <a:t>/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Django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 缓存后端源码：</a:t>
            </a:r>
            <a:endParaRPr lang="en-US" altLang="zh-CN" sz="2000" dirty="0" smtClean="0"/>
          </a:p>
          <a:p>
            <a:r>
              <a:rPr lang="en-US" altLang="zh-CN" sz="2000" dirty="0">
                <a:hlinkClick r:id="rId3"/>
              </a:rPr>
              <a:t>https://github.com/sebleier/django-redis-</a:t>
            </a:r>
            <a:r>
              <a:rPr lang="en-US" altLang="zh-CN" sz="2000" dirty="0" smtClean="0">
                <a:hlinkClick r:id="rId3"/>
              </a:rPr>
              <a:t>cache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52931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/>
          <p:nvPr/>
        </p:nvSpPr>
        <p:spPr>
          <a:xfrm>
            <a:off x="1294380" y="1962338"/>
            <a:ext cx="6555238" cy="12188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/>
              <a:t>        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 是一个开源的</a:t>
            </a:r>
            <a:r>
              <a:rPr lang="en-US" altLang="zh-CN" sz="2000" dirty="0" err="1" smtClean="0"/>
              <a:t>Inmemory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key-value</a:t>
            </a:r>
            <a:r>
              <a:rPr lang="zh-CN" altLang="en-US" sz="2000" dirty="0" smtClean="0"/>
              <a:t> 存储系统，性能高，很大程度上补偿了 </a:t>
            </a:r>
            <a:r>
              <a:rPr lang="en-US" altLang="zh-CN" sz="2000" dirty="0" err="1" smtClean="0"/>
              <a:t>memcached</a:t>
            </a:r>
            <a:r>
              <a:rPr lang="zh-CN" altLang="en-US" sz="2000" dirty="0" smtClean="0"/>
              <a:t> 的不足。支持多种存储类型，包括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string, list, set, </a:t>
            </a:r>
            <a:r>
              <a:rPr lang="en-US" altLang="zh-CN" sz="2000" dirty="0" err="1" smtClean="0"/>
              <a:t>zset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sorted set -- </a:t>
            </a:r>
            <a:r>
              <a:rPr lang="en-US" altLang="en-US" sz="2000" dirty="0" smtClean="0"/>
              <a:t>有序集合）和</a:t>
            </a:r>
            <a:r>
              <a:rPr lang="zh-CN" altLang="en-US" sz="2000" dirty="0" smtClean="0"/>
              <a:t> </a:t>
            </a:r>
            <a:r>
              <a:rPr lang="en-US" altLang="en-US" sz="2000" dirty="0" smtClean="0"/>
              <a:t>hash。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4306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概述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优点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zh-TW" altLang="en-US" sz="2000" b="1" dirty="0" smtClean="0"/>
              <a:t>异</a:t>
            </a:r>
            <a:r>
              <a:rPr lang="zh-TW" altLang="en-US" sz="2000" b="1" dirty="0"/>
              <a:t>常快速</a:t>
            </a:r>
            <a:r>
              <a:rPr lang="zh-TW" altLang="en-US" sz="2000" dirty="0"/>
              <a:t>：</a:t>
            </a:r>
            <a:r>
              <a:rPr lang="en-US" altLang="zh-TW" sz="2000" dirty="0" err="1"/>
              <a:t>Redis</a:t>
            </a:r>
            <a:r>
              <a:rPr lang="zh-TW" altLang="en-US" sz="2000" dirty="0"/>
              <a:t>的速度非常快，每秒能执行约</a:t>
            </a:r>
            <a:r>
              <a:rPr lang="en-US" altLang="zh-TW" sz="2000" dirty="0"/>
              <a:t>11</a:t>
            </a:r>
            <a:r>
              <a:rPr lang="zh-TW" altLang="en-US" sz="2000" dirty="0"/>
              <a:t>万集合，每秒约</a:t>
            </a:r>
            <a:r>
              <a:rPr lang="en-US" altLang="zh-TW" sz="2000" dirty="0"/>
              <a:t>81000+</a:t>
            </a:r>
            <a:r>
              <a:rPr lang="zh-TW" altLang="en-US" sz="2000" dirty="0"/>
              <a:t>条记录。</a:t>
            </a:r>
            <a:r>
              <a:rPr lang="en-US" altLang="zh-TW" sz="2000" dirty="0"/>
              <a:t> </a:t>
            </a:r>
          </a:p>
          <a:p>
            <a:r>
              <a:rPr lang="zh-CN" altLang="en-US" sz="2000" b="1" dirty="0"/>
              <a:t>支持丰富的数据类型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支持最大多数开发人员已经</a:t>
            </a:r>
            <a:r>
              <a:rPr lang="zh-CN" altLang="en-US" sz="2000" dirty="0" smtClean="0"/>
              <a:t>知道</a:t>
            </a:r>
            <a:r>
              <a:rPr lang="zh-CN" altLang="en-US" sz="2000" dirty="0" smtClean="0"/>
              <a:t>的</a:t>
            </a:r>
            <a:r>
              <a:rPr lang="zh-CN" altLang="en-US" sz="2000" dirty="0" smtClean="0"/>
              <a:t>像列表</a:t>
            </a:r>
            <a:r>
              <a:rPr lang="zh-CN" altLang="en-US" sz="2000" dirty="0"/>
              <a:t>，集合，有序集合，散列数据类型。这使得它非常容易解决各种各样的问题，</a:t>
            </a:r>
            <a:r>
              <a:rPr lang="zh-CN" altLang="en-US" sz="2000" dirty="0" smtClean="0"/>
              <a:t>因为我们知道哪些问题</a:t>
            </a:r>
            <a:r>
              <a:rPr lang="zh-CN" altLang="en-US" sz="2000" dirty="0" smtClean="0"/>
              <a:t>特定</a:t>
            </a:r>
            <a:r>
              <a:rPr lang="zh-CN" altLang="en-US" sz="2000" dirty="0" smtClean="0"/>
              <a:t>数据类型</a:t>
            </a:r>
            <a:r>
              <a:rPr lang="zh-CN" altLang="en-US" sz="2000" dirty="0" smtClean="0"/>
              <a:t>处</a:t>
            </a:r>
            <a:r>
              <a:rPr lang="zh-CN" altLang="en-US" sz="2000" smtClean="0"/>
              <a:t>理得更好</a:t>
            </a:r>
            <a:r>
              <a:rPr lang="zh-CN" altLang="en-US" sz="2000" smtClean="0"/>
              <a:t>。</a:t>
            </a:r>
            <a:r>
              <a:rPr lang="en-US" altLang="zh-CN" sz="2000" dirty="0" smtClean="0"/>
              <a:t> </a:t>
            </a:r>
          </a:p>
        </p:txBody>
      </p:sp>
    </p:spTree>
    <p:extLst>
      <p:ext uri="{BB962C8B-B14F-4D97-AF65-F5344CB8AC3E}">
        <p14:creationId xmlns:p14="http://schemas.microsoft.com/office/powerpoint/2010/main" val="206501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概述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 </a:t>
            </a:r>
            <a:r>
              <a:rPr kumimoji="1" lang="en-US" altLang="en-US" dirty="0" smtClean="0"/>
              <a:t>优点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zh-CN" altLang="en-US" sz="2000" b="1" dirty="0" smtClean="0"/>
              <a:t>操作</a:t>
            </a:r>
            <a:r>
              <a:rPr lang="zh-CN" altLang="en-US" sz="2000" b="1" dirty="0"/>
              <a:t>都是原子性</a:t>
            </a:r>
            <a:r>
              <a:rPr lang="zh-CN" altLang="en-US" sz="2000" dirty="0"/>
              <a:t>：所有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操作是原子的，这保证了如果两个客户端同时访问的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服务器将获得更新后的值。</a:t>
            </a:r>
            <a:r>
              <a:rPr lang="en-US" altLang="zh-CN" sz="2000" dirty="0"/>
              <a:t> </a:t>
            </a:r>
          </a:p>
          <a:p>
            <a:r>
              <a:rPr lang="zh-CN" altLang="en-US" sz="2000" b="1" dirty="0"/>
              <a:t>多功能实用工具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是一个多实用的工具，可以在多个用例如缓存，消息，队列使用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原生支持发布</a:t>
            </a:r>
            <a:r>
              <a:rPr lang="en-US" altLang="zh-CN" sz="2000" dirty="0"/>
              <a:t>/</a:t>
            </a:r>
            <a:r>
              <a:rPr lang="zh-CN" altLang="en-US" sz="2000" dirty="0"/>
              <a:t>订阅</a:t>
            </a:r>
            <a:r>
              <a:rPr lang="en-US" altLang="zh-CN" sz="2000" dirty="0"/>
              <a:t>)</a:t>
            </a:r>
            <a:r>
              <a:rPr lang="zh-CN" altLang="en-US" sz="2000" dirty="0"/>
              <a:t>，任何短暂的数据，应用程序，如</a:t>
            </a:r>
            <a:r>
              <a:rPr lang="en-US" altLang="zh-CN" sz="2000" dirty="0"/>
              <a:t>Web</a:t>
            </a:r>
            <a:r>
              <a:rPr lang="zh-CN" altLang="en-US" sz="2000" dirty="0"/>
              <a:t>应用程序会话，网页命中计数等。</a:t>
            </a:r>
            <a:r>
              <a:rPr lang="en-US" altLang="zh-CN" sz="2000" dirty="0" smtClean="0"/>
              <a:t> </a:t>
            </a:r>
          </a:p>
        </p:txBody>
      </p:sp>
    </p:spTree>
    <p:extLst>
      <p:ext uri="{BB962C8B-B14F-4D97-AF65-F5344CB8AC3E}">
        <p14:creationId xmlns:p14="http://schemas.microsoft.com/office/powerpoint/2010/main" val="326600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安装与配置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dirty="0" smtClean="0"/>
              <a:t>Ubuntu</a:t>
            </a:r>
            <a:r>
              <a:rPr lang="zh-CN" altLang="en-US" sz="2000" dirty="0" smtClean="0"/>
              <a:t> 上安装 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smtClean="0"/>
              <a:t>#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sudo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apt-get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install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redis</a:t>
            </a:r>
            <a:r>
              <a:rPr lang="en-US" altLang="zh-CN" sz="2000" dirty="0" smtClean="0"/>
              <a:t>-server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启动 </a:t>
            </a:r>
            <a:r>
              <a:rPr lang="en-US" altLang="zh-CN" sz="2000" dirty="0" err="1" smtClean="0"/>
              <a:t>redis</a:t>
            </a:r>
            <a:r>
              <a:rPr lang="en-US" altLang="zh-CN" sz="2000" dirty="0" smtClean="0"/>
              <a:t>-server</a:t>
            </a:r>
            <a:r>
              <a:rPr lang="zh-CN" altLang="en-US" sz="2000" dirty="0"/>
              <a:t>：</a:t>
            </a:r>
            <a:endParaRPr lang="en-US" altLang="zh-CN" sz="2000" dirty="0" smtClean="0"/>
          </a:p>
          <a:p>
            <a:r>
              <a:rPr lang="zh-CN" altLang="zh-CN" sz="2000" dirty="0" smtClean="0"/>
              <a:t>#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redis</a:t>
            </a:r>
            <a:r>
              <a:rPr lang="en-US" altLang="zh-CN" sz="2000" dirty="0" smtClean="0"/>
              <a:t>-server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检查 </a:t>
            </a:r>
            <a:r>
              <a:rPr lang="en-US" altLang="zh-CN" sz="2000" dirty="0" err="1" smtClean="0"/>
              <a:t>Redis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是否正常工作：</a:t>
            </a:r>
            <a:endParaRPr lang="en-US" altLang="zh-CN" sz="2000" dirty="0" smtClean="0"/>
          </a:p>
          <a:p>
            <a:r>
              <a:rPr lang="zh-CN" altLang="zh-CN" sz="2000" dirty="0" smtClean="0"/>
              <a:t>#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redis</a:t>
            </a:r>
            <a:r>
              <a:rPr lang="en-US" altLang="zh-CN" sz="2000" dirty="0" smtClean="0"/>
              <a:t>-cli</a:t>
            </a:r>
            <a:endParaRPr lang="en-US" altLang="zh-CN" sz="2000" dirty="0"/>
          </a:p>
          <a:p>
            <a:r>
              <a:rPr lang="zh-CN" altLang="zh-CN" sz="2000" dirty="0" smtClean="0"/>
              <a:t>1</a:t>
            </a:r>
            <a:r>
              <a:rPr lang="en-US" altLang="zh-CN" sz="2000" dirty="0" smtClean="0"/>
              <a:t>27.0.0.1:6379&gt;</a:t>
            </a:r>
          </a:p>
        </p:txBody>
      </p:sp>
    </p:spTree>
    <p:extLst>
      <p:ext uri="{BB962C8B-B14F-4D97-AF65-F5344CB8AC3E}">
        <p14:creationId xmlns:p14="http://schemas.microsoft.com/office/powerpoint/2010/main" val="235484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安装与配置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 在没有配置文件的情况下会使用内置的默认配置，但这只适合于测试和开发阶段。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产品使用，需要提供配置文件</a:t>
            </a:r>
            <a:r>
              <a:rPr lang="en-US" altLang="zh-CN" sz="2000" dirty="0" err="1" smtClean="0"/>
              <a:t>redis.conf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配置文件内容格式如下：</a:t>
            </a:r>
            <a:endParaRPr lang="en-US" altLang="zh-CN" sz="2000" dirty="0" smtClean="0"/>
          </a:p>
          <a:p>
            <a:r>
              <a:rPr lang="en-US" altLang="zh-CN" sz="2000" dirty="0" smtClean="0"/>
              <a:t>keyword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argument1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argument2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argumentN</a:t>
            </a:r>
            <a:endParaRPr lang="en-US" altLang="zh-CN" sz="2000" dirty="0"/>
          </a:p>
          <a:p>
            <a:r>
              <a:rPr lang="zh-CN" altLang="en-US" sz="2000" dirty="0" smtClean="0"/>
              <a:t>示例：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slaveof</a:t>
            </a:r>
            <a:r>
              <a:rPr lang="zh-CN" altLang="en-US" sz="2000" dirty="0" smtClean="0"/>
              <a:t> </a:t>
            </a:r>
            <a:r>
              <a:rPr lang="zh-CN" altLang="zh-CN" sz="2000" dirty="0" smtClean="0"/>
              <a:t>1</a:t>
            </a:r>
            <a:r>
              <a:rPr lang="en-US" altLang="zh-CN" sz="2000" dirty="0" smtClean="0"/>
              <a:t>27.0.0.1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6380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如果参数是字符串，且内容包含空白，则需要使用引号</a:t>
            </a:r>
            <a:endParaRPr lang="en-US" altLang="zh-CN" sz="2000" dirty="0" smtClean="0"/>
          </a:p>
          <a:p>
            <a:r>
              <a:rPr lang="en-US" altLang="zh-CN" sz="2000" dirty="0" err="1" smtClean="0"/>
              <a:t>requirpass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“hello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world”</a:t>
            </a:r>
          </a:p>
        </p:txBody>
      </p:sp>
    </p:spTree>
    <p:extLst>
      <p:ext uri="{BB962C8B-B14F-4D97-AF65-F5344CB8AC3E}">
        <p14:creationId xmlns:p14="http://schemas.microsoft.com/office/powerpoint/2010/main" val="245977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安装与配置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zh-CN" altLang="en-US" sz="2000" dirty="0" smtClean="0"/>
              <a:t>配置项详解，请查看版本文档：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The self documented </a:t>
            </a:r>
            <a:r>
              <a:rPr lang="en-US" altLang="zh-CN" sz="2000" dirty="0">
                <a:hlinkClick r:id="rId3"/>
              </a:rPr>
              <a:t>redis.conf for Redis 2.8</a:t>
            </a:r>
          </a:p>
          <a:p>
            <a:r>
              <a:rPr lang="en-US" altLang="zh-CN" sz="2000" dirty="0"/>
              <a:t>The self documented </a:t>
            </a:r>
            <a:r>
              <a:rPr lang="en-US" altLang="zh-CN" sz="2000" dirty="0">
                <a:hlinkClick r:id="rId4"/>
              </a:rPr>
              <a:t>redis.conf for Redis </a:t>
            </a:r>
            <a:r>
              <a:rPr lang="en-US" altLang="zh-CN" sz="2000" dirty="0" smtClean="0">
                <a:hlinkClick r:id="rId4"/>
              </a:rPr>
              <a:t>2.6</a:t>
            </a:r>
            <a:endParaRPr lang="en-US" altLang="zh-CN" sz="2000" dirty="0">
              <a:hlinkClick r:id="rId4"/>
            </a:endParaRPr>
          </a:p>
          <a:p>
            <a:r>
              <a:rPr lang="en-US" altLang="zh-CN" sz="2000" dirty="0"/>
              <a:t>The self documented </a:t>
            </a:r>
            <a:r>
              <a:rPr lang="en-US" altLang="zh-CN" sz="2000" dirty="0">
                <a:hlinkClick r:id="rId5"/>
              </a:rPr>
              <a:t>redis.conf for </a:t>
            </a:r>
            <a:r>
              <a:rPr lang="en-US" altLang="zh-CN" sz="2000" dirty="0" err="1">
                <a:hlinkClick r:id="rId5"/>
              </a:rPr>
              <a:t>Redis</a:t>
            </a:r>
            <a:r>
              <a:rPr lang="en-US" altLang="zh-CN" sz="2000" dirty="0">
                <a:hlinkClick r:id="rId5"/>
              </a:rPr>
              <a:t> </a:t>
            </a:r>
            <a:r>
              <a:rPr lang="en-US" altLang="zh-CN" sz="2000" dirty="0" smtClean="0">
                <a:hlinkClick r:id="rId5"/>
              </a:rPr>
              <a:t>2.4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2876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安装与配置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zh-CN" altLang="en-US" sz="2000" dirty="0" smtClean="0"/>
              <a:t>也可以通过命令行传递参数，配置 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 服务</a:t>
            </a:r>
            <a:endParaRPr lang="en-US" altLang="zh-CN" sz="2000" dirty="0" smtClean="0"/>
          </a:p>
          <a:p>
            <a:r>
              <a:rPr lang="zh-CN" altLang="en-US" sz="2000" dirty="0" smtClean="0"/>
              <a:t>示例：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 smtClean="0"/>
              <a:t>#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./</a:t>
            </a:r>
            <a:r>
              <a:rPr lang="en-US" altLang="zh-CN" sz="2000" dirty="0" err="1" smtClean="0"/>
              <a:t>redis</a:t>
            </a:r>
            <a:r>
              <a:rPr lang="en-US" altLang="zh-CN" sz="2000" dirty="0" smtClean="0"/>
              <a:t>-server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--port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6380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--</a:t>
            </a:r>
            <a:r>
              <a:rPr lang="en-US" altLang="zh-CN" sz="2000" dirty="0" err="1" smtClean="0"/>
              <a:t>slaveof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127.0.0.1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6379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还可以使用命令在 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 运行时修改 </a:t>
            </a:r>
            <a:r>
              <a:rPr lang="en-US" altLang="zh-CN" sz="2000" dirty="0" err="1" smtClean="0"/>
              <a:t>Redis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部分配置：</a:t>
            </a:r>
            <a:endParaRPr lang="en-US" altLang="zh-CN" sz="2000" dirty="0" smtClean="0"/>
          </a:p>
          <a:p>
            <a:r>
              <a:rPr lang="en-US" altLang="zh-CN" sz="2000" dirty="0" smtClean="0"/>
              <a:t>CONFIG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 和 </a:t>
            </a:r>
            <a:r>
              <a:rPr lang="en-US" altLang="zh-CN" sz="2000" dirty="0" smtClean="0"/>
              <a:t>CONFIG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GET</a:t>
            </a:r>
          </a:p>
          <a:p>
            <a:r>
              <a:rPr lang="zh-CN" altLang="en-US" sz="2000" dirty="0" smtClean="0"/>
              <a:t>更多信息：</a:t>
            </a:r>
            <a:endParaRPr lang="en-US" altLang="zh-CN" sz="2000" dirty="0" smtClean="0"/>
          </a:p>
          <a:p>
            <a:r>
              <a:rPr lang="en-US" altLang="zh-CN" sz="2000" dirty="0">
                <a:hlinkClick r:id="rId3"/>
              </a:rPr>
              <a:t>http://redis.io/commands/config-</a:t>
            </a:r>
            <a:r>
              <a:rPr lang="en-US" altLang="zh-CN" sz="2000" dirty="0" smtClean="0">
                <a:hlinkClick r:id="rId3"/>
              </a:rPr>
              <a:t>set</a:t>
            </a:r>
            <a:endParaRPr lang="en-US" altLang="zh-CN" sz="2000" dirty="0" smtClean="0"/>
          </a:p>
          <a:p>
            <a:r>
              <a:rPr lang="en-US" altLang="zh-CN" sz="2000" dirty="0">
                <a:hlinkClick r:id="rId4"/>
              </a:rPr>
              <a:t>http://redis.io/commands/config</a:t>
            </a:r>
            <a:r>
              <a:rPr lang="en-US" altLang="zh-CN" sz="2000" dirty="0" smtClean="0">
                <a:hlinkClick r:id="rId4"/>
              </a:rPr>
              <a:t>-get</a:t>
            </a:r>
            <a:endParaRPr lang="en-US" altLang="zh-CN" sz="2000" dirty="0" smtClean="0"/>
          </a:p>
          <a:p>
            <a:r>
              <a:rPr lang="zh-CN" altLang="en-US" sz="2000" dirty="0" smtClean="0"/>
              <a:t>注意：通过命令修改后的配置，重启 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 后失效。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758129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11178</TotalTime>
  <Words>1005</Words>
  <Application>Microsoft Macintosh PowerPoint</Application>
  <PresentationFormat>全屏显示(16:9)</PresentationFormat>
  <Paragraphs>166</Paragraphs>
  <Slides>22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simple-light</vt:lpstr>
      <vt:lpstr>Lesson7: Redis 缓存介绍 ——django-redis 缓存 backend 解析</vt:lpstr>
      <vt:lpstr>课程内容</vt:lpstr>
      <vt:lpstr>Redis 概述</vt:lpstr>
      <vt:lpstr>Redis 概述 - 优点</vt:lpstr>
      <vt:lpstr>Redis 概述 - 优点</vt:lpstr>
      <vt:lpstr>Redis 安装与配置</vt:lpstr>
      <vt:lpstr>Redis 安装与配置</vt:lpstr>
      <vt:lpstr>Redis 安装与配置</vt:lpstr>
      <vt:lpstr>Redis 安装与配置</vt:lpstr>
      <vt:lpstr>Redis 基本命令</vt:lpstr>
      <vt:lpstr>Redis 基本命令</vt:lpstr>
      <vt:lpstr>Redis 基本命令</vt:lpstr>
      <vt:lpstr>Redis 基本命令</vt:lpstr>
      <vt:lpstr>Redis 基本命令</vt:lpstr>
      <vt:lpstr>Redis 基本命令</vt:lpstr>
      <vt:lpstr>Redis 基本命令</vt:lpstr>
      <vt:lpstr>Redis 基本命令</vt:lpstr>
      <vt:lpstr>django-redis 缓存后端解析</vt:lpstr>
      <vt:lpstr>演示环境说明</vt:lpstr>
      <vt:lpstr>Redis 基本命令操作演示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Lesson3: Filesystem缓存解析</dc:title>
  <cp:lastModifiedBy>hu</cp:lastModifiedBy>
  <cp:revision>319</cp:revision>
  <dcterms:modified xsi:type="dcterms:W3CDTF">2015-10-09T02:43:15Z</dcterms:modified>
</cp:coreProperties>
</file>