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  <p:sldMasterId id="2147485871" r:id="rId2"/>
  </p:sldMasterIdLst>
  <p:notesMasterIdLst>
    <p:notesMasterId r:id="rId241"/>
  </p:notesMasterIdLst>
  <p:handoutMasterIdLst>
    <p:handoutMasterId r:id="rId242"/>
  </p:handoutMasterIdLst>
  <p:sldIdLst>
    <p:sldId id="1654" r:id="rId3"/>
    <p:sldId id="2108" r:id="rId4"/>
    <p:sldId id="1683" r:id="rId5"/>
    <p:sldId id="1692" r:id="rId6"/>
    <p:sldId id="1655" r:id="rId7"/>
    <p:sldId id="1659" r:id="rId8"/>
    <p:sldId id="1572" r:id="rId9"/>
    <p:sldId id="1571" r:id="rId10"/>
    <p:sldId id="1570" r:id="rId11"/>
    <p:sldId id="1569" r:id="rId12"/>
    <p:sldId id="2105" r:id="rId13"/>
    <p:sldId id="1660" r:id="rId14"/>
    <p:sldId id="1581" r:id="rId15"/>
    <p:sldId id="1580" r:id="rId16"/>
    <p:sldId id="1579" r:id="rId17"/>
    <p:sldId id="1578" r:id="rId18"/>
    <p:sldId id="1577" r:id="rId19"/>
    <p:sldId id="1576" r:id="rId20"/>
    <p:sldId id="1584" r:id="rId21"/>
    <p:sldId id="1583" r:id="rId22"/>
    <p:sldId id="1582" r:id="rId23"/>
    <p:sldId id="1661" r:id="rId24"/>
    <p:sldId id="1590" r:id="rId25"/>
    <p:sldId id="1666" r:id="rId26"/>
    <p:sldId id="1667" r:id="rId27"/>
    <p:sldId id="1668" r:id="rId28"/>
    <p:sldId id="1665" r:id="rId29"/>
    <p:sldId id="1662" r:id="rId30"/>
    <p:sldId id="1672" r:id="rId31"/>
    <p:sldId id="1671" r:id="rId32"/>
    <p:sldId id="1670" r:id="rId33"/>
    <p:sldId id="1675" r:id="rId34"/>
    <p:sldId id="1674" r:id="rId35"/>
    <p:sldId id="1663" r:id="rId36"/>
    <p:sldId id="1603" r:id="rId37"/>
    <p:sldId id="1602" r:id="rId38"/>
    <p:sldId id="1601" r:id="rId39"/>
    <p:sldId id="1600" r:id="rId40"/>
    <p:sldId id="1599" r:id="rId41"/>
    <p:sldId id="1598" r:id="rId42"/>
    <p:sldId id="1611" r:id="rId43"/>
    <p:sldId id="1610" r:id="rId44"/>
    <p:sldId id="1609" r:id="rId45"/>
    <p:sldId id="1608" r:id="rId46"/>
    <p:sldId id="1607" r:id="rId47"/>
    <p:sldId id="1606" r:id="rId48"/>
    <p:sldId id="1605" r:id="rId49"/>
    <p:sldId id="1604" r:id="rId50"/>
    <p:sldId id="1614" r:id="rId51"/>
    <p:sldId id="1613" r:id="rId52"/>
    <p:sldId id="1612" r:id="rId53"/>
    <p:sldId id="1676" r:id="rId54"/>
    <p:sldId id="1678" r:id="rId55"/>
    <p:sldId id="1679" r:id="rId56"/>
    <p:sldId id="1677" r:id="rId57"/>
    <p:sldId id="1686" r:id="rId58"/>
    <p:sldId id="1687" r:id="rId59"/>
    <p:sldId id="1688" r:id="rId60"/>
    <p:sldId id="1689" r:id="rId61"/>
    <p:sldId id="1690" r:id="rId62"/>
    <p:sldId id="1691" r:id="rId63"/>
    <p:sldId id="1620" r:id="rId64"/>
    <p:sldId id="1693" r:id="rId65"/>
    <p:sldId id="1694" r:id="rId66"/>
    <p:sldId id="1695" r:id="rId67"/>
    <p:sldId id="1696" r:id="rId68"/>
    <p:sldId id="1697" r:id="rId69"/>
    <p:sldId id="1698" r:id="rId70"/>
    <p:sldId id="1699" r:id="rId71"/>
    <p:sldId id="1700" r:id="rId72"/>
    <p:sldId id="1704" r:id="rId73"/>
    <p:sldId id="1701" r:id="rId74"/>
    <p:sldId id="1708" r:id="rId75"/>
    <p:sldId id="1705" r:id="rId76"/>
    <p:sldId id="1710" r:id="rId77"/>
    <p:sldId id="1709" r:id="rId78"/>
    <p:sldId id="1711" r:id="rId79"/>
    <p:sldId id="1706" r:id="rId80"/>
    <p:sldId id="1713" r:id="rId81"/>
    <p:sldId id="1714" r:id="rId82"/>
    <p:sldId id="1712" r:id="rId83"/>
    <p:sldId id="1716" r:id="rId84"/>
    <p:sldId id="1717" r:id="rId85"/>
    <p:sldId id="1715" r:id="rId86"/>
    <p:sldId id="1719" r:id="rId87"/>
    <p:sldId id="1718" r:id="rId88"/>
    <p:sldId id="1720" r:id="rId89"/>
    <p:sldId id="1721" r:id="rId90"/>
    <p:sldId id="1723" r:id="rId91"/>
    <p:sldId id="1722" r:id="rId92"/>
    <p:sldId id="1724" r:id="rId93"/>
    <p:sldId id="1702" r:id="rId94"/>
    <p:sldId id="1664" r:id="rId95"/>
    <p:sldId id="1646" r:id="rId96"/>
    <p:sldId id="1726" r:id="rId97"/>
    <p:sldId id="1727" r:id="rId98"/>
    <p:sldId id="1728" r:id="rId99"/>
    <p:sldId id="1729" r:id="rId100"/>
    <p:sldId id="1730" r:id="rId101"/>
    <p:sldId id="1725" r:id="rId102"/>
    <p:sldId id="1731" r:id="rId103"/>
    <p:sldId id="1733" r:id="rId104"/>
    <p:sldId id="1732" r:id="rId105"/>
    <p:sldId id="1648" r:id="rId106"/>
    <p:sldId id="1647" r:id="rId107"/>
    <p:sldId id="1653" r:id="rId108"/>
    <p:sldId id="1652" r:id="rId109"/>
    <p:sldId id="1651" r:id="rId110"/>
    <p:sldId id="1650" r:id="rId111"/>
    <p:sldId id="1734" r:id="rId112"/>
    <p:sldId id="1780" r:id="rId113"/>
    <p:sldId id="1781" r:id="rId114"/>
    <p:sldId id="1782" r:id="rId115"/>
    <p:sldId id="1783" r:id="rId116"/>
    <p:sldId id="1784" r:id="rId117"/>
    <p:sldId id="1785" r:id="rId118"/>
    <p:sldId id="1786" r:id="rId119"/>
    <p:sldId id="1787" r:id="rId120"/>
    <p:sldId id="1788" r:id="rId121"/>
    <p:sldId id="1789" r:id="rId122"/>
    <p:sldId id="1790" r:id="rId123"/>
    <p:sldId id="1791" r:id="rId124"/>
    <p:sldId id="1792" r:id="rId125"/>
    <p:sldId id="1793" r:id="rId126"/>
    <p:sldId id="1794" r:id="rId127"/>
    <p:sldId id="1795" r:id="rId128"/>
    <p:sldId id="1796" r:id="rId129"/>
    <p:sldId id="1797" r:id="rId130"/>
    <p:sldId id="1798" r:id="rId131"/>
    <p:sldId id="1799" r:id="rId132"/>
    <p:sldId id="1800" r:id="rId133"/>
    <p:sldId id="1801" r:id="rId134"/>
    <p:sldId id="1802" r:id="rId135"/>
    <p:sldId id="1803" r:id="rId136"/>
    <p:sldId id="1804" r:id="rId137"/>
    <p:sldId id="1805" r:id="rId138"/>
    <p:sldId id="1806" r:id="rId139"/>
    <p:sldId id="1807" r:id="rId140"/>
    <p:sldId id="1808" r:id="rId141"/>
    <p:sldId id="1809" r:id="rId142"/>
    <p:sldId id="1810" r:id="rId143"/>
    <p:sldId id="1811" r:id="rId144"/>
    <p:sldId id="1812" r:id="rId145"/>
    <p:sldId id="1813" r:id="rId146"/>
    <p:sldId id="1814" r:id="rId147"/>
    <p:sldId id="1815" r:id="rId148"/>
    <p:sldId id="1816" r:id="rId149"/>
    <p:sldId id="1817" r:id="rId150"/>
    <p:sldId id="1818" r:id="rId151"/>
    <p:sldId id="1819" r:id="rId152"/>
    <p:sldId id="1820" r:id="rId153"/>
    <p:sldId id="1821" r:id="rId154"/>
    <p:sldId id="1822" r:id="rId155"/>
    <p:sldId id="1823" r:id="rId156"/>
    <p:sldId id="1824" r:id="rId157"/>
    <p:sldId id="1825" r:id="rId158"/>
    <p:sldId id="1826" r:id="rId159"/>
    <p:sldId id="1827" r:id="rId160"/>
    <p:sldId id="1828" r:id="rId161"/>
    <p:sldId id="1829" r:id="rId162"/>
    <p:sldId id="1830" r:id="rId163"/>
    <p:sldId id="1831" r:id="rId164"/>
    <p:sldId id="1832" r:id="rId165"/>
    <p:sldId id="1833" r:id="rId166"/>
    <p:sldId id="1834" r:id="rId167"/>
    <p:sldId id="1835" r:id="rId168"/>
    <p:sldId id="1836" r:id="rId169"/>
    <p:sldId id="1837" r:id="rId170"/>
    <p:sldId id="1838" r:id="rId171"/>
    <p:sldId id="1839" r:id="rId172"/>
    <p:sldId id="1840" r:id="rId173"/>
    <p:sldId id="1841" r:id="rId174"/>
    <p:sldId id="1842" r:id="rId175"/>
    <p:sldId id="1843" r:id="rId176"/>
    <p:sldId id="1844" r:id="rId177"/>
    <p:sldId id="1845" r:id="rId178"/>
    <p:sldId id="1846" r:id="rId179"/>
    <p:sldId id="1847" r:id="rId180"/>
    <p:sldId id="1848" r:id="rId181"/>
    <p:sldId id="1849" r:id="rId182"/>
    <p:sldId id="1850" r:id="rId183"/>
    <p:sldId id="1851" r:id="rId184"/>
    <p:sldId id="1852" r:id="rId185"/>
    <p:sldId id="1853" r:id="rId186"/>
    <p:sldId id="1854" r:id="rId187"/>
    <p:sldId id="1855" r:id="rId188"/>
    <p:sldId id="1856" r:id="rId189"/>
    <p:sldId id="1857" r:id="rId190"/>
    <p:sldId id="1858" r:id="rId191"/>
    <p:sldId id="1859" r:id="rId192"/>
    <p:sldId id="1860" r:id="rId193"/>
    <p:sldId id="1861" r:id="rId194"/>
    <p:sldId id="1862" r:id="rId195"/>
    <p:sldId id="1863" r:id="rId196"/>
    <p:sldId id="1864" r:id="rId197"/>
    <p:sldId id="1865" r:id="rId198"/>
    <p:sldId id="1866" r:id="rId199"/>
    <p:sldId id="1867" r:id="rId200"/>
    <p:sldId id="1868" r:id="rId201"/>
    <p:sldId id="1869" r:id="rId202"/>
    <p:sldId id="1870" r:id="rId203"/>
    <p:sldId id="1871" r:id="rId204"/>
    <p:sldId id="1872" r:id="rId205"/>
    <p:sldId id="1873" r:id="rId206"/>
    <p:sldId id="1874" r:id="rId207"/>
    <p:sldId id="1875" r:id="rId208"/>
    <p:sldId id="1876" r:id="rId209"/>
    <p:sldId id="1877" r:id="rId210"/>
    <p:sldId id="1878" r:id="rId211"/>
    <p:sldId id="1879" r:id="rId212"/>
    <p:sldId id="1880" r:id="rId213"/>
    <p:sldId id="1881" r:id="rId214"/>
    <p:sldId id="1882" r:id="rId215"/>
    <p:sldId id="1883" r:id="rId216"/>
    <p:sldId id="1884" r:id="rId217"/>
    <p:sldId id="1885" r:id="rId218"/>
    <p:sldId id="1886" r:id="rId219"/>
    <p:sldId id="1887" r:id="rId220"/>
    <p:sldId id="1888" r:id="rId221"/>
    <p:sldId id="1889" r:id="rId222"/>
    <p:sldId id="1890" r:id="rId223"/>
    <p:sldId id="1891" r:id="rId224"/>
    <p:sldId id="1892" r:id="rId225"/>
    <p:sldId id="1893" r:id="rId226"/>
    <p:sldId id="1894" r:id="rId227"/>
    <p:sldId id="1895" r:id="rId228"/>
    <p:sldId id="1896" r:id="rId229"/>
    <p:sldId id="1897" r:id="rId230"/>
    <p:sldId id="1898" r:id="rId231"/>
    <p:sldId id="1899" r:id="rId232"/>
    <p:sldId id="1900" r:id="rId233"/>
    <p:sldId id="1901" r:id="rId234"/>
    <p:sldId id="1902" r:id="rId235"/>
    <p:sldId id="1903" r:id="rId236"/>
    <p:sldId id="1904" r:id="rId237"/>
    <p:sldId id="1905" r:id="rId238"/>
    <p:sldId id="1906" r:id="rId239"/>
    <p:sldId id="1450" r:id="rId240"/>
  </p:sldIdLst>
  <p:sldSz cx="9144000" cy="6858000" type="screen4x3"/>
  <p:notesSz cx="7315200" cy="9601200"/>
  <p:custDataLst>
    <p:tags r:id="rId243"/>
  </p:custDataLst>
  <p:defaultTextStyle>
    <a:defPPr>
      <a:defRPr lang="ko-KR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9F3"/>
    <a:srgbClr val="FF3300"/>
    <a:srgbClr val="33CC33"/>
    <a:srgbClr val="FFFF66"/>
    <a:srgbClr val="B9251B"/>
    <a:srgbClr val="9C3C1A"/>
    <a:srgbClr val="3333CC"/>
    <a:srgbClr val="3366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8" autoAdjust="0"/>
    <p:restoredTop sz="88903" autoAdjust="0"/>
  </p:normalViewPr>
  <p:slideViewPr>
    <p:cSldViewPr>
      <p:cViewPr varScale="1">
        <p:scale>
          <a:sx n="60" d="100"/>
          <a:sy n="60" d="100"/>
        </p:scale>
        <p:origin x="1566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886"/>
    </p:cViewPr>
  </p:sorterViewPr>
  <p:notesViewPr>
    <p:cSldViewPr>
      <p:cViewPr varScale="1">
        <p:scale>
          <a:sx n="100" d="100"/>
          <a:sy n="100" d="100"/>
        </p:scale>
        <p:origin x="-1878" y="-10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226" Type="http://schemas.openxmlformats.org/officeDocument/2006/relationships/slide" Target="slides/slide224.xml"/><Relationship Id="rId247" Type="http://schemas.openxmlformats.org/officeDocument/2006/relationships/tableStyles" Target="tableStyles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16" Type="http://schemas.openxmlformats.org/officeDocument/2006/relationships/slide" Target="slides/slide214.xml"/><Relationship Id="rId237" Type="http://schemas.openxmlformats.org/officeDocument/2006/relationships/slide" Target="slides/slide235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227" Type="http://schemas.openxmlformats.org/officeDocument/2006/relationships/slide" Target="slides/slide22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61" Type="http://schemas.openxmlformats.org/officeDocument/2006/relationships/slide" Target="slides/slide159.xml"/><Relationship Id="rId166" Type="http://schemas.openxmlformats.org/officeDocument/2006/relationships/slide" Target="slides/slide164.xml"/><Relationship Id="rId182" Type="http://schemas.openxmlformats.org/officeDocument/2006/relationships/slide" Target="slides/slide180.xml"/><Relationship Id="rId187" Type="http://schemas.openxmlformats.org/officeDocument/2006/relationships/slide" Target="slides/slide185.xml"/><Relationship Id="rId217" Type="http://schemas.openxmlformats.org/officeDocument/2006/relationships/slide" Target="slides/slide2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12" Type="http://schemas.openxmlformats.org/officeDocument/2006/relationships/slide" Target="slides/slide210.xml"/><Relationship Id="rId233" Type="http://schemas.openxmlformats.org/officeDocument/2006/relationships/slide" Target="slides/slide231.xml"/><Relationship Id="rId238" Type="http://schemas.openxmlformats.org/officeDocument/2006/relationships/slide" Target="slides/slide236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2" Type="http://schemas.openxmlformats.org/officeDocument/2006/relationships/slide" Target="slides/slide200.xml"/><Relationship Id="rId207" Type="http://schemas.openxmlformats.org/officeDocument/2006/relationships/slide" Target="slides/slide205.xml"/><Relationship Id="rId223" Type="http://schemas.openxmlformats.org/officeDocument/2006/relationships/slide" Target="slides/slide221.xml"/><Relationship Id="rId228" Type="http://schemas.openxmlformats.org/officeDocument/2006/relationships/slide" Target="slides/slide226.xml"/><Relationship Id="rId244" Type="http://schemas.openxmlformats.org/officeDocument/2006/relationships/presProps" Target="pres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13" Type="http://schemas.openxmlformats.org/officeDocument/2006/relationships/slide" Target="slides/slide211.xml"/><Relationship Id="rId218" Type="http://schemas.openxmlformats.org/officeDocument/2006/relationships/slide" Target="slides/slide216.xml"/><Relationship Id="rId234" Type="http://schemas.openxmlformats.org/officeDocument/2006/relationships/slide" Target="slides/slide232.xml"/><Relationship Id="rId239" Type="http://schemas.openxmlformats.org/officeDocument/2006/relationships/slide" Target="slides/slide23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208" Type="http://schemas.openxmlformats.org/officeDocument/2006/relationships/slide" Target="slides/slide206.xml"/><Relationship Id="rId229" Type="http://schemas.openxmlformats.org/officeDocument/2006/relationships/slide" Target="slides/slide227.xml"/><Relationship Id="rId19" Type="http://schemas.openxmlformats.org/officeDocument/2006/relationships/slide" Target="slides/slide17.xml"/><Relationship Id="rId224" Type="http://schemas.openxmlformats.org/officeDocument/2006/relationships/slide" Target="slides/slide222.xml"/><Relationship Id="rId240" Type="http://schemas.openxmlformats.org/officeDocument/2006/relationships/slide" Target="slides/slide238.xml"/><Relationship Id="rId245" Type="http://schemas.openxmlformats.org/officeDocument/2006/relationships/viewProps" Target="viewProps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189" Type="http://schemas.openxmlformats.org/officeDocument/2006/relationships/slide" Target="slides/slide187.xml"/><Relationship Id="rId219" Type="http://schemas.openxmlformats.org/officeDocument/2006/relationships/slide" Target="slides/slide217.xml"/><Relationship Id="rId3" Type="http://schemas.openxmlformats.org/officeDocument/2006/relationships/slide" Target="slides/slide1.xml"/><Relationship Id="rId214" Type="http://schemas.openxmlformats.org/officeDocument/2006/relationships/slide" Target="slides/slide212.xml"/><Relationship Id="rId230" Type="http://schemas.openxmlformats.org/officeDocument/2006/relationships/slide" Target="slides/slide228.xml"/><Relationship Id="rId235" Type="http://schemas.openxmlformats.org/officeDocument/2006/relationships/slide" Target="slides/slide233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0" Type="http://schemas.openxmlformats.org/officeDocument/2006/relationships/slide" Target="slides/slide218.xml"/><Relationship Id="rId225" Type="http://schemas.openxmlformats.org/officeDocument/2006/relationships/slide" Target="slides/slide223.xml"/><Relationship Id="rId241" Type="http://schemas.openxmlformats.org/officeDocument/2006/relationships/notesMaster" Target="notesMasters/notesMaster1.xml"/><Relationship Id="rId246" Type="http://schemas.openxmlformats.org/officeDocument/2006/relationships/theme" Target="theme/theme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10" Type="http://schemas.openxmlformats.org/officeDocument/2006/relationships/slide" Target="slides/slide208.xml"/><Relationship Id="rId215" Type="http://schemas.openxmlformats.org/officeDocument/2006/relationships/slide" Target="slides/slide213.xml"/><Relationship Id="rId236" Type="http://schemas.openxmlformats.org/officeDocument/2006/relationships/slide" Target="slides/slide234.xml"/><Relationship Id="rId26" Type="http://schemas.openxmlformats.org/officeDocument/2006/relationships/slide" Target="slides/slide24.xml"/><Relationship Id="rId231" Type="http://schemas.openxmlformats.org/officeDocument/2006/relationships/slide" Target="slides/slide229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221" Type="http://schemas.openxmlformats.org/officeDocument/2006/relationships/slide" Target="slides/slide219.xml"/><Relationship Id="rId242" Type="http://schemas.openxmlformats.org/officeDocument/2006/relationships/handoutMaster" Target="handoutMasters/handoutMaster1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11" Type="http://schemas.openxmlformats.org/officeDocument/2006/relationships/slide" Target="slides/slide209.xml"/><Relationship Id="rId232" Type="http://schemas.openxmlformats.org/officeDocument/2006/relationships/slide" Target="slides/slide230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201" Type="http://schemas.openxmlformats.org/officeDocument/2006/relationships/slide" Target="slides/slide199.xml"/><Relationship Id="rId222" Type="http://schemas.openxmlformats.org/officeDocument/2006/relationships/slide" Target="slides/slide220.xml"/><Relationship Id="rId243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>
            <a:lvl1pPr defTabSz="965200" latinLnBrk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>
            <a:lvl1pPr algn="r" defTabSz="965200" latinLnBrk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b" anchorCtr="0" compatLnSpc="1">
            <a:prstTxWarp prst="textNoShape">
              <a:avLst/>
            </a:prstTxWarp>
          </a:bodyPr>
          <a:lstStyle>
            <a:lvl1pPr defTabSz="965200" latinLnBrk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b" anchorCtr="0" compatLnSpc="1">
            <a:prstTxWarp prst="textNoShape">
              <a:avLst/>
            </a:prstTxWarp>
          </a:bodyPr>
          <a:lstStyle>
            <a:lvl1pPr algn="r" defTabSz="965200" latinLnBrk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fld id="{B6C503CB-6D44-47FD-A58F-462A844ED41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>
            <a:lvl1pPr defTabSz="965200" latinLnBrk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>
            <a:lvl1pPr algn="r" defTabSz="965200" latinLnBrk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80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60888"/>
            <a:ext cx="58547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b" anchorCtr="0" compatLnSpc="1">
            <a:prstTxWarp prst="textNoShape">
              <a:avLst/>
            </a:prstTxWarp>
          </a:bodyPr>
          <a:lstStyle>
            <a:lvl1pPr defTabSz="965200" latinLnBrk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b" anchorCtr="0" compatLnSpc="1">
            <a:prstTxWarp prst="textNoShape">
              <a:avLst/>
            </a:prstTxWarp>
          </a:bodyPr>
          <a:lstStyle>
            <a:lvl1pPr algn="r" defTabSz="965200" latinLnBrk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fld id="{46D64642-B3BC-43EF-8F5C-31ABC6FA0CC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MS PGothic" pitchFamily="34" charset="-128"/>
        <a:cs typeface="Gulim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Gulim" charset="0"/>
        <a:cs typeface="Gulim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Gulim" charset="0"/>
        <a:cs typeface="Gulim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Gulim" charset="0"/>
        <a:cs typeface="Gulim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Gulim" charset="0"/>
        <a:cs typeface="Gulim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MS PGothic" panose="020B0600070205080204" pitchFamily="34" charset="-128"/>
                <a:cs typeface="Gulim" pitchFamily="34" charset="-127"/>
              </a:defRPr>
            </a:lvl1pPr>
            <a:lvl2pPr marL="742950" indent="-28575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2pPr>
            <a:lvl3pPr marL="11430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3pPr>
            <a:lvl4pPr marL="16002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4pPr>
            <a:lvl5pPr marL="20574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5pPr>
            <a:lvl6pPr marL="2514600" indent="-228600" defTabSz="9652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6pPr>
            <a:lvl7pPr marL="2971800" indent="-228600" defTabSz="9652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7pPr>
            <a:lvl8pPr marL="3429000" indent="-228600" defTabSz="9652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8pPr>
            <a:lvl9pPr marL="3886200" indent="-228600" defTabSz="9652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9pPr>
          </a:lstStyle>
          <a:p>
            <a:pPr>
              <a:spcBef>
                <a:spcPct val="0"/>
              </a:spcBef>
            </a:pPr>
            <a:fld id="{39F2BB3C-212C-4497-AB7E-5AD22F93BE7E}" type="slidenum">
              <a:rPr lang="en-US" altLang="ko-KR" smtClean="0">
                <a:ea typeface="Gulim" pitchFamily="34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ea typeface="Gulim" pitchFamily="34" charset="-127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Gulim" pitchFamily="34" charset="-127"/>
              <a:cs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153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129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1514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130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1468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131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308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132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726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133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7109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134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8951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135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1799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136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1245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238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6137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0734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1050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525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1829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2549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3912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127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9676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128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3600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H="1">
            <a:off x="7308850" y="1066800"/>
            <a:ext cx="6350" cy="3586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000" b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smtClean="0">
                <a:solidFill>
                  <a:schemeClr val="tx1"/>
                </a:solidFill>
              </a:defRPr>
            </a:lvl1pPr>
          </a:lstStyle>
          <a:p>
            <a:fld id="{4B6BA650-A49D-4843-8459-9AF3B9AADF0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29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  <a:p>
            <a:fld id="{4218692F-FFF6-4FE6-AABC-AF8830BFBD6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475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115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115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  <a:p>
            <a:fld id="{5493D9B1-7C76-4816-9518-7CFFF173313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4229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281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823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096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310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678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8762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634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58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fld id="{5DA91A44-D592-4642-A7E6-ACB89ABCC2E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67666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195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3948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0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  <a:p>
            <a:fld id="{708E9CAF-DCBE-4247-8B2B-F7A04DE2A6C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800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fld id="{0A297244-6EF0-4E73-B2AA-CF6C125D419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13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fld id="{D632CEB3-3392-4236-B553-2564BDDD802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957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  <a:p>
            <a:fld id="{462FDEDB-5E24-4ABA-AB90-E2EFF2815D4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31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  <a:p>
            <a:fld id="{0FADC40F-58A0-4E68-A7B2-75898AD4C3A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802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  <a:p>
            <a:fld id="{67C899A0-0FD5-48A4-9FFA-1C078B229CC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097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  <a:p>
            <a:fld id="{4DC62CB5-54A5-4CCE-B6C5-45E76ABD81A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253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122238"/>
            <a:ext cx="82296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7200" y="908050"/>
            <a:ext cx="8229600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4"/>
            <p:custDataLst>
              <p:tags r:id="rId15"/>
            </p:custDataLst>
          </p:nvPr>
        </p:nvSpPr>
        <p:spPr bwMode="auto">
          <a:xfrm>
            <a:off x="6902450" y="115888"/>
            <a:ext cx="21336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bg1"/>
                </a:solidFill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cxnSp>
        <p:nvCxnSpPr>
          <p:cNvPr id="2053" name="Straight Connector 2"/>
          <p:cNvCxnSpPr>
            <a:cxnSpLocks noChangeShapeType="1"/>
          </p:cNvCxnSpPr>
          <p:nvPr userDrawn="1"/>
        </p:nvCxnSpPr>
        <p:spPr bwMode="auto">
          <a:xfrm>
            <a:off x="395288" y="836613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60" r:id="rId1"/>
    <p:sldLayoutId id="2147485861" r:id="rId2"/>
    <p:sldLayoutId id="2147485862" r:id="rId3"/>
    <p:sldLayoutId id="2147485863" r:id="rId4"/>
    <p:sldLayoutId id="2147485864" r:id="rId5"/>
    <p:sldLayoutId id="2147485865" r:id="rId6"/>
    <p:sldLayoutId id="2147485866" r:id="rId7"/>
    <p:sldLayoutId id="2147485867" r:id="rId8"/>
    <p:sldLayoutId id="2147485868" r:id="rId9"/>
    <p:sldLayoutId id="2147485869" r:id="rId10"/>
    <p:sldLayoutId id="21474858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+mj-lt"/>
          <a:ea typeface="MS PGothic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33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MS PGothic" pitchFamily="34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Char char="o"/>
        <a:defRPr sz="2300">
          <a:solidFill>
            <a:schemeClr val="tx1"/>
          </a:solidFill>
          <a:latin typeface="+mn-lt"/>
          <a:ea typeface="MS PGothic" pitchFamily="34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10D8-0BE5-4D28-BF2D-E8895FE3EFCF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36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872" r:id="rId1"/>
    <p:sldLayoutId id="2147485873" r:id="rId2"/>
    <p:sldLayoutId id="2147485874" r:id="rId3"/>
    <p:sldLayoutId id="2147485875" r:id="rId4"/>
    <p:sldLayoutId id="2147485876" r:id="rId5"/>
    <p:sldLayoutId id="2147485877" r:id="rId6"/>
    <p:sldLayoutId id="2147485878" r:id="rId7"/>
    <p:sldLayoutId id="2147485879" r:id="rId8"/>
    <p:sldLayoutId id="2147485880" r:id="rId9"/>
    <p:sldLayoutId id="2147485881" r:id="rId10"/>
    <p:sldLayoutId id="2147485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14625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5"/>
          <p:cNvSpPr>
            <a:spLocks noRot="1" noChangeArrowheads="1"/>
          </p:cNvSpPr>
          <p:nvPr/>
        </p:nvSpPr>
        <p:spPr bwMode="auto">
          <a:xfrm>
            <a:off x="0" y="188640"/>
            <a:ext cx="91440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 dirty="0">
                <a:solidFill>
                  <a:srgbClr val="000099"/>
                </a:solidFill>
                <a:latin typeface="Calibri" panose="020F0502020204030204" pitchFamily="34" charset="0"/>
                <a:ea typeface="黑体" pitchFamily="2" charset="-122"/>
                <a:cs typeface="Calibri" panose="020F0502020204030204" pitchFamily="34" charset="0"/>
              </a:rPr>
              <a:t>Design and Analysis of Algorithms</a:t>
            </a:r>
          </a:p>
          <a:p>
            <a:pPr algn="ctr"/>
            <a:r>
              <a:rPr lang="en-US" altLang="zh-CN" sz="4000" dirty="0">
                <a:solidFill>
                  <a:srgbClr val="000099"/>
                </a:solidFill>
                <a:latin typeface="Calibri" panose="020F0502020204030204" pitchFamily="34" charset="0"/>
                <a:ea typeface="黑体" pitchFamily="2" charset="-122"/>
                <a:cs typeface="Calibri" panose="020F0502020204030204" pitchFamily="34" charset="0"/>
              </a:rPr>
              <a:t>Part I: Divide and Conquer</a:t>
            </a:r>
          </a:p>
          <a:p>
            <a:pPr algn="ctr"/>
            <a:endParaRPr lang="en-US" altLang="zh-CN" sz="1000" dirty="0">
              <a:solidFill>
                <a:srgbClr val="000099"/>
              </a:solidFill>
              <a:latin typeface="Calibri" panose="020F0502020204030204" pitchFamily="34" charset="0"/>
              <a:ea typeface="黑体" pitchFamily="2" charset="-122"/>
              <a:cs typeface="Calibri" panose="020F0502020204030204" pitchFamily="34" charset="0"/>
            </a:endParaRPr>
          </a:p>
          <a:p>
            <a:pPr algn="ctr"/>
            <a:r>
              <a:rPr lang="en-US" altLang="zh-CN" sz="3200" dirty="0">
                <a:solidFill>
                  <a:srgbClr val="000099"/>
                </a:solidFill>
                <a:latin typeface="Calibri" panose="020F0502020204030204" pitchFamily="34" charset="0"/>
                <a:ea typeface="黑体" pitchFamily="2" charset="-122"/>
                <a:cs typeface="Calibri" panose="020F0502020204030204" pitchFamily="34" charset="0"/>
              </a:rPr>
              <a:t>Lecture 3: Maximum Contiguous Subarray Problem </a:t>
            </a:r>
          </a:p>
          <a:p>
            <a:pPr algn="ctr"/>
            <a:r>
              <a:rPr lang="en-US" altLang="zh-CN" sz="3200" dirty="0">
                <a:solidFill>
                  <a:srgbClr val="000099"/>
                </a:solidFill>
                <a:latin typeface="Calibri" panose="020F0502020204030204" pitchFamily="34" charset="0"/>
                <a:ea typeface="黑体" pitchFamily="2" charset="-122"/>
                <a:cs typeface="Calibri" panose="020F0502020204030204" pitchFamily="34" charset="0"/>
              </a:rPr>
              <a:t>    and Counting Inversion Problem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B7FF438A-EA2C-47BF-BBED-BDA1C6F78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25144"/>
            <a:ext cx="9144000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120000"/>
              </a:lnSpc>
              <a:spcBef>
                <a:spcPts val="0"/>
              </a:spcBef>
            </a:pPr>
            <a:r>
              <a:rPr lang="en-US" altLang="zh-CN" sz="3200" dirty="0" err="1">
                <a:solidFill>
                  <a:srgbClr val="000099"/>
                </a:solidFill>
                <a:ea typeface="黑体" pitchFamily="2" charset="-122"/>
                <a:cs typeface="Arial" panose="020B0604020202020204" pitchFamily="34" charset="0"/>
              </a:rPr>
              <a:t>Ke</a:t>
            </a:r>
            <a:r>
              <a:rPr lang="en-US" altLang="zh-CN" sz="3200" dirty="0">
                <a:solidFill>
                  <a:srgbClr val="000099"/>
                </a:solidFill>
                <a:ea typeface="黑体" pitchFamily="2" charset="-122"/>
                <a:cs typeface="Arial" panose="020B0604020202020204" pitchFamily="34" charset="0"/>
              </a:rPr>
              <a:t> Xu and Yongxin Tong </a:t>
            </a:r>
          </a:p>
          <a:p>
            <a:pPr marL="342900" indent="-342900" algn="ctr">
              <a:lnSpc>
                <a:spcPct val="120000"/>
              </a:lnSpc>
              <a:spcBef>
                <a:spcPts val="0"/>
              </a:spcBef>
            </a:pPr>
            <a:r>
              <a:rPr lang="en-US" altLang="zh-CN" sz="32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许可 与 童咏昕</a:t>
            </a:r>
            <a:r>
              <a:rPr lang="en-US" altLang="zh-CN" sz="32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marL="342900" indent="-342900" algn="ctr">
              <a:lnSpc>
                <a:spcPct val="120000"/>
              </a:lnSpc>
              <a:spcBef>
                <a:spcPts val="0"/>
              </a:spcBef>
            </a:pPr>
            <a:endParaRPr lang="en-US" altLang="zh-CN" sz="600" b="0" dirty="0">
              <a:solidFill>
                <a:srgbClr val="000099"/>
              </a:solidFill>
              <a:ea typeface="黑体" pitchFamily="2" charset="-122"/>
              <a:cs typeface="Arial" panose="020B0604020202020204" pitchFamily="34" charset="0"/>
            </a:endParaRPr>
          </a:p>
          <a:p>
            <a:pPr marL="342900" indent="-342900" algn="ctr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0" dirty="0">
                <a:solidFill>
                  <a:srgbClr val="000099"/>
                </a:solidFill>
                <a:ea typeface="黑体" pitchFamily="2" charset="-122"/>
                <a:cs typeface="Arial" panose="020B0604020202020204" pitchFamily="34" charset="0"/>
              </a:rPr>
              <a:t>School of CSE, </a:t>
            </a:r>
            <a:r>
              <a:rPr lang="en-US" altLang="zh-CN" sz="2800" b="0" dirty="0" err="1">
                <a:solidFill>
                  <a:srgbClr val="000099"/>
                </a:solidFill>
                <a:ea typeface="黑体" pitchFamily="2" charset="-122"/>
                <a:cs typeface="Arial" panose="020B0604020202020204" pitchFamily="34" charset="0"/>
              </a:rPr>
              <a:t>Beihang</a:t>
            </a:r>
            <a:r>
              <a:rPr lang="en-US" altLang="zh-CN" sz="2800" b="0" dirty="0">
                <a:solidFill>
                  <a:srgbClr val="000099"/>
                </a:solidFill>
                <a:ea typeface="黑体" pitchFamily="2" charset="-122"/>
                <a:cs typeface="Arial" panose="020B0604020202020204" pitchFamily="34" charset="0"/>
              </a:rPr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285307217"/>
      </p:ext>
    </p:extLst>
  </p:cSld>
  <p:clrMapOvr>
    <a:masterClrMapping/>
  </p:clrMapOvr>
  <p:transition spd="slow" advTm="28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algn="just" eaLnBrk="1" hangingPunct="1"/>
            <a:r>
              <a:rPr lang="en-US" altLang="zh-CN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Divide-and-conquer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 (D&amp;C) is an important algorithm design paradigm.</a:t>
            </a:r>
          </a:p>
          <a:p>
            <a:pPr lvl="1" eaLnBrk="1" hangingPunct="1"/>
            <a:r>
              <a:rPr lang="en-US" altLang="zh-CN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Divide</a:t>
            </a:r>
            <a:br>
              <a:rPr lang="en-US" altLang="zh-CN" sz="2400" dirty="0"/>
            </a:b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Dividing a given problem into two or more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(ideally of approximately equal size)</a:t>
            </a:r>
          </a:p>
          <a:p>
            <a:pPr lvl="1" eaLnBrk="1" hangingPunct="1"/>
            <a:endParaRPr lang="en-US" altLang="zh-CN" sz="2400" b="1" dirty="0">
              <a:solidFill>
                <a:srgbClr val="0070C0"/>
              </a:solidFill>
            </a:endParaRPr>
          </a:p>
          <a:p>
            <a:pPr lvl="1" eaLnBrk="1" hangingPunct="1"/>
            <a:r>
              <a:rPr lang="en-US" altLang="zh-CN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Conquer</a:t>
            </a:r>
            <a:br>
              <a:rPr lang="en-US" altLang="zh-CN" sz="2400" dirty="0"/>
            </a:b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Solving each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(directly if small enough or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recursively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 eaLnBrk="1" hangingPunct="1"/>
            <a:endParaRPr lang="en-US" altLang="zh-CN" sz="28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1" hangingPunct="1"/>
            <a:r>
              <a:rPr lang="en-US" altLang="zh-CN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Combine</a:t>
            </a:r>
            <a:br>
              <a:rPr lang="en-US" altLang="zh-CN" sz="2400" dirty="0"/>
            </a:b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Combining the solutions of the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into a global solution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4487" lvl="1" indent="0" eaLnBrk="1" hangingPunct="1">
              <a:buNone/>
            </a:pPr>
            <a:endParaRPr lang="en-US" altLang="zh-CN" sz="20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Introduction to Part I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10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82802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Analysis of the D&amp;C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100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115616" y="6309320"/>
            <a:ext cx="6480720" cy="5034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227379" y="5751083"/>
            <a:ext cx="5400600" cy="5034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8229600" cy="1080120"/>
          </a:xfrm>
        </p:spPr>
        <p:txBody>
          <a:bodyPr/>
          <a:lstStyle/>
          <a:p>
            <a:pPr algn="just" eaLnBrk="1" hangingPunct="1"/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: problem size (</a:t>
            </a:r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n = t - s + 1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 eaLnBrk="1" hangingPunct="1"/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): time needed to run </a:t>
            </a:r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MCS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A, s, t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6" y="1916833"/>
            <a:ext cx="8773571" cy="381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2589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Analysis of the D&amp;C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101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115616" y="6309320"/>
            <a:ext cx="6480720" cy="5034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227379" y="5751083"/>
            <a:ext cx="5400600" cy="5034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8229600" cy="1080120"/>
          </a:xfrm>
        </p:spPr>
        <p:txBody>
          <a:bodyPr/>
          <a:lstStyle/>
          <a:p>
            <a:pPr algn="just" eaLnBrk="1" hangingPunct="1"/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: problem size (</a:t>
            </a:r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n = t - s + 1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 eaLnBrk="1" hangingPunct="1"/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): time needed to run </a:t>
            </a:r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MCS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A, s, t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6" y="1916833"/>
            <a:ext cx="8773571" cy="381804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5789305"/>
            <a:ext cx="1656184" cy="3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2608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Analysis of the D&amp;C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102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115616" y="6309320"/>
            <a:ext cx="6480720" cy="5034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227379" y="5751083"/>
            <a:ext cx="5400600" cy="5034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8229600" cy="1080120"/>
          </a:xfrm>
        </p:spPr>
        <p:txBody>
          <a:bodyPr/>
          <a:lstStyle/>
          <a:p>
            <a:pPr algn="just" eaLnBrk="1" hangingPunct="1"/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: problem size (</a:t>
            </a:r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n = t - s + 1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 eaLnBrk="1" hangingPunct="1"/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): time needed to run </a:t>
            </a:r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MCS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A, s, t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6" y="1916833"/>
            <a:ext cx="8773571" cy="38180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728" y="5770065"/>
            <a:ext cx="1686352" cy="3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8921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Analysis of the D&amp;C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103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115616" y="6309320"/>
            <a:ext cx="6480720" cy="5034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227379" y="5751083"/>
            <a:ext cx="5400600" cy="5034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8229600" cy="1080120"/>
          </a:xfrm>
        </p:spPr>
        <p:txBody>
          <a:bodyPr/>
          <a:lstStyle/>
          <a:p>
            <a:pPr algn="just" eaLnBrk="1" hangingPunct="1"/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: problem size (</a:t>
            </a:r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n = t - s + 1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 eaLnBrk="1" hangingPunct="1"/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): time needed to run </a:t>
            </a:r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MCS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A, s, t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6" y="1916833"/>
            <a:ext cx="8773571" cy="38180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728" y="5770065"/>
            <a:ext cx="1686352" cy="3952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6232395"/>
            <a:ext cx="6336704" cy="50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8098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Analysis of the D&amp;C Algorithm</a:t>
            </a:r>
            <a:endParaRPr lang="en-US" altLang="zh-CN" b="0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104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00" y="947129"/>
            <a:ext cx="8232999" cy="591087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 bwMode="auto">
          <a:xfrm>
            <a:off x="899592" y="2636912"/>
            <a:ext cx="7632848" cy="41764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816455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Analysis of the D&amp;C Algorithm</a:t>
            </a:r>
            <a:endParaRPr lang="en-US" altLang="zh-CN" b="0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105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00" y="947129"/>
            <a:ext cx="8232999" cy="591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1099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In the MCS problem, we saw 3 different algorithms for solving the maximum contiguous subarray problem</a:t>
            </a:r>
          </a:p>
          <a:p>
            <a:pPr algn="just" eaLnBrk="1" hangingPunct="1">
              <a:spcBef>
                <a:spcPts val="2000"/>
              </a:spcBef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 O(n</a:t>
            </a:r>
            <a:r>
              <a:rPr lang="en-US" altLang="zh-CN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brute force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</a:p>
          <a:p>
            <a:pPr eaLnBrk="1" hangingPunct="1"/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106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66101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In the MCS problem, we saw 3 different algorithms for solving the maximum contiguous subarray problem</a:t>
            </a:r>
          </a:p>
          <a:p>
            <a:pPr algn="just" eaLnBrk="1" hangingPunct="1">
              <a:spcBef>
                <a:spcPts val="2000"/>
              </a:spcBef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 O(n</a:t>
            </a:r>
            <a:r>
              <a:rPr lang="en-US" altLang="zh-CN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brute force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</a:p>
          <a:p>
            <a:pPr algn="just" eaLnBrk="1" hangingPunct="1">
              <a:spcBef>
                <a:spcPts val="2000"/>
              </a:spcBef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 O(n</a:t>
            </a:r>
            <a:r>
              <a:rPr lang="en-US" altLang="zh-CN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) algorithm that 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reuses data</a:t>
            </a:r>
          </a:p>
          <a:p>
            <a:pPr eaLnBrk="1" hangingPunct="1"/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lang="en-US" altLang="zh-CN" b="0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107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04553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In the MCS problem, we saw 3 different algorithms for solving the maximum contiguous subarray problem</a:t>
            </a:r>
          </a:p>
          <a:p>
            <a:pPr algn="just" eaLnBrk="1" hangingPunct="1">
              <a:spcBef>
                <a:spcPts val="2000"/>
              </a:spcBef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 O(n</a:t>
            </a:r>
            <a:r>
              <a:rPr lang="en-US" altLang="zh-CN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brute force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</a:p>
          <a:p>
            <a:pPr algn="just" eaLnBrk="1" hangingPunct="1">
              <a:spcBef>
                <a:spcPts val="2000"/>
              </a:spcBef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 O(n</a:t>
            </a:r>
            <a:r>
              <a:rPr lang="en-US" altLang="zh-CN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) algorithm that 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reuses data</a:t>
            </a:r>
          </a:p>
          <a:p>
            <a:pPr algn="just" eaLnBrk="1" hangingPunct="1">
              <a:spcBef>
                <a:spcPts val="2000"/>
              </a:spcBef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 O(n log n) 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divide-and-conquer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algorithm</a:t>
            </a:r>
          </a:p>
          <a:p>
            <a:pPr eaLnBrk="1" hangingPunct="1"/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lang="en-US" altLang="zh-CN" b="0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108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782346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In the MCS problem, we saw 3 different algorithms for solving the maximum contiguous subarray problem</a:t>
            </a:r>
          </a:p>
          <a:p>
            <a:pPr algn="just" eaLnBrk="1" hangingPunct="1">
              <a:spcBef>
                <a:spcPts val="2000"/>
              </a:spcBef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 O(n</a:t>
            </a:r>
            <a:r>
              <a:rPr lang="en-US" altLang="zh-CN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brute force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</a:p>
          <a:p>
            <a:pPr algn="just" eaLnBrk="1" hangingPunct="1">
              <a:spcBef>
                <a:spcPts val="2000"/>
              </a:spcBef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 O(n</a:t>
            </a:r>
            <a:r>
              <a:rPr lang="en-US" altLang="zh-CN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) algorithm that 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reuses data</a:t>
            </a:r>
          </a:p>
          <a:p>
            <a:pPr algn="just" eaLnBrk="1" hangingPunct="1">
              <a:spcBef>
                <a:spcPts val="2000"/>
              </a:spcBef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 O(n log n) 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divide-and-conquer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algorithm</a:t>
            </a:r>
          </a:p>
          <a:p>
            <a:pPr algn="just" eaLnBrk="1" hangingPunct="1"/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 eaLnBrk="1" hangingPunct="1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Can you solve the problem in O(n) time?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lang="en-US" altLang="zh-CN" b="0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109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0384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algn="just" eaLnBrk="1" hangingPunct="1"/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In Part I, we will illustrate Divide-and-Conquer using several examples:</a:t>
            </a:r>
          </a:p>
          <a:p>
            <a:pPr lvl="1" algn="just" eaLnBrk="1" hangingPunct="1">
              <a:spcBef>
                <a:spcPts val="3000"/>
              </a:spcBef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Maximum Contiguous Subarray (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最大子数组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 algn="just" eaLnBrk="1" hangingPunct="1">
              <a:spcBef>
                <a:spcPts val="3000"/>
              </a:spcBef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Counting Inversions (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逆序计数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 algn="just" eaLnBrk="1" hangingPunct="1">
              <a:spcBef>
                <a:spcPts val="3000"/>
              </a:spcBef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Polynomial Multiplication (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多项式乘法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 algn="just" eaLnBrk="1" hangingPunct="1">
              <a:spcBef>
                <a:spcPts val="3000"/>
              </a:spcBef>
            </a:pP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QuickSort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and Partition (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快速排序与划分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 algn="just" eaLnBrk="1" hangingPunct="1">
              <a:spcBef>
                <a:spcPts val="3000"/>
              </a:spcBef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Lower Bound for Sorting (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基于比较的排序下界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4487" lvl="1" indent="0" eaLnBrk="1" hangingPunct="1">
              <a:buNone/>
            </a:pPr>
            <a:endParaRPr lang="en-US" altLang="zh-CN" sz="20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Introduction to Part I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11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25739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507288" cy="5688632"/>
          </a:xfrm>
        </p:spPr>
        <p:txBody>
          <a:bodyPr/>
          <a:lstStyle/>
          <a:p>
            <a:pPr eaLnBrk="1" hangingPunct="1">
              <a:spcBef>
                <a:spcPts val="1000"/>
              </a:spcBef>
            </a:pPr>
            <a:r>
              <a:rPr lang="en-US" altLang="zh-CN" sz="3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Part I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zh-CN" sz="3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Maximum Contiguous Subarray Problem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definition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brute force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data-reuse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divide-and-conquer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of the divide-and-conquer algorithm 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zh-CN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Counting Inversions Problem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definition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brute force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divide-and-conquer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Analysis of the divide-and-conquer algorithm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110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63458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Music site tries to match your song preferences with others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 eaLnBrk="1" hangingPunct="1">
              <a:spcBef>
                <a:spcPts val="0"/>
              </a:spcBef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You rank </a:t>
            </a:r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songs.</a:t>
            </a:r>
          </a:p>
          <a:p>
            <a:pPr algn="just"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Music site consults database to find people with similar tastes.</a:t>
            </a:r>
          </a:p>
          <a:p>
            <a:pPr eaLnBrk="1" hangingPunct="1"/>
            <a:endParaRPr lang="en-US" altLang="zh-CN" sz="2400" baseline="-25000" dirty="0"/>
          </a:p>
          <a:p>
            <a:pPr eaLnBrk="1" hangingPunct="1"/>
            <a:endParaRPr lang="en-US" altLang="zh-CN" sz="2400" baseline="-25000" dirty="0"/>
          </a:p>
          <a:p>
            <a:pPr eaLnBrk="1" hangingPunct="1"/>
            <a:endParaRPr lang="en-US" altLang="zh-CN" sz="2400" baseline="-25000" dirty="0"/>
          </a:p>
          <a:p>
            <a:pPr eaLnBrk="1" hangingPunct="1"/>
            <a:endParaRPr lang="en-US" altLang="zh-CN" sz="2400" baseline="-25000" dirty="0"/>
          </a:p>
          <a:p>
            <a:pPr eaLnBrk="1" hangingPunct="1"/>
            <a:endParaRPr lang="en-US" altLang="zh-CN" sz="2400" baseline="-25000" dirty="0"/>
          </a:p>
          <a:p>
            <a:pPr marL="0" indent="0" eaLnBrk="1" hangingPunct="1">
              <a:buNone/>
            </a:pPr>
            <a:endParaRPr lang="en-US" altLang="zh-CN" sz="24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Counting inversions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111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39951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Music site tries to match your song preferences with others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 eaLnBrk="1" hangingPunct="1">
              <a:spcBef>
                <a:spcPts val="0"/>
              </a:spcBef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You rank </a:t>
            </a:r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songs.</a:t>
            </a:r>
          </a:p>
          <a:p>
            <a:pPr algn="just"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Music site consults database to find people with similar tastes.</a:t>
            </a:r>
          </a:p>
          <a:p>
            <a:pPr marL="0" indent="0" algn="just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Similarity metric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: number of 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inversions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between two rankings.</a:t>
            </a:r>
          </a:p>
          <a:p>
            <a:pPr algn="just" eaLnBrk="1" hangingPunct="1"/>
            <a:endParaRPr lang="en-US" altLang="zh-CN" sz="2400" baseline="-25000" dirty="0"/>
          </a:p>
          <a:p>
            <a:pPr algn="just" eaLnBrk="1" hangingPunct="1"/>
            <a:endParaRPr lang="en-US" altLang="zh-CN" sz="2400" baseline="-25000" dirty="0"/>
          </a:p>
          <a:p>
            <a:pPr algn="just" eaLnBrk="1" hangingPunct="1"/>
            <a:endParaRPr lang="en-US" altLang="zh-CN" sz="2400" baseline="-25000" dirty="0"/>
          </a:p>
          <a:p>
            <a:pPr algn="just" eaLnBrk="1" hangingPunct="1"/>
            <a:endParaRPr lang="en-US" altLang="zh-CN" sz="2400" baseline="-25000" dirty="0"/>
          </a:p>
          <a:p>
            <a:pPr algn="just" eaLnBrk="1" hangingPunct="1"/>
            <a:endParaRPr lang="en-US" altLang="zh-CN" sz="2400" baseline="-25000" dirty="0"/>
          </a:p>
          <a:p>
            <a:pPr marL="0" indent="0" algn="just" eaLnBrk="1" hangingPunct="1">
              <a:buNone/>
            </a:pPr>
            <a:endParaRPr lang="en-US" altLang="zh-CN" sz="24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Counting inversions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112</a:t>
            </a:fld>
            <a:endParaRPr lang="en-US" altLang="zh-CN" sz="1200" b="0">
              <a:ea typeface="Gulim" pitchFamily="34" charset="-127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524000" y="5704791"/>
          <a:ext cx="60960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27161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42039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00504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88864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75547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7965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390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07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You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58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55361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Music site tries to match your song preferences with others</a:t>
            </a:r>
            <a:r>
              <a:rPr lang="en-US" altLang="zh-CN" sz="28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</a:p>
          <a:p>
            <a:pPr algn="just" eaLnBrk="1" hangingPunct="1">
              <a:spcBef>
                <a:spcPts val="0"/>
              </a:spcBef>
            </a:pPr>
            <a:r>
              <a:rPr lang="en-US" altLang="zh-CN" sz="28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You rank </a:t>
            </a:r>
            <a:r>
              <a:rPr lang="en-US" altLang="zh-CN" sz="2800" i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</a:t>
            </a:r>
            <a:r>
              <a:rPr lang="en-US" altLang="zh-CN" sz="28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songs.</a:t>
            </a:r>
          </a:p>
          <a:p>
            <a:pPr algn="just" eaLnBrk="1" hangingPunct="1"/>
            <a:r>
              <a:rPr lang="en-US" altLang="zh-CN" sz="28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Music site consults database to find people with similar tastes.</a:t>
            </a:r>
          </a:p>
          <a:p>
            <a:pPr marL="0" indent="0" algn="just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Similarity metric</a:t>
            </a:r>
            <a:r>
              <a:rPr lang="en-US" altLang="zh-CN" sz="28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number of 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inversions</a:t>
            </a:r>
            <a:r>
              <a:rPr lang="en-US" altLang="zh-CN" sz="28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between two rankings.</a:t>
            </a:r>
          </a:p>
          <a:p>
            <a:pPr algn="just" eaLnBrk="1" hangingPunct="1">
              <a:spcBef>
                <a:spcPts val="200"/>
              </a:spcBef>
            </a:pPr>
            <a:r>
              <a:rPr lang="en-US" altLang="zh-CN" sz="28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My rank: 1, 2, …, n.</a:t>
            </a:r>
          </a:p>
          <a:p>
            <a:pPr algn="just" eaLnBrk="1" hangingPunct="1"/>
            <a:endParaRPr lang="en-US" altLang="zh-CN" sz="2400" baseline="-25000" dirty="0"/>
          </a:p>
          <a:p>
            <a:pPr algn="just" eaLnBrk="1" hangingPunct="1"/>
            <a:endParaRPr lang="en-US" altLang="zh-CN" sz="2400" baseline="-25000" dirty="0"/>
          </a:p>
          <a:p>
            <a:pPr algn="just" eaLnBrk="1" hangingPunct="1"/>
            <a:endParaRPr lang="en-US" altLang="zh-CN" sz="2400" baseline="-25000" dirty="0"/>
          </a:p>
          <a:p>
            <a:pPr algn="just" eaLnBrk="1" hangingPunct="1"/>
            <a:endParaRPr lang="en-US" altLang="zh-CN" sz="2400" baseline="-25000" dirty="0"/>
          </a:p>
          <a:p>
            <a:pPr algn="just" eaLnBrk="1" hangingPunct="1"/>
            <a:endParaRPr lang="en-US" altLang="zh-CN" sz="2400" baseline="-25000" dirty="0"/>
          </a:p>
          <a:p>
            <a:pPr marL="0" indent="0" algn="just" eaLnBrk="1" hangingPunct="1">
              <a:buNone/>
            </a:pPr>
            <a:endParaRPr lang="en-US" altLang="zh-CN" sz="24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Counting inversions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113</a:t>
            </a:fld>
            <a:endParaRPr lang="en-US" altLang="zh-CN" sz="1200" b="0">
              <a:ea typeface="Gulim" pitchFamily="34" charset="-127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524000" y="5704791"/>
          <a:ext cx="60960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27161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42039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00504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88864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75547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7965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390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07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You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58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25014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Music site tries to match your song preferences with others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 eaLnBrk="1" hangingPunct="1">
              <a:spcBef>
                <a:spcPts val="0"/>
              </a:spcBef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You rank </a:t>
            </a:r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songs.</a:t>
            </a:r>
          </a:p>
          <a:p>
            <a:pPr algn="just"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Music site consults database to find people with similar tastes.</a:t>
            </a:r>
          </a:p>
          <a:p>
            <a:pPr marL="0" indent="0" algn="just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Similarity metric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: number of 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inversions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between two rankings.</a:t>
            </a:r>
          </a:p>
          <a:p>
            <a:pPr algn="just" eaLnBrk="1" hangingPunct="1">
              <a:spcBef>
                <a:spcPts val="200"/>
              </a:spcBef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My rank: 1, 2, …, n.</a:t>
            </a:r>
          </a:p>
          <a:p>
            <a:pPr algn="just" eaLnBrk="1" hangingPunct="1">
              <a:spcBef>
                <a:spcPts val="200"/>
              </a:spcBef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Your rank: a</a:t>
            </a:r>
            <a:r>
              <a:rPr lang="en-US" altLang="zh-CN" sz="2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altLang="zh-CN" sz="2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, …, a</a:t>
            </a:r>
            <a:r>
              <a:rPr lang="en-US" altLang="zh-CN" sz="2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 eaLnBrk="1" hangingPunct="1"/>
            <a:endParaRPr lang="en-US" altLang="zh-CN" sz="2400" baseline="-25000" dirty="0"/>
          </a:p>
          <a:p>
            <a:pPr algn="just" eaLnBrk="1" hangingPunct="1"/>
            <a:endParaRPr lang="en-US" altLang="zh-CN" sz="2400" baseline="-25000" dirty="0"/>
          </a:p>
          <a:p>
            <a:pPr algn="just" eaLnBrk="1" hangingPunct="1"/>
            <a:endParaRPr lang="en-US" altLang="zh-CN" sz="2400" baseline="-25000" dirty="0"/>
          </a:p>
          <a:p>
            <a:pPr algn="just" eaLnBrk="1" hangingPunct="1"/>
            <a:endParaRPr lang="en-US" altLang="zh-CN" sz="2400" baseline="-25000" dirty="0"/>
          </a:p>
          <a:p>
            <a:pPr algn="just" eaLnBrk="1" hangingPunct="1"/>
            <a:endParaRPr lang="en-US" altLang="zh-CN" sz="2400" baseline="-25000" dirty="0"/>
          </a:p>
          <a:p>
            <a:pPr marL="0" indent="0" algn="just" eaLnBrk="1" hangingPunct="1">
              <a:buNone/>
            </a:pPr>
            <a:endParaRPr lang="en-US" altLang="zh-CN" sz="24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Counting inversions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114</a:t>
            </a:fld>
            <a:endParaRPr lang="en-US" altLang="zh-CN" sz="1200" b="0">
              <a:ea typeface="Gulim" pitchFamily="34" charset="-127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524000" y="5704791"/>
          <a:ext cx="60960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27161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42039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00504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88864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75547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7965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390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07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You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58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65978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Music site tries to match your song preferences with others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 eaLnBrk="1" hangingPunct="1">
              <a:spcBef>
                <a:spcPts val="0"/>
              </a:spcBef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You rank </a:t>
            </a:r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songs.</a:t>
            </a:r>
          </a:p>
          <a:p>
            <a:pPr algn="just"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Music site consults database to find people with similar tastes.</a:t>
            </a:r>
          </a:p>
          <a:p>
            <a:pPr marL="0" indent="0" algn="just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Similarity metric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: number of 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inversions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between two rankings.</a:t>
            </a:r>
          </a:p>
          <a:p>
            <a:pPr algn="just" eaLnBrk="1" hangingPunct="1">
              <a:spcBef>
                <a:spcPts val="200"/>
              </a:spcBef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My rank: 1, 2, …, n.</a:t>
            </a:r>
          </a:p>
          <a:p>
            <a:pPr algn="just" eaLnBrk="1" hangingPunct="1">
              <a:spcBef>
                <a:spcPts val="200"/>
              </a:spcBef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Your rank: a</a:t>
            </a:r>
            <a:r>
              <a:rPr lang="en-US" altLang="zh-CN" sz="2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altLang="zh-CN" sz="2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, …, a</a:t>
            </a:r>
            <a:r>
              <a:rPr lang="en-US" altLang="zh-CN" sz="2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 eaLnBrk="1" hangingPunct="1">
              <a:spcBef>
                <a:spcPts val="200"/>
              </a:spcBef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Songs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and j are inverted if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&lt; j, but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endParaRPr lang="en-US" altLang="zh-CN" sz="28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/>
            <a:endParaRPr lang="en-US" altLang="zh-CN" sz="2400" baseline="-25000" dirty="0"/>
          </a:p>
          <a:p>
            <a:pPr algn="just" eaLnBrk="1" hangingPunct="1"/>
            <a:endParaRPr lang="en-US" altLang="zh-CN" sz="2400" baseline="-25000" dirty="0"/>
          </a:p>
          <a:p>
            <a:pPr algn="just" eaLnBrk="1" hangingPunct="1"/>
            <a:endParaRPr lang="en-US" altLang="zh-CN" sz="2400" baseline="-25000" dirty="0"/>
          </a:p>
          <a:p>
            <a:pPr algn="just" eaLnBrk="1" hangingPunct="1"/>
            <a:endParaRPr lang="en-US" altLang="zh-CN" sz="2400" baseline="-25000" dirty="0"/>
          </a:p>
          <a:p>
            <a:pPr algn="just" eaLnBrk="1" hangingPunct="1"/>
            <a:endParaRPr lang="en-US" altLang="zh-CN" sz="2400" baseline="-25000" dirty="0"/>
          </a:p>
          <a:p>
            <a:pPr marL="0" indent="0" algn="just" eaLnBrk="1" hangingPunct="1">
              <a:buNone/>
            </a:pPr>
            <a:endParaRPr lang="en-US" altLang="zh-CN" sz="24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Counting inversions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115</a:t>
            </a:fld>
            <a:endParaRPr lang="en-US" altLang="zh-CN" sz="1200" b="0">
              <a:ea typeface="Gulim" pitchFamily="34" charset="-127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524000" y="5704791"/>
          <a:ext cx="60960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27161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42039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00504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88864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75547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7965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390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07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You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58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52097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Voting theory.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Collaborative filtering.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Measuring the "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sortedness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" of an array.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Sensitivity analysis of Google's ranking function.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Rank aggregation for meta-searching on the Web.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Nonparametric statistics (e.g., Kendall's tau distance).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Counting inversions: applications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116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489" y="4194962"/>
            <a:ext cx="3738703" cy="254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3676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507288" cy="5688632"/>
          </a:xfrm>
        </p:spPr>
        <p:txBody>
          <a:bodyPr/>
          <a:lstStyle/>
          <a:p>
            <a:pPr eaLnBrk="1" hangingPunct="1">
              <a:spcBef>
                <a:spcPts val="1000"/>
              </a:spcBef>
            </a:pPr>
            <a:r>
              <a:rPr lang="en-US" altLang="zh-CN" sz="3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Part I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zh-CN" sz="3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Maximum Contiguous Subarray Problem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definition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brute force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data-reuse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divide-and-conquer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of the divide-and-conquer algorithm 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zh-CN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Counting Inversions Problem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definition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brute force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A divide-and-conquer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Analysis of the divide-and-conquer algorithm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117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42284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8568952" cy="3490141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List each pair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&lt; j and count the inversions.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Brute Force Algorithm 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118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11560" y="2636912"/>
            <a:ext cx="3744416" cy="2448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830467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8568952" cy="3490141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List each pair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&lt; j and count the inversions.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Brute Force Algorithm 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119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11560" y="2924944"/>
            <a:ext cx="3744416" cy="2160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5326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507288" cy="5688632"/>
          </a:xfrm>
        </p:spPr>
        <p:txBody>
          <a:bodyPr/>
          <a:lstStyle/>
          <a:p>
            <a:pPr eaLnBrk="1" hangingPunct="1">
              <a:spcBef>
                <a:spcPts val="1000"/>
              </a:spcBef>
            </a:pPr>
            <a:r>
              <a:rPr lang="en-US" altLang="zh-CN" sz="3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Part I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zh-CN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Maximum Contiguous Subarray Problem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definition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brute force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data-reuse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divide-and-conquer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Analysis of the divide-and-conquer algorithm 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zh-CN" sz="3400" dirty="0">
                <a:latin typeface="Calibri" panose="020F0502020204030204" pitchFamily="34" charset="0"/>
                <a:cs typeface="Calibri" panose="020F0502020204030204" pitchFamily="34" charset="0"/>
              </a:rPr>
              <a:t>Counting Inversions Problem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Problem definition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brute force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divide-and-conquer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Analysis of the divide-and-conquer algorithm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12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57205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8568952" cy="3490141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List each pair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&lt; j and count the inversions.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Brute Force Algorithm 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120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11560" y="3573016"/>
            <a:ext cx="2736304" cy="14904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69174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8568952" cy="3490141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List each pair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&lt; j and count the inversions.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Brute Force Algorithm 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121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11560" y="3861048"/>
            <a:ext cx="2520280" cy="1202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843902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8568952" cy="3490141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List each pair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&lt; j and count the inversions.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Brute Force Algorithm 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122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547664" y="4870407"/>
            <a:ext cx="2088232" cy="214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00306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8568952" cy="3490141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List each pair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&lt; j and count the inversions.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Brute Force Algorithm 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123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9039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8568952" cy="34901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980728"/>
                <a:ext cx="8229600" cy="5688632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List each pair </a:t>
                </a:r>
                <a:r>
                  <a:rPr lang="en-US" altLang="zh-CN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&lt; j and count the inversions.</a:t>
                </a:r>
              </a:p>
              <a:p>
                <a:pPr marL="0" indent="0" eaLnBrk="1" hangingPunct="1">
                  <a:buNone/>
                </a:pPr>
                <a:endParaRPr lang="en-US" altLang="zh-CN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eaLnBrk="1" hangingPunct="1">
                  <a:buNone/>
                </a:pPr>
                <a:endParaRPr lang="en-US" altLang="zh-CN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eaLnBrk="1" hangingPunct="1">
                  <a:buNone/>
                </a:pPr>
                <a:endParaRPr lang="en-US" altLang="zh-CN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eaLnBrk="1" hangingPunct="1">
                  <a:buNone/>
                </a:pPr>
                <a:endParaRPr lang="en-US" altLang="zh-CN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eaLnBrk="1" hangingPunct="1">
                  <a:buNone/>
                </a:pPr>
                <a:endParaRPr lang="en-US" altLang="zh-CN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eaLnBrk="1" hangingPunct="1">
                  <a:buNone/>
                </a:pPr>
                <a:endParaRPr lang="en-US" altLang="zh-CN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eaLnBrk="1" hangingPunct="1">
                  <a:buNone/>
                </a:pPr>
                <a:endParaRPr lang="en-US" altLang="zh-CN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eaLnBrk="1" hangingPunct="1">
                  <a:buNone/>
                </a:pPr>
                <a:endParaRPr lang="en-US" altLang="zh-CN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eaLnBrk="1" hangingPunct="1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8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CN" sz="28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comparisons and additions.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980728"/>
                <a:ext cx="8229600" cy="5688632"/>
              </a:xfrm>
              <a:blipFill>
                <a:blip r:embed="rId3"/>
                <a:stretch>
                  <a:fillRect l="-1481" t="-1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Brute Force Algorithm 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124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84271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507288" cy="5688632"/>
          </a:xfrm>
        </p:spPr>
        <p:txBody>
          <a:bodyPr/>
          <a:lstStyle/>
          <a:p>
            <a:pPr eaLnBrk="1" hangingPunct="1">
              <a:spcBef>
                <a:spcPts val="1000"/>
              </a:spcBef>
            </a:pPr>
            <a:r>
              <a:rPr lang="en-US" altLang="zh-CN" sz="3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Part I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zh-CN" sz="3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Maximum Contiguous Subarray Problem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definition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brute force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data-reuse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divide-and-conquer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of the divide-and-conquer algorithm 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zh-CN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Counting Inversions Problem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definition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brute force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divide-and-conquer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Analysis of the divide-and-conquer algorithm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125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727697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Review to Merge Sort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126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8856538" cy="453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396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Counting inversions: divide-and-conquer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127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640715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072715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504715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936715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368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800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232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664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096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528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3140" y="350335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960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5392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9897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42963"/>
            <a:ext cx="8229600" cy="5826397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Divide: separate list into two halves A and B.</a:t>
            </a: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Counting inversions: divide-and-conquer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128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640715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072715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504715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936715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368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800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232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664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096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528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3140" y="350335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960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5392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37905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42963"/>
            <a:ext cx="8229600" cy="5826397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Divide: separate list into two halves A and B.</a:t>
            </a: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Counting inversions: divide-and-conquer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129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640715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072715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504715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936715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368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800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232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664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096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528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3140" y="350335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40475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072475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504475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936475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368667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140000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572000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004000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436000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868192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960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5392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800907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300000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860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14375"/>
          </a:xfrm>
        </p:spPr>
        <p:txBody>
          <a:bodyPr/>
          <a:lstStyle/>
          <a:p>
            <a:pPr eaLnBrk="1" hangingPunct="1"/>
            <a:r>
              <a:rPr lang="en-US" altLang="zh-CN" sz="3200" b="0" dirty="0">
                <a:latin typeface="Calibri" panose="020F0502020204030204" pitchFamily="34" charset="0"/>
                <a:cs typeface="Calibri" panose="020F0502020204030204" pitchFamily="34" charset="0"/>
              </a:rPr>
              <a:t>Maximum Contiguous Subarray (MCS) Problem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13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8" y="866124"/>
            <a:ext cx="8355038" cy="594629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 bwMode="auto">
          <a:xfrm>
            <a:off x="154480" y="2276872"/>
            <a:ext cx="8377959" cy="40324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80052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42963"/>
            <a:ext cx="8229600" cy="5826397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Divide: separate list into two halves A and B.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Conquer: recursively count inversions in each list.</a:t>
            </a: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Counting inversions: divide-and-conquer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130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640715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072715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504715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936715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368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800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232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664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096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528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3140" y="350335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40475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072475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504475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936475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368667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140000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572000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004000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436000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868192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960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5392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800907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300000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8904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42963"/>
            <a:ext cx="8229600" cy="5826397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Divide: separate list into two halves A and B.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Conquer: recursively count inversions in each list.</a:t>
            </a: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Counting inversions: divide-and-conquer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131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640715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072715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504715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936715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368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800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232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664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096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528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3140" y="350335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40475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072475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504475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936475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368667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140000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572000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004000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436000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868192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33140" y="5373216"/>
            <a:ext cx="2992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in left half A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960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5392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800907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300000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76845" y="5720036"/>
            <a:ext cx="311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14-7,14-3,14-10,7-3,18-3,18-10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79731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613"/>
            <a:ext cx="8229600" cy="5832747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Divide: separate list into two halves A and B.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Conquer: recursively count inversions in each list.</a:t>
            </a: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Counting inversions: divide-and-conquer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132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640715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072715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504715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936715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368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800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232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664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096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528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3140" y="350335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40475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072475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504475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936475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368667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140000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572000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004000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436000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868192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33140" y="5373216"/>
            <a:ext cx="2992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in left half A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055375" y="5373216"/>
            <a:ext cx="311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in right half B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960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5392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800907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300000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76845" y="5720036"/>
            <a:ext cx="311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14-7,14-3,14-10,7-3,18-3,18-10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055375" y="5728892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11-2,23-2,23-16,23-17,25-16,25-17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6773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42963"/>
            <a:ext cx="8229600" cy="5826397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Divide: separate list into two halves A and B.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Conquer: recursively count inversions in each list.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Combine: count inversions (a, b) with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a∈A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b∈B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Counting inversions: divide-and-conquer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133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640715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072715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504715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936715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368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800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232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664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096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528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3140" y="350335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40475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072475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504475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936475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368667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140000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572000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004000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436000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868192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33140" y="5373216"/>
            <a:ext cx="2992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in left half A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055375" y="5373216"/>
            <a:ext cx="311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in right half B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960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5392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800907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300000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76845" y="5720036"/>
            <a:ext cx="311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14-7,14-3,14-10,7-3,18-3,18-10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055375" y="5728892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11-2,23-2,23-16,23-17,25-16,25-17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52271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42963"/>
            <a:ext cx="8229600" cy="5826397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Divide: separate list into two halves A and B.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Conquer: recursively count inversions in each list.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Combine: count inversions (a, b) with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a∈A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b∈B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Counting inversions: divide-and-conquer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134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640715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072715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504715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936715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368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800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232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664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096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528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3140" y="350335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40475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072475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504475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936475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368667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140000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572000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004000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436000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868192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33140" y="5373216"/>
            <a:ext cx="2992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in left half A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055375" y="5373216"/>
            <a:ext cx="311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in right half B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58698" y="6165304"/>
            <a:ext cx="423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(</a:t>
            </a:r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) with a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∈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 and b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∈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960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5392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800907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300000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76845" y="5720036"/>
            <a:ext cx="311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14-7,14-3,14-10,7-3,18-3,18-10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055375" y="5728892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11-2,23-2,23-16,23-17,25-16,25-17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64972" y="6514915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14-11,14-2,7-2,18-11,18-2,18-16,18-17,3-2,10-2,19-11,19-2,19-16,19-17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59621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42963"/>
            <a:ext cx="8229600" cy="5826397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Divide: separate list into two halves A and B.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Conquer: recursively count inversions in each list.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Combine: count inversions (a, b) with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a∈A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b∈B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Return sum of three counts.</a:t>
            </a: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Counting inversions: divide-and-conquer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135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640715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072715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504715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936715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368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800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232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664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096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528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3140" y="350335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40475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072475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504475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936475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368667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140000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572000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004000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436000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868192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33140" y="5373216"/>
            <a:ext cx="2992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in left half A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055375" y="5373216"/>
            <a:ext cx="311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in right half B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58698" y="6165304"/>
            <a:ext cx="423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(</a:t>
            </a:r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) with a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∈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 and b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∈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960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5392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800907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300000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76845" y="5720036"/>
            <a:ext cx="311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14-7,14-3,14-10,7-3,18-3,18-10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055375" y="5728892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11-2,23-2,23-16,23-17,25-16,25-17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64972" y="6514915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14-11,14-2,7-2,18-11,18-2,18-16,18-17,3-2,10-2,19-11,19-2,19-16,19-17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4183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42963"/>
            <a:ext cx="8229600" cy="5826397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Divide: separate list into two halves A and B.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Conquer: recursively count inversions in each list.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Combine: count inversions (a, b) with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a∈A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b∈B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Return sum of three counts.</a:t>
            </a: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Counting inversions: divide-and-conquer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136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640715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072715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504715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936715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368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800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232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664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096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528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3140" y="350335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40475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072475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504475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936475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368667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140000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572000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004000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436000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868192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33140" y="5373216"/>
            <a:ext cx="2992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in left half A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055375" y="5373216"/>
            <a:ext cx="311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in right half B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58698" y="6165304"/>
            <a:ext cx="423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(</a:t>
            </a:r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) with a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∈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 and b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∈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960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5392907" y="393003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800907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300000" y="487134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76845" y="5720036"/>
            <a:ext cx="311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14-7,14-3,14-10,7-3,18-3,18-10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055375" y="5728892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11-2,23-2,23-16,23-17,25-16,25-17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64972" y="6514915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14-11,14-2,7-2,18-11,18-2,18-16,18-17,3-2,10-2,19-11,19-2,19-16,19-17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346020" y="5779193"/>
            <a:ext cx="1754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6+6+13 =25</a:t>
            </a:r>
            <a:endParaRPr lang="zh-CN" alt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27738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 How to count inversions (a, b) with a ∈ A and b ∈ B?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How to 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137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2843" y="4293096"/>
            <a:ext cx="69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List A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87177" y="4308933"/>
            <a:ext cx="69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List B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16779" y="4692218"/>
            <a:ext cx="2592432" cy="432000"/>
            <a:chOff x="640475" y="4871345"/>
            <a:chExt cx="2592432" cy="432000"/>
          </a:xfrm>
        </p:grpSpPr>
        <p:sp>
          <p:nvSpPr>
            <p:cNvPr id="9" name="矩形 8"/>
            <p:cNvSpPr/>
            <p:nvPr/>
          </p:nvSpPr>
          <p:spPr bwMode="auto">
            <a:xfrm>
              <a:off x="640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14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072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504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18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936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36866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10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80090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19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716304" y="4692218"/>
            <a:ext cx="2592000" cy="432000"/>
            <a:chOff x="4140000" y="4871345"/>
            <a:chExt cx="2592000" cy="432000"/>
          </a:xfrm>
        </p:grpSpPr>
        <p:sp>
          <p:nvSpPr>
            <p:cNvPr id="16" name="矩形 15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11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25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16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91239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Review to the Conquer Step of MCS Problem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138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79" b="80385"/>
          <a:stretch/>
        </p:blipFill>
        <p:spPr>
          <a:xfrm>
            <a:off x="539552" y="942964"/>
            <a:ext cx="7992888" cy="11178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966185"/>
            <a:ext cx="7426808" cy="4547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564904"/>
            <a:ext cx="8468543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9489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 How to count inversions (a, b) with a ∈ A and b ∈ B?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 Easy if A and B are sorted!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Warmup algorithm.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How to 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139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2843" y="4293096"/>
            <a:ext cx="69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List A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87177" y="4308933"/>
            <a:ext cx="69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List B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16779" y="4692218"/>
            <a:ext cx="2592432" cy="432000"/>
            <a:chOff x="640475" y="4871345"/>
            <a:chExt cx="2592432" cy="432000"/>
          </a:xfrm>
        </p:grpSpPr>
        <p:sp>
          <p:nvSpPr>
            <p:cNvPr id="9" name="矩形 8"/>
            <p:cNvSpPr/>
            <p:nvPr/>
          </p:nvSpPr>
          <p:spPr bwMode="auto">
            <a:xfrm>
              <a:off x="640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14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072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504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18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936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36866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10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80090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19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716304" y="4692218"/>
            <a:ext cx="2592000" cy="432000"/>
            <a:chOff x="4140000" y="4871345"/>
            <a:chExt cx="2592000" cy="432000"/>
          </a:xfrm>
        </p:grpSpPr>
        <p:sp>
          <p:nvSpPr>
            <p:cNvPr id="16" name="矩形 15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11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25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16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440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0" dirty="0">
                <a:latin typeface="Calibri" panose="020F0502020204030204" pitchFamily="34" charset="0"/>
                <a:cs typeface="Calibri" panose="020F0502020204030204" pitchFamily="34" charset="0"/>
              </a:rPr>
              <a:t>Maximum Contiguous Subarray (MCS) Problem</a:t>
            </a:r>
            <a:endParaRPr lang="en-US" altLang="zh-CN" sz="3200" b="0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14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8" y="866124"/>
            <a:ext cx="8355038" cy="594629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 bwMode="auto">
          <a:xfrm>
            <a:off x="154480" y="3212976"/>
            <a:ext cx="8377959" cy="3096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205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 How to count inversions (a, b) with a ∈ A and b ∈ B?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 Easy if A and B are sorted!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Warmup algorithm.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Sort A and B.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How to 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140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2843" y="4293096"/>
            <a:ext cx="69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List A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87177" y="4308933"/>
            <a:ext cx="69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List B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16779" y="4692218"/>
            <a:ext cx="2592432" cy="432000"/>
            <a:chOff x="640475" y="4871345"/>
            <a:chExt cx="2592432" cy="432000"/>
          </a:xfrm>
        </p:grpSpPr>
        <p:sp>
          <p:nvSpPr>
            <p:cNvPr id="9" name="矩形 8"/>
            <p:cNvSpPr/>
            <p:nvPr/>
          </p:nvSpPr>
          <p:spPr bwMode="auto">
            <a:xfrm>
              <a:off x="640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14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072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504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18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936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36866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10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80090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19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716304" y="4692218"/>
            <a:ext cx="2592000" cy="432000"/>
            <a:chOff x="4140000" y="4871345"/>
            <a:chExt cx="2592000" cy="432000"/>
          </a:xfrm>
        </p:grpSpPr>
        <p:sp>
          <p:nvSpPr>
            <p:cNvPr id="16" name="矩形 15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11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25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16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56034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 How to count inversions (a, b) with a ∈ A and b ∈ B?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 Easy if A and B are sorted!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Warmup algorithm.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Sort A and B.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How to 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141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2843" y="429309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Sort A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16779" y="4692218"/>
            <a:ext cx="2592432" cy="432000"/>
            <a:chOff x="640475" y="4871345"/>
            <a:chExt cx="2592432" cy="432000"/>
          </a:xfrm>
        </p:grpSpPr>
        <p:sp>
          <p:nvSpPr>
            <p:cNvPr id="9" name="矩形 8"/>
            <p:cNvSpPr/>
            <p:nvPr/>
          </p:nvSpPr>
          <p:spPr bwMode="auto">
            <a:xfrm>
              <a:off x="640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072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504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10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936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14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36866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18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80090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19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4587177" y="4308933"/>
            <a:ext cx="69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List B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16304" y="4692218"/>
            <a:ext cx="2592000" cy="432000"/>
            <a:chOff x="4140000" y="4871345"/>
            <a:chExt cx="2592000" cy="432000"/>
          </a:xfrm>
        </p:grpSpPr>
        <p:sp>
          <p:nvSpPr>
            <p:cNvPr id="24" name="矩形 23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11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25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16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12982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 How to count inversions (a, b) with a ∈ A and b ∈ B?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 Easy if A and B are sorted!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Warmup algorithm.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Sort A and B.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How to 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142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2843" y="429309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Sort A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87177" y="430893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Sort B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16779" y="4692218"/>
            <a:ext cx="2592432" cy="432000"/>
            <a:chOff x="640475" y="4871345"/>
            <a:chExt cx="2592432" cy="432000"/>
          </a:xfrm>
        </p:grpSpPr>
        <p:sp>
          <p:nvSpPr>
            <p:cNvPr id="9" name="矩形 8"/>
            <p:cNvSpPr/>
            <p:nvPr/>
          </p:nvSpPr>
          <p:spPr bwMode="auto">
            <a:xfrm>
              <a:off x="640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072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504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10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936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14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36866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18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80090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19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716304" y="4692218"/>
            <a:ext cx="2592000" cy="432000"/>
            <a:chOff x="4140000" y="4871345"/>
            <a:chExt cx="2592000" cy="432000"/>
          </a:xfrm>
        </p:grpSpPr>
        <p:sp>
          <p:nvSpPr>
            <p:cNvPr id="16" name="矩形 15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11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16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25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378402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 How to count inversions (a, b) with a ∈ A and b ∈ B?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 Easy if A and B are sorted!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Warmup algorithm.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Sort A and B.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For each element b ∈ B,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How to 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143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82843" y="429309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Sort A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87177" y="430893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Sort B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216779" y="4692218"/>
            <a:ext cx="2592432" cy="432000"/>
            <a:chOff x="640475" y="4871345"/>
            <a:chExt cx="2592432" cy="432000"/>
          </a:xfrm>
        </p:grpSpPr>
        <p:sp>
          <p:nvSpPr>
            <p:cNvPr id="25" name="矩形 24"/>
            <p:cNvSpPr/>
            <p:nvPr/>
          </p:nvSpPr>
          <p:spPr bwMode="auto">
            <a:xfrm>
              <a:off x="640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1072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1504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10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1936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14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36866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18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280090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19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716304" y="4692218"/>
            <a:ext cx="2592000" cy="432000"/>
            <a:chOff x="4140000" y="4871345"/>
            <a:chExt cx="2592000" cy="432000"/>
          </a:xfrm>
        </p:grpSpPr>
        <p:sp>
          <p:nvSpPr>
            <p:cNvPr id="32" name="矩形 31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11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16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25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113325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 How to count inversions (a, b) with a ∈ A and b ∈ B?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 Easy if A and B are sorted!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Warmup algorithm.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Sort A and B.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For each element b ∈ B,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binary search in A to find how many elements in A are greater than b.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How to 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144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82843" y="429309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Sort A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87177" y="430893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Sort B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216779" y="4692218"/>
            <a:ext cx="2592432" cy="432000"/>
            <a:chOff x="640475" y="4871345"/>
            <a:chExt cx="2592432" cy="432000"/>
          </a:xfrm>
        </p:grpSpPr>
        <p:sp>
          <p:nvSpPr>
            <p:cNvPr id="25" name="矩形 24"/>
            <p:cNvSpPr/>
            <p:nvPr/>
          </p:nvSpPr>
          <p:spPr bwMode="auto">
            <a:xfrm>
              <a:off x="640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1072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1504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10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1936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14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36866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18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280090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19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716304" y="4692218"/>
            <a:ext cx="2592000" cy="432000"/>
            <a:chOff x="4140000" y="4871345"/>
            <a:chExt cx="2592000" cy="432000"/>
          </a:xfrm>
        </p:grpSpPr>
        <p:sp>
          <p:nvSpPr>
            <p:cNvPr id="32" name="矩形 31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11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16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25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10634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 How to count inversions (a, b) with a ∈ A and b ∈ B?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 Easy if A and B are sorted!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Warmup algorithm.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Sort A and B.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For each element b ∈ B,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binary search in A to find how many elements in A are greater than b.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How to 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145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82843" y="429309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Sort A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587177" y="430893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Sort B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1216779" y="4692218"/>
            <a:ext cx="2592432" cy="432000"/>
            <a:chOff x="640475" y="4871345"/>
            <a:chExt cx="2592432" cy="432000"/>
          </a:xfrm>
        </p:grpSpPr>
        <p:sp>
          <p:nvSpPr>
            <p:cNvPr id="103" name="矩形 102"/>
            <p:cNvSpPr/>
            <p:nvPr/>
          </p:nvSpPr>
          <p:spPr bwMode="auto">
            <a:xfrm>
              <a:off x="640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4" name="矩形 103"/>
            <p:cNvSpPr/>
            <p:nvPr/>
          </p:nvSpPr>
          <p:spPr bwMode="auto">
            <a:xfrm>
              <a:off x="1072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1504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10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6" name="矩形 105"/>
            <p:cNvSpPr/>
            <p:nvPr/>
          </p:nvSpPr>
          <p:spPr bwMode="auto">
            <a:xfrm>
              <a:off x="1936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14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7" name="矩形 106"/>
            <p:cNvSpPr/>
            <p:nvPr/>
          </p:nvSpPr>
          <p:spPr bwMode="auto">
            <a:xfrm>
              <a:off x="236866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18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280090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19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4716304" y="4692218"/>
            <a:ext cx="2592000" cy="432000"/>
            <a:chOff x="4140000" y="4871345"/>
            <a:chExt cx="2592000" cy="432000"/>
          </a:xfrm>
        </p:grpSpPr>
        <p:sp>
          <p:nvSpPr>
            <p:cNvPr id="110" name="矩形 109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11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2" name="矩形 111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16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3" name="矩形 112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25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cxnSp>
        <p:nvCxnSpPr>
          <p:cNvPr id="131" name="肘形连接符 130"/>
          <p:cNvCxnSpPr>
            <a:stCxn id="110" idx="2"/>
          </p:cNvCxnSpPr>
          <p:nvPr/>
        </p:nvCxnSpPr>
        <p:spPr bwMode="auto">
          <a:xfrm rot="5400000">
            <a:off x="3074542" y="3266456"/>
            <a:ext cx="12700" cy="3715525"/>
          </a:xfrm>
          <a:prstGeom prst="bentConnector4">
            <a:avLst>
              <a:gd name="adj1" fmla="val 2709937"/>
              <a:gd name="adj2" fmla="val 99963"/>
            </a:avLst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4716016" y="5610358"/>
            <a:ext cx="2592000" cy="432000"/>
            <a:chOff x="4140000" y="4871345"/>
            <a:chExt cx="2592000" cy="432000"/>
          </a:xfrm>
        </p:grpSpPr>
        <p:sp>
          <p:nvSpPr>
            <p:cNvPr id="140" name="矩形 139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?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1" name="矩形 140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?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2" name="矩形 141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?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3" name="矩形 142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?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4" name="矩形 143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?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5" name="矩形 144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?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146" name="文本框 145"/>
          <p:cNvSpPr txBox="1"/>
          <p:nvPr/>
        </p:nvSpPr>
        <p:spPr>
          <a:xfrm>
            <a:off x="4602269" y="6198026"/>
            <a:ext cx="1620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Count for b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∈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4808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 How to count inversions (a, b) with a ∈ A and b ∈ B?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 Easy if A and B are sorted!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Warmup algorithm.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Sort A and B.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For each element b ∈ B,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binary search in A to find how many elements in A are greater than b.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How to 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146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82843" y="429309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Sort A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587177" y="430893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Sort B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1216779" y="4692218"/>
            <a:ext cx="2592432" cy="432000"/>
            <a:chOff x="640475" y="4871345"/>
            <a:chExt cx="2592432" cy="432000"/>
          </a:xfrm>
        </p:grpSpPr>
        <p:sp>
          <p:nvSpPr>
            <p:cNvPr id="103" name="矩形 102"/>
            <p:cNvSpPr/>
            <p:nvPr/>
          </p:nvSpPr>
          <p:spPr bwMode="auto">
            <a:xfrm>
              <a:off x="640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4" name="矩形 103"/>
            <p:cNvSpPr/>
            <p:nvPr/>
          </p:nvSpPr>
          <p:spPr bwMode="auto">
            <a:xfrm>
              <a:off x="1072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1504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10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6" name="矩形 105"/>
            <p:cNvSpPr/>
            <p:nvPr/>
          </p:nvSpPr>
          <p:spPr bwMode="auto">
            <a:xfrm>
              <a:off x="1936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14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7" name="矩形 106"/>
            <p:cNvSpPr/>
            <p:nvPr/>
          </p:nvSpPr>
          <p:spPr bwMode="auto">
            <a:xfrm>
              <a:off x="236866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18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280090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19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4716304" y="4692218"/>
            <a:ext cx="2592000" cy="432000"/>
            <a:chOff x="4140000" y="4871345"/>
            <a:chExt cx="2592000" cy="432000"/>
          </a:xfrm>
        </p:grpSpPr>
        <p:sp>
          <p:nvSpPr>
            <p:cNvPr id="110" name="矩形 109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11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2" name="矩形 111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16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3" name="矩形 112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25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4716016" y="5610358"/>
            <a:ext cx="2592000" cy="432000"/>
            <a:chOff x="4140000" y="4871345"/>
            <a:chExt cx="2592000" cy="432000"/>
          </a:xfrm>
        </p:grpSpPr>
        <p:sp>
          <p:nvSpPr>
            <p:cNvPr id="140" name="矩形 139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6</a:t>
              </a:r>
              <a:endParaRPr kumimoji="0" lang="zh-CN" altLang="en-US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1" name="矩形 140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?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2" name="矩形 141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?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3" name="矩形 142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?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4" name="矩形 143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?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5" name="矩形 144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?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146" name="文本框 145"/>
          <p:cNvSpPr txBox="1"/>
          <p:nvPr/>
        </p:nvSpPr>
        <p:spPr>
          <a:xfrm>
            <a:off x="4602269" y="6198026"/>
            <a:ext cx="1620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Count for b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∈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" name="肘形连接符 26"/>
          <p:cNvCxnSpPr>
            <a:stCxn id="111" idx="2"/>
          </p:cNvCxnSpPr>
          <p:nvPr/>
        </p:nvCxnSpPr>
        <p:spPr bwMode="auto">
          <a:xfrm rot="5400000">
            <a:off x="3938542" y="3698456"/>
            <a:ext cx="12700" cy="2851525"/>
          </a:xfrm>
          <a:prstGeom prst="bentConnector4">
            <a:avLst>
              <a:gd name="adj1" fmla="val 2789047"/>
              <a:gd name="adj2" fmla="val 100301"/>
            </a:avLst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04026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 How to count inversions (a, b) with a ∈ A and b ∈ B?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 Easy if A and B are sorted!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Warmup algorithm.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Sort A and B.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For each element b ∈ B,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binary search in A to find how many elements in A are greater than b.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How to 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147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82843" y="429309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Sort A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587177" y="430893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Sort B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1216779" y="4692218"/>
            <a:ext cx="2592432" cy="432000"/>
            <a:chOff x="640475" y="4871345"/>
            <a:chExt cx="2592432" cy="432000"/>
          </a:xfrm>
        </p:grpSpPr>
        <p:sp>
          <p:nvSpPr>
            <p:cNvPr id="103" name="矩形 102"/>
            <p:cNvSpPr/>
            <p:nvPr/>
          </p:nvSpPr>
          <p:spPr bwMode="auto">
            <a:xfrm>
              <a:off x="640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4" name="矩形 103"/>
            <p:cNvSpPr/>
            <p:nvPr/>
          </p:nvSpPr>
          <p:spPr bwMode="auto">
            <a:xfrm>
              <a:off x="1072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1504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10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6" name="矩形 105"/>
            <p:cNvSpPr/>
            <p:nvPr/>
          </p:nvSpPr>
          <p:spPr bwMode="auto">
            <a:xfrm>
              <a:off x="1936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14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7" name="矩形 106"/>
            <p:cNvSpPr/>
            <p:nvPr/>
          </p:nvSpPr>
          <p:spPr bwMode="auto">
            <a:xfrm>
              <a:off x="236866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18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280090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19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4716304" y="4692218"/>
            <a:ext cx="2592000" cy="432000"/>
            <a:chOff x="4140000" y="4871345"/>
            <a:chExt cx="2592000" cy="432000"/>
          </a:xfrm>
        </p:grpSpPr>
        <p:sp>
          <p:nvSpPr>
            <p:cNvPr id="110" name="矩形 109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11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2" name="矩形 111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16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3" name="矩形 112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25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4716016" y="5610358"/>
            <a:ext cx="2592000" cy="432000"/>
            <a:chOff x="4140000" y="4871345"/>
            <a:chExt cx="2592000" cy="432000"/>
          </a:xfrm>
        </p:grpSpPr>
        <p:sp>
          <p:nvSpPr>
            <p:cNvPr id="140" name="矩形 139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6</a:t>
              </a:r>
              <a:endPara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1" name="矩形 140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2" name="矩形 141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?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3" name="矩形 142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?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4" name="矩形 143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?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5" name="矩形 144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?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146" name="文本框 145"/>
          <p:cNvSpPr txBox="1"/>
          <p:nvPr/>
        </p:nvSpPr>
        <p:spPr>
          <a:xfrm>
            <a:off x="4602269" y="6198026"/>
            <a:ext cx="1620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Count for b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∈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肘形连接符 3"/>
          <p:cNvCxnSpPr>
            <a:stCxn id="112" idx="2"/>
          </p:cNvCxnSpPr>
          <p:nvPr/>
        </p:nvCxnSpPr>
        <p:spPr bwMode="auto">
          <a:xfrm rot="5400000">
            <a:off x="4370542" y="3698456"/>
            <a:ext cx="12700" cy="2851525"/>
          </a:xfrm>
          <a:prstGeom prst="bentConnector4">
            <a:avLst>
              <a:gd name="adj1" fmla="val 2868157"/>
              <a:gd name="adj2" fmla="val 100302"/>
            </a:avLst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5038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 How to count inversions (a, b) with a ∈ A and b ∈ B?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 Easy if A and B are sorted!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Warmup algorithm.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Sort A and B.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For each element b ∈ B,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binary search in A to find how many elements in A are greater than b.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How to 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148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82843" y="429309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Sort A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587177" y="430893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Sort B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1216779" y="4692218"/>
            <a:ext cx="2592432" cy="432000"/>
            <a:chOff x="640475" y="4871345"/>
            <a:chExt cx="2592432" cy="432000"/>
          </a:xfrm>
        </p:grpSpPr>
        <p:sp>
          <p:nvSpPr>
            <p:cNvPr id="103" name="矩形 102"/>
            <p:cNvSpPr/>
            <p:nvPr/>
          </p:nvSpPr>
          <p:spPr bwMode="auto">
            <a:xfrm>
              <a:off x="640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4" name="矩形 103"/>
            <p:cNvSpPr/>
            <p:nvPr/>
          </p:nvSpPr>
          <p:spPr bwMode="auto">
            <a:xfrm>
              <a:off x="1072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1504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10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6" name="矩形 105"/>
            <p:cNvSpPr/>
            <p:nvPr/>
          </p:nvSpPr>
          <p:spPr bwMode="auto">
            <a:xfrm>
              <a:off x="1936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14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7" name="矩形 106"/>
            <p:cNvSpPr/>
            <p:nvPr/>
          </p:nvSpPr>
          <p:spPr bwMode="auto">
            <a:xfrm>
              <a:off x="236866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18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280090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19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4716304" y="4692218"/>
            <a:ext cx="2592000" cy="432000"/>
            <a:chOff x="4140000" y="4871345"/>
            <a:chExt cx="2592000" cy="432000"/>
          </a:xfrm>
        </p:grpSpPr>
        <p:sp>
          <p:nvSpPr>
            <p:cNvPr id="110" name="矩形 109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11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2" name="矩形 111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16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3" name="矩形 112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25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4716016" y="5610358"/>
            <a:ext cx="2592000" cy="432000"/>
            <a:chOff x="4140000" y="4871345"/>
            <a:chExt cx="2592000" cy="432000"/>
          </a:xfrm>
        </p:grpSpPr>
        <p:sp>
          <p:nvSpPr>
            <p:cNvPr id="140" name="矩形 139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6</a:t>
              </a:r>
              <a:endPara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1" name="矩形 140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2" name="矩形 141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3" name="矩形 142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?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4" name="矩形 143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?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5" name="矩形 144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?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146" name="文本框 145"/>
          <p:cNvSpPr txBox="1"/>
          <p:nvPr/>
        </p:nvSpPr>
        <p:spPr>
          <a:xfrm>
            <a:off x="4602269" y="6198026"/>
            <a:ext cx="1620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Count for b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∈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肘形连接符 2"/>
          <p:cNvCxnSpPr>
            <a:stCxn id="113" idx="2"/>
          </p:cNvCxnSpPr>
          <p:nvPr/>
        </p:nvCxnSpPr>
        <p:spPr bwMode="auto">
          <a:xfrm rot="5400000">
            <a:off x="4586542" y="3482456"/>
            <a:ext cx="12700" cy="3283525"/>
          </a:xfrm>
          <a:prstGeom prst="bentConnector4">
            <a:avLst>
              <a:gd name="adj1" fmla="val 2709906"/>
              <a:gd name="adj2" fmla="val 100417"/>
            </a:avLst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09843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 How to count inversions (a, b) with a ∈ A and b ∈ B?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 Easy if A and B are sorted!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Warmup algorithm.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Sort A and B.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For each element b ∈ B,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binary search in A to find how many elements in A are greater than b.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How to 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149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82843" y="429309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Sort A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587177" y="430893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Sort B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1216779" y="4692218"/>
            <a:ext cx="2592432" cy="432000"/>
            <a:chOff x="640475" y="4871345"/>
            <a:chExt cx="2592432" cy="432000"/>
          </a:xfrm>
        </p:grpSpPr>
        <p:sp>
          <p:nvSpPr>
            <p:cNvPr id="103" name="矩形 102"/>
            <p:cNvSpPr/>
            <p:nvPr/>
          </p:nvSpPr>
          <p:spPr bwMode="auto">
            <a:xfrm>
              <a:off x="640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4" name="矩形 103"/>
            <p:cNvSpPr/>
            <p:nvPr/>
          </p:nvSpPr>
          <p:spPr bwMode="auto">
            <a:xfrm>
              <a:off x="1072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1504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10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6" name="矩形 105"/>
            <p:cNvSpPr/>
            <p:nvPr/>
          </p:nvSpPr>
          <p:spPr bwMode="auto">
            <a:xfrm>
              <a:off x="1936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14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7" name="矩形 106"/>
            <p:cNvSpPr/>
            <p:nvPr/>
          </p:nvSpPr>
          <p:spPr bwMode="auto">
            <a:xfrm>
              <a:off x="236866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18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280090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19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4716304" y="4692218"/>
            <a:ext cx="2592000" cy="432000"/>
            <a:chOff x="4140000" y="4871345"/>
            <a:chExt cx="2592000" cy="432000"/>
          </a:xfrm>
        </p:grpSpPr>
        <p:sp>
          <p:nvSpPr>
            <p:cNvPr id="110" name="矩形 109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11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2" name="矩形 111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16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3" name="矩形 112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25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4716016" y="5610358"/>
            <a:ext cx="2592000" cy="432000"/>
            <a:chOff x="4140000" y="4871345"/>
            <a:chExt cx="2592000" cy="432000"/>
          </a:xfrm>
        </p:grpSpPr>
        <p:sp>
          <p:nvSpPr>
            <p:cNvPr id="140" name="矩形 139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6</a:t>
              </a:r>
              <a:endPara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1" name="矩形 140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2" name="矩形 141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3" name="矩形 142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4" name="矩形 143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?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5" name="矩形 144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?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146" name="文本框 145"/>
          <p:cNvSpPr txBox="1"/>
          <p:nvPr/>
        </p:nvSpPr>
        <p:spPr>
          <a:xfrm>
            <a:off x="4602269" y="6198026"/>
            <a:ext cx="1620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Count for b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∈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肘形连接符 3"/>
          <p:cNvCxnSpPr>
            <a:stCxn id="114" idx="2"/>
          </p:cNvCxnSpPr>
          <p:nvPr/>
        </p:nvCxnSpPr>
        <p:spPr bwMode="auto">
          <a:xfrm rot="5400000">
            <a:off x="5234854" y="3698576"/>
            <a:ext cx="12700" cy="2851285"/>
          </a:xfrm>
          <a:prstGeom prst="bentConnector4">
            <a:avLst>
              <a:gd name="adj1" fmla="val 2789031"/>
              <a:gd name="adj2" fmla="val 100307"/>
            </a:avLst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821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0" dirty="0">
                <a:latin typeface="Calibri" panose="020F0502020204030204" pitchFamily="34" charset="0"/>
                <a:cs typeface="Calibri" panose="020F0502020204030204" pitchFamily="34" charset="0"/>
              </a:rPr>
              <a:t>Maximum Contiguous Subarray (MCS) Problem</a:t>
            </a:r>
            <a:endParaRPr lang="en-US" altLang="zh-CN" sz="3200" b="0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15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8" y="866124"/>
            <a:ext cx="8355038" cy="594629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 bwMode="auto">
          <a:xfrm>
            <a:off x="154480" y="4077072"/>
            <a:ext cx="8377959" cy="2232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06895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 How to count inversions (a, b) with a ∈ A and b ∈ B?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 Easy if A and B are sorted!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Warmup algorithm.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Sort A and B.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For each element b ∈ B,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binary search in A to find how many elements in A are greater than b.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How to 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150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82843" y="429309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Sort A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587177" y="430893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Sort B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1216779" y="4692218"/>
            <a:ext cx="2592432" cy="432000"/>
            <a:chOff x="640475" y="4871345"/>
            <a:chExt cx="2592432" cy="432000"/>
          </a:xfrm>
        </p:grpSpPr>
        <p:sp>
          <p:nvSpPr>
            <p:cNvPr id="103" name="矩形 102"/>
            <p:cNvSpPr/>
            <p:nvPr/>
          </p:nvSpPr>
          <p:spPr bwMode="auto">
            <a:xfrm>
              <a:off x="640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4" name="矩形 103"/>
            <p:cNvSpPr/>
            <p:nvPr/>
          </p:nvSpPr>
          <p:spPr bwMode="auto">
            <a:xfrm>
              <a:off x="1072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1504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10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6" name="矩形 105"/>
            <p:cNvSpPr/>
            <p:nvPr/>
          </p:nvSpPr>
          <p:spPr bwMode="auto">
            <a:xfrm>
              <a:off x="1936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14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7" name="矩形 106"/>
            <p:cNvSpPr/>
            <p:nvPr/>
          </p:nvSpPr>
          <p:spPr bwMode="auto">
            <a:xfrm>
              <a:off x="236866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18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280090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19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4716304" y="4692218"/>
            <a:ext cx="2592000" cy="432000"/>
            <a:chOff x="4140000" y="4871345"/>
            <a:chExt cx="2592000" cy="432000"/>
          </a:xfrm>
        </p:grpSpPr>
        <p:sp>
          <p:nvSpPr>
            <p:cNvPr id="110" name="矩形 109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11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2" name="矩形 111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16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3" name="矩形 112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25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4716016" y="5610358"/>
            <a:ext cx="2592000" cy="432000"/>
            <a:chOff x="4140000" y="4871345"/>
            <a:chExt cx="2592000" cy="432000"/>
          </a:xfrm>
        </p:grpSpPr>
        <p:sp>
          <p:nvSpPr>
            <p:cNvPr id="140" name="矩形 139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6</a:t>
              </a:r>
              <a:endPara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1" name="矩形 140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2" name="矩形 141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3" name="矩形 142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4" name="矩形 143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0</a:t>
              </a:r>
              <a:endParaRPr kumimoji="0" lang="zh-CN" altLang="en-US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5" name="矩形 144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?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146" name="文本框 145"/>
          <p:cNvSpPr txBox="1"/>
          <p:nvPr/>
        </p:nvSpPr>
        <p:spPr>
          <a:xfrm>
            <a:off x="4602269" y="6198026"/>
            <a:ext cx="1620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Count for b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∈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肘形连接符 2"/>
          <p:cNvCxnSpPr>
            <a:stCxn id="115" idx="2"/>
          </p:cNvCxnSpPr>
          <p:nvPr/>
        </p:nvCxnSpPr>
        <p:spPr bwMode="auto">
          <a:xfrm rot="5400000">
            <a:off x="5450758" y="3482672"/>
            <a:ext cx="12700" cy="3283093"/>
          </a:xfrm>
          <a:prstGeom prst="bentConnector4">
            <a:avLst>
              <a:gd name="adj1" fmla="val 2709898"/>
              <a:gd name="adj2" fmla="val 100118"/>
            </a:avLst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49551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 How to count inversions (a, b) with a ∈ A and b ∈ B?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 Easy if A and B are sorted!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Warmup algorithm.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Sort A and B.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For each element b ∈ B,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binary search in A to find how many elements in A are greater than b.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How to 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151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82843" y="429309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Sort A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587177" y="430893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Sort B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1216779" y="4692218"/>
            <a:ext cx="2592432" cy="432000"/>
            <a:chOff x="640475" y="4871345"/>
            <a:chExt cx="2592432" cy="432000"/>
          </a:xfrm>
        </p:grpSpPr>
        <p:sp>
          <p:nvSpPr>
            <p:cNvPr id="103" name="矩形 102"/>
            <p:cNvSpPr/>
            <p:nvPr/>
          </p:nvSpPr>
          <p:spPr bwMode="auto">
            <a:xfrm>
              <a:off x="640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4" name="矩形 103"/>
            <p:cNvSpPr/>
            <p:nvPr/>
          </p:nvSpPr>
          <p:spPr bwMode="auto">
            <a:xfrm>
              <a:off x="1072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1504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10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6" name="矩形 105"/>
            <p:cNvSpPr/>
            <p:nvPr/>
          </p:nvSpPr>
          <p:spPr bwMode="auto">
            <a:xfrm>
              <a:off x="1936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14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7" name="矩形 106"/>
            <p:cNvSpPr/>
            <p:nvPr/>
          </p:nvSpPr>
          <p:spPr bwMode="auto">
            <a:xfrm>
              <a:off x="236866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18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280090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19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4716304" y="4692218"/>
            <a:ext cx="2592000" cy="432000"/>
            <a:chOff x="4140000" y="4871345"/>
            <a:chExt cx="2592000" cy="432000"/>
          </a:xfrm>
        </p:grpSpPr>
        <p:sp>
          <p:nvSpPr>
            <p:cNvPr id="110" name="矩形 109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11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2" name="矩形 111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16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3" name="矩形 112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25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4716016" y="5610358"/>
            <a:ext cx="2592000" cy="432000"/>
            <a:chOff x="4140000" y="4871345"/>
            <a:chExt cx="2592000" cy="432000"/>
          </a:xfrm>
        </p:grpSpPr>
        <p:sp>
          <p:nvSpPr>
            <p:cNvPr id="140" name="矩形 139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6</a:t>
              </a:r>
              <a:endPara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1" name="矩形 140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2" name="矩形 141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3" name="矩形 142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4" name="矩形 143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0</a:t>
              </a:r>
              <a:endPara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5" name="矩形 144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0</a:t>
              </a:r>
              <a:endParaRPr kumimoji="0" lang="zh-CN" altLang="en-US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146" name="文本框 145"/>
          <p:cNvSpPr txBox="1"/>
          <p:nvPr/>
        </p:nvSpPr>
        <p:spPr>
          <a:xfrm>
            <a:off x="4602269" y="6198026"/>
            <a:ext cx="1620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Count for b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∈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81090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 How to count inversions (a, b) with a ∈ A and b ∈ B?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 Easy if A and B are sorted!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Warmup algorithm.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Sort A and B.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For each element b ∈ B,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binary search in A to find how many elements in A are greater than b.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How to 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152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82843" y="429309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Sort A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587177" y="430893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Sort B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1216779" y="4692218"/>
            <a:ext cx="2592432" cy="432000"/>
            <a:chOff x="640475" y="4871345"/>
            <a:chExt cx="2592432" cy="432000"/>
          </a:xfrm>
        </p:grpSpPr>
        <p:sp>
          <p:nvSpPr>
            <p:cNvPr id="103" name="矩形 102"/>
            <p:cNvSpPr/>
            <p:nvPr/>
          </p:nvSpPr>
          <p:spPr bwMode="auto">
            <a:xfrm>
              <a:off x="640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4" name="矩形 103"/>
            <p:cNvSpPr/>
            <p:nvPr/>
          </p:nvSpPr>
          <p:spPr bwMode="auto">
            <a:xfrm>
              <a:off x="1072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1504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10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6" name="矩形 105"/>
            <p:cNvSpPr/>
            <p:nvPr/>
          </p:nvSpPr>
          <p:spPr bwMode="auto">
            <a:xfrm>
              <a:off x="1936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14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7" name="矩形 106"/>
            <p:cNvSpPr/>
            <p:nvPr/>
          </p:nvSpPr>
          <p:spPr bwMode="auto">
            <a:xfrm>
              <a:off x="236866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18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280090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19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4716304" y="4692218"/>
            <a:ext cx="2592000" cy="432000"/>
            <a:chOff x="4140000" y="4871345"/>
            <a:chExt cx="2592000" cy="432000"/>
          </a:xfrm>
        </p:grpSpPr>
        <p:sp>
          <p:nvSpPr>
            <p:cNvPr id="110" name="矩形 109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11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2" name="矩形 111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16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3" name="矩形 112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25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4716016" y="5610358"/>
            <a:ext cx="2592000" cy="432000"/>
            <a:chOff x="4140000" y="4871345"/>
            <a:chExt cx="2592000" cy="432000"/>
          </a:xfrm>
        </p:grpSpPr>
        <p:sp>
          <p:nvSpPr>
            <p:cNvPr id="140" name="矩形 139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6</a:t>
              </a:r>
              <a:endPara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1" name="矩形 140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2" name="矩形 141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3" name="矩形 142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4" name="矩形 143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0</a:t>
              </a:r>
              <a:endPara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5" name="矩形 144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0</a:t>
              </a:r>
              <a:endPara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146" name="文本框 145"/>
          <p:cNvSpPr txBox="1"/>
          <p:nvPr/>
        </p:nvSpPr>
        <p:spPr>
          <a:xfrm>
            <a:off x="4602269" y="6198026"/>
            <a:ext cx="1620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Count for b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∈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223424" y="5442193"/>
            <a:ext cx="2726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Inversions between A and B: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6+3+2+2=13</a:t>
            </a:r>
            <a:endParaRPr lang="zh-CN" alt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03653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(a, b) with a ∈ A and b ∈ B, assuming A and B are sorted.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: Improvement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153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652609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(a, b) with a ∈ A and b ∈ B, assuming A and B are sorted.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Scan A and B from left to right.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: Improvement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154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70552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(a, b) with a ∈ A and b ∈ B, assuming A and B are sorted.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Scan A and B from left to right.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Compare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: Improvement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155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98385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(a, b) with a ∈ A and b ∈ B, assuming A and B are sorted.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Scan A and B from left to right.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Compare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not inverted with any element left in B.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: Improvement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156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340539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(a, b) with a ∈ A and b ∈ B, assuming A and B are sorted.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Scan A and B from left to right.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Compare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not inverted with any element left in B.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inverted with every element left in A.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: Improvement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157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265651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(a, b) with a ∈ A and b ∈ B, assuming A and B are sorted.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Scan A and B from left to right.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Compare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not inverted with any element left in B.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inverted with every element left in A.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Append smaller element to sorted list C.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: Improvement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158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90869" y="4901724"/>
            <a:ext cx="191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Two sorted halves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71600" y="4869160"/>
            <a:ext cx="2592432" cy="432000"/>
            <a:chOff x="640475" y="4871345"/>
            <a:chExt cx="2592432" cy="432000"/>
          </a:xfrm>
        </p:grpSpPr>
        <p:sp>
          <p:nvSpPr>
            <p:cNvPr id="7" name="矩形 6"/>
            <p:cNvSpPr/>
            <p:nvPr/>
          </p:nvSpPr>
          <p:spPr bwMode="auto">
            <a:xfrm>
              <a:off x="640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072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504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10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936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14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236866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18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80090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19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471125" y="4869160"/>
            <a:ext cx="2592000" cy="432000"/>
            <a:chOff x="4140000" y="4871345"/>
            <a:chExt cx="2592000" cy="432000"/>
          </a:xfrm>
        </p:grpSpPr>
        <p:sp>
          <p:nvSpPr>
            <p:cNvPr id="15" name="矩形 14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11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16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25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7331633" y="5836646"/>
            <a:ext cx="15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Auxiliary array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1403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1835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2267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2699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313198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3564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399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428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4860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5292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5724416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15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23157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(a, b) with a ∈ A and b ∈ B, assuming A and B are sorted.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Scan A and B from left to right.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Compare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not inverted with any element left in B.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inverted with every element left in A.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Append smaller element to sorted list C.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: Improvement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159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90869" y="4901724"/>
            <a:ext cx="191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Two sorted halves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71600" y="4869160"/>
            <a:ext cx="2592432" cy="432000"/>
            <a:chOff x="640475" y="4871345"/>
            <a:chExt cx="2592432" cy="432000"/>
          </a:xfrm>
        </p:grpSpPr>
        <p:sp>
          <p:nvSpPr>
            <p:cNvPr id="9" name="矩形 8"/>
            <p:cNvSpPr/>
            <p:nvPr/>
          </p:nvSpPr>
          <p:spPr bwMode="auto">
            <a:xfrm>
              <a:off x="640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072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504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10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936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14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36866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18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80090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19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71125" y="4869160"/>
            <a:ext cx="2592000" cy="432000"/>
            <a:chOff x="4140000" y="4871345"/>
            <a:chExt cx="2592000" cy="432000"/>
          </a:xfrm>
        </p:grpSpPr>
        <p:sp>
          <p:nvSpPr>
            <p:cNvPr id="16" name="矩形 15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11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16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25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1403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835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267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699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13198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3564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99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428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860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292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724416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15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331633" y="5836646"/>
            <a:ext cx="15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Auxiliary array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1187624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 bwMode="auto">
          <a:xfrm>
            <a:off x="4716016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965708" y="430559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 = 6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200511" y="6387715"/>
            <a:ext cx="6403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Total: </a:t>
            </a:r>
          </a:p>
        </p:txBody>
      </p:sp>
    </p:spTree>
    <p:extLst>
      <p:ext uri="{BB962C8B-B14F-4D97-AF65-F5344CB8AC3E}">
        <p14:creationId xmlns:p14="http://schemas.microsoft.com/office/powerpoint/2010/main" val="637891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0" dirty="0">
                <a:latin typeface="Calibri" panose="020F0502020204030204" pitchFamily="34" charset="0"/>
                <a:cs typeface="Calibri" panose="020F0502020204030204" pitchFamily="34" charset="0"/>
              </a:rPr>
              <a:t>Maximum Contiguous Subarray (MCS) Problem</a:t>
            </a:r>
            <a:endParaRPr lang="en-US" altLang="zh-CN" sz="3200" b="0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16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8" y="866124"/>
            <a:ext cx="8355038" cy="594629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 bwMode="auto">
          <a:xfrm>
            <a:off x="154480" y="5013176"/>
            <a:ext cx="8377959" cy="12961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1705508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(a, b) with a ∈ A and b ∈ B, assuming A and B are sorted.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Scan A and B from left to right.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Compare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not inverted with any element left in B.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inverted with every element left in A.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Append smaller element to sorted list C.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: Improvement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160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90869" y="4901724"/>
            <a:ext cx="191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Two sorted halves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71600" y="4869160"/>
            <a:ext cx="2592432" cy="432000"/>
            <a:chOff x="640475" y="4871345"/>
            <a:chExt cx="2592432" cy="432000"/>
          </a:xfrm>
        </p:grpSpPr>
        <p:sp>
          <p:nvSpPr>
            <p:cNvPr id="9" name="矩形 8"/>
            <p:cNvSpPr/>
            <p:nvPr/>
          </p:nvSpPr>
          <p:spPr bwMode="auto">
            <a:xfrm>
              <a:off x="640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072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504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10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936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14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36866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18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80090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19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71125" y="4869160"/>
            <a:ext cx="2592000" cy="432000"/>
            <a:chOff x="4140000" y="4871345"/>
            <a:chExt cx="2592000" cy="432000"/>
          </a:xfrm>
        </p:grpSpPr>
        <p:sp>
          <p:nvSpPr>
            <p:cNvPr id="16" name="矩形 15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rgbClr val="FFFF66"/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11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16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25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1403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835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267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699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13198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3564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99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428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860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292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724416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15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331633" y="5836646"/>
            <a:ext cx="15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Auxiliary array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1187624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 bwMode="auto">
          <a:xfrm>
            <a:off x="4716016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965708" y="430559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 = 6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29573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200511" y="6387715"/>
            <a:ext cx="6403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Total: 6</a:t>
            </a:r>
          </a:p>
        </p:txBody>
      </p:sp>
    </p:spTree>
    <p:extLst>
      <p:ext uri="{BB962C8B-B14F-4D97-AF65-F5344CB8AC3E}">
        <p14:creationId xmlns:p14="http://schemas.microsoft.com/office/powerpoint/2010/main" val="205406012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(a, b) with a ∈ A and b ∈ B, assuming A and B are sorted.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Scan A and B from left to right.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Compare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not inverted with any element left in B.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inverted with every element left in A.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Append smaller element to sorted list C.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: Improvement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161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90869" y="4901724"/>
            <a:ext cx="191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Two sorted halves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71600" y="4869160"/>
            <a:ext cx="2592432" cy="432000"/>
            <a:chOff x="640475" y="4871345"/>
            <a:chExt cx="2592432" cy="432000"/>
          </a:xfrm>
        </p:grpSpPr>
        <p:sp>
          <p:nvSpPr>
            <p:cNvPr id="9" name="矩形 8"/>
            <p:cNvSpPr/>
            <p:nvPr/>
          </p:nvSpPr>
          <p:spPr bwMode="auto">
            <a:xfrm>
              <a:off x="640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072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504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10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936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14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36866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18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80090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19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71125" y="4869160"/>
            <a:ext cx="2592000" cy="432000"/>
            <a:chOff x="4140000" y="4871345"/>
            <a:chExt cx="2592000" cy="432000"/>
          </a:xfrm>
        </p:grpSpPr>
        <p:sp>
          <p:nvSpPr>
            <p:cNvPr id="16" name="矩形 15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11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16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25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1403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835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267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699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13198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3564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99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428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860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292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724416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15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331633" y="5836646"/>
            <a:ext cx="15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Auxiliary array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1187624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 bwMode="auto">
          <a:xfrm>
            <a:off x="5148064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965708" y="430559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 = 6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29573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200511" y="6387715"/>
            <a:ext cx="6403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Total: 6</a:t>
            </a:r>
          </a:p>
        </p:txBody>
      </p:sp>
    </p:spTree>
    <p:extLst>
      <p:ext uri="{BB962C8B-B14F-4D97-AF65-F5344CB8AC3E}">
        <p14:creationId xmlns:p14="http://schemas.microsoft.com/office/powerpoint/2010/main" val="300664076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(a, b) with a ∈ A and b ∈ B, assuming A and B are sorted.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Scan A and B from left to right.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Compare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not inverted with any element left in B.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inverted with every element left in A.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Append smaller element to sorted list C.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: Improvement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162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90869" y="4901724"/>
            <a:ext cx="191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Two sorted halves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71600" y="4869160"/>
            <a:ext cx="2592432" cy="432000"/>
            <a:chOff x="640475" y="4871345"/>
            <a:chExt cx="2592432" cy="432000"/>
          </a:xfrm>
        </p:grpSpPr>
        <p:sp>
          <p:nvSpPr>
            <p:cNvPr id="9" name="矩形 8"/>
            <p:cNvSpPr/>
            <p:nvPr/>
          </p:nvSpPr>
          <p:spPr bwMode="auto">
            <a:xfrm>
              <a:off x="640475" y="4871345"/>
              <a:ext cx="432000" cy="432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072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504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10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936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14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36866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18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80090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19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71125" y="4869160"/>
            <a:ext cx="2592000" cy="432000"/>
            <a:chOff x="4140000" y="4871345"/>
            <a:chExt cx="2592000" cy="432000"/>
          </a:xfrm>
        </p:grpSpPr>
        <p:sp>
          <p:nvSpPr>
            <p:cNvPr id="16" name="矩形 15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11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16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25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1403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835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267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699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13198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3564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99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428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860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292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724416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15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331633" y="5836646"/>
            <a:ext cx="15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Auxiliary array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1187624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 bwMode="auto">
          <a:xfrm>
            <a:off x="5148064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965708" y="430559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 = 6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29573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200511" y="6387715"/>
            <a:ext cx="6403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Total: 6</a:t>
            </a:r>
          </a:p>
        </p:txBody>
      </p:sp>
    </p:spTree>
    <p:extLst>
      <p:ext uri="{BB962C8B-B14F-4D97-AF65-F5344CB8AC3E}">
        <p14:creationId xmlns:p14="http://schemas.microsoft.com/office/powerpoint/2010/main" val="33612747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(a, b) with a ∈ A and b ∈ B, assuming A and B are sorted.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Scan A and B from left to right.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Compare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not inverted with any element left in B.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inverted with every element left in A.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Append smaller element to sorted list C.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: Improvement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163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90869" y="4901724"/>
            <a:ext cx="191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Two sorted halves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71600" y="4869160"/>
            <a:ext cx="2592432" cy="432000"/>
            <a:chOff x="640475" y="4871345"/>
            <a:chExt cx="2592432" cy="432000"/>
          </a:xfrm>
        </p:grpSpPr>
        <p:sp>
          <p:nvSpPr>
            <p:cNvPr id="9" name="矩形 8"/>
            <p:cNvSpPr/>
            <p:nvPr/>
          </p:nvSpPr>
          <p:spPr bwMode="auto">
            <a:xfrm>
              <a:off x="640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072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504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10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936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14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36866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18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80090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19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71125" y="4869160"/>
            <a:ext cx="2592000" cy="432000"/>
            <a:chOff x="4140000" y="4871345"/>
            <a:chExt cx="2592000" cy="432000"/>
          </a:xfrm>
        </p:grpSpPr>
        <p:sp>
          <p:nvSpPr>
            <p:cNvPr id="16" name="矩形 15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11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16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25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1403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835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267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699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13198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3564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99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428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860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292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724416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15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331633" y="5836646"/>
            <a:ext cx="15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Auxiliary array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1625829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 bwMode="auto">
          <a:xfrm>
            <a:off x="5148064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403913" y="430559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 = 5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29573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200511" y="6387715"/>
            <a:ext cx="6403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Total: 6</a:t>
            </a:r>
          </a:p>
        </p:txBody>
      </p:sp>
    </p:spTree>
    <p:extLst>
      <p:ext uri="{BB962C8B-B14F-4D97-AF65-F5344CB8AC3E}">
        <p14:creationId xmlns:p14="http://schemas.microsoft.com/office/powerpoint/2010/main" val="224923918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(a, b) with a ∈ A and b ∈ B, assuming A and B are sorted.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Scan A and B from left to right.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Compare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not inverted with any element left in B.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inverted with every element left in A.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Append smaller element to sorted list C.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: Improvement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164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90869" y="4901724"/>
            <a:ext cx="191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Two sorted halves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71600" y="4869160"/>
            <a:ext cx="2592432" cy="432000"/>
            <a:chOff x="640475" y="4871345"/>
            <a:chExt cx="2592432" cy="432000"/>
          </a:xfrm>
        </p:grpSpPr>
        <p:sp>
          <p:nvSpPr>
            <p:cNvPr id="9" name="矩形 8"/>
            <p:cNvSpPr/>
            <p:nvPr/>
          </p:nvSpPr>
          <p:spPr bwMode="auto">
            <a:xfrm>
              <a:off x="640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072475" y="4871345"/>
              <a:ext cx="432000" cy="432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504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10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936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14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36866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18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80090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19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71125" y="4869160"/>
            <a:ext cx="2592000" cy="432000"/>
            <a:chOff x="4140000" y="4871345"/>
            <a:chExt cx="2592000" cy="432000"/>
          </a:xfrm>
        </p:grpSpPr>
        <p:sp>
          <p:nvSpPr>
            <p:cNvPr id="16" name="矩形 15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11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16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25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1403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835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267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699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13198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3564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99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428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860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292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724416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15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331633" y="5836646"/>
            <a:ext cx="15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Auxiliary array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1625829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 bwMode="auto">
          <a:xfrm>
            <a:off x="5148064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403913" y="430559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 = 5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29573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200511" y="6387715"/>
            <a:ext cx="6403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Total: 6</a:t>
            </a:r>
          </a:p>
        </p:txBody>
      </p:sp>
    </p:spTree>
    <p:extLst>
      <p:ext uri="{BB962C8B-B14F-4D97-AF65-F5344CB8AC3E}">
        <p14:creationId xmlns:p14="http://schemas.microsoft.com/office/powerpoint/2010/main" val="399323528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(a, b) with a ∈ A and b ∈ B, assuming A and B are sorted.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Scan A and B from left to right.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Compare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not inverted with any element left in B.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inverted with every element left in A.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Append smaller element to sorted list C.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: Improvement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165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90869" y="4901724"/>
            <a:ext cx="191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Two sorted halves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71600" y="4869160"/>
            <a:ext cx="2592432" cy="432000"/>
            <a:chOff x="640475" y="4871345"/>
            <a:chExt cx="2592432" cy="432000"/>
          </a:xfrm>
        </p:grpSpPr>
        <p:sp>
          <p:nvSpPr>
            <p:cNvPr id="9" name="矩形 8"/>
            <p:cNvSpPr/>
            <p:nvPr/>
          </p:nvSpPr>
          <p:spPr bwMode="auto">
            <a:xfrm>
              <a:off x="640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072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504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10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936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14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36866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18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80090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19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71125" y="4869160"/>
            <a:ext cx="2592000" cy="432000"/>
            <a:chOff x="4140000" y="4871345"/>
            <a:chExt cx="2592000" cy="432000"/>
          </a:xfrm>
        </p:grpSpPr>
        <p:sp>
          <p:nvSpPr>
            <p:cNvPr id="16" name="矩形 15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11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16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25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1403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835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267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699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13198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3564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99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428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860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292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724416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15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331633" y="5836646"/>
            <a:ext cx="15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Auxiliary array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2057877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 bwMode="auto">
          <a:xfrm>
            <a:off x="5148064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835961" y="430559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 = 4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29573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200511" y="6387715"/>
            <a:ext cx="6403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Total: 6</a:t>
            </a:r>
          </a:p>
        </p:txBody>
      </p:sp>
    </p:spTree>
    <p:extLst>
      <p:ext uri="{BB962C8B-B14F-4D97-AF65-F5344CB8AC3E}">
        <p14:creationId xmlns:p14="http://schemas.microsoft.com/office/powerpoint/2010/main" val="189962806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(a, b) with a ∈ A and b ∈ B, assuming A and B are sorted.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Scan A and B from left to right.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Compare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not inverted with any element left in B.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inverted with every element left in A.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Append smaller element to sorted list C.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: Improvement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166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90869" y="4901724"/>
            <a:ext cx="191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Two sorted halves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71600" y="4869160"/>
            <a:ext cx="2592432" cy="432000"/>
            <a:chOff x="640475" y="4871345"/>
            <a:chExt cx="2592432" cy="432000"/>
          </a:xfrm>
        </p:grpSpPr>
        <p:sp>
          <p:nvSpPr>
            <p:cNvPr id="9" name="矩形 8"/>
            <p:cNvSpPr/>
            <p:nvPr/>
          </p:nvSpPr>
          <p:spPr bwMode="auto">
            <a:xfrm>
              <a:off x="640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072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504475" y="4871345"/>
              <a:ext cx="432000" cy="432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10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936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14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36866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18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80090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19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71125" y="4869160"/>
            <a:ext cx="2592000" cy="432000"/>
            <a:chOff x="4140000" y="4871345"/>
            <a:chExt cx="2592000" cy="432000"/>
          </a:xfrm>
        </p:grpSpPr>
        <p:sp>
          <p:nvSpPr>
            <p:cNvPr id="16" name="矩形 15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11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16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25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1403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835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267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699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13198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3564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99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428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860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292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724416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15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331633" y="5836646"/>
            <a:ext cx="15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Auxiliary array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2057877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 bwMode="auto">
          <a:xfrm>
            <a:off x="5148064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835961" y="430559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 = 4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29573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200511" y="6387715"/>
            <a:ext cx="6403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Total: 6</a:t>
            </a:r>
          </a:p>
        </p:txBody>
      </p:sp>
    </p:spTree>
    <p:extLst>
      <p:ext uri="{BB962C8B-B14F-4D97-AF65-F5344CB8AC3E}">
        <p14:creationId xmlns:p14="http://schemas.microsoft.com/office/powerpoint/2010/main" val="3660592407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(a, b) with a ∈ A and b ∈ B, assuming A and B are sorted.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Scan A and B from left to right.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Compare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not inverted with any element left in B.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inverted with every element left in A.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Append smaller element to sorted list C.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: Improvement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167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90869" y="4901724"/>
            <a:ext cx="191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Two sorted halves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71600" y="4869160"/>
            <a:ext cx="2592432" cy="432000"/>
            <a:chOff x="640475" y="4871345"/>
            <a:chExt cx="2592432" cy="432000"/>
          </a:xfrm>
        </p:grpSpPr>
        <p:sp>
          <p:nvSpPr>
            <p:cNvPr id="9" name="矩形 8"/>
            <p:cNvSpPr/>
            <p:nvPr/>
          </p:nvSpPr>
          <p:spPr bwMode="auto">
            <a:xfrm>
              <a:off x="640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072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504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10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936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14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36866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18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80090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19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71125" y="4869160"/>
            <a:ext cx="2592000" cy="432000"/>
            <a:chOff x="4140000" y="4871345"/>
            <a:chExt cx="2592000" cy="432000"/>
          </a:xfrm>
        </p:grpSpPr>
        <p:sp>
          <p:nvSpPr>
            <p:cNvPr id="16" name="矩形 15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11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16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25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1403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835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267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699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13198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3564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99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428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860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292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724416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15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331633" y="5836646"/>
            <a:ext cx="15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Auxiliary array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2489925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 bwMode="auto">
          <a:xfrm>
            <a:off x="5148064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268009" y="430559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 = 3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29573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200511" y="6387715"/>
            <a:ext cx="6403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Total: 6</a:t>
            </a:r>
          </a:p>
        </p:txBody>
      </p:sp>
    </p:spTree>
    <p:extLst>
      <p:ext uri="{BB962C8B-B14F-4D97-AF65-F5344CB8AC3E}">
        <p14:creationId xmlns:p14="http://schemas.microsoft.com/office/powerpoint/2010/main" val="238766913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(a, b) with a ∈ A and b ∈ B, assuming A and B are sorted.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Scan A and B from left to right.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Compare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not inverted with any element left in B.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inverted with every element left in A.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Append smaller element to sorted list C.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: Improvement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168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90869" y="4901724"/>
            <a:ext cx="191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Two sorted halves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71600" y="4869160"/>
            <a:ext cx="2592432" cy="432000"/>
            <a:chOff x="640475" y="4871345"/>
            <a:chExt cx="2592432" cy="432000"/>
          </a:xfrm>
        </p:grpSpPr>
        <p:sp>
          <p:nvSpPr>
            <p:cNvPr id="9" name="矩形 8"/>
            <p:cNvSpPr/>
            <p:nvPr/>
          </p:nvSpPr>
          <p:spPr bwMode="auto">
            <a:xfrm>
              <a:off x="640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072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504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10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936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14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36866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18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80090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19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71125" y="4869160"/>
            <a:ext cx="2592000" cy="432000"/>
            <a:chOff x="4140000" y="4871345"/>
            <a:chExt cx="2592000" cy="432000"/>
          </a:xfrm>
        </p:grpSpPr>
        <p:sp>
          <p:nvSpPr>
            <p:cNvPr id="16" name="矩形 15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11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16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25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1403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835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267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699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13198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3564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99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428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860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292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724416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15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331633" y="5836646"/>
            <a:ext cx="15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Auxiliary array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2489925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 bwMode="auto">
          <a:xfrm>
            <a:off x="5148064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268009" y="430559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 = 3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29573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39612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200511" y="6387715"/>
            <a:ext cx="6403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Total: 6+3</a:t>
            </a:r>
          </a:p>
        </p:txBody>
      </p:sp>
    </p:spTree>
    <p:extLst>
      <p:ext uri="{BB962C8B-B14F-4D97-AF65-F5344CB8AC3E}">
        <p14:creationId xmlns:p14="http://schemas.microsoft.com/office/powerpoint/2010/main" val="376222680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(a, b) with a ∈ A and b ∈ B, assuming A and B are sorted.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Scan A and B from left to right.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Compare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not inverted with any element left in B.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inverted with every element left in A.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Append smaller element to sorted list C.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: Improvement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169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90869" y="4901724"/>
            <a:ext cx="191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Two sorted halves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71600" y="4869160"/>
            <a:ext cx="2592432" cy="432000"/>
            <a:chOff x="640475" y="4871345"/>
            <a:chExt cx="2592432" cy="432000"/>
          </a:xfrm>
        </p:grpSpPr>
        <p:sp>
          <p:nvSpPr>
            <p:cNvPr id="9" name="矩形 8"/>
            <p:cNvSpPr/>
            <p:nvPr/>
          </p:nvSpPr>
          <p:spPr bwMode="auto">
            <a:xfrm>
              <a:off x="640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072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504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10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936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14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36866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18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80090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19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71125" y="4869160"/>
            <a:ext cx="2592000" cy="432000"/>
            <a:chOff x="4140000" y="4871345"/>
            <a:chExt cx="2592000" cy="432000"/>
          </a:xfrm>
        </p:grpSpPr>
        <p:sp>
          <p:nvSpPr>
            <p:cNvPr id="16" name="矩形 15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11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16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25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1403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835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267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699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13198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3564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99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428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860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292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724416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15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331633" y="5836646"/>
            <a:ext cx="15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Auxiliary array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2489925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 bwMode="auto">
          <a:xfrm>
            <a:off x="5580112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268009" y="430559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 = 3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29573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39612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200511" y="6387715"/>
            <a:ext cx="6403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Total: 6+3</a:t>
            </a:r>
          </a:p>
        </p:txBody>
      </p:sp>
    </p:spTree>
    <p:extLst>
      <p:ext uri="{BB962C8B-B14F-4D97-AF65-F5344CB8AC3E}">
        <p14:creationId xmlns:p14="http://schemas.microsoft.com/office/powerpoint/2010/main" val="2807744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0" dirty="0">
                <a:latin typeface="Calibri" panose="020F0502020204030204" pitchFamily="34" charset="0"/>
                <a:cs typeface="Calibri" panose="020F0502020204030204" pitchFamily="34" charset="0"/>
              </a:rPr>
              <a:t>Maximum Contiguous Subarray (MCS) Problem</a:t>
            </a:r>
            <a:endParaRPr lang="en-US" altLang="zh-CN" sz="3200" b="0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17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8" y="866124"/>
            <a:ext cx="8355038" cy="594629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 bwMode="auto">
          <a:xfrm>
            <a:off x="2555776" y="5589240"/>
            <a:ext cx="3672408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3763340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(a, b) with a ∈ A and b ∈ B, assuming A and B are sorted.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Scan A and B from left to right.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Compare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not inverted with any element left in B.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inverted with every element left in A.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Append smaller element to sorted list C.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: Improvement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170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90869" y="4901724"/>
            <a:ext cx="191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Two sorted halves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71600" y="4869160"/>
            <a:ext cx="2592432" cy="432000"/>
            <a:chOff x="640475" y="4871345"/>
            <a:chExt cx="2592432" cy="432000"/>
          </a:xfrm>
        </p:grpSpPr>
        <p:sp>
          <p:nvSpPr>
            <p:cNvPr id="9" name="矩形 8"/>
            <p:cNvSpPr/>
            <p:nvPr/>
          </p:nvSpPr>
          <p:spPr bwMode="auto">
            <a:xfrm>
              <a:off x="640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072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504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10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936475" y="4871345"/>
              <a:ext cx="432000" cy="432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14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36866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18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80090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19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71125" y="4869160"/>
            <a:ext cx="2592000" cy="432000"/>
            <a:chOff x="4140000" y="4871345"/>
            <a:chExt cx="2592000" cy="432000"/>
          </a:xfrm>
        </p:grpSpPr>
        <p:sp>
          <p:nvSpPr>
            <p:cNvPr id="16" name="矩形 15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11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16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25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1403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835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267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699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13198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3564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99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428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860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292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724416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15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331633" y="5836646"/>
            <a:ext cx="15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Auxiliary array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2489925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 bwMode="auto">
          <a:xfrm>
            <a:off x="5580112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268009" y="430559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 = 3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29573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39612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200511" y="6387715"/>
            <a:ext cx="6403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Total: 6+3</a:t>
            </a:r>
          </a:p>
        </p:txBody>
      </p:sp>
    </p:spTree>
    <p:extLst>
      <p:ext uri="{BB962C8B-B14F-4D97-AF65-F5344CB8AC3E}">
        <p14:creationId xmlns:p14="http://schemas.microsoft.com/office/powerpoint/2010/main" val="392086336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(a, b) with a ∈ A and b ∈ B, assuming A and B are sorted.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Scan A and B from left to right.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Compare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not inverted with any element left in B.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inverted with every element left in A.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Append smaller element to sorted list C.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: Improvement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171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90869" y="4901724"/>
            <a:ext cx="191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Two sorted halves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71600" y="4869160"/>
            <a:ext cx="2592432" cy="432000"/>
            <a:chOff x="640475" y="4871345"/>
            <a:chExt cx="2592432" cy="432000"/>
          </a:xfrm>
        </p:grpSpPr>
        <p:sp>
          <p:nvSpPr>
            <p:cNvPr id="9" name="矩形 8"/>
            <p:cNvSpPr/>
            <p:nvPr/>
          </p:nvSpPr>
          <p:spPr bwMode="auto">
            <a:xfrm>
              <a:off x="640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072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504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10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936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14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36866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18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80090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19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71125" y="4869160"/>
            <a:ext cx="2592000" cy="432000"/>
            <a:chOff x="4140000" y="4871345"/>
            <a:chExt cx="2592000" cy="432000"/>
          </a:xfrm>
        </p:grpSpPr>
        <p:sp>
          <p:nvSpPr>
            <p:cNvPr id="16" name="矩形 15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11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16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25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1403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835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267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699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13198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3564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99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428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860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292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724416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15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331633" y="5836646"/>
            <a:ext cx="15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Auxiliary array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2921973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 bwMode="auto">
          <a:xfrm>
            <a:off x="5580112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700057" y="430559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 = 2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29573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39612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200511" y="6387715"/>
            <a:ext cx="6403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Total: 6+3</a:t>
            </a:r>
          </a:p>
        </p:txBody>
      </p:sp>
    </p:spTree>
    <p:extLst>
      <p:ext uri="{BB962C8B-B14F-4D97-AF65-F5344CB8AC3E}">
        <p14:creationId xmlns:p14="http://schemas.microsoft.com/office/powerpoint/2010/main" val="114509604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(a, b) with a ∈ A and b ∈ B, assuming A and B are sorted.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Scan A and B from left to right.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Compare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not inverted with any element left in B.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inverted with every element left in A.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Append smaller element to sorted list C.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: Improvement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172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90869" y="4901724"/>
            <a:ext cx="191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Two sorted halves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71600" y="4869160"/>
            <a:ext cx="2592432" cy="432000"/>
            <a:chOff x="640475" y="4871345"/>
            <a:chExt cx="2592432" cy="432000"/>
          </a:xfrm>
        </p:grpSpPr>
        <p:sp>
          <p:nvSpPr>
            <p:cNvPr id="9" name="矩形 8"/>
            <p:cNvSpPr/>
            <p:nvPr/>
          </p:nvSpPr>
          <p:spPr bwMode="auto">
            <a:xfrm>
              <a:off x="640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072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504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10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936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14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36866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18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80090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19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71125" y="4869160"/>
            <a:ext cx="2592000" cy="432000"/>
            <a:chOff x="4140000" y="4871345"/>
            <a:chExt cx="2592000" cy="432000"/>
          </a:xfrm>
        </p:grpSpPr>
        <p:sp>
          <p:nvSpPr>
            <p:cNvPr id="16" name="矩形 15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11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16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25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1403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835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267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699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13198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3564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99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428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860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292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724416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15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331633" y="5836646"/>
            <a:ext cx="15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Auxiliary array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2921973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 bwMode="auto">
          <a:xfrm>
            <a:off x="5580112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700057" y="430559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 = 2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29573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32040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383231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200511" y="6387715"/>
            <a:ext cx="6403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Total: 6+3+2</a:t>
            </a:r>
          </a:p>
        </p:txBody>
      </p:sp>
    </p:spTree>
    <p:extLst>
      <p:ext uri="{BB962C8B-B14F-4D97-AF65-F5344CB8AC3E}">
        <p14:creationId xmlns:p14="http://schemas.microsoft.com/office/powerpoint/2010/main" val="1341141156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(a, b) with a ∈ A and b ∈ B, assuming A and B are sorted.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Scan A and B from left to right.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Compare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not inverted with any element left in B.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inverted with every element left in A.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Append smaller element to sorted list C.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: Improvement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173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90869" y="4901724"/>
            <a:ext cx="191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Two sorted halves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71600" y="4869160"/>
            <a:ext cx="2592432" cy="432000"/>
            <a:chOff x="640475" y="4871345"/>
            <a:chExt cx="2592432" cy="432000"/>
          </a:xfrm>
        </p:grpSpPr>
        <p:sp>
          <p:nvSpPr>
            <p:cNvPr id="9" name="矩形 8"/>
            <p:cNvSpPr/>
            <p:nvPr/>
          </p:nvSpPr>
          <p:spPr bwMode="auto">
            <a:xfrm>
              <a:off x="640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072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504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10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936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14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36866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18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80090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19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71125" y="4869160"/>
            <a:ext cx="2592000" cy="432000"/>
            <a:chOff x="4140000" y="4871345"/>
            <a:chExt cx="2592000" cy="432000"/>
          </a:xfrm>
        </p:grpSpPr>
        <p:sp>
          <p:nvSpPr>
            <p:cNvPr id="16" name="矩形 15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11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16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25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1403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835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267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699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13198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3564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99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428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860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292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724416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15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331633" y="5836646"/>
            <a:ext cx="15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Auxiliary array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2921973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 bwMode="auto">
          <a:xfrm>
            <a:off x="6012160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700057" y="430559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 = 2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29573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32040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383231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200511" y="6387715"/>
            <a:ext cx="6403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Total: 6+3+2</a:t>
            </a:r>
          </a:p>
        </p:txBody>
      </p:sp>
    </p:spTree>
    <p:extLst>
      <p:ext uri="{BB962C8B-B14F-4D97-AF65-F5344CB8AC3E}">
        <p14:creationId xmlns:p14="http://schemas.microsoft.com/office/powerpoint/2010/main" val="3270428928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(a, b) with a ∈ A and b ∈ B, assuming A and B are sorted.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Scan A and B from left to right.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Compare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not inverted with any element left in B.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inverted with every element left in A.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Append smaller element to sorted list C.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: Improvement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174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90869" y="4901724"/>
            <a:ext cx="191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Two sorted halves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71600" y="4869160"/>
            <a:ext cx="2592432" cy="432000"/>
            <a:chOff x="640475" y="4871345"/>
            <a:chExt cx="2592432" cy="432000"/>
          </a:xfrm>
        </p:grpSpPr>
        <p:sp>
          <p:nvSpPr>
            <p:cNvPr id="9" name="矩形 8"/>
            <p:cNvSpPr/>
            <p:nvPr/>
          </p:nvSpPr>
          <p:spPr bwMode="auto">
            <a:xfrm>
              <a:off x="640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072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504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10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936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14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36866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18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80090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19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71125" y="4869160"/>
            <a:ext cx="2592000" cy="432000"/>
            <a:chOff x="4140000" y="4871345"/>
            <a:chExt cx="2592000" cy="432000"/>
          </a:xfrm>
        </p:grpSpPr>
        <p:sp>
          <p:nvSpPr>
            <p:cNvPr id="16" name="矩形 15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11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16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rgbClr val="FFFF66"/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25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1403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835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267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699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13198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3564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99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428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860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292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724416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15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331633" y="5836646"/>
            <a:ext cx="15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Auxiliary array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2921973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 bwMode="auto">
          <a:xfrm>
            <a:off x="6012160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700057" y="430559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 = 2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29573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32040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383231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833935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200511" y="6387715"/>
            <a:ext cx="6403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Total: 6+3+2+2</a:t>
            </a:r>
          </a:p>
        </p:txBody>
      </p:sp>
    </p:spTree>
    <p:extLst>
      <p:ext uri="{BB962C8B-B14F-4D97-AF65-F5344CB8AC3E}">
        <p14:creationId xmlns:p14="http://schemas.microsoft.com/office/powerpoint/2010/main" val="5674587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(a, b) with a ∈ A and b ∈ B, assuming A and B are sorted.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Scan A and B from left to right.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Compare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not inverted with any element left in B.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inverted with every element left in A.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Append smaller element to sorted list C.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: Improvement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175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90869" y="4901724"/>
            <a:ext cx="191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Two sorted halves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71600" y="4869160"/>
            <a:ext cx="2592432" cy="432000"/>
            <a:chOff x="640475" y="4871345"/>
            <a:chExt cx="2592432" cy="432000"/>
          </a:xfrm>
        </p:grpSpPr>
        <p:sp>
          <p:nvSpPr>
            <p:cNvPr id="9" name="矩形 8"/>
            <p:cNvSpPr/>
            <p:nvPr/>
          </p:nvSpPr>
          <p:spPr bwMode="auto">
            <a:xfrm>
              <a:off x="640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072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504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10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936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14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36866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18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80090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19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71125" y="4869160"/>
            <a:ext cx="2592000" cy="432000"/>
            <a:chOff x="4140000" y="4871345"/>
            <a:chExt cx="2592000" cy="432000"/>
          </a:xfrm>
        </p:grpSpPr>
        <p:sp>
          <p:nvSpPr>
            <p:cNvPr id="16" name="矩形 15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11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16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25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1403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835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267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699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13198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3564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99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428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860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292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724416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15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331633" y="5836646"/>
            <a:ext cx="15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Auxiliary array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2921973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 bwMode="auto">
          <a:xfrm>
            <a:off x="6444208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700057" y="430559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 = 2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29573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32040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383231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833935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200511" y="6387715"/>
            <a:ext cx="6403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Total: 6+3+2+2</a:t>
            </a:r>
          </a:p>
        </p:txBody>
      </p:sp>
    </p:spTree>
    <p:extLst>
      <p:ext uri="{BB962C8B-B14F-4D97-AF65-F5344CB8AC3E}">
        <p14:creationId xmlns:p14="http://schemas.microsoft.com/office/powerpoint/2010/main" val="29952552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(a, b) with a ∈ A and b ∈ B, assuming A and B are sorted.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Scan A and B from left to right.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Compare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not inverted with any element left in B.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inverted with every element left in A.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Append smaller element to sorted list C.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: Improvement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176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90869" y="4901724"/>
            <a:ext cx="191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Two sorted halves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71600" y="4869160"/>
            <a:ext cx="2592432" cy="432000"/>
            <a:chOff x="640475" y="4871345"/>
            <a:chExt cx="2592432" cy="432000"/>
          </a:xfrm>
        </p:grpSpPr>
        <p:sp>
          <p:nvSpPr>
            <p:cNvPr id="9" name="矩形 8"/>
            <p:cNvSpPr/>
            <p:nvPr/>
          </p:nvSpPr>
          <p:spPr bwMode="auto">
            <a:xfrm>
              <a:off x="640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072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504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10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936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14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368667" y="4871345"/>
              <a:ext cx="432000" cy="432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18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80090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19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71125" y="4869160"/>
            <a:ext cx="2592000" cy="432000"/>
            <a:chOff x="4140000" y="4871345"/>
            <a:chExt cx="2592000" cy="432000"/>
          </a:xfrm>
        </p:grpSpPr>
        <p:sp>
          <p:nvSpPr>
            <p:cNvPr id="16" name="矩形 15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11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16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25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1403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835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267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699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13198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3564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99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428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860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292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724416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15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331633" y="5836646"/>
            <a:ext cx="15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Auxiliary array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2921973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 bwMode="auto">
          <a:xfrm>
            <a:off x="6444208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700057" y="430559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 = 2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29573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32040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383231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833935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200511" y="6387715"/>
            <a:ext cx="6403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Total: 6+3+2+2</a:t>
            </a:r>
          </a:p>
        </p:txBody>
      </p:sp>
    </p:spTree>
    <p:extLst>
      <p:ext uri="{BB962C8B-B14F-4D97-AF65-F5344CB8AC3E}">
        <p14:creationId xmlns:p14="http://schemas.microsoft.com/office/powerpoint/2010/main" val="420605196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(a, b) with a ∈ A and b ∈ B, assuming A and B are sorted.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Scan A and B from left to right.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Compare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not inverted with any element left in B.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inverted with every element left in A.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Append smaller element to sorted list C.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: Improvement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177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90869" y="4901724"/>
            <a:ext cx="191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Two sorted halves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71600" y="4869160"/>
            <a:ext cx="2592432" cy="432000"/>
            <a:chOff x="640475" y="4871345"/>
            <a:chExt cx="2592432" cy="432000"/>
          </a:xfrm>
        </p:grpSpPr>
        <p:sp>
          <p:nvSpPr>
            <p:cNvPr id="9" name="矩形 8"/>
            <p:cNvSpPr/>
            <p:nvPr/>
          </p:nvSpPr>
          <p:spPr bwMode="auto">
            <a:xfrm>
              <a:off x="640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072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504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10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936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14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36866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18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80090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19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71125" y="4869160"/>
            <a:ext cx="2592000" cy="432000"/>
            <a:chOff x="4140000" y="4871345"/>
            <a:chExt cx="2592000" cy="432000"/>
          </a:xfrm>
        </p:grpSpPr>
        <p:sp>
          <p:nvSpPr>
            <p:cNvPr id="16" name="矩形 15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11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16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25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1403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835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267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699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13198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3564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99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428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860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292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724416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15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331633" y="5836646"/>
            <a:ext cx="15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Auxiliary array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3354021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 bwMode="auto">
          <a:xfrm>
            <a:off x="6444208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132105" y="430559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 = 1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29573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32040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383231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833935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200511" y="6387715"/>
            <a:ext cx="6403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Total: 6+3+2+2</a:t>
            </a:r>
          </a:p>
        </p:txBody>
      </p:sp>
    </p:spTree>
    <p:extLst>
      <p:ext uri="{BB962C8B-B14F-4D97-AF65-F5344CB8AC3E}">
        <p14:creationId xmlns:p14="http://schemas.microsoft.com/office/powerpoint/2010/main" val="3882623994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(a, b) with a ∈ A and b ∈ B, assuming A and B are sorted.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Scan A and B from left to right.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Compare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not inverted with any element left in B.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inverted with every element left in A.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Append smaller element to sorted list C.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: Improvement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178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90869" y="4901724"/>
            <a:ext cx="191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Two sorted halves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71600" y="4869160"/>
            <a:ext cx="2592432" cy="432000"/>
            <a:chOff x="640475" y="4871345"/>
            <a:chExt cx="2592432" cy="432000"/>
          </a:xfrm>
        </p:grpSpPr>
        <p:sp>
          <p:nvSpPr>
            <p:cNvPr id="9" name="矩形 8"/>
            <p:cNvSpPr/>
            <p:nvPr/>
          </p:nvSpPr>
          <p:spPr bwMode="auto">
            <a:xfrm>
              <a:off x="640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072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504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10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936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14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36866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18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800907" y="4871345"/>
              <a:ext cx="432000" cy="432000"/>
            </a:xfrm>
            <a:prstGeom prst="rect">
              <a:avLst/>
            </a:prstGeom>
            <a:solidFill>
              <a:srgbClr val="FFFF66"/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19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71125" y="4869160"/>
            <a:ext cx="2592000" cy="432000"/>
            <a:chOff x="4140000" y="4871345"/>
            <a:chExt cx="2592000" cy="432000"/>
          </a:xfrm>
        </p:grpSpPr>
        <p:sp>
          <p:nvSpPr>
            <p:cNvPr id="16" name="矩形 15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11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16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25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1403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835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267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699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13198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3564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99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428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860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292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724416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15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331633" y="5836646"/>
            <a:ext cx="15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Auxiliary array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3354021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 bwMode="auto">
          <a:xfrm>
            <a:off x="6444208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132105" y="430559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 = 1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29573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32040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383231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833935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200511" y="6387715"/>
            <a:ext cx="6403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Total: 6+3+2+2</a:t>
            </a:r>
          </a:p>
        </p:txBody>
      </p:sp>
    </p:spTree>
    <p:extLst>
      <p:ext uri="{BB962C8B-B14F-4D97-AF65-F5344CB8AC3E}">
        <p14:creationId xmlns:p14="http://schemas.microsoft.com/office/powerpoint/2010/main" val="18191257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(a, b) with a ∈ A and b ∈ B, assuming A and B are sorted.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Scan A and B from left to right.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Compare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not inverted with any element left in B.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inverted with every element left in A.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Append smaller element to sorted list C.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: Improvement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179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90869" y="4901724"/>
            <a:ext cx="191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Two sorted halves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71600" y="4869160"/>
            <a:ext cx="2592432" cy="432000"/>
            <a:chOff x="640475" y="4871345"/>
            <a:chExt cx="2592432" cy="432000"/>
          </a:xfrm>
        </p:grpSpPr>
        <p:sp>
          <p:nvSpPr>
            <p:cNvPr id="9" name="矩形 8"/>
            <p:cNvSpPr/>
            <p:nvPr/>
          </p:nvSpPr>
          <p:spPr bwMode="auto">
            <a:xfrm>
              <a:off x="640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072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504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10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936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14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36866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18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80090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19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71125" y="4869160"/>
            <a:ext cx="2592000" cy="432000"/>
            <a:chOff x="4140000" y="4871345"/>
            <a:chExt cx="2592000" cy="432000"/>
          </a:xfrm>
        </p:grpSpPr>
        <p:sp>
          <p:nvSpPr>
            <p:cNvPr id="16" name="矩形 15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11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16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25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1403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835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267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699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13198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3564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99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428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860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292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724416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15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331633" y="5836646"/>
            <a:ext cx="15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Auxiliary array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3714061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 bwMode="auto">
          <a:xfrm>
            <a:off x="6444208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492145" y="430559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 = 0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29573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32040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383231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833935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153222" y="4301303"/>
            <a:ext cx="205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First half exhausted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00511" y="6387715"/>
            <a:ext cx="6403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Total: 6+3+2+2</a:t>
            </a:r>
          </a:p>
        </p:txBody>
      </p:sp>
    </p:spTree>
    <p:extLst>
      <p:ext uri="{BB962C8B-B14F-4D97-AF65-F5344CB8AC3E}">
        <p14:creationId xmlns:p14="http://schemas.microsoft.com/office/powerpoint/2010/main" val="3877886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0" dirty="0">
                <a:latin typeface="Calibri" panose="020F0502020204030204" pitchFamily="34" charset="0"/>
                <a:cs typeface="Calibri" panose="020F0502020204030204" pitchFamily="34" charset="0"/>
              </a:rPr>
              <a:t>Maximum Contiguous Subarray (MCS) Problem</a:t>
            </a:r>
            <a:endParaRPr lang="en-US" altLang="zh-CN" sz="3200" b="0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18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8" y="866124"/>
            <a:ext cx="8355038" cy="5946298"/>
          </a:xfrm>
          <a:prstGeom prst="rect">
            <a:avLst/>
          </a:prstGeom>
        </p:spPr>
      </p:pic>
      <p:sp>
        <p:nvSpPr>
          <p:cNvPr id="5" name="矩形标注 8"/>
          <p:cNvSpPr>
            <a:spLocks noChangeArrowheads="1"/>
          </p:cNvSpPr>
          <p:nvPr/>
        </p:nvSpPr>
        <p:spPr bwMode="auto">
          <a:xfrm>
            <a:off x="6228184" y="3501008"/>
            <a:ext cx="2807866" cy="1224136"/>
          </a:xfrm>
          <a:prstGeom prst="wedgeRectCallout">
            <a:avLst>
              <a:gd name="adj1" fmla="val 18481"/>
              <a:gd name="adj2" fmla="val 83809"/>
            </a:avLst>
          </a:prstGeom>
          <a:solidFill>
            <a:srgbClr val="0070C0"/>
          </a:solidFill>
          <a:ln>
            <a:noFill/>
          </a:ln>
          <a:extLst/>
        </p:spPr>
        <p:txBody>
          <a:bodyPr/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just"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如果所有数组元素都是非负数，整个数组和肯定是最大</a:t>
            </a:r>
          </a:p>
        </p:txBody>
      </p:sp>
    </p:spTree>
    <p:extLst>
      <p:ext uri="{BB962C8B-B14F-4D97-AF65-F5344CB8AC3E}">
        <p14:creationId xmlns:p14="http://schemas.microsoft.com/office/powerpoint/2010/main" val="232474981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(a, b) with a ∈ A and b ∈ B, assuming A and B are sorted.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Scan A and B from left to right.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Compare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not inverted with any element left in B.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inverted with every element left in A.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Append smaller element to sorted list C.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Combine two </a:t>
            </a:r>
            <a:r>
              <a:rPr lang="en-US" altLang="zh-CN" b="0" dirty="0" err="1"/>
              <a:t>subproblems</a:t>
            </a:r>
            <a:r>
              <a:rPr lang="en-US" altLang="zh-CN" b="0" dirty="0"/>
              <a:t>: Improvement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180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90869" y="4901724"/>
            <a:ext cx="191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Two sorted halves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71600" y="4869160"/>
            <a:ext cx="2592432" cy="432000"/>
            <a:chOff x="640475" y="4871345"/>
            <a:chExt cx="2592432" cy="432000"/>
          </a:xfrm>
        </p:grpSpPr>
        <p:sp>
          <p:nvSpPr>
            <p:cNvPr id="9" name="矩形 8"/>
            <p:cNvSpPr/>
            <p:nvPr/>
          </p:nvSpPr>
          <p:spPr bwMode="auto">
            <a:xfrm>
              <a:off x="640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072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504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10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936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14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36866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18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80090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19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71125" y="4869160"/>
            <a:ext cx="2592000" cy="432000"/>
            <a:chOff x="4140000" y="4871345"/>
            <a:chExt cx="2592000" cy="432000"/>
          </a:xfrm>
        </p:grpSpPr>
        <p:sp>
          <p:nvSpPr>
            <p:cNvPr id="16" name="矩形 15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11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16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25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1403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835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267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699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13198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3564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99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428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860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292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724416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15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331633" y="5836646"/>
            <a:ext cx="15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Auxiliary array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3714061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 bwMode="auto">
          <a:xfrm>
            <a:off x="6444208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492145" y="430559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 = 0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29573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32040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383231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833935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245721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200511" y="6387715"/>
            <a:ext cx="6403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Total: 6+3+2+2+0</a:t>
            </a:r>
          </a:p>
        </p:txBody>
      </p:sp>
    </p:spTree>
    <p:extLst>
      <p:ext uri="{BB962C8B-B14F-4D97-AF65-F5344CB8AC3E}">
        <p14:creationId xmlns:p14="http://schemas.microsoft.com/office/powerpoint/2010/main" val="496968701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(a, b) with a ∈ A and b ∈ B, assuming A and B are sorted.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Scan A and B from left to right.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Compare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not inverted with any element left in B.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inverted with every element left in A.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Append smaller element to sorted list C.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: Improvement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181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90869" y="4901724"/>
            <a:ext cx="191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Two sorted halves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71600" y="4869160"/>
            <a:ext cx="2592432" cy="432000"/>
            <a:chOff x="640475" y="4871345"/>
            <a:chExt cx="2592432" cy="432000"/>
          </a:xfrm>
        </p:grpSpPr>
        <p:sp>
          <p:nvSpPr>
            <p:cNvPr id="9" name="矩形 8"/>
            <p:cNvSpPr/>
            <p:nvPr/>
          </p:nvSpPr>
          <p:spPr bwMode="auto">
            <a:xfrm>
              <a:off x="640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072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504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10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936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14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36866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18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80090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19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71125" y="4869160"/>
            <a:ext cx="2592000" cy="432000"/>
            <a:chOff x="4140000" y="4871345"/>
            <a:chExt cx="2592000" cy="432000"/>
          </a:xfrm>
        </p:grpSpPr>
        <p:sp>
          <p:nvSpPr>
            <p:cNvPr id="16" name="矩形 15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11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16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25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1403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835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267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699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13198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3564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99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428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860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292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724416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15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331633" y="5836646"/>
            <a:ext cx="15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Auxiliary array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3714061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 bwMode="auto">
          <a:xfrm>
            <a:off x="6876256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492145" y="430559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 = 0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29573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32040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383231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833935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245721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200511" y="6387715"/>
            <a:ext cx="6403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Total: 6+3+2+2+0+0</a:t>
            </a:r>
          </a:p>
        </p:txBody>
      </p:sp>
    </p:spTree>
    <p:extLst>
      <p:ext uri="{BB962C8B-B14F-4D97-AF65-F5344CB8AC3E}">
        <p14:creationId xmlns:p14="http://schemas.microsoft.com/office/powerpoint/2010/main" val="3384429692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Count inversions (a, b) with a ∈ A and b ∈ B, assuming A and B are sorted.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Scan A and B from left to right.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Compare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not inverted with any element left in B.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inverted with every element left in A.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Append smaller element to sorted list C.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: Improvement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182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90869" y="4901724"/>
            <a:ext cx="191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Two sorted halves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71600" y="4869160"/>
            <a:ext cx="2592432" cy="432000"/>
            <a:chOff x="640475" y="4871345"/>
            <a:chExt cx="2592432" cy="432000"/>
          </a:xfrm>
        </p:grpSpPr>
        <p:sp>
          <p:nvSpPr>
            <p:cNvPr id="9" name="矩形 8"/>
            <p:cNvSpPr/>
            <p:nvPr/>
          </p:nvSpPr>
          <p:spPr bwMode="auto">
            <a:xfrm>
              <a:off x="640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072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504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10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936475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14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36866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18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800907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19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71125" y="4869160"/>
            <a:ext cx="2592000" cy="432000"/>
            <a:chOff x="4140000" y="4871345"/>
            <a:chExt cx="2592000" cy="432000"/>
          </a:xfrm>
        </p:grpSpPr>
        <p:sp>
          <p:nvSpPr>
            <p:cNvPr id="16" name="矩形 15"/>
            <p:cNvSpPr/>
            <p:nvPr/>
          </p:nvSpPr>
          <p:spPr bwMode="auto">
            <a:xfrm>
              <a:off x="414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572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11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004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16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436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17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868192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23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6300000" y="4871345"/>
              <a:ext cx="432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4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Arial Unicode MS" pitchFamily="50" charset="-127"/>
                  <a:cs typeface="Calibri" panose="020F0502020204030204" pitchFamily="34" charset="0"/>
                </a:rPr>
                <a:t>25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1403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835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267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699792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13198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3564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99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428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860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292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724416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156224" y="580531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331633" y="5836646"/>
            <a:ext cx="15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Auxiliary array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200511" y="6387715"/>
            <a:ext cx="6403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Total: 6+3+2+2+0+0 = 13</a:t>
            </a: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3714061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 bwMode="auto">
          <a:xfrm>
            <a:off x="7164288" y="4581128"/>
            <a:ext cx="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492145" y="430559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 = 0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29573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32040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383231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833935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245721" y="5298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078304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4849"/>
            <a:ext cx="7787208" cy="5539892"/>
          </a:xfrm>
          <a:prstGeom prst="rect">
            <a:avLst/>
          </a:prstGeom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: Improvement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183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763688" y="4653136"/>
            <a:ext cx="2808312" cy="57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55576" y="2132856"/>
            <a:ext cx="7056784" cy="4608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18" y="879967"/>
            <a:ext cx="3048425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70838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4849"/>
            <a:ext cx="7787208" cy="5539892"/>
          </a:xfrm>
          <a:prstGeom prst="rect">
            <a:avLst/>
          </a:prstGeom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: Improvement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184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763688" y="4653136"/>
            <a:ext cx="2808312" cy="57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55576" y="2636912"/>
            <a:ext cx="7056784" cy="4104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18" y="879967"/>
            <a:ext cx="3048425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01325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4849"/>
            <a:ext cx="7787208" cy="5539892"/>
          </a:xfrm>
          <a:prstGeom prst="rect">
            <a:avLst/>
          </a:prstGeom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: Improvement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185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763688" y="4653136"/>
            <a:ext cx="2808312" cy="57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55576" y="2924944"/>
            <a:ext cx="6192688" cy="3816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18" y="879967"/>
            <a:ext cx="3048425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21364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4849"/>
            <a:ext cx="7787208" cy="5539892"/>
          </a:xfrm>
          <a:prstGeom prst="rect">
            <a:avLst/>
          </a:prstGeom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: Improvement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186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763688" y="4653136"/>
            <a:ext cx="2808312" cy="57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55576" y="3717032"/>
            <a:ext cx="3312368" cy="30243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18" y="879967"/>
            <a:ext cx="3048425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73524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4849"/>
            <a:ext cx="7787208" cy="5539892"/>
          </a:xfrm>
          <a:prstGeom prst="rect">
            <a:avLst/>
          </a:prstGeom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: Improvement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187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763688" y="4653136"/>
            <a:ext cx="2808312" cy="57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55576" y="4869160"/>
            <a:ext cx="3312368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18" y="879967"/>
            <a:ext cx="3048425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4067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4849"/>
            <a:ext cx="7787208" cy="5539892"/>
          </a:xfrm>
          <a:prstGeom prst="rect">
            <a:avLst/>
          </a:prstGeom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: Improvement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188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55576" y="5157192"/>
            <a:ext cx="3312368" cy="15841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18" y="879967"/>
            <a:ext cx="3048425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16410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4849"/>
            <a:ext cx="7787208" cy="5539892"/>
          </a:xfrm>
          <a:prstGeom prst="rect">
            <a:avLst/>
          </a:prstGeom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: Improvement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189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55576" y="5949280"/>
            <a:ext cx="3312368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18" y="879967"/>
            <a:ext cx="3048425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62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: An array of reals </a:t>
            </a:r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[1…n]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Formal Definition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19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98456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4849"/>
            <a:ext cx="7787208" cy="5539892"/>
          </a:xfrm>
          <a:prstGeom prst="rect">
            <a:avLst/>
          </a:prstGeom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: Improvement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190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542492" y="6453336"/>
            <a:ext cx="2525452" cy="28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18" y="879967"/>
            <a:ext cx="3048425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37635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4849"/>
            <a:ext cx="7787208" cy="5539892"/>
          </a:xfrm>
          <a:prstGeom prst="rect">
            <a:avLst/>
          </a:prstGeom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: Improvement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191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18" y="879967"/>
            <a:ext cx="3048425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16497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For every element in A and B, </a:t>
            </a:r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4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: Improvement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192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80461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algn="just"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For every element in A and B, </a:t>
            </a:r>
          </a:p>
          <a:p>
            <a:pPr lvl="1" algn="just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Only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O(  )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times operations are executed.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4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: Improvement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193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2576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For every element in A and B, 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Only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O(1)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times operations are executed.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4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: Improvement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194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039003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For every element in A and B, 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Only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O(1)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times operations are executed.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Function </a:t>
            </a:r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Sort-and-Count(A,B)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can be executed in 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O(  )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time where n is the number of elements in A and B.</a:t>
            </a:r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4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: Improvement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195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03655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For every element in A and B, </a:t>
            </a:r>
          </a:p>
          <a:p>
            <a:pPr lvl="1" eaLnBrk="1" hangingPunct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Only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O(1)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times operations are executed.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Function </a:t>
            </a:r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Sort-and-Count(A,B)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can be executed in 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O(n)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time where n is the number of elements in A and B.</a:t>
            </a:r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4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Combine two </a:t>
            </a:r>
            <a:r>
              <a:rPr lang="en-US" altLang="zh-CN" b="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: Improvement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196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199196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The Complete Divide-and-Conquer Algorithm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197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11560" y="4870626"/>
            <a:ext cx="2880319" cy="28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81189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686800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Review of The Complete MCS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198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556792"/>
            <a:ext cx="8219257" cy="45955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053156"/>
            <a:ext cx="1593302" cy="387560"/>
          </a:xfrm>
          <a:prstGeom prst="rect">
            <a:avLst/>
          </a:prstGeom>
        </p:spPr>
      </p:pic>
      <p:sp>
        <p:nvSpPr>
          <p:cNvPr id="10" name="圆角矩形 6"/>
          <p:cNvSpPr>
            <a:spLocks noChangeArrowheads="1"/>
          </p:cNvSpPr>
          <p:nvPr/>
        </p:nvSpPr>
        <p:spPr bwMode="auto">
          <a:xfrm>
            <a:off x="1547664" y="4509121"/>
            <a:ext cx="6048672" cy="432047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6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57" y="2115277"/>
            <a:ext cx="8591238" cy="3132309"/>
          </a:xfrm>
          <a:prstGeom prst="rect">
            <a:avLst/>
          </a:prstGeom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The Complete Divide-and-Conquer Algorithm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199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74"/>
          <a:stretch/>
        </p:blipFill>
        <p:spPr>
          <a:xfrm>
            <a:off x="323528" y="1698459"/>
            <a:ext cx="2427438" cy="33342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 bwMode="auto">
          <a:xfrm>
            <a:off x="611560" y="4870626"/>
            <a:ext cx="2880319" cy="28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11560" y="2780928"/>
            <a:ext cx="4536504" cy="2329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73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980728"/>
                <a:ext cx="8229600" cy="5688632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zh-CN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⌈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⌉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for some constant a &gt; 0, b &gt; 1 and d </a:t>
                </a:r>
                <a:r>
                  <a:rPr lang="zh-CN" altLang="en-US" sz="2400" dirty="0"/>
                  <a:t>≥ </a:t>
                </a:r>
                <a:r>
                  <a:rPr lang="en-US" altLang="zh-CN" sz="2400" dirty="0"/>
                  <a:t>0, then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func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 marL="0" indent="0" eaLnBrk="1" hangingPunct="1">
                  <a:buNone/>
                </a:pPr>
                <a:endParaRPr lang="en-US" altLang="zh-CN" sz="2400" dirty="0"/>
              </a:p>
              <a:p>
                <a:pPr marL="0" indent="0" eaLnBrk="1" hangingPunct="1">
                  <a:buNone/>
                </a:pPr>
                <a:r>
                  <a:rPr lang="en-US" altLang="zh-CN" sz="2400" b="1" dirty="0"/>
                  <a:t>Example 1</a:t>
                </a:r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400" b="0" dirty="0"/>
              </a:p>
              <a:p>
                <a:pPr eaLnBrk="1" hangingPunct="1"/>
                <a:r>
                  <a:rPr lang="en-US" altLang="zh-CN" sz="2400" dirty="0"/>
                  <a:t>a = 3, b = 2, d = 1, d &lt; </a:t>
                </a:r>
                <a:r>
                  <a:rPr lang="en-US" altLang="zh-CN" sz="2400" dirty="0" err="1"/>
                  <a:t>log</a:t>
                </a:r>
                <a:r>
                  <a:rPr lang="en-US" altLang="zh-CN" sz="2400" baseline="-25000" dirty="0" err="1"/>
                  <a:t>b</a:t>
                </a:r>
                <a:r>
                  <a:rPr lang="en-US" altLang="zh-CN" sz="2400" dirty="0"/>
                  <a:t> a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980728"/>
                <a:ext cx="8229600" cy="5688632"/>
              </a:xfrm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Master theorem: Review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6024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: An array of reals </a:t>
            </a:r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[1…n]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subarray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…j] is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Formal Definition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20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32856"/>
            <a:ext cx="8784976" cy="301587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107504" y="3717031"/>
            <a:ext cx="8928546" cy="14316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142575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57" y="2115277"/>
            <a:ext cx="8591238" cy="3132309"/>
          </a:xfrm>
          <a:prstGeom prst="rect">
            <a:avLst/>
          </a:prstGeom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The Complete Divide-and-Conquer Algorithm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200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74"/>
          <a:stretch/>
        </p:blipFill>
        <p:spPr>
          <a:xfrm>
            <a:off x="323528" y="1698459"/>
            <a:ext cx="2427438" cy="33342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 bwMode="auto">
          <a:xfrm>
            <a:off x="539552" y="4869160"/>
            <a:ext cx="3404014" cy="296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39552" y="3933056"/>
            <a:ext cx="4680520" cy="10432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499648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57" y="2115277"/>
            <a:ext cx="8591238" cy="3132309"/>
          </a:xfrm>
          <a:prstGeom prst="rect">
            <a:avLst/>
          </a:prstGeom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The Complete Divide-and-Conquer Algorithm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201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74"/>
          <a:stretch/>
        </p:blipFill>
        <p:spPr>
          <a:xfrm>
            <a:off x="323528" y="1698459"/>
            <a:ext cx="2427438" cy="33342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 bwMode="auto">
          <a:xfrm>
            <a:off x="624477" y="4941168"/>
            <a:ext cx="2880319" cy="286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24477" y="4291630"/>
            <a:ext cx="4644515" cy="6495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4865264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57" y="2115277"/>
            <a:ext cx="8591238" cy="3132309"/>
          </a:xfrm>
          <a:prstGeom prst="rect">
            <a:avLst/>
          </a:prstGeom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The Complete Divide-and-Conquer Algorithm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202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74"/>
          <a:stretch/>
        </p:blipFill>
        <p:spPr>
          <a:xfrm>
            <a:off x="323528" y="1698459"/>
            <a:ext cx="2427438" cy="33342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 bwMode="auto">
          <a:xfrm>
            <a:off x="683568" y="4869160"/>
            <a:ext cx="2880319" cy="3447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691680" y="4560635"/>
            <a:ext cx="3564395" cy="4090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216366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57" y="2115277"/>
            <a:ext cx="8591238" cy="3132309"/>
          </a:xfrm>
          <a:prstGeom prst="rect">
            <a:avLst/>
          </a:prstGeom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The Complete Divide-and-Conquer Algorithm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203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74"/>
          <a:stretch/>
        </p:blipFill>
        <p:spPr>
          <a:xfrm>
            <a:off x="323528" y="1698459"/>
            <a:ext cx="2427438" cy="33342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 bwMode="auto">
          <a:xfrm>
            <a:off x="1537247" y="4869160"/>
            <a:ext cx="1954633" cy="349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542486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The Complete Divide-and-Conquer Algorithm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204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74"/>
          <a:stretch/>
        </p:blipFill>
        <p:spPr>
          <a:xfrm>
            <a:off x="323528" y="1698459"/>
            <a:ext cx="2427438" cy="333422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57" y="2115277"/>
            <a:ext cx="8591238" cy="313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92976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57" y="2115277"/>
            <a:ext cx="8591238" cy="3132309"/>
          </a:xfrm>
          <a:prstGeom prst="rect">
            <a:avLst/>
          </a:prstGeom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The Complete Divide-and-Conquer Algorithm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205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74"/>
          <a:stretch/>
        </p:blipFill>
        <p:spPr>
          <a:xfrm>
            <a:off x="323528" y="1698459"/>
            <a:ext cx="2427438" cy="333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475223" y="5449119"/>
                <a:ext cx="6265561" cy="1271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d>
                                <m:dPr>
                                  <m:ctrlP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⌈"/>
                                      <m:endChr m:val="⌉"/>
                                      <m:ctrlP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b="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b="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b="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b="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)  </m:t>
                              </m:r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223" y="5449119"/>
                <a:ext cx="6265561" cy="1271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716545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206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809702" y="5482897"/>
            <a:ext cx="15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Auxiliary array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502258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934258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2366258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798258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3230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3662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4094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526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958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5390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5822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254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411969" y="963001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Divide</a:t>
            </a:r>
            <a:endParaRPr lang="zh-CN" alt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447925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US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207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809702" y="5482897"/>
            <a:ext cx="15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Auxiliary array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502258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934258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2366258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798258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3230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3662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4094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526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958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5390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5822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254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41" name="直接连接符 40"/>
          <p:cNvCxnSpPr/>
          <p:nvPr/>
        </p:nvCxnSpPr>
        <p:spPr bwMode="auto">
          <a:xfrm flipV="1">
            <a:off x="4094450" y="1657757"/>
            <a:ext cx="0" cy="689170"/>
          </a:xfrm>
          <a:prstGeom prst="line">
            <a:avLst/>
          </a:prstGeom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411969" y="963001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Divide</a:t>
            </a:r>
            <a:endParaRPr lang="zh-CN" alt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116495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208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809702" y="5482897"/>
            <a:ext cx="15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Auxiliary array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502258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934258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2366258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798258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3230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3662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4094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526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958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5390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5822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254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 flipH="1">
            <a:off x="2242056" y="2233068"/>
            <a:ext cx="570590" cy="35531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 bwMode="auto">
          <a:xfrm>
            <a:off x="5376255" y="2213125"/>
            <a:ext cx="662195" cy="32864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 bwMode="auto">
          <a:xfrm flipV="1">
            <a:off x="4094450" y="1657757"/>
            <a:ext cx="0" cy="689170"/>
          </a:xfrm>
          <a:prstGeom prst="line">
            <a:avLst/>
          </a:prstGeom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 bwMode="auto">
          <a:xfrm>
            <a:off x="964835" y="258370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1396835" y="258370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1828835" y="258370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2260835" y="258370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2693027" y="258370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3125027" y="258370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4742450" y="25649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5174450" y="25649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606450" y="25649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6038450" y="25649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6470450" y="25649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6902450" y="25649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411969" y="963001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Divide</a:t>
            </a:r>
            <a:endParaRPr lang="zh-CN" alt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769396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209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809702" y="5482897"/>
            <a:ext cx="15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Auxiliary array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502258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934258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2366258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798258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3230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3662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4094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526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958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5390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5822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254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 flipH="1">
            <a:off x="2242056" y="2233068"/>
            <a:ext cx="570590" cy="35531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 bwMode="auto">
          <a:xfrm>
            <a:off x="5376255" y="2213125"/>
            <a:ext cx="662195" cy="32864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 bwMode="auto">
          <a:xfrm flipV="1">
            <a:off x="4094450" y="1657757"/>
            <a:ext cx="0" cy="689170"/>
          </a:xfrm>
          <a:prstGeom prst="line">
            <a:avLst/>
          </a:prstGeom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 bwMode="auto">
          <a:xfrm>
            <a:off x="964835" y="258370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1396835" y="258370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1828835" y="258370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2260835" y="258370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2693027" y="258370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3125027" y="258370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4742450" y="25649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5174450" y="25649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606450" y="25649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6038450" y="25649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6470450" y="25649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6902450" y="25649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77" name="直接连接符 76"/>
          <p:cNvCxnSpPr/>
          <p:nvPr/>
        </p:nvCxnSpPr>
        <p:spPr bwMode="auto">
          <a:xfrm flipV="1">
            <a:off x="2260835" y="2511698"/>
            <a:ext cx="0" cy="689170"/>
          </a:xfrm>
          <a:prstGeom prst="line">
            <a:avLst/>
          </a:prstGeom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411969" y="963001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Divide</a:t>
            </a:r>
            <a:endParaRPr lang="zh-CN" alt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406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: An array of reals </a:t>
            </a:r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[1…n]</a:t>
            </a:r>
          </a:p>
          <a:p>
            <a:pPr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subarray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…j] is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Formal Definition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21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32856"/>
            <a:ext cx="8784976" cy="3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23367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210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809702" y="5482897"/>
            <a:ext cx="15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Auxiliary array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502258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934258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2366258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798258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3230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3662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4094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526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958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5390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5822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254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 flipH="1">
            <a:off x="2242056" y="2233068"/>
            <a:ext cx="570590" cy="35531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 bwMode="auto">
          <a:xfrm>
            <a:off x="5376255" y="2213125"/>
            <a:ext cx="662195" cy="32864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 bwMode="auto">
          <a:xfrm flipV="1">
            <a:off x="4094450" y="1657757"/>
            <a:ext cx="0" cy="689170"/>
          </a:xfrm>
          <a:prstGeom prst="line">
            <a:avLst/>
          </a:prstGeom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 bwMode="auto">
          <a:xfrm>
            <a:off x="964835" y="258370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1396835" y="258370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1828835" y="258370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2260835" y="258370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2693027" y="258370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3125027" y="258370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4742450" y="25649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5174450" y="25649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606450" y="25649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6038450" y="25649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6470450" y="25649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6902450" y="25649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77" name="直接连接符 76"/>
          <p:cNvCxnSpPr/>
          <p:nvPr/>
        </p:nvCxnSpPr>
        <p:spPr bwMode="auto">
          <a:xfrm flipV="1">
            <a:off x="2260835" y="2511698"/>
            <a:ext cx="0" cy="689170"/>
          </a:xfrm>
          <a:prstGeom prst="line">
            <a:avLst/>
          </a:prstGeom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 bwMode="auto">
          <a:xfrm flipV="1">
            <a:off x="6038450" y="2420888"/>
            <a:ext cx="0" cy="689170"/>
          </a:xfrm>
          <a:prstGeom prst="line">
            <a:avLst/>
          </a:prstGeom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88" idx="0"/>
          </p:cNvCxnSpPr>
          <p:nvPr/>
        </p:nvCxnSpPr>
        <p:spPr bwMode="auto">
          <a:xfrm flipH="1">
            <a:off x="1208920" y="3015706"/>
            <a:ext cx="432000" cy="53190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endCxn id="91" idx="0"/>
          </p:cNvCxnSpPr>
          <p:nvPr/>
        </p:nvCxnSpPr>
        <p:spPr bwMode="auto">
          <a:xfrm>
            <a:off x="2891525" y="3015706"/>
            <a:ext cx="331126" cy="56778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 bwMode="auto">
          <a:xfrm>
            <a:off x="560920" y="3547608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992920" y="3547608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424920" y="3547608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2574459" y="3583487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3006651" y="3583487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3438651" y="3583487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411969" y="963001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Divide</a:t>
            </a:r>
            <a:endParaRPr lang="zh-CN" alt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602143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211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809702" y="5482897"/>
            <a:ext cx="15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Auxiliary array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502258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934258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2366258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798258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3230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3662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4094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526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958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5390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5822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254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 flipH="1">
            <a:off x="2242056" y="2233068"/>
            <a:ext cx="570590" cy="35531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 bwMode="auto">
          <a:xfrm>
            <a:off x="5376255" y="2213125"/>
            <a:ext cx="662195" cy="32864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 bwMode="auto">
          <a:xfrm flipV="1">
            <a:off x="4094450" y="1657757"/>
            <a:ext cx="0" cy="689170"/>
          </a:xfrm>
          <a:prstGeom prst="line">
            <a:avLst/>
          </a:prstGeom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 bwMode="auto">
          <a:xfrm>
            <a:off x="964835" y="258370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1396835" y="258370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1828835" y="258370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2260835" y="258370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2693027" y="258370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3125027" y="258370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4742450" y="25649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5174450" y="25649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606450" y="25649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6038450" y="25649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6470450" y="25649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6902450" y="25649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77" name="直接连接符 76"/>
          <p:cNvCxnSpPr/>
          <p:nvPr/>
        </p:nvCxnSpPr>
        <p:spPr bwMode="auto">
          <a:xfrm flipV="1">
            <a:off x="2260835" y="2511698"/>
            <a:ext cx="0" cy="689170"/>
          </a:xfrm>
          <a:prstGeom prst="line">
            <a:avLst/>
          </a:prstGeom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 bwMode="auto">
          <a:xfrm flipV="1">
            <a:off x="6038450" y="2420888"/>
            <a:ext cx="0" cy="689170"/>
          </a:xfrm>
          <a:prstGeom prst="line">
            <a:avLst/>
          </a:prstGeom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88" idx="0"/>
          </p:cNvCxnSpPr>
          <p:nvPr/>
        </p:nvCxnSpPr>
        <p:spPr bwMode="auto">
          <a:xfrm flipH="1">
            <a:off x="1208920" y="3015706"/>
            <a:ext cx="432000" cy="53190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endCxn id="91" idx="0"/>
          </p:cNvCxnSpPr>
          <p:nvPr/>
        </p:nvCxnSpPr>
        <p:spPr bwMode="auto">
          <a:xfrm>
            <a:off x="2891525" y="3015706"/>
            <a:ext cx="331126" cy="56778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2" idx="2"/>
          </p:cNvCxnSpPr>
          <p:nvPr/>
        </p:nvCxnSpPr>
        <p:spPr bwMode="auto">
          <a:xfrm>
            <a:off x="6686450" y="2996904"/>
            <a:ext cx="432000" cy="59983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9" idx="2"/>
          </p:cNvCxnSpPr>
          <p:nvPr/>
        </p:nvCxnSpPr>
        <p:spPr bwMode="auto">
          <a:xfrm flipH="1">
            <a:off x="5066451" y="2996904"/>
            <a:ext cx="323999" cy="62038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 bwMode="auto">
          <a:xfrm>
            <a:off x="560920" y="3547608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992920" y="3547608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424920" y="3547608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2574459" y="3583487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3006651" y="3583487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3438651" y="3583487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4405917" y="3601148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4837917" y="3601148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5269917" y="3601148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6487501" y="361370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6919501" y="361370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7351501" y="361370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411969" y="963001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Divide</a:t>
            </a:r>
            <a:endParaRPr lang="zh-CN" alt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403375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US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212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502258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934258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2366258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798258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3230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3662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4094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526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958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5390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5822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254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 flipH="1">
            <a:off x="2242056" y="2233068"/>
            <a:ext cx="570590" cy="35531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 bwMode="auto">
          <a:xfrm>
            <a:off x="5376255" y="2213125"/>
            <a:ext cx="662195" cy="32864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 bwMode="auto">
          <a:xfrm flipV="1">
            <a:off x="4094450" y="1657757"/>
            <a:ext cx="0" cy="689170"/>
          </a:xfrm>
          <a:prstGeom prst="line">
            <a:avLst/>
          </a:prstGeom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 bwMode="auto">
          <a:xfrm>
            <a:off x="964835" y="258370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1396835" y="258370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1828835" y="258370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2260835" y="258370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2693027" y="258370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3125027" y="258370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4742450" y="25649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5174450" y="25649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606450" y="25649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6038450" y="25649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6470450" y="25649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6902450" y="25649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77" name="直接连接符 76"/>
          <p:cNvCxnSpPr/>
          <p:nvPr/>
        </p:nvCxnSpPr>
        <p:spPr bwMode="auto">
          <a:xfrm flipV="1">
            <a:off x="2260835" y="2511698"/>
            <a:ext cx="0" cy="689170"/>
          </a:xfrm>
          <a:prstGeom prst="line">
            <a:avLst/>
          </a:prstGeom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 bwMode="auto">
          <a:xfrm flipV="1">
            <a:off x="6038450" y="2420888"/>
            <a:ext cx="0" cy="689170"/>
          </a:xfrm>
          <a:prstGeom prst="line">
            <a:avLst/>
          </a:prstGeom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88" idx="0"/>
          </p:cNvCxnSpPr>
          <p:nvPr/>
        </p:nvCxnSpPr>
        <p:spPr bwMode="auto">
          <a:xfrm flipH="1">
            <a:off x="1208920" y="3015706"/>
            <a:ext cx="432000" cy="53190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endCxn id="91" idx="0"/>
          </p:cNvCxnSpPr>
          <p:nvPr/>
        </p:nvCxnSpPr>
        <p:spPr bwMode="auto">
          <a:xfrm>
            <a:off x="2891525" y="3015706"/>
            <a:ext cx="331126" cy="56778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2" idx="2"/>
          </p:cNvCxnSpPr>
          <p:nvPr/>
        </p:nvCxnSpPr>
        <p:spPr bwMode="auto">
          <a:xfrm>
            <a:off x="6686450" y="2996904"/>
            <a:ext cx="432000" cy="59983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9" idx="2"/>
          </p:cNvCxnSpPr>
          <p:nvPr/>
        </p:nvCxnSpPr>
        <p:spPr bwMode="auto">
          <a:xfrm flipH="1">
            <a:off x="5066451" y="2996904"/>
            <a:ext cx="323999" cy="62038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 bwMode="auto">
          <a:xfrm>
            <a:off x="560920" y="3547608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992920" y="3547608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424920" y="3547608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2574459" y="3583487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3006651" y="3583487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3438651" y="3583487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93" name="直接连接符 92"/>
          <p:cNvCxnSpPr/>
          <p:nvPr/>
        </p:nvCxnSpPr>
        <p:spPr bwMode="auto">
          <a:xfrm flipV="1">
            <a:off x="3438651" y="3444591"/>
            <a:ext cx="0" cy="689170"/>
          </a:xfrm>
          <a:prstGeom prst="line">
            <a:avLst/>
          </a:prstGeom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 bwMode="auto">
          <a:xfrm flipV="1">
            <a:off x="1424920" y="3429000"/>
            <a:ext cx="0" cy="689170"/>
          </a:xfrm>
          <a:prstGeom prst="line">
            <a:avLst/>
          </a:prstGeom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 bwMode="auto">
          <a:xfrm>
            <a:off x="4405917" y="3601148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4837917" y="3601148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5269917" y="3601148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6487501" y="361370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6919501" y="361370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7351501" y="361370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411969" y="963001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Divide</a:t>
            </a:r>
            <a:endParaRPr lang="zh-CN" alt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315875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US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213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809702" y="5482897"/>
            <a:ext cx="15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Auxiliary array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502258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934258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2366258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798258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3230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3662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4094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526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958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5390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5822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254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 flipH="1">
            <a:off x="2242056" y="2233068"/>
            <a:ext cx="570590" cy="35531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 bwMode="auto">
          <a:xfrm>
            <a:off x="5376255" y="2213125"/>
            <a:ext cx="662195" cy="32864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 bwMode="auto">
          <a:xfrm flipV="1">
            <a:off x="4094450" y="1657757"/>
            <a:ext cx="0" cy="689170"/>
          </a:xfrm>
          <a:prstGeom prst="line">
            <a:avLst/>
          </a:prstGeom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 bwMode="auto">
          <a:xfrm>
            <a:off x="964835" y="258370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1396835" y="258370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1828835" y="258370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2260835" y="258370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2693027" y="258370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3125027" y="258370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4742450" y="25649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5174450" y="25649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606450" y="25649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6038450" y="25649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6470450" y="25649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6902450" y="25649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77" name="直接连接符 76"/>
          <p:cNvCxnSpPr/>
          <p:nvPr/>
        </p:nvCxnSpPr>
        <p:spPr bwMode="auto">
          <a:xfrm flipV="1">
            <a:off x="2260835" y="2511698"/>
            <a:ext cx="0" cy="689170"/>
          </a:xfrm>
          <a:prstGeom prst="line">
            <a:avLst/>
          </a:prstGeom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 bwMode="auto">
          <a:xfrm flipV="1">
            <a:off x="6038450" y="2420888"/>
            <a:ext cx="0" cy="689170"/>
          </a:xfrm>
          <a:prstGeom prst="line">
            <a:avLst/>
          </a:prstGeom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88" idx="0"/>
          </p:cNvCxnSpPr>
          <p:nvPr/>
        </p:nvCxnSpPr>
        <p:spPr bwMode="auto">
          <a:xfrm flipH="1">
            <a:off x="1208920" y="3015706"/>
            <a:ext cx="432000" cy="53190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endCxn id="91" idx="0"/>
          </p:cNvCxnSpPr>
          <p:nvPr/>
        </p:nvCxnSpPr>
        <p:spPr bwMode="auto">
          <a:xfrm>
            <a:off x="2891525" y="3015706"/>
            <a:ext cx="331126" cy="56778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2" idx="2"/>
          </p:cNvCxnSpPr>
          <p:nvPr/>
        </p:nvCxnSpPr>
        <p:spPr bwMode="auto">
          <a:xfrm>
            <a:off x="6686450" y="2996904"/>
            <a:ext cx="432000" cy="59983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9" idx="2"/>
          </p:cNvCxnSpPr>
          <p:nvPr/>
        </p:nvCxnSpPr>
        <p:spPr bwMode="auto">
          <a:xfrm flipH="1">
            <a:off x="5066451" y="2996904"/>
            <a:ext cx="323999" cy="62038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 bwMode="auto">
          <a:xfrm>
            <a:off x="560920" y="3547608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992920" y="3547608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424920" y="3547608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2574459" y="3583487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3006651" y="3583487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3438651" y="3583487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93" name="直接连接符 92"/>
          <p:cNvCxnSpPr/>
          <p:nvPr/>
        </p:nvCxnSpPr>
        <p:spPr bwMode="auto">
          <a:xfrm flipV="1">
            <a:off x="3438651" y="3444591"/>
            <a:ext cx="0" cy="689170"/>
          </a:xfrm>
          <a:prstGeom prst="line">
            <a:avLst/>
          </a:prstGeom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 bwMode="auto">
          <a:xfrm flipV="1">
            <a:off x="1424920" y="3429000"/>
            <a:ext cx="0" cy="689170"/>
          </a:xfrm>
          <a:prstGeom prst="line">
            <a:avLst/>
          </a:prstGeom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 bwMode="auto">
          <a:xfrm>
            <a:off x="4405917" y="3601148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4837917" y="3601148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5269917" y="3601148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6487501" y="361370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6919501" y="361370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7351501" y="361370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 bwMode="auto">
          <a:xfrm flipV="1">
            <a:off x="7334450" y="3478129"/>
            <a:ext cx="0" cy="689170"/>
          </a:xfrm>
          <a:prstGeom prst="line">
            <a:avLst/>
          </a:prstGeom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 bwMode="auto">
          <a:xfrm flipV="1">
            <a:off x="5269917" y="3493720"/>
            <a:ext cx="0" cy="689170"/>
          </a:xfrm>
          <a:prstGeom prst="line">
            <a:avLst/>
          </a:prstGeom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 bwMode="auto">
          <a:xfrm flipH="1">
            <a:off x="762248" y="3954126"/>
            <a:ext cx="239197" cy="4110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 bwMode="auto">
          <a:xfrm>
            <a:off x="353445" y="436515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785445" y="436515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109" name="直接箭头连接符 108"/>
          <p:cNvCxnSpPr/>
          <p:nvPr/>
        </p:nvCxnSpPr>
        <p:spPr bwMode="auto">
          <a:xfrm flipH="1">
            <a:off x="2811364" y="4002509"/>
            <a:ext cx="216192" cy="36259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 bwMode="auto">
          <a:xfrm>
            <a:off x="2379364" y="43651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2811556" y="43651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411969" y="963001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Divide</a:t>
            </a:r>
            <a:endParaRPr lang="zh-CN" alt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23465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US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214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502258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934258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2366258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798258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3230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3662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4094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526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958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5390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5822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254450" y="178112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 flipH="1">
            <a:off x="2242056" y="2233068"/>
            <a:ext cx="570590" cy="35531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 bwMode="auto">
          <a:xfrm>
            <a:off x="5376255" y="2213125"/>
            <a:ext cx="662195" cy="32864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 bwMode="auto">
          <a:xfrm flipV="1">
            <a:off x="4094450" y="1657757"/>
            <a:ext cx="0" cy="689170"/>
          </a:xfrm>
          <a:prstGeom prst="line">
            <a:avLst/>
          </a:prstGeom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 bwMode="auto">
          <a:xfrm>
            <a:off x="964835" y="258370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1396835" y="258370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1828835" y="258370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2260835" y="258370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2693027" y="258370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3125027" y="258370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4742450" y="25649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5174450" y="25649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606450" y="25649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6038450" y="25649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6470450" y="25649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6902450" y="25649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77" name="直接连接符 76"/>
          <p:cNvCxnSpPr/>
          <p:nvPr/>
        </p:nvCxnSpPr>
        <p:spPr bwMode="auto">
          <a:xfrm flipV="1">
            <a:off x="2260835" y="2511698"/>
            <a:ext cx="0" cy="689170"/>
          </a:xfrm>
          <a:prstGeom prst="line">
            <a:avLst/>
          </a:prstGeom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 bwMode="auto">
          <a:xfrm flipV="1">
            <a:off x="6038450" y="2420888"/>
            <a:ext cx="0" cy="689170"/>
          </a:xfrm>
          <a:prstGeom prst="line">
            <a:avLst/>
          </a:prstGeom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88" idx="0"/>
          </p:cNvCxnSpPr>
          <p:nvPr/>
        </p:nvCxnSpPr>
        <p:spPr bwMode="auto">
          <a:xfrm flipH="1">
            <a:off x="1208920" y="3015706"/>
            <a:ext cx="432000" cy="53190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endCxn id="91" idx="0"/>
          </p:cNvCxnSpPr>
          <p:nvPr/>
        </p:nvCxnSpPr>
        <p:spPr bwMode="auto">
          <a:xfrm>
            <a:off x="2891525" y="3015706"/>
            <a:ext cx="331126" cy="56778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2" idx="2"/>
          </p:cNvCxnSpPr>
          <p:nvPr/>
        </p:nvCxnSpPr>
        <p:spPr bwMode="auto">
          <a:xfrm>
            <a:off x="6686450" y="2996904"/>
            <a:ext cx="432000" cy="59983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9" idx="2"/>
          </p:cNvCxnSpPr>
          <p:nvPr/>
        </p:nvCxnSpPr>
        <p:spPr bwMode="auto">
          <a:xfrm flipH="1">
            <a:off x="5066451" y="2996904"/>
            <a:ext cx="323999" cy="62038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 bwMode="auto">
          <a:xfrm>
            <a:off x="560920" y="3547608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992920" y="3547608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424920" y="3547608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2574459" y="3583487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3006651" y="3583487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3438651" y="3583487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93" name="直接连接符 92"/>
          <p:cNvCxnSpPr/>
          <p:nvPr/>
        </p:nvCxnSpPr>
        <p:spPr bwMode="auto">
          <a:xfrm flipV="1">
            <a:off x="3438651" y="3444591"/>
            <a:ext cx="0" cy="689170"/>
          </a:xfrm>
          <a:prstGeom prst="line">
            <a:avLst/>
          </a:prstGeom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 bwMode="auto">
          <a:xfrm flipV="1">
            <a:off x="1424920" y="3429000"/>
            <a:ext cx="0" cy="689170"/>
          </a:xfrm>
          <a:prstGeom prst="line">
            <a:avLst/>
          </a:prstGeom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 bwMode="auto">
          <a:xfrm>
            <a:off x="4405917" y="3601148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4837917" y="3601148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5269917" y="3601148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6487501" y="361370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6919501" y="361370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7351501" y="361370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 bwMode="auto">
          <a:xfrm flipV="1">
            <a:off x="7334450" y="3478129"/>
            <a:ext cx="0" cy="689170"/>
          </a:xfrm>
          <a:prstGeom prst="line">
            <a:avLst/>
          </a:prstGeom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 bwMode="auto">
          <a:xfrm flipV="1">
            <a:off x="5269917" y="3493720"/>
            <a:ext cx="0" cy="689170"/>
          </a:xfrm>
          <a:prstGeom prst="line">
            <a:avLst/>
          </a:prstGeom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 bwMode="auto">
          <a:xfrm flipH="1">
            <a:off x="762248" y="3954126"/>
            <a:ext cx="239197" cy="4110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 bwMode="auto">
          <a:xfrm>
            <a:off x="353445" y="436515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785445" y="436515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109" name="直接箭头连接符 108"/>
          <p:cNvCxnSpPr/>
          <p:nvPr/>
        </p:nvCxnSpPr>
        <p:spPr bwMode="auto">
          <a:xfrm flipH="1">
            <a:off x="2811364" y="4002509"/>
            <a:ext cx="216192" cy="36259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 bwMode="auto">
          <a:xfrm>
            <a:off x="2379364" y="43651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2811556" y="436510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112" name="直接箭头连接符 111"/>
          <p:cNvCxnSpPr/>
          <p:nvPr/>
        </p:nvCxnSpPr>
        <p:spPr bwMode="auto">
          <a:xfrm flipH="1">
            <a:off x="4619645" y="4009815"/>
            <a:ext cx="231043" cy="35528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 bwMode="auto">
          <a:xfrm>
            <a:off x="4202688" y="436515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4634688" y="436515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117" name="直接箭头连接符 116"/>
          <p:cNvCxnSpPr/>
          <p:nvPr/>
        </p:nvCxnSpPr>
        <p:spPr bwMode="auto">
          <a:xfrm flipH="1">
            <a:off x="6732048" y="4039537"/>
            <a:ext cx="191997" cy="32556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 bwMode="auto">
          <a:xfrm>
            <a:off x="6300048" y="436515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6732048" y="436515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411969" y="963001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Divide</a:t>
            </a:r>
            <a:endParaRPr lang="zh-CN" alt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935342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US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215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74091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3923928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6156176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83884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611560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1043560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279438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3226576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50268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54588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725907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69107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395536" y="764704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Conquer</a:t>
            </a:r>
            <a:endParaRPr lang="zh-CN" alt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968455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US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216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24425" y="1766456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74091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3923928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6156176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83884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611560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1043560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109" name="直接箭头连接符 108"/>
          <p:cNvCxnSpPr/>
          <p:nvPr/>
        </p:nvCxnSpPr>
        <p:spPr bwMode="auto">
          <a:xfrm>
            <a:off x="1043560" y="1700760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 bwMode="auto">
          <a:xfrm>
            <a:off x="279438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3226576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50268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54588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725907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69107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395536" y="764704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Conquer</a:t>
            </a:r>
            <a:endParaRPr lang="zh-CN" alt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611560" y="211359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1043560" y="211359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420471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US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217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24425" y="1766456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74091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3923928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6156176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83884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611560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1043560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109" name="直接箭头连接符 108"/>
          <p:cNvCxnSpPr/>
          <p:nvPr/>
        </p:nvCxnSpPr>
        <p:spPr bwMode="auto">
          <a:xfrm>
            <a:off x="1043560" y="1700760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 bwMode="auto">
          <a:xfrm>
            <a:off x="279438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3226576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50268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54588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725907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69107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395536" y="764704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Conquer</a:t>
            </a:r>
            <a:endParaRPr lang="zh-CN" alt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611560" y="211359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1043560" y="211359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123" name="直接箭头连接符 122"/>
          <p:cNvCxnSpPr/>
          <p:nvPr/>
        </p:nvCxnSpPr>
        <p:spPr bwMode="auto">
          <a:xfrm>
            <a:off x="1064820" y="2554765"/>
            <a:ext cx="676092" cy="3701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 bwMode="auto">
          <a:xfrm flipH="1">
            <a:off x="1901076" y="1700760"/>
            <a:ext cx="29167" cy="1224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文本框 129"/>
          <p:cNvSpPr txBox="1"/>
          <p:nvPr/>
        </p:nvSpPr>
        <p:spPr>
          <a:xfrm>
            <a:off x="1275045" y="2529903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1875618" y="167510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980306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US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218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24425" y="1766456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74091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3923928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6156176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83884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611560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1043560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109" name="直接箭头连接符 108"/>
          <p:cNvCxnSpPr/>
          <p:nvPr/>
        </p:nvCxnSpPr>
        <p:spPr bwMode="auto">
          <a:xfrm>
            <a:off x="1043560" y="1700760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 bwMode="auto">
          <a:xfrm>
            <a:off x="279438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3226576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50268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54588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725907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69107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395536" y="764704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Conquer</a:t>
            </a:r>
            <a:endParaRPr lang="zh-CN" alt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611560" y="211359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1043560" y="211359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123" name="直接箭头连接符 122"/>
          <p:cNvCxnSpPr/>
          <p:nvPr/>
        </p:nvCxnSpPr>
        <p:spPr bwMode="auto">
          <a:xfrm>
            <a:off x="1064820" y="2554765"/>
            <a:ext cx="676092" cy="3701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 bwMode="auto">
          <a:xfrm flipH="1">
            <a:off x="1901076" y="1700760"/>
            <a:ext cx="29167" cy="1224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 bwMode="auto">
          <a:xfrm>
            <a:off x="1253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1685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2117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275045" y="2529903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04847" y="3374739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1875618" y="167510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324425" y="1766456"/>
            <a:ext cx="647175" cy="347140"/>
          </a:xfrm>
          <a:prstGeom prst="roundRect">
            <a:avLst/>
          </a:prstGeom>
          <a:solidFill>
            <a:srgbClr val="C0C0C0">
              <a:alpha val="0"/>
            </a:srgbClr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1911937" y="1717121"/>
            <a:ext cx="647175" cy="347140"/>
          </a:xfrm>
          <a:prstGeom prst="roundRect">
            <a:avLst/>
          </a:prstGeom>
          <a:solidFill>
            <a:srgbClr val="C0C0C0">
              <a:alpha val="0"/>
            </a:srgbClr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1276863" y="2566748"/>
            <a:ext cx="647175" cy="347140"/>
          </a:xfrm>
          <a:prstGeom prst="roundRect">
            <a:avLst/>
          </a:prstGeom>
          <a:solidFill>
            <a:srgbClr val="C0C0C0">
              <a:alpha val="0"/>
            </a:srgbClr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2793070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US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219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24425" y="1766456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74091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3923928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6156176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83884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611560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1043560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109" name="直接箭头连接符 108"/>
          <p:cNvCxnSpPr/>
          <p:nvPr/>
        </p:nvCxnSpPr>
        <p:spPr bwMode="auto">
          <a:xfrm>
            <a:off x="1043560" y="1700760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 bwMode="auto">
          <a:xfrm>
            <a:off x="279438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3226576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50268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54588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725907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69107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395536" y="764704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Conquer</a:t>
            </a:r>
            <a:endParaRPr lang="zh-CN" alt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611560" y="211359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1043560" y="211359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794192" y="2122765"/>
            <a:ext cx="432000" cy="4349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3226384" y="2122765"/>
            <a:ext cx="432000" cy="4349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82" name="直接箭头连接符 81"/>
          <p:cNvCxnSpPr/>
          <p:nvPr/>
        </p:nvCxnSpPr>
        <p:spPr bwMode="auto">
          <a:xfrm>
            <a:off x="3237356" y="1681449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493328" y="1808738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3" name="直接箭头连接符 122"/>
          <p:cNvCxnSpPr/>
          <p:nvPr/>
        </p:nvCxnSpPr>
        <p:spPr bwMode="auto">
          <a:xfrm>
            <a:off x="1064820" y="2554765"/>
            <a:ext cx="676092" cy="3701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 bwMode="auto">
          <a:xfrm flipH="1">
            <a:off x="1901076" y="1700760"/>
            <a:ext cx="29167" cy="1224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 bwMode="auto">
          <a:xfrm>
            <a:off x="1253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1685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2117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275045" y="2529903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04847" y="3374739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1875618" y="167510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788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507288" cy="5688632"/>
          </a:xfrm>
        </p:spPr>
        <p:txBody>
          <a:bodyPr/>
          <a:lstStyle/>
          <a:p>
            <a:pPr eaLnBrk="1" hangingPunct="1">
              <a:spcBef>
                <a:spcPts val="1000"/>
              </a:spcBef>
            </a:pPr>
            <a:r>
              <a:rPr lang="en-US" altLang="zh-CN" sz="3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Part I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zh-CN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Maximum Contiguous Subarray Problem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definition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brute force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data-reuse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divide-and-conquer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Analysis of the divide-and-conquer algorithm 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zh-CN" sz="3400" dirty="0">
                <a:latin typeface="Calibri" panose="020F0502020204030204" pitchFamily="34" charset="0"/>
                <a:cs typeface="Calibri" panose="020F0502020204030204" pitchFamily="34" charset="0"/>
              </a:rPr>
              <a:t>Counting Inversions Problem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Problem definition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brute force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divide-and-conquer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Analysis of the divide-and-conquer algorithm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22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9473387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US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220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24425" y="1766456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74091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3923928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6156176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83884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611560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1043560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109" name="直接箭头连接符 108"/>
          <p:cNvCxnSpPr/>
          <p:nvPr/>
        </p:nvCxnSpPr>
        <p:spPr bwMode="auto">
          <a:xfrm>
            <a:off x="1043560" y="1700760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 bwMode="auto">
          <a:xfrm>
            <a:off x="279438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3226576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50268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54588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725907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69107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395536" y="764704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Conquer</a:t>
            </a:r>
            <a:endParaRPr lang="zh-CN" alt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611560" y="211359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1043560" y="211359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794192" y="2122765"/>
            <a:ext cx="432000" cy="4349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3226384" y="2122765"/>
            <a:ext cx="432000" cy="4349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82" name="直接箭头连接符 81"/>
          <p:cNvCxnSpPr/>
          <p:nvPr/>
        </p:nvCxnSpPr>
        <p:spPr bwMode="auto">
          <a:xfrm>
            <a:off x="3237356" y="1681449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493328" y="1808738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3" name="直接箭头连接符 122"/>
          <p:cNvCxnSpPr/>
          <p:nvPr/>
        </p:nvCxnSpPr>
        <p:spPr bwMode="auto">
          <a:xfrm>
            <a:off x="1064820" y="2554765"/>
            <a:ext cx="676092" cy="3701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 bwMode="auto">
          <a:xfrm flipH="1">
            <a:off x="1901076" y="1700760"/>
            <a:ext cx="29167" cy="1224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 bwMode="auto">
          <a:xfrm>
            <a:off x="1253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1685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2117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275045" y="2529903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1" name="直接箭头连接符 130"/>
          <p:cNvCxnSpPr/>
          <p:nvPr/>
        </p:nvCxnSpPr>
        <p:spPr bwMode="auto">
          <a:xfrm>
            <a:off x="3239276" y="2580176"/>
            <a:ext cx="666381" cy="3193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 bwMode="auto">
          <a:xfrm flipH="1">
            <a:off x="4075532" y="1726171"/>
            <a:ext cx="29167" cy="1224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/>
        </p:nvSpPr>
        <p:spPr>
          <a:xfrm>
            <a:off x="904847" y="3374739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3442384" y="2502367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1875618" y="167510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4045709" y="165578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936615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US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221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24425" y="1766456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74091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3923928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6156176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83884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611560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1043560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109" name="直接箭头连接符 108"/>
          <p:cNvCxnSpPr/>
          <p:nvPr/>
        </p:nvCxnSpPr>
        <p:spPr bwMode="auto">
          <a:xfrm>
            <a:off x="1043560" y="1700760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 bwMode="auto">
          <a:xfrm>
            <a:off x="279438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3226576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50268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54588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725907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69107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395536" y="764704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Conquer</a:t>
            </a:r>
            <a:endParaRPr lang="zh-CN" alt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611560" y="211359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1043560" y="211359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794192" y="2122765"/>
            <a:ext cx="432000" cy="4349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3226384" y="2122765"/>
            <a:ext cx="432000" cy="4349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82" name="直接箭头连接符 81"/>
          <p:cNvCxnSpPr/>
          <p:nvPr/>
        </p:nvCxnSpPr>
        <p:spPr bwMode="auto">
          <a:xfrm>
            <a:off x="3237356" y="1681449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493328" y="1808738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3" name="直接箭头连接符 122"/>
          <p:cNvCxnSpPr/>
          <p:nvPr/>
        </p:nvCxnSpPr>
        <p:spPr bwMode="auto">
          <a:xfrm>
            <a:off x="1064820" y="2554765"/>
            <a:ext cx="676092" cy="3701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 bwMode="auto">
          <a:xfrm flipH="1">
            <a:off x="1901076" y="1700760"/>
            <a:ext cx="29167" cy="1224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 bwMode="auto">
          <a:xfrm>
            <a:off x="1253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1685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2117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275045" y="2529903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1" name="直接箭头连接符 130"/>
          <p:cNvCxnSpPr/>
          <p:nvPr/>
        </p:nvCxnSpPr>
        <p:spPr bwMode="auto">
          <a:xfrm>
            <a:off x="3239276" y="2580176"/>
            <a:ext cx="666381" cy="3193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 bwMode="auto">
          <a:xfrm flipH="1">
            <a:off x="4075532" y="1726171"/>
            <a:ext cx="29167" cy="1224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 bwMode="auto">
          <a:xfrm>
            <a:off x="3473657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3905849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4348350" y="292778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3081362" y="3333868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04847" y="3374739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3442384" y="2502367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1875618" y="167510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4045709" y="165578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2533377" y="1818841"/>
            <a:ext cx="647175" cy="347140"/>
          </a:xfrm>
          <a:prstGeom prst="roundRect">
            <a:avLst/>
          </a:prstGeom>
          <a:solidFill>
            <a:srgbClr val="C0C0C0">
              <a:alpha val="0"/>
            </a:srgbClr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3445200" y="2529711"/>
            <a:ext cx="647175" cy="347140"/>
          </a:xfrm>
          <a:prstGeom prst="roundRect">
            <a:avLst/>
          </a:prstGeom>
          <a:solidFill>
            <a:srgbClr val="C0C0C0">
              <a:alpha val="0"/>
            </a:srgbClr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7" name="圆角矩形 46"/>
          <p:cNvSpPr/>
          <p:nvPr/>
        </p:nvSpPr>
        <p:spPr bwMode="auto">
          <a:xfrm>
            <a:off x="4071898" y="1708628"/>
            <a:ext cx="647175" cy="347140"/>
          </a:xfrm>
          <a:prstGeom prst="roundRect">
            <a:avLst/>
          </a:prstGeom>
          <a:solidFill>
            <a:srgbClr val="C0C0C0">
              <a:alpha val="0"/>
            </a:srgbClr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6620922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US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222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24425" y="1766456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74091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3923928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6156176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83884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611560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1043560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109" name="直接箭头连接符 108"/>
          <p:cNvCxnSpPr/>
          <p:nvPr/>
        </p:nvCxnSpPr>
        <p:spPr bwMode="auto">
          <a:xfrm>
            <a:off x="1043560" y="1700760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 bwMode="auto">
          <a:xfrm>
            <a:off x="279438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3226576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50268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54588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725907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69107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395536" y="764704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Conquer</a:t>
            </a:r>
            <a:endParaRPr lang="zh-CN" alt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611560" y="211359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1043560" y="211359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794192" y="2122765"/>
            <a:ext cx="432000" cy="4349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3226384" y="2122765"/>
            <a:ext cx="432000" cy="4349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82" name="直接箭头连接符 81"/>
          <p:cNvCxnSpPr/>
          <p:nvPr/>
        </p:nvCxnSpPr>
        <p:spPr bwMode="auto">
          <a:xfrm>
            <a:off x="3237356" y="1681449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493328" y="1808738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3" name="直接箭头连接符 122"/>
          <p:cNvCxnSpPr/>
          <p:nvPr/>
        </p:nvCxnSpPr>
        <p:spPr bwMode="auto">
          <a:xfrm>
            <a:off x="1064820" y="2554765"/>
            <a:ext cx="676092" cy="3701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 bwMode="auto">
          <a:xfrm flipH="1">
            <a:off x="1901076" y="1700760"/>
            <a:ext cx="29167" cy="1224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 bwMode="auto">
          <a:xfrm>
            <a:off x="1253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1685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2117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275045" y="2529903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1" name="直接箭头连接符 130"/>
          <p:cNvCxnSpPr/>
          <p:nvPr/>
        </p:nvCxnSpPr>
        <p:spPr bwMode="auto">
          <a:xfrm>
            <a:off x="3239276" y="2580176"/>
            <a:ext cx="666381" cy="3193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 bwMode="auto">
          <a:xfrm flipH="1">
            <a:off x="4075532" y="1726171"/>
            <a:ext cx="29167" cy="1224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 bwMode="auto">
          <a:xfrm>
            <a:off x="3473657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3905849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4348350" y="292778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3081362" y="3333868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04847" y="3374739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3442384" y="2502367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3" name="直接箭头连接符 152"/>
          <p:cNvCxnSpPr/>
          <p:nvPr/>
        </p:nvCxnSpPr>
        <p:spPr bwMode="auto">
          <a:xfrm>
            <a:off x="1912022" y="3341251"/>
            <a:ext cx="899217" cy="82567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 bwMode="auto">
          <a:xfrm flipH="1">
            <a:off x="3109938" y="3348950"/>
            <a:ext cx="994303" cy="79474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文本框 160"/>
          <p:cNvSpPr txBox="1"/>
          <p:nvPr/>
        </p:nvSpPr>
        <p:spPr>
          <a:xfrm>
            <a:off x="1875618" y="167510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4045709" y="165578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2616013" y="3675729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=5</a:t>
            </a:r>
            <a:endParaRPr lang="zh-CN" altLang="en-US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804246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US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223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24425" y="1766456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74091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3923928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6156176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83884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611560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1043560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109" name="直接箭头连接符 108"/>
          <p:cNvCxnSpPr/>
          <p:nvPr/>
        </p:nvCxnSpPr>
        <p:spPr bwMode="auto">
          <a:xfrm>
            <a:off x="1043560" y="1700760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 bwMode="auto">
          <a:xfrm>
            <a:off x="279438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3226576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50268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54588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725907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69107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395536" y="764704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Conquer</a:t>
            </a:r>
            <a:endParaRPr lang="zh-CN" alt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611560" y="211359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1043560" y="211359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794192" y="2122765"/>
            <a:ext cx="432000" cy="4349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3226384" y="2122765"/>
            <a:ext cx="432000" cy="4349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82" name="直接箭头连接符 81"/>
          <p:cNvCxnSpPr/>
          <p:nvPr/>
        </p:nvCxnSpPr>
        <p:spPr bwMode="auto">
          <a:xfrm>
            <a:off x="3237356" y="1681449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493328" y="1808738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3" name="直接箭头连接符 122"/>
          <p:cNvCxnSpPr/>
          <p:nvPr/>
        </p:nvCxnSpPr>
        <p:spPr bwMode="auto">
          <a:xfrm>
            <a:off x="1064820" y="2554765"/>
            <a:ext cx="676092" cy="3701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 bwMode="auto">
          <a:xfrm flipH="1">
            <a:off x="1901076" y="1700760"/>
            <a:ext cx="29167" cy="1224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 bwMode="auto">
          <a:xfrm>
            <a:off x="1253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1685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2117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275045" y="2529903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1" name="直接箭头连接符 130"/>
          <p:cNvCxnSpPr/>
          <p:nvPr/>
        </p:nvCxnSpPr>
        <p:spPr bwMode="auto">
          <a:xfrm>
            <a:off x="3239276" y="2580176"/>
            <a:ext cx="666381" cy="3193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 bwMode="auto">
          <a:xfrm flipH="1">
            <a:off x="4075532" y="1726171"/>
            <a:ext cx="29167" cy="1224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 bwMode="auto">
          <a:xfrm>
            <a:off x="3473657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3905849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4348350" y="292778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3081362" y="3333868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04847" y="3374739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3442384" y="2502367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3" name="直接箭头连接符 152"/>
          <p:cNvCxnSpPr/>
          <p:nvPr/>
        </p:nvCxnSpPr>
        <p:spPr bwMode="auto">
          <a:xfrm>
            <a:off x="1912022" y="3341251"/>
            <a:ext cx="899217" cy="82567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 bwMode="auto">
          <a:xfrm flipH="1">
            <a:off x="3109938" y="3348950"/>
            <a:ext cx="994303" cy="79474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 bwMode="auto">
          <a:xfrm>
            <a:off x="1629328" y="416692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2061328" y="416692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2493328" y="416692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2925136" y="4174539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3357328" y="4174539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3799829" y="4177378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1875618" y="167510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4045709" y="165578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2616013" y="3675729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=5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1518020" y="4600927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=6</a:t>
            </a:r>
            <a:endParaRPr lang="zh-CN" altLang="en-US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圆角矩形 55"/>
          <p:cNvSpPr/>
          <p:nvPr/>
        </p:nvSpPr>
        <p:spPr bwMode="auto">
          <a:xfrm>
            <a:off x="2649798" y="3683112"/>
            <a:ext cx="647175" cy="347140"/>
          </a:xfrm>
          <a:prstGeom prst="roundRect">
            <a:avLst/>
          </a:prstGeom>
          <a:solidFill>
            <a:srgbClr val="C0C0C0">
              <a:alpha val="0"/>
            </a:srgbClr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7" name="圆角矩形 56"/>
          <p:cNvSpPr/>
          <p:nvPr/>
        </p:nvSpPr>
        <p:spPr bwMode="auto">
          <a:xfrm>
            <a:off x="3095275" y="3357304"/>
            <a:ext cx="647175" cy="347140"/>
          </a:xfrm>
          <a:prstGeom prst="roundRect">
            <a:avLst/>
          </a:prstGeom>
          <a:solidFill>
            <a:srgbClr val="C0C0C0">
              <a:alpha val="0"/>
            </a:srgbClr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8" name="圆角矩形 57"/>
          <p:cNvSpPr/>
          <p:nvPr/>
        </p:nvSpPr>
        <p:spPr bwMode="auto">
          <a:xfrm>
            <a:off x="951456" y="3434660"/>
            <a:ext cx="647175" cy="347140"/>
          </a:xfrm>
          <a:prstGeom prst="roundRect">
            <a:avLst/>
          </a:prstGeom>
          <a:solidFill>
            <a:srgbClr val="C0C0C0">
              <a:alpha val="0"/>
            </a:srgbClr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763836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US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224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24425" y="1766456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74091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3923928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6156176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83884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611560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1043560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109" name="直接箭头连接符 108"/>
          <p:cNvCxnSpPr/>
          <p:nvPr/>
        </p:nvCxnSpPr>
        <p:spPr bwMode="auto">
          <a:xfrm>
            <a:off x="1043560" y="1700760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 bwMode="auto">
          <a:xfrm>
            <a:off x="279438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3226576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50268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54588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725907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69107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395536" y="764704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Conquer</a:t>
            </a:r>
            <a:endParaRPr lang="zh-CN" alt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611560" y="211359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1043560" y="211359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794192" y="2122765"/>
            <a:ext cx="432000" cy="4349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3226384" y="2122765"/>
            <a:ext cx="432000" cy="4349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82" name="直接箭头连接符 81"/>
          <p:cNvCxnSpPr/>
          <p:nvPr/>
        </p:nvCxnSpPr>
        <p:spPr bwMode="auto">
          <a:xfrm>
            <a:off x="3237356" y="1681449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493328" y="1808738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6" name="直接箭头连接符 85"/>
          <p:cNvCxnSpPr/>
          <p:nvPr/>
        </p:nvCxnSpPr>
        <p:spPr bwMode="auto">
          <a:xfrm>
            <a:off x="5466453" y="1700760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4722828" y="178627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5034453" y="212276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5466453" y="212276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123" name="直接箭头连接符 122"/>
          <p:cNvCxnSpPr/>
          <p:nvPr/>
        </p:nvCxnSpPr>
        <p:spPr bwMode="auto">
          <a:xfrm>
            <a:off x="1064820" y="2554765"/>
            <a:ext cx="676092" cy="3701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 bwMode="auto">
          <a:xfrm flipH="1">
            <a:off x="1901076" y="1700760"/>
            <a:ext cx="29167" cy="1224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 bwMode="auto">
          <a:xfrm>
            <a:off x="1253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1685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2117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275045" y="2529903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1" name="直接箭头连接符 130"/>
          <p:cNvCxnSpPr/>
          <p:nvPr/>
        </p:nvCxnSpPr>
        <p:spPr bwMode="auto">
          <a:xfrm>
            <a:off x="3239276" y="2580176"/>
            <a:ext cx="666381" cy="3193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 bwMode="auto">
          <a:xfrm flipH="1">
            <a:off x="4075532" y="1726171"/>
            <a:ext cx="29167" cy="1224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 bwMode="auto">
          <a:xfrm>
            <a:off x="3473657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3905849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4348350" y="292778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3081362" y="3333868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04847" y="3374739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3442384" y="2502367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3" name="直接箭头连接符 152"/>
          <p:cNvCxnSpPr/>
          <p:nvPr/>
        </p:nvCxnSpPr>
        <p:spPr bwMode="auto">
          <a:xfrm>
            <a:off x="1912022" y="3341251"/>
            <a:ext cx="899217" cy="82567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 bwMode="auto">
          <a:xfrm flipH="1">
            <a:off x="3109938" y="3348950"/>
            <a:ext cx="994303" cy="79474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 bwMode="auto">
          <a:xfrm>
            <a:off x="1629328" y="416692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2061328" y="416692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2493328" y="416692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2925136" y="4174539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3357328" y="4174539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3799829" y="4177378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1875618" y="167510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4045709" y="165578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2616013" y="3675729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=5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1518020" y="4600927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=6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795806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US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225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24425" y="1766456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74091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3923928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6156176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83884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611560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1043560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109" name="直接箭头连接符 108"/>
          <p:cNvCxnSpPr/>
          <p:nvPr/>
        </p:nvCxnSpPr>
        <p:spPr bwMode="auto">
          <a:xfrm>
            <a:off x="1043560" y="1700760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 bwMode="auto">
          <a:xfrm>
            <a:off x="279438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3226576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50268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54588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725907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69107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395536" y="764704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Conquer</a:t>
            </a:r>
            <a:endParaRPr lang="zh-CN" alt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611560" y="211359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1043560" y="211359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794192" y="2122765"/>
            <a:ext cx="432000" cy="4349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3226384" y="2122765"/>
            <a:ext cx="432000" cy="4349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82" name="直接箭头连接符 81"/>
          <p:cNvCxnSpPr/>
          <p:nvPr/>
        </p:nvCxnSpPr>
        <p:spPr bwMode="auto">
          <a:xfrm>
            <a:off x="3237356" y="1681449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493328" y="1808738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6" name="直接箭头连接符 85"/>
          <p:cNvCxnSpPr/>
          <p:nvPr/>
        </p:nvCxnSpPr>
        <p:spPr bwMode="auto">
          <a:xfrm>
            <a:off x="5466453" y="1700760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4722828" y="178627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5034453" y="212276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5466453" y="212276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123" name="直接箭头连接符 122"/>
          <p:cNvCxnSpPr/>
          <p:nvPr/>
        </p:nvCxnSpPr>
        <p:spPr bwMode="auto">
          <a:xfrm>
            <a:off x="1064820" y="2554765"/>
            <a:ext cx="676092" cy="3701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 bwMode="auto">
          <a:xfrm flipH="1">
            <a:off x="1901076" y="1700760"/>
            <a:ext cx="29167" cy="1224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 bwMode="auto">
          <a:xfrm>
            <a:off x="1253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1685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2117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275045" y="2529903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1" name="直接箭头连接符 130"/>
          <p:cNvCxnSpPr/>
          <p:nvPr/>
        </p:nvCxnSpPr>
        <p:spPr bwMode="auto">
          <a:xfrm>
            <a:off x="3239276" y="2580176"/>
            <a:ext cx="666381" cy="3193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 bwMode="auto">
          <a:xfrm flipH="1">
            <a:off x="4075532" y="1726171"/>
            <a:ext cx="29167" cy="1224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 bwMode="auto">
          <a:xfrm>
            <a:off x="3473657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3905849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4348350" y="292778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3081362" y="3333868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04847" y="3374739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3442384" y="2502367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9" name="直接箭头连接符 138"/>
          <p:cNvCxnSpPr/>
          <p:nvPr/>
        </p:nvCxnSpPr>
        <p:spPr bwMode="auto">
          <a:xfrm>
            <a:off x="5478641" y="2580176"/>
            <a:ext cx="666381" cy="3193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 bwMode="auto">
          <a:xfrm flipH="1">
            <a:off x="6314897" y="1726171"/>
            <a:ext cx="29167" cy="1224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文本框 144"/>
          <p:cNvSpPr txBox="1"/>
          <p:nvPr/>
        </p:nvSpPr>
        <p:spPr>
          <a:xfrm>
            <a:off x="5682453" y="2502367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endParaRPr lang="zh-CN" altLang="en-US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3" name="直接箭头连接符 152"/>
          <p:cNvCxnSpPr/>
          <p:nvPr/>
        </p:nvCxnSpPr>
        <p:spPr bwMode="auto">
          <a:xfrm>
            <a:off x="1912022" y="3341251"/>
            <a:ext cx="899217" cy="82567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 bwMode="auto">
          <a:xfrm flipH="1">
            <a:off x="3109938" y="3348950"/>
            <a:ext cx="994303" cy="79474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 bwMode="auto">
          <a:xfrm>
            <a:off x="1629328" y="416692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2061328" y="416692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2493328" y="416692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2925136" y="4174539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3357328" y="4174539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3799829" y="4177378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1875618" y="167510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4045709" y="165578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6279877" y="165578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2616013" y="3675729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=5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1518020" y="4600927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=6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820637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US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226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24425" y="1766456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74091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3923928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6156176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83884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611560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1043560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109" name="直接箭头连接符 108"/>
          <p:cNvCxnSpPr/>
          <p:nvPr/>
        </p:nvCxnSpPr>
        <p:spPr bwMode="auto">
          <a:xfrm>
            <a:off x="1043560" y="1700760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 bwMode="auto">
          <a:xfrm>
            <a:off x="279438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3226576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50268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54588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725907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69107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395536" y="764704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Conquer</a:t>
            </a:r>
            <a:endParaRPr lang="zh-CN" alt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611560" y="211359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1043560" y="211359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794192" y="2122765"/>
            <a:ext cx="432000" cy="4349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3226384" y="2122765"/>
            <a:ext cx="432000" cy="4349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82" name="直接箭头连接符 81"/>
          <p:cNvCxnSpPr/>
          <p:nvPr/>
        </p:nvCxnSpPr>
        <p:spPr bwMode="auto">
          <a:xfrm>
            <a:off x="3237356" y="1681449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493328" y="1808738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6" name="直接箭头连接符 85"/>
          <p:cNvCxnSpPr/>
          <p:nvPr/>
        </p:nvCxnSpPr>
        <p:spPr bwMode="auto">
          <a:xfrm>
            <a:off x="5466453" y="1700760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4722828" y="178627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5034453" y="212276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5466453" y="212276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123" name="直接箭头连接符 122"/>
          <p:cNvCxnSpPr/>
          <p:nvPr/>
        </p:nvCxnSpPr>
        <p:spPr bwMode="auto">
          <a:xfrm>
            <a:off x="1064820" y="2554765"/>
            <a:ext cx="676092" cy="3701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 bwMode="auto">
          <a:xfrm flipH="1">
            <a:off x="1901076" y="1700760"/>
            <a:ext cx="29167" cy="1224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 bwMode="auto">
          <a:xfrm>
            <a:off x="1253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1685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2117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275045" y="2529903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1" name="直接箭头连接符 130"/>
          <p:cNvCxnSpPr/>
          <p:nvPr/>
        </p:nvCxnSpPr>
        <p:spPr bwMode="auto">
          <a:xfrm>
            <a:off x="3239276" y="2580176"/>
            <a:ext cx="666381" cy="3193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 bwMode="auto">
          <a:xfrm flipH="1">
            <a:off x="4075532" y="1726171"/>
            <a:ext cx="29167" cy="1224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 bwMode="auto">
          <a:xfrm>
            <a:off x="3473657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3905849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4348350" y="292778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3081362" y="3333868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04847" y="3374739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3442384" y="2502367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9" name="直接箭头连接符 138"/>
          <p:cNvCxnSpPr/>
          <p:nvPr/>
        </p:nvCxnSpPr>
        <p:spPr bwMode="auto">
          <a:xfrm>
            <a:off x="5478641" y="2580176"/>
            <a:ext cx="666381" cy="3193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 bwMode="auto">
          <a:xfrm flipH="1">
            <a:off x="6314897" y="1726171"/>
            <a:ext cx="29167" cy="1224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 bwMode="auto">
          <a:xfrm>
            <a:off x="5696064" y="29403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6128064" y="29403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6560064" y="2939911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5682453" y="2502367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5239251" y="3365519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endParaRPr lang="zh-CN" altLang="en-US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3" name="直接箭头连接符 152"/>
          <p:cNvCxnSpPr/>
          <p:nvPr/>
        </p:nvCxnSpPr>
        <p:spPr bwMode="auto">
          <a:xfrm>
            <a:off x="1912022" y="3341251"/>
            <a:ext cx="899217" cy="82567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 bwMode="auto">
          <a:xfrm flipH="1">
            <a:off x="3109938" y="3348950"/>
            <a:ext cx="994303" cy="79474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 bwMode="auto">
          <a:xfrm>
            <a:off x="1629328" y="416692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2061328" y="416692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2493328" y="416692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2925136" y="4174539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3357328" y="4174539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3799829" y="4177378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1875618" y="167510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4045709" y="165578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6279877" y="165578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2616013" y="3675729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=5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1518020" y="4600927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=6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圆角矩形 67"/>
          <p:cNvSpPr/>
          <p:nvPr/>
        </p:nvSpPr>
        <p:spPr bwMode="auto">
          <a:xfrm>
            <a:off x="5725001" y="2525747"/>
            <a:ext cx="647175" cy="347140"/>
          </a:xfrm>
          <a:prstGeom prst="roundRect">
            <a:avLst/>
          </a:prstGeom>
          <a:solidFill>
            <a:srgbClr val="C0C0C0">
              <a:alpha val="0"/>
            </a:srgbClr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9" name="圆角矩形 68"/>
          <p:cNvSpPr/>
          <p:nvPr/>
        </p:nvSpPr>
        <p:spPr bwMode="auto">
          <a:xfrm>
            <a:off x="6312560" y="1676411"/>
            <a:ext cx="647175" cy="347140"/>
          </a:xfrm>
          <a:prstGeom prst="roundRect">
            <a:avLst/>
          </a:prstGeom>
          <a:solidFill>
            <a:srgbClr val="C0C0C0">
              <a:alpha val="0"/>
            </a:srgbClr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0" name="圆角矩形 69"/>
          <p:cNvSpPr/>
          <p:nvPr/>
        </p:nvSpPr>
        <p:spPr bwMode="auto">
          <a:xfrm>
            <a:off x="4772999" y="1825736"/>
            <a:ext cx="647175" cy="347140"/>
          </a:xfrm>
          <a:prstGeom prst="roundRect">
            <a:avLst/>
          </a:prstGeom>
          <a:solidFill>
            <a:srgbClr val="C0C0C0">
              <a:alpha val="0"/>
            </a:srgbClr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920786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US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227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24425" y="1766456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74091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3923928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6156176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83884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611560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1043560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109" name="直接箭头连接符 108"/>
          <p:cNvCxnSpPr/>
          <p:nvPr/>
        </p:nvCxnSpPr>
        <p:spPr bwMode="auto">
          <a:xfrm>
            <a:off x="1043560" y="1700760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 bwMode="auto">
          <a:xfrm>
            <a:off x="279438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3226576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50268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54588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725907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69107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395536" y="764704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Conquer</a:t>
            </a:r>
            <a:endParaRPr lang="zh-CN" alt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611560" y="211359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1043560" y="211359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794192" y="2122765"/>
            <a:ext cx="432000" cy="4349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3226384" y="2122765"/>
            <a:ext cx="432000" cy="4349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82" name="直接箭头连接符 81"/>
          <p:cNvCxnSpPr/>
          <p:nvPr/>
        </p:nvCxnSpPr>
        <p:spPr bwMode="auto">
          <a:xfrm>
            <a:off x="3237356" y="1681449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493328" y="1808738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6" name="直接箭头连接符 85"/>
          <p:cNvCxnSpPr/>
          <p:nvPr/>
        </p:nvCxnSpPr>
        <p:spPr bwMode="auto">
          <a:xfrm>
            <a:off x="5466453" y="1700760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4722828" y="178627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5034453" y="212276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5466453" y="212276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6954310" y="1795839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6" name="直接箭头连接符 115"/>
          <p:cNvCxnSpPr/>
          <p:nvPr/>
        </p:nvCxnSpPr>
        <p:spPr bwMode="auto">
          <a:xfrm>
            <a:off x="7691072" y="1683258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 bwMode="auto">
          <a:xfrm>
            <a:off x="7262706" y="209790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7694706" y="209790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123" name="直接箭头连接符 122"/>
          <p:cNvCxnSpPr/>
          <p:nvPr/>
        </p:nvCxnSpPr>
        <p:spPr bwMode="auto">
          <a:xfrm>
            <a:off x="1064820" y="2554765"/>
            <a:ext cx="676092" cy="3701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 bwMode="auto">
          <a:xfrm flipH="1">
            <a:off x="1901076" y="1700760"/>
            <a:ext cx="29167" cy="1224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 bwMode="auto">
          <a:xfrm>
            <a:off x="1253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1685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2117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275045" y="2529903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1" name="直接箭头连接符 130"/>
          <p:cNvCxnSpPr/>
          <p:nvPr/>
        </p:nvCxnSpPr>
        <p:spPr bwMode="auto">
          <a:xfrm>
            <a:off x="3239276" y="2580176"/>
            <a:ext cx="666381" cy="3193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 bwMode="auto">
          <a:xfrm flipH="1">
            <a:off x="4075532" y="1726171"/>
            <a:ext cx="29167" cy="1224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 bwMode="auto">
          <a:xfrm>
            <a:off x="3473657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3905849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4348350" y="292778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3081362" y="3333868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04847" y="3374739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3442384" y="2502367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9" name="直接箭头连接符 138"/>
          <p:cNvCxnSpPr/>
          <p:nvPr/>
        </p:nvCxnSpPr>
        <p:spPr bwMode="auto">
          <a:xfrm>
            <a:off x="5478641" y="2580176"/>
            <a:ext cx="666381" cy="3193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 bwMode="auto">
          <a:xfrm flipH="1">
            <a:off x="6314897" y="1726171"/>
            <a:ext cx="29167" cy="1224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 bwMode="auto">
          <a:xfrm>
            <a:off x="5696064" y="29403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6128064" y="29403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6560064" y="2939911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5682453" y="2502367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5239251" y="3365519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3" name="直接箭头连接符 152"/>
          <p:cNvCxnSpPr/>
          <p:nvPr/>
        </p:nvCxnSpPr>
        <p:spPr bwMode="auto">
          <a:xfrm>
            <a:off x="1912022" y="3341251"/>
            <a:ext cx="899217" cy="82567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 bwMode="auto">
          <a:xfrm flipH="1">
            <a:off x="3109938" y="3348950"/>
            <a:ext cx="994303" cy="79474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 bwMode="auto">
          <a:xfrm>
            <a:off x="1629328" y="416692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2061328" y="416692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2493328" y="416692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2925136" y="4174539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3357328" y="4174539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3799829" y="4177378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1875618" y="167510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4045709" y="165578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6279877" y="165578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文本框 161"/>
          <p:cNvSpPr txBox="1"/>
          <p:nvPr/>
        </p:nvSpPr>
        <p:spPr>
          <a:xfrm>
            <a:off x="8547804" y="165578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2616013" y="3675729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=5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1518020" y="4600927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=6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212354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US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228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24425" y="1766456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74091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3923928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6156176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83884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611560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1043560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109" name="直接箭头连接符 108"/>
          <p:cNvCxnSpPr/>
          <p:nvPr/>
        </p:nvCxnSpPr>
        <p:spPr bwMode="auto">
          <a:xfrm>
            <a:off x="1043560" y="1700760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 bwMode="auto">
          <a:xfrm>
            <a:off x="279438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3226576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50268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54588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725907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69107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395536" y="764704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Conquer</a:t>
            </a:r>
            <a:endParaRPr lang="zh-CN" alt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611560" y="211359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1043560" y="211359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794192" y="2122765"/>
            <a:ext cx="432000" cy="4349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3226384" y="2122765"/>
            <a:ext cx="432000" cy="4349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82" name="直接箭头连接符 81"/>
          <p:cNvCxnSpPr/>
          <p:nvPr/>
        </p:nvCxnSpPr>
        <p:spPr bwMode="auto">
          <a:xfrm>
            <a:off x="3237356" y="1681449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493328" y="1808738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6" name="直接箭头连接符 85"/>
          <p:cNvCxnSpPr/>
          <p:nvPr/>
        </p:nvCxnSpPr>
        <p:spPr bwMode="auto">
          <a:xfrm>
            <a:off x="5466453" y="1700760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4722828" y="178627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5034453" y="212276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5466453" y="212276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6954310" y="1795839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6" name="直接箭头连接符 115"/>
          <p:cNvCxnSpPr/>
          <p:nvPr/>
        </p:nvCxnSpPr>
        <p:spPr bwMode="auto">
          <a:xfrm>
            <a:off x="7691072" y="1683258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 bwMode="auto">
          <a:xfrm>
            <a:off x="7262706" y="209790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7694706" y="209790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123" name="直接箭头连接符 122"/>
          <p:cNvCxnSpPr/>
          <p:nvPr/>
        </p:nvCxnSpPr>
        <p:spPr bwMode="auto">
          <a:xfrm>
            <a:off x="1064820" y="2554765"/>
            <a:ext cx="676092" cy="3701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 bwMode="auto">
          <a:xfrm flipH="1">
            <a:off x="1901076" y="1700760"/>
            <a:ext cx="29167" cy="1224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 bwMode="auto">
          <a:xfrm>
            <a:off x="1253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1685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2117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275045" y="2529903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1" name="直接箭头连接符 130"/>
          <p:cNvCxnSpPr/>
          <p:nvPr/>
        </p:nvCxnSpPr>
        <p:spPr bwMode="auto">
          <a:xfrm>
            <a:off x="3239276" y="2580176"/>
            <a:ext cx="666381" cy="3193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 bwMode="auto">
          <a:xfrm flipH="1">
            <a:off x="4075532" y="1726171"/>
            <a:ext cx="29167" cy="1224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 bwMode="auto">
          <a:xfrm>
            <a:off x="3473657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3905849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4348350" y="292778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3081362" y="3333868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04847" y="3374739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3442384" y="2502367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9" name="直接箭头连接符 138"/>
          <p:cNvCxnSpPr/>
          <p:nvPr/>
        </p:nvCxnSpPr>
        <p:spPr bwMode="auto">
          <a:xfrm>
            <a:off x="5478641" y="2580176"/>
            <a:ext cx="666381" cy="3193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 bwMode="auto">
          <a:xfrm flipH="1">
            <a:off x="6314897" y="1726171"/>
            <a:ext cx="29167" cy="1224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 bwMode="auto">
          <a:xfrm>
            <a:off x="5696064" y="29403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6128064" y="29403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6560064" y="2939911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5682453" y="2502367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5239251" y="3365519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7" name="直接箭头连接符 146"/>
          <p:cNvCxnSpPr>
            <a:endCxn id="151" idx="0"/>
          </p:cNvCxnSpPr>
          <p:nvPr/>
        </p:nvCxnSpPr>
        <p:spPr bwMode="auto">
          <a:xfrm>
            <a:off x="7700598" y="2550156"/>
            <a:ext cx="650872" cy="38975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 bwMode="auto">
          <a:xfrm flipH="1">
            <a:off x="8551438" y="1696151"/>
            <a:ext cx="14584" cy="122879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7905476" y="2462635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3" name="直接箭头连接符 152"/>
          <p:cNvCxnSpPr/>
          <p:nvPr/>
        </p:nvCxnSpPr>
        <p:spPr bwMode="auto">
          <a:xfrm>
            <a:off x="1912022" y="3341251"/>
            <a:ext cx="899217" cy="82567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 bwMode="auto">
          <a:xfrm flipH="1">
            <a:off x="3109938" y="3348950"/>
            <a:ext cx="994303" cy="79474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 bwMode="auto">
          <a:xfrm>
            <a:off x="1629328" y="416692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2061328" y="416692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2493328" y="416692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2925136" y="4174539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3357328" y="4174539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3799829" y="4177378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1875618" y="167510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4045709" y="165578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6279877" y="165578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文本框 161"/>
          <p:cNvSpPr txBox="1"/>
          <p:nvPr/>
        </p:nvSpPr>
        <p:spPr>
          <a:xfrm>
            <a:off x="8547804" y="165578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2616013" y="3675729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=5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1518020" y="4600927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=6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951877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US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229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24425" y="1766456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74091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3923928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6156176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83884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611560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1043560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109" name="直接箭头连接符 108"/>
          <p:cNvCxnSpPr/>
          <p:nvPr/>
        </p:nvCxnSpPr>
        <p:spPr bwMode="auto">
          <a:xfrm>
            <a:off x="1043560" y="1700760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 bwMode="auto">
          <a:xfrm>
            <a:off x="279438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3226576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50268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54588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725907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69107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395536" y="764704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Conquer</a:t>
            </a:r>
            <a:endParaRPr lang="zh-CN" alt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611560" y="211359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1043560" y="211359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794192" y="2122765"/>
            <a:ext cx="432000" cy="4349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3226384" y="2122765"/>
            <a:ext cx="432000" cy="4349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82" name="直接箭头连接符 81"/>
          <p:cNvCxnSpPr/>
          <p:nvPr/>
        </p:nvCxnSpPr>
        <p:spPr bwMode="auto">
          <a:xfrm>
            <a:off x="3237356" y="1681449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493328" y="1808738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6" name="直接箭头连接符 85"/>
          <p:cNvCxnSpPr/>
          <p:nvPr/>
        </p:nvCxnSpPr>
        <p:spPr bwMode="auto">
          <a:xfrm>
            <a:off x="5466453" y="1700760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4722828" y="178627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5034453" y="212276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5466453" y="212276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6954310" y="1795839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6" name="直接箭头连接符 115"/>
          <p:cNvCxnSpPr/>
          <p:nvPr/>
        </p:nvCxnSpPr>
        <p:spPr bwMode="auto">
          <a:xfrm>
            <a:off x="7691072" y="1683258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 bwMode="auto">
          <a:xfrm>
            <a:off x="7262706" y="209790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7694706" y="209790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123" name="直接箭头连接符 122"/>
          <p:cNvCxnSpPr/>
          <p:nvPr/>
        </p:nvCxnSpPr>
        <p:spPr bwMode="auto">
          <a:xfrm>
            <a:off x="1064820" y="2554765"/>
            <a:ext cx="676092" cy="3701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 bwMode="auto">
          <a:xfrm flipH="1">
            <a:off x="1901076" y="1700760"/>
            <a:ext cx="29167" cy="1224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 bwMode="auto">
          <a:xfrm>
            <a:off x="1253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1685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2117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275045" y="2529903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1" name="直接箭头连接符 130"/>
          <p:cNvCxnSpPr/>
          <p:nvPr/>
        </p:nvCxnSpPr>
        <p:spPr bwMode="auto">
          <a:xfrm>
            <a:off x="3239276" y="2580176"/>
            <a:ext cx="666381" cy="3193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 bwMode="auto">
          <a:xfrm flipH="1">
            <a:off x="4075532" y="1726171"/>
            <a:ext cx="29167" cy="1224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 bwMode="auto">
          <a:xfrm>
            <a:off x="3473657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3905849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4348350" y="292778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3081362" y="3333868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04847" y="3374739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3442384" y="2502367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9" name="直接箭头连接符 138"/>
          <p:cNvCxnSpPr/>
          <p:nvPr/>
        </p:nvCxnSpPr>
        <p:spPr bwMode="auto">
          <a:xfrm>
            <a:off x="5478641" y="2580176"/>
            <a:ext cx="666381" cy="3193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 bwMode="auto">
          <a:xfrm flipH="1">
            <a:off x="6314897" y="1726171"/>
            <a:ext cx="29167" cy="1224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 bwMode="auto">
          <a:xfrm>
            <a:off x="5696064" y="29403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6128064" y="29403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6560064" y="2939911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5682453" y="2502367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5239251" y="3365519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7" name="直接箭头连接符 146"/>
          <p:cNvCxnSpPr>
            <a:endCxn id="151" idx="0"/>
          </p:cNvCxnSpPr>
          <p:nvPr/>
        </p:nvCxnSpPr>
        <p:spPr bwMode="auto">
          <a:xfrm>
            <a:off x="7700598" y="2550156"/>
            <a:ext cx="650872" cy="38975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 bwMode="auto">
          <a:xfrm flipH="1">
            <a:off x="8551438" y="1696151"/>
            <a:ext cx="14584" cy="122879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7905476" y="2462635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7703470" y="2939911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8135470" y="2939911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8567470" y="2939911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153" name="直接箭头连接符 152"/>
          <p:cNvCxnSpPr/>
          <p:nvPr/>
        </p:nvCxnSpPr>
        <p:spPr bwMode="auto">
          <a:xfrm>
            <a:off x="1912022" y="3341251"/>
            <a:ext cx="899217" cy="82567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 bwMode="auto">
          <a:xfrm flipH="1">
            <a:off x="3109938" y="3348950"/>
            <a:ext cx="994303" cy="79474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 bwMode="auto">
          <a:xfrm>
            <a:off x="1629328" y="416692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2061328" y="416692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2493328" y="416692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2925136" y="4174539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3357328" y="4174539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3799829" y="4177378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1875618" y="167510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4045709" y="165578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6279877" y="165578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文本框 161"/>
          <p:cNvSpPr txBox="1"/>
          <p:nvPr/>
        </p:nvSpPr>
        <p:spPr>
          <a:xfrm>
            <a:off x="8547804" y="165578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2616013" y="3675729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=5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1518020" y="4600927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=6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8262849" y="3351785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endParaRPr lang="zh-CN" altLang="en-US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圆角矩形 77"/>
          <p:cNvSpPr/>
          <p:nvPr/>
        </p:nvSpPr>
        <p:spPr bwMode="auto">
          <a:xfrm>
            <a:off x="7957249" y="2450723"/>
            <a:ext cx="647175" cy="347140"/>
          </a:xfrm>
          <a:prstGeom prst="roundRect">
            <a:avLst/>
          </a:prstGeom>
          <a:solidFill>
            <a:srgbClr val="C0C0C0">
              <a:alpha val="0"/>
            </a:srgbClr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9" name="圆角矩形 78"/>
          <p:cNvSpPr/>
          <p:nvPr/>
        </p:nvSpPr>
        <p:spPr bwMode="auto">
          <a:xfrm>
            <a:off x="7023906" y="1818031"/>
            <a:ext cx="647175" cy="347140"/>
          </a:xfrm>
          <a:prstGeom prst="roundRect">
            <a:avLst/>
          </a:prstGeom>
          <a:solidFill>
            <a:srgbClr val="C0C0C0">
              <a:alpha val="0"/>
            </a:srgbClr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80" name="圆角矩形 79"/>
          <p:cNvSpPr/>
          <p:nvPr/>
        </p:nvSpPr>
        <p:spPr bwMode="auto">
          <a:xfrm>
            <a:off x="8594413" y="1687619"/>
            <a:ext cx="647175" cy="347140"/>
          </a:xfrm>
          <a:prstGeom prst="roundRect">
            <a:avLst/>
          </a:prstGeom>
          <a:solidFill>
            <a:srgbClr val="C0C0C0">
              <a:alpha val="0"/>
            </a:srgbClr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8868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Brute Force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23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79512" y="6381328"/>
            <a:ext cx="3672408" cy="453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07504" y="1583081"/>
            <a:ext cx="871296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08719"/>
            <a:ext cx="8219256" cy="76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3143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US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230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24425" y="1766456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74091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3923928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6156176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83884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611560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1043560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109" name="直接箭头连接符 108"/>
          <p:cNvCxnSpPr/>
          <p:nvPr/>
        </p:nvCxnSpPr>
        <p:spPr bwMode="auto">
          <a:xfrm>
            <a:off x="1043560" y="1700760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 bwMode="auto">
          <a:xfrm>
            <a:off x="279438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3226576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50268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54588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725907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69107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395536" y="764704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Conquer</a:t>
            </a:r>
            <a:endParaRPr lang="zh-CN" alt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611560" y="211359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1043560" y="211359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794192" y="2122765"/>
            <a:ext cx="432000" cy="4349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3226384" y="2122765"/>
            <a:ext cx="432000" cy="4349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82" name="直接箭头连接符 81"/>
          <p:cNvCxnSpPr/>
          <p:nvPr/>
        </p:nvCxnSpPr>
        <p:spPr bwMode="auto">
          <a:xfrm>
            <a:off x="3237356" y="1681449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493328" y="1808738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6" name="直接箭头连接符 85"/>
          <p:cNvCxnSpPr/>
          <p:nvPr/>
        </p:nvCxnSpPr>
        <p:spPr bwMode="auto">
          <a:xfrm>
            <a:off x="5466453" y="1700760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4722828" y="178627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5034453" y="212276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5466453" y="212276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6954310" y="1795839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6" name="直接箭头连接符 115"/>
          <p:cNvCxnSpPr/>
          <p:nvPr/>
        </p:nvCxnSpPr>
        <p:spPr bwMode="auto">
          <a:xfrm>
            <a:off x="7691072" y="1683258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 bwMode="auto">
          <a:xfrm>
            <a:off x="7262706" y="209790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7694706" y="209790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123" name="直接箭头连接符 122"/>
          <p:cNvCxnSpPr/>
          <p:nvPr/>
        </p:nvCxnSpPr>
        <p:spPr bwMode="auto">
          <a:xfrm>
            <a:off x="1064820" y="2554765"/>
            <a:ext cx="676092" cy="3701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 bwMode="auto">
          <a:xfrm flipH="1">
            <a:off x="1901076" y="1700760"/>
            <a:ext cx="29167" cy="1224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 bwMode="auto">
          <a:xfrm>
            <a:off x="1253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1685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2117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275045" y="2529903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1" name="直接箭头连接符 130"/>
          <p:cNvCxnSpPr/>
          <p:nvPr/>
        </p:nvCxnSpPr>
        <p:spPr bwMode="auto">
          <a:xfrm>
            <a:off x="3239276" y="2580176"/>
            <a:ext cx="666381" cy="3193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 bwMode="auto">
          <a:xfrm flipH="1">
            <a:off x="4075532" y="1726171"/>
            <a:ext cx="29167" cy="1224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 bwMode="auto">
          <a:xfrm>
            <a:off x="3473657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3905849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4348350" y="292778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3081362" y="3333868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04847" y="3374739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3442384" y="2502367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9" name="直接箭头连接符 138"/>
          <p:cNvCxnSpPr/>
          <p:nvPr/>
        </p:nvCxnSpPr>
        <p:spPr bwMode="auto">
          <a:xfrm>
            <a:off x="5478641" y="2580176"/>
            <a:ext cx="666381" cy="3193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 bwMode="auto">
          <a:xfrm flipH="1">
            <a:off x="6314897" y="1726171"/>
            <a:ext cx="29167" cy="1224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 bwMode="auto">
          <a:xfrm>
            <a:off x="5696064" y="29403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6128064" y="29403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6560064" y="2939911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5682453" y="2502367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5239251" y="3365519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7" name="直接箭头连接符 146"/>
          <p:cNvCxnSpPr>
            <a:endCxn id="151" idx="0"/>
          </p:cNvCxnSpPr>
          <p:nvPr/>
        </p:nvCxnSpPr>
        <p:spPr bwMode="auto">
          <a:xfrm>
            <a:off x="7700598" y="2550156"/>
            <a:ext cx="650872" cy="38975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 bwMode="auto">
          <a:xfrm flipH="1">
            <a:off x="8551438" y="1696151"/>
            <a:ext cx="14584" cy="122879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7905476" y="2462635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7703470" y="2939911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8135470" y="2939911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8567470" y="2939911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153" name="直接箭头连接符 152"/>
          <p:cNvCxnSpPr/>
          <p:nvPr/>
        </p:nvCxnSpPr>
        <p:spPr bwMode="auto">
          <a:xfrm>
            <a:off x="1912022" y="3341251"/>
            <a:ext cx="899217" cy="82567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 bwMode="auto">
          <a:xfrm flipH="1">
            <a:off x="3109938" y="3348950"/>
            <a:ext cx="994303" cy="79474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 bwMode="auto">
          <a:xfrm>
            <a:off x="1629328" y="416692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2061328" y="416692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2493328" y="416692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2925136" y="4174539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3357328" y="4174539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3799829" y="4177378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1875618" y="167510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4045709" y="165578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6279877" y="165578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文本框 161"/>
          <p:cNvSpPr txBox="1"/>
          <p:nvPr/>
        </p:nvSpPr>
        <p:spPr>
          <a:xfrm>
            <a:off x="8547804" y="165578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5" name="直接箭头连接符 164"/>
          <p:cNvCxnSpPr/>
          <p:nvPr/>
        </p:nvCxnSpPr>
        <p:spPr bwMode="auto">
          <a:xfrm>
            <a:off x="6284416" y="3387445"/>
            <a:ext cx="899217" cy="82567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51" idx="2"/>
          </p:cNvCxnSpPr>
          <p:nvPr/>
        </p:nvCxnSpPr>
        <p:spPr bwMode="auto">
          <a:xfrm flipH="1">
            <a:off x="7482333" y="3371911"/>
            <a:ext cx="869137" cy="81798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7" name="文本框 166"/>
          <p:cNvSpPr txBox="1"/>
          <p:nvPr/>
        </p:nvSpPr>
        <p:spPr>
          <a:xfrm>
            <a:off x="2616013" y="3675729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=5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6959155" y="3698954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endParaRPr lang="zh-CN" altLang="en-US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1518020" y="4600927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=6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8262849" y="3351785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949301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US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231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24425" y="1766456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74091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3923928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6156176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83884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611560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1043560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109" name="直接箭头连接符 108"/>
          <p:cNvCxnSpPr/>
          <p:nvPr/>
        </p:nvCxnSpPr>
        <p:spPr bwMode="auto">
          <a:xfrm>
            <a:off x="1043560" y="1700760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 bwMode="auto">
          <a:xfrm>
            <a:off x="279438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3226576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50268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54588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725907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69107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395536" y="764704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Conquer</a:t>
            </a:r>
            <a:endParaRPr lang="zh-CN" alt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611560" y="211359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1043560" y="211359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794192" y="2122765"/>
            <a:ext cx="432000" cy="4349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3226384" y="2122765"/>
            <a:ext cx="432000" cy="4349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82" name="直接箭头连接符 81"/>
          <p:cNvCxnSpPr/>
          <p:nvPr/>
        </p:nvCxnSpPr>
        <p:spPr bwMode="auto">
          <a:xfrm>
            <a:off x="3237356" y="1681449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493328" y="1808738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6" name="直接箭头连接符 85"/>
          <p:cNvCxnSpPr/>
          <p:nvPr/>
        </p:nvCxnSpPr>
        <p:spPr bwMode="auto">
          <a:xfrm>
            <a:off x="5466453" y="1700760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4722828" y="178627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5034453" y="212276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5466453" y="212276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6954310" y="1795839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6" name="直接箭头连接符 115"/>
          <p:cNvCxnSpPr/>
          <p:nvPr/>
        </p:nvCxnSpPr>
        <p:spPr bwMode="auto">
          <a:xfrm>
            <a:off x="7691072" y="1683258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 bwMode="auto">
          <a:xfrm>
            <a:off x="7262706" y="209790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7694706" y="209790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123" name="直接箭头连接符 122"/>
          <p:cNvCxnSpPr/>
          <p:nvPr/>
        </p:nvCxnSpPr>
        <p:spPr bwMode="auto">
          <a:xfrm>
            <a:off x="1064820" y="2554765"/>
            <a:ext cx="676092" cy="3701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 bwMode="auto">
          <a:xfrm flipH="1">
            <a:off x="1901076" y="1700760"/>
            <a:ext cx="29167" cy="1224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 bwMode="auto">
          <a:xfrm>
            <a:off x="1253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1685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2117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275045" y="2529903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1" name="直接箭头连接符 130"/>
          <p:cNvCxnSpPr/>
          <p:nvPr/>
        </p:nvCxnSpPr>
        <p:spPr bwMode="auto">
          <a:xfrm>
            <a:off x="3239276" y="2580176"/>
            <a:ext cx="666381" cy="3193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 bwMode="auto">
          <a:xfrm flipH="1">
            <a:off x="4075532" y="1726171"/>
            <a:ext cx="29167" cy="1224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 bwMode="auto">
          <a:xfrm>
            <a:off x="3473657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3905849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4348350" y="292778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3081362" y="3333868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04847" y="3374739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3442384" y="2502367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9" name="直接箭头连接符 138"/>
          <p:cNvCxnSpPr/>
          <p:nvPr/>
        </p:nvCxnSpPr>
        <p:spPr bwMode="auto">
          <a:xfrm>
            <a:off x="5478641" y="2580176"/>
            <a:ext cx="666381" cy="3193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 bwMode="auto">
          <a:xfrm flipH="1">
            <a:off x="6314897" y="1726171"/>
            <a:ext cx="29167" cy="1224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 bwMode="auto">
          <a:xfrm>
            <a:off x="5696064" y="29403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6128064" y="29403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6560064" y="2939911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5682453" y="2502367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5239251" y="3365519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7" name="直接箭头连接符 146"/>
          <p:cNvCxnSpPr>
            <a:endCxn id="151" idx="0"/>
          </p:cNvCxnSpPr>
          <p:nvPr/>
        </p:nvCxnSpPr>
        <p:spPr bwMode="auto">
          <a:xfrm>
            <a:off x="7700598" y="2550156"/>
            <a:ext cx="650872" cy="38975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 bwMode="auto">
          <a:xfrm flipH="1">
            <a:off x="8551438" y="1696151"/>
            <a:ext cx="14584" cy="122879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7905476" y="2462635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7703470" y="2939911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8135470" y="2939911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8567470" y="2939911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153" name="直接箭头连接符 152"/>
          <p:cNvCxnSpPr/>
          <p:nvPr/>
        </p:nvCxnSpPr>
        <p:spPr bwMode="auto">
          <a:xfrm>
            <a:off x="1912022" y="3341251"/>
            <a:ext cx="899217" cy="82567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 bwMode="auto">
          <a:xfrm flipH="1">
            <a:off x="3109938" y="3348950"/>
            <a:ext cx="994303" cy="79474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 bwMode="auto">
          <a:xfrm>
            <a:off x="1629328" y="416692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2061328" y="416692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2493328" y="416692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2925136" y="4174539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3357328" y="4174539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3799829" y="4177378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1875618" y="167510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4045709" y="165578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6279877" y="165578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文本框 161"/>
          <p:cNvSpPr txBox="1"/>
          <p:nvPr/>
        </p:nvSpPr>
        <p:spPr>
          <a:xfrm>
            <a:off x="8547804" y="165578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5" name="直接箭头连接符 164"/>
          <p:cNvCxnSpPr/>
          <p:nvPr/>
        </p:nvCxnSpPr>
        <p:spPr bwMode="auto">
          <a:xfrm>
            <a:off x="6284416" y="3387445"/>
            <a:ext cx="899217" cy="82567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51" idx="2"/>
          </p:cNvCxnSpPr>
          <p:nvPr/>
        </p:nvCxnSpPr>
        <p:spPr bwMode="auto">
          <a:xfrm flipH="1">
            <a:off x="7482333" y="3371911"/>
            <a:ext cx="869137" cy="81798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7" name="文本框 166"/>
          <p:cNvSpPr txBox="1"/>
          <p:nvPr/>
        </p:nvSpPr>
        <p:spPr>
          <a:xfrm>
            <a:off x="2616013" y="3675729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=5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6038450" y="420879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6470450" y="420879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6902450" y="4208341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4" name="矩形 173"/>
          <p:cNvSpPr/>
          <p:nvPr/>
        </p:nvSpPr>
        <p:spPr bwMode="auto">
          <a:xfrm>
            <a:off x="7323009" y="4208341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5" name="矩形 174"/>
          <p:cNvSpPr/>
          <p:nvPr/>
        </p:nvSpPr>
        <p:spPr bwMode="auto">
          <a:xfrm>
            <a:off x="7755009" y="4208341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6" name="矩形 175"/>
          <p:cNvSpPr/>
          <p:nvPr/>
        </p:nvSpPr>
        <p:spPr bwMode="auto">
          <a:xfrm>
            <a:off x="8187009" y="4208341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6959155" y="3698954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1518020" y="4600927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=6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8262849" y="3351785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6014802" y="4665130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=6</a:t>
            </a:r>
            <a:endParaRPr lang="zh-CN" altLang="en-US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圆角矩形 86"/>
          <p:cNvSpPr/>
          <p:nvPr/>
        </p:nvSpPr>
        <p:spPr bwMode="auto">
          <a:xfrm>
            <a:off x="5273036" y="3396931"/>
            <a:ext cx="647175" cy="347140"/>
          </a:xfrm>
          <a:prstGeom prst="roundRect">
            <a:avLst/>
          </a:prstGeom>
          <a:solidFill>
            <a:srgbClr val="C0C0C0">
              <a:alpha val="0"/>
            </a:srgbClr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88" name="圆角矩形 87"/>
          <p:cNvSpPr/>
          <p:nvPr/>
        </p:nvSpPr>
        <p:spPr bwMode="auto">
          <a:xfrm>
            <a:off x="6968046" y="3713714"/>
            <a:ext cx="647175" cy="347140"/>
          </a:xfrm>
          <a:prstGeom prst="roundRect">
            <a:avLst/>
          </a:prstGeom>
          <a:solidFill>
            <a:srgbClr val="C0C0C0">
              <a:alpha val="0"/>
            </a:srgbClr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0" name="圆角矩形 89"/>
          <p:cNvSpPr/>
          <p:nvPr/>
        </p:nvSpPr>
        <p:spPr bwMode="auto">
          <a:xfrm>
            <a:off x="8320272" y="3376615"/>
            <a:ext cx="647175" cy="347140"/>
          </a:xfrm>
          <a:prstGeom prst="roundRect">
            <a:avLst/>
          </a:prstGeom>
          <a:solidFill>
            <a:srgbClr val="C0C0C0">
              <a:alpha val="0"/>
            </a:srgbClr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143497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US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232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24425" y="1766456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74091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3923928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6156176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83884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611560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1043560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109" name="直接箭头连接符 108"/>
          <p:cNvCxnSpPr/>
          <p:nvPr/>
        </p:nvCxnSpPr>
        <p:spPr bwMode="auto">
          <a:xfrm>
            <a:off x="1043560" y="1700760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 bwMode="auto">
          <a:xfrm>
            <a:off x="279438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3226576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50268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54588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725907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69107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395536" y="764704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Conquer</a:t>
            </a:r>
            <a:endParaRPr lang="zh-CN" alt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611560" y="211359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1043560" y="211359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794192" y="2122765"/>
            <a:ext cx="432000" cy="4349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3226384" y="2122765"/>
            <a:ext cx="432000" cy="4349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82" name="直接箭头连接符 81"/>
          <p:cNvCxnSpPr/>
          <p:nvPr/>
        </p:nvCxnSpPr>
        <p:spPr bwMode="auto">
          <a:xfrm>
            <a:off x="3237356" y="1681449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493328" y="1808738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6" name="直接箭头连接符 85"/>
          <p:cNvCxnSpPr/>
          <p:nvPr/>
        </p:nvCxnSpPr>
        <p:spPr bwMode="auto">
          <a:xfrm>
            <a:off x="5466453" y="1700760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4722828" y="178627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5034453" y="212276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5466453" y="212276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6954310" y="1795839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6" name="直接箭头连接符 115"/>
          <p:cNvCxnSpPr/>
          <p:nvPr/>
        </p:nvCxnSpPr>
        <p:spPr bwMode="auto">
          <a:xfrm>
            <a:off x="7691072" y="1683258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 bwMode="auto">
          <a:xfrm>
            <a:off x="7262706" y="209790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7694706" y="209790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123" name="直接箭头连接符 122"/>
          <p:cNvCxnSpPr/>
          <p:nvPr/>
        </p:nvCxnSpPr>
        <p:spPr bwMode="auto">
          <a:xfrm>
            <a:off x="1064820" y="2554765"/>
            <a:ext cx="676092" cy="3701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 bwMode="auto">
          <a:xfrm flipH="1">
            <a:off x="1901076" y="1700760"/>
            <a:ext cx="29167" cy="1224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 bwMode="auto">
          <a:xfrm>
            <a:off x="1253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1685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2117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275045" y="2529903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1" name="直接箭头连接符 130"/>
          <p:cNvCxnSpPr/>
          <p:nvPr/>
        </p:nvCxnSpPr>
        <p:spPr bwMode="auto">
          <a:xfrm>
            <a:off x="3239276" y="2580176"/>
            <a:ext cx="666381" cy="3193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 bwMode="auto">
          <a:xfrm flipH="1">
            <a:off x="4075532" y="1726171"/>
            <a:ext cx="29167" cy="1224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 bwMode="auto">
          <a:xfrm>
            <a:off x="3473657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3905849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4348350" y="292778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3081362" y="3333868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04847" y="3374739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3442384" y="2502367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9" name="直接箭头连接符 138"/>
          <p:cNvCxnSpPr/>
          <p:nvPr/>
        </p:nvCxnSpPr>
        <p:spPr bwMode="auto">
          <a:xfrm>
            <a:off x="5478641" y="2580176"/>
            <a:ext cx="666381" cy="3193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 bwMode="auto">
          <a:xfrm flipH="1">
            <a:off x="6314897" y="1726171"/>
            <a:ext cx="29167" cy="1224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 bwMode="auto">
          <a:xfrm>
            <a:off x="5696064" y="29403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6128064" y="29403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6560064" y="2939911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5682453" y="2502367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5239251" y="3365519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7" name="直接箭头连接符 146"/>
          <p:cNvCxnSpPr>
            <a:endCxn id="151" idx="0"/>
          </p:cNvCxnSpPr>
          <p:nvPr/>
        </p:nvCxnSpPr>
        <p:spPr bwMode="auto">
          <a:xfrm>
            <a:off x="7700598" y="2550156"/>
            <a:ext cx="650872" cy="38975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 bwMode="auto">
          <a:xfrm flipH="1">
            <a:off x="8551438" y="1696151"/>
            <a:ext cx="14584" cy="122879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7905476" y="2462635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7703470" y="2939911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8135470" y="2939911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8567470" y="2939911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153" name="直接箭头连接符 152"/>
          <p:cNvCxnSpPr/>
          <p:nvPr/>
        </p:nvCxnSpPr>
        <p:spPr bwMode="auto">
          <a:xfrm>
            <a:off x="1912022" y="3341251"/>
            <a:ext cx="899217" cy="82567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 bwMode="auto">
          <a:xfrm flipH="1">
            <a:off x="3109938" y="3348950"/>
            <a:ext cx="994303" cy="79474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 bwMode="auto">
          <a:xfrm>
            <a:off x="1629328" y="416692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2061328" y="416692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2493328" y="416692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2925136" y="4174539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3357328" y="4174539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3799829" y="4177378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1875618" y="167510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4045709" y="165578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6279877" y="165578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文本框 161"/>
          <p:cNvSpPr txBox="1"/>
          <p:nvPr/>
        </p:nvSpPr>
        <p:spPr>
          <a:xfrm>
            <a:off x="8547804" y="165578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5" name="直接箭头连接符 164"/>
          <p:cNvCxnSpPr/>
          <p:nvPr/>
        </p:nvCxnSpPr>
        <p:spPr bwMode="auto">
          <a:xfrm>
            <a:off x="6284416" y="3387445"/>
            <a:ext cx="899217" cy="82567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51" idx="2"/>
          </p:cNvCxnSpPr>
          <p:nvPr/>
        </p:nvCxnSpPr>
        <p:spPr bwMode="auto">
          <a:xfrm flipH="1">
            <a:off x="7482333" y="3371911"/>
            <a:ext cx="869137" cy="81798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7" name="文本框 166"/>
          <p:cNvSpPr txBox="1"/>
          <p:nvPr/>
        </p:nvSpPr>
        <p:spPr>
          <a:xfrm>
            <a:off x="2616013" y="3675729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=5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6038450" y="420879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6470450" y="420879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6902450" y="4208341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4" name="矩形 173"/>
          <p:cNvSpPr/>
          <p:nvPr/>
        </p:nvSpPr>
        <p:spPr bwMode="auto">
          <a:xfrm>
            <a:off x="7323009" y="4208341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5" name="矩形 174"/>
          <p:cNvSpPr/>
          <p:nvPr/>
        </p:nvSpPr>
        <p:spPr bwMode="auto">
          <a:xfrm>
            <a:off x="7755009" y="4208341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6" name="矩形 175"/>
          <p:cNvSpPr/>
          <p:nvPr/>
        </p:nvSpPr>
        <p:spPr bwMode="auto">
          <a:xfrm>
            <a:off x="8187009" y="4208341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6959155" y="3698954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1518020" y="4600927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=6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8262849" y="3351785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6014802" y="4665130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=6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1" name="直接箭头连接符 180"/>
          <p:cNvCxnSpPr/>
          <p:nvPr/>
        </p:nvCxnSpPr>
        <p:spPr bwMode="auto">
          <a:xfrm>
            <a:off x="2928245" y="4620950"/>
            <a:ext cx="1594695" cy="89628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/>
          <p:nvPr/>
        </p:nvCxnSpPr>
        <p:spPr bwMode="auto">
          <a:xfrm flipH="1">
            <a:off x="5696064" y="4636638"/>
            <a:ext cx="1666503" cy="84013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4744077" y="5129790"/>
            <a:ext cx="831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=13</a:t>
            </a:r>
            <a:endParaRPr lang="zh-CN" altLang="en-US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323594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US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233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24425" y="1766456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74091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3923928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6156176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83884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611560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1043560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109" name="直接箭头连接符 108"/>
          <p:cNvCxnSpPr/>
          <p:nvPr/>
        </p:nvCxnSpPr>
        <p:spPr bwMode="auto">
          <a:xfrm>
            <a:off x="1043560" y="1700760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 bwMode="auto">
          <a:xfrm>
            <a:off x="279438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3226576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50268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5458824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725907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691072" y="12687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395536" y="764704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Conquer</a:t>
            </a:r>
            <a:endParaRPr lang="zh-CN" alt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611560" y="211359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1043560" y="2113596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794192" y="2122765"/>
            <a:ext cx="432000" cy="4349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3226384" y="2122765"/>
            <a:ext cx="432000" cy="4349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82" name="直接箭头连接符 81"/>
          <p:cNvCxnSpPr/>
          <p:nvPr/>
        </p:nvCxnSpPr>
        <p:spPr bwMode="auto">
          <a:xfrm>
            <a:off x="3237356" y="1681449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493328" y="1808738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6" name="直接箭头连接符 85"/>
          <p:cNvCxnSpPr/>
          <p:nvPr/>
        </p:nvCxnSpPr>
        <p:spPr bwMode="auto">
          <a:xfrm>
            <a:off x="5466453" y="1700760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4722828" y="178627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5034453" y="212276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5466453" y="2122765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6954310" y="1795839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6" name="直接箭头连接符 115"/>
          <p:cNvCxnSpPr/>
          <p:nvPr/>
        </p:nvCxnSpPr>
        <p:spPr bwMode="auto">
          <a:xfrm>
            <a:off x="7691072" y="1683258"/>
            <a:ext cx="0" cy="432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 bwMode="auto">
          <a:xfrm>
            <a:off x="7262706" y="209790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7694706" y="209790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123" name="直接箭头连接符 122"/>
          <p:cNvCxnSpPr/>
          <p:nvPr/>
        </p:nvCxnSpPr>
        <p:spPr bwMode="auto">
          <a:xfrm>
            <a:off x="1064820" y="2554765"/>
            <a:ext cx="676092" cy="3701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 bwMode="auto">
          <a:xfrm flipH="1">
            <a:off x="1901076" y="1700760"/>
            <a:ext cx="29167" cy="1224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 bwMode="auto">
          <a:xfrm>
            <a:off x="1253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1685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2117076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275045" y="2529903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1" name="直接箭头连接符 130"/>
          <p:cNvCxnSpPr/>
          <p:nvPr/>
        </p:nvCxnSpPr>
        <p:spPr bwMode="auto">
          <a:xfrm>
            <a:off x="3239276" y="2580176"/>
            <a:ext cx="666381" cy="3193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 bwMode="auto">
          <a:xfrm flipH="1">
            <a:off x="4075532" y="1726171"/>
            <a:ext cx="29167" cy="1224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 bwMode="auto">
          <a:xfrm>
            <a:off x="3473657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3905849" y="2924944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4348350" y="292778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3081362" y="3333868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04847" y="3374739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3442384" y="2502367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9" name="直接箭头连接符 138"/>
          <p:cNvCxnSpPr/>
          <p:nvPr/>
        </p:nvCxnSpPr>
        <p:spPr bwMode="auto">
          <a:xfrm>
            <a:off x="5478641" y="2580176"/>
            <a:ext cx="666381" cy="3193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 bwMode="auto">
          <a:xfrm flipH="1">
            <a:off x="6314897" y="1726171"/>
            <a:ext cx="29167" cy="1224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 bwMode="auto">
          <a:xfrm>
            <a:off x="5696064" y="29403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6128064" y="294036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6560064" y="2939911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5682453" y="2502367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5239251" y="3365519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7" name="直接箭头连接符 146"/>
          <p:cNvCxnSpPr>
            <a:endCxn id="151" idx="0"/>
          </p:cNvCxnSpPr>
          <p:nvPr/>
        </p:nvCxnSpPr>
        <p:spPr bwMode="auto">
          <a:xfrm>
            <a:off x="7700598" y="2550156"/>
            <a:ext cx="650872" cy="38975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 bwMode="auto">
          <a:xfrm flipH="1">
            <a:off x="8551438" y="1696151"/>
            <a:ext cx="14584" cy="122879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7905476" y="2462635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7703470" y="2939911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8135470" y="2939911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8567470" y="2939911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153" name="直接箭头连接符 152"/>
          <p:cNvCxnSpPr/>
          <p:nvPr/>
        </p:nvCxnSpPr>
        <p:spPr bwMode="auto">
          <a:xfrm>
            <a:off x="1912022" y="3341251"/>
            <a:ext cx="899217" cy="82567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 bwMode="auto">
          <a:xfrm flipH="1">
            <a:off x="3109938" y="3348950"/>
            <a:ext cx="994303" cy="79474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 bwMode="auto">
          <a:xfrm>
            <a:off x="1629328" y="416692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2061328" y="416692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2493328" y="416692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2925136" y="4174539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3357328" y="4174539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3799829" y="4177378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1875618" y="167510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4045709" y="165578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6279877" y="165578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文本框 161"/>
          <p:cNvSpPr txBox="1"/>
          <p:nvPr/>
        </p:nvSpPr>
        <p:spPr>
          <a:xfrm>
            <a:off x="8547804" y="1655784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5" name="直接箭头连接符 164"/>
          <p:cNvCxnSpPr/>
          <p:nvPr/>
        </p:nvCxnSpPr>
        <p:spPr bwMode="auto">
          <a:xfrm>
            <a:off x="6284416" y="3387445"/>
            <a:ext cx="899217" cy="82567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51" idx="2"/>
          </p:cNvCxnSpPr>
          <p:nvPr/>
        </p:nvCxnSpPr>
        <p:spPr bwMode="auto">
          <a:xfrm flipH="1">
            <a:off x="7482333" y="3371911"/>
            <a:ext cx="869137" cy="81798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7" name="文本框 166"/>
          <p:cNvSpPr txBox="1"/>
          <p:nvPr/>
        </p:nvSpPr>
        <p:spPr>
          <a:xfrm>
            <a:off x="2616013" y="3675729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=5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6038450" y="420879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6470450" y="4208790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6902450" y="4208341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4" name="矩形 173"/>
          <p:cNvSpPr/>
          <p:nvPr/>
        </p:nvSpPr>
        <p:spPr bwMode="auto">
          <a:xfrm>
            <a:off x="7323009" y="4208341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5" name="矩形 174"/>
          <p:cNvSpPr/>
          <p:nvPr/>
        </p:nvSpPr>
        <p:spPr bwMode="auto">
          <a:xfrm>
            <a:off x="7755009" y="4208341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6" name="矩形 175"/>
          <p:cNvSpPr/>
          <p:nvPr/>
        </p:nvSpPr>
        <p:spPr bwMode="auto">
          <a:xfrm>
            <a:off x="8187009" y="4208341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6959155" y="3698954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1518020" y="4600927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=6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8262849" y="3351785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6014802" y="4665130"/>
            <a:ext cx="71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=6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1" name="直接箭头连接符 180"/>
          <p:cNvCxnSpPr/>
          <p:nvPr/>
        </p:nvCxnSpPr>
        <p:spPr bwMode="auto">
          <a:xfrm>
            <a:off x="2928245" y="4620950"/>
            <a:ext cx="1594695" cy="89628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/>
          <p:nvPr/>
        </p:nvCxnSpPr>
        <p:spPr bwMode="auto">
          <a:xfrm flipH="1">
            <a:off x="5696064" y="4636638"/>
            <a:ext cx="1666503" cy="84013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3" name="矩形 182"/>
          <p:cNvSpPr/>
          <p:nvPr/>
        </p:nvSpPr>
        <p:spPr bwMode="auto">
          <a:xfrm>
            <a:off x="2489068" y="549912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2921068" y="549912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3353068" y="549912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3784876" y="5506738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4217068" y="5506738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11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8" name="矩形 187"/>
          <p:cNvSpPr/>
          <p:nvPr/>
        </p:nvSpPr>
        <p:spPr bwMode="auto">
          <a:xfrm>
            <a:off x="4659569" y="5509577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9" name="矩形 188"/>
          <p:cNvSpPr/>
          <p:nvPr/>
        </p:nvSpPr>
        <p:spPr bwMode="auto">
          <a:xfrm>
            <a:off x="5091569" y="551723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0" name="矩形 189"/>
          <p:cNvSpPr/>
          <p:nvPr/>
        </p:nvSpPr>
        <p:spPr bwMode="auto">
          <a:xfrm>
            <a:off x="5523569" y="5517232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solidFill>
                  <a:schemeClr val="tx1"/>
                </a:solidFill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17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1" name="矩形 190"/>
          <p:cNvSpPr/>
          <p:nvPr/>
        </p:nvSpPr>
        <p:spPr bwMode="auto">
          <a:xfrm>
            <a:off x="5955569" y="551678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18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2" name="矩形 191"/>
          <p:cNvSpPr/>
          <p:nvPr/>
        </p:nvSpPr>
        <p:spPr bwMode="auto">
          <a:xfrm>
            <a:off x="6376128" y="551678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19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3" name="矩形 192"/>
          <p:cNvSpPr/>
          <p:nvPr/>
        </p:nvSpPr>
        <p:spPr bwMode="auto">
          <a:xfrm>
            <a:off x="6808128" y="551678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23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4" name="矩形 193"/>
          <p:cNvSpPr/>
          <p:nvPr/>
        </p:nvSpPr>
        <p:spPr bwMode="auto">
          <a:xfrm>
            <a:off x="7240128" y="5516783"/>
            <a:ext cx="432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25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4744077" y="5129790"/>
            <a:ext cx="831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=13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2489068" y="5994483"/>
            <a:ext cx="831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altLang="zh-CN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=25</a:t>
            </a:r>
            <a:endParaRPr lang="zh-CN" altLang="en-US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圆角矩形 196"/>
          <p:cNvSpPr/>
          <p:nvPr/>
        </p:nvSpPr>
        <p:spPr bwMode="auto">
          <a:xfrm>
            <a:off x="4842622" y="5141370"/>
            <a:ext cx="647175" cy="347140"/>
          </a:xfrm>
          <a:prstGeom prst="roundRect">
            <a:avLst/>
          </a:prstGeom>
          <a:solidFill>
            <a:srgbClr val="C0C0C0">
              <a:alpha val="0"/>
            </a:srgbClr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98" name="圆角矩形 197"/>
          <p:cNvSpPr/>
          <p:nvPr/>
        </p:nvSpPr>
        <p:spPr bwMode="auto">
          <a:xfrm>
            <a:off x="6082955" y="4681699"/>
            <a:ext cx="647175" cy="347140"/>
          </a:xfrm>
          <a:prstGeom prst="roundRect">
            <a:avLst/>
          </a:prstGeom>
          <a:solidFill>
            <a:srgbClr val="C0C0C0">
              <a:alpha val="0"/>
            </a:srgbClr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99" name="圆角矩形 198"/>
          <p:cNvSpPr/>
          <p:nvPr/>
        </p:nvSpPr>
        <p:spPr bwMode="auto">
          <a:xfrm>
            <a:off x="1570217" y="4636638"/>
            <a:ext cx="647175" cy="347140"/>
          </a:xfrm>
          <a:prstGeom prst="roundRect">
            <a:avLst/>
          </a:prstGeom>
          <a:solidFill>
            <a:srgbClr val="C0C0C0">
              <a:alpha val="0"/>
            </a:srgbClr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3032922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507288" cy="5688632"/>
          </a:xfrm>
        </p:spPr>
        <p:txBody>
          <a:bodyPr/>
          <a:lstStyle/>
          <a:p>
            <a:pPr eaLnBrk="1" hangingPunct="1">
              <a:spcBef>
                <a:spcPts val="1000"/>
              </a:spcBef>
            </a:pPr>
            <a:r>
              <a:rPr lang="en-US" altLang="zh-CN" sz="3400" dirty="0">
                <a:solidFill>
                  <a:schemeClr val="bg1">
                    <a:lumMod val="75000"/>
                  </a:schemeClr>
                </a:solidFill>
              </a:rPr>
              <a:t>Review to Divide-and-Conquer Paradigm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zh-CN" sz="3400" dirty="0">
                <a:solidFill>
                  <a:schemeClr val="bg1">
                    <a:lumMod val="75000"/>
                  </a:schemeClr>
                </a:solidFill>
              </a:rPr>
              <a:t>Polynomial Multiplication Problem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definition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</a:rPr>
              <a:t>A brute force algorithm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</a:rPr>
              <a:t>A first divide-and-conquer algorithm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</a:rPr>
              <a:t>An improved divide-and-conquer algorithm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</a:rPr>
              <a:t>Analysis of the divide-and-conquer algorithm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zh-CN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Counting Inversion Problem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definition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brute force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divide-and-conquer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of the divide-and-conquer algorithm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234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524907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980728"/>
                <a:ext cx="8229600" cy="5688632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zh-CN" sz="28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Proposition</a:t>
                </a:r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The sort-and-count algorithm counts the number of inversions in a permutation of size n in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8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time.</a:t>
                </a:r>
              </a:p>
              <a:p>
                <a:pPr marL="0" indent="0" eaLnBrk="1" hangingPunct="1">
                  <a:buNone/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980728"/>
                <a:ext cx="8229600" cy="5688632"/>
              </a:xfrm>
              <a:blipFill>
                <a:blip r:embed="rId2"/>
                <a:stretch>
                  <a:fillRect l="-1481" t="-1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Analysis of the D&amp;C Algorithm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235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0216296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980728"/>
                <a:ext cx="8229600" cy="5688632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zh-CN" sz="28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Proposition</a:t>
                </a:r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The sort-and-count algorithm counts the number of inversions in a permutation of size n in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8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time.</a:t>
                </a:r>
              </a:p>
              <a:p>
                <a:pPr marL="0" indent="0" eaLnBrk="1" hangingPunct="1">
                  <a:buNone/>
                </a:pPr>
                <a:r>
                  <a:rPr lang="en-US" altLang="zh-CN" sz="28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Proof</a:t>
                </a:r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The worst-case running time T(n) satisfies the recurrence:</a:t>
                </a:r>
              </a:p>
              <a:p>
                <a:pPr marL="0" indent="0" eaLnBrk="1" hangingPunct="1">
                  <a:buNone/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980728"/>
                <a:ext cx="8229600" cy="5688632"/>
              </a:xfrm>
              <a:blipFill>
                <a:blip r:embed="rId2"/>
                <a:stretch>
                  <a:fillRect l="-1481" t="-1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Analysis of the D&amp;C Algorithm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236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728670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980728"/>
                <a:ext cx="8229600" cy="5688632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zh-CN" sz="28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Proposition</a:t>
                </a:r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The sort-and-count algorithm counts the number of inversions in a permutation of size n in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8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time.</a:t>
                </a:r>
              </a:p>
              <a:p>
                <a:pPr marL="0" indent="0" eaLnBrk="1" hangingPunct="1">
                  <a:buNone/>
                </a:pPr>
                <a:r>
                  <a:rPr lang="en-US" altLang="zh-CN" sz="28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Proof</a:t>
                </a:r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The worst-case running time T(n) satisfies the recurrence: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⌈"/>
                                      <m:endChr m:val="⌉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980728"/>
                <a:ext cx="8229600" cy="5688632"/>
              </a:xfrm>
              <a:blipFill>
                <a:blip r:embed="rId2"/>
                <a:stretch>
                  <a:fillRect l="-1481" t="-1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10019456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Analysis of the D&amp;C Algorithm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237</a:t>
            </a:fld>
            <a:endParaRPr lang="en-US" altLang="zh-CN" sz="1200" b="0" dirty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7472598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238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7081692" cy="4200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115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Brute Force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24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79512" y="6381328"/>
            <a:ext cx="3672408" cy="453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07504" y="1583081"/>
            <a:ext cx="871296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08719"/>
            <a:ext cx="8219256" cy="7641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1696335"/>
            <a:ext cx="8058550" cy="450568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auto">
          <a:xfrm>
            <a:off x="899592" y="2204864"/>
            <a:ext cx="3672408" cy="388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7284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Brute Force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25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79512" y="6381328"/>
            <a:ext cx="3672408" cy="453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07504" y="1583081"/>
            <a:ext cx="871296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08719"/>
            <a:ext cx="8219256" cy="7641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1696335"/>
            <a:ext cx="8058550" cy="450568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auto">
          <a:xfrm>
            <a:off x="1691680" y="4221087"/>
            <a:ext cx="2880320" cy="9367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27584" y="5545052"/>
            <a:ext cx="2016224" cy="5482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331640" y="5225334"/>
            <a:ext cx="792088" cy="2109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243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Brute Force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26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79512" y="6381328"/>
            <a:ext cx="3672408" cy="453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07504" y="1583081"/>
            <a:ext cx="871296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08719"/>
            <a:ext cx="8219256" cy="7641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1696335"/>
            <a:ext cx="8058550" cy="450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82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Brute Force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27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79512" y="6381328"/>
            <a:ext cx="3672408" cy="453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07504" y="1583081"/>
            <a:ext cx="871296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08719"/>
            <a:ext cx="8219256" cy="7641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1696335"/>
            <a:ext cx="8058550" cy="450568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6309320"/>
            <a:ext cx="3478147" cy="38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16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507288" cy="5688632"/>
          </a:xfrm>
        </p:spPr>
        <p:txBody>
          <a:bodyPr/>
          <a:lstStyle/>
          <a:p>
            <a:pPr eaLnBrk="1" hangingPunct="1">
              <a:spcBef>
                <a:spcPts val="1000"/>
              </a:spcBef>
            </a:pPr>
            <a:r>
              <a:rPr lang="en-US" altLang="zh-CN" sz="3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Part I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zh-CN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Maximum Contiguous Subarray Problem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definition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brute force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data-reuse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divide-and-conquer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Analysis of the divide-and-conquer algorithm 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zh-CN" sz="3400" dirty="0">
                <a:latin typeface="Calibri" panose="020F0502020204030204" pitchFamily="34" charset="0"/>
                <a:cs typeface="Calibri" panose="020F0502020204030204" pitchFamily="34" charset="0"/>
              </a:rPr>
              <a:t>Counting Inversions Problem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Problem definition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brute force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divide-and-conquer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Analysis of the divide-and-conquer algorithm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28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0522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</a:t>
            </a:r>
            <a:r>
              <a:rPr lang="en-US" altLang="zh-CN" sz="2400" dirty="0"/>
              <a:t>:</a:t>
            </a:r>
          </a:p>
          <a:p>
            <a:pPr eaLnBrk="1" hangingPunct="1">
              <a:spcBef>
                <a:spcPts val="20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don’t need to calculate each V(</a:t>
            </a:r>
            <a:r>
              <a:rPr lang="en-US" altLang="zh-CN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, 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) from scratch</a:t>
            </a:r>
          </a:p>
          <a:p>
            <a:pPr eaLnBrk="1" hangingPunct="1">
              <a:spcBef>
                <a:spcPts val="200"/>
              </a:spcBef>
            </a:pPr>
            <a:endParaRPr lang="en-US" altLang="zh-C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Data-Reuse Algorithm</a:t>
            </a:r>
            <a:endParaRPr lang="en-US" altLang="zh-CN" b="0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29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798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980728"/>
                <a:ext cx="8229600" cy="5688632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zh-CN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⌈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⌉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for some constant a &gt; 0, b &gt; 1 and d </a:t>
                </a:r>
                <a:r>
                  <a:rPr lang="zh-CN" altLang="en-US" sz="2400" dirty="0"/>
                  <a:t>≥ </a:t>
                </a:r>
                <a:r>
                  <a:rPr lang="en-US" altLang="zh-CN" sz="2400" dirty="0"/>
                  <a:t>0, then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func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 marL="0" indent="0" eaLnBrk="1" hangingPunct="1">
                  <a:buNone/>
                </a:pPr>
                <a:endParaRPr lang="en-US" altLang="zh-CN" sz="2400" dirty="0"/>
              </a:p>
              <a:p>
                <a:pPr marL="0" indent="0" eaLnBrk="1" hangingPunct="1">
                  <a:buNone/>
                </a:pPr>
                <a:r>
                  <a:rPr lang="en-US" altLang="zh-CN" sz="2400" b="1" dirty="0"/>
                  <a:t>Example 2</a:t>
                </a:r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2400" b="0" dirty="0"/>
              </a:p>
              <a:p>
                <a:pPr eaLnBrk="1" hangingPunct="1"/>
                <a:r>
                  <a:rPr lang="en-US" altLang="zh-CN" sz="2400" dirty="0"/>
                  <a:t>a = 3, b = 4, d = 5, d &gt; </a:t>
                </a:r>
                <a:r>
                  <a:rPr lang="en-US" altLang="zh-CN" sz="2400" dirty="0" err="1"/>
                  <a:t>log</a:t>
                </a:r>
                <a:r>
                  <a:rPr lang="en-US" altLang="zh-CN" sz="2400" baseline="-25000" dirty="0" err="1"/>
                  <a:t>b</a:t>
                </a:r>
                <a:r>
                  <a:rPr lang="en-US" altLang="zh-CN" sz="2400" dirty="0"/>
                  <a:t> a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980728"/>
                <a:ext cx="8229600" cy="5688632"/>
              </a:xfrm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Master theorem: Review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3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358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</a:t>
            </a:r>
            <a:r>
              <a:rPr lang="en-US" altLang="zh-CN" sz="2400" dirty="0"/>
              <a:t>:</a:t>
            </a:r>
          </a:p>
          <a:p>
            <a:pPr eaLnBrk="1" hangingPunct="1">
              <a:spcBef>
                <a:spcPts val="20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don’t need to calculate each V(</a:t>
            </a:r>
            <a:r>
              <a:rPr lang="en-US" altLang="zh-CN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, 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) from scratch</a:t>
            </a:r>
          </a:p>
          <a:p>
            <a:pPr eaLnBrk="1" hangingPunct="1">
              <a:spcBef>
                <a:spcPts val="20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exploit the fact:</a:t>
            </a:r>
            <a:endParaRPr lang="en-US" altLang="zh-C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Data-Reuse Algorithm</a:t>
            </a:r>
            <a:endParaRPr lang="en-US" altLang="zh-CN" b="0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30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856929"/>
            <a:ext cx="4896544" cy="41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10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</a:t>
            </a:r>
            <a:r>
              <a:rPr lang="en-US" altLang="zh-CN" sz="2400" dirty="0"/>
              <a:t>:</a:t>
            </a:r>
          </a:p>
          <a:p>
            <a:pPr eaLnBrk="1" hangingPunct="1">
              <a:spcBef>
                <a:spcPts val="20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don’t need to calculate each V(</a:t>
            </a:r>
            <a:r>
              <a:rPr lang="en-US" altLang="zh-CN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, 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) from scratch</a:t>
            </a:r>
          </a:p>
          <a:p>
            <a:pPr eaLnBrk="1" hangingPunct="1">
              <a:spcBef>
                <a:spcPts val="20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exploit the fact:</a:t>
            </a:r>
            <a:endParaRPr lang="en-US" altLang="zh-C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Data-Reuse Algorithm</a:t>
            </a:r>
            <a:endParaRPr lang="en-US" altLang="zh-CN" b="0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31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2420888"/>
            <a:ext cx="7992887" cy="387606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1856929"/>
            <a:ext cx="4896544" cy="41994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1691680" y="4365104"/>
            <a:ext cx="2880320" cy="9367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55576" y="5589240"/>
            <a:ext cx="1800200" cy="57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195736" y="5307414"/>
            <a:ext cx="1512168" cy="3003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1539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</a:t>
            </a:r>
            <a:r>
              <a:rPr lang="en-US" altLang="zh-CN" sz="2400" dirty="0"/>
              <a:t>:</a:t>
            </a:r>
          </a:p>
          <a:p>
            <a:pPr eaLnBrk="1" hangingPunct="1">
              <a:spcBef>
                <a:spcPts val="20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don’t need to calculate each V(</a:t>
            </a:r>
            <a:r>
              <a:rPr lang="en-US" altLang="zh-CN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, 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) from scratch</a:t>
            </a:r>
          </a:p>
          <a:p>
            <a:pPr eaLnBrk="1" hangingPunct="1">
              <a:spcBef>
                <a:spcPts val="20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exploit the fact:</a:t>
            </a:r>
            <a:endParaRPr lang="en-US" altLang="zh-C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Data-Reuse Algorithm</a:t>
            </a:r>
            <a:endParaRPr lang="en-US" altLang="zh-CN" b="0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32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2420888"/>
            <a:ext cx="7992887" cy="387606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1856929"/>
            <a:ext cx="4896544" cy="41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24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</a:t>
            </a:r>
            <a:r>
              <a:rPr lang="en-US" altLang="zh-CN" sz="2400" dirty="0"/>
              <a:t>:</a:t>
            </a:r>
          </a:p>
          <a:p>
            <a:pPr eaLnBrk="1" hangingPunct="1">
              <a:spcBef>
                <a:spcPts val="20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don’t need to calculate each V(</a:t>
            </a:r>
            <a:r>
              <a:rPr lang="en-US" altLang="zh-CN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, j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) from scratch</a:t>
            </a:r>
          </a:p>
          <a:p>
            <a:pPr eaLnBrk="1" hangingPunct="1">
              <a:spcBef>
                <a:spcPts val="20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exploit the fact:</a:t>
            </a:r>
            <a:endParaRPr lang="en-US" altLang="zh-C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Data-Reuse Algorithm</a:t>
            </a:r>
            <a:endParaRPr lang="en-US" altLang="zh-CN" b="0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33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2420888"/>
            <a:ext cx="7992887" cy="387606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1856929"/>
            <a:ext cx="4896544" cy="4199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1" y="6381328"/>
            <a:ext cx="3160973" cy="40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23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507288" cy="5688632"/>
          </a:xfrm>
        </p:spPr>
        <p:txBody>
          <a:bodyPr/>
          <a:lstStyle/>
          <a:p>
            <a:pPr eaLnBrk="1" hangingPunct="1">
              <a:spcBef>
                <a:spcPts val="1000"/>
              </a:spcBef>
            </a:pPr>
            <a:r>
              <a:rPr lang="en-US" altLang="zh-CN" sz="3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Part I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zh-CN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Maximum Contiguous Subarray Problem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definition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brute force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data-reuse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divide-and-conquer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Analysis of the divide-and-conquer algorithm 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zh-CN" sz="3400" dirty="0">
                <a:latin typeface="Calibri" panose="020F0502020204030204" pitchFamily="34" charset="0"/>
                <a:cs typeface="Calibri" panose="020F0502020204030204" pitchFamily="34" charset="0"/>
              </a:rPr>
              <a:t>Counting Inversions Problem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Problem definition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brute force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divide-and-conquer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Analysis of the divide-and-conquer algorithm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34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6415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Divide-and-Conquer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35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53" y="924001"/>
            <a:ext cx="8131447" cy="593399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 bwMode="auto">
          <a:xfrm>
            <a:off x="555352" y="3933056"/>
            <a:ext cx="6248895" cy="292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428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Divide-and-Conquer Algorithm</a:t>
            </a:r>
            <a:endParaRPr lang="en-US" altLang="zh-CN" b="0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36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53" y="924001"/>
            <a:ext cx="8131447" cy="593399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 bwMode="auto">
          <a:xfrm>
            <a:off x="555352" y="4437112"/>
            <a:ext cx="6248895" cy="24208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31251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Divide-and-Conquer Algorithm</a:t>
            </a:r>
            <a:endParaRPr lang="en-US" altLang="zh-CN" b="0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37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53" y="924001"/>
            <a:ext cx="8131447" cy="593399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 bwMode="auto">
          <a:xfrm>
            <a:off x="555352" y="4869160"/>
            <a:ext cx="6248895" cy="1988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8953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Divide-and-Conquer Algorithm</a:t>
            </a:r>
            <a:endParaRPr lang="en-US" altLang="zh-CN" b="0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38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53" y="924001"/>
            <a:ext cx="8131447" cy="593399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 bwMode="auto">
          <a:xfrm>
            <a:off x="555352" y="5301208"/>
            <a:ext cx="6248895" cy="1556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2875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Divide-and-Conquer Algorithm</a:t>
            </a:r>
            <a:endParaRPr lang="en-US" altLang="zh-CN" b="0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39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53" y="924001"/>
            <a:ext cx="8131447" cy="593399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 bwMode="auto">
          <a:xfrm>
            <a:off x="555352" y="5661248"/>
            <a:ext cx="6248895" cy="1196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2953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980728"/>
                <a:ext cx="8229600" cy="5688632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zh-CN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⌈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⌉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for some constant a &gt; 0, b &gt; 1 and d </a:t>
                </a:r>
                <a:r>
                  <a:rPr lang="zh-CN" altLang="en-US" sz="2400" dirty="0"/>
                  <a:t>≥ </a:t>
                </a:r>
                <a:r>
                  <a:rPr lang="en-US" altLang="zh-CN" sz="2400" dirty="0"/>
                  <a:t>0, then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func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 marL="0" indent="0" eaLnBrk="1" hangingPunct="1">
                  <a:buNone/>
                </a:pPr>
                <a:endParaRPr lang="en-US" altLang="zh-CN" sz="2400" dirty="0"/>
              </a:p>
              <a:p>
                <a:pPr marL="0" indent="0" eaLnBrk="1" hangingPunct="1">
                  <a:buNone/>
                </a:pPr>
                <a:r>
                  <a:rPr lang="en-US" altLang="zh-CN" sz="2400" b="1" dirty="0"/>
                  <a:t>Example 3</a:t>
                </a:r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b="0" dirty="0"/>
              </a:p>
              <a:p>
                <a:pPr eaLnBrk="1" hangingPunct="1"/>
                <a:r>
                  <a:rPr lang="en-US" altLang="zh-CN" sz="2400" dirty="0"/>
                  <a:t>a = 4, b = 2, d = 2, d = </a:t>
                </a:r>
                <a:r>
                  <a:rPr lang="en-US" altLang="zh-CN" sz="2400" dirty="0" err="1"/>
                  <a:t>log</a:t>
                </a:r>
                <a:r>
                  <a:rPr lang="en-US" altLang="zh-CN" sz="2400" baseline="-25000" dirty="0" err="1"/>
                  <a:t>b</a:t>
                </a:r>
                <a:r>
                  <a:rPr lang="en-US" altLang="zh-CN" sz="2400" dirty="0"/>
                  <a:t> a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980728"/>
                <a:ext cx="8229600" cy="5688632"/>
              </a:xfrm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Master theorem: Review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4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238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Divide-and-Conquer Algorithm</a:t>
            </a:r>
            <a:endParaRPr lang="en-US" altLang="zh-CN" b="0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40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53" y="924001"/>
            <a:ext cx="8131447" cy="5933999"/>
          </a:xfrm>
          <a:prstGeom prst="rect">
            <a:avLst/>
          </a:prstGeom>
        </p:spPr>
      </p:pic>
      <p:sp>
        <p:nvSpPr>
          <p:cNvPr id="5" name="矩形标注 8"/>
          <p:cNvSpPr>
            <a:spLocks noChangeArrowheads="1"/>
          </p:cNvSpPr>
          <p:nvPr/>
        </p:nvSpPr>
        <p:spPr bwMode="auto">
          <a:xfrm>
            <a:off x="5292080" y="4869160"/>
            <a:ext cx="3456384" cy="1224136"/>
          </a:xfrm>
          <a:prstGeom prst="wedgeRectCallout">
            <a:avLst>
              <a:gd name="adj1" fmla="val -69646"/>
              <a:gd name="adj2" fmla="val 87057"/>
            </a:avLst>
          </a:prstGeom>
          <a:solidFill>
            <a:srgbClr val="0070C0"/>
          </a:solidFill>
          <a:ln>
            <a:noFill/>
          </a:ln>
          <a:extLst/>
        </p:spPr>
        <p:txBody>
          <a:bodyPr/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just"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最终，在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400" baseline="-25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,S</a:t>
            </a:r>
            <a:r>
              <a:rPr lang="en-US" altLang="zh-CN" sz="2400" baseline="-25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A(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跨越中点的最大子数组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这三种情况中选取和最大者</a:t>
            </a:r>
          </a:p>
        </p:txBody>
      </p:sp>
    </p:spTree>
    <p:extLst>
      <p:ext uri="{BB962C8B-B14F-4D97-AF65-F5344CB8AC3E}">
        <p14:creationId xmlns:p14="http://schemas.microsoft.com/office/powerpoint/2010/main" val="333098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41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4" y="1124744"/>
            <a:ext cx="8964276" cy="511563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 bwMode="auto">
          <a:xfrm>
            <a:off x="487016" y="5157192"/>
            <a:ext cx="6821287" cy="1008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79724" y="2708920"/>
            <a:ext cx="8856326" cy="23731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547664" y="2092449"/>
            <a:ext cx="6912768" cy="6164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686800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An Example of Divide-and-Conquer Algorithm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2278945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686800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An Example of Divide-and-Conquer Algorithm</a:t>
            </a:r>
            <a:endParaRPr lang="en-US" altLang="zh-CN" b="0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42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4" y="1124744"/>
            <a:ext cx="8964276" cy="511563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 bwMode="auto">
          <a:xfrm>
            <a:off x="487016" y="5157192"/>
            <a:ext cx="6821287" cy="1008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79724" y="2708920"/>
            <a:ext cx="8856326" cy="23731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635896" y="2092449"/>
            <a:ext cx="4824536" cy="6164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5694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43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4" y="1124744"/>
            <a:ext cx="8964276" cy="511563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 bwMode="auto">
          <a:xfrm>
            <a:off x="487016" y="5157192"/>
            <a:ext cx="6821287" cy="1008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87017" y="4293096"/>
            <a:ext cx="7181328" cy="789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619672" y="3789040"/>
            <a:ext cx="6264695" cy="6164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686800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An Example of Divide-and-Conquer Algorithm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41632194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44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4" y="1124744"/>
            <a:ext cx="8964276" cy="511563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 bwMode="auto">
          <a:xfrm>
            <a:off x="487016" y="5157192"/>
            <a:ext cx="6821287" cy="1008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87017" y="4293096"/>
            <a:ext cx="7181328" cy="789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283968" y="3789040"/>
            <a:ext cx="3600400" cy="6164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686800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An Example of Divide-and-Conquer Algorithm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9991919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45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4" y="1124744"/>
            <a:ext cx="8964276" cy="511563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 bwMode="auto">
          <a:xfrm>
            <a:off x="487016" y="5157192"/>
            <a:ext cx="6821287" cy="1008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915815" y="4293096"/>
            <a:ext cx="4752529" cy="789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686800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An Example of Divide-and-Conquer Algorithm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11452451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46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4" y="1124744"/>
            <a:ext cx="8964276" cy="511563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 bwMode="auto">
          <a:xfrm>
            <a:off x="487016" y="5157192"/>
            <a:ext cx="6821287" cy="1008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686800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An Example of Divide-and-Conquer Algorithm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28636906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47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4" y="1124744"/>
            <a:ext cx="8964276" cy="511563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 bwMode="auto">
          <a:xfrm>
            <a:off x="2051720" y="5783183"/>
            <a:ext cx="914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686800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An Example of Divide-and-Conquer Algorithm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3437113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48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4" y="1124744"/>
            <a:ext cx="8964276" cy="511563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686800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An Example of Divide-and-Conquer Algorithm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34562594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zh-CN" sz="2800" dirty="0"/>
          </a:p>
          <a:p>
            <a:pPr eaLnBrk="1" hangingPunct="1"/>
            <a:endParaRPr lang="en-US" altLang="zh-CN" sz="2800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endParaRPr lang="en-US" altLang="zh-CN" sz="2800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endParaRPr lang="en-US" altLang="zh-CN" sz="2800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endParaRPr lang="en-US" altLang="zh-CN" sz="2800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</a:rPr>
              <a:t>Problem definition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Divide: MCS across The Cut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49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59" y="908720"/>
            <a:ext cx="7944959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14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507288" cy="5688632"/>
          </a:xfrm>
        </p:spPr>
        <p:txBody>
          <a:bodyPr/>
          <a:lstStyle/>
          <a:p>
            <a:pPr eaLnBrk="1" hangingPunct="1">
              <a:spcBef>
                <a:spcPts val="1000"/>
              </a:spcBef>
            </a:pPr>
            <a:r>
              <a:rPr lang="en-US" altLang="zh-CN" sz="3400" dirty="0">
                <a:latin typeface="Calibri" panose="020F0502020204030204" pitchFamily="34" charset="0"/>
                <a:cs typeface="Calibri" panose="020F0502020204030204" pitchFamily="34" charset="0"/>
              </a:rPr>
              <a:t>Introduction to Part I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zh-CN" sz="3400" dirty="0">
                <a:latin typeface="Calibri" panose="020F0502020204030204" pitchFamily="34" charset="0"/>
                <a:cs typeface="Calibri" panose="020F0502020204030204" pitchFamily="34" charset="0"/>
              </a:rPr>
              <a:t>Maximum Contiguous Subarray Problem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Problem definition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brute force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data-reuse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divide-and-conquer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Analysis of the divide-and-conquer algorithm 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zh-CN" sz="3400" dirty="0">
                <a:latin typeface="Calibri" panose="020F0502020204030204" pitchFamily="34" charset="0"/>
                <a:cs typeface="Calibri" panose="020F0502020204030204" pitchFamily="34" charset="0"/>
              </a:rPr>
              <a:t>Counting Inversions Problem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Problem definition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brute force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divide-and-conquer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Analysis of the divide-and-conquer algorithm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5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913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zh-CN" sz="2800" dirty="0"/>
          </a:p>
          <a:p>
            <a:pPr eaLnBrk="1" hangingPunct="1"/>
            <a:endParaRPr lang="en-US" altLang="zh-CN" sz="2800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endParaRPr lang="en-US" altLang="zh-CN" sz="2800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endParaRPr lang="en-US" altLang="zh-CN" sz="2800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endParaRPr lang="en-US" altLang="zh-CN" sz="2800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</a:rPr>
              <a:t>Problem definition</a:t>
            </a:r>
          </a:p>
          <a:p>
            <a:pPr marL="0" indent="0" eaLnBrk="1" hangingPunct="1">
              <a:buNone/>
            </a:pPr>
            <a:r>
              <a:rPr lang="en-US" altLang="zh-CN" sz="28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altLang="zh-CN" sz="28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i="1" baseline="-25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∪</a:t>
            </a:r>
            <a:r>
              <a:rPr lang="en-US" altLang="zh-CN" sz="28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i="1" baseline="-25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 eaLnBrk="1" hangingPunct="1"/>
            <a:r>
              <a:rPr lang="en-US" altLang="zh-CN" sz="28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i="1" baseline="-25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: MCS among contiguous subarrays 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ending at A[m]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Divide: MCS across The Cut</a:t>
            </a:r>
            <a:endParaRPr lang="en-US" altLang="zh-CN" b="0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50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59" y="908720"/>
            <a:ext cx="7944959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118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686800" cy="5688632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zh-CN" sz="2800" dirty="0"/>
          </a:p>
          <a:p>
            <a:pPr eaLnBrk="1" hangingPunct="1"/>
            <a:endParaRPr lang="en-US" altLang="zh-CN" sz="2800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endParaRPr lang="en-US" altLang="zh-CN" sz="2800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endParaRPr lang="en-US" altLang="zh-CN" sz="2800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endParaRPr lang="en-US" altLang="zh-CN" sz="2800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</a:rPr>
              <a:t>Problem definition</a:t>
            </a:r>
          </a:p>
          <a:p>
            <a:pPr marL="0" indent="0" eaLnBrk="1" hangingPunct="1">
              <a:buNone/>
            </a:pPr>
            <a:r>
              <a:rPr lang="en-US" altLang="zh-CN" sz="28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altLang="zh-CN" sz="28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i="1" baseline="-25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∪</a:t>
            </a:r>
            <a:r>
              <a:rPr lang="en-US" altLang="zh-CN" sz="28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i="1" baseline="-25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 eaLnBrk="1" hangingPunct="1"/>
            <a:r>
              <a:rPr lang="en-US" altLang="zh-CN" sz="28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i="1" baseline="-25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: MCS among contiguous subarrays 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ending at A[m]</a:t>
            </a:r>
          </a:p>
          <a:p>
            <a:pPr eaLnBrk="1" hangingPunct="1"/>
            <a:r>
              <a:rPr lang="en-US" altLang="zh-CN" sz="28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i="1" baseline="-25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: MCS among contiguous subarrays 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starting at A[m+1]</a:t>
            </a:r>
            <a:endParaRPr lang="en-US" altLang="zh-CN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Divide: MCS across The Cut</a:t>
            </a:r>
            <a:endParaRPr lang="en-US" altLang="zh-CN" b="0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51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59" y="908720"/>
            <a:ext cx="7944959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303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Conquer: Finding the </a:t>
            </a:r>
            <a:r>
              <a:rPr lang="en-US" altLang="zh-CN" b="0" i="1" dirty="0">
                <a:latin typeface="Calibri" panose="020F0502020204030204" pitchFamily="34" charset="0"/>
                <a:cs typeface="Calibri" panose="020F0502020204030204" pitchFamily="34" charset="0"/>
              </a:rPr>
              <a:t>"A</a:t>
            </a:r>
            <a:r>
              <a:rPr lang="en-US" altLang="zh-CN" b="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1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 Subarrays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52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79" b="80385"/>
          <a:stretch/>
        </p:blipFill>
        <p:spPr>
          <a:xfrm>
            <a:off x="539552" y="942964"/>
            <a:ext cx="7992888" cy="11178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966185"/>
            <a:ext cx="7426808" cy="4547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564904"/>
            <a:ext cx="8468543" cy="36004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549897" y="3501008"/>
            <a:ext cx="3806079" cy="2448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14417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Conquer: Finding the </a:t>
            </a:r>
            <a:r>
              <a:rPr lang="en-US" altLang="zh-CN" b="0" i="1" dirty="0">
                <a:latin typeface="Calibri" panose="020F0502020204030204" pitchFamily="34" charset="0"/>
                <a:cs typeface="Calibri" panose="020F0502020204030204" pitchFamily="34" charset="0"/>
              </a:rPr>
              <a:t>"A</a:t>
            </a:r>
            <a:r>
              <a:rPr lang="en-US" altLang="zh-CN" b="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1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 Subarrays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53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79" b="80385"/>
          <a:stretch/>
        </p:blipFill>
        <p:spPr>
          <a:xfrm>
            <a:off x="539552" y="942964"/>
            <a:ext cx="7992888" cy="11178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966185"/>
            <a:ext cx="7426808" cy="4547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564904"/>
            <a:ext cx="8468543" cy="36004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1043608" y="4221088"/>
            <a:ext cx="3312368" cy="9721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39552" y="5337262"/>
            <a:ext cx="1512168" cy="6840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8023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Conquer: Finding the </a:t>
            </a:r>
            <a:r>
              <a:rPr lang="en-US" altLang="zh-CN" b="0" i="1" dirty="0">
                <a:latin typeface="Calibri" panose="020F0502020204030204" pitchFamily="34" charset="0"/>
                <a:cs typeface="Calibri" panose="020F0502020204030204" pitchFamily="34" charset="0"/>
              </a:rPr>
              <a:t>"A</a:t>
            </a:r>
            <a:r>
              <a:rPr lang="en-US" altLang="zh-CN" b="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1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 Subarrays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54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79" b="80385"/>
          <a:stretch/>
        </p:blipFill>
        <p:spPr>
          <a:xfrm>
            <a:off x="539552" y="942964"/>
            <a:ext cx="7992888" cy="11178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966185"/>
            <a:ext cx="7426808" cy="4547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564904"/>
            <a:ext cx="8468543" cy="36004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539552" y="5661248"/>
            <a:ext cx="1512168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9629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Conquer: Finding the </a:t>
            </a:r>
            <a:r>
              <a:rPr lang="en-US" altLang="zh-CN" b="0" i="1" dirty="0">
                <a:latin typeface="Calibri" panose="020F0502020204030204" pitchFamily="34" charset="0"/>
                <a:cs typeface="Calibri" panose="020F0502020204030204" pitchFamily="34" charset="0"/>
              </a:rPr>
              <a:t>"A</a:t>
            </a:r>
            <a:r>
              <a:rPr lang="en-US" altLang="zh-CN" b="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1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 Subarrays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55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79" b="80385"/>
          <a:stretch/>
        </p:blipFill>
        <p:spPr>
          <a:xfrm>
            <a:off x="539552" y="942964"/>
            <a:ext cx="7992888" cy="11178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966185"/>
            <a:ext cx="7426808" cy="4547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564904"/>
            <a:ext cx="8468543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324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algn="just" eaLnBrk="1" hangingPunct="1"/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There are only </a:t>
            </a:r>
            <a:r>
              <a:rPr lang="en-US" altLang="zh-CN" sz="3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 sequences of the form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endParaRPr lang="en-US" altLang="zh-CN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Conquer: Finding </a:t>
            </a:r>
            <a:r>
              <a:rPr lang="en-US" altLang="zh-CN" b="0" i="1" dirty="0">
                <a:latin typeface="Calibri" panose="020F0502020204030204" pitchFamily="34" charset="0"/>
                <a:cs typeface="Calibri" panose="020F0502020204030204" pitchFamily="34" charset="0"/>
              </a:rPr>
              <a:t>"A”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 with A Linear Time</a:t>
            </a:r>
            <a:endParaRPr lang="en-US" altLang="zh-CN" b="0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56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25486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algn="just" eaLnBrk="1" hangingPunct="1"/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There are only </a:t>
            </a:r>
            <a:r>
              <a:rPr lang="en-US" altLang="zh-CN" sz="3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 sequences of the form</a:t>
            </a:r>
          </a:p>
          <a:p>
            <a:pPr lvl="1" algn="just" eaLnBrk="1" hangingPunct="1"/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can be found in </a:t>
            </a:r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) time</a:t>
            </a:r>
          </a:p>
          <a:p>
            <a:pPr marL="0" indent="0" algn="just" eaLnBrk="1" hangingPunct="1">
              <a:buNone/>
            </a:pP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Conquer: Finding </a:t>
            </a:r>
            <a:r>
              <a:rPr lang="en-US" altLang="zh-CN" b="0" i="1" dirty="0">
                <a:latin typeface="Calibri" panose="020F0502020204030204" pitchFamily="34" charset="0"/>
                <a:cs typeface="Calibri" panose="020F0502020204030204" pitchFamily="34" charset="0"/>
              </a:rPr>
              <a:t>"A”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 with A Linear Time</a:t>
            </a:r>
            <a:endParaRPr lang="en-US" altLang="zh-CN" b="0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57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4840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algn="just" eaLnBrk="1" hangingPunct="1"/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There are only </a:t>
            </a:r>
            <a:r>
              <a:rPr lang="en-US" altLang="zh-CN" sz="3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 sequences of the form</a:t>
            </a:r>
          </a:p>
          <a:p>
            <a:pPr lvl="1" algn="just" eaLnBrk="1" hangingPunct="1"/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can be found in </a:t>
            </a:r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) time</a:t>
            </a:r>
          </a:p>
          <a:p>
            <a:pPr marL="0" indent="0" algn="just" eaLnBrk="1" hangingPunct="1">
              <a:buNone/>
            </a:pP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/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Similarly, </a:t>
            </a:r>
            <a:r>
              <a:rPr lang="en-US" altLang="zh-CN" sz="32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32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 is in the form </a:t>
            </a:r>
            <a:r>
              <a:rPr lang="en-US" altLang="zh-CN" sz="32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CN" sz="3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m+1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n-US" altLang="zh-CN" sz="3200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endParaRPr lang="en-US" altLang="zh-CN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Conquer: Finding </a:t>
            </a:r>
            <a:r>
              <a:rPr lang="en-US" altLang="zh-CN" b="0" i="1" dirty="0">
                <a:latin typeface="Calibri" panose="020F0502020204030204" pitchFamily="34" charset="0"/>
                <a:cs typeface="Calibri" panose="020F0502020204030204" pitchFamily="34" charset="0"/>
              </a:rPr>
              <a:t>"A”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 with A Linear Time</a:t>
            </a:r>
            <a:endParaRPr lang="en-US" altLang="zh-CN" b="0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58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3840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algn="just" eaLnBrk="1" hangingPunct="1"/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There are only </a:t>
            </a:r>
            <a:r>
              <a:rPr lang="en-US" altLang="zh-CN" sz="3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 sequences of the form</a:t>
            </a:r>
          </a:p>
          <a:p>
            <a:pPr lvl="1" algn="just" eaLnBrk="1" hangingPunct="1"/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can be found in </a:t>
            </a:r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) time</a:t>
            </a:r>
          </a:p>
          <a:p>
            <a:pPr marL="0" indent="0" algn="just" eaLnBrk="1" hangingPunct="1">
              <a:buNone/>
            </a:pP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/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Similarly, </a:t>
            </a:r>
            <a:r>
              <a:rPr lang="en-US" altLang="zh-CN" sz="32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32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 is in the form </a:t>
            </a:r>
            <a:r>
              <a:rPr lang="en-US" altLang="zh-CN" sz="32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CN" sz="3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m+1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n-US" altLang="zh-CN" sz="3200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 algn="just"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there are only </a:t>
            </a:r>
            <a:r>
              <a:rPr lang="en-US" altLang="zh-CN" sz="28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n−m</a:t>
            </a: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such sequences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endParaRPr lang="en-US" altLang="zh-CN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Conquer: Finding </a:t>
            </a:r>
            <a:r>
              <a:rPr lang="en-US" altLang="zh-CN" b="0" i="1" dirty="0">
                <a:latin typeface="Calibri" panose="020F0502020204030204" pitchFamily="34" charset="0"/>
                <a:cs typeface="Calibri" panose="020F0502020204030204" pitchFamily="34" charset="0"/>
              </a:rPr>
              <a:t>"A”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 with A Linear Time</a:t>
            </a:r>
            <a:endParaRPr lang="en-US" altLang="zh-CN" b="0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59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726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507288" cy="5688632"/>
          </a:xfrm>
        </p:spPr>
        <p:txBody>
          <a:bodyPr/>
          <a:lstStyle/>
          <a:p>
            <a:pPr eaLnBrk="1" hangingPunct="1">
              <a:spcBef>
                <a:spcPts val="1000"/>
              </a:spcBef>
            </a:pPr>
            <a:r>
              <a:rPr lang="en-US" altLang="zh-CN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Part I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zh-CN" sz="3400" dirty="0">
                <a:latin typeface="Calibri" panose="020F0502020204030204" pitchFamily="34" charset="0"/>
                <a:cs typeface="Calibri" panose="020F0502020204030204" pitchFamily="34" charset="0"/>
              </a:rPr>
              <a:t>Maximum Contiguous Subarray Problem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Problem definition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brute force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data-reuse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divide-and-conquer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Analysis of the divide-and-conquer algorithm 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zh-CN" sz="3400" dirty="0">
                <a:latin typeface="Calibri" panose="020F0502020204030204" pitchFamily="34" charset="0"/>
                <a:cs typeface="Calibri" panose="020F0502020204030204" pitchFamily="34" charset="0"/>
              </a:rPr>
              <a:t>Counting Inversions Problem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Problem definition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brute force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divide-and-conquer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Analysis of the divide-and-conquer algorithm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6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67754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algn="just" eaLnBrk="1" hangingPunct="1"/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There are only </a:t>
            </a:r>
            <a:r>
              <a:rPr lang="en-US" altLang="zh-CN" sz="3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 sequences of the form</a:t>
            </a:r>
          </a:p>
          <a:p>
            <a:pPr lvl="1" algn="just" eaLnBrk="1" hangingPunct="1"/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can be found in </a:t>
            </a:r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) time</a:t>
            </a:r>
          </a:p>
          <a:p>
            <a:pPr marL="0" indent="0" algn="just" eaLnBrk="1" hangingPunct="1">
              <a:buNone/>
            </a:pP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/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Similarly, </a:t>
            </a:r>
            <a:r>
              <a:rPr lang="en-US" altLang="zh-CN" sz="32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32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 is in the form </a:t>
            </a:r>
            <a:r>
              <a:rPr lang="en-US" altLang="zh-CN" sz="32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CN" sz="3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m+1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n-US" altLang="zh-CN" sz="3200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 algn="just"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there are only </a:t>
            </a:r>
            <a:r>
              <a:rPr lang="en-US" altLang="zh-CN" sz="28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n−m</a:t>
            </a: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such sequences</a:t>
            </a:r>
          </a:p>
          <a:p>
            <a:pPr lvl="1" algn="just" eaLnBrk="1" hangingPunct="1"/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can be found in </a:t>
            </a:r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n−m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) time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Conquer: Finding </a:t>
            </a:r>
            <a:r>
              <a:rPr lang="en-US" altLang="zh-CN" b="0" i="1" dirty="0">
                <a:latin typeface="Calibri" panose="020F0502020204030204" pitchFamily="34" charset="0"/>
                <a:cs typeface="Calibri" panose="020F0502020204030204" pitchFamily="34" charset="0"/>
              </a:rPr>
              <a:t>"A”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 with A Linear Time</a:t>
            </a:r>
            <a:endParaRPr lang="en-US" altLang="zh-CN" b="0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60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94123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algn="just" eaLnBrk="1" hangingPunct="1"/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There are only </a:t>
            </a:r>
            <a:r>
              <a:rPr lang="en-US" altLang="zh-CN" sz="3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 sequences of the form</a:t>
            </a:r>
          </a:p>
          <a:p>
            <a:pPr lvl="1" algn="just" eaLnBrk="1" hangingPunct="1"/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can be found in </a:t>
            </a:r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) time</a:t>
            </a:r>
          </a:p>
          <a:p>
            <a:pPr marL="0" indent="0" algn="just" eaLnBrk="1" hangingPunct="1">
              <a:buNone/>
            </a:pP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/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Similarly, </a:t>
            </a:r>
            <a:r>
              <a:rPr lang="en-US" altLang="zh-CN" sz="32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32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 is in the form </a:t>
            </a:r>
            <a:r>
              <a:rPr lang="en-US" altLang="zh-CN" sz="32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CN" sz="3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m+1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n-US" altLang="zh-CN" sz="3200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 algn="just"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there are only </a:t>
            </a:r>
            <a:r>
              <a:rPr lang="en-US" altLang="zh-CN" sz="28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n−m</a:t>
            </a: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such sequences</a:t>
            </a:r>
          </a:p>
          <a:p>
            <a:pPr lvl="1" algn="just" eaLnBrk="1" hangingPunct="1"/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can be found in </a:t>
            </a:r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n−m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) time</a:t>
            </a:r>
          </a:p>
          <a:p>
            <a:pPr marL="0" indent="0" algn="just" eaLnBrk="1" hangingPunct="1">
              <a:buNone/>
            </a:pP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/>
            <a:r>
              <a:rPr lang="en-US" altLang="zh-CN" sz="32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CN" sz="32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32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∪</a:t>
            </a:r>
            <a:r>
              <a:rPr lang="en-US" altLang="zh-CN" sz="32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32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 can be found in </a:t>
            </a:r>
            <a:r>
              <a:rPr lang="en-US" altLang="zh-CN" sz="3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altLang="zh-CN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3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Conquer: Finding </a:t>
            </a:r>
            <a:r>
              <a:rPr lang="en-US" altLang="zh-CN" b="0" i="1" dirty="0">
                <a:latin typeface="Calibri" panose="020F0502020204030204" pitchFamily="34" charset="0"/>
                <a:cs typeface="Calibri" panose="020F0502020204030204" pitchFamily="34" charset="0"/>
              </a:rPr>
              <a:t>"A”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 with A Linear Time</a:t>
            </a:r>
            <a:endParaRPr lang="en-US" altLang="zh-CN" b="0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61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8067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algn="just" eaLnBrk="1" hangingPunct="1"/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There are only </a:t>
            </a:r>
            <a:r>
              <a:rPr lang="en-US" altLang="zh-CN" sz="3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 sequences of the form</a:t>
            </a:r>
          </a:p>
          <a:p>
            <a:pPr lvl="1" algn="just" eaLnBrk="1" hangingPunct="1"/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can be found in </a:t>
            </a:r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) time</a:t>
            </a:r>
          </a:p>
          <a:p>
            <a:pPr marL="0" indent="0" algn="just" eaLnBrk="1" hangingPunct="1">
              <a:buNone/>
            </a:pP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/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Similarly, </a:t>
            </a:r>
            <a:r>
              <a:rPr lang="en-US" altLang="zh-CN" sz="32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32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 is in the form </a:t>
            </a:r>
            <a:r>
              <a:rPr lang="en-US" altLang="zh-CN" sz="32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CN" sz="3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m+1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n-US" altLang="zh-CN" sz="3200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 algn="just" eaLnBrk="1" hangingPunct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there are only </a:t>
            </a:r>
            <a:r>
              <a:rPr lang="en-US" altLang="zh-CN" sz="28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n−m</a:t>
            </a:r>
            <a:r>
              <a:rPr lang="en-US" altLang="zh-CN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such sequences</a:t>
            </a:r>
          </a:p>
          <a:p>
            <a:pPr lvl="1" algn="just" eaLnBrk="1" hangingPunct="1"/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8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can be found in </a:t>
            </a:r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n−m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) time</a:t>
            </a:r>
          </a:p>
          <a:p>
            <a:pPr marL="0" indent="0" algn="just" eaLnBrk="1" hangingPunct="1">
              <a:buNone/>
            </a:pP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/>
            <a:r>
              <a:rPr lang="en-US" altLang="zh-CN" sz="32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CN" sz="32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32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∪</a:t>
            </a:r>
            <a:r>
              <a:rPr lang="en-US" altLang="zh-CN" sz="32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32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 can be found in </a:t>
            </a:r>
            <a:r>
              <a:rPr lang="en-US" altLang="zh-CN" sz="3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altLang="zh-CN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3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  <a:p>
            <a:pPr lvl="1" algn="just" eaLnBrk="1" hangingPunct="1"/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to the input size</a:t>
            </a:r>
          </a:p>
          <a:p>
            <a:pPr eaLnBrk="1" hangingPunct="1"/>
            <a:endParaRPr lang="en-US" altLang="zh-CN" sz="2800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endParaRPr lang="en-US" altLang="zh-CN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Conquer: Finding </a:t>
            </a:r>
            <a:r>
              <a:rPr lang="en-US" altLang="zh-CN" b="0" i="1" dirty="0">
                <a:latin typeface="Calibri" panose="020F0502020204030204" pitchFamily="34" charset="0"/>
                <a:cs typeface="Calibri" panose="020F0502020204030204" pitchFamily="34" charset="0"/>
              </a:rPr>
              <a:t>"A”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 with A Linear Time</a:t>
            </a:r>
            <a:endParaRPr lang="en-US" altLang="zh-CN" b="0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62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7771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686800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The Complete Divide-and-Conquer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63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556792"/>
            <a:ext cx="8219257" cy="45955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053156"/>
            <a:ext cx="1593302" cy="3875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611560" y="2420888"/>
            <a:ext cx="7344816" cy="3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24059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686800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The Complete Divide-and-Conquer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64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556792"/>
            <a:ext cx="8219257" cy="45955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053156"/>
            <a:ext cx="1593302" cy="3875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1115616" y="3140968"/>
            <a:ext cx="6624736" cy="2376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55575" y="5661248"/>
            <a:ext cx="576065" cy="28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09415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686800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The Complete Divide-and-Conquer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65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556792"/>
            <a:ext cx="8219257" cy="45955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053156"/>
            <a:ext cx="1593302" cy="3875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1547664" y="4221088"/>
            <a:ext cx="5976664" cy="1008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55575" y="5661248"/>
            <a:ext cx="576065" cy="28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115616" y="5301208"/>
            <a:ext cx="576065" cy="28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29778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686800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The Complete Divide-and-Conquer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66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556792"/>
            <a:ext cx="8219257" cy="45955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053156"/>
            <a:ext cx="1593302" cy="3875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1547664" y="4581028"/>
            <a:ext cx="5976664" cy="648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55575" y="5661248"/>
            <a:ext cx="576065" cy="28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115616" y="5301208"/>
            <a:ext cx="576065" cy="28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74058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686800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The Complete Divide-and-Conquer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67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556792"/>
            <a:ext cx="8219257" cy="45955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053156"/>
            <a:ext cx="1593302" cy="3875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1547664" y="4941168"/>
            <a:ext cx="5976664" cy="2880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55575" y="5661248"/>
            <a:ext cx="576065" cy="28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115616" y="5301208"/>
            <a:ext cx="576065" cy="28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56294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686800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The Complete Divide-and-Conquer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68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556792"/>
            <a:ext cx="8219257" cy="45955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053156"/>
            <a:ext cx="1593302" cy="3875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755575" y="5661248"/>
            <a:ext cx="576065" cy="28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97662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686800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The Complete Divide-and-Conquer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69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556792"/>
            <a:ext cx="8219257" cy="45955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053156"/>
            <a:ext cx="1593302" cy="38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7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algn="just" eaLnBrk="1" hangingPunct="1"/>
            <a:r>
              <a:rPr lang="en-US" altLang="zh-CN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Divide-and-conquer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 (D&amp;C) is an important algorithm design paradigm.</a:t>
            </a:r>
          </a:p>
          <a:p>
            <a:pPr marL="344487" lvl="1" indent="0" algn="just" eaLnBrk="1" hangingPunct="1">
              <a:buNone/>
            </a:pPr>
            <a:endParaRPr lang="en-US" altLang="zh-CN" sz="20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Introduction to Part I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7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4890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686800" cy="714375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The Complete Divide-and-Conquer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70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556792"/>
            <a:ext cx="8219257" cy="45955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053156"/>
            <a:ext cx="1593302" cy="38756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6268404"/>
            <a:ext cx="3239141" cy="47296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First Call: </a:t>
            </a:r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MCS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A, 1, n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691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Full Illustration of the D&amp;C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71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11347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5403" y="975103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19459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23515" y="980728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27571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1627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0579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Full Illustration of the D&amp;C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72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11347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5403" y="975103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19459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23515" y="980728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27571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1627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351507" y="908720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93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Full Illustration of the D&amp;C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73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11347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5403" y="975103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19459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23515" y="980728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27571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1627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351507" y="908720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909347" y="1628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13403" y="162880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17459" y="1628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63673" y="162629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67729" y="1626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71785" y="1626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直接箭头连接符 13"/>
          <p:cNvCxnSpPr>
            <a:cxnSpLocks/>
          </p:cNvCxnSpPr>
          <p:nvPr/>
        </p:nvCxnSpPr>
        <p:spPr bwMode="auto">
          <a:xfrm flipH="1">
            <a:off x="2911348" y="1340768"/>
            <a:ext cx="584132" cy="2160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cxnSpLocks/>
            <a:endCxn id="19" idx="0"/>
          </p:cNvCxnSpPr>
          <p:nvPr/>
        </p:nvCxnSpPr>
        <p:spPr bwMode="auto">
          <a:xfrm>
            <a:off x="5888026" y="1318635"/>
            <a:ext cx="749782" cy="3076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8642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Full Illustration of the D&amp;C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74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11347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5403" y="975103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19459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23515" y="980728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27571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1627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351507" y="908720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909347" y="1628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13403" y="162880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17459" y="1628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63673" y="162629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67729" y="1626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71785" y="1626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6896138" y="1554286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 bwMode="auto">
          <a:xfrm>
            <a:off x="2839339" y="1556792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cxnSpLocks/>
          </p:cNvCxnSpPr>
          <p:nvPr/>
        </p:nvCxnSpPr>
        <p:spPr bwMode="auto">
          <a:xfrm flipH="1">
            <a:off x="2911348" y="1340768"/>
            <a:ext cx="584132" cy="2160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cxnSpLocks/>
            <a:endCxn id="19" idx="0"/>
          </p:cNvCxnSpPr>
          <p:nvPr/>
        </p:nvCxnSpPr>
        <p:spPr bwMode="auto">
          <a:xfrm>
            <a:off x="5888026" y="1318635"/>
            <a:ext cx="749782" cy="3076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4318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Full Illustration of the D&amp;C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75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11347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5403" y="975103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19459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23515" y="980728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27571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1627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351507" y="908720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909347" y="1628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13403" y="162880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17459" y="1628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63673" y="162629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67729" y="1626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71785" y="1626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6896138" y="1554286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 bwMode="auto">
          <a:xfrm>
            <a:off x="2839339" y="1556792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187624" y="26344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91680" y="263440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783140" y="263440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87196" y="26344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直接箭头连接符 13"/>
          <p:cNvCxnSpPr>
            <a:cxnSpLocks/>
          </p:cNvCxnSpPr>
          <p:nvPr/>
        </p:nvCxnSpPr>
        <p:spPr bwMode="auto">
          <a:xfrm flipH="1">
            <a:off x="2911348" y="1340768"/>
            <a:ext cx="584132" cy="2160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cxnSpLocks/>
            <a:endCxn id="19" idx="0"/>
          </p:cNvCxnSpPr>
          <p:nvPr/>
        </p:nvCxnSpPr>
        <p:spPr bwMode="auto">
          <a:xfrm>
            <a:off x="5888026" y="1318635"/>
            <a:ext cx="749782" cy="3076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 bwMode="auto">
          <a:xfrm flipH="1">
            <a:off x="1975243" y="2092495"/>
            <a:ext cx="439497" cy="4699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cxnSpLocks/>
          </p:cNvCxnSpPr>
          <p:nvPr/>
        </p:nvCxnSpPr>
        <p:spPr bwMode="auto">
          <a:xfrm flipH="1">
            <a:off x="5216433" y="2011886"/>
            <a:ext cx="787900" cy="5093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7626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Full Illustration of the D&amp;C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76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11347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5403" y="975103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19459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23515" y="980728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27571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1627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351507" y="908720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909347" y="1628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13403" y="162880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17459" y="1628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63673" y="162629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67729" y="1626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71785" y="1626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6896138" y="1554286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 bwMode="auto">
          <a:xfrm>
            <a:off x="2839339" y="1556792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187624" y="26344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91680" y="263440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1604898" y="2562398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783140" y="263440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87196" y="26344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5216433" y="2562398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cxnSpLocks/>
          </p:cNvCxnSpPr>
          <p:nvPr/>
        </p:nvCxnSpPr>
        <p:spPr bwMode="auto">
          <a:xfrm flipH="1">
            <a:off x="2911348" y="1340768"/>
            <a:ext cx="584132" cy="2160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cxnSpLocks/>
            <a:endCxn id="19" idx="0"/>
          </p:cNvCxnSpPr>
          <p:nvPr/>
        </p:nvCxnSpPr>
        <p:spPr bwMode="auto">
          <a:xfrm>
            <a:off x="5888026" y="1318635"/>
            <a:ext cx="749782" cy="3076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 bwMode="auto">
          <a:xfrm flipH="1">
            <a:off x="1975243" y="2092495"/>
            <a:ext cx="439497" cy="4699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cxnSpLocks/>
          </p:cNvCxnSpPr>
          <p:nvPr/>
        </p:nvCxnSpPr>
        <p:spPr bwMode="auto">
          <a:xfrm flipH="1">
            <a:off x="5216433" y="2011886"/>
            <a:ext cx="787900" cy="5093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9377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Full Illustration of the D&amp;C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77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11347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5403" y="975103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19459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23515" y="980728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27571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1627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351507" y="908720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909347" y="1628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13403" y="162880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17459" y="1628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63673" y="162629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67729" y="1626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71785" y="1626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6896138" y="1554286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 bwMode="auto">
          <a:xfrm>
            <a:off x="2839339" y="1556792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187624" y="26344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91680" y="263440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1604898" y="2562398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783140" y="263440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87196" y="26344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5216433" y="2562398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cxnSpLocks/>
          </p:cNvCxnSpPr>
          <p:nvPr/>
        </p:nvCxnSpPr>
        <p:spPr bwMode="auto">
          <a:xfrm flipH="1">
            <a:off x="2911348" y="1340768"/>
            <a:ext cx="584132" cy="2160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cxnSpLocks/>
            <a:endCxn id="19" idx="0"/>
          </p:cNvCxnSpPr>
          <p:nvPr/>
        </p:nvCxnSpPr>
        <p:spPr bwMode="auto">
          <a:xfrm>
            <a:off x="5888026" y="1318635"/>
            <a:ext cx="749782" cy="3076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 bwMode="auto">
          <a:xfrm flipH="1">
            <a:off x="1975243" y="2092495"/>
            <a:ext cx="439497" cy="4699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cxnSpLocks/>
          </p:cNvCxnSpPr>
          <p:nvPr/>
        </p:nvCxnSpPr>
        <p:spPr bwMode="auto">
          <a:xfrm flipH="1">
            <a:off x="5216433" y="2011886"/>
            <a:ext cx="787900" cy="5093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107505" y="2691227"/>
            <a:ext cx="8978248" cy="561517"/>
            <a:chOff x="176957" y="2636912"/>
            <a:chExt cx="8908409" cy="561517"/>
          </a:xfrm>
        </p:grpSpPr>
        <p:cxnSp>
          <p:nvCxnSpPr>
            <p:cNvPr id="36" name="直接连接符 35"/>
            <p:cNvCxnSpPr>
              <a:cxnSpLocks/>
            </p:cNvCxnSpPr>
            <p:nvPr/>
          </p:nvCxnSpPr>
          <p:spPr bwMode="auto">
            <a:xfrm>
              <a:off x="176957" y="3160132"/>
              <a:ext cx="8859093" cy="38297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7821879" y="2636912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70C0"/>
                  </a:solidFill>
                </a:rPr>
                <a:t>Divide</a:t>
              </a:r>
              <a:endParaRPr lang="zh-CN" altLang="en-US" sz="28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5123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Full Illustration of the D&amp;C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78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11347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5403" y="975103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19459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23515" y="980728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27571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1627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351507" y="908720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909347" y="1628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13403" y="162880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17459" y="1628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63673" y="162629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67729" y="1626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71785" y="1626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6896138" y="1554286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 bwMode="auto">
          <a:xfrm>
            <a:off x="2839339" y="1556792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187624" y="26344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91680" y="263440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1604898" y="2562398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783140" y="263440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87196" y="26344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5216433" y="2562398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cxnSpLocks/>
          </p:cNvCxnSpPr>
          <p:nvPr/>
        </p:nvCxnSpPr>
        <p:spPr bwMode="auto">
          <a:xfrm flipH="1">
            <a:off x="2911348" y="1340768"/>
            <a:ext cx="584132" cy="2160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cxnSpLocks/>
            <a:endCxn id="19" idx="0"/>
          </p:cNvCxnSpPr>
          <p:nvPr/>
        </p:nvCxnSpPr>
        <p:spPr bwMode="auto">
          <a:xfrm>
            <a:off x="5888026" y="1318635"/>
            <a:ext cx="749782" cy="3076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 bwMode="auto">
          <a:xfrm flipH="1">
            <a:off x="1975243" y="2092495"/>
            <a:ext cx="439497" cy="4699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cxnSpLocks/>
          </p:cNvCxnSpPr>
          <p:nvPr/>
        </p:nvCxnSpPr>
        <p:spPr bwMode="auto">
          <a:xfrm flipH="1">
            <a:off x="5216433" y="2011886"/>
            <a:ext cx="787900" cy="5093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107505" y="2691227"/>
            <a:ext cx="9145015" cy="1097813"/>
            <a:chOff x="176957" y="2636912"/>
            <a:chExt cx="9073879" cy="1097813"/>
          </a:xfrm>
        </p:grpSpPr>
        <p:cxnSp>
          <p:nvCxnSpPr>
            <p:cNvPr id="36" name="直接连接符 35"/>
            <p:cNvCxnSpPr>
              <a:cxnSpLocks/>
            </p:cNvCxnSpPr>
            <p:nvPr/>
          </p:nvCxnSpPr>
          <p:spPr bwMode="auto">
            <a:xfrm>
              <a:off x="176957" y="3160132"/>
              <a:ext cx="8859093" cy="38297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7821879" y="2636912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70C0"/>
                  </a:solidFill>
                </a:rPr>
                <a:t>Divide</a:t>
              </a:r>
              <a:endParaRPr lang="zh-CN" altLang="en-US" sz="2800" dirty="0">
                <a:solidFill>
                  <a:srgbClr val="0070C0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588201" y="3211505"/>
              <a:ext cx="16626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70C0"/>
                  </a:solidFill>
                </a:rPr>
                <a:t>Conquer</a:t>
              </a:r>
              <a:endParaRPr lang="zh-CN" altLang="en-US" sz="28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78982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Full Illustration of the D&amp;C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79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11347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5403" y="975103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19459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23515" y="980728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27571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1627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351507" y="908720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909347" y="1628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13403" y="162880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17459" y="1628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63673" y="162629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67729" y="1626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71785" y="1626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6896138" y="1554286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 bwMode="auto">
          <a:xfrm>
            <a:off x="2839339" y="1556792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187624" y="26344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91680" y="263440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1604898" y="2562398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783140" y="263440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87196" y="26344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5216433" y="2562398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cxnSpLocks/>
          </p:cNvCxnSpPr>
          <p:nvPr/>
        </p:nvCxnSpPr>
        <p:spPr bwMode="auto">
          <a:xfrm flipH="1">
            <a:off x="2911348" y="1340768"/>
            <a:ext cx="584132" cy="2160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cxnSpLocks/>
            <a:endCxn id="19" idx="0"/>
          </p:cNvCxnSpPr>
          <p:nvPr/>
        </p:nvCxnSpPr>
        <p:spPr bwMode="auto">
          <a:xfrm>
            <a:off x="5888026" y="1318635"/>
            <a:ext cx="749782" cy="3076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 bwMode="auto">
          <a:xfrm flipH="1">
            <a:off x="1975243" y="2092495"/>
            <a:ext cx="439497" cy="4699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cxnSpLocks/>
          </p:cNvCxnSpPr>
          <p:nvPr/>
        </p:nvCxnSpPr>
        <p:spPr bwMode="auto">
          <a:xfrm flipH="1">
            <a:off x="5216433" y="2011886"/>
            <a:ext cx="787900" cy="5093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107505" y="2691227"/>
            <a:ext cx="9145015" cy="1097813"/>
            <a:chOff x="176957" y="2636912"/>
            <a:chExt cx="9073879" cy="1097813"/>
          </a:xfrm>
        </p:grpSpPr>
        <p:cxnSp>
          <p:nvCxnSpPr>
            <p:cNvPr id="36" name="直接连接符 35"/>
            <p:cNvCxnSpPr>
              <a:cxnSpLocks/>
            </p:cNvCxnSpPr>
            <p:nvPr/>
          </p:nvCxnSpPr>
          <p:spPr bwMode="auto">
            <a:xfrm>
              <a:off x="176957" y="3160132"/>
              <a:ext cx="8859093" cy="38297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7821879" y="2636912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70C0"/>
                  </a:solidFill>
                </a:rPr>
                <a:t>Divide</a:t>
              </a:r>
              <a:endParaRPr lang="zh-CN" altLang="en-US" sz="2800" dirty="0">
                <a:solidFill>
                  <a:srgbClr val="0070C0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588201" y="3211505"/>
              <a:ext cx="16626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70C0"/>
                  </a:solidFill>
                </a:rPr>
                <a:t>Conquer</a:t>
              </a:r>
              <a:endParaRPr lang="zh-CN" altLang="en-US" sz="28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191330" y="3183359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MCS={6}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691680" y="3183359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MCS={-4}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79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algn="just" eaLnBrk="1" hangingPunct="1"/>
            <a:r>
              <a:rPr lang="en-US" altLang="zh-CN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Divide-and-conquer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 (D&amp;C) is an important algorithm design paradigm.</a:t>
            </a:r>
          </a:p>
          <a:p>
            <a:pPr lvl="1" eaLnBrk="1" hangingPunct="1"/>
            <a:r>
              <a:rPr lang="en-US" altLang="zh-CN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Divide</a:t>
            </a:r>
            <a:br>
              <a:rPr lang="en-US" altLang="zh-CN" sz="2400" dirty="0"/>
            </a:b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Dividing a given problem into two or more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(ideally of approximately equal size)</a:t>
            </a:r>
          </a:p>
          <a:p>
            <a:pPr marL="344487" lvl="1" indent="0" eaLnBrk="1" hangingPunct="1">
              <a:buNone/>
            </a:pPr>
            <a:endParaRPr lang="en-US" altLang="zh-CN" sz="20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Introduction to Part I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8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47335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Full Illustration of the D&amp;C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80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11347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5403" y="975103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19459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23515" y="980728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27571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1627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351507" y="908720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909347" y="1628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13403" y="162880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17459" y="1628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63673" y="162629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67729" y="1626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71785" y="1626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6896138" y="1554286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 bwMode="auto">
          <a:xfrm>
            <a:off x="2839339" y="1556792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187624" y="26344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91680" y="263440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1604898" y="2562398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783140" y="263440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87196" y="26344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5216433" y="2562398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cxnSpLocks/>
          </p:cNvCxnSpPr>
          <p:nvPr/>
        </p:nvCxnSpPr>
        <p:spPr bwMode="auto">
          <a:xfrm flipH="1">
            <a:off x="2911348" y="1340768"/>
            <a:ext cx="584132" cy="2160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cxnSpLocks/>
            <a:endCxn id="19" idx="0"/>
          </p:cNvCxnSpPr>
          <p:nvPr/>
        </p:nvCxnSpPr>
        <p:spPr bwMode="auto">
          <a:xfrm>
            <a:off x="5888026" y="1318635"/>
            <a:ext cx="749782" cy="3076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 bwMode="auto">
          <a:xfrm flipH="1">
            <a:off x="1975243" y="2092495"/>
            <a:ext cx="439497" cy="4699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cxnSpLocks/>
          </p:cNvCxnSpPr>
          <p:nvPr/>
        </p:nvCxnSpPr>
        <p:spPr bwMode="auto">
          <a:xfrm flipH="1">
            <a:off x="5216433" y="2011886"/>
            <a:ext cx="787900" cy="5093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107505" y="2691227"/>
            <a:ext cx="9145015" cy="1097813"/>
            <a:chOff x="176957" y="2636912"/>
            <a:chExt cx="9073879" cy="1097813"/>
          </a:xfrm>
        </p:grpSpPr>
        <p:cxnSp>
          <p:nvCxnSpPr>
            <p:cNvPr id="36" name="直接连接符 35"/>
            <p:cNvCxnSpPr>
              <a:cxnSpLocks/>
            </p:cNvCxnSpPr>
            <p:nvPr/>
          </p:nvCxnSpPr>
          <p:spPr bwMode="auto">
            <a:xfrm>
              <a:off x="176957" y="3160132"/>
              <a:ext cx="8859093" cy="38297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7821879" y="2636912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70C0"/>
                  </a:solidFill>
                </a:rPr>
                <a:t>Divide</a:t>
              </a:r>
              <a:endParaRPr lang="zh-CN" altLang="en-US" sz="2800" dirty="0">
                <a:solidFill>
                  <a:srgbClr val="0070C0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588201" y="3211505"/>
              <a:ext cx="16626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70C0"/>
                  </a:solidFill>
                </a:rPr>
                <a:t>Conquer</a:t>
              </a:r>
              <a:endParaRPr lang="zh-CN" altLang="en-US" sz="28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191330" y="3183359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MCS={6}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691680" y="3183359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MCS={-4}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83568" y="3501008"/>
            <a:ext cx="1586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A={6,-4}</a:t>
            </a:r>
          </a:p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Value(A)=2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714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Full Illustration of the D&amp;C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81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11347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5403" y="975103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19459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23515" y="980728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27571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1627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351507" y="908720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909347" y="1628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13403" y="162880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17459" y="1628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63673" y="162629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67729" y="1626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71785" y="1626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6896138" y="1554286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 bwMode="auto">
          <a:xfrm>
            <a:off x="2839339" y="1556792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187624" y="26344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91680" y="263440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1604898" y="2562398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783140" y="263440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87196" y="26344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5216433" y="2562398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cxnSpLocks/>
          </p:cNvCxnSpPr>
          <p:nvPr/>
        </p:nvCxnSpPr>
        <p:spPr bwMode="auto">
          <a:xfrm flipH="1">
            <a:off x="2911348" y="1340768"/>
            <a:ext cx="584132" cy="2160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cxnSpLocks/>
            <a:endCxn id="19" idx="0"/>
          </p:cNvCxnSpPr>
          <p:nvPr/>
        </p:nvCxnSpPr>
        <p:spPr bwMode="auto">
          <a:xfrm>
            <a:off x="5888026" y="1318635"/>
            <a:ext cx="749782" cy="3076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 bwMode="auto">
          <a:xfrm flipH="1">
            <a:off x="1975243" y="2092495"/>
            <a:ext cx="439497" cy="4699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cxnSpLocks/>
          </p:cNvCxnSpPr>
          <p:nvPr/>
        </p:nvCxnSpPr>
        <p:spPr bwMode="auto">
          <a:xfrm flipH="1">
            <a:off x="5216433" y="2011886"/>
            <a:ext cx="787900" cy="5093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107505" y="2691227"/>
            <a:ext cx="9145015" cy="1097813"/>
            <a:chOff x="176957" y="2636912"/>
            <a:chExt cx="9073879" cy="1097813"/>
          </a:xfrm>
        </p:grpSpPr>
        <p:cxnSp>
          <p:nvCxnSpPr>
            <p:cNvPr id="36" name="直接连接符 35"/>
            <p:cNvCxnSpPr>
              <a:cxnSpLocks/>
            </p:cNvCxnSpPr>
            <p:nvPr/>
          </p:nvCxnSpPr>
          <p:spPr bwMode="auto">
            <a:xfrm>
              <a:off x="176957" y="3160132"/>
              <a:ext cx="8859093" cy="38297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7821879" y="2636912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70C0"/>
                  </a:solidFill>
                </a:rPr>
                <a:t>Divide</a:t>
              </a:r>
              <a:endParaRPr lang="zh-CN" altLang="en-US" sz="2800" dirty="0">
                <a:solidFill>
                  <a:srgbClr val="0070C0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588201" y="3211505"/>
              <a:ext cx="16626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70C0"/>
                  </a:solidFill>
                </a:rPr>
                <a:t>Conquer</a:t>
              </a:r>
              <a:endParaRPr lang="zh-CN" altLang="en-US" sz="28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191330" y="3183359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MCS={6}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691680" y="3183359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MCS={-4}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3" name="直接箭头连接符 52"/>
          <p:cNvCxnSpPr>
            <a:cxnSpLocks/>
          </p:cNvCxnSpPr>
          <p:nvPr/>
        </p:nvCxnSpPr>
        <p:spPr bwMode="auto">
          <a:xfrm flipH="1">
            <a:off x="2031986" y="3649628"/>
            <a:ext cx="515817" cy="96849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cxnSpLocks/>
          </p:cNvCxnSpPr>
          <p:nvPr/>
        </p:nvCxnSpPr>
        <p:spPr bwMode="auto">
          <a:xfrm>
            <a:off x="405665" y="3642138"/>
            <a:ext cx="544327" cy="9846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83568" y="3501008"/>
            <a:ext cx="1586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A={6,-4}</a:t>
            </a:r>
          </a:p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Value(A)=2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99592" y="4551511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MCS={6}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圆角矩形 6"/>
          <p:cNvSpPr>
            <a:spLocks noChangeArrowheads="1"/>
          </p:cNvSpPr>
          <p:nvPr/>
        </p:nvSpPr>
        <p:spPr bwMode="auto">
          <a:xfrm>
            <a:off x="191330" y="3265819"/>
            <a:ext cx="1284326" cy="353471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" name="圆角矩形 6"/>
          <p:cNvSpPr>
            <a:spLocks noChangeArrowheads="1"/>
          </p:cNvSpPr>
          <p:nvPr/>
        </p:nvSpPr>
        <p:spPr bwMode="auto">
          <a:xfrm>
            <a:off x="899592" y="4618123"/>
            <a:ext cx="1284326" cy="395053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85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Full Illustration of the D&amp;C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82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11347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5403" y="975103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19459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23515" y="980728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27571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1627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351507" y="908720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909347" y="1628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13403" y="162880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17459" y="1628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63673" y="162629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67729" y="1626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71785" y="1626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6896138" y="1554286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 bwMode="auto">
          <a:xfrm>
            <a:off x="2839339" y="1556792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187624" y="26344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91680" y="263440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1604898" y="2562398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783140" y="263440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87196" y="26344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5216433" y="2562398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cxnSpLocks/>
          </p:cNvCxnSpPr>
          <p:nvPr/>
        </p:nvCxnSpPr>
        <p:spPr bwMode="auto">
          <a:xfrm flipH="1">
            <a:off x="2911348" y="1340768"/>
            <a:ext cx="584132" cy="2160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cxnSpLocks/>
            <a:endCxn id="19" idx="0"/>
          </p:cNvCxnSpPr>
          <p:nvPr/>
        </p:nvCxnSpPr>
        <p:spPr bwMode="auto">
          <a:xfrm>
            <a:off x="5888026" y="1318635"/>
            <a:ext cx="749782" cy="3076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 bwMode="auto">
          <a:xfrm flipH="1">
            <a:off x="1975243" y="2092495"/>
            <a:ext cx="439497" cy="4699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cxnSpLocks/>
          </p:cNvCxnSpPr>
          <p:nvPr/>
        </p:nvCxnSpPr>
        <p:spPr bwMode="auto">
          <a:xfrm flipH="1">
            <a:off x="5216433" y="2011886"/>
            <a:ext cx="787900" cy="5093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107505" y="2691227"/>
            <a:ext cx="9145015" cy="1097813"/>
            <a:chOff x="176957" y="2636912"/>
            <a:chExt cx="9073879" cy="1097813"/>
          </a:xfrm>
        </p:grpSpPr>
        <p:cxnSp>
          <p:nvCxnSpPr>
            <p:cNvPr id="36" name="直接连接符 35"/>
            <p:cNvCxnSpPr>
              <a:cxnSpLocks/>
            </p:cNvCxnSpPr>
            <p:nvPr/>
          </p:nvCxnSpPr>
          <p:spPr bwMode="auto">
            <a:xfrm>
              <a:off x="176957" y="3160132"/>
              <a:ext cx="8859093" cy="38297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7821879" y="2636912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70C0"/>
                  </a:solidFill>
                </a:rPr>
                <a:t>Divide</a:t>
              </a:r>
              <a:endParaRPr lang="zh-CN" altLang="en-US" sz="2800" dirty="0">
                <a:solidFill>
                  <a:srgbClr val="0070C0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588201" y="3211505"/>
              <a:ext cx="16626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70C0"/>
                  </a:solidFill>
                </a:rPr>
                <a:t>Conquer</a:t>
              </a:r>
              <a:endParaRPr lang="zh-CN" altLang="en-US" sz="28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191330" y="3183359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MCS={6}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691680" y="3183359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MCS={-4}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99592" y="4551511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MCS={6}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3" name="直接箭头连接符 52"/>
          <p:cNvCxnSpPr>
            <a:cxnSpLocks/>
          </p:cNvCxnSpPr>
          <p:nvPr/>
        </p:nvCxnSpPr>
        <p:spPr bwMode="auto">
          <a:xfrm flipH="1">
            <a:off x="2031986" y="3649628"/>
            <a:ext cx="515817" cy="96849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cxnSpLocks/>
          </p:cNvCxnSpPr>
          <p:nvPr/>
        </p:nvCxnSpPr>
        <p:spPr bwMode="auto">
          <a:xfrm>
            <a:off x="405665" y="3642138"/>
            <a:ext cx="544327" cy="9846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83568" y="3501008"/>
            <a:ext cx="1586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A={6,-4}</a:t>
            </a:r>
          </a:p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Value(A)=2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131840" y="4551511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MCS={7}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1209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Full Illustration of the D&amp;C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83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11347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5403" y="975103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19459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23515" y="980728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27571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1627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351507" y="908720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909347" y="1628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13403" y="162880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17459" y="1628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63673" y="162629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67729" y="1626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71785" y="1626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6896138" y="1554286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 bwMode="auto">
          <a:xfrm>
            <a:off x="2839339" y="1556792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187624" y="26344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91680" y="263440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1604898" y="2562398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783140" y="263440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87196" y="26344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5216433" y="2562398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cxnSpLocks/>
          </p:cNvCxnSpPr>
          <p:nvPr/>
        </p:nvCxnSpPr>
        <p:spPr bwMode="auto">
          <a:xfrm flipH="1">
            <a:off x="2911348" y="1340768"/>
            <a:ext cx="584132" cy="2160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cxnSpLocks/>
            <a:endCxn id="19" idx="0"/>
          </p:cNvCxnSpPr>
          <p:nvPr/>
        </p:nvCxnSpPr>
        <p:spPr bwMode="auto">
          <a:xfrm>
            <a:off x="5888026" y="1318635"/>
            <a:ext cx="749782" cy="3076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 bwMode="auto">
          <a:xfrm flipH="1">
            <a:off x="1975243" y="2092495"/>
            <a:ext cx="439497" cy="4699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cxnSpLocks/>
          </p:cNvCxnSpPr>
          <p:nvPr/>
        </p:nvCxnSpPr>
        <p:spPr bwMode="auto">
          <a:xfrm flipH="1">
            <a:off x="5216433" y="2011886"/>
            <a:ext cx="787900" cy="5093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107505" y="2691227"/>
            <a:ext cx="9145015" cy="1097813"/>
            <a:chOff x="176957" y="2636912"/>
            <a:chExt cx="9073879" cy="1097813"/>
          </a:xfrm>
        </p:grpSpPr>
        <p:cxnSp>
          <p:nvCxnSpPr>
            <p:cNvPr id="36" name="直接连接符 35"/>
            <p:cNvCxnSpPr>
              <a:cxnSpLocks/>
            </p:cNvCxnSpPr>
            <p:nvPr/>
          </p:nvCxnSpPr>
          <p:spPr bwMode="auto">
            <a:xfrm>
              <a:off x="176957" y="3160132"/>
              <a:ext cx="8859093" cy="38297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7821879" y="2636912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70C0"/>
                  </a:solidFill>
                </a:rPr>
                <a:t>Divide</a:t>
              </a:r>
              <a:endParaRPr lang="zh-CN" altLang="en-US" sz="2800" dirty="0">
                <a:solidFill>
                  <a:srgbClr val="0070C0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588201" y="3211505"/>
              <a:ext cx="16626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70C0"/>
                  </a:solidFill>
                </a:rPr>
                <a:t>Conquer</a:t>
              </a:r>
              <a:endParaRPr lang="zh-CN" altLang="en-US" sz="28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191330" y="3183359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MCS={6}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691680" y="3183359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MCS={-4}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99592" y="4551511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MCS={6}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3" name="直接箭头连接符 52"/>
          <p:cNvCxnSpPr>
            <a:cxnSpLocks/>
          </p:cNvCxnSpPr>
          <p:nvPr/>
        </p:nvCxnSpPr>
        <p:spPr bwMode="auto">
          <a:xfrm flipH="1">
            <a:off x="2031986" y="3649628"/>
            <a:ext cx="515817" cy="96849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cxnSpLocks/>
          </p:cNvCxnSpPr>
          <p:nvPr/>
        </p:nvCxnSpPr>
        <p:spPr bwMode="auto">
          <a:xfrm>
            <a:off x="405665" y="3642138"/>
            <a:ext cx="544327" cy="9846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83568" y="3501008"/>
            <a:ext cx="1586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A={6,-4}</a:t>
            </a:r>
          </a:p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Value(A)=2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619672" y="4941168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 = {6,-4,7}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Value(A)=9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131840" y="4551511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MCS={7}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610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Full Illustration of the D&amp;C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84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11347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5403" y="975103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19459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23515" y="980728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27571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1627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351507" y="908720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909347" y="1628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13403" y="162880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17459" y="1628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63673" y="162629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67729" y="1626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71785" y="1626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6896138" y="1554286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 bwMode="auto">
          <a:xfrm>
            <a:off x="2839339" y="1556792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187624" y="26344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91680" y="263440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1604898" y="2562398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783140" y="263440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87196" y="26344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5216433" y="2562398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cxnSpLocks/>
          </p:cNvCxnSpPr>
          <p:nvPr/>
        </p:nvCxnSpPr>
        <p:spPr bwMode="auto">
          <a:xfrm flipH="1">
            <a:off x="2911348" y="1340768"/>
            <a:ext cx="584132" cy="2160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cxnSpLocks/>
            <a:endCxn id="19" idx="0"/>
          </p:cNvCxnSpPr>
          <p:nvPr/>
        </p:nvCxnSpPr>
        <p:spPr bwMode="auto">
          <a:xfrm>
            <a:off x="5888026" y="1318635"/>
            <a:ext cx="749782" cy="3076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 bwMode="auto">
          <a:xfrm flipH="1">
            <a:off x="1975243" y="2092495"/>
            <a:ext cx="439497" cy="4699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cxnSpLocks/>
          </p:cNvCxnSpPr>
          <p:nvPr/>
        </p:nvCxnSpPr>
        <p:spPr bwMode="auto">
          <a:xfrm flipH="1">
            <a:off x="5216433" y="2011886"/>
            <a:ext cx="787900" cy="5093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107505" y="2691227"/>
            <a:ext cx="9145015" cy="1097813"/>
            <a:chOff x="176957" y="2636912"/>
            <a:chExt cx="9073879" cy="1097813"/>
          </a:xfrm>
        </p:grpSpPr>
        <p:cxnSp>
          <p:nvCxnSpPr>
            <p:cNvPr id="36" name="直接连接符 35"/>
            <p:cNvCxnSpPr>
              <a:cxnSpLocks/>
            </p:cNvCxnSpPr>
            <p:nvPr/>
          </p:nvCxnSpPr>
          <p:spPr bwMode="auto">
            <a:xfrm>
              <a:off x="176957" y="3160132"/>
              <a:ext cx="8859093" cy="38297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7821879" y="2636912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70C0"/>
                  </a:solidFill>
                </a:rPr>
                <a:t>Divide</a:t>
              </a:r>
              <a:endParaRPr lang="zh-CN" altLang="en-US" sz="2800" dirty="0">
                <a:solidFill>
                  <a:srgbClr val="0070C0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588201" y="3211505"/>
              <a:ext cx="16626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70C0"/>
                  </a:solidFill>
                </a:rPr>
                <a:t>Conquer</a:t>
              </a:r>
              <a:endParaRPr lang="zh-CN" altLang="en-US" sz="28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191330" y="3183359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MCS={6}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691680" y="3183359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MCS={-4}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99592" y="4551511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MCS={6}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3" name="直接箭头连接符 52"/>
          <p:cNvCxnSpPr>
            <a:cxnSpLocks/>
          </p:cNvCxnSpPr>
          <p:nvPr/>
        </p:nvCxnSpPr>
        <p:spPr bwMode="auto">
          <a:xfrm flipH="1">
            <a:off x="2031986" y="3649628"/>
            <a:ext cx="515817" cy="96849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cxnSpLocks/>
          </p:cNvCxnSpPr>
          <p:nvPr/>
        </p:nvCxnSpPr>
        <p:spPr bwMode="auto">
          <a:xfrm>
            <a:off x="405665" y="3642138"/>
            <a:ext cx="544327" cy="9846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83568" y="3501008"/>
            <a:ext cx="1586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A={6,-4}</a:t>
            </a:r>
          </a:p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Value(A)=2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547664" y="5733256"/>
            <a:ext cx="185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MCS={6,-4,7}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4" name="直接箭头连接符 63"/>
          <p:cNvCxnSpPr>
            <a:cxnSpLocks/>
            <a:stCxn id="17" idx="2"/>
          </p:cNvCxnSpPr>
          <p:nvPr/>
        </p:nvCxnSpPr>
        <p:spPr bwMode="auto">
          <a:xfrm>
            <a:off x="3087538" y="2090465"/>
            <a:ext cx="71264" cy="361317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cxnSpLocks/>
          </p:cNvCxnSpPr>
          <p:nvPr/>
        </p:nvCxnSpPr>
        <p:spPr bwMode="auto">
          <a:xfrm>
            <a:off x="1164292" y="4997325"/>
            <a:ext cx="477402" cy="73212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619672" y="4941168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 = {6,-4,7}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Value(A)=9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131840" y="4551511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MCS={7}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圆角矩形 6"/>
          <p:cNvSpPr>
            <a:spLocks noChangeArrowheads="1"/>
          </p:cNvSpPr>
          <p:nvPr/>
        </p:nvSpPr>
        <p:spPr bwMode="auto">
          <a:xfrm>
            <a:off x="1581504" y="5804452"/>
            <a:ext cx="1766360" cy="345002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" name="圆角矩形 6"/>
          <p:cNvSpPr>
            <a:spLocks noChangeArrowheads="1"/>
          </p:cNvSpPr>
          <p:nvPr/>
        </p:nvSpPr>
        <p:spPr bwMode="auto">
          <a:xfrm>
            <a:off x="1658648" y="5013175"/>
            <a:ext cx="1473192" cy="694269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0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Full Illustration of the D&amp;C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85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11347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5403" y="975103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19459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23515" y="980728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27571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1627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351507" y="908720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909347" y="1628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13403" y="162880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17459" y="1628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63673" y="162629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67729" y="1626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71785" y="1626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6896138" y="1554286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 bwMode="auto">
          <a:xfrm>
            <a:off x="2839339" y="1556792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187624" y="26344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91680" y="263440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1604898" y="2562398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783140" y="263440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87196" y="26344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5216433" y="2562398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cxnSpLocks/>
          </p:cNvCxnSpPr>
          <p:nvPr/>
        </p:nvCxnSpPr>
        <p:spPr bwMode="auto">
          <a:xfrm flipH="1">
            <a:off x="2911348" y="1340768"/>
            <a:ext cx="584132" cy="2160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cxnSpLocks/>
            <a:endCxn id="19" idx="0"/>
          </p:cNvCxnSpPr>
          <p:nvPr/>
        </p:nvCxnSpPr>
        <p:spPr bwMode="auto">
          <a:xfrm>
            <a:off x="5888026" y="1318635"/>
            <a:ext cx="749782" cy="3076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 bwMode="auto">
          <a:xfrm flipH="1">
            <a:off x="1975243" y="2092495"/>
            <a:ext cx="439497" cy="4699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cxnSpLocks/>
          </p:cNvCxnSpPr>
          <p:nvPr/>
        </p:nvCxnSpPr>
        <p:spPr bwMode="auto">
          <a:xfrm flipH="1">
            <a:off x="5216433" y="2011886"/>
            <a:ext cx="787900" cy="5093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107505" y="2691227"/>
            <a:ext cx="9145015" cy="1097813"/>
            <a:chOff x="176957" y="2636912"/>
            <a:chExt cx="9073879" cy="1097813"/>
          </a:xfrm>
        </p:grpSpPr>
        <p:cxnSp>
          <p:nvCxnSpPr>
            <p:cNvPr id="36" name="直接连接符 35"/>
            <p:cNvCxnSpPr>
              <a:cxnSpLocks/>
            </p:cNvCxnSpPr>
            <p:nvPr/>
          </p:nvCxnSpPr>
          <p:spPr bwMode="auto">
            <a:xfrm>
              <a:off x="176957" y="3160132"/>
              <a:ext cx="8859093" cy="38297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7821879" y="2636912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70C0"/>
                  </a:solidFill>
                </a:rPr>
                <a:t>Divide</a:t>
              </a:r>
              <a:endParaRPr lang="zh-CN" altLang="en-US" sz="2800" dirty="0">
                <a:solidFill>
                  <a:srgbClr val="0070C0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588201" y="3211505"/>
              <a:ext cx="16626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70C0"/>
                  </a:solidFill>
                </a:rPr>
                <a:t>Conquer</a:t>
              </a:r>
              <a:endParaRPr lang="zh-CN" altLang="en-US" sz="28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191330" y="3183359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MCS={6}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691680" y="3183359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MCS={-4}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99592" y="4551511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MCS={6}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3" name="直接箭头连接符 52"/>
          <p:cNvCxnSpPr>
            <a:cxnSpLocks/>
          </p:cNvCxnSpPr>
          <p:nvPr/>
        </p:nvCxnSpPr>
        <p:spPr bwMode="auto">
          <a:xfrm flipH="1">
            <a:off x="2031986" y="3649628"/>
            <a:ext cx="515817" cy="96849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cxnSpLocks/>
          </p:cNvCxnSpPr>
          <p:nvPr/>
        </p:nvCxnSpPr>
        <p:spPr bwMode="auto">
          <a:xfrm>
            <a:off x="405665" y="3642138"/>
            <a:ext cx="544327" cy="9846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83568" y="3501008"/>
            <a:ext cx="1586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A={6,-4}</a:t>
            </a:r>
          </a:p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Value(A)=2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547664" y="5733256"/>
            <a:ext cx="185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MCS={6,-4,7}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4" name="直接箭头连接符 63"/>
          <p:cNvCxnSpPr>
            <a:cxnSpLocks/>
            <a:stCxn id="17" idx="2"/>
          </p:cNvCxnSpPr>
          <p:nvPr/>
        </p:nvCxnSpPr>
        <p:spPr bwMode="auto">
          <a:xfrm>
            <a:off x="3087538" y="2090465"/>
            <a:ext cx="71264" cy="361317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cxnSpLocks/>
          </p:cNvCxnSpPr>
          <p:nvPr/>
        </p:nvCxnSpPr>
        <p:spPr bwMode="auto">
          <a:xfrm>
            <a:off x="1164292" y="4997325"/>
            <a:ext cx="477402" cy="73212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619672" y="4941168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 = {6,-4,7}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Value(A)=9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625144" y="3183359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MCS={-4}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519922" y="3183359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MCS={0}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131840" y="4551511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MCS={7}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80882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Full Illustration of the D&amp;C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86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11347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5403" y="975103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19459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23515" y="980728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27571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1627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351507" y="908720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909347" y="1628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13403" y="162880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17459" y="1628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63673" y="162629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67729" y="1626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71785" y="1626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6896138" y="1554286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 bwMode="auto">
          <a:xfrm>
            <a:off x="2839339" y="1556792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187624" y="26344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91680" y="263440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1604898" y="2562398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783140" y="263440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87196" y="26344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5216433" y="2562398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cxnSpLocks/>
          </p:cNvCxnSpPr>
          <p:nvPr/>
        </p:nvCxnSpPr>
        <p:spPr bwMode="auto">
          <a:xfrm flipH="1">
            <a:off x="2911348" y="1340768"/>
            <a:ext cx="584132" cy="2160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cxnSpLocks/>
            <a:endCxn id="19" idx="0"/>
          </p:cNvCxnSpPr>
          <p:nvPr/>
        </p:nvCxnSpPr>
        <p:spPr bwMode="auto">
          <a:xfrm>
            <a:off x="5888026" y="1318635"/>
            <a:ext cx="749782" cy="3076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 bwMode="auto">
          <a:xfrm flipH="1">
            <a:off x="1975243" y="2092495"/>
            <a:ext cx="439497" cy="4699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cxnSpLocks/>
          </p:cNvCxnSpPr>
          <p:nvPr/>
        </p:nvCxnSpPr>
        <p:spPr bwMode="auto">
          <a:xfrm flipH="1">
            <a:off x="5216433" y="2011886"/>
            <a:ext cx="787900" cy="5093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107505" y="2691227"/>
            <a:ext cx="9145015" cy="1097813"/>
            <a:chOff x="176957" y="2636912"/>
            <a:chExt cx="9073879" cy="1097813"/>
          </a:xfrm>
        </p:grpSpPr>
        <p:cxnSp>
          <p:nvCxnSpPr>
            <p:cNvPr id="36" name="直接连接符 35"/>
            <p:cNvCxnSpPr>
              <a:cxnSpLocks/>
            </p:cNvCxnSpPr>
            <p:nvPr/>
          </p:nvCxnSpPr>
          <p:spPr bwMode="auto">
            <a:xfrm>
              <a:off x="176957" y="3160132"/>
              <a:ext cx="8859093" cy="38297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7821879" y="2636912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70C0"/>
                  </a:solidFill>
                </a:rPr>
                <a:t>Divide</a:t>
              </a:r>
              <a:endParaRPr lang="zh-CN" altLang="en-US" sz="2800" dirty="0">
                <a:solidFill>
                  <a:srgbClr val="0070C0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588201" y="3211505"/>
              <a:ext cx="16626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70C0"/>
                  </a:solidFill>
                </a:rPr>
                <a:t>Conquer</a:t>
              </a:r>
              <a:endParaRPr lang="zh-CN" altLang="en-US" sz="28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191330" y="3183359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MCS={6}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691680" y="3183359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MCS={-4}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99592" y="4551511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MCS={6}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3" name="直接箭头连接符 52"/>
          <p:cNvCxnSpPr>
            <a:cxnSpLocks/>
          </p:cNvCxnSpPr>
          <p:nvPr/>
        </p:nvCxnSpPr>
        <p:spPr bwMode="auto">
          <a:xfrm flipH="1">
            <a:off x="2031986" y="3649628"/>
            <a:ext cx="515817" cy="96849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cxnSpLocks/>
          </p:cNvCxnSpPr>
          <p:nvPr/>
        </p:nvCxnSpPr>
        <p:spPr bwMode="auto">
          <a:xfrm>
            <a:off x="405665" y="3642138"/>
            <a:ext cx="544327" cy="9846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83568" y="3501008"/>
            <a:ext cx="1586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A={6,-4}</a:t>
            </a:r>
          </a:p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Value(A)=2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547664" y="5733256"/>
            <a:ext cx="185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MCS={6,-4,7}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4" name="直接箭头连接符 63"/>
          <p:cNvCxnSpPr>
            <a:cxnSpLocks/>
            <a:stCxn id="17" idx="2"/>
          </p:cNvCxnSpPr>
          <p:nvPr/>
        </p:nvCxnSpPr>
        <p:spPr bwMode="auto">
          <a:xfrm>
            <a:off x="3087538" y="2090465"/>
            <a:ext cx="71264" cy="361317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cxnSpLocks/>
          </p:cNvCxnSpPr>
          <p:nvPr/>
        </p:nvCxnSpPr>
        <p:spPr bwMode="auto">
          <a:xfrm>
            <a:off x="1164292" y="4997325"/>
            <a:ext cx="477402" cy="73212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619672" y="4941168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 = {6,-4,7}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Value(A)=9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625144" y="3183359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MCS={-4}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519922" y="3183359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MCS={0}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4427984" y="3501008"/>
            <a:ext cx="1680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A={-4,0}</a:t>
            </a:r>
          </a:p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Value(A)=-4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131840" y="4551511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MCS={7}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6126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Full Illustration of the D&amp;C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87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11347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5403" y="975103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19459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23515" y="980728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27571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1627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351507" y="908720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909347" y="1628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13403" y="162880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17459" y="1628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63673" y="162629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67729" y="1626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71785" y="1626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6896138" y="1554286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 bwMode="auto">
          <a:xfrm>
            <a:off x="2839339" y="1556792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187624" y="26344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91680" y="263440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1604898" y="2562398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783140" y="263440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87196" y="26344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5216433" y="2562398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cxnSpLocks/>
          </p:cNvCxnSpPr>
          <p:nvPr/>
        </p:nvCxnSpPr>
        <p:spPr bwMode="auto">
          <a:xfrm flipH="1">
            <a:off x="2911348" y="1340768"/>
            <a:ext cx="584132" cy="2160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cxnSpLocks/>
            <a:endCxn id="19" idx="0"/>
          </p:cNvCxnSpPr>
          <p:nvPr/>
        </p:nvCxnSpPr>
        <p:spPr bwMode="auto">
          <a:xfrm>
            <a:off x="5888026" y="1318635"/>
            <a:ext cx="749782" cy="3076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 bwMode="auto">
          <a:xfrm flipH="1">
            <a:off x="1975243" y="2092495"/>
            <a:ext cx="439497" cy="4699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cxnSpLocks/>
          </p:cNvCxnSpPr>
          <p:nvPr/>
        </p:nvCxnSpPr>
        <p:spPr bwMode="auto">
          <a:xfrm flipH="1">
            <a:off x="5216433" y="2011886"/>
            <a:ext cx="787900" cy="5093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107505" y="2691227"/>
            <a:ext cx="9145015" cy="1097813"/>
            <a:chOff x="176957" y="2636912"/>
            <a:chExt cx="9073879" cy="1097813"/>
          </a:xfrm>
        </p:grpSpPr>
        <p:cxnSp>
          <p:nvCxnSpPr>
            <p:cNvPr id="36" name="直接连接符 35"/>
            <p:cNvCxnSpPr>
              <a:cxnSpLocks/>
            </p:cNvCxnSpPr>
            <p:nvPr/>
          </p:nvCxnSpPr>
          <p:spPr bwMode="auto">
            <a:xfrm>
              <a:off x="176957" y="3160132"/>
              <a:ext cx="8859093" cy="38297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7821879" y="2636912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70C0"/>
                  </a:solidFill>
                </a:rPr>
                <a:t>Divide</a:t>
              </a:r>
              <a:endParaRPr lang="zh-CN" altLang="en-US" sz="2800" dirty="0">
                <a:solidFill>
                  <a:srgbClr val="0070C0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588201" y="3211505"/>
              <a:ext cx="16626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70C0"/>
                  </a:solidFill>
                </a:rPr>
                <a:t>Conquer</a:t>
              </a:r>
              <a:endParaRPr lang="zh-CN" altLang="en-US" sz="28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191330" y="3183359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MCS={6}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691680" y="3183359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MCS={-4}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99592" y="4551511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MCS={6}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3" name="直接箭头连接符 52"/>
          <p:cNvCxnSpPr>
            <a:cxnSpLocks/>
          </p:cNvCxnSpPr>
          <p:nvPr/>
        </p:nvCxnSpPr>
        <p:spPr bwMode="auto">
          <a:xfrm flipH="1">
            <a:off x="2031986" y="3649628"/>
            <a:ext cx="515817" cy="96849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cxnSpLocks/>
          </p:cNvCxnSpPr>
          <p:nvPr/>
        </p:nvCxnSpPr>
        <p:spPr bwMode="auto">
          <a:xfrm>
            <a:off x="405665" y="3642138"/>
            <a:ext cx="544327" cy="9846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83568" y="3501008"/>
            <a:ext cx="1586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A={6,-4}</a:t>
            </a:r>
          </a:p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Value(A)=2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547664" y="5733256"/>
            <a:ext cx="185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MCS={6,-4,7}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4" name="直接箭头连接符 63"/>
          <p:cNvCxnSpPr>
            <a:cxnSpLocks/>
            <a:stCxn id="17" idx="2"/>
          </p:cNvCxnSpPr>
          <p:nvPr/>
        </p:nvCxnSpPr>
        <p:spPr bwMode="auto">
          <a:xfrm>
            <a:off x="3087538" y="2090465"/>
            <a:ext cx="71264" cy="361317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cxnSpLocks/>
          </p:cNvCxnSpPr>
          <p:nvPr/>
        </p:nvCxnSpPr>
        <p:spPr bwMode="auto">
          <a:xfrm>
            <a:off x="1164292" y="4997325"/>
            <a:ext cx="477402" cy="73212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619672" y="4941168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 = {6,-4,7}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Value(A)=9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625144" y="3183359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MCS={-4}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519922" y="3183359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MCS={0}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644008" y="4551511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MCS={0}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5" name="直接箭头连接符 74"/>
          <p:cNvCxnSpPr>
            <a:cxnSpLocks/>
          </p:cNvCxnSpPr>
          <p:nvPr/>
        </p:nvCxnSpPr>
        <p:spPr bwMode="auto">
          <a:xfrm flipH="1">
            <a:off x="5841622" y="3616596"/>
            <a:ext cx="715549" cy="10015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cxnSpLocks/>
          </p:cNvCxnSpPr>
          <p:nvPr/>
        </p:nvCxnSpPr>
        <p:spPr bwMode="auto">
          <a:xfrm>
            <a:off x="3937974" y="3616596"/>
            <a:ext cx="780584" cy="10015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4427984" y="3501008"/>
            <a:ext cx="1680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A={-4,0}</a:t>
            </a:r>
          </a:p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Value(A)=-4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131840" y="4551511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MCS={7}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圆角矩形 6"/>
          <p:cNvSpPr>
            <a:spLocks noChangeArrowheads="1"/>
          </p:cNvSpPr>
          <p:nvPr/>
        </p:nvSpPr>
        <p:spPr bwMode="auto">
          <a:xfrm>
            <a:off x="4697620" y="4618122"/>
            <a:ext cx="1190406" cy="363852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" name="圆角矩形 6"/>
          <p:cNvSpPr>
            <a:spLocks noChangeArrowheads="1"/>
          </p:cNvSpPr>
          <p:nvPr/>
        </p:nvSpPr>
        <p:spPr bwMode="auto">
          <a:xfrm>
            <a:off x="5541834" y="3281172"/>
            <a:ext cx="1190406" cy="304222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2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Full Illustration of the D&amp;C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88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11347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5403" y="975103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19459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23515" y="980728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27571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1627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351507" y="908720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909347" y="1628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13403" y="162880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17459" y="1628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63673" y="162629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67729" y="1626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71785" y="1626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6896138" y="1554286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 bwMode="auto">
          <a:xfrm>
            <a:off x="2839339" y="1556792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187624" y="26344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91680" y="263440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1604898" y="2562398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783140" y="263440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87196" y="26344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5216433" y="2562398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cxnSpLocks/>
          </p:cNvCxnSpPr>
          <p:nvPr/>
        </p:nvCxnSpPr>
        <p:spPr bwMode="auto">
          <a:xfrm flipH="1">
            <a:off x="2911348" y="1340768"/>
            <a:ext cx="584132" cy="2160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cxnSpLocks/>
            <a:endCxn id="19" idx="0"/>
          </p:cNvCxnSpPr>
          <p:nvPr/>
        </p:nvCxnSpPr>
        <p:spPr bwMode="auto">
          <a:xfrm>
            <a:off x="5888026" y="1318635"/>
            <a:ext cx="749782" cy="3076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 bwMode="auto">
          <a:xfrm flipH="1">
            <a:off x="1975243" y="2092495"/>
            <a:ext cx="439497" cy="4699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cxnSpLocks/>
          </p:cNvCxnSpPr>
          <p:nvPr/>
        </p:nvCxnSpPr>
        <p:spPr bwMode="auto">
          <a:xfrm flipH="1">
            <a:off x="5216433" y="2011886"/>
            <a:ext cx="787900" cy="5093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107505" y="2691227"/>
            <a:ext cx="9145015" cy="1097813"/>
            <a:chOff x="176957" y="2636912"/>
            <a:chExt cx="9073879" cy="1097813"/>
          </a:xfrm>
        </p:grpSpPr>
        <p:cxnSp>
          <p:nvCxnSpPr>
            <p:cNvPr id="36" name="直接连接符 35"/>
            <p:cNvCxnSpPr>
              <a:cxnSpLocks/>
            </p:cNvCxnSpPr>
            <p:nvPr/>
          </p:nvCxnSpPr>
          <p:spPr bwMode="auto">
            <a:xfrm>
              <a:off x="176957" y="3160132"/>
              <a:ext cx="8859093" cy="38297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7821879" y="2636912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70C0"/>
                  </a:solidFill>
                </a:rPr>
                <a:t>Divide</a:t>
              </a:r>
              <a:endParaRPr lang="zh-CN" altLang="en-US" sz="2800" dirty="0">
                <a:solidFill>
                  <a:srgbClr val="0070C0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588201" y="3211505"/>
              <a:ext cx="16626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70C0"/>
                  </a:solidFill>
                </a:rPr>
                <a:t>Conquer</a:t>
              </a:r>
              <a:endParaRPr lang="zh-CN" altLang="en-US" sz="28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191330" y="3183359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MCS={6}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691680" y="3183359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MCS={-4}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99592" y="4551511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MCS={6}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3" name="直接箭头连接符 52"/>
          <p:cNvCxnSpPr>
            <a:cxnSpLocks/>
          </p:cNvCxnSpPr>
          <p:nvPr/>
        </p:nvCxnSpPr>
        <p:spPr bwMode="auto">
          <a:xfrm flipH="1">
            <a:off x="2031986" y="3649628"/>
            <a:ext cx="515817" cy="96849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cxnSpLocks/>
          </p:cNvCxnSpPr>
          <p:nvPr/>
        </p:nvCxnSpPr>
        <p:spPr bwMode="auto">
          <a:xfrm>
            <a:off x="405665" y="3642138"/>
            <a:ext cx="544327" cy="9846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83568" y="3501008"/>
            <a:ext cx="1586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A={6,-4}</a:t>
            </a:r>
          </a:p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Value(A)=2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547664" y="5733256"/>
            <a:ext cx="185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MCS={6,-4,7}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4" name="直接箭头连接符 63"/>
          <p:cNvCxnSpPr>
            <a:cxnSpLocks/>
            <a:stCxn id="17" idx="2"/>
          </p:cNvCxnSpPr>
          <p:nvPr/>
        </p:nvCxnSpPr>
        <p:spPr bwMode="auto">
          <a:xfrm>
            <a:off x="3087538" y="2090465"/>
            <a:ext cx="71264" cy="361317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cxnSpLocks/>
          </p:cNvCxnSpPr>
          <p:nvPr/>
        </p:nvCxnSpPr>
        <p:spPr bwMode="auto">
          <a:xfrm>
            <a:off x="1164292" y="4997325"/>
            <a:ext cx="477402" cy="73212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619672" y="4941168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 = {6,-4,7}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Value(A)=9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625144" y="3183359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MCS={-4}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519922" y="3183359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MCS={0}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644008" y="4551511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MCS={0}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5" name="直接箭头连接符 74"/>
          <p:cNvCxnSpPr>
            <a:cxnSpLocks/>
          </p:cNvCxnSpPr>
          <p:nvPr/>
        </p:nvCxnSpPr>
        <p:spPr bwMode="auto">
          <a:xfrm flipH="1">
            <a:off x="5841622" y="3616596"/>
            <a:ext cx="715549" cy="10015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cxnSpLocks/>
          </p:cNvCxnSpPr>
          <p:nvPr/>
        </p:nvCxnSpPr>
        <p:spPr bwMode="auto">
          <a:xfrm>
            <a:off x="3937974" y="3616596"/>
            <a:ext cx="780584" cy="10015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4427984" y="3501008"/>
            <a:ext cx="1680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A={-4,0}</a:t>
            </a:r>
          </a:p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Value(A)=-4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131840" y="4551511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MCS={7}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7176106" y="4551511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MCS={1}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73004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Full Illustration of the D&amp;C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89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11347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5403" y="975103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19459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23515" y="980728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27571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1627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351507" y="908720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909347" y="1628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13403" y="162880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17459" y="1628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63673" y="162629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67729" y="1626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71785" y="1626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6896138" y="1554286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 bwMode="auto">
          <a:xfrm>
            <a:off x="2839339" y="1556792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187624" y="26344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91680" y="263440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1604898" y="2562398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783140" y="263440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87196" y="26344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5216433" y="2562398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cxnSpLocks/>
          </p:cNvCxnSpPr>
          <p:nvPr/>
        </p:nvCxnSpPr>
        <p:spPr bwMode="auto">
          <a:xfrm flipH="1">
            <a:off x="2911348" y="1340768"/>
            <a:ext cx="584132" cy="2160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cxnSpLocks/>
            <a:endCxn id="19" idx="0"/>
          </p:cNvCxnSpPr>
          <p:nvPr/>
        </p:nvCxnSpPr>
        <p:spPr bwMode="auto">
          <a:xfrm>
            <a:off x="5888026" y="1318635"/>
            <a:ext cx="749782" cy="3076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 bwMode="auto">
          <a:xfrm flipH="1">
            <a:off x="1975243" y="2092495"/>
            <a:ext cx="439497" cy="4699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cxnSpLocks/>
          </p:cNvCxnSpPr>
          <p:nvPr/>
        </p:nvCxnSpPr>
        <p:spPr bwMode="auto">
          <a:xfrm flipH="1">
            <a:off x="5216433" y="2011886"/>
            <a:ext cx="787900" cy="5093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107505" y="2691227"/>
            <a:ext cx="9145015" cy="1097813"/>
            <a:chOff x="176957" y="2636912"/>
            <a:chExt cx="9073879" cy="1097813"/>
          </a:xfrm>
        </p:grpSpPr>
        <p:cxnSp>
          <p:nvCxnSpPr>
            <p:cNvPr id="36" name="直接连接符 35"/>
            <p:cNvCxnSpPr>
              <a:cxnSpLocks/>
            </p:cNvCxnSpPr>
            <p:nvPr/>
          </p:nvCxnSpPr>
          <p:spPr bwMode="auto">
            <a:xfrm>
              <a:off x="176957" y="3160132"/>
              <a:ext cx="8859093" cy="38297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7821879" y="2636912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70C0"/>
                  </a:solidFill>
                </a:rPr>
                <a:t>Divide</a:t>
              </a:r>
              <a:endParaRPr lang="zh-CN" altLang="en-US" sz="2800" dirty="0">
                <a:solidFill>
                  <a:srgbClr val="0070C0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588201" y="3211505"/>
              <a:ext cx="16626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70C0"/>
                  </a:solidFill>
                </a:rPr>
                <a:t>Conquer</a:t>
              </a:r>
              <a:endParaRPr lang="zh-CN" altLang="en-US" sz="28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191330" y="3183359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MCS={6}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691680" y="3183359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MCS={-4}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99592" y="4551511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MCS={6}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3" name="直接箭头连接符 52"/>
          <p:cNvCxnSpPr>
            <a:cxnSpLocks/>
          </p:cNvCxnSpPr>
          <p:nvPr/>
        </p:nvCxnSpPr>
        <p:spPr bwMode="auto">
          <a:xfrm flipH="1">
            <a:off x="2031986" y="3649628"/>
            <a:ext cx="515817" cy="96849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cxnSpLocks/>
          </p:cNvCxnSpPr>
          <p:nvPr/>
        </p:nvCxnSpPr>
        <p:spPr bwMode="auto">
          <a:xfrm>
            <a:off x="405665" y="3642138"/>
            <a:ext cx="544327" cy="9846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83568" y="3501008"/>
            <a:ext cx="1586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A={6,-4}</a:t>
            </a:r>
          </a:p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Value(A)=2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547664" y="5733256"/>
            <a:ext cx="185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MCS={6,-4,7}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4" name="直接箭头连接符 63"/>
          <p:cNvCxnSpPr>
            <a:cxnSpLocks/>
            <a:stCxn id="17" idx="2"/>
          </p:cNvCxnSpPr>
          <p:nvPr/>
        </p:nvCxnSpPr>
        <p:spPr bwMode="auto">
          <a:xfrm>
            <a:off x="3087538" y="2090465"/>
            <a:ext cx="71264" cy="361317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cxnSpLocks/>
          </p:cNvCxnSpPr>
          <p:nvPr/>
        </p:nvCxnSpPr>
        <p:spPr bwMode="auto">
          <a:xfrm>
            <a:off x="1164292" y="4997325"/>
            <a:ext cx="477402" cy="73212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619672" y="4941168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 = {6,-4,7}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Value(A)=9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625144" y="3183359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MCS={-4}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519922" y="3183359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MCS={0}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644008" y="4551511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MCS={0}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5" name="直接箭头连接符 74"/>
          <p:cNvCxnSpPr>
            <a:cxnSpLocks/>
          </p:cNvCxnSpPr>
          <p:nvPr/>
        </p:nvCxnSpPr>
        <p:spPr bwMode="auto">
          <a:xfrm flipH="1">
            <a:off x="5841622" y="3616596"/>
            <a:ext cx="715549" cy="10015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cxnSpLocks/>
          </p:cNvCxnSpPr>
          <p:nvPr/>
        </p:nvCxnSpPr>
        <p:spPr bwMode="auto">
          <a:xfrm>
            <a:off x="3937974" y="3616596"/>
            <a:ext cx="780584" cy="10015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4427984" y="3501008"/>
            <a:ext cx="1680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A={-4,0}</a:t>
            </a:r>
          </a:p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Value(A)=-4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505948" y="4941168"/>
            <a:ext cx="1586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A={0,1}</a:t>
            </a:r>
          </a:p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Value(A)=1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131840" y="4551511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MCS={7}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7176106" y="4551511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MCS={1}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3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algn="just" eaLnBrk="1" hangingPunct="1"/>
            <a:r>
              <a:rPr lang="en-US" altLang="zh-CN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Divide-and-conquer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 (D&amp;C) is an important algorithm design paradigm.</a:t>
            </a:r>
          </a:p>
          <a:p>
            <a:pPr lvl="1" eaLnBrk="1" hangingPunct="1"/>
            <a:r>
              <a:rPr lang="en-US" altLang="zh-CN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Divide</a:t>
            </a:r>
            <a:br>
              <a:rPr lang="en-US" altLang="zh-CN" sz="2400" dirty="0"/>
            </a:b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Dividing a given problem into two or more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(ideally of approximately equal size)</a:t>
            </a:r>
          </a:p>
          <a:p>
            <a:pPr lvl="1" eaLnBrk="1" hangingPunct="1"/>
            <a:endParaRPr lang="en-US" altLang="zh-CN" sz="2400" b="1" dirty="0">
              <a:solidFill>
                <a:srgbClr val="0070C0"/>
              </a:solidFill>
            </a:endParaRPr>
          </a:p>
          <a:p>
            <a:pPr lvl="1" eaLnBrk="1" hangingPunct="1"/>
            <a:r>
              <a:rPr lang="en-US" altLang="zh-CN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Conquer</a:t>
            </a:r>
            <a:br>
              <a:rPr lang="en-US" altLang="zh-CN" sz="2400" dirty="0"/>
            </a:b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Solving each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subproblem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(directly if small enough or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recursively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4487" lvl="1" indent="0" eaLnBrk="1" hangingPunct="1">
              <a:buNone/>
            </a:pPr>
            <a:endParaRPr lang="en-US" altLang="zh-CN" sz="20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Introduction to Part I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9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48844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Full Illustration of the D&amp;C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90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11347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5403" y="975103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19459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23515" y="980728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27571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1627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351507" y="908720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909347" y="1628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13403" y="162880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17459" y="1628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63673" y="162629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67729" y="1626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71785" y="1626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6896138" y="1554286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 bwMode="auto">
          <a:xfrm>
            <a:off x="2839339" y="1556792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187624" y="26344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91680" y="263440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1604898" y="2562398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783140" y="263440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87196" y="26344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5216433" y="2562398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cxnSpLocks/>
          </p:cNvCxnSpPr>
          <p:nvPr/>
        </p:nvCxnSpPr>
        <p:spPr bwMode="auto">
          <a:xfrm flipH="1">
            <a:off x="2911348" y="1340768"/>
            <a:ext cx="584132" cy="2160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cxnSpLocks/>
            <a:endCxn id="19" idx="0"/>
          </p:cNvCxnSpPr>
          <p:nvPr/>
        </p:nvCxnSpPr>
        <p:spPr bwMode="auto">
          <a:xfrm>
            <a:off x="5888026" y="1318635"/>
            <a:ext cx="749782" cy="3076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 bwMode="auto">
          <a:xfrm flipH="1">
            <a:off x="1975243" y="2092495"/>
            <a:ext cx="439497" cy="4699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cxnSpLocks/>
          </p:cNvCxnSpPr>
          <p:nvPr/>
        </p:nvCxnSpPr>
        <p:spPr bwMode="auto">
          <a:xfrm flipH="1">
            <a:off x="5216433" y="2011886"/>
            <a:ext cx="787900" cy="5093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107505" y="2691227"/>
            <a:ext cx="9145015" cy="1097813"/>
            <a:chOff x="176957" y="2636912"/>
            <a:chExt cx="9073879" cy="1097813"/>
          </a:xfrm>
        </p:grpSpPr>
        <p:cxnSp>
          <p:nvCxnSpPr>
            <p:cNvPr id="36" name="直接连接符 35"/>
            <p:cNvCxnSpPr>
              <a:cxnSpLocks/>
            </p:cNvCxnSpPr>
            <p:nvPr/>
          </p:nvCxnSpPr>
          <p:spPr bwMode="auto">
            <a:xfrm>
              <a:off x="176957" y="3160132"/>
              <a:ext cx="8859093" cy="38297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7821879" y="2636912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70C0"/>
                  </a:solidFill>
                </a:rPr>
                <a:t>Divide</a:t>
              </a:r>
              <a:endParaRPr lang="zh-CN" altLang="en-US" sz="2800" dirty="0">
                <a:solidFill>
                  <a:srgbClr val="0070C0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588201" y="3211505"/>
              <a:ext cx="16626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70C0"/>
                  </a:solidFill>
                </a:rPr>
                <a:t>Conquer</a:t>
              </a:r>
              <a:endParaRPr lang="zh-CN" altLang="en-US" sz="28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191330" y="3183359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MCS={6}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691680" y="3183359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MCS={-4}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99592" y="4551511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MCS={6}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3" name="直接箭头连接符 52"/>
          <p:cNvCxnSpPr>
            <a:cxnSpLocks/>
          </p:cNvCxnSpPr>
          <p:nvPr/>
        </p:nvCxnSpPr>
        <p:spPr bwMode="auto">
          <a:xfrm flipH="1">
            <a:off x="2031986" y="3649628"/>
            <a:ext cx="515817" cy="96849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cxnSpLocks/>
          </p:cNvCxnSpPr>
          <p:nvPr/>
        </p:nvCxnSpPr>
        <p:spPr bwMode="auto">
          <a:xfrm>
            <a:off x="405665" y="3642138"/>
            <a:ext cx="544327" cy="9846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83568" y="3501008"/>
            <a:ext cx="1586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A={6,-4}</a:t>
            </a:r>
          </a:p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Value(A)=2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547664" y="5733256"/>
            <a:ext cx="185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MCS={6,-4,7}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4" name="直接箭头连接符 63"/>
          <p:cNvCxnSpPr>
            <a:cxnSpLocks/>
            <a:stCxn id="17" idx="2"/>
          </p:cNvCxnSpPr>
          <p:nvPr/>
        </p:nvCxnSpPr>
        <p:spPr bwMode="auto">
          <a:xfrm>
            <a:off x="3087538" y="2090465"/>
            <a:ext cx="71264" cy="361317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cxnSpLocks/>
          </p:cNvCxnSpPr>
          <p:nvPr/>
        </p:nvCxnSpPr>
        <p:spPr bwMode="auto">
          <a:xfrm>
            <a:off x="1164292" y="4997325"/>
            <a:ext cx="477402" cy="73212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619672" y="4941168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 = {6,-4,7}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Value(A)=9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625144" y="3183359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MCS={-4}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519922" y="3183359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MCS={0}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644008" y="4551511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MCS={0}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5" name="直接箭头连接符 74"/>
          <p:cNvCxnSpPr>
            <a:cxnSpLocks/>
          </p:cNvCxnSpPr>
          <p:nvPr/>
        </p:nvCxnSpPr>
        <p:spPr bwMode="auto">
          <a:xfrm flipH="1">
            <a:off x="5841622" y="3616596"/>
            <a:ext cx="715549" cy="10015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cxnSpLocks/>
          </p:cNvCxnSpPr>
          <p:nvPr/>
        </p:nvCxnSpPr>
        <p:spPr bwMode="auto">
          <a:xfrm>
            <a:off x="3937974" y="3616596"/>
            <a:ext cx="780584" cy="10015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4427984" y="3501008"/>
            <a:ext cx="1680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A={-4,0}</a:t>
            </a:r>
          </a:p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Value(A)=-4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5879962" y="5733256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MCS={1}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9" name="直接箭头连接符 78"/>
          <p:cNvCxnSpPr>
            <a:cxnSpLocks/>
            <a:stCxn id="20" idx="2"/>
          </p:cNvCxnSpPr>
          <p:nvPr/>
        </p:nvCxnSpPr>
        <p:spPr bwMode="auto">
          <a:xfrm flipH="1">
            <a:off x="7080360" y="2087959"/>
            <a:ext cx="61504" cy="361253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cxnSpLocks/>
          </p:cNvCxnSpPr>
          <p:nvPr/>
        </p:nvCxnSpPr>
        <p:spPr bwMode="auto">
          <a:xfrm>
            <a:off x="5009732" y="4981974"/>
            <a:ext cx="762053" cy="89529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5505948" y="4941168"/>
            <a:ext cx="1586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A={0,1}</a:t>
            </a:r>
          </a:p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Value(A)=1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131840" y="4551511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MCS={7}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7176106" y="4551511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MCS={1}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圆角矩形 6"/>
          <p:cNvSpPr>
            <a:spLocks noChangeArrowheads="1"/>
          </p:cNvSpPr>
          <p:nvPr/>
        </p:nvSpPr>
        <p:spPr bwMode="auto">
          <a:xfrm>
            <a:off x="5901874" y="5801452"/>
            <a:ext cx="1190406" cy="363852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" name="圆角矩形 6"/>
          <p:cNvSpPr>
            <a:spLocks noChangeArrowheads="1"/>
          </p:cNvSpPr>
          <p:nvPr/>
        </p:nvSpPr>
        <p:spPr bwMode="auto">
          <a:xfrm>
            <a:off x="7198018" y="4618122"/>
            <a:ext cx="1190406" cy="363852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37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Full Illustration of the D&amp;C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91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11347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5403" y="975103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19459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23515" y="980728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27571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1627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351507" y="908720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909347" y="1628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13403" y="162880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17459" y="1628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63673" y="162629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67729" y="1626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71785" y="1626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6896138" y="1554286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 bwMode="auto">
          <a:xfrm>
            <a:off x="2839339" y="1556792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187624" y="26344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91680" y="263440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1604898" y="2562398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783140" y="263440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87196" y="26344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5216433" y="2562398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cxnSpLocks/>
          </p:cNvCxnSpPr>
          <p:nvPr/>
        </p:nvCxnSpPr>
        <p:spPr bwMode="auto">
          <a:xfrm flipH="1">
            <a:off x="2911348" y="1340768"/>
            <a:ext cx="584132" cy="2160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cxnSpLocks/>
            <a:endCxn id="19" idx="0"/>
          </p:cNvCxnSpPr>
          <p:nvPr/>
        </p:nvCxnSpPr>
        <p:spPr bwMode="auto">
          <a:xfrm>
            <a:off x="5888026" y="1318635"/>
            <a:ext cx="749782" cy="3076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 bwMode="auto">
          <a:xfrm flipH="1">
            <a:off x="1975243" y="2092495"/>
            <a:ext cx="439497" cy="4699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cxnSpLocks/>
          </p:cNvCxnSpPr>
          <p:nvPr/>
        </p:nvCxnSpPr>
        <p:spPr bwMode="auto">
          <a:xfrm flipH="1">
            <a:off x="5216433" y="2011886"/>
            <a:ext cx="787900" cy="5093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107505" y="2691227"/>
            <a:ext cx="9145015" cy="1097813"/>
            <a:chOff x="176957" y="2636912"/>
            <a:chExt cx="9073879" cy="1097813"/>
          </a:xfrm>
        </p:grpSpPr>
        <p:cxnSp>
          <p:nvCxnSpPr>
            <p:cNvPr id="36" name="直接连接符 35"/>
            <p:cNvCxnSpPr>
              <a:cxnSpLocks/>
            </p:cNvCxnSpPr>
            <p:nvPr/>
          </p:nvCxnSpPr>
          <p:spPr bwMode="auto">
            <a:xfrm>
              <a:off x="176957" y="3160132"/>
              <a:ext cx="8859093" cy="38297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7821879" y="2636912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70C0"/>
                  </a:solidFill>
                </a:rPr>
                <a:t>Divide</a:t>
              </a:r>
              <a:endParaRPr lang="zh-CN" altLang="en-US" sz="2800" dirty="0">
                <a:solidFill>
                  <a:srgbClr val="0070C0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588201" y="3211505"/>
              <a:ext cx="16626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70C0"/>
                  </a:solidFill>
                </a:rPr>
                <a:t>Conquer</a:t>
              </a:r>
              <a:endParaRPr lang="zh-CN" altLang="en-US" sz="28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191330" y="3183359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MCS={6}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691680" y="3183359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MCS={-4}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99592" y="4551511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MCS={6}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3" name="直接箭头连接符 52"/>
          <p:cNvCxnSpPr>
            <a:cxnSpLocks/>
          </p:cNvCxnSpPr>
          <p:nvPr/>
        </p:nvCxnSpPr>
        <p:spPr bwMode="auto">
          <a:xfrm flipH="1">
            <a:off x="2031986" y="3649628"/>
            <a:ext cx="515817" cy="96849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cxnSpLocks/>
          </p:cNvCxnSpPr>
          <p:nvPr/>
        </p:nvCxnSpPr>
        <p:spPr bwMode="auto">
          <a:xfrm>
            <a:off x="405665" y="3642138"/>
            <a:ext cx="544327" cy="9846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83568" y="3501008"/>
            <a:ext cx="1586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A={6,-4}</a:t>
            </a:r>
          </a:p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Value(A)=2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547664" y="5733256"/>
            <a:ext cx="185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MCS={6,-4,7}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4" name="直接箭头连接符 63"/>
          <p:cNvCxnSpPr>
            <a:cxnSpLocks/>
            <a:stCxn id="17" idx="2"/>
          </p:cNvCxnSpPr>
          <p:nvPr/>
        </p:nvCxnSpPr>
        <p:spPr bwMode="auto">
          <a:xfrm>
            <a:off x="3087538" y="2090465"/>
            <a:ext cx="71264" cy="361317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cxnSpLocks/>
          </p:cNvCxnSpPr>
          <p:nvPr/>
        </p:nvCxnSpPr>
        <p:spPr bwMode="auto">
          <a:xfrm>
            <a:off x="1164292" y="4997325"/>
            <a:ext cx="477402" cy="73212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619672" y="4941168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 = {6,-4,7}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Value(A)=9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625144" y="3183359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MCS={-4}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519922" y="3183359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MCS={0}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644008" y="4551511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MCS={0}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5" name="直接箭头连接符 74"/>
          <p:cNvCxnSpPr>
            <a:cxnSpLocks/>
          </p:cNvCxnSpPr>
          <p:nvPr/>
        </p:nvCxnSpPr>
        <p:spPr bwMode="auto">
          <a:xfrm flipH="1">
            <a:off x="5841622" y="3616596"/>
            <a:ext cx="715549" cy="10015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cxnSpLocks/>
          </p:cNvCxnSpPr>
          <p:nvPr/>
        </p:nvCxnSpPr>
        <p:spPr bwMode="auto">
          <a:xfrm>
            <a:off x="3937974" y="3616596"/>
            <a:ext cx="780584" cy="10015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4427984" y="3501008"/>
            <a:ext cx="1680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A={-4,0}</a:t>
            </a:r>
          </a:p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Value(A)=-4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5879962" y="5733256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MCS={1}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9" name="直接箭头连接符 78"/>
          <p:cNvCxnSpPr>
            <a:cxnSpLocks/>
            <a:stCxn id="20" idx="2"/>
          </p:cNvCxnSpPr>
          <p:nvPr/>
        </p:nvCxnSpPr>
        <p:spPr bwMode="auto">
          <a:xfrm flipH="1">
            <a:off x="7080360" y="2087959"/>
            <a:ext cx="61504" cy="361253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cxnSpLocks/>
          </p:cNvCxnSpPr>
          <p:nvPr/>
        </p:nvCxnSpPr>
        <p:spPr bwMode="auto">
          <a:xfrm>
            <a:off x="5009732" y="4981974"/>
            <a:ext cx="776776" cy="92458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5505948" y="4941168"/>
            <a:ext cx="1586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A={0,1}</a:t>
            </a:r>
          </a:p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Value(A)=1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3347864" y="5733256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 = {6,-4,7,-4,0,1}</a:t>
            </a:r>
          </a:p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Value(A)=6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131840" y="4551511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MCS={7}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7176106" y="4551511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MCS={1}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7472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 Full Illustration of the D&amp;C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92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11347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5403" y="975103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19459" y="9751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23515" y="980728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27571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1627" y="9807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351507" y="908720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909347" y="1628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13403" y="162880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17459" y="1628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63673" y="162629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67729" y="1626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71785" y="1626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6896138" y="1554286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 bwMode="auto">
          <a:xfrm>
            <a:off x="2839339" y="1556792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187624" y="26344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91680" y="263440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1604898" y="2562398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783140" y="263440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87196" y="26344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5216433" y="2562398"/>
            <a:ext cx="0" cy="47694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cxnSpLocks/>
          </p:cNvCxnSpPr>
          <p:nvPr/>
        </p:nvCxnSpPr>
        <p:spPr bwMode="auto">
          <a:xfrm flipH="1">
            <a:off x="2911348" y="1340768"/>
            <a:ext cx="584132" cy="2160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cxnSpLocks/>
            <a:endCxn id="19" idx="0"/>
          </p:cNvCxnSpPr>
          <p:nvPr/>
        </p:nvCxnSpPr>
        <p:spPr bwMode="auto">
          <a:xfrm>
            <a:off x="5888026" y="1318635"/>
            <a:ext cx="749782" cy="3076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 bwMode="auto">
          <a:xfrm flipH="1">
            <a:off x="1975243" y="2092495"/>
            <a:ext cx="439497" cy="4699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cxnSpLocks/>
          </p:cNvCxnSpPr>
          <p:nvPr/>
        </p:nvCxnSpPr>
        <p:spPr bwMode="auto">
          <a:xfrm flipH="1">
            <a:off x="5216433" y="2011886"/>
            <a:ext cx="787900" cy="5093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107505" y="2691227"/>
            <a:ext cx="9145015" cy="1097813"/>
            <a:chOff x="176957" y="2636912"/>
            <a:chExt cx="9073879" cy="1097813"/>
          </a:xfrm>
        </p:grpSpPr>
        <p:cxnSp>
          <p:nvCxnSpPr>
            <p:cNvPr id="36" name="直接连接符 35"/>
            <p:cNvCxnSpPr>
              <a:cxnSpLocks/>
            </p:cNvCxnSpPr>
            <p:nvPr/>
          </p:nvCxnSpPr>
          <p:spPr bwMode="auto">
            <a:xfrm>
              <a:off x="176957" y="3160132"/>
              <a:ext cx="8859093" cy="38297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7821879" y="2636912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70C0"/>
                  </a:solidFill>
                </a:rPr>
                <a:t>Divide</a:t>
              </a:r>
              <a:endParaRPr lang="zh-CN" altLang="en-US" sz="2800" dirty="0">
                <a:solidFill>
                  <a:srgbClr val="0070C0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588201" y="3211505"/>
              <a:ext cx="16626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70C0"/>
                  </a:solidFill>
                </a:rPr>
                <a:t>Conquer</a:t>
              </a:r>
              <a:endParaRPr lang="zh-CN" altLang="en-US" sz="28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191330" y="3183359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MCS={6}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691680" y="3183359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MCS={-4}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99592" y="4551511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MCS={6}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3" name="直接箭头连接符 52"/>
          <p:cNvCxnSpPr>
            <a:cxnSpLocks/>
          </p:cNvCxnSpPr>
          <p:nvPr/>
        </p:nvCxnSpPr>
        <p:spPr bwMode="auto">
          <a:xfrm flipH="1">
            <a:off x="2031986" y="3649628"/>
            <a:ext cx="515817" cy="96849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cxnSpLocks/>
          </p:cNvCxnSpPr>
          <p:nvPr/>
        </p:nvCxnSpPr>
        <p:spPr bwMode="auto">
          <a:xfrm>
            <a:off x="405665" y="3642138"/>
            <a:ext cx="544327" cy="9846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83568" y="3501008"/>
            <a:ext cx="1586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A={6,-4}</a:t>
            </a:r>
          </a:p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Value(A)=2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547664" y="5733256"/>
            <a:ext cx="185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MCS={6,-4,7}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4" name="直接箭头连接符 63"/>
          <p:cNvCxnSpPr>
            <a:cxnSpLocks/>
            <a:stCxn id="17" idx="2"/>
          </p:cNvCxnSpPr>
          <p:nvPr/>
        </p:nvCxnSpPr>
        <p:spPr bwMode="auto">
          <a:xfrm>
            <a:off x="3087538" y="2090465"/>
            <a:ext cx="71264" cy="361317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cxnSpLocks/>
          </p:cNvCxnSpPr>
          <p:nvPr/>
        </p:nvCxnSpPr>
        <p:spPr bwMode="auto">
          <a:xfrm>
            <a:off x="1164292" y="4997325"/>
            <a:ext cx="477402" cy="73212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619672" y="4941168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 = {6,-4,7}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Value(A)=9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625144" y="3183359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MCS={-4}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519922" y="3183359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MCS={0}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644008" y="4551511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MCS={0}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5" name="直接箭头连接符 74"/>
          <p:cNvCxnSpPr>
            <a:cxnSpLocks/>
          </p:cNvCxnSpPr>
          <p:nvPr/>
        </p:nvCxnSpPr>
        <p:spPr bwMode="auto">
          <a:xfrm flipH="1">
            <a:off x="5841622" y="3616596"/>
            <a:ext cx="715549" cy="10015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cxnSpLocks/>
          </p:cNvCxnSpPr>
          <p:nvPr/>
        </p:nvCxnSpPr>
        <p:spPr bwMode="auto">
          <a:xfrm>
            <a:off x="3937974" y="3616596"/>
            <a:ext cx="780584" cy="10015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4427984" y="3501008"/>
            <a:ext cx="1680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A={-4,0}</a:t>
            </a:r>
          </a:p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Value(A)=-4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5879962" y="5733256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MCS={1}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9" name="直接箭头连接符 78"/>
          <p:cNvCxnSpPr>
            <a:cxnSpLocks/>
            <a:stCxn id="20" idx="2"/>
          </p:cNvCxnSpPr>
          <p:nvPr/>
        </p:nvCxnSpPr>
        <p:spPr bwMode="auto">
          <a:xfrm flipH="1">
            <a:off x="7080360" y="2087959"/>
            <a:ext cx="61504" cy="361253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cxnSpLocks/>
          </p:cNvCxnSpPr>
          <p:nvPr/>
        </p:nvCxnSpPr>
        <p:spPr bwMode="auto">
          <a:xfrm>
            <a:off x="5009732" y="4981974"/>
            <a:ext cx="776776" cy="92458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5505948" y="4941168"/>
            <a:ext cx="1586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A={0,1}</a:t>
            </a:r>
          </a:p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Value(A)=1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3657918" y="6423719"/>
            <a:ext cx="185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MCS={6,-4,7}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3" name="直接箭头连接符 82"/>
          <p:cNvCxnSpPr>
            <a:cxnSpLocks/>
            <a:endCxn id="82" idx="1"/>
          </p:cNvCxnSpPr>
          <p:nvPr/>
        </p:nvCxnSpPr>
        <p:spPr bwMode="auto">
          <a:xfrm>
            <a:off x="2269900" y="6224538"/>
            <a:ext cx="1388018" cy="43001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cxnSpLocks/>
            <a:endCxn id="82" idx="3"/>
          </p:cNvCxnSpPr>
          <p:nvPr/>
        </p:nvCxnSpPr>
        <p:spPr bwMode="auto">
          <a:xfrm flipH="1">
            <a:off x="5508104" y="6227688"/>
            <a:ext cx="1152128" cy="42686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3347864" y="5733256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 = {6,-4,7,-4,0,1}</a:t>
            </a:r>
          </a:p>
          <a:p>
            <a:pPr algn="ctr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Value(A)=6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131840" y="4551511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MCS={7}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7176106" y="4551511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MCS={1}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圆角矩形 6"/>
          <p:cNvSpPr>
            <a:spLocks noChangeArrowheads="1"/>
          </p:cNvSpPr>
          <p:nvPr/>
        </p:nvSpPr>
        <p:spPr bwMode="auto">
          <a:xfrm>
            <a:off x="3707904" y="6525344"/>
            <a:ext cx="1750214" cy="293747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" name="圆角矩形 6"/>
          <p:cNvSpPr>
            <a:spLocks noChangeArrowheads="1"/>
          </p:cNvSpPr>
          <p:nvPr/>
        </p:nvSpPr>
        <p:spPr bwMode="auto">
          <a:xfrm>
            <a:off x="1597650" y="5805264"/>
            <a:ext cx="1750214" cy="293747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19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507288" cy="5688632"/>
          </a:xfrm>
        </p:spPr>
        <p:txBody>
          <a:bodyPr/>
          <a:lstStyle/>
          <a:p>
            <a:pPr eaLnBrk="1" hangingPunct="1">
              <a:spcBef>
                <a:spcPts val="1000"/>
              </a:spcBef>
            </a:pPr>
            <a:r>
              <a:rPr lang="en-US" altLang="zh-CN" sz="3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Part I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zh-CN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Maximum Contiguous Subarray Problem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definition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brute force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data-reuse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divide-and-conquer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of the divide-and-conquer algorithm 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zh-CN" sz="3400" dirty="0">
                <a:latin typeface="Calibri" panose="020F0502020204030204" pitchFamily="34" charset="0"/>
                <a:cs typeface="Calibri" panose="020F0502020204030204" pitchFamily="34" charset="0"/>
              </a:rPr>
              <a:t>Counting Inversions Problem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Problem definition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brute force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divide-and-conquer algorithm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Analysis of the divide-and-conquer algorithm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93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94815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Analysis of the D&amp;C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94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115616" y="6309320"/>
            <a:ext cx="6480720" cy="5034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227379" y="5751083"/>
            <a:ext cx="5400600" cy="5034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8229600" cy="1080120"/>
          </a:xfrm>
        </p:spPr>
        <p:txBody>
          <a:bodyPr/>
          <a:lstStyle/>
          <a:p>
            <a:pPr algn="just" eaLnBrk="1" hangingPunct="1"/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: problem size (</a:t>
            </a:r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n = t - s + 1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 eaLnBrk="1" hangingPunct="1"/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): time needed to run </a:t>
            </a:r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MCS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A, s, t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6742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Analysis of the D&amp;C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95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115616" y="6309320"/>
            <a:ext cx="6480720" cy="5034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227379" y="5751083"/>
            <a:ext cx="5400600" cy="5034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8229600" cy="1080120"/>
          </a:xfrm>
        </p:spPr>
        <p:txBody>
          <a:bodyPr/>
          <a:lstStyle/>
          <a:p>
            <a:pPr algn="just" eaLnBrk="1" hangingPunct="1"/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: problem size (</a:t>
            </a:r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n = t - s + 1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 eaLnBrk="1" hangingPunct="1"/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): time needed to run </a:t>
            </a:r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MCS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A, s, t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6" y="1916833"/>
            <a:ext cx="8773571" cy="381804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827584" y="2852937"/>
            <a:ext cx="7416824" cy="2304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57200" y="5284029"/>
            <a:ext cx="730424" cy="3052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88282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Analysis of the D&amp;C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96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115616" y="6309320"/>
            <a:ext cx="6480720" cy="5034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227379" y="5751083"/>
            <a:ext cx="5400600" cy="5034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8229600" cy="1080120"/>
          </a:xfrm>
        </p:spPr>
        <p:txBody>
          <a:bodyPr/>
          <a:lstStyle/>
          <a:p>
            <a:pPr algn="just" eaLnBrk="1" hangingPunct="1"/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: problem size (</a:t>
            </a:r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n = t - s + 1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 eaLnBrk="1" hangingPunct="1"/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): time needed to run </a:t>
            </a:r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MCS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A, s, t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6" y="1916833"/>
            <a:ext cx="8773571" cy="381804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827584" y="3861047"/>
            <a:ext cx="7416824" cy="12961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57200" y="5284029"/>
            <a:ext cx="730424" cy="3052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22524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Analysis of the D&amp;C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97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115616" y="6309320"/>
            <a:ext cx="6480720" cy="5034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227379" y="5751083"/>
            <a:ext cx="5400600" cy="5034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8229600" cy="1080120"/>
          </a:xfrm>
        </p:spPr>
        <p:txBody>
          <a:bodyPr/>
          <a:lstStyle/>
          <a:p>
            <a:pPr algn="just" eaLnBrk="1" hangingPunct="1"/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: problem size (</a:t>
            </a:r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n = t - s + 1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 eaLnBrk="1" hangingPunct="1"/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): time needed to run </a:t>
            </a:r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MCS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A, s, t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6" y="1916833"/>
            <a:ext cx="8773571" cy="381804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827584" y="4203809"/>
            <a:ext cx="7416824" cy="953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57200" y="5284029"/>
            <a:ext cx="730424" cy="3052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14647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Analysis of the D&amp;C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98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115616" y="6309320"/>
            <a:ext cx="6480720" cy="5034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227379" y="5751083"/>
            <a:ext cx="5400600" cy="5034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8229600" cy="1080120"/>
          </a:xfrm>
        </p:spPr>
        <p:txBody>
          <a:bodyPr/>
          <a:lstStyle/>
          <a:p>
            <a:pPr algn="just" eaLnBrk="1" hangingPunct="1"/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: problem size (</a:t>
            </a:r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n = t - s + 1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 eaLnBrk="1" hangingPunct="1"/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): time needed to run </a:t>
            </a:r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MCS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A, s, t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6" y="1916833"/>
            <a:ext cx="8773571" cy="381804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827584" y="4509120"/>
            <a:ext cx="7416824" cy="648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57200" y="5284029"/>
            <a:ext cx="730424" cy="3052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171327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Analysis of the D&amp;C Algorithm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99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115616" y="6309320"/>
            <a:ext cx="6480720" cy="5034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227379" y="5751083"/>
            <a:ext cx="5400600" cy="5034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8229600" cy="1080120"/>
          </a:xfrm>
        </p:spPr>
        <p:txBody>
          <a:bodyPr/>
          <a:lstStyle/>
          <a:p>
            <a:pPr algn="just" eaLnBrk="1" hangingPunct="1"/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: problem size (</a:t>
            </a:r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n = t - s + 1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 eaLnBrk="1" hangingPunct="1"/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): time needed to run </a:t>
            </a:r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MCS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600" i="1" dirty="0">
                <a:latin typeface="Calibri" panose="020F0502020204030204" pitchFamily="34" charset="0"/>
                <a:cs typeface="Calibri" panose="020F0502020204030204" pitchFamily="34" charset="0"/>
              </a:rPr>
              <a:t>A, s, t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6" y="1916833"/>
            <a:ext cx="8773571" cy="381804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827584" y="4797152"/>
            <a:ext cx="7416824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57200" y="5284029"/>
            <a:ext cx="730424" cy="3052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9844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heme/theme1.xml><?xml version="1.0" encoding="utf-8"?>
<a:theme xmlns:a="http://schemas.openxmlformats.org/drawingml/2006/main" name="UCLA">
  <a:themeElements>
    <a:clrScheme name="UCLA 12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FFFFFF"/>
      </a:accent1>
      <a:accent2>
        <a:srgbClr val="6699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5C8A8A"/>
      </a:accent6>
      <a:hlink>
        <a:srgbClr val="7E9CE8"/>
      </a:hlink>
      <a:folHlink>
        <a:srgbClr val="D8D8EC"/>
      </a:folHlink>
    </a:clrScheme>
    <a:fontScheme name="UCL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50" charset="-127"/>
            <a:cs typeface="Arial Unicode MS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50" charset="-127"/>
            <a:cs typeface="Arial Unicode MS" pitchFamily="50" charset="-127"/>
          </a:defRPr>
        </a:defPPr>
      </a:lstStyle>
    </a:lnDef>
  </a:objectDefaults>
  <a:extraClrSchemeLst>
    <a:extraClrScheme>
      <a:clrScheme name="UCLA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A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A 11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173683"/>
        </a:hlink>
        <a:folHlink>
          <a:srgbClr val="354B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A 12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FFFFFF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bsn05</Template>
  <TotalTime>73247</TotalTime>
  <Words>11268</Words>
  <Application>Microsoft Office PowerPoint</Application>
  <PresentationFormat>全屏显示(4:3)</PresentationFormat>
  <Paragraphs>3924</Paragraphs>
  <Slides>238</Slides>
  <Notes>18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238</vt:i4>
      </vt:variant>
    </vt:vector>
  </HeadingPairs>
  <TitlesOfParts>
    <vt:vector size="248" baseType="lpstr">
      <vt:lpstr>Gulim</vt:lpstr>
      <vt:lpstr>等线</vt:lpstr>
      <vt:lpstr>等线 Light</vt:lpstr>
      <vt:lpstr>黑体</vt:lpstr>
      <vt:lpstr>Arial</vt:lpstr>
      <vt:lpstr>Calibri</vt:lpstr>
      <vt:lpstr>Cambria Math</vt:lpstr>
      <vt:lpstr>Wingdings</vt:lpstr>
      <vt:lpstr>UCLA</vt:lpstr>
      <vt:lpstr>自定义设计方案</vt:lpstr>
      <vt:lpstr>PowerPoint 演示文稿</vt:lpstr>
      <vt:lpstr>Master theorem: Review</vt:lpstr>
      <vt:lpstr>Master theorem: Review</vt:lpstr>
      <vt:lpstr>Master theorem: Review</vt:lpstr>
      <vt:lpstr>Outline</vt:lpstr>
      <vt:lpstr>Outline</vt:lpstr>
      <vt:lpstr>Introduction to Part I</vt:lpstr>
      <vt:lpstr>Introduction to Part I</vt:lpstr>
      <vt:lpstr>Introduction to Part I</vt:lpstr>
      <vt:lpstr>Introduction to Part I</vt:lpstr>
      <vt:lpstr>Introduction to Part I</vt:lpstr>
      <vt:lpstr>Outline</vt:lpstr>
      <vt:lpstr>Maximum Contiguous Subarray (MCS) Problem</vt:lpstr>
      <vt:lpstr>Maximum Contiguous Subarray (MCS) Problem</vt:lpstr>
      <vt:lpstr>Maximum Contiguous Subarray (MCS) Problem</vt:lpstr>
      <vt:lpstr>Maximum Contiguous Subarray (MCS) Problem</vt:lpstr>
      <vt:lpstr>Maximum Contiguous Subarray (MCS) Problem</vt:lpstr>
      <vt:lpstr>Maximum Contiguous Subarray (MCS) Problem</vt:lpstr>
      <vt:lpstr>Formal Definition</vt:lpstr>
      <vt:lpstr>Formal Definition</vt:lpstr>
      <vt:lpstr>Formal Definition</vt:lpstr>
      <vt:lpstr>Outline</vt:lpstr>
      <vt:lpstr>A Brute Force Algorithm</vt:lpstr>
      <vt:lpstr>A Brute Force Algorithm</vt:lpstr>
      <vt:lpstr>A Brute Force Algorithm</vt:lpstr>
      <vt:lpstr>A Brute Force Algorithm</vt:lpstr>
      <vt:lpstr>A Brute Force Algorithm</vt:lpstr>
      <vt:lpstr>Outline</vt:lpstr>
      <vt:lpstr>A Data-Reuse Algorithm</vt:lpstr>
      <vt:lpstr>A Data-Reuse Algorithm</vt:lpstr>
      <vt:lpstr>A Data-Reuse Algorithm</vt:lpstr>
      <vt:lpstr>A Data-Reuse Algorithm</vt:lpstr>
      <vt:lpstr>A Data-Reuse Algorithm</vt:lpstr>
      <vt:lpstr>Outline</vt:lpstr>
      <vt:lpstr>A Divide-and-Conquer Algorithm</vt:lpstr>
      <vt:lpstr>A Divide-and-Conquer Algorithm</vt:lpstr>
      <vt:lpstr>A Divide-and-Conquer Algorithm</vt:lpstr>
      <vt:lpstr>A Divide-and-Conquer Algorithm</vt:lpstr>
      <vt:lpstr>A Divide-and-Conquer Algorithm</vt:lpstr>
      <vt:lpstr>A Divide-and-Conquer Algorithm</vt:lpstr>
      <vt:lpstr>An Example of Divide-and-Conquer Algorithm</vt:lpstr>
      <vt:lpstr>An Example of Divide-and-Conquer Algorithm</vt:lpstr>
      <vt:lpstr>An Example of Divide-and-Conquer Algorithm</vt:lpstr>
      <vt:lpstr>An Example of Divide-and-Conquer Algorithm</vt:lpstr>
      <vt:lpstr>An Example of Divide-and-Conquer Algorithm</vt:lpstr>
      <vt:lpstr>An Example of Divide-and-Conquer Algorithm</vt:lpstr>
      <vt:lpstr>An Example of Divide-and-Conquer Algorithm</vt:lpstr>
      <vt:lpstr>An Example of Divide-and-Conquer Algorithm</vt:lpstr>
      <vt:lpstr>Divide: MCS across The Cut</vt:lpstr>
      <vt:lpstr>Divide: MCS across The Cut</vt:lpstr>
      <vt:lpstr>Divide: MCS across The Cut</vt:lpstr>
      <vt:lpstr>Conquer: Finding the "A1” Subarrays</vt:lpstr>
      <vt:lpstr>Conquer: Finding the "A1” Subarrays</vt:lpstr>
      <vt:lpstr>Conquer: Finding the "A1” Subarrays</vt:lpstr>
      <vt:lpstr>Conquer: Finding the "A1” Subarrays</vt:lpstr>
      <vt:lpstr>Conquer: Finding "A” with A Linear Time</vt:lpstr>
      <vt:lpstr>Conquer: Finding "A” with A Linear Time</vt:lpstr>
      <vt:lpstr>Conquer: Finding "A” with A Linear Time</vt:lpstr>
      <vt:lpstr>Conquer: Finding "A” with A Linear Time</vt:lpstr>
      <vt:lpstr>Conquer: Finding "A” with A Linear Time</vt:lpstr>
      <vt:lpstr>Conquer: Finding "A” with A Linear Time</vt:lpstr>
      <vt:lpstr>Conquer: Finding "A” with A Linear Time</vt:lpstr>
      <vt:lpstr>The Complete Divide-and-Conquer Algorithm</vt:lpstr>
      <vt:lpstr>The Complete Divide-and-Conquer Algorithm</vt:lpstr>
      <vt:lpstr>The Complete Divide-and-Conquer Algorithm</vt:lpstr>
      <vt:lpstr>The Complete Divide-and-Conquer Algorithm</vt:lpstr>
      <vt:lpstr>The Complete Divide-and-Conquer Algorithm</vt:lpstr>
      <vt:lpstr>The Complete Divide-and-Conquer Algorithm</vt:lpstr>
      <vt:lpstr>The Complete Divide-and-Conquer Algorithm</vt:lpstr>
      <vt:lpstr>The Complete Divide-and-Conquer Algorithm</vt:lpstr>
      <vt:lpstr>A Full Illustration of the D&amp;C Algorithm</vt:lpstr>
      <vt:lpstr>A Full Illustration of the D&amp;C Algorithm</vt:lpstr>
      <vt:lpstr>A Full Illustration of the D&amp;C Algorithm</vt:lpstr>
      <vt:lpstr>A Full Illustration of the D&amp;C Algorithm</vt:lpstr>
      <vt:lpstr>A Full Illustration of the D&amp;C Algorithm</vt:lpstr>
      <vt:lpstr>A Full Illustration of the D&amp;C Algorithm</vt:lpstr>
      <vt:lpstr>A Full Illustration of the D&amp;C Algorithm</vt:lpstr>
      <vt:lpstr>A Full Illustration of the D&amp;C Algorithm</vt:lpstr>
      <vt:lpstr>A Full Illustration of the D&amp;C Algorithm</vt:lpstr>
      <vt:lpstr>A Full Illustration of the D&amp;C Algorithm</vt:lpstr>
      <vt:lpstr>A Full Illustration of the D&amp;C Algorithm</vt:lpstr>
      <vt:lpstr>A Full Illustration of the D&amp;C Algorithm</vt:lpstr>
      <vt:lpstr>A Full Illustration of the D&amp;C Algorithm</vt:lpstr>
      <vt:lpstr>A Full Illustration of the D&amp;C Algorithm</vt:lpstr>
      <vt:lpstr>A Full Illustration of the D&amp;C Algorithm</vt:lpstr>
      <vt:lpstr>A Full Illustration of the D&amp;C Algorithm</vt:lpstr>
      <vt:lpstr>A Full Illustration of the D&amp;C Algorithm</vt:lpstr>
      <vt:lpstr>A Full Illustration of the D&amp;C Algorithm</vt:lpstr>
      <vt:lpstr>A Full Illustration of the D&amp;C Algorithm</vt:lpstr>
      <vt:lpstr>A Full Illustration of the D&amp;C Algorithm</vt:lpstr>
      <vt:lpstr>A Full Illustration of the D&amp;C Algorithm</vt:lpstr>
      <vt:lpstr>A Full Illustration of the D&amp;C Algorithm</vt:lpstr>
      <vt:lpstr>Outline</vt:lpstr>
      <vt:lpstr>Analysis of the D&amp;C Algorithm</vt:lpstr>
      <vt:lpstr>Analysis of the D&amp;C Algorithm</vt:lpstr>
      <vt:lpstr>Analysis of the D&amp;C Algorithm</vt:lpstr>
      <vt:lpstr>Analysis of the D&amp;C Algorithm</vt:lpstr>
      <vt:lpstr>Analysis of the D&amp;C Algorithm</vt:lpstr>
      <vt:lpstr>Analysis of the D&amp;C Algorithm</vt:lpstr>
      <vt:lpstr>Analysis of the D&amp;C Algorithm</vt:lpstr>
      <vt:lpstr>Analysis of the D&amp;C Algorithm</vt:lpstr>
      <vt:lpstr>Analysis of the D&amp;C Algorithm</vt:lpstr>
      <vt:lpstr>Analysis of the D&amp;C Algorithm</vt:lpstr>
      <vt:lpstr>Analysis of the D&amp;C Algorithm</vt:lpstr>
      <vt:lpstr>Analysis of the D&amp;C Algorithm</vt:lpstr>
      <vt:lpstr>Summary</vt:lpstr>
      <vt:lpstr>Summary</vt:lpstr>
      <vt:lpstr>Summary</vt:lpstr>
      <vt:lpstr>Summary</vt:lpstr>
      <vt:lpstr>Outline</vt:lpstr>
      <vt:lpstr>Counting inversions</vt:lpstr>
      <vt:lpstr>Counting inversions</vt:lpstr>
      <vt:lpstr>Counting inversions</vt:lpstr>
      <vt:lpstr>Counting inversions</vt:lpstr>
      <vt:lpstr>Counting inversions</vt:lpstr>
      <vt:lpstr>Counting inversions: applications</vt:lpstr>
      <vt:lpstr>Outline</vt:lpstr>
      <vt:lpstr>A Brute Force Algorithm </vt:lpstr>
      <vt:lpstr>A Brute Force Algorithm </vt:lpstr>
      <vt:lpstr>A Brute Force Algorithm </vt:lpstr>
      <vt:lpstr>A Brute Force Algorithm </vt:lpstr>
      <vt:lpstr>A Brute Force Algorithm </vt:lpstr>
      <vt:lpstr>A Brute Force Algorithm </vt:lpstr>
      <vt:lpstr>A Brute Force Algorithm </vt:lpstr>
      <vt:lpstr>Outline</vt:lpstr>
      <vt:lpstr>Review to Merge Sort</vt:lpstr>
      <vt:lpstr>Counting inversions: divide-and-conquer</vt:lpstr>
      <vt:lpstr>Counting inversions: divide-and-conquer</vt:lpstr>
      <vt:lpstr>Counting inversions: divide-and-conquer</vt:lpstr>
      <vt:lpstr>Counting inversions: divide-and-conquer</vt:lpstr>
      <vt:lpstr>Counting inversions: divide-and-conquer</vt:lpstr>
      <vt:lpstr>Counting inversions: divide-and-conquer</vt:lpstr>
      <vt:lpstr>Counting inversions: divide-and-conquer</vt:lpstr>
      <vt:lpstr>Counting inversions: divide-and-conquer</vt:lpstr>
      <vt:lpstr>Counting inversions: divide-and-conquer</vt:lpstr>
      <vt:lpstr>Counting inversions: divide-and-conquer</vt:lpstr>
      <vt:lpstr>How to combine two subproblems?</vt:lpstr>
      <vt:lpstr>Review to the Conquer Step of MCS Problem</vt:lpstr>
      <vt:lpstr>How to combine two subproblems?</vt:lpstr>
      <vt:lpstr>How to combine two subproblems?</vt:lpstr>
      <vt:lpstr>How to combine two subproblems?</vt:lpstr>
      <vt:lpstr>How to combine two subproblems?</vt:lpstr>
      <vt:lpstr>How to combine two subproblems?</vt:lpstr>
      <vt:lpstr>How to combine two subproblems?</vt:lpstr>
      <vt:lpstr>How to combine two subproblems?</vt:lpstr>
      <vt:lpstr>How to combine two subproblems?</vt:lpstr>
      <vt:lpstr>How to combine two subproblems?</vt:lpstr>
      <vt:lpstr>How to combine two subproblems?</vt:lpstr>
      <vt:lpstr>How to combine two subproblems?</vt:lpstr>
      <vt:lpstr>How to combine two subproblems?</vt:lpstr>
      <vt:lpstr>How to combine two subproblems?</vt:lpstr>
      <vt:lpstr>How to combine two subproblems?</vt:lpstr>
      <vt:lpstr>Combine two subproblems: Improvement</vt:lpstr>
      <vt:lpstr>Combine two subproblems: Improvement</vt:lpstr>
      <vt:lpstr>Combine two subproblems: Improvement</vt:lpstr>
      <vt:lpstr>Combine two subproblems: Improvement</vt:lpstr>
      <vt:lpstr>Combine two subproblems: Improvement</vt:lpstr>
      <vt:lpstr>Combine two subproblems: Improvement</vt:lpstr>
      <vt:lpstr>Combine two subproblems: Improvement</vt:lpstr>
      <vt:lpstr>Combine two subproblems: Improvement</vt:lpstr>
      <vt:lpstr>Combine two subproblems: Improvement</vt:lpstr>
      <vt:lpstr>Combine two subproblems: Improvement</vt:lpstr>
      <vt:lpstr>Combine two subproblems: Improvement</vt:lpstr>
      <vt:lpstr>Combine two subproblems: Improvement</vt:lpstr>
      <vt:lpstr>Combine two subproblems: Improvement</vt:lpstr>
      <vt:lpstr>Combine two subproblems: Improvement</vt:lpstr>
      <vt:lpstr>Combine two subproblems: Improvement</vt:lpstr>
      <vt:lpstr>Combine two subproblems: Improvement</vt:lpstr>
      <vt:lpstr>Combine two subproblems: Improvement</vt:lpstr>
      <vt:lpstr>Combine two subproblems: Improvement</vt:lpstr>
      <vt:lpstr>Combine two subproblems: Improvement</vt:lpstr>
      <vt:lpstr>Combine two subproblems: Improvement</vt:lpstr>
      <vt:lpstr>Combine two subproblems: Improvement</vt:lpstr>
      <vt:lpstr>Combine two subproblems: Improvement</vt:lpstr>
      <vt:lpstr>Combine two subproblems: Improvement</vt:lpstr>
      <vt:lpstr>Combine two subproblems: Improvement</vt:lpstr>
      <vt:lpstr>Combine two subproblems: Improvement</vt:lpstr>
      <vt:lpstr>Combine two subproblems: Improvement</vt:lpstr>
      <vt:lpstr>Combine two subproblems: Improvement</vt:lpstr>
      <vt:lpstr>Combine two subproblems: Improvement</vt:lpstr>
      <vt:lpstr>Combine two subproblems: Improvement</vt:lpstr>
      <vt:lpstr>Combine two subproblems: Improvement</vt:lpstr>
      <vt:lpstr>Combine two subproblems: Improvement</vt:lpstr>
      <vt:lpstr>Combine two subproblems: Improvement</vt:lpstr>
      <vt:lpstr>Combine two subproblems: Improvement</vt:lpstr>
      <vt:lpstr>Combine two subproblems: Improvement</vt:lpstr>
      <vt:lpstr>Combine two subproblems: Improvement</vt:lpstr>
      <vt:lpstr>Combine two subproblems: Improvement</vt:lpstr>
      <vt:lpstr>Combine two subproblems: Improvement</vt:lpstr>
      <vt:lpstr>Combine two subproblems: Improvement</vt:lpstr>
      <vt:lpstr>Combine two subproblems: Improvement</vt:lpstr>
      <vt:lpstr>Combine two subproblems: Improvement</vt:lpstr>
      <vt:lpstr>Combine two subproblems: Improvement</vt:lpstr>
      <vt:lpstr>Combine two subproblems: Improvement</vt:lpstr>
      <vt:lpstr>Combine two subproblems: Improvement</vt:lpstr>
      <vt:lpstr>Combine two subproblems: Improvement</vt:lpstr>
      <vt:lpstr>The Complete Divide-and-Conquer Algorithm</vt:lpstr>
      <vt:lpstr>Review of The Complete MCS Algorithm</vt:lpstr>
      <vt:lpstr>The Complete Divide-and-Conquer Algorithm</vt:lpstr>
      <vt:lpstr>The Complete Divide-and-Conquer Algorithm</vt:lpstr>
      <vt:lpstr>The Complete Divide-and-Conquer Algorithm</vt:lpstr>
      <vt:lpstr>The Complete Divide-and-Conquer Algorithm</vt:lpstr>
      <vt:lpstr>The Complete Divide-and-Conquer Algorithm</vt:lpstr>
      <vt:lpstr>The Complete Divide-and-Conquer Algorithm</vt:lpstr>
      <vt:lpstr>The Complete Divide-and-Conquer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Outline</vt:lpstr>
      <vt:lpstr>Analysis of the D&amp;C Algorithm</vt:lpstr>
      <vt:lpstr>Analysis of the D&amp;C Algorithm</vt:lpstr>
      <vt:lpstr>Analysis of the D&amp;C Algorithm</vt:lpstr>
      <vt:lpstr>PowerPoint 演示文稿</vt:lpstr>
    </vt:vector>
  </TitlesOfParts>
  <Company>Penn State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</dc:title>
  <dc:creator>Dongwon Lee</dc:creator>
  <cp:lastModifiedBy> </cp:lastModifiedBy>
  <cp:revision>3728</cp:revision>
  <cp:lastPrinted>2014-10-07T03:42:34Z</cp:lastPrinted>
  <dcterms:created xsi:type="dcterms:W3CDTF">2010-05-27T13:38:31Z</dcterms:created>
  <dcterms:modified xsi:type="dcterms:W3CDTF">2019-09-19T18:29:29Z</dcterms:modified>
</cp:coreProperties>
</file>