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  <p:sldMasterId id="2147485871" r:id="rId2"/>
  </p:sldMasterIdLst>
  <p:notesMasterIdLst>
    <p:notesMasterId r:id="rId132"/>
  </p:notesMasterIdLst>
  <p:handoutMasterIdLst>
    <p:handoutMasterId r:id="rId133"/>
  </p:handoutMasterIdLst>
  <p:sldIdLst>
    <p:sldId id="1654" r:id="rId3"/>
    <p:sldId id="1810" r:id="rId4"/>
    <p:sldId id="2104" r:id="rId5"/>
    <p:sldId id="2105" r:id="rId6"/>
    <p:sldId id="1568" r:id="rId7"/>
    <p:sldId id="2106" r:id="rId8"/>
    <p:sldId id="1942" r:id="rId9"/>
    <p:sldId id="1943" r:id="rId10"/>
    <p:sldId id="1944" r:id="rId11"/>
    <p:sldId id="1945" r:id="rId12"/>
    <p:sldId id="1946" r:id="rId13"/>
    <p:sldId id="1947" r:id="rId14"/>
    <p:sldId id="1986" r:id="rId15"/>
    <p:sldId id="1983" r:id="rId16"/>
    <p:sldId id="1948" r:id="rId17"/>
    <p:sldId id="1949" r:id="rId18"/>
    <p:sldId id="2107" r:id="rId19"/>
    <p:sldId id="1951" r:id="rId20"/>
    <p:sldId id="1952" r:id="rId21"/>
    <p:sldId id="1953" r:id="rId22"/>
    <p:sldId id="1954" r:id="rId23"/>
    <p:sldId id="1955" r:id="rId24"/>
    <p:sldId id="1956" r:id="rId25"/>
    <p:sldId id="1957" r:id="rId26"/>
    <p:sldId id="1958" r:id="rId27"/>
    <p:sldId id="1959" r:id="rId28"/>
    <p:sldId id="1960" r:id="rId29"/>
    <p:sldId id="1961" r:id="rId30"/>
    <p:sldId id="1962" r:id="rId31"/>
    <p:sldId id="1963" r:id="rId32"/>
    <p:sldId id="1964" r:id="rId33"/>
    <p:sldId id="1965" r:id="rId34"/>
    <p:sldId id="1966" r:id="rId35"/>
    <p:sldId id="1967" r:id="rId36"/>
    <p:sldId id="1968" r:id="rId37"/>
    <p:sldId id="1969" r:id="rId38"/>
    <p:sldId id="1970" r:id="rId39"/>
    <p:sldId id="2108" r:id="rId40"/>
    <p:sldId id="1972" r:id="rId41"/>
    <p:sldId id="1973" r:id="rId42"/>
    <p:sldId id="1974" r:id="rId43"/>
    <p:sldId id="1975" r:id="rId44"/>
    <p:sldId id="1976" r:id="rId45"/>
    <p:sldId id="2043" r:id="rId46"/>
    <p:sldId id="2044" r:id="rId47"/>
    <p:sldId id="2045" r:id="rId48"/>
    <p:sldId id="2046" r:id="rId49"/>
    <p:sldId id="2047" r:id="rId50"/>
    <p:sldId id="2048" r:id="rId51"/>
    <p:sldId id="2049" r:id="rId52"/>
    <p:sldId id="2050" r:id="rId53"/>
    <p:sldId id="2051" r:id="rId54"/>
    <p:sldId id="2052" r:id="rId55"/>
    <p:sldId id="2053" r:id="rId56"/>
    <p:sldId id="2054" r:id="rId57"/>
    <p:sldId id="2055" r:id="rId58"/>
    <p:sldId id="2056" r:id="rId59"/>
    <p:sldId id="2057" r:id="rId60"/>
    <p:sldId id="2058" r:id="rId61"/>
    <p:sldId id="2059" r:id="rId62"/>
    <p:sldId id="2060" r:id="rId63"/>
    <p:sldId id="2061" r:id="rId64"/>
    <p:sldId id="2062" r:id="rId65"/>
    <p:sldId id="2063" r:id="rId66"/>
    <p:sldId id="2064" r:id="rId67"/>
    <p:sldId id="2065" r:id="rId68"/>
    <p:sldId id="2066" r:id="rId69"/>
    <p:sldId id="2067" r:id="rId70"/>
    <p:sldId id="2068" r:id="rId71"/>
    <p:sldId id="2069" r:id="rId72"/>
    <p:sldId id="2070" r:id="rId73"/>
    <p:sldId id="2071" r:id="rId74"/>
    <p:sldId id="2072" r:id="rId75"/>
    <p:sldId id="2073" r:id="rId76"/>
    <p:sldId id="2074" r:id="rId77"/>
    <p:sldId id="2075" r:id="rId78"/>
    <p:sldId id="2076" r:id="rId79"/>
    <p:sldId id="2077" r:id="rId80"/>
    <p:sldId id="2078" r:id="rId81"/>
    <p:sldId id="2079" r:id="rId82"/>
    <p:sldId id="2080" r:id="rId83"/>
    <p:sldId id="2081" r:id="rId84"/>
    <p:sldId id="2082" r:id="rId85"/>
    <p:sldId id="2083" r:id="rId86"/>
    <p:sldId id="2084" r:id="rId87"/>
    <p:sldId id="2085" r:id="rId88"/>
    <p:sldId id="2086" r:id="rId89"/>
    <p:sldId id="2087" r:id="rId90"/>
    <p:sldId id="2088" r:id="rId91"/>
    <p:sldId id="2089" r:id="rId92"/>
    <p:sldId id="2090" r:id="rId93"/>
    <p:sldId id="2091" r:id="rId94"/>
    <p:sldId id="2092" r:id="rId95"/>
    <p:sldId id="2093" r:id="rId96"/>
    <p:sldId id="2094" r:id="rId97"/>
    <p:sldId id="2095" r:id="rId98"/>
    <p:sldId id="2096" r:id="rId99"/>
    <p:sldId id="2097" r:id="rId100"/>
    <p:sldId id="2098" r:id="rId101"/>
    <p:sldId id="2099" r:id="rId102"/>
    <p:sldId id="2100" r:id="rId103"/>
    <p:sldId id="1977" r:id="rId104"/>
    <p:sldId id="1978" r:id="rId105"/>
    <p:sldId id="1979" r:id="rId106"/>
    <p:sldId id="2109" r:id="rId107"/>
    <p:sldId id="1984" r:id="rId108"/>
    <p:sldId id="1985" r:id="rId109"/>
    <p:sldId id="2102" r:id="rId110"/>
    <p:sldId id="1987" r:id="rId111"/>
    <p:sldId id="2110" r:id="rId112"/>
    <p:sldId id="1988" r:id="rId113"/>
    <p:sldId id="1989" r:id="rId114"/>
    <p:sldId id="1990" r:id="rId115"/>
    <p:sldId id="1991" r:id="rId116"/>
    <p:sldId id="1992" r:id="rId117"/>
    <p:sldId id="1993" r:id="rId118"/>
    <p:sldId id="1994" r:id="rId119"/>
    <p:sldId id="1995" r:id="rId120"/>
    <p:sldId id="1996" r:id="rId121"/>
    <p:sldId id="1997" r:id="rId122"/>
    <p:sldId id="1998" r:id="rId123"/>
    <p:sldId id="1999" r:id="rId124"/>
    <p:sldId id="2000" r:id="rId125"/>
    <p:sldId id="2001" r:id="rId126"/>
    <p:sldId id="2002" r:id="rId127"/>
    <p:sldId id="2003" r:id="rId128"/>
    <p:sldId id="2004" r:id="rId129"/>
    <p:sldId id="2101" r:id="rId130"/>
    <p:sldId id="1450" r:id="rId131"/>
  </p:sldIdLst>
  <p:sldSz cx="9144000" cy="6858000" type="screen4x3"/>
  <p:notesSz cx="7315200" cy="9601200"/>
  <p:custDataLst>
    <p:tags r:id="rId134"/>
  </p:custDataLst>
  <p:defaultTextStyle>
    <a:defPPr>
      <a:defRPr lang="ko-KR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9F3"/>
    <a:srgbClr val="FF3300"/>
    <a:srgbClr val="33CC33"/>
    <a:srgbClr val="FFFF66"/>
    <a:srgbClr val="B9251B"/>
    <a:srgbClr val="9C3C1A"/>
    <a:srgbClr val="3333CC"/>
    <a:srgbClr val="3366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45" autoAdjust="0"/>
    <p:restoredTop sz="96233" autoAdjust="0"/>
  </p:normalViewPr>
  <p:slideViewPr>
    <p:cSldViewPr>
      <p:cViewPr varScale="1">
        <p:scale>
          <a:sx n="68" d="100"/>
          <a:sy n="68" d="100"/>
        </p:scale>
        <p:origin x="1077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886"/>
    </p:cViewPr>
  </p:sorterViewPr>
  <p:notesViewPr>
    <p:cSldViewPr>
      <p:cViewPr varScale="1">
        <p:scale>
          <a:sx n="80" d="100"/>
          <a:sy n="80" d="100"/>
        </p:scale>
        <p:origin x="3888" y="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handoutMaster" Target="handoutMasters/handoutMaster1.xml"/><Relationship Id="rId138" Type="http://schemas.openxmlformats.org/officeDocument/2006/relationships/tableStyles" Target="tableStyle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26" Type="http://schemas.openxmlformats.org/officeDocument/2006/relationships/slide" Target="slides/slide124.xml"/><Relationship Id="rId134" Type="http://schemas.openxmlformats.org/officeDocument/2006/relationships/tags" Target="tags/tag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13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3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30" Type="http://schemas.openxmlformats.org/officeDocument/2006/relationships/slide" Target="slides/slide128.xml"/><Relationship Id="rId13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t" anchorCtr="0" compatLnSpc="1">
            <a:prstTxWarp prst="textNoShape">
              <a:avLst/>
            </a:prstTxWarp>
          </a:bodyPr>
          <a:lstStyle>
            <a:lvl1pPr defTabSz="965200" latinLnBrk="1">
              <a:defRPr kumimoji="1" sz="1200" b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t" anchorCtr="0" compatLnSpc="1">
            <a:prstTxWarp prst="textNoShape">
              <a:avLst/>
            </a:prstTxWarp>
          </a:bodyPr>
          <a:lstStyle>
            <a:lvl1pPr algn="r" defTabSz="965200" latinLnBrk="1">
              <a:defRPr kumimoji="1" sz="1200" b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b" anchorCtr="0" compatLnSpc="1">
            <a:prstTxWarp prst="textNoShape">
              <a:avLst/>
            </a:prstTxWarp>
          </a:bodyPr>
          <a:lstStyle>
            <a:lvl1pPr defTabSz="965200" latinLnBrk="1">
              <a:defRPr kumimoji="1" sz="1200" b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b" anchorCtr="0" compatLnSpc="1">
            <a:prstTxWarp prst="textNoShape">
              <a:avLst/>
            </a:prstTxWarp>
          </a:bodyPr>
          <a:lstStyle>
            <a:lvl1pPr algn="r" defTabSz="965200" latinLnBrk="1">
              <a:defRPr kumimoji="1" sz="1200" b="0">
                <a:latin typeface="Gulim" pitchFamily="34" charset="-127"/>
                <a:ea typeface="Gulim" pitchFamily="34" charset="-127"/>
              </a:defRPr>
            </a:lvl1pPr>
          </a:lstStyle>
          <a:p>
            <a:fld id="{B6C503CB-6D44-47FD-A58F-462A844ED41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t" anchorCtr="0" compatLnSpc="1">
            <a:prstTxWarp prst="textNoShape">
              <a:avLst/>
            </a:prstTxWarp>
          </a:bodyPr>
          <a:lstStyle>
            <a:lvl1pPr defTabSz="965200" latinLnBrk="1">
              <a:defRPr kumimoji="1" sz="1200" b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t" anchorCtr="0" compatLnSpc="1">
            <a:prstTxWarp prst="textNoShape">
              <a:avLst/>
            </a:prstTxWarp>
          </a:bodyPr>
          <a:lstStyle>
            <a:lvl1pPr algn="r" defTabSz="965200" latinLnBrk="1">
              <a:defRPr kumimoji="1" sz="1200" b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80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60888"/>
            <a:ext cx="585470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b" anchorCtr="0" compatLnSpc="1">
            <a:prstTxWarp prst="textNoShape">
              <a:avLst/>
            </a:prstTxWarp>
          </a:bodyPr>
          <a:lstStyle>
            <a:lvl1pPr defTabSz="965200" latinLnBrk="1">
              <a:defRPr kumimoji="1" sz="1200" b="0">
                <a:latin typeface="Gulim" pitchFamily="34" charset="-127"/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3" tIns="48331" rIns="96663" bIns="48331" numCol="1" anchor="b" anchorCtr="0" compatLnSpc="1">
            <a:prstTxWarp prst="textNoShape">
              <a:avLst/>
            </a:prstTxWarp>
          </a:bodyPr>
          <a:lstStyle>
            <a:lvl1pPr algn="r" defTabSz="965200" latinLnBrk="1">
              <a:defRPr kumimoji="1" sz="1200" b="0">
                <a:latin typeface="Gulim" pitchFamily="34" charset="-127"/>
                <a:ea typeface="Gulim" pitchFamily="34" charset="-127"/>
              </a:defRPr>
            </a:lvl1pPr>
          </a:lstStyle>
          <a:p>
            <a:fld id="{46D64642-B3BC-43EF-8F5C-31ABC6FA0CC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charset="0"/>
        <a:ea typeface="MS PGothic" pitchFamily="34" charset="-128"/>
        <a:cs typeface="Gulim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charset="0"/>
        <a:ea typeface="Gulim" charset="0"/>
        <a:cs typeface="Gulim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charset="0"/>
        <a:ea typeface="Gulim" charset="0"/>
        <a:cs typeface="Gulim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charset="0"/>
        <a:ea typeface="Gulim" charset="0"/>
        <a:cs typeface="Gulim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charset="0"/>
        <a:ea typeface="Gulim" charset="0"/>
        <a:cs typeface="Gulim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 pitchFamily="34" charset="-127"/>
                <a:ea typeface="MS PGothic" panose="020B0600070205080204" pitchFamily="34" charset="-128"/>
                <a:cs typeface="Gulim" pitchFamily="34" charset="-127"/>
              </a:defRPr>
            </a:lvl1pPr>
            <a:lvl2pPr marL="742950" indent="-28575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2pPr>
            <a:lvl3pPr marL="11430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3pPr>
            <a:lvl4pPr marL="16002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4pPr>
            <a:lvl5pPr marL="2057400" indent="-228600" defTabSz="9652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5pPr>
            <a:lvl6pPr marL="2514600" indent="-228600" defTabSz="9652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6pPr>
            <a:lvl7pPr marL="2971800" indent="-228600" defTabSz="9652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7pPr>
            <a:lvl8pPr marL="3429000" indent="-228600" defTabSz="9652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8pPr>
            <a:lvl9pPr marL="3886200" indent="-228600" defTabSz="9652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Gulim" pitchFamily="34" charset="-127"/>
              </a:defRPr>
            </a:lvl9pPr>
          </a:lstStyle>
          <a:p>
            <a:pPr marL="0" marR="0" lvl="0" indent="0" algn="r" defTabSz="9652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2BB3C-212C-4497-AB7E-5AD22F93BE7E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</a:rPr>
              <a:pPr marL="0" marR="0" lvl="0" indent="0" algn="r" defTabSz="9652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latin typeface="Gulim" pitchFamily="34" charset="-127"/>
              <a:cs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2153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52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1867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53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2744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54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0417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55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6884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56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3476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57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7523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58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949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59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0034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60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22536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61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9321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44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84064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62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78910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63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23906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64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57300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65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91458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66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76822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67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02966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68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38912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69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71247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70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49748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71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4511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45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38045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72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0855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73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41154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74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99503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75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49756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76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48733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77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60381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78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40392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79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62413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80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40067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81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6121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46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79246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82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96826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83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99522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84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62965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85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33685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86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160270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87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1823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88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06633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89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06982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90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808369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91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3172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47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617776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92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30799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93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28607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94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87066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95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157996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96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633564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97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061700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98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288374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99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944940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100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309140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101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5618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48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016255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129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6137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49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3571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50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8531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4642-B3BC-43EF-8F5C-31ABC6FA0CCC}" type="slidenum">
              <a:rPr lang="en-US" altLang="ko-KR" smtClean="0"/>
              <a:pPr/>
              <a:t>51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1486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H="1">
            <a:off x="7308850" y="1066800"/>
            <a:ext cx="6350" cy="3586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5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>
              <a:defRPr sz="1000" b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000" smtClean="0">
                <a:solidFill>
                  <a:schemeClr val="tx1"/>
                </a:solidFill>
              </a:defRPr>
            </a:lvl1pPr>
          </a:lstStyle>
          <a:p>
            <a:fld id="{4B6BA650-A49D-4843-8459-9AF3B9AADF0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29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  <a:p>
            <a:fld id="{4218692F-FFF6-4FE6-AABC-AF8830BFBD6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475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115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115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  <a:p>
            <a:fld id="{5493D9B1-7C76-4816-9518-7CFFF173313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4229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10D8-0BE5-4D28-BF2D-E8895FE3EFCF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0BD0-8F8C-4E36-92E0-9AAE0EA4E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281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10D8-0BE5-4D28-BF2D-E8895FE3EFCF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0BD0-8F8C-4E36-92E0-9AAE0EA4E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823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10D8-0BE5-4D28-BF2D-E8895FE3EFCF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0BD0-8F8C-4E36-92E0-9AAE0EA4E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096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10D8-0BE5-4D28-BF2D-E8895FE3EFCF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0BD0-8F8C-4E36-92E0-9AAE0EA4E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310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10D8-0BE5-4D28-BF2D-E8895FE3EFCF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0BD0-8F8C-4E36-92E0-9AAE0EA4E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678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10D8-0BE5-4D28-BF2D-E8895FE3EFCF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0BD0-8F8C-4E36-92E0-9AAE0EA4E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8762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10D8-0BE5-4D28-BF2D-E8895FE3EFCF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0BD0-8F8C-4E36-92E0-9AAE0EA4E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6344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10D8-0BE5-4D28-BF2D-E8895FE3EFCF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0BD0-8F8C-4E36-92E0-9AAE0EA4E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58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fld id="{5DA91A44-D592-4642-A7E6-ACB89ABCC2E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67666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10D8-0BE5-4D28-BF2D-E8895FE3EFCF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0BD0-8F8C-4E36-92E0-9AAE0EA4E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195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10D8-0BE5-4D28-BF2D-E8895FE3EFCF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0BD0-8F8C-4E36-92E0-9AAE0EA4E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3948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10D8-0BE5-4D28-BF2D-E8895FE3EFCF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0BD0-8F8C-4E36-92E0-9AAE0EA4E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20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  <a:p>
            <a:fld id="{708E9CAF-DCBE-4247-8B2B-F7A04DE2A6C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800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fld id="{0A297244-6EF0-4E73-B2AA-CF6C125D419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13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fld id="{D632CEB3-3392-4236-B553-2564BDDD802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957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  <a:p>
            <a:fld id="{462FDEDB-5E24-4ABA-AB90-E2EFF2815D4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31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  <a:p>
            <a:fld id="{0FADC40F-58A0-4E68-A7B2-75898AD4C3A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8022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  <a:p>
            <a:fld id="{67C899A0-0FD5-48A4-9FFA-1C078B229CC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097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3124200" y="6556375"/>
            <a:ext cx="2895600" cy="2571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Tutorial @ DASFAA 2014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  <a:p>
            <a:fld id="{4DC62CB5-54A5-4CCE-B6C5-45E76ABD81A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253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7200" y="122238"/>
            <a:ext cx="82296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7200" y="908050"/>
            <a:ext cx="8229600" cy="57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2887" name="Rectangle 7"/>
          <p:cNvSpPr>
            <a:spLocks noGrp="1" noChangeArrowheads="1"/>
          </p:cNvSpPr>
          <p:nvPr>
            <p:ph type="sldNum" sz="quarter" idx="4"/>
            <p:custDataLst>
              <p:tags r:id="rId15"/>
            </p:custDataLst>
          </p:nvPr>
        </p:nvSpPr>
        <p:spPr bwMode="auto">
          <a:xfrm>
            <a:off x="6902450" y="115888"/>
            <a:ext cx="21336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bg1"/>
                </a:solidFill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cxnSp>
        <p:nvCxnSpPr>
          <p:cNvPr id="2053" name="Straight Connector 2"/>
          <p:cNvCxnSpPr>
            <a:cxnSpLocks noChangeShapeType="1"/>
          </p:cNvCxnSpPr>
          <p:nvPr userDrawn="1"/>
        </p:nvCxnSpPr>
        <p:spPr bwMode="auto">
          <a:xfrm>
            <a:off x="395288" y="836613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60" r:id="rId1"/>
    <p:sldLayoutId id="2147485861" r:id="rId2"/>
    <p:sldLayoutId id="2147485862" r:id="rId3"/>
    <p:sldLayoutId id="2147485863" r:id="rId4"/>
    <p:sldLayoutId id="2147485864" r:id="rId5"/>
    <p:sldLayoutId id="2147485865" r:id="rId6"/>
    <p:sldLayoutId id="2147485866" r:id="rId7"/>
    <p:sldLayoutId id="2147485867" r:id="rId8"/>
    <p:sldLayoutId id="2147485868" r:id="rId9"/>
    <p:sldLayoutId id="2147485869" r:id="rId10"/>
    <p:sldLayoutId id="214748587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000000"/>
          </a:solidFill>
          <a:latin typeface="+mj-lt"/>
          <a:ea typeface="MS PGothic" pitchFamily="34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000000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000000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000000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000000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0033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MS PGothic" pitchFamily="34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Char char="o"/>
        <a:defRPr sz="2300">
          <a:solidFill>
            <a:schemeClr val="tx1"/>
          </a:solidFill>
          <a:latin typeface="+mn-lt"/>
          <a:ea typeface="MS PGothic" pitchFamily="34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B10D8-0BE5-4D28-BF2D-E8895FE3EFCF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D0BD0-8F8C-4E36-92E0-9AAE0EA4E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36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872" r:id="rId1"/>
    <p:sldLayoutId id="2147485873" r:id="rId2"/>
    <p:sldLayoutId id="2147485874" r:id="rId3"/>
    <p:sldLayoutId id="2147485875" r:id="rId4"/>
    <p:sldLayoutId id="2147485876" r:id="rId5"/>
    <p:sldLayoutId id="2147485877" r:id="rId6"/>
    <p:sldLayoutId id="2147485878" r:id="rId7"/>
    <p:sldLayoutId id="2147485879" r:id="rId8"/>
    <p:sldLayoutId id="2147485880" r:id="rId9"/>
    <p:sldLayoutId id="2147485881" r:id="rId10"/>
    <p:sldLayoutId id="21474858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14625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5"/>
          <p:cNvSpPr>
            <a:spLocks noRot="1" noChangeArrowheads="1"/>
          </p:cNvSpPr>
          <p:nvPr/>
        </p:nvSpPr>
        <p:spPr bwMode="auto">
          <a:xfrm>
            <a:off x="0" y="188640"/>
            <a:ext cx="91440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黑体" pitchFamily="2" charset="-122"/>
                <a:cs typeface="Calibri" panose="020F0502020204030204" pitchFamily="34" charset="0"/>
              </a:rPr>
              <a:t>Design and Analysis of Algorithms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黑体" pitchFamily="2" charset="-122"/>
                <a:cs typeface="Calibri" panose="020F0502020204030204" pitchFamily="34" charset="0"/>
              </a:rPr>
              <a:t>Part I: Divide and Conquer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黑体" pitchFamily="2" charset="-122"/>
              <a:cs typeface="Calibri" panose="020F0502020204030204" pitchFamily="34" charset="0"/>
            </a:endParaRPr>
          </a:p>
          <a:p>
            <a:pPr algn="ctr"/>
            <a:r>
              <a:rPr lang="en-US" altLang="zh-CN" sz="3200" dirty="0">
                <a:solidFill>
                  <a:srgbClr val="000099"/>
                </a:solidFill>
                <a:latin typeface="Calibri" panose="020F0502020204030204" pitchFamily="34" charset="0"/>
                <a:ea typeface="黑体" pitchFamily="2" charset="-122"/>
                <a:cs typeface="Calibri" panose="020F0502020204030204" pitchFamily="34" charset="0"/>
              </a:rPr>
              <a:t>Lecture 4: Heapsort and Lower Bound for Sorting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B7FF438A-EA2C-47BF-BBED-BDA1C6F78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25144"/>
            <a:ext cx="9144000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Ke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 Xu and Yongxin Tong </a:t>
            </a:r>
          </a:p>
          <a:p>
            <a:pPr marL="342900" marR="0" lvl="0" indent="-34290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许可 与 童咏昕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)</a:t>
            </a:r>
          </a:p>
          <a:p>
            <a:pPr marL="342900" marR="0" lvl="0" indent="-34290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6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School of CSE,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Beihang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285307217"/>
      </p:ext>
    </p:extLst>
  </p:cSld>
  <p:clrMapOvr>
    <a:masterClrMapping/>
  </p:clrMapOvr>
  <p:transition spd="slow" advTm="283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algn="just" eaLnBrk="1" hangingPunct="1"/>
            <a:r>
              <a:rPr lang="en-US" altLang="zh-CN" sz="2800" dirty="0"/>
              <a:t>The elements in the queue are printing jobs, each with the associated number of pages that serves as its priority</a:t>
            </a:r>
          </a:p>
          <a:p>
            <a:pPr algn="just" eaLnBrk="1" hangingPunct="1"/>
            <a:r>
              <a:rPr lang="en-US" altLang="zh-CN" sz="2800" dirty="0"/>
              <a:t>Processing the shortest job first corresponds to extracting the smallest element from the queue</a:t>
            </a:r>
          </a:p>
          <a:p>
            <a:pPr algn="just" eaLnBrk="1" hangingPunct="1"/>
            <a:r>
              <a:rPr lang="en-US" altLang="zh-CN" sz="2800" dirty="0"/>
              <a:t>Insert new printing jobs as they arrive</a:t>
            </a:r>
          </a:p>
          <a:p>
            <a:pPr algn="just" eaLnBrk="1" hangingPunct="1"/>
            <a:endParaRPr lang="en-US" altLang="zh-CN" sz="2800" dirty="0"/>
          </a:p>
          <a:p>
            <a:pPr algn="just" eaLnBrk="1" hangingPunct="1"/>
            <a:endParaRPr lang="en-US" altLang="zh-CN" sz="28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Priority Queue: Motivating Example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10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647406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Perform n Extract-Min operations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/>
              <a:t>Heapsort - 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100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52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84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16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348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8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12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8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644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076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08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94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04360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Perform n Extract-Min operations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/>
              <a:t>Heapsort - 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101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52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84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16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348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8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12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8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644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076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08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94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0858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algn="just" eaLnBrk="1" hangingPunct="1"/>
            <a:r>
              <a:rPr lang="en-US" altLang="zh-CN" sz="2800" dirty="0"/>
              <a:t>Priority queue is an abstract data structure that supports two operations: </a:t>
            </a:r>
            <a:r>
              <a:rPr lang="en-US" altLang="zh-CN" sz="2800" dirty="0">
                <a:solidFill>
                  <a:srgbClr val="0070C0"/>
                </a:solidFill>
              </a:rPr>
              <a:t>Insert</a:t>
            </a:r>
            <a:r>
              <a:rPr lang="en-US" altLang="zh-CN" sz="2800" dirty="0"/>
              <a:t> and </a:t>
            </a:r>
            <a:r>
              <a:rPr lang="en-US" altLang="zh-CN" sz="2800" dirty="0">
                <a:solidFill>
                  <a:srgbClr val="0070C0"/>
                </a:solidFill>
              </a:rPr>
              <a:t>Extract-Min</a:t>
            </a:r>
            <a:r>
              <a:rPr lang="en-US" altLang="zh-CN" sz="2800" dirty="0"/>
              <a:t>.</a:t>
            </a:r>
          </a:p>
          <a:p>
            <a:pPr algn="just"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Summary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102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019634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algn="just" eaLnBrk="1" hangingPunct="1"/>
            <a:r>
              <a:rPr lang="en-US" altLang="zh-CN" sz="2800" dirty="0"/>
              <a:t>Priority queue is an abstract data structure that supports two operations: </a:t>
            </a:r>
            <a:r>
              <a:rPr lang="en-US" altLang="zh-CN" sz="2800" dirty="0">
                <a:solidFill>
                  <a:srgbClr val="0070C0"/>
                </a:solidFill>
              </a:rPr>
              <a:t>Insert</a:t>
            </a:r>
            <a:r>
              <a:rPr lang="en-US" altLang="zh-CN" sz="2800" dirty="0"/>
              <a:t> and </a:t>
            </a:r>
            <a:r>
              <a:rPr lang="en-US" altLang="zh-CN" sz="2800" dirty="0">
                <a:solidFill>
                  <a:srgbClr val="0070C0"/>
                </a:solidFill>
              </a:rPr>
              <a:t>Extract-Min</a:t>
            </a:r>
            <a:r>
              <a:rPr lang="en-US" altLang="zh-CN" sz="2800" dirty="0"/>
              <a:t>.</a:t>
            </a:r>
          </a:p>
          <a:p>
            <a:pPr algn="just" eaLnBrk="1" hangingPunct="1"/>
            <a:endParaRPr lang="en-US" altLang="zh-CN" sz="2800" dirty="0"/>
          </a:p>
          <a:p>
            <a:pPr algn="just" eaLnBrk="1" hangingPunct="1"/>
            <a:r>
              <a:rPr lang="en-US" altLang="zh-CN" sz="2800" dirty="0"/>
              <a:t>If priority queues are implemented using heaps, then these two operations are supported in O(log n) time.</a:t>
            </a:r>
          </a:p>
          <a:p>
            <a:pPr eaLnBrk="1" hangingPunct="1"/>
            <a:endParaRPr lang="en-US" altLang="zh-CN" sz="28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Summary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103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17570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algn="just" eaLnBrk="1" hangingPunct="1"/>
            <a:r>
              <a:rPr lang="en-US" altLang="zh-CN" sz="2800" dirty="0"/>
              <a:t>Priority queue is an abstract data structure that supports two operations: </a:t>
            </a:r>
            <a:r>
              <a:rPr lang="en-US" altLang="zh-CN" sz="2800" dirty="0">
                <a:solidFill>
                  <a:srgbClr val="0070C0"/>
                </a:solidFill>
              </a:rPr>
              <a:t>Insert</a:t>
            </a:r>
            <a:r>
              <a:rPr lang="en-US" altLang="zh-CN" sz="2800" dirty="0"/>
              <a:t> and </a:t>
            </a:r>
            <a:r>
              <a:rPr lang="en-US" altLang="zh-CN" sz="2800" dirty="0">
                <a:solidFill>
                  <a:srgbClr val="0070C0"/>
                </a:solidFill>
              </a:rPr>
              <a:t>Extract-Min</a:t>
            </a:r>
            <a:r>
              <a:rPr lang="en-US" altLang="zh-CN" sz="2800" dirty="0"/>
              <a:t>.</a:t>
            </a:r>
          </a:p>
          <a:p>
            <a:pPr algn="just" eaLnBrk="1" hangingPunct="1"/>
            <a:endParaRPr lang="en-US" altLang="zh-CN" sz="2800" dirty="0"/>
          </a:p>
          <a:p>
            <a:pPr algn="just" eaLnBrk="1" hangingPunct="1"/>
            <a:r>
              <a:rPr lang="en-US" altLang="zh-CN" sz="2800" dirty="0"/>
              <a:t>If priority queues are implemented using heaps, then these two operations are supported in O(log n) time.</a:t>
            </a:r>
          </a:p>
          <a:p>
            <a:pPr algn="just" eaLnBrk="1" hangingPunct="1"/>
            <a:endParaRPr lang="en-US" altLang="zh-CN" sz="2800" dirty="0"/>
          </a:p>
          <a:p>
            <a:pPr algn="just" eaLnBrk="1" hangingPunct="1"/>
            <a:r>
              <a:rPr lang="en-US" altLang="zh-CN" sz="2800" dirty="0"/>
              <a:t>Heapsort takes O(n log n) time, which is as efficient as merge sort and quicksort.</a:t>
            </a:r>
            <a:endParaRPr lang="en-US" altLang="zh-CN" sz="24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Summary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104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569227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507288" cy="5688632"/>
          </a:xfrm>
        </p:spPr>
        <p:txBody>
          <a:bodyPr/>
          <a:lstStyle/>
          <a:p>
            <a:pPr eaLnBrk="1" hangingPunct="1">
              <a:spcBef>
                <a:spcPts val="1000"/>
              </a:spcBef>
            </a:pPr>
            <a:r>
              <a:rPr lang="en-US" altLang="zh-CN" sz="3400" dirty="0">
                <a:solidFill>
                  <a:schemeClr val="bg1">
                    <a:lumMod val="75000"/>
                  </a:schemeClr>
                </a:solidFill>
              </a:rPr>
              <a:t>Introduction to Part I</a:t>
            </a:r>
          </a:p>
          <a:p>
            <a:pPr eaLnBrk="1" hangingPunct="1">
              <a:spcBef>
                <a:spcPts val="5000"/>
              </a:spcBef>
            </a:pPr>
            <a:r>
              <a:rPr lang="en-US" altLang="zh-CN" sz="3400" dirty="0">
                <a:solidFill>
                  <a:schemeClr val="bg1">
                    <a:lumMod val="75000"/>
                  </a:schemeClr>
                </a:solidFill>
              </a:rPr>
              <a:t>Heapsort Problem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600" dirty="0">
                <a:solidFill>
                  <a:schemeClr val="bg1">
                    <a:lumMod val="75000"/>
                  </a:schemeClr>
                </a:solidFill>
              </a:rPr>
              <a:t>Priority Queues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600" dirty="0">
                <a:solidFill>
                  <a:schemeClr val="bg1">
                    <a:lumMod val="75000"/>
                  </a:schemeClr>
                </a:solidFill>
              </a:rPr>
              <a:t>(Binary) Heap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600" dirty="0">
                <a:solidFill>
                  <a:schemeClr val="bg1">
                    <a:lumMod val="75000"/>
                  </a:schemeClr>
                </a:solidFill>
              </a:rPr>
              <a:t>Heapsort </a:t>
            </a:r>
          </a:p>
          <a:p>
            <a:pPr marL="342900" lvl="1" indent="-342900" eaLnBrk="1" hangingPunct="1">
              <a:spcBef>
                <a:spcPts val="5000"/>
              </a:spcBef>
              <a:buClr>
                <a:srgbClr val="660033"/>
              </a:buClr>
            </a:pPr>
            <a:r>
              <a:rPr lang="en-US" altLang="zh-CN" sz="3400" dirty="0">
                <a:solidFill>
                  <a:srgbClr val="FF0000"/>
                </a:solidFill>
              </a:rPr>
              <a:t>Lower Bound for Comparison-based Sorting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600" dirty="0"/>
              <a:t>Decision Tree Model</a:t>
            </a:r>
            <a:endParaRPr lang="en-US" altLang="zh-CN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105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732624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All sorting algorithms seen so far are based on comparing elements</a:t>
            </a:r>
          </a:p>
          <a:p>
            <a:pPr lvl="1" eaLnBrk="1" hangingPunct="1"/>
            <a:r>
              <a:rPr lang="en-US" altLang="zh-CN" sz="2400" dirty="0"/>
              <a:t>E.g., insertion sort, merge sort, and heapsort</a:t>
            </a:r>
          </a:p>
          <a:p>
            <a:pPr eaLnBrk="1" hangingPunct="1"/>
            <a:endParaRPr lang="en-US" altLang="zh-CN" sz="28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Objective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106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73895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980728"/>
                <a:ext cx="8229600" cy="5688632"/>
              </a:xfrm>
            </p:spPr>
            <p:txBody>
              <a:bodyPr/>
              <a:lstStyle/>
              <a:p>
                <a:pPr algn="just" eaLnBrk="1" hangingPunct="1"/>
                <a:r>
                  <a:rPr lang="en-US" altLang="zh-CN" sz="2800" dirty="0"/>
                  <a:t>All sorting algorithms seen so far are based on comparing elements</a:t>
                </a:r>
              </a:p>
              <a:p>
                <a:pPr lvl="1" algn="just" eaLnBrk="1" hangingPunct="1"/>
                <a:r>
                  <a:rPr lang="en-US" altLang="zh-CN" sz="2400" dirty="0"/>
                  <a:t>E.g., insertion sort, merge sort, and heapsort</a:t>
                </a:r>
              </a:p>
              <a:p>
                <a:pPr algn="just" eaLnBrk="1" hangingPunct="1"/>
                <a:r>
                  <a:rPr lang="en-US" altLang="zh-CN" sz="2800" dirty="0"/>
                  <a:t>Insertion sort has worst-case running time Θ(</a:t>
                </a:r>
                <a:r>
                  <a:rPr lang="en-US" altLang="zh-CN" sz="2800" i="1" dirty="0"/>
                  <a:t>n</a:t>
                </a:r>
                <a:r>
                  <a:rPr lang="en-US" altLang="zh-CN" sz="2800" baseline="30000" dirty="0"/>
                  <a:t>2</a:t>
                </a:r>
                <a:r>
                  <a:rPr lang="en-US" altLang="zh-CN" sz="2800" dirty="0"/>
                  <a:t>), while the others have worst-case running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8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/>
              </a:p>
              <a:p>
                <a:pPr eaLnBrk="1" hangingPunct="1"/>
                <a:endParaRPr lang="en-US" altLang="zh-CN" sz="2800" dirty="0"/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980728"/>
                <a:ext cx="8229600" cy="5688632"/>
              </a:xfrm>
              <a:blipFill>
                <a:blip r:embed="rId2"/>
                <a:stretch>
                  <a:fillRect l="-593" t="-1072" r="-1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Objective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107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314039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980728"/>
                <a:ext cx="8229600" cy="5688632"/>
              </a:xfrm>
            </p:spPr>
            <p:txBody>
              <a:bodyPr/>
              <a:lstStyle/>
              <a:p>
                <a:pPr algn="just" eaLnBrk="1" hangingPunct="1"/>
                <a:r>
                  <a:rPr lang="en-US" altLang="zh-CN" sz="2800" dirty="0"/>
                  <a:t>All sorting algorithms seen so far are based on comparing elements</a:t>
                </a:r>
              </a:p>
              <a:p>
                <a:pPr lvl="1" algn="just" eaLnBrk="1" hangingPunct="1"/>
                <a:r>
                  <a:rPr lang="en-US" altLang="zh-CN" sz="2400" dirty="0"/>
                  <a:t>E.g., insertion sort, merge sort, and heapsort</a:t>
                </a:r>
              </a:p>
              <a:p>
                <a:pPr algn="just" eaLnBrk="1" hangingPunct="1"/>
                <a:r>
                  <a:rPr lang="en-US" altLang="zh-CN" sz="2800" dirty="0"/>
                  <a:t>Insertion sort has worst-case running time Θ(</a:t>
                </a:r>
                <a:r>
                  <a:rPr lang="en-US" altLang="zh-CN" sz="2800" i="1" dirty="0"/>
                  <a:t>n</a:t>
                </a:r>
                <a:r>
                  <a:rPr lang="en-US" altLang="zh-CN" sz="2800" baseline="30000" dirty="0"/>
                  <a:t>2</a:t>
                </a:r>
                <a:r>
                  <a:rPr lang="en-US" altLang="zh-CN" sz="2800" dirty="0"/>
                  <a:t>), while the others have worst-case running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8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/>
              </a:p>
              <a:p>
                <a:pPr eaLnBrk="1" hangingPunct="1"/>
                <a:endParaRPr lang="en-US" altLang="zh-CN" sz="2800" dirty="0"/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980728"/>
                <a:ext cx="8229600" cy="5688632"/>
              </a:xfrm>
              <a:blipFill>
                <a:blip r:embed="rId2"/>
                <a:stretch>
                  <a:fillRect l="-593" t="-1072" r="-1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Objective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108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58" y="3825044"/>
            <a:ext cx="8878792" cy="262834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0" y="4848237"/>
            <a:ext cx="8941033" cy="1611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771424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980728"/>
                <a:ext cx="8229600" cy="5688632"/>
              </a:xfrm>
            </p:spPr>
            <p:txBody>
              <a:bodyPr/>
              <a:lstStyle/>
              <a:p>
                <a:pPr algn="just" eaLnBrk="1" hangingPunct="1"/>
                <a:r>
                  <a:rPr lang="en-US" altLang="zh-CN" sz="2800" dirty="0"/>
                  <a:t>All sorting algorithms seen so far are based on comparing elements</a:t>
                </a:r>
              </a:p>
              <a:p>
                <a:pPr lvl="1" algn="just" eaLnBrk="1" hangingPunct="1"/>
                <a:r>
                  <a:rPr lang="en-US" altLang="zh-CN" sz="2400" dirty="0"/>
                  <a:t>E.g., insertion sort, merge sort, and heapsort</a:t>
                </a:r>
              </a:p>
              <a:p>
                <a:pPr algn="just" eaLnBrk="1" hangingPunct="1"/>
                <a:r>
                  <a:rPr lang="en-US" altLang="zh-CN" sz="2800" dirty="0"/>
                  <a:t>Insertion sort has worst-case running time Θ(</a:t>
                </a:r>
                <a:r>
                  <a:rPr lang="en-US" altLang="zh-CN" sz="2800" i="1" dirty="0"/>
                  <a:t>n</a:t>
                </a:r>
                <a:r>
                  <a:rPr lang="en-US" altLang="zh-CN" sz="2800" baseline="30000" dirty="0"/>
                  <a:t>2</a:t>
                </a:r>
                <a:r>
                  <a:rPr lang="en-US" altLang="zh-CN" sz="2800" dirty="0"/>
                  <a:t>), while the others have worst-case running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8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/>
              </a:p>
              <a:p>
                <a:pPr eaLnBrk="1" hangingPunct="1"/>
                <a:endParaRPr lang="en-US" altLang="zh-CN" sz="2800" dirty="0"/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980728"/>
                <a:ext cx="8229600" cy="5688632"/>
              </a:xfrm>
              <a:blipFill>
                <a:blip r:embed="rId2"/>
                <a:stretch>
                  <a:fillRect l="-593" t="-1072" r="-1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Objective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109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58" y="3825044"/>
            <a:ext cx="8878792" cy="26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23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algn="just" eaLnBrk="1" hangingPunct="1"/>
            <a:r>
              <a:rPr lang="en-US" altLang="zh-CN" sz="2800" dirty="0"/>
              <a:t>The elements in the queue are printing jobs, each with the associated number of pages that serves as its priority</a:t>
            </a:r>
          </a:p>
          <a:p>
            <a:pPr algn="just" eaLnBrk="1" hangingPunct="1"/>
            <a:r>
              <a:rPr lang="en-US" altLang="zh-CN" sz="2800" dirty="0"/>
              <a:t>Processing the shortest job first corresponds to extracting the smallest element from the queue</a:t>
            </a:r>
          </a:p>
          <a:p>
            <a:pPr algn="just" eaLnBrk="1" hangingPunct="1"/>
            <a:r>
              <a:rPr lang="en-US" altLang="zh-CN" sz="2800" dirty="0"/>
              <a:t>Insert new printing jobs as they arrive</a:t>
            </a:r>
          </a:p>
          <a:p>
            <a:pPr algn="just" eaLnBrk="1" hangingPunct="1"/>
            <a:endParaRPr lang="en-US" altLang="zh-CN" sz="2800" dirty="0"/>
          </a:p>
          <a:p>
            <a:pPr algn="just" eaLnBrk="1" hangingPunct="1"/>
            <a:endParaRPr lang="en-US" altLang="zh-CN" sz="2800" dirty="0"/>
          </a:p>
          <a:p>
            <a:pPr marL="0" indent="0" algn="just" eaLnBrk="1" hangingPunct="1">
              <a:buNone/>
            </a:pPr>
            <a:r>
              <a:rPr lang="en-US" altLang="zh-CN" sz="2800" dirty="0"/>
              <a:t>A queue is capable of supporting two operations: </a:t>
            </a:r>
            <a:r>
              <a:rPr lang="en-US" altLang="zh-CN" sz="2800" dirty="0">
                <a:solidFill>
                  <a:srgbClr val="0070C0"/>
                </a:solidFill>
              </a:rPr>
              <a:t>Insert</a:t>
            </a:r>
            <a:r>
              <a:rPr lang="en-US" altLang="zh-CN" sz="2800" dirty="0"/>
              <a:t> and </a:t>
            </a:r>
            <a:r>
              <a:rPr lang="en-US" altLang="zh-CN" sz="2800" dirty="0">
                <a:solidFill>
                  <a:srgbClr val="0070C0"/>
                </a:solidFill>
              </a:rPr>
              <a:t>Extract-Min</a:t>
            </a:r>
            <a:r>
              <a:rPr lang="en-US" altLang="zh-CN" sz="2800" dirty="0"/>
              <a:t>?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Priority Queue: Motivating Example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11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669471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507288" cy="5688632"/>
          </a:xfrm>
        </p:spPr>
        <p:txBody>
          <a:bodyPr/>
          <a:lstStyle/>
          <a:p>
            <a:pPr eaLnBrk="1" hangingPunct="1">
              <a:spcBef>
                <a:spcPts val="1000"/>
              </a:spcBef>
            </a:pPr>
            <a:r>
              <a:rPr lang="en-US" altLang="zh-CN" sz="3400" dirty="0">
                <a:solidFill>
                  <a:schemeClr val="bg1">
                    <a:lumMod val="75000"/>
                  </a:schemeClr>
                </a:solidFill>
              </a:rPr>
              <a:t>Introduction to Part I</a:t>
            </a:r>
          </a:p>
          <a:p>
            <a:pPr eaLnBrk="1" hangingPunct="1">
              <a:spcBef>
                <a:spcPts val="5000"/>
              </a:spcBef>
            </a:pPr>
            <a:r>
              <a:rPr lang="en-US" altLang="zh-CN" sz="3400" dirty="0">
                <a:solidFill>
                  <a:schemeClr val="bg1">
                    <a:lumMod val="75000"/>
                  </a:schemeClr>
                </a:solidFill>
              </a:rPr>
              <a:t>Heapsort Problem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600" dirty="0">
                <a:solidFill>
                  <a:schemeClr val="bg1">
                    <a:lumMod val="75000"/>
                  </a:schemeClr>
                </a:solidFill>
              </a:rPr>
              <a:t>Priority Queues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600" dirty="0">
                <a:solidFill>
                  <a:schemeClr val="bg1">
                    <a:lumMod val="75000"/>
                  </a:schemeClr>
                </a:solidFill>
              </a:rPr>
              <a:t>(Binary) Heap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600" dirty="0">
                <a:solidFill>
                  <a:schemeClr val="bg1">
                    <a:lumMod val="75000"/>
                  </a:schemeClr>
                </a:solidFill>
              </a:rPr>
              <a:t>Heapsort </a:t>
            </a:r>
          </a:p>
          <a:p>
            <a:pPr marL="342900" lvl="1" indent="-342900" eaLnBrk="1" hangingPunct="1">
              <a:spcBef>
                <a:spcPts val="5000"/>
              </a:spcBef>
              <a:buClr>
                <a:srgbClr val="660033"/>
              </a:buClr>
            </a:pPr>
            <a:r>
              <a:rPr lang="en-US" altLang="zh-CN" sz="3400" dirty="0">
                <a:solidFill>
                  <a:srgbClr val="FF0000"/>
                </a:solidFill>
              </a:rPr>
              <a:t>Lower Bound for Comparison-based Sorting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6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600" dirty="0">
                <a:solidFill>
                  <a:srgbClr val="FF0000"/>
                </a:solidFill>
              </a:rPr>
              <a:t>Decision Tree Model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110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75799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Decision-tree Model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111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73" y="848984"/>
            <a:ext cx="8630854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5032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r>
              <a:rPr lang="en-US" altLang="zh-CN" sz="2800" dirty="0"/>
              <a:t>Each internal node is labeled </a:t>
            </a:r>
            <a:r>
              <a:rPr lang="en-US" altLang="zh-CN" sz="2800" dirty="0" err="1"/>
              <a:t>a</a:t>
            </a:r>
            <a:r>
              <a:rPr lang="en-US" altLang="zh-CN" sz="2800" baseline="-25000" dirty="0" err="1"/>
              <a:t>i</a:t>
            </a:r>
            <a:r>
              <a:rPr lang="en-US" altLang="zh-CN" sz="2800" dirty="0"/>
              <a:t> : </a:t>
            </a:r>
            <a:r>
              <a:rPr lang="en-US" altLang="zh-CN" sz="2800" dirty="0" err="1"/>
              <a:t>a</a:t>
            </a:r>
            <a:r>
              <a:rPr lang="en-US" altLang="zh-CN" sz="2800" baseline="-25000" dirty="0" err="1"/>
              <a:t>j</a:t>
            </a:r>
            <a:r>
              <a:rPr lang="en-US" altLang="zh-CN" sz="2800" dirty="0"/>
              <a:t> for {1,2,…,n}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Decision-tree Model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112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73" y="848984"/>
            <a:ext cx="8630854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3744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r>
              <a:rPr lang="en-US" altLang="zh-CN" sz="2800" dirty="0"/>
              <a:t>Each internal node is labeled </a:t>
            </a:r>
            <a:r>
              <a:rPr lang="en-US" altLang="zh-CN" sz="2800" dirty="0" err="1"/>
              <a:t>a</a:t>
            </a:r>
            <a:r>
              <a:rPr lang="en-US" altLang="zh-CN" sz="2800" baseline="-25000" dirty="0" err="1"/>
              <a:t>i</a:t>
            </a:r>
            <a:r>
              <a:rPr lang="en-US" altLang="zh-CN" sz="2800" dirty="0"/>
              <a:t> : </a:t>
            </a:r>
            <a:r>
              <a:rPr lang="en-US" altLang="zh-CN" sz="2800" dirty="0" err="1"/>
              <a:t>a</a:t>
            </a:r>
            <a:r>
              <a:rPr lang="en-US" altLang="zh-CN" sz="2800" baseline="-25000" dirty="0" err="1"/>
              <a:t>j</a:t>
            </a:r>
            <a:r>
              <a:rPr lang="en-US" altLang="zh-CN" sz="2800" dirty="0"/>
              <a:t> for {1,2,…,n}</a:t>
            </a:r>
          </a:p>
          <a:p>
            <a:pPr lvl="1" eaLnBrk="1" hangingPunct="1"/>
            <a:r>
              <a:rPr lang="en-US" altLang="zh-CN" sz="2400" dirty="0"/>
              <a:t>The left subtree shows subsequent comparisons if 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 ≤ 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j</a:t>
            </a:r>
            <a:endParaRPr lang="en-US" altLang="zh-CN" sz="2400" baseline="-250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Decision-tree Model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113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73" y="848984"/>
            <a:ext cx="8630854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3726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r>
              <a:rPr lang="en-US" altLang="zh-CN" sz="2800" dirty="0"/>
              <a:t>Each internal node is labeled </a:t>
            </a:r>
            <a:r>
              <a:rPr lang="en-US" altLang="zh-CN" sz="2800" dirty="0" err="1"/>
              <a:t>a</a:t>
            </a:r>
            <a:r>
              <a:rPr lang="en-US" altLang="zh-CN" sz="2800" baseline="-25000" dirty="0" err="1"/>
              <a:t>i</a:t>
            </a:r>
            <a:r>
              <a:rPr lang="en-US" altLang="zh-CN" sz="2800" dirty="0"/>
              <a:t> : </a:t>
            </a:r>
            <a:r>
              <a:rPr lang="en-US" altLang="zh-CN" sz="2800" dirty="0" err="1"/>
              <a:t>a</a:t>
            </a:r>
            <a:r>
              <a:rPr lang="en-US" altLang="zh-CN" sz="2800" baseline="-25000" dirty="0" err="1"/>
              <a:t>j</a:t>
            </a:r>
            <a:r>
              <a:rPr lang="en-US" altLang="zh-CN" sz="2800" dirty="0"/>
              <a:t> for {1,2,…,n}</a:t>
            </a:r>
          </a:p>
          <a:p>
            <a:pPr lvl="1" eaLnBrk="1" hangingPunct="1"/>
            <a:r>
              <a:rPr lang="en-US" altLang="zh-CN" sz="2400" dirty="0"/>
              <a:t>The left subtree shows subsequent comparisons if 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 ≤ 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j</a:t>
            </a:r>
            <a:endParaRPr lang="en-US" altLang="zh-CN" sz="2400" baseline="-25000" dirty="0"/>
          </a:p>
          <a:p>
            <a:pPr lvl="1" eaLnBrk="1" hangingPunct="1"/>
            <a:r>
              <a:rPr lang="en-US" altLang="zh-CN" sz="2400" dirty="0"/>
              <a:t>The right subtree shows subsequent comparisons if 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 &gt; 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j</a:t>
            </a:r>
            <a:endParaRPr lang="en-US" altLang="zh-CN" sz="2400" baseline="-250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Decision-tree Model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114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73" y="848984"/>
            <a:ext cx="8630854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3365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r>
              <a:rPr lang="en-US" altLang="zh-CN" sz="2800" dirty="0"/>
              <a:t>Each internal node is labeled </a:t>
            </a:r>
            <a:r>
              <a:rPr lang="en-US" altLang="zh-CN" sz="2800" dirty="0" err="1"/>
              <a:t>a</a:t>
            </a:r>
            <a:r>
              <a:rPr lang="en-US" altLang="zh-CN" sz="2800" baseline="-25000" dirty="0" err="1"/>
              <a:t>i</a:t>
            </a:r>
            <a:r>
              <a:rPr lang="en-US" altLang="zh-CN" sz="2800" dirty="0"/>
              <a:t> : </a:t>
            </a:r>
            <a:r>
              <a:rPr lang="en-US" altLang="zh-CN" sz="2800" dirty="0" err="1"/>
              <a:t>a</a:t>
            </a:r>
            <a:r>
              <a:rPr lang="en-US" altLang="zh-CN" sz="2800" baseline="-25000" dirty="0" err="1"/>
              <a:t>j</a:t>
            </a:r>
            <a:r>
              <a:rPr lang="en-US" altLang="zh-CN" sz="2800" dirty="0"/>
              <a:t> for {1,2,…,n}</a:t>
            </a:r>
          </a:p>
          <a:p>
            <a:pPr lvl="1" eaLnBrk="1" hangingPunct="1"/>
            <a:r>
              <a:rPr lang="en-US" altLang="zh-CN" sz="2400" dirty="0"/>
              <a:t>The left subtree shows subsequent comparisons if 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 ≤ 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j</a:t>
            </a:r>
            <a:endParaRPr lang="en-US" altLang="zh-CN" sz="2400" baseline="-25000" dirty="0"/>
          </a:p>
          <a:p>
            <a:pPr lvl="1" eaLnBrk="1" hangingPunct="1"/>
            <a:r>
              <a:rPr lang="en-US" altLang="zh-CN" sz="2400" dirty="0"/>
              <a:t>The right subtree shows subsequent comparisons if 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 &gt; 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j</a:t>
            </a:r>
            <a:endParaRPr lang="en-US" altLang="zh-CN" sz="2400" baseline="-25000" dirty="0"/>
          </a:p>
          <a:p>
            <a:pPr eaLnBrk="1" hangingPunct="1"/>
            <a:r>
              <a:rPr lang="en-US" altLang="zh-CN" sz="2800" dirty="0"/>
              <a:t>Each leaf corresponds to an input ordering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Decision-tree Model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115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73" y="848984"/>
            <a:ext cx="8630854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304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r>
              <a:rPr lang="en-US" altLang="zh-CN" sz="2800" dirty="0"/>
              <a:t>Each internal node is labeled </a:t>
            </a:r>
            <a:r>
              <a:rPr lang="en-US" altLang="zh-CN" sz="2800" dirty="0" err="1"/>
              <a:t>a</a:t>
            </a:r>
            <a:r>
              <a:rPr lang="en-US" altLang="zh-CN" sz="2800" baseline="-25000" dirty="0" err="1"/>
              <a:t>i</a:t>
            </a:r>
            <a:r>
              <a:rPr lang="en-US" altLang="zh-CN" sz="2800" dirty="0"/>
              <a:t> : </a:t>
            </a:r>
            <a:r>
              <a:rPr lang="en-US" altLang="zh-CN" sz="2800" dirty="0" err="1"/>
              <a:t>a</a:t>
            </a:r>
            <a:r>
              <a:rPr lang="en-US" altLang="zh-CN" sz="2800" baseline="-25000" dirty="0" err="1"/>
              <a:t>j</a:t>
            </a:r>
            <a:r>
              <a:rPr lang="en-US" altLang="zh-CN" sz="2800" dirty="0"/>
              <a:t> for {1,2,…,n}</a:t>
            </a:r>
          </a:p>
          <a:p>
            <a:pPr lvl="1" eaLnBrk="1" hangingPunct="1"/>
            <a:r>
              <a:rPr lang="en-US" altLang="zh-CN" sz="2400" dirty="0"/>
              <a:t>The left subtree shows subsequent comparisons if 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 ≤ 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j</a:t>
            </a:r>
            <a:endParaRPr lang="en-US" altLang="zh-CN" sz="2400" baseline="-25000" dirty="0"/>
          </a:p>
          <a:p>
            <a:pPr lvl="1" eaLnBrk="1" hangingPunct="1"/>
            <a:r>
              <a:rPr lang="en-US" altLang="zh-CN" sz="2400" dirty="0"/>
              <a:t>The right subtree shows subsequent comparisons if 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 &gt; 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j</a:t>
            </a:r>
            <a:endParaRPr lang="en-US" altLang="zh-CN" sz="2400" baseline="-25000" dirty="0"/>
          </a:p>
          <a:p>
            <a:pPr eaLnBrk="1" hangingPunct="1"/>
            <a:r>
              <a:rPr lang="en-US" altLang="zh-CN" sz="2800" dirty="0"/>
              <a:t>Each leaf corresponds to an input ordering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Decision-tree Model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116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69781"/>
            <a:ext cx="8554644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4279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r>
              <a:rPr lang="en-US" altLang="zh-CN" sz="2800" dirty="0"/>
              <a:t>Each internal node is labeled </a:t>
            </a:r>
            <a:r>
              <a:rPr lang="en-US" altLang="zh-CN" sz="2800" dirty="0" err="1"/>
              <a:t>a</a:t>
            </a:r>
            <a:r>
              <a:rPr lang="en-US" altLang="zh-CN" sz="2800" baseline="-25000" dirty="0" err="1"/>
              <a:t>i</a:t>
            </a:r>
            <a:r>
              <a:rPr lang="en-US" altLang="zh-CN" sz="2800" dirty="0"/>
              <a:t> : </a:t>
            </a:r>
            <a:r>
              <a:rPr lang="en-US" altLang="zh-CN" sz="2800" dirty="0" err="1"/>
              <a:t>a</a:t>
            </a:r>
            <a:r>
              <a:rPr lang="en-US" altLang="zh-CN" sz="2800" baseline="-25000" dirty="0" err="1"/>
              <a:t>j</a:t>
            </a:r>
            <a:r>
              <a:rPr lang="en-US" altLang="zh-CN" sz="2800" dirty="0"/>
              <a:t> for {1,2,…,n}</a:t>
            </a:r>
          </a:p>
          <a:p>
            <a:pPr lvl="1" eaLnBrk="1" hangingPunct="1"/>
            <a:r>
              <a:rPr lang="en-US" altLang="zh-CN" sz="2400" dirty="0"/>
              <a:t>The left subtree shows subsequent comparisons if 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 ≤ 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j</a:t>
            </a:r>
            <a:endParaRPr lang="en-US" altLang="zh-CN" sz="2400" baseline="-25000" dirty="0"/>
          </a:p>
          <a:p>
            <a:pPr lvl="1" eaLnBrk="1" hangingPunct="1"/>
            <a:r>
              <a:rPr lang="en-US" altLang="zh-CN" sz="2400" dirty="0"/>
              <a:t>The right subtree shows subsequent comparisons if 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 &gt; 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j</a:t>
            </a:r>
            <a:endParaRPr lang="en-US" altLang="zh-CN" sz="2400" baseline="-25000" dirty="0"/>
          </a:p>
          <a:p>
            <a:pPr eaLnBrk="1" hangingPunct="1"/>
            <a:r>
              <a:rPr lang="en-US" altLang="zh-CN" sz="2800" dirty="0"/>
              <a:t>Each leaf corresponds to an input ordering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Decision-tree Model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117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02" y="865578"/>
            <a:ext cx="8564170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3414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r>
              <a:rPr lang="en-US" altLang="zh-CN" sz="2800" dirty="0"/>
              <a:t>Each internal node is labeled </a:t>
            </a:r>
            <a:r>
              <a:rPr lang="en-US" altLang="zh-CN" sz="2800" dirty="0" err="1"/>
              <a:t>a</a:t>
            </a:r>
            <a:r>
              <a:rPr lang="en-US" altLang="zh-CN" sz="2800" baseline="-25000" dirty="0" err="1"/>
              <a:t>i</a:t>
            </a:r>
            <a:r>
              <a:rPr lang="en-US" altLang="zh-CN" sz="2800" dirty="0"/>
              <a:t> : </a:t>
            </a:r>
            <a:r>
              <a:rPr lang="en-US" altLang="zh-CN" sz="2800" dirty="0" err="1"/>
              <a:t>a</a:t>
            </a:r>
            <a:r>
              <a:rPr lang="en-US" altLang="zh-CN" sz="2800" baseline="-25000" dirty="0" err="1"/>
              <a:t>j</a:t>
            </a:r>
            <a:r>
              <a:rPr lang="en-US" altLang="zh-CN" sz="2800" dirty="0"/>
              <a:t> for {1,2,…,n}</a:t>
            </a:r>
          </a:p>
          <a:p>
            <a:pPr lvl="1" eaLnBrk="1" hangingPunct="1"/>
            <a:r>
              <a:rPr lang="en-US" altLang="zh-CN" sz="2400" dirty="0"/>
              <a:t>The left subtree shows subsequent comparisons if 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 ≤ 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j</a:t>
            </a:r>
            <a:endParaRPr lang="en-US" altLang="zh-CN" sz="2400" baseline="-25000" dirty="0"/>
          </a:p>
          <a:p>
            <a:pPr lvl="1" eaLnBrk="1" hangingPunct="1"/>
            <a:r>
              <a:rPr lang="en-US" altLang="zh-CN" sz="2400" dirty="0"/>
              <a:t>The right subtree shows subsequent comparisons if 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 &gt; 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j</a:t>
            </a:r>
            <a:endParaRPr lang="en-US" altLang="zh-CN" sz="2400" baseline="-25000" dirty="0"/>
          </a:p>
          <a:p>
            <a:pPr eaLnBrk="1" hangingPunct="1"/>
            <a:r>
              <a:rPr lang="en-US" altLang="zh-CN" sz="2800" dirty="0"/>
              <a:t>Each leaf corresponds to an input ordering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Decision-tree Model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118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04" y="903683"/>
            <a:ext cx="8487960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1201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r>
              <a:rPr lang="en-US" altLang="zh-CN" sz="2800" dirty="0"/>
              <a:t>Each internal node is labeled </a:t>
            </a:r>
            <a:r>
              <a:rPr lang="en-US" altLang="zh-CN" sz="2800" dirty="0" err="1"/>
              <a:t>a</a:t>
            </a:r>
            <a:r>
              <a:rPr lang="en-US" altLang="zh-CN" sz="2800" baseline="-25000" dirty="0" err="1"/>
              <a:t>i</a:t>
            </a:r>
            <a:r>
              <a:rPr lang="en-US" altLang="zh-CN" sz="2800" dirty="0"/>
              <a:t> : </a:t>
            </a:r>
            <a:r>
              <a:rPr lang="en-US" altLang="zh-CN" sz="2800" dirty="0" err="1"/>
              <a:t>a</a:t>
            </a:r>
            <a:r>
              <a:rPr lang="en-US" altLang="zh-CN" sz="2800" baseline="-25000" dirty="0" err="1"/>
              <a:t>j</a:t>
            </a:r>
            <a:r>
              <a:rPr lang="en-US" altLang="zh-CN" sz="2800" dirty="0"/>
              <a:t> for {1,2,…,n}</a:t>
            </a:r>
          </a:p>
          <a:p>
            <a:pPr lvl="1" eaLnBrk="1" hangingPunct="1"/>
            <a:r>
              <a:rPr lang="en-US" altLang="zh-CN" sz="2400" dirty="0"/>
              <a:t>The left subtree shows subsequent comparisons if 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 ≤ 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j</a:t>
            </a:r>
            <a:endParaRPr lang="en-US" altLang="zh-CN" sz="2400" baseline="-25000" dirty="0"/>
          </a:p>
          <a:p>
            <a:pPr lvl="1" eaLnBrk="1" hangingPunct="1"/>
            <a:r>
              <a:rPr lang="en-US" altLang="zh-CN" sz="2400" dirty="0"/>
              <a:t>The right subtree shows subsequent comparisons if 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 &gt; 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j</a:t>
            </a:r>
            <a:endParaRPr lang="en-US" altLang="zh-CN" sz="2400" baseline="-25000" dirty="0"/>
          </a:p>
          <a:p>
            <a:pPr eaLnBrk="1" hangingPunct="1"/>
            <a:r>
              <a:rPr lang="en-US" altLang="zh-CN" sz="2800" dirty="0"/>
              <a:t>Each leaf corresponds to an input ordering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Decision-tree Model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119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"/>
          <a:stretch/>
        </p:blipFill>
        <p:spPr>
          <a:xfrm>
            <a:off x="251520" y="908720"/>
            <a:ext cx="8435280" cy="326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63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US" altLang="zh-CN" sz="2800" dirty="0"/>
              <a:t>Priority queue is an abstract data structure that supports two operations</a:t>
            </a:r>
          </a:p>
          <a:p>
            <a:pPr algn="just" eaLnBrk="1" hangingPunct="1"/>
            <a:r>
              <a:rPr lang="en-US" altLang="zh-CN" sz="2800" dirty="0"/>
              <a:t>Insert: inserts the new element into the queue</a:t>
            </a:r>
          </a:p>
          <a:p>
            <a:pPr algn="just" eaLnBrk="1" hangingPunct="1"/>
            <a:r>
              <a:rPr lang="en-US" altLang="zh-CN" sz="2800" dirty="0"/>
              <a:t>Extract-Min: removes and returns the smallest element from the queue</a:t>
            </a:r>
            <a:endParaRPr lang="en-US" altLang="zh-CN" sz="2800" i="1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Priority Queue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12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005064"/>
            <a:ext cx="6934101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4908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US" altLang="zh-CN" sz="2800" dirty="0"/>
              <a:t>A decision tree can model the execution of any comparison-based sorting algorithm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Decision-tree Model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120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770717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US" altLang="zh-CN" sz="2800" dirty="0"/>
              <a:t>A decision tree can model the execution of any comparison-based sorting algorithm</a:t>
            </a:r>
          </a:p>
          <a:p>
            <a:pPr marL="0" indent="0" algn="just" eaLnBrk="1" hangingPunct="1">
              <a:buNone/>
            </a:pPr>
            <a:endParaRPr lang="en-US" altLang="zh-CN" sz="2800" dirty="0"/>
          </a:p>
          <a:p>
            <a:pPr algn="just" eaLnBrk="1" hangingPunct="1"/>
            <a:r>
              <a:rPr lang="en-US" altLang="zh-CN" sz="2800" dirty="0"/>
              <a:t>One tree for each input size n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Decision-tree Model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121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013747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US" altLang="zh-CN" sz="2800" dirty="0"/>
              <a:t>A decision tree can model the execution of any comparison-based sorting algorithm</a:t>
            </a:r>
          </a:p>
          <a:p>
            <a:pPr marL="0" indent="0" algn="just" eaLnBrk="1" hangingPunct="1">
              <a:buNone/>
            </a:pPr>
            <a:endParaRPr lang="en-US" altLang="zh-CN" sz="2800" dirty="0"/>
          </a:p>
          <a:p>
            <a:pPr algn="just" eaLnBrk="1" hangingPunct="1"/>
            <a:r>
              <a:rPr lang="en-US" altLang="zh-CN" sz="2800" dirty="0"/>
              <a:t>One tree for each input size n</a:t>
            </a:r>
          </a:p>
          <a:p>
            <a:pPr algn="just" eaLnBrk="1" hangingPunct="1"/>
            <a:endParaRPr lang="en-US" altLang="zh-CN" sz="2800" dirty="0"/>
          </a:p>
          <a:p>
            <a:pPr algn="just" eaLnBrk="1" hangingPunct="1"/>
            <a:r>
              <a:rPr lang="en-US" altLang="zh-CN" sz="2800" dirty="0"/>
              <a:t>Worst-case running time = height of tree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Decision-tree Model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122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381569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zh-CN" sz="2800" dirty="0"/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Lower Bound for Sorting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123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58204"/>
            <a:ext cx="8424936" cy="596619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 bwMode="auto">
          <a:xfrm>
            <a:off x="107504" y="2348880"/>
            <a:ext cx="8579296" cy="4475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344739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zh-CN" sz="2800" dirty="0"/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Lower Bound for Sorting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124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58204"/>
            <a:ext cx="8424936" cy="596619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 bwMode="auto">
          <a:xfrm>
            <a:off x="107504" y="5375278"/>
            <a:ext cx="8579296" cy="14491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11560" y="3573016"/>
            <a:ext cx="7848872" cy="1584175"/>
          </a:xfrm>
          <a:prstGeom prst="rect">
            <a:avLst/>
          </a:prstGeom>
          <a:solidFill>
            <a:srgbClr val="E9E9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764503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zh-CN" sz="2800" dirty="0"/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Lower Bound for Sorting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125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58204"/>
            <a:ext cx="8424936" cy="596619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 bwMode="auto">
          <a:xfrm>
            <a:off x="107504" y="5375278"/>
            <a:ext cx="8579296" cy="14491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11560" y="3920528"/>
            <a:ext cx="7848872" cy="1236663"/>
          </a:xfrm>
          <a:prstGeom prst="rect">
            <a:avLst/>
          </a:prstGeom>
          <a:solidFill>
            <a:srgbClr val="E9E9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260241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zh-CN" sz="2800" dirty="0"/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Lower Bound for Sorting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126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58204"/>
            <a:ext cx="8424936" cy="596619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 bwMode="auto">
          <a:xfrm>
            <a:off x="107504" y="5375278"/>
            <a:ext cx="8579296" cy="14491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036086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zh-CN" sz="2800" dirty="0"/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Lower Bound for Sorting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127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58204"/>
            <a:ext cx="8424936" cy="596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8393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Summary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128</a:t>
            </a:fld>
            <a:endParaRPr lang="en-US" altLang="zh-CN" sz="1200" b="0">
              <a:ea typeface="Gulim" pitchFamily="34" charset="-127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5496" y="1417324"/>
            <a:ext cx="3096344" cy="3971783"/>
            <a:chOff x="179512" y="1417324"/>
            <a:chExt cx="3096344" cy="3971783"/>
          </a:xfrm>
        </p:grpSpPr>
        <p:sp>
          <p:nvSpPr>
            <p:cNvPr id="11" name="文本框 10"/>
            <p:cNvSpPr txBox="1"/>
            <p:nvPr/>
          </p:nvSpPr>
          <p:spPr>
            <a:xfrm>
              <a:off x="179512" y="4158001"/>
              <a:ext cx="3096344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/>
                <a:t>John von Neumann</a:t>
              </a:r>
            </a:p>
            <a:p>
              <a:pPr algn="ctr"/>
              <a:endParaRPr lang="en-US" altLang="zh-CN" sz="1000" dirty="0"/>
            </a:p>
            <a:p>
              <a:pPr algn="ctr"/>
              <a:r>
                <a:rPr lang="en-US" altLang="zh-CN" sz="2000" dirty="0"/>
                <a:t>Merge Sort Algorithm</a:t>
              </a:r>
            </a:p>
            <a:p>
              <a:pPr algn="ctr"/>
              <a:r>
                <a:rPr lang="en-US" altLang="zh-CN" sz="2000" dirty="0"/>
                <a:t>was invented in 1945</a:t>
              </a:r>
              <a:endParaRPr lang="zh-CN" altLang="en-US" sz="2000" dirty="0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/>
            <a:srcRect b="2743"/>
            <a:stretch/>
          </p:blipFill>
          <p:spPr>
            <a:xfrm>
              <a:off x="611560" y="1417324"/>
              <a:ext cx="2196180" cy="2740677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3131840" y="1412776"/>
            <a:ext cx="3096344" cy="3967410"/>
            <a:chOff x="3419872" y="1412776"/>
            <a:chExt cx="3096344" cy="396741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" r="10000"/>
            <a:stretch/>
          </p:blipFill>
          <p:spPr>
            <a:xfrm>
              <a:off x="3887988" y="1412776"/>
              <a:ext cx="2196180" cy="2745225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3419872" y="4149080"/>
              <a:ext cx="3096344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/>
                <a:t>Tony Hoare</a:t>
              </a:r>
            </a:p>
            <a:p>
              <a:pPr algn="ctr"/>
              <a:endParaRPr lang="en-US" altLang="zh-CN" sz="1000" dirty="0"/>
            </a:p>
            <a:p>
              <a:pPr algn="ctr"/>
              <a:r>
                <a:rPr lang="en-US" altLang="zh-CN" sz="2000" dirty="0"/>
                <a:t>Quicksort Algorithm</a:t>
              </a:r>
            </a:p>
            <a:p>
              <a:pPr algn="ctr"/>
              <a:r>
                <a:rPr lang="en-US" altLang="zh-CN" sz="2000" dirty="0"/>
                <a:t>was invented in 1959</a:t>
              </a:r>
              <a:endParaRPr lang="zh-CN" altLang="en-US" sz="2000" dirty="0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6156176" y="4149080"/>
            <a:ext cx="309634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J. W. J. Williams</a:t>
            </a:r>
          </a:p>
          <a:p>
            <a:pPr algn="ctr"/>
            <a:endParaRPr lang="en-US" altLang="zh-CN" sz="1000" dirty="0"/>
          </a:p>
          <a:p>
            <a:pPr algn="ctr"/>
            <a:r>
              <a:rPr lang="en-US" altLang="zh-CN" sz="2000" dirty="0"/>
              <a:t>Heapsort Algorithm</a:t>
            </a:r>
          </a:p>
          <a:p>
            <a:pPr algn="ctr"/>
            <a:r>
              <a:rPr lang="en-US" altLang="zh-CN" sz="2000" dirty="0"/>
              <a:t>was invented in 1964</a:t>
            </a:r>
            <a:endParaRPr lang="zh-CN" altLang="en-US" sz="20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7" r="16220"/>
          <a:stretch/>
        </p:blipFill>
        <p:spPr>
          <a:xfrm>
            <a:off x="6588224" y="1412776"/>
            <a:ext cx="2232248" cy="274522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 bwMode="auto">
          <a:xfrm>
            <a:off x="467544" y="5877272"/>
            <a:ext cx="8352928" cy="6480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Which algorithm is the best in practice?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42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129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6"/>
            <a:ext cx="7081692" cy="4200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0115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Unsorted list + a pointer to the smallest element</a:t>
            </a:r>
          </a:p>
          <a:p>
            <a:pPr lvl="1" eaLnBrk="1" hangingPunct="1"/>
            <a:r>
              <a:rPr lang="en-US" altLang="zh-CN" sz="2400" dirty="0">
                <a:solidFill>
                  <a:srgbClr val="0070C0"/>
                </a:solidFill>
              </a:rPr>
              <a:t>Insert</a:t>
            </a:r>
            <a:r>
              <a:rPr lang="en-US" altLang="zh-CN" sz="2400" dirty="0"/>
              <a:t> in O(1) time</a:t>
            </a:r>
          </a:p>
          <a:p>
            <a:pPr lvl="1" algn="just" eaLnBrk="1" hangingPunct="1"/>
            <a:r>
              <a:rPr lang="en-US" altLang="zh-CN" sz="2400" dirty="0">
                <a:solidFill>
                  <a:srgbClr val="0070C0"/>
                </a:solidFill>
              </a:rPr>
              <a:t>Extract-Min</a:t>
            </a:r>
            <a:r>
              <a:rPr lang="en-US" altLang="zh-CN" sz="2400" dirty="0"/>
              <a:t> in O(n) time, since it requires a linear scan to find the new minimum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Possible Implementations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13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0325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Unsorted list + a pointer to the smallest element</a:t>
            </a:r>
          </a:p>
          <a:p>
            <a:pPr lvl="1" eaLnBrk="1" hangingPunct="1"/>
            <a:r>
              <a:rPr lang="en-US" altLang="zh-CN" sz="2400" dirty="0">
                <a:solidFill>
                  <a:srgbClr val="0070C0"/>
                </a:solidFill>
              </a:rPr>
              <a:t>Insert</a:t>
            </a:r>
            <a:r>
              <a:rPr lang="en-US" altLang="zh-CN" sz="2400" dirty="0"/>
              <a:t> in O(1) time</a:t>
            </a:r>
          </a:p>
          <a:p>
            <a:pPr lvl="1" algn="just" eaLnBrk="1" hangingPunct="1"/>
            <a:r>
              <a:rPr lang="en-US" altLang="zh-CN" sz="2400" dirty="0">
                <a:solidFill>
                  <a:srgbClr val="0070C0"/>
                </a:solidFill>
              </a:rPr>
              <a:t>Extract-Min</a:t>
            </a:r>
            <a:r>
              <a:rPr lang="en-US" altLang="zh-CN" sz="2400" dirty="0"/>
              <a:t> in O(n) time, since it requires a linear scan to find the new minimum</a:t>
            </a:r>
          </a:p>
          <a:p>
            <a:pPr eaLnBrk="1" hangingPunct="1"/>
            <a:r>
              <a:rPr lang="en-US" altLang="zh-CN" sz="2800" dirty="0"/>
              <a:t>Sorted array</a:t>
            </a:r>
          </a:p>
          <a:p>
            <a:pPr lvl="1" eaLnBrk="1" hangingPunct="1"/>
            <a:r>
              <a:rPr lang="en-US" altLang="zh-CN" sz="2400" dirty="0">
                <a:solidFill>
                  <a:srgbClr val="0070C0"/>
                </a:solidFill>
              </a:rPr>
              <a:t>Insert</a:t>
            </a:r>
            <a:r>
              <a:rPr lang="en-US" altLang="zh-CN" sz="2400" dirty="0"/>
              <a:t> in O(n) time</a:t>
            </a:r>
          </a:p>
          <a:p>
            <a:pPr lvl="1" eaLnBrk="1" hangingPunct="1"/>
            <a:r>
              <a:rPr lang="en-US" altLang="zh-CN" sz="2400" dirty="0">
                <a:solidFill>
                  <a:srgbClr val="0070C0"/>
                </a:solidFill>
              </a:rPr>
              <a:t>Extract-Min</a:t>
            </a:r>
            <a:r>
              <a:rPr lang="en-US" altLang="zh-CN" sz="2400" dirty="0"/>
              <a:t> in O(1) time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Possible Implementations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14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0673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Unsorted list + a pointer to the smallest element</a:t>
            </a:r>
          </a:p>
          <a:p>
            <a:pPr lvl="1" eaLnBrk="1" hangingPunct="1"/>
            <a:r>
              <a:rPr lang="en-US" altLang="zh-CN" sz="2400" dirty="0">
                <a:solidFill>
                  <a:srgbClr val="0070C0"/>
                </a:solidFill>
              </a:rPr>
              <a:t>Insert</a:t>
            </a:r>
            <a:r>
              <a:rPr lang="en-US" altLang="zh-CN" sz="2400" dirty="0"/>
              <a:t> in O(1) time</a:t>
            </a:r>
          </a:p>
          <a:p>
            <a:pPr lvl="1" algn="just" eaLnBrk="1" hangingPunct="1"/>
            <a:r>
              <a:rPr lang="en-US" altLang="zh-CN" sz="2400" dirty="0">
                <a:solidFill>
                  <a:srgbClr val="0070C0"/>
                </a:solidFill>
              </a:rPr>
              <a:t>Extract-Min</a:t>
            </a:r>
            <a:r>
              <a:rPr lang="en-US" altLang="zh-CN" sz="2400" dirty="0"/>
              <a:t> in O(n) time, since it requires a linear scan to find the new minimum</a:t>
            </a:r>
          </a:p>
          <a:p>
            <a:pPr eaLnBrk="1" hangingPunct="1"/>
            <a:r>
              <a:rPr lang="en-US" altLang="zh-CN" sz="2800" dirty="0"/>
              <a:t>Sorted array</a:t>
            </a:r>
          </a:p>
          <a:p>
            <a:pPr lvl="1" eaLnBrk="1" hangingPunct="1"/>
            <a:r>
              <a:rPr lang="en-US" altLang="zh-CN" sz="2400" dirty="0">
                <a:solidFill>
                  <a:srgbClr val="0070C0"/>
                </a:solidFill>
              </a:rPr>
              <a:t>Insert</a:t>
            </a:r>
            <a:r>
              <a:rPr lang="en-US" altLang="zh-CN" sz="2400" dirty="0"/>
              <a:t> in O(n) time</a:t>
            </a:r>
          </a:p>
          <a:p>
            <a:pPr lvl="1" eaLnBrk="1" hangingPunct="1"/>
            <a:r>
              <a:rPr lang="en-US" altLang="zh-CN" sz="2400" dirty="0">
                <a:solidFill>
                  <a:srgbClr val="0070C0"/>
                </a:solidFill>
              </a:rPr>
              <a:t>Extract-Min</a:t>
            </a:r>
            <a:r>
              <a:rPr lang="en-US" altLang="zh-CN" sz="2400" dirty="0"/>
              <a:t> in O(1) time</a:t>
            </a:r>
          </a:p>
          <a:p>
            <a:pPr eaLnBrk="1" hangingPunct="1"/>
            <a:r>
              <a:rPr lang="en-US" altLang="zh-CN" sz="2800" dirty="0"/>
              <a:t>Sorted doubly linked list</a:t>
            </a:r>
          </a:p>
          <a:p>
            <a:pPr lvl="1" eaLnBrk="1" hangingPunct="1"/>
            <a:r>
              <a:rPr lang="en-US" altLang="zh-CN" sz="2400" dirty="0">
                <a:solidFill>
                  <a:srgbClr val="0070C0"/>
                </a:solidFill>
              </a:rPr>
              <a:t>Insert </a:t>
            </a:r>
            <a:r>
              <a:rPr lang="en-US" altLang="zh-CN" sz="2400" dirty="0"/>
              <a:t>in O(n) time</a:t>
            </a:r>
          </a:p>
          <a:p>
            <a:pPr lvl="1" eaLnBrk="1" hangingPunct="1"/>
            <a:r>
              <a:rPr lang="en-US" altLang="zh-CN" sz="2400" dirty="0">
                <a:solidFill>
                  <a:srgbClr val="0070C0"/>
                </a:solidFill>
              </a:rPr>
              <a:t>Extract-Min</a:t>
            </a:r>
            <a:r>
              <a:rPr lang="en-US" altLang="zh-CN" sz="2400" dirty="0"/>
              <a:t> in O(1) time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Possible Implementations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15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7905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Unsorted list + a pointer to the smallest element</a:t>
            </a:r>
          </a:p>
          <a:p>
            <a:pPr lvl="1" eaLnBrk="1" hangingPunct="1"/>
            <a:r>
              <a:rPr lang="en-US" altLang="zh-CN" sz="2400" dirty="0">
                <a:solidFill>
                  <a:srgbClr val="0070C0"/>
                </a:solidFill>
              </a:rPr>
              <a:t>Insert</a:t>
            </a:r>
            <a:r>
              <a:rPr lang="en-US" altLang="zh-CN" sz="2400" dirty="0"/>
              <a:t> in O(1) time</a:t>
            </a:r>
          </a:p>
          <a:p>
            <a:pPr lvl="1" algn="just" eaLnBrk="1" hangingPunct="1"/>
            <a:r>
              <a:rPr lang="en-US" altLang="zh-CN" sz="2400" dirty="0">
                <a:solidFill>
                  <a:srgbClr val="0070C0"/>
                </a:solidFill>
              </a:rPr>
              <a:t>Extract-Min</a:t>
            </a:r>
            <a:r>
              <a:rPr lang="en-US" altLang="zh-CN" sz="2400" dirty="0"/>
              <a:t> in O(n) time, since it requires a linear scan to find the new minimum</a:t>
            </a:r>
          </a:p>
          <a:p>
            <a:pPr eaLnBrk="1" hangingPunct="1"/>
            <a:r>
              <a:rPr lang="en-US" altLang="zh-CN" sz="2800" dirty="0"/>
              <a:t>Sorted array</a:t>
            </a:r>
          </a:p>
          <a:p>
            <a:pPr lvl="1" eaLnBrk="1" hangingPunct="1"/>
            <a:r>
              <a:rPr lang="en-US" altLang="zh-CN" sz="2400" dirty="0">
                <a:solidFill>
                  <a:srgbClr val="0070C0"/>
                </a:solidFill>
              </a:rPr>
              <a:t>Insert</a:t>
            </a:r>
            <a:r>
              <a:rPr lang="en-US" altLang="zh-CN" sz="2400" dirty="0"/>
              <a:t> in O(n) time</a:t>
            </a:r>
          </a:p>
          <a:p>
            <a:pPr lvl="1" eaLnBrk="1" hangingPunct="1"/>
            <a:r>
              <a:rPr lang="en-US" altLang="zh-CN" sz="2400" dirty="0">
                <a:solidFill>
                  <a:srgbClr val="0070C0"/>
                </a:solidFill>
              </a:rPr>
              <a:t>Extract-Min</a:t>
            </a:r>
            <a:r>
              <a:rPr lang="en-US" altLang="zh-CN" sz="2400" dirty="0"/>
              <a:t> in O(1) time</a:t>
            </a:r>
          </a:p>
          <a:p>
            <a:pPr eaLnBrk="1" hangingPunct="1"/>
            <a:r>
              <a:rPr lang="en-US" altLang="zh-CN" sz="2800" dirty="0"/>
              <a:t>Sorted doubly linked list</a:t>
            </a:r>
          </a:p>
          <a:p>
            <a:pPr lvl="1" eaLnBrk="1" hangingPunct="1"/>
            <a:r>
              <a:rPr lang="en-US" altLang="zh-CN" sz="2400" dirty="0">
                <a:solidFill>
                  <a:srgbClr val="0070C0"/>
                </a:solidFill>
              </a:rPr>
              <a:t>Insert </a:t>
            </a:r>
            <a:r>
              <a:rPr lang="en-US" altLang="zh-CN" sz="2400" dirty="0"/>
              <a:t>in O(n) time</a:t>
            </a:r>
          </a:p>
          <a:p>
            <a:pPr lvl="1" eaLnBrk="1" hangingPunct="1"/>
            <a:r>
              <a:rPr lang="en-US" altLang="zh-CN" sz="2400" dirty="0">
                <a:solidFill>
                  <a:srgbClr val="0070C0"/>
                </a:solidFill>
              </a:rPr>
              <a:t>Extract-Min</a:t>
            </a:r>
            <a:r>
              <a:rPr lang="en-US" altLang="zh-CN" sz="2400" dirty="0"/>
              <a:t> in O(1) time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Possible Implementations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16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499477"/>
            <a:ext cx="8435280" cy="135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98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507288" cy="5688632"/>
          </a:xfrm>
        </p:spPr>
        <p:txBody>
          <a:bodyPr/>
          <a:lstStyle/>
          <a:p>
            <a:pPr eaLnBrk="1" hangingPunct="1">
              <a:spcBef>
                <a:spcPts val="1000"/>
              </a:spcBef>
            </a:pPr>
            <a:r>
              <a:rPr lang="en-US" altLang="zh-CN" sz="3400" dirty="0">
                <a:solidFill>
                  <a:schemeClr val="bg1">
                    <a:lumMod val="75000"/>
                  </a:schemeClr>
                </a:solidFill>
              </a:rPr>
              <a:t>Introduction to Part I</a:t>
            </a:r>
          </a:p>
          <a:p>
            <a:pPr eaLnBrk="1" hangingPunct="1">
              <a:spcBef>
                <a:spcPts val="5000"/>
              </a:spcBef>
            </a:pPr>
            <a:r>
              <a:rPr lang="en-US" altLang="zh-CN" sz="3400" dirty="0">
                <a:solidFill>
                  <a:srgbClr val="FF0000"/>
                </a:solidFill>
              </a:rPr>
              <a:t>Heapsort Problem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600" dirty="0">
                <a:solidFill>
                  <a:schemeClr val="bg1">
                    <a:lumMod val="75000"/>
                  </a:schemeClr>
                </a:solidFill>
              </a:rPr>
              <a:t>Priority Queues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600" dirty="0">
                <a:solidFill>
                  <a:srgbClr val="FF0000"/>
                </a:solidFill>
              </a:rPr>
              <a:t>(Binary) Heap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600" dirty="0"/>
              <a:t>Heapsort </a:t>
            </a:r>
          </a:p>
          <a:p>
            <a:pPr marL="342900" lvl="1" indent="-342900" eaLnBrk="1" hangingPunct="1">
              <a:spcBef>
                <a:spcPts val="5000"/>
              </a:spcBef>
              <a:buClr>
                <a:srgbClr val="660033"/>
              </a:buClr>
            </a:pPr>
            <a:r>
              <a:rPr lang="en-US" altLang="zh-CN" sz="3400" dirty="0"/>
              <a:t>Lower Bound for Comparison-based Sorting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600" dirty="0"/>
              <a:t>Decision Tree Model</a:t>
            </a:r>
            <a:endParaRPr lang="en-US" altLang="zh-CN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17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6841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algn="just" eaLnBrk="1" hangingPunct="1">
              <a:buNone/>
            </a:pPr>
            <a:endParaRPr lang="en-US" altLang="zh-CN" sz="2800" dirty="0"/>
          </a:p>
          <a:p>
            <a:pPr marL="0" indent="0" algn="just" eaLnBrk="1" hangingPunct="1">
              <a:buNone/>
            </a:pPr>
            <a:endParaRPr lang="en-US" altLang="zh-CN" sz="2800" dirty="0"/>
          </a:p>
          <a:p>
            <a:pPr marL="0" indent="0" algn="just" eaLnBrk="1" hangingPunct="1">
              <a:buNone/>
            </a:pPr>
            <a:endParaRPr lang="en-US" altLang="zh-CN" sz="2800" dirty="0"/>
          </a:p>
          <a:p>
            <a:pPr marL="0" indent="0" algn="just" eaLnBrk="1" hangingPunct="1">
              <a:buNone/>
            </a:pPr>
            <a:endParaRPr lang="en-US" altLang="zh-CN" sz="2800" dirty="0"/>
          </a:p>
          <a:p>
            <a:pPr marL="0" indent="0" algn="just" eaLnBrk="1" hangingPunct="1">
              <a:buNone/>
            </a:pPr>
            <a:endParaRPr lang="en-US" altLang="zh-CN" sz="2800" dirty="0"/>
          </a:p>
          <a:p>
            <a:pPr marL="0" indent="0" algn="just" eaLnBrk="1" hangingPunct="1">
              <a:buNone/>
            </a:pPr>
            <a:endParaRPr lang="en-US" altLang="zh-CN" sz="2800" dirty="0"/>
          </a:p>
          <a:p>
            <a:pPr marL="0" indent="0" algn="just" eaLnBrk="1" hangingPunct="1">
              <a:buNone/>
            </a:pPr>
            <a:endParaRPr lang="en-US" altLang="zh-CN" sz="2800" dirty="0"/>
          </a:p>
          <a:p>
            <a:pPr marL="0" indent="0" algn="just" eaLnBrk="1" hangingPunct="1">
              <a:buNone/>
            </a:pPr>
            <a:r>
              <a:rPr lang="en-US" altLang="zh-CN" sz="2800" dirty="0"/>
              <a:t>Heaps are "almost complete binary trees"</a:t>
            </a:r>
          </a:p>
          <a:p>
            <a:pPr algn="just" eaLnBrk="1" hangingPunct="1"/>
            <a:r>
              <a:rPr lang="en-US" altLang="zh-CN" sz="2800" dirty="0"/>
              <a:t>All levels are full except possibly the lowest level.</a:t>
            </a:r>
          </a:p>
          <a:p>
            <a:pPr algn="just" eaLnBrk="1" hangingPunct="1"/>
            <a:r>
              <a:rPr lang="en-US" altLang="zh-CN" sz="2800" dirty="0"/>
              <a:t>If the lowest level is not full, then nodes must be packed to the left.</a:t>
            </a:r>
            <a:endParaRPr lang="en-US" altLang="zh-CN" sz="24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(Binary) Heap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18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860103"/>
            <a:ext cx="7315939" cy="379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54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zh-CN" sz="2800" dirty="0"/>
          </a:p>
          <a:p>
            <a:pPr marL="0" indent="0" eaLnBrk="1" hangingPunct="1">
              <a:buNone/>
            </a:pPr>
            <a:endParaRPr lang="en-US" altLang="zh-CN" sz="2800" dirty="0"/>
          </a:p>
          <a:p>
            <a:pPr marL="0" indent="0" eaLnBrk="1" hangingPunct="1">
              <a:buNone/>
            </a:pPr>
            <a:endParaRPr lang="en-US" altLang="zh-CN" sz="2800" dirty="0"/>
          </a:p>
          <a:p>
            <a:pPr marL="0" indent="0" eaLnBrk="1" hangingPunct="1">
              <a:buNone/>
            </a:pPr>
            <a:endParaRPr lang="en-US" altLang="zh-CN" sz="2800" dirty="0"/>
          </a:p>
          <a:p>
            <a:pPr marL="0" indent="0" eaLnBrk="1" hangingPunct="1">
              <a:buNone/>
            </a:pPr>
            <a:endParaRPr lang="en-US" altLang="zh-CN" sz="2800" dirty="0"/>
          </a:p>
          <a:p>
            <a:pPr marL="0" indent="0" eaLnBrk="1" hangingPunct="1">
              <a:buNone/>
            </a:pPr>
            <a:endParaRPr lang="en-US" altLang="zh-CN" sz="2800" dirty="0"/>
          </a:p>
          <a:p>
            <a:pPr marL="0" indent="0" eaLnBrk="1" hangingPunct="1">
              <a:buNone/>
            </a:pPr>
            <a:endParaRPr lang="en-US" altLang="zh-CN" sz="2800" i="1" dirty="0"/>
          </a:p>
          <a:p>
            <a:pPr marL="0" indent="0" eaLnBrk="1" hangingPunct="1">
              <a:buNone/>
            </a:pPr>
            <a:r>
              <a:rPr lang="en-US" altLang="zh-CN" sz="2800" i="1" dirty="0"/>
              <a:t>Heap-order property </a:t>
            </a:r>
            <a:r>
              <a:rPr lang="en-US" altLang="zh-CN" sz="2800" dirty="0"/>
              <a:t>(</a:t>
            </a:r>
            <a:r>
              <a:rPr lang="en-US" altLang="zh-CN" sz="2800" i="1" dirty="0">
                <a:solidFill>
                  <a:srgbClr val="FF0000"/>
                </a:solidFill>
              </a:rPr>
              <a:t>Min-heap</a:t>
            </a:r>
            <a:r>
              <a:rPr lang="en-US" altLang="zh-CN" sz="2800" dirty="0"/>
              <a:t>):</a:t>
            </a:r>
          </a:p>
          <a:p>
            <a:pPr marL="0" indent="0" algn="just" eaLnBrk="1" hangingPunct="1">
              <a:buNone/>
            </a:pPr>
            <a:r>
              <a:rPr lang="en-US" altLang="zh-CN" sz="2800" dirty="0"/>
              <a:t>The value of a node is at least the value of its parent.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Heap-order Property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19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5" y="1300567"/>
            <a:ext cx="8983329" cy="252447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 bwMode="auto">
          <a:xfrm>
            <a:off x="2915816" y="5877272"/>
            <a:ext cx="3250704" cy="6480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A[Parent(</a:t>
            </a:r>
            <a:r>
              <a:rPr lang="en-US" altLang="zh-CN" sz="2800" dirty="0" err="1">
                <a:solidFill>
                  <a:schemeClr val="bg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i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)] ≤ A[</a:t>
            </a:r>
            <a:r>
              <a:rPr lang="en-US" altLang="zh-CN" sz="2800" dirty="0" err="1">
                <a:solidFill>
                  <a:schemeClr val="bg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i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]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41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507288" cy="5688632"/>
          </a:xfrm>
        </p:spPr>
        <p:txBody>
          <a:bodyPr/>
          <a:lstStyle/>
          <a:p>
            <a:pPr eaLnBrk="1" hangingPunct="1">
              <a:spcBef>
                <a:spcPts val="1000"/>
              </a:spcBef>
            </a:pPr>
            <a:r>
              <a:rPr lang="en-US" altLang="zh-CN" sz="3400" dirty="0"/>
              <a:t>Introduction to Part I</a:t>
            </a:r>
          </a:p>
          <a:p>
            <a:pPr eaLnBrk="1" hangingPunct="1">
              <a:spcBef>
                <a:spcPts val="5000"/>
              </a:spcBef>
            </a:pPr>
            <a:r>
              <a:rPr lang="en-US" altLang="zh-CN" sz="3400" dirty="0"/>
              <a:t>Heapsort Problem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600" dirty="0"/>
              <a:t>Priority Queues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600" dirty="0"/>
              <a:t>(Binary) Heap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600" dirty="0"/>
              <a:t>Heapsort </a:t>
            </a:r>
          </a:p>
          <a:p>
            <a:pPr marL="342900" lvl="1" indent="-342900" eaLnBrk="1" hangingPunct="1">
              <a:spcBef>
                <a:spcPts val="5000"/>
              </a:spcBef>
              <a:buClr>
                <a:srgbClr val="660033"/>
              </a:buClr>
            </a:pPr>
            <a:r>
              <a:rPr lang="en-US" altLang="zh-CN" sz="3400" dirty="0"/>
              <a:t>Lower Bound for Comparison-based Sorting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600" dirty="0"/>
              <a:t>Decision Tree Model</a:t>
            </a:r>
            <a:endParaRPr lang="en-US" altLang="zh-CN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7910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algn="just" eaLnBrk="1" hangingPunct="1"/>
            <a:r>
              <a:rPr lang="en-US" altLang="zh-CN" sz="2800" dirty="0"/>
              <a:t>If the heap-order property is maintained, heaps support the following operations efficiently (assume there are </a:t>
            </a:r>
            <a:r>
              <a:rPr lang="en-US" altLang="zh-CN" sz="2800" i="1" dirty="0"/>
              <a:t>n</a:t>
            </a:r>
            <a:r>
              <a:rPr lang="en-US" altLang="zh-CN" sz="2800" dirty="0"/>
              <a:t> elements in the heap)</a:t>
            </a:r>
          </a:p>
          <a:p>
            <a:pPr lvl="1" eaLnBrk="1" hangingPunct="1"/>
            <a:r>
              <a:rPr lang="en-US" altLang="zh-CN" sz="2400" dirty="0">
                <a:solidFill>
                  <a:srgbClr val="0070C0"/>
                </a:solidFill>
              </a:rPr>
              <a:t>Insert</a:t>
            </a:r>
            <a:r>
              <a:rPr lang="en-US" altLang="zh-CN" sz="2400" dirty="0"/>
              <a:t> in O(log </a:t>
            </a:r>
            <a:r>
              <a:rPr lang="en-US" altLang="zh-CN" sz="2400" i="1" dirty="0"/>
              <a:t>n</a:t>
            </a:r>
            <a:r>
              <a:rPr lang="en-US" altLang="zh-CN" sz="2400" dirty="0"/>
              <a:t>) time</a:t>
            </a:r>
          </a:p>
          <a:p>
            <a:pPr lvl="1" eaLnBrk="1" hangingPunct="1"/>
            <a:r>
              <a:rPr lang="en-US" altLang="zh-CN" sz="2400" dirty="0">
                <a:solidFill>
                  <a:srgbClr val="0070C0"/>
                </a:solidFill>
              </a:rPr>
              <a:t>Extract-Min </a:t>
            </a:r>
            <a:r>
              <a:rPr lang="en-US" altLang="zh-CN" sz="2400" dirty="0"/>
              <a:t>in O(log </a:t>
            </a:r>
            <a:r>
              <a:rPr lang="en-US" altLang="zh-CN" sz="2400" i="1" dirty="0"/>
              <a:t>n</a:t>
            </a:r>
            <a:r>
              <a:rPr lang="en-US" altLang="zh-CN" sz="2400" dirty="0"/>
              <a:t>) time</a:t>
            </a:r>
          </a:p>
          <a:p>
            <a:pPr lvl="1" eaLnBrk="1" hangingPunct="1"/>
            <a:endParaRPr lang="en-US" altLang="zh-CN" sz="24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Heap Properties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20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7134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algn="just" eaLnBrk="1" hangingPunct="1"/>
            <a:r>
              <a:rPr lang="en-US" altLang="zh-CN" sz="2800" dirty="0"/>
              <a:t>If the heap-order property is maintained, heaps support the following operations efficiently (assume there are </a:t>
            </a:r>
            <a:r>
              <a:rPr lang="en-US" altLang="zh-CN" sz="2800" i="1" dirty="0"/>
              <a:t>n</a:t>
            </a:r>
            <a:r>
              <a:rPr lang="en-US" altLang="zh-CN" sz="2800" dirty="0"/>
              <a:t> elements in the heap)</a:t>
            </a:r>
          </a:p>
          <a:p>
            <a:pPr lvl="1" eaLnBrk="1" hangingPunct="1"/>
            <a:r>
              <a:rPr lang="en-US" altLang="zh-CN" sz="2400" dirty="0">
                <a:solidFill>
                  <a:srgbClr val="0070C0"/>
                </a:solidFill>
              </a:rPr>
              <a:t>Insert</a:t>
            </a:r>
            <a:r>
              <a:rPr lang="en-US" altLang="zh-CN" sz="2400" dirty="0"/>
              <a:t> in O(log </a:t>
            </a:r>
            <a:r>
              <a:rPr lang="en-US" altLang="zh-CN" sz="2400" i="1" dirty="0"/>
              <a:t>n</a:t>
            </a:r>
            <a:r>
              <a:rPr lang="en-US" altLang="zh-CN" sz="2400" dirty="0"/>
              <a:t>) time</a:t>
            </a:r>
          </a:p>
          <a:p>
            <a:pPr lvl="1" eaLnBrk="1" hangingPunct="1"/>
            <a:r>
              <a:rPr lang="en-US" altLang="zh-CN" sz="2400" dirty="0">
                <a:solidFill>
                  <a:srgbClr val="0070C0"/>
                </a:solidFill>
              </a:rPr>
              <a:t>Extract-Min </a:t>
            </a:r>
            <a:r>
              <a:rPr lang="en-US" altLang="zh-CN" sz="2400" dirty="0"/>
              <a:t>in O(log </a:t>
            </a:r>
            <a:r>
              <a:rPr lang="en-US" altLang="zh-CN" sz="2400" i="1" dirty="0"/>
              <a:t>n</a:t>
            </a:r>
            <a:r>
              <a:rPr lang="en-US" altLang="zh-CN" sz="2400" dirty="0"/>
              <a:t>) time</a:t>
            </a:r>
          </a:p>
          <a:p>
            <a:pPr lvl="1" eaLnBrk="1" hangingPunct="1"/>
            <a:endParaRPr lang="en-US" altLang="zh-CN" sz="2400" dirty="0"/>
          </a:p>
          <a:p>
            <a:pPr eaLnBrk="1" hangingPunct="1"/>
            <a:r>
              <a:rPr lang="en-US" altLang="zh-CN" sz="2800" dirty="0"/>
              <a:t>Structure properties</a:t>
            </a:r>
          </a:p>
          <a:p>
            <a:pPr lvl="1" algn="just" eaLnBrk="1" hangingPunct="1"/>
            <a:r>
              <a:rPr lang="en-US" altLang="zh-CN" sz="2400" dirty="0"/>
              <a:t>A heap of height </a:t>
            </a:r>
            <a:r>
              <a:rPr lang="en-US" altLang="zh-CN" sz="2400" i="1" dirty="0"/>
              <a:t>h</a:t>
            </a:r>
            <a:r>
              <a:rPr lang="en-US" altLang="zh-CN" sz="2400" dirty="0"/>
              <a:t> has between 2</a:t>
            </a:r>
            <a:r>
              <a:rPr lang="en-US" altLang="zh-CN" sz="2400" baseline="30000" dirty="0"/>
              <a:t>h</a:t>
            </a:r>
            <a:r>
              <a:rPr lang="en-US" altLang="zh-CN" sz="2400" dirty="0"/>
              <a:t> to 2</a:t>
            </a:r>
            <a:r>
              <a:rPr lang="en-US" altLang="zh-CN" sz="2400" baseline="30000" dirty="0"/>
              <a:t>h+1</a:t>
            </a:r>
            <a:r>
              <a:rPr lang="en-US" altLang="zh-CN" sz="2400" dirty="0"/>
              <a:t>−1 nodes. Thus, an n-element heap has height Θ(log n).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Heap Properties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21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9472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algn="just" eaLnBrk="1" hangingPunct="1"/>
            <a:r>
              <a:rPr lang="en-US" altLang="zh-CN" sz="2800" dirty="0"/>
              <a:t>If the heap-order property is maintained, heaps support the following operations efficiently (assume there are </a:t>
            </a:r>
            <a:r>
              <a:rPr lang="en-US" altLang="zh-CN" sz="2800" i="1" dirty="0"/>
              <a:t>n</a:t>
            </a:r>
            <a:r>
              <a:rPr lang="en-US" altLang="zh-CN" sz="2800" dirty="0"/>
              <a:t> elements in the heap)</a:t>
            </a:r>
          </a:p>
          <a:p>
            <a:pPr lvl="1" eaLnBrk="1" hangingPunct="1"/>
            <a:r>
              <a:rPr lang="en-US" altLang="zh-CN" sz="2400" dirty="0">
                <a:solidFill>
                  <a:srgbClr val="0070C0"/>
                </a:solidFill>
              </a:rPr>
              <a:t>Insert</a:t>
            </a:r>
            <a:r>
              <a:rPr lang="en-US" altLang="zh-CN" sz="2400" dirty="0"/>
              <a:t> in O(log </a:t>
            </a:r>
            <a:r>
              <a:rPr lang="en-US" altLang="zh-CN" sz="2400" i="1" dirty="0"/>
              <a:t>n</a:t>
            </a:r>
            <a:r>
              <a:rPr lang="en-US" altLang="zh-CN" sz="2400" dirty="0"/>
              <a:t>) time</a:t>
            </a:r>
          </a:p>
          <a:p>
            <a:pPr lvl="1" eaLnBrk="1" hangingPunct="1"/>
            <a:r>
              <a:rPr lang="en-US" altLang="zh-CN" sz="2400" dirty="0">
                <a:solidFill>
                  <a:srgbClr val="0070C0"/>
                </a:solidFill>
              </a:rPr>
              <a:t>Extract-Min </a:t>
            </a:r>
            <a:r>
              <a:rPr lang="en-US" altLang="zh-CN" sz="2400" dirty="0"/>
              <a:t>in O(log </a:t>
            </a:r>
            <a:r>
              <a:rPr lang="en-US" altLang="zh-CN" sz="2400" i="1" dirty="0"/>
              <a:t>n</a:t>
            </a:r>
            <a:r>
              <a:rPr lang="en-US" altLang="zh-CN" sz="2400" dirty="0"/>
              <a:t>) time</a:t>
            </a:r>
          </a:p>
          <a:p>
            <a:pPr lvl="1" eaLnBrk="1" hangingPunct="1"/>
            <a:endParaRPr lang="en-US" altLang="zh-CN" sz="2400" dirty="0"/>
          </a:p>
          <a:p>
            <a:pPr eaLnBrk="1" hangingPunct="1"/>
            <a:r>
              <a:rPr lang="en-US" altLang="zh-CN" sz="2800" dirty="0"/>
              <a:t>Structure properties</a:t>
            </a:r>
          </a:p>
          <a:p>
            <a:pPr lvl="1" algn="just" eaLnBrk="1" hangingPunct="1"/>
            <a:r>
              <a:rPr lang="en-US" altLang="zh-CN" sz="2400" dirty="0"/>
              <a:t>A heap of height </a:t>
            </a:r>
            <a:r>
              <a:rPr lang="en-US" altLang="zh-CN" sz="2400" i="1" dirty="0"/>
              <a:t>h</a:t>
            </a:r>
            <a:r>
              <a:rPr lang="en-US" altLang="zh-CN" sz="2400" dirty="0"/>
              <a:t> has between 2</a:t>
            </a:r>
            <a:r>
              <a:rPr lang="en-US" altLang="zh-CN" sz="2400" baseline="30000" dirty="0"/>
              <a:t>h</a:t>
            </a:r>
            <a:r>
              <a:rPr lang="en-US" altLang="zh-CN" sz="2400" dirty="0"/>
              <a:t> to 2</a:t>
            </a:r>
            <a:r>
              <a:rPr lang="en-US" altLang="zh-CN" sz="2400" baseline="30000" dirty="0"/>
              <a:t>h+1</a:t>
            </a:r>
            <a:r>
              <a:rPr lang="en-US" altLang="zh-CN" sz="2400" dirty="0"/>
              <a:t>−1 nodes. Thus, an n-element heap has height Θ(log n).</a:t>
            </a:r>
          </a:p>
          <a:p>
            <a:pPr lvl="1" algn="just" eaLnBrk="1" hangingPunct="1"/>
            <a:r>
              <a:rPr lang="en-US" altLang="zh-CN" sz="2400" dirty="0"/>
              <a:t>The structure is so regular, it can be represented in an array and no links are necessary !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Heap Properties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22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839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980728"/>
                <a:ext cx="8229600" cy="5688632"/>
              </a:xfrm>
            </p:spPr>
            <p:txBody>
              <a:bodyPr/>
              <a:lstStyle/>
              <a:p>
                <a:pPr eaLnBrk="1" hangingPunct="1"/>
                <a:endParaRPr lang="en-US" altLang="zh-CN" sz="2800" dirty="0"/>
              </a:p>
              <a:p>
                <a:pPr eaLnBrk="1" hangingPunct="1"/>
                <a:endParaRPr lang="en-US" altLang="zh-CN" sz="2800" dirty="0"/>
              </a:p>
              <a:p>
                <a:pPr eaLnBrk="1" hangingPunct="1"/>
                <a:endParaRPr lang="en-US" altLang="zh-CN" sz="2800" dirty="0"/>
              </a:p>
              <a:p>
                <a:pPr eaLnBrk="1" hangingPunct="1"/>
                <a:endParaRPr lang="en-US" altLang="zh-CN" sz="2800" dirty="0"/>
              </a:p>
              <a:p>
                <a:pPr eaLnBrk="1" hangingPunct="1"/>
                <a:r>
                  <a:rPr lang="en-US" altLang="zh-CN" sz="2800" dirty="0"/>
                  <a:t>The root is in array position 1.</a:t>
                </a:r>
              </a:p>
              <a:p>
                <a:pPr eaLnBrk="1" hangingPunct="1"/>
                <a:r>
                  <a:rPr lang="en-US" altLang="zh-CN" sz="2800" dirty="0"/>
                  <a:t>For any element in array position </a:t>
                </a:r>
                <a:r>
                  <a:rPr lang="en-US" altLang="zh-CN" sz="2800" dirty="0" err="1"/>
                  <a:t>i</a:t>
                </a:r>
                <a:r>
                  <a:rPr lang="en-US" altLang="zh-CN" sz="2800" dirty="0"/>
                  <a:t>,</a:t>
                </a:r>
              </a:p>
              <a:p>
                <a:pPr lvl="1" eaLnBrk="1" hangingPunct="1"/>
                <a:r>
                  <a:rPr lang="en-US" altLang="zh-CN" sz="2400" dirty="0"/>
                  <a:t>The left child is in position 2i.</a:t>
                </a:r>
              </a:p>
              <a:p>
                <a:pPr lvl="1" eaLnBrk="1" hangingPunct="1"/>
                <a:r>
                  <a:rPr lang="en-US" altLang="zh-CN" sz="2400" dirty="0"/>
                  <a:t>The right child is in position 2i+1.</a:t>
                </a:r>
              </a:p>
              <a:p>
                <a:pPr lvl="1" eaLnBrk="1" hangingPunct="1"/>
                <a:r>
                  <a:rPr lang="en-US" altLang="zh-CN" sz="2400" dirty="0"/>
                  <a:t>The parent is in position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altLang="zh-CN" sz="2400" dirty="0"/>
                  <a:t>.</a:t>
                </a:r>
              </a:p>
              <a:p>
                <a:pPr algn="just" eaLnBrk="1" hangingPunct="1"/>
                <a:r>
                  <a:rPr lang="en-US" altLang="zh-CN" sz="2800" dirty="0"/>
                  <a:t>We will draw the heaps as trees, with the understanding that an actual implementation will use simple arrays.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980728"/>
                <a:ext cx="8229600" cy="5688632"/>
              </a:xfrm>
              <a:blipFill>
                <a:blip r:embed="rId2"/>
                <a:stretch>
                  <a:fillRect l="-593" r="-1481" b="-43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Array Implementation of Heap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23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908720"/>
            <a:ext cx="7488832" cy="221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78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algn="just" eaLnBrk="1" hangingPunct="1"/>
            <a:r>
              <a:rPr lang="en-US" altLang="zh-CN" sz="2400" dirty="0"/>
              <a:t>Add the new element to the next available position at the lowest level</a:t>
            </a:r>
          </a:p>
          <a:p>
            <a:pPr algn="just" eaLnBrk="1" hangingPunct="1"/>
            <a:r>
              <a:rPr lang="en-US" altLang="zh-CN" sz="2400" dirty="0"/>
              <a:t>Restore the min-heap property if violated</a:t>
            </a:r>
          </a:p>
          <a:p>
            <a:pPr lvl="1" algn="just" eaLnBrk="1" hangingPunct="1"/>
            <a:r>
              <a:rPr lang="en-US" altLang="zh-CN" sz="2000" dirty="0"/>
              <a:t>General strategy is percolate up (or bubble up): if the parent of the element is larger than the element, then interchange the parent with child.</a:t>
            </a:r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Insertion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24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212976"/>
            <a:ext cx="4680520" cy="273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19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algn="just" eaLnBrk="1" hangingPunct="1"/>
            <a:r>
              <a:rPr lang="en-US" altLang="zh-CN" sz="2400" dirty="0"/>
              <a:t>Add the new element to the next available position at the lowest level</a:t>
            </a:r>
          </a:p>
          <a:p>
            <a:pPr algn="just" eaLnBrk="1" hangingPunct="1"/>
            <a:r>
              <a:rPr lang="en-US" altLang="zh-CN" sz="2400" dirty="0"/>
              <a:t>Restore the min-heap property if violated</a:t>
            </a:r>
          </a:p>
          <a:p>
            <a:pPr lvl="1" algn="just" eaLnBrk="1" hangingPunct="1"/>
            <a:r>
              <a:rPr lang="en-US" altLang="zh-CN" sz="2000" dirty="0"/>
              <a:t>General strategy is percolate up (or bubble up): if the parent of the element is larger than the element, then interchange the parent with child.</a:t>
            </a:r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Insertion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25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212976"/>
            <a:ext cx="4887842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22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algn="just" eaLnBrk="1" hangingPunct="1"/>
            <a:r>
              <a:rPr lang="en-US" altLang="zh-CN" sz="2400" dirty="0"/>
              <a:t>Add the new element to the next available position at the lowest level</a:t>
            </a:r>
          </a:p>
          <a:p>
            <a:pPr algn="just" eaLnBrk="1" hangingPunct="1"/>
            <a:r>
              <a:rPr lang="en-US" altLang="zh-CN" sz="2400" dirty="0"/>
              <a:t>Restore the min-heap property if violated</a:t>
            </a:r>
          </a:p>
          <a:p>
            <a:pPr lvl="1" algn="just" eaLnBrk="1" hangingPunct="1"/>
            <a:r>
              <a:rPr lang="en-US" altLang="zh-CN" sz="2000" dirty="0"/>
              <a:t>General strategy is percolate up (or bubble up): if the parent of the element is larger than the element, then interchange the parent with child.</a:t>
            </a:r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Insertion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26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1" y="3212977"/>
            <a:ext cx="5760640" cy="289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83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algn="just" eaLnBrk="1" hangingPunct="1"/>
            <a:r>
              <a:rPr lang="en-US" altLang="zh-CN" sz="2400" dirty="0"/>
              <a:t>Add the new element to the next available position at the lowest level</a:t>
            </a:r>
          </a:p>
          <a:p>
            <a:pPr algn="just" eaLnBrk="1" hangingPunct="1"/>
            <a:r>
              <a:rPr lang="en-US" altLang="zh-CN" sz="2400" dirty="0"/>
              <a:t>Restore the min-heap property if violated</a:t>
            </a:r>
          </a:p>
          <a:p>
            <a:pPr lvl="1" algn="just" eaLnBrk="1" hangingPunct="1"/>
            <a:r>
              <a:rPr lang="en-US" altLang="zh-CN" sz="2000" dirty="0"/>
              <a:t>General strategy is percolate up (or bubble up): if the parent of the element is larger than the element, then interchange the parent with child.</a:t>
            </a:r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Insertion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27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1" y="3212976"/>
            <a:ext cx="5839236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46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algn="just" eaLnBrk="1" hangingPunct="1"/>
            <a:r>
              <a:rPr lang="en-US" altLang="zh-CN" sz="2400" dirty="0"/>
              <a:t>Add the new element to the next available position at the lowest level</a:t>
            </a:r>
          </a:p>
          <a:p>
            <a:pPr algn="just" eaLnBrk="1" hangingPunct="1"/>
            <a:r>
              <a:rPr lang="en-US" altLang="zh-CN" sz="2400" dirty="0"/>
              <a:t>Restore the min-heap property if violated</a:t>
            </a:r>
          </a:p>
          <a:p>
            <a:pPr lvl="1" algn="just" eaLnBrk="1" hangingPunct="1"/>
            <a:r>
              <a:rPr lang="en-US" altLang="zh-CN" sz="2000" dirty="0"/>
              <a:t>General strategy is percolate up (or bubble up): if the parent of the element is larger than the element, then interchange the parent with child.</a:t>
            </a:r>
          </a:p>
          <a:p>
            <a:pPr algn="just" eaLnBrk="1" hangingPunct="1"/>
            <a:endParaRPr lang="en-US" altLang="zh-CN" sz="2800" dirty="0"/>
          </a:p>
          <a:p>
            <a:pPr algn="just" eaLnBrk="1" hangingPunct="1"/>
            <a:endParaRPr lang="en-US" altLang="zh-CN" sz="2800" dirty="0"/>
          </a:p>
          <a:p>
            <a:pPr algn="just" eaLnBrk="1" hangingPunct="1"/>
            <a:endParaRPr lang="en-US" altLang="zh-CN" sz="2800" dirty="0"/>
          </a:p>
          <a:p>
            <a:pPr algn="just" eaLnBrk="1" hangingPunct="1"/>
            <a:endParaRPr lang="en-US" altLang="zh-CN" sz="2800" dirty="0"/>
          </a:p>
          <a:p>
            <a:pPr algn="just" eaLnBrk="1" hangingPunct="1"/>
            <a:endParaRPr lang="en-US" altLang="zh-CN" sz="2800" dirty="0"/>
          </a:p>
          <a:p>
            <a:pPr algn="just" eaLnBrk="1" hangingPunct="1">
              <a:spcBef>
                <a:spcPts val="0"/>
              </a:spcBef>
            </a:pPr>
            <a:r>
              <a:rPr lang="en-US" altLang="zh-CN" sz="2400" dirty="0"/>
              <a:t>Correctness: after each swap, the min-heap property is satisfied for the subtree rooted at the new element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Insertion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28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05"/>
          <a:stretch/>
        </p:blipFill>
        <p:spPr>
          <a:xfrm>
            <a:off x="1691680" y="3212976"/>
            <a:ext cx="6067721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12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algn="just" eaLnBrk="1" hangingPunct="1"/>
            <a:r>
              <a:rPr lang="en-US" altLang="zh-CN" sz="2400" dirty="0"/>
              <a:t>Add the new element to the next available position at the lowest level</a:t>
            </a:r>
          </a:p>
          <a:p>
            <a:pPr algn="just" eaLnBrk="1" hangingPunct="1"/>
            <a:r>
              <a:rPr lang="en-US" altLang="zh-CN" sz="2400" dirty="0"/>
              <a:t>Restore the min-heap property if violated</a:t>
            </a:r>
          </a:p>
          <a:p>
            <a:pPr lvl="1" algn="just" eaLnBrk="1" hangingPunct="1"/>
            <a:r>
              <a:rPr lang="en-US" altLang="zh-CN" sz="2000" dirty="0"/>
              <a:t>General strategy is percolate up (or bubble up): if the parent of the element is larger than the element, then interchange the parent with child.</a:t>
            </a:r>
          </a:p>
          <a:p>
            <a:pPr algn="just" eaLnBrk="1" hangingPunct="1"/>
            <a:endParaRPr lang="en-US" altLang="zh-CN" sz="2800" dirty="0"/>
          </a:p>
          <a:p>
            <a:pPr algn="just" eaLnBrk="1" hangingPunct="1"/>
            <a:endParaRPr lang="en-US" altLang="zh-CN" sz="2800" dirty="0"/>
          </a:p>
          <a:p>
            <a:pPr algn="just" eaLnBrk="1" hangingPunct="1"/>
            <a:endParaRPr lang="en-US" altLang="zh-CN" sz="2800" dirty="0"/>
          </a:p>
          <a:p>
            <a:pPr algn="just" eaLnBrk="1" hangingPunct="1"/>
            <a:endParaRPr lang="en-US" altLang="zh-CN" sz="2800" dirty="0"/>
          </a:p>
          <a:p>
            <a:pPr algn="just" eaLnBrk="1" hangingPunct="1"/>
            <a:endParaRPr lang="en-US" altLang="zh-CN" sz="2800" dirty="0"/>
          </a:p>
          <a:p>
            <a:pPr algn="just" eaLnBrk="1" hangingPunct="1">
              <a:spcBef>
                <a:spcPts val="0"/>
              </a:spcBef>
            </a:pPr>
            <a:r>
              <a:rPr lang="en-US" altLang="zh-CN" sz="2400" dirty="0"/>
              <a:t>Correctness: after each swap, the min-heap property is satisfied for the subtree rooted at the new element</a:t>
            </a:r>
          </a:p>
          <a:p>
            <a:pPr algn="just" eaLnBrk="1" hangingPunct="1">
              <a:spcBef>
                <a:spcPts val="0"/>
              </a:spcBef>
            </a:pPr>
            <a:r>
              <a:rPr lang="en-US" altLang="zh-CN" sz="2400" dirty="0"/>
              <a:t>Time complexity = O(height) = O(log n)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Insertion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29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05"/>
          <a:stretch/>
        </p:blipFill>
        <p:spPr>
          <a:xfrm>
            <a:off x="1691680" y="3212976"/>
            <a:ext cx="6067721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87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507288" cy="5688632"/>
          </a:xfrm>
        </p:spPr>
        <p:txBody>
          <a:bodyPr/>
          <a:lstStyle/>
          <a:p>
            <a:pPr eaLnBrk="1" hangingPunct="1">
              <a:spcBef>
                <a:spcPts val="1000"/>
              </a:spcBef>
            </a:pPr>
            <a:r>
              <a:rPr lang="en-US" altLang="zh-CN" sz="3400" dirty="0">
                <a:solidFill>
                  <a:srgbClr val="FF0000"/>
                </a:solidFill>
              </a:rPr>
              <a:t>Introduction to Part I</a:t>
            </a:r>
          </a:p>
          <a:p>
            <a:pPr eaLnBrk="1" hangingPunct="1">
              <a:spcBef>
                <a:spcPts val="5000"/>
              </a:spcBef>
            </a:pPr>
            <a:r>
              <a:rPr lang="en-US" altLang="zh-CN" sz="3400" dirty="0"/>
              <a:t>Heapsort Problem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600" dirty="0"/>
              <a:t>Priority Queues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600" dirty="0"/>
              <a:t>(Binary) Heap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600" dirty="0"/>
              <a:t>Heapsort </a:t>
            </a:r>
          </a:p>
          <a:p>
            <a:pPr marL="342900" lvl="1" indent="-342900" eaLnBrk="1" hangingPunct="1">
              <a:spcBef>
                <a:spcPts val="5000"/>
              </a:spcBef>
              <a:buClr>
                <a:srgbClr val="660033"/>
              </a:buClr>
            </a:pPr>
            <a:r>
              <a:rPr lang="en-US" altLang="zh-CN" sz="3400" dirty="0"/>
              <a:t>Lower Bound for Comparison-based Sorting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600" dirty="0"/>
              <a:t>Decision Tree Model</a:t>
            </a:r>
            <a:endParaRPr lang="en-US" altLang="zh-CN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3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674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zh-CN" sz="2400" dirty="0"/>
          </a:p>
          <a:p>
            <a:pPr marL="0" indent="0" eaLnBrk="1" hangingPunct="1">
              <a:buNone/>
            </a:pPr>
            <a:endParaRPr lang="en-US" altLang="zh-CN" sz="2400" dirty="0"/>
          </a:p>
          <a:p>
            <a:pPr marL="0" indent="0" eaLnBrk="1" hangingPunct="1">
              <a:buNone/>
            </a:pPr>
            <a:endParaRPr lang="en-US" altLang="zh-CN" sz="2400" dirty="0"/>
          </a:p>
          <a:p>
            <a:pPr marL="0" indent="0" eaLnBrk="1" hangingPunct="1">
              <a:buNone/>
            </a:pPr>
            <a:endParaRPr lang="en-US" altLang="zh-CN" sz="2400" dirty="0"/>
          </a:p>
          <a:p>
            <a:pPr marL="0" indent="0" eaLnBrk="1" hangingPunct="1">
              <a:buNone/>
            </a:pPr>
            <a:endParaRPr lang="en-US" altLang="zh-CN" sz="2400" dirty="0"/>
          </a:p>
          <a:p>
            <a:pPr marL="0" indent="0" eaLnBrk="1" hangingPunct="1">
              <a:buNone/>
            </a:pPr>
            <a:endParaRPr lang="en-US" altLang="zh-CN" sz="2400" dirty="0"/>
          </a:p>
          <a:p>
            <a:pPr marL="0" indent="0" eaLnBrk="1" hangingPunct="1">
              <a:buNone/>
            </a:pPr>
            <a:endParaRPr lang="en-US" altLang="zh-CN" sz="2400" dirty="0"/>
          </a:p>
          <a:p>
            <a:pPr marL="0" indent="0" eaLnBrk="1" hangingPunct="1">
              <a:buNone/>
            </a:pPr>
            <a:endParaRPr lang="en-US" altLang="zh-CN" sz="2400" dirty="0"/>
          </a:p>
          <a:p>
            <a:pPr marL="0" indent="0" eaLnBrk="1" hangingPunct="1">
              <a:buNone/>
            </a:pPr>
            <a:endParaRPr lang="en-US" altLang="zh-CN" sz="2400" dirty="0"/>
          </a:p>
          <a:p>
            <a:pPr marL="0" indent="0" eaLnBrk="1" hangingPunct="1">
              <a:buNone/>
            </a:pPr>
            <a:endParaRPr lang="en-US" altLang="zh-CN" sz="2400" dirty="0"/>
          </a:p>
          <a:p>
            <a:pPr marL="0" indent="0" eaLnBrk="1" hangingPunct="1">
              <a:buNone/>
            </a:pPr>
            <a:endParaRPr lang="en-US" altLang="zh-CN" sz="2400" dirty="0"/>
          </a:p>
          <a:p>
            <a:pPr marL="0" indent="0" eaLnBrk="1" hangingPunct="1">
              <a:buNone/>
            </a:pPr>
            <a:endParaRPr lang="en-US" altLang="zh-CN" sz="20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Extract-Min: First Attempt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30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202" r="2442" b="2758"/>
          <a:stretch/>
        </p:blipFill>
        <p:spPr>
          <a:xfrm>
            <a:off x="287523" y="947371"/>
            <a:ext cx="8244917" cy="52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94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zh-CN" sz="2400" dirty="0"/>
          </a:p>
          <a:p>
            <a:pPr marL="0" indent="0" eaLnBrk="1" hangingPunct="1">
              <a:buNone/>
            </a:pPr>
            <a:endParaRPr lang="en-US" altLang="zh-CN" sz="2400" dirty="0"/>
          </a:p>
          <a:p>
            <a:pPr marL="0" indent="0" eaLnBrk="1" hangingPunct="1">
              <a:buNone/>
            </a:pPr>
            <a:endParaRPr lang="en-US" altLang="zh-CN" sz="2400" dirty="0"/>
          </a:p>
          <a:p>
            <a:pPr marL="0" indent="0" eaLnBrk="1" hangingPunct="1">
              <a:buNone/>
            </a:pPr>
            <a:endParaRPr lang="en-US" altLang="zh-CN" sz="2400" dirty="0"/>
          </a:p>
          <a:p>
            <a:pPr marL="0" indent="0" eaLnBrk="1" hangingPunct="1">
              <a:buNone/>
            </a:pPr>
            <a:endParaRPr lang="en-US" altLang="zh-CN" sz="2400" dirty="0"/>
          </a:p>
          <a:p>
            <a:pPr marL="0" indent="0" eaLnBrk="1" hangingPunct="1">
              <a:buNone/>
            </a:pPr>
            <a:endParaRPr lang="en-US" altLang="zh-CN" sz="2400" dirty="0"/>
          </a:p>
          <a:p>
            <a:pPr marL="0" indent="0" eaLnBrk="1" hangingPunct="1">
              <a:buNone/>
            </a:pPr>
            <a:endParaRPr lang="en-US" altLang="zh-CN" sz="2400" dirty="0"/>
          </a:p>
          <a:p>
            <a:pPr marL="0" indent="0" eaLnBrk="1" hangingPunct="1">
              <a:buNone/>
            </a:pPr>
            <a:endParaRPr lang="en-US" altLang="zh-CN" sz="2400" dirty="0"/>
          </a:p>
          <a:p>
            <a:pPr marL="0" indent="0" eaLnBrk="1" hangingPunct="1">
              <a:buNone/>
            </a:pPr>
            <a:endParaRPr lang="en-US" altLang="zh-CN" sz="2400" dirty="0"/>
          </a:p>
          <a:p>
            <a:pPr marL="0" indent="0" eaLnBrk="1" hangingPunct="1">
              <a:buNone/>
            </a:pPr>
            <a:endParaRPr lang="en-US" altLang="zh-CN" sz="2400" dirty="0"/>
          </a:p>
          <a:p>
            <a:pPr marL="0" indent="0" eaLnBrk="1" hangingPunct="1">
              <a:buNone/>
            </a:pPr>
            <a:endParaRPr lang="en-US" altLang="zh-CN" sz="2400" dirty="0"/>
          </a:p>
          <a:p>
            <a:pPr marL="0" indent="0" eaLnBrk="1" hangingPunct="1">
              <a:buNone/>
            </a:pP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400" dirty="0"/>
              <a:t>Min-heap property preserved, but completeness not preserved!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Extract-Min: First Attempt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31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202" r="2442" b="2758"/>
          <a:stretch/>
        </p:blipFill>
        <p:spPr>
          <a:xfrm>
            <a:off x="287523" y="947371"/>
            <a:ext cx="8244917" cy="52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55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algn="just" eaLnBrk="1" hangingPunct="1">
              <a:spcBef>
                <a:spcPts val="0"/>
              </a:spcBef>
            </a:pPr>
            <a:r>
              <a:rPr lang="en-US" altLang="zh-CN" sz="2400" dirty="0"/>
              <a:t>Copy the last element to the root (i.e., overwrite the minimum element stored there)</a:t>
            </a:r>
          </a:p>
          <a:p>
            <a:pPr algn="just" eaLnBrk="1" hangingPunct="1">
              <a:spcBef>
                <a:spcPts val="0"/>
              </a:spcBef>
            </a:pPr>
            <a:r>
              <a:rPr lang="en-US" altLang="zh-CN" sz="2400" dirty="0"/>
              <a:t>Restore the min-heap property by percolate down (or bubble down): if the element is larger than either of its children, then interchange it with the smaller of its children.</a:t>
            </a:r>
          </a:p>
          <a:p>
            <a:pPr eaLnBrk="1" hangingPunct="1">
              <a:spcBef>
                <a:spcPts val="0"/>
              </a:spcBef>
            </a:pPr>
            <a:endParaRPr lang="en-US" altLang="zh-CN" sz="2400" dirty="0"/>
          </a:p>
          <a:p>
            <a:pPr eaLnBrk="1" hangingPunct="1">
              <a:spcBef>
                <a:spcPts val="0"/>
              </a:spcBef>
            </a:pPr>
            <a:endParaRPr lang="en-US" altLang="zh-CN" sz="2400" dirty="0"/>
          </a:p>
          <a:p>
            <a:pPr eaLnBrk="1" hangingPunct="1">
              <a:spcBef>
                <a:spcPts val="0"/>
              </a:spcBef>
            </a:pPr>
            <a:endParaRPr lang="en-US" altLang="zh-CN" sz="2400" dirty="0"/>
          </a:p>
          <a:p>
            <a:pPr eaLnBrk="1" hangingPunct="1">
              <a:spcBef>
                <a:spcPts val="0"/>
              </a:spcBef>
            </a:pPr>
            <a:endParaRPr lang="en-US" altLang="zh-CN" sz="2400" dirty="0"/>
          </a:p>
          <a:p>
            <a:pPr eaLnBrk="1" hangingPunct="1">
              <a:spcBef>
                <a:spcPts val="0"/>
              </a:spcBef>
            </a:pPr>
            <a:endParaRPr lang="en-US" altLang="zh-CN" sz="2400" dirty="0"/>
          </a:p>
          <a:p>
            <a:pPr eaLnBrk="1" hangingPunct="1">
              <a:spcBef>
                <a:spcPts val="0"/>
              </a:spcBef>
            </a:pPr>
            <a:endParaRPr lang="en-US" altLang="zh-CN" sz="24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Extract-Min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32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5"/>
          <a:stretch/>
        </p:blipFill>
        <p:spPr>
          <a:xfrm>
            <a:off x="2627784" y="2852936"/>
            <a:ext cx="2880320" cy="262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146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algn="just" eaLnBrk="1" hangingPunct="1">
              <a:spcBef>
                <a:spcPts val="0"/>
              </a:spcBef>
            </a:pPr>
            <a:r>
              <a:rPr lang="en-US" altLang="zh-CN" sz="2400" dirty="0"/>
              <a:t>Copy the last element to the root (i.e., overwrite the minimum element stored there)</a:t>
            </a:r>
          </a:p>
          <a:p>
            <a:pPr algn="just" eaLnBrk="1" hangingPunct="1">
              <a:spcBef>
                <a:spcPts val="0"/>
              </a:spcBef>
            </a:pPr>
            <a:r>
              <a:rPr lang="en-US" altLang="zh-CN" sz="2400" dirty="0"/>
              <a:t>Restore the min-heap property by percolate down (or bubble down): if the element is larger than either of its children, then interchange it with the smaller of its children.</a:t>
            </a:r>
          </a:p>
          <a:p>
            <a:pPr eaLnBrk="1" hangingPunct="1">
              <a:spcBef>
                <a:spcPts val="0"/>
              </a:spcBef>
            </a:pPr>
            <a:endParaRPr lang="en-US" altLang="zh-CN" sz="2400" dirty="0"/>
          </a:p>
          <a:p>
            <a:pPr eaLnBrk="1" hangingPunct="1">
              <a:spcBef>
                <a:spcPts val="0"/>
              </a:spcBef>
            </a:pPr>
            <a:endParaRPr lang="en-US" altLang="zh-CN" sz="2400" dirty="0"/>
          </a:p>
          <a:p>
            <a:pPr eaLnBrk="1" hangingPunct="1">
              <a:spcBef>
                <a:spcPts val="0"/>
              </a:spcBef>
            </a:pPr>
            <a:endParaRPr lang="en-US" altLang="zh-CN" sz="2400" dirty="0"/>
          </a:p>
          <a:p>
            <a:pPr eaLnBrk="1" hangingPunct="1">
              <a:spcBef>
                <a:spcPts val="0"/>
              </a:spcBef>
            </a:pPr>
            <a:endParaRPr lang="en-US" altLang="zh-CN" sz="2400" dirty="0"/>
          </a:p>
          <a:p>
            <a:pPr eaLnBrk="1" hangingPunct="1">
              <a:spcBef>
                <a:spcPts val="0"/>
              </a:spcBef>
            </a:pPr>
            <a:endParaRPr lang="en-US" altLang="zh-CN" sz="2400" dirty="0"/>
          </a:p>
          <a:p>
            <a:pPr eaLnBrk="1" hangingPunct="1">
              <a:spcBef>
                <a:spcPts val="0"/>
              </a:spcBef>
            </a:pPr>
            <a:endParaRPr lang="en-US" altLang="zh-CN" sz="24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Extract-Min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33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852936"/>
            <a:ext cx="4608512" cy="248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207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algn="just" eaLnBrk="1" hangingPunct="1">
              <a:spcBef>
                <a:spcPts val="0"/>
              </a:spcBef>
            </a:pPr>
            <a:r>
              <a:rPr lang="en-US" altLang="zh-CN" sz="2400" dirty="0"/>
              <a:t>Copy the last element to the root (i.e., overwrite the minimum element stored there)</a:t>
            </a:r>
          </a:p>
          <a:p>
            <a:pPr algn="just" eaLnBrk="1" hangingPunct="1">
              <a:spcBef>
                <a:spcPts val="0"/>
              </a:spcBef>
            </a:pPr>
            <a:r>
              <a:rPr lang="en-US" altLang="zh-CN" sz="2400" dirty="0"/>
              <a:t>Restore the min-heap property by percolate down (or bubble down): if the element is larger than either of its children, then interchange it with the smaller of its children.</a:t>
            </a:r>
          </a:p>
          <a:p>
            <a:pPr eaLnBrk="1" hangingPunct="1">
              <a:spcBef>
                <a:spcPts val="0"/>
              </a:spcBef>
            </a:pPr>
            <a:endParaRPr lang="en-US" altLang="zh-CN" sz="2400" dirty="0"/>
          </a:p>
          <a:p>
            <a:pPr eaLnBrk="1" hangingPunct="1">
              <a:spcBef>
                <a:spcPts val="0"/>
              </a:spcBef>
            </a:pPr>
            <a:endParaRPr lang="en-US" altLang="zh-CN" sz="2400" dirty="0"/>
          </a:p>
          <a:p>
            <a:pPr eaLnBrk="1" hangingPunct="1">
              <a:spcBef>
                <a:spcPts val="0"/>
              </a:spcBef>
            </a:pPr>
            <a:endParaRPr lang="en-US" altLang="zh-CN" sz="2400" dirty="0"/>
          </a:p>
          <a:p>
            <a:pPr eaLnBrk="1" hangingPunct="1">
              <a:spcBef>
                <a:spcPts val="0"/>
              </a:spcBef>
            </a:pPr>
            <a:endParaRPr lang="en-US" altLang="zh-CN" sz="2400" dirty="0"/>
          </a:p>
          <a:p>
            <a:pPr eaLnBrk="1" hangingPunct="1">
              <a:spcBef>
                <a:spcPts val="0"/>
              </a:spcBef>
            </a:pPr>
            <a:endParaRPr lang="en-US" altLang="zh-CN" sz="2400" dirty="0"/>
          </a:p>
          <a:p>
            <a:pPr eaLnBrk="1" hangingPunct="1">
              <a:spcBef>
                <a:spcPts val="0"/>
              </a:spcBef>
            </a:pPr>
            <a:endParaRPr lang="en-US" altLang="zh-CN" sz="24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Extract-Min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34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852936"/>
            <a:ext cx="4824536" cy="264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34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algn="just" eaLnBrk="1" hangingPunct="1">
              <a:spcBef>
                <a:spcPts val="0"/>
              </a:spcBef>
            </a:pPr>
            <a:r>
              <a:rPr lang="en-US" altLang="zh-CN" sz="2400" dirty="0"/>
              <a:t>Copy the last element to the root (i.e., overwrite the minimum element stored there)</a:t>
            </a:r>
          </a:p>
          <a:p>
            <a:pPr algn="just" eaLnBrk="1" hangingPunct="1">
              <a:spcBef>
                <a:spcPts val="0"/>
              </a:spcBef>
            </a:pPr>
            <a:r>
              <a:rPr lang="en-US" altLang="zh-CN" sz="2400" dirty="0"/>
              <a:t>Restore the min-heap property by percolate down (or bubble down): if the element is larger than either of its children, then interchange it with the smaller of its children.</a:t>
            </a:r>
          </a:p>
          <a:p>
            <a:pPr eaLnBrk="1" hangingPunct="1">
              <a:spcBef>
                <a:spcPts val="0"/>
              </a:spcBef>
            </a:pPr>
            <a:endParaRPr lang="en-US" altLang="zh-CN" sz="2400" dirty="0"/>
          </a:p>
          <a:p>
            <a:pPr eaLnBrk="1" hangingPunct="1">
              <a:spcBef>
                <a:spcPts val="0"/>
              </a:spcBef>
            </a:pPr>
            <a:endParaRPr lang="en-US" altLang="zh-CN" sz="2400" dirty="0"/>
          </a:p>
          <a:p>
            <a:pPr eaLnBrk="1" hangingPunct="1">
              <a:spcBef>
                <a:spcPts val="0"/>
              </a:spcBef>
            </a:pPr>
            <a:endParaRPr lang="en-US" altLang="zh-CN" sz="2400" dirty="0"/>
          </a:p>
          <a:p>
            <a:pPr eaLnBrk="1" hangingPunct="1">
              <a:spcBef>
                <a:spcPts val="0"/>
              </a:spcBef>
            </a:pPr>
            <a:endParaRPr lang="en-US" altLang="zh-CN" sz="2400" dirty="0"/>
          </a:p>
          <a:p>
            <a:pPr eaLnBrk="1" hangingPunct="1">
              <a:spcBef>
                <a:spcPts val="0"/>
              </a:spcBef>
            </a:pPr>
            <a:endParaRPr lang="en-US" altLang="zh-CN" sz="2400" dirty="0"/>
          </a:p>
          <a:p>
            <a:pPr eaLnBrk="1" hangingPunct="1">
              <a:spcBef>
                <a:spcPts val="0"/>
              </a:spcBef>
            </a:pPr>
            <a:endParaRPr lang="en-US" altLang="zh-CN" sz="24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Extract-Min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35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4" r="7591" b="-41"/>
          <a:stretch/>
        </p:blipFill>
        <p:spPr>
          <a:xfrm>
            <a:off x="2267744" y="2852936"/>
            <a:ext cx="5256584" cy="262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90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1"/>
          <a:stretch/>
        </p:blipFill>
        <p:spPr>
          <a:xfrm>
            <a:off x="2123728" y="2852936"/>
            <a:ext cx="5734850" cy="2623943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algn="just" eaLnBrk="1" hangingPunct="1">
              <a:spcBef>
                <a:spcPts val="0"/>
              </a:spcBef>
            </a:pPr>
            <a:r>
              <a:rPr lang="en-US" altLang="zh-CN" sz="2400" dirty="0"/>
              <a:t>Copy the last element to the root (i.e., overwrite the minimum element stored there)</a:t>
            </a:r>
          </a:p>
          <a:p>
            <a:pPr algn="just" eaLnBrk="1" hangingPunct="1">
              <a:spcBef>
                <a:spcPts val="0"/>
              </a:spcBef>
            </a:pPr>
            <a:r>
              <a:rPr lang="en-US" altLang="zh-CN" sz="2400" dirty="0"/>
              <a:t>Restore the min-heap property by percolate down (or bubble down): if the element is larger than either of its children, then interchange it with the smaller of its children.</a:t>
            </a:r>
          </a:p>
          <a:p>
            <a:pPr algn="just" eaLnBrk="1" hangingPunct="1">
              <a:spcBef>
                <a:spcPts val="0"/>
              </a:spcBef>
            </a:pPr>
            <a:endParaRPr lang="en-US" altLang="zh-CN" sz="2400" dirty="0"/>
          </a:p>
          <a:p>
            <a:pPr algn="just" eaLnBrk="1" hangingPunct="1">
              <a:spcBef>
                <a:spcPts val="0"/>
              </a:spcBef>
            </a:pPr>
            <a:endParaRPr lang="en-US" altLang="zh-CN" sz="2400" dirty="0"/>
          </a:p>
          <a:p>
            <a:pPr algn="just" eaLnBrk="1" hangingPunct="1">
              <a:spcBef>
                <a:spcPts val="0"/>
              </a:spcBef>
            </a:pPr>
            <a:endParaRPr lang="en-US" altLang="zh-CN" sz="2400" dirty="0"/>
          </a:p>
          <a:p>
            <a:pPr algn="just" eaLnBrk="1" hangingPunct="1">
              <a:spcBef>
                <a:spcPts val="0"/>
              </a:spcBef>
            </a:pPr>
            <a:endParaRPr lang="en-US" altLang="zh-CN" sz="2400" dirty="0"/>
          </a:p>
          <a:p>
            <a:pPr algn="just" eaLnBrk="1" hangingPunct="1">
              <a:spcBef>
                <a:spcPts val="0"/>
              </a:spcBef>
            </a:pPr>
            <a:endParaRPr lang="en-US" altLang="zh-CN" sz="2400" dirty="0"/>
          </a:p>
          <a:p>
            <a:pPr algn="just" eaLnBrk="1" hangingPunct="1">
              <a:spcBef>
                <a:spcPts val="0"/>
              </a:spcBef>
            </a:pPr>
            <a:endParaRPr lang="en-US" altLang="zh-CN" sz="2400" dirty="0"/>
          </a:p>
          <a:p>
            <a:pPr algn="just" eaLnBrk="1" hangingPunct="1">
              <a:spcBef>
                <a:spcPts val="0"/>
              </a:spcBef>
            </a:pPr>
            <a:endParaRPr lang="en-US" altLang="zh-CN" sz="2400" dirty="0"/>
          </a:p>
          <a:p>
            <a:pPr algn="just" eaLnBrk="1" hangingPunct="1">
              <a:spcBef>
                <a:spcPts val="0"/>
              </a:spcBef>
            </a:pPr>
            <a:r>
              <a:rPr lang="en-US" altLang="zh-CN" sz="2400" dirty="0"/>
              <a:t>Correctness: after each swap, the min-heap property is satisfied for all nodes except the node containing the element (with respect to its children)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Extract-Min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36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8527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algn="just" eaLnBrk="1" hangingPunct="1">
              <a:spcBef>
                <a:spcPts val="0"/>
              </a:spcBef>
            </a:pPr>
            <a:r>
              <a:rPr lang="en-US" altLang="zh-CN" sz="2400" dirty="0"/>
              <a:t>Copy the last element to the root (i.e., overwrite the minimum element stored there)</a:t>
            </a:r>
          </a:p>
          <a:p>
            <a:pPr algn="just" eaLnBrk="1" hangingPunct="1">
              <a:spcBef>
                <a:spcPts val="0"/>
              </a:spcBef>
            </a:pPr>
            <a:r>
              <a:rPr lang="en-US" altLang="zh-CN" sz="2400" dirty="0"/>
              <a:t>Restore the min-heap property by percolate down (or bubble down): if the element is larger than either of its children, then interchange it with the smaller of its children.</a:t>
            </a:r>
          </a:p>
          <a:p>
            <a:pPr algn="just" eaLnBrk="1" hangingPunct="1">
              <a:spcBef>
                <a:spcPts val="0"/>
              </a:spcBef>
            </a:pPr>
            <a:endParaRPr lang="en-US" altLang="zh-CN" sz="2400" dirty="0"/>
          </a:p>
          <a:p>
            <a:pPr algn="just" eaLnBrk="1" hangingPunct="1">
              <a:spcBef>
                <a:spcPts val="0"/>
              </a:spcBef>
            </a:pPr>
            <a:endParaRPr lang="en-US" altLang="zh-CN" sz="2400" dirty="0"/>
          </a:p>
          <a:p>
            <a:pPr algn="just" eaLnBrk="1" hangingPunct="1">
              <a:spcBef>
                <a:spcPts val="0"/>
              </a:spcBef>
            </a:pPr>
            <a:endParaRPr lang="en-US" altLang="zh-CN" sz="2400" dirty="0"/>
          </a:p>
          <a:p>
            <a:pPr algn="just" eaLnBrk="1" hangingPunct="1">
              <a:spcBef>
                <a:spcPts val="0"/>
              </a:spcBef>
            </a:pPr>
            <a:endParaRPr lang="en-US" altLang="zh-CN" sz="2400" dirty="0"/>
          </a:p>
          <a:p>
            <a:pPr algn="just" eaLnBrk="1" hangingPunct="1">
              <a:spcBef>
                <a:spcPts val="0"/>
              </a:spcBef>
            </a:pPr>
            <a:endParaRPr lang="en-US" altLang="zh-CN" sz="2400" dirty="0"/>
          </a:p>
          <a:p>
            <a:pPr algn="just" eaLnBrk="1" hangingPunct="1">
              <a:spcBef>
                <a:spcPts val="0"/>
              </a:spcBef>
            </a:pPr>
            <a:endParaRPr lang="en-US" altLang="zh-CN" sz="2400" dirty="0"/>
          </a:p>
          <a:p>
            <a:pPr algn="just" eaLnBrk="1" hangingPunct="1">
              <a:spcBef>
                <a:spcPts val="0"/>
              </a:spcBef>
            </a:pPr>
            <a:endParaRPr lang="en-US" altLang="zh-CN" sz="2400" dirty="0"/>
          </a:p>
          <a:p>
            <a:pPr algn="just" eaLnBrk="1" hangingPunct="1">
              <a:spcBef>
                <a:spcPts val="0"/>
              </a:spcBef>
            </a:pPr>
            <a:r>
              <a:rPr lang="en-US" altLang="zh-CN" sz="2400" dirty="0"/>
              <a:t>Correctness: after each swap, the min-heap property is satisfied for all nodes except the node containing the element (with respect to its children)</a:t>
            </a:r>
          </a:p>
          <a:p>
            <a:pPr algn="just" eaLnBrk="1" hangingPunct="1">
              <a:spcBef>
                <a:spcPts val="0"/>
              </a:spcBef>
            </a:pPr>
            <a:r>
              <a:rPr lang="en-US" altLang="zh-CN" sz="2400" dirty="0"/>
              <a:t>Time complexity = O(height) = O(log n)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Extract-Min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37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1"/>
          <a:stretch/>
        </p:blipFill>
        <p:spPr>
          <a:xfrm>
            <a:off x="2123728" y="2852936"/>
            <a:ext cx="5734850" cy="262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91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507288" cy="5688632"/>
          </a:xfrm>
        </p:spPr>
        <p:txBody>
          <a:bodyPr/>
          <a:lstStyle/>
          <a:p>
            <a:pPr eaLnBrk="1" hangingPunct="1">
              <a:spcBef>
                <a:spcPts val="1000"/>
              </a:spcBef>
            </a:pPr>
            <a:r>
              <a:rPr lang="en-US" altLang="zh-CN" sz="3400" dirty="0">
                <a:solidFill>
                  <a:schemeClr val="bg1">
                    <a:lumMod val="75000"/>
                  </a:schemeClr>
                </a:solidFill>
              </a:rPr>
              <a:t>Introduction to Part I</a:t>
            </a:r>
          </a:p>
          <a:p>
            <a:pPr eaLnBrk="1" hangingPunct="1">
              <a:spcBef>
                <a:spcPts val="5000"/>
              </a:spcBef>
            </a:pPr>
            <a:r>
              <a:rPr lang="en-US" altLang="zh-CN" sz="3400" dirty="0">
                <a:solidFill>
                  <a:srgbClr val="FF0000"/>
                </a:solidFill>
              </a:rPr>
              <a:t>Heapsort Problem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600" dirty="0">
                <a:solidFill>
                  <a:schemeClr val="bg1">
                    <a:lumMod val="75000"/>
                  </a:schemeClr>
                </a:solidFill>
              </a:rPr>
              <a:t>Priority Queues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600" dirty="0">
                <a:solidFill>
                  <a:schemeClr val="bg1">
                    <a:lumMod val="75000"/>
                  </a:schemeClr>
                </a:solidFill>
              </a:rPr>
              <a:t>(Binary) Heap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600" dirty="0">
                <a:solidFill>
                  <a:srgbClr val="FF0000"/>
                </a:solidFill>
              </a:rPr>
              <a:t>Heapsort </a:t>
            </a:r>
          </a:p>
          <a:p>
            <a:pPr marL="342900" lvl="1" indent="-342900" eaLnBrk="1" hangingPunct="1">
              <a:spcBef>
                <a:spcPts val="5000"/>
              </a:spcBef>
              <a:buClr>
                <a:srgbClr val="660033"/>
              </a:buClr>
            </a:pPr>
            <a:r>
              <a:rPr lang="en-US" altLang="zh-CN" sz="3400" dirty="0"/>
              <a:t>Lower Bound for Comparison-based Sorting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600" dirty="0"/>
              <a:t>Decision Tree Model</a:t>
            </a:r>
            <a:endParaRPr lang="en-US" altLang="zh-CN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38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87508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Build a binary heap of n elements</a:t>
            </a:r>
          </a:p>
          <a:p>
            <a:pPr lvl="1" eaLnBrk="1" hangingPunct="1"/>
            <a:r>
              <a:rPr lang="en-US" altLang="zh-CN" sz="2400" dirty="0"/>
              <a:t>the minimum element is at the top of the heap</a:t>
            </a:r>
          </a:p>
          <a:p>
            <a:pPr marL="344487" lvl="1" indent="0" eaLnBrk="1" hangingPunct="1">
              <a:buNone/>
            </a:pPr>
            <a:endParaRPr lang="en-US" altLang="zh-CN" sz="2400" dirty="0"/>
          </a:p>
          <a:p>
            <a:pPr lvl="1" eaLnBrk="1" hangingPunct="1"/>
            <a:endParaRPr lang="en-US" altLang="zh-CN" sz="2400" dirty="0"/>
          </a:p>
          <a:p>
            <a:pPr lvl="1" eaLnBrk="1" hangingPunct="1"/>
            <a:endParaRPr lang="en-US" altLang="zh-CN" sz="2400" dirty="0"/>
          </a:p>
          <a:p>
            <a:pPr lvl="1" eaLnBrk="1" hangingPunct="1"/>
            <a:endParaRPr lang="en-US" altLang="zh-CN" sz="24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Heapsort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39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295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algn="just" eaLnBrk="1" hangingPunct="1"/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In Part I, we will illustrate Divide-and-Conquer using several examples:</a:t>
            </a:r>
          </a:p>
          <a:p>
            <a:pPr lvl="1" algn="just" eaLnBrk="1" hangingPunct="1">
              <a:spcBef>
                <a:spcPts val="3000"/>
              </a:spcBef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Maximum Contiguous Subarray (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最大子数组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 algn="just" eaLnBrk="1" hangingPunct="1">
              <a:spcBef>
                <a:spcPts val="3000"/>
              </a:spcBef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Counting Inversions (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逆序计数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 algn="just" eaLnBrk="1" hangingPunct="1">
              <a:spcBef>
                <a:spcPts val="3000"/>
              </a:spcBef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Polynomial Multiplication (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多项式乘法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 algn="just" eaLnBrk="1" hangingPunct="1">
              <a:spcBef>
                <a:spcPts val="3000"/>
              </a:spcBef>
            </a:pP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QuickSort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and Partition (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快速排序与划分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 algn="just" eaLnBrk="1" hangingPunct="1">
              <a:spcBef>
                <a:spcPts val="3000"/>
              </a:spcBef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Lower Bound for Sorting (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基于比较的排序下界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4487" lvl="1" indent="0" eaLnBrk="1" hangingPunct="1">
              <a:buNone/>
            </a:pPr>
            <a:endParaRPr lang="en-US" altLang="zh-CN" sz="20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Introduction to Part I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4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22573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Build a binary heap of n elements</a:t>
            </a:r>
          </a:p>
          <a:p>
            <a:pPr lvl="1" eaLnBrk="1" hangingPunct="1"/>
            <a:r>
              <a:rPr lang="en-US" altLang="zh-CN" sz="2400" dirty="0"/>
              <a:t>the minimum element is at the top of the heap</a:t>
            </a:r>
          </a:p>
          <a:p>
            <a:pPr marL="344487" lvl="1" indent="0" eaLnBrk="1" hangingPunct="1">
              <a:buNone/>
            </a:pPr>
            <a:br>
              <a:rPr lang="en-US" altLang="zh-CN" sz="2400" dirty="0"/>
            </a:br>
            <a:br>
              <a:rPr lang="en-US" altLang="zh-CN" sz="2400" dirty="0"/>
            </a:br>
            <a:endParaRPr lang="en-US" altLang="zh-CN" sz="2400" dirty="0"/>
          </a:p>
          <a:p>
            <a:pPr lvl="1" eaLnBrk="1" hangingPunct="1"/>
            <a:endParaRPr lang="en-US" altLang="zh-CN" sz="2400" dirty="0"/>
          </a:p>
          <a:p>
            <a:pPr eaLnBrk="1" hangingPunct="1"/>
            <a:r>
              <a:rPr lang="en-US" altLang="zh-CN" sz="2800" dirty="0"/>
              <a:t>Perform n </a:t>
            </a:r>
            <a:r>
              <a:rPr lang="en-US" altLang="zh-CN" sz="2800" dirty="0">
                <a:solidFill>
                  <a:srgbClr val="0070C0"/>
                </a:solidFill>
              </a:rPr>
              <a:t>Extract-Min</a:t>
            </a:r>
            <a:r>
              <a:rPr lang="en-US" altLang="zh-CN" sz="2800" dirty="0"/>
              <a:t> operations</a:t>
            </a:r>
          </a:p>
          <a:p>
            <a:pPr lvl="1" eaLnBrk="1" hangingPunct="1"/>
            <a:r>
              <a:rPr lang="en-US" altLang="zh-CN" sz="2400" dirty="0"/>
              <a:t>the elements are extracted in sorted order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Heapsort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40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51861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Build a binary heap of n elements</a:t>
            </a:r>
          </a:p>
          <a:p>
            <a:pPr lvl="1" eaLnBrk="1" hangingPunct="1"/>
            <a:r>
              <a:rPr lang="en-US" altLang="zh-CN" sz="2400" dirty="0"/>
              <a:t>the minimum element is at the top of the heap</a:t>
            </a:r>
          </a:p>
          <a:p>
            <a:pPr lvl="1" eaLnBrk="1" hangingPunct="1"/>
            <a:r>
              <a:rPr lang="en-US" altLang="zh-CN" sz="2400" dirty="0"/>
              <a:t>insert n elements one by one </a:t>
            </a:r>
            <a:br>
              <a:rPr lang="en-US" altLang="zh-CN" sz="2400" dirty="0"/>
            </a:br>
            <a:r>
              <a:rPr lang="en-US" altLang="zh-CN" sz="2400" dirty="0"/>
              <a:t>→ O(n log n)</a:t>
            </a:r>
            <a:br>
              <a:rPr lang="en-US" altLang="zh-CN" sz="2400" dirty="0"/>
            </a:br>
            <a:r>
              <a:rPr lang="en-US" altLang="zh-CN" sz="2400" dirty="0"/>
              <a:t>(there is a more efficient way, check CLRS 6.3 if interested)</a:t>
            </a:r>
          </a:p>
          <a:p>
            <a:pPr lvl="1" eaLnBrk="1" hangingPunct="1"/>
            <a:endParaRPr lang="en-US" altLang="zh-CN" sz="2400" dirty="0"/>
          </a:p>
          <a:p>
            <a:pPr eaLnBrk="1" hangingPunct="1"/>
            <a:r>
              <a:rPr lang="en-US" altLang="zh-CN" sz="2800" dirty="0"/>
              <a:t>Perform n </a:t>
            </a:r>
            <a:r>
              <a:rPr lang="en-US" altLang="zh-CN" sz="2800" dirty="0">
                <a:solidFill>
                  <a:srgbClr val="0070C0"/>
                </a:solidFill>
              </a:rPr>
              <a:t>Extract-Min</a:t>
            </a:r>
            <a:r>
              <a:rPr lang="en-US" altLang="zh-CN" sz="2800" dirty="0"/>
              <a:t> operations</a:t>
            </a:r>
          </a:p>
          <a:p>
            <a:pPr lvl="1" eaLnBrk="1" hangingPunct="1"/>
            <a:r>
              <a:rPr lang="en-US" altLang="zh-CN" sz="2400" dirty="0"/>
              <a:t>the elements are extracted in sorted order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Heapsort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41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47006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Build a binary heap of n elements</a:t>
            </a:r>
          </a:p>
          <a:p>
            <a:pPr lvl="1" eaLnBrk="1" hangingPunct="1"/>
            <a:r>
              <a:rPr lang="en-US" altLang="zh-CN" sz="2400" dirty="0"/>
              <a:t>the minimum element is at the top of the heap</a:t>
            </a:r>
          </a:p>
          <a:p>
            <a:pPr lvl="1" eaLnBrk="1" hangingPunct="1"/>
            <a:r>
              <a:rPr lang="en-US" altLang="zh-CN" sz="2400" dirty="0"/>
              <a:t>insert n elements one by one </a:t>
            </a:r>
            <a:br>
              <a:rPr lang="en-US" altLang="zh-CN" sz="2400" dirty="0"/>
            </a:br>
            <a:r>
              <a:rPr lang="en-US" altLang="zh-CN" sz="2400" dirty="0"/>
              <a:t>→ O(n log n)</a:t>
            </a:r>
            <a:br>
              <a:rPr lang="en-US" altLang="zh-CN" sz="2400" dirty="0"/>
            </a:br>
            <a:r>
              <a:rPr lang="en-US" altLang="zh-CN" sz="2400" dirty="0"/>
              <a:t>(there is a more efficient way, check CLRS 6.3 if interested)</a:t>
            </a:r>
          </a:p>
          <a:p>
            <a:pPr lvl="1" eaLnBrk="1" hangingPunct="1"/>
            <a:endParaRPr lang="en-US" altLang="zh-CN" sz="2400" dirty="0"/>
          </a:p>
          <a:p>
            <a:pPr eaLnBrk="1" hangingPunct="1"/>
            <a:r>
              <a:rPr lang="en-US" altLang="zh-CN" sz="2800" dirty="0"/>
              <a:t>Perform n </a:t>
            </a:r>
            <a:r>
              <a:rPr lang="en-US" altLang="zh-CN" sz="2800" dirty="0">
                <a:solidFill>
                  <a:srgbClr val="0070C0"/>
                </a:solidFill>
              </a:rPr>
              <a:t>Extract-Min</a:t>
            </a:r>
            <a:r>
              <a:rPr lang="en-US" altLang="zh-CN" sz="2800" dirty="0"/>
              <a:t> operations</a:t>
            </a:r>
          </a:p>
          <a:p>
            <a:pPr lvl="1" eaLnBrk="1" hangingPunct="1"/>
            <a:r>
              <a:rPr lang="en-US" altLang="zh-CN" sz="2400" dirty="0"/>
              <a:t>the elements are extracted in sorted order</a:t>
            </a:r>
          </a:p>
          <a:p>
            <a:pPr lvl="1" eaLnBrk="1" hangingPunct="1"/>
            <a:r>
              <a:rPr lang="en-US" altLang="zh-CN" sz="2400" dirty="0"/>
              <a:t>each </a:t>
            </a:r>
            <a:r>
              <a:rPr lang="en-US" altLang="zh-CN" sz="2400" dirty="0">
                <a:solidFill>
                  <a:srgbClr val="0070C0"/>
                </a:solidFill>
              </a:rPr>
              <a:t>Extract-Min</a:t>
            </a:r>
            <a:r>
              <a:rPr lang="en-US" altLang="zh-CN" sz="2400" dirty="0"/>
              <a:t> operation takes O(log n) time   </a:t>
            </a:r>
            <a:br>
              <a:rPr lang="en-US" altLang="zh-CN" sz="2400" dirty="0"/>
            </a:br>
            <a:r>
              <a:rPr lang="en-US" altLang="zh-CN" sz="2400" dirty="0"/>
              <a:t>→ O(n log n)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Heapsort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42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93607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Build a binary heap of n elements</a:t>
            </a:r>
          </a:p>
          <a:p>
            <a:pPr lvl="1" eaLnBrk="1" hangingPunct="1"/>
            <a:r>
              <a:rPr lang="en-US" altLang="zh-CN" sz="2400" dirty="0"/>
              <a:t>the minimum element is at the top of the heap</a:t>
            </a:r>
          </a:p>
          <a:p>
            <a:pPr lvl="1" eaLnBrk="1" hangingPunct="1"/>
            <a:r>
              <a:rPr lang="en-US" altLang="zh-CN" sz="2400" dirty="0"/>
              <a:t>insert n elements one by one </a:t>
            </a:r>
            <a:br>
              <a:rPr lang="en-US" altLang="zh-CN" sz="2400" dirty="0"/>
            </a:br>
            <a:r>
              <a:rPr lang="en-US" altLang="zh-CN" sz="2400" dirty="0"/>
              <a:t>→ O(n log n)</a:t>
            </a:r>
            <a:br>
              <a:rPr lang="en-US" altLang="zh-CN" sz="2400" dirty="0"/>
            </a:br>
            <a:r>
              <a:rPr lang="en-US" altLang="zh-CN" sz="2400" dirty="0"/>
              <a:t>(there is a more efficient way, check CLRS 6.3 if interested)</a:t>
            </a:r>
          </a:p>
          <a:p>
            <a:pPr lvl="1" eaLnBrk="1" hangingPunct="1"/>
            <a:endParaRPr lang="en-US" altLang="zh-CN" sz="2400" dirty="0"/>
          </a:p>
          <a:p>
            <a:pPr eaLnBrk="1" hangingPunct="1"/>
            <a:r>
              <a:rPr lang="en-US" altLang="zh-CN" sz="2800" dirty="0"/>
              <a:t>Perform n </a:t>
            </a:r>
            <a:r>
              <a:rPr lang="en-US" altLang="zh-CN" sz="2800" dirty="0">
                <a:solidFill>
                  <a:srgbClr val="0070C0"/>
                </a:solidFill>
              </a:rPr>
              <a:t>Extract-Min</a:t>
            </a:r>
            <a:r>
              <a:rPr lang="en-US" altLang="zh-CN" sz="2800" dirty="0"/>
              <a:t> operations</a:t>
            </a:r>
          </a:p>
          <a:p>
            <a:pPr lvl="1" eaLnBrk="1" hangingPunct="1"/>
            <a:r>
              <a:rPr lang="en-US" altLang="zh-CN" sz="2400" dirty="0"/>
              <a:t>the elements are extracted in sorted order</a:t>
            </a:r>
          </a:p>
          <a:p>
            <a:pPr lvl="1" eaLnBrk="1" hangingPunct="1"/>
            <a:r>
              <a:rPr lang="en-US" altLang="zh-CN" sz="2400" dirty="0"/>
              <a:t>each </a:t>
            </a:r>
            <a:r>
              <a:rPr lang="en-US" altLang="zh-CN" sz="2400" dirty="0">
                <a:solidFill>
                  <a:srgbClr val="0070C0"/>
                </a:solidFill>
              </a:rPr>
              <a:t>Extract-Min</a:t>
            </a:r>
            <a:r>
              <a:rPr lang="en-US" altLang="zh-CN" sz="2400" dirty="0"/>
              <a:t> operation takes O(log n) time   </a:t>
            </a:r>
            <a:br>
              <a:rPr lang="en-US" altLang="zh-CN" sz="2400" dirty="0"/>
            </a:br>
            <a:r>
              <a:rPr lang="en-US" altLang="zh-CN" sz="2400" dirty="0"/>
              <a:t>→ O(n log n)</a:t>
            </a:r>
          </a:p>
          <a:p>
            <a:pPr lvl="1" eaLnBrk="1" hangingPunct="1"/>
            <a:endParaRPr lang="en-US" altLang="zh-CN" sz="2400" dirty="0"/>
          </a:p>
          <a:p>
            <a:pPr eaLnBrk="1" hangingPunct="1"/>
            <a:r>
              <a:rPr lang="en-US" altLang="zh-CN" sz="2800" dirty="0"/>
              <a:t>Total time complexity: O(n log n)</a:t>
            </a:r>
            <a:endParaRPr lang="en-US" altLang="zh-CN" sz="24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Heapsort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43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75146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Build a binary heap of n elements</a:t>
            </a: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/>
              <a:t>Heapsort - 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44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52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84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16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348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8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12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644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076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08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8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94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2267876" y="1628800"/>
            <a:ext cx="264" cy="36004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4369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Build a binary heap of n elements</a:t>
            </a: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/>
              <a:t>Heapsort - 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45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52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84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16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348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8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12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644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076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08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8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94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3852232" y="2852936"/>
            <a:ext cx="504000" cy="504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2267876" y="1628800"/>
            <a:ext cx="264" cy="36004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30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Build a binary heap of n elements</a:t>
            </a: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/>
              <a:t>Heapsort - 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46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52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84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16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348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8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12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644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076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08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8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94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3852232" y="2852936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2699876" y="1628800"/>
            <a:ext cx="264" cy="36004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5223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Build a binary heap of n elements</a:t>
            </a: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/>
              <a:t>Heapsort - 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47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52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84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16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348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8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12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644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076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08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8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94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3852232" y="2852936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483928" y="3830143"/>
            <a:ext cx="504000" cy="504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" name="直接连接符 4"/>
          <p:cNvCxnSpPr>
            <a:stCxn id="2" idx="3"/>
            <a:endCxn id="21" idx="7"/>
          </p:cNvCxnSpPr>
          <p:nvPr/>
        </p:nvCxnSpPr>
        <p:spPr bwMode="auto">
          <a:xfrm flipH="1">
            <a:off x="2914119" y="3283127"/>
            <a:ext cx="1011922" cy="620825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 bwMode="auto">
          <a:xfrm>
            <a:off x="2699876" y="1628800"/>
            <a:ext cx="264" cy="36004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078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Build a binary heap of n elements</a:t>
            </a: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/>
              <a:t>Heapsort - 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48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52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84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16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348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8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12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644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076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08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8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94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3852232" y="2852936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483928" y="3830143"/>
            <a:ext cx="504000" cy="504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" name="直接连接符 4"/>
          <p:cNvCxnSpPr>
            <a:stCxn id="2" idx="3"/>
            <a:endCxn id="21" idx="7"/>
          </p:cNvCxnSpPr>
          <p:nvPr/>
        </p:nvCxnSpPr>
        <p:spPr bwMode="auto">
          <a:xfrm flipH="1">
            <a:off x="2914119" y="3283127"/>
            <a:ext cx="1011922" cy="620825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 bwMode="auto">
          <a:xfrm>
            <a:off x="2699876" y="1628800"/>
            <a:ext cx="264" cy="36004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6475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Build a binary heap of n elements</a:t>
            </a: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/>
              <a:t>Heapsort - 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49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52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84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16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348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8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12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644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076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08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8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94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3852232" y="2852936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483928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" name="直接连接符 4"/>
          <p:cNvCxnSpPr>
            <a:stCxn id="2" idx="3"/>
            <a:endCxn id="21" idx="7"/>
          </p:cNvCxnSpPr>
          <p:nvPr/>
        </p:nvCxnSpPr>
        <p:spPr bwMode="auto">
          <a:xfrm flipH="1">
            <a:off x="2914119" y="3283127"/>
            <a:ext cx="1011922" cy="620825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 bwMode="auto">
          <a:xfrm>
            <a:off x="3131612" y="1618283"/>
            <a:ext cx="264" cy="36004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621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algn="just" eaLnBrk="1" hangingPunct="1"/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In Part I, we will illustrate Divide-and-Conquer using several examples:</a:t>
            </a:r>
          </a:p>
          <a:p>
            <a:pPr lvl="1" algn="just" eaLnBrk="1" hangingPunct="1">
              <a:spcBef>
                <a:spcPts val="3000"/>
              </a:spcBef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Maximum Contiguous Subarray (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最大子数组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 algn="just" eaLnBrk="1" hangingPunct="1">
              <a:spcBef>
                <a:spcPts val="3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Counting Inversions (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逆序计数</a:t>
            </a:r>
            <a:r>
              <a:rPr lang="en-US" altLang="zh-C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 algn="just" eaLnBrk="1" hangingPunct="1">
              <a:spcBef>
                <a:spcPts val="3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Polynomial Multiplication (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多项式乘法</a:t>
            </a:r>
            <a:r>
              <a:rPr lang="en-US" altLang="zh-C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 algn="just" eaLnBrk="1" hangingPunct="1">
              <a:spcBef>
                <a:spcPts val="3000"/>
              </a:spcBef>
            </a:pPr>
            <a:r>
              <a:rPr lang="en-US" altLang="zh-CN" sz="28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QuickSort</a:t>
            </a:r>
            <a:r>
              <a:rPr lang="en-US" altLang="zh-C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Partition (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快速排序与划分</a:t>
            </a:r>
            <a:r>
              <a:rPr lang="en-US" altLang="zh-C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 algn="just" eaLnBrk="1" hangingPunct="1">
              <a:spcBef>
                <a:spcPts val="3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Lower Bound for Sorting (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基于比较的排序下界</a:t>
            </a:r>
            <a:r>
              <a:rPr lang="en-US" altLang="zh-C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4487" lvl="1" indent="0" eaLnBrk="1" hangingPunct="1">
              <a:buNone/>
            </a:pPr>
            <a:endParaRPr lang="en-US" altLang="zh-CN" sz="20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Introduction to Part I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5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03530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Build a binary heap of n elements</a:t>
            </a: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/>
              <a:t>Heapsort - 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50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52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84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16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348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8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12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644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076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08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8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94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3852232" y="2852936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483928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" name="直接连接符 4"/>
          <p:cNvCxnSpPr>
            <a:stCxn id="2" idx="3"/>
            <a:endCxn id="21" idx="7"/>
          </p:cNvCxnSpPr>
          <p:nvPr/>
        </p:nvCxnSpPr>
        <p:spPr bwMode="auto">
          <a:xfrm flipH="1">
            <a:off x="2914119" y="3283127"/>
            <a:ext cx="1011922" cy="620825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" idx="5"/>
            <a:endCxn id="54" idx="1"/>
          </p:cNvCxnSpPr>
          <p:nvPr/>
        </p:nvCxnSpPr>
        <p:spPr bwMode="auto">
          <a:xfrm>
            <a:off x="4282423" y="3283127"/>
            <a:ext cx="1083682" cy="620825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椭圆 53"/>
          <p:cNvSpPr/>
          <p:nvPr/>
        </p:nvSpPr>
        <p:spPr bwMode="auto">
          <a:xfrm>
            <a:off x="5292296" y="3830143"/>
            <a:ext cx="504000" cy="504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3131612" y="1618283"/>
            <a:ext cx="264" cy="36004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2987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Build a binary heap of n elements</a:t>
            </a: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/>
              <a:t>Heapsort - 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51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52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84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16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348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8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12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644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076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08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8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94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3852232" y="2852936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483928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" name="直接连接符 4"/>
          <p:cNvCxnSpPr>
            <a:stCxn id="2" idx="3"/>
            <a:endCxn id="21" idx="7"/>
          </p:cNvCxnSpPr>
          <p:nvPr/>
        </p:nvCxnSpPr>
        <p:spPr bwMode="auto">
          <a:xfrm flipH="1">
            <a:off x="2914119" y="3283127"/>
            <a:ext cx="1011922" cy="620825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" idx="5"/>
            <a:endCxn id="54" idx="1"/>
          </p:cNvCxnSpPr>
          <p:nvPr/>
        </p:nvCxnSpPr>
        <p:spPr bwMode="auto">
          <a:xfrm>
            <a:off x="4282423" y="3283127"/>
            <a:ext cx="1083682" cy="620825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椭圆 53"/>
          <p:cNvSpPr/>
          <p:nvPr/>
        </p:nvSpPr>
        <p:spPr bwMode="auto">
          <a:xfrm>
            <a:off x="5292296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3599864" y="1587839"/>
            <a:ext cx="264" cy="36004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095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Build a binary heap of n elements</a:t>
            </a: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/>
              <a:t>Heapsort - 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52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52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84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16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348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8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12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644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076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08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8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94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3852232" y="2852936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483928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475600" y="4941168"/>
            <a:ext cx="504000" cy="504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" name="直接连接符 4"/>
          <p:cNvCxnSpPr>
            <a:stCxn id="2" idx="3"/>
            <a:endCxn id="21" idx="7"/>
          </p:cNvCxnSpPr>
          <p:nvPr/>
        </p:nvCxnSpPr>
        <p:spPr bwMode="auto">
          <a:xfrm flipH="1">
            <a:off x="2914119" y="3283127"/>
            <a:ext cx="1011922" cy="620825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" idx="5"/>
            <a:endCxn id="54" idx="1"/>
          </p:cNvCxnSpPr>
          <p:nvPr/>
        </p:nvCxnSpPr>
        <p:spPr bwMode="auto">
          <a:xfrm>
            <a:off x="4282423" y="3283127"/>
            <a:ext cx="1083682" cy="620825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>
            <a:stCxn id="21" idx="3"/>
            <a:endCxn id="23" idx="7"/>
          </p:cNvCxnSpPr>
          <p:nvPr/>
        </p:nvCxnSpPr>
        <p:spPr bwMode="auto">
          <a:xfrm flipH="1">
            <a:off x="1905791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椭圆 53"/>
          <p:cNvSpPr/>
          <p:nvPr/>
        </p:nvSpPr>
        <p:spPr bwMode="auto">
          <a:xfrm>
            <a:off x="5292296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3599864" y="1587839"/>
            <a:ext cx="264" cy="36004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2318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Build a binary heap of n elements</a:t>
            </a: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/>
              <a:t>Heapsort - 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53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52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84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16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348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8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12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644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076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08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8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94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3852232" y="2852936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483928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475600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" name="直接连接符 4"/>
          <p:cNvCxnSpPr>
            <a:stCxn id="2" idx="3"/>
            <a:endCxn id="21" idx="7"/>
          </p:cNvCxnSpPr>
          <p:nvPr/>
        </p:nvCxnSpPr>
        <p:spPr bwMode="auto">
          <a:xfrm flipH="1">
            <a:off x="2914119" y="3283127"/>
            <a:ext cx="1011922" cy="620825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" idx="5"/>
            <a:endCxn id="54" idx="1"/>
          </p:cNvCxnSpPr>
          <p:nvPr/>
        </p:nvCxnSpPr>
        <p:spPr bwMode="auto">
          <a:xfrm>
            <a:off x="4282423" y="3283127"/>
            <a:ext cx="1083682" cy="620825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>
            <a:stCxn id="21" idx="3"/>
            <a:endCxn id="23" idx="7"/>
          </p:cNvCxnSpPr>
          <p:nvPr/>
        </p:nvCxnSpPr>
        <p:spPr bwMode="auto">
          <a:xfrm flipH="1">
            <a:off x="1905791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椭圆 53"/>
          <p:cNvSpPr/>
          <p:nvPr/>
        </p:nvSpPr>
        <p:spPr bwMode="auto">
          <a:xfrm>
            <a:off x="5292296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3599864" y="1587839"/>
            <a:ext cx="264" cy="36004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082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Build a binary heap of n elements</a:t>
            </a: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/>
              <a:t>Heapsort - 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54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52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0070C0"/>
                </a:solidFill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84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16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348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8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12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644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076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08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8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94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3852232" y="2852936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483928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475600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" name="直接连接符 4"/>
          <p:cNvCxnSpPr>
            <a:stCxn id="2" idx="3"/>
            <a:endCxn id="21" idx="7"/>
          </p:cNvCxnSpPr>
          <p:nvPr/>
        </p:nvCxnSpPr>
        <p:spPr bwMode="auto">
          <a:xfrm flipH="1">
            <a:off x="2914119" y="3283127"/>
            <a:ext cx="1011922" cy="620825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" idx="5"/>
            <a:endCxn id="54" idx="1"/>
          </p:cNvCxnSpPr>
          <p:nvPr/>
        </p:nvCxnSpPr>
        <p:spPr bwMode="auto">
          <a:xfrm>
            <a:off x="4282423" y="3283127"/>
            <a:ext cx="1083682" cy="620825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>
            <a:stCxn id="21" idx="3"/>
            <a:endCxn id="23" idx="7"/>
          </p:cNvCxnSpPr>
          <p:nvPr/>
        </p:nvCxnSpPr>
        <p:spPr bwMode="auto">
          <a:xfrm flipH="1">
            <a:off x="1905791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椭圆 53"/>
          <p:cNvSpPr/>
          <p:nvPr/>
        </p:nvSpPr>
        <p:spPr bwMode="auto">
          <a:xfrm>
            <a:off x="5292296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3995936" y="1604717"/>
            <a:ext cx="264" cy="36004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2234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Build a binary heap of n elements</a:t>
            </a: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/>
              <a:t>Heapsort - 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55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52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84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16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348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8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12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644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076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08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8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94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3852232" y="2852936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483928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475600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3347864" y="4941168"/>
            <a:ext cx="504000" cy="504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" name="直接连接符 4"/>
          <p:cNvCxnSpPr>
            <a:stCxn id="2" idx="3"/>
            <a:endCxn id="21" idx="7"/>
          </p:cNvCxnSpPr>
          <p:nvPr/>
        </p:nvCxnSpPr>
        <p:spPr bwMode="auto">
          <a:xfrm flipH="1">
            <a:off x="2914119" y="3283127"/>
            <a:ext cx="1011922" cy="620825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" idx="5"/>
            <a:endCxn id="54" idx="1"/>
          </p:cNvCxnSpPr>
          <p:nvPr/>
        </p:nvCxnSpPr>
        <p:spPr bwMode="auto">
          <a:xfrm>
            <a:off x="4282423" y="3283127"/>
            <a:ext cx="1083682" cy="620825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>
            <a:stCxn id="21" idx="3"/>
            <a:endCxn id="23" idx="7"/>
          </p:cNvCxnSpPr>
          <p:nvPr/>
        </p:nvCxnSpPr>
        <p:spPr bwMode="auto">
          <a:xfrm flipH="1">
            <a:off x="1905791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>
            <a:stCxn id="21" idx="5"/>
            <a:endCxn id="24" idx="1"/>
          </p:cNvCxnSpPr>
          <p:nvPr/>
        </p:nvCxnSpPr>
        <p:spPr bwMode="auto">
          <a:xfrm>
            <a:off x="2914119" y="4260334"/>
            <a:ext cx="507554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椭圆 53"/>
          <p:cNvSpPr/>
          <p:nvPr/>
        </p:nvSpPr>
        <p:spPr bwMode="auto">
          <a:xfrm>
            <a:off x="5292296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3995936" y="1604717"/>
            <a:ext cx="264" cy="36004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0013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Build a binary heap of n elements</a:t>
            </a: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/>
              <a:t>Heapsort - 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56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52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84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16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348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8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12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644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076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08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8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94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3852232" y="2852936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483928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475600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3347864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" name="直接连接符 4"/>
          <p:cNvCxnSpPr>
            <a:stCxn id="2" idx="3"/>
            <a:endCxn id="21" idx="7"/>
          </p:cNvCxnSpPr>
          <p:nvPr/>
        </p:nvCxnSpPr>
        <p:spPr bwMode="auto">
          <a:xfrm flipH="1">
            <a:off x="2914119" y="3283127"/>
            <a:ext cx="1011922" cy="620825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" idx="5"/>
            <a:endCxn id="54" idx="1"/>
          </p:cNvCxnSpPr>
          <p:nvPr/>
        </p:nvCxnSpPr>
        <p:spPr bwMode="auto">
          <a:xfrm>
            <a:off x="4282423" y="3283127"/>
            <a:ext cx="1083682" cy="620825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>
            <a:stCxn id="21" idx="3"/>
            <a:endCxn id="23" idx="7"/>
          </p:cNvCxnSpPr>
          <p:nvPr/>
        </p:nvCxnSpPr>
        <p:spPr bwMode="auto">
          <a:xfrm flipH="1">
            <a:off x="1905791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>
            <a:stCxn id="21" idx="5"/>
            <a:endCxn id="24" idx="1"/>
          </p:cNvCxnSpPr>
          <p:nvPr/>
        </p:nvCxnSpPr>
        <p:spPr bwMode="auto">
          <a:xfrm>
            <a:off x="2914119" y="4260334"/>
            <a:ext cx="507554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椭圆 53"/>
          <p:cNvSpPr/>
          <p:nvPr/>
        </p:nvSpPr>
        <p:spPr bwMode="auto">
          <a:xfrm>
            <a:off x="5292296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4428068" y="1628800"/>
            <a:ext cx="264" cy="36004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1183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Build a binary heap of n elements</a:t>
            </a: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/>
              <a:t>Heapsort - 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57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52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0070C0"/>
                </a:solidFill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84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16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348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8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12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644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076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08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8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94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3852232" y="2852936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483928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475600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3347864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" name="直接连接符 4"/>
          <p:cNvCxnSpPr>
            <a:stCxn id="2" idx="3"/>
            <a:endCxn id="21" idx="7"/>
          </p:cNvCxnSpPr>
          <p:nvPr/>
        </p:nvCxnSpPr>
        <p:spPr bwMode="auto">
          <a:xfrm flipH="1">
            <a:off x="2914119" y="3283127"/>
            <a:ext cx="1011922" cy="620825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" idx="5"/>
            <a:endCxn id="54" idx="1"/>
          </p:cNvCxnSpPr>
          <p:nvPr/>
        </p:nvCxnSpPr>
        <p:spPr bwMode="auto">
          <a:xfrm>
            <a:off x="4282423" y="3283127"/>
            <a:ext cx="1083682" cy="620825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>
            <a:stCxn id="21" idx="3"/>
            <a:endCxn id="23" idx="7"/>
          </p:cNvCxnSpPr>
          <p:nvPr/>
        </p:nvCxnSpPr>
        <p:spPr bwMode="auto">
          <a:xfrm flipH="1">
            <a:off x="1905791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>
            <a:stCxn id="21" idx="5"/>
            <a:endCxn id="24" idx="1"/>
          </p:cNvCxnSpPr>
          <p:nvPr/>
        </p:nvCxnSpPr>
        <p:spPr bwMode="auto">
          <a:xfrm>
            <a:off x="2914119" y="4260334"/>
            <a:ext cx="507554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椭圆 53"/>
          <p:cNvSpPr/>
          <p:nvPr/>
        </p:nvSpPr>
        <p:spPr bwMode="auto">
          <a:xfrm>
            <a:off x="5292296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4283968" y="4941168"/>
            <a:ext cx="504000" cy="504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7" name="直接连接符 56"/>
          <p:cNvCxnSpPr>
            <a:stCxn id="54" idx="3"/>
            <a:endCxn id="55" idx="7"/>
          </p:cNvCxnSpPr>
          <p:nvPr/>
        </p:nvCxnSpPr>
        <p:spPr bwMode="auto">
          <a:xfrm flipH="1">
            <a:off x="4714159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直接箭头连接符 5"/>
          <p:cNvCxnSpPr/>
          <p:nvPr/>
        </p:nvCxnSpPr>
        <p:spPr bwMode="auto">
          <a:xfrm>
            <a:off x="4428068" y="1628800"/>
            <a:ext cx="264" cy="36004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7443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Build a binary heap of n elements</a:t>
            </a: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/>
              <a:t>Heapsort - 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58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52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84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16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348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8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12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644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076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08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8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94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3852232" y="2852936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483928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475600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3347864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" name="直接连接符 4"/>
          <p:cNvCxnSpPr>
            <a:stCxn id="2" idx="3"/>
            <a:endCxn id="21" idx="7"/>
          </p:cNvCxnSpPr>
          <p:nvPr/>
        </p:nvCxnSpPr>
        <p:spPr bwMode="auto">
          <a:xfrm flipH="1">
            <a:off x="2914119" y="3283127"/>
            <a:ext cx="1011922" cy="620825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" idx="5"/>
            <a:endCxn id="54" idx="1"/>
          </p:cNvCxnSpPr>
          <p:nvPr/>
        </p:nvCxnSpPr>
        <p:spPr bwMode="auto">
          <a:xfrm>
            <a:off x="4282423" y="3283127"/>
            <a:ext cx="1083682" cy="620825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>
            <a:stCxn id="21" idx="3"/>
            <a:endCxn id="23" idx="7"/>
          </p:cNvCxnSpPr>
          <p:nvPr/>
        </p:nvCxnSpPr>
        <p:spPr bwMode="auto">
          <a:xfrm flipH="1">
            <a:off x="1905791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>
            <a:stCxn id="21" idx="5"/>
            <a:endCxn id="24" idx="1"/>
          </p:cNvCxnSpPr>
          <p:nvPr/>
        </p:nvCxnSpPr>
        <p:spPr bwMode="auto">
          <a:xfrm>
            <a:off x="2914119" y="4260334"/>
            <a:ext cx="507554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椭圆 53"/>
          <p:cNvSpPr/>
          <p:nvPr/>
        </p:nvSpPr>
        <p:spPr bwMode="auto">
          <a:xfrm>
            <a:off x="5292296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4283968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7" name="直接连接符 56"/>
          <p:cNvCxnSpPr>
            <a:stCxn id="54" idx="3"/>
            <a:endCxn id="55" idx="7"/>
          </p:cNvCxnSpPr>
          <p:nvPr/>
        </p:nvCxnSpPr>
        <p:spPr bwMode="auto">
          <a:xfrm flipH="1">
            <a:off x="4714159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直接箭头连接符 5"/>
          <p:cNvCxnSpPr/>
          <p:nvPr/>
        </p:nvCxnSpPr>
        <p:spPr bwMode="auto">
          <a:xfrm>
            <a:off x="4860200" y="1593725"/>
            <a:ext cx="264" cy="36004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6746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Build a binary heap of n elements</a:t>
            </a: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/>
              <a:t>Heapsort - 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59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52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84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16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348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8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12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644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076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08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8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94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3852232" y="2852936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483928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475600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3347864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" name="直接连接符 4"/>
          <p:cNvCxnSpPr>
            <a:stCxn id="2" idx="3"/>
            <a:endCxn id="21" idx="7"/>
          </p:cNvCxnSpPr>
          <p:nvPr/>
        </p:nvCxnSpPr>
        <p:spPr bwMode="auto">
          <a:xfrm flipH="1">
            <a:off x="2914119" y="3283127"/>
            <a:ext cx="1011922" cy="620825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" idx="5"/>
            <a:endCxn id="54" idx="1"/>
          </p:cNvCxnSpPr>
          <p:nvPr/>
        </p:nvCxnSpPr>
        <p:spPr bwMode="auto">
          <a:xfrm>
            <a:off x="4282423" y="3283127"/>
            <a:ext cx="1083682" cy="620825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>
            <a:stCxn id="21" idx="3"/>
            <a:endCxn id="23" idx="7"/>
          </p:cNvCxnSpPr>
          <p:nvPr/>
        </p:nvCxnSpPr>
        <p:spPr bwMode="auto">
          <a:xfrm flipH="1">
            <a:off x="1905791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>
            <a:stCxn id="21" idx="5"/>
            <a:endCxn id="24" idx="1"/>
          </p:cNvCxnSpPr>
          <p:nvPr/>
        </p:nvCxnSpPr>
        <p:spPr bwMode="auto">
          <a:xfrm>
            <a:off x="2914119" y="4260334"/>
            <a:ext cx="507554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椭圆 53"/>
          <p:cNvSpPr/>
          <p:nvPr/>
        </p:nvSpPr>
        <p:spPr bwMode="auto">
          <a:xfrm>
            <a:off x="5292296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4283968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6156232" y="4941168"/>
            <a:ext cx="504000" cy="504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7" name="直接连接符 56"/>
          <p:cNvCxnSpPr>
            <a:stCxn id="54" idx="3"/>
            <a:endCxn id="55" idx="7"/>
          </p:cNvCxnSpPr>
          <p:nvPr/>
        </p:nvCxnSpPr>
        <p:spPr bwMode="auto">
          <a:xfrm flipH="1">
            <a:off x="4714159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54" idx="5"/>
            <a:endCxn id="56" idx="1"/>
          </p:cNvCxnSpPr>
          <p:nvPr/>
        </p:nvCxnSpPr>
        <p:spPr bwMode="auto">
          <a:xfrm>
            <a:off x="5722487" y="4260334"/>
            <a:ext cx="507554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直接箭头连接符 5"/>
          <p:cNvCxnSpPr/>
          <p:nvPr/>
        </p:nvCxnSpPr>
        <p:spPr bwMode="auto">
          <a:xfrm>
            <a:off x="4860200" y="1593725"/>
            <a:ext cx="264" cy="36004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321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507288" cy="5688632"/>
          </a:xfrm>
        </p:spPr>
        <p:txBody>
          <a:bodyPr/>
          <a:lstStyle/>
          <a:p>
            <a:pPr eaLnBrk="1" hangingPunct="1">
              <a:spcBef>
                <a:spcPts val="1000"/>
              </a:spcBef>
            </a:pPr>
            <a:r>
              <a:rPr lang="en-US" altLang="zh-CN" sz="3400" dirty="0">
                <a:solidFill>
                  <a:schemeClr val="bg1">
                    <a:lumMod val="75000"/>
                  </a:schemeClr>
                </a:solidFill>
              </a:rPr>
              <a:t>Introduction to Part I</a:t>
            </a:r>
          </a:p>
          <a:p>
            <a:pPr eaLnBrk="1" hangingPunct="1">
              <a:spcBef>
                <a:spcPts val="5000"/>
              </a:spcBef>
            </a:pPr>
            <a:r>
              <a:rPr lang="en-US" altLang="zh-CN" sz="3400" dirty="0">
                <a:solidFill>
                  <a:srgbClr val="FF0000"/>
                </a:solidFill>
              </a:rPr>
              <a:t>Heapsort Problem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600" dirty="0">
                <a:solidFill>
                  <a:srgbClr val="FF0000"/>
                </a:solidFill>
              </a:rPr>
              <a:t>Priority Queues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600" dirty="0"/>
              <a:t>(Binary) Heap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600" dirty="0"/>
              <a:t>Heapsort </a:t>
            </a:r>
          </a:p>
          <a:p>
            <a:pPr marL="342900" lvl="1" indent="-342900" eaLnBrk="1" hangingPunct="1">
              <a:spcBef>
                <a:spcPts val="5000"/>
              </a:spcBef>
              <a:buClr>
                <a:srgbClr val="660033"/>
              </a:buClr>
            </a:pPr>
            <a:r>
              <a:rPr lang="en-US" altLang="zh-CN" sz="3400" dirty="0"/>
              <a:t>Lower Bound for Comparison-based Sorting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600" dirty="0"/>
              <a:t>Decision Tree Model</a:t>
            </a:r>
            <a:endParaRPr lang="en-US" altLang="zh-CN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6</a:t>
            </a:fld>
            <a:endParaRPr lang="en-US" altLang="zh-CN" sz="1200" b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86976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Build a binary heap of n elements</a:t>
            </a: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/>
              <a:t>Heapsort - 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60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52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84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16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348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8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12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644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076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08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8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94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3852232" y="2852936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483928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475600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3347864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" name="直接连接符 4"/>
          <p:cNvCxnSpPr>
            <a:stCxn id="2" idx="3"/>
            <a:endCxn id="21" idx="7"/>
          </p:cNvCxnSpPr>
          <p:nvPr/>
        </p:nvCxnSpPr>
        <p:spPr bwMode="auto">
          <a:xfrm flipH="1">
            <a:off x="2914119" y="3283127"/>
            <a:ext cx="1011922" cy="620825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" idx="5"/>
            <a:endCxn id="54" idx="1"/>
          </p:cNvCxnSpPr>
          <p:nvPr/>
        </p:nvCxnSpPr>
        <p:spPr bwMode="auto">
          <a:xfrm>
            <a:off x="4282423" y="3283127"/>
            <a:ext cx="1083682" cy="620825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>
            <a:stCxn id="21" idx="3"/>
            <a:endCxn id="23" idx="7"/>
          </p:cNvCxnSpPr>
          <p:nvPr/>
        </p:nvCxnSpPr>
        <p:spPr bwMode="auto">
          <a:xfrm flipH="1">
            <a:off x="1905791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>
            <a:stCxn id="21" idx="5"/>
            <a:endCxn id="24" idx="1"/>
          </p:cNvCxnSpPr>
          <p:nvPr/>
        </p:nvCxnSpPr>
        <p:spPr bwMode="auto">
          <a:xfrm>
            <a:off x="2914119" y="4260334"/>
            <a:ext cx="507554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椭圆 53"/>
          <p:cNvSpPr/>
          <p:nvPr/>
        </p:nvSpPr>
        <p:spPr bwMode="auto">
          <a:xfrm>
            <a:off x="5292296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4283968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6156232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7" name="直接连接符 56"/>
          <p:cNvCxnSpPr>
            <a:stCxn id="54" idx="3"/>
            <a:endCxn id="55" idx="7"/>
          </p:cNvCxnSpPr>
          <p:nvPr/>
        </p:nvCxnSpPr>
        <p:spPr bwMode="auto">
          <a:xfrm flipH="1">
            <a:off x="4714159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54" idx="5"/>
            <a:endCxn id="56" idx="1"/>
          </p:cNvCxnSpPr>
          <p:nvPr/>
        </p:nvCxnSpPr>
        <p:spPr bwMode="auto">
          <a:xfrm>
            <a:off x="5722487" y="4260334"/>
            <a:ext cx="507554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直接箭头连接符 5"/>
          <p:cNvCxnSpPr/>
          <p:nvPr/>
        </p:nvCxnSpPr>
        <p:spPr bwMode="auto">
          <a:xfrm>
            <a:off x="5288900" y="1628744"/>
            <a:ext cx="264" cy="36004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1578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Build a binary heap of n elements</a:t>
            </a: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/>
              <a:t>Heapsort - 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61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52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84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16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348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8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12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644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076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08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8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94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3852232" y="2852936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483928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475600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3347864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1043608" y="6021288"/>
            <a:ext cx="504000" cy="504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" name="直接连接符 4"/>
          <p:cNvCxnSpPr>
            <a:stCxn id="2" idx="3"/>
            <a:endCxn id="21" idx="7"/>
          </p:cNvCxnSpPr>
          <p:nvPr/>
        </p:nvCxnSpPr>
        <p:spPr bwMode="auto">
          <a:xfrm flipH="1">
            <a:off x="2914119" y="3283127"/>
            <a:ext cx="1011922" cy="620825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" idx="5"/>
            <a:endCxn id="54" idx="1"/>
          </p:cNvCxnSpPr>
          <p:nvPr/>
        </p:nvCxnSpPr>
        <p:spPr bwMode="auto">
          <a:xfrm>
            <a:off x="4282423" y="3283127"/>
            <a:ext cx="1083682" cy="620825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>
            <a:stCxn id="21" idx="3"/>
            <a:endCxn id="23" idx="7"/>
          </p:cNvCxnSpPr>
          <p:nvPr/>
        </p:nvCxnSpPr>
        <p:spPr bwMode="auto">
          <a:xfrm flipH="1">
            <a:off x="1905791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>
            <a:stCxn id="21" idx="5"/>
            <a:endCxn id="24" idx="1"/>
          </p:cNvCxnSpPr>
          <p:nvPr/>
        </p:nvCxnSpPr>
        <p:spPr bwMode="auto">
          <a:xfrm>
            <a:off x="2914119" y="4260334"/>
            <a:ext cx="507554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>
            <a:stCxn id="23" idx="3"/>
            <a:endCxn id="27" idx="0"/>
          </p:cNvCxnSpPr>
          <p:nvPr/>
        </p:nvCxnSpPr>
        <p:spPr bwMode="auto">
          <a:xfrm flipH="1">
            <a:off x="1295608" y="5371359"/>
            <a:ext cx="253801" cy="649929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椭圆 53"/>
          <p:cNvSpPr/>
          <p:nvPr/>
        </p:nvSpPr>
        <p:spPr bwMode="auto">
          <a:xfrm>
            <a:off x="5292296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4283968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6156232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7" name="直接连接符 56"/>
          <p:cNvCxnSpPr>
            <a:stCxn id="54" idx="3"/>
            <a:endCxn id="55" idx="7"/>
          </p:cNvCxnSpPr>
          <p:nvPr/>
        </p:nvCxnSpPr>
        <p:spPr bwMode="auto">
          <a:xfrm flipH="1">
            <a:off x="4714159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54" idx="5"/>
            <a:endCxn id="56" idx="1"/>
          </p:cNvCxnSpPr>
          <p:nvPr/>
        </p:nvCxnSpPr>
        <p:spPr bwMode="auto">
          <a:xfrm>
            <a:off x="5722487" y="4260334"/>
            <a:ext cx="507554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直接箭头连接符 5"/>
          <p:cNvCxnSpPr/>
          <p:nvPr/>
        </p:nvCxnSpPr>
        <p:spPr bwMode="auto">
          <a:xfrm>
            <a:off x="5288900" y="1628744"/>
            <a:ext cx="264" cy="36004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569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Build a binary heap of n elements</a:t>
            </a: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/>
              <a:t>Heapsort - 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62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52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84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16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348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8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12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644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076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08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8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94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3852232" y="2852936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483928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475600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3347864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1043608" y="602128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" name="直接连接符 4"/>
          <p:cNvCxnSpPr>
            <a:stCxn id="2" idx="3"/>
            <a:endCxn id="21" idx="7"/>
          </p:cNvCxnSpPr>
          <p:nvPr/>
        </p:nvCxnSpPr>
        <p:spPr bwMode="auto">
          <a:xfrm flipH="1">
            <a:off x="2914119" y="3283127"/>
            <a:ext cx="1011922" cy="620825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" idx="5"/>
            <a:endCxn id="54" idx="1"/>
          </p:cNvCxnSpPr>
          <p:nvPr/>
        </p:nvCxnSpPr>
        <p:spPr bwMode="auto">
          <a:xfrm>
            <a:off x="4282423" y="3283127"/>
            <a:ext cx="1083682" cy="620825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>
            <a:stCxn id="21" idx="3"/>
            <a:endCxn id="23" idx="7"/>
          </p:cNvCxnSpPr>
          <p:nvPr/>
        </p:nvCxnSpPr>
        <p:spPr bwMode="auto">
          <a:xfrm flipH="1">
            <a:off x="1905791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>
            <a:stCxn id="21" idx="5"/>
            <a:endCxn id="24" idx="1"/>
          </p:cNvCxnSpPr>
          <p:nvPr/>
        </p:nvCxnSpPr>
        <p:spPr bwMode="auto">
          <a:xfrm>
            <a:off x="2914119" y="4260334"/>
            <a:ext cx="507554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>
            <a:stCxn id="23" idx="3"/>
            <a:endCxn id="27" idx="0"/>
          </p:cNvCxnSpPr>
          <p:nvPr/>
        </p:nvCxnSpPr>
        <p:spPr bwMode="auto">
          <a:xfrm flipH="1">
            <a:off x="1295608" y="5371359"/>
            <a:ext cx="253801" cy="649929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椭圆 53"/>
          <p:cNvSpPr/>
          <p:nvPr/>
        </p:nvSpPr>
        <p:spPr bwMode="auto">
          <a:xfrm>
            <a:off x="5292296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4283968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6156232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7" name="直接连接符 56"/>
          <p:cNvCxnSpPr>
            <a:stCxn id="54" idx="3"/>
            <a:endCxn id="55" idx="7"/>
          </p:cNvCxnSpPr>
          <p:nvPr/>
        </p:nvCxnSpPr>
        <p:spPr bwMode="auto">
          <a:xfrm flipH="1">
            <a:off x="4714159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54" idx="5"/>
            <a:endCxn id="56" idx="1"/>
          </p:cNvCxnSpPr>
          <p:nvPr/>
        </p:nvCxnSpPr>
        <p:spPr bwMode="auto">
          <a:xfrm>
            <a:off x="5722487" y="4260334"/>
            <a:ext cx="507554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直接箭头连接符 5"/>
          <p:cNvCxnSpPr/>
          <p:nvPr/>
        </p:nvCxnSpPr>
        <p:spPr bwMode="auto">
          <a:xfrm>
            <a:off x="5722487" y="1615108"/>
            <a:ext cx="264" cy="36004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6227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Build a binary heap of n elements</a:t>
            </a: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/>
              <a:t>Heapsort - 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63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52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84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16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348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8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12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644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076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08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8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94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3852232" y="2852936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483928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475600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3347864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1043608" y="602128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1835640" y="6021288"/>
            <a:ext cx="504000" cy="504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8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" name="直接连接符 4"/>
          <p:cNvCxnSpPr>
            <a:stCxn id="2" idx="3"/>
            <a:endCxn id="21" idx="7"/>
          </p:cNvCxnSpPr>
          <p:nvPr/>
        </p:nvCxnSpPr>
        <p:spPr bwMode="auto">
          <a:xfrm flipH="1">
            <a:off x="2914119" y="3283127"/>
            <a:ext cx="1011922" cy="620825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" idx="5"/>
            <a:endCxn id="54" idx="1"/>
          </p:cNvCxnSpPr>
          <p:nvPr/>
        </p:nvCxnSpPr>
        <p:spPr bwMode="auto">
          <a:xfrm>
            <a:off x="4282423" y="3283127"/>
            <a:ext cx="1083682" cy="620825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>
            <a:stCxn id="21" idx="3"/>
            <a:endCxn id="23" idx="7"/>
          </p:cNvCxnSpPr>
          <p:nvPr/>
        </p:nvCxnSpPr>
        <p:spPr bwMode="auto">
          <a:xfrm flipH="1">
            <a:off x="1905791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>
            <a:stCxn id="21" idx="5"/>
            <a:endCxn id="24" idx="1"/>
          </p:cNvCxnSpPr>
          <p:nvPr/>
        </p:nvCxnSpPr>
        <p:spPr bwMode="auto">
          <a:xfrm>
            <a:off x="2914119" y="4260334"/>
            <a:ext cx="507554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>
            <a:stCxn id="23" idx="3"/>
            <a:endCxn id="27" idx="0"/>
          </p:cNvCxnSpPr>
          <p:nvPr/>
        </p:nvCxnSpPr>
        <p:spPr bwMode="auto">
          <a:xfrm flipH="1">
            <a:off x="1295608" y="5371359"/>
            <a:ext cx="253801" cy="649929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>
            <a:stCxn id="23" idx="5"/>
            <a:endCxn id="28" idx="0"/>
          </p:cNvCxnSpPr>
          <p:nvPr/>
        </p:nvCxnSpPr>
        <p:spPr bwMode="auto">
          <a:xfrm>
            <a:off x="1905791" y="5371359"/>
            <a:ext cx="181849" cy="649929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椭圆 53"/>
          <p:cNvSpPr/>
          <p:nvPr/>
        </p:nvSpPr>
        <p:spPr bwMode="auto">
          <a:xfrm>
            <a:off x="5292296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4283968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6156232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7" name="直接连接符 56"/>
          <p:cNvCxnSpPr>
            <a:stCxn id="54" idx="3"/>
            <a:endCxn id="55" idx="7"/>
          </p:cNvCxnSpPr>
          <p:nvPr/>
        </p:nvCxnSpPr>
        <p:spPr bwMode="auto">
          <a:xfrm flipH="1">
            <a:off x="4714159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54" idx="5"/>
            <a:endCxn id="56" idx="1"/>
          </p:cNvCxnSpPr>
          <p:nvPr/>
        </p:nvCxnSpPr>
        <p:spPr bwMode="auto">
          <a:xfrm>
            <a:off x="5722487" y="4260334"/>
            <a:ext cx="507554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直接箭头连接符 5"/>
          <p:cNvCxnSpPr/>
          <p:nvPr/>
        </p:nvCxnSpPr>
        <p:spPr bwMode="auto">
          <a:xfrm>
            <a:off x="5722487" y="1615108"/>
            <a:ext cx="264" cy="36004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1335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Build a binary heap of n elements</a:t>
            </a: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/>
              <a:t>Heapsort - 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64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52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84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16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348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8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12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644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076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08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8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94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3852232" y="2852936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483928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475600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3347864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1043608" y="602128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1835640" y="602128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8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" name="直接连接符 4"/>
          <p:cNvCxnSpPr>
            <a:stCxn id="2" idx="3"/>
            <a:endCxn id="21" idx="7"/>
          </p:cNvCxnSpPr>
          <p:nvPr/>
        </p:nvCxnSpPr>
        <p:spPr bwMode="auto">
          <a:xfrm flipH="1">
            <a:off x="2914119" y="3283127"/>
            <a:ext cx="1011922" cy="620825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" idx="5"/>
            <a:endCxn id="54" idx="1"/>
          </p:cNvCxnSpPr>
          <p:nvPr/>
        </p:nvCxnSpPr>
        <p:spPr bwMode="auto">
          <a:xfrm>
            <a:off x="4282423" y="3283127"/>
            <a:ext cx="1083682" cy="620825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>
            <a:stCxn id="21" idx="3"/>
            <a:endCxn id="23" idx="7"/>
          </p:cNvCxnSpPr>
          <p:nvPr/>
        </p:nvCxnSpPr>
        <p:spPr bwMode="auto">
          <a:xfrm flipH="1">
            <a:off x="1905791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>
            <a:stCxn id="21" idx="5"/>
            <a:endCxn id="24" idx="1"/>
          </p:cNvCxnSpPr>
          <p:nvPr/>
        </p:nvCxnSpPr>
        <p:spPr bwMode="auto">
          <a:xfrm>
            <a:off x="2914119" y="4260334"/>
            <a:ext cx="507554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>
            <a:stCxn id="23" idx="3"/>
            <a:endCxn id="27" idx="0"/>
          </p:cNvCxnSpPr>
          <p:nvPr/>
        </p:nvCxnSpPr>
        <p:spPr bwMode="auto">
          <a:xfrm flipH="1">
            <a:off x="1295608" y="5371359"/>
            <a:ext cx="253801" cy="649929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>
            <a:stCxn id="23" idx="5"/>
            <a:endCxn id="28" idx="0"/>
          </p:cNvCxnSpPr>
          <p:nvPr/>
        </p:nvCxnSpPr>
        <p:spPr bwMode="auto">
          <a:xfrm>
            <a:off x="1905791" y="5371359"/>
            <a:ext cx="181849" cy="649929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椭圆 53"/>
          <p:cNvSpPr/>
          <p:nvPr/>
        </p:nvSpPr>
        <p:spPr bwMode="auto">
          <a:xfrm>
            <a:off x="5292296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4283968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6156232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7" name="直接连接符 56"/>
          <p:cNvCxnSpPr>
            <a:stCxn id="54" idx="3"/>
            <a:endCxn id="55" idx="7"/>
          </p:cNvCxnSpPr>
          <p:nvPr/>
        </p:nvCxnSpPr>
        <p:spPr bwMode="auto">
          <a:xfrm flipH="1">
            <a:off x="4714159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54" idx="5"/>
            <a:endCxn id="56" idx="1"/>
          </p:cNvCxnSpPr>
          <p:nvPr/>
        </p:nvCxnSpPr>
        <p:spPr bwMode="auto">
          <a:xfrm>
            <a:off x="5722487" y="4260334"/>
            <a:ext cx="507554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直接箭头连接符 5"/>
          <p:cNvCxnSpPr/>
          <p:nvPr/>
        </p:nvCxnSpPr>
        <p:spPr bwMode="auto">
          <a:xfrm>
            <a:off x="6169117" y="1593725"/>
            <a:ext cx="264" cy="36004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8302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Build a binary heap of n elements</a:t>
            </a: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/>
              <a:t>Heapsort - 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65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52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84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16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348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8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12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644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076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08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8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94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3852232" y="2852936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483928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475600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3347864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1043608" y="602128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1835640" y="602128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8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2987880" y="6021288"/>
            <a:ext cx="504000" cy="50400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" name="直接连接符 4"/>
          <p:cNvCxnSpPr>
            <a:stCxn id="2" idx="3"/>
            <a:endCxn id="21" idx="7"/>
          </p:cNvCxnSpPr>
          <p:nvPr/>
        </p:nvCxnSpPr>
        <p:spPr bwMode="auto">
          <a:xfrm flipH="1">
            <a:off x="2914119" y="3283127"/>
            <a:ext cx="1011922" cy="620825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" idx="5"/>
            <a:endCxn id="54" idx="1"/>
          </p:cNvCxnSpPr>
          <p:nvPr/>
        </p:nvCxnSpPr>
        <p:spPr bwMode="auto">
          <a:xfrm>
            <a:off x="4282423" y="3283127"/>
            <a:ext cx="1083682" cy="620825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>
            <a:stCxn id="21" idx="3"/>
            <a:endCxn id="23" idx="7"/>
          </p:cNvCxnSpPr>
          <p:nvPr/>
        </p:nvCxnSpPr>
        <p:spPr bwMode="auto">
          <a:xfrm flipH="1">
            <a:off x="1905791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>
            <a:stCxn id="21" idx="5"/>
            <a:endCxn id="24" idx="1"/>
          </p:cNvCxnSpPr>
          <p:nvPr/>
        </p:nvCxnSpPr>
        <p:spPr bwMode="auto">
          <a:xfrm>
            <a:off x="2914119" y="4260334"/>
            <a:ext cx="507554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>
            <a:stCxn id="23" idx="3"/>
            <a:endCxn id="27" idx="0"/>
          </p:cNvCxnSpPr>
          <p:nvPr/>
        </p:nvCxnSpPr>
        <p:spPr bwMode="auto">
          <a:xfrm flipH="1">
            <a:off x="1295608" y="5371359"/>
            <a:ext cx="253801" cy="649929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>
            <a:stCxn id="23" idx="5"/>
            <a:endCxn id="28" idx="0"/>
          </p:cNvCxnSpPr>
          <p:nvPr/>
        </p:nvCxnSpPr>
        <p:spPr bwMode="auto">
          <a:xfrm>
            <a:off x="1905791" y="5371359"/>
            <a:ext cx="181849" cy="649929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椭圆 53"/>
          <p:cNvSpPr/>
          <p:nvPr/>
        </p:nvSpPr>
        <p:spPr bwMode="auto">
          <a:xfrm>
            <a:off x="5292296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4283968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6156232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7" name="直接连接符 56"/>
          <p:cNvCxnSpPr>
            <a:stCxn id="54" idx="3"/>
            <a:endCxn id="55" idx="7"/>
          </p:cNvCxnSpPr>
          <p:nvPr/>
        </p:nvCxnSpPr>
        <p:spPr bwMode="auto">
          <a:xfrm flipH="1">
            <a:off x="4714159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54" idx="5"/>
            <a:endCxn id="56" idx="1"/>
          </p:cNvCxnSpPr>
          <p:nvPr/>
        </p:nvCxnSpPr>
        <p:spPr bwMode="auto">
          <a:xfrm>
            <a:off x="5722487" y="4260334"/>
            <a:ext cx="507554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接连接符 58"/>
          <p:cNvCxnSpPr>
            <a:stCxn id="24" idx="3"/>
            <a:endCxn id="29" idx="0"/>
          </p:cNvCxnSpPr>
          <p:nvPr/>
        </p:nvCxnSpPr>
        <p:spPr bwMode="auto">
          <a:xfrm flipH="1">
            <a:off x="3239880" y="5371359"/>
            <a:ext cx="181793" cy="649929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直接箭头连接符 5"/>
          <p:cNvCxnSpPr/>
          <p:nvPr/>
        </p:nvCxnSpPr>
        <p:spPr bwMode="auto">
          <a:xfrm>
            <a:off x="6169117" y="1593725"/>
            <a:ext cx="264" cy="36004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4499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Build a binary heap of n elements</a:t>
            </a: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/>
              <a:t>Heapsort - 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66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52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84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16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348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8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12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644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076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08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8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94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3852232" y="2852936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483928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475600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3347864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1043608" y="602128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1835640" y="602128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8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2987880" y="602128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" name="直接连接符 4"/>
          <p:cNvCxnSpPr>
            <a:stCxn id="2" idx="3"/>
            <a:endCxn id="21" idx="7"/>
          </p:cNvCxnSpPr>
          <p:nvPr/>
        </p:nvCxnSpPr>
        <p:spPr bwMode="auto">
          <a:xfrm flipH="1">
            <a:off x="2914119" y="3283127"/>
            <a:ext cx="1011922" cy="620825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" idx="5"/>
            <a:endCxn id="54" idx="1"/>
          </p:cNvCxnSpPr>
          <p:nvPr/>
        </p:nvCxnSpPr>
        <p:spPr bwMode="auto">
          <a:xfrm>
            <a:off x="4282423" y="3283127"/>
            <a:ext cx="1083682" cy="620825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>
            <a:stCxn id="21" idx="3"/>
            <a:endCxn id="23" idx="7"/>
          </p:cNvCxnSpPr>
          <p:nvPr/>
        </p:nvCxnSpPr>
        <p:spPr bwMode="auto">
          <a:xfrm flipH="1">
            <a:off x="1905791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>
            <a:stCxn id="21" idx="5"/>
            <a:endCxn id="24" idx="1"/>
          </p:cNvCxnSpPr>
          <p:nvPr/>
        </p:nvCxnSpPr>
        <p:spPr bwMode="auto">
          <a:xfrm>
            <a:off x="2914119" y="4260334"/>
            <a:ext cx="507554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>
            <a:stCxn id="23" idx="3"/>
            <a:endCxn id="27" idx="0"/>
          </p:cNvCxnSpPr>
          <p:nvPr/>
        </p:nvCxnSpPr>
        <p:spPr bwMode="auto">
          <a:xfrm flipH="1">
            <a:off x="1295608" y="5371359"/>
            <a:ext cx="253801" cy="649929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>
            <a:stCxn id="23" idx="5"/>
            <a:endCxn id="28" idx="0"/>
          </p:cNvCxnSpPr>
          <p:nvPr/>
        </p:nvCxnSpPr>
        <p:spPr bwMode="auto">
          <a:xfrm>
            <a:off x="1905791" y="5371359"/>
            <a:ext cx="181849" cy="649929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椭圆 53"/>
          <p:cNvSpPr/>
          <p:nvPr/>
        </p:nvSpPr>
        <p:spPr bwMode="auto">
          <a:xfrm>
            <a:off x="5292296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4283968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6156232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7" name="直接连接符 56"/>
          <p:cNvCxnSpPr>
            <a:stCxn id="54" idx="3"/>
            <a:endCxn id="55" idx="7"/>
          </p:cNvCxnSpPr>
          <p:nvPr/>
        </p:nvCxnSpPr>
        <p:spPr bwMode="auto">
          <a:xfrm flipH="1">
            <a:off x="4714159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54" idx="5"/>
            <a:endCxn id="56" idx="1"/>
          </p:cNvCxnSpPr>
          <p:nvPr/>
        </p:nvCxnSpPr>
        <p:spPr bwMode="auto">
          <a:xfrm>
            <a:off x="5722487" y="4260334"/>
            <a:ext cx="507554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接连接符 58"/>
          <p:cNvCxnSpPr>
            <a:stCxn id="24" idx="3"/>
            <a:endCxn id="29" idx="0"/>
          </p:cNvCxnSpPr>
          <p:nvPr/>
        </p:nvCxnSpPr>
        <p:spPr bwMode="auto">
          <a:xfrm flipH="1">
            <a:off x="3239880" y="5371359"/>
            <a:ext cx="181793" cy="649929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直接箭头连接符 5"/>
          <p:cNvCxnSpPr/>
          <p:nvPr/>
        </p:nvCxnSpPr>
        <p:spPr bwMode="auto">
          <a:xfrm>
            <a:off x="6169117" y="1593725"/>
            <a:ext cx="264" cy="36004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3600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Build a binary heap of n elements</a:t>
            </a: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/>
              <a:t>Heapsort - 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67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52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84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16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348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8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12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644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076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08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8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94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3852232" y="2852936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483928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475600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3347864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1043608" y="602128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1835640" y="602128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8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2987880" y="602128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" name="直接连接符 4"/>
          <p:cNvCxnSpPr>
            <a:stCxn id="2" idx="3"/>
            <a:endCxn id="21" idx="7"/>
          </p:cNvCxnSpPr>
          <p:nvPr/>
        </p:nvCxnSpPr>
        <p:spPr bwMode="auto">
          <a:xfrm flipH="1">
            <a:off x="2914119" y="3283127"/>
            <a:ext cx="1011922" cy="620825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" idx="5"/>
            <a:endCxn id="54" idx="1"/>
          </p:cNvCxnSpPr>
          <p:nvPr/>
        </p:nvCxnSpPr>
        <p:spPr bwMode="auto">
          <a:xfrm>
            <a:off x="4282423" y="3283127"/>
            <a:ext cx="1083682" cy="620825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>
            <a:stCxn id="21" idx="3"/>
            <a:endCxn id="23" idx="7"/>
          </p:cNvCxnSpPr>
          <p:nvPr/>
        </p:nvCxnSpPr>
        <p:spPr bwMode="auto">
          <a:xfrm flipH="1">
            <a:off x="1905791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>
            <a:stCxn id="21" idx="5"/>
            <a:endCxn id="24" idx="1"/>
          </p:cNvCxnSpPr>
          <p:nvPr/>
        </p:nvCxnSpPr>
        <p:spPr bwMode="auto">
          <a:xfrm>
            <a:off x="2914119" y="4260334"/>
            <a:ext cx="507554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>
            <a:stCxn id="23" idx="3"/>
            <a:endCxn id="27" idx="0"/>
          </p:cNvCxnSpPr>
          <p:nvPr/>
        </p:nvCxnSpPr>
        <p:spPr bwMode="auto">
          <a:xfrm flipH="1">
            <a:off x="1295608" y="5371359"/>
            <a:ext cx="253801" cy="649929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>
            <a:stCxn id="23" idx="5"/>
            <a:endCxn id="28" idx="0"/>
          </p:cNvCxnSpPr>
          <p:nvPr/>
        </p:nvCxnSpPr>
        <p:spPr bwMode="auto">
          <a:xfrm>
            <a:off x="1905791" y="5371359"/>
            <a:ext cx="181849" cy="649929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椭圆 53"/>
          <p:cNvSpPr/>
          <p:nvPr/>
        </p:nvSpPr>
        <p:spPr bwMode="auto">
          <a:xfrm>
            <a:off x="5292296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4283968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6156232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7" name="直接连接符 56"/>
          <p:cNvCxnSpPr>
            <a:stCxn id="54" idx="3"/>
            <a:endCxn id="55" idx="7"/>
          </p:cNvCxnSpPr>
          <p:nvPr/>
        </p:nvCxnSpPr>
        <p:spPr bwMode="auto">
          <a:xfrm flipH="1">
            <a:off x="4714159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54" idx="5"/>
            <a:endCxn id="56" idx="1"/>
          </p:cNvCxnSpPr>
          <p:nvPr/>
        </p:nvCxnSpPr>
        <p:spPr bwMode="auto">
          <a:xfrm>
            <a:off x="5722487" y="4260334"/>
            <a:ext cx="507554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接连接符 58"/>
          <p:cNvCxnSpPr>
            <a:stCxn id="24" idx="3"/>
            <a:endCxn id="29" idx="0"/>
          </p:cNvCxnSpPr>
          <p:nvPr/>
        </p:nvCxnSpPr>
        <p:spPr bwMode="auto">
          <a:xfrm flipH="1">
            <a:off x="3239880" y="5371359"/>
            <a:ext cx="181793" cy="649929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985620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Perform n Extract-Min operations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/>
              <a:t>Heapsort - 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68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52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84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16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348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8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12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644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076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08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94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3852232" y="2852936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483928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475600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3347864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1043608" y="602128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1835640" y="602128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8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2987880" y="602128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" name="直接连接符 4"/>
          <p:cNvCxnSpPr>
            <a:stCxn id="2" idx="3"/>
            <a:endCxn id="21" idx="7"/>
          </p:cNvCxnSpPr>
          <p:nvPr/>
        </p:nvCxnSpPr>
        <p:spPr bwMode="auto">
          <a:xfrm flipH="1">
            <a:off x="2914119" y="3283127"/>
            <a:ext cx="1011922" cy="620825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" idx="5"/>
            <a:endCxn id="54" idx="1"/>
          </p:cNvCxnSpPr>
          <p:nvPr/>
        </p:nvCxnSpPr>
        <p:spPr bwMode="auto">
          <a:xfrm>
            <a:off x="4282423" y="3283127"/>
            <a:ext cx="1083682" cy="620825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>
            <a:stCxn id="21" idx="3"/>
            <a:endCxn id="23" idx="7"/>
          </p:cNvCxnSpPr>
          <p:nvPr/>
        </p:nvCxnSpPr>
        <p:spPr bwMode="auto">
          <a:xfrm flipH="1">
            <a:off x="1905791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>
            <a:stCxn id="21" idx="5"/>
            <a:endCxn id="24" idx="1"/>
          </p:cNvCxnSpPr>
          <p:nvPr/>
        </p:nvCxnSpPr>
        <p:spPr bwMode="auto">
          <a:xfrm>
            <a:off x="2914119" y="4260334"/>
            <a:ext cx="507554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>
            <a:stCxn id="23" idx="3"/>
            <a:endCxn id="27" idx="0"/>
          </p:cNvCxnSpPr>
          <p:nvPr/>
        </p:nvCxnSpPr>
        <p:spPr bwMode="auto">
          <a:xfrm flipH="1">
            <a:off x="1295608" y="5371359"/>
            <a:ext cx="253801" cy="649929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>
            <a:stCxn id="23" idx="5"/>
            <a:endCxn id="28" idx="0"/>
          </p:cNvCxnSpPr>
          <p:nvPr/>
        </p:nvCxnSpPr>
        <p:spPr bwMode="auto">
          <a:xfrm>
            <a:off x="1905791" y="5371359"/>
            <a:ext cx="181849" cy="649929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椭圆 53"/>
          <p:cNvSpPr/>
          <p:nvPr/>
        </p:nvSpPr>
        <p:spPr bwMode="auto">
          <a:xfrm>
            <a:off x="5292296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4283968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6156232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7" name="直接连接符 56"/>
          <p:cNvCxnSpPr>
            <a:stCxn id="54" idx="3"/>
            <a:endCxn id="55" idx="7"/>
          </p:cNvCxnSpPr>
          <p:nvPr/>
        </p:nvCxnSpPr>
        <p:spPr bwMode="auto">
          <a:xfrm flipH="1">
            <a:off x="4714159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54" idx="5"/>
            <a:endCxn id="56" idx="1"/>
          </p:cNvCxnSpPr>
          <p:nvPr/>
        </p:nvCxnSpPr>
        <p:spPr bwMode="auto">
          <a:xfrm>
            <a:off x="5722487" y="4260334"/>
            <a:ext cx="507554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接连接符 58"/>
          <p:cNvCxnSpPr>
            <a:stCxn id="24" idx="3"/>
            <a:endCxn id="29" idx="0"/>
          </p:cNvCxnSpPr>
          <p:nvPr/>
        </p:nvCxnSpPr>
        <p:spPr bwMode="auto">
          <a:xfrm flipH="1">
            <a:off x="3239880" y="5371359"/>
            <a:ext cx="181793" cy="649929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直接箭头连接符 5"/>
          <p:cNvCxnSpPr>
            <a:stCxn id="2" idx="1"/>
            <a:endCxn id="3" idx="2"/>
          </p:cNvCxnSpPr>
          <p:nvPr/>
        </p:nvCxnSpPr>
        <p:spPr bwMode="auto">
          <a:xfrm flipH="1" flipV="1">
            <a:off x="2268008" y="2420840"/>
            <a:ext cx="1658033" cy="505905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29" idx="6"/>
            <a:endCxn id="2" idx="4"/>
          </p:cNvCxnSpPr>
          <p:nvPr/>
        </p:nvCxnSpPr>
        <p:spPr bwMode="auto">
          <a:xfrm flipV="1">
            <a:off x="3491880" y="3356936"/>
            <a:ext cx="612352" cy="2916352"/>
          </a:xfrm>
          <a:prstGeom prst="curvedConnector2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192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Perform n Extract-Min operations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/>
              <a:t>Heapsort - 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69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52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84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16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348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8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12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644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076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08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94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3852232" y="2852936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483928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475600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3347864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1043608" y="602128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1835640" y="602128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8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" name="直接连接符 4"/>
          <p:cNvCxnSpPr>
            <a:stCxn id="2" idx="3"/>
            <a:endCxn id="21" idx="7"/>
          </p:cNvCxnSpPr>
          <p:nvPr/>
        </p:nvCxnSpPr>
        <p:spPr bwMode="auto">
          <a:xfrm flipH="1">
            <a:off x="2914119" y="3283127"/>
            <a:ext cx="1011922" cy="620825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" idx="5"/>
            <a:endCxn id="54" idx="1"/>
          </p:cNvCxnSpPr>
          <p:nvPr/>
        </p:nvCxnSpPr>
        <p:spPr bwMode="auto">
          <a:xfrm>
            <a:off x="4282423" y="3283127"/>
            <a:ext cx="1083682" cy="620825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>
            <a:stCxn id="21" idx="3"/>
            <a:endCxn id="23" idx="7"/>
          </p:cNvCxnSpPr>
          <p:nvPr/>
        </p:nvCxnSpPr>
        <p:spPr bwMode="auto">
          <a:xfrm flipH="1">
            <a:off x="1905791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>
            <a:stCxn id="21" idx="5"/>
            <a:endCxn id="24" idx="1"/>
          </p:cNvCxnSpPr>
          <p:nvPr/>
        </p:nvCxnSpPr>
        <p:spPr bwMode="auto">
          <a:xfrm>
            <a:off x="2914119" y="4260334"/>
            <a:ext cx="507554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>
            <a:stCxn id="23" idx="3"/>
            <a:endCxn id="27" idx="0"/>
          </p:cNvCxnSpPr>
          <p:nvPr/>
        </p:nvCxnSpPr>
        <p:spPr bwMode="auto">
          <a:xfrm flipH="1">
            <a:off x="1295608" y="5371359"/>
            <a:ext cx="253801" cy="649929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>
            <a:stCxn id="23" idx="5"/>
            <a:endCxn id="28" idx="0"/>
          </p:cNvCxnSpPr>
          <p:nvPr/>
        </p:nvCxnSpPr>
        <p:spPr bwMode="auto">
          <a:xfrm>
            <a:off x="1905791" y="5371359"/>
            <a:ext cx="181849" cy="649929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椭圆 53"/>
          <p:cNvSpPr/>
          <p:nvPr/>
        </p:nvSpPr>
        <p:spPr bwMode="auto">
          <a:xfrm>
            <a:off x="5292296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4283968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6156232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7" name="直接连接符 56"/>
          <p:cNvCxnSpPr>
            <a:stCxn id="54" idx="3"/>
            <a:endCxn id="55" idx="7"/>
          </p:cNvCxnSpPr>
          <p:nvPr/>
        </p:nvCxnSpPr>
        <p:spPr bwMode="auto">
          <a:xfrm flipH="1">
            <a:off x="4714159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54" idx="5"/>
            <a:endCxn id="56" idx="1"/>
          </p:cNvCxnSpPr>
          <p:nvPr/>
        </p:nvCxnSpPr>
        <p:spPr bwMode="auto">
          <a:xfrm>
            <a:off x="5722487" y="4260334"/>
            <a:ext cx="507554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75598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dirty="0"/>
              <a:t>3 jobs have been submitted to a printer in the order A, B, C. Consider the printing pool at this moment.</a:t>
            </a:r>
          </a:p>
          <a:p>
            <a:pPr marL="0" indent="0" eaLnBrk="1" hangingPunct="1">
              <a:buNone/>
            </a:pPr>
            <a:endParaRPr lang="en-US" altLang="zh-CN" sz="2800" dirty="0"/>
          </a:p>
          <a:p>
            <a:pPr marL="0" indent="0" eaLnBrk="1" hangingPunct="1">
              <a:buNone/>
            </a:pPr>
            <a:r>
              <a:rPr lang="en-US" altLang="zh-CN" sz="2800" dirty="0"/>
              <a:t>Sizes: Job A — 100 pages</a:t>
            </a:r>
          </a:p>
          <a:p>
            <a:pPr marL="0" indent="0" eaLnBrk="1" hangingPunct="1">
              <a:buNone/>
            </a:pPr>
            <a:r>
              <a:rPr lang="en-US" altLang="zh-CN" sz="2800" dirty="0"/>
              <a:t>           Job B — 10 pages</a:t>
            </a:r>
          </a:p>
          <a:p>
            <a:pPr marL="0" indent="0" eaLnBrk="1" hangingPunct="1">
              <a:buNone/>
            </a:pPr>
            <a:r>
              <a:rPr lang="en-US" altLang="zh-CN" sz="2800" dirty="0"/>
              <a:t>           Job C — 1 page</a:t>
            </a:r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Priority Queue: Motivating Example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7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342" y="2348879"/>
            <a:ext cx="3044090" cy="207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280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Perform n Extract-Min operations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/>
              <a:t>Heapsort - 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70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52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84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16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348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8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12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644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076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08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94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3852232" y="2852936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483928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475600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3347864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1043608" y="602128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1835640" y="602128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8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" name="直接连接符 4"/>
          <p:cNvCxnSpPr>
            <a:stCxn id="2" idx="3"/>
            <a:endCxn id="21" idx="7"/>
          </p:cNvCxnSpPr>
          <p:nvPr/>
        </p:nvCxnSpPr>
        <p:spPr bwMode="auto">
          <a:xfrm flipH="1">
            <a:off x="2914119" y="3283127"/>
            <a:ext cx="1011922" cy="620825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" idx="5"/>
            <a:endCxn id="54" idx="1"/>
          </p:cNvCxnSpPr>
          <p:nvPr/>
        </p:nvCxnSpPr>
        <p:spPr bwMode="auto">
          <a:xfrm>
            <a:off x="4282423" y="3283127"/>
            <a:ext cx="1083682" cy="620825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>
            <a:stCxn id="21" idx="3"/>
            <a:endCxn id="23" idx="7"/>
          </p:cNvCxnSpPr>
          <p:nvPr/>
        </p:nvCxnSpPr>
        <p:spPr bwMode="auto">
          <a:xfrm flipH="1">
            <a:off x="1905791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>
            <a:stCxn id="21" idx="5"/>
            <a:endCxn id="24" idx="1"/>
          </p:cNvCxnSpPr>
          <p:nvPr/>
        </p:nvCxnSpPr>
        <p:spPr bwMode="auto">
          <a:xfrm>
            <a:off x="2914119" y="4260334"/>
            <a:ext cx="507554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>
            <a:stCxn id="23" idx="3"/>
            <a:endCxn id="27" idx="0"/>
          </p:cNvCxnSpPr>
          <p:nvPr/>
        </p:nvCxnSpPr>
        <p:spPr bwMode="auto">
          <a:xfrm flipH="1">
            <a:off x="1295608" y="5371359"/>
            <a:ext cx="253801" cy="649929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>
            <a:stCxn id="23" idx="5"/>
            <a:endCxn id="28" idx="0"/>
          </p:cNvCxnSpPr>
          <p:nvPr/>
        </p:nvCxnSpPr>
        <p:spPr bwMode="auto">
          <a:xfrm>
            <a:off x="1905791" y="5371359"/>
            <a:ext cx="181849" cy="649929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椭圆 53"/>
          <p:cNvSpPr/>
          <p:nvPr/>
        </p:nvSpPr>
        <p:spPr bwMode="auto">
          <a:xfrm>
            <a:off x="5292296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4283968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6156232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7" name="直接连接符 56"/>
          <p:cNvCxnSpPr>
            <a:stCxn id="54" idx="3"/>
            <a:endCxn id="55" idx="7"/>
          </p:cNvCxnSpPr>
          <p:nvPr/>
        </p:nvCxnSpPr>
        <p:spPr bwMode="auto">
          <a:xfrm flipH="1">
            <a:off x="4714159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54" idx="5"/>
            <a:endCxn id="56" idx="1"/>
          </p:cNvCxnSpPr>
          <p:nvPr/>
        </p:nvCxnSpPr>
        <p:spPr bwMode="auto">
          <a:xfrm>
            <a:off x="5722487" y="4260334"/>
            <a:ext cx="507554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9659736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Perform n Extract-Min operations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/>
              <a:t>Heapsort - 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71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52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84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16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348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8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12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644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076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08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94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3852232" y="2852936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483928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475600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3347864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1043608" y="602128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1835640" y="602128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8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" name="直接连接符 4"/>
          <p:cNvCxnSpPr>
            <a:stCxn id="2" idx="3"/>
            <a:endCxn id="21" idx="7"/>
          </p:cNvCxnSpPr>
          <p:nvPr/>
        </p:nvCxnSpPr>
        <p:spPr bwMode="auto">
          <a:xfrm flipH="1">
            <a:off x="2914119" y="3283127"/>
            <a:ext cx="1011922" cy="620825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" idx="5"/>
            <a:endCxn id="54" idx="1"/>
          </p:cNvCxnSpPr>
          <p:nvPr/>
        </p:nvCxnSpPr>
        <p:spPr bwMode="auto">
          <a:xfrm>
            <a:off x="4282423" y="3283127"/>
            <a:ext cx="1083682" cy="620825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>
            <a:stCxn id="21" idx="3"/>
            <a:endCxn id="23" idx="7"/>
          </p:cNvCxnSpPr>
          <p:nvPr/>
        </p:nvCxnSpPr>
        <p:spPr bwMode="auto">
          <a:xfrm flipH="1">
            <a:off x="1905791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>
            <a:stCxn id="21" idx="5"/>
            <a:endCxn id="24" idx="1"/>
          </p:cNvCxnSpPr>
          <p:nvPr/>
        </p:nvCxnSpPr>
        <p:spPr bwMode="auto">
          <a:xfrm>
            <a:off x="2914119" y="4260334"/>
            <a:ext cx="507554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>
            <a:stCxn id="23" idx="3"/>
            <a:endCxn id="27" idx="0"/>
          </p:cNvCxnSpPr>
          <p:nvPr/>
        </p:nvCxnSpPr>
        <p:spPr bwMode="auto">
          <a:xfrm flipH="1">
            <a:off x="1295608" y="5371359"/>
            <a:ext cx="253801" cy="649929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>
            <a:stCxn id="23" idx="5"/>
            <a:endCxn id="28" idx="0"/>
          </p:cNvCxnSpPr>
          <p:nvPr/>
        </p:nvCxnSpPr>
        <p:spPr bwMode="auto">
          <a:xfrm>
            <a:off x="1905791" y="5371359"/>
            <a:ext cx="181849" cy="649929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椭圆 53"/>
          <p:cNvSpPr/>
          <p:nvPr/>
        </p:nvSpPr>
        <p:spPr bwMode="auto">
          <a:xfrm>
            <a:off x="5292296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4283968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6156232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7" name="直接连接符 56"/>
          <p:cNvCxnSpPr>
            <a:stCxn id="54" idx="3"/>
            <a:endCxn id="55" idx="7"/>
          </p:cNvCxnSpPr>
          <p:nvPr/>
        </p:nvCxnSpPr>
        <p:spPr bwMode="auto">
          <a:xfrm flipH="1">
            <a:off x="4714159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54" idx="5"/>
            <a:endCxn id="56" idx="1"/>
          </p:cNvCxnSpPr>
          <p:nvPr/>
        </p:nvCxnSpPr>
        <p:spPr bwMode="auto">
          <a:xfrm>
            <a:off x="5722487" y="4260334"/>
            <a:ext cx="507554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326319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Perform n Extract-Min operations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/>
              <a:t>Heapsort - 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72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52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84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16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348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8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12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644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076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08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94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3852232" y="2852936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483928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475600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8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3347864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1043608" y="602128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1835640" y="602128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" name="直接连接符 4"/>
          <p:cNvCxnSpPr>
            <a:stCxn id="2" idx="3"/>
            <a:endCxn id="21" idx="7"/>
          </p:cNvCxnSpPr>
          <p:nvPr/>
        </p:nvCxnSpPr>
        <p:spPr bwMode="auto">
          <a:xfrm flipH="1">
            <a:off x="2914119" y="3283127"/>
            <a:ext cx="1011922" cy="620825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" idx="5"/>
            <a:endCxn id="54" idx="1"/>
          </p:cNvCxnSpPr>
          <p:nvPr/>
        </p:nvCxnSpPr>
        <p:spPr bwMode="auto">
          <a:xfrm>
            <a:off x="4282423" y="3283127"/>
            <a:ext cx="1083682" cy="620825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>
            <a:stCxn id="21" idx="3"/>
            <a:endCxn id="23" idx="7"/>
          </p:cNvCxnSpPr>
          <p:nvPr/>
        </p:nvCxnSpPr>
        <p:spPr bwMode="auto">
          <a:xfrm flipH="1">
            <a:off x="1905791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>
            <a:stCxn id="21" idx="5"/>
            <a:endCxn id="24" idx="1"/>
          </p:cNvCxnSpPr>
          <p:nvPr/>
        </p:nvCxnSpPr>
        <p:spPr bwMode="auto">
          <a:xfrm>
            <a:off x="2914119" y="4260334"/>
            <a:ext cx="507554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>
            <a:stCxn id="23" idx="3"/>
            <a:endCxn id="27" idx="0"/>
          </p:cNvCxnSpPr>
          <p:nvPr/>
        </p:nvCxnSpPr>
        <p:spPr bwMode="auto">
          <a:xfrm flipH="1">
            <a:off x="1295608" y="5371359"/>
            <a:ext cx="253801" cy="649929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>
            <a:stCxn id="23" idx="5"/>
            <a:endCxn id="28" idx="0"/>
          </p:cNvCxnSpPr>
          <p:nvPr/>
        </p:nvCxnSpPr>
        <p:spPr bwMode="auto">
          <a:xfrm>
            <a:off x="1905791" y="5371359"/>
            <a:ext cx="181849" cy="649929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椭圆 53"/>
          <p:cNvSpPr/>
          <p:nvPr/>
        </p:nvSpPr>
        <p:spPr bwMode="auto">
          <a:xfrm>
            <a:off x="5292296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4283968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6156232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7" name="直接连接符 56"/>
          <p:cNvCxnSpPr>
            <a:stCxn id="54" idx="3"/>
            <a:endCxn id="55" idx="7"/>
          </p:cNvCxnSpPr>
          <p:nvPr/>
        </p:nvCxnSpPr>
        <p:spPr bwMode="auto">
          <a:xfrm flipH="1">
            <a:off x="4714159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54" idx="5"/>
            <a:endCxn id="56" idx="1"/>
          </p:cNvCxnSpPr>
          <p:nvPr/>
        </p:nvCxnSpPr>
        <p:spPr bwMode="auto">
          <a:xfrm>
            <a:off x="5722487" y="4260334"/>
            <a:ext cx="507554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169336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Perform n Extract-Min operations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/>
              <a:t>Heapsort - 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73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52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84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16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348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8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12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644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076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08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94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3852232" y="2852936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483928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475600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8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3347864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1043608" y="602128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1835640" y="602128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" name="直接连接符 4"/>
          <p:cNvCxnSpPr>
            <a:stCxn id="2" idx="3"/>
            <a:endCxn id="21" idx="7"/>
          </p:cNvCxnSpPr>
          <p:nvPr/>
        </p:nvCxnSpPr>
        <p:spPr bwMode="auto">
          <a:xfrm flipH="1">
            <a:off x="2914119" y="3283127"/>
            <a:ext cx="1011922" cy="620825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" idx="5"/>
            <a:endCxn id="54" idx="1"/>
          </p:cNvCxnSpPr>
          <p:nvPr/>
        </p:nvCxnSpPr>
        <p:spPr bwMode="auto">
          <a:xfrm>
            <a:off x="4282423" y="3283127"/>
            <a:ext cx="1083682" cy="620825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>
            <a:stCxn id="21" idx="3"/>
            <a:endCxn id="23" idx="7"/>
          </p:cNvCxnSpPr>
          <p:nvPr/>
        </p:nvCxnSpPr>
        <p:spPr bwMode="auto">
          <a:xfrm flipH="1">
            <a:off x="1905791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>
            <a:stCxn id="21" idx="5"/>
            <a:endCxn id="24" idx="1"/>
          </p:cNvCxnSpPr>
          <p:nvPr/>
        </p:nvCxnSpPr>
        <p:spPr bwMode="auto">
          <a:xfrm>
            <a:off x="2914119" y="4260334"/>
            <a:ext cx="507554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>
            <a:stCxn id="23" idx="3"/>
            <a:endCxn id="27" idx="0"/>
          </p:cNvCxnSpPr>
          <p:nvPr/>
        </p:nvCxnSpPr>
        <p:spPr bwMode="auto">
          <a:xfrm flipH="1">
            <a:off x="1295608" y="5371359"/>
            <a:ext cx="253801" cy="649929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>
            <a:stCxn id="23" idx="5"/>
            <a:endCxn id="28" idx="0"/>
          </p:cNvCxnSpPr>
          <p:nvPr/>
        </p:nvCxnSpPr>
        <p:spPr bwMode="auto">
          <a:xfrm>
            <a:off x="1905791" y="5371359"/>
            <a:ext cx="181849" cy="649929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椭圆 53"/>
          <p:cNvSpPr/>
          <p:nvPr/>
        </p:nvSpPr>
        <p:spPr bwMode="auto">
          <a:xfrm>
            <a:off x="5292296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4283968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6156232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7" name="直接连接符 56"/>
          <p:cNvCxnSpPr>
            <a:stCxn id="54" idx="3"/>
            <a:endCxn id="55" idx="7"/>
          </p:cNvCxnSpPr>
          <p:nvPr/>
        </p:nvCxnSpPr>
        <p:spPr bwMode="auto">
          <a:xfrm flipH="1">
            <a:off x="4714159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54" idx="5"/>
            <a:endCxn id="56" idx="1"/>
          </p:cNvCxnSpPr>
          <p:nvPr/>
        </p:nvCxnSpPr>
        <p:spPr bwMode="auto">
          <a:xfrm>
            <a:off x="5722487" y="4260334"/>
            <a:ext cx="507554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直接箭头连接符 5"/>
          <p:cNvCxnSpPr>
            <a:stCxn id="2" idx="1"/>
            <a:endCxn id="12" idx="2"/>
          </p:cNvCxnSpPr>
          <p:nvPr/>
        </p:nvCxnSpPr>
        <p:spPr bwMode="auto">
          <a:xfrm flipH="1" flipV="1">
            <a:off x="2700008" y="2420840"/>
            <a:ext cx="1226033" cy="505905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8" idx="7"/>
            <a:endCxn id="2" idx="4"/>
          </p:cNvCxnSpPr>
          <p:nvPr/>
        </p:nvCxnSpPr>
        <p:spPr bwMode="auto">
          <a:xfrm flipV="1">
            <a:off x="2265831" y="3356936"/>
            <a:ext cx="1838401" cy="2738161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36285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Perform n Extract-Min operations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/>
              <a:t>Heapsort - 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74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52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84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16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348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8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12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644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076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08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94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3852232" y="2852936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483928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475600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8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3347864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1043608" y="602128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" name="直接连接符 4"/>
          <p:cNvCxnSpPr>
            <a:stCxn id="2" idx="3"/>
            <a:endCxn id="21" idx="7"/>
          </p:cNvCxnSpPr>
          <p:nvPr/>
        </p:nvCxnSpPr>
        <p:spPr bwMode="auto">
          <a:xfrm flipH="1">
            <a:off x="2914119" y="3283127"/>
            <a:ext cx="1011922" cy="620825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" idx="5"/>
            <a:endCxn id="54" idx="1"/>
          </p:cNvCxnSpPr>
          <p:nvPr/>
        </p:nvCxnSpPr>
        <p:spPr bwMode="auto">
          <a:xfrm>
            <a:off x="4282423" y="3283127"/>
            <a:ext cx="1083682" cy="620825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>
            <a:stCxn id="21" idx="3"/>
            <a:endCxn id="23" idx="7"/>
          </p:cNvCxnSpPr>
          <p:nvPr/>
        </p:nvCxnSpPr>
        <p:spPr bwMode="auto">
          <a:xfrm flipH="1">
            <a:off x="1905791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>
            <a:stCxn id="21" idx="5"/>
            <a:endCxn id="24" idx="1"/>
          </p:cNvCxnSpPr>
          <p:nvPr/>
        </p:nvCxnSpPr>
        <p:spPr bwMode="auto">
          <a:xfrm>
            <a:off x="2914119" y="4260334"/>
            <a:ext cx="507554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>
            <a:stCxn id="23" idx="3"/>
            <a:endCxn id="27" idx="0"/>
          </p:cNvCxnSpPr>
          <p:nvPr/>
        </p:nvCxnSpPr>
        <p:spPr bwMode="auto">
          <a:xfrm flipH="1">
            <a:off x="1295608" y="5371359"/>
            <a:ext cx="253801" cy="649929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椭圆 53"/>
          <p:cNvSpPr/>
          <p:nvPr/>
        </p:nvSpPr>
        <p:spPr bwMode="auto">
          <a:xfrm>
            <a:off x="5292296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4283968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6156232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7" name="直接连接符 56"/>
          <p:cNvCxnSpPr>
            <a:stCxn id="54" idx="3"/>
            <a:endCxn id="55" idx="7"/>
          </p:cNvCxnSpPr>
          <p:nvPr/>
        </p:nvCxnSpPr>
        <p:spPr bwMode="auto">
          <a:xfrm flipH="1">
            <a:off x="4714159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54" idx="5"/>
            <a:endCxn id="56" idx="1"/>
          </p:cNvCxnSpPr>
          <p:nvPr/>
        </p:nvCxnSpPr>
        <p:spPr bwMode="auto">
          <a:xfrm>
            <a:off x="5722487" y="4260334"/>
            <a:ext cx="507554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746945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Perform n Extract-Min operations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/>
              <a:t>Heapsort - 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75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52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84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16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348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8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12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644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076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08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94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3852232" y="2852936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483928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475600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8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3347864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1043608" y="602128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" name="直接连接符 4"/>
          <p:cNvCxnSpPr>
            <a:stCxn id="2" idx="3"/>
            <a:endCxn id="21" idx="7"/>
          </p:cNvCxnSpPr>
          <p:nvPr/>
        </p:nvCxnSpPr>
        <p:spPr bwMode="auto">
          <a:xfrm flipH="1">
            <a:off x="2914119" y="3283127"/>
            <a:ext cx="1011922" cy="620825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" idx="5"/>
            <a:endCxn id="54" idx="1"/>
          </p:cNvCxnSpPr>
          <p:nvPr/>
        </p:nvCxnSpPr>
        <p:spPr bwMode="auto">
          <a:xfrm>
            <a:off x="4282423" y="3283127"/>
            <a:ext cx="1083682" cy="620825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>
            <a:stCxn id="21" idx="3"/>
            <a:endCxn id="23" idx="7"/>
          </p:cNvCxnSpPr>
          <p:nvPr/>
        </p:nvCxnSpPr>
        <p:spPr bwMode="auto">
          <a:xfrm flipH="1">
            <a:off x="1905791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>
            <a:stCxn id="21" idx="5"/>
            <a:endCxn id="24" idx="1"/>
          </p:cNvCxnSpPr>
          <p:nvPr/>
        </p:nvCxnSpPr>
        <p:spPr bwMode="auto">
          <a:xfrm>
            <a:off x="2914119" y="4260334"/>
            <a:ext cx="507554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>
            <a:stCxn id="23" idx="3"/>
            <a:endCxn id="27" idx="0"/>
          </p:cNvCxnSpPr>
          <p:nvPr/>
        </p:nvCxnSpPr>
        <p:spPr bwMode="auto">
          <a:xfrm flipH="1">
            <a:off x="1295608" y="5371359"/>
            <a:ext cx="253801" cy="649929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椭圆 53"/>
          <p:cNvSpPr/>
          <p:nvPr/>
        </p:nvSpPr>
        <p:spPr bwMode="auto">
          <a:xfrm>
            <a:off x="5292296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4283968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6156232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7" name="直接连接符 56"/>
          <p:cNvCxnSpPr>
            <a:stCxn id="54" idx="3"/>
            <a:endCxn id="55" idx="7"/>
          </p:cNvCxnSpPr>
          <p:nvPr/>
        </p:nvCxnSpPr>
        <p:spPr bwMode="auto">
          <a:xfrm flipH="1">
            <a:off x="4714159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54" idx="5"/>
            <a:endCxn id="56" idx="1"/>
          </p:cNvCxnSpPr>
          <p:nvPr/>
        </p:nvCxnSpPr>
        <p:spPr bwMode="auto">
          <a:xfrm>
            <a:off x="5722487" y="4260334"/>
            <a:ext cx="507554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230512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Perform n Extract-Min operations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/>
              <a:t>Heapsort - 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76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52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84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16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348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8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12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644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076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08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94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3852232" y="2852936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483928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475600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8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3347864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1043608" y="602128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" name="直接连接符 4"/>
          <p:cNvCxnSpPr>
            <a:stCxn id="2" idx="3"/>
            <a:endCxn id="21" idx="7"/>
          </p:cNvCxnSpPr>
          <p:nvPr/>
        </p:nvCxnSpPr>
        <p:spPr bwMode="auto">
          <a:xfrm flipH="1">
            <a:off x="2914119" y="3283127"/>
            <a:ext cx="1011922" cy="620825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" idx="5"/>
            <a:endCxn id="54" idx="1"/>
          </p:cNvCxnSpPr>
          <p:nvPr/>
        </p:nvCxnSpPr>
        <p:spPr bwMode="auto">
          <a:xfrm>
            <a:off x="4282423" y="3283127"/>
            <a:ext cx="1083682" cy="620825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>
            <a:stCxn id="21" idx="3"/>
            <a:endCxn id="23" idx="7"/>
          </p:cNvCxnSpPr>
          <p:nvPr/>
        </p:nvCxnSpPr>
        <p:spPr bwMode="auto">
          <a:xfrm flipH="1">
            <a:off x="1905791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>
            <a:stCxn id="21" idx="5"/>
            <a:endCxn id="24" idx="1"/>
          </p:cNvCxnSpPr>
          <p:nvPr/>
        </p:nvCxnSpPr>
        <p:spPr bwMode="auto">
          <a:xfrm>
            <a:off x="2914119" y="4260334"/>
            <a:ext cx="507554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>
            <a:stCxn id="23" idx="3"/>
            <a:endCxn id="27" idx="0"/>
          </p:cNvCxnSpPr>
          <p:nvPr/>
        </p:nvCxnSpPr>
        <p:spPr bwMode="auto">
          <a:xfrm flipH="1">
            <a:off x="1295608" y="5371359"/>
            <a:ext cx="253801" cy="649929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椭圆 53"/>
          <p:cNvSpPr/>
          <p:nvPr/>
        </p:nvSpPr>
        <p:spPr bwMode="auto">
          <a:xfrm>
            <a:off x="5292296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4283968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6156232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7" name="直接连接符 56"/>
          <p:cNvCxnSpPr>
            <a:stCxn id="54" idx="3"/>
            <a:endCxn id="55" idx="7"/>
          </p:cNvCxnSpPr>
          <p:nvPr/>
        </p:nvCxnSpPr>
        <p:spPr bwMode="auto">
          <a:xfrm flipH="1">
            <a:off x="4714159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54" idx="5"/>
            <a:endCxn id="56" idx="1"/>
          </p:cNvCxnSpPr>
          <p:nvPr/>
        </p:nvCxnSpPr>
        <p:spPr bwMode="auto">
          <a:xfrm>
            <a:off x="5722487" y="4260334"/>
            <a:ext cx="507554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0349673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Perform n Extract-Min operations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/>
              <a:t>Heapsort - 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77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52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84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16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348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8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12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644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076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08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94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3852232" y="2852936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483928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475600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8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3347864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1043608" y="602128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" name="直接连接符 4"/>
          <p:cNvCxnSpPr>
            <a:stCxn id="2" idx="3"/>
            <a:endCxn id="21" idx="7"/>
          </p:cNvCxnSpPr>
          <p:nvPr/>
        </p:nvCxnSpPr>
        <p:spPr bwMode="auto">
          <a:xfrm flipH="1">
            <a:off x="2914119" y="3283127"/>
            <a:ext cx="1011922" cy="620825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" idx="5"/>
            <a:endCxn id="54" idx="1"/>
          </p:cNvCxnSpPr>
          <p:nvPr/>
        </p:nvCxnSpPr>
        <p:spPr bwMode="auto">
          <a:xfrm>
            <a:off x="4282423" y="3283127"/>
            <a:ext cx="1083682" cy="620825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>
            <a:stCxn id="21" idx="3"/>
            <a:endCxn id="23" idx="7"/>
          </p:cNvCxnSpPr>
          <p:nvPr/>
        </p:nvCxnSpPr>
        <p:spPr bwMode="auto">
          <a:xfrm flipH="1">
            <a:off x="1905791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>
            <a:stCxn id="21" idx="5"/>
            <a:endCxn id="24" idx="1"/>
          </p:cNvCxnSpPr>
          <p:nvPr/>
        </p:nvCxnSpPr>
        <p:spPr bwMode="auto">
          <a:xfrm>
            <a:off x="2914119" y="4260334"/>
            <a:ext cx="507554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>
            <a:stCxn id="23" idx="3"/>
            <a:endCxn id="27" idx="0"/>
          </p:cNvCxnSpPr>
          <p:nvPr/>
        </p:nvCxnSpPr>
        <p:spPr bwMode="auto">
          <a:xfrm flipH="1">
            <a:off x="1295608" y="5371359"/>
            <a:ext cx="253801" cy="649929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椭圆 53"/>
          <p:cNvSpPr/>
          <p:nvPr/>
        </p:nvSpPr>
        <p:spPr bwMode="auto">
          <a:xfrm>
            <a:off x="5292296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4283968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6156232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7" name="直接连接符 56"/>
          <p:cNvCxnSpPr>
            <a:stCxn id="54" idx="3"/>
            <a:endCxn id="55" idx="7"/>
          </p:cNvCxnSpPr>
          <p:nvPr/>
        </p:nvCxnSpPr>
        <p:spPr bwMode="auto">
          <a:xfrm flipH="1">
            <a:off x="4714159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54" idx="5"/>
            <a:endCxn id="56" idx="1"/>
          </p:cNvCxnSpPr>
          <p:nvPr/>
        </p:nvCxnSpPr>
        <p:spPr bwMode="auto">
          <a:xfrm>
            <a:off x="5722487" y="4260334"/>
            <a:ext cx="507554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直接箭头连接符 5"/>
          <p:cNvCxnSpPr>
            <a:stCxn id="2" idx="1"/>
            <a:endCxn id="13" idx="2"/>
          </p:cNvCxnSpPr>
          <p:nvPr/>
        </p:nvCxnSpPr>
        <p:spPr bwMode="auto">
          <a:xfrm flipH="1" flipV="1">
            <a:off x="3132008" y="2420840"/>
            <a:ext cx="794033" cy="505905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7" idx="7"/>
            <a:endCxn id="2" idx="4"/>
          </p:cNvCxnSpPr>
          <p:nvPr/>
        </p:nvCxnSpPr>
        <p:spPr bwMode="auto">
          <a:xfrm flipV="1">
            <a:off x="1473799" y="3356936"/>
            <a:ext cx="2630433" cy="2738161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17917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Perform n Extract-Min operations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/>
              <a:t>Heapsort - 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78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52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84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16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348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8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12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644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076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08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94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3852232" y="2852936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483928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475600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8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3347864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" name="直接连接符 4"/>
          <p:cNvCxnSpPr>
            <a:stCxn id="2" idx="3"/>
            <a:endCxn id="21" idx="7"/>
          </p:cNvCxnSpPr>
          <p:nvPr/>
        </p:nvCxnSpPr>
        <p:spPr bwMode="auto">
          <a:xfrm flipH="1">
            <a:off x="2914119" y="3283127"/>
            <a:ext cx="1011922" cy="620825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" idx="5"/>
            <a:endCxn id="54" idx="1"/>
          </p:cNvCxnSpPr>
          <p:nvPr/>
        </p:nvCxnSpPr>
        <p:spPr bwMode="auto">
          <a:xfrm>
            <a:off x="4282423" y="3283127"/>
            <a:ext cx="1083682" cy="620825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>
            <a:stCxn id="21" idx="3"/>
            <a:endCxn id="23" idx="7"/>
          </p:cNvCxnSpPr>
          <p:nvPr/>
        </p:nvCxnSpPr>
        <p:spPr bwMode="auto">
          <a:xfrm flipH="1">
            <a:off x="1905791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>
            <a:stCxn id="21" idx="5"/>
            <a:endCxn id="24" idx="1"/>
          </p:cNvCxnSpPr>
          <p:nvPr/>
        </p:nvCxnSpPr>
        <p:spPr bwMode="auto">
          <a:xfrm>
            <a:off x="2914119" y="4260334"/>
            <a:ext cx="507554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椭圆 53"/>
          <p:cNvSpPr/>
          <p:nvPr/>
        </p:nvSpPr>
        <p:spPr bwMode="auto">
          <a:xfrm>
            <a:off x="5292296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4283968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6156232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7" name="直接连接符 56"/>
          <p:cNvCxnSpPr>
            <a:stCxn id="54" idx="3"/>
            <a:endCxn id="55" idx="7"/>
          </p:cNvCxnSpPr>
          <p:nvPr/>
        </p:nvCxnSpPr>
        <p:spPr bwMode="auto">
          <a:xfrm flipH="1">
            <a:off x="4714159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54" idx="5"/>
            <a:endCxn id="56" idx="1"/>
          </p:cNvCxnSpPr>
          <p:nvPr/>
        </p:nvCxnSpPr>
        <p:spPr bwMode="auto">
          <a:xfrm>
            <a:off x="5722487" y="4260334"/>
            <a:ext cx="507554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6439432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Perform n Extract-Min operations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/>
              <a:t>Heapsort - 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79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52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84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16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348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8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12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644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076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08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94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3852232" y="2852936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483928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475600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8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3347864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" name="直接连接符 4"/>
          <p:cNvCxnSpPr>
            <a:stCxn id="2" idx="3"/>
            <a:endCxn id="21" idx="7"/>
          </p:cNvCxnSpPr>
          <p:nvPr/>
        </p:nvCxnSpPr>
        <p:spPr bwMode="auto">
          <a:xfrm flipH="1">
            <a:off x="2914119" y="3283127"/>
            <a:ext cx="1011922" cy="620825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" idx="5"/>
            <a:endCxn id="54" idx="1"/>
          </p:cNvCxnSpPr>
          <p:nvPr/>
        </p:nvCxnSpPr>
        <p:spPr bwMode="auto">
          <a:xfrm>
            <a:off x="4282423" y="3283127"/>
            <a:ext cx="1083682" cy="620825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>
            <a:stCxn id="21" idx="3"/>
            <a:endCxn id="23" idx="7"/>
          </p:cNvCxnSpPr>
          <p:nvPr/>
        </p:nvCxnSpPr>
        <p:spPr bwMode="auto">
          <a:xfrm flipH="1">
            <a:off x="1905791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>
            <a:stCxn id="21" idx="5"/>
            <a:endCxn id="24" idx="1"/>
          </p:cNvCxnSpPr>
          <p:nvPr/>
        </p:nvCxnSpPr>
        <p:spPr bwMode="auto">
          <a:xfrm>
            <a:off x="2914119" y="4260334"/>
            <a:ext cx="507554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椭圆 53"/>
          <p:cNvSpPr/>
          <p:nvPr/>
        </p:nvSpPr>
        <p:spPr bwMode="auto">
          <a:xfrm>
            <a:off x="5292296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4283968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6156232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7" name="直接连接符 56"/>
          <p:cNvCxnSpPr>
            <a:stCxn id="54" idx="3"/>
            <a:endCxn id="55" idx="7"/>
          </p:cNvCxnSpPr>
          <p:nvPr/>
        </p:nvCxnSpPr>
        <p:spPr bwMode="auto">
          <a:xfrm flipH="1">
            <a:off x="4714159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54" idx="5"/>
            <a:endCxn id="56" idx="1"/>
          </p:cNvCxnSpPr>
          <p:nvPr/>
        </p:nvCxnSpPr>
        <p:spPr bwMode="auto">
          <a:xfrm>
            <a:off x="5722487" y="4260334"/>
            <a:ext cx="507554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23644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980728"/>
                <a:ext cx="8229600" cy="5688632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zh-CN" sz="2800" dirty="0"/>
                  <a:t>3 jobs have been submitted to a printer in the order A, B, C. Consider the printing pool at this moment.</a:t>
                </a:r>
              </a:p>
              <a:p>
                <a:pPr marL="0" indent="0" eaLnBrk="1" hangingPunct="1">
                  <a:buNone/>
                </a:pPr>
                <a:endParaRPr lang="en-US" altLang="zh-CN" sz="2800" dirty="0"/>
              </a:p>
              <a:p>
                <a:pPr marL="0" indent="0" eaLnBrk="1" hangingPunct="1">
                  <a:buNone/>
                </a:pPr>
                <a:r>
                  <a:rPr lang="en-US" altLang="zh-CN" sz="2800" dirty="0"/>
                  <a:t>Sizes: Job A — 100 pages</a:t>
                </a:r>
              </a:p>
              <a:p>
                <a:pPr marL="0" indent="0" eaLnBrk="1" hangingPunct="1">
                  <a:buNone/>
                </a:pPr>
                <a:r>
                  <a:rPr lang="en-US" altLang="zh-CN" sz="2800" dirty="0"/>
                  <a:t>           Job B — 10 pages</a:t>
                </a:r>
              </a:p>
              <a:p>
                <a:pPr marL="0" indent="0" eaLnBrk="1" hangingPunct="1">
                  <a:buNone/>
                </a:pPr>
                <a:r>
                  <a:rPr lang="en-US" altLang="zh-CN" sz="2800" dirty="0"/>
                  <a:t>           Job C — 1 page</a:t>
                </a:r>
              </a:p>
              <a:p>
                <a:pPr marL="0" indent="0" eaLnBrk="1" hangingPunct="1">
                  <a:buNone/>
                </a:pPr>
                <a:endParaRPr lang="en-US" altLang="zh-CN" sz="2800" dirty="0"/>
              </a:p>
              <a:p>
                <a:pPr marL="0" indent="0" eaLnBrk="1" hangingPunct="1">
                  <a:buNone/>
                </a:pPr>
                <a:r>
                  <a:rPr lang="en-US" altLang="zh-CN" sz="2800" dirty="0"/>
                  <a:t>Average finish time with FIFO service: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(100+110+111) / 3 = 107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𝑢𝑛𝑖𝑡𝑠</m:t>
                      </m:r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980728"/>
                <a:ext cx="8229600" cy="5688632"/>
              </a:xfrm>
              <a:blipFill>
                <a:blip r:embed="rId2"/>
                <a:stretch>
                  <a:fillRect l="-1481" t="-1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Priority Queue: Motivating Example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8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342" y="2348879"/>
            <a:ext cx="3044090" cy="207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8618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Perform n Extract-Min operations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/>
              <a:t>Heapsort - 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80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52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84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16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348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8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12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644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076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08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94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3852232" y="2852936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483928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475600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8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3347864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" name="直接连接符 4"/>
          <p:cNvCxnSpPr>
            <a:stCxn id="2" idx="3"/>
            <a:endCxn id="21" idx="7"/>
          </p:cNvCxnSpPr>
          <p:nvPr/>
        </p:nvCxnSpPr>
        <p:spPr bwMode="auto">
          <a:xfrm flipH="1">
            <a:off x="2914119" y="3283127"/>
            <a:ext cx="1011922" cy="620825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" idx="5"/>
            <a:endCxn id="54" idx="1"/>
          </p:cNvCxnSpPr>
          <p:nvPr/>
        </p:nvCxnSpPr>
        <p:spPr bwMode="auto">
          <a:xfrm>
            <a:off x="4282423" y="3283127"/>
            <a:ext cx="1083682" cy="620825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>
            <a:stCxn id="21" idx="3"/>
            <a:endCxn id="23" idx="7"/>
          </p:cNvCxnSpPr>
          <p:nvPr/>
        </p:nvCxnSpPr>
        <p:spPr bwMode="auto">
          <a:xfrm flipH="1">
            <a:off x="1905791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>
            <a:stCxn id="21" idx="5"/>
            <a:endCxn id="24" idx="1"/>
          </p:cNvCxnSpPr>
          <p:nvPr/>
        </p:nvCxnSpPr>
        <p:spPr bwMode="auto">
          <a:xfrm>
            <a:off x="2914119" y="4260334"/>
            <a:ext cx="507554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椭圆 53"/>
          <p:cNvSpPr/>
          <p:nvPr/>
        </p:nvSpPr>
        <p:spPr bwMode="auto">
          <a:xfrm>
            <a:off x="5292296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4283968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6156232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7" name="直接连接符 56"/>
          <p:cNvCxnSpPr>
            <a:stCxn id="54" idx="3"/>
            <a:endCxn id="55" idx="7"/>
          </p:cNvCxnSpPr>
          <p:nvPr/>
        </p:nvCxnSpPr>
        <p:spPr bwMode="auto">
          <a:xfrm flipH="1">
            <a:off x="4714159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54" idx="5"/>
            <a:endCxn id="56" idx="1"/>
          </p:cNvCxnSpPr>
          <p:nvPr/>
        </p:nvCxnSpPr>
        <p:spPr bwMode="auto">
          <a:xfrm>
            <a:off x="5722487" y="4260334"/>
            <a:ext cx="507554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874033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Perform n Extract-Min operations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/>
              <a:t>Heapsort - 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81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52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84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16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348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8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12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644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076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08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94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3852232" y="2852936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483928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475600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8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3347864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" name="直接连接符 4"/>
          <p:cNvCxnSpPr>
            <a:stCxn id="2" idx="3"/>
            <a:endCxn id="21" idx="7"/>
          </p:cNvCxnSpPr>
          <p:nvPr/>
        </p:nvCxnSpPr>
        <p:spPr bwMode="auto">
          <a:xfrm flipH="1">
            <a:off x="2914119" y="3283127"/>
            <a:ext cx="1011922" cy="620825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" idx="5"/>
            <a:endCxn id="54" idx="1"/>
          </p:cNvCxnSpPr>
          <p:nvPr/>
        </p:nvCxnSpPr>
        <p:spPr bwMode="auto">
          <a:xfrm>
            <a:off x="4282423" y="3283127"/>
            <a:ext cx="1083682" cy="620825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>
            <a:stCxn id="21" idx="3"/>
            <a:endCxn id="23" idx="7"/>
          </p:cNvCxnSpPr>
          <p:nvPr/>
        </p:nvCxnSpPr>
        <p:spPr bwMode="auto">
          <a:xfrm flipH="1">
            <a:off x="1905791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>
            <a:stCxn id="21" idx="5"/>
            <a:endCxn id="24" idx="1"/>
          </p:cNvCxnSpPr>
          <p:nvPr/>
        </p:nvCxnSpPr>
        <p:spPr bwMode="auto">
          <a:xfrm>
            <a:off x="2914119" y="4260334"/>
            <a:ext cx="507554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椭圆 53"/>
          <p:cNvSpPr/>
          <p:nvPr/>
        </p:nvSpPr>
        <p:spPr bwMode="auto">
          <a:xfrm>
            <a:off x="5292296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4283968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6156232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7" name="直接连接符 56"/>
          <p:cNvCxnSpPr>
            <a:stCxn id="54" idx="3"/>
            <a:endCxn id="55" idx="7"/>
          </p:cNvCxnSpPr>
          <p:nvPr/>
        </p:nvCxnSpPr>
        <p:spPr bwMode="auto">
          <a:xfrm flipH="1">
            <a:off x="4714159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54" idx="5"/>
            <a:endCxn id="56" idx="1"/>
          </p:cNvCxnSpPr>
          <p:nvPr/>
        </p:nvCxnSpPr>
        <p:spPr bwMode="auto">
          <a:xfrm>
            <a:off x="5722487" y="4260334"/>
            <a:ext cx="507554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直接箭头连接符 5"/>
          <p:cNvCxnSpPr>
            <a:stCxn id="2" idx="1"/>
            <a:endCxn id="14" idx="2"/>
          </p:cNvCxnSpPr>
          <p:nvPr/>
        </p:nvCxnSpPr>
        <p:spPr bwMode="auto">
          <a:xfrm flipH="1" flipV="1">
            <a:off x="3564008" y="2420840"/>
            <a:ext cx="362033" cy="505905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曲线连接符 10"/>
          <p:cNvCxnSpPr>
            <a:stCxn id="56" idx="0"/>
            <a:endCxn id="2" idx="6"/>
          </p:cNvCxnSpPr>
          <p:nvPr/>
        </p:nvCxnSpPr>
        <p:spPr bwMode="auto">
          <a:xfrm rot="16200000" flipV="1">
            <a:off x="4464116" y="2997052"/>
            <a:ext cx="1836232" cy="2052000"/>
          </a:xfrm>
          <a:prstGeom prst="curvedConnector2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716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Perform n Extract-Min operations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/>
              <a:t>Heapsort - 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82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52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84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16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348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8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12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644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076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08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94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3852232" y="2852936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483928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475600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8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3347864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" name="直接连接符 4"/>
          <p:cNvCxnSpPr>
            <a:stCxn id="2" idx="3"/>
            <a:endCxn id="21" idx="7"/>
          </p:cNvCxnSpPr>
          <p:nvPr/>
        </p:nvCxnSpPr>
        <p:spPr bwMode="auto">
          <a:xfrm flipH="1">
            <a:off x="2914119" y="3283127"/>
            <a:ext cx="1011922" cy="620825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" idx="5"/>
            <a:endCxn id="54" idx="1"/>
          </p:cNvCxnSpPr>
          <p:nvPr/>
        </p:nvCxnSpPr>
        <p:spPr bwMode="auto">
          <a:xfrm>
            <a:off x="4282423" y="3283127"/>
            <a:ext cx="1083682" cy="620825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>
            <a:stCxn id="21" idx="3"/>
            <a:endCxn id="23" idx="7"/>
          </p:cNvCxnSpPr>
          <p:nvPr/>
        </p:nvCxnSpPr>
        <p:spPr bwMode="auto">
          <a:xfrm flipH="1">
            <a:off x="1905791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>
            <a:stCxn id="21" idx="5"/>
            <a:endCxn id="24" idx="1"/>
          </p:cNvCxnSpPr>
          <p:nvPr/>
        </p:nvCxnSpPr>
        <p:spPr bwMode="auto">
          <a:xfrm>
            <a:off x="2914119" y="4260334"/>
            <a:ext cx="507554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椭圆 53"/>
          <p:cNvSpPr/>
          <p:nvPr/>
        </p:nvSpPr>
        <p:spPr bwMode="auto">
          <a:xfrm>
            <a:off x="5292296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4283968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7" name="直接连接符 56"/>
          <p:cNvCxnSpPr>
            <a:stCxn id="54" idx="3"/>
            <a:endCxn id="55" idx="7"/>
          </p:cNvCxnSpPr>
          <p:nvPr/>
        </p:nvCxnSpPr>
        <p:spPr bwMode="auto">
          <a:xfrm flipH="1">
            <a:off x="4714159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7698840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Perform n Extract-Min operations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/>
              <a:t>Heapsort - 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83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52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84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16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348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8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12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644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076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08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94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3852232" y="2852936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483928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475600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8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3347864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" name="直接连接符 4"/>
          <p:cNvCxnSpPr>
            <a:stCxn id="2" idx="3"/>
            <a:endCxn id="21" idx="7"/>
          </p:cNvCxnSpPr>
          <p:nvPr/>
        </p:nvCxnSpPr>
        <p:spPr bwMode="auto">
          <a:xfrm flipH="1">
            <a:off x="2914119" y="3283127"/>
            <a:ext cx="1011922" cy="620825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" idx="5"/>
            <a:endCxn id="54" idx="1"/>
          </p:cNvCxnSpPr>
          <p:nvPr/>
        </p:nvCxnSpPr>
        <p:spPr bwMode="auto">
          <a:xfrm>
            <a:off x="4282423" y="3283127"/>
            <a:ext cx="1083682" cy="620825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>
            <a:stCxn id="21" idx="3"/>
            <a:endCxn id="23" idx="7"/>
          </p:cNvCxnSpPr>
          <p:nvPr/>
        </p:nvCxnSpPr>
        <p:spPr bwMode="auto">
          <a:xfrm flipH="1">
            <a:off x="1905791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>
            <a:stCxn id="21" idx="5"/>
            <a:endCxn id="24" idx="1"/>
          </p:cNvCxnSpPr>
          <p:nvPr/>
        </p:nvCxnSpPr>
        <p:spPr bwMode="auto">
          <a:xfrm>
            <a:off x="2914119" y="4260334"/>
            <a:ext cx="507554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椭圆 53"/>
          <p:cNvSpPr/>
          <p:nvPr/>
        </p:nvSpPr>
        <p:spPr bwMode="auto">
          <a:xfrm>
            <a:off x="5292296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4283968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7" name="直接连接符 56"/>
          <p:cNvCxnSpPr>
            <a:stCxn id="54" idx="3"/>
            <a:endCxn id="55" idx="7"/>
          </p:cNvCxnSpPr>
          <p:nvPr/>
        </p:nvCxnSpPr>
        <p:spPr bwMode="auto">
          <a:xfrm flipH="1">
            <a:off x="4714159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5230011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Perform n Extract-Min operations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/>
              <a:t>Heapsort - 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84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52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84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16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348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8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12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644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076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08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94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3852232" y="2852936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483928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8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475600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3347864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" name="直接连接符 4"/>
          <p:cNvCxnSpPr>
            <a:stCxn id="2" idx="3"/>
            <a:endCxn id="21" idx="7"/>
          </p:cNvCxnSpPr>
          <p:nvPr/>
        </p:nvCxnSpPr>
        <p:spPr bwMode="auto">
          <a:xfrm flipH="1">
            <a:off x="2914119" y="3283127"/>
            <a:ext cx="1011922" cy="620825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" idx="5"/>
            <a:endCxn id="54" idx="1"/>
          </p:cNvCxnSpPr>
          <p:nvPr/>
        </p:nvCxnSpPr>
        <p:spPr bwMode="auto">
          <a:xfrm>
            <a:off x="4282423" y="3283127"/>
            <a:ext cx="1083682" cy="620825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>
            <a:stCxn id="21" idx="3"/>
            <a:endCxn id="23" idx="7"/>
          </p:cNvCxnSpPr>
          <p:nvPr/>
        </p:nvCxnSpPr>
        <p:spPr bwMode="auto">
          <a:xfrm flipH="1">
            <a:off x="1905791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>
            <a:stCxn id="21" idx="5"/>
            <a:endCxn id="24" idx="1"/>
          </p:cNvCxnSpPr>
          <p:nvPr/>
        </p:nvCxnSpPr>
        <p:spPr bwMode="auto">
          <a:xfrm>
            <a:off x="2914119" y="4260334"/>
            <a:ext cx="507554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椭圆 53"/>
          <p:cNvSpPr/>
          <p:nvPr/>
        </p:nvSpPr>
        <p:spPr bwMode="auto">
          <a:xfrm>
            <a:off x="5292296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4283968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7" name="直接连接符 56"/>
          <p:cNvCxnSpPr>
            <a:stCxn id="54" idx="3"/>
            <a:endCxn id="55" idx="7"/>
          </p:cNvCxnSpPr>
          <p:nvPr/>
        </p:nvCxnSpPr>
        <p:spPr bwMode="auto">
          <a:xfrm flipH="1">
            <a:off x="4714159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0244677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Perform n Extract-Min operations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/>
              <a:t>Heapsort - 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85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52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84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16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348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8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12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644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076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08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94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3852232" y="2852936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483928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8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475600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3347864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" name="直接连接符 4"/>
          <p:cNvCxnSpPr>
            <a:stCxn id="2" idx="3"/>
            <a:endCxn id="21" idx="7"/>
          </p:cNvCxnSpPr>
          <p:nvPr/>
        </p:nvCxnSpPr>
        <p:spPr bwMode="auto">
          <a:xfrm flipH="1">
            <a:off x="2914119" y="3283127"/>
            <a:ext cx="1011922" cy="620825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" idx="5"/>
            <a:endCxn id="54" idx="1"/>
          </p:cNvCxnSpPr>
          <p:nvPr/>
        </p:nvCxnSpPr>
        <p:spPr bwMode="auto">
          <a:xfrm>
            <a:off x="4282423" y="3283127"/>
            <a:ext cx="1083682" cy="620825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>
            <a:stCxn id="21" idx="3"/>
            <a:endCxn id="23" idx="7"/>
          </p:cNvCxnSpPr>
          <p:nvPr/>
        </p:nvCxnSpPr>
        <p:spPr bwMode="auto">
          <a:xfrm flipH="1">
            <a:off x="1905791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>
            <a:stCxn id="21" idx="5"/>
            <a:endCxn id="24" idx="1"/>
          </p:cNvCxnSpPr>
          <p:nvPr/>
        </p:nvCxnSpPr>
        <p:spPr bwMode="auto">
          <a:xfrm>
            <a:off x="2914119" y="4260334"/>
            <a:ext cx="507554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椭圆 53"/>
          <p:cNvSpPr/>
          <p:nvPr/>
        </p:nvSpPr>
        <p:spPr bwMode="auto">
          <a:xfrm>
            <a:off x="5292296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4283968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7" name="直接连接符 56"/>
          <p:cNvCxnSpPr>
            <a:stCxn id="54" idx="3"/>
            <a:endCxn id="55" idx="7"/>
          </p:cNvCxnSpPr>
          <p:nvPr/>
        </p:nvCxnSpPr>
        <p:spPr bwMode="auto">
          <a:xfrm flipH="1">
            <a:off x="4714159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直接箭头连接符 5"/>
          <p:cNvCxnSpPr>
            <a:stCxn id="2" idx="0"/>
            <a:endCxn id="15" idx="2"/>
          </p:cNvCxnSpPr>
          <p:nvPr/>
        </p:nvCxnSpPr>
        <p:spPr bwMode="auto">
          <a:xfrm flipH="1" flipV="1">
            <a:off x="3996200" y="2420840"/>
            <a:ext cx="108032" cy="432096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55" idx="0"/>
            <a:endCxn id="2" idx="4"/>
          </p:cNvCxnSpPr>
          <p:nvPr/>
        </p:nvCxnSpPr>
        <p:spPr bwMode="auto">
          <a:xfrm flipH="1" flipV="1">
            <a:off x="4104232" y="3356936"/>
            <a:ext cx="431736" cy="158423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2428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Perform n Extract-Min operations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/>
              <a:t>Heapsort - 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86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52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84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16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348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8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12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644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076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08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94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3852232" y="2852936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483928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8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475600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3347864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" name="直接连接符 4"/>
          <p:cNvCxnSpPr>
            <a:stCxn id="2" idx="3"/>
            <a:endCxn id="21" idx="7"/>
          </p:cNvCxnSpPr>
          <p:nvPr/>
        </p:nvCxnSpPr>
        <p:spPr bwMode="auto">
          <a:xfrm flipH="1">
            <a:off x="2914119" y="3283127"/>
            <a:ext cx="1011922" cy="620825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" idx="5"/>
            <a:endCxn id="54" idx="1"/>
          </p:cNvCxnSpPr>
          <p:nvPr/>
        </p:nvCxnSpPr>
        <p:spPr bwMode="auto">
          <a:xfrm>
            <a:off x="4282423" y="3283127"/>
            <a:ext cx="1083682" cy="620825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>
            <a:stCxn id="21" idx="3"/>
            <a:endCxn id="23" idx="7"/>
          </p:cNvCxnSpPr>
          <p:nvPr/>
        </p:nvCxnSpPr>
        <p:spPr bwMode="auto">
          <a:xfrm flipH="1">
            <a:off x="1905791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>
            <a:stCxn id="21" idx="5"/>
            <a:endCxn id="24" idx="1"/>
          </p:cNvCxnSpPr>
          <p:nvPr/>
        </p:nvCxnSpPr>
        <p:spPr bwMode="auto">
          <a:xfrm>
            <a:off x="2914119" y="4260334"/>
            <a:ext cx="507554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椭圆 53"/>
          <p:cNvSpPr/>
          <p:nvPr/>
        </p:nvSpPr>
        <p:spPr bwMode="auto">
          <a:xfrm>
            <a:off x="5292296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00427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Perform n Extract-Min operations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/>
              <a:t>Heapsort - 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87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52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84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16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348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8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12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644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076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08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94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3852232" y="2852936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8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483928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475600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3347864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" name="直接连接符 4"/>
          <p:cNvCxnSpPr>
            <a:stCxn id="2" idx="3"/>
            <a:endCxn id="21" idx="7"/>
          </p:cNvCxnSpPr>
          <p:nvPr/>
        </p:nvCxnSpPr>
        <p:spPr bwMode="auto">
          <a:xfrm flipH="1">
            <a:off x="2914119" y="3283127"/>
            <a:ext cx="1011922" cy="620825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" idx="5"/>
            <a:endCxn id="54" idx="1"/>
          </p:cNvCxnSpPr>
          <p:nvPr/>
        </p:nvCxnSpPr>
        <p:spPr bwMode="auto">
          <a:xfrm>
            <a:off x="4282423" y="3283127"/>
            <a:ext cx="1083682" cy="620825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>
            <a:stCxn id="21" idx="3"/>
            <a:endCxn id="23" idx="7"/>
          </p:cNvCxnSpPr>
          <p:nvPr/>
        </p:nvCxnSpPr>
        <p:spPr bwMode="auto">
          <a:xfrm flipH="1">
            <a:off x="1905791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>
            <a:stCxn id="21" idx="5"/>
            <a:endCxn id="24" idx="1"/>
          </p:cNvCxnSpPr>
          <p:nvPr/>
        </p:nvCxnSpPr>
        <p:spPr bwMode="auto">
          <a:xfrm>
            <a:off x="2914119" y="4260334"/>
            <a:ext cx="507554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椭圆 53"/>
          <p:cNvSpPr/>
          <p:nvPr/>
        </p:nvSpPr>
        <p:spPr bwMode="auto">
          <a:xfrm>
            <a:off x="5292296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7194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Perform n Extract-Min operations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/>
              <a:t>Heapsort - 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88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52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84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16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348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8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12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644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076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08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94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3852232" y="2852936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8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483928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475600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3347864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" name="直接连接符 4"/>
          <p:cNvCxnSpPr>
            <a:stCxn id="2" idx="3"/>
            <a:endCxn id="21" idx="7"/>
          </p:cNvCxnSpPr>
          <p:nvPr/>
        </p:nvCxnSpPr>
        <p:spPr bwMode="auto">
          <a:xfrm flipH="1">
            <a:off x="2914119" y="3283127"/>
            <a:ext cx="1011922" cy="620825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" idx="5"/>
            <a:endCxn id="54" idx="1"/>
          </p:cNvCxnSpPr>
          <p:nvPr/>
        </p:nvCxnSpPr>
        <p:spPr bwMode="auto">
          <a:xfrm>
            <a:off x="4282423" y="3283127"/>
            <a:ext cx="1083682" cy="620825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>
            <a:stCxn id="21" idx="3"/>
            <a:endCxn id="23" idx="7"/>
          </p:cNvCxnSpPr>
          <p:nvPr/>
        </p:nvCxnSpPr>
        <p:spPr bwMode="auto">
          <a:xfrm flipH="1">
            <a:off x="1905791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>
            <a:stCxn id="21" idx="5"/>
            <a:endCxn id="24" idx="1"/>
          </p:cNvCxnSpPr>
          <p:nvPr/>
        </p:nvCxnSpPr>
        <p:spPr bwMode="auto">
          <a:xfrm>
            <a:off x="2914119" y="4260334"/>
            <a:ext cx="507554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椭圆 53"/>
          <p:cNvSpPr/>
          <p:nvPr/>
        </p:nvSpPr>
        <p:spPr bwMode="auto">
          <a:xfrm>
            <a:off x="5292296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58624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Perform n Extract-Min operations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/>
              <a:t>Heapsort - 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89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52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84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16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348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8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12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644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076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08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94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3852232" y="2852936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8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483928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475600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3347864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" name="直接连接符 4"/>
          <p:cNvCxnSpPr>
            <a:stCxn id="2" idx="3"/>
            <a:endCxn id="21" idx="7"/>
          </p:cNvCxnSpPr>
          <p:nvPr/>
        </p:nvCxnSpPr>
        <p:spPr bwMode="auto">
          <a:xfrm flipH="1">
            <a:off x="2914119" y="3283127"/>
            <a:ext cx="1011922" cy="620825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" idx="5"/>
            <a:endCxn id="54" idx="1"/>
          </p:cNvCxnSpPr>
          <p:nvPr/>
        </p:nvCxnSpPr>
        <p:spPr bwMode="auto">
          <a:xfrm>
            <a:off x="4282423" y="3283127"/>
            <a:ext cx="1083682" cy="620825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>
            <a:stCxn id="21" idx="3"/>
            <a:endCxn id="23" idx="7"/>
          </p:cNvCxnSpPr>
          <p:nvPr/>
        </p:nvCxnSpPr>
        <p:spPr bwMode="auto">
          <a:xfrm flipH="1">
            <a:off x="1905791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>
            <a:stCxn id="21" idx="5"/>
            <a:endCxn id="24" idx="1"/>
          </p:cNvCxnSpPr>
          <p:nvPr/>
        </p:nvCxnSpPr>
        <p:spPr bwMode="auto">
          <a:xfrm>
            <a:off x="2914119" y="4260334"/>
            <a:ext cx="507554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椭圆 53"/>
          <p:cNvSpPr/>
          <p:nvPr/>
        </p:nvSpPr>
        <p:spPr bwMode="auto">
          <a:xfrm>
            <a:off x="5292296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6" name="直接箭头连接符 5"/>
          <p:cNvCxnSpPr>
            <a:stCxn id="2" idx="0"/>
            <a:endCxn id="16" idx="2"/>
          </p:cNvCxnSpPr>
          <p:nvPr/>
        </p:nvCxnSpPr>
        <p:spPr bwMode="auto">
          <a:xfrm flipV="1">
            <a:off x="4104232" y="2420840"/>
            <a:ext cx="323968" cy="432096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24" idx="0"/>
            <a:endCxn id="2" idx="4"/>
          </p:cNvCxnSpPr>
          <p:nvPr/>
        </p:nvCxnSpPr>
        <p:spPr bwMode="auto">
          <a:xfrm flipV="1">
            <a:off x="3599864" y="3356936"/>
            <a:ext cx="504368" cy="158423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931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980728"/>
                <a:ext cx="8229600" cy="5688632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zh-CN" sz="2800" dirty="0"/>
                  <a:t>3 jobs have been submitted to a printer in the order A, B, C. Consider the printing pool at this moment.</a:t>
                </a:r>
              </a:p>
              <a:p>
                <a:pPr marL="0" indent="0" eaLnBrk="1" hangingPunct="1">
                  <a:buNone/>
                </a:pPr>
                <a:endParaRPr lang="en-US" altLang="zh-CN" sz="2800" dirty="0"/>
              </a:p>
              <a:p>
                <a:pPr marL="0" indent="0" eaLnBrk="1" hangingPunct="1">
                  <a:buNone/>
                </a:pPr>
                <a:r>
                  <a:rPr lang="en-US" altLang="zh-CN" sz="2800" dirty="0"/>
                  <a:t>Sizes: Job A — 100 pages</a:t>
                </a:r>
              </a:p>
              <a:p>
                <a:pPr marL="0" indent="0" eaLnBrk="1" hangingPunct="1">
                  <a:buNone/>
                </a:pPr>
                <a:r>
                  <a:rPr lang="en-US" altLang="zh-CN" sz="2800" dirty="0"/>
                  <a:t>           Job B — 10 pages</a:t>
                </a:r>
              </a:p>
              <a:p>
                <a:pPr marL="0" indent="0" eaLnBrk="1" hangingPunct="1">
                  <a:buNone/>
                </a:pPr>
                <a:r>
                  <a:rPr lang="en-US" altLang="zh-CN" sz="2800" dirty="0"/>
                  <a:t>           Job C — 1 page</a:t>
                </a:r>
              </a:p>
              <a:p>
                <a:pPr marL="0" indent="0" eaLnBrk="1" hangingPunct="1">
                  <a:buNone/>
                </a:pPr>
                <a:endParaRPr lang="en-US" altLang="zh-CN" sz="2800" dirty="0"/>
              </a:p>
              <a:p>
                <a:pPr marL="0" indent="0" eaLnBrk="1" hangingPunct="1">
                  <a:buNone/>
                </a:pPr>
                <a:r>
                  <a:rPr lang="en-US" altLang="zh-CN" sz="2800" dirty="0"/>
                  <a:t>Average finish time with FIFO service: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(100+110+111) / 3 = 107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𝑢𝑛𝑖𝑡𝑠</m:t>
                      </m:r>
                    </m:oMath>
                  </m:oMathPara>
                </a14:m>
                <a:endParaRPr lang="en-US" altLang="zh-CN" sz="2800" dirty="0"/>
              </a:p>
              <a:p>
                <a:pPr marL="0" indent="0" eaLnBrk="1" hangingPunct="1">
                  <a:buNone/>
                </a:pPr>
                <a:r>
                  <a:rPr lang="en-US" altLang="zh-CN" sz="2800" dirty="0"/>
                  <a:t>Average finish time for shortest-job-first service: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(1+11+111) / 3 = 41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𝑢𝑛𝑖𝑡𝑠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980728"/>
                <a:ext cx="8229600" cy="5688632"/>
              </a:xfrm>
              <a:blipFill>
                <a:blip r:embed="rId2"/>
                <a:stretch>
                  <a:fillRect l="-1481" t="-1179" b="-1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Priority Queue: Motivating Example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9</a:t>
            </a:fld>
            <a:endParaRPr lang="en-US" altLang="zh-CN" sz="1200" b="0">
              <a:ea typeface="Gulim" pitchFamily="34" charset="-127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342" y="2348879"/>
            <a:ext cx="3044090" cy="207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73154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Perform n Extract-Min operations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/>
              <a:t>Heapsort - 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90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52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84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16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348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8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12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8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644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076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08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94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3852232" y="2852936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483928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475600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" name="直接连接符 4"/>
          <p:cNvCxnSpPr>
            <a:stCxn id="2" idx="3"/>
            <a:endCxn id="21" idx="7"/>
          </p:cNvCxnSpPr>
          <p:nvPr/>
        </p:nvCxnSpPr>
        <p:spPr bwMode="auto">
          <a:xfrm flipH="1">
            <a:off x="2914119" y="3283127"/>
            <a:ext cx="1011922" cy="620825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" idx="5"/>
            <a:endCxn id="54" idx="1"/>
          </p:cNvCxnSpPr>
          <p:nvPr/>
        </p:nvCxnSpPr>
        <p:spPr bwMode="auto">
          <a:xfrm>
            <a:off x="4282423" y="3283127"/>
            <a:ext cx="1083682" cy="620825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>
            <a:stCxn id="21" idx="3"/>
            <a:endCxn id="23" idx="7"/>
          </p:cNvCxnSpPr>
          <p:nvPr/>
        </p:nvCxnSpPr>
        <p:spPr bwMode="auto">
          <a:xfrm flipH="1">
            <a:off x="1905791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椭圆 53"/>
          <p:cNvSpPr/>
          <p:nvPr/>
        </p:nvSpPr>
        <p:spPr bwMode="auto">
          <a:xfrm>
            <a:off x="5292296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89586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Perform n Extract-Min operations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/>
              <a:t>Heapsort - 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91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52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84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16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348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8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12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8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644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076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08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94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3852232" y="2852936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483928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475600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" name="直接连接符 4"/>
          <p:cNvCxnSpPr>
            <a:stCxn id="2" idx="3"/>
            <a:endCxn id="21" idx="7"/>
          </p:cNvCxnSpPr>
          <p:nvPr/>
        </p:nvCxnSpPr>
        <p:spPr bwMode="auto">
          <a:xfrm flipH="1">
            <a:off x="2914119" y="3283127"/>
            <a:ext cx="1011922" cy="620825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" idx="5"/>
            <a:endCxn id="54" idx="1"/>
          </p:cNvCxnSpPr>
          <p:nvPr/>
        </p:nvCxnSpPr>
        <p:spPr bwMode="auto">
          <a:xfrm>
            <a:off x="4282423" y="3283127"/>
            <a:ext cx="1083682" cy="620825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>
            <a:stCxn id="21" idx="3"/>
            <a:endCxn id="23" idx="7"/>
          </p:cNvCxnSpPr>
          <p:nvPr/>
        </p:nvCxnSpPr>
        <p:spPr bwMode="auto">
          <a:xfrm flipH="1">
            <a:off x="1905791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椭圆 53"/>
          <p:cNvSpPr/>
          <p:nvPr/>
        </p:nvSpPr>
        <p:spPr bwMode="auto">
          <a:xfrm>
            <a:off x="5292296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00722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Perform n Extract-Min operations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/>
              <a:t>Heapsort - 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92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52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84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16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348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8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12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8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644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076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08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94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3852232" y="2852936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483928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475600" y="4941168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" name="直接连接符 4"/>
          <p:cNvCxnSpPr>
            <a:stCxn id="2" idx="3"/>
            <a:endCxn id="21" idx="7"/>
          </p:cNvCxnSpPr>
          <p:nvPr/>
        </p:nvCxnSpPr>
        <p:spPr bwMode="auto">
          <a:xfrm flipH="1">
            <a:off x="2914119" y="3283127"/>
            <a:ext cx="1011922" cy="620825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" idx="5"/>
            <a:endCxn id="54" idx="1"/>
          </p:cNvCxnSpPr>
          <p:nvPr/>
        </p:nvCxnSpPr>
        <p:spPr bwMode="auto">
          <a:xfrm>
            <a:off x="4282423" y="3283127"/>
            <a:ext cx="1083682" cy="620825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>
            <a:stCxn id="21" idx="3"/>
            <a:endCxn id="23" idx="7"/>
          </p:cNvCxnSpPr>
          <p:nvPr/>
        </p:nvCxnSpPr>
        <p:spPr bwMode="auto">
          <a:xfrm flipH="1">
            <a:off x="1905791" y="4260334"/>
            <a:ext cx="651946" cy="754643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椭圆 53"/>
          <p:cNvSpPr/>
          <p:nvPr/>
        </p:nvSpPr>
        <p:spPr bwMode="auto">
          <a:xfrm>
            <a:off x="5292296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24" name="直接箭头连接符 23"/>
          <p:cNvCxnSpPr>
            <a:stCxn id="2" idx="7"/>
            <a:endCxn id="17" idx="2"/>
          </p:cNvCxnSpPr>
          <p:nvPr/>
        </p:nvCxnSpPr>
        <p:spPr bwMode="auto">
          <a:xfrm flipV="1">
            <a:off x="4282423" y="2420840"/>
            <a:ext cx="577777" cy="505905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23" idx="6"/>
            <a:endCxn id="2" idx="4"/>
          </p:cNvCxnSpPr>
          <p:nvPr/>
        </p:nvCxnSpPr>
        <p:spPr bwMode="auto">
          <a:xfrm flipV="1">
            <a:off x="1979600" y="3356936"/>
            <a:ext cx="2124632" cy="1836232"/>
          </a:xfrm>
          <a:prstGeom prst="curvedConnector2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19784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Perform n Extract-Min operations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/>
              <a:t>Heapsort - 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93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52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84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16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348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8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12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8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644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076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08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94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3852232" y="2852936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483928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" name="直接连接符 4"/>
          <p:cNvCxnSpPr>
            <a:stCxn id="2" idx="3"/>
            <a:endCxn id="21" idx="7"/>
          </p:cNvCxnSpPr>
          <p:nvPr/>
        </p:nvCxnSpPr>
        <p:spPr bwMode="auto">
          <a:xfrm flipH="1">
            <a:off x="2914119" y="3283127"/>
            <a:ext cx="1011922" cy="620825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" idx="5"/>
            <a:endCxn id="54" idx="1"/>
          </p:cNvCxnSpPr>
          <p:nvPr/>
        </p:nvCxnSpPr>
        <p:spPr bwMode="auto">
          <a:xfrm>
            <a:off x="4282423" y="3283127"/>
            <a:ext cx="1083682" cy="620825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椭圆 53"/>
          <p:cNvSpPr/>
          <p:nvPr/>
        </p:nvSpPr>
        <p:spPr bwMode="auto">
          <a:xfrm>
            <a:off x="5292296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02515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Perform n Extract-Min operations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/>
              <a:t>Heapsort - 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94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52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84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16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348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8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12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8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644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076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08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94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3852232" y="2852936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483928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" name="直接连接符 4"/>
          <p:cNvCxnSpPr>
            <a:stCxn id="2" idx="3"/>
            <a:endCxn id="21" idx="7"/>
          </p:cNvCxnSpPr>
          <p:nvPr/>
        </p:nvCxnSpPr>
        <p:spPr bwMode="auto">
          <a:xfrm flipH="1">
            <a:off x="2914119" y="3283127"/>
            <a:ext cx="1011922" cy="620825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" idx="5"/>
            <a:endCxn id="54" idx="1"/>
          </p:cNvCxnSpPr>
          <p:nvPr/>
        </p:nvCxnSpPr>
        <p:spPr bwMode="auto">
          <a:xfrm>
            <a:off x="4282423" y="3283127"/>
            <a:ext cx="1083682" cy="620825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椭圆 53"/>
          <p:cNvSpPr/>
          <p:nvPr/>
        </p:nvSpPr>
        <p:spPr bwMode="auto">
          <a:xfrm>
            <a:off x="5292296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66821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Perform n Extract-Min operations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/>
              <a:t>Heapsort - 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95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52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84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16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348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8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12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8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644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076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08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94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3852232" y="2852936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483928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" name="直接连接符 4"/>
          <p:cNvCxnSpPr>
            <a:stCxn id="2" idx="3"/>
            <a:endCxn id="21" idx="7"/>
          </p:cNvCxnSpPr>
          <p:nvPr/>
        </p:nvCxnSpPr>
        <p:spPr bwMode="auto">
          <a:xfrm flipH="1">
            <a:off x="2914119" y="3283127"/>
            <a:ext cx="1011922" cy="620825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2" idx="5"/>
            <a:endCxn id="54" idx="1"/>
          </p:cNvCxnSpPr>
          <p:nvPr/>
        </p:nvCxnSpPr>
        <p:spPr bwMode="auto">
          <a:xfrm>
            <a:off x="4282423" y="3283127"/>
            <a:ext cx="1083682" cy="620825"/>
          </a:xfrm>
          <a:prstGeom prst="line">
            <a:avLst/>
          </a:prstGeom>
          <a:solidFill>
            <a:srgbClr val="C0C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椭圆 53"/>
          <p:cNvSpPr/>
          <p:nvPr/>
        </p:nvSpPr>
        <p:spPr bwMode="auto">
          <a:xfrm>
            <a:off x="5292296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6" name="直接箭头连接符 5"/>
          <p:cNvCxnSpPr>
            <a:stCxn id="2" idx="7"/>
            <a:endCxn id="18" idx="2"/>
          </p:cNvCxnSpPr>
          <p:nvPr/>
        </p:nvCxnSpPr>
        <p:spPr bwMode="auto">
          <a:xfrm flipV="1">
            <a:off x="4282423" y="2420840"/>
            <a:ext cx="1009777" cy="505905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stCxn id="54" idx="0"/>
            <a:endCxn id="2" idx="6"/>
          </p:cNvCxnSpPr>
          <p:nvPr/>
        </p:nvCxnSpPr>
        <p:spPr bwMode="auto">
          <a:xfrm rot="16200000" flipV="1">
            <a:off x="4587661" y="2873508"/>
            <a:ext cx="725207" cy="1188064"/>
          </a:xfrm>
          <a:prstGeom prst="curvedConnector2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74284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Perform n Extract-Min operations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/>
              <a:t>Heapsort - 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96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52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84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16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348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8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12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8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644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076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08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94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3852232" y="2852936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483928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" name="直接连接符 4"/>
          <p:cNvCxnSpPr>
            <a:stCxn id="2" idx="3"/>
            <a:endCxn id="21" idx="7"/>
          </p:cNvCxnSpPr>
          <p:nvPr/>
        </p:nvCxnSpPr>
        <p:spPr bwMode="auto">
          <a:xfrm flipH="1">
            <a:off x="2914119" y="3283127"/>
            <a:ext cx="1011922" cy="620825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59168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Perform n Extract-Min operations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/>
              <a:t>Heapsort - 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97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52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84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16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348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8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12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8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644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076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08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94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3852232" y="2852936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483928" y="3830143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" name="直接连接符 4"/>
          <p:cNvCxnSpPr>
            <a:stCxn id="2" idx="3"/>
            <a:endCxn id="21" idx="7"/>
          </p:cNvCxnSpPr>
          <p:nvPr/>
        </p:nvCxnSpPr>
        <p:spPr bwMode="auto">
          <a:xfrm flipH="1">
            <a:off x="2914119" y="3283127"/>
            <a:ext cx="1011922" cy="620825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2" idx="7"/>
            <a:endCxn id="19" idx="2"/>
          </p:cNvCxnSpPr>
          <p:nvPr/>
        </p:nvCxnSpPr>
        <p:spPr bwMode="auto">
          <a:xfrm flipV="1">
            <a:off x="4282423" y="2420840"/>
            <a:ext cx="1441777" cy="505905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曲线连接符 8"/>
          <p:cNvCxnSpPr>
            <a:stCxn id="21" idx="0"/>
            <a:endCxn id="2" idx="2"/>
          </p:cNvCxnSpPr>
          <p:nvPr/>
        </p:nvCxnSpPr>
        <p:spPr bwMode="auto">
          <a:xfrm rot="5400000" flipH="1" flipV="1">
            <a:off x="2931477" y="2909388"/>
            <a:ext cx="725207" cy="1116304"/>
          </a:xfrm>
          <a:prstGeom prst="curvedConnector2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97798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Perform n Extract-Min operations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/>
              <a:t>Heapsort - 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98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52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84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16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348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8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12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8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644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076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08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94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3852232" y="2852936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29687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Perform n Extract-Min operations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578850" cy="714375"/>
          </a:xfrm>
        </p:spPr>
        <p:txBody>
          <a:bodyPr/>
          <a:lstStyle/>
          <a:p>
            <a:pPr eaLnBrk="1" hangingPunct="1"/>
            <a:r>
              <a:rPr lang="en-US" altLang="zh-CN" b="0" dirty="0"/>
              <a:t>Heapsort - Example</a:t>
            </a:r>
            <a:endParaRPr lang="en-US" altLang="zh-CN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5425A8-C378-499B-ABCD-F16DE923E87F}" type="slidenum">
              <a:rPr lang="en-US" altLang="zh-CN" sz="1200" b="0">
                <a:ea typeface="Gulim" pitchFamily="34" charset="-127"/>
              </a:rPr>
              <a:pPr eaLnBrk="1" hangingPunct="1"/>
              <a:t>99</a:t>
            </a:fld>
            <a:endParaRPr lang="en-US" altLang="zh-CN" sz="1200" b="0"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52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84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16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3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348008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8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7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212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8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644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9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076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08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14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940200" y="1988840"/>
            <a:ext cx="432000" cy="432000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3852232" y="2852936"/>
            <a:ext cx="504000" cy="504000"/>
          </a:xfrm>
          <a:prstGeom prst="ellipse">
            <a:avLst/>
          </a:prstGeom>
          <a:solidFill>
            <a:srgbClr val="C0C0C0">
              <a:alpha val="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Arial Unicode MS" pitchFamily="50" charset="-127"/>
                <a:cs typeface="Calibri" panose="020F0502020204030204" pitchFamily="34" charset="0"/>
              </a:rPr>
              <a:t>16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p:cxnSp>
        <p:nvCxnSpPr>
          <p:cNvPr id="5" name="直接箭头连接符 4"/>
          <p:cNvCxnSpPr>
            <a:stCxn id="2" idx="7"/>
            <a:endCxn id="20" idx="2"/>
          </p:cNvCxnSpPr>
          <p:nvPr/>
        </p:nvCxnSpPr>
        <p:spPr bwMode="auto">
          <a:xfrm flipV="1">
            <a:off x="4282423" y="2420840"/>
            <a:ext cx="1873777" cy="505905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3915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heme/theme1.xml><?xml version="1.0" encoding="utf-8"?>
<a:theme xmlns:a="http://schemas.openxmlformats.org/drawingml/2006/main" name="UCLA">
  <a:themeElements>
    <a:clrScheme name="UCLA 12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FFFFFF"/>
      </a:accent1>
      <a:accent2>
        <a:srgbClr val="6699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5C8A8A"/>
      </a:accent6>
      <a:hlink>
        <a:srgbClr val="7E9CE8"/>
      </a:hlink>
      <a:folHlink>
        <a:srgbClr val="D8D8EC"/>
      </a:folHlink>
    </a:clrScheme>
    <a:fontScheme name="UCL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>
            <a:alpha val="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50" charset="-127"/>
            <a:cs typeface="Arial Unicode MS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>
            <a:alpha val="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50" charset="-127"/>
            <a:cs typeface="Arial Unicode MS" pitchFamily="50" charset="-127"/>
          </a:defRPr>
        </a:defPPr>
      </a:lstStyle>
    </a:lnDef>
  </a:objectDefaults>
  <a:extraClrSchemeLst>
    <a:extraClrScheme>
      <a:clrScheme name="UCLA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A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A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A 11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173683"/>
        </a:hlink>
        <a:folHlink>
          <a:srgbClr val="354B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A 12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FFFFFF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bsn05</Template>
  <TotalTime>73677</TotalTime>
  <Words>4142</Words>
  <Application>Microsoft Office PowerPoint</Application>
  <PresentationFormat>全屏显示(4:3)</PresentationFormat>
  <Paragraphs>1521</Paragraphs>
  <Slides>129</Slides>
  <Notes>60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129</vt:i4>
      </vt:variant>
    </vt:vector>
  </HeadingPairs>
  <TitlesOfParts>
    <vt:vector size="139" baseType="lpstr">
      <vt:lpstr>Gulim</vt:lpstr>
      <vt:lpstr>等线</vt:lpstr>
      <vt:lpstr>等线 Light</vt:lpstr>
      <vt:lpstr>黑体</vt:lpstr>
      <vt:lpstr>Arial</vt:lpstr>
      <vt:lpstr>Calibri</vt:lpstr>
      <vt:lpstr>Cambria Math</vt:lpstr>
      <vt:lpstr>Wingdings</vt:lpstr>
      <vt:lpstr>UCLA</vt:lpstr>
      <vt:lpstr>自定义设计方案</vt:lpstr>
      <vt:lpstr>PowerPoint 演示文稿</vt:lpstr>
      <vt:lpstr>Outline</vt:lpstr>
      <vt:lpstr>Outline</vt:lpstr>
      <vt:lpstr>Introduction to Part I</vt:lpstr>
      <vt:lpstr>Introduction to Part I</vt:lpstr>
      <vt:lpstr>Outline</vt:lpstr>
      <vt:lpstr>Priority Queue: Motivating Example</vt:lpstr>
      <vt:lpstr>Priority Queue: Motivating Example</vt:lpstr>
      <vt:lpstr>Priority Queue: Motivating Example</vt:lpstr>
      <vt:lpstr>Priority Queue: Motivating Example</vt:lpstr>
      <vt:lpstr>Priority Queue: Motivating Example</vt:lpstr>
      <vt:lpstr>Priority Queue</vt:lpstr>
      <vt:lpstr>Possible Implementations</vt:lpstr>
      <vt:lpstr>Possible Implementations</vt:lpstr>
      <vt:lpstr>Possible Implementations</vt:lpstr>
      <vt:lpstr>Possible Implementations</vt:lpstr>
      <vt:lpstr>Outline</vt:lpstr>
      <vt:lpstr>(Binary) Heap</vt:lpstr>
      <vt:lpstr>Heap-order Property</vt:lpstr>
      <vt:lpstr>Heap Properties</vt:lpstr>
      <vt:lpstr>Heap Properties</vt:lpstr>
      <vt:lpstr>Heap Properties</vt:lpstr>
      <vt:lpstr>Array Implementation of Heap</vt:lpstr>
      <vt:lpstr>Insertion</vt:lpstr>
      <vt:lpstr>Insertion</vt:lpstr>
      <vt:lpstr>Insertion</vt:lpstr>
      <vt:lpstr>Insertion</vt:lpstr>
      <vt:lpstr>Insertion</vt:lpstr>
      <vt:lpstr>Insertion</vt:lpstr>
      <vt:lpstr>Extract-Min: First Attempt</vt:lpstr>
      <vt:lpstr>Extract-Min: First Attempt</vt:lpstr>
      <vt:lpstr>Extract-Min</vt:lpstr>
      <vt:lpstr>Extract-Min</vt:lpstr>
      <vt:lpstr>Extract-Min</vt:lpstr>
      <vt:lpstr>Extract-Min</vt:lpstr>
      <vt:lpstr>Extract-Min</vt:lpstr>
      <vt:lpstr>Extract-Min</vt:lpstr>
      <vt:lpstr>Outline</vt:lpstr>
      <vt:lpstr>Heapsort</vt:lpstr>
      <vt:lpstr>Heapsort</vt:lpstr>
      <vt:lpstr>Heapsort</vt:lpstr>
      <vt:lpstr>Heapsort</vt:lpstr>
      <vt:lpstr>Heapsort</vt:lpstr>
      <vt:lpstr>Heapsort - Example</vt:lpstr>
      <vt:lpstr>Heapsort - Example</vt:lpstr>
      <vt:lpstr>Heapsort - Example</vt:lpstr>
      <vt:lpstr>Heapsort - Example</vt:lpstr>
      <vt:lpstr>Heapsort - Example</vt:lpstr>
      <vt:lpstr>Heapsort - Example</vt:lpstr>
      <vt:lpstr>Heapsort - Example</vt:lpstr>
      <vt:lpstr>Heapsort - Example</vt:lpstr>
      <vt:lpstr>Heapsort - Example</vt:lpstr>
      <vt:lpstr>Heapsort - Example</vt:lpstr>
      <vt:lpstr>Heapsort - Example</vt:lpstr>
      <vt:lpstr>Heapsort - Example</vt:lpstr>
      <vt:lpstr>Heapsort - Example</vt:lpstr>
      <vt:lpstr>Heapsort - Example</vt:lpstr>
      <vt:lpstr>Heapsort - Example</vt:lpstr>
      <vt:lpstr>Heapsort - Example</vt:lpstr>
      <vt:lpstr>Heapsort - Example</vt:lpstr>
      <vt:lpstr>Heapsort - Example</vt:lpstr>
      <vt:lpstr>Heapsort - Example</vt:lpstr>
      <vt:lpstr>Heapsort - Example</vt:lpstr>
      <vt:lpstr>Heapsort - Example</vt:lpstr>
      <vt:lpstr>Heapsort - Example</vt:lpstr>
      <vt:lpstr>Heapsort - Example</vt:lpstr>
      <vt:lpstr>Heapsort - Example</vt:lpstr>
      <vt:lpstr>Heapsort - Example</vt:lpstr>
      <vt:lpstr>Heapsort - Example</vt:lpstr>
      <vt:lpstr>Heapsort - Example</vt:lpstr>
      <vt:lpstr>Heapsort - Example</vt:lpstr>
      <vt:lpstr>Heapsort - Example</vt:lpstr>
      <vt:lpstr>Heapsort - Example</vt:lpstr>
      <vt:lpstr>Heapsort - Example</vt:lpstr>
      <vt:lpstr>Heapsort - Example</vt:lpstr>
      <vt:lpstr>Heapsort - Example</vt:lpstr>
      <vt:lpstr>Heapsort - Example</vt:lpstr>
      <vt:lpstr>Heapsort - Example</vt:lpstr>
      <vt:lpstr>Heapsort - Example</vt:lpstr>
      <vt:lpstr>Heapsort - Example</vt:lpstr>
      <vt:lpstr>Heapsort - Example</vt:lpstr>
      <vt:lpstr>Heapsort - Example</vt:lpstr>
      <vt:lpstr>Heapsort - Example</vt:lpstr>
      <vt:lpstr>Heapsort - Example</vt:lpstr>
      <vt:lpstr>Heapsort - Example</vt:lpstr>
      <vt:lpstr>Heapsort - Example</vt:lpstr>
      <vt:lpstr>Heapsort - Example</vt:lpstr>
      <vt:lpstr>Heapsort - Example</vt:lpstr>
      <vt:lpstr>Heapsort - Example</vt:lpstr>
      <vt:lpstr>Heapsort - Example</vt:lpstr>
      <vt:lpstr>Heapsort - Example</vt:lpstr>
      <vt:lpstr>Heapsort - Example</vt:lpstr>
      <vt:lpstr>Heapsort - Example</vt:lpstr>
      <vt:lpstr>Heapsort - Example</vt:lpstr>
      <vt:lpstr>Heapsort - Example</vt:lpstr>
      <vt:lpstr>Heapsort - Example</vt:lpstr>
      <vt:lpstr>Heapsort - Example</vt:lpstr>
      <vt:lpstr>Heapsort - Example</vt:lpstr>
      <vt:lpstr>Heapsort - Example</vt:lpstr>
      <vt:lpstr>Heapsort - Example</vt:lpstr>
      <vt:lpstr>Heapsort - Example</vt:lpstr>
      <vt:lpstr>Summary</vt:lpstr>
      <vt:lpstr>Summary</vt:lpstr>
      <vt:lpstr>Summary</vt:lpstr>
      <vt:lpstr>Outline</vt:lpstr>
      <vt:lpstr>Objective</vt:lpstr>
      <vt:lpstr>Objective</vt:lpstr>
      <vt:lpstr>Objective</vt:lpstr>
      <vt:lpstr>Objective</vt:lpstr>
      <vt:lpstr>Outline</vt:lpstr>
      <vt:lpstr>Decision-tree Model</vt:lpstr>
      <vt:lpstr>Decision-tree Model</vt:lpstr>
      <vt:lpstr>Decision-tree Model</vt:lpstr>
      <vt:lpstr>Decision-tree Model</vt:lpstr>
      <vt:lpstr>Decision-tree Model</vt:lpstr>
      <vt:lpstr>Decision-tree Model</vt:lpstr>
      <vt:lpstr>Decision-tree Model</vt:lpstr>
      <vt:lpstr>Decision-tree Model</vt:lpstr>
      <vt:lpstr>Decision-tree Model</vt:lpstr>
      <vt:lpstr>Decision-tree Model</vt:lpstr>
      <vt:lpstr>Decision-tree Model</vt:lpstr>
      <vt:lpstr>Decision-tree Model</vt:lpstr>
      <vt:lpstr>Lower Bound for Sorting</vt:lpstr>
      <vt:lpstr>Lower Bound for Sorting</vt:lpstr>
      <vt:lpstr>Lower Bound for Sorting</vt:lpstr>
      <vt:lpstr>Lower Bound for Sorting</vt:lpstr>
      <vt:lpstr>Lower Bound for Sorting</vt:lpstr>
      <vt:lpstr>Summary</vt:lpstr>
      <vt:lpstr>PowerPoint 演示文稿</vt:lpstr>
    </vt:vector>
  </TitlesOfParts>
  <Company>Penn State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</dc:title>
  <dc:creator>Dongwon Lee</dc:creator>
  <cp:lastModifiedBy> </cp:lastModifiedBy>
  <cp:revision>3736</cp:revision>
  <cp:lastPrinted>2014-10-07T03:42:34Z</cp:lastPrinted>
  <dcterms:created xsi:type="dcterms:W3CDTF">2010-05-27T13:38:31Z</dcterms:created>
  <dcterms:modified xsi:type="dcterms:W3CDTF">2019-09-27T03:28:10Z</dcterms:modified>
</cp:coreProperties>
</file>