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  <p:sldMasterId id="2147485871" r:id="rId2"/>
  </p:sldMasterIdLst>
  <p:notesMasterIdLst>
    <p:notesMasterId r:id="rId58"/>
  </p:notesMasterIdLst>
  <p:handoutMasterIdLst>
    <p:handoutMasterId r:id="rId59"/>
  </p:handoutMasterIdLst>
  <p:sldIdLst>
    <p:sldId id="2377" r:id="rId3"/>
    <p:sldId id="2134" r:id="rId4"/>
    <p:sldId id="2135" r:id="rId5"/>
    <p:sldId id="2249" r:id="rId6"/>
    <p:sldId id="2248" r:id="rId7"/>
    <p:sldId id="2250" r:id="rId8"/>
    <p:sldId id="2251" r:id="rId9"/>
    <p:sldId id="2289" r:id="rId10"/>
    <p:sldId id="2271" r:id="rId11"/>
    <p:sldId id="2277" r:id="rId12"/>
    <p:sldId id="2275" r:id="rId13"/>
    <p:sldId id="2278" r:id="rId14"/>
    <p:sldId id="2272" r:id="rId15"/>
    <p:sldId id="2282" r:id="rId16"/>
    <p:sldId id="2281" r:id="rId17"/>
    <p:sldId id="2280" r:id="rId18"/>
    <p:sldId id="2283" r:id="rId19"/>
    <p:sldId id="2284" r:id="rId20"/>
    <p:sldId id="2285" r:id="rId21"/>
    <p:sldId id="2267" r:id="rId22"/>
    <p:sldId id="2266" r:id="rId23"/>
    <p:sldId id="2265" r:id="rId24"/>
    <p:sldId id="2264" r:id="rId25"/>
    <p:sldId id="2255" r:id="rId26"/>
    <p:sldId id="2268" r:id="rId27"/>
    <p:sldId id="2287" r:id="rId28"/>
    <p:sldId id="2286" r:id="rId29"/>
    <p:sldId id="2304" r:id="rId30"/>
    <p:sldId id="2288" r:id="rId31"/>
    <p:sldId id="2313" r:id="rId32"/>
    <p:sldId id="2305" r:id="rId33"/>
    <p:sldId id="2314" r:id="rId34"/>
    <p:sldId id="2309" r:id="rId35"/>
    <p:sldId id="2315" r:id="rId36"/>
    <p:sldId id="2311" r:id="rId37"/>
    <p:sldId id="2316" r:id="rId38"/>
    <p:sldId id="2312" r:id="rId39"/>
    <p:sldId id="2331" r:id="rId40"/>
    <p:sldId id="2258" r:id="rId41"/>
    <p:sldId id="2317" r:id="rId42"/>
    <p:sldId id="2318" r:id="rId43"/>
    <p:sldId id="2319" r:id="rId44"/>
    <p:sldId id="2321" r:id="rId45"/>
    <p:sldId id="2322" r:id="rId46"/>
    <p:sldId id="2323" r:id="rId47"/>
    <p:sldId id="2324" r:id="rId48"/>
    <p:sldId id="2325" r:id="rId49"/>
    <p:sldId id="2326" r:id="rId50"/>
    <p:sldId id="2327" r:id="rId51"/>
    <p:sldId id="2328" r:id="rId52"/>
    <p:sldId id="2329" r:id="rId53"/>
    <p:sldId id="2330" r:id="rId54"/>
    <p:sldId id="2302" r:id="rId55"/>
    <p:sldId id="2303" r:id="rId56"/>
    <p:sldId id="2334" r:id="rId57"/>
  </p:sldIdLst>
  <p:sldSz cx="9144000" cy="6858000" type="screen4x3"/>
  <p:notesSz cx="7099300" cy="10234613"/>
  <p:custDataLst>
    <p:tags r:id="rId60"/>
  </p:custDataLst>
  <p:defaultTextStyle>
    <a:defPPr>
      <a:defRPr lang="ko-KR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6EFE6"/>
    <a:srgbClr val="FF93E3"/>
    <a:srgbClr val="E6E6E6"/>
    <a:srgbClr val="262686"/>
    <a:srgbClr val="FF3300"/>
    <a:srgbClr val="E9E9F3"/>
    <a:srgbClr val="33CC33"/>
    <a:srgbClr val="FFFF66"/>
    <a:srgbClr val="B92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72351" autoAdjust="0"/>
  </p:normalViewPr>
  <p:slideViewPr>
    <p:cSldViewPr>
      <p:cViewPr varScale="1">
        <p:scale>
          <a:sx n="68" d="100"/>
          <a:sy n="68" d="100"/>
        </p:scale>
        <p:origin x="1119" y="3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3888" y="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>
            <a:lvl1pPr defTabSz="965200" latinLnBrk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8" y="0"/>
            <a:ext cx="3076672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>
            <a:lvl1pPr algn="r" defTabSz="965200" latinLnBrk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175"/>
            <a:ext cx="3076672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b" anchorCtr="0" compatLnSpc="1">
            <a:prstTxWarp prst="textNoShape">
              <a:avLst/>
            </a:prstTxWarp>
          </a:bodyPr>
          <a:lstStyle>
            <a:lvl1pPr defTabSz="965200" latinLnBrk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8" y="9720175"/>
            <a:ext cx="3076672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b" anchorCtr="0" compatLnSpc="1">
            <a:prstTxWarp prst="textNoShape">
              <a:avLst/>
            </a:prstTxWarp>
          </a:bodyPr>
          <a:lstStyle>
            <a:lvl1pPr algn="r" defTabSz="965200" latinLnBrk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fld id="{B6C503CB-6D44-47FD-A58F-462A844ED41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>
            <a:lvl1pPr defTabSz="965200" latinLnBrk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8" y="0"/>
            <a:ext cx="3076672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>
            <a:lvl1pPr algn="r" defTabSz="965200" latinLnBrk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80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698" y="4861781"/>
            <a:ext cx="5681905" cy="460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175"/>
            <a:ext cx="3076672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b" anchorCtr="0" compatLnSpc="1">
            <a:prstTxWarp prst="textNoShape">
              <a:avLst/>
            </a:prstTxWarp>
          </a:bodyPr>
          <a:lstStyle>
            <a:lvl1pPr defTabSz="965200" latinLnBrk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8" y="9720175"/>
            <a:ext cx="3076672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b" anchorCtr="0" compatLnSpc="1">
            <a:prstTxWarp prst="textNoShape">
              <a:avLst/>
            </a:prstTxWarp>
          </a:bodyPr>
          <a:lstStyle>
            <a:lvl1pPr algn="r" defTabSz="965200" latinLnBrk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fld id="{46D64642-B3BC-43EF-8F5C-31ABC6FA0CC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MS PGothic" pitchFamily="34" charset="-128"/>
        <a:cs typeface="Gulim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Gulim" charset="0"/>
        <a:cs typeface="Gulim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Gulim" charset="0"/>
        <a:cs typeface="Gulim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Gulim" charset="0"/>
        <a:cs typeface="Gulim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Gulim" charset="0"/>
        <a:cs typeface="Gulim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MS PGothic" panose="020B0600070205080204" pitchFamily="34" charset="-128"/>
                <a:cs typeface="Gulim" pitchFamily="34" charset="-127"/>
              </a:defRPr>
            </a:lvl1pPr>
            <a:lvl2pPr marL="742950" indent="-28575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2pPr>
            <a:lvl3pPr marL="11430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3pPr>
            <a:lvl4pPr marL="16002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4pPr>
            <a:lvl5pPr marL="20574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5pPr>
            <a:lvl6pPr marL="2514600" indent="-228600" defTabSz="9652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6pPr>
            <a:lvl7pPr marL="2971800" indent="-228600" defTabSz="9652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7pPr>
            <a:lvl8pPr marL="3429000" indent="-228600" defTabSz="9652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8pPr>
            <a:lvl9pPr marL="3886200" indent="-228600" defTabSz="9652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9pPr>
          </a:lstStyle>
          <a:p>
            <a:pPr>
              <a:spcBef>
                <a:spcPct val="0"/>
              </a:spcBef>
            </a:pPr>
            <a:fld id="{39F2BB3C-212C-4497-AB7E-5AD22F93BE7E}" type="slidenum">
              <a:rPr lang="en-US" altLang="ko-KR" smtClean="0">
                <a:ea typeface="Gulim" pitchFamily="34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ea typeface="Gulim" pitchFamily="34" charset="-127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Gulim" pitchFamily="34" charset="-127"/>
              <a:cs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590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这里可能需要首先介绍一下</a:t>
            </a:r>
            <a:r>
              <a:rPr lang="en-US" altLang="zh-CN" dirty="0"/>
              <a:t>vertex cover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6816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这里可能需要首先介绍一下</a:t>
            </a:r>
            <a:r>
              <a:rPr lang="en-US" altLang="zh-CN" dirty="0"/>
              <a:t>vertex cover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4349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这里可能需要首先介绍一下</a:t>
            </a:r>
            <a:r>
              <a:rPr lang="en-US" altLang="zh-CN" dirty="0"/>
              <a:t>vertex cover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1431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这里可能需要首先介绍一下</a:t>
            </a:r>
            <a:r>
              <a:rPr lang="en-US" altLang="zh-CN" dirty="0"/>
              <a:t>vertex cover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444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这里可能需要首先介绍一下</a:t>
            </a:r>
            <a:r>
              <a:rPr lang="en-US" altLang="zh-CN" dirty="0"/>
              <a:t>vertex cover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3968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这里可能需要首先介绍一下</a:t>
            </a:r>
            <a:r>
              <a:rPr lang="en-US" altLang="zh-CN" dirty="0"/>
              <a:t>vertex cover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0374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这里可能需要首先介绍一下</a:t>
            </a:r>
            <a:r>
              <a:rPr lang="en-US" altLang="zh-CN" dirty="0"/>
              <a:t>vertex cover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6422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这里可能需要首先介绍一下</a:t>
            </a:r>
            <a:r>
              <a:rPr lang="en-US" altLang="zh-CN" dirty="0"/>
              <a:t>vertex cover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7688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这里可能需要首先介绍一下</a:t>
            </a:r>
            <a:r>
              <a:rPr lang="en-US" altLang="zh-CN" dirty="0"/>
              <a:t>vertex cover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08105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这里可能需要首先介绍一下</a:t>
            </a:r>
            <a:r>
              <a:rPr lang="en-US" altLang="zh-CN" dirty="0"/>
              <a:t>vertex cover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806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这里可能需要首先介绍一下</a:t>
            </a:r>
            <a:r>
              <a:rPr lang="en-US" altLang="zh-CN" dirty="0"/>
              <a:t>vertex cover</a:t>
            </a:r>
            <a:r>
              <a:rPr lang="zh-CN" altLang="en-US" dirty="0"/>
              <a:t>和</a:t>
            </a:r>
            <a:r>
              <a:rPr lang="en-US" altLang="zh-CN" dirty="0"/>
              <a:t>independent set</a:t>
            </a:r>
            <a:r>
              <a:rPr lang="zh-CN" altLang="en-US" dirty="0"/>
              <a:t>，或者这里直接改成抽象的</a:t>
            </a:r>
            <a:r>
              <a:rPr lang="en-US" altLang="zh-CN" dirty="0"/>
              <a:t>minimum problem</a:t>
            </a:r>
            <a:r>
              <a:rPr lang="zh-CN" altLang="en-US" dirty="0"/>
              <a:t>跟</a:t>
            </a:r>
            <a:r>
              <a:rPr lang="en-US" altLang="zh-CN" dirty="0"/>
              <a:t>maximum problem</a:t>
            </a:r>
            <a:r>
              <a:rPr lang="zh-CN" altLang="en-US" dirty="0"/>
              <a:t>行不行？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6161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这里可能需要首先介绍一下</a:t>
            </a:r>
            <a:r>
              <a:rPr lang="en-US" altLang="zh-CN" dirty="0"/>
              <a:t>vertex cover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1567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这里可能需要首先介绍一下</a:t>
            </a:r>
            <a:r>
              <a:rPr lang="en-US" altLang="zh-CN" dirty="0"/>
              <a:t>vertex cover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1453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这里可能需要首先介绍一下</a:t>
            </a:r>
            <a:r>
              <a:rPr lang="en-US" altLang="zh-CN" dirty="0"/>
              <a:t>vertex cover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74615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074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15833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81741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60629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02294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37020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9062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这里可能需要首先介绍一下</a:t>
            </a:r>
            <a:r>
              <a:rPr lang="en-US" altLang="zh-CN" dirty="0"/>
              <a:t>vertex cover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46378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30073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28833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74482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80265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这里可能需要首先介绍一下</a:t>
            </a:r>
            <a:r>
              <a:rPr lang="en-US" altLang="zh-CN" dirty="0"/>
              <a:t>vertex cover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43207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这里可能需要首先介绍一下</a:t>
            </a:r>
            <a:r>
              <a:rPr lang="en-US" altLang="zh-CN" dirty="0"/>
              <a:t>vertex cover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15598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这里可能需要首先介绍一下</a:t>
            </a:r>
            <a:r>
              <a:rPr lang="en-US" altLang="zh-CN" dirty="0"/>
              <a:t>vertex cover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18151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这里可能需要首先介绍一下</a:t>
            </a:r>
            <a:r>
              <a:rPr lang="en-US" altLang="zh-CN" dirty="0"/>
              <a:t>vertex cover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32529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这里可能需要首先介绍一下</a:t>
            </a:r>
            <a:r>
              <a:rPr lang="en-US" altLang="zh-CN" dirty="0"/>
              <a:t>vertex cover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77066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这里可能需要首先介绍一下</a:t>
            </a:r>
            <a:r>
              <a:rPr lang="en-US" altLang="zh-CN" dirty="0"/>
              <a:t>vertex cover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9748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这里可能需要首先介绍一下</a:t>
            </a:r>
            <a:r>
              <a:rPr lang="en-US" altLang="zh-CN" dirty="0"/>
              <a:t>vertex cover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27628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这里可能需要首先介绍一下</a:t>
            </a:r>
            <a:r>
              <a:rPr lang="en-US" altLang="zh-CN" dirty="0"/>
              <a:t>vertex cover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54765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这里可能需要首先介绍一下</a:t>
            </a:r>
            <a:r>
              <a:rPr lang="en-US" altLang="zh-CN" dirty="0"/>
              <a:t>vertex cover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03197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这里可能需要首先介绍一下</a:t>
            </a:r>
            <a:r>
              <a:rPr lang="en-US" altLang="zh-CN" dirty="0"/>
              <a:t>vertex cover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45944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这里可能需要首先介绍一下</a:t>
            </a:r>
            <a:r>
              <a:rPr lang="en-US" altLang="zh-CN" dirty="0"/>
              <a:t>vertex cover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86984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这里可能需要首先介绍一下</a:t>
            </a:r>
            <a:r>
              <a:rPr lang="en-US" altLang="zh-CN" dirty="0"/>
              <a:t>vertex cover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20127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这里可能需要首先介绍一下</a:t>
            </a:r>
            <a:r>
              <a:rPr lang="en-US" altLang="zh-CN" dirty="0"/>
              <a:t>vertex cover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40364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这里可能需要首先介绍一下</a:t>
            </a:r>
            <a:r>
              <a:rPr lang="en-US" altLang="zh-CN" dirty="0"/>
              <a:t>vertex cover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51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00858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这里可能需要首先介绍一下</a:t>
            </a:r>
            <a:r>
              <a:rPr lang="en-US" altLang="zh-CN" dirty="0"/>
              <a:t>vertex cover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52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91741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这里可能需要首先介绍一下</a:t>
            </a:r>
            <a:r>
              <a:rPr lang="en-US" altLang="zh-CN" dirty="0"/>
              <a:t>vertex cover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53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10863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这里可能需要首先介绍一下</a:t>
            </a:r>
            <a:r>
              <a:rPr lang="en-US" altLang="zh-CN" dirty="0"/>
              <a:t>vertex cover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54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5899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这里可能需要首先介绍一下</a:t>
            </a:r>
            <a:r>
              <a:rPr lang="en-US" altLang="zh-CN" dirty="0"/>
              <a:t>vertex cover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79946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55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1683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这里可能需要首先介绍一下</a:t>
            </a:r>
            <a:r>
              <a:rPr lang="en-US" altLang="zh-CN" dirty="0"/>
              <a:t>vertex cover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3554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这里可能需要首先介绍一下</a:t>
            </a:r>
            <a:r>
              <a:rPr lang="en-US" altLang="zh-CN" dirty="0"/>
              <a:t>vertex cover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2636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这里可能需要首先介绍一下</a:t>
            </a:r>
            <a:r>
              <a:rPr lang="en-US" altLang="zh-CN" dirty="0"/>
              <a:t>vertex cover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4056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这里可能需要首先介绍一下</a:t>
            </a:r>
            <a:r>
              <a:rPr lang="en-US" altLang="zh-CN" dirty="0"/>
              <a:t>vertex cover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911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H="1">
            <a:off x="7308850" y="1066800"/>
            <a:ext cx="6350" cy="3586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000" b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smtClean="0">
                <a:solidFill>
                  <a:schemeClr val="tx1"/>
                </a:solidFill>
              </a:defRPr>
            </a:lvl1pPr>
          </a:lstStyle>
          <a:p>
            <a:fld id="{4B6BA650-A49D-4843-8459-9AF3B9AADF0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29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  <a:p>
            <a:fld id="{4218692F-FFF6-4FE6-AABC-AF8830BFBD6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475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115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115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  <a:p>
            <a:fld id="{5493D9B1-7C76-4816-9518-7CFFF173313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4229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10D8-0BE5-4D28-BF2D-E8895FE3EFCF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281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10D8-0BE5-4D28-BF2D-E8895FE3EFCF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823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10D8-0BE5-4D28-BF2D-E8895FE3EFCF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096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10D8-0BE5-4D28-BF2D-E8895FE3EFCF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310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10D8-0BE5-4D28-BF2D-E8895FE3EFCF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678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10D8-0BE5-4D28-BF2D-E8895FE3EFCF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8762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10D8-0BE5-4D28-BF2D-E8895FE3EFCF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634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10D8-0BE5-4D28-BF2D-E8895FE3EFCF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58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just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just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just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just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fld id="{5DA91A44-D592-4642-A7E6-ACB89ABCC2E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67666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10D8-0BE5-4D28-BF2D-E8895FE3EFCF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195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10D8-0BE5-4D28-BF2D-E8895FE3EFCF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3948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10D8-0BE5-4D28-BF2D-E8895FE3EFCF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0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  <a:p>
            <a:fld id="{708E9CAF-DCBE-4247-8B2B-F7A04DE2A6C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800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fld id="{0A297244-6EF0-4E73-B2AA-CF6C125D419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13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fld id="{D632CEB3-3392-4236-B553-2564BDDD802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957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  <a:p>
            <a:fld id="{462FDEDB-5E24-4ABA-AB90-E2EFF2815D4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31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  <a:p>
            <a:fld id="{0FADC40F-58A0-4E68-A7B2-75898AD4C3A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802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  <a:p>
            <a:fld id="{67C899A0-0FD5-48A4-9FFA-1C078B229CC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097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  <a:p>
            <a:fld id="{4DC62CB5-54A5-4CCE-B6C5-45E76ABD81A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253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122238"/>
            <a:ext cx="82296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7200" y="908050"/>
            <a:ext cx="8229600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4"/>
            <p:custDataLst>
              <p:tags r:id="rId15"/>
            </p:custDataLst>
          </p:nvPr>
        </p:nvSpPr>
        <p:spPr bwMode="auto">
          <a:xfrm>
            <a:off x="6902450" y="115888"/>
            <a:ext cx="21336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bg1"/>
                </a:solidFill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cxnSp>
        <p:nvCxnSpPr>
          <p:cNvPr id="2053" name="Straight Connector 2"/>
          <p:cNvCxnSpPr>
            <a:cxnSpLocks noChangeShapeType="1"/>
          </p:cNvCxnSpPr>
          <p:nvPr userDrawn="1"/>
        </p:nvCxnSpPr>
        <p:spPr bwMode="auto">
          <a:xfrm>
            <a:off x="395288" y="836613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60" r:id="rId1"/>
    <p:sldLayoutId id="2147485861" r:id="rId2"/>
    <p:sldLayoutId id="2147485862" r:id="rId3"/>
    <p:sldLayoutId id="2147485863" r:id="rId4"/>
    <p:sldLayoutId id="2147485864" r:id="rId5"/>
    <p:sldLayoutId id="2147485865" r:id="rId6"/>
    <p:sldLayoutId id="2147485866" r:id="rId7"/>
    <p:sldLayoutId id="2147485867" r:id="rId8"/>
    <p:sldLayoutId id="2147485868" r:id="rId9"/>
    <p:sldLayoutId id="2147485869" r:id="rId10"/>
    <p:sldLayoutId id="214748587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+mj-lt"/>
          <a:ea typeface="MS PGothic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33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MS PGothic" pitchFamily="34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Char char="o"/>
        <a:defRPr sz="2300">
          <a:solidFill>
            <a:schemeClr val="tx1"/>
          </a:solidFill>
          <a:latin typeface="+mn-lt"/>
          <a:ea typeface="MS PGothic" pitchFamily="34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10D8-0BE5-4D28-BF2D-E8895FE3EFCF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36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872" r:id="rId1"/>
    <p:sldLayoutId id="2147485873" r:id="rId2"/>
    <p:sldLayoutId id="2147485874" r:id="rId3"/>
    <p:sldLayoutId id="2147485875" r:id="rId4"/>
    <p:sldLayoutId id="2147485876" r:id="rId5"/>
    <p:sldLayoutId id="2147485877" r:id="rId6"/>
    <p:sldLayoutId id="2147485878" r:id="rId7"/>
    <p:sldLayoutId id="2147485879" r:id="rId8"/>
    <p:sldLayoutId id="2147485880" r:id="rId9"/>
    <p:sldLayoutId id="2147485881" r:id="rId10"/>
    <p:sldLayoutId id="2147485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7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20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8.png"/><Relationship Id="rId4" Type="http://schemas.openxmlformats.org/officeDocument/2006/relationships/image" Target="../media/image21.png"/><Relationship Id="rId9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8.png"/><Relationship Id="rId4" Type="http://schemas.openxmlformats.org/officeDocument/2006/relationships/image" Target="../media/image21.png"/><Relationship Id="rId9" Type="http://schemas.openxmlformats.org/officeDocument/2006/relationships/image" Target="../media/image23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8.png"/><Relationship Id="rId4" Type="http://schemas.openxmlformats.org/officeDocument/2006/relationships/image" Target="../media/image21.png"/><Relationship Id="rId9" Type="http://schemas.openxmlformats.org/officeDocument/2006/relationships/image" Target="../media/image2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tmp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14625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5"/>
          <p:cNvSpPr>
            <a:spLocks noRot="1" noChangeArrowheads="1"/>
          </p:cNvSpPr>
          <p:nvPr/>
        </p:nvSpPr>
        <p:spPr bwMode="auto">
          <a:xfrm>
            <a:off x="0" y="188640"/>
            <a:ext cx="91440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 dirty="0">
                <a:solidFill>
                  <a:srgbClr val="000099"/>
                </a:solidFill>
                <a:latin typeface="Calibri" panose="020F0502020204030204" pitchFamily="34" charset="0"/>
                <a:ea typeface="黑体" pitchFamily="2" charset="-122"/>
                <a:cs typeface="Calibri" panose="020F0502020204030204" pitchFamily="34" charset="0"/>
              </a:rPr>
              <a:t>Design and Analysis of Algorithms</a:t>
            </a:r>
          </a:p>
          <a:p>
            <a:pPr algn="ctr"/>
            <a:r>
              <a:rPr lang="en-US" altLang="zh-CN" sz="4000" dirty="0">
                <a:solidFill>
                  <a:srgbClr val="000099"/>
                </a:solidFill>
                <a:latin typeface="Calibri" panose="020F0502020204030204" pitchFamily="34" charset="0"/>
                <a:ea typeface="黑体" pitchFamily="2" charset="-122"/>
                <a:cs typeface="Calibri" panose="020F0502020204030204" pitchFamily="34" charset="0"/>
              </a:rPr>
              <a:t>Part V: Dealing with Hard Problems</a:t>
            </a:r>
          </a:p>
          <a:p>
            <a:pPr algn="ctr"/>
            <a:endParaRPr lang="en-US" altLang="zh-CN" sz="1000" dirty="0">
              <a:solidFill>
                <a:srgbClr val="000099"/>
              </a:solidFill>
              <a:latin typeface="Calibri" panose="020F0502020204030204" pitchFamily="34" charset="0"/>
              <a:ea typeface="黑体" pitchFamily="2" charset="-122"/>
              <a:cs typeface="Calibri" panose="020F0502020204030204" pitchFamily="34" charset="0"/>
            </a:endParaRPr>
          </a:p>
          <a:p>
            <a:pPr algn="ctr"/>
            <a:r>
              <a:rPr lang="en-US" altLang="zh-CN" sz="3200" dirty="0">
                <a:solidFill>
                  <a:srgbClr val="000099"/>
                </a:solidFill>
                <a:latin typeface="Calibri" panose="020F0502020204030204" pitchFamily="34" charset="0"/>
                <a:ea typeface="黑体" pitchFamily="2" charset="-122"/>
                <a:cs typeface="Calibri" panose="020F0502020204030204" pitchFamily="34" charset="0"/>
              </a:rPr>
              <a:t>Lecture 14: </a:t>
            </a:r>
            <a:r>
              <a:rPr lang="pt-BR" altLang="zh-CN" sz="3200" dirty="0">
                <a:solidFill>
                  <a:srgbClr val="000099"/>
                </a:solidFill>
                <a:latin typeface="Calibri" panose="020F0502020204030204" pitchFamily="34" charset="0"/>
                <a:ea typeface="黑体" pitchFamily="2" charset="-122"/>
                <a:cs typeface="Calibri" panose="020F0502020204030204" pitchFamily="34" charset="0"/>
              </a:rPr>
              <a:t>Approximation Algorithms</a:t>
            </a:r>
            <a:endParaRPr lang="en-US" altLang="zh-CN" sz="3200" dirty="0">
              <a:solidFill>
                <a:srgbClr val="000099"/>
              </a:solidFill>
              <a:latin typeface="Calibri" panose="020F0502020204030204" pitchFamily="34" charset="0"/>
              <a:ea typeface="黑体" pitchFamily="2" charset="-122"/>
              <a:cs typeface="Calibri" panose="020F0502020204030204" pitchFamily="34" charset="0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51F6C7E9-2C07-4AEA-A58D-0210563A1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25144"/>
            <a:ext cx="9144000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Ke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 Xu and 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Yongxin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 Tong 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许可 与 童咏昕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6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itchFamily="2" charset="-122"/>
                <a:cs typeface="Arial" panose="020B0604020202020204" pitchFamily="34" charset="0"/>
              </a:rPr>
              <a:t>School of CSE,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itchFamily="2" charset="-122"/>
                <a:cs typeface="Arial" panose="020B0604020202020204" pitchFamily="34" charset="0"/>
              </a:rPr>
              <a:t>Beihang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itchFamily="2" charset="-122"/>
                <a:cs typeface="Arial" panose="020B0604020202020204" pitchFamily="34" charset="0"/>
              </a:rPr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3140961860"/>
      </p:ext>
    </p:extLst>
  </p:cSld>
  <p:clrMapOvr>
    <a:masterClrMapping/>
  </p:clrMapOvr>
  <p:transition spd="slow" advTm="28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8229600" cy="5832747"/>
          </a:xfrm>
          <a:ln>
            <a:prstDash val="dash"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marL="0" indent="0" eaLnBrk="1" hangingPunct="1">
              <a:buNone/>
            </a:pPr>
            <a:r>
              <a:rPr lang="en-US" altLang="zh-CN" sz="2400" b="1" dirty="0"/>
              <a:t>Idea</a:t>
            </a:r>
            <a:r>
              <a:rPr lang="en-US" altLang="zh-CN" sz="2400" dirty="0"/>
              <a:t>: Keep finding a vertex which covers the maximum number of </a:t>
            </a:r>
            <a:r>
              <a:rPr lang="en-US" altLang="zh-CN" sz="2400" dirty="0">
                <a:solidFill>
                  <a:srgbClr val="0070C0"/>
                </a:solidFill>
              </a:rPr>
              <a:t>uncovered</a:t>
            </a:r>
            <a:r>
              <a:rPr lang="en-US" altLang="zh-CN" sz="2400" dirty="0"/>
              <a:t> edges.</a:t>
            </a:r>
            <a:endParaRPr lang="en-US" altLang="zh-CN" sz="2000" dirty="0"/>
          </a:p>
          <a:p>
            <a:pPr marL="0" indent="0" eaLnBrk="1" hangingPunct="1">
              <a:buNone/>
            </a:pPr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marL="0" indent="0" eaLnBrk="1" hangingPunct="1">
              <a:buNone/>
            </a:pPr>
            <a:endParaRPr lang="en-US" altLang="zh-CN" sz="20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Vertex-Cover Problem: Greedy Algorithm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10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2229272" y="2348880"/>
            <a:ext cx="152400" cy="152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2838872" y="2348880"/>
            <a:ext cx="152400" cy="152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3448472" y="2348880"/>
            <a:ext cx="152400" cy="152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4058072" y="2348880"/>
            <a:ext cx="152400" cy="152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4591472" y="2348880"/>
            <a:ext cx="152400" cy="152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5201072" y="2348880"/>
            <a:ext cx="152400" cy="152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1619672" y="3720480"/>
            <a:ext cx="152400" cy="152400"/>
          </a:xfrm>
          <a:prstGeom prst="ellips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2305472" y="3720480"/>
            <a:ext cx="152400" cy="152400"/>
          </a:xfrm>
          <a:prstGeom prst="ellips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V="1">
            <a:off x="1695872" y="2425080"/>
            <a:ext cx="609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 flipV="1">
            <a:off x="1695872" y="2425080"/>
            <a:ext cx="1219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 flipV="1">
            <a:off x="1695872" y="2425080"/>
            <a:ext cx="1828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2381672" y="2425080"/>
            <a:ext cx="1752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V="1">
            <a:off x="2381672" y="2425080"/>
            <a:ext cx="2286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V="1">
            <a:off x="2381672" y="2425080"/>
            <a:ext cx="2895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Oval 18"/>
          <p:cNvSpPr>
            <a:spLocks noChangeArrowheads="1"/>
          </p:cNvSpPr>
          <p:nvPr/>
        </p:nvSpPr>
        <p:spPr bwMode="auto">
          <a:xfrm>
            <a:off x="3143672" y="3720480"/>
            <a:ext cx="152400" cy="152400"/>
          </a:xfrm>
          <a:prstGeom prst="ellips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19"/>
          <p:cNvSpPr>
            <a:spLocks noChangeArrowheads="1"/>
          </p:cNvSpPr>
          <p:nvPr/>
        </p:nvSpPr>
        <p:spPr bwMode="auto">
          <a:xfrm>
            <a:off x="3905672" y="3720480"/>
            <a:ext cx="152400" cy="152400"/>
          </a:xfrm>
          <a:prstGeom prst="ellips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20"/>
          <p:cNvSpPr>
            <a:spLocks noChangeArrowheads="1"/>
          </p:cNvSpPr>
          <p:nvPr/>
        </p:nvSpPr>
        <p:spPr bwMode="auto">
          <a:xfrm>
            <a:off x="4591472" y="3720480"/>
            <a:ext cx="152400" cy="152400"/>
          </a:xfrm>
          <a:prstGeom prst="ellips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 flipH="1" flipV="1">
            <a:off x="2305472" y="2425080"/>
            <a:ext cx="914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H="1" flipV="1">
            <a:off x="2915072" y="2425080"/>
            <a:ext cx="304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 flipH="1" flipV="1">
            <a:off x="3524672" y="2425080"/>
            <a:ext cx="457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 flipV="1">
            <a:off x="3981872" y="2425080"/>
            <a:ext cx="152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V="1">
            <a:off x="4667672" y="242508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 flipV="1">
            <a:off x="4667672" y="2425080"/>
            <a:ext cx="609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5353472" y="3720480"/>
            <a:ext cx="152400" cy="1524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5734472" y="3720480"/>
            <a:ext cx="152400" cy="1524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6115472" y="3720480"/>
            <a:ext cx="152400" cy="1524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31"/>
          <p:cNvSpPr>
            <a:spLocks noChangeArrowheads="1"/>
          </p:cNvSpPr>
          <p:nvPr/>
        </p:nvSpPr>
        <p:spPr bwMode="auto">
          <a:xfrm>
            <a:off x="6496472" y="3720480"/>
            <a:ext cx="152400" cy="1524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32"/>
          <p:cNvSpPr>
            <a:spLocks noChangeArrowheads="1"/>
          </p:cNvSpPr>
          <p:nvPr/>
        </p:nvSpPr>
        <p:spPr bwMode="auto">
          <a:xfrm>
            <a:off x="6877472" y="3720480"/>
            <a:ext cx="152400" cy="1524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7258472" y="3720480"/>
            <a:ext cx="152400" cy="1524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 flipH="1" flipV="1">
            <a:off x="2305472" y="2425080"/>
            <a:ext cx="31242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5"/>
          <p:cNvSpPr>
            <a:spLocks noChangeShapeType="1"/>
          </p:cNvSpPr>
          <p:nvPr/>
        </p:nvSpPr>
        <p:spPr bwMode="auto">
          <a:xfrm flipH="1" flipV="1">
            <a:off x="2915072" y="2425080"/>
            <a:ext cx="28956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36"/>
          <p:cNvSpPr>
            <a:spLocks noChangeShapeType="1"/>
          </p:cNvSpPr>
          <p:nvPr/>
        </p:nvSpPr>
        <p:spPr bwMode="auto">
          <a:xfrm flipH="1" flipV="1">
            <a:off x="3524672" y="2425080"/>
            <a:ext cx="26670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37"/>
          <p:cNvSpPr>
            <a:spLocks noChangeShapeType="1"/>
          </p:cNvSpPr>
          <p:nvPr/>
        </p:nvSpPr>
        <p:spPr bwMode="auto">
          <a:xfrm>
            <a:off x="4134272" y="2425080"/>
            <a:ext cx="2438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 flipH="1" flipV="1">
            <a:off x="4667672" y="2425080"/>
            <a:ext cx="22860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39"/>
          <p:cNvSpPr>
            <a:spLocks noChangeShapeType="1"/>
          </p:cNvSpPr>
          <p:nvPr/>
        </p:nvSpPr>
        <p:spPr bwMode="auto">
          <a:xfrm flipH="1" flipV="1">
            <a:off x="5277272" y="242508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Text Box 40"/>
          <p:cNvSpPr txBox="1">
            <a:spLocks noChangeArrowheads="1"/>
          </p:cNvSpPr>
          <p:nvPr/>
        </p:nvSpPr>
        <p:spPr bwMode="auto">
          <a:xfrm>
            <a:off x="2699792" y="4143913"/>
            <a:ext cx="3250377" cy="461665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8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 = 6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, all red vertices.</a:t>
            </a:r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1331639" y="4840140"/>
            <a:ext cx="6562800" cy="1902059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8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 = 11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, if we are unlucky in breaking ties.</a:t>
            </a:r>
          </a:p>
          <a:p>
            <a:pPr>
              <a:lnSpc>
                <a:spcPct val="130000"/>
              </a:lnSpc>
            </a:pP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5A692A8-0F27-4C58-8B74-8E2660035E44}"/>
              </a:ext>
            </a:extLst>
          </p:cNvPr>
          <p:cNvSpPr/>
          <p:nvPr/>
        </p:nvSpPr>
        <p:spPr bwMode="auto">
          <a:xfrm>
            <a:off x="1695872" y="2060848"/>
            <a:ext cx="4114800" cy="69237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36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8229600" cy="5832747"/>
          </a:xfrm>
          <a:ln>
            <a:prstDash val="dash"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marL="0" indent="0" eaLnBrk="1" hangingPunct="1">
              <a:buNone/>
            </a:pPr>
            <a:r>
              <a:rPr lang="en-US" altLang="zh-CN" sz="2400" b="1" dirty="0"/>
              <a:t>Idea</a:t>
            </a:r>
            <a:r>
              <a:rPr lang="en-US" altLang="zh-CN" sz="2400" dirty="0"/>
              <a:t>: Keep finding a vertex which covers the maximum number of </a:t>
            </a:r>
            <a:r>
              <a:rPr lang="en-US" altLang="zh-CN" sz="2400" dirty="0">
                <a:solidFill>
                  <a:srgbClr val="0070C0"/>
                </a:solidFill>
              </a:rPr>
              <a:t>uncovered</a:t>
            </a:r>
            <a:r>
              <a:rPr lang="en-US" altLang="zh-CN" sz="2400" dirty="0"/>
              <a:t> edges.</a:t>
            </a:r>
            <a:endParaRPr lang="en-US" altLang="zh-CN" sz="2000" dirty="0"/>
          </a:p>
          <a:p>
            <a:pPr marL="0" indent="0" eaLnBrk="1" hangingPunct="1">
              <a:buNone/>
            </a:pPr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marL="0" indent="0" eaLnBrk="1" hangingPunct="1">
              <a:buNone/>
            </a:pPr>
            <a:endParaRPr lang="en-US" altLang="zh-CN" sz="20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Vertex-Cover Problem: Greedy Algorithm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11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2229272" y="2348880"/>
            <a:ext cx="152400" cy="152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2838872" y="2348880"/>
            <a:ext cx="152400" cy="152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3448472" y="2348880"/>
            <a:ext cx="152400" cy="152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4058072" y="2348880"/>
            <a:ext cx="152400" cy="152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4591472" y="2348880"/>
            <a:ext cx="152400" cy="152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5201072" y="2348880"/>
            <a:ext cx="152400" cy="152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1619672" y="3720480"/>
            <a:ext cx="152400" cy="152400"/>
          </a:xfrm>
          <a:prstGeom prst="ellips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2305472" y="3720480"/>
            <a:ext cx="152400" cy="152400"/>
          </a:xfrm>
          <a:prstGeom prst="ellips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V="1">
            <a:off x="1695872" y="2425080"/>
            <a:ext cx="6096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 flipV="1">
            <a:off x="1695872" y="2425080"/>
            <a:ext cx="12192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 flipV="1">
            <a:off x="1695872" y="2425080"/>
            <a:ext cx="18288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2381672" y="2425080"/>
            <a:ext cx="17526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V="1">
            <a:off x="2381672" y="2425080"/>
            <a:ext cx="22860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V="1">
            <a:off x="2381672" y="2425080"/>
            <a:ext cx="28956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Oval 18"/>
          <p:cNvSpPr>
            <a:spLocks noChangeArrowheads="1"/>
          </p:cNvSpPr>
          <p:nvPr/>
        </p:nvSpPr>
        <p:spPr bwMode="auto">
          <a:xfrm>
            <a:off x="3143672" y="3720480"/>
            <a:ext cx="152400" cy="152400"/>
          </a:xfrm>
          <a:prstGeom prst="ellips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19"/>
          <p:cNvSpPr>
            <a:spLocks noChangeArrowheads="1"/>
          </p:cNvSpPr>
          <p:nvPr/>
        </p:nvSpPr>
        <p:spPr bwMode="auto">
          <a:xfrm>
            <a:off x="3905672" y="3720480"/>
            <a:ext cx="152400" cy="152400"/>
          </a:xfrm>
          <a:prstGeom prst="ellips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20"/>
          <p:cNvSpPr>
            <a:spLocks noChangeArrowheads="1"/>
          </p:cNvSpPr>
          <p:nvPr/>
        </p:nvSpPr>
        <p:spPr bwMode="auto">
          <a:xfrm>
            <a:off x="4591472" y="3720480"/>
            <a:ext cx="152400" cy="152400"/>
          </a:xfrm>
          <a:prstGeom prst="ellips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 flipH="1" flipV="1">
            <a:off x="2305472" y="2425080"/>
            <a:ext cx="914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H="1" flipV="1">
            <a:off x="2915072" y="2425080"/>
            <a:ext cx="304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 flipH="1" flipV="1">
            <a:off x="3524672" y="2425080"/>
            <a:ext cx="457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 flipV="1">
            <a:off x="3981872" y="2425080"/>
            <a:ext cx="152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V="1">
            <a:off x="4667672" y="242508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 flipV="1">
            <a:off x="4667672" y="2425080"/>
            <a:ext cx="609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5353472" y="3720480"/>
            <a:ext cx="152400" cy="1524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5734472" y="3720480"/>
            <a:ext cx="152400" cy="1524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6115472" y="3720480"/>
            <a:ext cx="152400" cy="1524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31"/>
          <p:cNvSpPr>
            <a:spLocks noChangeArrowheads="1"/>
          </p:cNvSpPr>
          <p:nvPr/>
        </p:nvSpPr>
        <p:spPr bwMode="auto">
          <a:xfrm>
            <a:off x="6496472" y="3720480"/>
            <a:ext cx="152400" cy="1524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32"/>
          <p:cNvSpPr>
            <a:spLocks noChangeArrowheads="1"/>
          </p:cNvSpPr>
          <p:nvPr/>
        </p:nvSpPr>
        <p:spPr bwMode="auto">
          <a:xfrm>
            <a:off x="6877472" y="3720480"/>
            <a:ext cx="152400" cy="1524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7258472" y="3720480"/>
            <a:ext cx="152400" cy="1524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 flipH="1" flipV="1">
            <a:off x="2305472" y="2425080"/>
            <a:ext cx="31242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5"/>
          <p:cNvSpPr>
            <a:spLocks noChangeShapeType="1"/>
          </p:cNvSpPr>
          <p:nvPr/>
        </p:nvSpPr>
        <p:spPr bwMode="auto">
          <a:xfrm flipH="1" flipV="1">
            <a:off x="2915072" y="2425080"/>
            <a:ext cx="28956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36"/>
          <p:cNvSpPr>
            <a:spLocks noChangeShapeType="1"/>
          </p:cNvSpPr>
          <p:nvPr/>
        </p:nvSpPr>
        <p:spPr bwMode="auto">
          <a:xfrm flipH="1" flipV="1">
            <a:off x="3524672" y="2425080"/>
            <a:ext cx="26670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37"/>
          <p:cNvSpPr>
            <a:spLocks noChangeShapeType="1"/>
          </p:cNvSpPr>
          <p:nvPr/>
        </p:nvSpPr>
        <p:spPr bwMode="auto">
          <a:xfrm>
            <a:off x="4134272" y="2425080"/>
            <a:ext cx="2438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 flipH="1" flipV="1">
            <a:off x="4667672" y="2425080"/>
            <a:ext cx="22860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39"/>
          <p:cNvSpPr>
            <a:spLocks noChangeShapeType="1"/>
          </p:cNvSpPr>
          <p:nvPr/>
        </p:nvSpPr>
        <p:spPr bwMode="auto">
          <a:xfrm flipH="1" flipV="1">
            <a:off x="5277272" y="242508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Text Box 40"/>
          <p:cNvSpPr txBox="1">
            <a:spLocks noChangeArrowheads="1"/>
          </p:cNvSpPr>
          <p:nvPr/>
        </p:nvSpPr>
        <p:spPr bwMode="auto">
          <a:xfrm>
            <a:off x="2699792" y="4143913"/>
            <a:ext cx="3250377" cy="461665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8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 = 6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, all red vertices.</a:t>
            </a:r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1331637" y="4840140"/>
            <a:ext cx="6562800" cy="1902059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8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 = 11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, if we are unlucky in breaking ties.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First we might choose all the green vertices.</a:t>
            </a:r>
          </a:p>
          <a:p>
            <a:pPr>
              <a:lnSpc>
                <a:spcPct val="130000"/>
              </a:lnSpc>
            </a:pP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401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8229600" cy="5832747"/>
          </a:xfrm>
          <a:ln>
            <a:prstDash val="dash"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marL="0" indent="0" eaLnBrk="1" hangingPunct="1">
              <a:buNone/>
            </a:pPr>
            <a:r>
              <a:rPr lang="en-US" altLang="zh-CN" sz="2400" b="1" dirty="0"/>
              <a:t>Idea</a:t>
            </a:r>
            <a:r>
              <a:rPr lang="en-US" altLang="zh-CN" sz="2400" dirty="0"/>
              <a:t>: Keep finding a vertex which covers the maximum number of </a:t>
            </a:r>
            <a:r>
              <a:rPr lang="en-US" altLang="zh-CN" sz="2400" dirty="0">
                <a:solidFill>
                  <a:srgbClr val="0070C0"/>
                </a:solidFill>
              </a:rPr>
              <a:t>uncovered</a:t>
            </a:r>
            <a:r>
              <a:rPr lang="en-US" altLang="zh-CN" sz="2400" dirty="0"/>
              <a:t> edges.</a:t>
            </a:r>
            <a:endParaRPr lang="en-US" altLang="zh-CN" sz="2000" dirty="0"/>
          </a:p>
          <a:p>
            <a:pPr marL="0" indent="0" eaLnBrk="1" hangingPunct="1">
              <a:buNone/>
            </a:pPr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marL="0" indent="0" eaLnBrk="1" hangingPunct="1">
              <a:buNone/>
            </a:pPr>
            <a:endParaRPr lang="en-US" altLang="zh-CN" sz="20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Vertex-Cover Problem: Greedy Algorithm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12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2229272" y="2348880"/>
            <a:ext cx="152400" cy="152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2838872" y="2348880"/>
            <a:ext cx="152400" cy="152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3448472" y="2348880"/>
            <a:ext cx="152400" cy="152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4058072" y="2348880"/>
            <a:ext cx="152400" cy="152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4591472" y="2348880"/>
            <a:ext cx="152400" cy="152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5201072" y="2348880"/>
            <a:ext cx="152400" cy="152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1619672" y="3720480"/>
            <a:ext cx="152400" cy="152400"/>
          </a:xfrm>
          <a:prstGeom prst="ellips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2305472" y="3720480"/>
            <a:ext cx="152400" cy="152400"/>
          </a:xfrm>
          <a:prstGeom prst="ellips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V="1">
            <a:off x="1695872" y="2425080"/>
            <a:ext cx="6096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 flipV="1">
            <a:off x="1695872" y="2425080"/>
            <a:ext cx="12192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 flipV="1">
            <a:off x="1695872" y="2425080"/>
            <a:ext cx="18288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2381672" y="2425080"/>
            <a:ext cx="17526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V="1">
            <a:off x="2381672" y="2425080"/>
            <a:ext cx="22860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V="1">
            <a:off x="2381672" y="2425080"/>
            <a:ext cx="28956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Oval 18"/>
          <p:cNvSpPr>
            <a:spLocks noChangeArrowheads="1"/>
          </p:cNvSpPr>
          <p:nvPr/>
        </p:nvSpPr>
        <p:spPr bwMode="auto">
          <a:xfrm>
            <a:off x="3143672" y="3720480"/>
            <a:ext cx="152400" cy="152400"/>
          </a:xfrm>
          <a:prstGeom prst="ellips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19"/>
          <p:cNvSpPr>
            <a:spLocks noChangeArrowheads="1"/>
          </p:cNvSpPr>
          <p:nvPr/>
        </p:nvSpPr>
        <p:spPr bwMode="auto">
          <a:xfrm>
            <a:off x="3905672" y="3720480"/>
            <a:ext cx="152400" cy="152400"/>
          </a:xfrm>
          <a:prstGeom prst="ellips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20"/>
          <p:cNvSpPr>
            <a:spLocks noChangeArrowheads="1"/>
          </p:cNvSpPr>
          <p:nvPr/>
        </p:nvSpPr>
        <p:spPr bwMode="auto">
          <a:xfrm>
            <a:off x="4591472" y="3720480"/>
            <a:ext cx="152400" cy="152400"/>
          </a:xfrm>
          <a:prstGeom prst="ellips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 flipH="1" flipV="1">
            <a:off x="2305472" y="2425080"/>
            <a:ext cx="914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H="1" flipV="1">
            <a:off x="2915072" y="2425080"/>
            <a:ext cx="3048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 flipH="1" flipV="1">
            <a:off x="3524672" y="2425080"/>
            <a:ext cx="4572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 flipV="1">
            <a:off x="3981872" y="2425080"/>
            <a:ext cx="152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V="1">
            <a:off x="4667672" y="242508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 flipV="1">
            <a:off x="4667672" y="2425080"/>
            <a:ext cx="6096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5353472" y="3720480"/>
            <a:ext cx="152400" cy="1524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5734472" y="3720480"/>
            <a:ext cx="152400" cy="1524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6115472" y="3720480"/>
            <a:ext cx="152400" cy="1524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31"/>
          <p:cNvSpPr>
            <a:spLocks noChangeArrowheads="1"/>
          </p:cNvSpPr>
          <p:nvPr/>
        </p:nvSpPr>
        <p:spPr bwMode="auto">
          <a:xfrm>
            <a:off x="6496472" y="3720480"/>
            <a:ext cx="152400" cy="1524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32"/>
          <p:cNvSpPr>
            <a:spLocks noChangeArrowheads="1"/>
          </p:cNvSpPr>
          <p:nvPr/>
        </p:nvSpPr>
        <p:spPr bwMode="auto">
          <a:xfrm>
            <a:off x="6877472" y="3720480"/>
            <a:ext cx="152400" cy="1524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7258472" y="3720480"/>
            <a:ext cx="152400" cy="1524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 flipH="1" flipV="1">
            <a:off x="2305472" y="2425080"/>
            <a:ext cx="31242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5"/>
          <p:cNvSpPr>
            <a:spLocks noChangeShapeType="1"/>
          </p:cNvSpPr>
          <p:nvPr/>
        </p:nvSpPr>
        <p:spPr bwMode="auto">
          <a:xfrm flipH="1" flipV="1">
            <a:off x="2915072" y="2425080"/>
            <a:ext cx="28956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36"/>
          <p:cNvSpPr>
            <a:spLocks noChangeShapeType="1"/>
          </p:cNvSpPr>
          <p:nvPr/>
        </p:nvSpPr>
        <p:spPr bwMode="auto">
          <a:xfrm flipH="1" flipV="1">
            <a:off x="3524672" y="2425080"/>
            <a:ext cx="26670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37"/>
          <p:cNvSpPr>
            <a:spLocks noChangeShapeType="1"/>
          </p:cNvSpPr>
          <p:nvPr/>
        </p:nvSpPr>
        <p:spPr bwMode="auto">
          <a:xfrm>
            <a:off x="4134272" y="2425080"/>
            <a:ext cx="2438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 flipH="1" flipV="1">
            <a:off x="4667672" y="2425080"/>
            <a:ext cx="22860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39"/>
          <p:cNvSpPr>
            <a:spLocks noChangeShapeType="1"/>
          </p:cNvSpPr>
          <p:nvPr/>
        </p:nvSpPr>
        <p:spPr bwMode="auto">
          <a:xfrm flipH="1" flipV="1">
            <a:off x="5277272" y="242508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Text Box 40"/>
          <p:cNvSpPr txBox="1">
            <a:spLocks noChangeArrowheads="1"/>
          </p:cNvSpPr>
          <p:nvPr/>
        </p:nvSpPr>
        <p:spPr bwMode="auto">
          <a:xfrm>
            <a:off x="2699792" y="4143913"/>
            <a:ext cx="3250377" cy="461665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8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 = 6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, all red vertices.</a:t>
            </a:r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1331636" y="4840140"/>
            <a:ext cx="6562800" cy="1902059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8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 = 11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, if we are unlucky in breaking ties.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First we might choose all the green vertices.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Then we might choose all the blue vertices.</a:t>
            </a:r>
          </a:p>
          <a:p>
            <a:pPr>
              <a:lnSpc>
                <a:spcPct val="130000"/>
              </a:lnSpc>
            </a:pP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470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8229600" cy="583274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marL="0" indent="0" eaLnBrk="1" hangingPunct="1">
              <a:buNone/>
            </a:pPr>
            <a:r>
              <a:rPr lang="en-US" altLang="zh-CN" sz="2400" b="1" dirty="0"/>
              <a:t>Idea</a:t>
            </a:r>
            <a:r>
              <a:rPr lang="en-US" altLang="zh-CN" sz="2400" dirty="0"/>
              <a:t>: Keep finding a vertex which covers the maximum number of </a:t>
            </a:r>
            <a:r>
              <a:rPr lang="en-US" altLang="zh-CN" sz="2400" dirty="0">
                <a:solidFill>
                  <a:srgbClr val="0070C0"/>
                </a:solidFill>
              </a:rPr>
              <a:t>uncovered</a:t>
            </a:r>
            <a:r>
              <a:rPr lang="en-US" altLang="zh-CN" sz="2400" dirty="0"/>
              <a:t> edges.</a:t>
            </a:r>
            <a:endParaRPr lang="en-US" altLang="zh-CN" sz="2000" dirty="0"/>
          </a:p>
          <a:p>
            <a:pPr marL="0" indent="0" eaLnBrk="1" hangingPunct="1">
              <a:buNone/>
            </a:pPr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marL="0" indent="0" eaLnBrk="1" hangingPunct="1">
              <a:buNone/>
            </a:pPr>
            <a:endParaRPr lang="en-US" altLang="zh-CN" sz="20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Vertex-Cover Problem: Greedy Algorithm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13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2229272" y="2348880"/>
            <a:ext cx="152400" cy="152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2838872" y="2348880"/>
            <a:ext cx="152400" cy="152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3448472" y="2348880"/>
            <a:ext cx="152400" cy="152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4058072" y="2348880"/>
            <a:ext cx="152400" cy="152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4591472" y="2348880"/>
            <a:ext cx="152400" cy="152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5201072" y="2348880"/>
            <a:ext cx="152400" cy="152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1619672" y="3720480"/>
            <a:ext cx="152400" cy="152400"/>
          </a:xfrm>
          <a:prstGeom prst="ellips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2305472" y="3720480"/>
            <a:ext cx="152400" cy="152400"/>
          </a:xfrm>
          <a:prstGeom prst="ellips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V="1">
            <a:off x="1695872" y="2425080"/>
            <a:ext cx="6096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 flipV="1">
            <a:off x="1695872" y="2425080"/>
            <a:ext cx="12192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 flipV="1">
            <a:off x="1695872" y="2425080"/>
            <a:ext cx="18288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2381672" y="2425080"/>
            <a:ext cx="17526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V="1">
            <a:off x="2381672" y="2425080"/>
            <a:ext cx="22860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V="1">
            <a:off x="2381672" y="2425080"/>
            <a:ext cx="28956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Oval 18"/>
          <p:cNvSpPr>
            <a:spLocks noChangeArrowheads="1"/>
          </p:cNvSpPr>
          <p:nvPr/>
        </p:nvSpPr>
        <p:spPr bwMode="auto">
          <a:xfrm>
            <a:off x="3143672" y="3720480"/>
            <a:ext cx="152400" cy="152400"/>
          </a:xfrm>
          <a:prstGeom prst="ellips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19"/>
          <p:cNvSpPr>
            <a:spLocks noChangeArrowheads="1"/>
          </p:cNvSpPr>
          <p:nvPr/>
        </p:nvSpPr>
        <p:spPr bwMode="auto">
          <a:xfrm>
            <a:off x="3905672" y="3720480"/>
            <a:ext cx="152400" cy="152400"/>
          </a:xfrm>
          <a:prstGeom prst="ellips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20"/>
          <p:cNvSpPr>
            <a:spLocks noChangeArrowheads="1"/>
          </p:cNvSpPr>
          <p:nvPr/>
        </p:nvSpPr>
        <p:spPr bwMode="auto">
          <a:xfrm>
            <a:off x="4591472" y="3720480"/>
            <a:ext cx="152400" cy="152400"/>
          </a:xfrm>
          <a:prstGeom prst="ellips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 flipH="1" flipV="1">
            <a:off x="2305472" y="2425080"/>
            <a:ext cx="914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H="1" flipV="1">
            <a:off x="2915072" y="2425080"/>
            <a:ext cx="3048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 flipH="1" flipV="1">
            <a:off x="3524672" y="2425080"/>
            <a:ext cx="4572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 flipV="1">
            <a:off x="3981872" y="2425080"/>
            <a:ext cx="152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V="1">
            <a:off x="4667672" y="242508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 flipV="1">
            <a:off x="4667672" y="2425080"/>
            <a:ext cx="6096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5353472" y="3720480"/>
            <a:ext cx="152400" cy="1524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5734472" y="3720480"/>
            <a:ext cx="152400" cy="1524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6115472" y="3720480"/>
            <a:ext cx="152400" cy="1524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31"/>
          <p:cNvSpPr>
            <a:spLocks noChangeArrowheads="1"/>
          </p:cNvSpPr>
          <p:nvPr/>
        </p:nvSpPr>
        <p:spPr bwMode="auto">
          <a:xfrm>
            <a:off x="6496472" y="3720480"/>
            <a:ext cx="152400" cy="1524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32"/>
          <p:cNvSpPr>
            <a:spLocks noChangeArrowheads="1"/>
          </p:cNvSpPr>
          <p:nvPr/>
        </p:nvSpPr>
        <p:spPr bwMode="auto">
          <a:xfrm>
            <a:off x="6877472" y="3720480"/>
            <a:ext cx="152400" cy="1524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7258472" y="3720480"/>
            <a:ext cx="152400" cy="1524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 flipH="1" flipV="1">
            <a:off x="2305472" y="2425080"/>
            <a:ext cx="31242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5"/>
          <p:cNvSpPr>
            <a:spLocks noChangeShapeType="1"/>
          </p:cNvSpPr>
          <p:nvPr/>
        </p:nvSpPr>
        <p:spPr bwMode="auto">
          <a:xfrm flipH="1" flipV="1">
            <a:off x="2915072" y="2425080"/>
            <a:ext cx="28956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36"/>
          <p:cNvSpPr>
            <a:spLocks noChangeShapeType="1"/>
          </p:cNvSpPr>
          <p:nvPr/>
        </p:nvSpPr>
        <p:spPr bwMode="auto">
          <a:xfrm flipH="1" flipV="1">
            <a:off x="3524672" y="2425080"/>
            <a:ext cx="26670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37"/>
          <p:cNvSpPr>
            <a:spLocks noChangeShapeType="1"/>
          </p:cNvSpPr>
          <p:nvPr/>
        </p:nvSpPr>
        <p:spPr bwMode="auto">
          <a:xfrm>
            <a:off x="4134272" y="2425080"/>
            <a:ext cx="2438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 flipH="1" flipV="1">
            <a:off x="4667672" y="2425080"/>
            <a:ext cx="22860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39"/>
          <p:cNvSpPr>
            <a:spLocks noChangeShapeType="1"/>
          </p:cNvSpPr>
          <p:nvPr/>
        </p:nvSpPr>
        <p:spPr bwMode="auto">
          <a:xfrm flipH="1" flipV="1">
            <a:off x="5277272" y="242508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Text Box 40"/>
          <p:cNvSpPr txBox="1">
            <a:spLocks noChangeArrowheads="1"/>
          </p:cNvSpPr>
          <p:nvPr/>
        </p:nvSpPr>
        <p:spPr bwMode="auto">
          <a:xfrm>
            <a:off x="2699792" y="4143913"/>
            <a:ext cx="3250377" cy="461665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8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 = 6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, all red vertices.</a:t>
            </a:r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1331640" y="4840140"/>
            <a:ext cx="6563976" cy="1863267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8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 = 11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, if we are unlucky in breaking ties.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First we might choose all the green vertices.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Then we might choose all the blue vertices.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And then we might choose all the orange vertices.</a:t>
            </a:r>
          </a:p>
        </p:txBody>
      </p:sp>
    </p:spTree>
    <p:extLst>
      <p:ext uri="{BB962C8B-B14F-4D97-AF65-F5344CB8AC3E}">
        <p14:creationId xmlns:p14="http://schemas.microsoft.com/office/powerpoint/2010/main" val="410601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8229600" cy="583274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marL="0" indent="0" eaLnBrk="1" hangingPunct="1">
              <a:buNone/>
            </a:pPr>
            <a:r>
              <a:rPr lang="en-US" altLang="zh-CN" sz="2400" b="1" dirty="0"/>
              <a:t>Idea</a:t>
            </a:r>
            <a:r>
              <a:rPr lang="en-US" altLang="zh-CN" sz="2400" dirty="0"/>
              <a:t>: Keep finding a vertex which covers the maximum number of </a:t>
            </a:r>
            <a:r>
              <a:rPr lang="en-US" altLang="zh-CN" sz="2400" dirty="0">
                <a:solidFill>
                  <a:srgbClr val="0070C0"/>
                </a:solidFill>
              </a:rPr>
              <a:t>uncovered</a:t>
            </a:r>
            <a:r>
              <a:rPr lang="en-US" altLang="zh-CN" sz="2400" dirty="0"/>
              <a:t> edges.</a:t>
            </a:r>
            <a:endParaRPr lang="en-US" altLang="zh-CN" sz="2000" dirty="0"/>
          </a:p>
          <a:p>
            <a:pPr marL="0" indent="0" eaLnBrk="1" hangingPunct="1">
              <a:buNone/>
            </a:pPr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marL="0" indent="0" eaLnBrk="1" hangingPunct="1">
              <a:buNone/>
            </a:pPr>
            <a:endParaRPr lang="en-US" altLang="zh-CN" sz="20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Vertex-Cover Problem: Greedy Algorithm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14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48" name="Oval 10"/>
          <p:cNvSpPr>
            <a:spLocks noChangeArrowheads="1"/>
          </p:cNvSpPr>
          <p:nvPr/>
        </p:nvSpPr>
        <p:spPr bwMode="auto">
          <a:xfrm>
            <a:off x="2819400" y="2794828"/>
            <a:ext cx="152400" cy="152400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Oval 11"/>
          <p:cNvSpPr>
            <a:spLocks noChangeArrowheads="1"/>
          </p:cNvSpPr>
          <p:nvPr/>
        </p:nvSpPr>
        <p:spPr bwMode="auto">
          <a:xfrm>
            <a:off x="3429000" y="2794828"/>
            <a:ext cx="152400" cy="152400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Oval 12"/>
          <p:cNvSpPr>
            <a:spLocks noChangeArrowheads="1"/>
          </p:cNvSpPr>
          <p:nvPr/>
        </p:nvSpPr>
        <p:spPr bwMode="auto">
          <a:xfrm>
            <a:off x="4038600" y="2794828"/>
            <a:ext cx="152400" cy="152400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Oval 13"/>
          <p:cNvSpPr>
            <a:spLocks noChangeArrowheads="1"/>
          </p:cNvSpPr>
          <p:nvPr/>
        </p:nvSpPr>
        <p:spPr bwMode="auto">
          <a:xfrm>
            <a:off x="4648200" y="2794828"/>
            <a:ext cx="152400" cy="152400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Oval 14"/>
          <p:cNvSpPr>
            <a:spLocks noChangeArrowheads="1"/>
          </p:cNvSpPr>
          <p:nvPr/>
        </p:nvSpPr>
        <p:spPr bwMode="auto">
          <a:xfrm>
            <a:off x="5181600" y="2794828"/>
            <a:ext cx="152400" cy="152400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Oval 15"/>
          <p:cNvSpPr>
            <a:spLocks noChangeArrowheads="1"/>
          </p:cNvSpPr>
          <p:nvPr/>
        </p:nvSpPr>
        <p:spPr bwMode="auto">
          <a:xfrm>
            <a:off x="5791200" y="2794828"/>
            <a:ext cx="152400" cy="152400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Oval 16"/>
          <p:cNvSpPr>
            <a:spLocks noChangeArrowheads="1"/>
          </p:cNvSpPr>
          <p:nvPr/>
        </p:nvSpPr>
        <p:spPr bwMode="auto">
          <a:xfrm>
            <a:off x="2209800" y="4166428"/>
            <a:ext cx="152400" cy="1524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Oval 17"/>
          <p:cNvSpPr>
            <a:spLocks noChangeArrowheads="1"/>
          </p:cNvSpPr>
          <p:nvPr/>
        </p:nvSpPr>
        <p:spPr bwMode="auto">
          <a:xfrm>
            <a:off x="2895600" y="4166428"/>
            <a:ext cx="152400" cy="1524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Line 18"/>
          <p:cNvSpPr>
            <a:spLocks noChangeShapeType="1"/>
          </p:cNvSpPr>
          <p:nvPr/>
        </p:nvSpPr>
        <p:spPr bwMode="auto">
          <a:xfrm flipV="1">
            <a:off x="2286000" y="2871028"/>
            <a:ext cx="609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V="1">
            <a:off x="2286000" y="2871028"/>
            <a:ext cx="1219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Line 20"/>
          <p:cNvSpPr>
            <a:spLocks noChangeShapeType="1"/>
          </p:cNvSpPr>
          <p:nvPr/>
        </p:nvSpPr>
        <p:spPr bwMode="auto">
          <a:xfrm flipV="1">
            <a:off x="2286000" y="2871028"/>
            <a:ext cx="1828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 flipV="1">
            <a:off x="2971800" y="2871028"/>
            <a:ext cx="1752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Line 22"/>
          <p:cNvSpPr>
            <a:spLocks noChangeShapeType="1"/>
          </p:cNvSpPr>
          <p:nvPr/>
        </p:nvSpPr>
        <p:spPr bwMode="auto">
          <a:xfrm flipV="1">
            <a:off x="2971800" y="2871028"/>
            <a:ext cx="2286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Line 23"/>
          <p:cNvSpPr>
            <a:spLocks noChangeShapeType="1"/>
          </p:cNvSpPr>
          <p:nvPr/>
        </p:nvSpPr>
        <p:spPr bwMode="auto">
          <a:xfrm flipV="1">
            <a:off x="2971800" y="2871028"/>
            <a:ext cx="2895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Oval 24"/>
          <p:cNvSpPr>
            <a:spLocks noChangeArrowheads="1"/>
          </p:cNvSpPr>
          <p:nvPr/>
        </p:nvSpPr>
        <p:spPr bwMode="auto">
          <a:xfrm>
            <a:off x="3733800" y="4166428"/>
            <a:ext cx="152400" cy="1524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Oval 25"/>
          <p:cNvSpPr>
            <a:spLocks noChangeArrowheads="1"/>
          </p:cNvSpPr>
          <p:nvPr/>
        </p:nvSpPr>
        <p:spPr bwMode="auto">
          <a:xfrm>
            <a:off x="4495800" y="4166428"/>
            <a:ext cx="152400" cy="1524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Oval 26"/>
          <p:cNvSpPr>
            <a:spLocks noChangeArrowheads="1"/>
          </p:cNvSpPr>
          <p:nvPr/>
        </p:nvSpPr>
        <p:spPr bwMode="auto">
          <a:xfrm>
            <a:off x="5181600" y="4166428"/>
            <a:ext cx="152400" cy="1524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Line 27"/>
          <p:cNvSpPr>
            <a:spLocks noChangeShapeType="1"/>
          </p:cNvSpPr>
          <p:nvPr/>
        </p:nvSpPr>
        <p:spPr bwMode="auto">
          <a:xfrm flipH="1" flipV="1">
            <a:off x="2895600" y="2871028"/>
            <a:ext cx="914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Line 28"/>
          <p:cNvSpPr>
            <a:spLocks noChangeShapeType="1"/>
          </p:cNvSpPr>
          <p:nvPr/>
        </p:nvSpPr>
        <p:spPr bwMode="auto">
          <a:xfrm flipH="1" flipV="1">
            <a:off x="3505200" y="2871028"/>
            <a:ext cx="304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Line 29"/>
          <p:cNvSpPr>
            <a:spLocks noChangeShapeType="1"/>
          </p:cNvSpPr>
          <p:nvPr/>
        </p:nvSpPr>
        <p:spPr bwMode="auto">
          <a:xfrm flipH="1" flipV="1">
            <a:off x="4114800" y="2871028"/>
            <a:ext cx="457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Line 30"/>
          <p:cNvSpPr>
            <a:spLocks noChangeShapeType="1"/>
          </p:cNvSpPr>
          <p:nvPr/>
        </p:nvSpPr>
        <p:spPr bwMode="auto">
          <a:xfrm flipV="1">
            <a:off x="4572000" y="2871028"/>
            <a:ext cx="152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Line 31"/>
          <p:cNvSpPr>
            <a:spLocks noChangeShapeType="1"/>
          </p:cNvSpPr>
          <p:nvPr/>
        </p:nvSpPr>
        <p:spPr bwMode="auto">
          <a:xfrm flipV="1">
            <a:off x="5257800" y="287102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Line 32"/>
          <p:cNvSpPr>
            <a:spLocks noChangeShapeType="1"/>
          </p:cNvSpPr>
          <p:nvPr/>
        </p:nvSpPr>
        <p:spPr bwMode="auto">
          <a:xfrm flipV="1">
            <a:off x="5257800" y="2871028"/>
            <a:ext cx="609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5943600" y="4166428"/>
            <a:ext cx="152400" cy="1524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Oval 34"/>
          <p:cNvSpPr>
            <a:spLocks noChangeArrowheads="1"/>
          </p:cNvSpPr>
          <p:nvPr/>
        </p:nvSpPr>
        <p:spPr bwMode="auto">
          <a:xfrm>
            <a:off x="6324600" y="4166428"/>
            <a:ext cx="152400" cy="1524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Oval 35"/>
          <p:cNvSpPr>
            <a:spLocks noChangeArrowheads="1"/>
          </p:cNvSpPr>
          <p:nvPr/>
        </p:nvSpPr>
        <p:spPr bwMode="auto">
          <a:xfrm>
            <a:off x="6705600" y="4166428"/>
            <a:ext cx="152400" cy="1524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Oval 36"/>
          <p:cNvSpPr>
            <a:spLocks noChangeArrowheads="1"/>
          </p:cNvSpPr>
          <p:nvPr/>
        </p:nvSpPr>
        <p:spPr bwMode="auto">
          <a:xfrm>
            <a:off x="7086600" y="4166428"/>
            <a:ext cx="152400" cy="1524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Oval 37"/>
          <p:cNvSpPr>
            <a:spLocks noChangeArrowheads="1"/>
          </p:cNvSpPr>
          <p:nvPr/>
        </p:nvSpPr>
        <p:spPr bwMode="auto">
          <a:xfrm>
            <a:off x="7467600" y="4166428"/>
            <a:ext cx="152400" cy="1524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Oval 38"/>
          <p:cNvSpPr>
            <a:spLocks noChangeArrowheads="1"/>
          </p:cNvSpPr>
          <p:nvPr/>
        </p:nvSpPr>
        <p:spPr bwMode="auto">
          <a:xfrm>
            <a:off x="7848600" y="4166428"/>
            <a:ext cx="152400" cy="1524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Line 39"/>
          <p:cNvSpPr>
            <a:spLocks noChangeShapeType="1"/>
          </p:cNvSpPr>
          <p:nvPr/>
        </p:nvSpPr>
        <p:spPr bwMode="auto">
          <a:xfrm flipH="1" flipV="1">
            <a:off x="2895600" y="2871028"/>
            <a:ext cx="3124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Line 40"/>
          <p:cNvSpPr>
            <a:spLocks noChangeShapeType="1"/>
          </p:cNvSpPr>
          <p:nvPr/>
        </p:nvSpPr>
        <p:spPr bwMode="auto">
          <a:xfrm flipH="1" flipV="1">
            <a:off x="3505200" y="2871028"/>
            <a:ext cx="2895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Line 41"/>
          <p:cNvSpPr>
            <a:spLocks noChangeShapeType="1"/>
          </p:cNvSpPr>
          <p:nvPr/>
        </p:nvSpPr>
        <p:spPr bwMode="auto">
          <a:xfrm flipH="1" flipV="1">
            <a:off x="4114800" y="2871028"/>
            <a:ext cx="2667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Line 42"/>
          <p:cNvSpPr>
            <a:spLocks noChangeShapeType="1"/>
          </p:cNvSpPr>
          <p:nvPr/>
        </p:nvSpPr>
        <p:spPr bwMode="auto">
          <a:xfrm>
            <a:off x="4724400" y="2871028"/>
            <a:ext cx="2438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Line 43"/>
          <p:cNvSpPr>
            <a:spLocks noChangeShapeType="1"/>
          </p:cNvSpPr>
          <p:nvPr/>
        </p:nvSpPr>
        <p:spPr bwMode="auto">
          <a:xfrm flipH="1" flipV="1">
            <a:off x="5257800" y="2871028"/>
            <a:ext cx="2286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Line 44"/>
          <p:cNvSpPr>
            <a:spLocks noChangeShapeType="1"/>
          </p:cNvSpPr>
          <p:nvPr/>
        </p:nvSpPr>
        <p:spPr bwMode="auto">
          <a:xfrm flipH="1" flipV="1">
            <a:off x="5867400" y="2871028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AutoShape 45"/>
          <p:cNvSpPr>
            <a:spLocks/>
          </p:cNvSpPr>
          <p:nvPr/>
        </p:nvSpPr>
        <p:spPr bwMode="auto">
          <a:xfrm rot="16200000">
            <a:off x="4267200" y="1042228"/>
            <a:ext cx="228600" cy="2971800"/>
          </a:xfrm>
          <a:prstGeom prst="rightBrace">
            <a:avLst>
              <a:gd name="adj1" fmla="val 10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Text Box 47"/>
          <p:cNvSpPr txBox="1">
            <a:spLocks noChangeArrowheads="1"/>
          </p:cNvSpPr>
          <p:nvPr/>
        </p:nvSpPr>
        <p:spPr bwMode="auto">
          <a:xfrm>
            <a:off x="3275856" y="1979548"/>
            <a:ext cx="2534220" cy="40011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k! vertices of degree k</a:t>
            </a:r>
          </a:p>
        </p:txBody>
      </p:sp>
      <p:sp>
        <p:nvSpPr>
          <p:cNvPr id="85" name="AutoShape 48"/>
          <p:cNvSpPr>
            <a:spLocks/>
          </p:cNvSpPr>
          <p:nvPr/>
        </p:nvSpPr>
        <p:spPr bwMode="auto">
          <a:xfrm rot="5400000">
            <a:off x="6896100" y="3412604"/>
            <a:ext cx="228600" cy="2133600"/>
          </a:xfrm>
          <a:prstGeom prst="rightBrace">
            <a:avLst>
              <a:gd name="adj1" fmla="val 77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AutoShape 49"/>
          <p:cNvSpPr>
            <a:spLocks/>
          </p:cNvSpPr>
          <p:nvPr/>
        </p:nvSpPr>
        <p:spPr bwMode="auto">
          <a:xfrm rot="5400000">
            <a:off x="4419600" y="3603104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AutoShape 50"/>
          <p:cNvSpPr>
            <a:spLocks/>
          </p:cNvSpPr>
          <p:nvPr/>
        </p:nvSpPr>
        <p:spPr bwMode="auto">
          <a:xfrm rot="5400000">
            <a:off x="2476500" y="4098404"/>
            <a:ext cx="228600" cy="762000"/>
          </a:xfrm>
          <a:prstGeom prst="rightBrace">
            <a:avLst>
              <a:gd name="adj1" fmla="val 27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Text Box 51"/>
          <p:cNvSpPr txBox="1">
            <a:spLocks noChangeArrowheads="1"/>
          </p:cNvSpPr>
          <p:nvPr/>
        </p:nvSpPr>
        <p:spPr bwMode="auto">
          <a:xfrm>
            <a:off x="441325" y="2983741"/>
            <a:ext cx="1587229" cy="707886"/>
          </a:xfrm>
          <a:prstGeom prst="rect">
            <a:avLst/>
          </a:prstGeom>
          <a:solidFill>
            <a:srgbClr val="CCECFF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Calibri" panose="020F0502020204030204" pitchFamily="34" charset="0"/>
                <a:cs typeface="Calibri" panose="020F0502020204030204" pitchFamily="34" charset="0"/>
              </a:rPr>
              <a:t>Generalizing</a:t>
            </a:r>
          </a:p>
          <a:p>
            <a:r>
              <a:rPr lang="en-US" altLang="zh-TW" sz="2000">
                <a:latin typeface="Calibri" panose="020F0502020204030204" pitchFamily="34" charset="0"/>
                <a:cs typeface="Calibri" panose="020F0502020204030204" pitchFamily="34" charset="0"/>
              </a:rPr>
              <a:t>the example!</a:t>
            </a:r>
          </a:p>
        </p:txBody>
      </p:sp>
      <p:sp>
        <p:nvSpPr>
          <p:cNvPr id="89" name="Text Box 52"/>
          <p:cNvSpPr txBox="1">
            <a:spLocks noChangeArrowheads="1"/>
          </p:cNvSpPr>
          <p:nvPr/>
        </p:nvSpPr>
        <p:spPr bwMode="auto">
          <a:xfrm>
            <a:off x="228600" y="4653136"/>
            <a:ext cx="2768258" cy="40011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Calibri" panose="020F0502020204030204" pitchFamily="34" charset="0"/>
                <a:cs typeface="Calibri" panose="020F0502020204030204" pitchFamily="34" charset="0"/>
              </a:rPr>
              <a:t>k!/k vertices of degree k</a:t>
            </a:r>
          </a:p>
        </p:txBody>
      </p:sp>
      <p:sp>
        <p:nvSpPr>
          <p:cNvPr id="90" name="Text Box 53"/>
          <p:cNvSpPr txBox="1">
            <a:spLocks noChangeArrowheads="1"/>
          </p:cNvSpPr>
          <p:nvPr/>
        </p:nvSpPr>
        <p:spPr bwMode="auto">
          <a:xfrm>
            <a:off x="3026861" y="4653136"/>
            <a:ext cx="3345339" cy="40011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k!/(k-1) vertices of degree k-1</a:t>
            </a:r>
          </a:p>
        </p:txBody>
      </p:sp>
      <p:sp>
        <p:nvSpPr>
          <p:cNvPr id="91" name="Text Box 54"/>
          <p:cNvSpPr txBox="1">
            <a:spLocks noChangeArrowheads="1"/>
          </p:cNvSpPr>
          <p:nvPr/>
        </p:nvSpPr>
        <p:spPr bwMode="auto">
          <a:xfrm>
            <a:off x="6400800" y="4653136"/>
            <a:ext cx="2540632" cy="40011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Calibri" panose="020F0502020204030204" pitchFamily="34" charset="0"/>
                <a:cs typeface="Calibri" panose="020F0502020204030204" pitchFamily="34" charset="0"/>
              </a:rPr>
              <a:t>k! vertices of degree 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443965" y="399671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…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3623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9" grpId="0" animBg="1"/>
      <p:bldP spid="90" grpId="0" animBg="1"/>
      <p:bldP spid="9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8229600" cy="583274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marL="0" indent="0" eaLnBrk="1" hangingPunct="1">
              <a:buNone/>
            </a:pPr>
            <a:r>
              <a:rPr lang="en-US" altLang="zh-CN" sz="2400" b="1" dirty="0"/>
              <a:t>Idea</a:t>
            </a:r>
            <a:r>
              <a:rPr lang="en-US" altLang="zh-CN" sz="2400" dirty="0"/>
              <a:t>: Keep finding a vertex which covers the maximum number of </a:t>
            </a:r>
            <a:r>
              <a:rPr lang="en-US" altLang="zh-CN" sz="2400" dirty="0">
                <a:solidFill>
                  <a:srgbClr val="0070C0"/>
                </a:solidFill>
              </a:rPr>
              <a:t>uncovered</a:t>
            </a:r>
            <a:r>
              <a:rPr lang="en-US" altLang="zh-CN" sz="2400" dirty="0"/>
              <a:t> edges.</a:t>
            </a:r>
            <a:endParaRPr lang="en-US" altLang="zh-CN" sz="2000" dirty="0"/>
          </a:p>
          <a:p>
            <a:pPr marL="0" indent="0" eaLnBrk="1" hangingPunct="1">
              <a:buNone/>
            </a:pPr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marL="0" indent="0" eaLnBrk="1" hangingPunct="1">
              <a:buNone/>
            </a:pPr>
            <a:endParaRPr lang="en-US" altLang="zh-CN" sz="20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Vertex-Cover Problem: Greedy Algorithm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15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48" name="Oval 10"/>
          <p:cNvSpPr>
            <a:spLocks noChangeArrowheads="1"/>
          </p:cNvSpPr>
          <p:nvPr/>
        </p:nvSpPr>
        <p:spPr bwMode="auto">
          <a:xfrm>
            <a:off x="2819400" y="2794828"/>
            <a:ext cx="152400" cy="152400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Oval 11"/>
          <p:cNvSpPr>
            <a:spLocks noChangeArrowheads="1"/>
          </p:cNvSpPr>
          <p:nvPr/>
        </p:nvSpPr>
        <p:spPr bwMode="auto">
          <a:xfrm>
            <a:off x="3429000" y="2794828"/>
            <a:ext cx="152400" cy="152400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Oval 12"/>
          <p:cNvSpPr>
            <a:spLocks noChangeArrowheads="1"/>
          </p:cNvSpPr>
          <p:nvPr/>
        </p:nvSpPr>
        <p:spPr bwMode="auto">
          <a:xfrm>
            <a:off x="4038600" y="2794828"/>
            <a:ext cx="152400" cy="152400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Oval 13"/>
          <p:cNvSpPr>
            <a:spLocks noChangeArrowheads="1"/>
          </p:cNvSpPr>
          <p:nvPr/>
        </p:nvSpPr>
        <p:spPr bwMode="auto">
          <a:xfrm>
            <a:off x="4648200" y="2794828"/>
            <a:ext cx="152400" cy="152400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Oval 14"/>
          <p:cNvSpPr>
            <a:spLocks noChangeArrowheads="1"/>
          </p:cNvSpPr>
          <p:nvPr/>
        </p:nvSpPr>
        <p:spPr bwMode="auto">
          <a:xfrm>
            <a:off x="5181600" y="2794828"/>
            <a:ext cx="152400" cy="152400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Oval 15"/>
          <p:cNvSpPr>
            <a:spLocks noChangeArrowheads="1"/>
          </p:cNvSpPr>
          <p:nvPr/>
        </p:nvSpPr>
        <p:spPr bwMode="auto">
          <a:xfrm>
            <a:off x="5791200" y="2794828"/>
            <a:ext cx="152400" cy="152400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Oval 16"/>
          <p:cNvSpPr>
            <a:spLocks noChangeArrowheads="1"/>
          </p:cNvSpPr>
          <p:nvPr/>
        </p:nvSpPr>
        <p:spPr bwMode="auto">
          <a:xfrm>
            <a:off x="2209800" y="4166428"/>
            <a:ext cx="152400" cy="1524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Oval 17"/>
          <p:cNvSpPr>
            <a:spLocks noChangeArrowheads="1"/>
          </p:cNvSpPr>
          <p:nvPr/>
        </p:nvSpPr>
        <p:spPr bwMode="auto">
          <a:xfrm>
            <a:off x="2895600" y="4166428"/>
            <a:ext cx="152400" cy="1524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Line 18"/>
          <p:cNvSpPr>
            <a:spLocks noChangeShapeType="1"/>
          </p:cNvSpPr>
          <p:nvPr/>
        </p:nvSpPr>
        <p:spPr bwMode="auto">
          <a:xfrm flipV="1">
            <a:off x="2286000" y="2871028"/>
            <a:ext cx="609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V="1">
            <a:off x="2286000" y="2871028"/>
            <a:ext cx="1219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Line 20"/>
          <p:cNvSpPr>
            <a:spLocks noChangeShapeType="1"/>
          </p:cNvSpPr>
          <p:nvPr/>
        </p:nvSpPr>
        <p:spPr bwMode="auto">
          <a:xfrm flipV="1">
            <a:off x="2286000" y="2871028"/>
            <a:ext cx="1828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 flipV="1">
            <a:off x="2971800" y="2871028"/>
            <a:ext cx="1752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Line 22"/>
          <p:cNvSpPr>
            <a:spLocks noChangeShapeType="1"/>
          </p:cNvSpPr>
          <p:nvPr/>
        </p:nvSpPr>
        <p:spPr bwMode="auto">
          <a:xfrm flipV="1">
            <a:off x="2971800" y="2871028"/>
            <a:ext cx="2286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Line 23"/>
          <p:cNvSpPr>
            <a:spLocks noChangeShapeType="1"/>
          </p:cNvSpPr>
          <p:nvPr/>
        </p:nvSpPr>
        <p:spPr bwMode="auto">
          <a:xfrm flipV="1">
            <a:off x="2971800" y="2871028"/>
            <a:ext cx="2895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Oval 24"/>
          <p:cNvSpPr>
            <a:spLocks noChangeArrowheads="1"/>
          </p:cNvSpPr>
          <p:nvPr/>
        </p:nvSpPr>
        <p:spPr bwMode="auto">
          <a:xfrm>
            <a:off x="3733800" y="4166428"/>
            <a:ext cx="152400" cy="1524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Oval 25"/>
          <p:cNvSpPr>
            <a:spLocks noChangeArrowheads="1"/>
          </p:cNvSpPr>
          <p:nvPr/>
        </p:nvSpPr>
        <p:spPr bwMode="auto">
          <a:xfrm>
            <a:off x="4495800" y="4166428"/>
            <a:ext cx="152400" cy="1524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Oval 26"/>
          <p:cNvSpPr>
            <a:spLocks noChangeArrowheads="1"/>
          </p:cNvSpPr>
          <p:nvPr/>
        </p:nvSpPr>
        <p:spPr bwMode="auto">
          <a:xfrm>
            <a:off x="5181600" y="4166428"/>
            <a:ext cx="152400" cy="1524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Line 27"/>
          <p:cNvSpPr>
            <a:spLocks noChangeShapeType="1"/>
          </p:cNvSpPr>
          <p:nvPr/>
        </p:nvSpPr>
        <p:spPr bwMode="auto">
          <a:xfrm flipH="1" flipV="1">
            <a:off x="2895600" y="2871028"/>
            <a:ext cx="914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Line 28"/>
          <p:cNvSpPr>
            <a:spLocks noChangeShapeType="1"/>
          </p:cNvSpPr>
          <p:nvPr/>
        </p:nvSpPr>
        <p:spPr bwMode="auto">
          <a:xfrm flipH="1" flipV="1">
            <a:off x="3505200" y="2871028"/>
            <a:ext cx="304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Line 29"/>
          <p:cNvSpPr>
            <a:spLocks noChangeShapeType="1"/>
          </p:cNvSpPr>
          <p:nvPr/>
        </p:nvSpPr>
        <p:spPr bwMode="auto">
          <a:xfrm flipH="1" flipV="1">
            <a:off x="4114800" y="2871028"/>
            <a:ext cx="457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Line 30"/>
          <p:cNvSpPr>
            <a:spLocks noChangeShapeType="1"/>
          </p:cNvSpPr>
          <p:nvPr/>
        </p:nvSpPr>
        <p:spPr bwMode="auto">
          <a:xfrm flipV="1">
            <a:off x="4572000" y="2871028"/>
            <a:ext cx="152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Line 31"/>
          <p:cNvSpPr>
            <a:spLocks noChangeShapeType="1"/>
          </p:cNvSpPr>
          <p:nvPr/>
        </p:nvSpPr>
        <p:spPr bwMode="auto">
          <a:xfrm flipV="1">
            <a:off x="5257800" y="287102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Line 32"/>
          <p:cNvSpPr>
            <a:spLocks noChangeShapeType="1"/>
          </p:cNvSpPr>
          <p:nvPr/>
        </p:nvSpPr>
        <p:spPr bwMode="auto">
          <a:xfrm flipV="1">
            <a:off x="5257800" y="2871028"/>
            <a:ext cx="609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5943600" y="4166428"/>
            <a:ext cx="152400" cy="1524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Oval 34"/>
          <p:cNvSpPr>
            <a:spLocks noChangeArrowheads="1"/>
          </p:cNvSpPr>
          <p:nvPr/>
        </p:nvSpPr>
        <p:spPr bwMode="auto">
          <a:xfrm>
            <a:off x="6324600" y="4166428"/>
            <a:ext cx="152400" cy="1524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Oval 35"/>
          <p:cNvSpPr>
            <a:spLocks noChangeArrowheads="1"/>
          </p:cNvSpPr>
          <p:nvPr/>
        </p:nvSpPr>
        <p:spPr bwMode="auto">
          <a:xfrm>
            <a:off x="6705600" y="4166428"/>
            <a:ext cx="152400" cy="1524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Oval 36"/>
          <p:cNvSpPr>
            <a:spLocks noChangeArrowheads="1"/>
          </p:cNvSpPr>
          <p:nvPr/>
        </p:nvSpPr>
        <p:spPr bwMode="auto">
          <a:xfrm>
            <a:off x="7086600" y="4166428"/>
            <a:ext cx="152400" cy="1524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Oval 37"/>
          <p:cNvSpPr>
            <a:spLocks noChangeArrowheads="1"/>
          </p:cNvSpPr>
          <p:nvPr/>
        </p:nvSpPr>
        <p:spPr bwMode="auto">
          <a:xfrm>
            <a:off x="7467600" y="4166428"/>
            <a:ext cx="152400" cy="1524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Oval 38"/>
          <p:cNvSpPr>
            <a:spLocks noChangeArrowheads="1"/>
          </p:cNvSpPr>
          <p:nvPr/>
        </p:nvSpPr>
        <p:spPr bwMode="auto">
          <a:xfrm>
            <a:off x="7848600" y="4166428"/>
            <a:ext cx="152400" cy="1524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Line 39"/>
          <p:cNvSpPr>
            <a:spLocks noChangeShapeType="1"/>
          </p:cNvSpPr>
          <p:nvPr/>
        </p:nvSpPr>
        <p:spPr bwMode="auto">
          <a:xfrm flipH="1" flipV="1">
            <a:off x="2895600" y="2871028"/>
            <a:ext cx="3124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Line 40"/>
          <p:cNvSpPr>
            <a:spLocks noChangeShapeType="1"/>
          </p:cNvSpPr>
          <p:nvPr/>
        </p:nvSpPr>
        <p:spPr bwMode="auto">
          <a:xfrm flipH="1" flipV="1">
            <a:off x="3505200" y="2871028"/>
            <a:ext cx="2895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Line 41"/>
          <p:cNvSpPr>
            <a:spLocks noChangeShapeType="1"/>
          </p:cNvSpPr>
          <p:nvPr/>
        </p:nvSpPr>
        <p:spPr bwMode="auto">
          <a:xfrm flipH="1" flipV="1">
            <a:off x="4114800" y="2871028"/>
            <a:ext cx="2667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Line 42"/>
          <p:cNvSpPr>
            <a:spLocks noChangeShapeType="1"/>
          </p:cNvSpPr>
          <p:nvPr/>
        </p:nvSpPr>
        <p:spPr bwMode="auto">
          <a:xfrm>
            <a:off x="4724400" y="2871028"/>
            <a:ext cx="2438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Line 43"/>
          <p:cNvSpPr>
            <a:spLocks noChangeShapeType="1"/>
          </p:cNvSpPr>
          <p:nvPr/>
        </p:nvSpPr>
        <p:spPr bwMode="auto">
          <a:xfrm flipH="1" flipV="1">
            <a:off x="5257800" y="2871028"/>
            <a:ext cx="2286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Line 44"/>
          <p:cNvSpPr>
            <a:spLocks noChangeShapeType="1"/>
          </p:cNvSpPr>
          <p:nvPr/>
        </p:nvSpPr>
        <p:spPr bwMode="auto">
          <a:xfrm flipH="1" flipV="1">
            <a:off x="5867400" y="2871028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AutoShape 45"/>
          <p:cNvSpPr>
            <a:spLocks/>
          </p:cNvSpPr>
          <p:nvPr/>
        </p:nvSpPr>
        <p:spPr bwMode="auto">
          <a:xfrm rot="16200000">
            <a:off x="4267200" y="1042228"/>
            <a:ext cx="228600" cy="2971800"/>
          </a:xfrm>
          <a:prstGeom prst="rightBrace">
            <a:avLst>
              <a:gd name="adj1" fmla="val 10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Text Box 47"/>
          <p:cNvSpPr txBox="1">
            <a:spLocks noChangeArrowheads="1"/>
          </p:cNvSpPr>
          <p:nvPr/>
        </p:nvSpPr>
        <p:spPr bwMode="auto">
          <a:xfrm>
            <a:off x="3275856" y="1979548"/>
            <a:ext cx="2534220" cy="40011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k! vertices of degree k</a:t>
            </a:r>
          </a:p>
        </p:txBody>
      </p:sp>
      <p:sp>
        <p:nvSpPr>
          <p:cNvPr id="85" name="AutoShape 48"/>
          <p:cNvSpPr>
            <a:spLocks/>
          </p:cNvSpPr>
          <p:nvPr/>
        </p:nvSpPr>
        <p:spPr bwMode="auto">
          <a:xfrm rot="5400000">
            <a:off x="6896100" y="3412604"/>
            <a:ext cx="228600" cy="2133600"/>
          </a:xfrm>
          <a:prstGeom prst="rightBrace">
            <a:avLst>
              <a:gd name="adj1" fmla="val 77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AutoShape 49"/>
          <p:cNvSpPr>
            <a:spLocks/>
          </p:cNvSpPr>
          <p:nvPr/>
        </p:nvSpPr>
        <p:spPr bwMode="auto">
          <a:xfrm rot="5400000">
            <a:off x="4419600" y="3603104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AutoShape 50"/>
          <p:cNvSpPr>
            <a:spLocks/>
          </p:cNvSpPr>
          <p:nvPr/>
        </p:nvSpPr>
        <p:spPr bwMode="auto">
          <a:xfrm rot="5400000">
            <a:off x="2476500" y="4098404"/>
            <a:ext cx="228600" cy="762000"/>
          </a:xfrm>
          <a:prstGeom prst="rightBrace">
            <a:avLst>
              <a:gd name="adj1" fmla="val 27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Text Box 51"/>
          <p:cNvSpPr txBox="1">
            <a:spLocks noChangeArrowheads="1"/>
          </p:cNvSpPr>
          <p:nvPr/>
        </p:nvSpPr>
        <p:spPr bwMode="auto">
          <a:xfrm>
            <a:off x="441325" y="2983741"/>
            <a:ext cx="1587229" cy="707886"/>
          </a:xfrm>
          <a:prstGeom prst="rect">
            <a:avLst/>
          </a:prstGeom>
          <a:solidFill>
            <a:srgbClr val="CCECFF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Calibri" panose="020F0502020204030204" pitchFamily="34" charset="0"/>
                <a:cs typeface="Calibri" panose="020F0502020204030204" pitchFamily="34" charset="0"/>
              </a:rPr>
              <a:t>Generalizing</a:t>
            </a:r>
          </a:p>
          <a:p>
            <a:r>
              <a:rPr lang="en-US" altLang="zh-TW" sz="2000">
                <a:latin typeface="Calibri" panose="020F0502020204030204" pitchFamily="34" charset="0"/>
                <a:cs typeface="Calibri" panose="020F0502020204030204" pitchFamily="34" charset="0"/>
              </a:rPr>
              <a:t>the example!</a:t>
            </a:r>
          </a:p>
        </p:txBody>
      </p:sp>
      <p:sp>
        <p:nvSpPr>
          <p:cNvPr id="89" name="Text Box 52"/>
          <p:cNvSpPr txBox="1">
            <a:spLocks noChangeArrowheads="1"/>
          </p:cNvSpPr>
          <p:nvPr/>
        </p:nvSpPr>
        <p:spPr bwMode="auto">
          <a:xfrm>
            <a:off x="228600" y="4653136"/>
            <a:ext cx="2768258" cy="40011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Calibri" panose="020F0502020204030204" pitchFamily="34" charset="0"/>
                <a:cs typeface="Calibri" panose="020F0502020204030204" pitchFamily="34" charset="0"/>
              </a:rPr>
              <a:t>k!/k vertices of degree k</a:t>
            </a:r>
          </a:p>
        </p:txBody>
      </p:sp>
      <p:sp>
        <p:nvSpPr>
          <p:cNvPr id="90" name="Text Box 53"/>
          <p:cNvSpPr txBox="1">
            <a:spLocks noChangeArrowheads="1"/>
          </p:cNvSpPr>
          <p:nvPr/>
        </p:nvSpPr>
        <p:spPr bwMode="auto">
          <a:xfrm>
            <a:off x="3026861" y="4653136"/>
            <a:ext cx="3345339" cy="40011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k!/(k-1) vertices of degree k-1</a:t>
            </a:r>
          </a:p>
        </p:txBody>
      </p:sp>
      <p:sp>
        <p:nvSpPr>
          <p:cNvPr id="91" name="Text Box 54"/>
          <p:cNvSpPr txBox="1">
            <a:spLocks noChangeArrowheads="1"/>
          </p:cNvSpPr>
          <p:nvPr/>
        </p:nvSpPr>
        <p:spPr bwMode="auto">
          <a:xfrm>
            <a:off x="6400800" y="4653136"/>
            <a:ext cx="2540632" cy="40011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Calibri" panose="020F0502020204030204" pitchFamily="34" charset="0"/>
                <a:cs typeface="Calibri" panose="020F0502020204030204" pitchFamily="34" charset="0"/>
              </a:rPr>
              <a:t>k! vertices of degree 1</a:t>
            </a:r>
          </a:p>
        </p:txBody>
      </p:sp>
      <p:sp>
        <p:nvSpPr>
          <p:cNvPr id="92" name="Text Box 55"/>
          <p:cNvSpPr txBox="1">
            <a:spLocks noChangeArrowheads="1"/>
          </p:cNvSpPr>
          <p:nvPr/>
        </p:nvSpPr>
        <p:spPr bwMode="auto">
          <a:xfrm>
            <a:off x="3214688" y="5517232"/>
            <a:ext cx="2822376" cy="40011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OPT = k!,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all top vertices.</a:t>
            </a:r>
          </a:p>
        </p:txBody>
      </p:sp>
      <p:sp>
        <p:nvSpPr>
          <p:cNvPr id="93" name="Text Box 56"/>
          <p:cNvSpPr txBox="1">
            <a:spLocks noChangeArrowheads="1"/>
          </p:cNvSpPr>
          <p:nvPr/>
        </p:nvSpPr>
        <p:spPr bwMode="auto">
          <a:xfrm>
            <a:off x="811213" y="6203032"/>
            <a:ext cx="7670818" cy="400110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SOL =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k! (1/k + 1/(k-1) + 1/(k-2) + … + 1)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≈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 k! log(k)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, all bottom vertices.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443965" y="399671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…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1980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8229600" cy="583274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marL="0" indent="0" eaLnBrk="1" hangingPunct="1">
              <a:buNone/>
            </a:pPr>
            <a:r>
              <a:rPr lang="en-US" altLang="zh-CN" sz="2400" b="1" dirty="0"/>
              <a:t>Idea</a:t>
            </a:r>
            <a:r>
              <a:rPr lang="en-US" altLang="zh-CN" sz="2400" dirty="0"/>
              <a:t>: Keep finding a vertex which covers the maximum number of </a:t>
            </a:r>
            <a:r>
              <a:rPr lang="en-US" altLang="zh-CN" sz="2400" dirty="0">
                <a:solidFill>
                  <a:srgbClr val="0070C0"/>
                </a:solidFill>
              </a:rPr>
              <a:t>uncovered</a:t>
            </a:r>
            <a:r>
              <a:rPr lang="en-US" altLang="zh-CN" sz="2400" dirty="0"/>
              <a:t> edges.</a:t>
            </a:r>
            <a:endParaRPr lang="en-US" altLang="zh-CN" sz="2000" dirty="0"/>
          </a:p>
          <a:p>
            <a:pPr marL="0" indent="0" eaLnBrk="1" hangingPunct="1">
              <a:buNone/>
            </a:pPr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marL="0" indent="0" eaLnBrk="1" hangingPunct="1">
              <a:buNone/>
            </a:pPr>
            <a:endParaRPr lang="en-US" altLang="zh-CN" sz="20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Vertex-Cover Problem: Greedy Algorithm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16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48" name="Oval 10"/>
          <p:cNvSpPr>
            <a:spLocks noChangeArrowheads="1"/>
          </p:cNvSpPr>
          <p:nvPr/>
        </p:nvSpPr>
        <p:spPr bwMode="auto">
          <a:xfrm>
            <a:off x="2819400" y="2794828"/>
            <a:ext cx="152400" cy="152400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Oval 11"/>
          <p:cNvSpPr>
            <a:spLocks noChangeArrowheads="1"/>
          </p:cNvSpPr>
          <p:nvPr/>
        </p:nvSpPr>
        <p:spPr bwMode="auto">
          <a:xfrm>
            <a:off x="3429000" y="2794828"/>
            <a:ext cx="152400" cy="152400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Oval 12"/>
          <p:cNvSpPr>
            <a:spLocks noChangeArrowheads="1"/>
          </p:cNvSpPr>
          <p:nvPr/>
        </p:nvSpPr>
        <p:spPr bwMode="auto">
          <a:xfrm>
            <a:off x="4038600" y="2794828"/>
            <a:ext cx="152400" cy="152400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Oval 13"/>
          <p:cNvSpPr>
            <a:spLocks noChangeArrowheads="1"/>
          </p:cNvSpPr>
          <p:nvPr/>
        </p:nvSpPr>
        <p:spPr bwMode="auto">
          <a:xfrm>
            <a:off x="4648200" y="2794828"/>
            <a:ext cx="152400" cy="152400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Oval 14"/>
          <p:cNvSpPr>
            <a:spLocks noChangeArrowheads="1"/>
          </p:cNvSpPr>
          <p:nvPr/>
        </p:nvSpPr>
        <p:spPr bwMode="auto">
          <a:xfrm>
            <a:off x="5181600" y="2794828"/>
            <a:ext cx="152400" cy="152400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Oval 15"/>
          <p:cNvSpPr>
            <a:spLocks noChangeArrowheads="1"/>
          </p:cNvSpPr>
          <p:nvPr/>
        </p:nvSpPr>
        <p:spPr bwMode="auto">
          <a:xfrm>
            <a:off x="5791200" y="2794828"/>
            <a:ext cx="152400" cy="152400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Oval 16"/>
          <p:cNvSpPr>
            <a:spLocks noChangeArrowheads="1"/>
          </p:cNvSpPr>
          <p:nvPr/>
        </p:nvSpPr>
        <p:spPr bwMode="auto">
          <a:xfrm>
            <a:off x="2209800" y="4166428"/>
            <a:ext cx="152400" cy="1524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Oval 17"/>
          <p:cNvSpPr>
            <a:spLocks noChangeArrowheads="1"/>
          </p:cNvSpPr>
          <p:nvPr/>
        </p:nvSpPr>
        <p:spPr bwMode="auto">
          <a:xfrm>
            <a:off x="2895600" y="4166428"/>
            <a:ext cx="152400" cy="1524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Line 18"/>
          <p:cNvSpPr>
            <a:spLocks noChangeShapeType="1"/>
          </p:cNvSpPr>
          <p:nvPr/>
        </p:nvSpPr>
        <p:spPr bwMode="auto">
          <a:xfrm flipV="1">
            <a:off x="2286000" y="2871028"/>
            <a:ext cx="609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V="1">
            <a:off x="2286000" y="2871028"/>
            <a:ext cx="1219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Line 20"/>
          <p:cNvSpPr>
            <a:spLocks noChangeShapeType="1"/>
          </p:cNvSpPr>
          <p:nvPr/>
        </p:nvSpPr>
        <p:spPr bwMode="auto">
          <a:xfrm flipV="1">
            <a:off x="2286000" y="2871028"/>
            <a:ext cx="1828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 flipV="1">
            <a:off x="2971800" y="2871028"/>
            <a:ext cx="1752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Line 22"/>
          <p:cNvSpPr>
            <a:spLocks noChangeShapeType="1"/>
          </p:cNvSpPr>
          <p:nvPr/>
        </p:nvSpPr>
        <p:spPr bwMode="auto">
          <a:xfrm flipV="1">
            <a:off x="2971800" y="2871028"/>
            <a:ext cx="2286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Line 23"/>
          <p:cNvSpPr>
            <a:spLocks noChangeShapeType="1"/>
          </p:cNvSpPr>
          <p:nvPr/>
        </p:nvSpPr>
        <p:spPr bwMode="auto">
          <a:xfrm flipV="1">
            <a:off x="2971800" y="2871028"/>
            <a:ext cx="2895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Oval 24"/>
          <p:cNvSpPr>
            <a:spLocks noChangeArrowheads="1"/>
          </p:cNvSpPr>
          <p:nvPr/>
        </p:nvSpPr>
        <p:spPr bwMode="auto">
          <a:xfrm>
            <a:off x="3733800" y="4166428"/>
            <a:ext cx="152400" cy="1524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Oval 25"/>
          <p:cNvSpPr>
            <a:spLocks noChangeArrowheads="1"/>
          </p:cNvSpPr>
          <p:nvPr/>
        </p:nvSpPr>
        <p:spPr bwMode="auto">
          <a:xfrm>
            <a:off x="4495800" y="4166428"/>
            <a:ext cx="152400" cy="1524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Oval 26"/>
          <p:cNvSpPr>
            <a:spLocks noChangeArrowheads="1"/>
          </p:cNvSpPr>
          <p:nvPr/>
        </p:nvSpPr>
        <p:spPr bwMode="auto">
          <a:xfrm>
            <a:off x="5181600" y="4166428"/>
            <a:ext cx="152400" cy="1524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Line 27"/>
          <p:cNvSpPr>
            <a:spLocks noChangeShapeType="1"/>
          </p:cNvSpPr>
          <p:nvPr/>
        </p:nvSpPr>
        <p:spPr bwMode="auto">
          <a:xfrm flipH="1" flipV="1">
            <a:off x="2895600" y="2871028"/>
            <a:ext cx="914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Line 28"/>
          <p:cNvSpPr>
            <a:spLocks noChangeShapeType="1"/>
          </p:cNvSpPr>
          <p:nvPr/>
        </p:nvSpPr>
        <p:spPr bwMode="auto">
          <a:xfrm flipH="1" flipV="1">
            <a:off x="3505200" y="2871028"/>
            <a:ext cx="304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Line 29"/>
          <p:cNvSpPr>
            <a:spLocks noChangeShapeType="1"/>
          </p:cNvSpPr>
          <p:nvPr/>
        </p:nvSpPr>
        <p:spPr bwMode="auto">
          <a:xfrm flipH="1" flipV="1">
            <a:off x="4114800" y="2871028"/>
            <a:ext cx="457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Line 30"/>
          <p:cNvSpPr>
            <a:spLocks noChangeShapeType="1"/>
          </p:cNvSpPr>
          <p:nvPr/>
        </p:nvSpPr>
        <p:spPr bwMode="auto">
          <a:xfrm flipV="1">
            <a:off x="4572000" y="2871028"/>
            <a:ext cx="152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Line 31"/>
          <p:cNvSpPr>
            <a:spLocks noChangeShapeType="1"/>
          </p:cNvSpPr>
          <p:nvPr/>
        </p:nvSpPr>
        <p:spPr bwMode="auto">
          <a:xfrm flipV="1">
            <a:off x="5257800" y="287102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Line 32"/>
          <p:cNvSpPr>
            <a:spLocks noChangeShapeType="1"/>
          </p:cNvSpPr>
          <p:nvPr/>
        </p:nvSpPr>
        <p:spPr bwMode="auto">
          <a:xfrm flipV="1">
            <a:off x="5257800" y="2871028"/>
            <a:ext cx="609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5943600" y="4166428"/>
            <a:ext cx="152400" cy="1524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Oval 34"/>
          <p:cNvSpPr>
            <a:spLocks noChangeArrowheads="1"/>
          </p:cNvSpPr>
          <p:nvPr/>
        </p:nvSpPr>
        <p:spPr bwMode="auto">
          <a:xfrm>
            <a:off x="6324600" y="4166428"/>
            <a:ext cx="152400" cy="1524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Oval 35"/>
          <p:cNvSpPr>
            <a:spLocks noChangeArrowheads="1"/>
          </p:cNvSpPr>
          <p:nvPr/>
        </p:nvSpPr>
        <p:spPr bwMode="auto">
          <a:xfrm>
            <a:off x="6705600" y="4166428"/>
            <a:ext cx="152400" cy="1524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Oval 36"/>
          <p:cNvSpPr>
            <a:spLocks noChangeArrowheads="1"/>
          </p:cNvSpPr>
          <p:nvPr/>
        </p:nvSpPr>
        <p:spPr bwMode="auto">
          <a:xfrm>
            <a:off x="7086600" y="4166428"/>
            <a:ext cx="152400" cy="1524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Oval 37"/>
          <p:cNvSpPr>
            <a:spLocks noChangeArrowheads="1"/>
          </p:cNvSpPr>
          <p:nvPr/>
        </p:nvSpPr>
        <p:spPr bwMode="auto">
          <a:xfrm>
            <a:off x="7467600" y="4166428"/>
            <a:ext cx="152400" cy="1524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Oval 38"/>
          <p:cNvSpPr>
            <a:spLocks noChangeArrowheads="1"/>
          </p:cNvSpPr>
          <p:nvPr/>
        </p:nvSpPr>
        <p:spPr bwMode="auto">
          <a:xfrm>
            <a:off x="7848600" y="4166428"/>
            <a:ext cx="152400" cy="1524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Line 39"/>
          <p:cNvSpPr>
            <a:spLocks noChangeShapeType="1"/>
          </p:cNvSpPr>
          <p:nvPr/>
        </p:nvSpPr>
        <p:spPr bwMode="auto">
          <a:xfrm flipH="1" flipV="1">
            <a:off x="2895600" y="2871028"/>
            <a:ext cx="3124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Line 40"/>
          <p:cNvSpPr>
            <a:spLocks noChangeShapeType="1"/>
          </p:cNvSpPr>
          <p:nvPr/>
        </p:nvSpPr>
        <p:spPr bwMode="auto">
          <a:xfrm flipH="1" flipV="1">
            <a:off x="3505200" y="2871028"/>
            <a:ext cx="2895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Line 41"/>
          <p:cNvSpPr>
            <a:spLocks noChangeShapeType="1"/>
          </p:cNvSpPr>
          <p:nvPr/>
        </p:nvSpPr>
        <p:spPr bwMode="auto">
          <a:xfrm flipH="1" flipV="1">
            <a:off x="4114800" y="2871028"/>
            <a:ext cx="2667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Line 42"/>
          <p:cNvSpPr>
            <a:spLocks noChangeShapeType="1"/>
          </p:cNvSpPr>
          <p:nvPr/>
        </p:nvSpPr>
        <p:spPr bwMode="auto">
          <a:xfrm>
            <a:off x="4724400" y="2871028"/>
            <a:ext cx="2438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Line 43"/>
          <p:cNvSpPr>
            <a:spLocks noChangeShapeType="1"/>
          </p:cNvSpPr>
          <p:nvPr/>
        </p:nvSpPr>
        <p:spPr bwMode="auto">
          <a:xfrm flipH="1" flipV="1">
            <a:off x="5257800" y="2871028"/>
            <a:ext cx="2286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Line 44"/>
          <p:cNvSpPr>
            <a:spLocks noChangeShapeType="1"/>
          </p:cNvSpPr>
          <p:nvPr/>
        </p:nvSpPr>
        <p:spPr bwMode="auto">
          <a:xfrm flipH="1" flipV="1">
            <a:off x="5867400" y="2871028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AutoShape 45"/>
          <p:cNvSpPr>
            <a:spLocks/>
          </p:cNvSpPr>
          <p:nvPr/>
        </p:nvSpPr>
        <p:spPr bwMode="auto">
          <a:xfrm rot="16200000">
            <a:off x="4267200" y="1042228"/>
            <a:ext cx="228600" cy="2971800"/>
          </a:xfrm>
          <a:prstGeom prst="rightBrace">
            <a:avLst>
              <a:gd name="adj1" fmla="val 10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Text Box 47"/>
          <p:cNvSpPr txBox="1">
            <a:spLocks noChangeArrowheads="1"/>
          </p:cNvSpPr>
          <p:nvPr/>
        </p:nvSpPr>
        <p:spPr bwMode="auto">
          <a:xfrm>
            <a:off x="3275856" y="1979548"/>
            <a:ext cx="2534220" cy="40011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k! vertices of degree k</a:t>
            </a:r>
          </a:p>
        </p:txBody>
      </p:sp>
      <p:sp>
        <p:nvSpPr>
          <p:cNvPr id="85" name="AutoShape 48"/>
          <p:cNvSpPr>
            <a:spLocks/>
          </p:cNvSpPr>
          <p:nvPr/>
        </p:nvSpPr>
        <p:spPr bwMode="auto">
          <a:xfrm rot="5400000">
            <a:off x="6896100" y="3412604"/>
            <a:ext cx="228600" cy="2133600"/>
          </a:xfrm>
          <a:prstGeom prst="rightBrace">
            <a:avLst>
              <a:gd name="adj1" fmla="val 77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AutoShape 49"/>
          <p:cNvSpPr>
            <a:spLocks/>
          </p:cNvSpPr>
          <p:nvPr/>
        </p:nvSpPr>
        <p:spPr bwMode="auto">
          <a:xfrm rot="5400000">
            <a:off x="4419600" y="3603104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AutoShape 50"/>
          <p:cNvSpPr>
            <a:spLocks/>
          </p:cNvSpPr>
          <p:nvPr/>
        </p:nvSpPr>
        <p:spPr bwMode="auto">
          <a:xfrm rot="5400000">
            <a:off x="2476500" y="4098404"/>
            <a:ext cx="228600" cy="762000"/>
          </a:xfrm>
          <a:prstGeom prst="rightBrace">
            <a:avLst>
              <a:gd name="adj1" fmla="val 27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Text Box 51"/>
          <p:cNvSpPr txBox="1">
            <a:spLocks noChangeArrowheads="1"/>
          </p:cNvSpPr>
          <p:nvPr/>
        </p:nvSpPr>
        <p:spPr bwMode="auto">
          <a:xfrm>
            <a:off x="441325" y="2983741"/>
            <a:ext cx="1587229" cy="707886"/>
          </a:xfrm>
          <a:prstGeom prst="rect">
            <a:avLst/>
          </a:prstGeom>
          <a:solidFill>
            <a:srgbClr val="CCECFF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Calibri" panose="020F0502020204030204" pitchFamily="34" charset="0"/>
                <a:cs typeface="Calibri" panose="020F0502020204030204" pitchFamily="34" charset="0"/>
              </a:rPr>
              <a:t>Generalizing</a:t>
            </a:r>
          </a:p>
          <a:p>
            <a:r>
              <a:rPr lang="en-US" altLang="zh-TW" sz="2000">
                <a:latin typeface="Calibri" panose="020F0502020204030204" pitchFamily="34" charset="0"/>
                <a:cs typeface="Calibri" panose="020F0502020204030204" pitchFamily="34" charset="0"/>
              </a:rPr>
              <a:t>the example!</a:t>
            </a:r>
          </a:p>
        </p:txBody>
      </p:sp>
      <p:sp>
        <p:nvSpPr>
          <p:cNvPr id="89" name="Text Box 52"/>
          <p:cNvSpPr txBox="1">
            <a:spLocks noChangeArrowheads="1"/>
          </p:cNvSpPr>
          <p:nvPr/>
        </p:nvSpPr>
        <p:spPr bwMode="auto">
          <a:xfrm>
            <a:off x="228600" y="4653136"/>
            <a:ext cx="2768258" cy="40011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Calibri" panose="020F0502020204030204" pitchFamily="34" charset="0"/>
                <a:cs typeface="Calibri" panose="020F0502020204030204" pitchFamily="34" charset="0"/>
              </a:rPr>
              <a:t>k!/k vertices of degree k</a:t>
            </a:r>
          </a:p>
        </p:txBody>
      </p:sp>
      <p:sp>
        <p:nvSpPr>
          <p:cNvPr id="90" name="Text Box 53"/>
          <p:cNvSpPr txBox="1">
            <a:spLocks noChangeArrowheads="1"/>
          </p:cNvSpPr>
          <p:nvPr/>
        </p:nvSpPr>
        <p:spPr bwMode="auto">
          <a:xfrm>
            <a:off x="3026861" y="4653136"/>
            <a:ext cx="3345339" cy="40011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k!/(k-1) vertices of degree k-1</a:t>
            </a:r>
          </a:p>
        </p:txBody>
      </p:sp>
      <p:sp>
        <p:nvSpPr>
          <p:cNvPr id="91" name="Text Box 54"/>
          <p:cNvSpPr txBox="1">
            <a:spLocks noChangeArrowheads="1"/>
          </p:cNvSpPr>
          <p:nvPr/>
        </p:nvSpPr>
        <p:spPr bwMode="auto">
          <a:xfrm>
            <a:off x="6400800" y="4653136"/>
            <a:ext cx="2540632" cy="40011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Calibri" panose="020F0502020204030204" pitchFamily="34" charset="0"/>
                <a:cs typeface="Calibri" panose="020F0502020204030204" pitchFamily="34" charset="0"/>
              </a:rPr>
              <a:t>k! vertices of degree 1</a:t>
            </a:r>
          </a:p>
        </p:txBody>
      </p:sp>
      <p:sp>
        <p:nvSpPr>
          <p:cNvPr id="92" name="Text Box 55"/>
          <p:cNvSpPr txBox="1">
            <a:spLocks noChangeArrowheads="1"/>
          </p:cNvSpPr>
          <p:nvPr/>
        </p:nvSpPr>
        <p:spPr bwMode="auto">
          <a:xfrm>
            <a:off x="3214688" y="5517232"/>
            <a:ext cx="2822376" cy="40011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OPT = k!,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all top vertices.</a:t>
            </a:r>
          </a:p>
        </p:txBody>
      </p:sp>
      <p:sp>
        <p:nvSpPr>
          <p:cNvPr id="93" name="Text Box 56"/>
          <p:cNvSpPr txBox="1">
            <a:spLocks noChangeArrowheads="1"/>
          </p:cNvSpPr>
          <p:nvPr/>
        </p:nvSpPr>
        <p:spPr bwMode="auto">
          <a:xfrm>
            <a:off x="811213" y="6203032"/>
            <a:ext cx="7670818" cy="400110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SOL =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k! (1/k + 1/(k-1) + 1/(k-2) + … + 1)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≈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 k! log(k)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, all bottom vertices.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443965" y="399671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…</a:t>
            </a:r>
            <a:endParaRPr lang="zh-CN" altLang="en-US" sz="2000" dirty="0"/>
          </a:p>
        </p:txBody>
      </p:sp>
      <p:sp>
        <p:nvSpPr>
          <p:cNvPr id="95" name="Text Box 57"/>
          <p:cNvSpPr txBox="1">
            <a:spLocks noChangeArrowheads="1"/>
          </p:cNvSpPr>
          <p:nvPr/>
        </p:nvSpPr>
        <p:spPr bwMode="auto">
          <a:xfrm>
            <a:off x="6084168" y="1713002"/>
            <a:ext cx="3034545" cy="923330"/>
          </a:xfrm>
          <a:prstGeom prst="rect">
            <a:avLst/>
          </a:prstGeom>
          <a:solidFill>
            <a:srgbClr val="99FF99"/>
          </a:solidFill>
          <a:ln w="28575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0" bIns="0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Approximation ratio = log(k)</a:t>
            </a:r>
          </a:p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Not a constant factor </a:t>
            </a:r>
          </a:p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approximation algorithm!</a:t>
            </a:r>
          </a:p>
        </p:txBody>
      </p:sp>
    </p:spTree>
    <p:extLst>
      <p:ext uri="{BB962C8B-B14F-4D97-AF65-F5344CB8AC3E}">
        <p14:creationId xmlns:p14="http://schemas.microsoft.com/office/powerpoint/2010/main" val="31158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8229600" cy="583274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eaLnBrk="1" hangingPunct="1"/>
            <a:r>
              <a:rPr lang="en-US" altLang="zh-CN" sz="2400" dirty="0"/>
              <a:t>In bipartite graphs, maximum matching = minimum vertex cover.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In general graphs, this is not true.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How large can this gap be?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Vertex-Cover Problem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17</a:t>
            </a:fld>
            <a:endParaRPr lang="en-US" altLang="zh-CN" sz="1200" b="0">
              <a:ea typeface="Gulim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7812E6C-0B6B-4B13-8214-7EF96C96CD79}"/>
                  </a:ext>
                </a:extLst>
              </p:cNvPr>
              <p:cNvSpPr/>
              <p:nvPr/>
            </p:nvSpPr>
            <p:spPr>
              <a:xfrm>
                <a:off x="935596" y="3072325"/>
                <a:ext cx="7272808" cy="201285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just">
                  <a:spcBef>
                    <a:spcPct val="20000"/>
                  </a:spcBef>
                  <a:buClr>
                    <a:srgbClr val="660033"/>
                  </a:buClr>
                  <a:buSzPct val="70000"/>
                </a:pPr>
                <a:r>
                  <a:rPr lang="en-US" altLang="zh-CN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Matching: </a:t>
                </a:r>
                <a:r>
                  <a:rPr lang="en-US" altLang="zh-CN" sz="2400" b="0" kern="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Given an undirected graph </a:t>
                </a:r>
                <a14:m>
                  <m:oMath xmlns:m="http://schemas.openxmlformats.org/officeDocument/2006/math">
                    <m:r>
                      <a:rPr lang="en-US" altLang="zh-CN" sz="2400" b="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0" kern="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 subset of edges </a:t>
                </a:r>
                <a14:m>
                  <m:oMath xmlns:m="http://schemas.openxmlformats.org/officeDocument/2006/math">
                    <m:r>
                      <a:rPr lang="en-US" altLang="zh-CN" sz="2400" b="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400" b="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b="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400" b="0" kern="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a matching if each node appears in at most one edge in </a:t>
                </a:r>
                <a14:m>
                  <m:oMath xmlns:m="http://schemas.openxmlformats.org/officeDocument/2006/math">
                    <m:r>
                      <a:rPr lang="en-US" altLang="zh-CN" sz="2400" b="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400" b="0" kern="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0" algn="just">
                  <a:spcBef>
                    <a:spcPct val="20000"/>
                  </a:spcBef>
                  <a:buClr>
                    <a:srgbClr val="660033"/>
                  </a:buClr>
                  <a:buSzPct val="70000"/>
                </a:pPr>
                <a:r>
                  <a:rPr lang="en-US" altLang="zh-CN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Maximum matching:</a:t>
                </a:r>
                <a:r>
                  <a:rPr lang="en-US" altLang="zh-CN" sz="2400" b="0" kern="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Given a graph, find a max cardinality matching.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7812E6C-0B6B-4B13-8214-7EF96C96CD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96" y="3072325"/>
                <a:ext cx="7272808" cy="2012859"/>
              </a:xfrm>
              <a:prstGeom prst="rect">
                <a:avLst/>
              </a:prstGeom>
              <a:blipFill>
                <a:blip r:embed="rId3"/>
                <a:stretch>
                  <a:fillRect l="-1171" t="-2108" r="-1171" b="-57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40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Vertex-Cover Problem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18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611560" y="3962400"/>
            <a:ext cx="7892866" cy="1429622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Fix a maximum matching.  Call the vertices involved black.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Since the matching is maximum, every edge must have a black endpoint.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So, by choosing all the black vertices, we have a vertex cover.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55696D6-1DA0-4601-A8DA-DA534419394C}"/>
              </a:ext>
            </a:extLst>
          </p:cNvPr>
          <p:cNvGrpSpPr/>
          <p:nvPr/>
        </p:nvGrpSpPr>
        <p:grpSpPr>
          <a:xfrm>
            <a:off x="3076761" y="1905000"/>
            <a:ext cx="2990478" cy="1371600"/>
            <a:chOff x="2191122" y="1905000"/>
            <a:chExt cx="2990478" cy="1371600"/>
          </a:xfrm>
        </p:grpSpPr>
        <p:sp>
          <p:nvSpPr>
            <p:cNvPr id="5" name="Oval 20"/>
            <p:cNvSpPr>
              <a:spLocks noChangeArrowheads="1"/>
            </p:cNvSpPr>
            <p:nvPr/>
          </p:nvSpPr>
          <p:spPr bwMode="auto">
            <a:xfrm>
              <a:off x="3048000" y="1905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Oval 21"/>
            <p:cNvSpPr>
              <a:spLocks noChangeArrowheads="1"/>
            </p:cNvSpPr>
            <p:nvPr/>
          </p:nvSpPr>
          <p:spPr bwMode="auto">
            <a:xfrm>
              <a:off x="30480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Oval 22"/>
            <p:cNvSpPr>
              <a:spLocks noChangeArrowheads="1"/>
            </p:cNvSpPr>
            <p:nvPr/>
          </p:nvSpPr>
          <p:spPr bwMode="auto">
            <a:xfrm>
              <a:off x="3733800" y="1905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l 23"/>
            <p:cNvSpPr>
              <a:spLocks noChangeArrowheads="1"/>
            </p:cNvSpPr>
            <p:nvPr/>
          </p:nvSpPr>
          <p:spPr bwMode="auto">
            <a:xfrm>
              <a:off x="37338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l 24"/>
            <p:cNvSpPr>
              <a:spLocks noChangeArrowheads="1"/>
            </p:cNvSpPr>
            <p:nvPr/>
          </p:nvSpPr>
          <p:spPr bwMode="auto">
            <a:xfrm>
              <a:off x="4419600" y="1905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Oval 25"/>
            <p:cNvSpPr>
              <a:spLocks noChangeArrowheads="1"/>
            </p:cNvSpPr>
            <p:nvPr/>
          </p:nvSpPr>
          <p:spPr bwMode="auto">
            <a:xfrm>
              <a:off x="44196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l 26"/>
            <p:cNvSpPr>
              <a:spLocks noChangeArrowheads="1"/>
            </p:cNvSpPr>
            <p:nvPr/>
          </p:nvSpPr>
          <p:spPr bwMode="auto">
            <a:xfrm>
              <a:off x="5029200" y="1905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Oval 27"/>
            <p:cNvSpPr>
              <a:spLocks noChangeArrowheads="1"/>
            </p:cNvSpPr>
            <p:nvPr/>
          </p:nvSpPr>
          <p:spPr bwMode="auto">
            <a:xfrm>
              <a:off x="50292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Line 28"/>
            <p:cNvSpPr>
              <a:spLocks noChangeShapeType="1"/>
            </p:cNvSpPr>
            <p:nvPr/>
          </p:nvSpPr>
          <p:spPr bwMode="auto">
            <a:xfrm>
              <a:off x="3124200" y="1981200"/>
              <a:ext cx="0" cy="121920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29"/>
            <p:cNvSpPr>
              <a:spLocks noChangeShapeType="1"/>
            </p:cNvSpPr>
            <p:nvPr/>
          </p:nvSpPr>
          <p:spPr bwMode="auto">
            <a:xfrm>
              <a:off x="3810000" y="1981200"/>
              <a:ext cx="609600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Line 30"/>
            <p:cNvSpPr>
              <a:spLocks noChangeShapeType="1"/>
            </p:cNvSpPr>
            <p:nvPr/>
          </p:nvSpPr>
          <p:spPr bwMode="auto">
            <a:xfrm flipV="1">
              <a:off x="3810000" y="1981200"/>
              <a:ext cx="1295400" cy="121920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Line 31"/>
            <p:cNvSpPr>
              <a:spLocks noChangeShapeType="1"/>
            </p:cNvSpPr>
            <p:nvPr/>
          </p:nvSpPr>
          <p:spPr bwMode="auto">
            <a:xfrm>
              <a:off x="4404097" y="3200400"/>
              <a:ext cx="533400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Oval 34"/>
            <p:cNvSpPr>
              <a:spLocks noChangeArrowheads="1"/>
            </p:cNvSpPr>
            <p:nvPr/>
          </p:nvSpPr>
          <p:spPr bwMode="auto">
            <a:xfrm>
              <a:off x="2191122" y="2608978"/>
              <a:ext cx="152400" cy="152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35"/>
            <p:cNvSpPr>
              <a:spLocks noChangeShapeType="1"/>
            </p:cNvSpPr>
            <p:nvPr/>
          </p:nvSpPr>
          <p:spPr bwMode="auto">
            <a:xfrm flipH="1" flipV="1">
              <a:off x="2267321" y="2685178"/>
              <a:ext cx="856873" cy="5152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2" name="Text Box 36"/>
          <p:cNvSpPr txBox="1">
            <a:spLocks noChangeArrowheads="1"/>
          </p:cNvSpPr>
          <p:nvPr/>
        </p:nvSpPr>
        <p:spPr bwMode="auto">
          <a:xfrm>
            <a:off x="2267322" y="5715000"/>
            <a:ext cx="4357218" cy="400110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Calibri" panose="020F0502020204030204" pitchFamily="34" charset="0"/>
                <a:cs typeface="Calibri" panose="020F0502020204030204" pitchFamily="34" charset="0"/>
              </a:rPr>
              <a:t>SOL &lt;= 2 * size of a maximum matching</a:t>
            </a:r>
          </a:p>
        </p:txBody>
      </p:sp>
    </p:spTree>
    <p:extLst>
      <p:ext uri="{BB962C8B-B14F-4D97-AF65-F5344CB8AC3E}">
        <p14:creationId xmlns:p14="http://schemas.microsoft.com/office/powerpoint/2010/main" val="277228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Vertex-Cover Problem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19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5" name="Text Box 15"/>
          <p:cNvSpPr txBox="1">
            <a:spLocks noChangeArrowheads="1"/>
          </p:cNvSpPr>
          <p:nvPr/>
        </p:nvSpPr>
        <p:spPr bwMode="auto">
          <a:xfrm>
            <a:off x="971600" y="3962400"/>
            <a:ext cx="7205114" cy="967957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>
                <a:latin typeface="Calibri" panose="020F0502020204030204" pitchFamily="34" charset="0"/>
                <a:cs typeface="Calibri" panose="020F0502020204030204" pitchFamily="34" charset="0"/>
              </a:rPr>
              <a:t>What about an optimal solution?</a:t>
            </a:r>
          </a:p>
          <a:p>
            <a:pPr>
              <a:lnSpc>
                <a:spcPct val="150000"/>
              </a:lnSpc>
            </a:pPr>
            <a:r>
              <a:rPr lang="en-US" altLang="zh-TW" sz="2000">
                <a:latin typeface="Calibri" panose="020F0502020204030204" pitchFamily="34" charset="0"/>
                <a:cs typeface="Calibri" panose="020F0502020204030204" pitchFamily="34" charset="0"/>
              </a:rPr>
              <a:t>Each edge in the matching has to be covered by a </a:t>
            </a:r>
            <a:r>
              <a:rPr lang="en-US" altLang="zh-TW" sz="2000" b="1"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altLang="zh-TW" sz="2000">
                <a:latin typeface="Calibri" panose="020F0502020204030204" pitchFamily="34" charset="0"/>
                <a:cs typeface="Calibri" panose="020F0502020204030204" pitchFamily="34" charset="0"/>
              </a:rPr>
              <a:t> vertex!</a:t>
            </a: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2451150" y="5257800"/>
            <a:ext cx="4015010" cy="400110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Calibri" panose="020F0502020204030204" pitchFamily="34" charset="0"/>
                <a:cs typeface="Calibri" panose="020F0502020204030204" pitchFamily="34" charset="0"/>
              </a:rPr>
              <a:t>OPT &gt;= size of a maximum matching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185912" y="6019800"/>
            <a:ext cx="6626045" cy="40011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Calibri" panose="020F0502020204030204" pitchFamily="34" charset="0"/>
                <a:cs typeface="Calibri" panose="020F0502020204030204" pitchFamily="34" charset="0"/>
              </a:rPr>
              <a:t>So, OPT &lt;= 2 SOL, and we have a 2-approximation algorithm!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4467E25-9167-430A-A9ED-BFAEFA1B098F}"/>
              </a:ext>
            </a:extLst>
          </p:cNvPr>
          <p:cNvGrpSpPr/>
          <p:nvPr/>
        </p:nvGrpSpPr>
        <p:grpSpPr>
          <a:xfrm>
            <a:off x="3076761" y="1905000"/>
            <a:ext cx="2990478" cy="1371600"/>
            <a:chOff x="2191122" y="1905000"/>
            <a:chExt cx="2990478" cy="1371600"/>
          </a:xfrm>
        </p:grpSpPr>
        <p:sp>
          <p:nvSpPr>
            <p:cNvPr id="41" name="Oval 20">
              <a:extLst>
                <a:ext uri="{FF2B5EF4-FFF2-40B4-BE49-F238E27FC236}">
                  <a16:creationId xmlns:a16="http://schemas.microsoft.com/office/drawing/2014/main" id="{018E5AFB-FC80-4C18-A309-DFB681F66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905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Oval 21">
              <a:extLst>
                <a:ext uri="{FF2B5EF4-FFF2-40B4-BE49-F238E27FC236}">
                  <a16:creationId xmlns:a16="http://schemas.microsoft.com/office/drawing/2014/main" id="{D5F43759-DB2E-4B46-9751-8DB54E153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Oval 22">
              <a:extLst>
                <a:ext uri="{FF2B5EF4-FFF2-40B4-BE49-F238E27FC236}">
                  <a16:creationId xmlns:a16="http://schemas.microsoft.com/office/drawing/2014/main" id="{71DFA4E1-B706-4034-B410-E9D6B34FA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1905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Oval 23">
              <a:extLst>
                <a:ext uri="{FF2B5EF4-FFF2-40B4-BE49-F238E27FC236}">
                  <a16:creationId xmlns:a16="http://schemas.microsoft.com/office/drawing/2014/main" id="{24837FE5-F012-41DD-9218-7E257D99D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Oval 24">
              <a:extLst>
                <a:ext uri="{FF2B5EF4-FFF2-40B4-BE49-F238E27FC236}">
                  <a16:creationId xmlns:a16="http://schemas.microsoft.com/office/drawing/2014/main" id="{2BF9EBB4-859A-43E0-8A27-88DB698B7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1905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Oval 25">
              <a:extLst>
                <a:ext uri="{FF2B5EF4-FFF2-40B4-BE49-F238E27FC236}">
                  <a16:creationId xmlns:a16="http://schemas.microsoft.com/office/drawing/2014/main" id="{4E6873B7-04F9-4D27-8A46-FB2BE8C5D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Oval 26">
              <a:extLst>
                <a:ext uri="{FF2B5EF4-FFF2-40B4-BE49-F238E27FC236}">
                  <a16:creationId xmlns:a16="http://schemas.microsoft.com/office/drawing/2014/main" id="{5CA2E8B3-D8B4-4C3E-ACB7-F831A81C6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1905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Oval 27">
              <a:extLst>
                <a:ext uri="{FF2B5EF4-FFF2-40B4-BE49-F238E27FC236}">
                  <a16:creationId xmlns:a16="http://schemas.microsoft.com/office/drawing/2014/main" id="{5C68DCCC-F0D9-489D-963D-747C1644C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28">
              <a:extLst>
                <a:ext uri="{FF2B5EF4-FFF2-40B4-BE49-F238E27FC236}">
                  <a16:creationId xmlns:a16="http://schemas.microsoft.com/office/drawing/2014/main" id="{182423D0-EA8C-455C-A881-205728649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1981200"/>
              <a:ext cx="0" cy="121920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Line 29">
              <a:extLst>
                <a:ext uri="{FF2B5EF4-FFF2-40B4-BE49-F238E27FC236}">
                  <a16:creationId xmlns:a16="http://schemas.microsoft.com/office/drawing/2014/main" id="{10431476-6FA2-45A7-B1AB-3C9FE6F733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000" y="1981200"/>
              <a:ext cx="609600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Line 30">
              <a:extLst>
                <a:ext uri="{FF2B5EF4-FFF2-40B4-BE49-F238E27FC236}">
                  <a16:creationId xmlns:a16="http://schemas.microsoft.com/office/drawing/2014/main" id="{4D1D545A-85C9-432C-A25C-0DAE75100D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0000" y="1981200"/>
              <a:ext cx="1295400" cy="121920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31">
              <a:extLst>
                <a:ext uri="{FF2B5EF4-FFF2-40B4-BE49-F238E27FC236}">
                  <a16:creationId xmlns:a16="http://schemas.microsoft.com/office/drawing/2014/main" id="{70479555-D18F-4046-B77E-1A868A024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4097" y="3200400"/>
              <a:ext cx="533400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Oval 34">
              <a:extLst>
                <a:ext uri="{FF2B5EF4-FFF2-40B4-BE49-F238E27FC236}">
                  <a16:creationId xmlns:a16="http://schemas.microsoft.com/office/drawing/2014/main" id="{7FDE44AC-788C-4D73-A79A-0E9C26B33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122" y="2608978"/>
              <a:ext cx="152400" cy="152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Line 35">
              <a:extLst>
                <a:ext uri="{FF2B5EF4-FFF2-40B4-BE49-F238E27FC236}">
                  <a16:creationId xmlns:a16="http://schemas.microsoft.com/office/drawing/2014/main" id="{8638E670-B7C5-40E6-80F0-E34CC5FE24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67321" y="2685178"/>
              <a:ext cx="856873" cy="5152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697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507288" cy="5688632"/>
          </a:xfrm>
        </p:spPr>
        <p:txBody>
          <a:bodyPr/>
          <a:lstStyle/>
          <a:p>
            <a:pPr eaLnBrk="1" hangingPunct="1">
              <a:spcBef>
                <a:spcPts val="1000"/>
              </a:spcBef>
            </a:pPr>
            <a:r>
              <a:rPr lang="en-US" altLang="zh-CN" sz="3400" dirty="0">
                <a:solidFill>
                  <a:srgbClr val="FF0000"/>
                </a:solidFill>
              </a:rPr>
              <a:t>Introduction</a:t>
            </a:r>
          </a:p>
          <a:p>
            <a:pPr eaLnBrk="1" hangingPunct="1">
              <a:spcBef>
                <a:spcPts val="1000"/>
              </a:spcBef>
            </a:pPr>
            <a:endParaRPr lang="en-US" altLang="zh-CN" sz="3400" dirty="0">
              <a:solidFill>
                <a:srgbClr val="FF0000"/>
              </a:solidFill>
            </a:endParaRPr>
          </a:p>
          <a:p>
            <a:pPr eaLnBrk="1" hangingPunct="1">
              <a:spcBef>
                <a:spcPts val="1000"/>
              </a:spcBef>
            </a:pPr>
            <a:r>
              <a:rPr lang="en-US" altLang="zh-CN" sz="3400" dirty="0"/>
              <a:t>Vertex-Cover Problem</a:t>
            </a:r>
          </a:p>
          <a:p>
            <a:pPr eaLnBrk="1" hangingPunct="1">
              <a:spcBef>
                <a:spcPts val="1000"/>
              </a:spcBef>
            </a:pPr>
            <a:endParaRPr lang="en-US" altLang="zh-CN" sz="3400" dirty="0"/>
          </a:p>
          <a:p>
            <a:pPr eaLnBrk="1" hangingPunct="1">
              <a:spcBef>
                <a:spcPts val="1000"/>
              </a:spcBef>
            </a:pPr>
            <a:r>
              <a:rPr lang="en-US" altLang="zh-CN" sz="3400" dirty="0"/>
              <a:t>Set-Cover Problem</a:t>
            </a:r>
          </a:p>
          <a:p>
            <a:pPr eaLnBrk="1" hangingPunct="1">
              <a:spcBef>
                <a:spcPts val="1000"/>
              </a:spcBef>
            </a:pPr>
            <a:endParaRPr lang="en-US" altLang="zh-CN" sz="3400" dirty="0"/>
          </a:p>
          <a:p>
            <a:pPr eaLnBrk="1" hangingPunct="1">
              <a:spcBef>
                <a:spcPts val="1000"/>
              </a:spcBef>
            </a:pPr>
            <a:r>
              <a:rPr lang="en-US" altLang="zh-CN" sz="3400" dirty="0"/>
              <a:t>Traveling-Salesman Problem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1416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8229600" cy="583274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marL="0" indent="0" eaLnBrk="1" hangingPunct="1">
              <a:buNone/>
            </a:pPr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marL="0" indent="0" eaLnBrk="1" hangingPunct="1">
              <a:buNone/>
            </a:pPr>
            <a:endParaRPr lang="en-US" altLang="zh-CN" sz="20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Vertex-Cover Problem: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20</a:t>
            </a:fld>
            <a:endParaRPr lang="en-US" altLang="zh-CN" sz="1200" b="0">
              <a:ea typeface="Gulim" pitchFamily="34" charset="-127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20946" y="1389904"/>
            <a:ext cx="3619006" cy="1584176"/>
            <a:chOff x="592954" y="1484784"/>
            <a:chExt cx="3619006" cy="1584176"/>
          </a:xfrm>
        </p:grpSpPr>
        <p:sp>
          <p:nvSpPr>
            <p:cNvPr id="6" name="椭圆 5"/>
            <p:cNvSpPr/>
            <p:nvPr/>
          </p:nvSpPr>
          <p:spPr bwMode="auto">
            <a:xfrm>
              <a:off x="594814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b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592954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a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1620958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c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1620958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e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2647102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d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2646459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f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3671960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g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4" name="直接连接符 13"/>
            <p:cNvCxnSpPr>
              <a:stCxn id="6" idx="4"/>
              <a:endCxn id="7" idx="0"/>
            </p:cNvCxnSpPr>
            <p:nvPr/>
          </p:nvCxnSpPr>
          <p:spPr bwMode="auto">
            <a:xfrm flipH="1">
              <a:off x="862954" y="2024784"/>
              <a:ext cx="186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>
              <a:stCxn id="6" idx="6"/>
              <a:endCxn id="9" idx="2"/>
            </p:cNvCxnSpPr>
            <p:nvPr/>
          </p:nvCxnSpPr>
          <p:spPr bwMode="auto">
            <a:xfrm>
              <a:off x="1134814" y="1754784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>
              <a:stCxn id="9" idx="4"/>
              <a:endCxn id="10" idx="0"/>
            </p:cNvCxnSpPr>
            <p:nvPr/>
          </p:nvCxnSpPr>
          <p:spPr bwMode="auto">
            <a:xfrm>
              <a:off x="1890958" y="2024784"/>
              <a:ext cx="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2160315" y="1754784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2916459" y="2024784"/>
              <a:ext cx="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2160315" y="2789338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>
              <a:stCxn id="10" idx="7"/>
              <a:endCxn id="11" idx="3"/>
            </p:cNvCxnSpPr>
            <p:nvPr/>
          </p:nvCxnSpPr>
          <p:spPr bwMode="auto">
            <a:xfrm flipV="1">
              <a:off x="2081877" y="1945703"/>
              <a:ext cx="644306" cy="662338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>
              <a:stCxn id="11" idx="5"/>
              <a:endCxn id="13" idx="1"/>
            </p:cNvCxnSpPr>
            <p:nvPr/>
          </p:nvCxnSpPr>
          <p:spPr bwMode="auto">
            <a:xfrm>
              <a:off x="3108021" y="1945703"/>
              <a:ext cx="643020" cy="662338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0" name="文本框 69"/>
          <p:cNvSpPr txBox="1"/>
          <p:nvPr/>
        </p:nvSpPr>
        <p:spPr>
          <a:xfrm>
            <a:off x="1903414" y="3168174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(1)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93638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8229600" cy="583274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marL="0" indent="0" eaLnBrk="1" hangingPunct="1">
              <a:buNone/>
            </a:pPr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marL="0" indent="0" eaLnBrk="1" hangingPunct="1">
              <a:buNone/>
            </a:pPr>
            <a:endParaRPr lang="en-US" altLang="zh-CN" sz="20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Vertex-Cover Problem: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21</a:t>
            </a:fld>
            <a:endParaRPr lang="en-US" altLang="zh-CN" sz="1200" b="0">
              <a:ea typeface="Gulim" pitchFamily="34" charset="-127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20946" y="1389904"/>
            <a:ext cx="3619006" cy="1584176"/>
            <a:chOff x="592954" y="1484784"/>
            <a:chExt cx="3619006" cy="1584176"/>
          </a:xfrm>
        </p:grpSpPr>
        <p:sp>
          <p:nvSpPr>
            <p:cNvPr id="6" name="椭圆 5"/>
            <p:cNvSpPr/>
            <p:nvPr/>
          </p:nvSpPr>
          <p:spPr bwMode="auto">
            <a:xfrm>
              <a:off x="594814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b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592954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a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1620958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c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1620958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e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2647102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d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2646459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f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3671960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g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4" name="直接连接符 13"/>
            <p:cNvCxnSpPr>
              <a:stCxn id="6" idx="4"/>
              <a:endCxn id="7" idx="0"/>
            </p:cNvCxnSpPr>
            <p:nvPr/>
          </p:nvCxnSpPr>
          <p:spPr bwMode="auto">
            <a:xfrm flipH="1">
              <a:off x="862954" y="2024784"/>
              <a:ext cx="186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>
              <a:stCxn id="6" idx="6"/>
              <a:endCxn id="9" idx="2"/>
            </p:cNvCxnSpPr>
            <p:nvPr/>
          </p:nvCxnSpPr>
          <p:spPr bwMode="auto">
            <a:xfrm>
              <a:off x="1134814" y="1754784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>
              <a:stCxn id="9" idx="4"/>
              <a:endCxn id="10" idx="0"/>
            </p:cNvCxnSpPr>
            <p:nvPr/>
          </p:nvCxnSpPr>
          <p:spPr bwMode="auto">
            <a:xfrm>
              <a:off x="1890958" y="2024784"/>
              <a:ext cx="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2160315" y="1754784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2916459" y="2024784"/>
              <a:ext cx="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2160315" y="2789338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>
              <a:stCxn id="10" idx="7"/>
              <a:endCxn id="11" idx="3"/>
            </p:cNvCxnSpPr>
            <p:nvPr/>
          </p:nvCxnSpPr>
          <p:spPr bwMode="auto">
            <a:xfrm flipV="1">
              <a:off x="2081877" y="1945703"/>
              <a:ext cx="644306" cy="662338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>
              <a:stCxn id="11" idx="5"/>
              <a:endCxn id="13" idx="1"/>
            </p:cNvCxnSpPr>
            <p:nvPr/>
          </p:nvCxnSpPr>
          <p:spPr bwMode="auto">
            <a:xfrm>
              <a:off x="3108021" y="1945703"/>
              <a:ext cx="643020" cy="662338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组合 21"/>
          <p:cNvGrpSpPr/>
          <p:nvPr/>
        </p:nvGrpSpPr>
        <p:grpSpPr>
          <a:xfrm>
            <a:off x="4841426" y="1393692"/>
            <a:ext cx="3619006" cy="1584176"/>
            <a:chOff x="592954" y="1484784"/>
            <a:chExt cx="3619006" cy="1584176"/>
          </a:xfrm>
        </p:grpSpPr>
        <p:sp>
          <p:nvSpPr>
            <p:cNvPr id="23" name="椭圆 22"/>
            <p:cNvSpPr/>
            <p:nvPr/>
          </p:nvSpPr>
          <p:spPr bwMode="auto">
            <a:xfrm>
              <a:off x="594814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b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4" name="椭圆 23"/>
            <p:cNvSpPr/>
            <p:nvPr/>
          </p:nvSpPr>
          <p:spPr bwMode="auto">
            <a:xfrm>
              <a:off x="592954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a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5" name="椭圆 24"/>
            <p:cNvSpPr/>
            <p:nvPr/>
          </p:nvSpPr>
          <p:spPr bwMode="auto">
            <a:xfrm>
              <a:off x="1620958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c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1620958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e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2647102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d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2646459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f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3671960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g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30" name="直接连接符 29"/>
            <p:cNvCxnSpPr>
              <a:stCxn id="23" idx="4"/>
              <a:endCxn id="24" idx="0"/>
            </p:cNvCxnSpPr>
            <p:nvPr/>
          </p:nvCxnSpPr>
          <p:spPr bwMode="auto">
            <a:xfrm flipH="1">
              <a:off x="862954" y="2024784"/>
              <a:ext cx="186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>
              <a:stCxn id="23" idx="6"/>
              <a:endCxn id="25" idx="2"/>
            </p:cNvCxnSpPr>
            <p:nvPr/>
          </p:nvCxnSpPr>
          <p:spPr bwMode="auto">
            <a:xfrm>
              <a:off x="1134814" y="1754784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>
              <a:stCxn id="25" idx="4"/>
              <a:endCxn id="26" idx="0"/>
            </p:cNvCxnSpPr>
            <p:nvPr/>
          </p:nvCxnSpPr>
          <p:spPr bwMode="auto">
            <a:xfrm>
              <a:off x="1890958" y="2024784"/>
              <a:ext cx="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2160315" y="1754784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2916459" y="2024784"/>
              <a:ext cx="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2160315" y="2789338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>
              <a:stCxn id="26" idx="7"/>
              <a:endCxn id="27" idx="3"/>
            </p:cNvCxnSpPr>
            <p:nvPr/>
          </p:nvCxnSpPr>
          <p:spPr bwMode="auto">
            <a:xfrm flipV="1">
              <a:off x="2081877" y="1945703"/>
              <a:ext cx="644306" cy="662338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>
              <a:stCxn id="27" idx="5"/>
              <a:endCxn id="29" idx="1"/>
            </p:cNvCxnSpPr>
            <p:nvPr/>
          </p:nvCxnSpPr>
          <p:spPr bwMode="auto">
            <a:xfrm>
              <a:off x="3108021" y="1945703"/>
              <a:ext cx="643020" cy="662338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文本框 1"/>
          <p:cNvSpPr txBox="1"/>
          <p:nvPr/>
        </p:nvSpPr>
        <p:spPr>
          <a:xfrm>
            <a:off x="6372200" y="3168174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(2)</a:t>
            </a:r>
            <a:endParaRPr lang="zh-CN" altLang="en-US" sz="1600" dirty="0"/>
          </a:p>
        </p:txBody>
      </p:sp>
      <p:sp>
        <p:nvSpPr>
          <p:cNvPr id="70" name="文本框 69"/>
          <p:cNvSpPr txBox="1"/>
          <p:nvPr/>
        </p:nvSpPr>
        <p:spPr>
          <a:xfrm>
            <a:off x="1903414" y="3168174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(1)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15830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8229600" cy="583274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marL="0" indent="0" eaLnBrk="1" hangingPunct="1">
              <a:buNone/>
            </a:pPr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marL="0" indent="0" eaLnBrk="1" hangingPunct="1">
              <a:buNone/>
            </a:pPr>
            <a:endParaRPr lang="en-US" altLang="zh-CN" sz="20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Vertex-Cover Problem: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22</a:t>
            </a:fld>
            <a:endParaRPr lang="en-US" altLang="zh-CN" sz="1200" b="0">
              <a:ea typeface="Gulim" pitchFamily="34" charset="-127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20946" y="1389904"/>
            <a:ext cx="3619006" cy="1584176"/>
            <a:chOff x="592954" y="1484784"/>
            <a:chExt cx="3619006" cy="1584176"/>
          </a:xfrm>
        </p:grpSpPr>
        <p:sp>
          <p:nvSpPr>
            <p:cNvPr id="6" name="椭圆 5"/>
            <p:cNvSpPr/>
            <p:nvPr/>
          </p:nvSpPr>
          <p:spPr bwMode="auto">
            <a:xfrm>
              <a:off x="594814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b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592954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a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1620958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c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1620958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e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2647102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d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2646459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f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3671960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g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4" name="直接连接符 13"/>
            <p:cNvCxnSpPr>
              <a:stCxn id="6" idx="4"/>
              <a:endCxn id="7" idx="0"/>
            </p:cNvCxnSpPr>
            <p:nvPr/>
          </p:nvCxnSpPr>
          <p:spPr bwMode="auto">
            <a:xfrm flipH="1">
              <a:off x="862954" y="2024784"/>
              <a:ext cx="186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>
              <a:stCxn id="6" idx="6"/>
              <a:endCxn id="9" idx="2"/>
            </p:cNvCxnSpPr>
            <p:nvPr/>
          </p:nvCxnSpPr>
          <p:spPr bwMode="auto">
            <a:xfrm>
              <a:off x="1134814" y="1754784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>
              <a:stCxn id="9" idx="4"/>
              <a:endCxn id="10" idx="0"/>
            </p:cNvCxnSpPr>
            <p:nvPr/>
          </p:nvCxnSpPr>
          <p:spPr bwMode="auto">
            <a:xfrm>
              <a:off x="1890958" y="2024784"/>
              <a:ext cx="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2160315" y="1754784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2916459" y="2024784"/>
              <a:ext cx="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2160315" y="2789338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>
              <a:stCxn id="10" idx="7"/>
              <a:endCxn id="11" idx="3"/>
            </p:cNvCxnSpPr>
            <p:nvPr/>
          </p:nvCxnSpPr>
          <p:spPr bwMode="auto">
            <a:xfrm flipV="1">
              <a:off x="2081877" y="1945703"/>
              <a:ext cx="644306" cy="662338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>
              <a:stCxn id="11" idx="5"/>
              <a:endCxn id="13" idx="1"/>
            </p:cNvCxnSpPr>
            <p:nvPr/>
          </p:nvCxnSpPr>
          <p:spPr bwMode="auto">
            <a:xfrm>
              <a:off x="3108021" y="1945703"/>
              <a:ext cx="643020" cy="662338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组合 21"/>
          <p:cNvGrpSpPr/>
          <p:nvPr/>
        </p:nvGrpSpPr>
        <p:grpSpPr>
          <a:xfrm>
            <a:off x="4841426" y="1393692"/>
            <a:ext cx="3619006" cy="1584176"/>
            <a:chOff x="592954" y="1484784"/>
            <a:chExt cx="3619006" cy="1584176"/>
          </a:xfrm>
        </p:grpSpPr>
        <p:sp>
          <p:nvSpPr>
            <p:cNvPr id="23" name="椭圆 22"/>
            <p:cNvSpPr/>
            <p:nvPr/>
          </p:nvSpPr>
          <p:spPr bwMode="auto">
            <a:xfrm>
              <a:off x="594814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b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4" name="椭圆 23"/>
            <p:cNvSpPr/>
            <p:nvPr/>
          </p:nvSpPr>
          <p:spPr bwMode="auto">
            <a:xfrm>
              <a:off x="592954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a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5" name="椭圆 24"/>
            <p:cNvSpPr/>
            <p:nvPr/>
          </p:nvSpPr>
          <p:spPr bwMode="auto">
            <a:xfrm>
              <a:off x="1620958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c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1620958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e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2647102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d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2646459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f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3671960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g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30" name="直接连接符 29"/>
            <p:cNvCxnSpPr>
              <a:stCxn id="23" idx="4"/>
              <a:endCxn id="24" idx="0"/>
            </p:cNvCxnSpPr>
            <p:nvPr/>
          </p:nvCxnSpPr>
          <p:spPr bwMode="auto">
            <a:xfrm flipH="1">
              <a:off x="862954" y="2024784"/>
              <a:ext cx="186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>
              <a:stCxn id="23" idx="6"/>
              <a:endCxn id="25" idx="2"/>
            </p:cNvCxnSpPr>
            <p:nvPr/>
          </p:nvCxnSpPr>
          <p:spPr bwMode="auto">
            <a:xfrm>
              <a:off x="1134814" y="1754784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>
              <a:stCxn id="25" idx="4"/>
              <a:endCxn id="26" idx="0"/>
            </p:cNvCxnSpPr>
            <p:nvPr/>
          </p:nvCxnSpPr>
          <p:spPr bwMode="auto">
            <a:xfrm>
              <a:off x="1890958" y="2024784"/>
              <a:ext cx="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2160315" y="1754784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2916459" y="2024784"/>
              <a:ext cx="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2160315" y="2789338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>
              <a:stCxn id="26" idx="7"/>
              <a:endCxn id="27" idx="3"/>
            </p:cNvCxnSpPr>
            <p:nvPr/>
          </p:nvCxnSpPr>
          <p:spPr bwMode="auto">
            <a:xfrm flipV="1">
              <a:off x="2081877" y="1945703"/>
              <a:ext cx="644306" cy="662338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>
              <a:stCxn id="27" idx="5"/>
              <a:endCxn id="29" idx="1"/>
            </p:cNvCxnSpPr>
            <p:nvPr/>
          </p:nvCxnSpPr>
          <p:spPr bwMode="auto">
            <a:xfrm>
              <a:off x="3108021" y="1945703"/>
              <a:ext cx="643020" cy="662338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8" name="组合 37"/>
          <p:cNvGrpSpPr/>
          <p:nvPr/>
        </p:nvGrpSpPr>
        <p:grpSpPr>
          <a:xfrm>
            <a:off x="521876" y="4167146"/>
            <a:ext cx="3619006" cy="1584176"/>
            <a:chOff x="592954" y="1484784"/>
            <a:chExt cx="3619006" cy="1584176"/>
          </a:xfrm>
        </p:grpSpPr>
        <p:sp>
          <p:nvSpPr>
            <p:cNvPr id="39" name="椭圆 38"/>
            <p:cNvSpPr/>
            <p:nvPr/>
          </p:nvSpPr>
          <p:spPr bwMode="auto">
            <a:xfrm>
              <a:off x="594814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b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0" name="椭圆 39"/>
            <p:cNvSpPr/>
            <p:nvPr/>
          </p:nvSpPr>
          <p:spPr bwMode="auto">
            <a:xfrm>
              <a:off x="592954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a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1" name="椭圆 40"/>
            <p:cNvSpPr/>
            <p:nvPr/>
          </p:nvSpPr>
          <p:spPr bwMode="auto">
            <a:xfrm>
              <a:off x="1620958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c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2" name="椭圆 41"/>
            <p:cNvSpPr/>
            <p:nvPr/>
          </p:nvSpPr>
          <p:spPr bwMode="auto">
            <a:xfrm>
              <a:off x="1620958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e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3" name="椭圆 42"/>
            <p:cNvSpPr/>
            <p:nvPr/>
          </p:nvSpPr>
          <p:spPr bwMode="auto">
            <a:xfrm>
              <a:off x="2647102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d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4" name="椭圆 43"/>
            <p:cNvSpPr/>
            <p:nvPr/>
          </p:nvSpPr>
          <p:spPr bwMode="auto">
            <a:xfrm>
              <a:off x="2646459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f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5" name="椭圆 44"/>
            <p:cNvSpPr/>
            <p:nvPr/>
          </p:nvSpPr>
          <p:spPr bwMode="auto">
            <a:xfrm>
              <a:off x="3671960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g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46" name="直接连接符 45"/>
            <p:cNvCxnSpPr>
              <a:stCxn id="39" idx="4"/>
              <a:endCxn id="40" idx="0"/>
            </p:cNvCxnSpPr>
            <p:nvPr/>
          </p:nvCxnSpPr>
          <p:spPr bwMode="auto">
            <a:xfrm flipH="1">
              <a:off x="862954" y="2024784"/>
              <a:ext cx="186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接连接符 46"/>
            <p:cNvCxnSpPr>
              <a:stCxn id="39" idx="6"/>
              <a:endCxn id="41" idx="2"/>
            </p:cNvCxnSpPr>
            <p:nvPr/>
          </p:nvCxnSpPr>
          <p:spPr bwMode="auto">
            <a:xfrm>
              <a:off x="1134814" y="1754784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>
              <a:stCxn id="41" idx="4"/>
              <a:endCxn id="42" idx="0"/>
            </p:cNvCxnSpPr>
            <p:nvPr/>
          </p:nvCxnSpPr>
          <p:spPr bwMode="auto">
            <a:xfrm>
              <a:off x="1890958" y="2024784"/>
              <a:ext cx="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2160315" y="1754784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2916459" y="2024784"/>
              <a:ext cx="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2160315" y="2789338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>
              <a:stCxn id="42" idx="7"/>
              <a:endCxn id="43" idx="3"/>
            </p:cNvCxnSpPr>
            <p:nvPr/>
          </p:nvCxnSpPr>
          <p:spPr bwMode="auto">
            <a:xfrm flipV="1">
              <a:off x="2081877" y="1945703"/>
              <a:ext cx="644306" cy="662338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>
              <a:stCxn id="43" idx="5"/>
              <a:endCxn id="45" idx="1"/>
            </p:cNvCxnSpPr>
            <p:nvPr/>
          </p:nvCxnSpPr>
          <p:spPr bwMode="auto">
            <a:xfrm>
              <a:off x="3108021" y="1945703"/>
              <a:ext cx="643020" cy="662338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文本框 1"/>
          <p:cNvSpPr txBox="1"/>
          <p:nvPr/>
        </p:nvSpPr>
        <p:spPr>
          <a:xfrm>
            <a:off x="6372200" y="3168174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(2)</a:t>
            </a:r>
            <a:endParaRPr lang="zh-CN" altLang="en-US" sz="1600" dirty="0"/>
          </a:p>
        </p:txBody>
      </p:sp>
      <p:sp>
        <p:nvSpPr>
          <p:cNvPr id="70" name="文本框 69"/>
          <p:cNvSpPr txBox="1"/>
          <p:nvPr/>
        </p:nvSpPr>
        <p:spPr>
          <a:xfrm>
            <a:off x="1903414" y="3168174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(1)</a:t>
            </a:r>
            <a:endParaRPr lang="zh-CN" altLang="en-US" sz="1600" dirty="0"/>
          </a:p>
        </p:txBody>
      </p:sp>
      <p:sp>
        <p:nvSpPr>
          <p:cNvPr id="71" name="文本框 70"/>
          <p:cNvSpPr txBox="1"/>
          <p:nvPr/>
        </p:nvSpPr>
        <p:spPr>
          <a:xfrm>
            <a:off x="1903414" y="5936064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(3)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5505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8229600" cy="583274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marL="0" indent="0" eaLnBrk="1" hangingPunct="1">
              <a:buNone/>
            </a:pPr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marL="0" indent="0" eaLnBrk="1" hangingPunct="1">
              <a:buNone/>
            </a:pPr>
            <a:endParaRPr lang="en-US" altLang="zh-CN" sz="20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Vertex-Cover Problem: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23</a:t>
            </a:fld>
            <a:endParaRPr lang="en-US" altLang="zh-CN" sz="1200" b="0">
              <a:ea typeface="Gulim" pitchFamily="34" charset="-127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20946" y="1389904"/>
            <a:ext cx="3619006" cy="1584176"/>
            <a:chOff x="592954" y="1484784"/>
            <a:chExt cx="3619006" cy="1584176"/>
          </a:xfrm>
        </p:grpSpPr>
        <p:sp>
          <p:nvSpPr>
            <p:cNvPr id="6" name="椭圆 5"/>
            <p:cNvSpPr/>
            <p:nvPr/>
          </p:nvSpPr>
          <p:spPr bwMode="auto">
            <a:xfrm>
              <a:off x="594814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b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592954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a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1620958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c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1620958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e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2647102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d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2646459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f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3671960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g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4" name="直接连接符 13"/>
            <p:cNvCxnSpPr>
              <a:stCxn id="6" idx="4"/>
              <a:endCxn id="7" idx="0"/>
            </p:cNvCxnSpPr>
            <p:nvPr/>
          </p:nvCxnSpPr>
          <p:spPr bwMode="auto">
            <a:xfrm flipH="1">
              <a:off x="862954" y="2024784"/>
              <a:ext cx="186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>
              <a:stCxn id="6" idx="6"/>
              <a:endCxn id="9" idx="2"/>
            </p:cNvCxnSpPr>
            <p:nvPr/>
          </p:nvCxnSpPr>
          <p:spPr bwMode="auto">
            <a:xfrm>
              <a:off x="1134814" y="1754784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>
              <a:stCxn id="9" idx="4"/>
              <a:endCxn id="10" idx="0"/>
            </p:cNvCxnSpPr>
            <p:nvPr/>
          </p:nvCxnSpPr>
          <p:spPr bwMode="auto">
            <a:xfrm>
              <a:off x="1890958" y="2024784"/>
              <a:ext cx="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2160315" y="1754784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2916459" y="2024784"/>
              <a:ext cx="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2160315" y="2789338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>
              <a:stCxn id="10" idx="7"/>
              <a:endCxn id="11" idx="3"/>
            </p:cNvCxnSpPr>
            <p:nvPr/>
          </p:nvCxnSpPr>
          <p:spPr bwMode="auto">
            <a:xfrm flipV="1">
              <a:off x="2081877" y="1945703"/>
              <a:ext cx="644306" cy="662338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>
              <a:stCxn id="11" idx="5"/>
              <a:endCxn id="13" idx="1"/>
            </p:cNvCxnSpPr>
            <p:nvPr/>
          </p:nvCxnSpPr>
          <p:spPr bwMode="auto">
            <a:xfrm>
              <a:off x="3108021" y="1945703"/>
              <a:ext cx="643020" cy="662338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组合 21"/>
          <p:cNvGrpSpPr/>
          <p:nvPr/>
        </p:nvGrpSpPr>
        <p:grpSpPr>
          <a:xfrm>
            <a:off x="4841426" y="1393692"/>
            <a:ext cx="3619006" cy="1584176"/>
            <a:chOff x="592954" y="1484784"/>
            <a:chExt cx="3619006" cy="1584176"/>
          </a:xfrm>
        </p:grpSpPr>
        <p:sp>
          <p:nvSpPr>
            <p:cNvPr id="23" name="椭圆 22"/>
            <p:cNvSpPr/>
            <p:nvPr/>
          </p:nvSpPr>
          <p:spPr bwMode="auto">
            <a:xfrm>
              <a:off x="594814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b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4" name="椭圆 23"/>
            <p:cNvSpPr/>
            <p:nvPr/>
          </p:nvSpPr>
          <p:spPr bwMode="auto">
            <a:xfrm>
              <a:off x="592954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a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5" name="椭圆 24"/>
            <p:cNvSpPr/>
            <p:nvPr/>
          </p:nvSpPr>
          <p:spPr bwMode="auto">
            <a:xfrm>
              <a:off x="1620958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c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1620958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e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2647102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d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2646459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f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3671960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g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30" name="直接连接符 29"/>
            <p:cNvCxnSpPr>
              <a:stCxn id="23" idx="4"/>
              <a:endCxn id="24" idx="0"/>
            </p:cNvCxnSpPr>
            <p:nvPr/>
          </p:nvCxnSpPr>
          <p:spPr bwMode="auto">
            <a:xfrm flipH="1">
              <a:off x="862954" y="2024784"/>
              <a:ext cx="186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>
              <a:stCxn id="23" idx="6"/>
              <a:endCxn id="25" idx="2"/>
            </p:cNvCxnSpPr>
            <p:nvPr/>
          </p:nvCxnSpPr>
          <p:spPr bwMode="auto">
            <a:xfrm>
              <a:off x="1134814" y="1754784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>
              <a:stCxn id="25" idx="4"/>
              <a:endCxn id="26" idx="0"/>
            </p:cNvCxnSpPr>
            <p:nvPr/>
          </p:nvCxnSpPr>
          <p:spPr bwMode="auto">
            <a:xfrm>
              <a:off x="1890958" y="2024784"/>
              <a:ext cx="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2160315" y="1754784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2916459" y="2024784"/>
              <a:ext cx="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2160315" y="2789338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>
              <a:stCxn id="26" idx="7"/>
              <a:endCxn id="27" idx="3"/>
            </p:cNvCxnSpPr>
            <p:nvPr/>
          </p:nvCxnSpPr>
          <p:spPr bwMode="auto">
            <a:xfrm flipV="1">
              <a:off x="2081877" y="1945703"/>
              <a:ext cx="644306" cy="662338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>
              <a:stCxn id="27" idx="5"/>
              <a:endCxn id="29" idx="1"/>
            </p:cNvCxnSpPr>
            <p:nvPr/>
          </p:nvCxnSpPr>
          <p:spPr bwMode="auto">
            <a:xfrm>
              <a:off x="3108021" y="1945703"/>
              <a:ext cx="643020" cy="662338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8" name="组合 37"/>
          <p:cNvGrpSpPr/>
          <p:nvPr/>
        </p:nvGrpSpPr>
        <p:grpSpPr>
          <a:xfrm>
            <a:off x="521876" y="4167146"/>
            <a:ext cx="3619006" cy="1584176"/>
            <a:chOff x="592954" y="1484784"/>
            <a:chExt cx="3619006" cy="1584176"/>
          </a:xfrm>
        </p:grpSpPr>
        <p:sp>
          <p:nvSpPr>
            <p:cNvPr id="39" name="椭圆 38"/>
            <p:cNvSpPr/>
            <p:nvPr/>
          </p:nvSpPr>
          <p:spPr bwMode="auto">
            <a:xfrm>
              <a:off x="594814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b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0" name="椭圆 39"/>
            <p:cNvSpPr/>
            <p:nvPr/>
          </p:nvSpPr>
          <p:spPr bwMode="auto">
            <a:xfrm>
              <a:off x="592954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a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1" name="椭圆 40"/>
            <p:cNvSpPr/>
            <p:nvPr/>
          </p:nvSpPr>
          <p:spPr bwMode="auto">
            <a:xfrm>
              <a:off x="1620958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c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2" name="椭圆 41"/>
            <p:cNvSpPr/>
            <p:nvPr/>
          </p:nvSpPr>
          <p:spPr bwMode="auto">
            <a:xfrm>
              <a:off x="1620958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e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3" name="椭圆 42"/>
            <p:cNvSpPr/>
            <p:nvPr/>
          </p:nvSpPr>
          <p:spPr bwMode="auto">
            <a:xfrm>
              <a:off x="2647102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d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4" name="椭圆 43"/>
            <p:cNvSpPr/>
            <p:nvPr/>
          </p:nvSpPr>
          <p:spPr bwMode="auto">
            <a:xfrm>
              <a:off x="2646459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f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5" name="椭圆 44"/>
            <p:cNvSpPr/>
            <p:nvPr/>
          </p:nvSpPr>
          <p:spPr bwMode="auto">
            <a:xfrm>
              <a:off x="3671960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g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46" name="直接连接符 45"/>
            <p:cNvCxnSpPr>
              <a:stCxn id="39" idx="4"/>
              <a:endCxn id="40" idx="0"/>
            </p:cNvCxnSpPr>
            <p:nvPr/>
          </p:nvCxnSpPr>
          <p:spPr bwMode="auto">
            <a:xfrm flipH="1">
              <a:off x="862954" y="2024784"/>
              <a:ext cx="186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接连接符 46"/>
            <p:cNvCxnSpPr>
              <a:stCxn id="39" idx="6"/>
              <a:endCxn id="41" idx="2"/>
            </p:cNvCxnSpPr>
            <p:nvPr/>
          </p:nvCxnSpPr>
          <p:spPr bwMode="auto">
            <a:xfrm>
              <a:off x="1134814" y="1754784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>
              <a:stCxn id="41" idx="4"/>
              <a:endCxn id="42" idx="0"/>
            </p:cNvCxnSpPr>
            <p:nvPr/>
          </p:nvCxnSpPr>
          <p:spPr bwMode="auto">
            <a:xfrm>
              <a:off x="1890958" y="2024784"/>
              <a:ext cx="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2160315" y="1754784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2916459" y="2024784"/>
              <a:ext cx="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2160315" y="2789338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>
              <a:stCxn id="42" idx="7"/>
              <a:endCxn id="43" idx="3"/>
            </p:cNvCxnSpPr>
            <p:nvPr/>
          </p:nvCxnSpPr>
          <p:spPr bwMode="auto">
            <a:xfrm flipV="1">
              <a:off x="2081877" y="1945703"/>
              <a:ext cx="644306" cy="662338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>
              <a:stCxn id="43" idx="5"/>
              <a:endCxn id="45" idx="1"/>
            </p:cNvCxnSpPr>
            <p:nvPr/>
          </p:nvCxnSpPr>
          <p:spPr bwMode="auto">
            <a:xfrm>
              <a:off x="3108021" y="1945703"/>
              <a:ext cx="643020" cy="662338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4" name="组合 53"/>
          <p:cNvGrpSpPr/>
          <p:nvPr/>
        </p:nvGrpSpPr>
        <p:grpSpPr>
          <a:xfrm>
            <a:off x="4842356" y="4171336"/>
            <a:ext cx="3619006" cy="1584176"/>
            <a:chOff x="592954" y="1484784"/>
            <a:chExt cx="3619006" cy="1584176"/>
          </a:xfrm>
        </p:grpSpPr>
        <p:sp>
          <p:nvSpPr>
            <p:cNvPr id="55" name="椭圆 54"/>
            <p:cNvSpPr/>
            <p:nvPr/>
          </p:nvSpPr>
          <p:spPr bwMode="auto">
            <a:xfrm>
              <a:off x="594814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b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6" name="椭圆 55"/>
            <p:cNvSpPr/>
            <p:nvPr/>
          </p:nvSpPr>
          <p:spPr bwMode="auto">
            <a:xfrm>
              <a:off x="592954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a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7" name="椭圆 56"/>
            <p:cNvSpPr/>
            <p:nvPr/>
          </p:nvSpPr>
          <p:spPr bwMode="auto">
            <a:xfrm>
              <a:off x="1620958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c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8" name="椭圆 57"/>
            <p:cNvSpPr/>
            <p:nvPr/>
          </p:nvSpPr>
          <p:spPr bwMode="auto">
            <a:xfrm>
              <a:off x="1620958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e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9" name="椭圆 58"/>
            <p:cNvSpPr/>
            <p:nvPr/>
          </p:nvSpPr>
          <p:spPr bwMode="auto">
            <a:xfrm>
              <a:off x="2647102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d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60" name="椭圆 59"/>
            <p:cNvSpPr/>
            <p:nvPr/>
          </p:nvSpPr>
          <p:spPr bwMode="auto">
            <a:xfrm>
              <a:off x="2646459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f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61" name="椭圆 60"/>
            <p:cNvSpPr/>
            <p:nvPr/>
          </p:nvSpPr>
          <p:spPr bwMode="auto">
            <a:xfrm>
              <a:off x="3671960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g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62" name="直接连接符 61"/>
            <p:cNvCxnSpPr>
              <a:stCxn id="55" idx="4"/>
              <a:endCxn id="56" idx="0"/>
            </p:cNvCxnSpPr>
            <p:nvPr/>
          </p:nvCxnSpPr>
          <p:spPr bwMode="auto">
            <a:xfrm flipH="1">
              <a:off x="862954" y="2024784"/>
              <a:ext cx="186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>
              <a:stCxn id="55" idx="6"/>
              <a:endCxn id="57" idx="2"/>
            </p:cNvCxnSpPr>
            <p:nvPr/>
          </p:nvCxnSpPr>
          <p:spPr bwMode="auto">
            <a:xfrm>
              <a:off x="1134814" y="1754784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>
              <a:stCxn id="57" idx="4"/>
              <a:endCxn id="58" idx="0"/>
            </p:cNvCxnSpPr>
            <p:nvPr/>
          </p:nvCxnSpPr>
          <p:spPr bwMode="auto">
            <a:xfrm>
              <a:off x="1890958" y="2024784"/>
              <a:ext cx="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2160315" y="1754784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2916459" y="2024784"/>
              <a:ext cx="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2160315" y="2789338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>
              <a:stCxn id="58" idx="7"/>
              <a:endCxn id="59" idx="3"/>
            </p:cNvCxnSpPr>
            <p:nvPr/>
          </p:nvCxnSpPr>
          <p:spPr bwMode="auto">
            <a:xfrm flipV="1">
              <a:off x="2081877" y="1945703"/>
              <a:ext cx="644306" cy="662338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>
              <a:stCxn id="59" idx="5"/>
              <a:endCxn id="61" idx="1"/>
            </p:cNvCxnSpPr>
            <p:nvPr/>
          </p:nvCxnSpPr>
          <p:spPr bwMode="auto">
            <a:xfrm>
              <a:off x="3108021" y="1945703"/>
              <a:ext cx="643020" cy="662338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文本框 1"/>
          <p:cNvSpPr txBox="1"/>
          <p:nvPr/>
        </p:nvSpPr>
        <p:spPr>
          <a:xfrm>
            <a:off x="6372200" y="3168174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(2)</a:t>
            </a:r>
            <a:endParaRPr lang="zh-CN" altLang="en-US" sz="1600" dirty="0"/>
          </a:p>
        </p:txBody>
      </p:sp>
      <p:sp>
        <p:nvSpPr>
          <p:cNvPr id="70" name="文本框 69"/>
          <p:cNvSpPr txBox="1"/>
          <p:nvPr/>
        </p:nvSpPr>
        <p:spPr>
          <a:xfrm>
            <a:off x="1903414" y="3168174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(1)</a:t>
            </a:r>
            <a:endParaRPr lang="zh-CN" altLang="en-US" sz="1600" dirty="0"/>
          </a:p>
        </p:txBody>
      </p:sp>
      <p:sp>
        <p:nvSpPr>
          <p:cNvPr id="71" name="文本框 70"/>
          <p:cNvSpPr txBox="1"/>
          <p:nvPr/>
        </p:nvSpPr>
        <p:spPr>
          <a:xfrm>
            <a:off x="1903414" y="5936064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(3)</a:t>
            </a:r>
            <a:endParaRPr lang="zh-CN" altLang="en-US" sz="1600" dirty="0"/>
          </a:p>
        </p:txBody>
      </p:sp>
      <p:sp>
        <p:nvSpPr>
          <p:cNvPr id="72" name="文本框 71"/>
          <p:cNvSpPr txBox="1"/>
          <p:nvPr/>
        </p:nvSpPr>
        <p:spPr>
          <a:xfrm>
            <a:off x="6372200" y="5936064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(4)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13998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8229600" cy="583274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marL="0" indent="0" eaLnBrk="1" hangingPunct="1">
              <a:buNone/>
            </a:pPr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marL="0" indent="0" eaLnBrk="1" hangingPunct="1">
              <a:buNone/>
            </a:pPr>
            <a:endParaRPr lang="en-US" altLang="zh-CN" sz="20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Vertex-Cover Problem: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24</a:t>
            </a:fld>
            <a:endParaRPr lang="en-US" altLang="zh-CN" sz="1200" b="0">
              <a:ea typeface="Gulim" pitchFamily="34" charset="-127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20946" y="1389904"/>
            <a:ext cx="3619006" cy="1584176"/>
            <a:chOff x="592954" y="1484784"/>
            <a:chExt cx="3619006" cy="1584176"/>
          </a:xfrm>
        </p:grpSpPr>
        <p:sp>
          <p:nvSpPr>
            <p:cNvPr id="6" name="椭圆 5"/>
            <p:cNvSpPr/>
            <p:nvPr/>
          </p:nvSpPr>
          <p:spPr bwMode="auto">
            <a:xfrm>
              <a:off x="594814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b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592954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a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1620958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c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1620958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e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2647102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d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2646459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f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3671960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g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4" name="直接连接符 13"/>
            <p:cNvCxnSpPr>
              <a:stCxn id="6" idx="4"/>
              <a:endCxn id="7" idx="0"/>
            </p:cNvCxnSpPr>
            <p:nvPr/>
          </p:nvCxnSpPr>
          <p:spPr bwMode="auto">
            <a:xfrm flipH="1">
              <a:off x="862954" y="2024784"/>
              <a:ext cx="186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>
              <a:stCxn id="6" idx="6"/>
              <a:endCxn id="9" idx="2"/>
            </p:cNvCxnSpPr>
            <p:nvPr/>
          </p:nvCxnSpPr>
          <p:spPr bwMode="auto">
            <a:xfrm>
              <a:off x="1134814" y="1754784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>
              <a:stCxn id="9" idx="4"/>
              <a:endCxn id="10" idx="0"/>
            </p:cNvCxnSpPr>
            <p:nvPr/>
          </p:nvCxnSpPr>
          <p:spPr bwMode="auto">
            <a:xfrm>
              <a:off x="1890958" y="2024784"/>
              <a:ext cx="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2160315" y="1754784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2916459" y="2024784"/>
              <a:ext cx="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2160315" y="2789338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>
              <a:stCxn id="10" idx="7"/>
              <a:endCxn id="11" idx="3"/>
            </p:cNvCxnSpPr>
            <p:nvPr/>
          </p:nvCxnSpPr>
          <p:spPr bwMode="auto">
            <a:xfrm flipV="1">
              <a:off x="2081877" y="1945703"/>
              <a:ext cx="644306" cy="662338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>
              <a:stCxn id="11" idx="5"/>
              <a:endCxn id="13" idx="1"/>
            </p:cNvCxnSpPr>
            <p:nvPr/>
          </p:nvCxnSpPr>
          <p:spPr bwMode="auto">
            <a:xfrm>
              <a:off x="3108021" y="1945703"/>
              <a:ext cx="643020" cy="662338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组合 21"/>
          <p:cNvGrpSpPr/>
          <p:nvPr/>
        </p:nvGrpSpPr>
        <p:grpSpPr>
          <a:xfrm>
            <a:off x="4841426" y="1393692"/>
            <a:ext cx="3619006" cy="1584176"/>
            <a:chOff x="592954" y="1484784"/>
            <a:chExt cx="3619006" cy="1584176"/>
          </a:xfrm>
        </p:grpSpPr>
        <p:sp>
          <p:nvSpPr>
            <p:cNvPr id="23" name="椭圆 22"/>
            <p:cNvSpPr/>
            <p:nvPr/>
          </p:nvSpPr>
          <p:spPr bwMode="auto">
            <a:xfrm>
              <a:off x="594814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b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4" name="椭圆 23"/>
            <p:cNvSpPr/>
            <p:nvPr/>
          </p:nvSpPr>
          <p:spPr bwMode="auto">
            <a:xfrm>
              <a:off x="592954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a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5" name="椭圆 24"/>
            <p:cNvSpPr/>
            <p:nvPr/>
          </p:nvSpPr>
          <p:spPr bwMode="auto">
            <a:xfrm>
              <a:off x="1620958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c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1620958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e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2647102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d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2646459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f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3671960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g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30" name="直接连接符 29"/>
            <p:cNvCxnSpPr>
              <a:stCxn id="23" idx="4"/>
              <a:endCxn id="24" idx="0"/>
            </p:cNvCxnSpPr>
            <p:nvPr/>
          </p:nvCxnSpPr>
          <p:spPr bwMode="auto">
            <a:xfrm flipH="1">
              <a:off x="862954" y="2024784"/>
              <a:ext cx="186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>
              <a:stCxn id="23" idx="6"/>
              <a:endCxn id="25" idx="2"/>
            </p:cNvCxnSpPr>
            <p:nvPr/>
          </p:nvCxnSpPr>
          <p:spPr bwMode="auto">
            <a:xfrm>
              <a:off x="1134814" y="1754784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>
              <a:stCxn id="25" idx="4"/>
              <a:endCxn id="26" idx="0"/>
            </p:cNvCxnSpPr>
            <p:nvPr/>
          </p:nvCxnSpPr>
          <p:spPr bwMode="auto">
            <a:xfrm>
              <a:off x="1890958" y="2024784"/>
              <a:ext cx="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2160315" y="1754784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2916459" y="2024784"/>
              <a:ext cx="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2160315" y="2789338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>
              <a:stCxn id="26" idx="7"/>
              <a:endCxn id="27" idx="3"/>
            </p:cNvCxnSpPr>
            <p:nvPr/>
          </p:nvCxnSpPr>
          <p:spPr bwMode="auto">
            <a:xfrm flipV="1">
              <a:off x="2081877" y="1945703"/>
              <a:ext cx="644306" cy="662338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>
              <a:stCxn id="27" idx="5"/>
              <a:endCxn id="29" idx="1"/>
            </p:cNvCxnSpPr>
            <p:nvPr/>
          </p:nvCxnSpPr>
          <p:spPr bwMode="auto">
            <a:xfrm>
              <a:off x="3108021" y="1945703"/>
              <a:ext cx="643020" cy="662338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8" name="组合 37"/>
          <p:cNvGrpSpPr/>
          <p:nvPr/>
        </p:nvGrpSpPr>
        <p:grpSpPr>
          <a:xfrm>
            <a:off x="521876" y="4167146"/>
            <a:ext cx="3619006" cy="1584176"/>
            <a:chOff x="592954" y="1484784"/>
            <a:chExt cx="3619006" cy="1584176"/>
          </a:xfrm>
        </p:grpSpPr>
        <p:sp>
          <p:nvSpPr>
            <p:cNvPr id="39" name="椭圆 38"/>
            <p:cNvSpPr/>
            <p:nvPr/>
          </p:nvSpPr>
          <p:spPr bwMode="auto">
            <a:xfrm>
              <a:off x="594814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b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0" name="椭圆 39"/>
            <p:cNvSpPr/>
            <p:nvPr/>
          </p:nvSpPr>
          <p:spPr bwMode="auto">
            <a:xfrm>
              <a:off x="592954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a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1" name="椭圆 40"/>
            <p:cNvSpPr/>
            <p:nvPr/>
          </p:nvSpPr>
          <p:spPr bwMode="auto">
            <a:xfrm>
              <a:off x="1620958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c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2" name="椭圆 41"/>
            <p:cNvSpPr/>
            <p:nvPr/>
          </p:nvSpPr>
          <p:spPr bwMode="auto">
            <a:xfrm>
              <a:off x="1620958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e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3" name="椭圆 42"/>
            <p:cNvSpPr/>
            <p:nvPr/>
          </p:nvSpPr>
          <p:spPr bwMode="auto">
            <a:xfrm>
              <a:off x="2647102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d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4" name="椭圆 43"/>
            <p:cNvSpPr/>
            <p:nvPr/>
          </p:nvSpPr>
          <p:spPr bwMode="auto">
            <a:xfrm>
              <a:off x="2646459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f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5" name="椭圆 44"/>
            <p:cNvSpPr/>
            <p:nvPr/>
          </p:nvSpPr>
          <p:spPr bwMode="auto">
            <a:xfrm>
              <a:off x="3671960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g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46" name="直接连接符 45"/>
            <p:cNvCxnSpPr>
              <a:stCxn id="39" idx="4"/>
              <a:endCxn id="40" idx="0"/>
            </p:cNvCxnSpPr>
            <p:nvPr/>
          </p:nvCxnSpPr>
          <p:spPr bwMode="auto">
            <a:xfrm flipH="1">
              <a:off x="862954" y="2024784"/>
              <a:ext cx="186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接连接符 46"/>
            <p:cNvCxnSpPr>
              <a:stCxn id="39" idx="6"/>
              <a:endCxn id="41" idx="2"/>
            </p:cNvCxnSpPr>
            <p:nvPr/>
          </p:nvCxnSpPr>
          <p:spPr bwMode="auto">
            <a:xfrm>
              <a:off x="1134814" y="1754784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>
              <a:stCxn id="41" idx="4"/>
              <a:endCxn id="42" idx="0"/>
            </p:cNvCxnSpPr>
            <p:nvPr/>
          </p:nvCxnSpPr>
          <p:spPr bwMode="auto">
            <a:xfrm>
              <a:off x="1890958" y="2024784"/>
              <a:ext cx="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2160315" y="1754784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2916459" y="2024784"/>
              <a:ext cx="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2160315" y="2789338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>
              <a:stCxn id="42" idx="7"/>
              <a:endCxn id="43" idx="3"/>
            </p:cNvCxnSpPr>
            <p:nvPr/>
          </p:nvCxnSpPr>
          <p:spPr bwMode="auto">
            <a:xfrm flipV="1">
              <a:off x="2081877" y="1945703"/>
              <a:ext cx="644306" cy="662338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>
              <a:stCxn id="43" idx="5"/>
              <a:endCxn id="45" idx="1"/>
            </p:cNvCxnSpPr>
            <p:nvPr/>
          </p:nvCxnSpPr>
          <p:spPr bwMode="auto">
            <a:xfrm>
              <a:off x="3108021" y="1945703"/>
              <a:ext cx="643020" cy="662338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4" name="组合 53"/>
          <p:cNvGrpSpPr/>
          <p:nvPr/>
        </p:nvGrpSpPr>
        <p:grpSpPr>
          <a:xfrm>
            <a:off x="4842356" y="4171336"/>
            <a:ext cx="3619006" cy="1584176"/>
            <a:chOff x="592954" y="1484784"/>
            <a:chExt cx="3619006" cy="1584176"/>
          </a:xfrm>
        </p:grpSpPr>
        <p:sp>
          <p:nvSpPr>
            <p:cNvPr id="55" name="椭圆 54"/>
            <p:cNvSpPr/>
            <p:nvPr/>
          </p:nvSpPr>
          <p:spPr bwMode="auto">
            <a:xfrm>
              <a:off x="594814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b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6" name="椭圆 55"/>
            <p:cNvSpPr/>
            <p:nvPr/>
          </p:nvSpPr>
          <p:spPr bwMode="auto">
            <a:xfrm>
              <a:off x="592954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a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7" name="椭圆 56"/>
            <p:cNvSpPr/>
            <p:nvPr/>
          </p:nvSpPr>
          <p:spPr bwMode="auto">
            <a:xfrm>
              <a:off x="1620958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c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8" name="椭圆 57"/>
            <p:cNvSpPr/>
            <p:nvPr/>
          </p:nvSpPr>
          <p:spPr bwMode="auto">
            <a:xfrm>
              <a:off x="1620958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e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9" name="椭圆 58"/>
            <p:cNvSpPr/>
            <p:nvPr/>
          </p:nvSpPr>
          <p:spPr bwMode="auto">
            <a:xfrm>
              <a:off x="2647102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d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60" name="椭圆 59"/>
            <p:cNvSpPr/>
            <p:nvPr/>
          </p:nvSpPr>
          <p:spPr bwMode="auto">
            <a:xfrm>
              <a:off x="2646459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f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61" name="椭圆 60"/>
            <p:cNvSpPr/>
            <p:nvPr/>
          </p:nvSpPr>
          <p:spPr bwMode="auto">
            <a:xfrm>
              <a:off x="3671960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g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62" name="直接连接符 61"/>
            <p:cNvCxnSpPr>
              <a:stCxn id="55" idx="4"/>
              <a:endCxn id="56" idx="0"/>
            </p:cNvCxnSpPr>
            <p:nvPr/>
          </p:nvCxnSpPr>
          <p:spPr bwMode="auto">
            <a:xfrm flipH="1">
              <a:off x="862954" y="2024784"/>
              <a:ext cx="186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>
              <a:stCxn id="55" idx="6"/>
              <a:endCxn id="57" idx="2"/>
            </p:cNvCxnSpPr>
            <p:nvPr/>
          </p:nvCxnSpPr>
          <p:spPr bwMode="auto">
            <a:xfrm>
              <a:off x="1134814" y="1754784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>
              <a:stCxn id="57" idx="4"/>
              <a:endCxn id="58" idx="0"/>
            </p:cNvCxnSpPr>
            <p:nvPr/>
          </p:nvCxnSpPr>
          <p:spPr bwMode="auto">
            <a:xfrm>
              <a:off x="1890958" y="2024784"/>
              <a:ext cx="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2160315" y="1754784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2916459" y="2024784"/>
              <a:ext cx="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2160315" y="2789338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>
              <a:stCxn id="58" idx="7"/>
              <a:endCxn id="59" idx="3"/>
            </p:cNvCxnSpPr>
            <p:nvPr/>
          </p:nvCxnSpPr>
          <p:spPr bwMode="auto">
            <a:xfrm flipV="1">
              <a:off x="2081877" y="1945703"/>
              <a:ext cx="644306" cy="662338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>
              <a:stCxn id="59" idx="5"/>
              <a:endCxn id="61" idx="1"/>
            </p:cNvCxnSpPr>
            <p:nvPr/>
          </p:nvCxnSpPr>
          <p:spPr bwMode="auto">
            <a:xfrm>
              <a:off x="3108021" y="1945703"/>
              <a:ext cx="643020" cy="662338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文本框 1"/>
          <p:cNvSpPr txBox="1"/>
          <p:nvPr/>
        </p:nvSpPr>
        <p:spPr>
          <a:xfrm>
            <a:off x="6372200" y="3168174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(2)</a:t>
            </a:r>
            <a:endParaRPr lang="zh-CN" altLang="en-US" sz="1600" dirty="0"/>
          </a:p>
        </p:txBody>
      </p:sp>
      <p:sp>
        <p:nvSpPr>
          <p:cNvPr id="70" name="文本框 69"/>
          <p:cNvSpPr txBox="1"/>
          <p:nvPr/>
        </p:nvSpPr>
        <p:spPr>
          <a:xfrm>
            <a:off x="1903414" y="3168174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(1)</a:t>
            </a:r>
            <a:endParaRPr lang="zh-CN" altLang="en-US" sz="1600" dirty="0"/>
          </a:p>
        </p:txBody>
      </p:sp>
      <p:sp>
        <p:nvSpPr>
          <p:cNvPr id="71" name="文本框 70"/>
          <p:cNvSpPr txBox="1"/>
          <p:nvPr/>
        </p:nvSpPr>
        <p:spPr>
          <a:xfrm>
            <a:off x="1903414" y="5936064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(3)</a:t>
            </a:r>
            <a:endParaRPr lang="zh-CN" altLang="en-US" sz="1600" dirty="0"/>
          </a:p>
        </p:txBody>
      </p:sp>
      <p:sp>
        <p:nvSpPr>
          <p:cNvPr id="72" name="文本框 71"/>
          <p:cNvSpPr txBox="1"/>
          <p:nvPr/>
        </p:nvSpPr>
        <p:spPr>
          <a:xfrm>
            <a:off x="6372200" y="5936064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(4)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/>
              <p:cNvSpPr txBox="1"/>
              <p:nvPr/>
            </p:nvSpPr>
            <p:spPr>
              <a:xfrm>
                <a:off x="6461212" y="6215685"/>
                <a:ext cx="25030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𝑽𝑪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12" y="6215685"/>
                <a:ext cx="2503058" cy="400110"/>
              </a:xfrm>
              <a:prstGeom prst="rect">
                <a:avLst/>
              </a:prstGeom>
              <a:blipFill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017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Vertex-Cover Problem: Approximation Ratio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25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2183" y="4509120"/>
            <a:ext cx="8964313" cy="461665"/>
          </a:xfrm>
          <a:prstGeom prst="rect">
            <a:avLst/>
          </a:prstGeom>
          <a:solidFill>
            <a:srgbClr val="FFFFCC"/>
          </a:solidFill>
          <a:ln w="2857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Major open question</a:t>
            </a:r>
            <a:r>
              <a:rPr lang="en-US" altLang="zh-CN" sz="2400" b="0" dirty="0">
                <a:latin typeface="Calibri" panose="020F0502020204030204" pitchFamily="34" charset="0"/>
                <a:cs typeface="Calibri" panose="020F0502020204030204" pitchFamily="34" charset="0"/>
              </a:rPr>
              <a:t>: Can we obtain a 1.99-approximation algorithm?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411760" y="1650632"/>
            <a:ext cx="4289444" cy="2066400"/>
          </a:xfrm>
          <a:prstGeom prst="rect">
            <a:avLst/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Approximate min-max theorem</a:t>
            </a:r>
            <a:r>
              <a:rPr lang="en-US" altLang="zh-TW" sz="2400" b="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sz="2400" b="0" dirty="0">
                <a:latin typeface="Calibri" panose="020F0502020204030204" pitchFamily="34" charset="0"/>
                <a:cs typeface="Calibri" panose="020F0502020204030204" pitchFamily="34" charset="0"/>
              </a:rPr>
              <a:t>Maximum matching </a:t>
            </a:r>
          </a:p>
          <a:p>
            <a:pPr>
              <a:lnSpc>
                <a:spcPct val="150000"/>
              </a:lnSpc>
            </a:pPr>
            <a:r>
              <a:rPr lang="en-US" altLang="zh-TW" sz="2400" b="0" dirty="0">
                <a:latin typeface="Calibri" panose="020F0502020204030204" pitchFamily="34" charset="0"/>
                <a:cs typeface="Calibri" panose="020F0502020204030204" pitchFamily="34" charset="0"/>
              </a:rPr>
              <a:t>&lt;= minimum vertex cover </a:t>
            </a:r>
          </a:p>
          <a:p>
            <a:pPr>
              <a:lnSpc>
                <a:spcPct val="150000"/>
              </a:lnSpc>
            </a:pPr>
            <a:r>
              <a:rPr lang="en-US" altLang="zh-TW" sz="2400" b="0" dirty="0">
                <a:latin typeface="Calibri" panose="020F0502020204030204" pitchFamily="34" charset="0"/>
                <a:cs typeface="Calibri" panose="020F0502020204030204" pitchFamily="34" charset="0"/>
              </a:rPr>
              <a:t>&lt;= 2*Maximum matching</a:t>
            </a:r>
          </a:p>
        </p:txBody>
      </p:sp>
    </p:spTree>
    <p:extLst>
      <p:ext uri="{BB962C8B-B14F-4D97-AF65-F5344CB8AC3E}">
        <p14:creationId xmlns:p14="http://schemas.microsoft.com/office/powerpoint/2010/main" val="195887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507288" cy="5688632"/>
          </a:xfrm>
        </p:spPr>
        <p:txBody>
          <a:bodyPr/>
          <a:lstStyle/>
          <a:p>
            <a:pPr eaLnBrk="1" hangingPunct="1">
              <a:spcBef>
                <a:spcPts val="1000"/>
              </a:spcBef>
            </a:pPr>
            <a:r>
              <a:rPr lang="en-US" altLang="zh-CN" sz="3400" dirty="0"/>
              <a:t>Introduction</a:t>
            </a:r>
          </a:p>
          <a:p>
            <a:pPr eaLnBrk="1" hangingPunct="1">
              <a:spcBef>
                <a:spcPts val="1000"/>
              </a:spcBef>
            </a:pPr>
            <a:endParaRPr lang="en-US" altLang="zh-CN" sz="3400" dirty="0">
              <a:solidFill>
                <a:srgbClr val="FF0000"/>
              </a:solidFill>
            </a:endParaRPr>
          </a:p>
          <a:p>
            <a:pPr eaLnBrk="1" hangingPunct="1">
              <a:spcBef>
                <a:spcPts val="1000"/>
              </a:spcBef>
            </a:pPr>
            <a:r>
              <a:rPr lang="en-US" altLang="zh-CN" sz="3400" dirty="0"/>
              <a:t>Vertex-Cover Problem</a:t>
            </a:r>
          </a:p>
          <a:p>
            <a:pPr eaLnBrk="1" hangingPunct="1">
              <a:spcBef>
                <a:spcPts val="1000"/>
              </a:spcBef>
            </a:pPr>
            <a:endParaRPr lang="en-US" altLang="zh-CN" sz="3400" dirty="0"/>
          </a:p>
          <a:p>
            <a:pPr eaLnBrk="1" hangingPunct="1">
              <a:spcBef>
                <a:spcPts val="1000"/>
              </a:spcBef>
            </a:pPr>
            <a:r>
              <a:rPr lang="en-US" altLang="zh-CN" sz="3400" dirty="0">
                <a:solidFill>
                  <a:srgbClr val="FF0000"/>
                </a:solidFill>
              </a:rPr>
              <a:t>Set-Cover Problem</a:t>
            </a:r>
          </a:p>
          <a:p>
            <a:pPr eaLnBrk="1" hangingPunct="1">
              <a:spcBef>
                <a:spcPts val="1000"/>
              </a:spcBef>
            </a:pPr>
            <a:endParaRPr lang="en-US" altLang="zh-CN" sz="3400" dirty="0"/>
          </a:p>
          <a:p>
            <a:pPr eaLnBrk="1" hangingPunct="1">
              <a:spcBef>
                <a:spcPts val="1000"/>
              </a:spcBef>
            </a:pPr>
            <a:r>
              <a:rPr lang="en-US" altLang="zh-CN" sz="3400" dirty="0"/>
              <a:t>Traveling-Salesman Problem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26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8130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836613"/>
                <a:ext cx="8229600" cy="5832747"/>
              </a:xfrm>
            </p:spPr>
            <p:txBody>
              <a:bodyPr/>
              <a:lstStyle/>
              <a:p>
                <a:pPr eaLnBrk="1" hangingPunct="1">
                  <a:buFont typeface="Wingdings" panose="05000000000000000000" pitchFamily="2" charset="2"/>
                  <a:buNone/>
                </a:pPr>
                <a:endParaRPr lang="en-US" altLang="zh-CN" sz="1600" dirty="0"/>
              </a:p>
              <a:p>
                <a:pPr eaLnBrk="1" hangingPunct="1"/>
                <a:r>
                  <a:rPr lang="en-US" altLang="zh-CN" sz="2400" b="1" dirty="0"/>
                  <a:t>Set-Cover Problem: </a:t>
                </a:r>
                <a:r>
                  <a:rPr lang="en-US" altLang="zh-CN" sz="2400" dirty="0"/>
                  <a:t>Given a ground set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sz="2400" dirty="0"/>
                  <a:t> of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elements, a collection of subsets of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/>
                  <a:t>, where each subset has a cost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, find a minimum cost </a:t>
                </a:r>
                <a:r>
                  <a:rPr lang="en-US" altLang="zh-CN" sz="2400" dirty="0" err="1"/>
                  <a:t>subcollection</a:t>
                </a:r>
                <a:r>
                  <a:rPr lang="en-US" altLang="zh-CN" sz="24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400" dirty="0"/>
                  <a:t> that covers all elements of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sz="2400" dirty="0"/>
                  <a:t>.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836613"/>
                <a:ext cx="8229600" cy="5832747"/>
              </a:xfrm>
              <a:blipFill>
                <a:blip r:embed="rId3"/>
                <a:stretch>
                  <a:fillRect l="-296" r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Set-Cover Problem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27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590800" y="3128963"/>
            <a:ext cx="3920882" cy="400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Vertex cover is a special case, why?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14400" y="3733800"/>
            <a:ext cx="3202480" cy="40011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A convenient interpretation:</a:t>
            </a: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2819400" y="4495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2209800" y="5867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4876800" y="4495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4267200" y="4495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3581400" y="4495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5562600" y="4495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4800600" y="5867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4191000" y="5867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4"/>
          <p:cNvSpPr>
            <a:spLocks noChangeArrowheads="1"/>
          </p:cNvSpPr>
          <p:nvPr/>
        </p:nvSpPr>
        <p:spPr bwMode="auto">
          <a:xfrm>
            <a:off x="3429000" y="5867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895600" y="5867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16"/>
          <p:cNvSpPr>
            <a:spLocks noChangeArrowheads="1"/>
          </p:cNvSpPr>
          <p:nvPr/>
        </p:nvSpPr>
        <p:spPr bwMode="auto">
          <a:xfrm>
            <a:off x="6400800" y="5867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17"/>
          <p:cNvSpPr>
            <a:spLocks noChangeArrowheads="1"/>
          </p:cNvSpPr>
          <p:nvPr/>
        </p:nvSpPr>
        <p:spPr bwMode="auto">
          <a:xfrm>
            <a:off x="5257800" y="5867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18"/>
          <p:cNvSpPr>
            <a:spLocks noChangeArrowheads="1"/>
          </p:cNvSpPr>
          <p:nvPr/>
        </p:nvSpPr>
        <p:spPr bwMode="auto">
          <a:xfrm>
            <a:off x="5791200" y="5867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 flipH="1">
            <a:off x="2286000" y="4572000"/>
            <a:ext cx="609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2895600" y="4495800"/>
            <a:ext cx="76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>
            <a:off x="2895600" y="4572000"/>
            <a:ext cx="609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>
            <a:off x="2971800" y="4572000"/>
            <a:ext cx="685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>
            <a:off x="3657600" y="4572000"/>
            <a:ext cx="1219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3657600" y="4572000"/>
            <a:ext cx="2819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flipH="1">
            <a:off x="4267200" y="4572000"/>
            <a:ext cx="7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>
            <a:off x="4343400" y="4572000"/>
            <a:ext cx="1524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 flipH="1">
            <a:off x="3505200" y="4572000"/>
            <a:ext cx="1447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Line 28"/>
          <p:cNvSpPr>
            <a:spLocks noChangeShapeType="1"/>
          </p:cNvSpPr>
          <p:nvPr/>
        </p:nvSpPr>
        <p:spPr bwMode="auto">
          <a:xfrm flipH="1">
            <a:off x="4876800" y="4572000"/>
            <a:ext cx="7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>
            <a:off x="4953000" y="4572000"/>
            <a:ext cx="381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>
            <a:off x="5638800" y="4572000"/>
            <a:ext cx="228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>
            <a:off x="5638800" y="4572000"/>
            <a:ext cx="838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6918325" y="4379913"/>
            <a:ext cx="606128" cy="40011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sets</a:t>
            </a:r>
          </a:p>
        </p:txBody>
      </p:sp>
      <p:sp>
        <p:nvSpPr>
          <p:cNvPr id="38" name="Text Box 33"/>
          <p:cNvSpPr txBox="1">
            <a:spLocks noChangeArrowheads="1"/>
          </p:cNvSpPr>
          <p:nvPr/>
        </p:nvSpPr>
        <p:spPr bwMode="auto">
          <a:xfrm>
            <a:off x="6858000" y="5638800"/>
            <a:ext cx="1171346" cy="40011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</a:p>
        </p:txBody>
      </p:sp>
      <p:sp>
        <p:nvSpPr>
          <p:cNvPr id="39" name="Text Box 34"/>
          <p:cNvSpPr txBox="1">
            <a:spLocks noChangeArrowheads="1"/>
          </p:cNvSpPr>
          <p:nvPr/>
        </p:nvSpPr>
        <p:spPr bwMode="auto">
          <a:xfrm>
            <a:off x="822325" y="6284913"/>
            <a:ext cx="7363362" cy="40011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Choose a min-cost set of white vertices to “cover” all black vertices.</a:t>
            </a:r>
          </a:p>
        </p:txBody>
      </p:sp>
    </p:spTree>
    <p:extLst>
      <p:ext uri="{BB962C8B-B14F-4D97-AF65-F5344CB8AC3E}">
        <p14:creationId xmlns:p14="http://schemas.microsoft.com/office/powerpoint/2010/main" val="44089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7" grpId="0" animBg="1"/>
      <p:bldP spid="38" grpId="0" animBg="1"/>
      <p:bldP spid="3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8229600" cy="583274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marL="0" indent="0" eaLnBrk="1" hangingPunct="1">
              <a:buNone/>
            </a:pPr>
            <a:r>
              <a:rPr lang="en-US" altLang="zh-CN" sz="2400" b="1" dirty="0"/>
              <a:t>Idea</a:t>
            </a:r>
            <a:r>
              <a:rPr lang="en-US" altLang="zh-CN" sz="2400" dirty="0"/>
              <a:t>:</a:t>
            </a:r>
          </a:p>
          <a:p>
            <a:pPr marL="0" indent="0" eaLnBrk="1" hangingPunct="1">
              <a:buNone/>
            </a:pPr>
            <a:r>
              <a:rPr lang="en-US" altLang="zh-CN" sz="2400" dirty="0"/>
              <a:t>Keep finding a set which is the most effective in covering remaining elements.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Set-Cover Problem</a:t>
            </a:r>
            <a:r>
              <a:rPr lang="zh-CN" altLang="en-US" b="0" dirty="0"/>
              <a:t>： </a:t>
            </a:r>
            <a:r>
              <a:rPr lang="en-US" altLang="zh-CN" b="0" dirty="0"/>
              <a:t>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28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404864" y="292348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795264" y="42950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462264" y="292348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852664" y="292348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3166864" y="292348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5148064" y="292348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386064" y="42950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3776464" y="42950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3014464" y="42950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481064" y="42950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5986264" y="42950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4843264" y="42950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5376664" y="42950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1871464" y="2999688"/>
            <a:ext cx="609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2481064" y="2923488"/>
            <a:ext cx="76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481064" y="2999688"/>
            <a:ext cx="609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2557264" y="2999688"/>
            <a:ext cx="685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243064" y="2999688"/>
            <a:ext cx="1219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243064" y="2999688"/>
            <a:ext cx="2819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3852664" y="2999688"/>
            <a:ext cx="7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928864" y="2999688"/>
            <a:ext cx="1524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H="1">
            <a:off x="3090664" y="2999688"/>
            <a:ext cx="1447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H="1">
            <a:off x="4462264" y="2999688"/>
            <a:ext cx="7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4538464" y="2999688"/>
            <a:ext cx="381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5224264" y="2999688"/>
            <a:ext cx="228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5224264" y="2999688"/>
            <a:ext cx="838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503789" y="2807601"/>
            <a:ext cx="606128" cy="40011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sets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6443464" y="4066488"/>
            <a:ext cx="1171346" cy="40011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300032" y="2617167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032" y="2617167"/>
                <a:ext cx="422936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3062032" y="2613669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032" y="2613669"/>
                <a:ext cx="42293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3747832" y="2613669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32" y="2613669"/>
                <a:ext cx="42293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4416500" y="2613669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500" y="2613669"/>
                <a:ext cx="42293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5085168" y="2613437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168" y="2613437"/>
                <a:ext cx="42293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表格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7595745"/>
                  </p:ext>
                </p:extLst>
              </p:nvPr>
            </p:nvGraphicFramePr>
            <p:xfrm>
              <a:off x="1096404" y="5013176"/>
              <a:ext cx="6204490" cy="1519766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008000">
                      <a:extLst>
                        <a:ext uri="{9D8B030D-6E8A-4147-A177-3AD203B41FA5}">
                          <a16:colId xmlns:a16="http://schemas.microsoft.com/office/drawing/2014/main" val="3160038094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735996581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1231090105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3365725996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4285549478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1462403090"/>
                        </a:ext>
                      </a:extLst>
                    </a:gridCol>
                  </a:tblGrid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Subset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2660860"/>
                      </a:ext>
                    </a:extLst>
                  </a:tr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Cost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3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5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4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9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6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1474696"/>
                      </a:ext>
                    </a:extLst>
                  </a:tr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Cost per element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8310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表格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7595745"/>
                  </p:ext>
                </p:extLst>
              </p:nvPr>
            </p:nvGraphicFramePr>
            <p:xfrm>
              <a:off x="1096404" y="5013176"/>
              <a:ext cx="6204490" cy="1519766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008000">
                      <a:extLst>
                        <a:ext uri="{9D8B030D-6E8A-4147-A177-3AD203B41FA5}">
                          <a16:colId xmlns:a16="http://schemas.microsoft.com/office/drawing/2014/main" val="3160038094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735996581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1231090105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3365725996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4285549478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1462403090"/>
                        </a:ext>
                      </a:extLst>
                    </a:gridCol>
                  </a:tblGrid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Subset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98235" t="-1220" r="-402941" b="-2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97076" t="-1220" r="-300585" b="-2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97076" t="-1220" r="-200585" b="-2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99412" t="-1220" r="-101765" b="-2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96491" t="-1220" r="-1170" b="-2170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660860"/>
                      </a:ext>
                    </a:extLst>
                  </a:tr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Cost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3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5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4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9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6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147469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Cost per element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8310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62916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8229600" cy="583274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marL="0" indent="0" eaLnBrk="1" hangingPunct="1">
              <a:buNone/>
            </a:pPr>
            <a:r>
              <a:rPr lang="en-US" altLang="zh-CN" sz="2400" b="1" dirty="0"/>
              <a:t>Idea</a:t>
            </a:r>
            <a:r>
              <a:rPr lang="en-US" altLang="zh-CN" sz="2400" dirty="0"/>
              <a:t>:</a:t>
            </a:r>
          </a:p>
          <a:p>
            <a:pPr marL="0" indent="0" eaLnBrk="1" hangingPunct="1">
              <a:buNone/>
            </a:pPr>
            <a:r>
              <a:rPr lang="en-US" altLang="zh-CN" sz="2400" dirty="0"/>
              <a:t>Keep finding a set which is the most effective in covering remaining elements.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Set-Cover Problem</a:t>
            </a:r>
            <a:r>
              <a:rPr lang="zh-CN" altLang="en-US" b="0" dirty="0"/>
              <a:t>： </a:t>
            </a:r>
            <a:r>
              <a:rPr lang="en-US" altLang="zh-CN" b="0" dirty="0"/>
              <a:t>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29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404864" y="292348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795264" y="42950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462264" y="292348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852664" y="292348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3166864" y="292348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5148064" y="292348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386064" y="42950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3776464" y="42950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3014464" y="42950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481064" y="42950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5986264" y="42950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4843264" y="42950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5376664" y="42950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1871464" y="2999688"/>
            <a:ext cx="609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2481064" y="2923488"/>
            <a:ext cx="76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481064" y="2999688"/>
            <a:ext cx="609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2557264" y="2999688"/>
            <a:ext cx="685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243064" y="2999688"/>
            <a:ext cx="1219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243064" y="2999688"/>
            <a:ext cx="2819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3852664" y="2999688"/>
            <a:ext cx="7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928864" y="2999688"/>
            <a:ext cx="1524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H="1">
            <a:off x="3090664" y="2999688"/>
            <a:ext cx="1447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H="1">
            <a:off x="4462264" y="2999688"/>
            <a:ext cx="7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4538464" y="2999688"/>
            <a:ext cx="381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5224264" y="2999688"/>
            <a:ext cx="228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5224264" y="2999688"/>
            <a:ext cx="838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503789" y="2807601"/>
            <a:ext cx="606128" cy="40011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sets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6443464" y="4066488"/>
            <a:ext cx="1171346" cy="40011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300032" y="2617167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032" y="2617167"/>
                <a:ext cx="422936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3062032" y="2613669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032" y="2613669"/>
                <a:ext cx="42293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3747832" y="2613669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32" y="2613669"/>
                <a:ext cx="42293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4416500" y="2613669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500" y="2613669"/>
                <a:ext cx="42293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5085168" y="2613437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168" y="2613437"/>
                <a:ext cx="42293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表格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5035448"/>
                  </p:ext>
                </p:extLst>
              </p:nvPr>
            </p:nvGraphicFramePr>
            <p:xfrm>
              <a:off x="1096404" y="5013176"/>
              <a:ext cx="6204490" cy="1519766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008000">
                      <a:extLst>
                        <a:ext uri="{9D8B030D-6E8A-4147-A177-3AD203B41FA5}">
                          <a16:colId xmlns:a16="http://schemas.microsoft.com/office/drawing/2014/main" val="3160038094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735996581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1231090105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3365725996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4285549478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1462403090"/>
                        </a:ext>
                      </a:extLst>
                    </a:gridCol>
                  </a:tblGrid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Subset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2660860"/>
                      </a:ext>
                    </a:extLst>
                  </a:tr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Cost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3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5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4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9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6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1474696"/>
                      </a:ext>
                    </a:extLst>
                  </a:tr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Cost per element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3/3 = 1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5/3 = 1.67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4/2 = 2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9/3 = 3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6/2 = 3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8310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表格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5035448"/>
                  </p:ext>
                </p:extLst>
              </p:nvPr>
            </p:nvGraphicFramePr>
            <p:xfrm>
              <a:off x="1096404" y="5013176"/>
              <a:ext cx="6204490" cy="1519766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008000">
                      <a:extLst>
                        <a:ext uri="{9D8B030D-6E8A-4147-A177-3AD203B41FA5}">
                          <a16:colId xmlns:a16="http://schemas.microsoft.com/office/drawing/2014/main" val="3160038094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735996581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1231090105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3365725996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4285549478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1462403090"/>
                        </a:ext>
                      </a:extLst>
                    </a:gridCol>
                  </a:tblGrid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Subset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98235" t="-1220" r="-402941" b="-2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97076" t="-1220" r="-300585" b="-2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97076" t="-1220" r="-200585" b="-2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99412" t="-1220" r="-101765" b="-2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96491" t="-1220" r="-1170" b="-2170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660860"/>
                      </a:ext>
                    </a:extLst>
                  </a:tr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Cost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3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5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4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9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6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147469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Cost per element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3/3 = 1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5/3 = 1.67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4/2 = 2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9/3 = 3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6/2 = 3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8310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4866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8229600" cy="583274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eaLnBrk="1" hangingPunct="1"/>
            <a:r>
              <a:rPr lang="en-US" altLang="zh-CN" sz="2400" dirty="0"/>
              <a:t>Many important problems are NP-complete.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What can we do if we have to somehow solve them?</a:t>
            </a:r>
          </a:p>
          <a:p>
            <a:pPr lvl="1" eaLnBrk="1" hangingPunct="1"/>
            <a:r>
              <a:rPr lang="en-US" altLang="zh-CN" sz="2000" dirty="0"/>
              <a:t>If input size is small, use </a:t>
            </a:r>
            <a:r>
              <a:rPr lang="en-US" altLang="zh-CN" sz="2000" dirty="0">
                <a:solidFill>
                  <a:srgbClr val="0070C0"/>
                </a:solidFill>
              </a:rPr>
              <a:t>exponential time algorithm</a:t>
            </a:r>
            <a:r>
              <a:rPr lang="en-US" altLang="zh-CN" sz="2000" dirty="0"/>
              <a:t>. Identify special cases of the problems that can be solved in polynomial time.</a:t>
            </a:r>
          </a:p>
          <a:p>
            <a:pPr lvl="1" eaLnBrk="1" hangingPunct="1"/>
            <a:r>
              <a:rPr lang="en-US" altLang="zh-CN" sz="2000" dirty="0"/>
              <a:t>Try </a:t>
            </a:r>
            <a:r>
              <a:rPr lang="en-US" altLang="zh-CN" sz="2000" dirty="0">
                <a:solidFill>
                  <a:srgbClr val="0070C0"/>
                </a:solidFill>
              </a:rPr>
              <a:t>general optimization methods</a:t>
            </a:r>
            <a:r>
              <a:rPr lang="en-US" altLang="zh-CN" sz="2000" dirty="0"/>
              <a:t>. e.g., branch-and-bound, genetic algorithms, neural nets. Quality of solution is not guaranteed in general.</a:t>
            </a:r>
          </a:p>
          <a:p>
            <a:pPr lvl="1" eaLnBrk="1" hangingPunct="1"/>
            <a:r>
              <a:rPr lang="en-US" altLang="zh-CN" sz="2000" dirty="0"/>
              <a:t>Sometimes, it is possible to find near-optimal solutions. An </a:t>
            </a:r>
            <a:r>
              <a:rPr lang="en-US" altLang="zh-CN" sz="2000" dirty="0">
                <a:solidFill>
                  <a:srgbClr val="0070C0"/>
                </a:solidFill>
              </a:rPr>
              <a:t>approximation algorithm </a:t>
            </a:r>
            <a:r>
              <a:rPr lang="en-US" altLang="zh-CN" sz="2000" dirty="0"/>
              <a:t>is one that returns a near-optimal solution.</a:t>
            </a:r>
          </a:p>
          <a:p>
            <a:pPr lvl="1" eaLnBrk="1" hangingPunct="1"/>
            <a:endParaRPr lang="en-US" altLang="zh-CN" sz="2000" dirty="0"/>
          </a:p>
          <a:p>
            <a:pPr eaLnBrk="1" hangingPunct="1"/>
            <a:r>
              <a:rPr lang="en-US" altLang="zh-CN" sz="2400" dirty="0"/>
              <a:t>Here we discuss some examples of approximation algorithms.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000" dirty="0"/>
          </a:p>
          <a:p>
            <a:pPr marL="344487" lvl="1" indent="0" eaLnBrk="1" hangingPunct="1">
              <a:buNone/>
            </a:pPr>
            <a:endParaRPr lang="en-US" altLang="zh-CN" sz="2000" dirty="0"/>
          </a:p>
          <a:p>
            <a:pPr marL="344487" lvl="1" indent="0" eaLnBrk="1" hangingPunct="1">
              <a:buNone/>
            </a:pPr>
            <a:endParaRPr lang="en-US" altLang="zh-CN" sz="20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Introduction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3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700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8229600" cy="583274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marL="0" indent="0" eaLnBrk="1" hangingPunct="1">
              <a:buNone/>
            </a:pPr>
            <a:r>
              <a:rPr lang="en-US" altLang="zh-CN" sz="2400" b="1" dirty="0"/>
              <a:t>Idea</a:t>
            </a:r>
            <a:r>
              <a:rPr lang="en-US" altLang="zh-CN" sz="2400" dirty="0"/>
              <a:t>:</a:t>
            </a:r>
          </a:p>
          <a:p>
            <a:pPr marL="0" indent="0" eaLnBrk="1" hangingPunct="1">
              <a:buNone/>
            </a:pPr>
            <a:r>
              <a:rPr lang="en-US" altLang="zh-CN" sz="2400" dirty="0"/>
              <a:t>Keep finding a set which is the most effective in covering remaining elements.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Set-Cover Problem</a:t>
            </a:r>
            <a:r>
              <a:rPr lang="zh-CN" altLang="en-US" b="0" dirty="0"/>
              <a:t>： </a:t>
            </a:r>
            <a:r>
              <a:rPr lang="en-US" altLang="zh-CN" b="0" dirty="0"/>
              <a:t>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30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404864" y="292348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795264" y="42950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462264" y="292348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852664" y="292348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3166864" y="292348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5148064" y="292348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386064" y="42950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3776464" y="42950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3014464" y="42950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481064" y="42950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5986264" y="42950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4843264" y="42950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5376664" y="42950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1871464" y="2999688"/>
            <a:ext cx="609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2481064" y="2923488"/>
            <a:ext cx="76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481064" y="2999688"/>
            <a:ext cx="609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2557264" y="2999688"/>
            <a:ext cx="685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243064" y="2999688"/>
            <a:ext cx="1219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243064" y="2999688"/>
            <a:ext cx="2819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3852664" y="2999688"/>
            <a:ext cx="7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928864" y="2999688"/>
            <a:ext cx="1524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H="1">
            <a:off x="3090664" y="2999688"/>
            <a:ext cx="1447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H="1">
            <a:off x="4462264" y="2999688"/>
            <a:ext cx="7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4538464" y="2999688"/>
            <a:ext cx="381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5224264" y="2999688"/>
            <a:ext cx="228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5224264" y="2999688"/>
            <a:ext cx="838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503789" y="2807601"/>
            <a:ext cx="606128" cy="40011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sets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6443464" y="4066488"/>
            <a:ext cx="1171346" cy="40011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300032" y="2617167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032" y="2617167"/>
                <a:ext cx="422936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3062032" y="2613669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032" y="2613669"/>
                <a:ext cx="42293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3747832" y="2613669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32" y="2613669"/>
                <a:ext cx="42293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4416500" y="2613669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500" y="2613669"/>
                <a:ext cx="42293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5085168" y="2613437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168" y="2613437"/>
                <a:ext cx="42293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表格 3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96404" y="5013176"/>
              <a:ext cx="6204490" cy="1519766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008000">
                      <a:extLst>
                        <a:ext uri="{9D8B030D-6E8A-4147-A177-3AD203B41FA5}">
                          <a16:colId xmlns:a16="http://schemas.microsoft.com/office/drawing/2014/main" val="3160038094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735996581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1231090105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3365725996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4285549478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1462403090"/>
                        </a:ext>
                      </a:extLst>
                    </a:gridCol>
                  </a:tblGrid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Subset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2660860"/>
                      </a:ext>
                    </a:extLst>
                  </a:tr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Cost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3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5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4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9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6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1474696"/>
                      </a:ext>
                    </a:extLst>
                  </a:tr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Cost per element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3/3 = 1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5/3 = 1.67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4/2 = 2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9/3 = 3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6/2 = 3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8310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表格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5035448"/>
                  </p:ext>
                </p:extLst>
              </p:nvPr>
            </p:nvGraphicFramePr>
            <p:xfrm>
              <a:off x="1096404" y="5013176"/>
              <a:ext cx="6204490" cy="1519766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008000">
                      <a:extLst>
                        <a:ext uri="{9D8B030D-6E8A-4147-A177-3AD203B41FA5}">
                          <a16:colId xmlns:a16="http://schemas.microsoft.com/office/drawing/2014/main" val="3160038094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735996581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1231090105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3365725996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4285549478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1462403090"/>
                        </a:ext>
                      </a:extLst>
                    </a:gridCol>
                  </a:tblGrid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Subset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98235" t="-1220" r="-402941" b="-2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97076" t="-1220" r="-300585" b="-2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97076" t="-1220" r="-200585" b="-2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99412" t="-1220" r="-101765" b="-2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96491" t="-1220" r="-1170" b="-2170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660860"/>
                      </a:ext>
                    </a:extLst>
                  </a:tr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Cost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3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5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4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9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6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147469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Cost per element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3/3 = 1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5/3 = 1.67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4/2 = 2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9/3 = 3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6/2 = 3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8310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9" name="圆角矩形 38"/>
          <p:cNvSpPr/>
          <p:nvPr/>
        </p:nvSpPr>
        <p:spPr bwMode="auto">
          <a:xfrm>
            <a:off x="2123728" y="6021288"/>
            <a:ext cx="966936" cy="51165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7667337" y="5036341"/>
                <a:ext cx="10285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337" y="5036341"/>
                <a:ext cx="1028551" cy="338554"/>
              </a:xfrm>
              <a:prstGeom prst="rect">
                <a:avLst/>
              </a:prstGeom>
              <a:blipFill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683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8229600" cy="583274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marL="0" indent="0" eaLnBrk="1" hangingPunct="1">
              <a:buNone/>
            </a:pPr>
            <a:r>
              <a:rPr lang="en-US" altLang="zh-CN" sz="2400" b="1" dirty="0"/>
              <a:t>Idea</a:t>
            </a:r>
            <a:r>
              <a:rPr lang="en-US" altLang="zh-CN" sz="2400" dirty="0"/>
              <a:t>:</a:t>
            </a:r>
          </a:p>
          <a:p>
            <a:pPr marL="0" indent="0" eaLnBrk="1" hangingPunct="1">
              <a:buNone/>
            </a:pPr>
            <a:r>
              <a:rPr lang="en-US" altLang="zh-CN" sz="2400" dirty="0"/>
              <a:t>Keep finding a set which is the most effective in covering remaining elements.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Set-Cover Problem</a:t>
            </a:r>
            <a:r>
              <a:rPr lang="zh-CN" altLang="en-US" b="0" dirty="0"/>
              <a:t>： </a:t>
            </a:r>
            <a:r>
              <a:rPr lang="en-US" altLang="zh-CN" b="0" dirty="0"/>
              <a:t>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31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404864" y="2923488"/>
            <a:ext cx="152400" cy="1524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795264" y="429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462264" y="292348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852664" y="292348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3166864" y="292348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5148064" y="292348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386064" y="42950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3776464" y="42950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3014464" y="429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481064" y="429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5986264" y="42950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4843264" y="42950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5376664" y="42950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1871464" y="2999688"/>
            <a:ext cx="6096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2481064" y="2923488"/>
            <a:ext cx="76200" cy="14478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481064" y="2999688"/>
            <a:ext cx="6096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2557264" y="2999688"/>
            <a:ext cx="6858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243064" y="2999688"/>
            <a:ext cx="1219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243064" y="2999688"/>
            <a:ext cx="2819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3852664" y="2999688"/>
            <a:ext cx="7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928864" y="2999688"/>
            <a:ext cx="1524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H="1">
            <a:off x="3090664" y="2999688"/>
            <a:ext cx="14478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H="1">
            <a:off x="4462264" y="2999688"/>
            <a:ext cx="7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4538464" y="2999688"/>
            <a:ext cx="381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5224264" y="2999688"/>
            <a:ext cx="228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5224264" y="2999688"/>
            <a:ext cx="838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503789" y="2807601"/>
            <a:ext cx="606128" cy="40011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sets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6443464" y="4066488"/>
            <a:ext cx="1171346" cy="40011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300032" y="2617167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032" y="2617167"/>
                <a:ext cx="422936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3062032" y="2613669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032" y="2613669"/>
                <a:ext cx="42293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3747832" y="2613669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32" y="2613669"/>
                <a:ext cx="42293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4416500" y="2613669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500" y="2613669"/>
                <a:ext cx="42293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5085168" y="2613437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168" y="2613437"/>
                <a:ext cx="42293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表格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1938474"/>
                  </p:ext>
                </p:extLst>
              </p:nvPr>
            </p:nvGraphicFramePr>
            <p:xfrm>
              <a:off x="1096404" y="5013176"/>
              <a:ext cx="6204490" cy="1519766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008000">
                      <a:extLst>
                        <a:ext uri="{9D8B030D-6E8A-4147-A177-3AD203B41FA5}">
                          <a16:colId xmlns:a16="http://schemas.microsoft.com/office/drawing/2014/main" val="3160038094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735996581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1231090105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3365725996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4285549478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1462403090"/>
                        </a:ext>
                      </a:extLst>
                    </a:gridCol>
                  </a:tblGrid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Subset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2660860"/>
                      </a:ext>
                    </a:extLst>
                  </a:tr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Cost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3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5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4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9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6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1474696"/>
                      </a:ext>
                    </a:extLst>
                  </a:tr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Cost per element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/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5/2 = 2.5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4/2 = 2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9/2 = 4.5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6/2 = 3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8310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表格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1938474"/>
                  </p:ext>
                </p:extLst>
              </p:nvPr>
            </p:nvGraphicFramePr>
            <p:xfrm>
              <a:off x="1096404" y="5013176"/>
              <a:ext cx="6204490" cy="1519766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008000">
                      <a:extLst>
                        <a:ext uri="{9D8B030D-6E8A-4147-A177-3AD203B41FA5}">
                          <a16:colId xmlns:a16="http://schemas.microsoft.com/office/drawing/2014/main" val="3160038094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735996581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1231090105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3365725996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4285549478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1462403090"/>
                        </a:ext>
                      </a:extLst>
                    </a:gridCol>
                  </a:tblGrid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Subset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98235" t="-1220" r="-402941" b="-2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97076" t="-1220" r="-300585" b="-2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97076" t="-1220" r="-200585" b="-2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99412" t="-1220" r="-101765" b="-2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96491" t="-1220" r="-1170" b="-2170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660860"/>
                      </a:ext>
                    </a:extLst>
                  </a:tr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Cost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3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5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4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9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6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147469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Cost per element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/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5/2 = 2.5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4/2 = 2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9/2 = 4.5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6/2 = 3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8310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7667337" y="5036341"/>
                <a:ext cx="10285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337" y="5036341"/>
                <a:ext cx="1028550" cy="338554"/>
              </a:xfrm>
              <a:prstGeom prst="rect">
                <a:avLst/>
              </a:prstGeom>
              <a:blipFill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334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8229600" cy="583274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marL="0" indent="0" eaLnBrk="1" hangingPunct="1">
              <a:buNone/>
            </a:pPr>
            <a:r>
              <a:rPr lang="en-US" altLang="zh-CN" sz="2400" b="1" dirty="0"/>
              <a:t>Idea</a:t>
            </a:r>
            <a:r>
              <a:rPr lang="en-US" altLang="zh-CN" sz="2400" dirty="0"/>
              <a:t>:</a:t>
            </a:r>
          </a:p>
          <a:p>
            <a:pPr marL="0" indent="0" eaLnBrk="1" hangingPunct="1">
              <a:buNone/>
            </a:pPr>
            <a:r>
              <a:rPr lang="en-US" altLang="zh-CN" sz="2400" dirty="0"/>
              <a:t>Keep finding a set which is the most effective in covering remaining elements.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Set-Cover Problem</a:t>
            </a:r>
            <a:r>
              <a:rPr lang="zh-CN" altLang="en-US" b="0" dirty="0"/>
              <a:t>： </a:t>
            </a:r>
            <a:r>
              <a:rPr lang="en-US" altLang="zh-CN" b="0" dirty="0"/>
              <a:t>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32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404864" y="2923488"/>
            <a:ext cx="152400" cy="1524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795264" y="429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462264" y="292348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852664" y="292348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3166864" y="292348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5148064" y="292348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386064" y="42950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3776464" y="42950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3014464" y="429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481064" y="429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5986264" y="42950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4843264" y="42950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5376664" y="42950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1871464" y="2999688"/>
            <a:ext cx="6096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2481064" y="2923488"/>
            <a:ext cx="76200" cy="14478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481064" y="2999688"/>
            <a:ext cx="6096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2557264" y="2999688"/>
            <a:ext cx="6858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243064" y="2999688"/>
            <a:ext cx="1219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243064" y="2999688"/>
            <a:ext cx="2819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3852664" y="2999688"/>
            <a:ext cx="7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928864" y="2999688"/>
            <a:ext cx="1524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H="1">
            <a:off x="3090664" y="2999688"/>
            <a:ext cx="14478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H="1">
            <a:off x="4462264" y="2999688"/>
            <a:ext cx="7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4538464" y="2999688"/>
            <a:ext cx="381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5224264" y="2999688"/>
            <a:ext cx="228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5224264" y="2999688"/>
            <a:ext cx="838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503789" y="2807601"/>
            <a:ext cx="606128" cy="40011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sets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6443464" y="4066488"/>
            <a:ext cx="1171346" cy="40011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300032" y="2617167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032" y="2617167"/>
                <a:ext cx="422936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3062032" y="2613669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032" y="2613669"/>
                <a:ext cx="42293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3747832" y="2613669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32" y="2613669"/>
                <a:ext cx="42293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4416500" y="2613669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500" y="2613669"/>
                <a:ext cx="42293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5085168" y="2613437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168" y="2613437"/>
                <a:ext cx="42293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表格 3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96404" y="5013176"/>
              <a:ext cx="6204490" cy="1519766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008000">
                      <a:extLst>
                        <a:ext uri="{9D8B030D-6E8A-4147-A177-3AD203B41FA5}">
                          <a16:colId xmlns:a16="http://schemas.microsoft.com/office/drawing/2014/main" val="3160038094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735996581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1231090105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3365725996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4285549478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1462403090"/>
                        </a:ext>
                      </a:extLst>
                    </a:gridCol>
                  </a:tblGrid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Subset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2660860"/>
                      </a:ext>
                    </a:extLst>
                  </a:tr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Cost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3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5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4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9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6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1474696"/>
                      </a:ext>
                    </a:extLst>
                  </a:tr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Cost per element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/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5/2 = 2.5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4/2 = 2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9/2 = 4.5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6/2 = 3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8310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表格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1938474"/>
                  </p:ext>
                </p:extLst>
              </p:nvPr>
            </p:nvGraphicFramePr>
            <p:xfrm>
              <a:off x="1096404" y="5013176"/>
              <a:ext cx="6204490" cy="1519766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008000">
                      <a:extLst>
                        <a:ext uri="{9D8B030D-6E8A-4147-A177-3AD203B41FA5}">
                          <a16:colId xmlns:a16="http://schemas.microsoft.com/office/drawing/2014/main" val="3160038094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735996581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1231090105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3365725996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4285549478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1462403090"/>
                        </a:ext>
                      </a:extLst>
                    </a:gridCol>
                  </a:tblGrid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Subset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98235" t="-1220" r="-402941" b="-2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97076" t="-1220" r="-300585" b="-2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97076" t="-1220" r="-200585" b="-2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99412" t="-1220" r="-101765" b="-2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96491" t="-1220" r="-1170" b="-2170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660860"/>
                      </a:ext>
                    </a:extLst>
                  </a:tr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Cost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3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5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4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9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6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147469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Cost per element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/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5/2 = 2.5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4/2 = 2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9/2 = 4.5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6/2 = 3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8310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圆角矩形 41"/>
          <p:cNvSpPr/>
          <p:nvPr/>
        </p:nvSpPr>
        <p:spPr bwMode="auto">
          <a:xfrm>
            <a:off x="4211960" y="6021288"/>
            <a:ext cx="966936" cy="51165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7667337" y="5036341"/>
                <a:ext cx="13197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337" y="5036341"/>
                <a:ext cx="1319720" cy="338554"/>
              </a:xfrm>
              <a:prstGeom prst="rect">
                <a:avLst/>
              </a:prstGeom>
              <a:blipFill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538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8229600" cy="583274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marL="0" indent="0" eaLnBrk="1" hangingPunct="1">
              <a:buNone/>
            </a:pPr>
            <a:r>
              <a:rPr lang="en-US" altLang="zh-CN" sz="2400" b="1" dirty="0"/>
              <a:t>Idea</a:t>
            </a:r>
            <a:r>
              <a:rPr lang="en-US" altLang="zh-CN" sz="2400" dirty="0"/>
              <a:t>:</a:t>
            </a:r>
          </a:p>
          <a:p>
            <a:pPr marL="0" indent="0" eaLnBrk="1" hangingPunct="1">
              <a:buNone/>
            </a:pPr>
            <a:r>
              <a:rPr lang="en-US" altLang="zh-CN" sz="2400" dirty="0"/>
              <a:t>Keep finding a set which is the most effective in covering remaining elements.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Set-Cover Problem</a:t>
            </a:r>
            <a:r>
              <a:rPr lang="zh-CN" altLang="en-US" b="0" dirty="0"/>
              <a:t>： </a:t>
            </a:r>
            <a:r>
              <a:rPr lang="en-US" altLang="zh-CN" b="0" dirty="0"/>
              <a:t>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33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404864" y="2923488"/>
            <a:ext cx="152400" cy="1524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795264" y="429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462264" y="292348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852664" y="2923488"/>
            <a:ext cx="152400" cy="1524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3166864" y="292348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5148064" y="292348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386064" y="42950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3776464" y="429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3014464" y="429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481064" y="429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5986264" y="42950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4843264" y="42950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5376664" y="429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1871464" y="2999688"/>
            <a:ext cx="6096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2481064" y="2923488"/>
            <a:ext cx="76200" cy="14478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481064" y="2999688"/>
            <a:ext cx="6096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2557264" y="2999688"/>
            <a:ext cx="6858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243064" y="2999688"/>
            <a:ext cx="1219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243064" y="2999688"/>
            <a:ext cx="2819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3852664" y="2999688"/>
            <a:ext cx="762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928864" y="2999688"/>
            <a:ext cx="15240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H="1">
            <a:off x="3090664" y="2999688"/>
            <a:ext cx="14478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H="1">
            <a:off x="4462264" y="2999688"/>
            <a:ext cx="7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4538464" y="2999688"/>
            <a:ext cx="381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5224264" y="2999688"/>
            <a:ext cx="2286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5224264" y="2999688"/>
            <a:ext cx="838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503789" y="2807601"/>
            <a:ext cx="606128" cy="40011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sets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6443464" y="4066488"/>
            <a:ext cx="1171346" cy="40011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300032" y="2617167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032" y="2617167"/>
                <a:ext cx="422936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3062032" y="2613669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032" y="2613669"/>
                <a:ext cx="42293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3747832" y="2613669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32" y="2613669"/>
                <a:ext cx="42293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4416500" y="2613669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500" y="2613669"/>
                <a:ext cx="42293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5085168" y="2613437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168" y="2613437"/>
                <a:ext cx="42293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表格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7798275"/>
                  </p:ext>
                </p:extLst>
              </p:nvPr>
            </p:nvGraphicFramePr>
            <p:xfrm>
              <a:off x="1096404" y="5013176"/>
              <a:ext cx="6204490" cy="1519766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008000">
                      <a:extLst>
                        <a:ext uri="{9D8B030D-6E8A-4147-A177-3AD203B41FA5}">
                          <a16:colId xmlns:a16="http://schemas.microsoft.com/office/drawing/2014/main" val="3160038094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735996581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1231090105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3365725996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4285549478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1462403090"/>
                        </a:ext>
                      </a:extLst>
                    </a:gridCol>
                  </a:tblGrid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Subset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2660860"/>
                      </a:ext>
                    </a:extLst>
                  </a:tr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Cost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3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5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4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9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6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1474696"/>
                      </a:ext>
                    </a:extLst>
                  </a:tr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Cost per element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-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5/2 = 2.5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-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9/2 = 4.5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6/1 = 6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8310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表格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7798275"/>
                  </p:ext>
                </p:extLst>
              </p:nvPr>
            </p:nvGraphicFramePr>
            <p:xfrm>
              <a:off x="1096404" y="5013176"/>
              <a:ext cx="6204490" cy="1519766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008000">
                      <a:extLst>
                        <a:ext uri="{9D8B030D-6E8A-4147-A177-3AD203B41FA5}">
                          <a16:colId xmlns:a16="http://schemas.microsoft.com/office/drawing/2014/main" val="3160038094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735996581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1231090105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3365725996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4285549478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1462403090"/>
                        </a:ext>
                      </a:extLst>
                    </a:gridCol>
                  </a:tblGrid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Subset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98235" t="-1220" r="-402941" b="-2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97076" t="-1220" r="-300585" b="-2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97076" t="-1220" r="-200585" b="-2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99412" t="-1220" r="-101765" b="-2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96491" t="-1220" r="-1170" b="-2170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660860"/>
                      </a:ext>
                    </a:extLst>
                  </a:tr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Cost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3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5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4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9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6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147469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Cost per element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-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5/2 = 2.5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-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9/2 = 4.5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6/1 = 6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8310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7667337" y="5036341"/>
                <a:ext cx="13197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337" y="5036341"/>
                <a:ext cx="1319720" cy="338554"/>
              </a:xfrm>
              <a:prstGeom prst="rect">
                <a:avLst/>
              </a:prstGeom>
              <a:blipFill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20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8229600" cy="583274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marL="0" indent="0" eaLnBrk="1" hangingPunct="1">
              <a:buNone/>
            </a:pPr>
            <a:r>
              <a:rPr lang="en-US" altLang="zh-CN" sz="2400" b="1" dirty="0"/>
              <a:t>Idea</a:t>
            </a:r>
            <a:r>
              <a:rPr lang="en-US" altLang="zh-CN" sz="2400" dirty="0"/>
              <a:t>:</a:t>
            </a:r>
          </a:p>
          <a:p>
            <a:pPr marL="0" indent="0" eaLnBrk="1" hangingPunct="1">
              <a:buNone/>
            </a:pPr>
            <a:r>
              <a:rPr lang="en-US" altLang="zh-CN" sz="2400" dirty="0"/>
              <a:t>Keep finding a set which is the most effective in covering remaining elements.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Set-Cover Problem</a:t>
            </a:r>
            <a:r>
              <a:rPr lang="zh-CN" altLang="en-US" b="0" dirty="0"/>
              <a:t>： </a:t>
            </a:r>
            <a:r>
              <a:rPr lang="en-US" altLang="zh-CN" b="0" dirty="0"/>
              <a:t>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34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404864" y="2923488"/>
            <a:ext cx="152400" cy="1524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795264" y="429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462264" y="292348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852664" y="2923488"/>
            <a:ext cx="152400" cy="1524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3166864" y="292348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5148064" y="292348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386064" y="42950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3776464" y="429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3014464" y="429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481064" y="429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5986264" y="42950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4843264" y="42950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5376664" y="429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1871464" y="2999688"/>
            <a:ext cx="6096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2481064" y="2923488"/>
            <a:ext cx="76200" cy="14478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481064" y="2999688"/>
            <a:ext cx="6096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2557264" y="2999688"/>
            <a:ext cx="6858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243064" y="2999688"/>
            <a:ext cx="1219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243064" y="2999688"/>
            <a:ext cx="2819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3852664" y="2999688"/>
            <a:ext cx="762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928864" y="2999688"/>
            <a:ext cx="15240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H="1">
            <a:off x="3090664" y="2999688"/>
            <a:ext cx="14478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H="1">
            <a:off x="4462264" y="2999688"/>
            <a:ext cx="7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4538464" y="2999688"/>
            <a:ext cx="381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5224264" y="2999688"/>
            <a:ext cx="2286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5224264" y="2999688"/>
            <a:ext cx="838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503789" y="2807601"/>
            <a:ext cx="606128" cy="40011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sets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6443464" y="4066488"/>
            <a:ext cx="1171346" cy="40011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300032" y="2617167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032" y="2617167"/>
                <a:ext cx="422936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3062032" y="2613669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032" y="2613669"/>
                <a:ext cx="42293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3747832" y="2613669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32" y="2613669"/>
                <a:ext cx="42293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4416500" y="2613669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500" y="2613669"/>
                <a:ext cx="42293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5085168" y="2613437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168" y="2613437"/>
                <a:ext cx="42293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表格 3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96404" y="5013176"/>
              <a:ext cx="6204490" cy="1519766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008000">
                      <a:extLst>
                        <a:ext uri="{9D8B030D-6E8A-4147-A177-3AD203B41FA5}">
                          <a16:colId xmlns:a16="http://schemas.microsoft.com/office/drawing/2014/main" val="3160038094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735996581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1231090105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3365725996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4285549478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1462403090"/>
                        </a:ext>
                      </a:extLst>
                    </a:gridCol>
                  </a:tblGrid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Subset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2660860"/>
                      </a:ext>
                    </a:extLst>
                  </a:tr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Cost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3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5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4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9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6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1474696"/>
                      </a:ext>
                    </a:extLst>
                  </a:tr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Cost per element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-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5/2 = 2.5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-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9/2 = 4.5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6/1 = 6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8310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表格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7798275"/>
                  </p:ext>
                </p:extLst>
              </p:nvPr>
            </p:nvGraphicFramePr>
            <p:xfrm>
              <a:off x="1096404" y="5013176"/>
              <a:ext cx="6204490" cy="1519766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008000">
                      <a:extLst>
                        <a:ext uri="{9D8B030D-6E8A-4147-A177-3AD203B41FA5}">
                          <a16:colId xmlns:a16="http://schemas.microsoft.com/office/drawing/2014/main" val="3160038094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735996581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1231090105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3365725996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4285549478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1462403090"/>
                        </a:ext>
                      </a:extLst>
                    </a:gridCol>
                  </a:tblGrid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Subset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98235" t="-1220" r="-402941" b="-2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97076" t="-1220" r="-300585" b="-2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97076" t="-1220" r="-200585" b="-2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99412" t="-1220" r="-101765" b="-2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96491" t="-1220" r="-1170" b="-2170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660860"/>
                      </a:ext>
                    </a:extLst>
                  </a:tr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Cost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3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5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4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9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6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147469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Cost per element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-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5/2 = 2.5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-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9/2 = 4.5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6/1 = 6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8310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圆角矩形 41"/>
          <p:cNvSpPr/>
          <p:nvPr/>
        </p:nvSpPr>
        <p:spPr bwMode="auto">
          <a:xfrm>
            <a:off x="3173016" y="6021288"/>
            <a:ext cx="966936" cy="51165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7667337" y="5036341"/>
                <a:ext cx="12963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6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337" y="5036341"/>
                <a:ext cx="1296381" cy="584775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5427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8229600" cy="583274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marL="0" indent="0" eaLnBrk="1" hangingPunct="1">
              <a:buNone/>
            </a:pPr>
            <a:r>
              <a:rPr lang="en-US" altLang="zh-CN" sz="2400" b="1" dirty="0"/>
              <a:t>Idea</a:t>
            </a:r>
            <a:r>
              <a:rPr lang="en-US" altLang="zh-CN" sz="2400" dirty="0"/>
              <a:t>:</a:t>
            </a:r>
          </a:p>
          <a:p>
            <a:pPr marL="0" indent="0" eaLnBrk="1" hangingPunct="1">
              <a:buNone/>
            </a:pPr>
            <a:r>
              <a:rPr lang="en-US" altLang="zh-CN" sz="2400" dirty="0"/>
              <a:t>Keep finding a set which is the most effective in covering remaining elements.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Set-Cover Problem</a:t>
            </a:r>
            <a:r>
              <a:rPr lang="zh-CN" altLang="en-US" b="0" dirty="0"/>
              <a:t>： </a:t>
            </a:r>
            <a:r>
              <a:rPr lang="en-US" altLang="zh-CN" b="0" dirty="0"/>
              <a:t>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35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404864" y="2923488"/>
            <a:ext cx="152400" cy="1524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795264" y="429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462264" y="292348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852664" y="2923488"/>
            <a:ext cx="152400" cy="1524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3166864" y="2923488"/>
            <a:ext cx="152400" cy="1524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5148064" y="292348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386064" y="429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3776464" y="429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3014464" y="429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481064" y="429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5986264" y="429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4843264" y="42950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5376664" y="429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1871464" y="2999688"/>
            <a:ext cx="6096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2481064" y="2923488"/>
            <a:ext cx="76200" cy="14478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481064" y="2999688"/>
            <a:ext cx="6096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2557264" y="2999688"/>
            <a:ext cx="6858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243064" y="2999688"/>
            <a:ext cx="1219200" cy="12954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243064" y="2999688"/>
            <a:ext cx="28194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3852664" y="2999688"/>
            <a:ext cx="762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928864" y="2999688"/>
            <a:ext cx="15240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H="1">
            <a:off x="3090664" y="2999688"/>
            <a:ext cx="14478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H="1">
            <a:off x="4462264" y="2999688"/>
            <a:ext cx="762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4538464" y="2999688"/>
            <a:ext cx="381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5224264" y="2999688"/>
            <a:ext cx="2286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5224264" y="2999688"/>
            <a:ext cx="8382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503789" y="2807601"/>
            <a:ext cx="606128" cy="40011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sets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6443464" y="4066488"/>
            <a:ext cx="1171346" cy="40011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300032" y="2617167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032" y="2617167"/>
                <a:ext cx="422936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3062032" y="2613669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032" y="2613669"/>
                <a:ext cx="42293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3747832" y="2613669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32" y="2613669"/>
                <a:ext cx="42293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4416500" y="2613669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500" y="2613669"/>
                <a:ext cx="42293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5085168" y="2613437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168" y="2613437"/>
                <a:ext cx="42293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表格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9641292"/>
                  </p:ext>
                </p:extLst>
              </p:nvPr>
            </p:nvGraphicFramePr>
            <p:xfrm>
              <a:off x="1096404" y="5013176"/>
              <a:ext cx="6204490" cy="1519766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008000">
                      <a:extLst>
                        <a:ext uri="{9D8B030D-6E8A-4147-A177-3AD203B41FA5}">
                          <a16:colId xmlns:a16="http://schemas.microsoft.com/office/drawing/2014/main" val="3160038094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735996581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1231090105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3365725996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4285549478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1462403090"/>
                        </a:ext>
                      </a:extLst>
                    </a:gridCol>
                  </a:tblGrid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Subset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2660860"/>
                      </a:ext>
                    </a:extLst>
                  </a:tr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Cost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3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5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4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9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6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1474696"/>
                      </a:ext>
                    </a:extLst>
                  </a:tr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Cost per element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-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-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-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9/1</a:t>
                          </a:r>
                          <a:r>
                            <a:rPr lang="en-US" altLang="zh-CN" sz="1400" b="0" baseline="0" dirty="0">
                              <a:solidFill>
                                <a:srgbClr val="0070C0"/>
                              </a:solidFill>
                            </a:rPr>
                            <a:t> = 9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6/0 = ∞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8310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表格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9641292"/>
                  </p:ext>
                </p:extLst>
              </p:nvPr>
            </p:nvGraphicFramePr>
            <p:xfrm>
              <a:off x="1096404" y="5013176"/>
              <a:ext cx="6204490" cy="1519766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008000">
                      <a:extLst>
                        <a:ext uri="{9D8B030D-6E8A-4147-A177-3AD203B41FA5}">
                          <a16:colId xmlns:a16="http://schemas.microsoft.com/office/drawing/2014/main" val="3160038094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735996581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1231090105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3365725996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4285549478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1462403090"/>
                        </a:ext>
                      </a:extLst>
                    </a:gridCol>
                  </a:tblGrid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Subset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98235" t="-1220" r="-402941" b="-2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97076" t="-1220" r="-300585" b="-2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97076" t="-1220" r="-200585" b="-2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99412" t="-1220" r="-101765" b="-2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96491" t="-1220" r="-1170" b="-2170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660860"/>
                      </a:ext>
                    </a:extLst>
                  </a:tr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Cost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3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5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4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9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6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147469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Cost per element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-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-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-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9/1</a:t>
                          </a:r>
                          <a:r>
                            <a:rPr lang="en-US" altLang="zh-CN" sz="1400" b="0" baseline="0" dirty="0" smtClean="0">
                              <a:solidFill>
                                <a:srgbClr val="0070C0"/>
                              </a:solidFill>
                            </a:rPr>
                            <a:t> = 9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6/0 = ∞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8310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7667337" y="5036341"/>
                <a:ext cx="12963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6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337" y="5036341"/>
                <a:ext cx="1296381" cy="584775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3221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8229600" cy="583274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marL="0" indent="0" eaLnBrk="1" hangingPunct="1">
              <a:buNone/>
            </a:pPr>
            <a:r>
              <a:rPr lang="en-US" altLang="zh-CN" sz="2400" b="1" dirty="0"/>
              <a:t>Idea</a:t>
            </a:r>
            <a:r>
              <a:rPr lang="en-US" altLang="zh-CN" sz="2400" dirty="0"/>
              <a:t>:</a:t>
            </a:r>
          </a:p>
          <a:p>
            <a:pPr marL="0" indent="0" eaLnBrk="1" hangingPunct="1">
              <a:buNone/>
            </a:pPr>
            <a:r>
              <a:rPr lang="en-US" altLang="zh-CN" sz="2400" dirty="0"/>
              <a:t>Keep finding a set which is the most effective in covering remaining elements.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Set-Cover Problem</a:t>
            </a:r>
            <a:r>
              <a:rPr lang="zh-CN" altLang="en-US" b="0" dirty="0"/>
              <a:t>： </a:t>
            </a:r>
            <a:r>
              <a:rPr lang="en-US" altLang="zh-CN" b="0" dirty="0"/>
              <a:t>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36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404864" y="2923488"/>
            <a:ext cx="152400" cy="1524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795264" y="429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462264" y="292348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852664" y="2923488"/>
            <a:ext cx="152400" cy="1524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3166864" y="2923488"/>
            <a:ext cx="152400" cy="1524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5148064" y="292348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386064" y="429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3776464" y="429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3014464" y="429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481064" y="429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5986264" y="429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4843264" y="42950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5376664" y="429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1871464" y="2999688"/>
            <a:ext cx="6096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2481064" y="2923488"/>
            <a:ext cx="76200" cy="14478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481064" y="2999688"/>
            <a:ext cx="6096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2557264" y="2999688"/>
            <a:ext cx="6858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243064" y="2999688"/>
            <a:ext cx="1219200" cy="12954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243064" y="2999688"/>
            <a:ext cx="28194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3852664" y="2999688"/>
            <a:ext cx="762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928864" y="2999688"/>
            <a:ext cx="15240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H="1">
            <a:off x="3090664" y="2999688"/>
            <a:ext cx="14478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H="1">
            <a:off x="4462264" y="2999688"/>
            <a:ext cx="762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4538464" y="2999688"/>
            <a:ext cx="381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5224264" y="2999688"/>
            <a:ext cx="2286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5224264" y="2999688"/>
            <a:ext cx="8382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503789" y="2807601"/>
            <a:ext cx="606128" cy="40011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sets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6443464" y="4066488"/>
            <a:ext cx="1171346" cy="40011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300032" y="2617167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032" y="2617167"/>
                <a:ext cx="422936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3062032" y="2613669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032" y="2613669"/>
                <a:ext cx="42293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3747832" y="2613669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32" y="2613669"/>
                <a:ext cx="42293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4416500" y="2613669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500" y="2613669"/>
                <a:ext cx="42293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5085168" y="2613437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168" y="2613437"/>
                <a:ext cx="42293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表格 3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96404" y="5013176"/>
              <a:ext cx="6204490" cy="1519766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008000">
                      <a:extLst>
                        <a:ext uri="{9D8B030D-6E8A-4147-A177-3AD203B41FA5}">
                          <a16:colId xmlns:a16="http://schemas.microsoft.com/office/drawing/2014/main" val="3160038094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735996581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1231090105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3365725996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4285549478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1462403090"/>
                        </a:ext>
                      </a:extLst>
                    </a:gridCol>
                  </a:tblGrid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Subset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2660860"/>
                      </a:ext>
                    </a:extLst>
                  </a:tr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Cost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3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5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4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9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6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1474696"/>
                      </a:ext>
                    </a:extLst>
                  </a:tr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Cost per element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-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-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-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9/1</a:t>
                          </a:r>
                          <a:r>
                            <a:rPr lang="en-US" altLang="zh-CN" sz="1400" b="0" baseline="0" dirty="0">
                              <a:solidFill>
                                <a:srgbClr val="0070C0"/>
                              </a:solidFill>
                            </a:rPr>
                            <a:t> = 9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6/0 = ∞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8310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表格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9641292"/>
                  </p:ext>
                </p:extLst>
              </p:nvPr>
            </p:nvGraphicFramePr>
            <p:xfrm>
              <a:off x="1096404" y="5013176"/>
              <a:ext cx="6204490" cy="1519766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008000">
                      <a:extLst>
                        <a:ext uri="{9D8B030D-6E8A-4147-A177-3AD203B41FA5}">
                          <a16:colId xmlns:a16="http://schemas.microsoft.com/office/drawing/2014/main" val="3160038094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735996581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1231090105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3365725996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4285549478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1462403090"/>
                        </a:ext>
                      </a:extLst>
                    </a:gridCol>
                  </a:tblGrid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Subset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98235" t="-1220" r="-402941" b="-2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97076" t="-1220" r="-300585" b="-2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97076" t="-1220" r="-200585" b="-2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99412" t="-1220" r="-101765" b="-2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96491" t="-1220" r="-1170" b="-2170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660860"/>
                      </a:ext>
                    </a:extLst>
                  </a:tr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Cost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3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5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4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9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6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147469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Cost per element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-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-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-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9/1</a:t>
                          </a:r>
                          <a:r>
                            <a:rPr lang="en-US" altLang="zh-CN" sz="1400" b="0" baseline="0" dirty="0" smtClean="0">
                              <a:solidFill>
                                <a:srgbClr val="0070C0"/>
                              </a:solidFill>
                            </a:rPr>
                            <a:t> = 9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6/0 = ∞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8310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圆角矩形 41"/>
          <p:cNvSpPr/>
          <p:nvPr/>
        </p:nvSpPr>
        <p:spPr bwMode="auto">
          <a:xfrm>
            <a:off x="5261248" y="6021288"/>
            <a:ext cx="966936" cy="51165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7667337" y="5036341"/>
                <a:ext cx="12963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6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337" y="5036341"/>
                <a:ext cx="1296381" cy="584775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386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8229600" cy="583274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marL="0" indent="0" eaLnBrk="1" hangingPunct="1">
              <a:buNone/>
            </a:pPr>
            <a:r>
              <a:rPr lang="en-US" altLang="zh-CN" sz="2400" b="1" dirty="0"/>
              <a:t>Idea</a:t>
            </a:r>
            <a:r>
              <a:rPr lang="en-US" altLang="zh-CN" sz="2400" dirty="0"/>
              <a:t>:</a:t>
            </a:r>
          </a:p>
          <a:p>
            <a:pPr marL="0" indent="0" eaLnBrk="1" hangingPunct="1">
              <a:buNone/>
            </a:pPr>
            <a:r>
              <a:rPr lang="en-US" altLang="zh-CN" sz="2400" dirty="0"/>
              <a:t>Keep finding a set which is the most effective in covering remaining elements.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Set-Cover Problem</a:t>
            </a:r>
            <a:r>
              <a:rPr lang="zh-CN" altLang="en-US" b="0" dirty="0"/>
              <a:t>： </a:t>
            </a:r>
            <a:r>
              <a:rPr lang="en-US" altLang="zh-CN" b="0" dirty="0"/>
              <a:t>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37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404864" y="2923488"/>
            <a:ext cx="152400" cy="1524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795264" y="429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462264" y="2923488"/>
            <a:ext cx="152400" cy="1524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852664" y="2923488"/>
            <a:ext cx="152400" cy="1524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3166864" y="2923488"/>
            <a:ext cx="152400" cy="1524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5148064" y="292348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386064" y="429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3776464" y="429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3014464" y="429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481064" y="429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5986264" y="429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4843264" y="429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5376664" y="4295088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1871464" y="2999688"/>
            <a:ext cx="6096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2481064" y="2923488"/>
            <a:ext cx="76200" cy="14478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481064" y="2999688"/>
            <a:ext cx="6096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2557264" y="2999688"/>
            <a:ext cx="6858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243064" y="2999688"/>
            <a:ext cx="1219200" cy="12954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243064" y="2999688"/>
            <a:ext cx="28194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3852664" y="2999688"/>
            <a:ext cx="762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928864" y="2999688"/>
            <a:ext cx="15240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H="1">
            <a:off x="3090664" y="2999688"/>
            <a:ext cx="14478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H="1">
            <a:off x="4462264" y="2999688"/>
            <a:ext cx="762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4538464" y="2999688"/>
            <a:ext cx="381000" cy="12954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5224264" y="2999688"/>
            <a:ext cx="2286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5224264" y="2999688"/>
            <a:ext cx="838200" cy="1371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503789" y="2807601"/>
            <a:ext cx="606128" cy="40011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sets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6443464" y="4066488"/>
            <a:ext cx="1171346" cy="40011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300032" y="2617167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032" y="2617167"/>
                <a:ext cx="422936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3062032" y="2613669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032" y="2613669"/>
                <a:ext cx="42293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3747832" y="2613669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32" y="2613669"/>
                <a:ext cx="42293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4416500" y="2613669"/>
                <a:ext cx="42293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500" y="2613669"/>
                <a:ext cx="42293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5085168" y="2613437"/>
                <a:ext cx="422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168" y="2613437"/>
                <a:ext cx="42293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表格 37"/>
              <p:cNvGraphicFramePr>
                <a:graphicFrameLocks noGrp="1"/>
              </p:cNvGraphicFramePr>
              <p:nvPr/>
            </p:nvGraphicFramePr>
            <p:xfrm>
              <a:off x="1096404" y="5013176"/>
              <a:ext cx="6204490" cy="1519766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008000">
                      <a:extLst>
                        <a:ext uri="{9D8B030D-6E8A-4147-A177-3AD203B41FA5}">
                          <a16:colId xmlns:a16="http://schemas.microsoft.com/office/drawing/2014/main" val="3160038094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735996581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1231090105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3365725996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4285549478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1462403090"/>
                        </a:ext>
                      </a:extLst>
                    </a:gridCol>
                  </a:tblGrid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Subset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2660860"/>
                      </a:ext>
                    </a:extLst>
                  </a:tr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Cost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3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5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4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9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6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1474696"/>
                      </a:ext>
                    </a:extLst>
                  </a:tr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Cost per element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-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-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-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9/1</a:t>
                          </a:r>
                          <a:r>
                            <a:rPr lang="en-US" altLang="zh-CN" sz="1400" b="0" baseline="0" dirty="0">
                              <a:solidFill>
                                <a:srgbClr val="0070C0"/>
                              </a:solidFill>
                            </a:rPr>
                            <a:t> = 9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rgbClr val="0070C0"/>
                              </a:solidFill>
                            </a:rPr>
                            <a:t>6/0 = ∞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8310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表格 37"/>
              <p:cNvGraphicFramePr>
                <a:graphicFrameLocks noGrp="1"/>
              </p:cNvGraphicFramePr>
              <p:nvPr/>
            </p:nvGraphicFramePr>
            <p:xfrm>
              <a:off x="1096404" y="5013176"/>
              <a:ext cx="6204490" cy="1519766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008000">
                      <a:extLst>
                        <a:ext uri="{9D8B030D-6E8A-4147-A177-3AD203B41FA5}">
                          <a16:colId xmlns:a16="http://schemas.microsoft.com/office/drawing/2014/main" val="3160038094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735996581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1231090105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3365725996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4285549478"/>
                        </a:ext>
                      </a:extLst>
                    </a:gridCol>
                    <a:gridCol w="1039298">
                      <a:extLst>
                        <a:ext uri="{9D8B030D-6E8A-4147-A177-3AD203B41FA5}">
                          <a16:colId xmlns:a16="http://schemas.microsoft.com/office/drawing/2014/main" val="1462403090"/>
                        </a:ext>
                      </a:extLst>
                    </a:gridCol>
                  </a:tblGrid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Subset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98235" t="-1220" r="-402941" b="-2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97076" t="-1220" r="-300585" b="-2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97076" t="-1220" r="-200585" b="-2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99412" t="-1220" r="-101765" b="-2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96491" t="-1220" r="-1170" b="-2170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660860"/>
                      </a:ext>
                    </a:extLst>
                  </a:tr>
                  <a:tr h="500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Cost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3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5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4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9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6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147469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/>
                            <a:t>Cost per element</a:t>
                          </a:r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-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-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-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9/1</a:t>
                          </a:r>
                          <a:r>
                            <a:rPr lang="en-US" altLang="zh-CN" sz="1400" b="0" baseline="0" dirty="0" smtClean="0">
                              <a:solidFill>
                                <a:srgbClr val="0070C0"/>
                              </a:solidFill>
                            </a:rPr>
                            <a:t> = 9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rgbClr val="0070C0"/>
                              </a:solidFill>
                            </a:rPr>
                            <a:t>6/0 = ∞</a:t>
                          </a:r>
                          <a:endParaRPr lang="zh-CN" altLang="en-US" sz="1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8310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圆角矩形 41"/>
          <p:cNvSpPr/>
          <p:nvPr/>
        </p:nvSpPr>
        <p:spPr bwMode="auto">
          <a:xfrm>
            <a:off x="5261248" y="6021288"/>
            <a:ext cx="966936" cy="51165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7667337" y="5036341"/>
                <a:ext cx="12963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6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337" y="5036341"/>
                <a:ext cx="1296381" cy="584775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248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Set-Cover Problem: Approximation Ratio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38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23528" y="3174067"/>
            <a:ext cx="8481489" cy="830997"/>
          </a:xfrm>
          <a:prstGeom prst="rect">
            <a:avLst/>
          </a:prstGeom>
          <a:solidFill>
            <a:srgbClr val="FFFFCC"/>
          </a:solidFill>
          <a:ln w="2857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Major open question</a:t>
            </a:r>
            <a:r>
              <a:rPr lang="en-US" altLang="zh-CN" sz="2400" b="0" dirty="0">
                <a:latin typeface="Calibri" panose="020F0502020204030204" pitchFamily="34" charset="0"/>
                <a:cs typeface="Calibri" panose="020F0502020204030204" pitchFamily="34" charset="0"/>
              </a:rPr>
              <a:t>: Whether the greedy algorithm has the best </a:t>
            </a:r>
          </a:p>
          <a:p>
            <a:r>
              <a:rPr lang="en-US" altLang="zh-CN" sz="2400" b="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and tightest approximation ratio?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627784" y="1650632"/>
            <a:ext cx="3888432" cy="461665"/>
          </a:xfrm>
          <a:prstGeom prst="rect">
            <a:avLst/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Approximation Ratio </a:t>
            </a:r>
            <a:r>
              <a:rPr lang="en-US" altLang="zh-TW" sz="2400" b="0" dirty="0">
                <a:latin typeface="Calibri" panose="020F0502020204030204" pitchFamily="34" charset="0"/>
                <a:cs typeface="Calibri" panose="020F0502020204030204" pitchFamily="34" charset="0"/>
              </a:rPr>
              <a:t>= log n</a:t>
            </a:r>
          </a:p>
        </p:txBody>
      </p:sp>
    </p:spTree>
    <p:extLst>
      <p:ext uri="{BB962C8B-B14F-4D97-AF65-F5344CB8AC3E}">
        <p14:creationId xmlns:p14="http://schemas.microsoft.com/office/powerpoint/2010/main" val="123809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507288" cy="5688632"/>
          </a:xfrm>
        </p:spPr>
        <p:txBody>
          <a:bodyPr/>
          <a:lstStyle/>
          <a:p>
            <a:pPr eaLnBrk="1" hangingPunct="1">
              <a:spcBef>
                <a:spcPts val="1000"/>
              </a:spcBef>
            </a:pPr>
            <a:r>
              <a:rPr lang="en-US" altLang="zh-CN" sz="3400" dirty="0"/>
              <a:t>Introduction</a:t>
            </a:r>
          </a:p>
          <a:p>
            <a:pPr eaLnBrk="1" hangingPunct="1">
              <a:spcBef>
                <a:spcPts val="1000"/>
              </a:spcBef>
            </a:pPr>
            <a:endParaRPr lang="en-US" altLang="zh-CN" sz="3400" dirty="0">
              <a:solidFill>
                <a:srgbClr val="FF0000"/>
              </a:solidFill>
            </a:endParaRPr>
          </a:p>
          <a:p>
            <a:pPr eaLnBrk="1" hangingPunct="1">
              <a:spcBef>
                <a:spcPts val="1000"/>
              </a:spcBef>
            </a:pPr>
            <a:r>
              <a:rPr lang="en-US" altLang="zh-CN" sz="3400" dirty="0"/>
              <a:t>Vertex-Cover Problem</a:t>
            </a:r>
          </a:p>
          <a:p>
            <a:pPr eaLnBrk="1" hangingPunct="1">
              <a:spcBef>
                <a:spcPts val="1000"/>
              </a:spcBef>
            </a:pPr>
            <a:endParaRPr lang="en-US" altLang="zh-CN" sz="3400" dirty="0"/>
          </a:p>
          <a:p>
            <a:pPr eaLnBrk="1" hangingPunct="1">
              <a:spcBef>
                <a:spcPts val="1000"/>
              </a:spcBef>
            </a:pPr>
            <a:r>
              <a:rPr lang="en-US" altLang="zh-CN" sz="3400" dirty="0"/>
              <a:t>Set-Cover Problem</a:t>
            </a:r>
          </a:p>
          <a:p>
            <a:pPr eaLnBrk="1" hangingPunct="1">
              <a:spcBef>
                <a:spcPts val="1000"/>
              </a:spcBef>
            </a:pPr>
            <a:endParaRPr lang="en-US" altLang="zh-CN" sz="3400" dirty="0"/>
          </a:p>
          <a:p>
            <a:pPr eaLnBrk="1" hangingPunct="1">
              <a:spcBef>
                <a:spcPts val="1000"/>
              </a:spcBef>
            </a:pPr>
            <a:r>
              <a:rPr lang="en-US" altLang="zh-CN" sz="3400" dirty="0">
                <a:solidFill>
                  <a:srgbClr val="FF0000"/>
                </a:solidFill>
              </a:rPr>
              <a:t>Traveling-Salesman Problem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39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263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8229600" cy="583274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marL="0" indent="0" eaLnBrk="1" hangingPunct="1">
              <a:buNone/>
            </a:pPr>
            <a:r>
              <a:rPr lang="en-US" altLang="zh-CN" sz="2400" dirty="0"/>
              <a:t>Suppose we work on an optimization problem where each solution has an associated </a:t>
            </a:r>
            <a:r>
              <a:rPr lang="en-US" altLang="zh-CN" sz="2400" i="1" dirty="0">
                <a:solidFill>
                  <a:srgbClr val="0070C0"/>
                </a:solidFill>
              </a:rPr>
              <a:t>cost</a:t>
            </a:r>
            <a:r>
              <a:rPr lang="en-US" altLang="zh-CN" sz="2400" dirty="0"/>
              <a:t>.</a:t>
            </a:r>
          </a:p>
          <a:p>
            <a:pPr eaLnBrk="1" hangingPunct="1"/>
            <a:r>
              <a:rPr lang="en-US" altLang="zh-CN" sz="2400" dirty="0"/>
              <a:t>An approximation algorithm returns a legal solution, but the cost of that legal solution may </a:t>
            </a:r>
            <a:r>
              <a:rPr lang="en-US" altLang="zh-CN" sz="2400" dirty="0">
                <a:solidFill>
                  <a:srgbClr val="0070C0"/>
                </a:solidFill>
              </a:rPr>
              <a:t>not</a:t>
            </a:r>
            <a:r>
              <a:rPr lang="en-US" altLang="zh-CN" sz="2400" dirty="0"/>
              <a:t> be optimal.</a:t>
            </a:r>
          </a:p>
          <a:p>
            <a:pPr marL="0" indent="0" eaLnBrk="1" hangingPunct="1">
              <a:buNone/>
            </a:pPr>
            <a:r>
              <a:rPr lang="en-US" altLang="zh-CN" sz="2400" dirty="0"/>
              <a:t>Examples:</a:t>
            </a:r>
          </a:p>
          <a:p>
            <a:pPr eaLnBrk="1" hangingPunct="1"/>
            <a:r>
              <a:rPr lang="en-US" altLang="zh-CN" sz="2400" dirty="0"/>
              <a:t>Suppose we are looking for a </a:t>
            </a:r>
            <a:r>
              <a:rPr lang="en-US" altLang="zh-CN" sz="2400" dirty="0">
                <a:solidFill>
                  <a:srgbClr val="0070C0"/>
                </a:solidFill>
              </a:rPr>
              <a:t>minimum</a:t>
            </a:r>
            <a:r>
              <a:rPr lang="en-US" altLang="zh-CN" sz="2400" dirty="0"/>
              <a:t> size vertex-cover (VC). An approximation algorithm returns a VC for us, but the size (cost) may not be minimum.</a:t>
            </a:r>
          </a:p>
          <a:p>
            <a:pPr eaLnBrk="1" hangingPunct="1"/>
            <a:r>
              <a:rPr lang="en-US" altLang="zh-CN" sz="2400" dirty="0"/>
              <a:t>We are looking for a </a:t>
            </a:r>
            <a:r>
              <a:rPr lang="en-US" altLang="zh-CN" sz="2400" dirty="0">
                <a:solidFill>
                  <a:srgbClr val="0070C0"/>
                </a:solidFill>
              </a:rPr>
              <a:t>maximum</a:t>
            </a:r>
            <a:r>
              <a:rPr lang="en-US" altLang="zh-CN" sz="2400" dirty="0"/>
              <a:t> size independent set (IS). An approximation algorithm returns an IS for us, but the size (cost) may not be maximum.</a:t>
            </a:r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marL="344487" lvl="1" indent="0" eaLnBrk="1" hangingPunct="1">
              <a:buNone/>
            </a:pPr>
            <a:endParaRPr lang="en-US" altLang="zh-CN" sz="2000" dirty="0"/>
          </a:p>
          <a:p>
            <a:pPr marL="344487" lvl="1" indent="0" eaLnBrk="1" hangingPunct="1">
              <a:buNone/>
            </a:pPr>
            <a:endParaRPr lang="en-US" altLang="zh-CN" sz="20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Performance Ratios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4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46243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8229600" cy="583274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eaLnBrk="1" hangingPunct="1"/>
            <a:r>
              <a:rPr lang="en-US" altLang="zh-CN" sz="2400" b="1" dirty="0"/>
              <a:t>Hamiltonian Path Problem</a:t>
            </a:r>
            <a:r>
              <a:rPr lang="en-US" altLang="zh-CN" sz="2400" dirty="0"/>
              <a:t>: Given an undirected graph, find a </a:t>
            </a:r>
            <a:r>
              <a:rPr lang="en-US" altLang="zh-CN" sz="2400" dirty="0">
                <a:solidFill>
                  <a:srgbClr val="0070C0"/>
                </a:solidFill>
              </a:rPr>
              <a:t>cycle</a:t>
            </a:r>
            <a:r>
              <a:rPr lang="en-US" altLang="zh-CN" sz="2400" dirty="0"/>
              <a:t> visiting every</a:t>
            </a:r>
            <a:r>
              <a:rPr lang="en-US" altLang="zh-CN" sz="2400" dirty="0">
                <a:solidFill>
                  <a:srgbClr val="FF0000"/>
                </a:solidFill>
              </a:rPr>
              <a:t> vertex </a:t>
            </a:r>
            <a:r>
              <a:rPr lang="en-US" altLang="zh-CN" sz="2400" dirty="0"/>
              <a:t>exactly once.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b="1" dirty="0"/>
              <a:t>Eulerian Path Problem</a:t>
            </a:r>
            <a:r>
              <a:rPr lang="en-US" altLang="zh-CN" sz="2400" dirty="0"/>
              <a:t>: Given an undirected graph, find a </a:t>
            </a:r>
            <a:r>
              <a:rPr lang="en-US" altLang="zh-CN" sz="2400" dirty="0">
                <a:solidFill>
                  <a:srgbClr val="0070C0"/>
                </a:solidFill>
              </a:rPr>
              <a:t>walk</a:t>
            </a:r>
            <a:r>
              <a:rPr lang="en-US" altLang="zh-CN" sz="2400" dirty="0"/>
              <a:t> visiting every </a:t>
            </a:r>
            <a:r>
              <a:rPr lang="en-US" altLang="zh-CN" sz="2400" dirty="0">
                <a:solidFill>
                  <a:srgbClr val="FF0000"/>
                </a:solidFill>
              </a:rPr>
              <a:t>edge</a:t>
            </a:r>
            <a:r>
              <a:rPr lang="en-US" altLang="zh-CN" sz="2400" dirty="0"/>
              <a:t> exactly once. Notice that in a walk some vertices may have been visited more than once.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Traveling-Salesman Problem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40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65796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8229600" cy="583274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eaLnBrk="1" hangingPunct="1"/>
            <a:r>
              <a:rPr lang="en-US" altLang="zh-CN" sz="2400" b="1" dirty="0"/>
              <a:t>Hamiltonian Path Problem</a:t>
            </a:r>
            <a:r>
              <a:rPr lang="en-US" altLang="zh-CN" sz="2400" dirty="0"/>
              <a:t>: Given an undirected graph, find a </a:t>
            </a:r>
            <a:r>
              <a:rPr lang="en-US" altLang="zh-CN" sz="2400" dirty="0">
                <a:solidFill>
                  <a:srgbClr val="0070C0"/>
                </a:solidFill>
              </a:rPr>
              <a:t>cycle</a:t>
            </a:r>
            <a:r>
              <a:rPr lang="en-US" altLang="zh-CN" sz="2400" dirty="0"/>
              <a:t> visiting every</a:t>
            </a:r>
            <a:r>
              <a:rPr lang="en-US" altLang="zh-CN" sz="2400" dirty="0">
                <a:solidFill>
                  <a:srgbClr val="FF0000"/>
                </a:solidFill>
              </a:rPr>
              <a:t> vertex </a:t>
            </a:r>
            <a:r>
              <a:rPr lang="en-US" altLang="zh-CN" sz="2400" dirty="0"/>
              <a:t>exactly once.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b="1" dirty="0"/>
              <a:t>Eulerian Path Problem</a:t>
            </a:r>
            <a:r>
              <a:rPr lang="en-US" altLang="zh-CN" sz="2400" dirty="0"/>
              <a:t>: Given an undirected graph, find a </a:t>
            </a:r>
            <a:r>
              <a:rPr lang="en-US" altLang="zh-CN" sz="2400" dirty="0">
                <a:solidFill>
                  <a:srgbClr val="0070C0"/>
                </a:solidFill>
              </a:rPr>
              <a:t>walk</a:t>
            </a:r>
            <a:r>
              <a:rPr lang="en-US" altLang="zh-CN" sz="2400" dirty="0"/>
              <a:t> visiting every </a:t>
            </a:r>
            <a:r>
              <a:rPr lang="en-US" altLang="zh-CN" sz="2400" dirty="0">
                <a:solidFill>
                  <a:srgbClr val="FF0000"/>
                </a:solidFill>
              </a:rPr>
              <a:t>edge</a:t>
            </a:r>
            <a:r>
              <a:rPr lang="en-US" altLang="zh-CN" sz="2400" dirty="0"/>
              <a:t> exactly once. Notice that in a walk some vertices may have been visited more than once.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Traveling-Salesman Problem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41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4067944" y="2060848"/>
            <a:ext cx="2232248" cy="504056"/>
          </a:xfrm>
          <a:prstGeom prst="wedgeRoundRectCallout">
            <a:avLst>
              <a:gd name="adj1" fmla="val -30413"/>
              <a:gd name="adj2" fmla="val -71227"/>
              <a:gd name="adj3" fmla="val 16667"/>
            </a:avLst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charset="0"/>
                <a:ea typeface="Arial Unicode MS" pitchFamily="50" charset="-127"/>
                <a:cs typeface="Arial Unicode MS" pitchFamily="50" charset="-127"/>
              </a:rPr>
              <a:t>NP-complete</a:t>
            </a:r>
          </a:p>
        </p:txBody>
      </p:sp>
      <p:sp>
        <p:nvSpPr>
          <p:cNvPr id="6" name="圆角矩形标注 5"/>
          <p:cNvSpPr/>
          <p:nvPr/>
        </p:nvSpPr>
        <p:spPr bwMode="auto">
          <a:xfrm>
            <a:off x="3419872" y="5085184"/>
            <a:ext cx="5112568" cy="1008112"/>
          </a:xfrm>
          <a:prstGeom prst="wedgeRoundRectCallout">
            <a:avLst>
              <a:gd name="adj1" fmla="val -30413"/>
              <a:gd name="adj2" fmla="val -71227"/>
              <a:gd name="adj3" fmla="val 16667"/>
            </a:avLst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charset="0"/>
                <a:ea typeface="Arial Unicode MS" pitchFamily="50" charset="-127"/>
                <a:cs typeface="Arial Unicode MS" pitchFamily="50" charset="-127"/>
              </a:rPr>
              <a:t>polynomial time solvable.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charset="0"/>
                <a:ea typeface="Arial Unicode MS" pitchFamily="50" charset="-127"/>
                <a:cs typeface="Arial Unicode MS" pitchFamily="50" charset="-127"/>
              </a:rPr>
              <a:t>A graph has an Eulerian path if and 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charset="0"/>
                <a:ea typeface="Arial Unicode MS" pitchFamily="50" charset="-127"/>
                <a:cs typeface="Arial Unicode MS" pitchFamily="50" charset="-127"/>
              </a:rPr>
              <a:t>only if every vertex has an even degree.</a:t>
            </a:r>
          </a:p>
        </p:txBody>
      </p:sp>
    </p:spTree>
    <p:extLst>
      <p:ext uri="{BB962C8B-B14F-4D97-AF65-F5344CB8AC3E}">
        <p14:creationId xmlns:p14="http://schemas.microsoft.com/office/powerpoint/2010/main" val="93086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8229600" cy="583274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eaLnBrk="1" hangingPunct="1"/>
            <a:r>
              <a:rPr lang="en-US" altLang="zh-CN" sz="2400" b="1" dirty="0"/>
              <a:t>Traveling Salesman Problem (TSP): </a:t>
            </a:r>
            <a:r>
              <a:rPr lang="en-US" altLang="zh-CN" sz="2400" dirty="0"/>
              <a:t>Given a complete graph with nonnegative edge costs, find a </a:t>
            </a:r>
            <a:r>
              <a:rPr lang="en-US" altLang="zh-CN" sz="2400" dirty="0">
                <a:solidFill>
                  <a:srgbClr val="0070C0"/>
                </a:solidFill>
              </a:rPr>
              <a:t>minimum cost cycle </a:t>
            </a:r>
            <a:r>
              <a:rPr lang="en-US" altLang="zh-CN" sz="2400" dirty="0"/>
              <a:t>visiting every </a:t>
            </a:r>
            <a:r>
              <a:rPr lang="en-US" altLang="zh-CN" sz="2400" dirty="0">
                <a:solidFill>
                  <a:srgbClr val="FF0000"/>
                </a:solidFill>
              </a:rPr>
              <a:t>vertex</a:t>
            </a:r>
            <a:r>
              <a:rPr lang="en-US" altLang="zh-CN" sz="2400" dirty="0"/>
              <a:t> exactly once.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b="1" dirty="0"/>
              <a:t>Application</a:t>
            </a:r>
            <a:r>
              <a:rPr lang="en-US" altLang="zh-CN" sz="2400" dirty="0"/>
              <a:t>: Given a number of cities and the costs of traveling from any city to any other city, what is the cheapest round-trip route that visits each city exactly once and then returns to the starting city? 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Traveling-Salesman Problem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42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39911" y="5589240"/>
            <a:ext cx="8464177" cy="40011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chemeClr val="bg1"/>
                </a:solidFill>
              </a:rPr>
              <a:t>One of the most well-studied problem in combinatorial optimization.</a:t>
            </a:r>
          </a:p>
        </p:txBody>
      </p:sp>
    </p:spTree>
    <p:extLst>
      <p:ext uri="{BB962C8B-B14F-4D97-AF65-F5344CB8AC3E}">
        <p14:creationId xmlns:p14="http://schemas.microsoft.com/office/powerpoint/2010/main" val="34691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8229600" cy="583274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eaLnBrk="1" hangingPunct="1"/>
            <a:endParaRPr lang="en-US" altLang="zh-CN" sz="2400" b="1" dirty="0"/>
          </a:p>
          <a:p>
            <a:pPr eaLnBrk="1" hangingPunct="1"/>
            <a:endParaRPr lang="en-US" altLang="zh-CN" sz="2400" b="1" dirty="0"/>
          </a:p>
          <a:p>
            <a:pPr eaLnBrk="1" hangingPunct="1"/>
            <a:r>
              <a:rPr lang="en-US" altLang="zh-CN" sz="2400" b="1" dirty="0"/>
              <a:t>Traveling Salesman Problem (TSP): </a:t>
            </a:r>
            <a:r>
              <a:rPr lang="en-US" altLang="zh-CN" sz="2400" dirty="0"/>
              <a:t>Given a complete graph with nonnegative edge costs, find a </a:t>
            </a:r>
            <a:r>
              <a:rPr lang="en-US" altLang="zh-CN" sz="2400" dirty="0">
                <a:solidFill>
                  <a:srgbClr val="0070C0"/>
                </a:solidFill>
              </a:rPr>
              <a:t>minimum cost cycle </a:t>
            </a:r>
            <a:r>
              <a:rPr lang="en-US" altLang="zh-CN" sz="2400" dirty="0"/>
              <a:t>visiting every </a:t>
            </a:r>
            <a:r>
              <a:rPr lang="en-US" altLang="zh-CN" sz="2400" dirty="0">
                <a:solidFill>
                  <a:srgbClr val="FF0000"/>
                </a:solidFill>
              </a:rPr>
              <a:t>vertex</a:t>
            </a:r>
            <a:r>
              <a:rPr lang="en-US" altLang="zh-CN" sz="2400" dirty="0"/>
              <a:t> exactly once.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b="1" dirty="0"/>
              <a:t>Hamiltonian Path Problem</a:t>
            </a:r>
            <a:r>
              <a:rPr lang="en-US" altLang="zh-CN" sz="2400" dirty="0"/>
              <a:t>: Given an undirected graph, find a </a:t>
            </a:r>
            <a:r>
              <a:rPr lang="en-US" altLang="zh-CN" sz="2400" dirty="0">
                <a:solidFill>
                  <a:srgbClr val="0070C0"/>
                </a:solidFill>
              </a:rPr>
              <a:t>cycle</a:t>
            </a:r>
            <a:r>
              <a:rPr lang="en-US" altLang="zh-CN" sz="2400" dirty="0"/>
              <a:t> visiting every</a:t>
            </a:r>
            <a:r>
              <a:rPr lang="en-US" altLang="zh-CN" sz="2400" dirty="0">
                <a:solidFill>
                  <a:srgbClr val="FF0000"/>
                </a:solidFill>
              </a:rPr>
              <a:t> vertex </a:t>
            </a:r>
            <a:r>
              <a:rPr lang="en-US" altLang="zh-CN" sz="2400" dirty="0"/>
              <a:t>exactly once.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Traveling-Salesman Problem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43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23852" y="4724400"/>
            <a:ext cx="5317481" cy="691984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TW" sz="1800" dirty="0"/>
              <a:t> For each edge, we add an edge of cost 1.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zh-TW" sz="1800" dirty="0"/>
              <a:t> For each non-edge, we add an edge of cost 2.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876875" y="1135229"/>
            <a:ext cx="5379999" cy="707886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/>
              <a:t>The Hamiltonian path problem is a special </a:t>
            </a:r>
          </a:p>
          <a:p>
            <a:r>
              <a:rPr lang="en-US" altLang="zh-TW" sz="2000" dirty="0"/>
              <a:t>case of the Traveling Salesman Problem.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39552" y="5715000"/>
            <a:ext cx="8016938" cy="775084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zh-TW" sz="1800" dirty="0"/>
              <a:t> If there is a Hamiltonian path, then there is a cycle of cost n.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zh-TW" sz="1800" dirty="0"/>
              <a:t> If there is no Hamiltonian path, then every cycle has cost at least n+1. </a:t>
            </a:r>
          </a:p>
        </p:txBody>
      </p:sp>
    </p:spTree>
    <p:extLst>
      <p:ext uri="{BB962C8B-B14F-4D97-AF65-F5344CB8AC3E}">
        <p14:creationId xmlns:p14="http://schemas.microsoft.com/office/powerpoint/2010/main" val="380396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8229600" cy="583274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eaLnBrk="1" hangingPunct="1"/>
            <a:r>
              <a:rPr lang="en-US" altLang="zh-CN" sz="2400" b="1" dirty="0"/>
              <a:t>Theorem: </a:t>
            </a:r>
            <a:r>
              <a:rPr lang="en-US" altLang="zh-CN" sz="2400" dirty="0"/>
              <a:t>There is no constant factor approximation algorithm for TSP, unless P=NP.</a:t>
            </a:r>
          </a:p>
          <a:p>
            <a:pPr eaLnBrk="1" hangingPunct="1"/>
            <a:r>
              <a:rPr lang="en-US" altLang="zh-CN" sz="2400" b="1" dirty="0"/>
              <a:t>Idea</a:t>
            </a:r>
            <a:r>
              <a:rPr lang="en-US" altLang="zh-CN" sz="2400" dirty="0"/>
              <a:t>: Use the Hamiltonian path problem.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Traveling-Salesman Problem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44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547664" y="2664599"/>
            <a:ext cx="5700713" cy="72943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TW" sz="1800" dirty="0"/>
              <a:t> For each edge, we add an edge of cost 1.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zh-TW" sz="1800" dirty="0"/>
              <a:t> For each non-edge, we add an edge of cost </a:t>
            </a:r>
            <a:r>
              <a:rPr lang="en-US" altLang="zh-TW" sz="1800" dirty="0" err="1">
                <a:solidFill>
                  <a:srgbClr val="0070C0"/>
                </a:solidFill>
              </a:rPr>
              <a:t>nk</a:t>
            </a:r>
            <a:r>
              <a:rPr lang="en-US" altLang="zh-TW" sz="1800" dirty="0"/>
              <a:t>.</a:t>
            </a:r>
            <a:endParaRPr lang="en-US" altLang="zh-TW" sz="1800" b="1" dirty="0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61552" y="3590020"/>
            <a:ext cx="8420895" cy="775084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zh-TW" sz="1800" dirty="0"/>
              <a:t> If there is a Hamiltonian path, then there is a cycle of cost n.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zh-TW" sz="1800" dirty="0"/>
              <a:t> If there is no Hamiltonian path, then every cycle has cost greater than </a:t>
            </a:r>
            <a:r>
              <a:rPr lang="en-US" altLang="zh-TW" sz="1800" b="1" dirty="0" err="1">
                <a:solidFill>
                  <a:srgbClr val="0070C0"/>
                </a:solidFill>
              </a:rPr>
              <a:t>nk</a:t>
            </a:r>
            <a:r>
              <a:rPr lang="en-US" altLang="zh-TW" sz="1800" dirty="0"/>
              <a:t>. 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743867" y="4828654"/>
            <a:ext cx="7656263" cy="1558825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/>
              <a:t>So, if you have a k-approximation algorithm for TSP,</a:t>
            </a:r>
          </a:p>
          <a:p>
            <a:pPr>
              <a:lnSpc>
                <a:spcPct val="130000"/>
              </a:lnSpc>
            </a:pPr>
            <a:r>
              <a:rPr lang="en-US" altLang="zh-TW" sz="2000"/>
              <a:t>one just needs to check if the returned solution is </a:t>
            </a:r>
            <a:r>
              <a:rPr lang="en-US" altLang="zh-TW" sz="2000" b="1"/>
              <a:t>at most nk</a:t>
            </a:r>
            <a:r>
              <a:rPr lang="en-US" altLang="zh-TW" sz="2000"/>
              <a:t>.</a:t>
            </a:r>
          </a:p>
          <a:p>
            <a:pPr>
              <a:lnSpc>
                <a:spcPct val="130000"/>
              </a:lnSpc>
              <a:buClr>
                <a:srgbClr val="800000"/>
              </a:buClr>
              <a:buFontTx/>
              <a:buChar char="•"/>
            </a:pPr>
            <a:r>
              <a:rPr lang="en-US" altLang="zh-TW" sz="2000"/>
              <a:t> If yes, then the original graph has a Hamiltonian path.</a:t>
            </a:r>
          </a:p>
          <a:p>
            <a:pPr>
              <a:lnSpc>
                <a:spcPct val="130000"/>
              </a:lnSpc>
              <a:buClr>
                <a:srgbClr val="800000"/>
              </a:buClr>
              <a:buFontTx/>
              <a:buChar char="•"/>
            </a:pPr>
            <a:r>
              <a:rPr lang="en-US" altLang="zh-TW" sz="2000"/>
              <a:t> Otherwise, the original graph has no Hamiltonian path. </a:t>
            </a:r>
          </a:p>
        </p:txBody>
      </p:sp>
    </p:spTree>
    <p:extLst>
      <p:ext uri="{BB962C8B-B14F-4D97-AF65-F5344CB8AC3E}">
        <p14:creationId xmlns:p14="http://schemas.microsoft.com/office/powerpoint/2010/main" val="274759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8229600" cy="583274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b="1" dirty="0"/>
              <a:t>Observation</a:t>
            </a:r>
            <a:r>
              <a:rPr lang="en-US" altLang="zh-CN" sz="2400" dirty="0"/>
              <a:t>: in real world situation, the costs satisfy triangle inequality.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Traveling-Salesman Problem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45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9" name="Picture 2" descr="gj2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46200"/>
            <a:ext cx="38100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702547" y="1700808"/>
            <a:ext cx="3472705" cy="1172629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TW" sz="1800" dirty="0"/>
              <a:t>There is no constant factor approximation algorithm for TSP, what can we do then?</a:t>
            </a: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V="1">
            <a:off x="549275" y="47244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549275" y="54102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1768475" y="4724400"/>
            <a:ext cx="228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930275" y="4648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/>
              <a:t>a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997075" y="51816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/>
              <a:t>c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854075" y="5867400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/>
              <a:t>b</a:t>
            </a:r>
          </a:p>
        </p:txBody>
      </p:sp>
      <p:sp>
        <p:nvSpPr>
          <p:cNvPr id="20" name="AutoShape 12"/>
          <p:cNvSpPr>
            <a:spLocks noChangeArrowheads="1"/>
          </p:cNvSpPr>
          <p:nvPr/>
        </p:nvSpPr>
        <p:spPr bwMode="auto">
          <a:xfrm>
            <a:off x="2895600" y="4800600"/>
            <a:ext cx="641350" cy="381000"/>
          </a:xfrm>
          <a:prstGeom prst="rightArrow">
            <a:avLst>
              <a:gd name="adj1" fmla="val 50000"/>
              <a:gd name="adj2" fmla="val 42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035425" y="4800600"/>
            <a:ext cx="1099981" cy="369332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/>
              <a:t>a + b ≥ c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4035425" y="5633482"/>
            <a:ext cx="4326826" cy="72943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/>
              <a:t>For example, think of cost of an edge </a:t>
            </a:r>
          </a:p>
          <a:p>
            <a:pPr>
              <a:lnSpc>
                <a:spcPct val="130000"/>
              </a:lnSpc>
            </a:pPr>
            <a:r>
              <a:rPr lang="en-US" altLang="zh-TW" sz="1800"/>
              <a:t>as the distance between two points.</a:t>
            </a:r>
          </a:p>
        </p:txBody>
      </p:sp>
    </p:spTree>
    <p:extLst>
      <p:ext uri="{BB962C8B-B14F-4D97-AF65-F5344CB8AC3E}">
        <p14:creationId xmlns:p14="http://schemas.microsoft.com/office/powerpoint/2010/main" val="111011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 animBg="1"/>
      <p:bldP spid="2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8229600" cy="5832747"/>
          </a:xfrm>
        </p:spPr>
        <p:txBody>
          <a:bodyPr/>
          <a:lstStyle/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b="1" dirty="0"/>
              <a:t>Metric Traveling Salesman Problem (metric TSP): </a:t>
            </a:r>
            <a:r>
              <a:rPr lang="en-US" altLang="zh-CN" sz="2400" dirty="0"/>
              <a:t>Given a complete graph with edge costs satisfying </a:t>
            </a:r>
            <a:r>
              <a:rPr lang="en-US" altLang="zh-CN" sz="2400" dirty="0">
                <a:solidFill>
                  <a:srgbClr val="FF0000"/>
                </a:solidFill>
              </a:rPr>
              <a:t>triangle inequalities</a:t>
            </a:r>
            <a:r>
              <a:rPr lang="en-US" altLang="zh-CN" sz="2400" dirty="0"/>
              <a:t>, find a minimum cost cycle visiting every vertex exactly once.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Traveling-Salesman Problem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46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5263952" y="3200400"/>
            <a:ext cx="333937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/>
              <a:t>First check the bad example.</a:t>
            </a:r>
          </a:p>
        </p:txBody>
      </p:sp>
      <p:sp>
        <p:nvSpPr>
          <p:cNvPr id="24" name="Line 5"/>
          <p:cNvSpPr>
            <a:spLocks noChangeShapeType="1"/>
          </p:cNvSpPr>
          <p:nvPr/>
        </p:nvSpPr>
        <p:spPr bwMode="auto">
          <a:xfrm flipV="1">
            <a:off x="539552" y="3124200"/>
            <a:ext cx="1219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539552" y="3810000"/>
            <a:ext cx="14478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1758752" y="3124200"/>
            <a:ext cx="228600" cy="1524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 flipV="1">
            <a:off x="2931915" y="31242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>
            <a:off x="2931915" y="38100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>
            <a:off x="4151115" y="3124200"/>
            <a:ext cx="228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3312915" y="30480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/>
              <a:t>1</a:t>
            </a: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379715" y="3581400"/>
            <a:ext cx="4539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/>
              <a:t>nk</a:t>
            </a:r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3330377" y="4267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/>
              <a:t>1</a:t>
            </a:r>
          </a:p>
        </p:txBody>
      </p:sp>
      <p:sp>
        <p:nvSpPr>
          <p:cNvPr id="33" name="AutoShape 23"/>
          <p:cNvSpPr>
            <a:spLocks noChangeArrowheads="1"/>
          </p:cNvSpPr>
          <p:nvPr/>
        </p:nvSpPr>
        <p:spPr bwMode="auto">
          <a:xfrm>
            <a:off x="2219473" y="3613666"/>
            <a:ext cx="520197" cy="392668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5263952" y="3962400"/>
            <a:ext cx="3698448" cy="369332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/>
              <a:t>This violates triangle inequality!</a:t>
            </a: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626865" y="5262563"/>
            <a:ext cx="8135560" cy="369332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/>
              <a:t>How could triangle inequalities help in finding approximation algorithm?</a:t>
            </a:r>
          </a:p>
        </p:txBody>
      </p:sp>
    </p:spTree>
    <p:extLst>
      <p:ext uri="{BB962C8B-B14F-4D97-AF65-F5344CB8AC3E}">
        <p14:creationId xmlns:p14="http://schemas.microsoft.com/office/powerpoint/2010/main" val="223656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/>
      <p:bldP spid="31" grpId="0"/>
      <p:bldP spid="32" grpId="0"/>
      <p:bldP spid="34" grpId="0" animBg="1"/>
      <p:bldP spid="3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8229600" cy="583274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eaLnBrk="1" hangingPunct="1"/>
            <a:r>
              <a:rPr lang="en-US" altLang="zh-CN" sz="2400" b="1" dirty="0"/>
              <a:t>What can be a good lower bound to the cost of TSP?</a:t>
            </a:r>
          </a:p>
          <a:p>
            <a:pPr eaLnBrk="1" hangingPunct="1"/>
            <a:endParaRPr lang="en-US" altLang="zh-CN" sz="2400" b="1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Traveling-Salesman Problem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47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89546" y="2438400"/>
            <a:ext cx="3549498" cy="40011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A tour contains a matching.</a:t>
            </a: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5185346" y="182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4728146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5642546" y="220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5642546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7" name="Oval 9"/>
          <p:cNvSpPr>
            <a:spLocks noChangeArrowheads="1"/>
          </p:cNvSpPr>
          <p:nvPr/>
        </p:nvSpPr>
        <p:spPr bwMode="auto">
          <a:xfrm>
            <a:off x="5185346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4728146" y="220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 flipH="1">
            <a:off x="4804346" y="1905000"/>
            <a:ext cx="4572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4804346" y="2286000"/>
            <a:ext cx="9144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 flipV="1">
            <a:off x="4804346" y="2286000"/>
            <a:ext cx="9144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 flipH="1">
            <a:off x="5261546" y="2819400"/>
            <a:ext cx="4572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>
            <a:off x="4804346" y="2819400"/>
            <a:ext cx="4572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24" name="Line 17"/>
          <p:cNvSpPr>
            <a:spLocks noChangeShapeType="1"/>
          </p:cNvSpPr>
          <p:nvPr/>
        </p:nvSpPr>
        <p:spPr bwMode="auto">
          <a:xfrm>
            <a:off x="5261546" y="1905000"/>
            <a:ext cx="4572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25" name="AutoShape 18"/>
          <p:cNvSpPr>
            <a:spLocks noChangeArrowheads="1"/>
          </p:cNvSpPr>
          <p:nvPr/>
        </p:nvSpPr>
        <p:spPr bwMode="auto">
          <a:xfrm>
            <a:off x="6099746" y="23622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26" name="Oval 19"/>
          <p:cNvSpPr>
            <a:spLocks noChangeArrowheads="1"/>
          </p:cNvSpPr>
          <p:nvPr/>
        </p:nvSpPr>
        <p:spPr bwMode="auto">
          <a:xfrm>
            <a:off x="7395146" y="182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27" name="Oval 20"/>
          <p:cNvSpPr>
            <a:spLocks noChangeArrowheads="1"/>
          </p:cNvSpPr>
          <p:nvPr/>
        </p:nvSpPr>
        <p:spPr bwMode="auto">
          <a:xfrm>
            <a:off x="6937946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28" name="Oval 21"/>
          <p:cNvSpPr>
            <a:spLocks noChangeArrowheads="1"/>
          </p:cNvSpPr>
          <p:nvPr/>
        </p:nvSpPr>
        <p:spPr bwMode="auto">
          <a:xfrm>
            <a:off x="7852346" y="220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29" name="Oval 22"/>
          <p:cNvSpPr>
            <a:spLocks noChangeArrowheads="1"/>
          </p:cNvSpPr>
          <p:nvPr/>
        </p:nvSpPr>
        <p:spPr bwMode="auto">
          <a:xfrm>
            <a:off x="7852346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30" name="Oval 23"/>
          <p:cNvSpPr>
            <a:spLocks noChangeArrowheads="1"/>
          </p:cNvSpPr>
          <p:nvPr/>
        </p:nvSpPr>
        <p:spPr bwMode="auto">
          <a:xfrm>
            <a:off x="7395146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937946" y="220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flipH="1">
            <a:off x="7014146" y="1905000"/>
            <a:ext cx="457200" cy="38100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>
            <a:off x="7014146" y="2286000"/>
            <a:ext cx="9144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34" name="Line 27"/>
          <p:cNvSpPr>
            <a:spLocks noChangeShapeType="1"/>
          </p:cNvSpPr>
          <p:nvPr/>
        </p:nvSpPr>
        <p:spPr bwMode="auto">
          <a:xfrm flipV="1">
            <a:off x="7014146" y="2286000"/>
            <a:ext cx="914400" cy="53340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 flipH="1">
            <a:off x="7471346" y="2819400"/>
            <a:ext cx="457200" cy="38100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>
            <a:off x="7014146" y="2819400"/>
            <a:ext cx="4572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>
            <a:off x="7471346" y="1905000"/>
            <a:ext cx="4572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251520" y="3533775"/>
            <a:ext cx="7913448" cy="729430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 b="0" dirty="0"/>
              <a:t>Let OPT be the cost of an optimal tour, since a tour contains two matchings,</a:t>
            </a:r>
          </a:p>
          <a:p>
            <a:pPr>
              <a:lnSpc>
                <a:spcPct val="130000"/>
              </a:lnSpc>
            </a:pPr>
            <a:r>
              <a:rPr lang="en-US" altLang="zh-TW" sz="1800" b="0" dirty="0"/>
              <a:t>the cost of a </a:t>
            </a:r>
            <a:r>
              <a:rPr lang="en-US" altLang="zh-TW" sz="1800" dirty="0"/>
              <a:t>minimum weight perfect matching </a:t>
            </a:r>
            <a:r>
              <a:rPr lang="en-US" altLang="zh-TW" sz="1800" b="0" dirty="0"/>
              <a:t>is at most OPT/2.</a:t>
            </a:r>
          </a:p>
        </p:txBody>
      </p:sp>
      <p:sp>
        <p:nvSpPr>
          <p:cNvPr id="39" name="Text Box 33"/>
          <p:cNvSpPr txBox="1">
            <a:spLocks noChangeArrowheads="1"/>
          </p:cNvSpPr>
          <p:nvPr/>
        </p:nvSpPr>
        <p:spPr bwMode="auto">
          <a:xfrm>
            <a:off x="384746" y="5181600"/>
            <a:ext cx="4091313" cy="40011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A tour contains a spanning tree.</a:t>
            </a:r>
          </a:p>
        </p:txBody>
      </p:sp>
      <p:sp>
        <p:nvSpPr>
          <p:cNvPr id="40" name="Oval 34"/>
          <p:cNvSpPr>
            <a:spLocks noChangeArrowheads="1"/>
          </p:cNvSpPr>
          <p:nvPr/>
        </p:nvSpPr>
        <p:spPr bwMode="auto">
          <a:xfrm>
            <a:off x="5185346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4728146" y="556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42" name="Oval 36"/>
          <p:cNvSpPr>
            <a:spLocks noChangeArrowheads="1"/>
          </p:cNvSpPr>
          <p:nvPr/>
        </p:nvSpPr>
        <p:spPr bwMode="auto">
          <a:xfrm>
            <a:off x="5642546" y="5029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5642546" y="556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5185346" y="594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4728146" y="5029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46" name="Line 40"/>
          <p:cNvSpPr>
            <a:spLocks noChangeShapeType="1"/>
          </p:cNvSpPr>
          <p:nvPr/>
        </p:nvSpPr>
        <p:spPr bwMode="auto">
          <a:xfrm flipH="1">
            <a:off x="4804346" y="4724400"/>
            <a:ext cx="4572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47" name="Line 41"/>
          <p:cNvSpPr>
            <a:spLocks noChangeShapeType="1"/>
          </p:cNvSpPr>
          <p:nvPr/>
        </p:nvSpPr>
        <p:spPr bwMode="auto">
          <a:xfrm>
            <a:off x="4804346" y="5105400"/>
            <a:ext cx="9144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48" name="Line 42"/>
          <p:cNvSpPr>
            <a:spLocks noChangeShapeType="1"/>
          </p:cNvSpPr>
          <p:nvPr/>
        </p:nvSpPr>
        <p:spPr bwMode="auto">
          <a:xfrm flipV="1">
            <a:off x="4804346" y="5105400"/>
            <a:ext cx="9144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49" name="Line 43"/>
          <p:cNvSpPr>
            <a:spLocks noChangeShapeType="1"/>
          </p:cNvSpPr>
          <p:nvPr/>
        </p:nvSpPr>
        <p:spPr bwMode="auto">
          <a:xfrm flipH="1">
            <a:off x="5261546" y="5638800"/>
            <a:ext cx="4572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50" name="Line 44"/>
          <p:cNvSpPr>
            <a:spLocks noChangeShapeType="1"/>
          </p:cNvSpPr>
          <p:nvPr/>
        </p:nvSpPr>
        <p:spPr bwMode="auto">
          <a:xfrm>
            <a:off x="4804346" y="5638800"/>
            <a:ext cx="4572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51" name="Line 45"/>
          <p:cNvSpPr>
            <a:spLocks noChangeShapeType="1"/>
          </p:cNvSpPr>
          <p:nvPr/>
        </p:nvSpPr>
        <p:spPr bwMode="auto">
          <a:xfrm>
            <a:off x="5261546" y="4724400"/>
            <a:ext cx="4572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52" name="AutoShape 46"/>
          <p:cNvSpPr>
            <a:spLocks noChangeArrowheads="1"/>
          </p:cNvSpPr>
          <p:nvPr/>
        </p:nvSpPr>
        <p:spPr bwMode="auto">
          <a:xfrm>
            <a:off x="6099746" y="51816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53" name="Oval 47"/>
          <p:cNvSpPr>
            <a:spLocks noChangeArrowheads="1"/>
          </p:cNvSpPr>
          <p:nvPr/>
        </p:nvSpPr>
        <p:spPr bwMode="auto">
          <a:xfrm>
            <a:off x="7395146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54" name="Oval 48"/>
          <p:cNvSpPr>
            <a:spLocks noChangeArrowheads="1"/>
          </p:cNvSpPr>
          <p:nvPr/>
        </p:nvSpPr>
        <p:spPr bwMode="auto">
          <a:xfrm>
            <a:off x="6937946" y="556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55" name="Oval 49"/>
          <p:cNvSpPr>
            <a:spLocks noChangeArrowheads="1"/>
          </p:cNvSpPr>
          <p:nvPr/>
        </p:nvSpPr>
        <p:spPr bwMode="auto">
          <a:xfrm>
            <a:off x="7852346" y="5029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56" name="Oval 50"/>
          <p:cNvSpPr>
            <a:spLocks noChangeArrowheads="1"/>
          </p:cNvSpPr>
          <p:nvPr/>
        </p:nvSpPr>
        <p:spPr bwMode="auto">
          <a:xfrm>
            <a:off x="7852346" y="556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57" name="Oval 51"/>
          <p:cNvSpPr>
            <a:spLocks noChangeArrowheads="1"/>
          </p:cNvSpPr>
          <p:nvPr/>
        </p:nvSpPr>
        <p:spPr bwMode="auto">
          <a:xfrm>
            <a:off x="7395146" y="594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58" name="Oval 52"/>
          <p:cNvSpPr>
            <a:spLocks noChangeArrowheads="1"/>
          </p:cNvSpPr>
          <p:nvPr/>
        </p:nvSpPr>
        <p:spPr bwMode="auto">
          <a:xfrm>
            <a:off x="6937946" y="5029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59" name="Line 53"/>
          <p:cNvSpPr>
            <a:spLocks noChangeShapeType="1"/>
          </p:cNvSpPr>
          <p:nvPr/>
        </p:nvSpPr>
        <p:spPr bwMode="auto">
          <a:xfrm flipH="1">
            <a:off x="7014146" y="4724400"/>
            <a:ext cx="457200" cy="38100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60" name="Line 54"/>
          <p:cNvSpPr>
            <a:spLocks noChangeShapeType="1"/>
          </p:cNvSpPr>
          <p:nvPr/>
        </p:nvSpPr>
        <p:spPr bwMode="auto">
          <a:xfrm>
            <a:off x="7014146" y="5105400"/>
            <a:ext cx="9144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61" name="Line 55"/>
          <p:cNvSpPr>
            <a:spLocks noChangeShapeType="1"/>
          </p:cNvSpPr>
          <p:nvPr/>
        </p:nvSpPr>
        <p:spPr bwMode="auto">
          <a:xfrm flipV="1">
            <a:off x="7014146" y="5105400"/>
            <a:ext cx="9144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62" name="Line 57"/>
          <p:cNvSpPr>
            <a:spLocks noChangeShapeType="1"/>
          </p:cNvSpPr>
          <p:nvPr/>
        </p:nvSpPr>
        <p:spPr bwMode="auto">
          <a:xfrm flipH="1">
            <a:off x="7471346" y="5638800"/>
            <a:ext cx="4572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63" name="Line 58"/>
          <p:cNvSpPr>
            <a:spLocks noChangeShapeType="1"/>
          </p:cNvSpPr>
          <p:nvPr/>
        </p:nvSpPr>
        <p:spPr bwMode="auto">
          <a:xfrm>
            <a:off x="7014146" y="5638800"/>
            <a:ext cx="4572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64" name="Line 59"/>
          <p:cNvSpPr>
            <a:spLocks noChangeShapeType="1"/>
          </p:cNvSpPr>
          <p:nvPr/>
        </p:nvSpPr>
        <p:spPr bwMode="auto">
          <a:xfrm>
            <a:off x="7471346" y="4724400"/>
            <a:ext cx="4572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65" name="Text Box 60"/>
          <p:cNvSpPr txBox="1">
            <a:spLocks noChangeArrowheads="1"/>
          </p:cNvSpPr>
          <p:nvPr/>
        </p:nvSpPr>
        <p:spPr bwMode="auto">
          <a:xfrm>
            <a:off x="1078484" y="6324600"/>
            <a:ext cx="6799105" cy="400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0" dirty="0"/>
              <a:t>So, the cost of </a:t>
            </a:r>
            <a:r>
              <a:rPr lang="en-US" altLang="zh-TW" sz="2000" dirty="0"/>
              <a:t>a minimum spanning tree </a:t>
            </a:r>
            <a:r>
              <a:rPr lang="en-US" altLang="zh-TW" sz="2000" b="0" dirty="0"/>
              <a:t>is at most OPT.</a:t>
            </a:r>
          </a:p>
        </p:txBody>
      </p:sp>
    </p:spTree>
    <p:extLst>
      <p:ext uri="{BB962C8B-B14F-4D97-AF65-F5344CB8AC3E}">
        <p14:creationId xmlns:p14="http://schemas.microsoft.com/office/powerpoint/2010/main" val="333026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8" grpId="0" animBg="1"/>
      <p:bldP spid="39" grpId="0" animBg="1"/>
      <p:bldP spid="6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8229600" cy="583274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eaLnBrk="1" hangingPunct="1"/>
            <a:r>
              <a:rPr lang="en-US" altLang="zh-CN" sz="2400" b="1" dirty="0"/>
              <a:t>How to formalize the idea of “following” a minimum spanning tree?</a:t>
            </a:r>
          </a:p>
          <a:p>
            <a:pPr eaLnBrk="1" hangingPunct="1"/>
            <a:endParaRPr lang="en-US" altLang="zh-CN" sz="2400" b="1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Traveling-Salesman Problem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48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66" name="Oval 4"/>
          <p:cNvSpPr>
            <a:spLocks noChangeArrowheads="1"/>
          </p:cNvSpPr>
          <p:nvPr/>
        </p:nvSpPr>
        <p:spPr bwMode="auto">
          <a:xfrm>
            <a:off x="26670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Oval 5"/>
          <p:cNvSpPr>
            <a:spLocks noChangeArrowheads="1"/>
          </p:cNvSpPr>
          <p:nvPr/>
        </p:nvSpPr>
        <p:spPr bwMode="auto">
          <a:xfrm>
            <a:off x="35814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Oval 6"/>
          <p:cNvSpPr>
            <a:spLocks noChangeArrowheads="1"/>
          </p:cNvSpPr>
          <p:nvPr/>
        </p:nvSpPr>
        <p:spPr bwMode="auto">
          <a:xfrm>
            <a:off x="4495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Oval 7"/>
          <p:cNvSpPr>
            <a:spLocks noChangeArrowheads="1"/>
          </p:cNvSpPr>
          <p:nvPr/>
        </p:nvSpPr>
        <p:spPr bwMode="auto">
          <a:xfrm>
            <a:off x="5410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Oval 8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Oval 9"/>
          <p:cNvSpPr>
            <a:spLocks noChangeArrowheads="1"/>
          </p:cNvSpPr>
          <p:nvPr/>
        </p:nvSpPr>
        <p:spPr bwMode="auto">
          <a:xfrm>
            <a:off x="1752600" y="518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Oval 10"/>
          <p:cNvSpPr>
            <a:spLocks noChangeArrowheads="1"/>
          </p:cNvSpPr>
          <p:nvPr/>
        </p:nvSpPr>
        <p:spPr bwMode="auto">
          <a:xfrm>
            <a:off x="3581400" y="518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Oval 11"/>
          <p:cNvSpPr>
            <a:spLocks noChangeArrowheads="1"/>
          </p:cNvSpPr>
          <p:nvPr/>
        </p:nvSpPr>
        <p:spPr bwMode="auto">
          <a:xfrm>
            <a:off x="54102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Oval 12"/>
          <p:cNvSpPr>
            <a:spLocks noChangeArrowheads="1"/>
          </p:cNvSpPr>
          <p:nvPr/>
        </p:nvSpPr>
        <p:spPr bwMode="auto">
          <a:xfrm>
            <a:off x="63246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Oval 13"/>
          <p:cNvSpPr>
            <a:spLocks noChangeArrowheads="1"/>
          </p:cNvSpPr>
          <p:nvPr/>
        </p:nvSpPr>
        <p:spPr bwMode="auto">
          <a:xfrm>
            <a:off x="6324600" y="518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Line 15"/>
          <p:cNvSpPr>
            <a:spLocks noChangeShapeType="1"/>
          </p:cNvSpPr>
          <p:nvPr/>
        </p:nvSpPr>
        <p:spPr bwMode="auto">
          <a:xfrm>
            <a:off x="2743200" y="25146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Line 16"/>
          <p:cNvSpPr>
            <a:spLocks noChangeShapeType="1"/>
          </p:cNvSpPr>
          <p:nvPr/>
        </p:nvSpPr>
        <p:spPr bwMode="auto">
          <a:xfrm>
            <a:off x="3657600" y="3429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Line 17"/>
          <p:cNvSpPr>
            <a:spLocks noChangeShapeType="1"/>
          </p:cNvSpPr>
          <p:nvPr/>
        </p:nvSpPr>
        <p:spPr bwMode="auto">
          <a:xfrm flipV="1">
            <a:off x="4572000" y="25146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Line 18"/>
          <p:cNvSpPr>
            <a:spLocks noChangeShapeType="1"/>
          </p:cNvSpPr>
          <p:nvPr/>
        </p:nvSpPr>
        <p:spPr bwMode="auto">
          <a:xfrm>
            <a:off x="4572000" y="34290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Line 19"/>
          <p:cNvSpPr>
            <a:spLocks noChangeShapeType="1"/>
          </p:cNvSpPr>
          <p:nvPr/>
        </p:nvSpPr>
        <p:spPr bwMode="auto">
          <a:xfrm flipV="1">
            <a:off x="5486400" y="34290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Line 20"/>
          <p:cNvSpPr>
            <a:spLocks noChangeShapeType="1"/>
          </p:cNvSpPr>
          <p:nvPr/>
        </p:nvSpPr>
        <p:spPr bwMode="auto">
          <a:xfrm>
            <a:off x="5486400" y="4343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Line 21"/>
          <p:cNvSpPr>
            <a:spLocks noChangeShapeType="1"/>
          </p:cNvSpPr>
          <p:nvPr/>
        </p:nvSpPr>
        <p:spPr bwMode="auto">
          <a:xfrm flipH="1">
            <a:off x="2743200" y="34290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Line 22"/>
          <p:cNvSpPr>
            <a:spLocks noChangeShapeType="1"/>
          </p:cNvSpPr>
          <p:nvPr/>
        </p:nvSpPr>
        <p:spPr bwMode="auto">
          <a:xfrm flipH="1">
            <a:off x="1828800" y="4343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Line 23"/>
          <p:cNvSpPr>
            <a:spLocks noChangeShapeType="1"/>
          </p:cNvSpPr>
          <p:nvPr/>
        </p:nvSpPr>
        <p:spPr bwMode="auto">
          <a:xfrm>
            <a:off x="2743200" y="4343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6387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8229600" cy="583274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eaLnBrk="1" hangingPunct="1"/>
            <a:r>
              <a:rPr lang="en-US" altLang="zh-CN" sz="2400" b="1" dirty="0"/>
              <a:t>How to formalize the idea of “following” a minimum spanning tree?</a:t>
            </a:r>
          </a:p>
          <a:p>
            <a:pPr eaLnBrk="1" hangingPunct="1"/>
            <a:endParaRPr lang="en-US" altLang="zh-CN" sz="2400" b="1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Traveling-Salesman Problem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49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66" name="Oval 4"/>
          <p:cNvSpPr>
            <a:spLocks noChangeArrowheads="1"/>
          </p:cNvSpPr>
          <p:nvPr/>
        </p:nvSpPr>
        <p:spPr bwMode="auto">
          <a:xfrm>
            <a:off x="26670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Oval 5"/>
          <p:cNvSpPr>
            <a:spLocks noChangeArrowheads="1"/>
          </p:cNvSpPr>
          <p:nvPr/>
        </p:nvSpPr>
        <p:spPr bwMode="auto">
          <a:xfrm>
            <a:off x="35814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Oval 6"/>
          <p:cNvSpPr>
            <a:spLocks noChangeArrowheads="1"/>
          </p:cNvSpPr>
          <p:nvPr/>
        </p:nvSpPr>
        <p:spPr bwMode="auto">
          <a:xfrm>
            <a:off x="4495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Oval 7"/>
          <p:cNvSpPr>
            <a:spLocks noChangeArrowheads="1"/>
          </p:cNvSpPr>
          <p:nvPr/>
        </p:nvSpPr>
        <p:spPr bwMode="auto">
          <a:xfrm>
            <a:off x="5410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Oval 8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Oval 9"/>
          <p:cNvSpPr>
            <a:spLocks noChangeArrowheads="1"/>
          </p:cNvSpPr>
          <p:nvPr/>
        </p:nvSpPr>
        <p:spPr bwMode="auto">
          <a:xfrm>
            <a:off x="1752600" y="518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Oval 10"/>
          <p:cNvSpPr>
            <a:spLocks noChangeArrowheads="1"/>
          </p:cNvSpPr>
          <p:nvPr/>
        </p:nvSpPr>
        <p:spPr bwMode="auto">
          <a:xfrm>
            <a:off x="3581400" y="518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Oval 11"/>
          <p:cNvSpPr>
            <a:spLocks noChangeArrowheads="1"/>
          </p:cNvSpPr>
          <p:nvPr/>
        </p:nvSpPr>
        <p:spPr bwMode="auto">
          <a:xfrm>
            <a:off x="54102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Oval 12"/>
          <p:cNvSpPr>
            <a:spLocks noChangeArrowheads="1"/>
          </p:cNvSpPr>
          <p:nvPr/>
        </p:nvSpPr>
        <p:spPr bwMode="auto">
          <a:xfrm>
            <a:off x="63246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Oval 13"/>
          <p:cNvSpPr>
            <a:spLocks noChangeArrowheads="1"/>
          </p:cNvSpPr>
          <p:nvPr/>
        </p:nvSpPr>
        <p:spPr bwMode="auto">
          <a:xfrm>
            <a:off x="6324600" y="518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Line 15"/>
          <p:cNvSpPr>
            <a:spLocks noChangeShapeType="1"/>
          </p:cNvSpPr>
          <p:nvPr/>
        </p:nvSpPr>
        <p:spPr bwMode="auto">
          <a:xfrm>
            <a:off x="2743200" y="25146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Line 16"/>
          <p:cNvSpPr>
            <a:spLocks noChangeShapeType="1"/>
          </p:cNvSpPr>
          <p:nvPr/>
        </p:nvSpPr>
        <p:spPr bwMode="auto">
          <a:xfrm>
            <a:off x="3657600" y="3429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Line 17"/>
          <p:cNvSpPr>
            <a:spLocks noChangeShapeType="1"/>
          </p:cNvSpPr>
          <p:nvPr/>
        </p:nvSpPr>
        <p:spPr bwMode="auto">
          <a:xfrm flipV="1">
            <a:off x="4572000" y="25146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Line 18"/>
          <p:cNvSpPr>
            <a:spLocks noChangeShapeType="1"/>
          </p:cNvSpPr>
          <p:nvPr/>
        </p:nvSpPr>
        <p:spPr bwMode="auto">
          <a:xfrm>
            <a:off x="4572000" y="34290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Line 19"/>
          <p:cNvSpPr>
            <a:spLocks noChangeShapeType="1"/>
          </p:cNvSpPr>
          <p:nvPr/>
        </p:nvSpPr>
        <p:spPr bwMode="auto">
          <a:xfrm flipV="1">
            <a:off x="5486400" y="34290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Line 20"/>
          <p:cNvSpPr>
            <a:spLocks noChangeShapeType="1"/>
          </p:cNvSpPr>
          <p:nvPr/>
        </p:nvSpPr>
        <p:spPr bwMode="auto">
          <a:xfrm>
            <a:off x="5486400" y="4343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Line 21"/>
          <p:cNvSpPr>
            <a:spLocks noChangeShapeType="1"/>
          </p:cNvSpPr>
          <p:nvPr/>
        </p:nvSpPr>
        <p:spPr bwMode="auto">
          <a:xfrm flipH="1">
            <a:off x="2743200" y="34290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Line 22"/>
          <p:cNvSpPr>
            <a:spLocks noChangeShapeType="1"/>
          </p:cNvSpPr>
          <p:nvPr/>
        </p:nvSpPr>
        <p:spPr bwMode="auto">
          <a:xfrm flipH="1">
            <a:off x="1828800" y="4343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Line 23"/>
          <p:cNvSpPr>
            <a:spLocks noChangeShapeType="1"/>
          </p:cNvSpPr>
          <p:nvPr/>
        </p:nvSpPr>
        <p:spPr bwMode="auto">
          <a:xfrm>
            <a:off x="2743200" y="4343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914400" y="5715000"/>
            <a:ext cx="3505200" cy="860235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Key idea: double all the edges and find an Eulerian tour.</a:t>
            </a:r>
          </a:p>
        </p:txBody>
      </p:sp>
    </p:spTree>
    <p:extLst>
      <p:ext uri="{BB962C8B-B14F-4D97-AF65-F5344CB8AC3E}">
        <p14:creationId xmlns:p14="http://schemas.microsoft.com/office/powerpoint/2010/main" val="166442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836613"/>
                <a:ext cx="8229600" cy="5832747"/>
              </a:xfrm>
            </p:spPr>
            <p:txBody>
              <a:bodyPr/>
              <a:lstStyle/>
              <a:p>
                <a:pPr eaLnBrk="1" hangingPunct="1">
                  <a:buFont typeface="Wingdings" panose="05000000000000000000" pitchFamily="2" charset="2"/>
                  <a:buNone/>
                </a:pPr>
                <a:endParaRPr lang="en-US" altLang="zh-CN" sz="1600" dirty="0"/>
              </a:p>
              <a:p>
                <a:pPr eaLnBrk="1" hangingPunct="1"/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400" dirty="0"/>
                  <a:t> be the cost of the solution returned by an approximation algorithm, and</a:t>
                </a:r>
              </a:p>
              <a:p>
                <a:pPr eaLnBrk="1" hangingPunct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400" dirty="0"/>
                  <a:t> be the cost of the optimal solution.</a:t>
                </a:r>
              </a:p>
              <a:p>
                <a:pPr eaLnBrk="1" hangingPunct="1"/>
                <a:r>
                  <a:rPr lang="en-US" altLang="zh-CN" sz="2400" dirty="0"/>
                  <a:t>The </a:t>
                </a:r>
                <a:r>
                  <a:rPr lang="en-US" altLang="zh-CN" sz="2400" i="1" dirty="0">
                    <a:solidFill>
                      <a:srgbClr val="0070C0"/>
                    </a:solidFill>
                  </a:rPr>
                  <a:t>approximation ratio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of the algorithm for an input size n is defined as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eaLnBrk="1" hangingPunct="1"/>
                <a:r>
                  <a:rPr lang="en-US" altLang="zh-CN" sz="2400" dirty="0"/>
                  <a:t>The </a:t>
                </a:r>
                <a:r>
                  <a:rPr lang="en-US" altLang="zh-CN" sz="2400" i="1" dirty="0">
                    <a:solidFill>
                      <a:srgbClr val="0070C0"/>
                    </a:solidFill>
                  </a:rPr>
                  <a:t>approximation ratio </a:t>
                </a:r>
                <a:r>
                  <a:rPr lang="en-US" altLang="zh-CN" sz="2400" dirty="0"/>
                  <a:t>measures how bad the approximation solution is compared with the optimal solution.</a:t>
                </a:r>
              </a:p>
              <a:p>
                <a:pPr eaLnBrk="1" hangingPunct="1"/>
                <a:r>
                  <a:rPr lang="en-US" altLang="zh-CN" sz="2400" dirty="0"/>
                  <a:t>A large </a:t>
                </a:r>
                <a:r>
                  <a:rPr lang="en-US" altLang="zh-CN" sz="2400" i="1" dirty="0">
                    <a:solidFill>
                      <a:srgbClr val="0070C0"/>
                    </a:solidFill>
                  </a:rPr>
                  <a:t>approximation ratio </a:t>
                </a:r>
                <a:r>
                  <a:rPr lang="en-US" altLang="zh-CN" sz="2400" dirty="0"/>
                  <a:t>means the solution is much worse than an optimal solution.</a:t>
                </a:r>
              </a:p>
              <a:p>
                <a:pPr eaLnBrk="1" hangingPunct="1"/>
                <a:r>
                  <a:rPr lang="en-US" altLang="zh-CN" sz="2400" dirty="0"/>
                  <a:t>A small </a:t>
                </a:r>
                <a:r>
                  <a:rPr lang="en-US" altLang="zh-CN" sz="2400" i="1" dirty="0">
                    <a:solidFill>
                      <a:srgbClr val="0070C0"/>
                    </a:solidFill>
                  </a:rPr>
                  <a:t>approximation ratio </a:t>
                </a:r>
                <a:r>
                  <a:rPr lang="en-US" altLang="zh-CN" sz="2400" dirty="0"/>
                  <a:t>means the solution is more or less the same as an optimal solution.</a:t>
                </a:r>
              </a:p>
              <a:p>
                <a:pPr eaLnBrk="1" hangingPunct="1"/>
                <a:endParaRPr lang="en-US" altLang="zh-CN" sz="2000" dirty="0"/>
              </a:p>
              <a:p>
                <a:pPr marL="344487" lvl="1" indent="0" eaLnBrk="1" hangingPunct="1">
                  <a:buNone/>
                </a:pPr>
                <a:endParaRPr lang="en-US" altLang="zh-CN" sz="2000" dirty="0"/>
              </a:p>
              <a:p>
                <a:pPr marL="344487" lvl="1" indent="0" eaLnBrk="1" hangingPunct="1"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836613"/>
                <a:ext cx="8229600" cy="5832747"/>
              </a:xfrm>
              <a:blipFill>
                <a:blip r:embed="rId3"/>
                <a:stretch>
                  <a:fillRect l="-296" r="-2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Performance Ratios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5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0F6F5C-D0B9-480C-82D1-17D58710DA3D}"/>
              </a:ext>
            </a:extLst>
          </p:cNvPr>
          <p:cNvSpPr txBox="1"/>
          <p:nvPr/>
        </p:nvSpPr>
        <p:spPr>
          <a:xfrm>
            <a:off x="3131840" y="3140968"/>
            <a:ext cx="2910614" cy="800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6553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8229600" cy="583274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eaLnBrk="1" hangingPunct="1"/>
            <a:r>
              <a:rPr lang="en-US" altLang="zh-CN" sz="2400" b="1" dirty="0"/>
              <a:t>How to formalize the idea of “following” a minimum spanning tree?</a:t>
            </a:r>
          </a:p>
          <a:p>
            <a:pPr eaLnBrk="1" hangingPunct="1"/>
            <a:endParaRPr lang="en-US" altLang="zh-CN" sz="2400" b="1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Traveling-Salesman Problem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50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914400" y="5715000"/>
            <a:ext cx="3505200" cy="860235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TW" sz="2000" b="1">
                <a:latin typeface="Calibri" panose="020F0502020204030204" pitchFamily="34" charset="0"/>
                <a:cs typeface="Calibri" panose="020F0502020204030204" pitchFamily="34" charset="0"/>
              </a:rPr>
              <a:t>Key idea</a:t>
            </a:r>
            <a:r>
              <a:rPr lang="en-US" altLang="zh-TW" sz="2000">
                <a:latin typeface="Calibri" panose="020F0502020204030204" pitchFamily="34" charset="0"/>
                <a:cs typeface="Calibri" panose="020F0502020204030204" pitchFamily="34" charset="0"/>
              </a:rPr>
              <a:t>: double all the edges and find an Eulerian tour.</a:t>
            </a: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26670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6"/>
          <p:cNvSpPr>
            <a:spLocks noChangeArrowheads="1"/>
          </p:cNvSpPr>
          <p:nvPr/>
        </p:nvSpPr>
        <p:spPr bwMode="auto">
          <a:xfrm>
            <a:off x="35814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7"/>
          <p:cNvSpPr>
            <a:spLocks noChangeArrowheads="1"/>
          </p:cNvSpPr>
          <p:nvPr/>
        </p:nvSpPr>
        <p:spPr bwMode="auto">
          <a:xfrm>
            <a:off x="4495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8"/>
          <p:cNvSpPr>
            <a:spLocks noChangeArrowheads="1"/>
          </p:cNvSpPr>
          <p:nvPr/>
        </p:nvSpPr>
        <p:spPr bwMode="auto">
          <a:xfrm>
            <a:off x="5410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10"/>
          <p:cNvSpPr>
            <a:spLocks noChangeArrowheads="1"/>
          </p:cNvSpPr>
          <p:nvPr/>
        </p:nvSpPr>
        <p:spPr bwMode="auto">
          <a:xfrm>
            <a:off x="1752600" y="518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11"/>
          <p:cNvSpPr>
            <a:spLocks noChangeArrowheads="1"/>
          </p:cNvSpPr>
          <p:nvPr/>
        </p:nvSpPr>
        <p:spPr bwMode="auto">
          <a:xfrm>
            <a:off x="3581400" y="518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54102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13"/>
          <p:cNvSpPr>
            <a:spLocks noChangeArrowheads="1"/>
          </p:cNvSpPr>
          <p:nvPr/>
        </p:nvSpPr>
        <p:spPr bwMode="auto">
          <a:xfrm>
            <a:off x="63246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6324600" y="518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Freeform 16"/>
          <p:cNvSpPr>
            <a:spLocks/>
          </p:cNvSpPr>
          <p:nvPr/>
        </p:nvSpPr>
        <p:spPr bwMode="auto">
          <a:xfrm>
            <a:off x="2743200" y="2514600"/>
            <a:ext cx="914400" cy="914400"/>
          </a:xfrm>
          <a:custGeom>
            <a:avLst/>
            <a:gdLst>
              <a:gd name="T0" fmla="*/ 0 w 576"/>
              <a:gd name="T1" fmla="*/ 0 h 576"/>
              <a:gd name="T2" fmla="*/ 240 w 576"/>
              <a:gd name="T3" fmla="*/ 384 h 576"/>
              <a:gd name="T4" fmla="*/ 576 w 576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0" y="0"/>
                </a:moveTo>
                <a:cubicBezTo>
                  <a:pt x="72" y="144"/>
                  <a:pt x="144" y="288"/>
                  <a:pt x="240" y="384"/>
                </a:cubicBezTo>
                <a:cubicBezTo>
                  <a:pt x="336" y="480"/>
                  <a:pt x="456" y="528"/>
                  <a:pt x="576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Freeform 17"/>
          <p:cNvSpPr>
            <a:spLocks/>
          </p:cNvSpPr>
          <p:nvPr/>
        </p:nvSpPr>
        <p:spPr bwMode="auto">
          <a:xfrm>
            <a:off x="2743200" y="3429000"/>
            <a:ext cx="914400" cy="914400"/>
          </a:xfrm>
          <a:custGeom>
            <a:avLst/>
            <a:gdLst>
              <a:gd name="T0" fmla="*/ 576 w 576"/>
              <a:gd name="T1" fmla="*/ 0 h 576"/>
              <a:gd name="T2" fmla="*/ 192 w 576"/>
              <a:gd name="T3" fmla="*/ 240 h 576"/>
              <a:gd name="T4" fmla="*/ 0 w 576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576" y="0"/>
                </a:moveTo>
                <a:cubicBezTo>
                  <a:pt x="432" y="72"/>
                  <a:pt x="288" y="144"/>
                  <a:pt x="192" y="240"/>
                </a:cubicBezTo>
                <a:cubicBezTo>
                  <a:pt x="96" y="336"/>
                  <a:pt x="48" y="456"/>
                  <a:pt x="0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Freeform 18"/>
          <p:cNvSpPr>
            <a:spLocks/>
          </p:cNvSpPr>
          <p:nvPr/>
        </p:nvSpPr>
        <p:spPr bwMode="auto">
          <a:xfrm>
            <a:off x="1828800" y="4343400"/>
            <a:ext cx="914400" cy="914400"/>
          </a:xfrm>
          <a:custGeom>
            <a:avLst/>
            <a:gdLst>
              <a:gd name="T0" fmla="*/ 576 w 576"/>
              <a:gd name="T1" fmla="*/ 0 h 576"/>
              <a:gd name="T2" fmla="*/ 192 w 576"/>
              <a:gd name="T3" fmla="*/ 240 h 576"/>
              <a:gd name="T4" fmla="*/ 0 w 576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576" y="0"/>
                </a:moveTo>
                <a:cubicBezTo>
                  <a:pt x="432" y="72"/>
                  <a:pt x="288" y="144"/>
                  <a:pt x="192" y="240"/>
                </a:cubicBezTo>
                <a:cubicBezTo>
                  <a:pt x="96" y="336"/>
                  <a:pt x="48" y="456"/>
                  <a:pt x="0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Freeform 19"/>
          <p:cNvSpPr>
            <a:spLocks/>
          </p:cNvSpPr>
          <p:nvPr/>
        </p:nvSpPr>
        <p:spPr bwMode="auto">
          <a:xfrm>
            <a:off x="1828800" y="4343400"/>
            <a:ext cx="914400" cy="914400"/>
          </a:xfrm>
          <a:custGeom>
            <a:avLst/>
            <a:gdLst>
              <a:gd name="T0" fmla="*/ 0 w 576"/>
              <a:gd name="T1" fmla="*/ 576 h 576"/>
              <a:gd name="T2" fmla="*/ 384 w 576"/>
              <a:gd name="T3" fmla="*/ 336 h 576"/>
              <a:gd name="T4" fmla="*/ 576 w 576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0" y="576"/>
                </a:moveTo>
                <a:cubicBezTo>
                  <a:pt x="144" y="504"/>
                  <a:pt x="288" y="432"/>
                  <a:pt x="384" y="336"/>
                </a:cubicBezTo>
                <a:cubicBezTo>
                  <a:pt x="480" y="240"/>
                  <a:pt x="528" y="120"/>
                  <a:pt x="5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Freeform 20"/>
          <p:cNvSpPr>
            <a:spLocks/>
          </p:cNvSpPr>
          <p:nvPr/>
        </p:nvSpPr>
        <p:spPr bwMode="auto">
          <a:xfrm>
            <a:off x="2743200" y="4343400"/>
            <a:ext cx="914400" cy="914400"/>
          </a:xfrm>
          <a:custGeom>
            <a:avLst/>
            <a:gdLst>
              <a:gd name="T0" fmla="*/ 0 w 576"/>
              <a:gd name="T1" fmla="*/ 0 h 576"/>
              <a:gd name="T2" fmla="*/ 240 w 576"/>
              <a:gd name="T3" fmla="*/ 384 h 576"/>
              <a:gd name="T4" fmla="*/ 576 w 576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0" y="0"/>
                </a:moveTo>
                <a:cubicBezTo>
                  <a:pt x="72" y="144"/>
                  <a:pt x="144" y="288"/>
                  <a:pt x="240" y="384"/>
                </a:cubicBezTo>
                <a:cubicBezTo>
                  <a:pt x="336" y="480"/>
                  <a:pt x="456" y="528"/>
                  <a:pt x="576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Freeform 21"/>
          <p:cNvSpPr>
            <a:spLocks/>
          </p:cNvSpPr>
          <p:nvPr/>
        </p:nvSpPr>
        <p:spPr bwMode="auto">
          <a:xfrm>
            <a:off x="2743200" y="4343400"/>
            <a:ext cx="914400" cy="914400"/>
          </a:xfrm>
          <a:custGeom>
            <a:avLst/>
            <a:gdLst>
              <a:gd name="T0" fmla="*/ 576 w 576"/>
              <a:gd name="T1" fmla="*/ 576 h 576"/>
              <a:gd name="T2" fmla="*/ 384 w 576"/>
              <a:gd name="T3" fmla="*/ 192 h 576"/>
              <a:gd name="T4" fmla="*/ 0 w 576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576" y="576"/>
                </a:moveTo>
                <a:cubicBezTo>
                  <a:pt x="528" y="432"/>
                  <a:pt x="480" y="288"/>
                  <a:pt x="384" y="192"/>
                </a:cubicBezTo>
                <a:cubicBezTo>
                  <a:pt x="288" y="96"/>
                  <a:pt x="144" y="4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Freeform 22"/>
          <p:cNvSpPr>
            <a:spLocks/>
          </p:cNvSpPr>
          <p:nvPr/>
        </p:nvSpPr>
        <p:spPr bwMode="auto">
          <a:xfrm>
            <a:off x="2743200" y="3429000"/>
            <a:ext cx="914400" cy="914400"/>
          </a:xfrm>
          <a:custGeom>
            <a:avLst/>
            <a:gdLst>
              <a:gd name="T0" fmla="*/ 0 w 576"/>
              <a:gd name="T1" fmla="*/ 576 h 576"/>
              <a:gd name="T2" fmla="*/ 384 w 576"/>
              <a:gd name="T3" fmla="*/ 384 h 576"/>
              <a:gd name="T4" fmla="*/ 576 w 576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0" y="576"/>
                </a:moveTo>
                <a:cubicBezTo>
                  <a:pt x="144" y="528"/>
                  <a:pt x="288" y="480"/>
                  <a:pt x="384" y="384"/>
                </a:cubicBezTo>
                <a:cubicBezTo>
                  <a:pt x="480" y="288"/>
                  <a:pt x="528" y="144"/>
                  <a:pt x="5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Freeform 23"/>
          <p:cNvSpPr>
            <a:spLocks/>
          </p:cNvSpPr>
          <p:nvPr/>
        </p:nvSpPr>
        <p:spPr bwMode="auto">
          <a:xfrm>
            <a:off x="3657600" y="3429000"/>
            <a:ext cx="914400" cy="152400"/>
          </a:xfrm>
          <a:custGeom>
            <a:avLst/>
            <a:gdLst>
              <a:gd name="T0" fmla="*/ 0 w 576"/>
              <a:gd name="T1" fmla="*/ 0 h 96"/>
              <a:gd name="T2" fmla="*/ 336 w 576"/>
              <a:gd name="T3" fmla="*/ 96 h 96"/>
              <a:gd name="T4" fmla="*/ 576 w 576"/>
              <a:gd name="T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96">
                <a:moveTo>
                  <a:pt x="0" y="0"/>
                </a:moveTo>
                <a:cubicBezTo>
                  <a:pt x="120" y="48"/>
                  <a:pt x="240" y="96"/>
                  <a:pt x="336" y="96"/>
                </a:cubicBezTo>
                <a:cubicBezTo>
                  <a:pt x="432" y="96"/>
                  <a:pt x="504" y="48"/>
                  <a:pt x="5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Freeform 24"/>
          <p:cNvSpPr>
            <a:spLocks/>
          </p:cNvSpPr>
          <p:nvPr/>
        </p:nvSpPr>
        <p:spPr bwMode="auto">
          <a:xfrm>
            <a:off x="4572000" y="3429000"/>
            <a:ext cx="914400" cy="914400"/>
          </a:xfrm>
          <a:custGeom>
            <a:avLst/>
            <a:gdLst>
              <a:gd name="T0" fmla="*/ 0 w 576"/>
              <a:gd name="T1" fmla="*/ 0 h 576"/>
              <a:gd name="T2" fmla="*/ 240 w 576"/>
              <a:gd name="T3" fmla="*/ 384 h 576"/>
              <a:gd name="T4" fmla="*/ 576 w 576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0" y="0"/>
                </a:moveTo>
                <a:cubicBezTo>
                  <a:pt x="72" y="144"/>
                  <a:pt x="144" y="288"/>
                  <a:pt x="240" y="384"/>
                </a:cubicBezTo>
                <a:cubicBezTo>
                  <a:pt x="336" y="480"/>
                  <a:pt x="456" y="528"/>
                  <a:pt x="576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Freeform 25"/>
          <p:cNvSpPr>
            <a:spLocks/>
          </p:cNvSpPr>
          <p:nvPr/>
        </p:nvSpPr>
        <p:spPr bwMode="auto">
          <a:xfrm>
            <a:off x="5486400" y="4343400"/>
            <a:ext cx="914400" cy="914400"/>
          </a:xfrm>
          <a:custGeom>
            <a:avLst/>
            <a:gdLst>
              <a:gd name="T0" fmla="*/ 0 w 576"/>
              <a:gd name="T1" fmla="*/ 0 h 576"/>
              <a:gd name="T2" fmla="*/ 192 w 576"/>
              <a:gd name="T3" fmla="*/ 384 h 576"/>
              <a:gd name="T4" fmla="*/ 576 w 576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0" y="0"/>
                </a:moveTo>
                <a:cubicBezTo>
                  <a:pt x="48" y="144"/>
                  <a:pt x="96" y="288"/>
                  <a:pt x="192" y="384"/>
                </a:cubicBezTo>
                <a:cubicBezTo>
                  <a:pt x="288" y="480"/>
                  <a:pt x="432" y="528"/>
                  <a:pt x="576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Freeform 26"/>
          <p:cNvSpPr>
            <a:spLocks/>
          </p:cNvSpPr>
          <p:nvPr/>
        </p:nvSpPr>
        <p:spPr bwMode="auto">
          <a:xfrm>
            <a:off x="5486400" y="4343400"/>
            <a:ext cx="914400" cy="914400"/>
          </a:xfrm>
          <a:custGeom>
            <a:avLst/>
            <a:gdLst>
              <a:gd name="T0" fmla="*/ 576 w 576"/>
              <a:gd name="T1" fmla="*/ 576 h 576"/>
              <a:gd name="T2" fmla="*/ 384 w 576"/>
              <a:gd name="T3" fmla="*/ 192 h 576"/>
              <a:gd name="T4" fmla="*/ 0 w 576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576" y="576"/>
                </a:moveTo>
                <a:cubicBezTo>
                  <a:pt x="528" y="432"/>
                  <a:pt x="480" y="288"/>
                  <a:pt x="384" y="192"/>
                </a:cubicBezTo>
                <a:cubicBezTo>
                  <a:pt x="288" y="96"/>
                  <a:pt x="144" y="4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Freeform 27"/>
          <p:cNvSpPr>
            <a:spLocks/>
          </p:cNvSpPr>
          <p:nvPr/>
        </p:nvSpPr>
        <p:spPr bwMode="auto">
          <a:xfrm>
            <a:off x="5486400" y="3429000"/>
            <a:ext cx="914400" cy="914400"/>
          </a:xfrm>
          <a:custGeom>
            <a:avLst/>
            <a:gdLst>
              <a:gd name="T0" fmla="*/ 0 w 576"/>
              <a:gd name="T1" fmla="*/ 576 h 576"/>
              <a:gd name="T2" fmla="*/ 384 w 576"/>
              <a:gd name="T3" fmla="*/ 384 h 576"/>
              <a:gd name="T4" fmla="*/ 576 w 576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0" y="576"/>
                </a:moveTo>
                <a:cubicBezTo>
                  <a:pt x="144" y="528"/>
                  <a:pt x="288" y="480"/>
                  <a:pt x="384" y="384"/>
                </a:cubicBezTo>
                <a:cubicBezTo>
                  <a:pt x="480" y="288"/>
                  <a:pt x="528" y="144"/>
                  <a:pt x="5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Freeform 28"/>
          <p:cNvSpPr>
            <a:spLocks/>
          </p:cNvSpPr>
          <p:nvPr/>
        </p:nvSpPr>
        <p:spPr bwMode="auto">
          <a:xfrm>
            <a:off x="5486400" y="3429000"/>
            <a:ext cx="914400" cy="914400"/>
          </a:xfrm>
          <a:custGeom>
            <a:avLst/>
            <a:gdLst>
              <a:gd name="T0" fmla="*/ 576 w 576"/>
              <a:gd name="T1" fmla="*/ 0 h 576"/>
              <a:gd name="T2" fmla="*/ 144 w 576"/>
              <a:gd name="T3" fmla="*/ 192 h 576"/>
              <a:gd name="T4" fmla="*/ 0 w 576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576" y="0"/>
                </a:moveTo>
                <a:cubicBezTo>
                  <a:pt x="408" y="48"/>
                  <a:pt x="240" y="96"/>
                  <a:pt x="144" y="192"/>
                </a:cubicBezTo>
                <a:cubicBezTo>
                  <a:pt x="48" y="288"/>
                  <a:pt x="24" y="432"/>
                  <a:pt x="0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Freeform 29"/>
          <p:cNvSpPr>
            <a:spLocks/>
          </p:cNvSpPr>
          <p:nvPr/>
        </p:nvSpPr>
        <p:spPr bwMode="auto">
          <a:xfrm>
            <a:off x="4572000" y="3429000"/>
            <a:ext cx="914400" cy="914400"/>
          </a:xfrm>
          <a:custGeom>
            <a:avLst/>
            <a:gdLst>
              <a:gd name="T0" fmla="*/ 576 w 576"/>
              <a:gd name="T1" fmla="*/ 576 h 576"/>
              <a:gd name="T2" fmla="*/ 384 w 576"/>
              <a:gd name="T3" fmla="*/ 192 h 576"/>
              <a:gd name="T4" fmla="*/ 0 w 576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576" y="576"/>
                </a:moveTo>
                <a:cubicBezTo>
                  <a:pt x="528" y="432"/>
                  <a:pt x="480" y="288"/>
                  <a:pt x="384" y="192"/>
                </a:cubicBezTo>
                <a:cubicBezTo>
                  <a:pt x="288" y="96"/>
                  <a:pt x="144" y="4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Freeform 30"/>
          <p:cNvSpPr>
            <a:spLocks/>
          </p:cNvSpPr>
          <p:nvPr/>
        </p:nvSpPr>
        <p:spPr bwMode="auto">
          <a:xfrm>
            <a:off x="4572000" y="2514600"/>
            <a:ext cx="914400" cy="914400"/>
          </a:xfrm>
          <a:custGeom>
            <a:avLst/>
            <a:gdLst>
              <a:gd name="T0" fmla="*/ 0 w 576"/>
              <a:gd name="T1" fmla="*/ 576 h 576"/>
              <a:gd name="T2" fmla="*/ 384 w 576"/>
              <a:gd name="T3" fmla="*/ 336 h 576"/>
              <a:gd name="T4" fmla="*/ 576 w 576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0" y="576"/>
                </a:moveTo>
                <a:cubicBezTo>
                  <a:pt x="144" y="504"/>
                  <a:pt x="288" y="432"/>
                  <a:pt x="384" y="336"/>
                </a:cubicBezTo>
                <a:cubicBezTo>
                  <a:pt x="480" y="240"/>
                  <a:pt x="528" y="120"/>
                  <a:pt x="5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Freeform 31"/>
          <p:cNvSpPr>
            <a:spLocks/>
          </p:cNvSpPr>
          <p:nvPr/>
        </p:nvSpPr>
        <p:spPr bwMode="auto">
          <a:xfrm>
            <a:off x="4572000" y="2514600"/>
            <a:ext cx="914400" cy="914400"/>
          </a:xfrm>
          <a:custGeom>
            <a:avLst/>
            <a:gdLst>
              <a:gd name="T0" fmla="*/ 576 w 576"/>
              <a:gd name="T1" fmla="*/ 0 h 576"/>
              <a:gd name="T2" fmla="*/ 192 w 576"/>
              <a:gd name="T3" fmla="*/ 192 h 576"/>
              <a:gd name="T4" fmla="*/ 0 w 576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576" y="0"/>
                </a:moveTo>
                <a:cubicBezTo>
                  <a:pt x="432" y="48"/>
                  <a:pt x="288" y="96"/>
                  <a:pt x="192" y="192"/>
                </a:cubicBezTo>
                <a:cubicBezTo>
                  <a:pt x="96" y="288"/>
                  <a:pt x="48" y="432"/>
                  <a:pt x="0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Freeform 32"/>
          <p:cNvSpPr>
            <a:spLocks/>
          </p:cNvSpPr>
          <p:nvPr/>
        </p:nvSpPr>
        <p:spPr bwMode="auto">
          <a:xfrm>
            <a:off x="3657600" y="3200400"/>
            <a:ext cx="914400" cy="228600"/>
          </a:xfrm>
          <a:custGeom>
            <a:avLst/>
            <a:gdLst>
              <a:gd name="T0" fmla="*/ 576 w 576"/>
              <a:gd name="T1" fmla="*/ 144 h 144"/>
              <a:gd name="T2" fmla="*/ 288 w 576"/>
              <a:gd name="T3" fmla="*/ 0 h 144"/>
              <a:gd name="T4" fmla="*/ 0 w 576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144">
                <a:moveTo>
                  <a:pt x="576" y="144"/>
                </a:moveTo>
                <a:cubicBezTo>
                  <a:pt x="480" y="72"/>
                  <a:pt x="384" y="0"/>
                  <a:pt x="288" y="0"/>
                </a:cubicBezTo>
                <a:cubicBezTo>
                  <a:pt x="192" y="0"/>
                  <a:pt x="96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Freeform 33"/>
          <p:cNvSpPr>
            <a:spLocks/>
          </p:cNvSpPr>
          <p:nvPr/>
        </p:nvSpPr>
        <p:spPr bwMode="auto">
          <a:xfrm>
            <a:off x="2743200" y="2514600"/>
            <a:ext cx="914400" cy="914400"/>
          </a:xfrm>
          <a:custGeom>
            <a:avLst/>
            <a:gdLst>
              <a:gd name="T0" fmla="*/ 576 w 576"/>
              <a:gd name="T1" fmla="*/ 576 h 576"/>
              <a:gd name="T2" fmla="*/ 432 w 576"/>
              <a:gd name="T3" fmla="*/ 240 h 576"/>
              <a:gd name="T4" fmla="*/ 0 w 576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576" y="576"/>
                </a:moveTo>
                <a:cubicBezTo>
                  <a:pt x="552" y="456"/>
                  <a:pt x="528" y="336"/>
                  <a:pt x="432" y="240"/>
                </a:cubicBezTo>
                <a:cubicBezTo>
                  <a:pt x="336" y="144"/>
                  <a:pt x="168" y="7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5181600" y="5943600"/>
            <a:ext cx="2901692" cy="400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This graph has cost 2MST.</a:t>
            </a:r>
          </a:p>
        </p:txBody>
      </p:sp>
    </p:spTree>
    <p:extLst>
      <p:ext uri="{BB962C8B-B14F-4D97-AF65-F5344CB8AC3E}">
        <p14:creationId xmlns:p14="http://schemas.microsoft.com/office/powerpoint/2010/main" val="192986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8229600" cy="583274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eaLnBrk="1" hangingPunct="1"/>
            <a:r>
              <a:rPr lang="en-US" altLang="zh-CN" sz="2400" b="1" dirty="0"/>
              <a:t>Strategy: </a:t>
            </a:r>
            <a:r>
              <a:rPr lang="en-US" altLang="zh-CN" sz="2400" b="1" dirty="0">
                <a:solidFill>
                  <a:srgbClr val="FF0000"/>
                </a:solidFill>
              </a:rPr>
              <a:t>shortcut</a:t>
            </a:r>
            <a:r>
              <a:rPr lang="en-US" altLang="zh-CN" sz="2400" b="1" dirty="0"/>
              <a:t> this Eulerian tour.</a:t>
            </a:r>
          </a:p>
          <a:p>
            <a:pPr eaLnBrk="1" hangingPunct="1"/>
            <a:endParaRPr lang="en-US" altLang="zh-CN" sz="2400" b="1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Traveling-Salesman Problem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51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914400" y="5715000"/>
            <a:ext cx="3505200" cy="860235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TW" sz="2000" b="1">
                <a:latin typeface="Calibri" panose="020F0502020204030204" pitchFamily="34" charset="0"/>
                <a:cs typeface="Calibri" panose="020F0502020204030204" pitchFamily="34" charset="0"/>
              </a:rPr>
              <a:t>Key idea</a:t>
            </a:r>
            <a:r>
              <a:rPr lang="en-US" altLang="zh-TW" sz="2000">
                <a:latin typeface="Calibri" panose="020F0502020204030204" pitchFamily="34" charset="0"/>
                <a:cs typeface="Calibri" panose="020F0502020204030204" pitchFamily="34" charset="0"/>
              </a:rPr>
              <a:t>: double all the edges and find an Eulerian tour.</a:t>
            </a: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26670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6"/>
          <p:cNvSpPr>
            <a:spLocks noChangeArrowheads="1"/>
          </p:cNvSpPr>
          <p:nvPr/>
        </p:nvSpPr>
        <p:spPr bwMode="auto">
          <a:xfrm>
            <a:off x="35814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7"/>
          <p:cNvSpPr>
            <a:spLocks noChangeArrowheads="1"/>
          </p:cNvSpPr>
          <p:nvPr/>
        </p:nvSpPr>
        <p:spPr bwMode="auto">
          <a:xfrm>
            <a:off x="4495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8"/>
          <p:cNvSpPr>
            <a:spLocks noChangeArrowheads="1"/>
          </p:cNvSpPr>
          <p:nvPr/>
        </p:nvSpPr>
        <p:spPr bwMode="auto">
          <a:xfrm>
            <a:off x="5410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10"/>
          <p:cNvSpPr>
            <a:spLocks noChangeArrowheads="1"/>
          </p:cNvSpPr>
          <p:nvPr/>
        </p:nvSpPr>
        <p:spPr bwMode="auto">
          <a:xfrm>
            <a:off x="1752600" y="518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11"/>
          <p:cNvSpPr>
            <a:spLocks noChangeArrowheads="1"/>
          </p:cNvSpPr>
          <p:nvPr/>
        </p:nvSpPr>
        <p:spPr bwMode="auto">
          <a:xfrm>
            <a:off x="3581400" y="518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54102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13"/>
          <p:cNvSpPr>
            <a:spLocks noChangeArrowheads="1"/>
          </p:cNvSpPr>
          <p:nvPr/>
        </p:nvSpPr>
        <p:spPr bwMode="auto">
          <a:xfrm>
            <a:off x="63246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6324600" y="518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Freeform 16"/>
          <p:cNvSpPr>
            <a:spLocks/>
          </p:cNvSpPr>
          <p:nvPr/>
        </p:nvSpPr>
        <p:spPr bwMode="auto">
          <a:xfrm>
            <a:off x="2743200" y="2514600"/>
            <a:ext cx="914400" cy="914400"/>
          </a:xfrm>
          <a:custGeom>
            <a:avLst/>
            <a:gdLst>
              <a:gd name="T0" fmla="*/ 0 w 576"/>
              <a:gd name="T1" fmla="*/ 0 h 576"/>
              <a:gd name="T2" fmla="*/ 240 w 576"/>
              <a:gd name="T3" fmla="*/ 384 h 576"/>
              <a:gd name="T4" fmla="*/ 576 w 576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0" y="0"/>
                </a:moveTo>
                <a:cubicBezTo>
                  <a:pt x="72" y="144"/>
                  <a:pt x="144" y="288"/>
                  <a:pt x="240" y="384"/>
                </a:cubicBezTo>
                <a:cubicBezTo>
                  <a:pt x="336" y="480"/>
                  <a:pt x="456" y="528"/>
                  <a:pt x="576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Freeform 17"/>
          <p:cNvSpPr>
            <a:spLocks/>
          </p:cNvSpPr>
          <p:nvPr/>
        </p:nvSpPr>
        <p:spPr bwMode="auto">
          <a:xfrm>
            <a:off x="2743200" y="3429000"/>
            <a:ext cx="914400" cy="914400"/>
          </a:xfrm>
          <a:custGeom>
            <a:avLst/>
            <a:gdLst>
              <a:gd name="T0" fmla="*/ 576 w 576"/>
              <a:gd name="T1" fmla="*/ 0 h 576"/>
              <a:gd name="T2" fmla="*/ 192 w 576"/>
              <a:gd name="T3" fmla="*/ 240 h 576"/>
              <a:gd name="T4" fmla="*/ 0 w 576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576" y="0"/>
                </a:moveTo>
                <a:cubicBezTo>
                  <a:pt x="432" y="72"/>
                  <a:pt x="288" y="144"/>
                  <a:pt x="192" y="240"/>
                </a:cubicBezTo>
                <a:cubicBezTo>
                  <a:pt x="96" y="336"/>
                  <a:pt x="48" y="456"/>
                  <a:pt x="0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Freeform 18"/>
          <p:cNvSpPr>
            <a:spLocks/>
          </p:cNvSpPr>
          <p:nvPr/>
        </p:nvSpPr>
        <p:spPr bwMode="auto">
          <a:xfrm>
            <a:off x="1828800" y="4343400"/>
            <a:ext cx="914400" cy="914400"/>
          </a:xfrm>
          <a:custGeom>
            <a:avLst/>
            <a:gdLst>
              <a:gd name="T0" fmla="*/ 576 w 576"/>
              <a:gd name="T1" fmla="*/ 0 h 576"/>
              <a:gd name="T2" fmla="*/ 192 w 576"/>
              <a:gd name="T3" fmla="*/ 240 h 576"/>
              <a:gd name="T4" fmla="*/ 0 w 576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576" y="0"/>
                </a:moveTo>
                <a:cubicBezTo>
                  <a:pt x="432" y="72"/>
                  <a:pt x="288" y="144"/>
                  <a:pt x="192" y="240"/>
                </a:cubicBezTo>
                <a:cubicBezTo>
                  <a:pt x="96" y="336"/>
                  <a:pt x="48" y="456"/>
                  <a:pt x="0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Freeform 19"/>
          <p:cNvSpPr>
            <a:spLocks/>
          </p:cNvSpPr>
          <p:nvPr/>
        </p:nvSpPr>
        <p:spPr bwMode="auto">
          <a:xfrm>
            <a:off x="1828800" y="4343400"/>
            <a:ext cx="914400" cy="914400"/>
          </a:xfrm>
          <a:custGeom>
            <a:avLst/>
            <a:gdLst>
              <a:gd name="T0" fmla="*/ 0 w 576"/>
              <a:gd name="T1" fmla="*/ 576 h 576"/>
              <a:gd name="T2" fmla="*/ 384 w 576"/>
              <a:gd name="T3" fmla="*/ 336 h 576"/>
              <a:gd name="T4" fmla="*/ 576 w 576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0" y="576"/>
                </a:moveTo>
                <a:cubicBezTo>
                  <a:pt x="144" y="504"/>
                  <a:pt x="288" y="432"/>
                  <a:pt x="384" y="336"/>
                </a:cubicBezTo>
                <a:cubicBezTo>
                  <a:pt x="480" y="240"/>
                  <a:pt x="528" y="120"/>
                  <a:pt x="5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Freeform 20"/>
          <p:cNvSpPr>
            <a:spLocks/>
          </p:cNvSpPr>
          <p:nvPr/>
        </p:nvSpPr>
        <p:spPr bwMode="auto">
          <a:xfrm>
            <a:off x="2743200" y="4343400"/>
            <a:ext cx="914400" cy="914400"/>
          </a:xfrm>
          <a:custGeom>
            <a:avLst/>
            <a:gdLst>
              <a:gd name="T0" fmla="*/ 0 w 576"/>
              <a:gd name="T1" fmla="*/ 0 h 576"/>
              <a:gd name="T2" fmla="*/ 240 w 576"/>
              <a:gd name="T3" fmla="*/ 384 h 576"/>
              <a:gd name="T4" fmla="*/ 576 w 576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0" y="0"/>
                </a:moveTo>
                <a:cubicBezTo>
                  <a:pt x="72" y="144"/>
                  <a:pt x="144" y="288"/>
                  <a:pt x="240" y="384"/>
                </a:cubicBezTo>
                <a:cubicBezTo>
                  <a:pt x="336" y="480"/>
                  <a:pt x="456" y="528"/>
                  <a:pt x="576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Freeform 21"/>
          <p:cNvSpPr>
            <a:spLocks/>
          </p:cNvSpPr>
          <p:nvPr/>
        </p:nvSpPr>
        <p:spPr bwMode="auto">
          <a:xfrm>
            <a:off x="2743200" y="4343400"/>
            <a:ext cx="914400" cy="914400"/>
          </a:xfrm>
          <a:custGeom>
            <a:avLst/>
            <a:gdLst>
              <a:gd name="T0" fmla="*/ 576 w 576"/>
              <a:gd name="T1" fmla="*/ 576 h 576"/>
              <a:gd name="T2" fmla="*/ 384 w 576"/>
              <a:gd name="T3" fmla="*/ 192 h 576"/>
              <a:gd name="T4" fmla="*/ 0 w 576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576" y="576"/>
                </a:moveTo>
                <a:cubicBezTo>
                  <a:pt x="528" y="432"/>
                  <a:pt x="480" y="288"/>
                  <a:pt x="384" y="192"/>
                </a:cubicBezTo>
                <a:cubicBezTo>
                  <a:pt x="288" y="96"/>
                  <a:pt x="144" y="4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Freeform 22"/>
          <p:cNvSpPr>
            <a:spLocks/>
          </p:cNvSpPr>
          <p:nvPr/>
        </p:nvSpPr>
        <p:spPr bwMode="auto">
          <a:xfrm>
            <a:off x="2743200" y="3429000"/>
            <a:ext cx="914400" cy="914400"/>
          </a:xfrm>
          <a:custGeom>
            <a:avLst/>
            <a:gdLst>
              <a:gd name="T0" fmla="*/ 0 w 576"/>
              <a:gd name="T1" fmla="*/ 576 h 576"/>
              <a:gd name="T2" fmla="*/ 384 w 576"/>
              <a:gd name="T3" fmla="*/ 384 h 576"/>
              <a:gd name="T4" fmla="*/ 576 w 576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0" y="576"/>
                </a:moveTo>
                <a:cubicBezTo>
                  <a:pt x="144" y="528"/>
                  <a:pt x="288" y="480"/>
                  <a:pt x="384" y="384"/>
                </a:cubicBezTo>
                <a:cubicBezTo>
                  <a:pt x="480" y="288"/>
                  <a:pt x="528" y="144"/>
                  <a:pt x="5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Freeform 23"/>
          <p:cNvSpPr>
            <a:spLocks/>
          </p:cNvSpPr>
          <p:nvPr/>
        </p:nvSpPr>
        <p:spPr bwMode="auto">
          <a:xfrm>
            <a:off x="3657600" y="3429000"/>
            <a:ext cx="914400" cy="152400"/>
          </a:xfrm>
          <a:custGeom>
            <a:avLst/>
            <a:gdLst>
              <a:gd name="T0" fmla="*/ 0 w 576"/>
              <a:gd name="T1" fmla="*/ 0 h 96"/>
              <a:gd name="T2" fmla="*/ 336 w 576"/>
              <a:gd name="T3" fmla="*/ 96 h 96"/>
              <a:gd name="T4" fmla="*/ 576 w 576"/>
              <a:gd name="T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96">
                <a:moveTo>
                  <a:pt x="0" y="0"/>
                </a:moveTo>
                <a:cubicBezTo>
                  <a:pt x="120" y="48"/>
                  <a:pt x="240" y="96"/>
                  <a:pt x="336" y="96"/>
                </a:cubicBezTo>
                <a:cubicBezTo>
                  <a:pt x="432" y="96"/>
                  <a:pt x="504" y="48"/>
                  <a:pt x="5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Freeform 24"/>
          <p:cNvSpPr>
            <a:spLocks/>
          </p:cNvSpPr>
          <p:nvPr/>
        </p:nvSpPr>
        <p:spPr bwMode="auto">
          <a:xfrm>
            <a:off x="4572000" y="3429000"/>
            <a:ext cx="914400" cy="914400"/>
          </a:xfrm>
          <a:custGeom>
            <a:avLst/>
            <a:gdLst>
              <a:gd name="T0" fmla="*/ 0 w 576"/>
              <a:gd name="T1" fmla="*/ 0 h 576"/>
              <a:gd name="T2" fmla="*/ 240 w 576"/>
              <a:gd name="T3" fmla="*/ 384 h 576"/>
              <a:gd name="T4" fmla="*/ 576 w 576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0" y="0"/>
                </a:moveTo>
                <a:cubicBezTo>
                  <a:pt x="72" y="144"/>
                  <a:pt x="144" y="288"/>
                  <a:pt x="240" y="384"/>
                </a:cubicBezTo>
                <a:cubicBezTo>
                  <a:pt x="336" y="480"/>
                  <a:pt x="456" y="528"/>
                  <a:pt x="576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Freeform 25"/>
          <p:cNvSpPr>
            <a:spLocks/>
          </p:cNvSpPr>
          <p:nvPr/>
        </p:nvSpPr>
        <p:spPr bwMode="auto">
          <a:xfrm>
            <a:off x="5486400" y="4343400"/>
            <a:ext cx="914400" cy="914400"/>
          </a:xfrm>
          <a:custGeom>
            <a:avLst/>
            <a:gdLst>
              <a:gd name="T0" fmla="*/ 0 w 576"/>
              <a:gd name="T1" fmla="*/ 0 h 576"/>
              <a:gd name="T2" fmla="*/ 192 w 576"/>
              <a:gd name="T3" fmla="*/ 384 h 576"/>
              <a:gd name="T4" fmla="*/ 576 w 576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0" y="0"/>
                </a:moveTo>
                <a:cubicBezTo>
                  <a:pt x="48" y="144"/>
                  <a:pt x="96" y="288"/>
                  <a:pt x="192" y="384"/>
                </a:cubicBezTo>
                <a:cubicBezTo>
                  <a:pt x="288" y="480"/>
                  <a:pt x="432" y="528"/>
                  <a:pt x="576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Freeform 26"/>
          <p:cNvSpPr>
            <a:spLocks/>
          </p:cNvSpPr>
          <p:nvPr/>
        </p:nvSpPr>
        <p:spPr bwMode="auto">
          <a:xfrm>
            <a:off x="5486400" y="4343400"/>
            <a:ext cx="914400" cy="914400"/>
          </a:xfrm>
          <a:custGeom>
            <a:avLst/>
            <a:gdLst>
              <a:gd name="T0" fmla="*/ 576 w 576"/>
              <a:gd name="T1" fmla="*/ 576 h 576"/>
              <a:gd name="T2" fmla="*/ 384 w 576"/>
              <a:gd name="T3" fmla="*/ 192 h 576"/>
              <a:gd name="T4" fmla="*/ 0 w 576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576" y="576"/>
                </a:moveTo>
                <a:cubicBezTo>
                  <a:pt x="528" y="432"/>
                  <a:pt x="480" y="288"/>
                  <a:pt x="384" y="192"/>
                </a:cubicBezTo>
                <a:cubicBezTo>
                  <a:pt x="288" y="96"/>
                  <a:pt x="144" y="4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Freeform 27"/>
          <p:cNvSpPr>
            <a:spLocks/>
          </p:cNvSpPr>
          <p:nvPr/>
        </p:nvSpPr>
        <p:spPr bwMode="auto">
          <a:xfrm>
            <a:off x="5486400" y="3429000"/>
            <a:ext cx="914400" cy="914400"/>
          </a:xfrm>
          <a:custGeom>
            <a:avLst/>
            <a:gdLst>
              <a:gd name="T0" fmla="*/ 0 w 576"/>
              <a:gd name="T1" fmla="*/ 576 h 576"/>
              <a:gd name="T2" fmla="*/ 384 w 576"/>
              <a:gd name="T3" fmla="*/ 384 h 576"/>
              <a:gd name="T4" fmla="*/ 576 w 576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0" y="576"/>
                </a:moveTo>
                <a:cubicBezTo>
                  <a:pt x="144" y="528"/>
                  <a:pt x="288" y="480"/>
                  <a:pt x="384" y="384"/>
                </a:cubicBezTo>
                <a:cubicBezTo>
                  <a:pt x="480" y="288"/>
                  <a:pt x="528" y="144"/>
                  <a:pt x="5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Freeform 28"/>
          <p:cNvSpPr>
            <a:spLocks/>
          </p:cNvSpPr>
          <p:nvPr/>
        </p:nvSpPr>
        <p:spPr bwMode="auto">
          <a:xfrm>
            <a:off x="5486400" y="3429000"/>
            <a:ext cx="914400" cy="914400"/>
          </a:xfrm>
          <a:custGeom>
            <a:avLst/>
            <a:gdLst>
              <a:gd name="T0" fmla="*/ 576 w 576"/>
              <a:gd name="T1" fmla="*/ 0 h 576"/>
              <a:gd name="T2" fmla="*/ 144 w 576"/>
              <a:gd name="T3" fmla="*/ 192 h 576"/>
              <a:gd name="T4" fmla="*/ 0 w 576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576" y="0"/>
                </a:moveTo>
                <a:cubicBezTo>
                  <a:pt x="408" y="48"/>
                  <a:pt x="240" y="96"/>
                  <a:pt x="144" y="192"/>
                </a:cubicBezTo>
                <a:cubicBezTo>
                  <a:pt x="48" y="288"/>
                  <a:pt x="24" y="432"/>
                  <a:pt x="0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Freeform 29"/>
          <p:cNvSpPr>
            <a:spLocks/>
          </p:cNvSpPr>
          <p:nvPr/>
        </p:nvSpPr>
        <p:spPr bwMode="auto">
          <a:xfrm>
            <a:off x="4572000" y="3429000"/>
            <a:ext cx="914400" cy="914400"/>
          </a:xfrm>
          <a:custGeom>
            <a:avLst/>
            <a:gdLst>
              <a:gd name="T0" fmla="*/ 576 w 576"/>
              <a:gd name="T1" fmla="*/ 576 h 576"/>
              <a:gd name="T2" fmla="*/ 384 w 576"/>
              <a:gd name="T3" fmla="*/ 192 h 576"/>
              <a:gd name="T4" fmla="*/ 0 w 576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576" y="576"/>
                </a:moveTo>
                <a:cubicBezTo>
                  <a:pt x="528" y="432"/>
                  <a:pt x="480" y="288"/>
                  <a:pt x="384" y="192"/>
                </a:cubicBezTo>
                <a:cubicBezTo>
                  <a:pt x="288" y="96"/>
                  <a:pt x="144" y="4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Freeform 30"/>
          <p:cNvSpPr>
            <a:spLocks/>
          </p:cNvSpPr>
          <p:nvPr/>
        </p:nvSpPr>
        <p:spPr bwMode="auto">
          <a:xfrm>
            <a:off x="4572000" y="2514600"/>
            <a:ext cx="914400" cy="914400"/>
          </a:xfrm>
          <a:custGeom>
            <a:avLst/>
            <a:gdLst>
              <a:gd name="T0" fmla="*/ 0 w 576"/>
              <a:gd name="T1" fmla="*/ 576 h 576"/>
              <a:gd name="T2" fmla="*/ 384 w 576"/>
              <a:gd name="T3" fmla="*/ 336 h 576"/>
              <a:gd name="T4" fmla="*/ 576 w 576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0" y="576"/>
                </a:moveTo>
                <a:cubicBezTo>
                  <a:pt x="144" y="504"/>
                  <a:pt x="288" y="432"/>
                  <a:pt x="384" y="336"/>
                </a:cubicBezTo>
                <a:cubicBezTo>
                  <a:pt x="480" y="240"/>
                  <a:pt x="528" y="120"/>
                  <a:pt x="5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Freeform 31"/>
          <p:cNvSpPr>
            <a:spLocks/>
          </p:cNvSpPr>
          <p:nvPr/>
        </p:nvSpPr>
        <p:spPr bwMode="auto">
          <a:xfrm>
            <a:off x="4572000" y="2514600"/>
            <a:ext cx="914400" cy="914400"/>
          </a:xfrm>
          <a:custGeom>
            <a:avLst/>
            <a:gdLst>
              <a:gd name="T0" fmla="*/ 576 w 576"/>
              <a:gd name="T1" fmla="*/ 0 h 576"/>
              <a:gd name="T2" fmla="*/ 192 w 576"/>
              <a:gd name="T3" fmla="*/ 192 h 576"/>
              <a:gd name="T4" fmla="*/ 0 w 576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576" y="0"/>
                </a:moveTo>
                <a:cubicBezTo>
                  <a:pt x="432" y="48"/>
                  <a:pt x="288" y="96"/>
                  <a:pt x="192" y="192"/>
                </a:cubicBezTo>
                <a:cubicBezTo>
                  <a:pt x="96" y="288"/>
                  <a:pt x="48" y="432"/>
                  <a:pt x="0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Freeform 32"/>
          <p:cNvSpPr>
            <a:spLocks/>
          </p:cNvSpPr>
          <p:nvPr/>
        </p:nvSpPr>
        <p:spPr bwMode="auto">
          <a:xfrm>
            <a:off x="3657600" y="3200400"/>
            <a:ext cx="914400" cy="228600"/>
          </a:xfrm>
          <a:custGeom>
            <a:avLst/>
            <a:gdLst>
              <a:gd name="T0" fmla="*/ 576 w 576"/>
              <a:gd name="T1" fmla="*/ 144 h 144"/>
              <a:gd name="T2" fmla="*/ 288 w 576"/>
              <a:gd name="T3" fmla="*/ 0 h 144"/>
              <a:gd name="T4" fmla="*/ 0 w 576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144">
                <a:moveTo>
                  <a:pt x="576" y="144"/>
                </a:moveTo>
                <a:cubicBezTo>
                  <a:pt x="480" y="72"/>
                  <a:pt x="384" y="0"/>
                  <a:pt x="288" y="0"/>
                </a:cubicBezTo>
                <a:cubicBezTo>
                  <a:pt x="192" y="0"/>
                  <a:pt x="96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Freeform 33"/>
          <p:cNvSpPr>
            <a:spLocks/>
          </p:cNvSpPr>
          <p:nvPr/>
        </p:nvSpPr>
        <p:spPr bwMode="auto">
          <a:xfrm>
            <a:off x="2743200" y="2514600"/>
            <a:ext cx="914400" cy="914400"/>
          </a:xfrm>
          <a:custGeom>
            <a:avLst/>
            <a:gdLst>
              <a:gd name="T0" fmla="*/ 576 w 576"/>
              <a:gd name="T1" fmla="*/ 576 h 576"/>
              <a:gd name="T2" fmla="*/ 432 w 576"/>
              <a:gd name="T3" fmla="*/ 240 h 576"/>
              <a:gd name="T4" fmla="*/ 0 w 576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576" y="576"/>
                </a:moveTo>
                <a:cubicBezTo>
                  <a:pt x="552" y="456"/>
                  <a:pt x="528" y="336"/>
                  <a:pt x="432" y="240"/>
                </a:cubicBezTo>
                <a:cubicBezTo>
                  <a:pt x="336" y="144"/>
                  <a:pt x="168" y="7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5181600" y="5943600"/>
            <a:ext cx="2901692" cy="400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Calibri" panose="020F0502020204030204" pitchFamily="34" charset="0"/>
                <a:cs typeface="Calibri" panose="020F0502020204030204" pitchFamily="34" charset="0"/>
              </a:rPr>
              <a:t>This graph has cost 2MST.</a:t>
            </a:r>
          </a:p>
        </p:txBody>
      </p:sp>
    </p:spTree>
    <p:extLst>
      <p:ext uri="{BB962C8B-B14F-4D97-AF65-F5344CB8AC3E}">
        <p14:creationId xmlns:p14="http://schemas.microsoft.com/office/powerpoint/2010/main" val="40620898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8229600" cy="583274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eaLnBrk="1" hangingPunct="1"/>
            <a:r>
              <a:rPr lang="en-US" altLang="zh-CN" sz="2400" b="1" dirty="0"/>
              <a:t>By </a:t>
            </a:r>
            <a:r>
              <a:rPr lang="en-US" altLang="zh-CN" sz="2400" b="1" dirty="0">
                <a:solidFill>
                  <a:srgbClr val="FF0000"/>
                </a:solidFill>
              </a:rPr>
              <a:t>triangle </a:t>
            </a:r>
            <a:r>
              <a:rPr lang="en-US" altLang="zh-CN" sz="2400" b="1" dirty="0" err="1">
                <a:solidFill>
                  <a:srgbClr val="FF0000"/>
                </a:solidFill>
              </a:rPr>
              <a:t>inequalites</a:t>
            </a:r>
            <a:r>
              <a:rPr lang="en-US" altLang="zh-CN" sz="2400" b="1" dirty="0"/>
              <a:t>, the shortcut tour is </a:t>
            </a:r>
            <a:r>
              <a:rPr lang="en-US" altLang="zh-CN" sz="2400" b="1" u="sng" dirty="0">
                <a:solidFill>
                  <a:srgbClr val="FF0000"/>
                </a:solidFill>
              </a:rPr>
              <a:t>not longer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/>
              <a:t>than the Eulerian tour.</a:t>
            </a:r>
          </a:p>
          <a:p>
            <a:pPr eaLnBrk="1" hangingPunct="1"/>
            <a:endParaRPr lang="en-US" altLang="zh-CN" sz="2400" b="1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Traveling-Salesman Problem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52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56" name="Oval 2"/>
          <p:cNvSpPr>
            <a:spLocks noChangeArrowheads="1"/>
          </p:cNvSpPr>
          <p:nvPr/>
        </p:nvSpPr>
        <p:spPr bwMode="auto">
          <a:xfrm>
            <a:off x="26670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Oval 3"/>
          <p:cNvSpPr>
            <a:spLocks noChangeArrowheads="1"/>
          </p:cNvSpPr>
          <p:nvPr/>
        </p:nvSpPr>
        <p:spPr bwMode="auto">
          <a:xfrm>
            <a:off x="35814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Oval 4"/>
          <p:cNvSpPr>
            <a:spLocks noChangeArrowheads="1"/>
          </p:cNvSpPr>
          <p:nvPr/>
        </p:nvSpPr>
        <p:spPr bwMode="auto">
          <a:xfrm>
            <a:off x="4495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>
            <a:off x="5410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Oval 6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Oval 7"/>
          <p:cNvSpPr>
            <a:spLocks noChangeArrowheads="1"/>
          </p:cNvSpPr>
          <p:nvPr/>
        </p:nvSpPr>
        <p:spPr bwMode="auto">
          <a:xfrm>
            <a:off x="1752600" y="518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Oval 8"/>
          <p:cNvSpPr>
            <a:spLocks noChangeArrowheads="1"/>
          </p:cNvSpPr>
          <p:nvPr/>
        </p:nvSpPr>
        <p:spPr bwMode="auto">
          <a:xfrm>
            <a:off x="3581400" y="518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Oval 9"/>
          <p:cNvSpPr>
            <a:spLocks noChangeArrowheads="1"/>
          </p:cNvSpPr>
          <p:nvPr/>
        </p:nvSpPr>
        <p:spPr bwMode="auto">
          <a:xfrm>
            <a:off x="54102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Oval 10"/>
          <p:cNvSpPr>
            <a:spLocks noChangeArrowheads="1"/>
          </p:cNvSpPr>
          <p:nvPr/>
        </p:nvSpPr>
        <p:spPr bwMode="auto">
          <a:xfrm>
            <a:off x="63246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Oval 11"/>
          <p:cNvSpPr>
            <a:spLocks noChangeArrowheads="1"/>
          </p:cNvSpPr>
          <p:nvPr/>
        </p:nvSpPr>
        <p:spPr bwMode="auto">
          <a:xfrm>
            <a:off x="6324600" y="518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Freeform 13"/>
          <p:cNvSpPr>
            <a:spLocks/>
          </p:cNvSpPr>
          <p:nvPr/>
        </p:nvSpPr>
        <p:spPr bwMode="auto">
          <a:xfrm>
            <a:off x="2743200" y="2514600"/>
            <a:ext cx="914400" cy="914400"/>
          </a:xfrm>
          <a:custGeom>
            <a:avLst/>
            <a:gdLst>
              <a:gd name="T0" fmla="*/ 0 w 576"/>
              <a:gd name="T1" fmla="*/ 0 h 576"/>
              <a:gd name="T2" fmla="*/ 240 w 576"/>
              <a:gd name="T3" fmla="*/ 384 h 576"/>
              <a:gd name="T4" fmla="*/ 576 w 576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0" y="0"/>
                </a:moveTo>
                <a:cubicBezTo>
                  <a:pt x="72" y="144"/>
                  <a:pt x="144" y="288"/>
                  <a:pt x="240" y="384"/>
                </a:cubicBezTo>
                <a:cubicBezTo>
                  <a:pt x="336" y="480"/>
                  <a:pt x="456" y="528"/>
                  <a:pt x="576" y="576"/>
                </a:cubicBezTo>
              </a:path>
            </a:pathLst>
          </a:custGeom>
          <a:noFill/>
          <a:ln w="57150" cmpd="sng">
            <a:solidFill>
              <a:srgbClr val="003366"/>
            </a:solidFill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Freeform 14"/>
          <p:cNvSpPr>
            <a:spLocks/>
          </p:cNvSpPr>
          <p:nvPr/>
        </p:nvSpPr>
        <p:spPr bwMode="auto">
          <a:xfrm>
            <a:off x="2743200" y="3429000"/>
            <a:ext cx="914400" cy="914400"/>
          </a:xfrm>
          <a:custGeom>
            <a:avLst/>
            <a:gdLst>
              <a:gd name="T0" fmla="*/ 576 w 576"/>
              <a:gd name="T1" fmla="*/ 0 h 576"/>
              <a:gd name="T2" fmla="*/ 192 w 576"/>
              <a:gd name="T3" fmla="*/ 240 h 576"/>
              <a:gd name="T4" fmla="*/ 0 w 576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576" y="0"/>
                </a:moveTo>
                <a:cubicBezTo>
                  <a:pt x="432" y="72"/>
                  <a:pt x="288" y="144"/>
                  <a:pt x="192" y="240"/>
                </a:cubicBezTo>
                <a:cubicBezTo>
                  <a:pt x="96" y="336"/>
                  <a:pt x="48" y="456"/>
                  <a:pt x="0" y="576"/>
                </a:cubicBezTo>
              </a:path>
            </a:pathLst>
          </a:custGeom>
          <a:noFill/>
          <a:ln w="57150" cmpd="sng">
            <a:solidFill>
              <a:srgbClr val="003366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Freeform 15"/>
          <p:cNvSpPr>
            <a:spLocks/>
          </p:cNvSpPr>
          <p:nvPr/>
        </p:nvSpPr>
        <p:spPr bwMode="auto">
          <a:xfrm>
            <a:off x="1828800" y="4343400"/>
            <a:ext cx="914400" cy="914400"/>
          </a:xfrm>
          <a:custGeom>
            <a:avLst/>
            <a:gdLst>
              <a:gd name="T0" fmla="*/ 576 w 576"/>
              <a:gd name="T1" fmla="*/ 0 h 576"/>
              <a:gd name="T2" fmla="*/ 192 w 576"/>
              <a:gd name="T3" fmla="*/ 240 h 576"/>
              <a:gd name="T4" fmla="*/ 0 w 576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576" y="0"/>
                </a:moveTo>
                <a:cubicBezTo>
                  <a:pt x="432" y="72"/>
                  <a:pt x="288" y="144"/>
                  <a:pt x="192" y="240"/>
                </a:cubicBezTo>
                <a:cubicBezTo>
                  <a:pt x="96" y="336"/>
                  <a:pt x="48" y="456"/>
                  <a:pt x="0" y="576"/>
                </a:cubicBezTo>
              </a:path>
            </a:pathLst>
          </a:custGeom>
          <a:noFill/>
          <a:ln w="57150" cmpd="sng">
            <a:solidFill>
              <a:srgbClr val="003366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Freeform 16"/>
          <p:cNvSpPr>
            <a:spLocks/>
          </p:cNvSpPr>
          <p:nvPr/>
        </p:nvSpPr>
        <p:spPr bwMode="auto">
          <a:xfrm>
            <a:off x="1828800" y="4343400"/>
            <a:ext cx="914400" cy="914400"/>
          </a:xfrm>
          <a:custGeom>
            <a:avLst/>
            <a:gdLst>
              <a:gd name="T0" fmla="*/ 0 w 576"/>
              <a:gd name="T1" fmla="*/ 576 h 576"/>
              <a:gd name="T2" fmla="*/ 384 w 576"/>
              <a:gd name="T3" fmla="*/ 336 h 576"/>
              <a:gd name="T4" fmla="*/ 576 w 576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0" y="576"/>
                </a:moveTo>
                <a:cubicBezTo>
                  <a:pt x="144" y="504"/>
                  <a:pt x="288" y="432"/>
                  <a:pt x="384" y="336"/>
                </a:cubicBezTo>
                <a:cubicBezTo>
                  <a:pt x="480" y="240"/>
                  <a:pt x="528" y="120"/>
                  <a:pt x="5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Freeform 17"/>
          <p:cNvSpPr>
            <a:spLocks/>
          </p:cNvSpPr>
          <p:nvPr/>
        </p:nvSpPr>
        <p:spPr bwMode="auto">
          <a:xfrm>
            <a:off x="2743200" y="4343400"/>
            <a:ext cx="914400" cy="914400"/>
          </a:xfrm>
          <a:custGeom>
            <a:avLst/>
            <a:gdLst>
              <a:gd name="T0" fmla="*/ 0 w 576"/>
              <a:gd name="T1" fmla="*/ 0 h 576"/>
              <a:gd name="T2" fmla="*/ 240 w 576"/>
              <a:gd name="T3" fmla="*/ 384 h 576"/>
              <a:gd name="T4" fmla="*/ 576 w 576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0" y="0"/>
                </a:moveTo>
                <a:cubicBezTo>
                  <a:pt x="72" y="144"/>
                  <a:pt x="144" y="288"/>
                  <a:pt x="240" y="384"/>
                </a:cubicBezTo>
                <a:cubicBezTo>
                  <a:pt x="336" y="480"/>
                  <a:pt x="456" y="528"/>
                  <a:pt x="576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Freeform 18"/>
          <p:cNvSpPr>
            <a:spLocks/>
          </p:cNvSpPr>
          <p:nvPr/>
        </p:nvSpPr>
        <p:spPr bwMode="auto">
          <a:xfrm>
            <a:off x="2743200" y="4343400"/>
            <a:ext cx="914400" cy="914400"/>
          </a:xfrm>
          <a:custGeom>
            <a:avLst/>
            <a:gdLst>
              <a:gd name="T0" fmla="*/ 576 w 576"/>
              <a:gd name="T1" fmla="*/ 576 h 576"/>
              <a:gd name="T2" fmla="*/ 384 w 576"/>
              <a:gd name="T3" fmla="*/ 192 h 576"/>
              <a:gd name="T4" fmla="*/ 0 w 576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576" y="576"/>
                </a:moveTo>
                <a:cubicBezTo>
                  <a:pt x="528" y="432"/>
                  <a:pt x="480" y="288"/>
                  <a:pt x="384" y="192"/>
                </a:cubicBezTo>
                <a:cubicBezTo>
                  <a:pt x="288" y="96"/>
                  <a:pt x="144" y="4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Freeform 19"/>
          <p:cNvSpPr>
            <a:spLocks/>
          </p:cNvSpPr>
          <p:nvPr/>
        </p:nvSpPr>
        <p:spPr bwMode="auto">
          <a:xfrm>
            <a:off x="2743200" y="3429000"/>
            <a:ext cx="914400" cy="914400"/>
          </a:xfrm>
          <a:custGeom>
            <a:avLst/>
            <a:gdLst>
              <a:gd name="T0" fmla="*/ 0 w 576"/>
              <a:gd name="T1" fmla="*/ 576 h 576"/>
              <a:gd name="T2" fmla="*/ 384 w 576"/>
              <a:gd name="T3" fmla="*/ 384 h 576"/>
              <a:gd name="T4" fmla="*/ 576 w 576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0" y="576"/>
                </a:moveTo>
                <a:cubicBezTo>
                  <a:pt x="144" y="528"/>
                  <a:pt x="288" y="480"/>
                  <a:pt x="384" y="384"/>
                </a:cubicBezTo>
                <a:cubicBezTo>
                  <a:pt x="480" y="288"/>
                  <a:pt x="528" y="144"/>
                  <a:pt x="5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Freeform 20"/>
          <p:cNvSpPr>
            <a:spLocks/>
          </p:cNvSpPr>
          <p:nvPr/>
        </p:nvSpPr>
        <p:spPr bwMode="auto">
          <a:xfrm>
            <a:off x="3657600" y="3429000"/>
            <a:ext cx="914400" cy="152400"/>
          </a:xfrm>
          <a:custGeom>
            <a:avLst/>
            <a:gdLst>
              <a:gd name="T0" fmla="*/ 0 w 576"/>
              <a:gd name="T1" fmla="*/ 0 h 96"/>
              <a:gd name="T2" fmla="*/ 336 w 576"/>
              <a:gd name="T3" fmla="*/ 96 h 96"/>
              <a:gd name="T4" fmla="*/ 576 w 576"/>
              <a:gd name="T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96">
                <a:moveTo>
                  <a:pt x="0" y="0"/>
                </a:moveTo>
                <a:cubicBezTo>
                  <a:pt x="120" y="48"/>
                  <a:pt x="240" y="96"/>
                  <a:pt x="336" y="96"/>
                </a:cubicBezTo>
                <a:cubicBezTo>
                  <a:pt x="432" y="96"/>
                  <a:pt x="504" y="48"/>
                  <a:pt x="5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Freeform 21"/>
          <p:cNvSpPr>
            <a:spLocks/>
          </p:cNvSpPr>
          <p:nvPr/>
        </p:nvSpPr>
        <p:spPr bwMode="auto">
          <a:xfrm>
            <a:off x="4572000" y="3429000"/>
            <a:ext cx="914400" cy="914400"/>
          </a:xfrm>
          <a:custGeom>
            <a:avLst/>
            <a:gdLst>
              <a:gd name="T0" fmla="*/ 0 w 576"/>
              <a:gd name="T1" fmla="*/ 0 h 576"/>
              <a:gd name="T2" fmla="*/ 240 w 576"/>
              <a:gd name="T3" fmla="*/ 384 h 576"/>
              <a:gd name="T4" fmla="*/ 576 w 576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0" y="0"/>
                </a:moveTo>
                <a:cubicBezTo>
                  <a:pt x="72" y="144"/>
                  <a:pt x="144" y="288"/>
                  <a:pt x="240" y="384"/>
                </a:cubicBezTo>
                <a:cubicBezTo>
                  <a:pt x="336" y="480"/>
                  <a:pt x="456" y="528"/>
                  <a:pt x="576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Freeform 22"/>
          <p:cNvSpPr>
            <a:spLocks/>
          </p:cNvSpPr>
          <p:nvPr/>
        </p:nvSpPr>
        <p:spPr bwMode="auto">
          <a:xfrm>
            <a:off x="5486400" y="4343400"/>
            <a:ext cx="914400" cy="914400"/>
          </a:xfrm>
          <a:custGeom>
            <a:avLst/>
            <a:gdLst>
              <a:gd name="T0" fmla="*/ 0 w 576"/>
              <a:gd name="T1" fmla="*/ 0 h 576"/>
              <a:gd name="T2" fmla="*/ 192 w 576"/>
              <a:gd name="T3" fmla="*/ 384 h 576"/>
              <a:gd name="T4" fmla="*/ 576 w 576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0" y="0"/>
                </a:moveTo>
                <a:cubicBezTo>
                  <a:pt x="48" y="144"/>
                  <a:pt x="96" y="288"/>
                  <a:pt x="192" y="384"/>
                </a:cubicBezTo>
                <a:cubicBezTo>
                  <a:pt x="288" y="480"/>
                  <a:pt x="432" y="528"/>
                  <a:pt x="576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Freeform 23"/>
          <p:cNvSpPr>
            <a:spLocks/>
          </p:cNvSpPr>
          <p:nvPr/>
        </p:nvSpPr>
        <p:spPr bwMode="auto">
          <a:xfrm>
            <a:off x="5486400" y="4343400"/>
            <a:ext cx="914400" cy="914400"/>
          </a:xfrm>
          <a:custGeom>
            <a:avLst/>
            <a:gdLst>
              <a:gd name="T0" fmla="*/ 576 w 576"/>
              <a:gd name="T1" fmla="*/ 576 h 576"/>
              <a:gd name="T2" fmla="*/ 384 w 576"/>
              <a:gd name="T3" fmla="*/ 192 h 576"/>
              <a:gd name="T4" fmla="*/ 0 w 576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576" y="576"/>
                </a:moveTo>
                <a:cubicBezTo>
                  <a:pt x="528" y="432"/>
                  <a:pt x="480" y="288"/>
                  <a:pt x="384" y="192"/>
                </a:cubicBezTo>
                <a:cubicBezTo>
                  <a:pt x="288" y="96"/>
                  <a:pt x="144" y="4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Freeform 24"/>
          <p:cNvSpPr>
            <a:spLocks/>
          </p:cNvSpPr>
          <p:nvPr/>
        </p:nvSpPr>
        <p:spPr bwMode="auto">
          <a:xfrm>
            <a:off x="5486400" y="3429000"/>
            <a:ext cx="914400" cy="914400"/>
          </a:xfrm>
          <a:custGeom>
            <a:avLst/>
            <a:gdLst>
              <a:gd name="T0" fmla="*/ 0 w 576"/>
              <a:gd name="T1" fmla="*/ 576 h 576"/>
              <a:gd name="T2" fmla="*/ 384 w 576"/>
              <a:gd name="T3" fmla="*/ 384 h 576"/>
              <a:gd name="T4" fmla="*/ 576 w 576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0" y="576"/>
                </a:moveTo>
                <a:cubicBezTo>
                  <a:pt x="144" y="528"/>
                  <a:pt x="288" y="480"/>
                  <a:pt x="384" y="384"/>
                </a:cubicBezTo>
                <a:cubicBezTo>
                  <a:pt x="480" y="288"/>
                  <a:pt x="528" y="144"/>
                  <a:pt x="5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Freeform 25"/>
          <p:cNvSpPr>
            <a:spLocks/>
          </p:cNvSpPr>
          <p:nvPr/>
        </p:nvSpPr>
        <p:spPr bwMode="auto">
          <a:xfrm>
            <a:off x="5486400" y="3429000"/>
            <a:ext cx="914400" cy="914400"/>
          </a:xfrm>
          <a:custGeom>
            <a:avLst/>
            <a:gdLst>
              <a:gd name="T0" fmla="*/ 576 w 576"/>
              <a:gd name="T1" fmla="*/ 0 h 576"/>
              <a:gd name="T2" fmla="*/ 144 w 576"/>
              <a:gd name="T3" fmla="*/ 192 h 576"/>
              <a:gd name="T4" fmla="*/ 0 w 576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576" y="0"/>
                </a:moveTo>
                <a:cubicBezTo>
                  <a:pt x="408" y="48"/>
                  <a:pt x="240" y="96"/>
                  <a:pt x="144" y="192"/>
                </a:cubicBezTo>
                <a:cubicBezTo>
                  <a:pt x="48" y="288"/>
                  <a:pt x="24" y="432"/>
                  <a:pt x="0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Freeform 26"/>
          <p:cNvSpPr>
            <a:spLocks/>
          </p:cNvSpPr>
          <p:nvPr/>
        </p:nvSpPr>
        <p:spPr bwMode="auto">
          <a:xfrm>
            <a:off x="4572000" y="3429000"/>
            <a:ext cx="914400" cy="914400"/>
          </a:xfrm>
          <a:custGeom>
            <a:avLst/>
            <a:gdLst>
              <a:gd name="T0" fmla="*/ 576 w 576"/>
              <a:gd name="T1" fmla="*/ 576 h 576"/>
              <a:gd name="T2" fmla="*/ 384 w 576"/>
              <a:gd name="T3" fmla="*/ 192 h 576"/>
              <a:gd name="T4" fmla="*/ 0 w 576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576" y="576"/>
                </a:moveTo>
                <a:cubicBezTo>
                  <a:pt x="528" y="432"/>
                  <a:pt x="480" y="288"/>
                  <a:pt x="384" y="192"/>
                </a:cubicBezTo>
                <a:cubicBezTo>
                  <a:pt x="288" y="96"/>
                  <a:pt x="144" y="4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Freeform 27"/>
          <p:cNvSpPr>
            <a:spLocks/>
          </p:cNvSpPr>
          <p:nvPr/>
        </p:nvSpPr>
        <p:spPr bwMode="auto">
          <a:xfrm>
            <a:off x="4572000" y="2514600"/>
            <a:ext cx="914400" cy="914400"/>
          </a:xfrm>
          <a:custGeom>
            <a:avLst/>
            <a:gdLst>
              <a:gd name="T0" fmla="*/ 0 w 576"/>
              <a:gd name="T1" fmla="*/ 576 h 576"/>
              <a:gd name="T2" fmla="*/ 384 w 576"/>
              <a:gd name="T3" fmla="*/ 336 h 576"/>
              <a:gd name="T4" fmla="*/ 576 w 576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0" y="576"/>
                </a:moveTo>
                <a:cubicBezTo>
                  <a:pt x="144" y="504"/>
                  <a:pt x="288" y="432"/>
                  <a:pt x="384" y="336"/>
                </a:cubicBezTo>
                <a:cubicBezTo>
                  <a:pt x="480" y="240"/>
                  <a:pt x="528" y="120"/>
                  <a:pt x="5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Freeform 28"/>
          <p:cNvSpPr>
            <a:spLocks/>
          </p:cNvSpPr>
          <p:nvPr/>
        </p:nvSpPr>
        <p:spPr bwMode="auto">
          <a:xfrm>
            <a:off x="4572000" y="2514600"/>
            <a:ext cx="914400" cy="914400"/>
          </a:xfrm>
          <a:custGeom>
            <a:avLst/>
            <a:gdLst>
              <a:gd name="T0" fmla="*/ 576 w 576"/>
              <a:gd name="T1" fmla="*/ 0 h 576"/>
              <a:gd name="T2" fmla="*/ 192 w 576"/>
              <a:gd name="T3" fmla="*/ 192 h 576"/>
              <a:gd name="T4" fmla="*/ 0 w 576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576" y="0"/>
                </a:moveTo>
                <a:cubicBezTo>
                  <a:pt x="432" y="48"/>
                  <a:pt x="288" y="96"/>
                  <a:pt x="192" y="192"/>
                </a:cubicBezTo>
                <a:cubicBezTo>
                  <a:pt x="96" y="288"/>
                  <a:pt x="48" y="432"/>
                  <a:pt x="0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Freeform 29"/>
          <p:cNvSpPr>
            <a:spLocks/>
          </p:cNvSpPr>
          <p:nvPr/>
        </p:nvSpPr>
        <p:spPr bwMode="auto">
          <a:xfrm>
            <a:off x="3657600" y="3200400"/>
            <a:ext cx="914400" cy="228600"/>
          </a:xfrm>
          <a:custGeom>
            <a:avLst/>
            <a:gdLst>
              <a:gd name="T0" fmla="*/ 576 w 576"/>
              <a:gd name="T1" fmla="*/ 144 h 144"/>
              <a:gd name="T2" fmla="*/ 288 w 576"/>
              <a:gd name="T3" fmla="*/ 0 h 144"/>
              <a:gd name="T4" fmla="*/ 0 w 576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144">
                <a:moveTo>
                  <a:pt x="576" y="144"/>
                </a:moveTo>
                <a:cubicBezTo>
                  <a:pt x="480" y="72"/>
                  <a:pt x="384" y="0"/>
                  <a:pt x="288" y="0"/>
                </a:cubicBezTo>
                <a:cubicBezTo>
                  <a:pt x="192" y="0"/>
                  <a:pt x="96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Freeform 30"/>
          <p:cNvSpPr>
            <a:spLocks/>
          </p:cNvSpPr>
          <p:nvPr/>
        </p:nvSpPr>
        <p:spPr bwMode="auto">
          <a:xfrm>
            <a:off x="2743200" y="2514600"/>
            <a:ext cx="914400" cy="914400"/>
          </a:xfrm>
          <a:custGeom>
            <a:avLst/>
            <a:gdLst>
              <a:gd name="T0" fmla="*/ 576 w 576"/>
              <a:gd name="T1" fmla="*/ 576 h 576"/>
              <a:gd name="T2" fmla="*/ 432 w 576"/>
              <a:gd name="T3" fmla="*/ 240 h 576"/>
              <a:gd name="T4" fmla="*/ 0 w 576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576" y="576"/>
                </a:moveTo>
                <a:cubicBezTo>
                  <a:pt x="552" y="456"/>
                  <a:pt x="528" y="336"/>
                  <a:pt x="432" y="240"/>
                </a:cubicBezTo>
                <a:cubicBezTo>
                  <a:pt x="336" y="144"/>
                  <a:pt x="168" y="7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Freeform 33"/>
          <p:cNvSpPr>
            <a:spLocks/>
          </p:cNvSpPr>
          <p:nvPr/>
        </p:nvSpPr>
        <p:spPr bwMode="auto">
          <a:xfrm>
            <a:off x="1828800" y="5257800"/>
            <a:ext cx="1828800" cy="228600"/>
          </a:xfrm>
          <a:custGeom>
            <a:avLst/>
            <a:gdLst>
              <a:gd name="T0" fmla="*/ 0 w 1152"/>
              <a:gd name="T1" fmla="*/ 0 h 144"/>
              <a:gd name="T2" fmla="*/ 576 w 1152"/>
              <a:gd name="T3" fmla="*/ 144 h 144"/>
              <a:gd name="T4" fmla="*/ 1152 w 1152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2" h="144">
                <a:moveTo>
                  <a:pt x="0" y="0"/>
                </a:moveTo>
                <a:cubicBezTo>
                  <a:pt x="192" y="72"/>
                  <a:pt x="384" y="144"/>
                  <a:pt x="576" y="144"/>
                </a:cubicBezTo>
                <a:cubicBezTo>
                  <a:pt x="768" y="144"/>
                  <a:pt x="960" y="72"/>
                  <a:pt x="1152" y="0"/>
                </a:cubicBezTo>
              </a:path>
            </a:pathLst>
          </a:custGeom>
          <a:noFill/>
          <a:ln w="57150" cmpd="sng">
            <a:solidFill>
              <a:srgbClr val="003366"/>
            </a:solidFill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Freeform 34"/>
          <p:cNvSpPr>
            <a:spLocks/>
          </p:cNvSpPr>
          <p:nvPr/>
        </p:nvSpPr>
        <p:spPr bwMode="auto">
          <a:xfrm>
            <a:off x="3657600" y="3505200"/>
            <a:ext cx="914400" cy="1752600"/>
          </a:xfrm>
          <a:custGeom>
            <a:avLst/>
            <a:gdLst>
              <a:gd name="T0" fmla="*/ 0 w 576"/>
              <a:gd name="T1" fmla="*/ 1104 h 1104"/>
              <a:gd name="T2" fmla="*/ 432 w 576"/>
              <a:gd name="T3" fmla="*/ 624 h 1104"/>
              <a:gd name="T4" fmla="*/ 576 w 576"/>
              <a:gd name="T5" fmla="*/ 0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1104">
                <a:moveTo>
                  <a:pt x="0" y="1104"/>
                </a:moveTo>
                <a:cubicBezTo>
                  <a:pt x="168" y="956"/>
                  <a:pt x="336" y="808"/>
                  <a:pt x="432" y="624"/>
                </a:cubicBezTo>
                <a:cubicBezTo>
                  <a:pt x="528" y="440"/>
                  <a:pt x="552" y="220"/>
                  <a:pt x="576" y="0"/>
                </a:cubicBezTo>
              </a:path>
            </a:pathLst>
          </a:custGeom>
          <a:noFill/>
          <a:ln w="57150" cmpd="sng">
            <a:solidFill>
              <a:srgbClr val="003366"/>
            </a:solidFill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Freeform 35"/>
          <p:cNvSpPr>
            <a:spLocks/>
          </p:cNvSpPr>
          <p:nvPr/>
        </p:nvSpPr>
        <p:spPr bwMode="auto">
          <a:xfrm>
            <a:off x="4572000" y="3429000"/>
            <a:ext cx="914400" cy="914400"/>
          </a:xfrm>
          <a:custGeom>
            <a:avLst/>
            <a:gdLst>
              <a:gd name="T0" fmla="*/ 0 w 576"/>
              <a:gd name="T1" fmla="*/ 0 h 576"/>
              <a:gd name="T2" fmla="*/ 240 w 576"/>
              <a:gd name="T3" fmla="*/ 384 h 576"/>
              <a:gd name="T4" fmla="*/ 576 w 576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0" y="0"/>
                </a:moveTo>
                <a:cubicBezTo>
                  <a:pt x="72" y="144"/>
                  <a:pt x="144" y="288"/>
                  <a:pt x="240" y="384"/>
                </a:cubicBezTo>
                <a:cubicBezTo>
                  <a:pt x="336" y="480"/>
                  <a:pt x="456" y="528"/>
                  <a:pt x="576" y="576"/>
                </a:cubicBezTo>
              </a:path>
            </a:pathLst>
          </a:custGeom>
          <a:noFill/>
          <a:ln w="57150" cmpd="sng">
            <a:solidFill>
              <a:srgbClr val="003366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Freeform 36"/>
          <p:cNvSpPr>
            <a:spLocks/>
          </p:cNvSpPr>
          <p:nvPr/>
        </p:nvSpPr>
        <p:spPr bwMode="auto">
          <a:xfrm>
            <a:off x="5486400" y="4343400"/>
            <a:ext cx="914400" cy="914400"/>
          </a:xfrm>
          <a:custGeom>
            <a:avLst/>
            <a:gdLst>
              <a:gd name="T0" fmla="*/ 0 w 576"/>
              <a:gd name="T1" fmla="*/ 0 h 576"/>
              <a:gd name="T2" fmla="*/ 192 w 576"/>
              <a:gd name="T3" fmla="*/ 384 h 576"/>
              <a:gd name="T4" fmla="*/ 576 w 576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0" y="0"/>
                </a:moveTo>
                <a:cubicBezTo>
                  <a:pt x="48" y="144"/>
                  <a:pt x="96" y="288"/>
                  <a:pt x="192" y="384"/>
                </a:cubicBezTo>
                <a:cubicBezTo>
                  <a:pt x="288" y="480"/>
                  <a:pt x="432" y="528"/>
                  <a:pt x="576" y="576"/>
                </a:cubicBezTo>
              </a:path>
            </a:pathLst>
          </a:custGeom>
          <a:noFill/>
          <a:ln w="57150" cmpd="sng">
            <a:solidFill>
              <a:srgbClr val="003366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Freeform 37"/>
          <p:cNvSpPr>
            <a:spLocks/>
          </p:cNvSpPr>
          <p:nvPr/>
        </p:nvSpPr>
        <p:spPr bwMode="auto">
          <a:xfrm>
            <a:off x="6400800" y="3429000"/>
            <a:ext cx="152400" cy="1828800"/>
          </a:xfrm>
          <a:custGeom>
            <a:avLst/>
            <a:gdLst>
              <a:gd name="T0" fmla="*/ 0 w 104"/>
              <a:gd name="T1" fmla="*/ 1104 h 1104"/>
              <a:gd name="T2" fmla="*/ 96 w 104"/>
              <a:gd name="T3" fmla="*/ 528 h 1104"/>
              <a:gd name="T4" fmla="*/ 48 w 104"/>
              <a:gd name="T5" fmla="*/ 0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4" h="1104">
                <a:moveTo>
                  <a:pt x="0" y="1104"/>
                </a:moveTo>
                <a:cubicBezTo>
                  <a:pt x="44" y="908"/>
                  <a:pt x="88" y="712"/>
                  <a:pt x="96" y="528"/>
                </a:cubicBezTo>
                <a:cubicBezTo>
                  <a:pt x="104" y="344"/>
                  <a:pt x="76" y="172"/>
                  <a:pt x="48" y="0"/>
                </a:cubicBezTo>
              </a:path>
            </a:pathLst>
          </a:custGeom>
          <a:noFill/>
          <a:ln w="57150" cmpd="sng">
            <a:solidFill>
              <a:srgbClr val="003366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Freeform 38"/>
          <p:cNvSpPr>
            <a:spLocks/>
          </p:cNvSpPr>
          <p:nvPr/>
        </p:nvSpPr>
        <p:spPr bwMode="auto">
          <a:xfrm>
            <a:off x="5486400" y="2514600"/>
            <a:ext cx="914400" cy="914400"/>
          </a:xfrm>
          <a:custGeom>
            <a:avLst/>
            <a:gdLst>
              <a:gd name="T0" fmla="*/ 576 w 576"/>
              <a:gd name="T1" fmla="*/ 576 h 576"/>
              <a:gd name="T2" fmla="*/ 384 w 576"/>
              <a:gd name="T3" fmla="*/ 192 h 576"/>
              <a:gd name="T4" fmla="*/ 0 w 576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76">
                <a:moveTo>
                  <a:pt x="576" y="576"/>
                </a:moveTo>
                <a:cubicBezTo>
                  <a:pt x="528" y="432"/>
                  <a:pt x="480" y="288"/>
                  <a:pt x="384" y="192"/>
                </a:cubicBezTo>
                <a:cubicBezTo>
                  <a:pt x="288" y="96"/>
                  <a:pt x="144" y="48"/>
                  <a:pt x="0" y="0"/>
                </a:cubicBezTo>
              </a:path>
            </a:pathLst>
          </a:custGeom>
          <a:noFill/>
          <a:ln w="57150" cmpd="sng">
            <a:solidFill>
              <a:srgbClr val="003366"/>
            </a:solidFill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Freeform 39"/>
          <p:cNvSpPr>
            <a:spLocks/>
          </p:cNvSpPr>
          <p:nvPr/>
        </p:nvSpPr>
        <p:spPr bwMode="auto">
          <a:xfrm>
            <a:off x="2743200" y="2273300"/>
            <a:ext cx="2743200" cy="241300"/>
          </a:xfrm>
          <a:custGeom>
            <a:avLst/>
            <a:gdLst>
              <a:gd name="T0" fmla="*/ 1680 w 1680"/>
              <a:gd name="T1" fmla="*/ 152 h 152"/>
              <a:gd name="T2" fmla="*/ 816 w 1680"/>
              <a:gd name="T3" fmla="*/ 8 h 152"/>
              <a:gd name="T4" fmla="*/ 0 w 1680"/>
              <a:gd name="T5" fmla="*/ 10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80" h="152">
                <a:moveTo>
                  <a:pt x="1680" y="152"/>
                </a:moveTo>
                <a:cubicBezTo>
                  <a:pt x="1388" y="84"/>
                  <a:pt x="1096" y="16"/>
                  <a:pt x="816" y="8"/>
                </a:cubicBezTo>
                <a:cubicBezTo>
                  <a:pt x="536" y="0"/>
                  <a:pt x="268" y="52"/>
                  <a:pt x="0" y="104"/>
                </a:cubicBezTo>
              </a:path>
            </a:pathLst>
          </a:custGeom>
          <a:noFill/>
          <a:ln w="57150" cmpd="sng">
            <a:solidFill>
              <a:srgbClr val="003366"/>
            </a:solidFill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Text Box 40"/>
          <p:cNvSpPr txBox="1">
            <a:spLocks noChangeArrowheads="1"/>
          </p:cNvSpPr>
          <p:nvPr/>
        </p:nvSpPr>
        <p:spPr bwMode="auto">
          <a:xfrm>
            <a:off x="1203325" y="6096000"/>
            <a:ext cx="6792565" cy="400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vertex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can only be used exactly once in the shortcut tour.</a:t>
            </a:r>
          </a:p>
        </p:txBody>
      </p:sp>
    </p:spTree>
    <p:extLst>
      <p:ext uri="{BB962C8B-B14F-4D97-AF65-F5344CB8AC3E}">
        <p14:creationId xmlns:p14="http://schemas.microsoft.com/office/powerpoint/2010/main" val="75985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8229600" cy="583274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lvl="8"/>
            <a:endParaRPr lang="en-US" altLang="zh-CN" sz="1200" dirty="0"/>
          </a:p>
          <a:p>
            <a:pPr lvl="8"/>
            <a:endParaRPr lang="en-US" altLang="zh-CN" sz="12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Traveling-Salesman Problem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53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683568" y="4191000"/>
            <a:ext cx="1125629" cy="400110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Calibri" panose="020F0502020204030204" pitchFamily="34" charset="0"/>
                <a:cs typeface="Calibri" panose="020F0502020204030204" pitchFamily="34" charset="0"/>
              </a:rPr>
              <a:t>Analysis:</a:t>
            </a:r>
          </a:p>
        </p:txBody>
      </p:sp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683568" y="4724400"/>
            <a:ext cx="7599966" cy="189128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lnSpc>
                <a:spcPct val="150000"/>
              </a:lnSpc>
              <a:buFontTx/>
              <a:buAutoNum type="arabicPeriod"/>
            </a:pPr>
            <a:r>
              <a:rPr lang="en-US" altLang="zh-TW" sz="2000">
                <a:latin typeface="Calibri" panose="020F0502020204030204" pitchFamily="34" charset="0"/>
                <a:cs typeface="Calibri" panose="020F0502020204030204" pitchFamily="34" charset="0"/>
              </a:rPr>
              <a:t>cost(T) ≤ OPT            (because MST is a lower bound of TSP)</a:t>
            </a: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en-US" altLang="zh-TW" sz="2000">
                <a:latin typeface="Calibri" panose="020F0502020204030204" pitchFamily="34" charset="0"/>
                <a:cs typeface="Calibri" panose="020F0502020204030204" pitchFamily="34" charset="0"/>
              </a:rPr>
              <a:t>cost(T*) = 2cost(T)    (because every edge appears twice)</a:t>
            </a: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en-US" altLang="zh-TW" sz="2000">
                <a:latin typeface="Calibri" panose="020F0502020204030204" pitchFamily="34" charset="0"/>
                <a:cs typeface="Calibri" panose="020F0502020204030204" pitchFamily="34" charset="0"/>
              </a:rPr>
              <a:t>cost(C) ≤ cost(T*)      (because of triangle inequalities, </a:t>
            </a:r>
            <a:r>
              <a:rPr lang="en-US" altLang="zh-TW" sz="2000" b="1">
                <a:latin typeface="Calibri" panose="020F0502020204030204" pitchFamily="34" charset="0"/>
                <a:cs typeface="Calibri" panose="020F0502020204030204" pitchFamily="34" charset="0"/>
              </a:rPr>
              <a:t>shortcutting</a:t>
            </a:r>
            <a:r>
              <a:rPr lang="en-US" altLang="zh-TW" sz="200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en-US" altLang="zh-TW" sz="2000">
                <a:latin typeface="Calibri" panose="020F0502020204030204" pitchFamily="34" charset="0"/>
                <a:cs typeface="Calibri" panose="020F0502020204030204" pitchFamily="34" charset="0"/>
              </a:rPr>
              <a:t>So, cost(C) ≤ 2OPT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7"/>
          <a:stretch/>
        </p:blipFill>
        <p:spPr>
          <a:xfrm>
            <a:off x="657742" y="1363469"/>
            <a:ext cx="2134241" cy="341434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15" y="1818206"/>
            <a:ext cx="6899835" cy="203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1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8229600" cy="583274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lvl="8"/>
            <a:endParaRPr lang="en-US" altLang="zh-CN" sz="1200" dirty="0"/>
          </a:p>
          <a:p>
            <a:pPr lvl="8"/>
            <a:endParaRPr lang="en-US" altLang="zh-CN" sz="12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Traveling-Salesman Problem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54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356792" y="1485305"/>
            <a:ext cx="5894627" cy="40011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There is a 1.5 approximation algorithm for metric TSP.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28192" y="2391321"/>
            <a:ext cx="6729150" cy="861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Calibri" panose="020F0502020204030204" pitchFamily="34" charset="0"/>
                <a:cs typeface="Calibri" panose="020F0502020204030204" pitchFamily="34" charset="0"/>
              </a:rPr>
              <a:t>Hint</a:t>
            </a:r>
            <a:r>
              <a:rPr lang="en-US" altLang="zh-TW" sz="2000">
                <a:latin typeface="Calibri" panose="020F0502020204030204" pitchFamily="34" charset="0"/>
                <a:cs typeface="Calibri" panose="020F0502020204030204" pitchFamily="34" charset="0"/>
              </a:rPr>
              <a:t>: use a minimum spanning tree and a maximum matching</a:t>
            </a:r>
          </a:p>
          <a:p>
            <a:pPr>
              <a:lnSpc>
                <a:spcPct val="150000"/>
              </a:lnSpc>
            </a:pPr>
            <a:r>
              <a:rPr lang="en-US" altLang="zh-TW" sz="2000">
                <a:latin typeface="Calibri" panose="020F0502020204030204" pitchFamily="34" charset="0"/>
                <a:cs typeface="Calibri" panose="020F0502020204030204" pitchFamily="34" charset="0"/>
              </a:rPr>
              <a:t>         (instead of double a minimum spanning tree).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042592" y="3861048"/>
            <a:ext cx="4686796" cy="400110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Calibri" panose="020F0502020204030204" pitchFamily="34" charset="0"/>
                <a:cs typeface="Calibri" panose="020F0502020204030204" pitchFamily="34" charset="0"/>
              </a:rPr>
              <a:t>Major open problem</a:t>
            </a:r>
            <a:r>
              <a:rPr lang="en-US" altLang="zh-TW" sz="2000">
                <a:latin typeface="Calibri" panose="020F0502020204030204" pitchFamily="34" charset="0"/>
                <a:cs typeface="Calibri" panose="020F0502020204030204" pitchFamily="34" charset="0"/>
              </a:rPr>
              <a:t>: Improve this to 4/3?</a:t>
            </a:r>
          </a:p>
        </p:txBody>
      </p:sp>
    </p:spTree>
    <p:extLst>
      <p:ext uri="{BB962C8B-B14F-4D97-AF65-F5344CB8AC3E}">
        <p14:creationId xmlns:p14="http://schemas.microsoft.com/office/powerpoint/2010/main" val="353389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55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7081692" cy="4200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63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836613"/>
                <a:ext cx="8229600" cy="5832747"/>
              </a:xfrm>
            </p:spPr>
            <p:txBody>
              <a:bodyPr/>
              <a:lstStyle/>
              <a:p>
                <a:pPr eaLnBrk="1" hangingPunct="1">
                  <a:buFont typeface="Wingdings" panose="05000000000000000000" pitchFamily="2" charset="2"/>
                  <a:buNone/>
                </a:pPr>
                <a:endParaRPr lang="en-US" altLang="zh-CN" sz="1600" dirty="0"/>
              </a:p>
              <a:p>
                <a:pPr eaLnBrk="1" hangingPunct="1"/>
                <a:r>
                  <a:rPr lang="en-US" altLang="zh-CN" sz="2400" dirty="0"/>
                  <a:t>Observe that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400" dirty="0"/>
                  <a:t>is always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CN" sz="2400" dirty="0"/>
                  <a:t>; if the ratio does not depend on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, we may just write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400" dirty="0"/>
                  <a:t> 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 eaLnBrk="1" hangingPunct="1"/>
                <a:r>
                  <a:rPr lang="en-US" altLang="zh-CN" sz="2400" dirty="0"/>
                  <a:t>Therefore, a 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1-approximation algorithm </a:t>
                </a:r>
                <a:r>
                  <a:rPr lang="en-US" altLang="zh-CN" sz="2400" dirty="0"/>
                  <a:t>gives an optimal solution.</a:t>
                </a:r>
              </a:p>
              <a:p>
                <a:pPr eaLnBrk="1" hangingPunct="1"/>
                <a:r>
                  <a:rPr lang="en-US" altLang="zh-CN" sz="2400" dirty="0"/>
                  <a:t>Some problems have polynomial-time approximation algorithms with small constant approximation ratios, while others have best known polynomial-time approximation algorithms whose approximation ratios grow with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 eaLnBrk="1" hangingPunct="1"/>
                <a:r>
                  <a:rPr lang="en-US" altLang="zh-CN" sz="2400" dirty="0"/>
                  <a:t>Some approximation algorithms also take the performance ratio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400" dirty="0"/>
                  <a:t> as input, such that the running time also depends 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400" dirty="0"/>
                  <a:t>, e.g.,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.</a:t>
                </a:r>
                <a:endParaRPr lang="en-US" altLang="zh-CN" sz="2000" dirty="0"/>
              </a:p>
              <a:p>
                <a:pPr marL="344487" lvl="1" indent="0" eaLnBrk="1" hangingPunct="1"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836613"/>
                <a:ext cx="8229600" cy="5832747"/>
              </a:xfrm>
              <a:blipFill>
                <a:blip r:embed="rId3"/>
                <a:stretch>
                  <a:fillRect l="-296" r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Performance Ratios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6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285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507288" cy="5688632"/>
          </a:xfrm>
        </p:spPr>
        <p:txBody>
          <a:bodyPr/>
          <a:lstStyle/>
          <a:p>
            <a:pPr eaLnBrk="1" hangingPunct="1">
              <a:spcBef>
                <a:spcPts val="1000"/>
              </a:spcBef>
            </a:pPr>
            <a:r>
              <a:rPr lang="en-US" altLang="zh-CN" sz="3400" dirty="0"/>
              <a:t>Introduction</a:t>
            </a:r>
          </a:p>
          <a:p>
            <a:pPr eaLnBrk="1" hangingPunct="1">
              <a:spcBef>
                <a:spcPts val="1000"/>
              </a:spcBef>
            </a:pPr>
            <a:endParaRPr lang="en-US" altLang="zh-CN" sz="3400" dirty="0">
              <a:solidFill>
                <a:srgbClr val="FF0000"/>
              </a:solidFill>
            </a:endParaRPr>
          </a:p>
          <a:p>
            <a:pPr eaLnBrk="1" hangingPunct="1">
              <a:spcBef>
                <a:spcPts val="1000"/>
              </a:spcBef>
            </a:pPr>
            <a:r>
              <a:rPr lang="en-US" altLang="zh-CN" sz="3400" dirty="0">
                <a:solidFill>
                  <a:srgbClr val="FF0000"/>
                </a:solidFill>
              </a:rPr>
              <a:t>Vertex-Cover Problem</a:t>
            </a:r>
          </a:p>
          <a:p>
            <a:pPr eaLnBrk="1" hangingPunct="1">
              <a:spcBef>
                <a:spcPts val="1000"/>
              </a:spcBef>
            </a:pPr>
            <a:endParaRPr lang="en-US" altLang="zh-CN" sz="3400" dirty="0">
              <a:solidFill>
                <a:srgbClr val="FF0000"/>
              </a:solidFill>
            </a:endParaRPr>
          </a:p>
          <a:p>
            <a:pPr eaLnBrk="1" hangingPunct="1">
              <a:spcBef>
                <a:spcPts val="1000"/>
              </a:spcBef>
            </a:pPr>
            <a:r>
              <a:rPr lang="en-US" altLang="zh-CN" sz="3400" dirty="0"/>
              <a:t>Set-Cover Problem</a:t>
            </a:r>
          </a:p>
          <a:p>
            <a:pPr eaLnBrk="1" hangingPunct="1">
              <a:spcBef>
                <a:spcPts val="1000"/>
              </a:spcBef>
            </a:pPr>
            <a:endParaRPr lang="en-US" altLang="zh-CN" sz="3400" dirty="0"/>
          </a:p>
          <a:p>
            <a:pPr eaLnBrk="1" hangingPunct="1">
              <a:spcBef>
                <a:spcPts val="1000"/>
              </a:spcBef>
            </a:pPr>
            <a:r>
              <a:rPr lang="en-US" altLang="zh-CN" sz="3400" dirty="0"/>
              <a:t>Traveling-Salesman Problem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7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176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836613"/>
                <a:ext cx="8229600" cy="5832747"/>
              </a:xfrm>
            </p:spPr>
            <p:txBody>
              <a:bodyPr/>
              <a:lstStyle/>
              <a:p>
                <a:pPr eaLnBrk="1" hangingPunct="1">
                  <a:buFont typeface="Wingdings" panose="05000000000000000000" pitchFamily="2" charset="2"/>
                  <a:buNone/>
                </a:pPr>
                <a:endParaRPr lang="en-US" altLang="zh-CN" sz="1600" dirty="0"/>
              </a:p>
              <a:p>
                <a:pPr eaLnBrk="1" hangingPunct="1"/>
                <a:r>
                  <a:rPr lang="en-US" altLang="zh-CN" sz="2400" b="1" dirty="0"/>
                  <a:t>Vertex-Cover: </a:t>
                </a:r>
                <a:r>
                  <a:rPr lang="en-US" altLang="zh-CN" sz="2400" dirty="0"/>
                  <a:t>A vertex cover of a graph </a:t>
                </a:r>
                <a:r>
                  <a:rPr lang="zh-CN" altLang="en-US" sz="2400" dirty="0"/>
                  <a:t>𝐺 </a:t>
                </a:r>
                <a:r>
                  <a:rPr lang="en-US" altLang="zh-CN" sz="2400" dirty="0"/>
                  <a:t>is a set of vertices such that every edge in </a:t>
                </a:r>
                <a:r>
                  <a:rPr lang="zh-CN" altLang="en-US" sz="2400" dirty="0"/>
                  <a:t>𝐺 </a:t>
                </a:r>
                <a:r>
                  <a:rPr lang="en-US" altLang="zh-CN" sz="2400" dirty="0"/>
                  <a:t>is incident to at least one of these vertices.</a:t>
                </a:r>
              </a:p>
              <a:p>
                <a:pPr eaLnBrk="1" hangingPunct="1"/>
                <a:endParaRPr lang="en-US" altLang="zh-CN" sz="2400" b="1" dirty="0"/>
              </a:p>
              <a:p>
                <a:pPr eaLnBrk="1" hangingPunct="1"/>
                <a:endParaRPr lang="en-US" altLang="zh-CN" sz="2400" b="1" dirty="0"/>
              </a:p>
              <a:p>
                <a:pPr eaLnBrk="1" hangingPunct="1"/>
                <a:endParaRPr lang="en-US" altLang="zh-CN" sz="2400" b="1" dirty="0"/>
              </a:p>
              <a:p>
                <a:pPr eaLnBrk="1" hangingPunct="1"/>
                <a:endParaRPr lang="en-US" altLang="zh-CN" sz="2400" b="1" dirty="0"/>
              </a:p>
              <a:p>
                <a:pPr eaLnBrk="1" hangingPunct="1"/>
                <a:endParaRPr lang="en-US" altLang="zh-CN" sz="2400" b="1" dirty="0"/>
              </a:p>
              <a:p>
                <a:pPr eaLnBrk="1" hangingPunct="1"/>
                <a:endParaRPr lang="en-US" altLang="zh-CN" sz="2400" b="1" dirty="0"/>
              </a:p>
              <a:p>
                <a:pPr eaLnBrk="1" hangingPunct="1"/>
                <a:r>
                  <a:rPr lang="en-US" altLang="zh-CN" sz="2400" b="1" dirty="0"/>
                  <a:t>Minimum Vertex Cover: </a:t>
                </a:r>
                <a:r>
                  <a:rPr lang="en-US" altLang="zh-CN" sz="2400" dirty="0"/>
                  <a:t>find a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minimum size </a:t>
                </a:r>
                <a:r>
                  <a:rPr lang="en-US" altLang="zh-CN" sz="2400" dirty="0"/>
                  <a:t>vertex cover of a given graph. We call such a vertex cover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an optimal vertex cover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400" dirty="0"/>
                  <a:t>.</a:t>
                </a:r>
                <a:endParaRPr lang="en-US" altLang="zh-CN" sz="2400" b="1" dirty="0"/>
              </a:p>
              <a:p>
                <a:pPr eaLnBrk="1" hangingPunct="1"/>
                <a:endParaRPr lang="en-US" altLang="zh-CN" sz="2400" dirty="0"/>
              </a:p>
              <a:p>
                <a:pPr eaLnBrk="1" hangingPunct="1"/>
                <a:endParaRPr lang="en-US" altLang="zh-CN" sz="2000" dirty="0"/>
              </a:p>
              <a:p>
                <a:pPr marL="344487" lvl="1" indent="0" eaLnBrk="1" hangingPunct="1"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836613"/>
                <a:ext cx="8229600" cy="5832747"/>
              </a:xfrm>
              <a:blipFill>
                <a:blip r:embed="rId3"/>
                <a:stretch>
                  <a:fillRect l="-296" r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Performance Ratios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8</a:t>
            </a:fld>
            <a:endParaRPr lang="en-US" altLang="zh-CN" sz="1200" b="0">
              <a:ea typeface="Gulim" pitchFamily="34" charset="-127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4DFA878-2EB0-42B0-8191-C6BA8C8B513B}"/>
              </a:ext>
            </a:extLst>
          </p:cNvPr>
          <p:cNvGrpSpPr/>
          <p:nvPr/>
        </p:nvGrpSpPr>
        <p:grpSpPr>
          <a:xfrm>
            <a:off x="2762497" y="2852936"/>
            <a:ext cx="3619006" cy="1584176"/>
            <a:chOff x="592954" y="1484784"/>
            <a:chExt cx="3619006" cy="1584176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64C214-EB21-4C24-9691-596C6BD6F64F}"/>
                </a:ext>
              </a:extLst>
            </p:cNvPr>
            <p:cNvSpPr/>
            <p:nvPr/>
          </p:nvSpPr>
          <p:spPr bwMode="auto">
            <a:xfrm>
              <a:off x="594814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b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9F8CE4D-298E-4255-8F2B-58CF3CF514E5}"/>
                </a:ext>
              </a:extLst>
            </p:cNvPr>
            <p:cNvSpPr/>
            <p:nvPr/>
          </p:nvSpPr>
          <p:spPr bwMode="auto">
            <a:xfrm>
              <a:off x="592954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a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2E71D63-AEC6-44D9-B97A-0C52C5965124}"/>
                </a:ext>
              </a:extLst>
            </p:cNvPr>
            <p:cNvSpPr/>
            <p:nvPr/>
          </p:nvSpPr>
          <p:spPr bwMode="auto">
            <a:xfrm>
              <a:off x="1620958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c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B201561-22F4-4FC4-A775-48DEDBA66B8B}"/>
                </a:ext>
              </a:extLst>
            </p:cNvPr>
            <p:cNvSpPr/>
            <p:nvPr/>
          </p:nvSpPr>
          <p:spPr bwMode="auto">
            <a:xfrm>
              <a:off x="1620958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e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4F94993-E439-4FEC-BBF9-C96ABAAD0F30}"/>
                </a:ext>
              </a:extLst>
            </p:cNvPr>
            <p:cNvSpPr/>
            <p:nvPr/>
          </p:nvSpPr>
          <p:spPr bwMode="auto">
            <a:xfrm>
              <a:off x="2647102" y="1484784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d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5771272-B172-482D-900C-8CCDA0A44955}"/>
                </a:ext>
              </a:extLst>
            </p:cNvPr>
            <p:cNvSpPr/>
            <p:nvPr/>
          </p:nvSpPr>
          <p:spPr bwMode="auto">
            <a:xfrm>
              <a:off x="2646459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f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233C02A-9C5C-4448-A6B5-339F76D5275A}"/>
                </a:ext>
              </a:extLst>
            </p:cNvPr>
            <p:cNvSpPr/>
            <p:nvPr/>
          </p:nvSpPr>
          <p:spPr bwMode="auto">
            <a:xfrm>
              <a:off x="3671960" y="2528960"/>
              <a:ext cx="540000" cy="5400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rPr>
                <a:t>g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2B849F1-25C1-4987-BE8A-CD7669E81C58}"/>
                </a:ext>
              </a:extLst>
            </p:cNvPr>
            <p:cNvCxnSpPr>
              <a:stCxn id="6" idx="4"/>
              <a:endCxn id="7" idx="0"/>
            </p:cNvCxnSpPr>
            <p:nvPr/>
          </p:nvCxnSpPr>
          <p:spPr bwMode="auto">
            <a:xfrm flipH="1">
              <a:off x="862954" y="2024784"/>
              <a:ext cx="186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6FB7AE3-8223-447B-8C57-B781F0DDEE82}"/>
                </a:ext>
              </a:extLst>
            </p:cNvPr>
            <p:cNvCxnSpPr>
              <a:stCxn id="6" idx="6"/>
              <a:endCxn id="9" idx="2"/>
            </p:cNvCxnSpPr>
            <p:nvPr/>
          </p:nvCxnSpPr>
          <p:spPr bwMode="auto">
            <a:xfrm>
              <a:off x="1134814" y="1754784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D105DFD3-1369-43D6-826C-26B72A7A089B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 bwMode="auto">
            <a:xfrm>
              <a:off x="1890958" y="2024784"/>
              <a:ext cx="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DC1C14EF-028F-44D2-8E39-0880710DDE98}"/>
                </a:ext>
              </a:extLst>
            </p:cNvPr>
            <p:cNvCxnSpPr/>
            <p:nvPr/>
          </p:nvCxnSpPr>
          <p:spPr bwMode="auto">
            <a:xfrm>
              <a:off x="2160315" y="1754784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10E7D7E4-451D-4B07-8B63-264A283FFE1D}"/>
                </a:ext>
              </a:extLst>
            </p:cNvPr>
            <p:cNvCxnSpPr/>
            <p:nvPr/>
          </p:nvCxnSpPr>
          <p:spPr bwMode="auto">
            <a:xfrm>
              <a:off x="2916459" y="2024784"/>
              <a:ext cx="0" cy="504176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050D0B5-CF77-4545-B779-5E52D3B1553A}"/>
                </a:ext>
              </a:extLst>
            </p:cNvPr>
            <p:cNvCxnSpPr/>
            <p:nvPr/>
          </p:nvCxnSpPr>
          <p:spPr bwMode="auto">
            <a:xfrm>
              <a:off x="2160315" y="2789338"/>
              <a:ext cx="486144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3EFF97F-83EE-4E32-AD1A-58DE2B06B9D4}"/>
                </a:ext>
              </a:extLst>
            </p:cNvPr>
            <p:cNvCxnSpPr>
              <a:stCxn id="10" idx="7"/>
              <a:endCxn id="11" idx="3"/>
            </p:cNvCxnSpPr>
            <p:nvPr/>
          </p:nvCxnSpPr>
          <p:spPr bwMode="auto">
            <a:xfrm flipV="1">
              <a:off x="2081877" y="1945703"/>
              <a:ext cx="644306" cy="662338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B088070B-8A45-4F5F-850A-8AE77D1AE8F3}"/>
                </a:ext>
              </a:extLst>
            </p:cNvPr>
            <p:cNvCxnSpPr>
              <a:stCxn id="11" idx="5"/>
              <a:endCxn id="13" idx="1"/>
            </p:cNvCxnSpPr>
            <p:nvPr/>
          </p:nvCxnSpPr>
          <p:spPr bwMode="auto">
            <a:xfrm>
              <a:off x="3108021" y="1945703"/>
              <a:ext cx="643020" cy="662338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2220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8229600" cy="583274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marL="0" indent="0" eaLnBrk="1" hangingPunct="1">
              <a:buNone/>
            </a:pPr>
            <a:r>
              <a:rPr lang="en-US" altLang="zh-CN" sz="2400" b="1" dirty="0"/>
              <a:t>Idea</a:t>
            </a:r>
            <a:r>
              <a:rPr lang="en-US" altLang="zh-CN" sz="2400" dirty="0"/>
              <a:t>: Keep finding a vertex which covers the maximum number of </a:t>
            </a:r>
            <a:r>
              <a:rPr lang="en-US" altLang="zh-CN" sz="2400" dirty="0">
                <a:solidFill>
                  <a:srgbClr val="0070C0"/>
                </a:solidFill>
              </a:rPr>
              <a:t>uncovered</a:t>
            </a:r>
            <a:r>
              <a:rPr lang="en-US" altLang="zh-CN" sz="2400" dirty="0"/>
              <a:t> edges.</a:t>
            </a:r>
            <a:endParaRPr lang="en-US" altLang="zh-CN" sz="2000" dirty="0"/>
          </a:p>
          <a:p>
            <a:pPr marL="0" indent="0" eaLnBrk="1" hangingPunct="1">
              <a:buNone/>
            </a:pPr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marL="0" indent="0" eaLnBrk="1" hangingPunct="1">
              <a:buNone/>
            </a:pPr>
            <a:endParaRPr lang="en-US" altLang="zh-CN" sz="20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Vertex-Cover Problem: Greedy Algorithm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9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638701"/>
            <a:ext cx="7478281" cy="2230459"/>
          </a:xfrm>
          <a:prstGeom prst="rect">
            <a:avLst/>
          </a:prstGeom>
        </p:spPr>
      </p:pic>
      <p:pic>
        <p:nvPicPr>
          <p:cNvPr id="22" name="图片 21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79" y="2268747"/>
            <a:ext cx="2681944" cy="276359"/>
          </a:xfrm>
          <a:prstGeom prst="rect">
            <a:avLst/>
          </a:prstGeom>
        </p:spPr>
      </p:pic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2551939" y="5487615"/>
            <a:ext cx="3741537" cy="461665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How good is this algorithm?</a:t>
            </a:r>
          </a:p>
        </p:txBody>
      </p:sp>
    </p:spTree>
    <p:extLst>
      <p:ext uri="{BB962C8B-B14F-4D97-AF65-F5344CB8AC3E}">
        <p14:creationId xmlns:p14="http://schemas.microsoft.com/office/powerpoint/2010/main" val="72877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heme/theme1.xml><?xml version="1.0" encoding="utf-8"?>
<a:theme xmlns:a="http://schemas.openxmlformats.org/drawingml/2006/main" name="UCLA">
  <a:themeElements>
    <a:clrScheme name="UCLA 12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FFFFFF"/>
      </a:accent1>
      <a:accent2>
        <a:srgbClr val="6699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5C8A8A"/>
      </a:accent6>
      <a:hlink>
        <a:srgbClr val="7E9CE8"/>
      </a:hlink>
      <a:folHlink>
        <a:srgbClr val="D8D8EC"/>
      </a:folHlink>
    </a:clrScheme>
    <a:fontScheme name="UCL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50" charset="-127"/>
            <a:cs typeface="Arial Unicode MS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50" charset="-127"/>
            <a:cs typeface="Arial Unicode MS" pitchFamily="50" charset="-127"/>
          </a:defRPr>
        </a:defPPr>
      </a:lstStyle>
    </a:lnDef>
  </a:objectDefaults>
  <a:extraClrSchemeLst>
    <a:extraClrScheme>
      <a:clrScheme name="UCLA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A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A 11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173683"/>
        </a:hlink>
        <a:folHlink>
          <a:srgbClr val="354B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A 12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FFFFFF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bsn05</Template>
  <TotalTime>79193</TotalTime>
  <Words>3413</Words>
  <Application>Microsoft Office PowerPoint</Application>
  <PresentationFormat>全屏显示(4:3)</PresentationFormat>
  <Paragraphs>983</Paragraphs>
  <Slides>55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65" baseType="lpstr">
      <vt:lpstr>Gulim</vt:lpstr>
      <vt:lpstr>等线</vt:lpstr>
      <vt:lpstr>等线 Light</vt:lpstr>
      <vt:lpstr>黑体</vt:lpstr>
      <vt:lpstr>Arial</vt:lpstr>
      <vt:lpstr>Calibri</vt:lpstr>
      <vt:lpstr>Cambria Math</vt:lpstr>
      <vt:lpstr>Wingdings</vt:lpstr>
      <vt:lpstr>UCLA</vt:lpstr>
      <vt:lpstr>自定义设计方案</vt:lpstr>
      <vt:lpstr>PowerPoint 演示文稿</vt:lpstr>
      <vt:lpstr>Outline</vt:lpstr>
      <vt:lpstr>Introduction</vt:lpstr>
      <vt:lpstr>Performance Ratios</vt:lpstr>
      <vt:lpstr>Performance Ratios</vt:lpstr>
      <vt:lpstr>Performance Ratios</vt:lpstr>
      <vt:lpstr>Outline</vt:lpstr>
      <vt:lpstr>Performance Ratios</vt:lpstr>
      <vt:lpstr>Vertex-Cover Problem: Greedy Algorithm</vt:lpstr>
      <vt:lpstr>Vertex-Cover Problem: Greedy Algorithm</vt:lpstr>
      <vt:lpstr>Vertex-Cover Problem: Greedy Algorithm</vt:lpstr>
      <vt:lpstr>Vertex-Cover Problem: Greedy Algorithm</vt:lpstr>
      <vt:lpstr>Vertex-Cover Problem: Greedy Algorithm</vt:lpstr>
      <vt:lpstr>Vertex-Cover Problem: Greedy Algorithm</vt:lpstr>
      <vt:lpstr>Vertex-Cover Problem: Greedy Algorithm</vt:lpstr>
      <vt:lpstr>Vertex-Cover Problem: Greedy Algorithm</vt:lpstr>
      <vt:lpstr>Vertex-Cover Problem</vt:lpstr>
      <vt:lpstr>Vertex-Cover Problem</vt:lpstr>
      <vt:lpstr>Vertex-Cover Problem</vt:lpstr>
      <vt:lpstr>Vertex-Cover Problem: Example</vt:lpstr>
      <vt:lpstr>Vertex-Cover Problem: Example</vt:lpstr>
      <vt:lpstr>Vertex-Cover Problem: Example</vt:lpstr>
      <vt:lpstr>Vertex-Cover Problem: Example</vt:lpstr>
      <vt:lpstr>Vertex-Cover Problem: Example</vt:lpstr>
      <vt:lpstr>Vertex-Cover Problem: Approximation Ratio</vt:lpstr>
      <vt:lpstr>Outline</vt:lpstr>
      <vt:lpstr>Set-Cover Problem</vt:lpstr>
      <vt:lpstr>Set-Cover Problem： Example</vt:lpstr>
      <vt:lpstr>Set-Cover Problem： Example</vt:lpstr>
      <vt:lpstr>Set-Cover Problem： Example</vt:lpstr>
      <vt:lpstr>Set-Cover Problem： Example</vt:lpstr>
      <vt:lpstr>Set-Cover Problem： Example</vt:lpstr>
      <vt:lpstr>Set-Cover Problem： Example</vt:lpstr>
      <vt:lpstr>Set-Cover Problem： Example</vt:lpstr>
      <vt:lpstr>Set-Cover Problem： Example</vt:lpstr>
      <vt:lpstr>Set-Cover Problem： Example</vt:lpstr>
      <vt:lpstr>Set-Cover Problem： Example</vt:lpstr>
      <vt:lpstr>Set-Cover Problem: Approximation Ratio</vt:lpstr>
      <vt:lpstr>Outline</vt:lpstr>
      <vt:lpstr>Traveling-Salesman Problem</vt:lpstr>
      <vt:lpstr>Traveling-Salesman Problem</vt:lpstr>
      <vt:lpstr>Traveling-Salesman Problem</vt:lpstr>
      <vt:lpstr>Traveling-Salesman Problem</vt:lpstr>
      <vt:lpstr>Traveling-Salesman Problem</vt:lpstr>
      <vt:lpstr>Traveling-Salesman Problem</vt:lpstr>
      <vt:lpstr>Traveling-Salesman Problem</vt:lpstr>
      <vt:lpstr>Traveling-Salesman Problem</vt:lpstr>
      <vt:lpstr>Traveling-Salesman Problem</vt:lpstr>
      <vt:lpstr>Traveling-Salesman Problem</vt:lpstr>
      <vt:lpstr>Traveling-Salesman Problem</vt:lpstr>
      <vt:lpstr>Traveling-Salesman Problem</vt:lpstr>
      <vt:lpstr>Traveling-Salesman Problem</vt:lpstr>
      <vt:lpstr>Traveling-Salesman Problem</vt:lpstr>
      <vt:lpstr>Traveling-Salesman Problem</vt:lpstr>
      <vt:lpstr>PowerPoint 演示文稿</vt:lpstr>
    </vt:vector>
  </TitlesOfParts>
  <Company>Penn State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</dc:title>
  <dc:creator>Dongwon Lee</dc:creator>
  <cp:lastModifiedBy> </cp:lastModifiedBy>
  <cp:revision>4079</cp:revision>
  <cp:lastPrinted>2017-12-29T13:24:59Z</cp:lastPrinted>
  <dcterms:created xsi:type="dcterms:W3CDTF">2010-05-27T13:38:31Z</dcterms:created>
  <dcterms:modified xsi:type="dcterms:W3CDTF">2019-11-22T00:16:42Z</dcterms:modified>
</cp:coreProperties>
</file>