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428" r:id="rId3"/>
    <p:sldId id="417" r:id="rId4"/>
    <p:sldId id="429" r:id="rId5"/>
    <p:sldId id="421" r:id="rId6"/>
    <p:sldId id="434" r:id="rId7"/>
    <p:sldId id="430" r:id="rId8"/>
    <p:sldId id="431" r:id="rId9"/>
    <p:sldId id="436" r:id="rId10"/>
    <p:sldId id="42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35" autoAdjust="0"/>
  </p:normalViewPr>
  <p:slideViewPr>
    <p:cSldViewPr snapToGrid="0">
      <p:cViewPr varScale="1">
        <p:scale>
          <a:sx n="80" d="100"/>
          <a:sy n="80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701" y="-77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163" cy="51117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4" y="1"/>
            <a:ext cx="3078162" cy="51117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584540C3-9C48-4EA1-B026-D9619AC978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4" y="9721850"/>
            <a:ext cx="3078162" cy="51117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B0E5A756-C210-42A4-88FF-B15C88666E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建立一套实验环境或平台，使学生能够从系统层面掌握物联网系统的组成和原理，掌握层与层之间的接口和交互，能够掌握在底层或顶层的应用开发的关键技术</a:t>
            </a:r>
          </a:p>
          <a:p>
            <a:r>
              <a:rPr lang="zh-CN" altLang="en-US" dirty="0" smtClean="0"/>
              <a:t>和方法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A756-C210-42A4-88FF-B15C88666E1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strained_Application_Protoc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13"/>
          <p:cNvGrpSpPr/>
          <p:nvPr/>
        </p:nvGrpSpPr>
        <p:grpSpPr>
          <a:xfrm>
            <a:off x="0" y="1857182"/>
            <a:ext cx="12192000" cy="1929153"/>
            <a:chOff x="0" y="2349500"/>
            <a:chExt cx="9144000" cy="1647825"/>
          </a:xfrm>
        </p:grpSpPr>
        <p:sp>
          <p:nvSpPr>
            <p:cNvPr id="3077" name="Rectangle 2"/>
            <p:cNvSpPr/>
            <p:nvPr/>
          </p:nvSpPr>
          <p:spPr>
            <a:xfrm>
              <a:off x="685800" y="2549525"/>
              <a:ext cx="7848600" cy="1447800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37160" tIns="0" rIns="164592" bIns="0" anchor="ctr"/>
            <a:lstStyle/>
            <a:p>
              <a:pPr lvl="0" algn="ctr" fontAlgn="ctr">
                <a:buClrTx/>
              </a:pPr>
              <a:endParaRPr lang="zh-CN" altLang="zh-CN" sz="4800" dirty="0">
                <a:solidFill>
                  <a:srgbClr val="E7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078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49500"/>
              <a:ext cx="9144000" cy="1600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9" name="Text Box 4"/>
            <p:cNvSpPr txBox="1"/>
            <p:nvPr/>
          </p:nvSpPr>
          <p:spPr>
            <a:xfrm>
              <a:off x="685800" y="2461862"/>
              <a:ext cx="7777163" cy="12145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</a:t>
              </a:r>
              <a:r>
                <a:rPr lang="en-US" altLang="zh-CN" sz="40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NB-</a:t>
              </a:r>
              <a:r>
                <a:rPr lang="en-US" altLang="zh-CN" sz="4000" b="1" dirty="0" err="1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IoT</a:t>
              </a:r>
              <a:r>
                <a:rPr lang="zh-CN" altLang="en-US" sz="40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的窄带物联网实验</a:t>
              </a:r>
              <a:endParaRPr lang="en-US" altLang="zh-CN" sz="4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——2020</a:t>
              </a:r>
              <a:r>
                <a:rPr lang="zh-CN" altLang="en-US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《RFID</a:t>
              </a:r>
              <a:r>
                <a:rPr lang="zh-CN" altLang="en-US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与无线传感器</a:t>
              </a:r>
              <a:r>
                <a:rPr lang="zh-CN" altLang="en-US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sz="32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课程实验安排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81" name="TextBox 6"/>
          <p:cNvSpPr txBox="1"/>
          <p:nvPr/>
        </p:nvSpPr>
        <p:spPr>
          <a:xfrm>
            <a:off x="1920265" y="4254379"/>
            <a:ext cx="8848725" cy="21236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r>
              <a:rPr lang="zh-CN" altLang="en-US" sz="22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学院</a:t>
            </a:r>
            <a:endParaRPr lang="en-US" altLang="zh-CN" sz="22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欧元与新  尚</a:t>
            </a:r>
            <a:r>
              <a:rPr lang="zh-CN" altLang="en-US" sz="22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利</a:t>
            </a:r>
            <a:r>
              <a:rPr lang="zh-CN" altLang="en-US" sz="22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宏</a:t>
            </a:r>
            <a:endParaRPr lang="en-US" altLang="zh-CN" sz="22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sz="22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2020.10</a:t>
            </a:r>
            <a:endParaRPr lang="en-US" altLang="zh-CN" sz="22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zh-CN" altLang="en-US" sz="6000" dirty="0" smtClean="0">
                <a:solidFill>
                  <a:srgbClr val="C00000"/>
                </a:solidFill>
              </a:rPr>
              <a:t>谢谢！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2819" cy="9546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课程基本情况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773" y="161823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课程名称：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《RFID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与无线传感器网络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》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任课老师；欧元元新  尚利宏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学时：理论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学时，实验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3200" b="1" dirty="0" smtClean="0"/>
              <a:t>典型的基于</a:t>
            </a:r>
            <a:r>
              <a:rPr lang="en-US" sz="3200" b="1" dirty="0" smtClean="0"/>
              <a:t>NB-</a:t>
            </a:r>
            <a:r>
              <a:rPr lang="en-US" sz="3200" b="1" dirty="0" err="1" smtClean="0"/>
              <a:t>IoT</a:t>
            </a:r>
            <a:r>
              <a:rPr lang="zh-CN" altLang="en-US" sz="3200" b="1" dirty="0" smtClean="0"/>
              <a:t>的窄带物联网系统架构</a:t>
            </a:r>
            <a:endParaRPr lang="zh-CN" altLang="en-US" sz="3200" b="1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523999" y="1320800"/>
          <a:ext cx="9448801" cy="519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BMP 图像" r:id="rId4" imgW="13778154" imgH="8039797" progId="PBrush">
                  <p:embed/>
                </p:oleObj>
              </mc:Choice>
              <mc:Fallback>
                <p:oleObj name="BMP 图像" r:id="rId4" imgW="13778154" imgH="803979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1320800"/>
                        <a:ext cx="9448801" cy="519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347720" y="6196965"/>
            <a:ext cx="4780280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53765" y="1102936"/>
            <a:ext cx="10218656" cy="122548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74189" y="4392891"/>
            <a:ext cx="10275217" cy="203618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08202" y="2235724"/>
            <a:ext cx="10218656" cy="1225485"/>
          </a:xfrm>
          <a:prstGeom prst="ellipse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54" y="186016"/>
            <a:ext cx="10515600" cy="78494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窄带物联网实验</a:t>
            </a:r>
            <a:r>
              <a:rPr lang="zh-CN" altLang="en-US" sz="3200" dirty="0" smtClean="0"/>
              <a:t>课课程</a:t>
            </a:r>
            <a:r>
              <a:rPr lang="zh-CN" altLang="en-US" sz="3200" dirty="0" smtClean="0"/>
              <a:t>目标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358" y="980388"/>
            <a:ext cx="9097652" cy="530729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/>
              <a:t>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涵盖从底层终端设备到上层应用系统的</a:t>
            </a:r>
            <a:r>
              <a:rPr lang="zh-CN" altLang="en-US" dirty="0" smtClean="0"/>
              <a:t>各环节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窄带物联网组成及原理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物联网终端（传感器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作动器）窄带接入方法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窄带通信特点及协议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IOT</a:t>
            </a:r>
            <a:r>
              <a:rPr lang="zh-CN" altLang="en-US" dirty="0" smtClean="0"/>
              <a:t>平台（管理平台和数据平台）的功能及原理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物联网应用系统的组成及原理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能力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系统能力和开发能力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典型物联网系统的分析和设计能力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物联网终端和应用系统的开发能力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79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基于</a:t>
            </a:r>
            <a:r>
              <a:rPr lang="en-US" altLang="zh-CN" sz="4000" dirty="0" smtClean="0"/>
              <a:t>NB-</a:t>
            </a:r>
            <a:r>
              <a:rPr lang="en-US" altLang="zh-CN" sz="4000" dirty="0" err="1" smtClean="0"/>
              <a:t>IoT</a:t>
            </a:r>
            <a:r>
              <a:rPr lang="zh-CN" altLang="en-US" sz="4000" dirty="0" smtClean="0"/>
              <a:t>的窄带物联网</a:t>
            </a:r>
            <a:r>
              <a:rPr lang="zh-CN" altLang="en-US" sz="4000" dirty="0" smtClean="0"/>
              <a:t>实验安排</a:t>
            </a:r>
            <a:endParaRPr lang="zh-CN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1758"/>
              </p:ext>
            </p:extLst>
          </p:nvPr>
        </p:nvGraphicFramePr>
        <p:xfrm>
          <a:off x="838200" y="1934794"/>
          <a:ext cx="9766956" cy="3956959"/>
        </p:xfrm>
        <a:graphic>
          <a:graphicData uri="http://schemas.openxmlformats.org/drawingml/2006/table">
            <a:tbl>
              <a:tblPr/>
              <a:tblGrid>
                <a:gridCol w="590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实验名称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实验类型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学时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基于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NB-</a:t>
                      </a:r>
                      <a:r>
                        <a:rPr lang="en-US" altLang="zh-CN" sz="2400" b="1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IoT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的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物联网终端应用实验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验证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NB-</a:t>
                      </a:r>
                      <a:r>
                        <a:rPr lang="en-US" altLang="zh-CN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IoT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模组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UDP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通信实验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设计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NB-</a:t>
                      </a:r>
                      <a:r>
                        <a:rPr lang="en-US" altLang="zh-CN" sz="2400" b="1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IoT</a:t>
                      </a:r>
                      <a:r>
                        <a:rPr lang="zh-CN" altLang="en-US" sz="2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传感器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接入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传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输实验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设计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NB-</a:t>
                      </a:r>
                      <a:r>
                        <a:rPr lang="en-US" altLang="zh-CN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IoT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端设备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COAP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通信实验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设计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NB-</a:t>
                      </a:r>
                      <a:r>
                        <a:rPr lang="en-US" altLang="zh-CN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IoT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物联网综合设计实验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综合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920" y="233150"/>
            <a:ext cx="10515600" cy="8415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实验组织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639" y="1074654"/>
            <a:ext cx="10515600" cy="52413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基础实验（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个人独立完成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预习、实验、</a:t>
            </a:r>
            <a:r>
              <a:rPr lang="zh-CN" altLang="en-US" dirty="0" smtClean="0"/>
              <a:t>报告（小组）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综合实验（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个学时）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分组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3-4</a:t>
            </a:r>
            <a:r>
              <a:rPr lang="zh-CN" altLang="en-US" dirty="0" smtClean="0"/>
              <a:t>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实验</a:t>
            </a:r>
            <a:r>
              <a:rPr lang="zh-CN" altLang="en-US" dirty="0" smtClean="0"/>
              <a:t>项目计划书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课程设计实验报告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演示系统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253365"/>
            <a:ext cx="10515600" cy="6152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知识点及能力覆盖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4400"/>
            <a:ext cx="10957560" cy="5760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终端</a:t>
            </a: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利用基础实验模块</a:t>
            </a:r>
            <a:r>
              <a:rPr lang="en-US" altLang="zh-CN" b="1" dirty="0" smtClean="0">
                <a:solidFill>
                  <a:srgbClr val="00B050"/>
                </a:solidFill>
              </a:rPr>
              <a:t>——</a:t>
            </a:r>
            <a:r>
              <a:rPr lang="en-US" b="1" dirty="0" smtClean="0">
                <a:solidFill>
                  <a:srgbClr val="00B050"/>
                </a:solidFill>
              </a:rPr>
              <a:t>NB-</a:t>
            </a:r>
            <a:r>
              <a:rPr lang="en-US" b="1" dirty="0" err="1" smtClean="0">
                <a:solidFill>
                  <a:srgbClr val="00B050"/>
                </a:solidFill>
              </a:rPr>
              <a:t>IoT</a:t>
            </a:r>
            <a:r>
              <a:rPr lang="zh-CN" altLang="en-US" b="1" dirty="0" smtClean="0">
                <a:solidFill>
                  <a:srgbClr val="00B050"/>
                </a:solidFill>
              </a:rPr>
              <a:t>开发板（单片机</a:t>
            </a:r>
            <a:r>
              <a:rPr lang="en-US" b="1" dirty="0" smtClean="0">
                <a:solidFill>
                  <a:srgbClr val="00B050"/>
                </a:solidFill>
              </a:rPr>
              <a:t>+NB-IOT</a:t>
            </a:r>
            <a:r>
              <a:rPr lang="zh-CN" altLang="en-US" b="1" dirty="0" smtClean="0">
                <a:solidFill>
                  <a:srgbClr val="00B050"/>
                </a:solidFill>
              </a:rPr>
              <a:t>模块）二次开发形成</a:t>
            </a:r>
            <a:r>
              <a:rPr lang="en-US" b="1" dirty="0" smtClean="0">
                <a:solidFill>
                  <a:srgbClr val="00B050"/>
                </a:solidFill>
              </a:rPr>
              <a:t>NB</a:t>
            </a:r>
            <a:r>
              <a:rPr lang="zh-CN" altLang="en-US" b="1" dirty="0" smtClean="0">
                <a:solidFill>
                  <a:srgbClr val="00B050"/>
                </a:solidFill>
              </a:rPr>
              <a:t>终端</a:t>
            </a: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单片机开发板 </a:t>
            </a:r>
            <a:r>
              <a:rPr lang="en-US" b="1" dirty="0" smtClean="0">
                <a:solidFill>
                  <a:srgbClr val="00B050"/>
                </a:solidFill>
              </a:rPr>
              <a:t>+ </a:t>
            </a:r>
            <a:r>
              <a:rPr lang="zh-CN" altLang="en-US" b="1" dirty="0" smtClean="0">
                <a:solidFill>
                  <a:srgbClr val="00B050"/>
                </a:solidFill>
              </a:rPr>
              <a:t>传感器</a:t>
            </a:r>
            <a:r>
              <a:rPr lang="en-US" b="1" dirty="0" smtClean="0">
                <a:solidFill>
                  <a:srgbClr val="00B050"/>
                </a:solidFill>
              </a:rPr>
              <a:t> + NB-IOT</a:t>
            </a:r>
            <a:r>
              <a:rPr lang="zh-CN" altLang="en-US" b="1" dirty="0" smtClean="0">
                <a:solidFill>
                  <a:srgbClr val="00B050"/>
                </a:solidFill>
              </a:rPr>
              <a:t>开发板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zh-CN" altLang="en-US" b="1" dirty="0" smtClean="0">
                <a:solidFill>
                  <a:srgbClr val="00B050"/>
                </a:solidFill>
              </a:rPr>
              <a:t>组成</a:t>
            </a:r>
            <a:r>
              <a:rPr lang="en-US" b="1" dirty="0" smtClean="0">
                <a:solidFill>
                  <a:srgbClr val="00B050"/>
                </a:solidFill>
              </a:rPr>
              <a:t>NB</a:t>
            </a:r>
            <a:r>
              <a:rPr lang="zh-CN" altLang="en-US" b="1" dirty="0" smtClean="0">
                <a:solidFill>
                  <a:srgbClr val="00B050"/>
                </a:solidFill>
              </a:rPr>
              <a:t>终端；（复杂，真接近实设备）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服务</a:t>
            </a: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基于中国电信物联网开放平台；解决北向设备接入，南向服务接入</a:t>
            </a: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自行构建两端服务</a:t>
            </a:r>
          </a:p>
          <a:p>
            <a:pPr lvl="2">
              <a:buNone/>
            </a:pPr>
            <a:r>
              <a:rPr lang="zh-CN" altLang="en-US" b="1" dirty="0" smtClean="0">
                <a:solidFill>
                  <a:srgbClr val="00B050"/>
                </a:solidFill>
              </a:rPr>
              <a:t>    设备端服务：基于</a:t>
            </a:r>
            <a:r>
              <a:rPr lang="en-US" b="1" dirty="0" smtClean="0">
                <a:solidFill>
                  <a:srgbClr val="00B050"/>
                </a:solidFill>
              </a:rPr>
              <a:t>UDP</a:t>
            </a:r>
            <a:r>
              <a:rPr lang="zh-CN" altLang="en-US" b="1" dirty="0" smtClean="0">
                <a:solidFill>
                  <a:srgbClr val="00B050"/>
                </a:solidFill>
              </a:rPr>
              <a:t>，可利用开源的</a:t>
            </a:r>
            <a:r>
              <a:rPr lang="en-US" b="1" dirty="0" smtClean="0">
                <a:solidFill>
                  <a:srgbClr val="00B050"/>
                </a:solidFill>
              </a:rPr>
              <a:t>COAP</a:t>
            </a:r>
            <a:r>
              <a:rPr lang="zh-CN" altLang="en-US" b="1" dirty="0" smtClean="0">
                <a:solidFill>
                  <a:srgbClr val="00B050"/>
                </a:solidFill>
              </a:rPr>
              <a:t>协议实现</a:t>
            </a:r>
            <a:r>
              <a:rPr lang="zh-CN" altLang="en-US" b="1" dirty="0" smtClean="0"/>
              <a:t>（</a:t>
            </a:r>
            <a:r>
              <a:rPr lang="en-US" b="1" u="sng" dirty="0" smtClean="0">
                <a:hlinkClick r:id="rId2"/>
              </a:rPr>
              <a:t>https://en.wikipedia.org/wiki/Constrained_Application_Protocol</a:t>
            </a:r>
            <a:r>
              <a:rPr lang="zh-CN" altLang="en-US" b="1" dirty="0" smtClean="0"/>
              <a:t>）</a:t>
            </a:r>
          </a:p>
          <a:p>
            <a:pPr lvl="2">
              <a:buNone/>
            </a:pPr>
            <a:r>
              <a:rPr lang="zh-CN" altLang="en-US" b="1" dirty="0" smtClean="0">
                <a:solidFill>
                  <a:srgbClr val="00B050"/>
                </a:solidFill>
              </a:rPr>
              <a:t>     应用端服务：基于</a:t>
            </a:r>
            <a:r>
              <a:rPr lang="en-US" b="1" dirty="0" smtClean="0">
                <a:solidFill>
                  <a:srgbClr val="00B050"/>
                </a:solidFill>
              </a:rPr>
              <a:t>Web</a:t>
            </a:r>
            <a:r>
              <a:rPr lang="zh-CN" altLang="en-US" b="1" dirty="0" smtClean="0">
                <a:solidFill>
                  <a:srgbClr val="00B050"/>
                </a:solidFill>
              </a:rPr>
              <a:t>应用架构（建议</a:t>
            </a:r>
            <a:r>
              <a:rPr lang="en-US" b="1" dirty="0" smtClean="0">
                <a:solidFill>
                  <a:srgbClr val="00B050"/>
                </a:solidFill>
              </a:rPr>
              <a:t>B/S</a:t>
            </a:r>
            <a:r>
              <a:rPr lang="zh-CN" altLang="en-US" b="1" dirty="0" smtClean="0">
                <a:solidFill>
                  <a:srgbClr val="00B050"/>
                </a:solidFill>
              </a:rPr>
              <a:t>架构）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dirty="0" smtClean="0"/>
              <a:t>UDP</a:t>
            </a:r>
            <a:r>
              <a:rPr lang="zh-CN" altLang="en-US" dirty="0" smtClean="0"/>
              <a:t>的非</a:t>
            </a:r>
            <a:r>
              <a:rPr lang="en-US" dirty="0" smtClean="0"/>
              <a:t>COAP</a:t>
            </a:r>
            <a:r>
              <a:rPr lang="zh-CN" altLang="en-US" dirty="0" smtClean="0"/>
              <a:t>协议的服务（不建议！！！）</a:t>
            </a:r>
          </a:p>
          <a:p>
            <a:r>
              <a:rPr lang="en-US" dirty="0" smtClean="0"/>
              <a:t> 3.</a:t>
            </a:r>
            <a:r>
              <a:rPr lang="zh-CN" altLang="en-US" dirty="0" smtClean="0"/>
              <a:t>客户端应用</a:t>
            </a:r>
          </a:p>
          <a:p>
            <a:pPr lvl="1"/>
            <a:r>
              <a:rPr lang="en-US" dirty="0" smtClean="0"/>
              <a:t> B/S</a:t>
            </a:r>
            <a:r>
              <a:rPr lang="zh-CN" altLang="en-US" dirty="0" smtClean="0"/>
              <a:t>应用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</a:rPr>
              <a:t>手机</a:t>
            </a:r>
            <a:r>
              <a:rPr lang="en-US" b="1" dirty="0" smtClean="0">
                <a:solidFill>
                  <a:srgbClr val="00B050"/>
                </a:solidFill>
              </a:rPr>
              <a:t>APP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2772" y="152400"/>
            <a:ext cx="7424553" cy="286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图片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1280" y="3129280"/>
            <a:ext cx="8138160" cy="372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000" y="1178560"/>
            <a:ext cx="3185160" cy="42570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800" dirty="0" smtClean="0"/>
              <a:t>1.</a:t>
            </a:r>
            <a:r>
              <a:rPr lang="zh-CN" altLang="en-US" sz="2800" dirty="0" smtClean="0"/>
              <a:t>系统</a:t>
            </a:r>
            <a:r>
              <a:rPr lang="zh-CN" altLang="en-US" sz="2800" dirty="0" smtClean="0"/>
              <a:t>能力：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200" dirty="0" smtClean="0"/>
              <a:t>打通底层</a:t>
            </a:r>
            <a:r>
              <a:rPr lang="zh-CN" altLang="en-US" sz="2200" dirty="0" smtClean="0"/>
              <a:t>设备和上层应用数据通路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800" dirty="0" smtClean="0"/>
              <a:t>2.</a:t>
            </a:r>
            <a:r>
              <a:rPr lang="zh-CN" altLang="en-US" sz="2800" dirty="0" smtClean="0"/>
              <a:t>开发</a:t>
            </a:r>
            <a:r>
              <a:rPr lang="zh-CN" altLang="en-US" sz="2800" dirty="0" smtClean="0"/>
              <a:t>能力：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200" dirty="0" smtClean="0"/>
              <a:t>底层设备</a:t>
            </a:r>
            <a:r>
              <a:rPr lang="zh-CN" altLang="en-US" sz="2200" dirty="0" smtClean="0"/>
              <a:t>嵌入式</a:t>
            </a:r>
            <a:r>
              <a:rPr lang="zh-CN" altLang="en-US" sz="2200" dirty="0" smtClean="0"/>
              <a:t>开发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中间层服务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上层</a:t>
            </a:r>
            <a:r>
              <a:rPr lang="en-US" altLang="zh-CN" sz="2200" dirty="0" smtClean="0"/>
              <a:t>APP</a:t>
            </a:r>
            <a:r>
              <a:rPr lang="zh-CN" altLang="en-US" sz="2200" dirty="0" smtClean="0"/>
              <a:t>开发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35525" y="348518"/>
            <a:ext cx="352724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 smtClean="0"/>
              <a:t>预期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过程控制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6960"/>
            <a:ext cx="10515600" cy="543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基础实验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设置检查点，每个人独立完成，现场操作并质询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提交实验报告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综合实验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选题答辩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方案报告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演示答辩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提交源码和实验报告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537709</TotalTime>
  <Words>468</Words>
  <Application>Microsoft Office PowerPoint</Application>
  <PresentationFormat>宽屏</PresentationFormat>
  <Paragraphs>80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BMP 图像</vt:lpstr>
      <vt:lpstr>PowerPoint 演示文稿</vt:lpstr>
      <vt:lpstr>课程基本情况</vt:lpstr>
      <vt:lpstr>典型的基于NB-IoT的窄带物联网系统架构</vt:lpstr>
      <vt:lpstr>窄带物联网实验课课程目标</vt:lpstr>
      <vt:lpstr>基于NB-IoT的窄带物联网实验安排</vt:lpstr>
      <vt:lpstr>实验组织</vt:lpstr>
      <vt:lpstr>知识点及能力覆盖</vt:lpstr>
      <vt:lpstr> 1.系统能力： 打通底层设备和上层应用数据通路 2.开发能力： 底层设备嵌入式开发 中间层服务 上层APP开发  </vt:lpstr>
      <vt:lpstr>过程控制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shanglihong</cp:lastModifiedBy>
  <cp:revision>642</cp:revision>
  <dcterms:created xsi:type="dcterms:W3CDTF">2017-04-25T12:16:00Z</dcterms:created>
  <dcterms:modified xsi:type="dcterms:W3CDTF">2020-10-13T05:52:53Z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