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1" r:id="rId4"/>
  </p:sldMasterIdLst>
  <p:notesMasterIdLst>
    <p:notesMasterId r:id="rId16"/>
  </p:notesMasterIdLst>
  <p:sldIdLst>
    <p:sldId id="394" r:id="rId5"/>
    <p:sldId id="256" r:id="rId6"/>
    <p:sldId id="401" r:id="rId7"/>
    <p:sldId id="399" r:id="rId8"/>
    <p:sldId id="400" r:id="rId9"/>
    <p:sldId id="410" r:id="rId10"/>
    <p:sldId id="416" r:id="rId11"/>
    <p:sldId id="406" r:id="rId12"/>
    <p:sldId id="397" r:id="rId13"/>
    <p:sldId id="414" r:id="rId14"/>
    <p:sldId id="41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B9D"/>
    <a:srgbClr val="365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4409F-3A26-4322-B795-137E529147E5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49C8A-E488-4F45-AEF0-E4803BAB23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461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DA9E5-CA72-4556-8850-E273A60A18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51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87390-FE19-48D8-BC4A-21F416475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863FE3-DB62-466B-8299-DE583DF41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A9D6D6-6239-49EF-9322-88EA59D0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AC28-FEC7-439B-87ED-3D4046096B7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4B8885-69F6-4C25-8F7C-15424394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161515-83FE-4FFF-8F8B-4E45EB7C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CDBB-AB7A-4AFC-B621-C70835F77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24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874C3-0328-4325-9D5E-82DC3FCE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BD179C-CCFC-422B-813C-66FBD010E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F5F2D3-0FF0-41A4-8E1B-2CCC5F4F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AC28-FEC7-439B-87ED-3D4046096B7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A40BD4-1419-4CF6-97ED-A17E62E4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9DA7AF-8D22-4810-B3A3-A8A7C515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CDBB-AB7A-4AFC-B621-C70835F77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22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D20FFC-771B-4661-BFE8-FCFBEB48F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14138F-FD65-403C-B3C3-76B0CCD7B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A251BA-C2F4-45A2-9426-A22B93B8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AC28-FEC7-439B-87ED-3D4046096B7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D0FBC4-FDE8-405B-AD9A-5D8988C2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AE44EA-DFAA-48A0-9061-2C92844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CDBB-AB7A-4AFC-B621-C70835F77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11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64D4-55EF-4CD9-9EF3-F381C2AD958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0E67-B915-498E-8179-2B3597AFD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43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64D4-55EF-4CD9-9EF3-F381C2AD958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0E67-B915-498E-8179-2B3597AFD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49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64D4-55EF-4CD9-9EF3-F381C2AD958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0E67-B915-498E-8179-2B3597AFD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47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64D4-55EF-4CD9-9EF3-F381C2AD958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0E67-B915-498E-8179-2B3597AFD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08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64D4-55EF-4CD9-9EF3-F381C2AD958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0E67-B915-498E-8179-2B3597AFD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8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64D4-55EF-4CD9-9EF3-F381C2AD958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0E67-B915-498E-8179-2B3597AFD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75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64D4-55EF-4CD9-9EF3-F381C2AD958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0E67-B915-498E-8179-2B3597AFD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07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64D4-55EF-4CD9-9EF3-F381C2AD958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0E67-B915-498E-8179-2B3597AFD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2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89EE0-ABDA-4D79-9E35-67172778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29E149-41D6-46C3-A857-B3D1AB640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76F87C-74B2-4D48-8830-22D25B00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AC28-FEC7-439B-87ED-3D4046096B7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19A862-4AAF-45C5-B489-3763B8E6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7FA206-8C97-42D8-9FB0-092E8E0F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CDBB-AB7A-4AFC-B621-C70835F77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88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64D4-55EF-4CD9-9EF3-F381C2AD958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0E67-B915-498E-8179-2B3597AFD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185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64D4-55EF-4CD9-9EF3-F381C2AD958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0E67-B915-498E-8179-2B3597AFD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88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64D4-55EF-4CD9-9EF3-F381C2AD958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0E67-B915-498E-8179-2B3597AFD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29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914400" y="1122363"/>
            <a:ext cx="103632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8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40574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769529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40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3077489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4382097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9" y="365125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9" y="1681164"/>
            <a:ext cx="51577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4"/>
            <a:ext cx="51831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1405911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6036998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9" y="987425"/>
            <a:ext cx="617220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356560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C0F7A-E09F-40E8-ADEA-2A7B6111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7FB411-EE48-4EA2-A954-67080ACFE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8669C4-F987-4D2E-8314-8E4E28D5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AC28-FEC7-439B-87ED-3D4046096B7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10BA46-2F72-41CB-A44D-9F1FC3A2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5414F6-8A69-46D8-B8ED-8723BA26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CDBB-AB7A-4AFC-B621-C70835F77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3747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9" y="987425"/>
            <a:ext cx="617220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8983120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BBEF-6021-4363-97E9-A66E0EA36215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05.11.2024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D134-9E25-4364-96CC-A09EAE24B7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3170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564A-0C8D-4FB4-8399-D3C1682EEDBE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05.11.2024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D134-9E25-4364-96CC-A09EAE24B7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3096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D4DC-9283-47BF-8D9E-77784718A385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05.11.2024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D134-9E25-4364-96CC-A09EAE24B7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5597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2D3B-2F86-4746-9537-711D8378DB6C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05.11.2024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D134-9E25-4364-96CC-A09EAE24B7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7398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664B-A171-4C24-BBEE-A53A901F77C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05.11.2024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D134-9E25-4364-96CC-A09EAE24B7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551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9980-58F8-4768-959E-A550EBC000AE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05.11.2024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D134-9E25-4364-96CC-A09EAE24B7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5827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1812-03E9-4777-B28E-80383FF0DC43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05.11.2024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D134-9E25-4364-96CC-A09EAE24B7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167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A611-5ED8-40FE-96CA-86B83568F6D0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05.11.2024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D134-9E25-4364-96CC-A09EAE24B7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4167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A722-3F3B-4FAC-B0BA-FEB02A852B7A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05.11.2024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D134-9E25-4364-96CC-A09EAE24B7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8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0F2D3-E32D-46AA-96C0-3C34B633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1F4B3-B79E-4C2E-AC80-A69E0D2DD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9C8729-7E9F-4AC2-969F-BC7209B0A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18B25D-3B24-4D09-B0BA-D67E6682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AC28-FEC7-439B-87ED-3D4046096B7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002645-B37C-4B9C-98BD-A04E3CEF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C0C768-2E28-4D64-B6B3-24D26371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CDBB-AB7A-4AFC-B621-C70835F77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2274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44E4-ECA9-44BF-8AED-381A4B6A8E4A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05.11.2024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D134-9E25-4364-96CC-A09EAE24B7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8501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9BC0-BAA3-4F93-9665-8D225C7A3115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05.11.2024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D134-9E25-4364-96CC-A09EAE24B7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50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3FACD-B092-46FD-959F-00D0E428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A57E4F-9D16-43C2-91DC-7595659F5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50DD7C-8EA0-49C1-B6C6-918851BAC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A85839-880B-46F3-BCBE-9BE9EAD51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FCDAAB-6994-4850-835F-73A428ECD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010357-9728-4C11-A164-3F806983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AC28-FEC7-439B-87ED-3D4046096B7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D291371-2B74-4F56-83F7-F1E45361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67B2DD-73BF-4854-8A9B-CBAB3674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CDBB-AB7A-4AFC-B621-C70835F77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3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85305-8DC1-4108-AB5F-A93A110D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E9385A-B764-4E93-A09C-B475CEF6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AC28-FEC7-439B-87ED-3D4046096B7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FD2739-5C67-4272-9B5F-16790870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07D117-4DD2-427F-8176-33DF9FD1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CDBB-AB7A-4AFC-B621-C70835F77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22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415FA8-2DAE-46BA-B437-6DAC85E7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AC28-FEC7-439B-87ED-3D4046096B7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E427A6-EB22-4CCF-937C-AF07AE73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7ECD8B-92E1-4E5B-9537-B2C99CAF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CDBB-AB7A-4AFC-B621-C70835F77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19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2683D-5F66-4E1D-80EF-6873EEEA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1F084E-CC3B-40F4-9659-24DEC9A7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3C1FCF-1E6E-4CF6-A63A-9C507906E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546694-FD8B-4051-B3A2-C07D195E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AC28-FEC7-439B-87ED-3D4046096B7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DD2077-3695-4D58-9A74-9A460791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F6AAF2-A941-4F5F-8A03-BE811DAB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CDBB-AB7A-4AFC-B621-C70835F77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64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3E36B-0ED9-4B02-BC16-B2B46530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058FD7D-B415-4E63-A147-782132F73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47EB1-6C98-4A76-AB3F-ABBB3F859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F44484-39F0-4F2D-B1C5-722C3ABA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AC28-FEC7-439B-87ED-3D4046096B7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42D46B-FE44-4143-9AF9-1D7ABB4D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E29FAD-2E66-41D5-AC00-F7F886D3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5CDBB-AB7A-4AFC-B621-C70835F77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35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C5B203-D712-49FE-AC4B-8398C822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9682E4-C638-4747-B60A-78E306BD1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6F30AF-6C65-409A-9425-753467EBD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6AC28-FEC7-439B-87ED-3D4046096B7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E61CFF-5B9F-4421-999F-E5113DAAB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4ECCD-06EE-4359-9135-31DDB15CB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5CDBB-AB7A-4AFC-B621-C70835F77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96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B64D4-55EF-4CD9-9EF3-F381C2AD958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0E67-B915-498E-8179-2B3597AFD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62155" y="6400415"/>
            <a:ext cx="391645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878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6EBE0-2FE9-4BD5-B178-AB7C4FB45FDD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05.11.2024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7D134-9E25-4364-96CC-A09EAE24B7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21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satOff val="-3547"/>
            <a:lumOff val="-1035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hteck 4"/>
          <p:cNvSpPr txBox="1"/>
          <p:nvPr/>
        </p:nvSpPr>
        <p:spPr>
          <a:xfrm>
            <a:off x="604269" y="2008653"/>
            <a:ext cx="7012584" cy="4401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FFFFFF"/>
                </a:solidFill>
              </a:defRPr>
            </a:pPr>
            <a:r>
              <a:rPr kumimoji="0" lang="de-DE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ELSI </a:t>
            </a:r>
            <a:r>
              <a:rPr kumimoji="0" lang="de-DE" sz="3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consideration</a:t>
            </a:r>
            <a:r>
              <a:rPr lang="de-DE" sz="3200" b="1" kern="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s on</a:t>
            </a:r>
            <a:r>
              <a:rPr kumimoji="0" lang="de-DE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FFFFFF"/>
                </a:solidFill>
              </a:defRPr>
            </a:pPr>
            <a:r>
              <a:rPr kumimoji="0" lang="de-DE" sz="3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polygenic</a:t>
            </a:r>
            <a:r>
              <a:rPr kumimoji="0" lang="de-DE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de-DE" sz="3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scores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FFFFFF"/>
                </a:solidFill>
              </a:defRPr>
            </a:pP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rgbClr val="FFFFFF"/>
                </a:solidFill>
              </a:defRPr>
            </a:pP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 b="1">
                <a:solidFill>
                  <a:srgbClr val="FFFFFF"/>
                </a:solidFill>
              </a:defRPr>
            </a:pPr>
            <a:r>
              <a:rPr kumimoji="0" lang="de-DE" sz="2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PD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Dr. Amke Caliebe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DDDDDD"/>
                </a:solidFill>
              </a:defRPr>
            </a:pPr>
            <a:r>
              <a:rPr kumimoji="0" sz="2000" b="0" i="0" u="none" strike="noStrike" kern="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Institut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of</a:t>
            </a: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Medical </a:t>
            </a: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Informatics</a:t>
            </a: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and </a:t>
            </a: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Statistics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              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</a:b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Christian-</a:t>
            </a:r>
            <a:r>
              <a:rPr kumimoji="0" sz="2000" b="0" i="0" u="none" strike="noStrike" kern="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Albrechts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-Universität </a:t>
            </a:r>
            <a:r>
              <a:rPr kumimoji="0" sz="2000" b="0" i="0" u="none" strike="noStrike" kern="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zu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Kiel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>
                <a:solidFill>
                  <a:srgbClr val="FFC000">
                    <a:lumOff val="25000"/>
                  </a:srgbClr>
                </a:solidFill>
              </a:defRPr>
            </a:pP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FFC000">
                  <a:lumOff val="25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>
                <a:solidFill>
                  <a:srgbClr val="FFC000">
                    <a:lumOff val="25000"/>
                  </a:srgbClr>
                </a:solidFill>
              </a:defRPr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Off val="25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ELSI </a:t>
            </a:r>
            <a:r>
              <a:rPr kumimoji="0" lang="de-DE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C000">
                    <a:lumOff val="25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committee</a:t>
            </a: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Off val="25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de-DE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C000">
                    <a:lumOff val="25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of</a:t>
            </a: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Off val="25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IGES</a:t>
            </a:r>
            <a:b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Off val="25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</a:br>
            <a:r>
              <a:rPr kumimoji="0" lang="de-DE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C000">
                    <a:lumOff val="25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IGES</a:t>
            </a: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Off val="25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de-DE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C000">
                    <a:lumOff val="25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education</a:t>
            </a: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Off val="25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de-DE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C000">
                    <a:lumOff val="25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workshop</a:t>
            </a: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Off val="25000"/>
                  </a:srgb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2024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FFC000">
                  <a:lumOff val="25000"/>
                </a:srgb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69" y="489501"/>
            <a:ext cx="1257217" cy="1257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A4ABA1B-12B0-476F-A7A9-0B3B6E90D5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t="17242" r="19470" b="20177"/>
          <a:stretch/>
        </p:blipFill>
        <p:spPr>
          <a:xfrm>
            <a:off x="6168008" y="1484784"/>
            <a:ext cx="5197544" cy="390079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17D134-9E25-4364-96CC-A09EAE24B7F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Gerade Verbindung 114">
            <a:extLst>
              <a:ext uri="{FF2B5EF4-FFF2-40B4-BE49-F238E27FC236}">
                <a16:creationId xmlns:a16="http://schemas.microsoft.com/office/drawing/2014/main" id="{37D7AE0A-8B7A-448E-A009-52EE9BEA67C5}"/>
              </a:ext>
            </a:extLst>
          </p:cNvPr>
          <p:cNvCxnSpPr>
            <a:cxnSpLocks/>
          </p:cNvCxnSpPr>
          <p:nvPr/>
        </p:nvCxnSpPr>
        <p:spPr>
          <a:xfrm>
            <a:off x="-8778" y="980728"/>
            <a:ext cx="838842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113">
            <a:extLst>
              <a:ext uri="{FF2B5EF4-FFF2-40B4-BE49-F238E27FC236}">
                <a16:creationId xmlns:a16="http://schemas.microsoft.com/office/drawing/2014/main" id="{0F8A5AC3-0D58-4037-BE6C-FDC0D0A62958}"/>
              </a:ext>
            </a:extLst>
          </p:cNvPr>
          <p:cNvSpPr txBox="1"/>
          <p:nvPr/>
        </p:nvSpPr>
        <p:spPr>
          <a:xfrm>
            <a:off x="335360" y="395953"/>
            <a:ext cx="486607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t>PGS </a:t>
            </a:r>
            <a:r>
              <a:rPr kumimoji="0" lang="de-DE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t>for</a:t>
            </a:r>
            <a:r>
              <a:rPr kumimoji="0" lang="de-DE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t> diverse </a:t>
            </a:r>
            <a:r>
              <a:rPr kumimoji="0" lang="de-DE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t>populations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D8DF4E1-98E2-4CA8-9716-2BDE3098F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2132856"/>
            <a:ext cx="5830435" cy="36004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35A6B9BF-F960-4C6F-8ADA-E9266634533E}"/>
              </a:ext>
            </a:extLst>
          </p:cNvPr>
          <p:cNvSpPr/>
          <p:nvPr/>
        </p:nvSpPr>
        <p:spPr>
          <a:xfrm>
            <a:off x="6238800" y="1652401"/>
            <a:ext cx="531000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4" marR="0" lvl="0" indent="-30480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PGS do not transfer well across populations.</a:t>
            </a:r>
          </a:p>
          <a:p>
            <a:pPr marL="304804" marR="0" lvl="0" indent="-30480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04804" marR="0" lvl="0" indent="-30480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“Clinical use of current polygenic risk scores may exacerbate health disparities”</a:t>
            </a:r>
          </a:p>
          <a:p>
            <a:pPr marL="304804" marR="0" lvl="0" indent="-30480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de-DE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fontAlgn="base"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defRPr/>
            </a:pPr>
            <a:r>
              <a:rPr kumimoji="0" lang="en-US" alt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Potential actions</a:t>
            </a:r>
          </a:p>
          <a:p>
            <a:pPr marL="304804" marR="0" lvl="0" indent="-30480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 for diversity, be inclusive!</a:t>
            </a:r>
          </a:p>
          <a:p>
            <a:pPr marL="304804" marR="0" lvl="0" indent="-30480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de-DE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709997E-6C78-4269-83D8-4D128E261DF0}"/>
              </a:ext>
            </a:extLst>
          </p:cNvPr>
          <p:cNvSpPr/>
          <p:nvPr/>
        </p:nvSpPr>
        <p:spPr>
          <a:xfrm>
            <a:off x="263352" y="6372036"/>
            <a:ext cx="10081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rPr>
              <a:t>Martin AR, …, Daly MJ (2019) Nat Genet 51:584-591</a:t>
            </a:r>
          </a:p>
        </p:txBody>
      </p:sp>
    </p:spTree>
    <p:extLst>
      <p:ext uri="{BB962C8B-B14F-4D97-AF65-F5344CB8AC3E}">
        <p14:creationId xmlns:p14="http://schemas.microsoft.com/office/powerpoint/2010/main" val="263995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114">
            <a:extLst>
              <a:ext uri="{FF2B5EF4-FFF2-40B4-BE49-F238E27FC236}">
                <a16:creationId xmlns:a16="http://schemas.microsoft.com/office/drawing/2014/main" id="{C83B705F-9394-4C18-B8DE-C262FDA907D2}"/>
              </a:ext>
            </a:extLst>
          </p:cNvPr>
          <p:cNvCxnSpPr>
            <a:cxnSpLocks/>
          </p:cNvCxnSpPr>
          <p:nvPr/>
        </p:nvCxnSpPr>
        <p:spPr>
          <a:xfrm>
            <a:off x="-8778" y="980728"/>
            <a:ext cx="838842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113">
            <a:extLst>
              <a:ext uri="{FF2B5EF4-FFF2-40B4-BE49-F238E27FC236}">
                <a16:creationId xmlns:a16="http://schemas.microsoft.com/office/drawing/2014/main" id="{DA0CDC69-4E04-426B-8ACE-9C074CD6FB79}"/>
              </a:ext>
            </a:extLst>
          </p:cNvPr>
          <p:cNvSpPr txBox="1"/>
          <p:nvPr/>
        </p:nvSpPr>
        <p:spPr>
          <a:xfrm>
            <a:off x="356358" y="395954"/>
            <a:ext cx="191654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Conclusion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1B783EB-A384-4656-926A-94930D111467}"/>
              </a:ext>
            </a:extLst>
          </p:cNvPr>
          <p:cNvSpPr/>
          <p:nvPr/>
        </p:nvSpPr>
        <p:spPr>
          <a:xfrm>
            <a:off x="5519936" y="2708920"/>
            <a:ext cx="648074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D24A7485-B479-4877-BC23-8EB931392457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17D134-9E25-4364-96CC-A09EAE24B7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636AFC6-4607-4055-AAE1-AA78AA64C5D6}"/>
              </a:ext>
            </a:extLst>
          </p:cNvPr>
          <p:cNvSpPr txBox="1"/>
          <p:nvPr/>
        </p:nvSpPr>
        <p:spPr>
          <a:xfrm>
            <a:off x="9408368" y="899428"/>
            <a:ext cx="2174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5C9644E-52C4-4A18-906E-53B652177608}"/>
              </a:ext>
            </a:extLst>
          </p:cNvPr>
          <p:cNvSpPr/>
          <p:nvPr/>
        </p:nvSpPr>
        <p:spPr>
          <a:xfrm>
            <a:off x="6176049" y="1871464"/>
            <a:ext cx="5310000" cy="2503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PGS offer exciting new possibilities in research and clinical applications.</a:t>
            </a:r>
          </a:p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de-DE" sz="2000" kern="0" dirty="0">
              <a:solidFill>
                <a:prstClr val="black"/>
              </a:solidFill>
            </a:endParaRPr>
          </a:p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Beware of limitations and ELSI concerns.</a:t>
            </a:r>
          </a:p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de-DE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de-DE" sz="2000" kern="0" dirty="0">
                <a:solidFill>
                  <a:prstClr val="black"/>
                </a:solidFill>
              </a:rPr>
              <a:t>Concerns can be addressed with appropriate actions.</a:t>
            </a:r>
            <a:endParaRPr kumimoji="0" lang="en-US" altLang="de-DE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1E39E6B-4ACB-4A41-8E8F-1451CB0224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t="17242" r="19470" b="20177"/>
          <a:stretch/>
        </p:blipFill>
        <p:spPr>
          <a:xfrm>
            <a:off x="331985" y="1484784"/>
            <a:ext cx="5197544" cy="3900797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E23B30CF-C396-40DA-A1FA-0E93F1ED50FD}"/>
              </a:ext>
            </a:extLst>
          </p:cNvPr>
          <p:cNvSpPr/>
          <p:nvPr/>
        </p:nvSpPr>
        <p:spPr>
          <a:xfrm>
            <a:off x="623392" y="5421776"/>
            <a:ext cx="4549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Caliebe A et al. (2021) </a:t>
            </a:r>
            <a:r>
              <a:rPr kumimoji="0" lang="de-DE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Dtsch</a:t>
            </a: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</a:t>
            </a:r>
            <a:r>
              <a:rPr kumimoji="0" lang="de-DE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Ärztebl</a:t>
            </a: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118:A-410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6891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3968FCE-07B1-427C-A9CD-CEE6D7FD1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8" t="12680" r="11838" b="9020"/>
          <a:stretch/>
        </p:blipFill>
        <p:spPr>
          <a:xfrm>
            <a:off x="297853" y="242983"/>
            <a:ext cx="11443894" cy="649753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CDE180C-0C66-4C80-BC39-4BDF5DE3CC19}"/>
              </a:ext>
            </a:extLst>
          </p:cNvPr>
          <p:cNvSpPr/>
          <p:nvPr/>
        </p:nvSpPr>
        <p:spPr>
          <a:xfrm>
            <a:off x="263352" y="6300028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de-DE" i="1" dirty="0">
                <a:solidFill>
                  <a:srgbClr val="0070C0"/>
                </a:solidFill>
                <a:cs typeface="Times New Roman" panose="02020603050405020304" pitchFamily="18" charset="0"/>
              </a:rPr>
              <a:t>Andreoli L et al. (2024) Am J </a:t>
            </a:r>
            <a:r>
              <a:rPr lang="de-DE" i="1" dirty="0" err="1">
                <a:solidFill>
                  <a:srgbClr val="0070C0"/>
                </a:solidFill>
                <a:cs typeface="Times New Roman" panose="02020603050405020304" pitchFamily="18" charset="0"/>
              </a:rPr>
              <a:t>Med</a:t>
            </a:r>
            <a:r>
              <a:rPr lang="de-DE" i="1" dirty="0">
                <a:solidFill>
                  <a:srgbClr val="0070C0"/>
                </a:solidFill>
                <a:cs typeface="Times New Roman" panose="02020603050405020304" pitchFamily="18" charset="0"/>
              </a:rPr>
              <a:t> Genet A 194:e63584</a:t>
            </a:r>
          </a:p>
        </p:txBody>
      </p:sp>
    </p:spTree>
    <p:extLst>
      <p:ext uri="{BB962C8B-B14F-4D97-AF65-F5344CB8AC3E}">
        <p14:creationId xmlns:p14="http://schemas.microsoft.com/office/powerpoint/2010/main" val="257133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114">
            <a:extLst>
              <a:ext uri="{FF2B5EF4-FFF2-40B4-BE49-F238E27FC236}">
                <a16:creationId xmlns:a16="http://schemas.microsoft.com/office/drawing/2014/main" id="{C83B705F-9394-4C18-B8DE-C262FDA907D2}"/>
              </a:ext>
            </a:extLst>
          </p:cNvPr>
          <p:cNvCxnSpPr>
            <a:cxnSpLocks/>
          </p:cNvCxnSpPr>
          <p:nvPr/>
        </p:nvCxnSpPr>
        <p:spPr>
          <a:xfrm>
            <a:off x="-8778" y="980728"/>
            <a:ext cx="838842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113">
            <a:extLst>
              <a:ext uri="{FF2B5EF4-FFF2-40B4-BE49-F238E27FC236}">
                <a16:creationId xmlns:a16="http://schemas.microsoft.com/office/drawing/2014/main" id="{DA0CDC69-4E04-426B-8ACE-9C074CD6FB79}"/>
              </a:ext>
            </a:extLst>
          </p:cNvPr>
          <p:cNvSpPr txBox="1"/>
          <p:nvPr/>
        </p:nvSpPr>
        <p:spPr>
          <a:xfrm>
            <a:off x="356358" y="395954"/>
            <a:ext cx="344581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Understanding PGS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1B783EB-A384-4656-926A-94930D111467}"/>
              </a:ext>
            </a:extLst>
          </p:cNvPr>
          <p:cNvSpPr/>
          <p:nvPr/>
        </p:nvSpPr>
        <p:spPr>
          <a:xfrm>
            <a:off x="5519936" y="2708920"/>
            <a:ext cx="648074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D24A7485-B479-4877-BC23-8EB931392457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17D134-9E25-4364-96CC-A09EAE24B7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636AFC6-4607-4055-AAE1-AA78AA64C5D6}"/>
              </a:ext>
            </a:extLst>
          </p:cNvPr>
          <p:cNvSpPr txBox="1"/>
          <p:nvPr/>
        </p:nvSpPr>
        <p:spPr>
          <a:xfrm>
            <a:off x="9408368" y="899428"/>
            <a:ext cx="2174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Inhaltsplatzhalter 4" descr="Fragen mit einfarbiger Füllung">
            <a:extLst>
              <a:ext uri="{FF2B5EF4-FFF2-40B4-BE49-F238E27FC236}">
                <a16:creationId xmlns:a16="http://schemas.microsoft.com/office/drawing/2014/main" id="{054AA5EA-9203-4BA8-97DD-DBBF960D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062" y="2067813"/>
            <a:ext cx="2869780" cy="2869780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6C8AB261-AFBE-4F8F-AB9E-998A579BBDE7}"/>
              </a:ext>
            </a:extLst>
          </p:cNvPr>
          <p:cNvSpPr/>
          <p:nvPr/>
        </p:nvSpPr>
        <p:spPr>
          <a:xfrm>
            <a:off x="5118212" y="1556354"/>
            <a:ext cx="5310000" cy="3490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 reliable individual predictions </a:t>
            </a:r>
          </a:p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Danger of overinterpretation or misinterpretation by doctors or patients, probability illiteracy</a:t>
            </a:r>
          </a:p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de-DE" sz="2000" kern="0" dirty="0">
              <a:solidFill>
                <a:prstClr val="black"/>
              </a:solidFill>
            </a:endParaRPr>
          </a:p>
          <a:p>
            <a:pPr marR="0" lvl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tabLst/>
              <a:defRPr/>
            </a:pPr>
            <a:r>
              <a:rPr kumimoji="0" lang="en-US" alt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Potential actions</a:t>
            </a:r>
            <a:endParaRPr kumimoji="0" lang="en-US" altLang="de-DE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04804" indent="-304804" fontAlgn="base"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Teaching of health care professionals, communication training</a:t>
            </a:r>
          </a:p>
          <a:p>
            <a:pPr marL="304804" indent="-304804" fontAlgn="base"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Studies about patient perspectives and perceptions of PGS</a:t>
            </a:r>
          </a:p>
        </p:txBody>
      </p:sp>
    </p:spTree>
    <p:extLst>
      <p:ext uri="{BB962C8B-B14F-4D97-AF65-F5344CB8AC3E}">
        <p14:creationId xmlns:p14="http://schemas.microsoft.com/office/powerpoint/2010/main" val="179355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114">
            <a:extLst>
              <a:ext uri="{FF2B5EF4-FFF2-40B4-BE49-F238E27FC236}">
                <a16:creationId xmlns:a16="http://schemas.microsoft.com/office/drawing/2014/main" id="{C83B705F-9394-4C18-B8DE-C262FDA907D2}"/>
              </a:ext>
            </a:extLst>
          </p:cNvPr>
          <p:cNvCxnSpPr>
            <a:cxnSpLocks/>
          </p:cNvCxnSpPr>
          <p:nvPr/>
        </p:nvCxnSpPr>
        <p:spPr>
          <a:xfrm>
            <a:off x="-8778" y="980728"/>
            <a:ext cx="838842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113">
            <a:extLst>
              <a:ext uri="{FF2B5EF4-FFF2-40B4-BE49-F238E27FC236}">
                <a16:creationId xmlns:a16="http://schemas.microsoft.com/office/drawing/2014/main" id="{DA0CDC69-4E04-426B-8ACE-9C074CD6FB79}"/>
              </a:ext>
            </a:extLst>
          </p:cNvPr>
          <p:cNvSpPr txBox="1"/>
          <p:nvPr/>
        </p:nvSpPr>
        <p:spPr>
          <a:xfrm>
            <a:off x="356358" y="395954"/>
            <a:ext cx="360130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Genetic </a:t>
            </a:r>
            <a:r>
              <a:rPr kumimoji="0" lang="de-DE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determinism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1B783EB-A384-4656-926A-94930D111467}"/>
              </a:ext>
            </a:extLst>
          </p:cNvPr>
          <p:cNvSpPr/>
          <p:nvPr/>
        </p:nvSpPr>
        <p:spPr>
          <a:xfrm>
            <a:off x="5519936" y="2708920"/>
            <a:ext cx="648074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D24A7485-B479-4877-BC23-8EB931392457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17D134-9E25-4364-96CC-A09EAE24B7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636AFC6-4607-4055-AAE1-AA78AA64C5D6}"/>
              </a:ext>
            </a:extLst>
          </p:cNvPr>
          <p:cNvSpPr txBox="1"/>
          <p:nvPr/>
        </p:nvSpPr>
        <p:spPr>
          <a:xfrm>
            <a:off x="9408368" y="899428"/>
            <a:ext cx="2174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C8AB261-AFBE-4F8F-AB9E-998A579BBDE7}"/>
              </a:ext>
            </a:extLst>
          </p:cNvPr>
          <p:cNvSpPr/>
          <p:nvPr/>
        </p:nvSpPr>
        <p:spPr>
          <a:xfrm>
            <a:off x="1003411" y="1652401"/>
            <a:ext cx="9297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Confusion with penetrance in the monogenic situation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EBC85DA-5665-40EA-923F-1853AC0BE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28515"/>
            <a:ext cx="10236071" cy="363353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FE18304D-0523-4E1D-9220-9B23596708CC}"/>
              </a:ext>
            </a:extLst>
          </p:cNvPr>
          <p:cNvSpPr/>
          <p:nvPr/>
        </p:nvSpPr>
        <p:spPr>
          <a:xfrm>
            <a:off x="263352" y="6300028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de-DE" i="1" dirty="0">
                <a:solidFill>
                  <a:srgbClr val="0070C0"/>
                </a:solidFill>
                <a:cs typeface="Times New Roman" panose="02020603050405020304" pitchFamily="18" charset="0"/>
              </a:rPr>
              <a:t>Muse ED et al. (2021) </a:t>
            </a:r>
            <a:r>
              <a:rPr lang="de-DE" i="1" dirty="0" err="1">
                <a:solidFill>
                  <a:srgbClr val="0070C0"/>
                </a:solidFill>
                <a:cs typeface="Times New Roman" panose="02020603050405020304" pitchFamily="18" charset="0"/>
              </a:rPr>
              <a:t>Curr</a:t>
            </a:r>
            <a:r>
              <a:rPr lang="de-DE" i="1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de-DE" i="1" dirty="0" err="1">
                <a:solidFill>
                  <a:srgbClr val="0070C0"/>
                </a:solidFill>
                <a:cs typeface="Times New Roman" panose="02020603050405020304" pitchFamily="18" charset="0"/>
              </a:rPr>
              <a:t>Cardiol</a:t>
            </a:r>
            <a:r>
              <a:rPr lang="de-DE" i="1" dirty="0">
                <a:solidFill>
                  <a:srgbClr val="0070C0"/>
                </a:solidFill>
                <a:cs typeface="Times New Roman" panose="02020603050405020304" pitchFamily="18" charset="0"/>
              </a:rPr>
              <a:t> Rep 23:107</a:t>
            </a:r>
          </a:p>
        </p:txBody>
      </p:sp>
    </p:spTree>
    <p:extLst>
      <p:ext uri="{BB962C8B-B14F-4D97-AF65-F5344CB8AC3E}">
        <p14:creationId xmlns:p14="http://schemas.microsoft.com/office/powerpoint/2010/main" val="306297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114">
            <a:extLst>
              <a:ext uri="{FF2B5EF4-FFF2-40B4-BE49-F238E27FC236}">
                <a16:creationId xmlns:a16="http://schemas.microsoft.com/office/drawing/2014/main" id="{C83B705F-9394-4C18-B8DE-C262FDA907D2}"/>
              </a:ext>
            </a:extLst>
          </p:cNvPr>
          <p:cNvCxnSpPr>
            <a:cxnSpLocks/>
          </p:cNvCxnSpPr>
          <p:nvPr/>
        </p:nvCxnSpPr>
        <p:spPr>
          <a:xfrm>
            <a:off x="-8778" y="980728"/>
            <a:ext cx="838842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113">
            <a:extLst>
              <a:ext uri="{FF2B5EF4-FFF2-40B4-BE49-F238E27FC236}">
                <a16:creationId xmlns:a16="http://schemas.microsoft.com/office/drawing/2014/main" id="{DA0CDC69-4E04-426B-8ACE-9C074CD6FB79}"/>
              </a:ext>
            </a:extLst>
          </p:cNvPr>
          <p:cNvSpPr txBox="1"/>
          <p:nvPr/>
        </p:nvSpPr>
        <p:spPr>
          <a:xfrm>
            <a:off x="356358" y="395954"/>
            <a:ext cx="4715391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Environmental </a:t>
            </a:r>
            <a:r>
              <a:rPr kumimoji="0" lang="de-DE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contribution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1B783EB-A384-4656-926A-94930D111467}"/>
              </a:ext>
            </a:extLst>
          </p:cNvPr>
          <p:cNvSpPr/>
          <p:nvPr/>
        </p:nvSpPr>
        <p:spPr>
          <a:xfrm>
            <a:off x="5519936" y="2708920"/>
            <a:ext cx="648074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D24A7485-B479-4877-BC23-8EB931392457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17D134-9E25-4364-96CC-A09EAE24B7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636AFC6-4607-4055-AAE1-AA78AA64C5D6}"/>
              </a:ext>
            </a:extLst>
          </p:cNvPr>
          <p:cNvSpPr txBox="1"/>
          <p:nvPr/>
        </p:nvSpPr>
        <p:spPr>
          <a:xfrm>
            <a:off x="9408368" y="899428"/>
            <a:ext cx="2174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E1FF1CD-C658-4459-A9AB-4B61D5C0FDF2}"/>
              </a:ext>
            </a:extLst>
          </p:cNvPr>
          <p:cNvSpPr/>
          <p:nvPr/>
        </p:nvSpPr>
        <p:spPr>
          <a:xfrm>
            <a:off x="5118212" y="1853534"/>
            <a:ext cx="5310000" cy="2503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Ignoring of environmental components or gene-environment interactions</a:t>
            </a:r>
          </a:p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de-DE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Reducing the motivation for lifestyle changes</a:t>
            </a:r>
          </a:p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de-DE" sz="2000" kern="0" dirty="0">
              <a:solidFill>
                <a:prstClr val="black"/>
              </a:solidFill>
            </a:endParaRPr>
          </a:p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Changing the focus for public health prevention strategies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0AFFF74-40AD-4EAA-BB4B-2507BA1997A1}"/>
              </a:ext>
            </a:extLst>
          </p:cNvPr>
          <p:cNvGrpSpPr/>
          <p:nvPr/>
        </p:nvGrpSpPr>
        <p:grpSpPr>
          <a:xfrm>
            <a:off x="341975" y="1167877"/>
            <a:ext cx="4353850" cy="5197291"/>
            <a:chOff x="341975" y="775447"/>
            <a:chExt cx="4353850" cy="5197291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80DB5E1-F9FF-4621-8B89-465617AAB119}"/>
                </a:ext>
              </a:extLst>
            </p:cNvPr>
            <p:cNvSpPr/>
            <p:nvPr/>
          </p:nvSpPr>
          <p:spPr>
            <a:xfrm>
              <a:off x="621926" y="775447"/>
              <a:ext cx="4073899" cy="51972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B50A1F5-193D-43A8-8AC2-2D2C6A3E3455}"/>
                </a:ext>
              </a:extLst>
            </p:cNvPr>
            <p:cNvSpPr/>
            <p:nvPr/>
          </p:nvSpPr>
          <p:spPr>
            <a:xfrm>
              <a:off x="2703419" y="885262"/>
              <a:ext cx="1832400" cy="5002306"/>
            </a:xfrm>
            <a:prstGeom prst="rect">
              <a:avLst/>
            </a:prstGeom>
            <a:solidFill>
              <a:srgbClr val="365B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B4FE429-432D-4E33-BE7C-C5A140D68E3F}"/>
                </a:ext>
              </a:extLst>
            </p:cNvPr>
            <p:cNvSpPr/>
            <p:nvPr/>
          </p:nvSpPr>
          <p:spPr>
            <a:xfrm>
              <a:off x="777689" y="885262"/>
              <a:ext cx="1832161" cy="500230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306DE69-2B2F-4779-91A2-64A5ADF062D6}"/>
                </a:ext>
              </a:extLst>
            </p:cNvPr>
            <p:cNvSpPr/>
            <p:nvPr/>
          </p:nvSpPr>
          <p:spPr>
            <a:xfrm>
              <a:off x="1876425" y="4210050"/>
              <a:ext cx="1552575" cy="1676400"/>
            </a:xfrm>
            <a:prstGeom prst="rect">
              <a:avLst/>
            </a:prstGeom>
            <a:pattFill prst="wdDnDiag">
              <a:fgClr>
                <a:srgbClr val="365B9D"/>
              </a:fgClr>
              <a:bgClr>
                <a:srgbClr val="C00000"/>
              </a:bgClr>
            </a:pattFill>
            <a:ln w="508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26C6DE2-A5D2-4EDD-9E57-519EBC9C2337}"/>
                </a:ext>
              </a:extLst>
            </p:cNvPr>
            <p:cNvSpPr txBox="1"/>
            <p:nvPr/>
          </p:nvSpPr>
          <p:spPr>
            <a:xfrm>
              <a:off x="3337629" y="1381125"/>
              <a:ext cx="676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BF7A804E-13BC-442A-905B-E919D9C88EB4}"/>
                </a:ext>
              </a:extLst>
            </p:cNvPr>
            <p:cNvSpPr txBox="1"/>
            <p:nvPr/>
          </p:nvSpPr>
          <p:spPr>
            <a:xfrm>
              <a:off x="1505229" y="1381125"/>
              <a:ext cx="676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ECFDA3D8-FD36-468F-BF54-E6ED6AFED486}"/>
                </a:ext>
              </a:extLst>
            </p:cNvPr>
            <p:cNvSpPr txBox="1"/>
            <p:nvPr/>
          </p:nvSpPr>
          <p:spPr>
            <a:xfrm>
              <a:off x="2212280" y="4817417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err="1">
                  <a:solidFill>
                    <a:schemeClr val="bg1"/>
                  </a:solidFill>
                </a:rPr>
                <a:t>GxE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AF56E5E-8ECD-4464-AF60-7A02ACB14C8C}"/>
                </a:ext>
              </a:extLst>
            </p:cNvPr>
            <p:cNvSpPr/>
            <p:nvPr/>
          </p:nvSpPr>
          <p:spPr>
            <a:xfrm>
              <a:off x="341975" y="2073654"/>
              <a:ext cx="1832161" cy="2162738"/>
            </a:xfrm>
            <a:prstGeom prst="rect">
              <a:avLst/>
            </a:prstGeom>
            <a:solidFill>
              <a:srgbClr val="C00000"/>
            </a:solidFill>
            <a:ln w="508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8ABB2D4-FD94-4E1B-BE64-DE2E512AA22E}"/>
                </a:ext>
              </a:extLst>
            </p:cNvPr>
            <p:cNvSpPr txBox="1"/>
            <p:nvPr/>
          </p:nvSpPr>
          <p:spPr>
            <a:xfrm>
              <a:off x="921905" y="2923459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solidFill>
                    <a:schemeClr val="bg1"/>
                  </a:solidFill>
                </a:rPr>
                <a:t>PGS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41600512-A256-4E18-8536-34536342E585}"/>
                </a:ext>
              </a:extLst>
            </p:cNvPr>
            <p:cNvSpPr/>
            <p:nvPr/>
          </p:nvSpPr>
          <p:spPr>
            <a:xfrm>
              <a:off x="341975" y="4398302"/>
              <a:ext cx="1387289" cy="1357609"/>
            </a:xfrm>
            <a:prstGeom prst="rect">
              <a:avLst/>
            </a:prstGeom>
            <a:solidFill>
              <a:srgbClr val="C00000"/>
            </a:solidFill>
            <a:ln w="508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52747450-1149-4808-A731-DBF79D310475}"/>
                </a:ext>
              </a:extLst>
            </p:cNvPr>
            <p:cNvSpPr txBox="1"/>
            <p:nvPr/>
          </p:nvSpPr>
          <p:spPr>
            <a:xfrm>
              <a:off x="674255" y="4791055"/>
              <a:ext cx="7703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err="1">
                  <a:solidFill>
                    <a:schemeClr val="bg1"/>
                  </a:solidFill>
                </a:rPr>
                <a:t>GxG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Rechteck 22">
            <a:extLst>
              <a:ext uri="{FF2B5EF4-FFF2-40B4-BE49-F238E27FC236}">
                <a16:creationId xmlns:a16="http://schemas.microsoft.com/office/drawing/2014/main" id="{2E95857B-BACB-4993-981F-BC0A25D37774}"/>
              </a:ext>
            </a:extLst>
          </p:cNvPr>
          <p:cNvSpPr/>
          <p:nvPr/>
        </p:nvSpPr>
        <p:spPr>
          <a:xfrm>
            <a:off x="623392" y="6372036"/>
            <a:ext cx="6040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 err="1">
                <a:solidFill>
                  <a:srgbClr val="0070C0"/>
                </a:solidFill>
                <a:cs typeface="Times New Roman" panose="02020603050405020304" pitchFamily="18" charset="0"/>
              </a:rPr>
              <a:t>Adapted</a:t>
            </a:r>
            <a:r>
              <a:rPr lang="de-DE" i="1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de-DE" i="1" dirty="0" err="1">
                <a:solidFill>
                  <a:srgbClr val="0070C0"/>
                </a:solidFill>
                <a:cs typeface="Times New Roman" panose="02020603050405020304" pitchFamily="18" charset="0"/>
              </a:rPr>
              <a:t>from</a:t>
            </a:r>
            <a:r>
              <a:rPr lang="de-DE" i="1" dirty="0">
                <a:solidFill>
                  <a:srgbClr val="0070C0"/>
                </a:solidFill>
                <a:cs typeface="Times New Roman" panose="02020603050405020304" pitchFamily="18" charset="0"/>
              </a:rPr>
              <a:t> Caliebe A et al. (2021) </a:t>
            </a:r>
            <a:r>
              <a:rPr lang="de-DE" i="1" dirty="0" err="1">
                <a:solidFill>
                  <a:srgbClr val="0070C0"/>
                </a:solidFill>
              </a:rPr>
              <a:t>Dtsch</a:t>
            </a:r>
            <a:r>
              <a:rPr lang="de-DE" i="1" dirty="0">
                <a:solidFill>
                  <a:srgbClr val="0070C0"/>
                </a:solidFill>
              </a:rPr>
              <a:t> </a:t>
            </a:r>
            <a:r>
              <a:rPr lang="de-DE" i="1" dirty="0" err="1">
                <a:solidFill>
                  <a:srgbClr val="0070C0"/>
                </a:solidFill>
              </a:rPr>
              <a:t>Ärztebl</a:t>
            </a:r>
            <a:r>
              <a:rPr lang="de-DE" i="1" dirty="0">
                <a:solidFill>
                  <a:srgbClr val="0070C0"/>
                </a:solidFill>
              </a:rPr>
              <a:t> 118:A-410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11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114">
            <a:extLst>
              <a:ext uri="{FF2B5EF4-FFF2-40B4-BE49-F238E27FC236}">
                <a16:creationId xmlns:a16="http://schemas.microsoft.com/office/drawing/2014/main" id="{C83B705F-9394-4C18-B8DE-C262FDA907D2}"/>
              </a:ext>
            </a:extLst>
          </p:cNvPr>
          <p:cNvCxnSpPr>
            <a:cxnSpLocks/>
          </p:cNvCxnSpPr>
          <p:nvPr/>
        </p:nvCxnSpPr>
        <p:spPr>
          <a:xfrm>
            <a:off x="-8778" y="980728"/>
            <a:ext cx="838842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113">
            <a:extLst>
              <a:ext uri="{FF2B5EF4-FFF2-40B4-BE49-F238E27FC236}">
                <a16:creationId xmlns:a16="http://schemas.microsoft.com/office/drawing/2014/main" id="{DA0CDC69-4E04-426B-8ACE-9C074CD6FB79}"/>
              </a:ext>
            </a:extLst>
          </p:cNvPr>
          <p:cNvSpPr txBox="1"/>
          <p:nvPr/>
        </p:nvSpPr>
        <p:spPr>
          <a:xfrm>
            <a:off x="356358" y="395954"/>
            <a:ext cx="322459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Clinical </a:t>
            </a:r>
            <a:r>
              <a:rPr kumimoji="0" lang="de-DE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application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1B783EB-A384-4656-926A-94930D111467}"/>
              </a:ext>
            </a:extLst>
          </p:cNvPr>
          <p:cNvSpPr/>
          <p:nvPr/>
        </p:nvSpPr>
        <p:spPr>
          <a:xfrm>
            <a:off x="5519936" y="2708920"/>
            <a:ext cx="648074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D24A7485-B479-4877-BC23-8EB931392457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17D134-9E25-4364-96CC-A09EAE24B7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636AFC6-4607-4055-AAE1-AA78AA64C5D6}"/>
              </a:ext>
            </a:extLst>
          </p:cNvPr>
          <p:cNvSpPr txBox="1"/>
          <p:nvPr/>
        </p:nvSpPr>
        <p:spPr>
          <a:xfrm>
            <a:off x="9408368" y="899428"/>
            <a:ext cx="2174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5C9644E-52C4-4A18-906E-53B652177608}"/>
              </a:ext>
            </a:extLst>
          </p:cNvPr>
          <p:cNvSpPr/>
          <p:nvPr/>
        </p:nvSpPr>
        <p:spPr>
          <a:xfrm>
            <a:off x="5118212" y="1853534"/>
            <a:ext cx="5310000" cy="485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Clinical studies of the improvement versus standard-of-care are (yet) missing.</a:t>
            </a:r>
            <a:b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Diagnostic potential/ clinical validity:</a:t>
            </a:r>
            <a:b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Differentiating between cases and controls</a:t>
            </a:r>
            <a:b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Clinical utility: benefit &gt; risk</a:t>
            </a:r>
          </a:p>
          <a:p>
            <a:pPr marR="0" lvl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lang="en-US" altLang="de-DE" sz="2000" kern="0" dirty="0">
              <a:solidFill>
                <a:prstClr val="black"/>
              </a:solidFill>
            </a:endParaRPr>
          </a:p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Application of PGS without sufficient evidence</a:t>
            </a:r>
          </a:p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de-DE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Overdiagnosis, overtreatment</a:t>
            </a:r>
          </a:p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de-DE" sz="2000" kern="0" dirty="0">
              <a:solidFill>
                <a:prstClr val="black"/>
              </a:solidFill>
            </a:endParaRPr>
          </a:p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altLang="de-DE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What</a:t>
            </a:r>
            <a:r>
              <a:rPr kumimoji="0" lang="de-DE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de-DE" altLang="de-DE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about</a:t>
            </a:r>
            <a:r>
              <a:rPr kumimoji="0" lang="de-DE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de-DE" altLang="de-DE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preventive</a:t>
            </a:r>
            <a:r>
              <a:rPr kumimoji="0" lang="de-DE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de-DE" altLang="de-DE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medication</a:t>
            </a:r>
            <a:r>
              <a:rPr kumimoji="0" lang="de-DE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in </a:t>
            </a:r>
            <a:r>
              <a:rPr kumimoji="0" lang="de-DE" altLang="de-DE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young</a:t>
            </a:r>
            <a:r>
              <a:rPr kumimoji="0" lang="de-DE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</a:t>
            </a:r>
            <a:r>
              <a:rPr kumimoji="0" lang="de-DE" altLang="de-DE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healthy</a:t>
            </a:r>
            <a:r>
              <a:rPr kumimoji="0" lang="de-DE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de-DE" altLang="de-DE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persons</a:t>
            </a:r>
            <a:r>
              <a:rPr kumimoji="0" lang="de-DE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? </a:t>
            </a:r>
            <a:br>
              <a:rPr kumimoji="0" lang="de-DE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de-DE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Statins in </a:t>
            </a:r>
            <a:r>
              <a:rPr kumimoji="0" lang="de-DE" altLang="de-DE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young</a:t>
            </a:r>
            <a:r>
              <a:rPr kumimoji="0" lang="de-DE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de-DE" altLang="de-DE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persons</a:t>
            </a:r>
            <a:r>
              <a:rPr kumimoji="0" lang="de-DE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de-DE" altLang="de-DE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with</a:t>
            </a:r>
            <a:r>
              <a:rPr kumimoji="0" lang="de-DE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high CAD-PGS?</a:t>
            </a:r>
            <a:endParaRPr kumimoji="0" lang="en-US" altLang="de-DE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de-DE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B38683-6F61-4822-9E65-53BB219D4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2" t="39500" r="49410" b="20808"/>
          <a:stretch/>
        </p:blipFill>
        <p:spPr>
          <a:xfrm>
            <a:off x="-26443" y="1711393"/>
            <a:ext cx="4908276" cy="272205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8AEC4E09-FCA0-436B-A6B2-DEC57D12014B}"/>
              </a:ext>
            </a:extLst>
          </p:cNvPr>
          <p:cNvSpPr/>
          <p:nvPr/>
        </p:nvSpPr>
        <p:spPr>
          <a:xfrm>
            <a:off x="356358" y="4779535"/>
            <a:ext cx="5163578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Genetic factors in BOADICEA, v6</a:t>
            </a:r>
          </a:p>
          <a:p>
            <a:pPr marR="0" lvl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tabLst/>
              <a:defRPr/>
            </a:pPr>
            <a:endParaRPr lang="en-US" altLang="de-DE" sz="2000" kern="0" dirty="0">
              <a:solidFill>
                <a:prstClr val="black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2FCCD74-66C6-47B9-B466-46AB176BE3D0}"/>
              </a:ext>
            </a:extLst>
          </p:cNvPr>
          <p:cNvSpPr/>
          <p:nvPr/>
        </p:nvSpPr>
        <p:spPr>
          <a:xfrm>
            <a:off x="263352" y="5180100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de-DE" i="1" dirty="0">
                <a:solidFill>
                  <a:srgbClr val="0070C0"/>
                </a:solidFill>
                <a:cs typeface="Times New Roman" panose="02020603050405020304" pitchFamily="18" charset="0"/>
              </a:rPr>
              <a:t>Lee A et al. (2019) Genet </a:t>
            </a:r>
            <a:r>
              <a:rPr lang="de-DE" i="1" dirty="0" err="1">
                <a:solidFill>
                  <a:srgbClr val="0070C0"/>
                </a:solidFill>
                <a:cs typeface="Times New Roman" panose="02020603050405020304" pitchFamily="18" charset="0"/>
              </a:rPr>
              <a:t>Med</a:t>
            </a:r>
            <a:r>
              <a:rPr lang="de-DE" i="1" dirty="0">
                <a:solidFill>
                  <a:srgbClr val="0070C0"/>
                </a:solidFill>
                <a:cs typeface="Times New Roman" panose="02020603050405020304" pitchFamily="18" charset="0"/>
              </a:rPr>
              <a:t> 21:1708-1718</a:t>
            </a:r>
          </a:p>
        </p:txBody>
      </p:sp>
    </p:spTree>
    <p:extLst>
      <p:ext uri="{BB962C8B-B14F-4D97-AF65-F5344CB8AC3E}">
        <p14:creationId xmlns:p14="http://schemas.microsoft.com/office/powerpoint/2010/main" val="171870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114">
            <a:extLst>
              <a:ext uri="{FF2B5EF4-FFF2-40B4-BE49-F238E27FC236}">
                <a16:creationId xmlns:a16="http://schemas.microsoft.com/office/drawing/2014/main" id="{C83B705F-9394-4C18-B8DE-C262FDA907D2}"/>
              </a:ext>
            </a:extLst>
          </p:cNvPr>
          <p:cNvCxnSpPr>
            <a:cxnSpLocks/>
          </p:cNvCxnSpPr>
          <p:nvPr/>
        </p:nvCxnSpPr>
        <p:spPr>
          <a:xfrm>
            <a:off x="-8778" y="980728"/>
            <a:ext cx="838842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113">
            <a:extLst>
              <a:ext uri="{FF2B5EF4-FFF2-40B4-BE49-F238E27FC236}">
                <a16:creationId xmlns:a16="http://schemas.microsoft.com/office/drawing/2014/main" id="{DA0CDC69-4E04-426B-8ACE-9C074CD6FB79}"/>
              </a:ext>
            </a:extLst>
          </p:cNvPr>
          <p:cNvSpPr txBox="1"/>
          <p:nvPr/>
        </p:nvSpPr>
        <p:spPr>
          <a:xfrm>
            <a:off x="356358" y="395954"/>
            <a:ext cx="6962802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Randomized studies vs standard of care 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1B783EB-A384-4656-926A-94930D111467}"/>
              </a:ext>
            </a:extLst>
          </p:cNvPr>
          <p:cNvSpPr/>
          <p:nvPr/>
        </p:nvSpPr>
        <p:spPr>
          <a:xfrm>
            <a:off x="5519936" y="2708920"/>
            <a:ext cx="648074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D24A7485-B479-4877-BC23-8EB931392457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17D134-9E25-4364-96CC-A09EAE24B7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5C9644E-52C4-4A18-906E-53B652177608}"/>
              </a:ext>
            </a:extLst>
          </p:cNvPr>
          <p:cNvSpPr/>
          <p:nvPr/>
        </p:nvSpPr>
        <p:spPr>
          <a:xfrm>
            <a:off x="7728464" y="1384734"/>
            <a:ext cx="4355688" cy="4414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Potential actions</a:t>
            </a:r>
            <a:endParaRPr kumimoji="0" lang="en-US" altLang="de-DE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More randomized studies!</a:t>
            </a:r>
          </a:p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Some studies ongoing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WISDOM – breast cancer screening</a:t>
            </a:r>
            <a:b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estimation: personal history, family history, and genetic testing </a:t>
            </a:r>
            <a:b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(9 high/moderate risk gene; PGS) </a:t>
            </a:r>
          </a:p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de-DE" sz="2000" kern="0" dirty="0">
              <a:solidFill>
                <a:prstClr val="black"/>
              </a:solidFill>
            </a:endParaRPr>
          </a:p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de-DE" sz="2000" kern="0" dirty="0" err="1">
                <a:solidFill>
                  <a:prstClr val="black"/>
                </a:solidFill>
              </a:rPr>
              <a:t>GenoVA</a:t>
            </a:r>
            <a:r>
              <a:rPr lang="en-US" altLang="de-DE" sz="2000" kern="0" dirty="0">
                <a:solidFill>
                  <a:prstClr val="black"/>
                </a:solidFill>
              </a:rPr>
              <a:t> </a:t>
            </a:r>
            <a:br>
              <a:rPr lang="en-US" altLang="de-DE" sz="2000" kern="0" dirty="0">
                <a:solidFill>
                  <a:prstClr val="black"/>
                </a:solidFill>
              </a:rPr>
            </a:br>
            <a:r>
              <a:rPr lang="en-US" altLang="de-DE" sz="2000" kern="0" dirty="0">
                <a:solidFill>
                  <a:prstClr val="black"/>
                </a:solidFill>
              </a:rPr>
              <a:t>six diseases: </a:t>
            </a:r>
            <a:r>
              <a:rPr lang="en-US" sz="2000" b="0" i="0" u="none" strike="noStrike" baseline="0" dirty="0">
                <a:latin typeface="AdvP9725"/>
              </a:rPr>
              <a:t>coronary artery disease; type 2 diabetes; atrial fibrillation; breast, colorectal, </a:t>
            </a:r>
            <a:r>
              <a:rPr lang="de-DE" sz="2000" b="0" i="0" u="none" strike="noStrike" baseline="0" dirty="0">
                <a:latin typeface="AdvP9725"/>
              </a:rPr>
              <a:t>and </a:t>
            </a:r>
            <a:r>
              <a:rPr lang="de-DE" sz="2000" b="0" i="0" u="none" strike="noStrike" baseline="0" dirty="0" err="1">
                <a:latin typeface="AdvP9725"/>
              </a:rPr>
              <a:t>prostate</a:t>
            </a:r>
            <a:r>
              <a:rPr lang="de-DE" sz="2000" b="0" i="0" u="none" strike="noStrike" baseline="0" dirty="0">
                <a:latin typeface="AdvP9725"/>
              </a:rPr>
              <a:t> </a:t>
            </a:r>
            <a:r>
              <a:rPr lang="de-DE" sz="2000" b="0" i="0" u="none" strike="noStrike" baseline="0" dirty="0" err="1">
                <a:latin typeface="AdvP9725"/>
              </a:rPr>
              <a:t>cancers</a:t>
            </a:r>
            <a:endParaRPr kumimoji="0" lang="en-US" altLang="de-DE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FDD41F1-0C35-40CA-B8A9-9F7A4BA1DF34}"/>
              </a:ext>
            </a:extLst>
          </p:cNvPr>
          <p:cNvSpPr/>
          <p:nvPr/>
        </p:nvSpPr>
        <p:spPr>
          <a:xfrm>
            <a:off x="7948090" y="5661178"/>
            <a:ext cx="4243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de-DE" i="1" dirty="0" err="1">
                <a:solidFill>
                  <a:srgbClr val="0070C0"/>
                </a:solidFill>
                <a:cs typeface="Times New Roman" panose="02020603050405020304" pitchFamily="18" charset="0"/>
              </a:rPr>
              <a:t>Vassy</a:t>
            </a:r>
            <a:r>
              <a:rPr lang="de-DE" i="1" dirty="0">
                <a:solidFill>
                  <a:srgbClr val="0070C0"/>
                </a:solidFill>
                <a:cs typeface="Times New Roman" panose="02020603050405020304" pitchFamily="18" charset="0"/>
              </a:rPr>
              <a:t> JL et al. (2023) AJHG 110:1841-1852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392B8A-2DD2-4317-A44A-0597A00DF1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82" t="21238" r="11986" b="14300"/>
          <a:stretch/>
        </p:blipFill>
        <p:spPr>
          <a:xfrm>
            <a:off x="170503" y="1882472"/>
            <a:ext cx="7529532" cy="3784997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363B419-2615-4075-8DA0-3A72EA682673}"/>
              </a:ext>
            </a:extLst>
          </p:cNvPr>
          <p:cNvSpPr/>
          <p:nvPr/>
        </p:nvSpPr>
        <p:spPr>
          <a:xfrm>
            <a:off x="157764" y="5697029"/>
            <a:ext cx="4243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de-DE" i="1" dirty="0" err="1">
                <a:solidFill>
                  <a:srgbClr val="0070C0"/>
                </a:solidFill>
                <a:cs typeface="Times New Roman" panose="02020603050405020304" pitchFamily="18" charset="0"/>
              </a:rPr>
              <a:t>Vassy</a:t>
            </a:r>
            <a:r>
              <a:rPr lang="de-DE" i="1" dirty="0">
                <a:solidFill>
                  <a:srgbClr val="0070C0"/>
                </a:solidFill>
                <a:cs typeface="Times New Roman" panose="02020603050405020304" pitchFamily="18" charset="0"/>
              </a:rPr>
              <a:t> JL et al. (2023) AJHG 110:1841-1852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4CC6284-EB1A-49E7-BA51-5D711B0E60A7}"/>
              </a:ext>
            </a:extLst>
          </p:cNvPr>
          <p:cNvSpPr/>
          <p:nvPr/>
        </p:nvSpPr>
        <p:spPr>
          <a:xfrm>
            <a:off x="7948090" y="3791040"/>
            <a:ext cx="4243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de-DE" i="1" dirty="0" err="1">
                <a:solidFill>
                  <a:srgbClr val="0070C0"/>
                </a:solidFill>
                <a:cs typeface="Times New Roman" panose="02020603050405020304" pitchFamily="18" charset="0"/>
              </a:rPr>
              <a:t>Esserman</a:t>
            </a:r>
            <a:r>
              <a:rPr lang="de-DE" i="1" dirty="0">
                <a:solidFill>
                  <a:srgbClr val="0070C0"/>
                </a:solidFill>
                <a:cs typeface="Times New Roman" panose="02020603050405020304" pitchFamily="18" charset="0"/>
              </a:rPr>
              <a:t> LJ (2017) NPJ </a:t>
            </a:r>
            <a:r>
              <a:rPr lang="de-DE" i="1" dirty="0" err="1">
                <a:solidFill>
                  <a:srgbClr val="0070C0"/>
                </a:solidFill>
                <a:cs typeface="Times New Roman" panose="02020603050405020304" pitchFamily="18" charset="0"/>
              </a:rPr>
              <a:t>Breast</a:t>
            </a:r>
            <a:r>
              <a:rPr lang="de-DE" i="1" dirty="0">
                <a:solidFill>
                  <a:srgbClr val="0070C0"/>
                </a:solidFill>
                <a:cs typeface="Times New Roman" panose="02020603050405020304" pitchFamily="18" charset="0"/>
              </a:rPr>
              <a:t> Cancer 3:34</a:t>
            </a:r>
          </a:p>
        </p:txBody>
      </p:sp>
    </p:spTree>
    <p:extLst>
      <p:ext uri="{BB962C8B-B14F-4D97-AF65-F5344CB8AC3E}">
        <p14:creationId xmlns:p14="http://schemas.microsoft.com/office/powerpoint/2010/main" val="23379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114">
            <a:extLst>
              <a:ext uri="{FF2B5EF4-FFF2-40B4-BE49-F238E27FC236}">
                <a16:creationId xmlns:a16="http://schemas.microsoft.com/office/drawing/2014/main" id="{C83B705F-9394-4C18-B8DE-C262FDA907D2}"/>
              </a:ext>
            </a:extLst>
          </p:cNvPr>
          <p:cNvCxnSpPr>
            <a:cxnSpLocks/>
          </p:cNvCxnSpPr>
          <p:nvPr/>
        </p:nvCxnSpPr>
        <p:spPr>
          <a:xfrm>
            <a:off x="-8778" y="980728"/>
            <a:ext cx="838842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113">
            <a:extLst>
              <a:ext uri="{FF2B5EF4-FFF2-40B4-BE49-F238E27FC236}">
                <a16:creationId xmlns:a16="http://schemas.microsoft.com/office/drawing/2014/main" id="{DA0CDC69-4E04-426B-8ACE-9C074CD6FB79}"/>
              </a:ext>
            </a:extLst>
          </p:cNvPr>
          <p:cNvSpPr txBox="1"/>
          <p:nvPr/>
        </p:nvSpPr>
        <p:spPr>
          <a:xfrm>
            <a:off x="356358" y="395954"/>
            <a:ext cx="122565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Others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1B783EB-A384-4656-926A-94930D111467}"/>
              </a:ext>
            </a:extLst>
          </p:cNvPr>
          <p:cNvSpPr/>
          <p:nvPr/>
        </p:nvSpPr>
        <p:spPr>
          <a:xfrm>
            <a:off x="5519936" y="2708920"/>
            <a:ext cx="648074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D24A7485-B479-4877-BC23-8EB931392457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17D134-9E25-4364-96CC-A09EAE24B7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636AFC6-4607-4055-AAE1-AA78AA64C5D6}"/>
              </a:ext>
            </a:extLst>
          </p:cNvPr>
          <p:cNvSpPr txBox="1"/>
          <p:nvPr/>
        </p:nvSpPr>
        <p:spPr>
          <a:xfrm>
            <a:off x="9408368" y="899428"/>
            <a:ext cx="2174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5C9644E-52C4-4A18-906E-53B652177608}"/>
              </a:ext>
            </a:extLst>
          </p:cNvPr>
          <p:cNvSpPr/>
          <p:nvPr/>
        </p:nvSpPr>
        <p:spPr>
          <a:xfrm>
            <a:off x="6096000" y="1878360"/>
            <a:ext cx="5310000" cy="374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Missing prevention or treatment options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Potential actions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de-DE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Good genetic counseling</a:t>
            </a:r>
            <a:endParaRPr kumimoji="0" lang="en-US" altLang="de-DE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de-DE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Data protection issues</a:t>
            </a:r>
          </a:p>
          <a:p>
            <a:pPr marL="762004" lvl="1" indent="-304804" fontAlgn="base"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Access by insurance companies</a:t>
            </a:r>
          </a:p>
          <a:p>
            <a:pPr marL="762004" lvl="1" indent="-304804" fontAlgn="base"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Direct-to-consumer companies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alt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Potential actions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de-DE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Legal protection of data, regulation</a:t>
            </a:r>
            <a:endParaRPr kumimoji="0" lang="en-US" altLang="de-DE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de-DE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04DA692-DB03-4DD4-8B0C-CBF560BE214E}"/>
              </a:ext>
            </a:extLst>
          </p:cNvPr>
          <p:cNvSpPr/>
          <p:nvPr/>
        </p:nvSpPr>
        <p:spPr>
          <a:xfrm>
            <a:off x="356358" y="1878360"/>
            <a:ext cx="5310000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Stigma/discrimination</a:t>
            </a:r>
          </a:p>
          <a:p>
            <a:pPr marL="762004" lvl="1" indent="-304804" fontAlgn="base"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Especially for psychiatric diseases</a:t>
            </a:r>
          </a:p>
          <a:p>
            <a:pPr marL="762004" lvl="1" indent="-304804" fontAlgn="base"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de-DE" sz="2000" kern="0" dirty="0">
                <a:solidFill>
                  <a:prstClr val="black"/>
                </a:solidFill>
              </a:rPr>
              <a:t>N</a:t>
            </a:r>
            <a:r>
              <a:rPr kumimoji="0" lang="en-US" altLang="de-DE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egative</a:t>
            </a: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self-labelling</a:t>
            </a:r>
          </a:p>
          <a:p>
            <a:pPr marL="762004" lvl="1" indent="-304804" fontAlgn="base"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de-DE" sz="2000" kern="0" dirty="0">
                <a:solidFill>
                  <a:prstClr val="black"/>
                </a:solidFill>
              </a:rPr>
              <a:t>H</a:t>
            </a:r>
            <a:r>
              <a:rPr kumimoji="0" lang="en-US" altLang="de-DE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igh</a:t>
            </a: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heritability might result in stigmatizing family members</a:t>
            </a:r>
          </a:p>
          <a:p>
            <a:pPr marL="762004" lvl="1" indent="-304804" fontAlgn="base"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Even more problematic in monogenic diseases</a:t>
            </a:r>
          </a:p>
          <a:p>
            <a:pPr marL="762004" lvl="1" indent="-304804" fontAlgn="base"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endParaRPr kumimoji="0" lang="en-US" altLang="de-DE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04804" marR="0" lvl="0" indent="-304804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533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de-DE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7A5EA9-4087-43AF-8FC0-664DB2A795E5}"/>
              </a:ext>
            </a:extLst>
          </p:cNvPr>
          <p:cNvSpPr/>
          <p:nvPr/>
        </p:nvSpPr>
        <p:spPr>
          <a:xfrm>
            <a:off x="263352" y="5932474"/>
            <a:ext cx="5256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de-DE" i="1" dirty="0">
                <a:solidFill>
                  <a:srgbClr val="0070C0"/>
                </a:solidFill>
                <a:cs typeface="Times New Roman" panose="02020603050405020304" pitchFamily="18" charset="0"/>
              </a:rPr>
              <a:t>Chapman CR (2023) J Community Genet 194:441-452</a:t>
            </a:r>
          </a:p>
          <a:p>
            <a:pPr defTabSz="457200">
              <a:defRPr/>
            </a:pPr>
            <a:r>
              <a:rPr lang="de-DE" i="1" dirty="0">
                <a:solidFill>
                  <a:srgbClr val="0070C0"/>
                </a:solidFill>
                <a:cs typeface="Times New Roman" panose="02020603050405020304" pitchFamily="18" charset="0"/>
              </a:rPr>
              <a:t>Andreoli L et al. (2024) Am J </a:t>
            </a:r>
            <a:r>
              <a:rPr lang="de-DE" i="1" dirty="0" err="1">
                <a:solidFill>
                  <a:srgbClr val="0070C0"/>
                </a:solidFill>
                <a:cs typeface="Times New Roman" panose="02020603050405020304" pitchFamily="18" charset="0"/>
              </a:rPr>
              <a:t>Med</a:t>
            </a:r>
            <a:r>
              <a:rPr lang="de-DE" i="1" dirty="0">
                <a:solidFill>
                  <a:srgbClr val="0070C0"/>
                </a:solidFill>
                <a:cs typeface="Times New Roman" panose="02020603050405020304" pitchFamily="18" charset="0"/>
              </a:rPr>
              <a:t> Genet A 194:e63584</a:t>
            </a:r>
          </a:p>
        </p:txBody>
      </p:sp>
    </p:spTree>
    <p:extLst>
      <p:ext uri="{BB962C8B-B14F-4D97-AF65-F5344CB8AC3E}">
        <p14:creationId xmlns:p14="http://schemas.microsoft.com/office/powerpoint/2010/main" val="371965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114">
            <a:extLst>
              <a:ext uri="{FF2B5EF4-FFF2-40B4-BE49-F238E27FC236}">
                <a16:creationId xmlns:a16="http://schemas.microsoft.com/office/drawing/2014/main" id="{C83B705F-9394-4C18-B8DE-C262FDA907D2}"/>
              </a:ext>
            </a:extLst>
          </p:cNvPr>
          <p:cNvCxnSpPr>
            <a:cxnSpLocks/>
          </p:cNvCxnSpPr>
          <p:nvPr/>
        </p:nvCxnSpPr>
        <p:spPr>
          <a:xfrm>
            <a:off x="-8778" y="980728"/>
            <a:ext cx="838842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113">
            <a:extLst>
              <a:ext uri="{FF2B5EF4-FFF2-40B4-BE49-F238E27FC236}">
                <a16:creationId xmlns:a16="http://schemas.microsoft.com/office/drawing/2014/main" id="{DA0CDC69-4E04-426B-8ACE-9C074CD6FB79}"/>
              </a:ext>
            </a:extLst>
          </p:cNvPr>
          <p:cNvSpPr txBox="1"/>
          <p:nvPr/>
        </p:nvSpPr>
        <p:spPr>
          <a:xfrm>
            <a:off x="356358" y="395954"/>
            <a:ext cx="416395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GWAS </a:t>
            </a:r>
            <a:r>
              <a:rPr kumimoji="0" lang="de-DE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Diversity</a:t>
            </a:r>
            <a:r>
              <a:rPr kumimoji="0" lang="de-DE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 Monitor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1B783EB-A384-4656-926A-94930D111467}"/>
              </a:ext>
            </a:extLst>
          </p:cNvPr>
          <p:cNvSpPr/>
          <p:nvPr/>
        </p:nvSpPr>
        <p:spPr>
          <a:xfrm>
            <a:off x="5519936" y="2708920"/>
            <a:ext cx="648074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liennummernplatzhalter 2">
            <a:extLst>
              <a:ext uri="{FF2B5EF4-FFF2-40B4-BE49-F238E27FC236}">
                <a16:creationId xmlns:a16="http://schemas.microsoft.com/office/drawing/2014/main" id="{D24A7485-B479-4877-BC23-8EB931392457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17D134-9E25-4364-96CC-A09EAE24B7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043F9B5-B50D-4D37-BD9C-55EDDD206B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87" r="9627" b="19517"/>
          <a:stretch/>
        </p:blipFill>
        <p:spPr>
          <a:xfrm>
            <a:off x="474084" y="2204865"/>
            <a:ext cx="3443168" cy="336827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B00DB93-6964-44B5-A41A-B07A117D9C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87" r="11171" b="19517"/>
          <a:stretch/>
        </p:blipFill>
        <p:spPr>
          <a:xfrm>
            <a:off x="4643536" y="2204865"/>
            <a:ext cx="3384376" cy="336828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824CE1B-2AF1-410B-9DBD-CA19C61506ED}"/>
              </a:ext>
            </a:extLst>
          </p:cNvPr>
          <p:cNvSpPr/>
          <p:nvPr/>
        </p:nvSpPr>
        <p:spPr>
          <a:xfrm>
            <a:off x="263352" y="6300028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Mills, MC,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Rahal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, C (2020) Nat Genet 52:242-243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EF25728-B4EF-4A8D-9491-2F56EFBA16B9}"/>
              </a:ext>
            </a:extLst>
          </p:cNvPr>
          <p:cNvSpPr/>
          <p:nvPr/>
        </p:nvSpPr>
        <p:spPr>
          <a:xfrm>
            <a:off x="1358465" y="1809595"/>
            <a:ext cx="711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2008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872C19A-165A-4062-9CA2-4A740420300D}"/>
              </a:ext>
            </a:extLst>
          </p:cNvPr>
          <p:cNvSpPr/>
          <p:nvPr/>
        </p:nvSpPr>
        <p:spPr>
          <a:xfrm>
            <a:off x="5456312" y="1809595"/>
            <a:ext cx="711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2012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5C4B455-FB25-41C7-BA72-E6DCAFB5D811}"/>
              </a:ext>
            </a:extLst>
          </p:cNvPr>
          <p:cNvSpPr/>
          <p:nvPr/>
        </p:nvSpPr>
        <p:spPr>
          <a:xfrm>
            <a:off x="9259747" y="1809595"/>
            <a:ext cx="711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2023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E4D9A3F-759E-4FC5-8315-30A06257F0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70" b="84363"/>
          <a:stretch/>
        </p:blipFill>
        <p:spPr>
          <a:xfrm>
            <a:off x="8871520" y="332656"/>
            <a:ext cx="3129136" cy="81917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636AFC6-4607-4055-AAE1-AA78AA64C5D6}"/>
              </a:ext>
            </a:extLst>
          </p:cNvPr>
          <p:cNvSpPr txBox="1"/>
          <p:nvPr/>
        </p:nvSpPr>
        <p:spPr>
          <a:xfrm>
            <a:off x="9408368" y="899428"/>
            <a:ext cx="21740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97E29C-A8C4-4D1F-B80E-61AD4A1044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t="19330" r="9524" b="20457"/>
          <a:stretch/>
        </p:blipFill>
        <p:spPr>
          <a:xfrm>
            <a:off x="8520754" y="2351222"/>
            <a:ext cx="3384376" cy="315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2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Office PowerPoint</Application>
  <PresentationFormat>Breitbild</PresentationFormat>
  <Paragraphs>99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11</vt:i4>
      </vt:variant>
    </vt:vector>
  </HeadingPairs>
  <TitlesOfParts>
    <vt:vector size="20" baseType="lpstr">
      <vt:lpstr>AdvP9725</vt:lpstr>
      <vt:lpstr>Arial</vt:lpstr>
      <vt:lpstr>Calibri</vt:lpstr>
      <vt:lpstr>Calibri Light</vt:lpstr>
      <vt:lpstr>Helvetica</vt:lpstr>
      <vt:lpstr>Office</vt:lpstr>
      <vt:lpstr>1_Office</vt:lpstr>
      <vt:lpstr>2_Office</vt:lpstr>
      <vt:lpstr>1_Larissa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Amke Caliebe</dc:creator>
  <cp:lastModifiedBy>Amke Caliebe</cp:lastModifiedBy>
  <cp:revision>51</cp:revision>
  <dcterms:created xsi:type="dcterms:W3CDTF">2024-10-18T15:12:19Z</dcterms:created>
  <dcterms:modified xsi:type="dcterms:W3CDTF">2024-11-05T14:44:45Z</dcterms:modified>
</cp:coreProperties>
</file>