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6" r:id="rId3"/>
    <p:sldId id="267" r:id="rId4"/>
    <p:sldId id="260" r:id="rId5"/>
    <p:sldId id="268" r:id="rId6"/>
    <p:sldId id="257" r:id="rId7"/>
    <p:sldId id="263" r:id="rId8"/>
    <p:sldId id="264" r:id="rId9"/>
    <p:sldId id="265" r:id="rId10"/>
    <p:sldId id="259" r:id="rId11"/>
    <p:sldId id="258"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2"/>
  </p:normalViewPr>
  <p:slideViewPr>
    <p:cSldViewPr snapToGrid="0">
      <p:cViewPr varScale="1">
        <p:scale>
          <a:sx n="125" d="100"/>
          <a:sy n="125" d="100"/>
        </p:scale>
        <p:origin x="18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EA1EB-7369-0D4D-BF8A-9E8A6C1EBC0B}" type="datetimeFigureOut">
              <a:rPr lang="en-US" smtClean="0"/>
              <a:t>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7295B-9980-E143-A910-7CB1A8142B1E}" type="slidenum">
              <a:rPr lang="en-US" smtClean="0"/>
              <a:t>‹#›</a:t>
            </a:fld>
            <a:endParaRPr lang="en-US"/>
          </a:p>
        </p:txBody>
      </p:sp>
    </p:spTree>
    <p:extLst>
      <p:ext uri="{BB962C8B-B14F-4D97-AF65-F5344CB8AC3E}">
        <p14:creationId xmlns:p14="http://schemas.microsoft.com/office/powerpoint/2010/main" val="1181395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F7295B-9980-E143-A910-7CB1A8142B1E}" type="slidenum">
              <a:rPr lang="en-US" smtClean="0"/>
              <a:t>2</a:t>
            </a:fld>
            <a:endParaRPr lang="en-US"/>
          </a:p>
        </p:txBody>
      </p:sp>
    </p:spTree>
    <p:extLst>
      <p:ext uri="{BB962C8B-B14F-4D97-AF65-F5344CB8AC3E}">
        <p14:creationId xmlns:p14="http://schemas.microsoft.com/office/powerpoint/2010/main" val="356666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E9521-BAB3-FD32-A13A-97DAE738D8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49E408-79E4-B925-60EE-BD9756EECB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3AD4D9-AD33-59F9-D89D-0BE409D5D0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33CB7B-B5A6-D020-5BB9-7C67790F0444}"/>
              </a:ext>
            </a:extLst>
          </p:cNvPr>
          <p:cNvSpPr>
            <a:spLocks noGrp="1"/>
          </p:cNvSpPr>
          <p:nvPr>
            <p:ph type="sldNum" sz="quarter" idx="5"/>
          </p:nvPr>
        </p:nvSpPr>
        <p:spPr/>
        <p:txBody>
          <a:bodyPr/>
          <a:lstStyle/>
          <a:p>
            <a:fld id="{CDF7295B-9980-E143-A910-7CB1A8142B1E}" type="slidenum">
              <a:rPr lang="en-US" smtClean="0"/>
              <a:t>3</a:t>
            </a:fld>
            <a:endParaRPr lang="en-US"/>
          </a:p>
        </p:txBody>
      </p:sp>
    </p:spTree>
    <p:extLst>
      <p:ext uri="{BB962C8B-B14F-4D97-AF65-F5344CB8AC3E}">
        <p14:creationId xmlns:p14="http://schemas.microsoft.com/office/powerpoint/2010/main" val="145513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d278e704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d278e704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F7295B-9980-E143-A910-7CB1A8142B1E}" type="slidenum">
              <a:rPr lang="en-US" smtClean="0"/>
              <a:t>12</a:t>
            </a:fld>
            <a:endParaRPr lang="en-US"/>
          </a:p>
        </p:txBody>
      </p:sp>
    </p:spTree>
    <p:extLst>
      <p:ext uri="{BB962C8B-B14F-4D97-AF65-F5344CB8AC3E}">
        <p14:creationId xmlns:p14="http://schemas.microsoft.com/office/powerpoint/2010/main" val="3820956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D3A5-0E8C-9265-682D-457C896D52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BAF00C-EE0F-61E6-0705-AA726F49C8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EFD59-79D8-3ED1-0A06-9933984D2D44}"/>
              </a:ext>
            </a:extLst>
          </p:cNvPr>
          <p:cNvSpPr>
            <a:spLocks noGrp="1"/>
          </p:cNvSpPr>
          <p:nvPr>
            <p:ph type="dt" sz="half" idx="10"/>
          </p:nvPr>
        </p:nvSpPr>
        <p:spPr/>
        <p:txBody>
          <a:bodyPr/>
          <a:lstStyle/>
          <a:p>
            <a:fld id="{EE6D316C-BF10-194A-AC1F-51BC544467A3}" type="datetimeFigureOut">
              <a:rPr lang="en-US" smtClean="0"/>
              <a:t>11/5/24</a:t>
            </a:fld>
            <a:endParaRPr lang="en-US"/>
          </a:p>
        </p:txBody>
      </p:sp>
      <p:sp>
        <p:nvSpPr>
          <p:cNvPr id="5" name="Footer Placeholder 4">
            <a:extLst>
              <a:ext uri="{FF2B5EF4-FFF2-40B4-BE49-F238E27FC236}">
                <a16:creationId xmlns:a16="http://schemas.microsoft.com/office/drawing/2014/main" id="{3918E2B2-91DA-B6EB-6440-FCD7DAC8A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F7D5E-0E22-557C-3D8F-6EAEC9054022}"/>
              </a:ext>
            </a:extLst>
          </p:cNvPr>
          <p:cNvSpPr>
            <a:spLocks noGrp="1"/>
          </p:cNvSpPr>
          <p:nvPr>
            <p:ph type="sldNum" sz="quarter" idx="12"/>
          </p:nvPr>
        </p:nvSpPr>
        <p:spPr/>
        <p:txBody>
          <a:bodyPr/>
          <a:lstStyle/>
          <a:p>
            <a:fld id="{050E431F-E3DA-6B4B-AB50-6EE09584A9FF}" type="slidenum">
              <a:rPr lang="en-US" smtClean="0"/>
              <a:t>‹#›</a:t>
            </a:fld>
            <a:endParaRPr lang="en-US"/>
          </a:p>
        </p:txBody>
      </p:sp>
    </p:spTree>
    <p:extLst>
      <p:ext uri="{BB962C8B-B14F-4D97-AF65-F5344CB8AC3E}">
        <p14:creationId xmlns:p14="http://schemas.microsoft.com/office/powerpoint/2010/main" val="703476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0CE2-3BF5-9DDE-89A5-9D8F38BBCE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741A4D-8BE4-8AFA-B0F4-795953075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875CFA-AD14-299A-D38A-BC2284535C75}"/>
              </a:ext>
            </a:extLst>
          </p:cNvPr>
          <p:cNvSpPr>
            <a:spLocks noGrp="1"/>
          </p:cNvSpPr>
          <p:nvPr>
            <p:ph type="dt" sz="half" idx="10"/>
          </p:nvPr>
        </p:nvSpPr>
        <p:spPr/>
        <p:txBody>
          <a:bodyPr/>
          <a:lstStyle/>
          <a:p>
            <a:fld id="{EE6D316C-BF10-194A-AC1F-51BC544467A3}" type="datetimeFigureOut">
              <a:rPr lang="en-US" smtClean="0"/>
              <a:t>11/5/24</a:t>
            </a:fld>
            <a:endParaRPr lang="en-US"/>
          </a:p>
        </p:txBody>
      </p:sp>
      <p:sp>
        <p:nvSpPr>
          <p:cNvPr id="5" name="Footer Placeholder 4">
            <a:extLst>
              <a:ext uri="{FF2B5EF4-FFF2-40B4-BE49-F238E27FC236}">
                <a16:creationId xmlns:a16="http://schemas.microsoft.com/office/drawing/2014/main" id="{1A28D9F1-DA31-2384-5F1A-EF74FAE82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4A016-3D38-90FF-149A-5ED2B1FD2937}"/>
              </a:ext>
            </a:extLst>
          </p:cNvPr>
          <p:cNvSpPr>
            <a:spLocks noGrp="1"/>
          </p:cNvSpPr>
          <p:nvPr>
            <p:ph type="sldNum" sz="quarter" idx="12"/>
          </p:nvPr>
        </p:nvSpPr>
        <p:spPr/>
        <p:txBody>
          <a:bodyPr/>
          <a:lstStyle/>
          <a:p>
            <a:fld id="{050E431F-E3DA-6B4B-AB50-6EE09584A9FF}" type="slidenum">
              <a:rPr lang="en-US" smtClean="0"/>
              <a:t>‹#›</a:t>
            </a:fld>
            <a:endParaRPr lang="en-US"/>
          </a:p>
        </p:txBody>
      </p:sp>
    </p:spTree>
    <p:extLst>
      <p:ext uri="{BB962C8B-B14F-4D97-AF65-F5344CB8AC3E}">
        <p14:creationId xmlns:p14="http://schemas.microsoft.com/office/powerpoint/2010/main" val="411379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DA067E-9E79-5063-C0B2-B997295F04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DF42ED-B0E8-B8C4-3C1E-8802612CB6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CE389-B6FD-F398-1DB4-1E542E548B17}"/>
              </a:ext>
            </a:extLst>
          </p:cNvPr>
          <p:cNvSpPr>
            <a:spLocks noGrp="1"/>
          </p:cNvSpPr>
          <p:nvPr>
            <p:ph type="dt" sz="half" idx="10"/>
          </p:nvPr>
        </p:nvSpPr>
        <p:spPr/>
        <p:txBody>
          <a:bodyPr/>
          <a:lstStyle/>
          <a:p>
            <a:fld id="{EE6D316C-BF10-194A-AC1F-51BC544467A3}" type="datetimeFigureOut">
              <a:rPr lang="en-US" smtClean="0"/>
              <a:t>11/5/24</a:t>
            </a:fld>
            <a:endParaRPr lang="en-US"/>
          </a:p>
        </p:txBody>
      </p:sp>
      <p:sp>
        <p:nvSpPr>
          <p:cNvPr id="5" name="Footer Placeholder 4">
            <a:extLst>
              <a:ext uri="{FF2B5EF4-FFF2-40B4-BE49-F238E27FC236}">
                <a16:creationId xmlns:a16="http://schemas.microsoft.com/office/drawing/2014/main" id="{B8519CD9-3012-68B7-0D84-CE676E37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E044C-0BF5-5D8D-394B-F599A5B467DF}"/>
              </a:ext>
            </a:extLst>
          </p:cNvPr>
          <p:cNvSpPr>
            <a:spLocks noGrp="1"/>
          </p:cNvSpPr>
          <p:nvPr>
            <p:ph type="sldNum" sz="quarter" idx="12"/>
          </p:nvPr>
        </p:nvSpPr>
        <p:spPr/>
        <p:txBody>
          <a:bodyPr/>
          <a:lstStyle/>
          <a:p>
            <a:fld id="{050E431F-E3DA-6B4B-AB50-6EE09584A9FF}" type="slidenum">
              <a:rPr lang="en-US" smtClean="0"/>
              <a:t>‹#›</a:t>
            </a:fld>
            <a:endParaRPr lang="en-US"/>
          </a:p>
        </p:txBody>
      </p:sp>
    </p:spTree>
    <p:extLst>
      <p:ext uri="{BB962C8B-B14F-4D97-AF65-F5344CB8AC3E}">
        <p14:creationId xmlns:p14="http://schemas.microsoft.com/office/powerpoint/2010/main" val="393931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567AF-0261-163C-4D26-CEC1DFA63A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6B68EC-C53B-5CBE-C614-2137D38EBC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F586F4-6DE7-BB62-FFB1-4F8D761BC25B}"/>
              </a:ext>
            </a:extLst>
          </p:cNvPr>
          <p:cNvSpPr>
            <a:spLocks noGrp="1"/>
          </p:cNvSpPr>
          <p:nvPr>
            <p:ph type="dt" sz="half" idx="10"/>
          </p:nvPr>
        </p:nvSpPr>
        <p:spPr/>
        <p:txBody>
          <a:bodyPr/>
          <a:lstStyle/>
          <a:p>
            <a:fld id="{EE6D316C-BF10-194A-AC1F-51BC544467A3}" type="datetimeFigureOut">
              <a:rPr lang="en-US" smtClean="0"/>
              <a:t>11/5/24</a:t>
            </a:fld>
            <a:endParaRPr lang="en-US"/>
          </a:p>
        </p:txBody>
      </p:sp>
      <p:sp>
        <p:nvSpPr>
          <p:cNvPr id="5" name="Footer Placeholder 4">
            <a:extLst>
              <a:ext uri="{FF2B5EF4-FFF2-40B4-BE49-F238E27FC236}">
                <a16:creationId xmlns:a16="http://schemas.microsoft.com/office/drawing/2014/main" id="{519FF51C-2357-997C-286A-584ABC107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0B07B-BE1A-562E-D2AB-B7D6A780A305}"/>
              </a:ext>
            </a:extLst>
          </p:cNvPr>
          <p:cNvSpPr>
            <a:spLocks noGrp="1"/>
          </p:cNvSpPr>
          <p:nvPr>
            <p:ph type="sldNum" sz="quarter" idx="12"/>
          </p:nvPr>
        </p:nvSpPr>
        <p:spPr/>
        <p:txBody>
          <a:bodyPr/>
          <a:lstStyle/>
          <a:p>
            <a:fld id="{050E431F-E3DA-6B4B-AB50-6EE09584A9FF}" type="slidenum">
              <a:rPr lang="en-US" smtClean="0"/>
              <a:t>‹#›</a:t>
            </a:fld>
            <a:endParaRPr lang="en-US"/>
          </a:p>
        </p:txBody>
      </p:sp>
    </p:spTree>
    <p:extLst>
      <p:ext uri="{BB962C8B-B14F-4D97-AF65-F5344CB8AC3E}">
        <p14:creationId xmlns:p14="http://schemas.microsoft.com/office/powerpoint/2010/main" val="197781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5793-4D15-2206-1C0D-F27718C65C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242B86-5BE7-1986-C685-279D184AA3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83119-C2A9-679A-3519-32C361F1CB88}"/>
              </a:ext>
            </a:extLst>
          </p:cNvPr>
          <p:cNvSpPr>
            <a:spLocks noGrp="1"/>
          </p:cNvSpPr>
          <p:nvPr>
            <p:ph type="dt" sz="half" idx="10"/>
          </p:nvPr>
        </p:nvSpPr>
        <p:spPr/>
        <p:txBody>
          <a:bodyPr/>
          <a:lstStyle/>
          <a:p>
            <a:fld id="{EE6D316C-BF10-194A-AC1F-51BC544467A3}" type="datetimeFigureOut">
              <a:rPr lang="en-US" smtClean="0"/>
              <a:t>11/5/24</a:t>
            </a:fld>
            <a:endParaRPr lang="en-US"/>
          </a:p>
        </p:txBody>
      </p:sp>
      <p:sp>
        <p:nvSpPr>
          <p:cNvPr id="5" name="Footer Placeholder 4">
            <a:extLst>
              <a:ext uri="{FF2B5EF4-FFF2-40B4-BE49-F238E27FC236}">
                <a16:creationId xmlns:a16="http://schemas.microsoft.com/office/drawing/2014/main" id="{967FCB59-447A-0F03-4700-54E019789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30DA6-E464-067A-A7F6-9C0EC51C9279}"/>
              </a:ext>
            </a:extLst>
          </p:cNvPr>
          <p:cNvSpPr>
            <a:spLocks noGrp="1"/>
          </p:cNvSpPr>
          <p:nvPr>
            <p:ph type="sldNum" sz="quarter" idx="12"/>
          </p:nvPr>
        </p:nvSpPr>
        <p:spPr/>
        <p:txBody>
          <a:bodyPr/>
          <a:lstStyle/>
          <a:p>
            <a:fld id="{050E431F-E3DA-6B4B-AB50-6EE09584A9FF}" type="slidenum">
              <a:rPr lang="en-US" smtClean="0"/>
              <a:t>‹#›</a:t>
            </a:fld>
            <a:endParaRPr lang="en-US"/>
          </a:p>
        </p:txBody>
      </p:sp>
    </p:spTree>
    <p:extLst>
      <p:ext uri="{BB962C8B-B14F-4D97-AF65-F5344CB8AC3E}">
        <p14:creationId xmlns:p14="http://schemas.microsoft.com/office/powerpoint/2010/main" val="427747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1621-AE6C-71C2-4F67-A657A13D7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2C493A-A4F6-59E3-2F22-976EF723DB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F6C485-18FD-3F3E-084C-F83AB21801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8334FA-8240-1088-D680-843C36F873CE}"/>
              </a:ext>
            </a:extLst>
          </p:cNvPr>
          <p:cNvSpPr>
            <a:spLocks noGrp="1"/>
          </p:cNvSpPr>
          <p:nvPr>
            <p:ph type="dt" sz="half" idx="10"/>
          </p:nvPr>
        </p:nvSpPr>
        <p:spPr/>
        <p:txBody>
          <a:bodyPr/>
          <a:lstStyle/>
          <a:p>
            <a:fld id="{EE6D316C-BF10-194A-AC1F-51BC544467A3}" type="datetimeFigureOut">
              <a:rPr lang="en-US" smtClean="0"/>
              <a:t>11/5/24</a:t>
            </a:fld>
            <a:endParaRPr lang="en-US"/>
          </a:p>
        </p:txBody>
      </p:sp>
      <p:sp>
        <p:nvSpPr>
          <p:cNvPr id="6" name="Footer Placeholder 5">
            <a:extLst>
              <a:ext uri="{FF2B5EF4-FFF2-40B4-BE49-F238E27FC236}">
                <a16:creationId xmlns:a16="http://schemas.microsoft.com/office/drawing/2014/main" id="{EAFBA9F1-11A2-0456-C17D-02A912F52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8B26A-FEED-1BD4-DD07-704C2A3B3E91}"/>
              </a:ext>
            </a:extLst>
          </p:cNvPr>
          <p:cNvSpPr>
            <a:spLocks noGrp="1"/>
          </p:cNvSpPr>
          <p:nvPr>
            <p:ph type="sldNum" sz="quarter" idx="12"/>
          </p:nvPr>
        </p:nvSpPr>
        <p:spPr/>
        <p:txBody>
          <a:bodyPr/>
          <a:lstStyle/>
          <a:p>
            <a:fld id="{050E431F-E3DA-6B4B-AB50-6EE09584A9FF}" type="slidenum">
              <a:rPr lang="en-US" smtClean="0"/>
              <a:t>‹#›</a:t>
            </a:fld>
            <a:endParaRPr lang="en-US"/>
          </a:p>
        </p:txBody>
      </p:sp>
    </p:spTree>
    <p:extLst>
      <p:ext uri="{BB962C8B-B14F-4D97-AF65-F5344CB8AC3E}">
        <p14:creationId xmlns:p14="http://schemas.microsoft.com/office/powerpoint/2010/main" val="399907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F887-C3DA-084E-B120-959034E518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8E942B-3FEC-C72D-8B19-FE4887291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8DAA99-BFB4-E817-7047-3369A6F06B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B7630F-EDCA-585C-0849-0E7C9CF46B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43E3D0-40B9-3C29-4EA6-9E87706C0F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3AF291-8CC8-CABC-792D-C0D9D904D186}"/>
              </a:ext>
            </a:extLst>
          </p:cNvPr>
          <p:cNvSpPr>
            <a:spLocks noGrp="1"/>
          </p:cNvSpPr>
          <p:nvPr>
            <p:ph type="dt" sz="half" idx="10"/>
          </p:nvPr>
        </p:nvSpPr>
        <p:spPr/>
        <p:txBody>
          <a:bodyPr/>
          <a:lstStyle/>
          <a:p>
            <a:fld id="{EE6D316C-BF10-194A-AC1F-51BC544467A3}" type="datetimeFigureOut">
              <a:rPr lang="en-US" smtClean="0"/>
              <a:t>11/5/24</a:t>
            </a:fld>
            <a:endParaRPr lang="en-US"/>
          </a:p>
        </p:txBody>
      </p:sp>
      <p:sp>
        <p:nvSpPr>
          <p:cNvPr id="8" name="Footer Placeholder 7">
            <a:extLst>
              <a:ext uri="{FF2B5EF4-FFF2-40B4-BE49-F238E27FC236}">
                <a16:creationId xmlns:a16="http://schemas.microsoft.com/office/drawing/2014/main" id="{A8144771-7877-052B-E4CF-81AB70E204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2B580D-419A-93CD-A014-F2D002C8C698}"/>
              </a:ext>
            </a:extLst>
          </p:cNvPr>
          <p:cNvSpPr>
            <a:spLocks noGrp="1"/>
          </p:cNvSpPr>
          <p:nvPr>
            <p:ph type="sldNum" sz="quarter" idx="12"/>
          </p:nvPr>
        </p:nvSpPr>
        <p:spPr/>
        <p:txBody>
          <a:bodyPr/>
          <a:lstStyle/>
          <a:p>
            <a:fld id="{050E431F-E3DA-6B4B-AB50-6EE09584A9FF}" type="slidenum">
              <a:rPr lang="en-US" smtClean="0"/>
              <a:t>‹#›</a:t>
            </a:fld>
            <a:endParaRPr lang="en-US"/>
          </a:p>
        </p:txBody>
      </p:sp>
    </p:spTree>
    <p:extLst>
      <p:ext uri="{BB962C8B-B14F-4D97-AF65-F5344CB8AC3E}">
        <p14:creationId xmlns:p14="http://schemas.microsoft.com/office/powerpoint/2010/main" val="11635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FFE6-44AB-BB3D-C47E-2AF60074A9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2388DE-745F-C61D-8B3E-849A8D388169}"/>
              </a:ext>
            </a:extLst>
          </p:cNvPr>
          <p:cNvSpPr>
            <a:spLocks noGrp="1"/>
          </p:cNvSpPr>
          <p:nvPr>
            <p:ph type="dt" sz="half" idx="10"/>
          </p:nvPr>
        </p:nvSpPr>
        <p:spPr/>
        <p:txBody>
          <a:bodyPr/>
          <a:lstStyle/>
          <a:p>
            <a:fld id="{EE6D316C-BF10-194A-AC1F-51BC544467A3}" type="datetimeFigureOut">
              <a:rPr lang="en-US" smtClean="0"/>
              <a:t>11/5/24</a:t>
            </a:fld>
            <a:endParaRPr lang="en-US"/>
          </a:p>
        </p:txBody>
      </p:sp>
      <p:sp>
        <p:nvSpPr>
          <p:cNvPr id="4" name="Footer Placeholder 3">
            <a:extLst>
              <a:ext uri="{FF2B5EF4-FFF2-40B4-BE49-F238E27FC236}">
                <a16:creationId xmlns:a16="http://schemas.microsoft.com/office/drawing/2014/main" id="{55A9F8AE-1867-FD51-37C4-C2E3FA10A1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6011E3-0F6C-5D97-EEB4-4E1274B30221}"/>
              </a:ext>
            </a:extLst>
          </p:cNvPr>
          <p:cNvSpPr>
            <a:spLocks noGrp="1"/>
          </p:cNvSpPr>
          <p:nvPr>
            <p:ph type="sldNum" sz="quarter" idx="12"/>
          </p:nvPr>
        </p:nvSpPr>
        <p:spPr/>
        <p:txBody>
          <a:bodyPr/>
          <a:lstStyle/>
          <a:p>
            <a:fld id="{050E431F-E3DA-6B4B-AB50-6EE09584A9FF}" type="slidenum">
              <a:rPr lang="en-US" smtClean="0"/>
              <a:t>‹#›</a:t>
            </a:fld>
            <a:endParaRPr lang="en-US"/>
          </a:p>
        </p:txBody>
      </p:sp>
    </p:spTree>
    <p:extLst>
      <p:ext uri="{BB962C8B-B14F-4D97-AF65-F5344CB8AC3E}">
        <p14:creationId xmlns:p14="http://schemas.microsoft.com/office/powerpoint/2010/main" val="2110155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E30316-ABFB-55B9-C44F-FB9C955B5329}"/>
              </a:ext>
            </a:extLst>
          </p:cNvPr>
          <p:cNvSpPr>
            <a:spLocks noGrp="1"/>
          </p:cNvSpPr>
          <p:nvPr>
            <p:ph type="dt" sz="half" idx="10"/>
          </p:nvPr>
        </p:nvSpPr>
        <p:spPr/>
        <p:txBody>
          <a:bodyPr/>
          <a:lstStyle/>
          <a:p>
            <a:fld id="{EE6D316C-BF10-194A-AC1F-51BC544467A3}" type="datetimeFigureOut">
              <a:rPr lang="en-US" smtClean="0"/>
              <a:t>11/5/24</a:t>
            </a:fld>
            <a:endParaRPr lang="en-US"/>
          </a:p>
        </p:txBody>
      </p:sp>
      <p:sp>
        <p:nvSpPr>
          <p:cNvPr id="3" name="Footer Placeholder 2">
            <a:extLst>
              <a:ext uri="{FF2B5EF4-FFF2-40B4-BE49-F238E27FC236}">
                <a16:creationId xmlns:a16="http://schemas.microsoft.com/office/drawing/2014/main" id="{5E748391-07DF-642C-AC79-EBEE521002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549DE6-6272-E6C1-45FA-8104D93C1052}"/>
              </a:ext>
            </a:extLst>
          </p:cNvPr>
          <p:cNvSpPr>
            <a:spLocks noGrp="1"/>
          </p:cNvSpPr>
          <p:nvPr>
            <p:ph type="sldNum" sz="quarter" idx="12"/>
          </p:nvPr>
        </p:nvSpPr>
        <p:spPr/>
        <p:txBody>
          <a:bodyPr/>
          <a:lstStyle/>
          <a:p>
            <a:fld id="{050E431F-E3DA-6B4B-AB50-6EE09584A9FF}" type="slidenum">
              <a:rPr lang="en-US" smtClean="0"/>
              <a:t>‹#›</a:t>
            </a:fld>
            <a:endParaRPr lang="en-US"/>
          </a:p>
        </p:txBody>
      </p:sp>
    </p:spTree>
    <p:extLst>
      <p:ext uri="{BB962C8B-B14F-4D97-AF65-F5344CB8AC3E}">
        <p14:creationId xmlns:p14="http://schemas.microsoft.com/office/powerpoint/2010/main" val="421352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FD8D-7E91-F351-952C-CABB41EBF4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471C31-911B-83E4-FA77-237E67BCDF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AF4A69-D0EC-1AD2-57A1-2FB2CA700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9316DA-61FB-8E47-4A7B-6DC4FB82DCB3}"/>
              </a:ext>
            </a:extLst>
          </p:cNvPr>
          <p:cNvSpPr>
            <a:spLocks noGrp="1"/>
          </p:cNvSpPr>
          <p:nvPr>
            <p:ph type="dt" sz="half" idx="10"/>
          </p:nvPr>
        </p:nvSpPr>
        <p:spPr/>
        <p:txBody>
          <a:bodyPr/>
          <a:lstStyle/>
          <a:p>
            <a:fld id="{EE6D316C-BF10-194A-AC1F-51BC544467A3}" type="datetimeFigureOut">
              <a:rPr lang="en-US" smtClean="0"/>
              <a:t>11/5/24</a:t>
            </a:fld>
            <a:endParaRPr lang="en-US"/>
          </a:p>
        </p:txBody>
      </p:sp>
      <p:sp>
        <p:nvSpPr>
          <p:cNvPr id="6" name="Footer Placeholder 5">
            <a:extLst>
              <a:ext uri="{FF2B5EF4-FFF2-40B4-BE49-F238E27FC236}">
                <a16:creationId xmlns:a16="http://schemas.microsoft.com/office/drawing/2014/main" id="{505346CB-E0F4-8E9B-6131-8E5BE4573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10272-0BFD-FC2B-0258-D3FFC29D4349}"/>
              </a:ext>
            </a:extLst>
          </p:cNvPr>
          <p:cNvSpPr>
            <a:spLocks noGrp="1"/>
          </p:cNvSpPr>
          <p:nvPr>
            <p:ph type="sldNum" sz="quarter" idx="12"/>
          </p:nvPr>
        </p:nvSpPr>
        <p:spPr/>
        <p:txBody>
          <a:bodyPr/>
          <a:lstStyle/>
          <a:p>
            <a:fld id="{050E431F-E3DA-6B4B-AB50-6EE09584A9FF}" type="slidenum">
              <a:rPr lang="en-US" smtClean="0"/>
              <a:t>‹#›</a:t>
            </a:fld>
            <a:endParaRPr lang="en-US"/>
          </a:p>
        </p:txBody>
      </p:sp>
    </p:spTree>
    <p:extLst>
      <p:ext uri="{BB962C8B-B14F-4D97-AF65-F5344CB8AC3E}">
        <p14:creationId xmlns:p14="http://schemas.microsoft.com/office/powerpoint/2010/main" val="2359334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02DA-EFDF-F32F-B4BE-06831AB00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8A3ECF-DEC5-220C-3CE2-B58C68F902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918A38-3713-FE31-E238-14B470330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B46C2-A6C3-2B3B-CAD9-8D4D76C64188}"/>
              </a:ext>
            </a:extLst>
          </p:cNvPr>
          <p:cNvSpPr>
            <a:spLocks noGrp="1"/>
          </p:cNvSpPr>
          <p:nvPr>
            <p:ph type="dt" sz="half" idx="10"/>
          </p:nvPr>
        </p:nvSpPr>
        <p:spPr/>
        <p:txBody>
          <a:bodyPr/>
          <a:lstStyle/>
          <a:p>
            <a:fld id="{EE6D316C-BF10-194A-AC1F-51BC544467A3}" type="datetimeFigureOut">
              <a:rPr lang="en-US" smtClean="0"/>
              <a:t>11/5/24</a:t>
            </a:fld>
            <a:endParaRPr lang="en-US"/>
          </a:p>
        </p:txBody>
      </p:sp>
      <p:sp>
        <p:nvSpPr>
          <p:cNvPr id="6" name="Footer Placeholder 5">
            <a:extLst>
              <a:ext uri="{FF2B5EF4-FFF2-40B4-BE49-F238E27FC236}">
                <a16:creationId xmlns:a16="http://schemas.microsoft.com/office/drawing/2014/main" id="{823FD374-92EC-3848-43A1-D257D3F02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D2C5A0-B8AB-4B93-6D7D-2B0D159692EA}"/>
              </a:ext>
            </a:extLst>
          </p:cNvPr>
          <p:cNvSpPr>
            <a:spLocks noGrp="1"/>
          </p:cNvSpPr>
          <p:nvPr>
            <p:ph type="sldNum" sz="quarter" idx="12"/>
          </p:nvPr>
        </p:nvSpPr>
        <p:spPr/>
        <p:txBody>
          <a:bodyPr/>
          <a:lstStyle/>
          <a:p>
            <a:fld id="{050E431F-E3DA-6B4B-AB50-6EE09584A9FF}" type="slidenum">
              <a:rPr lang="en-US" smtClean="0"/>
              <a:t>‹#›</a:t>
            </a:fld>
            <a:endParaRPr lang="en-US"/>
          </a:p>
        </p:txBody>
      </p:sp>
    </p:spTree>
    <p:extLst>
      <p:ext uri="{BB962C8B-B14F-4D97-AF65-F5344CB8AC3E}">
        <p14:creationId xmlns:p14="http://schemas.microsoft.com/office/powerpoint/2010/main" val="314553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0BEADA-2061-BD92-40D6-045A0A3382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A6C6D0-1446-9A4E-8752-D7CEDFE19B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B6900-0452-FD7B-132B-DDCA12397C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6D316C-BF10-194A-AC1F-51BC544467A3}" type="datetimeFigureOut">
              <a:rPr lang="en-US" smtClean="0"/>
              <a:t>11/5/24</a:t>
            </a:fld>
            <a:endParaRPr lang="en-US"/>
          </a:p>
        </p:txBody>
      </p:sp>
      <p:sp>
        <p:nvSpPr>
          <p:cNvPr id="5" name="Footer Placeholder 4">
            <a:extLst>
              <a:ext uri="{FF2B5EF4-FFF2-40B4-BE49-F238E27FC236}">
                <a16:creationId xmlns:a16="http://schemas.microsoft.com/office/drawing/2014/main" id="{C3D1CBD5-A566-4549-B79A-3FAE5C73DA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2CBDD53-A336-C949-8805-41E4D45FAB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0E431F-E3DA-6B4B-AB50-6EE09584A9FF}" type="slidenum">
              <a:rPr lang="en-US" smtClean="0"/>
              <a:t>‹#›</a:t>
            </a:fld>
            <a:endParaRPr lang="en-US"/>
          </a:p>
        </p:txBody>
      </p:sp>
    </p:spTree>
    <p:extLst>
      <p:ext uri="{BB962C8B-B14F-4D97-AF65-F5344CB8AC3E}">
        <p14:creationId xmlns:p14="http://schemas.microsoft.com/office/powerpoint/2010/main" val="2665507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primedconsortium.org/" TargetMode="External"/><Relationship Id="rId4" Type="http://schemas.openxmlformats.org/officeDocument/2006/relationships/hyperlink" Target="https://twitter.com/PRSdiversit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D0E2-BBB2-C677-EA65-2CA9C86E4DEE}"/>
              </a:ext>
            </a:extLst>
          </p:cNvPr>
          <p:cNvSpPr>
            <a:spLocks noGrp="1"/>
          </p:cNvSpPr>
          <p:nvPr>
            <p:ph type="ctrTitle"/>
          </p:nvPr>
        </p:nvSpPr>
        <p:spPr>
          <a:xfrm>
            <a:off x="1524000" y="196812"/>
            <a:ext cx="9144000" cy="896008"/>
          </a:xfrm>
        </p:spPr>
        <p:txBody>
          <a:bodyPr>
            <a:normAutofit/>
          </a:bodyPr>
          <a:lstStyle/>
          <a:p>
            <a:r>
              <a:rPr lang="en-US" sz="4400" dirty="0"/>
              <a:t>Potential applications of PRS</a:t>
            </a:r>
          </a:p>
        </p:txBody>
      </p:sp>
      <p:sp>
        <p:nvSpPr>
          <p:cNvPr id="3" name="Subtitle 2">
            <a:extLst>
              <a:ext uri="{FF2B5EF4-FFF2-40B4-BE49-F238E27FC236}">
                <a16:creationId xmlns:a16="http://schemas.microsoft.com/office/drawing/2014/main" id="{C889E321-23E3-8DE7-8A46-1C8ABD303E95}"/>
              </a:ext>
            </a:extLst>
          </p:cNvPr>
          <p:cNvSpPr>
            <a:spLocks noGrp="1"/>
          </p:cNvSpPr>
          <p:nvPr>
            <p:ph type="subTitle" idx="1"/>
          </p:nvPr>
        </p:nvSpPr>
        <p:spPr>
          <a:xfrm>
            <a:off x="914398" y="1371598"/>
            <a:ext cx="10671718" cy="5468008"/>
          </a:xfrm>
        </p:spPr>
        <p:txBody>
          <a:bodyPr>
            <a:normAutofit lnSpcReduction="10000"/>
          </a:bodyPr>
          <a:lstStyle/>
          <a:p>
            <a:pPr marL="587375" indent="-354013" algn="l">
              <a:buFont typeface="Arial" panose="020B0604020202020204" pitchFamily="34" charset="0"/>
              <a:buChar char="•"/>
            </a:pPr>
            <a:r>
              <a:rPr lang="en-US" sz="2800" dirty="0"/>
              <a:t>Support earlier disease risk prediction (augmenting screening approaches)</a:t>
            </a:r>
          </a:p>
          <a:p>
            <a:pPr marL="587375" indent="-354013" algn="l">
              <a:buFont typeface="Arial" panose="020B0604020202020204" pitchFamily="34" charset="0"/>
              <a:buChar char="•"/>
            </a:pPr>
            <a:r>
              <a:rPr lang="en-US" sz="2800" dirty="0"/>
              <a:t>Facilitate improvements in disease prevention strategies (e.g. better identifying who would benefit most from statin therapies beyond standard clinical-based prediction equations)</a:t>
            </a:r>
          </a:p>
          <a:p>
            <a:pPr marL="587375" indent="-354013" algn="l">
              <a:buFont typeface="Arial" panose="020B0604020202020204" pitchFamily="34" charset="0"/>
              <a:buChar char="•"/>
            </a:pPr>
            <a:r>
              <a:rPr lang="en-US" sz="2800" dirty="0"/>
              <a:t>Refine accuracy of diagnoses of diseases/conditions</a:t>
            </a:r>
          </a:p>
          <a:p>
            <a:pPr marL="587375" indent="-354013" algn="l">
              <a:buFont typeface="Arial" panose="020B0604020202020204" pitchFamily="34" charset="0"/>
              <a:buChar char="•"/>
            </a:pPr>
            <a:r>
              <a:rPr lang="en-US" sz="2800" dirty="0"/>
              <a:t>Increase precision of therapeutic treatments</a:t>
            </a:r>
          </a:p>
          <a:p>
            <a:pPr marL="587375" indent="-354013" algn="l">
              <a:buFont typeface="Arial" panose="020B0604020202020204" pitchFamily="34" charset="0"/>
              <a:buChar char="•"/>
            </a:pPr>
            <a:r>
              <a:rPr lang="en-US" sz="2800" dirty="0"/>
              <a:t>Slowing disease progression and recurrence</a:t>
            </a:r>
          </a:p>
          <a:p>
            <a:pPr marL="587375" indent="-354013" algn="l">
              <a:buFont typeface="Arial" panose="020B0604020202020204" pitchFamily="34" charset="0"/>
              <a:buChar char="•"/>
            </a:pPr>
            <a:r>
              <a:rPr lang="en-US" sz="2800" dirty="0"/>
              <a:t>And more…</a:t>
            </a:r>
          </a:p>
          <a:p>
            <a:pPr marL="587375" indent="-354013" algn="l">
              <a:buFont typeface="Arial" panose="020B0604020202020204" pitchFamily="34" charset="0"/>
              <a:buChar char="•"/>
            </a:pPr>
            <a:endParaRPr lang="en-US" sz="2800" dirty="0"/>
          </a:p>
          <a:p>
            <a:pPr algn="l"/>
            <a:endParaRPr lang="en-US" sz="1900" dirty="0"/>
          </a:p>
          <a:p>
            <a:pPr algn="l"/>
            <a:r>
              <a:rPr lang="en-US" sz="1900" dirty="0"/>
              <a:t>Polygenic Risk Score Task Force of the International Common Disease Alliance. Responsible use of polygenic risk scores in the clinic: potential benefits, risks and gaps. Nature Medicine. volume 27, pages 1876–1884 (2021)</a:t>
            </a:r>
          </a:p>
        </p:txBody>
      </p:sp>
    </p:spTree>
    <p:extLst>
      <p:ext uri="{BB962C8B-B14F-4D97-AF65-F5344CB8AC3E}">
        <p14:creationId xmlns:p14="http://schemas.microsoft.com/office/powerpoint/2010/main" val="1629370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415600" y="659376"/>
            <a:ext cx="11360800" cy="1849648"/>
          </a:xfrm>
          <a:prstGeom prst="rect">
            <a:avLst/>
          </a:prstGeom>
        </p:spPr>
        <p:txBody>
          <a:bodyPr spcFirstLastPara="1" vert="horz" wrap="square" lIns="121900" tIns="121900" rIns="121900" bIns="121900" rtlCol="0" anchor="b" anchorCtr="0">
            <a:normAutofit/>
          </a:bodyPr>
          <a:lstStyle/>
          <a:p>
            <a:pPr>
              <a:spcBef>
                <a:spcPts val="0"/>
              </a:spcBef>
            </a:pPr>
            <a:r>
              <a:rPr lang="en-US" sz="4400" u="sng" dirty="0"/>
              <a:t>P</a:t>
            </a:r>
            <a:r>
              <a:rPr lang="en-US" sz="4400" dirty="0"/>
              <a:t>olygenic </a:t>
            </a:r>
            <a:r>
              <a:rPr lang="en-US" sz="4400" u="sng" dirty="0"/>
              <a:t>Ri</a:t>
            </a:r>
            <a:r>
              <a:rPr lang="en-US" sz="4400" dirty="0"/>
              <a:t>sk </a:t>
            </a:r>
            <a:r>
              <a:rPr lang="en-US" sz="4400" u="sng" dirty="0"/>
              <a:t>Me</a:t>
            </a:r>
            <a:r>
              <a:rPr lang="en-US" sz="4400" dirty="0"/>
              <a:t>thods in </a:t>
            </a:r>
            <a:r>
              <a:rPr lang="en-US" sz="4400" u="sng" dirty="0"/>
              <a:t>D</a:t>
            </a:r>
            <a:r>
              <a:rPr lang="en-US" sz="4400" dirty="0"/>
              <a:t>iverse Populations (PRIMED) Consortium</a:t>
            </a:r>
            <a:endParaRPr sz="4400" dirty="0"/>
          </a:p>
        </p:txBody>
      </p:sp>
      <p:pic>
        <p:nvPicPr>
          <p:cNvPr id="83" name="Google Shape;83;p17"/>
          <p:cNvPicPr preferRelativeResize="0"/>
          <p:nvPr/>
        </p:nvPicPr>
        <p:blipFill>
          <a:blip r:embed="rId3">
            <a:alphaModFix/>
          </a:blip>
          <a:stretch>
            <a:fillRect/>
          </a:stretch>
        </p:blipFill>
        <p:spPr>
          <a:xfrm>
            <a:off x="540200" y="3868900"/>
            <a:ext cx="5415131" cy="2583267"/>
          </a:xfrm>
          <a:prstGeom prst="rect">
            <a:avLst/>
          </a:prstGeom>
          <a:noFill/>
          <a:ln>
            <a:noFill/>
          </a:ln>
        </p:spPr>
      </p:pic>
      <p:sp>
        <p:nvSpPr>
          <p:cNvPr id="84" name="Google Shape;84;p17"/>
          <p:cNvSpPr txBox="1"/>
          <p:nvPr/>
        </p:nvSpPr>
        <p:spPr>
          <a:xfrm>
            <a:off x="8491034" y="5728191"/>
            <a:ext cx="5415200" cy="984845"/>
          </a:xfrm>
          <a:prstGeom prst="rect">
            <a:avLst/>
          </a:prstGeom>
          <a:noFill/>
          <a:ln>
            <a:noFill/>
          </a:ln>
        </p:spPr>
        <p:txBody>
          <a:bodyPr spcFirstLastPara="1" wrap="square" lIns="121900" tIns="121900" rIns="121900" bIns="121900" anchor="t" anchorCtr="0">
            <a:spAutoFit/>
          </a:bodyPr>
          <a:lstStyle/>
          <a:p>
            <a:r>
              <a:rPr lang="en" sz="2400" dirty="0">
                <a:solidFill>
                  <a:schemeClr val="dk1"/>
                </a:solidFill>
                <a:highlight>
                  <a:srgbClr val="FFFFFF"/>
                </a:highlight>
              </a:rPr>
              <a:t> </a:t>
            </a:r>
            <a:r>
              <a:rPr lang="en" sz="2400" dirty="0">
                <a:solidFill>
                  <a:schemeClr val="accent5"/>
                </a:solidFill>
                <a:highlight>
                  <a:srgbClr val="FFFFFF"/>
                </a:highlight>
                <a:uFill>
                  <a:noFill/>
                </a:uFill>
                <a:hlinkClick r:id="rId4">
                  <a:extLst>
                    <a:ext uri="{A12FA001-AC4F-418D-AE19-62706E023703}">
                      <ahyp:hlinkClr xmlns:ahyp="http://schemas.microsoft.com/office/drawing/2018/hyperlinkcolor" val="tx"/>
                    </a:ext>
                  </a:extLst>
                </a:hlinkClick>
              </a:rPr>
              <a:t>@PRSdiversity</a:t>
            </a:r>
            <a:r>
              <a:rPr lang="en" sz="2400" dirty="0">
                <a:solidFill>
                  <a:srgbClr val="FFFFFF"/>
                </a:solidFill>
                <a:highlight>
                  <a:srgbClr val="FFFFFF"/>
                </a:highlight>
              </a:rPr>
              <a:t>.</a:t>
            </a:r>
            <a:r>
              <a:rPr lang="en" sz="2400" dirty="0">
                <a:solidFill>
                  <a:schemeClr val="dk1"/>
                </a:solidFill>
              </a:rPr>
              <a:t>     </a:t>
            </a:r>
            <a:r>
              <a:rPr lang="en" sz="2400" dirty="0">
                <a:highlight>
                  <a:srgbClr val="FFFFFF"/>
                </a:highlight>
              </a:rPr>
              <a:t> </a:t>
            </a:r>
            <a:r>
              <a:rPr lang="en" sz="2400" dirty="0">
                <a:solidFill>
                  <a:schemeClr val="hlink"/>
                </a:solidFill>
                <a:highlight>
                  <a:srgbClr val="FFFFFF"/>
                </a:highlight>
                <a:uFill>
                  <a:noFill/>
                </a:uFill>
                <a:hlinkClick r:id="rId5"/>
              </a:rPr>
              <a:t>primedconsortium.org</a:t>
            </a:r>
            <a:r>
              <a:rPr lang="en" sz="2400" dirty="0">
                <a:solidFill>
                  <a:srgbClr val="FFFFFF"/>
                </a:solidFill>
                <a:highlight>
                  <a:srgbClr val="FFFFFF"/>
                </a:highlight>
              </a:rPr>
              <a:t>/</a:t>
            </a:r>
            <a:endParaRPr sz="2400" dirty="0">
              <a:solidFill>
                <a:srgbClr val="FFFFFF"/>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D08A3-F014-9F81-EAF0-BCAF9802B27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7D1A802-D97A-6F88-5E32-7B5A61688450}"/>
              </a:ext>
            </a:extLst>
          </p:cNvPr>
          <p:cNvSpPr>
            <a:spLocks noGrp="1"/>
          </p:cNvSpPr>
          <p:nvPr>
            <p:ph type="subTitle" idx="1"/>
          </p:nvPr>
        </p:nvSpPr>
        <p:spPr>
          <a:xfrm>
            <a:off x="327546" y="203052"/>
            <a:ext cx="11464120" cy="1090490"/>
          </a:xfrm>
        </p:spPr>
        <p:txBody>
          <a:bodyPr>
            <a:normAutofit/>
          </a:bodyPr>
          <a:lstStyle/>
          <a:p>
            <a:pPr algn="l"/>
            <a:r>
              <a:rPr lang="en-US" sz="1800" dirty="0"/>
              <a:t>Funded by NHGRI in 2021 to develop and evaluate methods to improve the use of PRS to predict disease and health outcomes in diverse ancestry populations.</a:t>
            </a:r>
          </a:p>
          <a:p>
            <a:pPr algn="l"/>
            <a:r>
              <a:rPr lang="en-US" sz="1800" dirty="0"/>
              <a:t>PRIMED investigators are located across 49 institutions in 12 countries. </a:t>
            </a:r>
          </a:p>
          <a:p>
            <a:pPr algn="l"/>
            <a:endParaRPr lang="en-US" sz="1800" dirty="0"/>
          </a:p>
        </p:txBody>
      </p:sp>
      <p:pic>
        <p:nvPicPr>
          <p:cNvPr id="2050" name="Picture 2" descr="PRIMED Investigator Sites on map of Earth with country boundaries marked">
            <a:extLst>
              <a:ext uri="{FF2B5EF4-FFF2-40B4-BE49-F238E27FC236}">
                <a16:creationId xmlns:a16="http://schemas.microsoft.com/office/drawing/2014/main" id="{79A90C39-9100-9847-2445-04CBA6D5C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12" y="1081669"/>
            <a:ext cx="11986265" cy="5723409"/>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83;p17">
            <a:extLst>
              <a:ext uri="{FF2B5EF4-FFF2-40B4-BE49-F238E27FC236}">
                <a16:creationId xmlns:a16="http://schemas.microsoft.com/office/drawing/2014/main" id="{D06F2075-E594-D713-0084-E8EA7E2A5F26}"/>
              </a:ext>
            </a:extLst>
          </p:cNvPr>
          <p:cNvPicPr preferRelativeResize="0"/>
          <p:nvPr/>
        </p:nvPicPr>
        <p:blipFill>
          <a:blip r:embed="rId3">
            <a:alphaModFix/>
          </a:blip>
          <a:stretch>
            <a:fillRect/>
          </a:stretch>
        </p:blipFill>
        <p:spPr>
          <a:xfrm>
            <a:off x="10189173" y="571543"/>
            <a:ext cx="1384132" cy="711348"/>
          </a:xfrm>
          <a:prstGeom prst="rect">
            <a:avLst/>
          </a:prstGeom>
          <a:noFill/>
          <a:ln>
            <a:noFill/>
          </a:ln>
        </p:spPr>
      </p:pic>
    </p:spTree>
    <p:extLst>
      <p:ext uri="{BB962C8B-B14F-4D97-AF65-F5344CB8AC3E}">
        <p14:creationId xmlns:p14="http://schemas.microsoft.com/office/powerpoint/2010/main" val="371307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C444D-15BA-8B1D-830A-0196121B33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6BF599-BFAF-30ED-DFB2-570DB6670F39}"/>
              </a:ext>
            </a:extLst>
          </p:cNvPr>
          <p:cNvSpPr>
            <a:spLocks noGrp="1"/>
          </p:cNvSpPr>
          <p:nvPr>
            <p:ph type="ctrTitle"/>
          </p:nvPr>
        </p:nvSpPr>
        <p:spPr>
          <a:xfrm>
            <a:off x="1524000" y="196812"/>
            <a:ext cx="9144000" cy="896008"/>
          </a:xfrm>
        </p:spPr>
        <p:txBody>
          <a:bodyPr>
            <a:normAutofit/>
          </a:bodyPr>
          <a:lstStyle/>
          <a:p>
            <a:r>
              <a:rPr lang="en-US" sz="4400" dirty="0"/>
              <a:t>Some recent PRIMED publications</a:t>
            </a:r>
          </a:p>
        </p:txBody>
      </p:sp>
      <p:sp>
        <p:nvSpPr>
          <p:cNvPr id="3" name="Subtitle 2">
            <a:extLst>
              <a:ext uri="{FF2B5EF4-FFF2-40B4-BE49-F238E27FC236}">
                <a16:creationId xmlns:a16="http://schemas.microsoft.com/office/drawing/2014/main" id="{27F60DBC-8182-6143-6CCF-0AC3D3BB0578}"/>
              </a:ext>
            </a:extLst>
          </p:cNvPr>
          <p:cNvSpPr>
            <a:spLocks noGrp="1"/>
          </p:cNvSpPr>
          <p:nvPr>
            <p:ph type="subTitle" idx="1"/>
          </p:nvPr>
        </p:nvSpPr>
        <p:spPr>
          <a:xfrm>
            <a:off x="825190" y="1371598"/>
            <a:ext cx="10671718" cy="5468008"/>
          </a:xfrm>
        </p:spPr>
        <p:txBody>
          <a:bodyPr>
            <a:normAutofit fontScale="92500"/>
          </a:bodyPr>
          <a:lstStyle/>
          <a:p>
            <a:pPr marL="577850" indent="-244475" algn="l">
              <a:spcAft>
                <a:spcPts val="1200"/>
              </a:spcAft>
              <a:buFont typeface="Arial" panose="020B0604020202020204" pitchFamily="34" charset="0"/>
              <a:buChar char="•"/>
            </a:pPr>
            <a:r>
              <a:rPr lang="en-US" dirty="0"/>
              <a:t>Truong et al., Integrative polygenic risk score improves the prediction accuracy of complex traits and diseases. </a:t>
            </a:r>
            <a:r>
              <a:rPr lang="en-US" i="1" dirty="0"/>
              <a:t>Cell </a:t>
            </a:r>
            <a:r>
              <a:rPr lang="en-US" i="1" dirty="0" err="1"/>
              <a:t>Genom</a:t>
            </a:r>
            <a:r>
              <a:rPr lang="en-US" dirty="0"/>
              <a:t>. 2024 Apr 10;4(4):100523. PMID: 38508198</a:t>
            </a:r>
          </a:p>
          <a:p>
            <a:pPr marL="577850" indent="-244475" algn="l">
              <a:spcAft>
                <a:spcPts val="1200"/>
              </a:spcAft>
              <a:buFont typeface="Arial" panose="020B0604020202020204" pitchFamily="34" charset="0"/>
              <a:buChar char="•"/>
            </a:pPr>
            <a:r>
              <a:rPr lang="en-US" dirty="0" err="1"/>
              <a:t>Kangcheng</a:t>
            </a:r>
            <a:r>
              <a:rPr lang="en-US" dirty="0"/>
              <a:t> et al., Admix-kit: an integrated toolkit and pipeline for genetic analyses of admixed populations. </a:t>
            </a:r>
            <a:r>
              <a:rPr lang="en-US" i="1" dirty="0"/>
              <a:t>Bioinformatics</a:t>
            </a:r>
            <a:r>
              <a:rPr lang="en-US" dirty="0"/>
              <a:t>. 2024 Mar 29;40. PMID: 38490256  </a:t>
            </a:r>
          </a:p>
          <a:p>
            <a:pPr marL="577850" indent="-244475" algn="l">
              <a:spcAft>
                <a:spcPts val="1200"/>
              </a:spcAft>
              <a:buFont typeface="Arial" panose="020B0604020202020204" pitchFamily="34" charset="0"/>
              <a:buChar char="•"/>
            </a:pPr>
            <a:r>
              <a:rPr lang="en-US" dirty="0"/>
              <a:t>Sun et al., Improving polygenic risk prediction in admixed populations by explicitly modeling ancestral-differential effects via GAUDI. </a:t>
            </a:r>
            <a:r>
              <a:rPr lang="en-US" i="1" dirty="0"/>
              <a:t>Nat </a:t>
            </a:r>
            <a:r>
              <a:rPr lang="en-US" i="1" dirty="0" err="1"/>
              <a:t>Commun</a:t>
            </a:r>
            <a:r>
              <a:rPr lang="en-US" dirty="0"/>
              <a:t>. 2024 Feb 3;15(1):1016. PMID: 38310129</a:t>
            </a:r>
          </a:p>
          <a:p>
            <a:pPr marL="577850" indent="-244475" algn="l">
              <a:spcAft>
                <a:spcPts val="1200"/>
              </a:spcAft>
              <a:buFont typeface="Arial" panose="020B0604020202020204" pitchFamily="34" charset="0"/>
              <a:buChar char="•"/>
            </a:pPr>
            <a:r>
              <a:rPr lang="en-US" dirty="0" err="1"/>
              <a:t>Kachuri</a:t>
            </a:r>
            <a:r>
              <a:rPr lang="en-US" dirty="0"/>
              <a:t> et al., Principles and methods for transferring polygenic risk scores across global populations. </a:t>
            </a:r>
            <a:r>
              <a:rPr lang="en-US" i="1" dirty="0"/>
              <a:t>Nat Rev Genet</a:t>
            </a:r>
            <a:r>
              <a:rPr lang="en-US" dirty="0"/>
              <a:t>. 2024 Jan;25(1):8-25. PMID: 37620596</a:t>
            </a:r>
          </a:p>
          <a:p>
            <a:pPr marL="577850" indent="-244475" algn="l">
              <a:spcAft>
                <a:spcPts val="1200"/>
              </a:spcAft>
              <a:buFont typeface="Arial" panose="020B0604020202020204" pitchFamily="34" charset="0"/>
              <a:buChar char="•"/>
            </a:pPr>
            <a:r>
              <a:rPr lang="en-US" dirty="0"/>
              <a:t>Patel et al., A multi-ancestry polygenic risk score improves risk prediction for coronary artery disease. </a:t>
            </a:r>
            <a:r>
              <a:rPr lang="en-US" i="1" dirty="0"/>
              <a:t>Nat Med</a:t>
            </a:r>
            <a:r>
              <a:rPr lang="en-US" dirty="0"/>
              <a:t>. 2023 Jul;29(7):1793-1803. PMID: 37414900</a:t>
            </a:r>
          </a:p>
          <a:p>
            <a:pPr algn="l">
              <a:spcAft>
                <a:spcPts val="1200"/>
              </a:spcAft>
            </a:pPr>
            <a:endParaRPr lang="en-US" dirty="0"/>
          </a:p>
        </p:txBody>
      </p:sp>
    </p:spTree>
    <p:extLst>
      <p:ext uri="{BB962C8B-B14F-4D97-AF65-F5344CB8AC3E}">
        <p14:creationId xmlns:p14="http://schemas.microsoft.com/office/powerpoint/2010/main" val="6290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C15E1-BB74-B962-3163-DF7D967273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59AEE9-FB23-56BA-E648-BD21BFE51AF7}"/>
              </a:ext>
            </a:extLst>
          </p:cNvPr>
          <p:cNvSpPr>
            <a:spLocks noGrp="1"/>
          </p:cNvSpPr>
          <p:nvPr>
            <p:ph type="ctrTitle"/>
          </p:nvPr>
        </p:nvSpPr>
        <p:spPr>
          <a:xfrm>
            <a:off x="1524000" y="196812"/>
            <a:ext cx="9144000" cy="896008"/>
          </a:xfrm>
        </p:spPr>
        <p:txBody>
          <a:bodyPr>
            <a:normAutofit/>
          </a:bodyPr>
          <a:lstStyle/>
          <a:p>
            <a:r>
              <a:rPr lang="en-US" sz="4400" dirty="0"/>
              <a:t>Interpreting PRS</a:t>
            </a:r>
          </a:p>
        </p:txBody>
      </p:sp>
      <p:sp>
        <p:nvSpPr>
          <p:cNvPr id="3" name="Subtitle 2">
            <a:extLst>
              <a:ext uri="{FF2B5EF4-FFF2-40B4-BE49-F238E27FC236}">
                <a16:creationId xmlns:a16="http://schemas.microsoft.com/office/drawing/2014/main" id="{1EBB2593-1812-F62A-7FFE-3BDCC02EE368}"/>
              </a:ext>
            </a:extLst>
          </p:cNvPr>
          <p:cNvSpPr>
            <a:spLocks noGrp="1"/>
          </p:cNvSpPr>
          <p:nvPr>
            <p:ph type="subTitle" idx="1"/>
          </p:nvPr>
        </p:nvSpPr>
        <p:spPr>
          <a:xfrm>
            <a:off x="297366" y="6131506"/>
            <a:ext cx="11433716" cy="568714"/>
          </a:xfrm>
        </p:spPr>
        <p:txBody>
          <a:bodyPr>
            <a:normAutofit lnSpcReduction="10000"/>
          </a:bodyPr>
          <a:lstStyle/>
          <a:p>
            <a:pPr marL="233362" algn="l"/>
            <a:r>
              <a:rPr lang="en-US" sz="1800" dirty="0"/>
              <a:t>From: Khera et al., Genome-wide polygenic scores for common diseases identify individuals with risk equivalent to monogenic mutations. </a:t>
            </a:r>
            <a:r>
              <a:rPr lang="en-US" sz="1800" i="1" dirty="0"/>
              <a:t>Nat Genet</a:t>
            </a:r>
            <a:r>
              <a:rPr lang="en-US" sz="1800" dirty="0"/>
              <a:t>. 2018 Sep;50(9):1219-1224. PMID: 30104762</a:t>
            </a:r>
          </a:p>
          <a:p>
            <a:pPr marL="587375" indent="-354013" algn="l">
              <a:buFont typeface="Arial" panose="020B0604020202020204" pitchFamily="34" charset="0"/>
              <a:buChar char="•"/>
            </a:pPr>
            <a:endParaRPr lang="en-US" sz="1800" dirty="0"/>
          </a:p>
          <a:p>
            <a:pPr algn="l"/>
            <a:endParaRPr lang="en-US" sz="1800" dirty="0"/>
          </a:p>
        </p:txBody>
      </p:sp>
      <p:pic>
        <p:nvPicPr>
          <p:cNvPr id="4" name="Picture 3">
            <a:extLst>
              <a:ext uri="{FF2B5EF4-FFF2-40B4-BE49-F238E27FC236}">
                <a16:creationId xmlns:a16="http://schemas.microsoft.com/office/drawing/2014/main" id="{3518A288-E54C-EB1D-E108-C231EF51BE7D}"/>
              </a:ext>
            </a:extLst>
          </p:cNvPr>
          <p:cNvPicPr>
            <a:picLocks noChangeAspect="1"/>
          </p:cNvPicPr>
          <p:nvPr/>
        </p:nvPicPr>
        <p:blipFill>
          <a:blip r:embed="rId3"/>
          <a:stretch>
            <a:fillRect/>
          </a:stretch>
        </p:blipFill>
        <p:spPr>
          <a:xfrm>
            <a:off x="433761" y="1452435"/>
            <a:ext cx="10899948" cy="3651829"/>
          </a:xfrm>
          <a:prstGeom prst="rect">
            <a:avLst/>
          </a:prstGeom>
        </p:spPr>
      </p:pic>
    </p:spTree>
    <p:extLst>
      <p:ext uri="{BB962C8B-B14F-4D97-AF65-F5344CB8AC3E}">
        <p14:creationId xmlns:p14="http://schemas.microsoft.com/office/powerpoint/2010/main" val="21987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DA9C1-ED7D-D00F-31D3-841D9A799A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D8404B-0512-E0F4-0AF0-2B9C754A16E7}"/>
              </a:ext>
            </a:extLst>
          </p:cNvPr>
          <p:cNvSpPr>
            <a:spLocks noGrp="1"/>
          </p:cNvSpPr>
          <p:nvPr>
            <p:ph type="ctrTitle"/>
          </p:nvPr>
        </p:nvSpPr>
        <p:spPr>
          <a:xfrm>
            <a:off x="1524000" y="292348"/>
            <a:ext cx="9144000" cy="896008"/>
          </a:xfrm>
        </p:spPr>
        <p:txBody>
          <a:bodyPr>
            <a:normAutofit/>
          </a:bodyPr>
          <a:lstStyle/>
          <a:p>
            <a:r>
              <a:rPr lang="en-US" sz="4400" dirty="0"/>
              <a:t>Ancestry calibration</a:t>
            </a:r>
          </a:p>
        </p:txBody>
      </p:sp>
      <p:sp>
        <p:nvSpPr>
          <p:cNvPr id="3" name="Subtitle 2">
            <a:extLst>
              <a:ext uri="{FF2B5EF4-FFF2-40B4-BE49-F238E27FC236}">
                <a16:creationId xmlns:a16="http://schemas.microsoft.com/office/drawing/2014/main" id="{6F00659F-0622-14D0-3FE9-ED9B13AB82C6}"/>
              </a:ext>
            </a:extLst>
          </p:cNvPr>
          <p:cNvSpPr>
            <a:spLocks noGrp="1"/>
          </p:cNvSpPr>
          <p:nvPr>
            <p:ph type="subTitle" idx="1"/>
          </p:nvPr>
        </p:nvSpPr>
        <p:spPr>
          <a:xfrm>
            <a:off x="297366" y="5763015"/>
            <a:ext cx="11433716" cy="568714"/>
          </a:xfrm>
        </p:spPr>
        <p:txBody>
          <a:bodyPr>
            <a:normAutofit lnSpcReduction="10000"/>
          </a:bodyPr>
          <a:lstStyle/>
          <a:p>
            <a:pPr marL="233362" algn="l"/>
            <a:r>
              <a:rPr lang="en-US" sz="1800" dirty="0"/>
              <a:t>From: Lennon et al., Selection, optimization, and validation of ten chronic disease polygenic risk scores for clinical implementation in diverse populations. </a:t>
            </a:r>
            <a:r>
              <a:rPr lang="en-US" sz="1800" dirty="0" err="1"/>
              <a:t>medRxiv</a:t>
            </a:r>
            <a:r>
              <a:rPr lang="en-US" sz="1800" dirty="0"/>
              <a:t> [Preprint]. 2023 Jun 5:2023. PMC10275001.</a:t>
            </a:r>
          </a:p>
          <a:p>
            <a:pPr algn="l"/>
            <a:endParaRPr lang="en-US" sz="1800" dirty="0"/>
          </a:p>
        </p:txBody>
      </p:sp>
      <p:pic>
        <p:nvPicPr>
          <p:cNvPr id="3073" name="Picture 1" descr="page13image1416682960">
            <a:extLst>
              <a:ext uri="{FF2B5EF4-FFF2-40B4-BE49-F238E27FC236}">
                <a16:creationId xmlns:a16="http://schemas.microsoft.com/office/drawing/2014/main" id="{9F7F68BE-96F8-183A-A1D4-5CC3A97F9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92" y="1769090"/>
            <a:ext cx="11750727" cy="244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05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8DCA4-C4FB-FFAE-7A41-4ABEF8D7B7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CEF6EE-C12A-5CA9-E419-00D1669B14F6}"/>
              </a:ext>
            </a:extLst>
          </p:cNvPr>
          <p:cNvSpPr>
            <a:spLocks noGrp="1"/>
          </p:cNvSpPr>
          <p:nvPr>
            <p:ph type="ctrTitle"/>
          </p:nvPr>
        </p:nvSpPr>
        <p:spPr>
          <a:xfrm>
            <a:off x="1524000" y="196812"/>
            <a:ext cx="9144000" cy="896008"/>
          </a:xfrm>
        </p:spPr>
        <p:txBody>
          <a:bodyPr>
            <a:normAutofit/>
          </a:bodyPr>
          <a:lstStyle/>
          <a:p>
            <a:r>
              <a:rPr lang="en-US" sz="4400" dirty="0"/>
              <a:t>PRS and environment</a:t>
            </a:r>
          </a:p>
        </p:txBody>
      </p:sp>
      <p:sp>
        <p:nvSpPr>
          <p:cNvPr id="3" name="Subtitle 2">
            <a:extLst>
              <a:ext uri="{FF2B5EF4-FFF2-40B4-BE49-F238E27FC236}">
                <a16:creationId xmlns:a16="http://schemas.microsoft.com/office/drawing/2014/main" id="{4F4DF0B0-AC43-3961-6F62-21E5087FEBB3}"/>
              </a:ext>
            </a:extLst>
          </p:cNvPr>
          <p:cNvSpPr>
            <a:spLocks noGrp="1"/>
          </p:cNvSpPr>
          <p:nvPr>
            <p:ph type="subTitle" idx="1"/>
          </p:nvPr>
        </p:nvSpPr>
        <p:spPr>
          <a:xfrm>
            <a:off x="825190" y="1193180"/>
            <a:ext cx="10671718" cy="5468008"/>
          </a:xfrm>
        </p:spPr>
        <p:txBody>
          <a:bodyPr/>
          <a:lstStyle/>
          <a:p>
            <a:pPr algn="l"/>
            <a:r>
              <a:rPr lang="en-US" sz="2800" dirty="0"/>
              <a:t>Approaches to include environmental measures with PRS:</a:t>
            </a:r>
          </a:p>
          <a:p>
            <a:pPr marL="923925" indent="-334963" algn="l">
              <a:buFont typeface="Arial" panose="020B0604020202020204" pitchFamily="34" charset="0"/>
              <a:buChar char="•"/>
            </a:pPr>
            <a:r>
              <a:rPr lang="en-US" dirty="0"/>
              <a:t>Include individual environmental traits in models with PRS. Can also test interactions between environmental traits and PRS.</a:t>
            </a:r>
          </a:p>
          <a:p>
            <a:pPr marL="923925" indent="-334963" algn="l">
              <a:buFont typeface="Arial" panose="020B0604020202020204" pitchFamily="34" charset="0"/>
              <a:buChar char="•"/>
            </a:pPr>
            <a:r>
              <a:rPr lang="en-US" dirty="0"/>
              <a:t>Create a composite measure(s) for environmental traits (e.g. socioeconomic risk score; diet/nutrition risk score; etc.) to include in models with PRS</a:t>
            </a:r>
          </a:p>
          <a:p>
            <a:pPr marL="923925" indent="-334963" algn="l">
              <a:buFont typeface="Arial" panose="020B0604020202020204" pitchFamily="34" charset="0"/>
              <a:buChar char="•"/>
            </a:pPr>
            <a:r>
              <a:rPr lang="en-US" dirty="0"/>
              <a:t>Integrate environmental traits directly with genetic variants to make a genetic-environment risk score</a:t>
            </a:r>
          </a:p>
          <a:p>
            <a:pPr marL="588962" algn="l"/>
            <a:endParaRPr lang="en-US" dirty="0"/>
          </a:p>
          <a:p>
            <a:pPr marL="11113" algn="l"/>
            <a:r>
              <a:rPr lang="en-US" dirty="0"/>
              <a:t>Active area of research </a:t>
            </a:r>
          </a:p>
          <a:p>
            <a:pPr marL="923925" indent="-334963" algn="l">
              <a:buFont typeface="Arial" panose="020B0604020202020204" pitchFamily="34" charset="0"/>
              <a:buChar char="•"/>
            </a:pPr>
            <a:endParaRPr lang="en-US" dirty="0"/>
          </a:p>
          <a:p>
            <a:pPr algn="l"/>
            <a:r>
              <a:rPr lang="en-US" dirty="0"/>
              <a:t>  </a:t>
            </a:r>
          </a:p>
        </p:txBody>
      </p:sp>
    </p:spTree>
    <p:extLst>
      <p:ext uri="{BB962C8B-B14F-4D97-AF65-F5344CB8AC3E}">
        <p14:creationId xmlns:p14="http://schemas.microsoft.com/office/powerpoint/2010/main" val="284277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67D9C-43E7-3B92-B8A2-5AE6D417270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430569D-E777-822C-25B2-6C2343C6DEBE}"/>
              </a:ext>
            </a:extLst>
          </p:cNvPr>
          <p:cNvSpPr>
            <a:spLocks noGrp="1"/>
          </p:cNvSpPr>
          <p:nvPr>
            <p:ph type="subTitle" idx="1"/>
          </p:nvPr>
        </p:nvSpPr>
        <p:spPr>
          <a:xfrm>
            <a:off x="6980662" y="4410305"/>
            <a:ext cx="5233640" cy="472260"/>
          </a:xfrm>
        </p:spPr>
        <p:txBody>
          <a:bodyPr>
            <a:noAutofit/>
          </a:bodyPr>
          <a:lstStyle/>
          <a:p>
            <a:pPr marL="11113" algn="l"/>
            <a:r>
              <a:rPr lang="en-US" sz="1800" dirty="0"/>
              <a:t>From: Principles and methods for transferring polygenic risk scores across global populations. </a:t>
            </a:r>
            <a:r>
              <a:rPr lang="en-US" sz="1800" dirty="0" err="1"/>
              <a:t>Kachuri</a:t>
            </a:r>
            <a:r>
              <a:rPr lang="en-US" sz="1800" dirty="0"/>
              <a:t> et al. </a:t>
            </a:r>
            <a:r>
              <a:rPr lang="en-US" sz="1800" i="1" dirty="0"/>
              <a:t>Nat Rev Genet</a:t>
            </a:r>
            <a:r>
              <a:rPr lang="en-US" sz="1800" dirty="0"/>
              <a:t>. 2024 Jan;25(1):8-25. PMID: 37620596</a:t>
            </a:r>
          </a:p>
          <a:p>
            <a:pPr algn="l"/>
            <a:endParaRPr lang="en-US" sz="1800" dirty="0"/>
          </a:p>
        </p:txBody>
      </p:sp>
      <p:pic>
        <p:nvPicPr>
          <p:cNvPr id="8" name="Picture 7">
            <a:extLst>
              <a:ext uri="{FF2B5EF4-FFF2-40B4-BE49-F238E27FC236}">
                <a16:creationId xmlns:a16="http://schemas.microsoft.com/office/drawing/2014/main" id="{01306B26-CB31-9A66-079D-3D8D3E7388D9}"/>
              </a:ext>
            </a:extLst>
          </p:cNvPr>
          <p:cNvPicPr>
            <a:picLocks noChangeAspect="1"/>
          </p:cNvPicPr>
          <p:nvPr/>
        </p:nvPicPr>
        <p:blipFill>
          <a:blip r:embed="rId2"/>
          <a:stretch>
            <a:fillRect/>
          </a:stretch>
        </p:blipFill>
        <p:spPr>
          <a:xfrm>
            <a:off x="1605776" y="156117"/>
            <a:ext cx="4256935" cy="6564103"/>
          </a:xfrm>
          <a:prstGeom prst="rect">
            <a:avLst/>
          </a:prstGeom>
        </p:spPr>
      </p:pic>
      <p:pic>
        <p:nvPicPr>
          <p:cNvPr id="9" name="Google Shape;83;p17">
            <a:extLst>
              <a:ext uri="{FF2B5EF4-FFF2-40B4-BE49-F238E27FC236}">
                <a16:creationId xmlns:a16="http://schemas.microsoft.com/office/drawing/2014/main" id="{81A55AEE-20D3-98BE-D657-98EA469B4444}"/>
              </a:ext>
            </a:extLst>
          </p:cNvPr>
          <p:cNvPicPr preferRelativeResize="0"/>
          <p:nvPr/>
        </p:nvPicPr>
        <p:blipFill>
          <a:blip r:embed="rId3">
            <a:alphaModFix/>
          </a:blip>
          <a:stretch>
            <a:fillRect/>
          </a:stretch>
        </p:blipFill>
        <p:spPr>
          <a:xfrm>
            <a:off x="9010187" y="39032"/>
            <a:ext cx="3134072" cy="1678259"/>
          </a:xfrm>
          <a:prstGeom prst="rect">
            <a:avLst/>
          </a:prstGeom>
          <a:noFill/>
          <a:ln>
            <a:noFill/>
          </a:ln>
        </p:spPr>
      </p:pic>
    </p:spTree>
    <p:extLst>
      <p:ext uri="{BB962C8B-B14F-4D97-AF65-F5344CB8AC3E}">
        <p14:creationId xmlns:p14="http://schemas.microsoft.com/office/powerpoint/2010/main" val="116805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4F3E-34FC-B3AD-57CB-6B69E6724C6D}"/>
              </a:ext>
            </a:extLst>
          </p:cNvPr>
          <p:cNvSpPr>
            <a:spLocks noGrp="1"/>
          </p:cNvSpPr>
          <p:nvPr>
            <p:ph type="title"/>
          </p:nvPr>
        </p:nvSpPr>
        <p:spPr/>
        <p:txBody>
          <a:bodyPr>
            <a:normAutofit fontScale="90000"/>
          </a:bodyPr>
          <a:lstStyle/>
          <a:p>
            <a:r>
              <a:rPr lang="en-US" dirty="0"/>
              <a:t>Improving the power of PRS, especially in understudied and genetically admixed populations</a:t>
            </a:r>
          </a:p>
        </p:txBody>
      </p:sp>
      <p:sp>
        <p:nvSpPr>
          <p:cNvPr id="3" name="Content Placeholder 2">
            <a:extLst>
              <a:ext uri="{FF2B5EF4-FFF2-40B4-BE49-F238E27FC236}">
                <a16:creationId xmlns:a16="http://schemas.microsoft.com/office/drawing/2014/main" id="{4263B465-D619-C762-B62D-3EE3A93FF33A}"/>
              </a:ext>
            </a:extLst>
          </p:cNvPr>
          <p:cNvSpPr>
            <a:spLocks noGrp="1"/>
          </p:cNvSpPr>
          <p:nvPr>
            <p:ph idx="1"/>
          </p:nvPr>
        </p:nvSpPr>
        <p:spPr/>
        <p:txBody>
          <a:bodyPr>
            <a:normAutofit fontScale="92500"/>
          </a:bodyPr>
          <a:lstStyle/>
          <a:p>
            <a:pPr marL="514350" indent="-514350">
              <a:buAutoNum type="arabicParenR"/>
            </a:pPr>
            <a:r>
              <a:rPr lang="en-US" dirty="0"/>
              <a:t>Increase sample sizes of non-European populations in GWAS, PRS model (training) building and PRS validation studies.</a:t>
            </a:r>
          </a:p>
          <a:p>
            <a:pPr marL="514350" indent="-514350">
              <a:buAutoNum type="arabicParenR"/>
            </a:pPr>
            <a:r>
              <a:rPr lang="en-US" dirty="0"/>
              <a:t>Assess PRS x Environment interactions and effect modification of PRS by non-genetic risk factors and incorporate knowledge in application of PRS.</a:t>
            </a:r>
          </a:p>
          <a:p>
            <a:pPr marL="514350" indent="-514350">
              <a:buAutoNum type="arabicParenR"/>
            </a:pPr>
            <a:r>
              <a:rPr lang="en-US" dirty="0"/>
              <a:t>Explicitly model population-specific variant effects in the construction of PRS in genetically admixed populations.</a:t>
            </a:r>
          </a:p>
          <a:p>
            <a:pPr marL="514350" indent="-514350">
              <a:buAutoNum type="arabicParenR"/>
            </a:pPr>
            <a:r>
              <a:rPr lang="en-US" dirty="0"/>
              <a:t>Expand focus on biologically functional variants that are likely more transportable across populations.</a:t>
            </a:r>
          </a:p>
          <a:p>
            <a:pPr marL="514350" indent="-514350">
              <a:buAutoNum type="arabicParenR"/>
            </a:pPr>
            <a:r>
              <a:rPr lang="en-US" dirty="0"/>
              <a:t>Expand PRS prediction models to incorporate PRS from related traits.</a:t>
            </a:r>
          </a:p>
        </p:txBody>
      </p:sp>
    </p:spTree>
    <p:extLst>
      <p:ext uri="{BB962C8B-B14F-4D97-AF65-F5344CB8AC3E}">
        <p14:creationId xmlns:p14="http://schemas.microsoft.com/office/powerpoint/2010/main" val="2689174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726AE-EDF3-8B18-3716-40C3168D7CFB}"/>
              </a:ext>
            </a:extLst>
          </p:cNvPr>
          <p:cNvSpPr>
            <a:spLocks noGrp="1"/>
          </p:cNvSpPr>
          <p:nvPr>
            <p:ph type="title"/>
          </p:nvPr>
        </p:nvSpPr>
        <p:spPr>
          <a:xfrm>
            <a:off x="838200" y="153254"/>
            <a:ext cx="10515600" cy="1325563"/>
          </a:xfrm>
        </p:spPr>
        <p:txBody>
          <a:bodyPr>
            <a:normAutofit/>
          </a:bodyPr>
          <a:lstStyle/>
          <a:p>
            <a:r>
              <a:rPr lang="en-US" sz="4000" dirty="0"/>
              <a:t>Modeling Population-Specific Effects in PRS in Genetically Admixed Populations (GAUDI)</a:t>
            </a:r>
          </a:p>
        </p:txBody>
      </p:sp>
      <p:sp>
        <p:nvSpPr>
          <p:cNvPr id="3" name="Content Placeholder 2">
            <a:extLst>
              <a:ext uri="{FF2B5EF4-FFF2-40B4-BE49-F238E27FC236}">
                <a16:creationId xmlns:a16="http://schemas.microsoft.com/office/drawing/2014/main" id="{61B40487-32B8-3778-F0F6-A06D97F77C74}"/>
              </a:ext>
            </a:extLst>
          </p:cNvPr>
          <p:cNvSpPr>
            <a:spLocks noGrp="1"/>
          </p:cNvSpPr>
          <p:nvPr>
            <p:ph idx="1"/>
          </p:nvPr>
        </p:nvSpPr>
        <p:spPr>
          <a:xfrm>
            <a:off x="457200" y="1535693"/>
            <a:ext cx="11407697" cy="5143885"/>
          </a:xfrm>
        </p:spPr>
        <p:txBody>
          <a:bodyPr>
            <a:normAutofit fontScale="62500" lnSpcReduction="20000"/>
          </a:bodyPr>
          <a:lstStyle/>
          <a:p>
            <a:pPr>
              <a:spcAft>
                <a:spcPts val="600"/>
              </a:spcAft>
            </a:pPr>
            <a:r>
              <a:rPr lang="en-US" sz="3500" dirty="0"/>
              <a:t>Fused lasso penalized regression models, balancing fusion and sparsity penalties. </a:t>
            </a:r>
          </a:p>
          <a:p>
            <a:pPr>
              <a:spcAft>
                <a:spcPts val="600"/>
              </a:spcAft>
            </a:pPr>
            <a:r>
              <a:rPr lang="en-US" sz="3500" dirty="0"/>
              <a:t>Software: Genetic Ancestry Utilization in polygenic risk scores for </a:t>
            </a:r>
            <a:r>
              <a:rPr lang="en-US" sz="3500" dirty="0" err="1"/>
              <a:t>aDmixed</a:t>
            </a:r>
            <a:r>
              <a:rPr lang="en-US" sz="3500" dirty="0"/>
              <a:t> Individuals (GAUDI)</a:t>
            </a:r>
          </a:p>
          <a:p>
            <a:pPr>
              <a:spcAft>
                <a:spcPts val="600"/>
              </a:spcAft>
            </a:pPr>
            <a:r>
              <a:rPr lang="en-US" sz="3500" dirty="0"/>
              <a:t>Uses local ancestry estimates to allow for population specific effect estimates for each variant included in the PRS.</a:t>
            </a:r>
          </a:p>
          <a:p>
            <a:pPr>
              <a:spcAft>
                <a:spcPts val="600"/>
              </a:spcAft>
            </a:pPr>
            <a:r>
              <a:rPr lang="en-US" sz="3500" dirty="0"/>
              <a:t>Explicitly allows for ancestry specific effects. A population-specific weight for each variant is included in the PRS model and the choice of the weight assigned to each individual at that variant is dependent on the ancestry of that individual’s haplotype segment containing the variant.</a:t>
            </a:r>
          </a:p>
          <a:p>
            <a:pPr>
              <a:spcAft>
                <a:spcPts val="600"/>
              </a:spcAft>
            </a:pPr>
            <a:r>
              <a:rPr lang="en-US" sz="3500" dirty="0"/>
              <a:t>The fusion penalty component encourages similar ancestry specific effects while the sparsity penalty parameter penalizes inclusion of too many variants in the model.</a:t>
            </a:r>
          </a:p>
          <a:p>
            <a:pPr>
              <a:spcAft>
                <a:spcPts val="600"/>
              </a:spcAft>
            </a:pPr>
            <a:r>
              <a:rPr lang="en-US" sz="3500" dirty="0"/>
              <a:t>Simulations and real examples demonstrated improvement in model performance in genetically admixed individuals across a range of simulation conditions and real data observations compared to alternative methods (</a:t>
            </a:r>
            <a:r>
              <a:rPr lang="en-US" sz="3500" dirty="0" err="1"/>
              <a:t>PRSice</a:t>
            </a:r>
            <a:r>
              <a:rPr lang="en-US" sz="3500" dirty="0"/>
              <a:t>, PRS-</a:t>
            </a:r>
            <a:r>
              <a:rPr lang="en-US" sz="3500" dirty="0" err="1"/>
              <a:t>CSx</a:t>
            </a:r>
            <a:r>
              <a:rPr lang="en-US" sz="3500" dirty="0"/>
              <a:t>).</a:t>
            </a:r>
          </a:p>
          <a:p>
            <a:pPr marL="0" indent="0">
              <a:buNone/>
            </a:pPr>
            <a:endParaRPr lang="en-US" dirty="0"/>
          </a:p>
          <a:p>
            <a:pPr marL="0" indent="0">
              <a:buNone/>
            </a:pPr>
            <a:r>
              <a:rPr lang="en-US" dirty="0"/>
              <a:t>`					Reference: Sun Q et al. </a:t>
            </a:r>
            <a:r>
              <a:rPr lang="en-US" i="1" dirty="0"/>
              <a:t>Nature Communications. </a:t>
            </a:r>
            <a:r>
              <a:rPr lang="en-US" dirty="0"/>
              <a:t>(2024)15:1016.</a:t>
            </a:r>
          </a:p>
        </p:txBody>
      </p:sp>
    </p:spTree>
    <p:extLst>
      <p:ext uri="{BB962C8B-B14F-4D97-AF65-F5344CB8AC3E}">
        <p14:creationId xmlns:p14="http://schemas.microsoft.com/office/powerpoint/2010/main" val="314877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004B2-FC71-62EC-25C9-61EFA300110C}"/>
              </a:ext>
            </a:extLst>
          </p:cNvPr>
          <p:cNvSpPr>
            <a:spLocks noGrp="1"/>
          </p:cNvSpPr>
          <p:nvPr>
            <p:ph type="title"/>
          </p:nvPr>
        </p:nvSpPr>
        <p:spPr>
          <a:xfrm>
            <a:off x="838200" y="19438"/>
            <a:ext cx="10515600" cy="1325563"/>
          </a:xfrm>
        </p:spPr>
        <p:txBody>
          <a:bodyPr/>
          <a:lstStyle/>
          <a:p>
            <a:r>
              <a:rPr lang="en-US" dirty="0"/>
              <a:t>Including Functional Information In PRS</a:t>
            </a:r>
          </a:p>
        </p:txBody>
      </p:sp>
      <p:sp>
        <p:nvSpPr>
          <p:cNvPr id="3" name="Content Placeholder 2">
            <a:extLst>
              <a:ext uri="{FF2B5EF4-FFF2-40B4-BE49-F238E27FC236}">
                <a16:creationId xmlns:a16="http://schemas.microsoft.com/office/drawing/2014/main" id="{6078395A-1F44-FFE5-199E-A282DD985EF5}"/>
              </a:ext>
            </a:extLst>
          </p:cNvPr>
          <p:cNvSpPr>
            <a:spLocks noGrp="1"/>
          </p:cNvSpPr>
          <p:nvPr>
            <p:ph idx="1"/>
          </p:nvPr>
        </p:nvSpPr>
        <p:spPr>
          <a:xfrm>
            <a:off x="726690" y="1143202"/>
            <a:ext cx="10892883" cy="5636740"/>
          </a:xfrm>
        </p:spPr>
        <p:txBody>
          <a:bodyPr>
            <a:normAutofit fontScale="62500" lnSpcReduction="20000"/>
          </a:bodyPr>
          <a:lstStyle/>
          <a:p>
            <a:pPr marL="233363" indent="-233363">
              <a:spcAft>
                <a:spcPts val="600"/>
              </a:spcAft>
            </a:pPr>
            <a:r>
              <a:rPr lang="en-US" sz="3500" dirty="0"/>
              <a:t>Most PRS are agnostic to which variants are causally important. </a:t>
            </a:r>
          </a:p>
          <a:p>
            <a:pPr marL="233363" indent="-233363">
              <a:spcAft>
                <a:spcPts val="600"/>
              </a:spcAft>
            </a:pPr>
            <a:r>
              <a:rPr lang="en-US" sz="3500" dirty="0"/>
              <a:t>When testing PRS in the same discovery population used to construct the PRS, the impact on prediction of using non-functional variants is typically small.</a:t>
            </a:r>
          </a:p>
          <a:p>
            <a:pPr marL="233363" indent="-233363">
              <a:spcAft>
                <a:spcPts val="600"/>
              </a:spcAft>
            </a:pPr>
            <a:r>
              <a:rPr lang="en-US" sz="3500" dirty="0"/>
              <a:t>However, when applying a PRS built in one population (typically European ancestry) to another (non-European), the LD differences between the GWAS discovery/PRS training population and the test population can significantly erode power and prediction accuracy, as the unincluded underlying causal variant is more poorly “captured” by the surrogate ”LD buddy” that is included in the PRS function in genetically distant testing populations.</a:t>
            </a:r>
          </a:p>
          <a:p>
            <a:pPr marL="233363" indent="-233363">
              <a:spcAft>
                <a:spcPts val="600"/>
              </a:spcAft>
            </a:pPr>
            <a:r>
              <a:rPr lang="en-US" sz="3500" dirty="0"/>
              <a:t>Methods, such as </a:t>
            </a:r>
            <a:r>
              <a:rPr lang="en-US" sz="3500" dirty="0" err="1"/>
              <a:t>PolyPred</a:t>
            </a:r>
            <a:r>
              <a:rPr lang="en-US" sz="3500" dirty="0"/>
              <a:t>, are being built to attempt to include estimated causal effects of included variants to circumvent the problem of LD differences between populations.</a:t>
            </a:r>
          </a:p>
          <a:p>
            <a:pPr marL="233363" indent="-233363">
              <a:spcAft>
                <a:spcPts val="600"/>
              </a:spcAft>
            </a:pPr>
            <a:r>
              <a:rPr lang="en-US" sz="3500" dirty="0"/>
              <a:t>Rationale:  By directly including the causal effects (whose effects are assumed to be relatively homogenous across populations), the methods can overcome some of the decay in prediction accuracy of PRS in testing populations that have different LD structures than the (likely largely European dominated) discovery/training populations.</a:t>
            </a:r>
          </a:p>
          <a:p>
            <a:pPr marL="0" indent="0">
              <a:buNone/>
            </a:pPr>
            <a:endParaRPr lang="en-US" dirty="0"/>
          </a:p>
          <a:p>
            <a:pPr marL="0" indent="0">
              <a:buNone/>
            </a:pPr>
            <a:r>
              <a:rPr lang="en-US" dirty="0"/>
              <a:t>			Reference for </a:t>
            </a:r>
            <a:r>
              <a:rPr lang="en-US" dirty="0" err="1"/>
              <a:t>PolyPred</a:t>
            </a:r>
            <a:r>
              <a:rPr lang="en-US" dirty="0"/>
              <a:t>: </a:t>
            </a:r>
            <a:r>
              <a:rPr lang="en-US" dirty="0" err="1"/>
              <a:t>Weissbrod</a:t>
            </a:r>
            <a:r>
              <a:rPr lang="en-US" dirty="0"/>
              <a:t> et al., </a:t>
            </a:r>
            <a:r>
              <a:rPr lang="en-US" i="1" dirty="0"/>
              <a:t>Nature Genetics. </a:t>
            </a:r>
            <a:r>
              <a:rPr lang="en-US" dirty="0"/>
              <a:t>(2022) 54(4):450-458.</a:t>
            </a:r>
          </a:p>
        </p:txBody>
      </p:sp>
    </p:spTree>
    <p:extLst>
      <p:ext uri="{BB962C8B-B14F-4D97-AF65-F5344CB8AC3E}">
        <p14:creationId xmlns:p14="http://schemas.microsoft.com/office/powerpoint/2010/main" val="235338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CC67-EBB2-9DC4-81DB-C87AEACEC98C}"/>
              </a:ext>
            </a:extLst>
          </p:cNvPr>
          <p:cNvSpPr>
            <a:spLocks noGrp="1"/>
          </p:cNvSpPr>
          <p:nvPr>
            <p:ph type="title"/>
          </p:nvPr>
        </p:nvSpPr>
        <p:spPr>
          <a:xfrm>
            <a:off x="838200" y="186708"/>
            <a:ext cx="10515600" cy="1325563"/>
          </a:xfrm>
        </p:spPr>
        <p:txBody>
          <a:bodyPr>
            <a:normAutofit/>
          </a:bodyPr>
          <a:lstStyle/>
          <a:p>
            <a:r>
              <a:rPr lang="en-US" sz="4000" dirty="0"/>
              <a:t>Including Multiple Trait PRSs in Prediction Models</a:t>
            </a:r>
          </a:p>
        </p:txBody>
      </p:sp>
      <p:sp>
        <p:nvSpPr>
          <p:cNvPr id="3" name="Content Placeholder 2">
            <a:extLst>
              <a:ext uri="{FF2B5EF4-FFF2-40B4-BE49-F238E27FC236}">
                <a16:creationId xmlns:a16="http://schemas.microsoft.com/office/drawing/2014/main" id="{B052CA69-CD37-D83F-0AB0-AF7C0A51D577}"/>
              </a:ext>
            </a:extLst>
          </p:cNvPr>
          <p:cNvSpPr>
            <a:spLocks noGrp="1"/>
          </p:cNvSpPr>
          <p:nvPr>
            <p:ph idx="1"/>
          </p:nvPr>
        </p:nvSpPr>
        <p:spPr>
          <a:xfrm>
            <a:off x="659782" y="1357275"/>
            <a:ext cx="11193964" cy="5032374"/>
          </a:xfrm>
        </p:spPr>
        <p:txBody>
          <a:bodyPr>
            <a:normAutofit/>
          </a:bodyPr>
          <a:lstStyle/>
          <a:p>
            <a:pPr>
              <a:spcAft>
                <a:spcPts val="600"/>
              </a:spcAft>
            </a:pPr>
            <a:r>
              <a:rPr lang="en-US" sz="2200" dirty="0"/>
              <a:t>Many traits have underlying risk factors that also contribute to risk of disease. These risk factors also have underlying genetic risk factors. </a:t>
            </a:r>
          </a:p>
          <a:p>
            <a:pPr>
              <a:spcAft>
                <a:spcPts val="600"/>
              </a:spcAft>
            </a:pPr>
            <a:r>
              <a:rPr lang="en-US" sz="2200" dirty="0"/>
              <a:t>Many traits also share many genetic risk factors with other traits. </a:t>
            </a:r>
          </a:p>
          <a:p>
            <a:pPr>
              <a:spcAft>
                <a:spcPts val="600"/>
              </a:spcAft>
            </a:pPr>
            <a:r>
              <a:rPr lang="en-US" sz="2200" dirty="0"/>
              <a:t>It has been shown that building a composite PRS based on your trait and related traits can improve prediction over inclusion of the single trait PRS by itself.</a:t>
            </a:r>
          </a:p>
          <a:p>
            <a:pPr>
              <a:spcAft>
                <a:spcPts val="600"/>
              </a:spcAft>
            </a:pPr>
            <a:r>
              <a:rPr lang="en-US" sz="2200" dirty="0"/>
              <a:t>An example of this is </a:t>
            </a:r>
            <a:r>
              <a:rPr lang="en-US" sz="2200" dirty="0" err="1"/>
              <a:t>GPS</a:t>
            </a:r>
            <a:r>
              <a:rPr lang="en-US" sz="2200" baseline="-25000" dirty="0" err="1"/>
              <a:t>Mult</a:t>
            </a:r>
            <a:r>
              <a:rPr lang="en-US" sz="2200" dirty="0"/>
              <a:t>, a composite PRS for coronary artery disease (CAD) based on combining individual PRS scores for CAD and it’s risk factors and associated traits, including diabetes, LDL and HDL cholesterol, triglycerides, systolic and diastolic blood pressure, BMI, PAD, estimated glomerular filtration rate (eGFR) and ischemic stroke.</a:t>
            </a:r>
          </a:p>
          <a:p>
            <a:pPr>
              <a:spcAft>
                <a:spcPts val="600"/>
              </a:spcAft>
            </a:pPr>
            <a:r>
              <a:rPr lang="en-US" sz="2200" dirty="0" err="1"/>
              <a:t>GPS</a:t>
            </a:r>
            <a:r>
              <a:rPr lang="en-US" sz="2200" baseline="-25000" dirty="0" err="1"/>
              <a:t>Mult</a:t>
            </a:r>
            <a:r>
              <a:rPr lang="en-US" sz="2200" baseline="-25000" dirty="0"/>
              <a:t> </a:t>
            </a:r>
            <a:r>
              <a:rPr lang="en-US" sz="2200" dirty="0"/>
              <a:t>was shown to significantly outperform PRS constructed based on CAD alone.</a:t>
            </a:r>
          </a:p>
          <a:p>
            <a:pPr marL="0" indent="0">
              <a:buNone/>
            </a:pPr>
            <a:endParaRPr lang="en-US" sz="2200" dirty="0"/>
          </a:p>
          <a:p>
            <a:pPr marL="0" indent="0">
              <a:buNone/>
            </a:pPr>
            <a:r>
              <a:rPr lang="en-US" sz="1800" dirty="0"/>
              <a:t>					Reference: Patel AP, et al. </a:t>
            </a:r>
            <a:r>
              <a:rPr lang="en-US" sz="1800" i="1" dirty="0"/>
              <a:t>Nature Medicine </a:t>
            </a:r>
            <a:r>
              <a:rPr lang="en-US" sz="1800" dirty="0"/>
              <a:t>(2023) 29, 1793–1803.</a:t>
            </a:r>
          </a:p>
        </p:txBody>
      </p:sp>
    </p:spTree>
    <p:extLst>
      <p:ext uri="{BB962C8B-B14F-4D97-AF65-F5344CB8AC3E}">
        <p14:creationId xmlns:p14="http://schemas.microsoft.com/office/powerpoint/2010/main" val="1562229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2166</TotalTime>
  <Words>1165</Words>
  <Application>Microsoft Macintosh PowerPoint</Application>
  <PresentationFormat>Widescreen</PresentationFormat>
  <Paragraphs>68</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Potential applications of PRS</vt:lpstr>
      <vt:lpstr>Interpreting PRS</vt:lpstr>
      <vt:lpstr>Ancestry calibration</vt:lpstr>
      <vt:lpstr>PRS and environment</vt:lpstr>
      <vt:lpstr>PowerPoint Presentation</vt:lpstr>
      <vt:lpstr>Improving the power of PRS, especially in understudied and genetically admixed populations</vt:lpstr>
      <vt:lpstr>Modeling Population-Specific Effects in PRS in Genetically Admixed Populations (GAUDI)</vt:lpstr>
      <vt:lpstr>Including Functional Information In PRS</vt:lpstr>
      <vt:lpstr>Including Multiple Trait PRSs in Prediction Models</vt:lpstr>
      <vt:lpstr>Polygenic Risk Methods in Diverse Populations (PRIMED) Consortium</vt:lpstr>
      <vt:lpstr>PowerPoint Presentation</vt:lpstr>
      <vt:lpstr>Some recent PRIMED publications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Lange, Leslie</dc:creator>
  <cp:lastModifiedBy>Vanessa Olmo</cp:lastModifiedBy>
  <cp:revision>7</cp:revision>
  <dcterms:created xsi:type="dcterms:W3CDTF">2024-11-04T04:27:20Z</dcterms:created>
  <dcterms:modified xsi:type="dcterms:W3CDTF">2024-11-05T16:41:51Z</dcterms:modified>
</cp:coreProperties>
</file>