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99" r:id="rId2"/>
    <p:sldId id="298" r:id="rId3"/>
    <p:sldId id="289" r:id="rId4"/>
    <p:sldId id="270" r:id="rId5"/>
    <p:sldId id="290" r:id="rId6"/>
    <p:sldId id="292" r:id="rId7"/>
    <p:sldId id="293" r:id="rId8"/>
    <p:sldId id="295" r:id="rId9"/>
    <p:sldId id="294" r:id="rId10"/>
    <p:sldId id="267" r:id="rId11"/>
    <p:sldId id="291" r:id="rId12"/>
    <p:sldId id="266" r:id="rId13"/>
    <p:sldId id="302" r:id="rId14"/>
    <p:sldId id="297" r:id="rId15"/>
    <p:sldId id="303" r:id="rId16"/>
    <p:sldId id="304" r:id="rId17"/>
    <p:sldId id="305" r:id="rId18"/>
    <p:sldId id="306" r:id="rId19"/>
    <p:sldId id="307" r:id="rId20"/>
    <p:sldId id="308" r:id="rId21"/>
    <p:sldId id="309" r:id="rId22"/>
    <p:sldId id="300" r:id="rId23"/>
    <p:sldId id="301"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6" d="100"/>
          <a:sy n="66" d="100"/>
        </p:scale>
        <p:origin x="70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78A5B3-88BA-4481-95DC-B3CB6665832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DE8F77E-70A9-40E2-8C5F-1D573486305E}">
      <dgm:prSet/>
      <dgm:spPr/>
      <dgm:t>
        <a:bodyPr/>
        <a:lstStyle/>
        <a:p>
          <a:r>
            <a:rPr lang="en-US" dirty="0">
              <a:latin typeface="Bahnschrift" panose="020B0502040204020203" pitchFamily="34" charset="0"/>
            </a:rPr>
            <a:t>Student Management System is a software which is helpful for students as well as the management authorities. In the current system all the activities are done manually. It is very time consuming and costly. Our Student Management System deals with the various activities related to the students.</a:t>
          </a:r>
          <a:endParaRPr lang="en-IN" dirty="0">
            <a:latin typeface="Bahnschrift" panose="020B0502040204020203" pitchFamily="34" charset="0"/>
          </a:endParaRPr>
        </a:p>
      </dgm:t>
    </dgm:pt>
    <dgm:pt modelId="{02E64C10-43BD-4B6E-8ECC-93B6B80E1D2C}" type="parTrans" cxnId="{4611EEEE-0D93-490D-AB15-5D4FB1EA2FD4}">
      <dgm:prSet/>
      <dgm:spPr/>
      <dgm:t>
        <a:bodyPr/>
        <a:lstStyle/>
        <a:p>
          <a:endParaRPr lang="en-IN"/>
        </a:p>
      </dgm:t>
    </dgm:pt>
    <dgm:pt modelId="{1567B4DE-F0AF-4CE8-A195-C4F147D48BA6}" type="sibTrans" cxnId="{4611EEEE-0D93-490D-AB15-5D4FB1EA2FD4}">
      <dgm:prSet/>
      <dgm:spPr/>
      <dgm:t>
        <a:bodyPr/>
        <a:lstStyle/>
        <a:p>
          <a:endParaRPr lang="en-IN"/>
        </a:p>
      </dgm:t>
    </dgm:pt>
    <dgm:pt modelId="{84A3264E-1615-4115-9D60-6CE2EEE515EB}">
      <dgm:prSet/>
      <dgm:spPr/>
      <dgm:t>
        <a:bodyPr/>
        <a:lstStyle/>
        <a:p>
          <a:r>
            <a:rPr lang="en-US" dirty="0">
              <a:latin typeface="Bahnschrift" panose="020B0502040204020203" pitchFamily="34" charset="0"/>
            </a:rPr>
            <a:t>In this software, we can register as a user and user is of two types, student and admin. Admin has the power to add a new student, can edit student’s details, delete a student and can view all the student’s details.  A student can register as a user and can view his/her profile along with all other student’s details. </a:t>
          </a:r>
          <a:endParaRPr lang="en-IN" dirty="0">
            <a:latin typeface="Bahnschrift" panose="020B0502040204020203" pitchFamily="34" charset="0"/>
          </a:endParaRPr>
        </a:p>
      </dgm:t>
    </dgm:pt>
    <dgm:pt modelId="{D26E06C8-9EB3-48EE-9F53-D3030D5915C0}" type="parTrans" cxnId="{4CAF910F-5F13-4A84-B0EF-D1C8F925C1EF}">
      <dgm:prSet/>
      <dgm:spPr/>
      <dgm:t>
        <a:bodyPr/>
        <a:lstStyle/>
        <a:p>
          <a:endParaRPr lang="en-IN"/>
        </a:p>
      </dgm:t>
    </dgm:pt>
    <dgm:pt modelId="{77ED935D-DCEF-4A2A-9224-74BA29731B20}" type="sibTrans" cxnId="{4CAF910F-5F13-4A84-B0EF-D1C8F925C1EF}">
      <dgm:prSet/>
      <dgm:spPr/>
      <dgm:t>
        <a:bodyPr/>
        <a:lstStyle/>
        <a:p>
          <a:endParaRPr lang="en-IN"/>
        </a:p>
      </dgm:t>
    </dgm:pt>
    <dgm:pt modelId="{C5DA260B-7864-4ADD-B5A1-8F2026D835B2}" type="pres">
      <dgm:prSet presAssocID="{D878A5B3-88BA-4481-95DC-B3CB66658323}" presName="vert0" presStyleCnt="0">
        <dgm:presLayoutVars>
          <dgm:dir/>
          <dgm:animOne val="branch"/>
          <dgm:animLvl val="lvl"/>
        </dgm:presLayoutVars>
      </dgm:prSet>
      <dgm:spPr/>
    </dgm:pt>
    <dgm:pt modelId="{38BF1EBF-7156-4109-B4DC-5E1593DDD8B5}" type="pres">
      <dgm:prSet presAssocID="{ADE8F77E-70A9-40E2-8C5F-1D573486305E}" presName="thickLine" presStyleLbl="alignNode1" presStyleIdx="0" presStyleCnt="2"/>
      <dgm:spPr/>
    </dgm:pt>
    <dgm:pt modelId="{B5B84C20-4936-4426-B493-B74667EB7805}" type="pres">
      <dgm:prSet presAssocID="{ADE8F77E-70A9-40E2-8C5F-1D573486305E}" presName="horz1" presStyleCnt="0"/>
      <dgm:spPr/>
    </dgm:pt>
    <dgm:pt modelId="{BDFC024B-BC16-4B65-BA1B-EF06634FF04F}" type="pres">
      <dgm:prSet presAssocID="{ADE8F77E-70A9-40E2-8C5F-1D573486305E}" presName="tx1" presStyleLbl="revTx" presStyleIdx="0" presStyleCnt="2"/>
      <dgm:spPr/>
    </dgm:pt>
    <dgm:pt modelId="{27314A79-8DD6-450F-930F-0D727802C91B}" type="pres">
      <dgm:prSet presAssocID="{ADE8F77E-70A9-40E2-8C5F-1D573486305E}" presName="vert1" presStyleCnt="0"/>
      <dgm:spPr/>
    </dgm:pt>
    <dgm:pt modelId="{2535AF01-C07B-49A6-A59C-210D65E3D074}" type="pres">
      <dgm:prSet presAssocID="{84A3264E-1615-4115-9D60-6CE2EEE515EB}" presName="thickLine" presStyleLbl="alignNode1" presStyleIdx="1" presStyleCnt="2"/>
      <dgm:spPr/>
    </dgm:pt>
    <dgm:pt modelId="{E7D63EE7-76AF-413F-A2CC-901F35AA9193}" type="pres">
      <dgm:prSet presAssocID="{84A3264E-1615-4115-9D60-6CE2EEE515EB}" presName="horz1" presStyleCnt="0"/>
      <dgm:spPr/>
    </dgm:pt>
    <dgm:pt modelId="{A5009311-5051-43E2-8184-5028444CFAE7}" type="pres">
      <dgm:prSet presAssocID="{84A3264E-1615-4115-9D60-6CE2EEE515EB}" presName="tx1" presStyleLbl="revTx" presStyleIdx="1" presStyleCnt="2" custScaleY="113556"/>
      <dgm:spPr/>
    </dgm:pt>
    <dgm:pt modelId="{039595A4-727F-41D0-AE50-E611C63D7C89}" type="pres">
      <dgm:prSet presAssocID="{84A3264E-1615-4115-9D60-6CE2EEE515EB}" presName="vert1" presStyleCnt="0"/>
      <dgm:spPr/>
    </dgm:pt>
  </dgm:ptLst>
  <dgm:cxnLst>
    <dgm:cxn modelId="{4CAF910F-5F13-4A84-B0EF-D1C8F925C1EF}" srcId="{D878A5B3-88BA-4481-95DC-B3CB66658323}" destId="{84A3264E-1615-4115-9D60-6CE2EEE515EB}" srcOrd="1" destOrd="0" parTransId="{D26E06C8-9EB3-48EE-9F53-D3030D5915C0}" sibTransId="{77ED935D-DCEF-4A2A-9224-74BA29731B20}"/>
    <dgm:cxn modelId="{612AB014-CF8C-418E-B2F3-3356DDF67E82}" type="presOf" srcId="{84A3264E-1615-4115-9D60-6CE2EEE515EB}" destId="{A5009311-5051-43E2-8184-5028444CFAE7}" srcOrd="0" destOrd="0" presId="urn:microsoft.com/office/officeart/2008/layout/LinedList"/>
    <dgm:cxn modelId="{2B6D7319-01F7-4878-984C-D63DD0E9832F}" type="presOf" srcId="{ADE8F77E-70A9-40E2-8C5F-1D573486305E}" destId="{BDFC024B-BC16-4B65-BA1B-EF06634FF04F}" srcOrd="0" destOrd="0" presId="urn:microsoft.com/office/officeart/2008/layout/LinedList"/>
    <dgm:cxn modelId="{4611EEEE-0D93-490D-AB15-5D4FB1EA2FD4}" srcId="{D878A5B3-88BA-4481-95DC-B3CB66658323}" destId="{ADE8F77E-70A9-40E2-8C5F-1D573486305E}" srcOrd="0" destOrd="0" parTransId="{02E64C10-43BD-4B6E-8ECC-93B6B80E1D2C}" sibTransId="{1567B4DE-F0AF-4CE8-A195-C4F147D48BA6}"/>
    <dgm:cxn modelId="{7CBD62F6-C639-47A5-9CC7-66B6C2100849}" type="presOf" srcId="{D878A5B3-88BA-4481-95DC-B3CB66658323}" destId="{C5DA260B-7864-4ADD-B5A1-8F2026D835B2}" srcOrd="0" destOrd="0" presId="urn:microsoft.com/office/officeart/2008/layout/LinedList"/>
    <dgm:cxn modelId="{491F6D30-E920-483C-87BC-7076BB1AC520}" type="presParOf" srcId="{C5DA260B-7864-4ADD-B5A1-8F2026D835B2}" destId="{38BF1EBF-7156-4109-B4DC-5E1593DDD8B5}" srcOrd="0" destOrd="0" presId="urn:microsoft.com/office/officeart/2008/layout/LinedList"/>
    <dgm:cxn modelId="{101E4BC2-ABEC-4A96-B5EC-A368A4300092}" type="presParOf" srcId="{C5DA260B-7864-4ADD-B5A1-8F2026D835B2}" destId="{B5B84C20-4936-4426-B493-B74667EB7805}" srcOrd="1" destOrd="0" presId="urn:microsoft.com/office/officeart/2008/layout/LinedList"/>
    <dgm:cxn modelId="{63E80134-5D98-4C13-AB39-A156AF8A6EC6}" type="presParOf" srcId="{B5B84C20-4936-4426-B493-B74667EB7805}" destId="{BDFC024B-BC16-4B65-BA1B-EF06634FF04F}" srcOrd="0" destOrd="0" presId="urn:microsoft.com/office/officeart/2008/layout/LinedList"/>
    <dgm:cxn modelId="{1BA8BE2A-F05F-4D9A-BD8F-A810AD4E6899}" type="presParOf" srcId="{B5B84C20-4936-4426-B493-B74667EB7805}" destId="{27314A79-8DD6-450F-930F-0D727802C91B}" srcOrd="1" destOrd="0" presId="urn:microsoft.com/office/officeart/2008/layout/LinedList"/>
    <dgm:cxn modelId="{4B3AEEAE-6D6A-4311-A1AD-DCB318505295}" type="presParOf" srcId="{C5DA260B-7864-4ADD-B5A1-8F2026D835B2}" destId="{2535AF01-C07B-49A6-A59C-210D65E3D074}" srcOrd="2" destOrd="0" presId="urn:microsoft.com/office/officeart/2008/layout/LinedList"/>
    <dgm:cxn modelId="{F9FA3EE4-BA49-4079-B1DD-1FA4F69BE74C}" type="presParOf" srcId="{C5DA260B-7864-4ADD-B5A1-8F2026D835B2}" destId="{E7D63EE7-76AF-413F-A2CC-901F35AA9193}" srcOrd="3" destOrd="0" presId="urn:microsoft.com/office/officeart/2008/layout/LinedList"/>
    <dgm:cxn modelId="{9755DD2F-EBFB-4A6A-965C-4814D47DD224}" type="presParOf" srcId="{E7D63EE7-76AF-413F-A2CC-901F35AA9193}" destId="{A5009311-5051-43E2-8184-5028444CFAE7}" srcOrd="0" destOrd="0" presId="urn:microsoft.com/office/officeart/2008/layout/LinedList"/>
    <dgm:cxn modelId="{6CE4C0C4-544D-44F0-9540-37D8E67DF0F5}" type="presParOf" srcId="{E7D63EE7-76AF-413F-A2CC-901F35AA9193}" destId="{039595A4-727F-41D0-AE50-E611C63D7C8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D2573D-396C-4EAC-A663-FF246E275052}" type="doc">
      <dgm:prSet loTypeId="urn:microsoft.com/office/officeart/2005/8/layout/hierarchy1" loCatId="hierarchy" qsTypeId="urn:microsoft.com/office/officeart/2005/8/quickstyle/simple1" qsCatId="simple" csTypeId="urn:microsoft.com/office/officeart/2005/8/colors/colorful1#1" csCatId="colorful"/>
      <dgm:spPr/>
      <dgm:t>
        <a:bodyPr/>
        <a:lstStyle/>
        <a:p>
          <a:endParaRPr lang="en-US"/>
        </a:p>
      </dgm:t>
    </dgm:pt>
    <dgm:pt modelId="{4A6ADCD1-7EB3-453F-8B98-5056B3834E88}" type="pres">
      <dgm:prSet presAssocID="{8FD2573D-396C-4EAC-A663-FF246E275052}" presName="hierChild1" presStyleCnt="0">
        <dgm:presLayoutVars>
          <dgm:chPref val="1"/>
          <dgm:dir/>
          <dgm:animOne val="branch"/>
          <dgm:animLvl val="lvl"/>
          <dgm:resizeHandles/>
        </dgm:presLayoutVars>
      </dgm:prSet>
      <dgm:spPr/>
    </dgm:pt>
  </dgm:ptLst>
  <dgm:cxnLst>
    <dgm:cxn modelId="{5200004E-A714-4CBA-82B8-3E3079485670}" type="presOf" srcId="{8FD2573D-396C-4EAC-A663-FF246E275052}" destId="{4A6ADCD1-7EB3-453F-8B98-5056B3834E88}"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F1EBF-7156-4109-B4DC-5E1593DDD8B5}">
      <dsp:nvSpPr>
        <dsp:cNvPr id="0" name=""/>
        <dsp:cNvSpPr/>
      </dsp:nvSpPr>
      <dsp:spPr>
        <a:xfrm>
          <a:off x="0" y="2686"/>
          <a:ext cx="71179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FC024B-BC16-4B65-BA1B-EF06634FF04F}">
      <dsp:nvSpPr>
        <dsp:cNvPr id="0" name=""/>
        <dsp:cNvSpPr/>
      </dsp:nvSpPr>
      <dsp:spPr>
        <a:xfrm>
          <a:off x="0" y="2686"/>
          <a:ext cx="7117918" cy="2412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Bahnschrift" panose="020B0502040204020203" pitchFamily="34" charset="0"/>
            </a:rPr>
            <a:t>Student Management System is a software which is helpful for students as well as the management authorities. In the current system all the activities are done manually. It is very time consuming and costly. Our Student Management System deals with the various activities related to the students.</a:t>
          </a:r>
          <a:endParaRPr lang="en-IN" sz="2400" kern="1200" dirty="0">
            <a:latin typeface="Bahnschrift" panose="020B0502040204020203" pitchFamily="34" charset="0"/>
          </a:endParaRPr>
        </a:p>
      </dsp:txBody>
      <dsp:txXfrm>
        <a:off x="0" y="2686"/>
        <a:ext cx="7117918" cy="2412330"/>
      </dsp:txXfrm>
    </dsp:sp>
    <dsp:sp modelId="{2535AF01-C07B-49A6-A59C-210D65E3D074}">
      <dsp:nvSpPr>
        <dsp:cNvPr id="0" name=""/>
        <dsp:cNvSpPr/>
      </dsp:nvSpPr>
      <dsp:spPr>
        <a:xfrm>
          <a:off x="0" y="2415016"/>
          <a:ext cx="7117918" cy="0"/>
        </a:xfrm>
        <a:prstGeom prst="line">
          <a:avLst/>
        </a:prstGeom>
        <a:solidFill>
          <a:schemeClr val="accent2">
            <a:hueOff val="-1487691"/>
            <a:satOff val="-636"/>
            <a:lumOff val="8430"/>
            <a:alphaOff val="0"/>
          </a:schemeClr>
        </a:solidFill>
        <a:ln w="12700" cap="flat" cmpd="sng" algn="ctr">
          <a:solidFill>
            <a:schemeClr val="accent2">
              <a:hueOff val="-1487691"/>
              <a:satOff val="-636"/>
              <a:lumOff val="84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009311-5051-43E2-8184-5028444CFAE7}">
      <dsp:nvSpPr>
        <dsp:cNvPr id="0" name=""/>
        <dsp:cNvSpPr/>
      </dsp:nvSpPr>
      <dsp:spPr>
        <a:xfrm>
          <a:off x="0" y="2415016"/>
          <a:ext cx="7110966" cy="2739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Bahnschrift" panose="020B0502040204020203" pitchFamily="34" charset="0"/>
            </a:rPr>
            <a:t>In this software, we can register as a user and user is of two types, student and admin. Admin has the power to add a new student, can edit student’s details, delete a student and can view all the student’s details.  A student can register as a user and can view his/her profile along with all other student’s details. </a:t>
          </a:r>
          <a:endParaRPr lang="en-IN" sz="2400" kern="1200" dirty="0">
            <a:latin typeface="Bahnschrift" panose="020B0502040204020203" pitchFamily="34" charset="0"/>
          </a:endParaRPr>
        </a:p>
      </dsp:txBody>
      <dsp:txXfrm>
        <a:off x="0" y="2415016"/>
        <a:ext cx="7110966" cy="2739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pPr/>
              <a:t>5/10/2022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58887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pPr/>
              <a:t>5/10/2022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3912588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pPr/>
              <a:t>5/10/2022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59070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pPr/>
              <a:t>5/10/2022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395407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pPr/>
              <a:t>5/10/2022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343055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pPr/>
              <a:t>5/10/2022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14298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pPr/>
              <a:t>5/10/2022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45133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pPr/>
              <a:t>5/10/2022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109528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pPr/>
              <a:t>5/10/2022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17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pPr/>
              <a:t>5/10/2022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78995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pPr/>
              <a:t>5/10/2022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524462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pPr/>
              <a:t>5/10/2022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37681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E43FC0-3E64-E320-AF07-6D4FCB35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5A0D8AA-D3E9-BB9A-6D19-4BCB647A6575}"/>
              </a:ext>
            </a:extLst>
          </p:cNvPr>
          <p:cNvSpPr txBox="1"/>
          <p:nvPr/>
        </p:nvSpPr>
        <p:spPr>
          <a:xfrm>
            <a:off x="4764505" y="587141"/>
            <a:ext cx="6997566" cy="2862322"/>
          </a:xfrm>
          <a:prstGeom prst="rect">
            <a:avLst/>
          </a:prstGeom>
          <a:noFill/>
        </p:spPr>
        <p:txBody>
          <a:bodyPr wrap="square" rtlCol="0">
            <a:spAutoFit/>
          </a:bodyPr>
          <a:lstStyle/>
          <a:p>
            <a:pPr algn="ctr"/>
            <a:r>
              <a:rPr lang="en-IN" sz="6000" dirty="0">
                <a:latin typeface="Algerian" panose="04020705040A02060702" pitchFamily="82" charset="0"/>
              </a:rPr>
              <a:t>STUDENT MANAGEMENT SYSTEM</a:t>
            </a:r>
          </a:p>
        </p:txBody>
      </p:sp>
      <p:sp>
        <p:nvSpPr>
          <p:cNvPr id="5" name="TextBox 4">
            <a:extLst>
              <a:ext uri="{FF2B5EF4-FFF2-40B4-BE49-F238E27FC236}">
                <a16:creationId xmlns:a16="http://schemas.microsoft.com/office/drawing/2014/main" id="{1EADB9A5-EEE1-12C2-D327-C7394D5CDC7D}"/>
              </a:ext>
            </a:extLst>
          </p:cNvPr>
          <p:cNvSpPr txBox="1"/>
          <p:nvPr/>
        </p:nvSpPr>
        <p:spPr>
          <a:xfrm>
            <a:off x="8263288" y="3676619"/>
            <a:ext cx="3282214" cy="2369880"/>
          </a:xfrm>
          <a:prstGeom prst="rect">
            <a:avLst/>
          </a:prstGeom>
          <a:noFill/>
        </p:spPr>
        <p:txBody>
          <a:bodyPr wrap="square" rtlCol="0">
            <a:spAutoFit/>
          </a:bodyPr>
          <a:lstStyle/>
          <a:p>
            <a:pPr algn="ctr"/>
            <a:r>
              <a:rPr lang="en-IN" sz="2400" i="1" dirty="0">
                <a:latin typeface="Aparajita" panose="02020603050405020304" pitchFamily="18" charset="0"/>
                <a:cs typeface="Aparajita" panose="02020603050405020304" pitchFamily="18" charset="0"/>
              </a:rPr>
              <a:t>     </a:t>
            </a:r>
            <a:r>
              <a:rPr lang="en-IN" sz="2400" i="1" u="sng" dirty="0">
                <a:solidFill>
                  <a:srgbClr val="C00000"/>
                </a:solidFill>
                <a:latin typeface="Aparajita" panose="02020603050405020304" pitchFamily="18" charset="0"/>
                <a:cs typeface="Aparajita" panose="02020603050405020304" pitchFamily="18" charset="0"/>
              </a:rPr>
              <a:t>A Project By- </a:t>
            </a:r>
          </a:p>
          <a:p>
            <a:pPr algn="ctr"/>
            <a:r>
              <a:rPr lang="en-IN" sz="2400" dirty="0"/>
              <a:t>      </a:t>
            </a:r>
            <a:r>
              <a:rPr lang="en-IN" sz="2400" dirty="0">
                <a:solidFill>
                  <a:schemeClr val="tx1">
                    <a:lumMod val="65000"/>
                    <a:lumOff val="35000"/>
                  </a:schemeClr>
                </a:solidFill>
                <a:latin typeface="Aparajita" panose="02020603050405020304" pitchFamily="18" charset="0"/>
                <a:cs typeface="Aparajita" panose="02020603050405020304" pitchFamily="18" charset="0"/>
              </a:rPr>
              <a:t>Tejaswini P</a:t>
            </a:r>
          </a:p>
          <a:p>
            <a:pPr algn="ctr"/>
            <a:r>
              <a:rPr lang="en-IN" sz="2400" dirty="0">
                <a:solidFill>
                  <a:schemeClr val="tx1">
                    <a:lumMod val="65000"/>
                    <a:lumOff val="35000"/>
                  </a:schemeClr>
                </a:solidFill>
                <a:latin typeface="Aparajita" panose="02020603050405020304" pitchFamily="18" charset="0"/>
                <a:cs typeface="Aparajita" panose="02020603050405020304" pitchFamily="18" charset="0"/>
              </a:rPr>
              <a:t>        Konika Gupta</a:t>
            </a:r>
          </a:p>
          <a:p>
            <a:pPr algn="ctr"/>
            <a:r>
              <a:rPr lang="en-IN" sz="2400" dirty="0">
                <a:solidFill>
                  <a:schemeClr val="tx1">
                    <a:lumMod val="65000"/>
                    <a:lumOff val="35000"/>
                  </a:schemeClr>
                </a:solidFill>
                <a:latin typeface="Aparajita" panose="02020603050405020304" pitchFamily="18" charset="0"/>
                <a:cs typeface="Aparajita" panose="02020603050405020304" pitchFamily="18" charset="0"/>
              </a:rPr>
              <a:t>        Yuvaraj Soman</a:t>
            </a:r>
          </a:p>
          <a:p>
            <a:pPr algn="ctr"/>
            <a:r>
              <a:rPr lang="en-IN" sz="2400" dirty="0">
                <a:solidFill>
                  <a:schemeClr val="tx1">
                    <a:lumMod val="65000"/>
                    <a:lumOff val="35000"/>
                  </a:schemeClr>
                </a:solidFill>
                <a:latin typeface="Aparajita" panose="02020603050405020304" pitchFamily="18" charset="0"/>
                <a:cs typeface="Aparajita" panose="02020603050405020304" pitchFamily="18" charset="0"/>
              </a:rPr>
              <a:t>        Dawood Ibrahim</a:t>
            </a:r>
          </a:p>
          <a:p>
            <a:endParaRPr lang="en-IN" sz="2800" dirty="0"/>
          </a:p>
        </p:txBody>
      </p:sp>
      <p:sp>
        <p:nvSpPr>
          <p:cNvPr id="2" name="TextBox 1">
            <a:extLst>
              <a:ext uri="{FF2B5EF4-FFF2-40B4-BE49-F238E27FC236}">
                <a16:creationId xmlns:a16="http://schemas.microsoft.com/office/drawing/2014/main" id="{79DD6583-E4B0-73A4-FF3C-99B9475F427B}"/>
              </a:ext>
            </a:extLst>
          </p:cNvPr>
          <p:cNvSpPr txBox="1"/>
          <p:nvPr/>
        </p:nvSpPr>
        <p:spPr>
          <a:xfrm>
            <a:off x="6096000" y="5559698"/>
            <a:ext cx="5409398" cy="523220"/>
          </a:xfrm>
          <a:prstGeom prst="rect">
            <a:avLst/>
          </a:prstGeom>
          <a:noFill/>
        </p:spPr>
        <p:txBody>
          <a:bodyPr wrap="square" rtlCol="0">
            <a:spAutoFit/>
          </a:bodyPr>
          <a:lstStyle/>
          <a:p>
            <a:r>
              <a:rPr lang="en-IN" sz="2800" b="1" dirty="0"/>
              <a:t>                 </a:t>
            </a:r>
            <a:r>
              <a:rPr lang="en-IN" sz="2400" b="1" dirty="0">
                <a:solidFill>
                  <a:srgbClr val="C00000"/>
                </a:solidFill>
                <a:latin typeface="Bell MT" panose="02020503060305020303" pitchFamily="18" charset="0"/>
              </a:rPr>
              <a:t>Guided by Mrs. Tandra Paul</a:t>
            </a:r>
            <a:endParaRPr lang="en-IN" sz="2800" b="1" dirty="0">
              <a:solidFill>
                <a:srgbClr val="C00000"/>
              </a:solidFill>
              <a:latin typeface="Bell MT" panose="02020503060305020303" pitchFamily="18" charset="0"/>
            </a:endParaRPr>
          </a:p>
        </p:txBody>
      </p:sp>
    </p:spTree>
    <p:extLst>
      <p:ext uri="{BB962C8B-B14F-4D97-AF65-F5344CB8AC3E}">
        <p14:creationId xmlns:p14="http://schemas.microsoft.com/office/powerpoint/2010/main" val="332971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B0773-2949-48AA-994A-A759CD6195AC}"/>
              </a:ext>
            </a:extLst>
          </p:cNvPr>
          <p:cNvSpPr>
            <a:spLocks noGrp="1"/>
          </p:cNvSpPr>
          <p:nvPr>
            <p:ph idx="1"/>
          </p:nvPr>
        </p:nvSpPr>
        <p:spPr>
          <a:xfrm>
            <a:off x="766445" y="2114938"/>
            <a:ext cx="10659110" cy="3614349"/>
          </a:xfrm>
        </p:spPr>
        <p:txBody>
          <a:bodyPr>
            <a:normAutofit lnSpcReduction="10000"/>
          </a:bodyPr>
          <a:lstStyle/>
          <a:p>
            <a:pPr marL="0" indent="0" rtl="0">
              <a:spcBef>
                <a:spcPts val="0"/>
              </a:spcBef>
              <a:spcAft>
                <a:spcPts val="800"/>
              </a:spcAft>
              <a:buNone/>
            </a:pPr>
            <a:r>
              <a:rPr lang="en-IN" sz="2800" b="1" i="0" u="none" strike="noStrike" dirty="0">
                <a:solidFill>
                  <a:srgbClr val="424242"/>
                </a:solidFill>
                <a:effectLst/>
                <a:latin typeface="Bahnschrift" panose="020B0502040204020203" pitchFamily="34" charset="0"/>
              </a:rPr>
              <a:t>Hardware Requirements:</a:t>
            </a:r>
            <a:endParaRPr lang="en-IN" sz="2800" b="1" dirty="0">
              <a:effectLst/>
              <a:latin typeface="Bahnschrift" panose="020B0502040204020203" pitchFamily="34" charset="0"/>
            </a:endParaRPr>
          </a:p>
          <a:p>
            <a:pPr rtl="0" fontAlgn="base">
              <a:spcBef>
                <a:spcPts val="0"/>
              </a:spcBef>
              <a:spcAft>
                <a:spcPts val="0"/>
              </a:spcAft>
              <a:buFont typeface="Arial" panose="020B0604020202020204" pitchFamily="34" charset="0"/>
              <a:buChar char="•"/>
            </a:pPr>
            <a:r>
              <a:rPr lang="en-IN" sz="2400" dirty="0">
                <a:solidFill>
                  <a:schemeClr val="tx1"/>
                </a:solidFill>
                <a:latin typeface="Aparajita" panose="02020603050405020304" pitchFamily="18" charset="0"/>
                <a:cs typeface="Aparajita" panose="02020603050405020304" pitchFamily="18" charset="0"/>
              </a:rPr>
              <a:t>P</a:t>
            </a:r>
            <a:r>
              <a:rPr lang="en-IN" sz="2400" b="0" i="0" u="none" strike="noStrike" dirty="0">
                <a:solidFill>
                  <a:schemeClr val="tx1"/>
                </a:solidFill>
                <a:effectLst/>
                <a:latin typeface="Aparajita" panose="02020603050405020304" pitchFamily="18" charset="0"/>
                <a:cs typeface="Aparajita" panose="02020603050405020304" pitchFamily="18" charset="0"/>
              </a:rPr>
              <a:t>rocessor: Intel P-IV System</a:t>
            </a:r>
          </a:p>
          <a:p>
            <a:pPr rtl="0" fontAlgn="base">
              <a:spcBef>
                <a:spcPts val="0"/>
              </a:spcBef>
              <a:spcAft>
                <a:spcPts val="0"/>
              </a:spcAft>
              <a:buFont typeface="Arial" panose="020B0604020202020204" pitchFamily="34" charset="0"/>
              <a:buChar char="•"/>
            </a:pPr>
            <a:r>
              <a:rPr lang="en-IN" sz="2400" b="0" i="0" u="none" strike="noStrike" dirty="0">
                <a:solidFill>
                  <a:schemeClr val="tx1"/>
                </a:solidFill>
                <a:effectLst/>
                <a:latin typeface="Aparajita" panose="02020603050405020304" pitchFamily="18" charset="0"/>
                <a:cs typeface="Aparajita" panose="02020603050405020304" pitchFamily="18" charset="0"/>
              </a:rPr>
              <a:t>Processor Speed: 250 MHz to 833 MHz</a:t>
            </a:r>
          </a:p>
          <a:p>
            <a:pPr rtl="0" fontAlgn="base">
              <a:spcBef>
                <a:spcPts val="0"/>
              </a:spcBef>
              <a:spcAft>
                <a:spcPts val="0"/>
              </a:spcAft>
              <a:buFont typeface="Arial" panose="020B0604020202020204" pitchFamily="34" charset="0"/>
              <a:buChar char="•"/>
            </a:pPr>
            <a:r>
              <a:rPr lang="en-IN" sz="2400" b="0" i="0" u="none" strike="noStrike" dirty="0">
                <a:solidFill>
                  <a:schemeClr val="tx1"/>
                </a:solidFill>
                <a:effectLst/>
                <a:latin typeface="Aparajita" panose="02020603050405020304" pitchFamily="18" charset="0"/>
                <a:cs typeface="Aparajita" panose="02020603050405020304" pitchFamily="18" charset="0"/>
              </a:rPr>
              <a:t>Ram: 512 Mb Ram</a:t>
            </a:r>
          </a:p>
          <a:p>
            <a:pPr rtl="0" fontAlgn="base">
              <a:spcBef>
                <a:spcPts val="0"/>
              </a:spcBef>
              <a:spcAft>
                <a:spcPts val="800"/>
              </a:spcAft>
              <a:buFont typeface="Arial" panose="020B0604020202020204" pitchFamily="34" charset="0"/>
              <a:buChar char="•"/>
            </a:pPr>
            <a:r>
              <a:rPr lang="en-IN" sz="2400" b="0" i="0" u="none" strike="noStrike" dirty="0">
                <a:solidFill>
                  <a:schemeClr val="tx1"/>
                </a:solidFill>
                <a:effectLst/>
                <a:latin typeface="Aparajita" panose="02020603050405020304" pitchFamily="18" charset="0"/>
                <a:cs typeface="Aparajita" panose="02020603050405020304" pitchFamily="18" charset="0"/>
              </a:rPr>
              <a:t>Hard Disk: 40 Gb</a:t>
            </a:r>
          </a:p>
          <a:p>
            <a:pPr marL="0" indent="0" rtl="0">
              <a:spcBef>
                <a:spcPts val="0"/>
              </a:spcBef>
              <a:spcAft>
                <a:spcPts val="800"/>
              </a:spcAft>
              <a:buNone/>
            </a:pPr>
            <a:r>
              <a:rPr lang="en-IN" sz="2800" b="1" i="0" u="none" strike="noStrike" dirty="0">
                <a:solidFill>
                  <a:srgbClr val="424242"/>
                </a:solidFill>
                <a:effectLst/>
                <a:latin typeface="Bahnschrift" panose="020B0502040204020203" pitchFamily="34" charset="0"/>
              </a:rPr>
              <a:t>Software Requirements</a:t>
            </a:r>
            <a:r>
              <a:rPr lang="en-IN" sz="2800" b="0" i="0" u="none" strike="noStrike" dirty="0">
                <a:solidFill>
                  <a:srgbClr val="424242"/>
                </a:solidFill>
                <a:effectLst/>
                <a:latin typeface="Bahnschrift" panose="020B0502040204020203" pitchFamily="34" charset="0"/>
              </a:rPr>
              <a:t>:</a:t>
            </a:r>
            <a:endParaRPr lang="en-IN" sz="2800" b="0" dirty="0">
              <a:effectLst/>
              <a:latin typeface="Bahnschrift" panose="020B0502040204020203" pitchFamily="34" charset="0"/>
            </a:endParaRPr>
          </a:p>
          <a:p>
            <a:pPr rtl="0" fontAlgn="base">
              <a:spcBef>
                <a:spcPts val="0"/>
              </a:spcBef>
              <a:spcAft>
                <a:spcPts val="0"/>
              </a:spcAft>
              <a:buFont typeface="Arial" panose="020B0604020202020204" pitchFamily="34" charset="0"/>
              <a:buChar char="•"/>
            </a:pPr>
            <a:r>
              <a:rPr lang="en-IN" sz="2400" b="0" i="0" u="none" strike="noStrike" dirty="0">
                <a:solidFill>
                  <a:schemeClr val="tx1"/>
                </a:solidFill>
                <a:effectLst/>
                <a:latin typeface="Aparajita" panose="02020603050405020304" pitchFamily="18" charset="0"/>
                <a:cs typeface="Aparajita" panose="02020603050405020304" pitchFamily="18" charset="0"/>
              </a:rPr>
              <a:t>Windows/any OS capable of running </a:t>
            </a:r>
            <a:r>
              <a:rPr lang="en-IN" sz="2400" dirty="0">
                <a:solidFill>
                  <a:schemeClr val="tx1"/>
                </a:solidFill>
                <a:latin typeface="Aparajita" panose="02020603050405020304" pitchFamily="18" charset="0"/>
                <a:cs typeface="Aparajita" panose="02020603050405020304" pitchFamily="18" charset="0"/>
              </a:rPr>
              <a:t>C</a:t>
            </a:r>
            <a:r>
              <a:rPr lang="en-IN" sz="2400" b="0" i="0" u="none" strike="noStrike" dirty="0">
                <a:solidFill>
                  <a:schemeClr val="tx1"/>
                </a:solidFill>
                <a:effectLst/>
                <a:latin typeface="Aparajita" panose="02020603050405020304" pitchFamily="18" charset="0"/>
                <a:cs typeface="Aparajita" panose="02020603050405020304" pitchFamily="18" charset="0"/>
              </a:rPr>
              <a:t>++</a:t>
            </a:r>
          </a:p>
          <a:p>
            <a:pPr rtl="0" fontAlgn="base">
              <a:spcBef>
                <a:spcPts val="0"/>
              </a:spcBef>
              <a:spcAft>
                <a:spcPts val="0"/>
              </a:spcAft>
              <a:buFont typeface="Arial" panose="020B0604020202020204" pitchFamily="34" charset="0"/>
              <a:buChar char="•"/>
            </a:pPr>
            <a:r>
              <a:rPr lang="en-IN" sz="2400" dirty="0">
                <a:solidFill>
                  <a:schemeClr val="tx1"/>
                </a:solidFill>
                <a:latin typeface="Aparajita" panose="02020603050405020304" pitchFamily="18" charset="0"/>
                <a:cs typeface="Aparajita" panose="02020603050405020304" pitchFamily="18" charset="0"/>
              </a:rPr>
              <a:t>DEV C++</a:t>
            </a:r>
            <a:endParaRPr lang="en-IN" sz="2400" b="0" i="0" u="none" strike="noStrike" dirty="0">
              <a:solidFill>
                <a:schemeClr val="tx1"/>
              </a:solidFill>
              <a:effectLst/>
              <a:latin typeface="Aparajita" panose="02020603050405020304" pitchFamily="18" charset="0"/>
              <a:cs typeface="Aparajita" panose="02020603050405020304" pitchFamily="18" charset="0"/>
            </a:endParaRPr>
          </a:p>
          <a:p>
            <a:pPr rtl="0" fontAlgn="base">
              <a:spcBef>
                <a:spcPts val="0"/>
              </a:spcBef>
              <a:spcAft>
                <a:spcPts val="0"/>
              </a:spcAft>
              <a:buFont typeface="Arial" panose="020B0604020202020204" pitchFamily="34" charset="0"/>
              <a:buChar char="•"/>
            </a:pPr>
            <a:r>
              <a:rPr lang="en-IN" sz="2400" b="0" i="0" u="none" strike="noStrike" dirty="0">
                <a:solidFill>
                  <a:schemeClr val="tx1"/>
                </a:solidFill>
                <a:effectLst/>
                <a:latin typeface="Aparajita" panose="02020603050405020304" pitchFamily="18" charset="0"/>
                <a:cs typeface="Aparajita" panose="02020603050405020304" pitchFamily="18" charset="0"/>
              </a:rPr>
              <a:t>XAMPP SERVER</a:t>
            </a:r>
          </a:p>
          <a:p>
            <a:pPr rtl="0" fontAlgn="base">
              <a:spcBef>
                <a:spcPts val="0"/>
              </a:spcBef>
              <a:spcAft>
                <a:spcPts val="800"/>
              </a:spcAft>
              <a:buFont typeface="Arial" panose="020B0604020202020204" pitchFamily="34" charset="0"/>
              <a:buChar char="•"/>
            </a:pPr>
            <a:r>
              <a:rPr lang="en-IN" sz="2400" b="0" i="0" u="none" strike="noStrike" dirty="0">
                <a:solidFill>
                  <a:schemeClr val="tx1"/>
                </a:solidFill>
                <a:effectLst/>
                <a:latin typeface="Aparajita" panose="02020603050405020304" pitchFamily="18" charset="0"/>
                <a:cs typeface="Aparajita" panose="02020603050405020304" pitchFamily="18" charset="0"/>
              </a:rPr>
              <a:t>CODEBLOCKS</a:t>
            </a:r>
          </a:p>
          <a:p>
            <a:endParaRPr lang="en-IN" dirty="0">
              <a:solidFill>
                <a:schemeClr val="tx1"/>
              </a:solidFill>
            </a:endParaRPr>
          </a:p>
          <a:p>
            <a:endParaRPr lang="en-IN" dirty="0"/>
          </a:p>
        </p:txBody>
      </p:sp>
      <p:sp>
        <p:nvSpPr>
          <p:cNvPr id="5" name="Title 4">
            <a:extLst>
              <a:ext uri="{FF2B5EF4-FFF2-40B4-BE49-F238E27FC236}">
                <a16:creationId xmlns:a16="http://schemas.microsoft.com/office/drawing/2014/main" id="{B603A8C4-0E98-D0F7-A6F6-FCC178C61973}"/>
              </a:ext>
            </a:extLst>
          </p:cNvPr>
          <p:cNvSpPr>
            <a:spLocks noGrp="1"/>
          </p:cNvSpPr>
          <p:nvPr>
            <p:ph type="title"/>
          </p:nvPr>
        </p:nvSpPr>
        <p:spPr/>
        <p:txBody>
          <a:bodyPr>
            <a:normAutofit/>
          </a:bodyPr>
          <a:lstStyle/>
          <a:p>
            <a:pPr algn="ctr"/>
            <a:r>
              <a:rPr lang="en-IN" sz="4400" b="1" u="sng" dirty="0">
                <a:latin typeface="Bookman Old Style" panose="02050604050505020204" pitchFamily="18" charset="0"/>
              </a:rPr>
              <a:t>REQUIREMENTS</a:t>
            </a:r>
          </a:p>
        </p:txBody>
      </p:sp>
    </p:spTree>
    <p:extLst>
      <p:ext uri="{BB962C8B-B14F-4D97-AF65-F5344CB8AC3E}">
        <p14:creationId xmlns:p14="http://schemas.microsoft.com/office/powerpoint/2010/main" val="1376095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8C305F-C30A-BA76-CF36-DA52D90E080A}"/>
              </a:ext>
            </a:extLst>
          </p:cNvPr>
          <p:cNvSpPr txBox="1"/>
          <p:nvPr/>
        </p:nvSpPr>
        <p:spPr>
          <a:xfrm>
            <a:off x="982783" y="288758"/>
            <a:ext cx="10487872" cy="707886"/>
          </a:xfrm>
          <a:prstGeom prst="rect">
            <a:avLst/>
          </a:prstGeom>
          <a:noFill/>
        </p:spPr>
        <p:txBody>
          <a:bodyPr wrap="square" rtlCol="0">
            <a:spAutoFit/>
          </a:bodyPr>
          <a:lstStyle/>
          <a:p>
            <a:pPr algn="ctr"/>
            <a:r>
              <a:rPr lang="en-IN" sz="4000" b="1" u="sng" dirty="0">
                <a:latin typeface="Bookman Old Style" panose="02050604050505020204" pitchFamily="18" charset="0"/>
              </a:rPr>
              <a:t>TOOLS USED</a:t>
            </a:r>
          </a:p>
        </p:txBody>
      </p:sp>
      <p:sp>
        <p:nvSpPr>
          <p:cNvPr id="11" name="Rectangle: Diagonal Corners Rounded 10">
            <a:extLst>
              <a:ext uri="{FF2B5EF4-FFF2-40B4-BE49-F238E27FC236}">
                <a16:creationId xmlns:a16="http://schemas.microsoft.com/office/drawing/2014/main" id="{C81A40E8-122E-8694-849E-F6C803346DB6}"/>
              </a:ext>
            </a:extLst>
          </p:cNvPr>
          <p:cNvSpPr/>
          <p:nvPr/>
        </p:nvSpPr>
        <p:spPr>
          <a:xfrm>
            <a:off x="5115826" y="1688841"/>
            <a:ext cx="2650156" cy="2883158"/>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 name="Rectangle: Diagonal Corners Rounded 11">
            <a:extLst>
              <a:ext uri="{FF2B5EF4-FFF2-40B4-BE49-F238E27FC236}">
                <a16:creationId xmlns:a16="http://schemas.microsoft.com/office/drawing/2014/main" id="{EFC80D73-F770-8A06-44EE-047B22F30D0E}"/>
              </a:ext>
            </a:extLst>
          </p:cNvPr>
          <p:cNvSpPr/>
          <p:nvPr/>
        </p:nvSpPr>
        <p:spPr>
          <a:xfrm>
            <a:off x="8820499" y="1688841"/>
            <a:ext cx="2650156" cy="2883158"/>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 name="Rectangle: Diagonal Corners Rounded 13">
            <a:extLst>
              <a:ext uri="{FF2B5EF4-FFF2-40B4-BE49-F238E27FC236}">
                <a16:creationId xmlns:a16="http://schemas.microsoft.com/office/drawing/2014/main" id="{3D474B93-FBF8-2F4A-E531-5E456AF1C025}"/>
              </a:ext>
            </a:extLst>
          </p:cNvPr>
          <p:cNvSpPr/>
          <p:nvPr/>
        </p:nvSpPr>
        <p:spPr>
          <a:xfrm>
            <a:off x="982783" y="1688841"/>
            <a:ext cx="2857100" cy="2883159"/>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17" name="Picture 16">
            <a:extLst>
              <a:ext uri="{FF2B5EF4-FFF2-40B4-BE49-F238E27FC236}">
                <a16:creationId xmlns:a16="http://schemas.microsoft.com/office/drawing/2014/main" id="{4FB054A3-0B8D-E706-06B0-0AEAF42CDFAC}"/>
              </a:ext>
            </a:extLst>
          </p:cNvPr>
          <p:cNvPicPr>
            <a:picLocks noChangeAspect="1"/>
          </p:cNvPicPr>
          <p:nvPr/>
        </p:nvPicPr>
        <p:blipFill>
          <a:blip r:embed="rId2"/>
          <a:stretch>
            <a:fillRect/>
          </a:stretch>
        </p:blipFill>
        <p:spPr>
          <a:xfrm>
            <a:off x="1615916" y="2031178"/>
            <a:ext cx="1678906" cy="1850223"/>
          </a:xfrm>
          <a:prstGeom prst="rect">
            <a:avLst/>
          </a:prstGeom>
        </p:spPr>
      </p:pic>
      <p:pic>
        <p:nvPicPr>
          <p:cNvPr id="18" name="Picture 17">
            <a:extLst>
              <a:ext uri="{FF2B5EF4-FFF2-40B4-BE49-F238E27FC236}">
                <a16:creationId xmlns:a16="http://schemas.microsoft.com/office/drawing/2014/main" id="{81030454-534D-BAAF-1851-D9B3C6E4DE8E}"/>
              </a:ext>
            </a:extLst>
          </p:cNvPr>
          <p:cNvPicPr>
            <a:picLocks noChangeAspect="1"/>
          </p:cNvPicPr>
          <p:nvPr/>
        </p:nvPicPr>
        <p:blipFill>
          <a:blip r:embed="rId3"/>
          <a:stretch>
            <a:fillRect/>
          </a:stretch>
        </p:blipFill>
        <p:spPr>
          <a:xfrm>
            <a:off x="5575883" y="2142706"/>
            <a:ext cx="1553678" cy="1553678"/>
          </a:xfrm>
          <a:prstGeom prst="rect">
            <a:avLst/>
          </a:prstGeom>
        </p:spPr>
      </p:pic>
      <p:pic>
        <p:nvPicPr>
          <p:cNvPr id="21" name="Picture 20">
            <a:extLst>
              <a:ext uri="{FF2B5EF4-FFF2-40B4-BE49-F238E27FC236}">
                <a16:creationId xmlns:a16="http://schemas.microsoft.com/office/drawing/2014/main" id="{2D928AC1-0201-A435-4D38-55BDF99C8471}"/>
              </a:ext>
            </a:extLst>
          </p:cNvPr>
          <p:cNvPicPr>
            <a:picLocks noChangeAspect="1"/>
          </p:cNvPicPr>
          <p:nvPr/>
        </p:nvPicPr>
        <p:blipFill>
          <a:blip r:embed="rId4"/>
          <a:stretch>
            <a:fillRect/>
          </a:stretch>
        </p:blipFill>
        <p:spPr>
          <a:xfrm>
            <a:off x="9409282" y="2020885"/>
            <a:ext cx="1472590" cy="1870811"/>
          </a:xfrm>
          <a:prstGeom prst="rect">
            <a:avLst/>
          </a:prstGeom>
        </p:spPr>
      </p:pic>
    </p:spTree>
    <p:extLst>
      <p:ext uri="{BB962C8B-B14F-4D97-AF65-F5344CB8AC3E}">
        <p14:creationId xmlns:p14="http://schemas.microsoft.com/office/powerpoint/2010/main" val="246512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739BF-52FC-4875-B392-4044CC04F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AA1CAD8-1CD4-40E6-B88B-9D4FF5C3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0D65577D-83CF-47FA-954E-60C70AFDBB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01644" cy="6229550"/>
            <a:chOff x="162361" y="253193"/>
            <a:chExt cx="11801644" cy="6229550"/>
          </a:xfrm>
        </p:grpSpPr>
        <p:sp>
          <p:nvSpPr>
            <p:cNvPr id="14" name="Oval 13">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11233B7-F95D-4F4D-ACFA-D9BEB07BD5F6}"/>
              </a:ext>
            </a:extLst>
          </p:cNvPr>
          <p:cNvSpPr>
            <a:spLocks noGrp="1"/>
          </p:cNvSpPr>
          <p:nvPr>
            <p:ph type="title"/>
          </p:nvPr>
        </p:nvSpPr>
        <p:spPr>
          <a:xfrm>
            <a:off x="634438" y="318555"/>
            <a:ext cx="10773422" cy="1797530"/>
          </a:xfrm>
        </p:spPr>
        <p:txBody>
          <a:bodyPr anchor="t">
            <a:normAutofit/>
          </a:bodyPr>
          <a:lstStyle/>
          <a:p>
            <a:pPr algn="ctr"/>
            <a:r>
              <a:rPr lang="en-IN" sz="4400" b="1" u="sng" dirty="0">
                <a:latin typeface="Bookman Old Style" panose="02050604050505020204" pitchFamily="18" charset="0"/>
              </a:rPr>
              <a:t>USERS OF THE PROJECT</a:t>
            </a:r>
          </a:p>
        </p:txBody>
      </p:sp>
      <p:graphicFrame>
        <p:nvGraphicFramePr>
          <p:cNvPr id="5" name="Content Placeholder 2">
            <a:extLst>
              <a:ext uri="{FF2B5EF4-FFF2-40B4-BE49-F238E27FC236}">
                <a16:creationId xmlns:a16="http://schemas.microsoft.com/office/drawing/2014/main" id="{1BA16756-369F-03CA-715A-9BCC08076E36}"/>
              </a:ext>
            </a:extLst>
          </p:cNvPr>
          <p:cNvGraphicFramePr>
            <a:graphicFrameLocks noGrp="1"/>
          </p:cNvGraphicFramePr>
          <p:nvPr>
            <p:ph idx="1"/>
            <p:extLst>
              <p:ext uri="{D42A27DB-BD31-4B8C-83A1-F6EECF244321}">
                <p14:modId xmlns:p14="http://schemas.microsoft.com/office/powerpoint/2010/main" val="1113239862"/>
              </p:ext>
            </p:extLst>
          </p:nvPr>
        </p:nvGraphicFramePr>
        <p:xfrm>
          <a:off x="162361" y="1253321"/>
          <a:ext cx="11598003" cy="4833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C471374B-094F-81F4-CEE6-6A9B550D0423}"/>
              </a:ext>
            </a:extLst>
          </p:cNvPr>
          <p:cNvSpPr/>
          <p:nvPr/>
        </p:nvSpPr>
        <p:spPr>
          <a:xfrm>
            <a:off x="981777" y="267582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descr="Icon&#10;&#10;Description automatically generated">
            <a:extLst>
              <a:ext uri="{FF2B5EF4-FFF2-40B4-BE49-F238E27FC236}">
                <a16:creationId xmlns:a16="http://schemas.microsoft.com/office/drawing/2014/main" id="{744CBCAD-18A5-730E-0AA8-C9BB76D29FB3}"/>
              </a:ext>
            </a:extLst>
          </p:cNvPr>
          <p:cNvPicPr>
            <a:picLocks noChangeAspect="1"/>
          </p:cNvPicPr>
          <p:nvPr/>
        </p:nvPicPr>
        <p:blipFill>
          <a:blip r:embed="rId7"/>
          <a:stretch>
            <a:fillRect/>
          </a:stretch>
        </p:blipFill>
        <p:spPr>
          <a:xfrm>
            <a:off x="1661934" y="1773371"/>
            <a:ext cx="3335155" cy="3473043"/>
          </a:xfrm>
          <a:prstGeom prst="rect">
            <a:avLst/>
          </a:prstGeom>
        </p:spPr>
      </p:pic>
      <p:pic>
        <p:nvPicPr>
          <p:cNvPr id="25" name="Picture 24" descr="Icon&#10;&#10;Description automatically generated">
            <a:extLst>
              <a:ext uri="{FF2B5EF4-FFF2-40B4-BE49-F238E27FC236}">
                <a16:creationId xmlns:a16="http://schemas.microsoft.com/office/drawing/2014/main" id="{F9FC5EBC-B5B9-2905-A5F7-0469BCFD8B0F}"/>
              </a:ext>
            </a:extLst>
          </p:cNvPr>
          <p:cNvPicPr>
            <a:picLocks noChangeAspect="1"/>
          </p:cNvPicPr>
          <p:nvPr/>
        </p:nvPicPr>
        <p:blipFill>
          <a:blip r:embed="rId8"/>
          <a:stretch>
            <a:fillRect/>
          </a:stretch>
        </p:blipFill>
        <p:spPr>
          <a:xfrm>
            <a:off x="7271682" y="1734224"/>
            <a:ext cx="2970405" cy="3512190"/>
          </a:xfrm>
          <a:prstGeom prst="rect">
            <a:avLst/>
          </a:prstGeom>
        </p:spPr>
      </p:pic>
      <p:sp>
        <p:nvSpPr>
          <p:cNvPr id="26" name="TextBox 25">
            <a:extLst>
              <a:ext uri="{FF2B5EF4-FFF2-40B4-BE49-F238E27FC236}">
                <a16:creationId xmlns:a16="http://schemas.microsoft.com/office/drawing/2014/main" id="{85A350C2-BC53-DC02-6407-6D56D7B63758}"/>
              </a:ext>
            </a:extLst>
          </p:cNvPr>
          <p:cNvSpPr txBox="1"/>
          <p:nvPr/>
        </p:nvSpPr>
        <p:spPr>
          <a:xfrm>
            <a:off x="7781530" y="5177272"/>
            <a:ext cx="2970405" cy="646331"/>
          </a:xfrm>
          <a:prstGeom prst="rect">
            <a:avLst/>
          </a:prstGeom>
          <a:noFill/>
        </p:spPr>
        <p:txBody>
          <a:bodyPr wrap="square" rtlCol="0">
            <a:spAutoFit/>
          </a:bodyPr>
          <a:lstStyle/>
          <a:p>
            <a:r>
              <a:rPr lang="en-IN" sz="3600" b="1" dirty="0">
                <a:solidFill>
                  <a:schemeClr val="tx1">
                    <a:lumMod val="75000"/>
                    <a:lumOff val="25000"/>
                  </a:schemeClr>
                </a:solidFill>
                <a:latin typeface="Bahnschrift" panose="020B0502040204020203" pitchFamily="34" charset="0"/>
              </a:rPr>
              <a:t>STUDENT</a:t>
            </a:r>
          </a:p>
        </p:txBody>
      </p:sp>
      <p:sp>
        <p:nvSpPr>
          <p:cNvPr id="27" name="TextBox 26">
            <a:extLst>
              <a:ext uri="{FF2B5EF4-FFF2-40B4-BE49-F238E27FC236}">
                <a16:creationId xmlns:a16="http://schemas.microsoft.com/office/drawing/2014/main" id="{CDE6D7A9-6A26-DDD1-9AC0-49B5D4605CA8}"/>
              </a:ext>
            </a:extLst>
          </p:cNvPr>
          <p:cNvSpPr txBox="1"/>
          <p:nvPr/>
        </p:nvSpPr>
        <p:spPr>
          <a:xfrm>
            <a:off x="2471204" y="5232999"/>
            <a:ext cx="3160323" cy="646331"/>
          </a:xfrm>
          <a:prstGeom prst="rect">
            <a:avLst/>
          </a:prstGeom>
          <a:noFill/>
        </p:spPr>
        <p:txBody>
          <a:bodyPr wrap="square" rtlCol="0">
            <a:spAutoFit/>
          </a:bodyPr>
          <a:lstStyle/>
          <a:p>
            <a:r>
              <a:rPr lang="en-IN" sz="3600" b="1" dirty="0">
                <a:solidFill>
                  <a:schemeClr val="tx1">
                    <a:lumMod val="75000"/>
                    <a:lumOff val="25000"/>
                  </a:schemeClr>
                </a:solidFill>
                <a:latin typeface="Bahnschrift" panose="020B0502040204020203" pitchFamily="34" charset="0"/>
              </a:rPr>
              <a:t>ADMIN</a:t>
            </a:r>
          </a:p>
        </p:txBody>
      </p:sp>
    </p:spTree>
    <p:extLst>
      <p:ext uri="{BB962C8B-B14F-4D97-AF65-F5344CB8AC3E}">
        <p14:creationId xmlns:p14="http://schemas.microsoft.com/office/powerpoint/2010/main" val="318028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62479E-0FC1-ADC7-CE99-D95DFA8B7D53}"/>
              </a:ext>
            </a:extLst>
          </p:cNvPr>
          <p:cNvSpPr txBox="1"/>
          <p:nvPr/>
        </p:nvSpPr>
        <p:spPr>
          <a:xfrm>
            <a:off x="86627" y="115503"/>
            <a:ext cx="12024508" cy="584775"/>
          </a:xfrm>
          <a:prstGeom prst="rect">
            <a:avLst/>
          </a:prstGeom>
          <a:noFill/>
        </p:spPr>
        <p:txBody>
          <a:bodyPr wrap="square" rtlCol="0">
            <a:spAutoFit/>
          </a:bodyPr>
          <a:lstStyle/>
          <a:p>
            <a:pPr algn="ctr"/>
            <a:r>
              <a:rPr lang="en-IN" sz="3200" b="1" dirty="0">
                <a:latin typeface="Bookman Old Style" panose="02050604050505020204" pitchFamily="18" charset="0"/>
              </a:rPr>
              <a:t>     </a:t>
            </a:r>
            <a:r>
              <a:rPr lang="en-IN" sz="3200" b="1" u="sng" dirty="0">
                <a:latin typeface="Bookman Old Style" panose="02050604050505020204" pitchFamily="18" charset="0"/>
              </a:rPr>
              <a:t>WORKFLOW</a:t>
            </a:r>
          </a:p>
        </p:txBody>
      </p:sp>
      <p:sp>
        <p:nvSpPr>
          <p:cNvPr id="3" name="Rectangle 2">
            <a:extLst>
              <a:ext uri="{FF2B5EF4-FFF2-40B4-BE49-F238E27FC236}">
                <a16:creationId xmlns:a16="http://schemas.microsoft.com/office/drawing/2014/main" id="{9AF8AE15-B822-4A4A-0CFB-F12D057D25B6}"/>
              </a:ext>
            </a:extLst>
          </p:cNvPr>
          <p:cNvSpPr/>
          <p:nvPr/>
        </p:nvSpPr>
        <p:spPr>
          <a:xfrm>
            <a:off x="1848049" y="1103333"/>
            <a:ext cx="1655546" cy="8181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Admin login</a:t>
            </a:r>
          </a:p>
        </p:txBody>
      </p:sp>
      <p:sp>
        <p:nvSpPr>
          <p:cNvPr id="4" name="Rectangle 3">
            <a:extLst>
              <a:ext uri="{FF2B5EF4-FFF2-40B4-BE49-F238E27FC236}">
                <a16:creationId xmlns:a16="http://schemas.microsoft.com/office/drawing/2014/main" id="{04DA730E-2D89-4F77-D458-31133E4DA246}"/>
              </a:ext>
            </a:extLst>
          </p:cNvPr>
          <p:cNvSpPr/>
          <p:nvPr/>
        </p:nvSpPr>
        <p:spPr>
          <a:xfrm>
            <a:off x="1838424" y="2397706"/>
            <a:ext cx="1655546" cy="900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Student management module</a:t>
            </a:r>
          </a:p>
        </p:txBody>
      </p:sp>
      <p:sp>
        <p:nvSpPr>
          <p:cNvPr id="5" name="Rectangle 4">
            <a:extLst>
              <a:ext uri="{FF2B5EF4-FFF2-40B4-BE49-F238E27FC236}">
                <a16:creationId xmlns:a16="http://schemas.microsoft.com/office/drawing/2014/main" id="{88BDD5BE-C45E-EA8D-DAC9-DE455D63C597}"/>
              </a:ext>
            </a:extLst>
          </p:cNvPr>
          <p:cNvSpPr/>
          <p:nvPr/>
        </p:nvSpPr>
        <p:spPr>
          <a:xfrm>
            <a:off x="0" y="3832119"/>
            <a:ext cx="1164657" cy="9000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Add student details</a:t>
            </a:r>
          </a:p>
        </p:txBody>
      </p:sp>
      <p:sp>
        <p:nvSpPr>
          <p:cNvPr id="9" name="Rectangle 8">
            <a:extLst>
              <a:ext uri="{FF2B5EF4-FFF2-40B4-BE49-F238E27FC236}">
                <a16:creationId xmlns:a16="http://schemas.microsoft.com/office/drawing/2014/main" id="{6898679A-C20A-570A-1F1D-47173CE0EF0A}"/>
              </a:ext>
            </a:extLst>
          </p:cNvPr>
          <p:cNvSpPr/>
          <p:nvPr/>
        </p:nvSpPr>
        <p:spPr>
          <a:xfrm>
            <a:off x="1453414" y="3832120"/>
            <a:ext cx="1164657" cy="900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Modify student details</a:t>
            </a:r>
          </a:p>
        </p:txBody>
      </p:sp>
      <p:sp>
        <p:nvSpPr>
          <p:cNvPr id="10" name="Rectangle 9">
            <a:extLst>
              <a:ext uri="{FF2B5EF4-FFF2-40B4-BE49-F238E27FC236}">
                <a16:creationId xmlns:a16="http://schemas.microsoft.com/office/drawing/2014/main" id="{ECA11DC7-DE6A-A07E-B590-8A9F5BC13F8E}"/>
              </a:ext>
            </a:extLst>
          </p:cNvPr>
          <p:cNvSpPr/>
          <p:nvPr/>
        </p:nvSpPr>
        <p:spPr>
          <a:xfrm>
            <a:off x="2921267" y="3832119"/>
            <a:ext cx="1164657" cy="900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Delete student details</a:t>
            </a:r>
          </a:p>
        </p:txBody>
      </p:sp>
      <p:sp>
        <p:nvSpPr>
          <p:cNvPr id="11" name="Rectangle 10">
            <a:extLst>
              <a:ext uri="{FF2B5EF4-FFF2-40B4-BE49-F238E27FC236}">
                <a16:creationId xmlns:a16="http://schemas.microsoft.com/office/drawing/2014/main" id="{D151B7F0-3C97-C943-7DB7-807877E79B9B}"/>
              </a:ext>
            </a:extLst>
          </p:cNvPr>
          <p:cNvSpPr/>
          <p:nvPr/>
        </p:nvSpPr>
        <p:spPr>
          <a:xfrm>
            <a:off x="1838424" y="5233695"/>
            <a:ext cx="1665172" cy="8302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Quit module</a:t>
            </a:r>
          </a:p>
        </p:txBody>
      </p:sp>
      <p:sp>
        <p:nvSpPr>
          <p:cNvPr id="13" name="Rectangle 12">
            <a:extLst>
              <a:ext uri="{FF2B5EF4-FFF2-40B4-BE49-F238E27FC236}">
                <a16:creationId xmlns:a16="http://schemas.microsoft.com/office/drawing/2014/main" id="{7DF3919C-7CE6-11D2-0F9E-B46E280A01FD}"/>
              </a:ext>
            </a:extLst>
          </p:cNvPr>
          <p:cNvSpPr/>
          <p:nvPr/>
        </p:nvSpPr>
        <p:spPr>
          <a:xfrm>
            <a:off x="4417996" y="3832119"/>
            <a:ext cx="1164657" cy="900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View student details</a:t>
            </a:r>
          </a:p>
        </p:txBody>
      </p:sp>
      <p:cxnSp>
        <p:nvCxnSpPr>
          <p:cNvPr id="15" name="Straight Arrow Connector 14">
            <a:extLst>
              <a:ext uri="{FF2B5EF4-FFF2-40B4-BE49-F238E27FC236}">
                <a16:creationId xmlns:a16="http://schemas.microsoft.com/office/drawing/2014/main" id="{63AC8FEB-AB37-3D2B-227E-69DEC1490568}"/>
              </a:ext>
            </a:extLst>
          </p:cNvPr>
          <p:cNvCxnSpPr>
            <a:stCxn id="3" idx="2"/>
            <a:endCxn id="4" idx="0"/>
          </p:cNvCxnSpPr>
          <p:nvPr/>
        </p:nvCxnSpPr>
        <p:spPr>
          <a:xfrm flipH="1">
            <a:off x="2666197" y="1921481"/>
            <a:ext cx="9625" cy="476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6899531-C4ED-7F25-8716-6290C9A83BCF}"/>
              </a:ext>
            </a:extLst>
          </p:cNvPr>
          <p:cNvCxnSpPr>
            <a:stCxn id="4" idx="2"/>
          </p:cNvCxnSpPr>
          <p:nvPr/>
        </p:nvCxnSpPr>
        <p:spPr>
          <a:xfrm>
            <a:off x="2666197" y="3297751"/>
            <a:ext cx="0" cy="131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2BC4405-1DDC-3014-76D9-D14F548C8BCA}"/>
              </a:ext>
            </a:extLst>
          </p:cNvPr>
          <p:cNvCxnSpPr/>
          <p:nvPr/>
        </p:nvCxnSpPr>
        <p:spPr>
          <a:xfrm flipH="1">
            <a:off x="582328" y="3429000"/>
            <a:ext cx="20838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A43C7AD-0043-04BA-080F-9491E660DB2B}"/>
              </a:ext>
            </a:extLst>
          </p:cNvPr>
          <p:cNvCxnSpPr>
            <a:endCxn id="5" idx="0"/>
          </p:cNvCxnSpPr>
          <p:nvPr/>
        </p:nvCxnSpPr>
        <p:spPr>
          <a:xfrm>
            <a:off x="582328" y="3429000"/>
            <a:ext cx="1" cy="403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458084-6ED2-4398-BA50-BF3B8F85B98A}"/>
              </a:ext>
            </a:extLst>
          </p:cNvPr>
          <p:cNvCxnSpPr/>
          <p:nvPr/>
        </p:nvCxnSpPr>
        <p:spPr>
          <a:xfrm>
            <a:off x="2666197" y="3429000"/>
            <a:ext cx="23341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00694B-8554-BF02-12B9-BD12D3736B9D}"/>
              </a:ext>
            </a:extLst>
          </p:cNvPr>
          <p:cNvCxnSpPr>
            <a:endCxn id="9" idx="0"/>
          </p:cNvCxnSpPr>
          <p:nvPr/>
        </p:nvCxnSpPr>
        <p:spPr>
          <a:xfrm>
            <a:off x="2035742" y="3429000"/>
            <a:ext cx="1" cy="403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EA764F3-9AA6-A03E-BC83-542259B3E11A}"/>
              </a:ext>
            </a:extLst>
          </p:cNvPr>
          <p:cNvCxnSpPr>
            <a:endCxn id="10" idx="0"/>
          </p:cNvCxnSpPr>
          <p:nvPr/>
        </p:nvCxnSpPr>
        <p:spPr>
          <a:xfrm>
            <a:off x="3503595" y="3429000"/>
            <a:ext cx="1" cy="403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845480C-8D0E-58D6-E1B2-A7062D03C4D3}"/>
              </a:ext>
            </a:extLst>
          </p:cNvPr>
          <p:cNvCxnSpPr>
            <a:stCxn id="5" idx="2"/>
          </p:cNvCxnSpPr>
          <p:nvPr/>
        </p:nvCxnSpPr>
        <p:spPr>
          <a:xfrm flipH="1">
            <a:off x="582328" y="4732166"/>
            <a:ext cx="1" cy="253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183A695-BB61-1D65-5417-56AE6E40BA06}"/>
              </a:ext>
            </a:extLst>
          </p:cNvPr>
          <p:cNvCxnSpPr/>
          <p:nvPr/>
        </p:nvCxnSpPr>
        <p:spPr>
          <a:xfrm>
            <a:off x="582328" y="4985886"/>
            <a:ext cx="4417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FEACF06-9907-3DB6-CABE-07EC3D8774FD}"/>
              </a:ext>
            </a:extLst>
          </p:cNvPr>
          <p:cNvCxnSpPr>
            <a:endCxn id="13" idx="2"/>
          </p:cNvCxnSpPr>
          <p:nvPr/>
        </p:nvCxnSpPr>
        <p:spPr>
          <a:xfrm flipV="1">
            <a:off x="5000324" y="4732164"/>
            <a:ext cx="1" cy="253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F54FFA-EBFB-2824-7279-0E9056C47B07}"/>
              </a:ext>
            </a:extLst>
          </p:cNvPr>
          <p:cNvCxnSpPr>
            <a:endCxn id="11" idx="0"/>
          </p:cNvCxnSpPr>
          <p:nvPr/>
        </p:nvCxnSpPr>
        <p:spPr>
          <a:xfrm>
            <a:off x="2666197" y="4985886"/>
            <a:ext cx="4813" cy="247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2E8B8D8-8078-A7C9-D75B-47F7D38F1970}"/>
              </a:ext>
            </a:extLst>
          </p:cNvPr>
          <p:cNvCxnSpPr>
            <a:stCxn id="9" idx="2"/>
          </p:cNvCxnSpPr>
          <p:nvPr/>
        </p:nvCxnSpPr>
        <p:spPr>
          <a:xfrm flipH="1">
            <a:off x="2035742" y="4732165"/>
            <a:ext cx="1" cy="253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84A6A5B-6B4E-A58B-338B-DAF83141C9AA}"/>
              </a:ext>
            </a:extLst>
          </p:cNvPr>
          <p:cNvCxnSpPr>
            <a:stCxn id="10" idx="2"/>
          </p:cNvCxnSpPr>
          <p:nvPr/>
        </p:nvCxnSpPr>
        <p:spPr>
          <a:xfrm flipH="1">
            <a:off x="3503595" y="4732164"/>
            <a:ext cx="1" cy="253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4E2ADE0E-6550-1883-AF20-4B3C8B9BF2AB}"/>
              </a:ext>
            </a:extLst>
          </p:cNvPr>
          <p:cNvSpPr/>
          <p:nvPr/>
        </p:nvSpPr>
        <p:spPr>
          <a:xfrm>
            <a:off x="5180796" y="912630"/>
            <a:ext cx="2603635" cy="1811953"/>
          </a:xfrm>
          <a:prstGeom prst="roundRect">
            <a:avLst/>
          </a:prstGeo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STUDENT MANAGEMENT SYSTEM</a:t>
            </a:r>
          </a:p>
        </p:txBody>
      </p:sp>
      <p:sp>
        <p:nvSpPr>
          <p:cNvPr id="54" name="Rectangle 53">
            <a:extLst>
              <a:ext uri="{FF2B5EF4-FFF2-40B4-BE49-F238E27FC236}">
                <a16:creationId xmlns:a16="http://schemas.microsoft.com/office/drawing/2014/main" id="{1E506E02-3C65-DDF2-1BB7-32555618EC50}"/>
              </a:ext>
            </a:extLst>
          </p:cNvPr>
          <p:cNvSpPr/>
          <p:nvPr/>
        </p:nvSpPr>
        <p:spPr>
          <a:xfrm>
            <a:off x="9500135" y="1103333"/>
            <a:ext cx="1655546" cy="7411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Student login</a:t>
            </a:r>
          </a:p>
        </p:txBody>
      </p:sp>
      <p:sp>
        <p:nvSpPr>
          <p:cNvPr id="55" name="Rectangle 54">
            <a:extLst>
              <a:ext uri="{FF2B5EF4-FFF2-40B4-BE49-F238E27FC236}">
                <a16:creationId xmlns:a16="http://schemas.microsoft.com/office/drawing/2014/main" id="{F29D8F17-1FF5-31C3-AD9C-9585CE471BA7}"/>
              </a:ext>
            </a:extLst>
          </p:cNvPr>
          <p:cNvSpPr/>
          <p:nvPr/>
        </p:nvSpPr>
        <p:spPr>
          <a:xfrm>
            <a:off x="9500135" y="2393079"/>
            <a:ext cx="1655546" cy="900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Student management module</a:t>
            </a:r>
          </a:p>
        </p:txBody>
      </p:sp>
      <p:sp>
        <p:nvSpPr>
          <p:cNvPr id="56" name="Rectangle 55">
            <a:extLst>
              <a:ext uri="{FF2B5EF4-FFF2-40B4-BE49-F238E27FC236}">
                <a16:creationId xmlns:a16="http://schemas.microsoft.com/office/drawing/2014/main" id="{836FAA52-3D52-9E10-2AFE-C1FA3B628469}"/>
              </a:ext>
            </a:extLst>
          </p:cNvPr>
          <p:cNvSpPr/>
          <p:nvPr/>
        </p:nvSpPr>
        <p:spPr>
          <a:xfrm>
            <a:off x="9500135" y="3832119"/>
            <a:ext cx="1655546" cy="900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View details</a:t>
            </a:r>
          </a:p>
        </p:txBody>
      </p:sp>
      <p:sp>
        <p:nvSpPr>
          <p:cNvPr id="57" name="Rectangle 56">
            <a:extLst>
              <a:ext uri="{FF2B5EF4-FFF2-40B4-BE49-F238E27FC236}">
                <a16:creationId xmlns:a16="http://schemas.microsoft.com/office/drawing/2014/main" id="{E36F4376-F86D-26C9-2C5E-A3187EA962F6}"/>
              </a:ext>
            </a:extLst>
          </p:cNvPr>
          <p:cNvSpPr/>
          <p:nvPr/>
        </p:nvSpPr>
        <p:spPr>
          <a:xfrm>
            <a:off x="9500135" y="5159141"/>
            <a:ext cx="1665172" cy="8302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Quit module</a:t>
            </a:r>
          </a:p>
        </p:txBody>
      </p:sp>
      <p:cxnSp>
        <p:nvCxnSpPr>
          <p:cNvPr id="59" name="Straight Arrow Connector 58">
            <a:extLst>
              <a:ext uri="{FF2B5EF4-FFF2-40B4-BE49-F238E27FC236}">
                <a16:creationId xmlns:a16="http://schemas.microsoft.com/office/drawing/2014/main" id="{E72733D3-59B1-7D75-B1A8-C618F12637C2}"/>
              </a:ext>
            </a:extLst>
          </p:cNvPr>
          <p:cNvCxnSpPr>
            <a:cxnSpLocks/>
            <a:stCxn id="54" idx="2"/>
            <a:endCxn id="55" idx="0"/>
          </p:cNvCxnSpPr>
          <p:nvPr/>
        </p:nvCxnSpPr>
        <p:spPr>
          <a:xfrm>
            <a:off x="10327908" y="1844478"/>
            <a:ext cx="0" cy="548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D1C01FC-EAB2-E8BE-0FCB-78FC639E3505}"/>
              </a:ext>
            </a:extLst>
          </p:cNvPr>
          <p:cNvCxnSpPr>
            <a:stCxn id="55" idx="2"/>
            <a:endCxn id="56" idx="0"/>
          </p:cNvCxnSpPr>
          <p:nvPr/>
        </p:nvCxnSpPr>
        <p:spPr>
          <a:xfrm>
            <a:off x="10327908" y="3293124"/>
            <a:ext cx="0" cy="538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9E7259E-B24C-A333-7144-592A8F321D83}"/>
              </a:ext>
            </a:extLst>
          </p:cNvPr>
          <p:cNvCxnSpPr>
            <a:stCxn id="56" idx="2"/>
            <a:endCxn id="57" idx="0"/>
          </p:cNvCxnSpPr>
          <p:nvPr/>
        </p:nvCxnSpPr>
        <p:spPr>
          <a:xfrm>
            <a:off x="10327908" y="4732164"/>
            <a:ext cx="4813" cy="426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18554E-18AE-1F4A-490F-624AFDAFF424}"/>
              </a:ext>
            </a:extLst>
          </p:cNvPr>
          <p:cNvCxnSpPr>
            <a:cxnSpLocks/>
          </p:cNvCxnSpPr>
          <p:nvPr/>
        </p:nvCxnSpPr>
        <p:spPr>
          <a:xfrm flipH="1" flipV="1">
            <a:off x="3493970" y="1370418"/>
            <a:ext cx="1715702" cy="12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FD9F019-9542-F56D-0183-49AC7396978E}"/>
              </a:ext>
            </a:extLst>
          </p:cNvPr>
          <p:cNvCxnSpPr>
            <a:cxnSpLocks/>
          </p:cNvCxnSpPr>
          <p:nvPr/>
        </p:nvCxnSpPr>
        <p:spPr>
          <a:xfrm>
            <a:off x="7803682" y="137041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C8C0932-4F08-F221-DD42-42E3C8E7B8F8}"/>
              </a:ext>
            </a:extLst>
          </p:cNvPr>
          <p:cNvCxnSpPr/>
          <p:nvPr/>
        </p:nvCxnSpPr>
        <p:spPr>
          <a:xfrm>
            <a:off x="7803682" y="1370418"/>
            <a:ext cx="17060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E21B353-A3D5-876B-4E56-456FB39F0427}"/>
              </a:ext>
            </a:extLst>
          </p:cNvPr>
          <p:cNvCxnSpPr>
            <a:endCxn id="13" idx="0"/>
          </p:cNvCxnSpPr>
          <p:nvPr/>
        </p:nvCxnSpPr>
        <p:spPr>
          <a:xfrm>
            <a:off x="5000324" y="3429000"/>
            <a:ext cx="1" cy="403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20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A068F-F688-00EF-CD11-701BC8E0A865}"/>
              </a:ext>
            </a:extLst>
          </p:cNvPr>
          <p:cNvSpPr txBox="1"/>
          <p:nvPr/>
        </p:nvSpPr>
        <p:spPr>
          <a:xfrm>
            <a:off x="235817" y="57646"/>
            <a:ext cx="11660713" cy="584775"/>
          </a:xfrm>
          <a:prstGeom prst="rect">
            <a:avLst/>
          </a:prstGeom>
          <a:noFill/>
        </p:spPr>
        <p:txBody>
          <a:bodyPr wrap="square" rtlCol="0">
            <a:spAutoFit/>
          </a:bodyPr>
          <a:lstStyle/>
          <a:p>
            <a:pPr algn="ctr"/>
            <a:r>
              <a:rPr lang="en-IN" sz="3200" b="1" u="sng" dirty="0">
                <a:latin typeface="Bookman Old Style" panose="02050604050505020204" pitchFamily="18" charset="0"/>
              </a:rPr>
              <a:t>DATABASE TABLE CONTENTS</a:t>
            </a:r>
          </a:p>
        </p:txBody>
      </p:sp>
      <p:sp>
        <p:nvSpPr>
          <p:cNvPr id="3" name="TextBox 2">
            <a:extLst>
              <a:ext uri="{FF2B5EF4-FFF2-40B4-BE49-F238E27FC236}">
                <a16:creationId xmlns:a16="http://schemas.microsoft.com/office/drawing/2014/main" id="{47EFF906-C2BD-15A3-5278-EE18A3A064C0}"/>
              </a:ext>
            </a:extLst>
          </p:cNvPr>
          <p:cNvSpPr txBox="1"/>
          <p:nvPr/>
        </p:nvSpPr>
        <p:spPr>
          <a:xfrm>
            <a:off x="5139891" y="703838"/>
            <a:ext cx="3349592" cy="523220"/>
          </a:xfrm>
          <a:prstGeom prst="rect">
            <a:avLst/>
          </a:prstGeom>
          <a:noFill/>
        </p:spPr>
        <p:txBody>
          <a:bodyPr wrap="square" rtlCol="0">
            <a:spAutoFit/>
          </a:bodyPr>
          <a:lstStyle/>
          <a:p>
            <a:r>
              <a:rPr lang="en-IN" sz="2800" b="1" dirty="0">
                <a:latin typeface="Aparajita" panose="02020603050405020304" pitchFamily="18" charset="0"/>
                <a:cs typeface="Aparajita" panose="02020603050405020304" pitchFamily="18" charset="0"/>
              </a:rPr>
              <a:t>  STUDENT</a:t>
            </a:r>
          </a:p>
        </p:txBody>
      </p:sp>
      <p:sp>
        <p:nvSpPr>
          <p:cNvPr id="5" name="Rectangle 4">
            <a:extLst>
              <a:ext uri="{FF2B5EF4-FFF2-40B4-BE49-F238E27FC236}">
                <a16:creationId xmlns:a16="http://schemas.microsoft.com/office/drawing/2014/main" id="{21DFC4A4-EA30-CCAD-4C7F-5D09EF0FC4BE}"/>
              </a:ext>
            </a:extLst>
          </p:cNvPr>
          <p:cNvSpPr/>
          <p:nvPr/>
        </p:nvSpPr>
        <p:spPr>
          <a:xfrm>
            <a:off x="4578418" y="1227059"/>
            <a:ext cx="3080085" cy="4623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1E93CC0C-4B0E-2310-D0E3-398E42600DD8}"/>
              </a:ext>
            </a:extLst>
          </p:cNvPr>
          <p:cNvCxnSpPr/>
          <p:nvPr/>
        </p:nvCxnSpPr>
        <p:spPr>
          <a:xfrm>
            <a:off x="4578418" y="2427629"/>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1207CB7-B4BD-ED21-B7EB-B7E5168C0C73}"/>
              </a:ext>
            </a:extLst>
          </p:cNvPr>
          <p:cNvCxnSpPr/>
          <p:nvPr/>
        </p:nvCxnSpPr>
        <p:spPr>
          <a:xfrm>
            <a:off x="4588044" y="2815292"/>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7BC3DEB-C2FD-1175-11E3-5BF4ACFF2460}"/>
              </a:ext>
            </a:extLst>
          </p:cNvPr>
          <p:cNvCxnSpPr/>
          <p:nvPr/>
        </p:nvCxnSpPr>
        <p:spPr>
          <a:xfrm>
            <a:off x="4597666" y="3177073"/>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0676A60-0E32-B9EA-9823-6929CA950035}"/>
              </a:ext>
            </a:extLst>
          </p:cNvPr>
          <p:cNvCxnSpPr/>
          <p:nvPr/>
        </p:nvCxnSpPr>
        <p:spPr>
          <a:xfrm>
            <a:off x="4588041" y="3581548"/>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B21A92-9DBB-A440-89F1-028B9BECC39F}"/>
              </a:ext>
            </a:extLst>
          </p:cNvPr>
          <p:cNvCxnSpPr/>
          <p:nvPr/>
        </p:nvCxnSpPr>
        <p:spPr>
          <a:xfrm>
            <a:off x="4588041" y="3969832"/>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AEFE53-85F5-B7B1-0C2A-C20310C38910}"/>
              </a:ext>
            </a:extLst>
          </p:cNvPr>
          <p:cNvCxnSpPr/>
          <p:nvPr/>
        </p:nvCxnSpPr>
        <p:spPr>
          <a:xfrm>
            <a:off x="4578418" y="4330091"/>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D331440-D544-5427-3647-7DFC92DF9A2A}"/>
              </a:ext>
            </a:extLst>
          </p:cNvPr>
          <p:cNvCxnSpPr/>
          <p:nvPr/>
        </p:nvCxnSpPr>
        <p:spPr>
          <a:xfrm>
            <a:off x="4568792" y="4679547"/>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ED1162-200A-D4E9-4D40-970DBA5D59FC}"/>
              </a:ext>
            </a:extLst>
          </p:cNvPr>
          <p:cNvCxnSpPr/>
          <p:nvPr/>
        </p:nvCxnSpPr>
        <p:spPr>
          <a:xfrm>
            <a:off x="4568792" y="5027825"/>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D5AE0A-97EF-C6E0-591D-A423613D1483}"/>
              </a:ext>
            </a:extLst>
          </p:cNvPr>
          <p:cNvCxnSpPr>
            <a:cxnSpLocks/>
          </p:cNvCxnSpPr>
          <p:nvPr/>
        </p:nvCxnSpPr>
        <p:spPr>
          <a:xfrm>
            <a:off x="4588044" y="1660201"/>
            <a:ext cx="30897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EDF94B-35A7-8880-EC08-CC76F4B1F1AC}"/>
              </a:ext>
            </a:extLst>
          </p:cNvPr>
          <p:cNvCxnSpPr/>
          <p:nvPr/>
        </p:nvCxnSpPr>
        <p:spPr>
          <a:xfrm>
            <a:off x="4588044" y="2032404"/>
            <a:ext cx="30897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D44E28D-5DB9-88CC-2592-3077DBDD69A8}"/>
              </a:ext>
            </a:extLst>
          </p:cNvPr>
          <p:cNvCxnSpPr/>
          <p:nvPr/>
        </p:nvCxnSpPr>
        <p:spPr>
          <a:xfrm>
            <a:off x="4568794" y="5381848"/>
            <a:ext cx="3108959"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153C20B-CCCB-63E4-E4CE-2F22782F1A2A}"/>
              </a:ext>
            </a:extLst>
          </p:cNvPr>
          <p:cNvSpPr txBox="1"/>
          <p:nvPr/>
        </p:nvSpPr>
        <p:spPr>
          <a:xfrm>
            <a:off x="4526129" y="1227058"/>
            <a:ext cx="3080087" cy="4708981"/>
          </a:xfrm>
          <a:prstGeom prst="rect">
            <a:avLst/>
          </a:prstGeom>
          <a:noFill/>
        </p:spPr>
        <p:txBody>
          <a:bodyPr wrap="square" rtlCol="0">
            <a:spAutoFit/>
          </a:bodyPr>
          <a:lstStyle/>
          <a:p>
            <a:pPr algn="ctr"/>
            <a:r>
              <a:rPr lang="en-IN" sz="2500" dirty="0">
                <a:solidFill>
                  <a:schemeClr val="accent1">
                    <a:lumMod val="75000"/>
                  </a:schemeClr>
                </a:solidFill>
                <a:latin typeface="Bahnschrift" panose="020B0502040204020203" pitchFamily="34" charset="0"/>
              </a:rPr>
              <a:t>NAME</a:t>
            </a:r>
          </a:p>
          <a:p>
            <a:pPr algn="ctr"/>
            <a:r>
              <a:rPr lang="en-IN" sz="2500" dirty="0">
                <a:solidFill>
                  <a:schemeClr val="accent1">
                    <a:lumMod val="75000"/>
                  </a:schemeClr>
                </a:solidFill>
                <a:latin typeface="Bahnschrift" panose="020B0502040204020203" pitchFamily="34" charset="0"/>
              </a:rPr>
              <a:t>STUD_ID</a:t>
            </a:r>
          </a:p>
          <a:p>
            <a:pPr algn="ctr"/>
            <a:r>
              <a:rPr lang="en-IN" sz="2500" dirty="0">
                <a:solidFill>
                  <a:schemeClr val="accent1">
                    <a:lumMod val="75000"/>
                  </a:schemeClr>
                </a:solidFill>
                <a:latin typeface="Bahnschrift" panose="020B0502040204020203" pitchFamily="34" charset="0"/>
              </a:rPr>
              <a:t>AADHAR</a:t>
            </a:r>
          </a:p>
          <a:p>
            <a:pPr algn="ctr"/>
            <a:r>
              <a:rPr lang="en-IN" sz="2500" dirty="0">
                <a:solidFill>
                  <a:schemeClr val="accent1">
                    <a:lumMod val="75000"/>
                  </a:schemeClr>
                </a:solidFill>
                <a:latin typeface="Bahnschrift" panose="020B0502040204020203" pitchFamily="34" charset="0"/>
              </a:rPr>
              <a:t>GUARDIAN</a:t>
            </a:r>
          </a:p>
          <a:p>
            <a:pPr algn="ctr"/>
            <a:r>
              <a:rPr lang="en-IN" sz="2500" dirty="0">
                <a:solidFill>
                  <a:schemeClr val="accent1">
                    <a:lumMod val="75000"/>
                  </a:schemeClr>
                </a:solidFill>
                <a:latin typeface="Bahnschrift" panose="020B0502040204020203" pitchFamily="34" charset="0"/>
              </a:rPr>
              <a:t>COURSE</a:t>
            </a:r>
          </a:p>
          <a:p>
            <a:pPr algn="ctr"/>
            <a:r>
              <a:rPr lang="en-IN" sz="2500" dirty="0">
                <a:solidFill>
                  <a:schemeClr val="accent1">
                    <a:lumMod val="75000"/>
                  </a:schemeClr>
                </a:solidFill>
                <a:latin typeface="Bahnschrift" panose="020B0502040204020203" pitchFamily="34" charset="0"/>
              </a:rPr>
              <a:t>DURATION</a:t>
            </a:r>
          </a:p>
          <a:p>
            <a:pPr algn="ctr"/>
            <a:r>
              <a:rPr lang="en-IN" sz="2500" dirty="0">
                <a:solidFill>
                  <a:schemeClr val="accent1">
                    <a:lumMod val="75000"/>
                  </a:schemeClr>
                </a:solidFill>
                <a:latin typeface="Bahnschrift" panose="020B0502040204020203" pitchFamily="34" charset="0"/>
              </a:rPr>
              <a:t>FEE</a:t>
            </a:r>
          </a:p>
          <a:p>
            <a:pPr algn="ctr"/>
            <a:r>
              <a:rPr lang="en-IN" sz="2500" dirty="0">
                <a:solidFill>
                  <a:schemeClr val="accent1">
                    <a:lumMod val="75000"/>
                  </a:schemeClr>
                </a:solidFill>
                <a:latin typeface="Bahnschrift" panose="020B0502040204020203" pitchFamily="34" charset="0"/>
              </a:rPr>
              <a:t>MARKS</a:t>
            </a:r>
          </a:p>
          <a:p>
            <a:pPr algn="ctr"/>
            <a:r>
              <a:rPr lang="en-IN" sz="2500" dirty="0">
                <a:solidFill>
                  <a:schemeClr val="accent1">
                    <a:lumMod val="75000"/>
                  </a:schemeClr>
                </a:solidFill>
                <a:latin typeface="Bahnschrift" panose="020B0502040204020203" pitchFamily="34" charset="0"/>
              </a:rPr>
              <a:t>GENDER</a:t>
            </a:r>
          </a:p>
          <a:p>
            <a:pPr algn="ctr"/>
            <a:r>
              <a:rPr lang="en-IN" sz="2500" dirty="0">
                <a:solidFill>
                  <a:schemeClr val="accent1">
                    <a:lumMod val="75000"/>
                  </a:schemeClr>
                </a:solidFill>
                <a:latin typeface="Bahnschrift" panose="020B0502040204020203" pitchFamily="34" charset="0"/>
              </a:rPr>
              <a:t>PHONE</a:t>
            </a:r>
          </a:p>
          <a:p>
            <a:pPr algn="ctr"/>
            <a:r>
              <a:rPr lang="en-IN" sz="2500" dirty="0">
                <a:solidFill>
                  <a:schemeClr val="accent1">
                    <a:lumMod val="75000"/>
                  </a:schemeClr>
                </a:solidFill>
                <a:latin typeface="Bahnschrift" panose="020B0502040204020203" pitchFamily="34" charset="0"/>
              </a:rPr>
              <a:t>EMAIL</a:t>
            </a:r>
          </a:p>
          <a:p>
            <a:pPr algn="ctr"/>
            <a:r>
              <a:rPr lang="en-IN" sz="2500" dirty="0">
                <a:solidFill>
                  <a:schemeClr val="accent1">
                    <a:lumMod val="75000"/>
                  </a:schemeClr>
                </a:solidFill>
                <a:latin typeface="Bahnschrift" panose="020B0502040204020203" pitchFamily="34" charset="0"/>
              </a:rPr>
              <a:t>LOCATION</a:t>
            </a:r>
          </a:p>
        </p:txBody>
      </p:sp>
      <p:pic>
        <p:nvPicPr>
          <p:cNvPr id="1026" name="Picture 2" descr="28,956 Database Illustrations &amp; Clip Art - iStock">
            <a:extLst>
              <a:ext uri="{FF2B5EF4-FFF2-40B4-BE49-F238E27FC236}">
                <a16:creationId xmlns:a16="http://schemas.microsoft.com/office/drawing/2014/main" id="{4E2A376F-3C53-CE82-2FB4-39A603B54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622" y="122705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8,956 Database Illustrations &amp; Clip Art - iStock">
            <a:extLst>
              <a:ext uri="{FF2B5EF4-FFF2-40B4-BE49-F238E27FC236}">
                <a16:creationId xmlns:a16="http://schemas.microsoft.com/office/drawing/2014/main" id="{BC008497-F3A4-642E-7089-3919656C6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3598" y="122705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16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4B320E-BA1A-26AF-8358-E037E038768D}"/>
              </a:ext>
            </a:extLst>
          </p:cNvPr>
          <p:cNvSpPr txBox="1"/>
          <p:nvPr/>
        </p:nvSpPr>
        <p:spPr>
          <a:xfrm>
            <a:off x="96252" y="-28876"/>
            <a:ext cx="11940237" cy="584775"/>
          </a:xfrm>
          <a:prstGeom prst="rect">
            <a:avLst/>
          </a:prstGeom>
          <a:noFill/>
        </p:spPr>
        <p:txBody>
          <a:bodyPr wrap="square" rtlCol="0">
            <a:spAutoFit/>
          </a:bodyPr>
          <a:lstStyle/>
          <a:p>
            <a:pPr algn="ctr"/>
            <a:r>
              <a:rPr lang="en-IN" sz="3200" b="1" u="sng" dirty="0">
                <a:latin typeface="Bookman Old Style" panose="02050604050505020204" pitchFamily="18" charset="0"/>
              </a:rPr>
              <a:t>OUTPUTS</a:t>
            </a:r>
          </a:p>
        </p:txBody>
      </p:sp>
      <p:sp>
        <p:nvSpPr>
          <p:cNvPr id="4" name="TextBox 3">
            <a:extLst>
              <a:ext uri="{FF2B5EF4-FFF2-40B4-BE49-F238E27FC236}">
                <a16:creationId xmlns:a16="http://schemas.microsoft.com/office/drawing/2014/main" id="{0945275E-7C2A-925F-12A4-0232073850B5}"/>
              </a:ext>
            </a:extLst>
          </p:cNvPr>
          <p:cNvSpPr txBox="1"/>
          <p:nvPr/>
        </p:nvSpPr>
        <p:spPr>
          <a:xfrm>
            <a:off x="1045029" y="793102"/>
            <a:ext cx="2071395" cy="369332"/>
          </a:xfrm>
          <a:prstGeom prst="rect">
            <a:avLst/>
          </a:prstGeom>
          <a:noFill/>
        </p:spPr>
        <p:txBody>
          <a:bodyPr wrap="square" rtlCol="0">
            <a:spAutoFit/>
          </a:bodyPr>
          <a:lstStyle/>
          <a:p>
            <a:r>
              <a:rPr lang="en-IN" b="1" u="sng" dirty="0">
                <a:latin typeface="Bahnschrift" panose="020B0502040204020203" pitchFamily="34" charset="0"/>
              </a:rPr>
              <a:t>CONTROL PANEL:</a:t>
            </a:r>
          </a:p>
        </p:txBody>
      </p:sp>
      <p:pic>
        <p:nvPicPr>
          <p:cNvPr id="6" name="Picture 5">
            <a:extLst>
              <a:ext uri="{FF2B5EF4-FFF2-40B4-BE49-F238E27FC236}">
                <a16:creationId xmlns:a16="http://schemas.microsoft.com/office/drawing/2014/main" id="{14DC6FC8-8B3A-04B3-1758-9CA195CBF990}"/>
              </a:ext>
            </a:extLst>
          </p:cNvPr>
          <p:cNvPicPr>
            <a:picLocks noChangeAspect="1"/>
          </p:cNvPicPr>
          <p:nvPr/>
        </p:nvPicPr>
        <p:blipFill>
          <a:blip r:embed="rId2"/>
          <a:stretch>
            <a:fillRect/>
          </a:stretch>
        </p:blipFill>
        <p:spPr>
          <a:xfrm>
            <a:off x="1045029" y="1809550"/>
            <a:ext cx="10131748" cy="3891162"/>
          </a:xfrm>
          <a:prstGeom prst="rect">
            <a:avLst/>
          </a:prstGeom>
        </p:spPr>
      </p:pic>
    </p:spTree>
    <p:extLst>
      <p:ext uri="{BB962C8B-B14F-4D97-AF65-F5344CB8AC3E}">
        <p14:creationId xmlns:p14="http://schemas.microsoft.com/office/powerpoint/2010/main" val="333546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D4A942-0FDC-B501-7BB9-CF9C08679C7F}"/>
              </a:ext>
            </a:extLst>
          </p:cNvPr>
          <p:cNvSpPr txBox="1"/>
          <p:nvPr/>
        </p:nvSpPr>
        <p:spPr>
          <a:xfrm>
            <a:off x="1110342" y="373224"/>
            <a:ext cx="2612571" cy="369332"/>
          </a:xfrm>
          <a:prstGeom prst="rect">
            <a:avLst/>
          </a:prstGeom>
          <a:noFill/>
        </p:spPr>
        <p:txBody>
          <a:bodyPr wrap="square" rtlCol="0">
            <a:spAutoFit/>
          </a:bodyPr>
          <a:lstStyle/>
          <a:p>
            <a:r>
              <a:rPr lang="en-IN" b="1" u="sng" dirty="0"/>
              <a:t>ADMIN REGISTRATION:</a:t>
            </a:r>
          </a:p>
        </p:txBody>
      </p:sp>
      <p:pic>
        <p:nvPicPr>
          <p:cNvPr id="4" name="Picture 3">
            <a:extLst>
              <a:ext uri="{FF2B5EF4-FFF2-40B4-BE49-F238E27FC236}">
                <a16:creationId xmlns:a16="http://schemas.microsoft.com/office/drawing/2014/main" id="{5E05308A-68CF-3B08-840E-48BE5D2D53E8}"/>
              </a:ext>
            </a:extLst>
          </p:cNvPr>
          <p:cNvPicPr>
            <a:picLocks noChangeAspect="1"/>
          </p:cNvPicPr>
          <p:nvPr/>
        </p:nvPicPr>
        <p:blipFill>
          <a:blip r:embed="rId2"/>
          <a:stretch>
            <a:fillRect/>
          </a:stretch>
        </p:blipFill>
        <p:spPr>
          <a:xfrm>
            <a:off x="1029902" y="1463040"/>
            <a:ext cx="10416575" cy="4047172"/>
          </a:xfrm>
          <a:prstGeom prst="rect">
            <a:avLst/>
          </a:prstGeom>
        </p:spPr>
      </p:pic>
    </p:spTree>
    <p:extLst>
      <p:ext uri="{BB962C8B-B14F-4D97-AF65-F5344CB8AC3E}">
        <p14:creationId xmlns:p14="http://schemas.microsoft.com/office/powerpoint/2010/main" val="1874065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AF229E-E67C-5210-5DB9-E26C3C7F6001}"/>
              </a:ext>
            </a:extLst>
          </p:cNvPr>
          <p:cNvSpPr txBox="1"/>
          <p:nvPr/>
        </p:nvSpPr>
        <p:spPr>
          <a:xfrm>
            <a:off x="1129004" y="513184"/>
            <a:ext cx="2631233" cy="382555"/>
          </a:xfrm>
          <a:prstGeom prst="rect">
            <a:avLst/>
          </a:prstGeom>
          <a:noFill/>
        </p:spPr>
        <p:txBody>
          <a:bodyPr wrap="square" rtlCol="0">
            <a:spAutoFit/>
          </a:bodyPr>
          <a:lstStyle/>
          <a:p>
            <a:r>
              <a:rPr lang="en-IN" b="1" u="sng" dirty="0"/>
              <a:t>ADMIN LOGIN:</a:t>
            </a:r>
          </a:p>
        </p:txBody>
      </p:sp>
      <p:pic>
        <p:nvPicPr>
          <p:cNvPr id="4" name="Picture 3">
            <a:extLst>
              <a:ext uri="{FF2B5EF4-FFF2-40B4-BE49-F238E27FC236}">
                <a16:creationId xmlns:a16="http://schemas.microsoft.com/office/drawing/2014/main" id="{E949E5A5-9FE8-07EC-67B7-2FFDB9DA7D97}"/>
              </a:ext>
            </a:extLst>
          </p:cNvPr>
          <p:cNvPicPr>
            <a:picLocks noChangeAspect="1"/>
          </p:cNvPicPr>
          <p:nvPr/>
        </p:nvPicPr>
        <p:blipFill>
          <a:blip r:embed="rId2"/>
          <a:stretch>
            <a:fillRect/>
          </a:stretch>
        </p:blipFill>
        <p:spPr>
          <a:xfrm>
            <a:off x="978696" y="1713298"/>
            <a:ext cx="10307874" cy="3667224"/>
          </a:xfrm>
          <a:prstGeom prst="rect">
            <a:avLst/>
          </a:prstGeom>
        </p:spPr>
      </p:pic>
    </p:spTree>
    <p:extLst>
      <p:ext uri="{BB962C8B-B14F-4D97-AF65-F5344CB8AC3E}">
        <p14:creationId xmlns:p14="http://schemas.microsoft.com/office/powerpoint/2010/main" val="354783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E7B5D4-1DAB-F7AA-A2D5-73F27300A5BA}"/>
              </a:ext>
            </a:extLst>
          </p:cNvPr>
          <p:cNvPicPr>
            <a:picLocks noChangeAspect="1"/>
          </p:cNvPicPr>
          <p:nvPr/>
        </p:nvPicPr>
        <p:blipFill>
          <a:blip r:embed="rId2"/>
          <a:stretch>
            <a:fillRect/>
          </a:stretch>
        </p:blipFill>
        <p:spPr>
          <a:xfrm>
            <a:off x="1063690" y="1137817"/>
            <a:ext cx="10094168" cy="5095032"/>
          </a:xfrm>
          <a:prstGeom prst="rect">
            <a:avLst/>
          </a:prstGeom>
        </p:spPr>
      </p:pic>
      <p:sp>
        <p:nvSpPr>
          <p:cNvPr id="2" name="TextBox 1">
            <a:extLst>
              <a:ext uri="{FF2B5EF4-FFF2-40B4-BE49-F238E27FC236}">
                <a16:creationId xmlns:a16="http://schemas.microsoft.com/office/drawing/2014/main" id="{59D92D9B-07F4-D701-C13D-1B5605FDA1EB}"/>
              </a:ext>
            </a:extLst>
          </p:cNvPr>
          <p:cNvSpPr txBox="1"/>
          <p:nvPr/>
        </p:nvSpPr>
        <p:spPr>
          <a:xfrm>
            <a:off x="1063690" y="541176"/>
            <a:ext cx="2752530" cy="369332"/>
          </a:xfrm>
          <a:prstGeom prst="rect">
            <a:avLst/>
          </a:prstGeom>
          <a:noFill/>
        </p:spPr>
        <p:txBody>
          <a:bodyPr wrap="square" rtlCol="0">
            <a:spAutoFit/>
          </a:bodyPr>
          <a:lstStyle/>
          <a:p>
            <a:r>
              <a:rPr lang="en-IN" b="1" u="sng" dirty="0"/>
              <a:t>ADMIN CONTROL PANEL:</a:t>
            </a:r>
          </a:p>
        </p:txBody>
      </p:sp>
    </p:spTree>
    <p:extLst>
      <p:ext uri="{BB962C8B-B14F-4D97-AF65-F5344CB8AC3E}">
        <p14:creationId xmlns:p14="http://schemas.microsoft.com/office/powerpoint/2010/main" val="2975453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CC14D4-FE15-9DF7-CA50-F052BD97AE56}"/>
              </a:ext>
            </a:extLst>
          </p:cNvPr>
          <p:cNvSpPr txBox="1"/>
          <p:nvPr/>
        </p:nvSpPr>
        <p:spPr>
          <a:xfrm>
            <a:off x="1129004" y="410547"/>
            <a:ext cx="2901820" cy="369332"/>
          </a:xfrm>
          <a:prstGeom prst="rect">
            <a:avLst/>
          </a:prstGeom>
          <a:noFill/>
        </p:spPr>
        <p:txBody>
          <a:bodyPr wrap="square" rtlCol="0">
            <a:spAutoFit/>
          </a:bodyPr>
          <a:lstStyle/>
          <a:p>
            <a:r>
              <a:rPr lang="en-IN" b="1" u="sng" dirty="0"/>
              <a:t>STUDENT REGISTRATION:</a:t>
            </a:r>
          </a:p>
        </p:txBody>
      </p:sp>
      <p:pic>
        <p:nvPicPr>
          <p:cNvPr id="6" name="Picture 5">
            <a:extLst>
              <a:ext uri="{FF2B5EF4-FFF2-40B4-BE49-F238E27FC236}">
                <a16:creationId xmlns:a16="http://schemas.microsoft.com/office/drawing/2014/main" id="{4039F9E0-CD90-DE9A-40B1-6164E147B226}"/>
              </a:ext>
            </a:extLst>
          </p:cNvPr>
          <p:cNvPicPr>
            <a:picLocks noChangeAspect="1"/>
          </p:cNvPicPr>
          <p:nvPr/>
        </p:nvPicPr>
        <p:blipFill>
          <a:blip r:embed="rId2"/>
          <a:stretch>
            <a:fillRect/>
          </a:stretch>
        </p:blipFill>
        <p:spPr>
          <a:xfrm>
            <a:off x="915178" y="1491915"/>
            <a:ext cx="10349804" cy="4032985"/>
          </a:xfrm>
          <a:prstGeom prst="rect">
            <a:avLst/>
          </a:prstGeom>
        </p:spPr>
      </p:pic>
    </p:spTree>
    <p:extLst>
      <p:ext uri="{BB962C8B-B14F-4D97-AF65-F5344CB8AC3E}">
        <p14:creationId xmlns:p14="http://schemas.microsoft.com/office/powerpoint/2010/main" val="332379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4754C-ADF7-9D87-93AA-8BB96D1513F6}"/>
              </a:ext>
            </a:extLst>
          </p:cNvPr>
          <p:cNvSpPr txBox="1"/>
          <p:nvPr/>
        </p:nvSpPr>
        <p:spPr>
          <a:xfrm>
            <a:off x="1068821" y="-74162"/>
            <a:ext cx="4572000" cy="523220"/>
          </a:xfrm>
          <a:prstGeom prst="rect">
            <a:avLst/>
          </a:prstGeom>
          <a:noFill/>
        </p:spPr>
        <p:txBody>
          <a:bodyPr wrap="square" rtlCol="0">
            <a:spAutoFit/>
          </a:bodyPr>
          <a:lstStyle/>
          <a:p>
            <a:r>
              <a:rPr lang="en-IN" sz="2800" b="1" u="sng" dirty="0">
                <a:latin typeface="Bookman Old Style" panose="02050604050505020204" pitchFamily="18" charset="0"/>
                <a:cs typeface="Aparajita" panose="02020603050405020304" pitchFamily="18" charset="0"/>
              </a:rPr>
              <a:t>CONTENTS</a:t>
            </a:r>
          </a:p>
        </p:txBody>
      </p:sp>
      <p:sp>
        <p:nvSpPr>
          <p:cNvPr id="5" name="Flowchart: Connector 4">
            <a:extLst>
              <a:ext uri="{FF2B5EF4-FFF2-40B4-BE49-F238E27FC236}">
                <a16:creationId xmlns:a16="http://schemas.microsoft.com/office/drawing/2014/main" id="{E082C115-0420-A7DE-6B97-744F9422D949}"/>
              </a:ext>
            </a:extLst>
          </p:cNvPr>
          <p:cNvSpPr/>
          <p:nvPr/>
        </p:nvSpPr>
        <p:spPr>
          <a:xfrm>
            <a:off x="579916" y="916418"/>
            <a:ext cx="3128210" cy="35385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Abstract</a:t>
            </a:r>
          </a:p>
        </p:txBody>
      </p:sp>
      <p:sp>
        <p:nvSpPr>
          <p:cNvPr id="6" name="Flowchart: Connector 5">
            <a:extLst>
              <a:ext uri="{FF2B5EF4-FFF2-40B4-BE49-F238E27FC236}">
                <a16:creationId xmlns:a16="http://schemas.microsoft.com/office/drawing/2014/main" id="{5FCAED6E-4E83-2447-D898-4B4BE639C6C5}"/>
              </a:ext>
            </a:extLst>
          </p:cNvPr>
          <p:cNvSpPr/>
          <p:nvPr/>
        </p:nvSpPr>
        <p:spPr>
          <a:xfrm>
            <a:off x="582325" y="497382"/>
            <a:ext cx="3084900" cy="34369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Introduction</a:t>
            </a:r>
          </a:p>
        </p:txBody>
      </p:sp>
      <p:sp>
        <p:nvSpPr>
          <p:cNvPr id="7" name="Flowchart: Connector 6">
            <a:extLst>
              <a:ext uri="{FF2B5EF4-FFF2-40B4-BE49-F238E27FC236}">
                <a16:creationId xmlns:a16="http://schemas.microsoft.com/office/drawing/2014/main" id="{9ABF9909-C8E6-39A7-FFBC-FC3BCF8B7C61}"/>
              </a:ext>
            </a:extLst>
          </p:cNvPr>
          <p:cNvSpPr/>
          <p:nvPr/>
        </p:nvSpPr>
        <p:spPr>
          <a:xfrm>
            <a:off x="560668" y="1344739"/>
            <a:ext cx="3128210" cy="353851"/>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Objectives</a:t>
            </a:r>
          </a:p>
        </p:txBody>
      </p:sp>
      <p:sp>
        <p:nvSpPr>
          <p:cNvPr id="8" name="Flowchart: Connector 7">
            <a:extLst>
              <a:ext uri="{FF2B5EF4-FFF2-40B4-BE49-F238E27FC236}">
                <a16:creationId xmlns:a16="http://schemas.microsoft.com/office/drawing/2014/main" id="{33455F43-6BAD-7D0E-250B-FFBB90026273}"/>
              </a:ext>
            </a:extLst>
          </p:cNvPr>
          <p:cNvSpPr/>
          <p:nvPr/>
        </p:nvSpPr>
        <p:spPr>
          <a:xfrm>
            <a:off x="3214838" y="2598821"/>
            <a:ext cx="45719" cy="45719"/>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DB550519-24C3-A52D-4ACE-CB1C2E02A693}"/>
              </a:ext>
            </a:extLst>
          </p:cNvPr>
          <p:cNvSpPr/>
          <p:nvPr/>
        </p:nvSpPr>
        <p:spPr>
          <a:xfrm>
            <a:off x="560667" y="2624866"/>
            <a:ext cx="3074073" cy="380312"/>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Project</a:t>
            </a:r>
            <a:r>
              <a:rPr lang="en-IN" dirty="0"/>
              <a:t> </a:t>
            </a:r>
            <a:r>
              <a:rPr lang="en-IN" dirty="0">
                <a:latin typeface="Bahnschrift" panose="020B0502040204020203" pitchFamily="34" charset="0"/>
              </a:rPr>
              <a:t>Category</a:t>
            </a:r>
          </a:p>
        </p:txBody>
      </p:sp>
      <p:sp>
        <p:nvSpPr>
          <p:cNvPr id="10" name="Flowchart: Connector 9">
            <a:extLst>
              <a:ext uri="{FF2B5EF4-FFF2-40B4-BE49-F238E27FC236}">
                <a16:creationId xmlns:a16="http://schemas.microsoft.com/office/drawing/2014/main" id="{E0144624-3193-3BC0-71CD-9B5A96F910E0}"/>
              </a:ext>
            </a:extLst>
          </p:cNvPr>
          <p:cNvSpPr/>
          <p:nvPr/>
        </p:nvSpPr>
        <p:spPr>
          <a:xfrm>
            <a:off x="569088" y="3516723"/>
            <a:ext cx="3149863" cy="35385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Tools</a:t>
            </a:r>
          </a:p>
        </p:txBody>
      </p:sp>
      <p:sp>
        <p:nvSpPr>
          <p:cNvPr id="11" name="Flowchart: Connector 10">
            <a:extLst>
              <a:ext uri="{FF2B5EF4-FFF2-40B4-BE49-F238E27FC236}">
                <a16:creationId xmlns:a16="http://schemas.microsoft.com/office/drawing/2014/main" id="{602FBC93-CFB2-B1EE-923A-B0F8639C6675}"/>
              </a:ext>
            </a:extLst>
          </p:cNvPr>
          <p:cNvSpPr/>
          <p:nvPr/>
        </p:nvSpPr>
        <p:spPr>
          <a:xfrm>
            <a:off x="520965" y="1720452"/>
            <a:ext cx="3207615" cy="389569"/>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Existing</a:t>
            </a:r>
            <a:r>
              <a:rPr lang="en-IN" dirty="0"/>
              <a:t> </a:t>
            </a:r>
            <a:r>
              <a:rPr lang="en-IN" dirty="0">
                <a:latin typeface="Bahnschrift" panose="020B0502040204020203" pitchFamily="34" charset="0"/>
              </a:rPr>
              <a:t>System</a:t>
            </a:r>
          </a:p>
        </p:txBody>
      </p:sp>
      <p:sp>
        <p:nvSpPr>
          <p:cNvPr id="12" name="Flowchart: Connector 11">
            <a:extLst>
              <a:ext uri="{FF2B5EF4-FFF2-40B4-BE49-F238E27FC236}">
                <a16:creationId xmlns:a16="http://schemas.microsoft.com/office/drawing/2014/main" id="{EE8C151C-4E68-AC4F-635C-AE04791FFC75}"/>
              </a:ext>
            </a:extLst>
          </p:cNvPr>
          <p:cNvSpPr/>
          <p:nvPr/>
        </p:nvSpPr>
        <p:spPr>
          <a:xfrm>
            <a:off x="500511" y="2168402"/>
            <a:ext cx="3207615" cy="389569"/>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Proposed</a:t>
            </a:r>
            <a:r>
              <a:rPr lang="en-IN" dirty="0"/>
              <a:t> </a:t>
            </a:r>
            <a:r>
              <a:rPr lang="en-IN" dirty="0">
                <a:latin typeface="Bahnschrift" panose="020B0502040204020203" pitchFamily="34" charset="0"/>
              </a:rPr>
              <a:t>System</a:t>
            </a:r>
          </a:p>
        </p:txBody>
      </p:sp>
      <p:sp>
        <p:nvSpPr>
          <p:cNvPr id="13" name="Flowchart: Connector 12">
            <a:extLst>
              <a:ext uri="{FF2B5EF4-FFF2-40B4-BE49-F238E27FC236}">
                <a16:creationId xmlns:a16="http://schemas.microsoft.com/office/drawing/2014/main" id="{FD4C9EFF-2C72-BB34-83E7-3FD783152B47}"/>
              </a:ext>
            </a:extLst>
          </p:cNvPr>
          <p:cNvSpPr/>
          <p:nvPr/>
        </p:nvSpPr>
        <p:spPr>
          <a:xfrm>
            <a:off x="459607" y="3955175"/>
            <a:ext cx="3207615" cy="380312"/>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Users</a:t>
            </a:r>
          </a:p>
        </p:txBody>
      </p:sp>
      <p:sp>
        <p:nvSpPr>
          <p:cNvPr id="15" name="Flowchart: Connector 14">
            <a:extLst>
              <a:ext uri="{FF2B5EF4-FFF2-40B4-BE49-F238E27FC236}">
                <a16:creationId xmlns:a16="http://schemas.microsoft.com/office/drawing/2014/main" id="{709C1D72-25DD-98F0-04EC-3F2889F8BB0D}"/>
              </a:ext>
            </a:extLst>
          </p:cNvPr>
          <p:cNvSpPr/>
          <p:nvPr/>
        </p:nvSpPr>
        <p:spPr>
          <a:xfrm>
            <a:off x="427125" y="4417368"/>
            <a:ext cx="3207615" cy="38957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Workflow</a:t>
            </a:r>
          </a:p>
        </p:txBody>
      </p:sp>
      <p:sp>
        <p:nvSpPr>
          <p:cNvPr id="16" name="Flowchart: Connector 15">
            <a:extLst>
              <a:ext uri="{FF2B5EF4-FFF2-40B4-BE49-F238E27FC236}">
                <a16:creationId xmlns:a16="http://schemas.microsoft.com/office/drawing/2014/main" id="{F6369622-53CF-63EA-94AB-B09730344FE1}"/>
              </a:ext>
            </a:extLst>
          </p:cNvPr>
          <p:cNvSpPr/>
          <p:nvPr/>
        </p:nvSpPr>
        <p:spPr>
          <a:xfrm>
            <a:off x="469231" y="4888819"/>
            <a:ext cx="3226864" cy="38956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Database</a:t>
            </a:r>
          </a:p>
        </p:txBody>
      </p:sp>
      <p:sp>
        <p:nvSpPr>
          <p:cNvPr id="17" name="Flowchart: Connector 16">
            <a:extLst>
              <a:ext uri="{FF2B5EF4-FFF2-40B4-BE49-F238E27FC236}">
                <a16:creationId xmlns:a16="http://schemas.microsoft.com/office/drawing/2014/main" id="{953624B5-42E3-A78E-C5C5-2CAB95FF2D4F}"/>
              </a:ext>
            </a:extLst>
          </p:cNvPr>
          <p:cNvSpPr/>
          <p:nvPr/>
        </p:nvSpPr>
        <p:spPr>
          <a:xfrm>
            <a:off x="530589" y="3053502"/>
            <a:ext cx="3226863" cy="38956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Requirements</a:t>
            </a:r>
          </a:p>
        </p:txBody>
      </p:sp>
      <p:sp>
        <p:nvSpPr>
          <p:cNvPr id="18" name="Flowchart: Connector 17">
            <a:extLst>
              <a:ext uri="{FF2B5EF4-FFF2-40B4-BE49-F238E27FC236}">
                <a16:creationId xmlns:a16="http://schemas.microsoft.com/office/drawing/2014/main" id="{AFCF98B6-9B01-F418-DE8F-F4658771911E}"/>
              </a:ext>
            </a:extLst>
          </p:cNvPr>
          <p:cNvSpPr/>
          <p:nvPr/>
        </p:nvSpPr>
        <p:spPr>
          <a:xfrm>
            <a:off x="481260" y="5808615"/>
            <a:ext cx="3207618" cy="38956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Conclusion</a:t>
            </a:r>
          </a:p>
        </p:txBody>
      </p:sp>
      <p:sp>
        <p:nvSpPr>
          <p:cNvPr id="19" name="Flowchart: Connector 18">
            <a:extLst>
              <a:ext uri="{FF2B5EF4-FFF2-40B4-BE49-F238E27FC236}">
                <a16:creationId xmlns:a16="http://schemas.microsoft.com/office/drawing/2014/main" id="{1B372ED9-B1DC-ACCD-9A78-1F5D55378FB2}"/>
              </a:ext>
            </a:extLst>
          </p:cNvPr>
          <p:cNvSpPr/>
          <p:nvPr/>
        </p:nvSpPr>
        <p:spPr>
          <a:xfrm>
            <a:off x="478853" y="5360268"/>
            <a:ext cx="3188369" cy="315867"/>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Output</a:t>
            </a:r>
          </a:p>
        </p:txBody>
      </p:sp>
      <p:pic>
        <p:nvPicPr>
          <p:cNvPr id="25" name="Picture 24">
            <a:extLst>
              <a:ext uri="{FF2B5EF4-FFF2-40B4-BE49-F238E27FC236}">
                <a16:creationId xmlns:a16="http://schemas.microsoft.com/office/drawing/2014/main" id="{B9A6427C-498D-56F4-AEE7-C4CF6C700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61" y="0"/>
            <a:ext cx="6946240" cy="6858000"/>
          </a:xfrm>
          <a:prstGeom prst="rect">
            <a:avLst/>
          </a:prstGeom>
        </p:spPr>
      </p:pic>
    </p:spTree>
    <p:extLst>
      <p:ext uri="{BB962C8B-B14F-4D97-AF65-F5344CB8AC3E}">
        <p14:creationId xmlns:p14="http://schemas.microsoft.com/office/powerpoint/2010/main" val="2913472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99E190-1580-9E47-491F-2A6E674BBE1C}"/>
              </a:ext>
            </a:extLst>
          </p:cNvPr>
          <p:cNvSpPr txBox="1"/>
          <p:nvPr/>
        </p:nvSpPr>
        <p:spPr>
          <a:xfrm>
            <a:off x="1306286" y="578498"/>
            <a:ext cx="3424334" cy="369332"/>
          </a:xfrm>
          <a:prstGeom prst="rect">
            <a:avLst/>
          </a:prstGeom>
          <a:noFill/>
        </p:spPr>
        <p:txBody>
          <a:bodyPr wrap="square" rtlCol="0">
            <a:spAutoFit/>
          </a:bodyPr>
          <a:lstStyle/>
          <a:p>
            <a:r>
              <a:rPr lang="en-IN" b="1" u="sng" dirty="0"/>
              <a:t>STUDENT LOGIN:</a:t>
            </a:r>
          </a:p>
        </p:txBody>
      </p:sp>
      <p:pic>
        <p:nvPicPr>
          <p:cNvPr id="4" name="Picture 3">
            <a:extLst>
              <a:ext uri="{FF2B5EF4-FFF2-40B4-BE49-F238E27FC236}">
                <a16:creationId xmlns:a16="http://schemas.microsoft.com/office/drawing/2014/main" id="{5793D6F5-E1CF-D653-C9A6-23E3BFEA6D40}"/>
              </a:ext>
            </a:extLst>
          </p:cNvPr>
          <p:cNvPicPr>
            <a:picLocks noChangeAspect="1"/>
          </p:cNvPicPr>
          <p:nvPr/>
        </p:nvPicPr>
        <p:blipFill>
          <a:blip r:embed="rId2"/>
          <a:stretch>
            <a:fillRect/>
          </a:stretch>
        </p:blipFill>
        <p:spPr>
          <a:xfrm>
            <a:off x="1007553" y="1424539"/>
            <a:ext cx="10176893" cy="4186990"/>
          </a:xfrm>
          <a:prstGeom prst="rect">
            <a:avLst/>
          </a:prstGeom>
        </p:spPr>
      </p:pic>
    </p:spTree>
    <p:extLst>
      <p:ext uri="{BB962C8B-B14F-4D97-AF65-F5344CB8AC3E}">
        <p14:creationId xmlns:p14="http://schemas.microsoft.com/office/powerpoint/2010/main" val="2145522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B83C87-007E-526D-B58B-C755913E0F9F}"/>
              </a:ext>
            </a:extLst>
          </p:cNvPr>
          <p:cNvPicPr>
            <a:picLocks noChangeAspect="1"/>
          </p:cNvPicPr>
          <p:nvPr/>
        </p:nvPicPr>
        <p:blipFill>
          <a:blip r:embed="rId2"/>
          <a:stretch>
            <a:fillRect/>
          </a:stretch>
        </p:blipFill>
        <p:spPr>
          <a:xfrm>
            <a:off x="1169436" y="1548882"/>
            <a:ext cx="9700727" cy="4693298"/>
          </a:xfrm>
          <a:prstGeom prst="rect">
            <a:avLst/>
          </a:prstGeom>
        </p:spPr>
      </p:pic>
      <p:sp>
        <p:nvSpPr>
          <p:cNvPr id="3" name="TextBox 2">
            <a:extLst>
              <a:ext uri="{FF2B5EF4-FFF2-40B4-BE49-F238E27FC236}">
                <a16:creationId xmlns:a16="http://schemas.microsoft.com/office/drawing/2014/main" id="{FFACD7E6-A62E-3E6E-1622-2252F65F9892}"/>
              </a:ext>
            </a:extLst>
          </p:cNvPr>
          <p:cNvSpPr txBox="1"/>
          <p:nvPr/>
        </p:nvSpPr>
        <p:spPr>
          <a:xfrm>
            <a:off x="1147665" y="699796"/>
            <a:ext cx="2705878" cy="369332"/>
          </a:xfrm>
          <a:prstGeom prst="rect">
            <a:avLst/>
          </a:prstGeom>
          <a:noFill/>
        </p:spPr>
        <p:txBody>
          <a:bodyPr wrap="square" rtlCol="0">
            <a:spAutoFit/>
          </a:bodyPr>
          <a:lstStyle/>
          <a:p>
            <a:r>
              <a:rPr lang="en-IN" b="1" u="sng" dirty="0"/>
              <a:t>ALL STUDENTS’ DETAILS:</a:t>
            </a:r>
          </a:p>
        </p:txBody>
      </p:sp>
    </p:spTree>
    <p:extLst>
      <p:ext uri="{BB962C8B-B14F-4D97-AF65-F5344CB8AC3E}">
        <p14:creationId xmlns:p14="http://schemas.microsoft.com/office/powerpoint/2010/main" val="2798465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A990DF-51E7-912E-2FD0-7F7E4C64C40F}"/>
              </a:ext>
            </a:extLst>
          </p:cNvPr>
          <p:cNvSpPr txBox="1"/>
          <p:nvPr/>
        </p:nvSpPr>
        <p:spPr>
          <a:xfrm>
            <a:off x="758791" y="410287"/>
            <a:ext cx="10828421" cy="646331"/>
          </a:xfrm>
          <a:prstGeom prst="rect">
            <a:avLst/>
          </a:prstGeom>
          <a:noFill/>
        </p:spPr>
        <p:txBody>
          <a:bodyPr wrap="square" rtlCol="0">
            <a:spAutoFit/>
          </a:bodyPr>
          <a:lstStyle/>
          <a:p>
            <a:pPr algn="ctr"/>
            <a:r>
              <a:rPr lang="en-IN" sz="3600" b="1" u="sng" dirty="0">
                <a:latin typeface="Bookman Old Style" panose="02050604050505020204" pitchFamily="18" charset="0"/>
              </a:rPr>
              <a:t>CONCLUSION</a:t>
            </a:r>
          </a:p>
        </p:txBody>
      </p:sp>
      <p:sp>
        <p:nvSpPr>
          <p:cNvPr id="5" name="Rectangle 4">
            <a:extLst>
              <a:ext uri="{FF2B5EF4-FFF2-40B4-BE49-F238E27FC236}">
                <a16:creationId xmlns:a16="http://schemas.microsoft.com/office/drawing/2014/main" id="{D2E6A72A-D0F5-C0DA-B2F1-511D01BFC6B7}"/>
              </a:ext>
            </a:extLst>
          </p:cNvPr>
          <p:cNvSpPr/>
          <p:nvPr/>
        </p:nvSpPr>
        <p:spPr>
          <a:xfrm>
            <a:off x="758791" y="1190159"/>
            <a:ext cx="10828421" cy="53983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70372035-F9B1-269B-B16F-1BF1497B2B8C}"/>
              </a:ext>
            </a:extLst>
          </p:cNvPr>
          <p:cNvSpPr txBox="1"/>
          <p:nvPr/>
        </p:nvSpPr>
        <p:spPr>
          <a:xfrm>
            <a:off x="931245" y="1524862"/>
            <a:ext cx="9531416" cy="2338076"/>
          </a:xfrm>
          <a:prstGeom prst="rect">
            <a:avLst/>
          </a:prstGeom>
          <a:noFill/>
        </p:spPr>
        <p:txBody>
          <a:bodyPr wrap="square">
            <a:spAutoFit/>
          </a:bodyPr>
          <a:lstStyle/>
          <a:p>
            <a:pPr marL="285750" indent="-285750" rtl="0" fontAlgn="base">
              <a:lnSpc>
                <a:spcPct val="150000"/>
              </a:lnSpc>
              <a:spcBef>
                <a:spcPts val="0"/>
              </a:spcBef>
              <a:spcAft>
                <a:spcPts val="0"/>
              </a:spcAft>
              <a:buFont typeface="Wingdings" panose="05000000000000000000" pitchFamily="2" charset="2"/>
              <a:buChar char="q"/>
            </a:pPr>
            <a:r>
              <a:rPr lang="en-US" sz="2000" b="0" i="0" dirty="0">
                <a:solidFill>
                  <a:schemeClr val="accent6">
                    <a:lumMod val="50000"/>
                  </a:schemeClr>
                </a:solidFill>
                <a:effectLst/>
                <a:latin typeface="Bahnschrift" panose="020B0502040204020203" pitchFamily="34" charset="0"/>
              </a:rPr>
              <a:t>Student Management System can be used by educational institutions to maintain their student records easily. Achieving this objective is difficult using the manual system as the information is scattered, can be redundant, and collecting relevant information may be very time-consuming. All these problems are solved by this project.</a:t>
            </a:r>
            <a:endParaRPr lang="en-US" sz="2000" b="1" i="0" u="none" strike="noStrike" dirty="0">
              <a:solidFill>
                <a:schemeClr val="accent6">
                  <a:lumMod val="50000"/>
                </a:schemeClr>
              </a:solidFill>
              <a:effectLst/>
              <a:latin typeface="Bahnschrift" panose="020B0502040204020203" pitchFamily="34" charset="0"/>
            </a:endParaRPr>
          </a:p>
        </p:txBody>
      </p:sp>
      <p:sp>
        <p:nvSpPr>
          <p:cNvPr id="9" name="TextBox 8">
            <a:extLst>
              <a:ext uri="{FF2B5EF4-FFF2-40B4-BE49-F238E27FC236}">
                <a16:creationId xmlns:a16="http://schemas.microsoft.com/office/drawing/2014/main" id="{50C93DEA-3DC6-D953-513E-5657C0E80266}"/>
              </a:ext>
            </a:extLst>
          </p:cNvPr>
          <p:cNvSpPr txBox="1"/>
          <p:nvPr/>
        </p:nvSpPr>
        <p:spPr>
          <a:xfrm>
            <a:off x="1015465" y="4034385"/>
            <a:ext cx="9432758" cy="141474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b="0" i="0" dirty="0">
                <a:solidFill>
                  <a:schemeClr val="accent6">
                    <a:lumMod val="50000"/>
                  </a:schemeClr>
                </a:solidFill>
                <a:effectLst/>
                <a:latin typeface="Bahnschrift" panose="020B0502040204020203" pitchFamily="34" charset="0"/>
              </a:rPr>
              <a:t>This system helps in maintaining the information of pupils of the organization. It can be easily accessed by the manager and kept safe for a long period of time without any changes.</a:t>
            </a:r>
            <a:endParaRPr lang="en-IN" sz="2000" dirty="0">
              <a:solidFill>
                <a:schemeClr val="accent6">
                  <a:lumMod val="50000"/>
                </a:schemeClr>
              </a:solidFill>
              <a:latin typeface="Bahnschrift" panose="020B0502040204020203" pitchFamily="34" charset="0"/>
            </a:endParaRPr>
          </a:p>
        </p:txBody>
      </p:sp>
    </p:spTree>
    <p:extLst>
      <p:ext uri="{BB962C8B-B14F-4D97-AF65-F5344CB8AC3E}">
        <p14:creationId xmlns:p14="http://schemas.microsoft.com/office/powerpoint/2010/main" val="4149595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BAE118-31E5-0221-5FA2-A3A65DEC4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588167"/>
            <a:ext cx="6858000" cy="4673065"/>
          </a:xfrm>
          <a:prstGeom prst="rect">
            <a:avLst/>
          </a:prstGeom>
        </p:spPr>
      </p:pic>
      <p:sp>
        <p:nvSpPr>
          <p:cNvPr id="4" name="TextBox 3">
            <a:extLst>
              <a:ext uri="{FF2B5EF4-FFF2-40B4-BE49-F238E27FC236}">
                <a16:creationId xmlns:a16="http://schemas.microsoft.com/office/drawing/2014/main" id="{9D9F7B1B-0690-B681-2817-64FFEDF2F89E}"/>
              </a:ext>
            </a:extLst>
          </p:cNvPr>
          <p:cNvSpPr txBox="1"/>
          <p:nvPr/>
        </p:nvSpPr>
        <p:spPr>
          <a:xfrm>
            <a:off x="1942699" y="880281"/>
            <a:ext cx="8306602" cy="646331"/>
          </a:xfrm>
          <a:prstGeom prst="rect">
            <a:avLst/>
          </a:prstGeom>
          <a:noFill/>
        </p:spPr>
        <p:txBody>
          <a:bodyPr wrap="square" rtlCol="0">
            <a:spAutoFit/>
          </a:bodyPr>
          <a:lstStyle/>
          <a:p>
            <a:pPr algn="ctr"/>
            <a:r>
              <a:rPr lang="en-IN" sz="3600" b="1" u="sng" dirty="0">
                <a:latin typeface="Bookman Old Style" panose="02050604050505020204" pitchFamily="18" charset="0"/>
              </a:rPr>
              <a:t>ANY QUESTIONS?</a:t>
            </a:r>
          </a:p>
        </p:txBody>
      </p:sp>
    </p:spTree>
    <p:extLst>
      <p:ext uri="{BB962C8B-B14F-4D97-AF65-F5344CB8AC3E}">
        <p14:creationId xmlns:p14="http://schemas.microsoft.com/office/powerpoint/2010/main" val="4146295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F1BA-3CF9-47D6-BEFA-D27118BDCF5D}"/>
              </a:ext>
            </a:extLst>
          </p:cNvPr>
          <p:cNvSpPr>
            <a:spLocks noGrp="1"/>
          </p:cNvSpPr>
          <p:nvPr>
            <p:ph type="title"/>
          </p:nvPr>
        </p:nvSpPr>
        <p:spPr/>
        <p:txBody>
          <a:bodyPr/>
          <a:lstStyle/>
          <a:p>
            <a:r>
              <a:rPr lang="en-IN" dirty="0"/>
              <a:t> </a:t>
            </a:r>
          </a:p>
        </p:txBody>
      </p:sp>
      <p:pic>
        <p:nvPicPr>
          <p:cNvPr id="2050" name="Picture 2" descr="Business Thank-You Letter Examples">
            <a:extLst>
              <a:ext uri="{FF2B5EF4-FFF2-40B4-BE49-F238E27FC236}">
                <a16:creationId xmlns:a16="http://schemas.microsoft.com/office/drawing/2014/main" id="{4938181A-5DD3-7FDD-BC6C-0096063453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9510" y="744240"/>
            <a:ext cx="8832979" cy="536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20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5D00-31A6-93CB-38AC-F97DDA1A2686}"/>
              </a:ext>
            </a:extLst>
          </p:cNvPr>
          <p:cNvSpPr>
            <a:spLocks noGrp="1"/>
          </p:cNvSpPr>
          <p:nvPr>
            <p:ph type="title" idx="4294967295"/>
          </p:nvPr>
        </p:nvSpPr>
        <p:spPr>
          <a:xfrm>
            <a:off x="561373" y="166353"/>
            <a:ext cx="10658475" cy="1325563"/>
          </a:xfrm>
        </p:spPr>
        <p:txBody>
          <a:bodyPr>
            <a:normAutofit/>
          </a:bodyPr>
          <a:lstStyle/>
          <a:p>
            <a:pPr algn="ctr"/>
            <a:r>
              <a:rPr lang="en-IN" sz="3600" b="1" u="sng" dirty="0">
                <a:latin typeface="Bookman Old Style" panose="02050604050505020204" pitchFamily="18" charset="0"/>
              </a:rPr>
              <a:t>INTRODUCTION</a:t>
            </a:r>
          </a:p>
        </p:txBody>
      </p:sp>
      <p:sp>
        <p:nvSpPr>
          <p:cNvPr id="5" name="Rectangle: Rounded Corners 4">
            <a:extLst>
              <a:ext uri="{FF2B5EF4-FFF2-40B4-BE49-F238E27FC236}">
                <a16:creationId xmlns:a16="http://schemas.microsoft.com/office/drawing/2014/main" id="{7685F8D4-8D9E-ECAA-5ABC-A47997552CD7}"/>
              </a:ext>
            </a:extLst>
          </p:cNvPr>
          <p:cNvSpPr/>
          <p:nvPr/>
        </p:nvSpPr>
        <p:spPr>
          <a:xfrm>
            <a:off x="1376413" y="1588168"/>
            <a:ext cx="9509760" cy="195392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3200" dirty="0">
                <a:solidFill>
                  <a:schemeClr val="tx1"/>
                </a:solidFill>
                <a:latin typeface="Bahnschrift" panose="020B0502040204020203" pitchFamily="34" charset="0"/>
              </a:rPr>
              <a:t>Student Management System can handle all the details about a student. The details include students personal details and academic details etc.</a:t>
            </a:r>
          </a:p>
        </p:txBody>
      </p:sp>
      <p:sp>
        <p:nvSpPr>
          <p:cNvPr id="6" name="Rectangle: Rounded Corners 5">
            <a:extLst>
              <a:ext uri="{FF2B5EF4-FFF2-40B4-BE49-F238E27FC236}">
                <a16:creationId xmlns:a16="http://schemas.microsoft.com/office/drawing/2014/main" id="{00B362F2-A039-D42D-BEF9-21AAFC0D059E}"/>
              </a:ext>
            </a:extLst>
          </p:cNvPr>
          <p:cNvSpPr/>
          <p:nvPr/>
        </p:nvSpPr>
        <p:spPr>
          <a:xfrm>
            <a:off x="1376413" y="4023360"/>
            <a:ext cx="9509760" cy="14726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3200" dirty="0">
                <a:solidFill>
                  <a:schemeClr val="tx1"/>
                </a:solidFill>
                <a:latin typeface="Bahnschrift" panose="020B0502040204020203" pitchFamily="34" charset="0"/>
              </a:rPr>
              <a:t>The student management system is an automated version of manual Student Management System.</a:t>
            </a:r>
            <a:endParaRPr lang="en-IN" sz="32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2806813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713A46B-9388-4CA6-B94A-6D3487678AB0}"/>
              </a:ext>
            </a:extLst>
          </p:cNvPr>
          <p:cNvSpPr>
            <a:spLocks noGrp="1"/>
          </p:cNvSpPr>
          <p:nvPr>
            <p:ph type="title"/>
          </p:nvPr>
        </p:nvSpPr>
        <p:spPr>
          <a:xfrm>
            <a:off x="770878" y="952022"/>
            <a:ext cx="2862591" cy="5157049"/>
          </a:xfrm>
        </p:spPr>
        <p:txBody>
          <a:bodyPr anchor="ctr">
            <a:normAutofit/>
          </a:bodyPr>
          <a:lstStyle/>
          <a:p>
            <a:r>
              <a:rPr lang="en-IN" sz="3600" b="1" u="sng" dirty="0">
                <a:latin typeface="Bookman Old Style" panose="02050604050505020204" pitchFamily="18" charset="0"/>
              </a:rPr>
              <a:t>ABSTRACT</a:t>
            </a:r>
            <a:endParaRPr lang="en-IN" sz="4400" b="1" u="sng" dirty="0">
              <a:latin typeface="Bookman Old Style" panose="02050604050505020204" pitchFamily="18" charset="0"/>
            </a:endParaRPr>
          </a:p>
        </p:txBody>
      </p:sp>
      <p:graphicFrame>
        <p:nvGraphicFramePr>
          <p:cNvPr id="5" name="Content Placeholder 2">
            <a:extLst>
              <a:ext uri="{FF2B5EF4-FFF2-40B4-BE49-F238E27FC236}">
                <a16:creationId xmlns:a16="http://schemas.microsoft.com/office/drawing/2014/main" id="{E7FE3D10-34FC-CD44-A95E-A2043ECFF789}"/>
              </a:ext>
            </a:extLst>
          </p:cNvPr>
          <p:cNvGraphicFramePr>
            <a:graphicFrameLocks noGrp="1"/>
          </p:cNvGraphicFramePr>
          <p:nvPr>
            <p:ph idx="1"/>
            <p:extLst>
              <p:ext uri="{D42A27DB-BD31-4B8C-83A1-F6EECF244321}">
                <p14:modId xmlns:p14="http://schemas.microsoft.com/office/powerpoint/2010/main" val="3684054584"/>
              </p:ext>
            </p:extLst>
          </p:nvPr>
        </p:nvGraphicFramePr>
        <p:xfrm>
          <a:off x="4303204" y="1025255"/>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808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E4AF1F-9A73-C0A1-C95D-DC3D504047BC}"/>
              </a:ext>
            </a:extLst>
          </p:cNvPr>
          <p:cNvSpPr txBox="1"/>
          <p:nvPr/>
        </p:nvSpPr>
        <p:spPr>
          <a:xfrm>
            <a:off x="962526" y="452898"/>
            <a:ext cx="10260531" cy="923330"/>
          </a:xfrm>
          <a:prstGeom prst="rect">
            <a:avLst/>
          </a:prstGeom>
          <a:noFill/>
        </p:spPr>
        <p:txBody>
          <a:bodyPr wrap="square" rtlCol="0">
            <a:spAutoFit/>
          </a:bodyPr>
          <a:lstStyle/>
          <a:p>
            <a:pPr algn="ctr"/>
            <a:r>
              <a:rPr lang="en-US" sz="3600" b="1" u="sng" dirty="0">
                <a:latin typeface="Bookman Old Style" panose="02050604050505020204" pitchFamily="18" charset="0"/>
              </a:rPr>
              <a:t>OBJECTIVES</a:t>
            </a:r>
            <a:endParaRPr lang="en-IN" sz="3600" b="1" u="sng" dirty="0">
              <a:latin typeface="Bookman Old Style" panose="02050604050505020204" pitchFamily="18" charset="0"/>
            </a:endParaRPr>
          </a:p>
          <a:p>
            <a:endParaRPr lang="en-IN" dirty="0"/>
          </a:p>
        </p:txBody>
      </p:sp>
      <p:sp>
        <p:nvSpPr>
          <p:cNvPr id="3" name="TextBox 2">
            <a:extLst>
              <a:ext uri="{FF2B5EF4-FFF2-40B4-BE49-F238E27FC236}">
                <a16:creationId xmlns:a16="http://schemas.microsoft.com/office/drawing/2014/main" id="{87A32984-1CFD-2909-F0A4-2C417E6AEC65}"/>
              </a:ext>
            </a:extLst>
          </p:cNvPr>
          <p:cNvSpPr txBox="1"/>
          <p:nvPr/>
        </p:nvSpPr>
        <p:spPr>
          <a:xfrm>
            <a:off x="893545" y="1240964"/>
            <a:ext cx="10404910" cy="1231106"/>
          </a:xfrm>
          <a:prstGeom prst="rect">
            <a:avLst/>
          </a:prstGeom>
          <a:noFill/>
        </p:spPr>
        <p:txBody>
          <a:bodyPr wrap="square" rtlCol="0">
            <a:spAutoFit/>
          </a:bodyPr>
          <a:lstStyle/>
          <a:p>
            <a:r>
              <a:rPr lang="en-US" sz="2800" dirty="0">
                <a:solidFill>
                  <a:schemeClr val="tx1"/>
                </a:solidFill>
                <a:latin typeface="Bahnschrift" panose="020B0502040204020203" pitchFamily="34" charset="0"/>
              </a:rPr>
              <a:t>Student Management System is an information management system for education establishments to manage student’s data.</a:t>
            </a:r>
          </a:p>
          <a:p>
            <a:pPr marL="285750" indent="-285750">
              <a:buFont typeface="Arial" panose="020B0604020202020204" pitchFamily="34" charset="0"/>
              <a:buChar char="•"/>
            </a:pPr>
            <a:endParaRPr lang="en-IN" dirty="0">
              <a:latin typeface="Bahnschrift" panose="020B0502040204020203" pitchFamily="34" charset="0"/>
            </a:endParaRPr>
          </a:p>
        </p:txBody>
      </p:sp>
      <p:cxnSp>
        <p:nvCxnSpPr>
          <p:cNvPr id="5" name="Straight Connector 4">
            <a:extLst>
              <a:ext uri="{FF2B5EF4-FFF2-40B4-BE49-F238E27FC236}">
                <a16:creationId xmlns:a16="http://schemas.microsoft.com/office/drawing/2014/main" id="{D1F056BB-0BB1-7D21-85C1-47A3BD04DD08}"/>
              </a:ext>
            </a:extLst>
          </p:cNvPr>
          <p:cNvCxnSpPr>
            <a:cxnSpLocks/>
          </p:cNvCxnSpPr>
          <p:nvPr/>
        </p:nvCxnSpPr>
        <p:spPr>
          <a:xfrm>
            <a:off x="1029903" y="2472070"/>
            <a:ext cx="10193154" cy="0"/>
          </a:xfrm>
          <a:prstGeom prst="line">
            <a:avLst/>
          </a:prstGeom>
        </p:spPr>
        <p:style>
          <a:lnRef idx="3">
            <a:schemeClr val="accent3"/>
          </a:lnRef>
          <a:fillRef idx="0">
            <a:schemeClr val="accent3"/>
          </a:fillRef>
          <a:effectRef idx="2">
            <a:schemeClr val="accent3"/>
          </a:effectRef>
          <a:fontRef idx="minor">
            <a:schemeClr val="tx1"/>
          </a:fontRef>
        </p:style>
      </p:cxnSp>
      <p:sp>
        <p:nvSpPr>
          <p:cNvPr id="6" name="TextBox 5">
            <a:extLst>
              <a:ext uri="{FF2B5EF4-FFF2-40B4-BE49-F238E27FC236}">
                <a16:creationId xmlns:a16="http://schemas.microsoft.com/office/drawing/2014/main" id="{E1726DD9-FC21-0DB6-852C-082CF2D62D80}"/>
              </a:ext>
            </a:extLst>
          </p:cNvPr>
          <p:cNvSpPr txBox="1"/>
          <p:nvPr/>
        </p:nvSpPr>
        <p:spPr>
          <a:xfrm>
            <a:off x="962527" y="2743200"/>
            <a:ext cx="10087276" cy="954107"/>
          </a:xfrm>
          <a:prstGeom prst="rect">
            <a:avLst/>
          </a:prstGeom>
          <a:noFill/>
        </p:spPr>
        <p:txBody>
          <a:bodyPr wrap="square" rtlCol="0">
            <a:spAutoFit/>
          </a:bodyPr>
          <a:lstStyle/>
          <a:p>
            <a:r>
              <a:rPr lang="en-US" sz="2800" dirty="0">
                <a:solidFill>
                  <a:schemeClr val="tx1"/>
                </a:solidFill>
                <a:latin typeface="Bahnschrift" panose="020B0502040204020203" pitchFamily="34" charset="0"/>
              </a:rPr>
              <a:t>It provides capabilities for tracking students academic details and personal details.</a:t>
            </a:r>
          </a:p>
        </p:txBody>
      </p:sp>
      <p:cxnSp>
        <p:nvCxnSpPr>
          <p:cNvPr id="9" name="Straight Connector 8">
            <a:extLst>
              <a:ext uri="{FF2B5EF4-FFF2-40B4-BE49-F238E27FC236}">
                <a16:creationId xmlns:a16="http://schemas.microsoft.com/office/drawing/2014/main" id="{D003B34A-668A-5134-89E5-9EAF72889801}"/>
              </a:ext>
            </a:extLst>
          </p:cNvPr>
          <p:cNvCxnSpPr>
            <a:cxnSpLocks/>
          </p:cNvCxnSpPr>
          <p:nvPr/>
        </p:nvCxnSpPr>
        <p:spPr>
          <a:xfrm>
            <a:off x="1029903" y="4081112"/>
            <a:ext cx="10193154"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TextBox 9">
            <a:extLst>
              <a:ext uri="{FF2B5EF4-FFF2-40B4-BE49-F238E27FC236}">
                <a16:creationId xmlns:a16="http://schemas.microsoft.com/office/drawing/2014/main" id="{9C6BEA12-E3B0-08CB-916A-16AF04AA72B5}"/>
              </a:ext>
            </a:extLst>
          </p:cNvPr>
          <p:cNvSpPr txBox="1"/>
          <p:nvPr/>
        </p:nvSpPr>
        <p:spPr>
          <a:xfrm>
            <a:off x="962526" y="4485373"/>
            <a:ext cx="10087276" cy="1231106"/>
          </a:xfrm>
          <a:prstGeom prst="rect">
            <a:avLst/>
          </a:prstGeom>
          <a:noFill/>
        </p:spPr>
        <p:txBody>
          <a:bodyPr wrap="square" rtlCol="0">
            <a:spAutoFit/>
          </a:bodyPr>
          <a:lstStyle/>
          <a:p>
            <a:r>
              <a:rPr lang="en-US" sz="2800" dirty="0">
                <a:latin typeface="Bahnschrift" panose="020B0502040204020203" pitchFamily="34" charset="0"/>
              </a:rPr>
              <a:t>It e</a:t>
            </a:r>
            <a:r>
              <a:rPr lang="en-US" sz="2800" dirty="0">
                <a:solidFill>
                  <a:schemeClr val="tx1"/>
                </a:solidFill>
                <a:latin typeface="Bahnschrift" panose="020B0502040204020203" pitchFamily="34" charset="0"/>
              </a:rPr>
              <a:t>nsures data integrity, privacy, and security in an open-access environment.</a:t>
            </a:r>
            <a:endParaRPr lang="en-IN" sz="2800" dirty="0">
              <a:solidFill>
                <a:schemeClr val="tx1"/>
              </a:solidFill>
              <a:latin typeface="Bahnschrift" panose="020B0502040204020203" pitchFamily="34" charset="0"/>
            </a:endParaRPr>
          </a:p>
          <a:p>
            <a:endParaRPr lang="en-IN" dirty="0">
              <a:latin typeface="Bahnschrift" panose="020B0502040204020203" pitchFamily="34" charset="0"/>
            </a:endParaRPr>
          </a:p>
        </p:txBody>
      </p:sp>
    </p:spTree>
    <p:extLst>
      <p:ext uri="{BB962C8B-B14F-4D97-AF65-F5344CB8AC3E}">
        <p14:creationId xmlns:p14="http://schemas.microsoft.com/office/powerpoint/2010/main" val="69179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378404-3F7B-A2D4-FDFE-BDFA3083C6B4}"/>
              </a:ext>
            </a:extLst>
          </p:cNvPr>
          <p:cNvSpPr txBox="1"/>
          <p:nvPr/>
        </p:nvSpPr>
        <p:spPr>
          <a:xfrm>
            <a:off x="630158" y="284395"/>
            <a:ext cx="6319282" cy="800219"/>
          </a:xfrm>
          <a:prstGeom prst="rect">
            <a:avLst/>
          </a:prstGeom>
          <a:noFill/>
        </p:spPr>
        <p:txBody>
          <a:bodyPr wrap="square" rtlCol="0">
            <a:spAutoFit/>
          </a:bodyPr>
          <a:lstStyle/>
          <a:p>
            <a:pPr algn="ctr"/>
            <a:r>
              <a:rPr lang="en-IN" sz="2800" b="1" u="sng" dirty="0">
                <a:latin typeface="Bookman Old Style" panose="02050604050505020204" pitchFamily="18" charset="0"/>
              </a:rPr>
              <a:t>EXISTING SYSTEM</a:t>
            </a:r>
            <a:endParaRPr lang="en-IN" sz="1800" b="1" u="sng" dirty="0">
              <a:latin typeface="Bookman Old Style" panose="02050604050505020204" pitchFamily="18" charset="0"/>
            </a:endParaRPr>
          </a:p>
          <a:p>
            <a:pPr algn="ctr"/>
            <a:endParaRPr lang="en-IN" b="1" u="sng" dirty="0">
              <a:latin typeface="Bookman Old Style" panose="02050604050505020204" pitchFamily="18" charset="0"/>
            </a:endParaRPr>
          </a:p>
        </p:txBody>
      </p:sp>
      <p:sp>
        <p:nvSpPr>
          <p:cNvPr id="3" name="TextBox 2">
            <a:extLst>
              <a:ext uri="{FF2B5EF4-FFF2-40B4-BE49-F238E27FC236}">
                <a16:creationId xmlns:a16="http://schemas.microsoft.com/office/drawing/2014/main" id="{352ABF3D-A4BA-710D-B0C4-C2B74F883861}"/>
              </a:ext>
            </a:extLst>
          </p:cNvPr>
          <p:cNvSpPr txBox="1"/>
          <p:nvPr/>
        </p:nvSpPr>
        <p:spPr>
          <a:xfrm>
            <a:off x="380198" y="973657"/>
            <a:ext cx="6660682" cy="1200329"/>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000000"/>
                </a:solidFill>
                <a:effectLst/>
                <a:latin typeface="Bahnschrift" panose="020B0502040204020203" pitchFamily="34" charset="0"/>
              </a:rPr>
              <a:t>System Analysis is a detailed study of the various operations performed by a system and their relationships within and outside of the system.</a:t>
            </a:r>
          </a:p>
          <a:p>
            <a:endParaRPr lang="en-IN" dirty="0">
              <a:latin typeface="Bahnschrift" panose="020B0502040204020203" pitchFamily="34" charset="0"/>
            </a:endParaRPr>
          </a:p>
        </p:txBody>
      </p:sp>
      <p:sp>
        <p:nvSpPr>
          <p:cNvPr id="4" name="TextBox 3">
            <a:extLst>
              <a:ext uri="{FF2B5EF4-FFF2-40B4-BE49-F238E27FC236}">
                <a16:creationId xmlns:a16="http://schemas.microsoft.com/office/drawing/2014/main" id="{79517807-14F1-1004-35EF-B07EB62A6AED}"/>
              </a:ext>
            </a:extLst>
          </p:cNvPr>
          <p:cNvSpPr txBox="1"/>
          <p:nvPr/>
        </p:nvSpPr>
        <p:spPr>
          <a:xfrm>
            <a:off x="437949" y="2295511"/>
            <a:ext cx="6545179" cy="2031325"/>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000000"/>
                </a:solidFill>
                <a:effectLst/>
                <a:latin typeface="Bahnschrift" panose="020B0502040204020203" pitchFamily="34" charset="0"/>
              </a:rPr>
              <a:t>During analysis, data collected on the various files, decision points and transactions are handled by the present system. The commonly used tools in the system are Data Flow Diagram, interviews, etc. Training, experience and common sense are required for collection of relevant information needed to develop the system</a:t>
            </a:r>
            <a:r>
              <a:rPr lang="en-US" b="1" i="0" dirty="0">
                <a:solidFill>
                  <a:srgbClr val="000000"/>
                </a:solidFill>
                <a:effectLst/>
                <a:latin typeface="Bahnschrift" panose="020B0502040204020203" pitchFamily="34" charset="0"/>
              </a:rPr>
              <a:t>.</a:t>
            </a:r>
            <a:endParaRPr lang="en-IN" b="1" dirty="0">
              <a:latin typeface="Bahnschrift" panose="020B0502040204020203" pitchFamily="34" charset="0"/>
            </a:endParaRPr>
          </a:p>
          <a:p>
            <a:endParaRPr lang="en-IN" dirty="0">
              <a:latin typeface="Bahnschrift" panose="020B0502040204020203" pitchFamily="34" charset="0"/>
            </a:endParaRPr>
          </a:p>
        </p:txBody>
      </p:sp>
      <p:sp>
        <p:nvSpPr>
          <p:cNvPr id="5" name="TextBox 4">
            <a:extLst>
              <a:ext uri="{FF2B5EF4-FFF2-40B4-BE49-F238E27FC236}">
                <a16:creationId xmlns:a16="http://schemas.microsoft.com/office/drawing/2014/main" id="{6C0CDAD0-A827-5469-4690-58222CD1FBB9}"/>
              </a:ext>
            </a:extLst>
          </p:cNvPr>
          <p:cNvSpPr txBox="1"/>
          <p:nvPr/>
        </p:nvSpPr>
        <p:spPr>
          <a:xfrm>
            <a:off x="404260" y="4326836"/>
            <a:ext cx="6477802" cy="1754326"/>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000000"/>
                </a:solidFill>
                <a:effectLst/>
                <a:latin typeface="Bahnschrift" panose="020B0502040204020203" pitchFamily="34" charset="0"/>
              </a:rPr>
              <a:t>In the current system we need to keep a number of records related to the student and want to enter the details of the student and the marks manually. In this system only the teacher or the school authority views the mark of the student and they want to enter the details of the student. This is time consuming and has much cost</a:t>
            </a:r>
            <a:r>
              <a:rPr lang="en-US" b="0" i="0" dirty="0">
                <a:solidFill>
                  <a:srgbClr val="000000"/>
                </a:solidFill>
                <a:effectLst/>
                <a:latin typeface="Bahnschrift" panose="020B0502040204020203" pitchFamily="34" charset="0"/>
              </a:rPr>
              <a:t>.</a:t>
            </a:r>
            <a:endParaRPr lang="en-IN" dirty="0">
              <a:latin typeface="Bahnschrift" panose="020B0502040204020203" pitchFamily="34" charset="0"/>
            </a:endParaRPr>
          </a:p>
        </p:txBody>
      </p:sp>
      <p:pic>
        <p:nvPicPr>
          <p:cNvPr id="7" name="Picture 6">
            <a:extLst>
              <a:ext uri="{FF2B5EF4-FFF2-40B4-BE49-F238E27FC236}">
                <a16:creationId xmlns:a16="http://schemas.microsoft.com/office/drawing/2014/main" id="{771810CD-5DC5-C423-4F57-25F204EA9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450" y="0"/>
            <a:ext cx="4934550" cy="6858000"/>
          </a:xfrm>
          <a:prstGeom prst="rect">
            <a:avLst/>
          </a:prstGeom>
        </p:spPr>
      </p:pic>
    </p:spTree>
    <p:extLst>
      <p:ext uri="{BB962C8B-B14F-4D97-AF65-F5344CB8AC3E}">
        <p14:creationId xmlns:p14="http://schemas.microsoft.com/office/powerpoint/2010/main" val="206407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173EC7-1FA4-741E-FF28-68974C892ED0}"/>
              </a:ext>
            </a:extLst>
          </p:cNvPr>
          <p:cNvSpPr txBox="1"/>
          <p:nvPr/>
        </p:nvSpPr>
        <p:spPr>
          <a:xfrm>
            <a:off x="221381" y="182880"/>
            <a:ext cx="6641432" cy="584775"/>
          </a:xfrm>
          <a:prstGeom prst="rect">
            <a:avLst/>
          </a:prstGeom>
          <a:noFill/>
        </p:spPr>
        <p:txBody>
          <a:bodyPr wrap="square" rtlCol="0">
            <a:spAutoFit/>
          </a:bodyPr>
          <a:lstStyle/>
          <a:p>
            <a:pPr algn="ctr"/>
            <a:r>
              <a:rPr lang="en-IN" sz="3200" b="1" u="sng" dirty="0">
                <a:latin typeface="Bookman Old Style" panose="02050604050505020204" pitchFamily="18" charset="0"/>
              </a:rPr>
              <a:t>PROPOSED SYSTEM</a:t>
            </a:r>
          </a:p>
        </p:txBody>
      </p:sp>
      <p:sp>
        <p:nvSpPr>
          <p:cNvPr id="3" name="TextBox 2">
            <a:extLst>
              <a:ext uri="{FF2B5EF4-FFF2-40B4-BE49-F238E27FC236}">
                <a16:creationId xmlns:a16="http://schemas.microsoft.com/office/drawing/2014/main" id="{B23A2D85-F3BA-2CC9-92A8-D06D2302A14E}"/>
              </a:ext>
            </a:extLst>
          </p:cNvPr>
          <p:cNvSpPr txBox="1"/>
          <p:nvPr/>
        </p:nvSpPr>
        <p:spPr>
          <a:xfrm>
            <a:off x="110690" y="1228451"/>
            <a:ext cx="6862813"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Bahnschrift" panose="020B0502040204020203" pitchFamily="34" charset="0"/>
              </a:rPr>
              <a:t>In our proposed system we have the provision for adding, modifying, deleting and viewing the details of the students by admin.</a:t>
            </a:r>
            <a:endParaRPr lang="en-IN" dirty="0">
              <a:latin typeface="Bahnschrift" panose="020B0502040204020203" pitchFamily="34" charset="0"/>
            </a:endParaRPr>
          </a:p>
        </p:txBody>
      </p:sp>
      <p:sp>
        <p:nvSpPr>
          <p:cNvPr id="4" name="TextBox 3">
            <a:extLst>
              <a:ext uri="{FF2B5EF4-FFF2-40B4-BE49-F238E27FC236}">
                <a16:creationId xmlns:a16="http://schemas.microsoft.com/office/drawing/2014/main" id="{F968DB80-7981-FC5E-771D-EE8F0C00478D}"/>
              </a:ext>
            </a:extLst>
          </p:cNvPr>
          <p:cNvSpPr txBox="1"/>
          <p:nvPr/>
        </p:nvSpPr>
        <p:spPr>
          <a:xfrm>
            <a:off x="62564" y="2183349"/>
            <a:ext cx="6910939"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Bahnschrift" panose="020B0502040204020203" pitchFamily="34" charset="0"/>
              </a:rPr>
              <a:t>So the overhead of the </a:t>
            </a:r>
            <a:r>
              <a:rPr lang="en-US" dirty="0">
                <a:solidFill>
                  <a:srgbClr val="000000"/>
                </a:solidFill>
                <a:latin typeface="Bahnschrift" panose="020B0502040204020203" pitchFamily="34" charset="0"/>
              </a:rPr>
              <a:t>management</a:t>
            </a:r>
            <a:r>
              <a:rPr lang="en-US" b="0" i="0" dirty="0">
                <a:solidFill>
                  <a:srgbClr val="000000"/>
                </a:solidFill>
                <a:effectLst/>
                <a:latin typeface="Bahnschrift" panose="020B0502040204020203" pitchFamily="34" charset="0"/>
              </a:rPr>
              <a:t> authorities and the teachers is become less.</a:t>
            </a:r>
            <a:endParaRPr lang="en-IN" dirty="0">
              <a:latin typeface="Bahnschrift" panose="020B0502040204020203" pitchFamily="34" charset="0"/>
            </a:endParaRPr>
          </a:p>
        </p:txBody>
      </p:sp>
      <p:sp>
        <p:nvSpPr>
          <p:cNvPr id="5" name="TextBox 4">
            <a:extLst>
              <a:ext uri="{FF2B5EF4-FFF2-40B4-BE49-F238E27FC236}">
                <a16:creationId xmlns:a16="http://schemas.microsoft.com/office/drawing/2014/main" id="{ED4E4676-0686-DE3C-D55C-A1CAD03834E9}"/>
              </a:ext>
            </a:extLst>
          </p:cNvPr>
          <p:cNvSpPr txBox="1"/>
          <p:nvPr/>
        </p:nvSpPr>
        <p:spPr>
          <a:xfrm>
            <a:off x="28875" y="3250004"/>
            <a:ext cx="6862813"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Bahnschrift" panose="020B0502040204020203" pitchFamily="34" charset="0"/>
              </a:rPr>
              <a:t>Another advantage of the system is that , students can view their </a:t>
            </a:r>
            <a:r>
              <a:rPr lang="en-US" dirty="0">
                <a:solidFill>
                  <a:srgbClr val="000000"/>
                </a:solidFill>
                <a:latin typeface="Bahnschrift" panose="020B0502040204020203" pitchFamily="34" charset="0"/>
              </a:rPr>
              <a:t>academic and personal details.</a:t>
            </a:r>
            <a:endParaRPr lang="en-IN" dirty="0">
              <a:latin typeface="Bahnschrift" panose="020B0502040204020203" pitchFamily="34" charset="0"/>
            </a:endParaRPr>
          </a:p>
        </p:txBody>
      </p:sp>
      <p:sp>
        <p:nvSpPr>
          <p:cNvPr id="6" name="TextBox 5">
            <a:extLst>
              <a:ext uri="{FF2B5EF4-FFF2-40B4-BE49-F238E27FC236}">
                <a16:creationId xmlns:a16="http://schemas.microsoft.com/office/drawing/2014/main" id="{5F1D4CD5-2683-BFE1-92EB-D5E8AABE696C}"/>
              </a:ext>
            </a:extLst>
          </p:cNvPr>
          <p:cNvSpPr txBox="1"/>
          <p:nvPr/>
        </p:nvSpPr>
        <p:spPr>
          <a:xfrm>
            <a:off x="0" y="4409494"/>
            <a:ext cx="6862813"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Bahnschrift" panose="020B0502040204020203" pitchFamily="34" charset="0"/>
              </a:rPr>
              <a:t>The marks of the student are added in the database and so students can also view the marks whenever they want.</a:t>
            </a:r>
            <a:endParaRPr lang="en-IN" dirty="0">
              <a:latin typeface="Bahnschrift" panose="020B0502040204020203" pitchFamily="34" charset="0"/>
            </a:endParaRPr>
          </a:p>
        </p:txBody>
      </p:sp>
      <p:sp>
        <p:nvSpPr>
          <p:cNvPr id="8" name="TextBox 7">
            <a:extLst>
              <a:ext uri="{FF2B5EF4-FFF2-40B4-BE49-F238E27FC236}">
                <a16:creationId xmlns:a16="http://schemas.microsoft.com/office/drawing/2014/main" id="{BBCDA8F2-0793-93F0-D3DF-819DFC8C837C}"/>
              </a:ext>
            </a:extLst>
          </p:cNvPr>
          <p:cNvSpPr txBox="1"/>
          <p:nvPr/>
        </p:nvSpPr>
        <p:spPr>
          <a:xfrm>
            <a:off x="9625" y="5568984"/>
            <a:ext cx="6978316"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Bahnschrift" panose="020B0502040204020203" pitchFamily="34" charset="0"/>
              </a:rPr>
              <a:t>All the manual difficulties in managing the student details  have been rectified by implementing computerization.</a:t>
            </a:r>
          </a:p>
          <a:p>
            <a:pPr marL="285750" indent="-285750" algn="l">
              <a:buFont typeface="Arial" panose="020B0604020202020204" pitchFamily="34" charset="0"/>
              <a:buChar char="•"/>
            </a:pPr>
            <a:endParaRPr lang="en-US" b="0" i="0" dirty="0">
              <a:solidFill>
                <a:srgbClr val="000000"/>
              </a:solidFill>
              <a:effectLst/>
              <a:latin typeface="Bahnschrift" panose="020B0502040204020203" pitchFamily="34" charset="0"/>
            </a:endParaRPr>
          </a:p>
          <a:p>
            <a:endParaRPr lang="en-IN" dirty="0">
              <a:latin typeface="Bahnschrift" panose="020B0502040204020203" pitchFamily="34" charset="0"/>
            </a:endParaRPr>
          </a:p>
        </p:txBody>
      </p:sp>
      <p:pic>
        <p:nvPicPr>
          <p:cNvPr id="10" name="Picture 9">
            <a:extLst>
              <a:ext uri="{FF2B5EF4-FFF2-40B4-BE49-F238E27FC236}">
                <a16:creationId xmlns:a16="http://schemas.microsoft.com/office/drawing/2014/main" id="{1725C1CD-2B01-C966-71AD-D6869F3A9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4194" y="-679"/>
            <a:ext cx="5107806" cy="6858000"/>
          </a:xfrm>
          <a:prstGeom prst="rect">
            <a:avLst/>
          </a:prstGeom>
        </p:spPr>
      </p:pic>
    </p:spTree>
    <p:extLst>
      <p:ext uri="{BB962C8B-B14F-4D97-AF65-F5344CB8AC3E}">
        <p14:creationId xmlns:p14="http://schemas.microsoft.com/office/powerpoint/2010/main" val="247364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0DB747-5DAC-075D-6DA0-39D86DA76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682" y="0"/>
            <a:ext cx="5531317" cy="6858000"/>
          </a:xfrm>
          <a:prstGeom prst="rect">
            <a:avLst/>
          </a:prstGeom>
        </p:spPr>
      </p:pic>
      <p:sp>
        <p:nvSpPr>
          <p:cNvPr id="4" name="TextBox 3">
            <a:extLst>
              <a:ext uri="{FF2B5EF4-FFF2-40B4-BE49-F238E27FC236}">
                <a16:creationId xmlns:a16="http://schemas.microsoft.com/office/drawing/2014/main" id="{B995D330-DEEC-D5E8-E521-DB6DD245B916}"/>
              </a:ext>
            </a:extLst>
          </p:cNvPr>
          <p:cNvSpPr txBox="1"/>
          <p:nvPr/>
        </p:nvSpPr>
        <p:spPr>
          <a:xfrm>
            <a:off x="298383" y="374894"/>
            <a:ext cx="5797617" cy="5847755"/>
          </a:xfrm>
          <a:prstGeom prst="rect">
            <a:avLst/>
          </a:prstGeom>
          <a:noFill/>
        </p:spPr>
        <p:txBody>
          <a:bodyPr wrap="square" rtlCol="0">
            <a:spAutoFit/>
          </a:bodyPr>
          <a:lstStyle/>
          <a:p>
            <a:pPr algn="ctr"/>
            <a:r>
              <a:rPr lang="en-US" sz="2800" b="1" i="0" u="sng" dirty="0">
                <a:solidFill>
                  <a:srgbClr val="000000"/>
                </a:solidFill>
                <a:effectLst/>
                <a:latin typeface="Bookman Old Style" panose="02050604050505020204" pitchFamily="18" charset="0"/>
              </a:rPr>
              <a:t>Our proposed system has several advantages:</a:t>
            </a:r>
          </a:p>
          <a:p>
            <a:pPr algn="ctr"/>
            <a:endParaRPr lang="en-US" b="0" i="0" dirty="0">
              <a:solidFill>
                <a:srgbClr val="000000"/>
              </a:solidFill>
              <a:effectLst/>
              <a:latin typeface="Source Sans Pro" panose="020B0503030403020204" pitchFamily="34" charset="0"/>
            </a:endParaRPr>
          </a:p>
          <a:p>
            <a:pPr algn="l"/>
            <a:r>
              <a:rPr lang="en-US" b="0" i="0" dirty="0">
                <a:solidFill>
                  <a:srgbClr val="000000"/>
                </a:solidFill>
                <a:effectLst/>
                <a:latin typeface="ff4"/>
              </a:rPr>
              <a:t> </a:t>
            </a:r>
            <a:endParaRPr lang="en-US" b="0" i="0" dirty="0">
              <a:solidFill>
                <a:srgbClr val="000000"/>
              </a:solidFill>
              <a:effectLst/>
              <a:latin typeface="Source Sans Pro" panose="020B0503030403020204" pitchFamily="34" charset="0"/>
            </a:endParaRPr>
          </a:p>
          <a:p>
            <a:pPr marL="285750" indent="-285750" algn="l">
              <a:buFont typeface="Wingdings" panose="05000000000000000000" pitchFamily="2" charset="2"/>
              <a:buChar char="Ø"/>
            </a:pPr>
            <a:r>
              <a:rPr lang="en-US" sz="2400" b="0" i="0" dirty="0">
                <a:solidFill>
                  <a:srgbClr val="000000"/>
                </a:solidFill>
                <a:effectLst/>
                <a:latin typeface="Bahnschrift" panose="020B0502040204020203" pitchFamily="34" charset="0"/>
              </a:rPr>
              <a:t>User friendly interface</a:t>
            </a:r>
          </a:p>
          <a:p>
            <a:pPr algn="l"/>
            <a:endParaRPr lang="en-US" sz="2400" b="0" i="0" dirty="0">
              <a:solidFill>
                <a:srgbClr val="000000"/>
              </a:solidFill>
              <a:effectLst/>
              <a:latin typeface="Bahnschrift" panose="020B0502040204020203" pitchFamily="34" charset="0"/>
            </a:endParaRPr>
          </a:p>
          <a:p>
            <a:pPr marL="285750" indent="-285750" algn="l">
              <a:buFont typeface="Wingdings" panose="05000000000000000000" pitchFamily="2" charset="2"/>
              <a:buChar char="Ø"/>
            </a:pPr>
            <a:r>
              <a:rPr lang="en-US" sz="2400" dirty="0">
                <a:solidFill>
                  <a:srgbClr val="000000"/>
                </a:solidFill>
                <a:latin typeface="Bahnschrift" panose="020B0502040204020203" pitchFamily="34" charset="0"/>
              </a:rPr>
              <a:t>A</a:t>
            </a:r>
            <a:r>
              <a:rPr lang="en-US" sz="2400" b="0" i="0" dirty="0">
                <a:solidFill>
                  <a:srgbClr val="000000"/>
                </a:solidFill>
                <a:effectLst/>
                <a:latin typeface="Bahnschrift" panose="020B0502040204020203" pitchFamily="34" charset="0"/>
              </a:rPr>
              <a:t>ccess to database</a:t>
            </a:r>
          </a:p>
          <a:p>
            <a:pPr algn="l"/>
            <a:endParaRPr lang="en-US" sz="2400" b="0" i="0" dirty="0">
              <a:solidFill>
                <a:srgbClr val="000000"/>
              </a:solidFill>
              <a:effectLst/>
              <a:latin typeface="Bahnschrift" panose="020B0502040204020203" pitchFamily="34" charset="0"/>
            </a:endParaRPr>
          </a:p>
          <a:p>
            <a:pPr marL="285750" indent="-285750" algn="l">
              <a:buFont typeface="Wingdings" panose="05000000000000000000" pitchFamily="2" charset="2"/>
              <a:buChar char="Ø"/>
            </a:pPr>
            <a:r>
              <a:rPr lang="en-US" sz="2400" b="0" i="0" dirty="0">
                <a:solidFill>
                  <a:srgbClr val="000000"/>
                </a:solidFill>
                <a:effectLst/>
                <a:latin typeface="Bahnschrift" panose="020B0502040204020203" pitchFamily="34" charset="0"/>
              </a:rPr>
              <a:t>Less errors</a:t>
            </a:r>
          </a:p>
          <a:p>
            <a:pPr algn="l"/>
            <a:endParaRPr lang="en-US" sz="2400" b="0" i="0" dirty="0">
              <a:solidFill>
                <a:srgbClr val="000000"/>
              </a:solidFill>
              <a:effectLst/>
              <a:latin typeface="Bahnschrift" panose="020B0502040204020203" pitchFamily="34" charset="0"/>
            </a:endParaRPr>
          </a:p>
          <a:p>
            <a:pPr marL="285750" indent="-285750" algn="l">
              <a:buFont typeface="Wingdings" panose="05000000000000000000" pitchFamily="2" charset="2"/>
              <a:buChar char="Ø"/>
            </a:pPr>
            <a:r>
              <a:rPr lang="en-US" sz="2400" b="0" i="0" dirty="0">
                <a:solidFill>
                  <a:srgbClr val="000000"/>
                </a:solidFill>
                <a:effectLst/>
                <a:latin typeface="Bahnschrift" panose="020B0502040204020203" pitchFamily="34" charset="0"/>
              </a:rPr>
              <a:t>Look and Feel Environment</a:t>
            </a:r>
          </a:p>
          <a:p>
            <a:pPr marL="285750" indent="-285750" algn="l">
              <a:buFont typeface="Wingdings" panose="05000000000000000000" pitchFamily="2" charset="2"/>
              <a:buChar char="Ø"/>
            </a:pPr>
            <a:endParaRPr lang="en-US" sz="2400" dirty="0">
              <a:solidFill>
                <a:srgbClr val="000000"/>
              </a:solidFill>
              <a:latin typeface="Bahnschrift" panose="020B0502040204020203" pitchFamily="34" charset="0"/>
            </a:endParaRPr>
          </a:p>
          <a:p>
            <a:pPr marL="285750" indent="-285750" algn="l">
              <a:buFont typeface="Wingdings" panose="05000000000000000000" pitchFamily="2" charset="2"/>
              <a:buChar char="Ø"/>
            </a:pPr>
            <a:r>
              <a:rPr lang="en-US" sz="2400" b="0" i="0" dirty="0">
                <a:solidFill>
                  <a:srgbClr val="000000"/>
                </a:solidFill>
                <a:effectLst/>
                <a:latin typeface="Bahnschrift" panose="020B0502040204020203" pitchFamily="34" charset="0"/>
              </a:rPr>
              <a:t>User Authentication</a:t>
            </a:r>
          </a:p>
          <a:p>
            <a:pPr marL="285750" indent="-285750" algn="l">
              <a:buFont typeface="Wingdings" panose="05000000000000000000" pitchFamily="2" charset="2"/>
              <a:buChar char="Ø"/>
            </a:pPr>
            <a:endParaRPr lang="en-US" sz="2400" dirty="0">
              <a:solidFill>
                <a:srgbClr val="000000"/>
              </a:solidFill>
              <a:latin typeface="Bahnschrift" panose="020B0502040204020203" pitchFamily="34" charset="0"/>
            </a:endParaRPr>
          </a:p>
          <a:p>
            <a:pPr marL="285750" indent="-285750" algn="l">
              <a:buFont typeface="Wingdings" panose="05000000000000000000" pitchFamily="2" charset="2"/>
              <a:buChar char="Ø"/>
            </a:pPr>
            <a:r>
              <a:rPr lang="en-US" sz="2400" dirty="0">
                <a:solidFill>
                  <a:srgbClr val="000000"/>
                </a:solidFill>
                <a:latin typeface="Bahnschrift" panose="020B0502040204020203" pitchFamily="34" charset="0"/>
              </a:rPr>
              <a:t>Time efficient</a:t>
            </a:r>
            <a:endParaRPr lang="en-US" sz="2400" b="0" i="0" dirty="0">
              <a:solidFill>
                <a:srgbClr val="000000"/>
              </a:solidFill>
              <a:effectLst/>
              <a:latin typeface="Bahnschrift" panose="020B0502040204020203" pitchFamily="34" charset="0"/>
            </a:endParaRPr>
          </a:p>
          <a:p>
            <a:endParaRPr lang="en-IN" dirty="0"/>
          </a:p>
        </p:txBody>
      </p:sp>
    </p:spTree>
    <p:extLst>
      <p:ext uri="{BB962C8B-B14F-4D97-AF65-F5344CB8AC3E}">
        <p14:creationId xmlns:p14="http://schemas.microsoft.com/office/powerpoint/2010/main" val="294966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2AC39E-2293-D043-2B77-48469722138C}"/>
              </a:ext>
            </a:extLst>
          </p:cNvPr>
          <p:cNvSpPr txBox="1"/>
          <p:nvPr/>
        </p:nvSpPr>
        <p:spPr>
          <a:xfrm>
            <a:off x="288757" y="231005"/>
            <a:ext cx="11271184" cy="646331"/>
          </a:xfrm>
          <a:prstGeom prst="rect">
            <a:avLst/>
          </a:prstGeom>
          <a:noFill/>
        </p:spPr>
        <p:txBody>
          <a:bodyPr wrap="square" rtlCol="0">
            <a:spAutoFit/>
          </a:bodyPr>
          <a:lstStyle/>
          <a:p>
            <a:pPr algn="ctr"/>
            <a:r>
              <a:rPr lang="en-IN" sz="3600" b="1" u="sng" dirty="0">
                <a:latin typeface="Bookman Old Style" panose="02050604050505020204" pitchFamily="18" charset="0"/>
              </a:rPr>
              <a:t>PROJECT CATEGORY</a:t>
            </a:r>
            <a:endParaRPr lang="en-IN" sz="2000" u="sng" dirty="0">
              <a:latin typeface="Bookman Old Style" panose="02050604050505020204" pitchFamily="18" charset="0"/>
            </a:endParaRPr>
          </a:p>
        </p:txBody>
      </p:sp>
      <p:sp>
        <p:nvSpPr>
          <p:cNvPr id="5" name="TextBox 4">
            <a:extLst>
              <a:ext uri="{FF2B5EF4-FFF2-40B4-BE49-F238E27FC236}">
                <a16:creationId xmlns:a16="http://schemas.microsoft.com/office/drawing/2014/main" id="{065E7456-6EBA-177A-C806-1EC241DC6491}"/>
              </a:ext>
            </a:extLst>
          </p:cNvPr>
          <p:cNvSpPr txBox="1"/>
          <p:nvPr/>
        </p:nvSpPr>
        <p:spPr>
          <a:xfrm>
            <a:off x="596766" y="1527564"/>
            <a:ext cx="10963175"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panose="020B0502040204020203" pitchFamily="34" charset="0"/>
              </a:rPr>
              <a:t>Our student management system</a:t>
            </a:r>
            <a:r>
              <a:rPr lang="en-US" sz="2800" dirty="0">
                <a:solidFill>
                  <a:schemeClr val="tx1"/>
                </a:solidFill>
                <a:latin typeface="Bahnschrift" panose="020B0502040204020203" pitchFamily="34" charset="0"/>
              </a:rPr>
              <a:t> is a console application.</a:t>
            </a:r>
          </a:p>
        </p:txBody>
      </p:sp>
      <p:sp>
        <p:nvSpPr>
          <p:cNvPr id="6" name="TextBox 5">
            <a:extLst>
              <a:ext uri="{FF2B5EF4-FFF2-40B4-BE49-F238E27FC236}">
                <a16:creationId xmlns:a16="http://schemas.microsoft.com/office/drawing/2014/main" id="{0B304D34-A149-4C80-57D7-DC31B9AA7303}"/>
              </a:ext>
            </a:extLst>
          </p:cNvPr>
          <p:cNvSpPr txBox="1"/>
          <p:nvPr/>
        </p:nvSpPr>
        <p:spPr>
          <a:xfrm>
            <a:off x="548640" y="2717195"/>
            <a:ext cx="10212405" cy="123110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panose="020B0502040204020203" pitchFamily="34" charset="0"/>
              </a:rPr>
              <a:t>It is a</a:t>
            </a:r>
            <a:r>
              <a:rPr lang="en-US" sz="2800" i="0" dirty="0">
                <a:solidFill>
                  <a:schemeClr val="tx1"/>
                </a:solidFill>
                <a:effectLst/>
                <a:latin typeface="Bahnschrift" panose="020B0502040204020203" pitchFamily="34" charset="0"/>
              </a:rPr>
              <a:t>n application that uses the command line for input and output rather than a graphical user interface (GUI).</a:t>
            </a:r>
          </a:p>
          <a:p>
            <a:pPr marL="285750" indent="-285750">
              <a:buFont typeface="Arial" panose="020B0604020202020204" pitchFamily="34" charset="0"/>
              <a:buChar char="•"/>
            </a:pPr>
            <a:endParaRPr lang="en-US" sz="1800" i="0" dirty="0">
              <a:solidFill>
                <a:schemeClr val="tx1"/>
              </a:solidFill>
              <a:effectLst/>
              <a:latin typeface="Bahnschrift" panose="020B0502040204020203" pitchFamily="34" charset="0"/>
            </a:endParaRPr>
          </a:p>
        </p:txBody>
      </p:sp>
      <p:sp>
        <p:nvSpPr>
          <p:cNvPr id="7" name="TextBox 6">
            <a:extLst>
              <a:ext uri="{FF2B5EF4-FFF2-40B4-BE49-F238E27FC236}">
                <a16:creationId xmlns:a16="http://schemas.microsoft.com/office/drawing/2014/main" id="{0D813190-065D-8ECC-C2C3-E5DC32D08E81}"/>
              </a:ext>
            </a:extLst>
          </p:cNvPr>
          <p:cNvSpPr txBox="1"/>
          <p:nvPr/>
        </p:nvSpPr>
        <p:spPr>
          <a:xfrm>
            <a:off x="596766" y="4192882"/>
            <a:ext cx="10260531" cy="1661993"/>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chemeClr val="tx1"/>
                </a:solidFill>
                <a:effectLst/>
                <a:latin typeface="Bahnschrift" panose="020B0502040204020203" pitchFamily="34" charset="0"/>
              </a:rPr>
              <a:t>Console applications are light weight programs run inside the command prompt (DOS) window. They are commonly used for test applications.</a:t>
            </a:r>
            <a:endParaRPr lang="en-US" sz="2800" i="0" dirty="0">
              <a:solidFill>
                <a:schemeClr val="tx1"/>
              </a:solidFill>
              <a:effectLst/>
              <a:latin typeface="Bahnschrift" panose="020B0502040204020203" pitchFamily="34" charset="0"/>
            </a:endParaRPr>
          </a:p>
          <a:p>
            <a:endParaRPr lang="en-IN" dirty="0">
              <a:latin typeface="Bahnschrift" panose="020B0502040204020203" pitchFamily="34" charset="0"/>
            </a:endParaRPr>
          </a:p>
        </p:txBody>
      </p:sp>
    </p:spTree>
    <p:extLst>
      <p:ext uri="{BB962C8B-B14F-4D97-AF65-F5344CB8AC3E}">
        <p14:creationId xmlns:p14="http://schemas.microsoft.com/office/powerpoint/2010/main" val="3376641372"/>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31271C"/>
      </a:dk2>
      <a:lt2>
        <a:srgbClr val="F1F0F3"/>
      </a:lt2>
      <a:accent1>
        <a:srgbClr val="89AD44"/>
      </a:accent1>
      <a:accent2>
        <a:srgbClr val="ACA339"/>
      </a:accent2>
      <a:accent3>
        <a:srgbClr val="C3894D"/>
      </a:accent3>
      <a:accent4>
        <a:srgbClr val="B1453B"/>
      </a:accent4>
      <a:accent5>
        <a:srgbClr val="C34D73"/>
      </a:accent5>
      <a:accent6>
        <a:srgbClr val="B13B93"/>
      </a:accent6>
      <a:hlink>
        <a:srgbClr val="C2485B"/>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2114</TotalTime>
  <Words>790</Words>
  <Application>Microsoft Office PowerPoint</Application>
  <PresentationFormat>Widescreen</PresentationFormat>
  <Paragraphs>114</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Algerian</vt:lpstr>
      <vt:lpstr>Aparajita</vt:lpstr>
      <vt:lpstr>Arial</vt:lpstr>
      <vt:lpstr>Bahnschrift</vt:lpstr>
      <vt:lpstr>Bell MT</vt:lpstr>
      <vt:lpstr>Bookman Old Style</vt:lpstr>
      <vt:lpstr>Calibri</vt:lpstr>
      <vt:lpstr>ff4</vt:lpstr>
      <vt:lpstr>Gill Sans Nova</vt:lpstr>
      <vt:lpstr>Source Sans Pro</vt:lpstr>
      <vt:lpstr>Wingdings</vt:lpstr>
      <vt:lpstr>ConfettiVTI</vt:lpstr>
      <vt:lpstr>PowerPoint Presentation</vt:lpstr>
      <vt:lpstr>PowerPoint Presentation</vt:lpstr>
      <vt:lpstr>INTRODUCTION</vt:lpstr>
      <vt:lpstr>ABSTRACT</vt:lpstr>
      <vt:lpstr>PowerPoint Presentation</vt:lpstr>
      <vt:lpstr>PowerPoint Presentation</vt:lpstr>
      <vt:lpstr>PowerPoint Presentation</vt:lpstr>
      <vt:lpstr>PowerPoint Presentation</vt:lpstr>
      <vt:lpstr>PowerPoint Presentation</vt:lpstr>
      <vt:lpstr>REQUIREMENTS</vt:lpstr>
      <vt:lpstr>PowerPoint Presentation</vt:lpstr>
      <vt:lpstr>USERS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dc:title>
  <dc:creator>sujith rudrappa</dc:creator>
  <cp:lastModifiedBy>Tejaswini P</cp:lastModifiedBy>
  <cp:revision>38</cp:revision>
  <dcterms:created xsi:type="dcterms:W3CDTF">2022-04-20T06:03:29Z</dcterms:created>
  <dcterms:modified xsi:type="dcterms:W3CDTF">2022-05-10T18:34:11Z</dcterms:modified>
</cp:coreProperties>
</file>